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974" r:id="rId2"/>
    <p:sldId id="1161" r:id="rId3"/>
    <p:sldId id="1155" r:id="rId4"/>
    <p:sldId id="1156" r:id="rId5"/>
    <p:sldId id="1202" r:id="rId6"/>
    <p:sldId id="1157" r:id="rId7"/>
    <p:sldId id="1158" r:id="rId8"/>
    <p:sldId id="1159" r:id="rId9"/>
    <p:sldId id="1192" r:id="rId10"/>
    <p:sldId id="1190" r:id="rId11"/>
    <p:sldId id="1203" r:id="rId12"/>
    <p:sldId id="1204" r:id="rId13"/>
    <p:sldId id="1205" r:id="rId14"/>
    <p:sldId id="1206" r:id="rId15"/>
    <p:sldId id="1207" r:id="rId16"/>
    <p:sldId id="1208" r:id="rId17"/>
    <p:sldId id="1209" r:id="rId18"/>
    <p:sldId id="1210" r:id="rId19"/>
    <p:sldId id="1211" r:id="rId20"/>
    <p:sldId id="1212" r:id="rId21"/>
    <p:sldId id="1213" r:id="rId22"/>
    <p:sldId id="1214" r:id="rId23"/>
    <p:sldId id="1215" r:id="rId24"/>
    <p:sldId id="1040" r:id="rId25"/>
  </p:sldIdLst>
  <p:sldSz cx="10801350" cy="6858000"/>
  <p:notesSz cx="6797675" cy="987425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4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99"/>
    <a:srgbClr val="B12F07"/>
    <a:srgbClr val="BEB0D0"/>
    <a:srgbClr val="FF0000"/>
    <a:srgbClr val="CF2A0F"/>
    <a:srgbClr val="A3D1CC"/>
    <a:srgbClr val="000066"/>
    <a:srgbClr val="FF99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3357" autoAdjust="0"/>
    <p:restoredTop sz="96275" autoAdjust="0"/>
  </p:normalViewPr>
  <p:slideViewPr>
    <p:cSldViewPr>
      <p:cViewPr varScale="1">
        <p:scale>
          <a:sx n="108" d="100"/>
          <a:sy n="108" d="100"/>
        </p:scale>
        <p:origin x="486" y="108"/>
      </p:cViewPr>
      <p:guideLst>
        <p:guide orient="horz" pos="2204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2076" y="-114"/>
      </p:cViewPr>
      <p:guideLst>
        <p:guide orient="horz" pos="310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55" cy="4937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13" tIns="45560" rIns="91113" bIns="45560" numCol="1" anchor="t" anchorCtr="0" compatLnSpc="1">
            <a:prstTxWarp prst="textNoShape">
              <a:avLst/>
            </a:prstTxWarp>
          </a:bodyPr>
          <a:lstStyle>
            <a:lvl1pPr defTabSz="911494" eaLnBrk="1" hangingPunct="1">
              <a:defRPr sz="11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96" y="0"/>
            <a:ext cx="2946254" cy="4937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13" tIns="45560" rIns="91113" bIns="45560" numCol="1" anchor="t" anchorCtr="0" compatLnSpc="1">
            <a:prstTxWarp prst="textNoShape">
              <a:avLst/>
            </a:prstTxWarp>
          </a:bodyPr>
          <a:lstStyle>
            <a:lvl1pPr algn="r" defTabSz="911494" eaLnBrk="1" hangingPunct="1">
              <a:defRPr sz="11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75"/>
            <a:ext cx="2946255" cy="4937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13" tIns="45560" rIns="91113" bIns="45560" numCol="1" anchor="b" anchorCtr="0" compatLnSpc="1">
            <a:prstTxWarp prst="textNoShape">
              <a:avLst/>
            </a:prstTxWarp>
          </a:bodyPr>
          <a:lstStyle>
            <a:lvl1pPr defTabSz="911494" eaLnBrk="1" hangingPunct="1">
              <a:defRPr sz="11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96" y="9378875"/>
            <a:ext cx="2946254" cy="4937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13" tIns="45560" rIns="91113" bIns="45560" numCol="1" anchor="b" anchorCtr="0" compatLnSpc="1">
            <a:prstTxWarp prst="textNoShape">
              <a:avLst/>
            </a:prstTxWarp>
          </a:bodyPr>
          <a:lstStyle>
            <a:lvl1pPr algn="r" defTabSz="911494" eaLnBrk="1" hangingPunct="1">
              <a:defRPr sz="1100" b="0"/>
            </a:lvl1pPr>
          </a:lstStyle>
          <a:p>
            <a:fld id="{2F31EB68-2EB8-4FEE-81DA-5DEFACCBD0E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70548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55" cy="4937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13" tIns="45560" rIns="91113" bIns="45560" numCol="1" anchor="t" anchorCtr="0" compatLnSpc="1">
            <a:prstTxWarp prst="textNoShape">
              <a:avLst/>
            </a:prstTxWarp>
          </a:bodyPr>
          <a:lstStyle>
            <a:lvl1pPr defTabSz="911494" eaLnBrk="1" hangingPunct="1">
              <a:defRPr sz="11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96" y="0"/>
            <a:ext cx="2946254" cy="4937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13" tIns="45560" rIns="91113" bIns="45560" numCol="1" anchor="t" anchorCtr="0" compatLnSpc="1">
            <a:prstTxWarp prst="textNoShape">
              <a:avLst/>
            </a:prstTxWarp>
          </a:bodyPr>
          <a:lstStyle>
            <a:lvl1pPr algn="r" defTabSz="911494" eaLnBrk="1" hangingPunct="1">
              <a:defRPr sz="11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85775" y="741363"/>
            <a:ext cx="5832475" cy="3703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2" y="4689439"/>
            <a:ext cx="5439114" cy="444412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13" tIns="45560" rIns="91113" bIns="455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75"/>
            <a:ext cx="2946255" cy="4937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13" tIns="45560" rIns="91113" bIns="45560" numCol="1" anchor="b" anchorCtr="0" compatLnSpc="1">
            <a:prstTxWarp prst="textNoShape">
              <a:avLst/>
            </a:prstTxWarp>
          </a:bodyPr>
          <a:lstStyle>
            <a:lvl1pPr defTabSz="911494" eaLnBrk="1" hangingPunct="1">
              <a:defRPr sz="11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96" y="9378875"/>
            <a:ext cx="2946254" cy="4937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13" tIns="45560" rIns="91113" bIns="45560" numCol="1" anchor="b" anchorCtr="0" compatLnSpc="1">
            <a:prstTxWarp prst="textNoShape">
              <a:avLst/>
            </a:prstTxWarp>
          </a:bodyPr>
          <a:lstStyle>
            <a:lvl1pPr algn="r" defTabSz="911494" eaLnBrk="1" hangingPunct="1">
              <a:defRPr sz="1100" b="0"/>
            </a:lvl1pPr>
          </a:lstStyle>
          <a:p>
            <a:fld id="{4346322E-AD32-4DDE-BA75-CA7E850F549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9108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6322E-AD32-4DDE-BA75-CA7E850F5491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5998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6322E-AD32-4DDE-BA75-CA7E850F5491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9981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TW" altLang="en-US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lang="zh-TW" altLang="en-US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年法定預算書會計處尚編製中，表內為目前整理資料，相關數據仍以法定預算書為準</a:t>
            </a:r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1836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14569" indent="-274834" defTabSz="871836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099337" indent="-219867" defTabSz="871836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39072" indent="-219867" defTabSz="871836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978807" indent="-219867" defTabSz="871836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418542" indent="-219867" defTabSz="871836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858277" indent="-219867" defTabSz="871836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298012" indent="-219867" defTabSz="871836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737747" indent="-219867" defTabSz="871836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6D823A6-B60E-4035-895F-A80A11D9B3E1}" type="slidenum">
              <a:rPr lang="en-US" altLang="zh-TW" b="0" smtClean="0"/>
              <a:pPr/>
              <a:t>3</a:t>
            </a:fld>
            <a:endParaRPr lang="en-US" altLang="zh-TW" b="0" smtClean="0"/>
          </a:p>
        </p:txBody>
      </p:sp>
    </p:spTree>
    <p:extLst>
      <p:ext uri="{BB962C8B-B14F-4D97-AF65-F5344CB8AC3E}">
        <p14:creationId xmlns:p14="http://schemas.microsoft.com/office/powerpoint/2010/main" val="3858777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6322E-AD32-4DDE-BA75-CA7E850F5491}" type="slidenum">
              <a:rPr lang="en-US" altLang="zh-TW" smtClean="0"/>
              <a:pPr/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3252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0101" y="2130426"/>
            <a:ext cx="9181148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20203" y="3886200"/>
            <a:ext cx="756094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0DE0E-04B1-4C8F-A116-17A9A75A84A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135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EA5B4-BAA4-4C6B-9CFB-6F97301B82D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862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830979" y="274639"/>
            <a:ext cx="2430304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40067" y="274639"/>
            <a:ext cx="7110889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15B6C-CA09-4E44-A36B-B0CF6692BE9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855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92C43-9171-4C8F-AA73-31C9C7C243D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653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3232" y="4406901"/>
            <a:ext cx="91811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53232" y="2906713"/>
            <a:ext cx="918114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80E0AD-B331-4454-B8B2-DAED899E3EB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777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40068" y="1600201"/>
            <a:ext cx="4770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90686" y="1600201"/>
            <a:ext cx="4770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3FA68-DC44-46B9-B8F2-680846BCAF0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609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0068" y="1535113"/>
            <a:ext cx="47724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0068" y="2174875"/>
            <a:ext cx="477247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86936" y="1535113"/>
            <a:ext cx="477434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86936" y="2174875"/>
            <a:ext cx="477434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1BEB57-2E14-4B36-A4FD-5082BE8340B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935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26FC49-BA68-494D-8355-2D67299917D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182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64301" y="6381328"/>
            <a:ext cx="2520950" cy="476250"/>
          </a:xfrm>
          <a:ln/>
        </p:spPr>
        <p:txBody>
          <a:bodyPr/>
          <a:lstStyle>
            <a:lvl1pPr>
              <a:defRPr sz="1600"/>
            </a:lvl1pPr>
          </a:lstStyle>
          <a:p>
            <a:fld id="{74EF4FA5-3ACF-4466-B5A8-2110E529564F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0" y="1700808"/>
            <a:ext cx="10801350" cy="0"/>
          </a:xfrm>
          <a:prstGeom prst="line">
            <a:avLst/>
          </a:prstGeom>
          <a:noFill/>
          <a:ln w="190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8701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068" y="273050"/>
            <a:ext cx="355357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23028" y="273051"/>
            <a:ext cx="603825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40068" y="1435101"/>
            <a:ext cx="355357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68E0B-13C9-4384-89D7-4E39E51B22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1043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17140" y="4800600"/>
            <a:ext cx="64808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117140" y="612775"/>
            <a:ext cx="64808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17140" y="5367338"/>
            <a:ext cx="64808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78EB8-A8AA-49C0-BECB-0C0BABB0A09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733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74638"/>
            <a:ext cx="9721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600200"/>
            <a:ext cx="97218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9750" y="6245225"/>
            <a:ext cx="252095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0938" y="6245225"/>
            <a:ext cx="341947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6245225"/>
            <a:ext cx="252095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4B465BAC-F3A0-4836-ADCC-B07936629AD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ChangeArrowheads="1"/>
          </p:cNvSpPr>
          <p:nvPr/>
        </p:nvSpPr>
        <p:spPr bwMode="auto">
          <a:xfrm>
            <a:off x="1368227" y="5134135"/>
            <a:ext cx="8280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None/>
            </a:pPr>
            <a:r>
              <a:rPr kumimoji="0"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報告人</a:t>
            </a:r>
            <a:r>
              <a:rPr kumimoji="0"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：教育部高等教育司     </a:t>
            </a:r>
            <a:r>
              <a:rPr kumimoji="0"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104</a:t>
            </a:r>
            <a:r>
              <a:rPr kumimoji="0"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kumimoji="0"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5</a:t>
            </a:r>
            <a:r>
              <a:rPr kumimoji="0"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kumimoji="0"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12</a:t>
            </a:r>
            <a:r>
              <a:rPr kumimoji="0"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、</a:t>
            </a:r>
            <a:r>
              <a:rPr kumimoji="0"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14</a:t>
            </a:r>
            <a:r>
              <a:rPr kumimoji="0"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日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123" name="矩形 7"/>
          <p:cNvSpPr>
            <a:spLocks noChangeArrowheads="1"/>
          </p:cNvSpPr>
          <p:nvPr/>
        </p:nvSpPr>
        <p:spPr bwMode="auto">
          <a:xfrm>
            <a:off x="1" y="571500"/>
            <a:ext cx="38481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r>
              <a:rPr kumimoji="0" lang="zh-TW" altLang="en-US" sz="3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高等教育司</a:t>
            </a:r>
            <a:endParaRPr kumimoji="0" lang="en-US" altLang="zh-TW" sz="32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 eaLnBrk="1" hangingPunct="1"/>
            <a:r>
              <a:rPr kumimoji="0" lang="en-US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Department of Higher Education</a:t>
            </a:r>
            <a:endParaRPr lang="zh-TW" altLang="en-US" dirty="0"/>
          </a:p>
        </p:txBody>
      </p:sp>
      <p:sp>
        <p:nvSpPr>
          <p:cNvPr id="5124" name="矩形 8"/>
          <p:cNvSpPr>
            <a:spLocks noChangeArrowheads="1"/>
          </p:cNvSpPr>
          <p:nvPr/>
        </p:nvSpPr>
        <p:spPr bwMode="auto">
          <a:xfrm>
            <a:off x="953678" y="2661285"/>
            <a:ext cx="878497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en-US" altLang="zh-TW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kumimoji="0"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年產學合作培育研發</a:t>
            </a:r>
            <a:endParaRPr kumimoji="0" lang="en-US" altLang="zh-TW" sz="5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/>
            <a:r>
              <a:rPr kumimoji="0"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菁英計畫說明會</a:t>
            </a:r>
            <a:endParaRPr kumimoji="0"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25" name="Line 14"/>
          <p:cNvSpPr>
            <a:spLocks noChangeShapeType="1"/>
          </p:cNvSpPr>
          <p:nvPr/>
        </p:nvSpPr>
        <p:spPr bwMode="auto">
          <a:xfrm>
            <a:off x="3971925" y="357188"/>
            <a:ext cx="0" cy="1373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7" name="Picture 17" descr="教育部log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229" y="571480"/>
            <a:ext cx="916442" cy="847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365322"/>
              </p:ext>
            </p:extLst>
          </p:nvPr>
        </p:nvGraphicFramePr>
        <p:xfrm>
          <a:off x="7935" y="7938"/>
          <a:ext cx="2944468" cy="161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707"/>
                <a:gridCol w="1835761"/>
              </a:tblGrid>
              <a:tr h="1616075">
                <a:tc>
                  <a:txBody>
                    <a:bodyPr/>
                    <a:lstStyle/>
                    <a:p>
                      <a:r>
                        <a:rPr lang="en-US" altLang="zh-TW" sz="10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4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黑體 Std W3" pitchFamily="34" charset="-120"/>
                          <a:cs typeface="+mn-cs"/>
                        </a:rPr>
                        <a:t>後續辦理事項</a:t>
                      </a:r>
                      <a:endParaRPr kumimoji="1" lang="zh-TW" altLang="en-US" sz="4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華康黑體 Std W3" pitchFamily="34" charset="-120"/>
                        <a:cs typeface="+mn-cs"/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70" name="Line 14"/>
          <p:cNvSpPr>
            <a:spLocks noChangeShapeType="1"/>
          </p:cNvSpPr>
          <p:nvPr/>
        </p:nvSpPr>
        <p:spPr bwMode="auto">
          <a:xfrm>
            <a:off x="3024411" y="116632"/>
            <a:ext cx="0" cy="1373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矩形 7"/>
          <p:cNvSpPr>
            <a:spLocks noChangeArrowheads="1"/>
          </p:cNvSpPr>
          <p:nvPr/>
        </p:nvSpPr>
        <p:spPr bwMode="auto">
          <a:xfrm>
            <a:off x="3442596" y="698492"/>
            <a:ext cx="54006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高等教育司  </a:t>
            </a:r>
            <a:endParaRPr kumimoji="0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defRPr/>
            </a:pPr>
            <a:r>
              <a:rPr kumimoji="0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Department of Higher Education</a:t>
            </a:r>
            <a:endParaRPr lang="zh-TW" alt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274" name="投影片編號版面配置區 17"/>
          <p:cNvSpPr>
            <a:spLocks noGrp="1"/>
          </p:cNvSpPr>
          <p:nvPr>
            <p:ph type="sldNum" sz="quarter" idx="12"/>
          </p:nvPr>
        </p:nvSpPr>
        <p:spPr>
          <a:xfrm>
            <a:off x="8156575" y="6381750"/>
            <a:ext cx="252095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F11C6D-EF1D-451F-9E9E-D3E33DCCACB1}" type="slidenum">
              <a:rPr lang="en-US" altLang="zh-TW" sz="16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zh-TW" sz="1600" smtClean="0"/>
          </a:p>
        </p:txBody>
      </p:sp>
      <p:pic>
        <p:nvPicPr>
          <p:cNvPr id="11278" name="Picture 3"/>
          <p:cNvPicPr>
            <a:picLocks noChangeAspect="1" noChangeArrowheads="1"/>
          </p:cNvPicPr>
          <p:nvPr/>
        </p:nvPicPr>
        <p:blipFill>
          <a:blip r:embed="rId2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3788" y="333375"/>
            <a:ext cx="1670050" cy="123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360115" y="2043236"/>
            <a:ext cx="19076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計畫核定後</a:t>
            </a:r>
            <a:endParaRPr lang="zh-TW" altLang="en-US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圓角矩形 9"/>
          <p:cNvSpPr/>
          <p:nvPr/>
        </p:nvSpPr>
        <p:spPr bwMode="auto">
          <a:xfrm>
            <a:off x="360115" y="3356992"/>
            <a:ext cx="2303710" cy="981462"/>
          </a:xfrm>
          <a:prstGeom prst="roundRect">
            <a:avLst>
              <a:gd name="adj" fmla="val 18077"/>
            </a:avLst>
          </a:prstGeom>
          <a:solidFill>
            <a:schemeClr val="accent5">
              <a:lumMod val="20000"/>
              <a:lumOff val="80000"/>
              <a:alpha val="90000"/>
            </a:schemeClr>
          </a:solidFill>
          <a:ln>
            <a:solidFill>
              <a:srgbClr val="002060">
                <a:alpha val="90000"/>
              </a:srgbClr>
            </a:solidFill>
          </a:ln>
          <a:extLst/>
        </p:spPr>
        <p:style>
          <a:ln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0678" tIns="90678" rIns="120904" bIns="136017" spcCol="1270"/>
          <a:lstStyle/>
          <a:p>
            <a:pPr algn="ctr">
              <a:defRPr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學校獲得辦理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defRPr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計畫名額</a:t>
            </a:r>
            <a:endParaRPr lang="zh-TW" altLang="en-US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圓角矩形 11"/>
          <p:cNvSpPr/>
          <p:nvPr/>
        </p:nvSpPr>
        <p:spPr bwMode="auto">
          <a:xfrm>
            <a:off x="3385096" y="3331592"/>
            <a:ext cx="2303710" cy="981462"/>
          </a:xfrm>
          <a:prstGeom prst="roundRect">
            <a:avLst>
              <a:gd name="adj" fmla="val 18077"/>
            </a:avLst>
          </a:prstGeom>
          <a:solidFill>
            <a:schemeClr val="accent5">
              <a:lumMod val="20000"/>
              <a:lumOff val="80000"/>
              <a:alpha val="90000"/>
            </a:schemeClr>
          </a:solidFill>
          <a:ln>
            <a:solidFill>
              <a:srgbClr val="002060">
                <a:alpha val="90000"/>
              </a:srgbClr>
            </a:solidFill>
          </a:ln>
          <a:extLst/>
        </p:spPr>
        <p:style>
          <a:ln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0678" tIns="90678" rIns="120904" bIns="136017" spcCol="1270"/>
          <a:lstStyle/>
          <a:p>
            <a:pPr algn="ctr">
              <a:defRPr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啟動甄選作業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defRPr/>
            </a:pP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說明會、甄選、簽約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圓角矩形 14"/>
          <p:cNvSpPr/>
          <p:nvPr/>
        </p:nvSpPr>
        <p:spPr bwMode="auto">
          <a:xfrm>
            <a:off x="6410077" y="3326661"/>
            <a:ext cx="2807021" cy="981462"/>
          </a:xfrm>
          <a:prstGeom prst="roundRect">
            <a:avLst>
              <a:gd name="adj" fmla="val 18077"/>
            </a:avLst>
          </a:prstGeom>
          <a:solidFill>
            <a:schemeClr val="accent5">
              <a:lumMod val="20000"/>
              <a:lumOff val="80000"/>
              <a:alpha val="90000"/>
            </a:schemeClr>
          </a:solidFill>
          <a:ln>
            <a:solidFill>
              <a:srgbClr val="002060">
                <a:alpha val="90000"/>
              </a:srgbClr>
            </a:solidFill>
          </a:ln>
          <a:extLst/>
        </p:spPr>
        <p:style>
          <a:ln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0678" tIns="90678" rIns="120904" bIns="136017" spcCol="1270"/>
          <a:lstStyle/>
          <a:p>
            <a:pPr algn="ctr">
              <a:defRPr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機制提送校內會議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defRPr/>
            </a:pP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申設學程、修訂課程、修業辦法、畢業條件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圓角矩形 15"/>
          <p:cNvSpPr/>
          <p:nvPr/>
        </p:nvSpPr>
        <p:spPr bwMode="auto">
          <a:xfrm>
            <a:off x="288108" y="5007141"/>
            <a:ext cx="2483668" cy="981462"/>
          </a:xfrm>
          <a:prstGeom prst="roundRect">
            <a:avLst>
              <a:gd name="adj" fmla="val 18077"/>
            </a:avLst>
          </a:prstGeom>
          <a:solidFill>
            <a:schemeClr val="accent5">
              <a:lumMod val="20000"/>
              <a:lumOff val="80000"/>
              <a:alpha val="90000"/>
            </a:schemeClr>
          </a:solidFill>
          <a:ln>
            <a:solidFill>
              <a:srgbClr val="002060">
                <a:alpha val="90000"/>
              </a:srgbClr>
            </a:solidFill>
          </a:ln>
          <a:extLst/>
        </p:spPr>
        <p:style>
          <a:ln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0678" tIns="90678" rIns="120904" bIns="136017" spcCol="1270"/>
          <a:lstStyle/>
          <a:p>
            <a:pPr algn="ctr">
              <a:defRPr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本部同意申設博士學位學程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圓角矩形 16"/>
          <p:cNvSpPr/>
          <p:nvPr/>
        </p:nvSpPr>
        <p:spPr bwMode="auto">
          <a:xfrm>
            <a:off x="3385095" y="5040931"/>
            <a:ext cx="2496168" cy="981462"/>
          </a:xfrm>
          <a:prstGeom prst="roundRect">
            <a:avLst>
              <a:gd name="adj" fmla="val 18077"/>
            </a:avLst>
          </a:prstGeom>
          <a:solidFill>
            <a:schemeClr val="accent5">
              <a:lumMod val="20000"/>
              <a:lumOff val="80000"/>
              <a:alpha val="90000"/>
            </a:schemeClr>
          </a:solidFill>
          <a:ln>
            <a:solidFill>
              <a:srgbClr val="002060">
                <a:alpha val="90000"/>
              </a:srgbClr>
            </a:solidFill>
          </a:ln>
          <a:extLst/>
        </p:spPr>
        <p:style>
          <a:ln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0678" tIns="90678" rIns="120904" bIns="136017" spcCol="1270"/>
          <a:lstStyle/>
          <a:p>
            <a:pPr algn="ctr">
              <a:defRPr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年度成效考核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defRPr/>
            </a:pPr>
            <a:r>
              <a:rPr lang="en-US" altLang="zh-TW" sz="1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視需要辦理實地訪視</a:t>
            </a:r>
            <a:r>
              <a:rPr lang="en-US" altLang="zh-TW" sz="17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圓角矩形 17"/>
          <p:cNvSpPr/>
          <p:nvPr/>
        </p:nvSpPr>
        <p:spPr bwMode="auto">
          <a:xfrm>
            <a:off x="6434826" y="5080109"/>
            <a:ext cx="2483668" cy="981462"/>
          </a:xfrm>
          <a:prstGeom prst="roundRect">
            <a:avLst>
              <a:gd name="adj" fmla="val 18077"/>
            </a:avLst>
          </a:prstGeom>
          <a:solidFill>
            <a:schemeClr val="accent5">
              <a:lumMod val="20000"/>
              <a:lumOff val="80000"/>
              <a:alpha val="90000"/>
            </a:schemeClr>
          </a:solidFill>
          <a:ln>
            <a:solidFill>
              <a:srgbClr val="002060">
                <a:alpha val="90000"/>
              </a:srgbClr>
            </a:solidFill>
          </a:ln>
          <a:extLst/>
        </p:spPr>
        <p:style>
          <a:ln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0678" tIns="90678" rIns="120904" bIns="136017" spcCol="1270"/>
          <a:lstStyle/>
          <a:p>
            <a:pPr algn="ctr">
              <a:lnSpc>
                <a:spcPts val="1800"/>
              </a:lnSpc>
              <a:defRPr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新年度經費核撥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ts val="1800"/>
              </a:lnSpc>
              <a:defRPr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新年度甄選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ts val="1800"/>
              </a:lnSpc>
              <a:defRPr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碩一逕讀博士班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025885" y="2863645"/>
            <a:ext cx="864096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005226" y="2859803"/>
            <a:ext cx="1223764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9-12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7381539" y="2832888"/>
            <a:ext cx="864096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1025885" y="4543522"/>
            <a:ext cx="864096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17078" y="2890581"/>
            <a:ext cx="908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當年度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16099" y="4574300"/>
            <a:ext cx="908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隔年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4104903" y="4574300"/>
            <a:ext cx="864096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5-7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7375711" y="4558911"/>
            <a:ext cx="864096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向右箭號 7"/>
          <p:cNvSpPr/>
          <p:nvPr/>
        </p:nvSpPr>
        <p:spPr>
          <a:xfrm>
            <a:off x="2771775" y="3495759"/>
            <a:ext cx="523342" cy="467198"/>
          </a:xfrm>
          <a:prstGeom prst="rightArrow">
            <a:avLst/>
          </a:prstGeom>
          <a:solidFill>
            <a:srgbClr val="00206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5347" tIns="155347" rIns="155347" bIns="155347" numCol="1" spcCol="1270" rtlCol="0" anchor="t" anchorCtr="0">
            <a:noAutofit/>
          </a:bodyPr>
          <a:lstStyle/>
          <a:p>
            <a:pPr marL="355600" indent="-35560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向右箭號 25"/>
          <p:cNvSpPr/>
          <p:nvPr/>
        </p:nvSpPr>
        <p:spPr>
          <a:xfrm>
            <a:off x="5794653" y="3495759"/>
            <a:ext cx="523342" cy="467198"/>
          </a:xfrm>
          <a:prstGeom prst="rightArrow">
            <a:avLst/>
          </a:prstGeom>
          <a:solidFill>
            <a:srgbClr val="00206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5347" tIns="155347" rIns="155347" bIns="155347" numCol="1" spcCol="1270" rtlCol="0" anchor="t" anchorCtr="0">
            <a:noAutofit/>
          </a:bodyPr>
          <a:lstStyle/>
          <a:p>
            <a:pPr marL="355600" indent="-35560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向右箭號 26"/>
          <p:cNvSpPr/>
          <p:nvPr/>
        </p:nvSpPr>
        <p:spPr>
          <a:xfrm>
            <a:off x="5881263" y="5157192"/>
            <a:ext cx="523342" cy="467198"/>
          </a:xfrm>
          <a:prstGeom prst="rightArrow">
            <a:avLst/>
          </a:prstGeom>
          <a:solidFill>
            <a:srgbClr val="00206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5347" tIns="155347" rIns="155347" bIns="155347" numCol="1" spcCol="1270" rtlCol="0" anchor="t" anchorCtr="0">
            <a:noAutofit/>
          </a:bodyPr>
          <a:lstStyle/>
          <a:p>
            <a:pPr marL="355600" indent="-35560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向右箭號 27"/>
          <p:cNvSpPr/>
          <p:nvPr/>
        </p:nvSpPr>
        <p:spPr>
          <a:xfrm>
            <a:off x="2827361" y="5151527"/>
            <a:ext cx="523342" cy="467198"/>
          </a:xfrm>
          <a:prstGeom prst="rightArrow">
            <a:avLst/>
          </a:prstGeom>
          <a:solidFill>
            <a:srgbClr val="00206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5347" tIns="155347" rIns="155347" bIns="155347" numCol="1" spcCol="1270" rtlCol="0" anchor="t" anchorCtr="0">
            <a:noAutofit/>
          </a:bodyPr>
          <a:lstStyle/>
          <a:p>
            <a:pPr marL="355600" indent="-35560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456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511986"/>
              </p:ext>
            </p:extLst>
          </p:nvPr>
        </p:nvGraphicFramePr>
        <p:xfrm>
          <a:off x="7938" y="7938"/>
          <a:ext cx="2711450" cy="161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725"/>
                <a:gridCol w="1355725"/>
              </a:tblGrid>
              <a:tr h="1616075">
                <a:tc>
                  <a:txBody>
                    <a:bodyPr/>
                    <a:lstStyle/>
                    <a:p>
                      <a:r>
                        <a:rPr lang="en-US" altLang="zh-TW" sz="10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4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黑體 Std W3" pitchFamily="34" charset="-120"/>
                          <a:cs typeface="+mn-cs"/>
                        </a:rPr>
                        <a:t>申辦說明</a:t>
                      </a:r>
                      <a:endParaRPr kumimoji="1" lang="zh-TW" altLang="en-US" sz="4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華康黑體 Std W3" pitchFamily="34" charset="-120"/>
                        <a:cs typeface="+mn-cs"/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70" name="Line 14"/>
          <p:cNvSpPr>
            <a:spLocks noChangeShapeType="1"/>
          </p:cNvSpPr>
          <p:nvPr/>
        </p:nvSpPr>
        <p:spPr bwMode="auto">
          <a:xfrm>
            <a:off x="2663825" y="103188"/>
            <a:ext cx="0" cy="1373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矩形 7"/>
          <p:cNvSpPr>
            <a:spLocks noChangeArrowheads="1"/>
          </p:cNvSpPr>
          <p:nvPr/>
        </p:nvSpPr>
        <p:spPr bwMode="auto">
          <a:xfrm>
            <a:off x="2771775" y="647700"/>
            <a:ext cx="5400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kumimoji="0"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年度產學合作培育研發菁英計畫</a:t>
            </a:r>
            <a:endParaRPr kumimoji="0" lang="en-US" altLang="zh-TW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defRPr/>
            </a:pPr>
            <a:r>
              <a:rPr kumimoji="0"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新案申辦  </a:t>
            </a:r>
            <a:endParaRPr kumimoji="0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274" name="投影片編號版面配置區 17"/>
          <p:cNvSpPr>
            <a:spLocks noGrp="1"/>
          </p:cNvSpPr>
          <p:nvPr>
            <p:ph type="sldNum" sz="quarter" idx="12"/>
          </p:nvPr>
        </p:nvSpPr>
        <p:spPr>
          <a:xfrm>
            <a:off x="8156575" y="6381750"/>
            <a:ext cx="252095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F11C6D-EF1D-451F-9E9E-D3E33DCCACB1}" type="slidenum">
              <a:rPr lang="en-US" altLang="zh-TW" sz="16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zh-TW" sz="1600" smtClean="0"/>
          </a:p>
        </p:txBody>
      </p:sp>
      <p:pic>
        <p:nvPicPr>
          <p:cNvPr id="11278" name="Picture 3"/>
          <p:cNvPicPr>
            <a:picLocks noChangeAspect="1" noChangeArrowheads="1"/>
          </p:cNvPicPr>
          <p:nvPr/>
        </p:nvPicPr>
        <p:blipFill>
          <a:blip r:embed="rId2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3788" y="333375"/>
            <a:ext cx="1670050" cy="123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792163" y="2420888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申請對象</a:t>
            </a:r>
            <a:r>
              <a:rPr lang="en-US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  <a:p>
            <a:pPr indent="355600"/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各公私立大學校院</a:t>
            </a:r>
            <a:r>
              <a:rPr lang="en-US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含科技大學</a:t>
            </a:r>
            <a:r>
              <a:rPr lang="en-US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indent="355600"/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以已設立博士班為必要</a:t>
            </a:r>
            <a:endParaRPr lang="en-US" altLang="zh-TW" sz="2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355600"/>
            <a:endParaRPr lang="en-US" altLang="zh-TW" sz="2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申辦領域</a:t>
            </a:r>
            <a:r>
              <a:rPr lang="en-US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  <a:p>
            <a:pPr indent="355600"/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人社、生物科技、管理、電資、工程等</a:t>
            </a:r>
            <a:endParaRPr lang="en-US" altLang="zh-TW" sz="2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/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學程領域性應明確聚焦，不得以發展領域不同之系所組成學程提出申請</a:t>
            </a:r>
            <a:endParaRPr lang="en-US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endParaRPr lang="zh-TW" altLang="en-US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136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858849"/>
              </p:ext>
            </p:extLst>
          </p:nvPr>
        </p:nvGraphicFramePr>
        <p:xfrm>
          <a:off x="7938" y="7938"/>
          <a:ext cx="2711450" cy="161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725"/>
                <a:gridCol w="1355725"/>
              </a:tblGrid>
              <a:tr h="1616075">
                <a:tc>
                  <a:txBody>
                    <a:bodyPr/>
                    <a:lstStyle/>
                    <a:p>
                      <a:r>
                        <a:rPr lang="en-US" altLang="zh-TW" sz="10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4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黑體 Std W3" pitchFamily="34" charset="-120"/>
                          <a:cs typeface="+mn-cs"/>
                        </a:rPr>
                        <a:t>申辦說明</a:t>
                      </a:r>
                      <a:endParaRPr kumimoji="1" lang="zh-TW" altLang="en-US" sz="4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華康黑體 Std W3" pitchFamily="34" charset="-120"/>
                        <a:cs typeface="+mn-cs"/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70" name="Line 14"/>
          <p:cNvSpPr>
            <a:spLocks noChangeShapeType="1"/>
          </p:cNvSpPr>
          <p:nvPr/>
        </p:nvSpPr>
        <p:spPr bwMode="auto">
          <a:xfrm>
            <a:off x="2663825" y="103188"/>
            <a:ext cx="0" cy="1373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矩形 7"/>
          <p:cNvSpPr>
            <a:spLocks noChangeArrowheads="1"/>
          </p:cNvSpPr>
          <p:nvPr/>
        </p:nvSpPr>
        <p:spPr bwMode="auto">
          <a:xfrm>
            <a:off x="2771775" y="647700"/>
            <a:ext cx="5400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kumimoji="0"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年度產學合作培育研發菁英計畫</a:t>
            </a:r>
            <a:endParaRPr kumimoji="0" lang="en-US" altLang="zh-TW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defRPr/>
            </a:pPr>
            <a:r>
              <a:rPr kumimoji="0"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新案申辦  </a:t>
            </a:r>
            <a:endParaRPr kumimoji="0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274" name="投影片編號版面配置區 17"/>
          <p:cNvSpPr>
            <a:spLocks noGrp="1"/>
          </p:cNvSpPr>
          <p:nvPr>
            <p:ph type="sldNum" sz="quarter" idx="12"/>
          </p:nvPr>
        </p:nvSpPr>
        <p:spPr>
          <a:xfrm>
            <a:off x="8156575" y="6381750"/>
            <a:ext cx="252095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F11C6D-EF1D-451F-9E9E-D3E33DCCACB1}" type="slidenum">
              <a:rPr lang="en-US" altLang="zh-TW" sz="16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zh-TW" sz="160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360115" y="2946524"/>
            <a:ext cx="939532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2600" dirty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課（學）程改革</a:t>
            </a:r>
            <a:r>
              <a:rPr lang="zh-TW" altLang="en-US" sz="2600" dirty="0" smtClean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sz="2600" dirty="0" smtClean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 </a:t>
            </a:r>
            <a:endParaRPr lang="en-US" altLang="zh-TW" sz="2600" dirty="0">
              <a:solidFill>
                <a:srgbClr val="B12F0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由學術型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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實務研發型之人才培育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，其課程目標、人才培育目標、與原系所之區隔為何。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600" dirty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資源投入</a:t>
            </a:r>
            <a:r>
              <a:rPr lang="en-US" altLang="zh-TW" sz="2600" dirty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</a:p>
          <a:p>
            <a:pPr marL="444500" indent="-444500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校內資源：請針對本學程之成立，敘明學校可提供之行政資源、各支援系所師資及領域相關性或其他資源。</a:t>
            </a:r>
          </a:p>
          <a:p>
            <a:pPr marL="444500" indent="-444500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企業資源：企業對扶植或參與本學程之運作，所能提供之設備、人力、研發或其他資源。</a:t>
            </a:r>
          </a:p>
          <a:p>
            <a:pPr marL="444500" indent="-444500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學程運用內外部資源之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機制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600" dirty="0" smtClean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作業規劃</a:t>
            </a:r>
            <a:endParaRPr lang="zh-TW" altLang="en-US" sz="2600" dirty="0">
              <a:solidFill>
                <a:srgbClr val="B12F0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2887" y="1916832"/>
            <a:ext cx="4378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spc="50" dirty="0" smtClean="0">
                <a:ln w="0"/>
                <a:solidFill>
                  <a:schemeClr val="bg1">
                    <a:lumMod val="6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學程可運作性</a:t>
            </a:r>
            <a:endParaRPr lang="zh-TW" altLang="en-US" sz="5400" spc="50" dirty="0">
              <a:ln w="0"/>
              <a:solidFill>
                <a:schemeClr val="bg1">
                  <a:lumMod val="6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120" y="404664"/>
            <a:ext cx="1773238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22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047964"/>
              </p:ext>
            </p:extLst>
          </p:nvPr>
        </p:nvGraphicFramePr>
        <p:xfrm>
          <a:off x="7938" y="7938"/>
          <a:ext cx="2711450" cy="161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725"/>
                <a:gridCol w="1355725"/>
              </a:tblGrid>
              <a:tr h="1616075">
                <a:tc>
                  <a:txBody>
                    <a:bodyPr/>
                    <a:lstStyle/>
                    <a:p>
                      <a:r>
                        <a:rPr lang="en-US" altLang="zh-TW" sz="10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4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黑體 Std W3" pitchFamily="34" charset="-120"/>
                          <a:cs typeface="+mn-cs"/>
                        </a:rPr>
                        <a:t>申辦說明</a:t>
                      </a:r>
                      <a:endParaRPr kumimoji="1" lang="zh-TW" altLang="en-US" sz="4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華康黑體 Std W3" pitchFamily="34" charset="-120"/>
                        <a:cs typeface="+mn-cs"/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70" name="Line 14"/>
          <p:cNvSpPr>
            <a:spLocks noChangeShapeType="1"/>
          </p:cNvSpPr>
          <p:nvPr/>
        </p:nvSpPr>
        <p:spPr bwMode="auto">
          <a:xfrm>
            <a:off x="2663825" y="103188"/>
            <a:ext cx="0" cy="1373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矩形 7"/>
          <p:cNvSpPr>
            <a:spLocks noChangeArrowheads="1"/>
          </p:cNvSpPr>
          <p:nvPr/>
        </p:nvSpPr>
        <p:spPr bwMode="auto">
          <a:xfrm>
            <a:off x="2771775" y="647700"/>
            <a:ext cx="5400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kumimoji="0"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年度產學合作培育研發菁英計畫</a:t>
            </a:r>
            <a:endParaRPr kumimoji="0" lang="en-US" altLang="zh-TW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defRPr/>
            </a:pPr>
            <a:r>
              <a:rPr kumimoji="0"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新案申辦  </a:t>
            </a:r>
            <a:endParaRPr kumimoji="0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274" name="投影片編號版面配置區 17"/>
          <p:cNvSpPr>
            <a:spLocks noGrp="1"/>
          </p:cNvSpPr>
          <p:nvPr>
            <p:ph type="sldNum" sz="quarter" idx="12"/>
          </p:nvPr>
        </p:nvSpPr>
        <p:spPr>
          <a:xfrm>
            <a:off x="8156575" y="6381750"/>
            <a:ext cx="252095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F11C6D-EF1D-451F-9E9E-D3E33DCCACB1}" type="slidenum">
              <a:rPr lang="en-US" altLang="zh-TW" sz="16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zh-TW" sz="160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360115" y="2946524"/>
            <a:ext cx="939532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2600" dirty="0" smtClean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甄選機制</a:t>
            </a:r>
            <a:r>
              <a:rPr lang="en-US" altLang="zh-TW" sz="2600" dirty="0" smtClean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 </a:t>
            </a:r>
            <a:endParaRPr lang="en-US" altLang="zh-TW" sz="2600" dirty="0">
              <a:solidFill>
                <a:srgbClr val="B12F0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依所提辦理模式分別規劃碩士新生及博士新生之甄選條件，該條件應比照正式招生簡章予以詳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列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600" dirty="0" smtClean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培育規劃</a:t>
            </a:r>
            <a:r>
              <a:rPr lang="en-US" altLang="zh-TW" sz="2600" dirty="0" smtClean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endParaRPr lang="en-US" altLang="zh-TW" sz="2600" dirty="0">
              <a:solidFill>
                <a:srgbClr val="B12F0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4500" indent="-444500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課程規劃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分年課程表、研發重點、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學習成效檢核系統</a:t>
            </a:r>
            <a:r>
              <a:rPr lang="en-US" altLang="zh-TW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含淘汰機制</a:t>
            </a:r>
            <a:r>
              <a:rPr lang="en-US" altLang="zh-TW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4500" indent="-444500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產學合作機制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產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學合作整體規劃、企業法人出資或共同資金規劃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4500" indent="-444500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修法規劃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及系所支持本方案之配套措施或修法規劃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，如系所逕讀博士班辦法修改、修業辦法、畢業條件等修法規劃。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600" dirty="0" smtClean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鼓勵機制</a:t>
            </a:r>
            <a:endParaRPr lang="en-US" altLang="zh-TW" sz="2600" dirty="0" smtClean="0">
              <a:solidFill>
                <a:srgbClr val="B12F0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請說明學校協助或鼓勵教師參與產學合作博士培育之措施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如升等制度改革、額外津貼或其他機制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sp>
        <p:nvSpPr>
          <p:cNvPr id="6" name="矩形 5"/>
          <p:cNvSpPr/>
          <p:nvPr/>
        </p:nvSpPr>
        <p:spPr>
          <a:xfrm>
            <a:off x="373461" y="1926356"/>
            <a:ext cx="5077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spc="50" dirty="0" smtClean="0">
                <a:ln w="0"/>
                <a:solidFill>
                  <a:schemeClr val="bg1">
                    <a:lumMod val="6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培育機制完整性</a:t>
            </a:r>
            <a:endParaRPr lang="zh-TW" altLang="en-US" sz="5400" spc="50" dirty="0">
              <a:ln w="0"/>
              <a:solidFill>
                <a:schemeClr val="bg1">
                  <a:lumMod val="6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120" y="404664"/>
            <a:ext cx="1773238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20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363421"/>
              </p:ext>
            </p:extLst>
          </p:nvPr>
        </p:nvGraphicFramePr>
        <p:xfrm>
          <a:off x="7938" y="7938"/>
          <a:ext cx="2711450" cy="161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725"/>
                <a:gridCol w="1355725"/>
              </a:tblGrid>
              <a:tr h="1616075">
                <a:tc>
                  <a:txBody>
                    <a:bodyPr/>
                    <a:lstStyle/>
                    <a:p>
                      <a:r>
                        <a:rPr lang="en-US" altLang="zh-TW" sz="10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4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黑體 Std W3" pitchFamily="34" charset="-120"/>
                          <a:cs typeface="+mn-cs"/>
                        </a:rPr>
                        <a:t>申辦說明</a:t>
                      </a:r>
                      <a:endParaRPr kumimoji="1" lang="zh-TW" altLang="en-US" sz="4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華康黑體 Std W3" pitchFamily="34" charset="-120"/>
                        <a:cs typeface="+mn-cs"/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70" name="Line 14"/>
          <p:cNvSpPr>
            <a:spLocks noChangeShapeType="1"/>
          </p:cNvSpPr>
          <p:nvPr/>
        </p:nvSpPr>
        <p:spPr bwMode="auto">
          <a:xfrm>
            <a:off x="2663825" y="103188"/>
            <a:ext cx="0" cy="1373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矩形 7"/>
          <p:cNvSpPr>
            <a:spLocks noChangeArrowheads="1"/>
          </p:cNvSpPr>
          <p:nvPr/>
        </p:nvSpPr>
        <p:spPr bwMode="auto">
          <a:xfrm>
            <a:off x="2771775" y="647700"/>
            <a:ext cx="5400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kumimoji="0"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年度產學合作培育研發菁英計畫</a:t>
            </a:r>
            <a:endParaRPr kumimoji="0" lang="en-US" altLang="zh-TW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defRPr/>
            </a:pPr>
            <a:r>
              <a:rPr kumimoji="0"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新案申辦  </a:t>
            </a:r>
            <a:endParaRPr kumimoji="0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274" name="投影片編號版面配置區 17"/>
          <p:cNvSpPr>
            <a:spLocks noGrp="1"/>
          </p:cNvSpPr>
          <p:nvPr>
            <p:ph type="sldNum" sz="quarter" idx="12"/>
          </p:nvPr>
        </p:nvSpPr>
        <p:spPr>
          <a:xfrm>
            <a:off x="8156575" y="6381750"/>
            <a:ext cx="252095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F11C6D-EF1D-451F-9E9E-D3E33DCCACB1}" type="slidenum">
              <a:rPr lang="en-US" altLang="zh-TW" sz="16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zh-TW" sz="160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360115" y="2946524"/>
            <a:ext cx="939532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2600" dirty="0" smtClean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永續經營措施</a:t>
            </a:r>
            <a:r>
              <a:rPr lang="en-US" altLang="zh-TW" sz="2600" dirty="0" smtClean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 </a:t>
            </a:r>
            <a:endParaRPr lang="en-US" altLang="zh-TW" sz="2600" dirty="0">
              <a:solidFill>
                <a:srgbClr val="B12F0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請說明對推動單位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系所或學程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之各項全校性專業行政支援規劃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如法律、財務、技術轉移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，包括補助停止後之永續性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600" dirty="0" smtClean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經費需求</a:t>
            </a:r>
            <a:r>
              <a:rPr lang="en-US" altLang="zh-TW" sz="2600" dirty="0" smtClean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endParaRPr lang="en-US" altLang="zh-TW" sz="2600" dirty="0">
              <a:solidFill>
                <a:srgbClr val="B12F0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4500" indent="-444500"/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以五年或四年期計畫編列，並須符合補助作業要點之下限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規定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600" dirty="0" smtClean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預期成效</a:t>
            </a:r>
            <a:endParaRPr lang="en-US" altLang="zh-TW" sz="2600" dirty="0" smtClean="0">
              <a:solidFill>
                <a:srgbClr val="B12F0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案特色成效</a:t>
            </a:r>
          </a:p>
          <a:p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研發成果之取得及應用</a:t>
            </a:r>
          </a:p>
          <a:p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博士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生至企業就業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情形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en-US" sz="2600" dirty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附錄</a:t>
            </a:r>
            <a:r>
              <a:rPr lang="en-US" altLang="zh-TW" sz="2600" dirty="0" smtClean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600" dirty="0" smtClean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產學合作意向書，契約於計畫核定後另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訂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6099" y="1926356"/>
            <a:ext cx="8571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spc="50" dirty="0" smtClean="0">
                <a:ln w="0"/>
                <a:solidFill>
                  <a:schemeClr val="bg1">
                    <a:lumMod val="6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永續經營、經費及方案效益</a:t>
            </a:r>
            <a:endParaRPr lang="zh-TW" altLang="en-US" sz="5400" spc="50" dirty="0">
              <a:ln w="0"/>
              <a:solidFill>
                <a:schemeClr val="bg1">
                  <a:lumMod val="6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120" y="404664"/>
            <a:ext cx="1773238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994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066294"/>
              </p:ext>
            </p:extLst>
          </p:nvPr>
        </p:nvGraphicFramePr>
        <p:xfrm>
          <a:off x="7938" y="7938"/>
          <a:ext cx="2711450" cy="161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725"/>
                <a:gridCol w="1355725"/>
              </a:tblGrid>
              <a:tr h="1616075">
                <a:tc>
                  <a:txBody>
                    <a:bodyPr/>
                    <a:lstStyle/>
                    <a:p>
                      <a:r>
                        <a:rPr lang="en-US" altLang="zh-TW" sz="10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4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黑體 Std W3" pitchFamily="34" charset="-120"/>
                          <a:cs typeface="+mn-cs"/>
                        </a:rPr>
                        <a:t>申辦說明</a:t>
                      </a:r>
                      <a:endParaRPr kumimoji="1" lang="zh-TW" altLang="en-US" sz="4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華康黑體 Std W3" pitchFamily="34" charset="-120"/>
                        <a:cs typeface="+mn-cs"/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70" name="Line 14"/>
          <p:cNvSpPr>
            <a:spLocks noChangeShapeType="1"/>
          </p:cNvSpPr>
          <p:nvPr/>
        </p:nvSpPr>
        <p:spPr bwMode="auto">
          <a:xfrm>
            <a:off x="2663825" y="103188"/>
            <a:ext cx="0" cy="1373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矩形 7"/>
          <p:cNvSpPr>
            <a:spLocks noChangeArrowheads="1"/>
          </p:cNvSpPr>
          <p:nvPr/>
        </p:nvSpPr>
        <p:spPr bwMode="auto">
          <a:xfrm>
            <a:off x="2771775" y="647700"/>
            <a:ext cx="5400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kumimoji="0"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年度產學合作培育研發菁英計畫</a:t>
            </a:r>
            <a:endParaRPr kumimoji="0" lang="en-US" altLang="zh-TW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defRPr/>
            </a:pPr>
            <a:r>
              <a:rPr kumimoji="0" lang="zh-TW" altLang="en-US" sz="24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舊案報告書  </a:t>
            </a:r>
            <a:endParaRPr kumimoji="0" lang="en-US" altLang="zh-TW" sz="24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274" name="投影片編號版面配置區 17"/>
          <p:cNvSpPr>
            <a:spLocks noGrp="1"/>
          </p:cNvSpPr>
          <p:nvPr>
            <p:ph type="sldNum" sz="quarter" idx="12"/>
          </p:nvPr>
        </p:nvSpPr>
        <p:spPr>
          <a:xfrm>
            <a:off x="8156575" y="6381750"/>
            <a:ext cx="252095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F11C6D-EF1D-451F-9E9E-D3E33DCCACB1}" type="slidenum">
              <a:rPr lang="en-US" altLang="zh-TW" sz="16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zh-TW" sz="160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360115" y="2946524"/>
            <a:ext cx="93953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2600" dirty="0" smtClean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實際辦理事項</a:t>
            </a:r>
            <a:r>
              <a:rPr lang="en-US" altLang="zh-TW" sz="2600" dirty="0" smtClean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 </a:t>
            </a:r>
            <a:endParaRPr lang="en-US" altLang="zh-TW" sz="2600" dirty="0">
              <a:solidFill>
                <a:srgbClr val="B12F0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年招生狀況、學程師資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現有、新聘、產業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、其他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基本資料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600" dirty="0" smtClean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擴增項目</a:t>
            </a:r>
            <a:r>
              <a:rPr lang="en-US" altLang="zh-TW" sz="2600" dirty="0" smtClean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</a:p>
          <a:p>
            <a:pPr marL="541338" indent="-541338"/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名額調整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：申請擴增名額為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學年度新增招生名額，合併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學年度核定計算後，不得使學程年度總名額逾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名，本部將自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學年度賸餘名額中視學校機制完整性從優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核定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41338" indent="-541338"/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合作企業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60115" y="1994481"/>
            <a:ext cx="36792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spc="50" dirty="0" smtClean="0">
                <a:ln w="0"/>
                <a:solidFill>
                  <a:schemeClr val="bg1">
                    <a:lumMod val="6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基本資料表</a:t>
            </a:r>
            <a:endParaRPr lang="zh-TW" altLang="en-US" sz="5400" spc="50" dirty="0">
              <a:ln w="0"/>
              <a:solidFill>
                <a:schemeClr val="bg1">
                  <a:lumMod val="6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120" y="404664"/>
            <a:ext cx="1773238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237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207729"/>
              </p:ext>
            </p:extLst>
          </p:nvPr>
        </p:nvGraphicFramePr>
        <p:xfrm>
          <a:off x="7938" y="7938"/>
          <a:ext cx="2711450" cy="161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725"/>
                <a:gridCol w="1355725"/>
              </a:tblGrid>
              <a:tr h="1616075">
                <a:tc>
                  <a:txBody>
                    <a:bodyPr/>
                    <a:lstStyle/>
                    <a:p>
                      <a:r>
                        <a:rPr lang="en-US" altLang="zh-TW" sz="10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</a:rPr>
                        <a:t>-6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4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黑體 Std W3" pitchFamily="34" charset="-120"/>
                          <a:cs typeface="+mn-cs"/>
                        </a:rPr>
                        <a:t>申辦說明</a:t>
                      </a:r>
                      <a:endParaRPr kumimoji="1" lang="zh-TW" altLang="en-US" sz="4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華康黑體 Std W3" pitchFamily="34" charset="-120"/>
                        <a:cs typeface="+mn-cs"/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70" name="Line 14"/>
          <p:cNvSpPr>
            <a:spLocks noChangeShapeType="1"/>
          </p:cNvSpPr>
          <p:nvPr/>
        </p:nvSpPr>
        <p:spPr bwMode="auto">
          <a:xfrm>
            <a:off x="2663825" y="103188"/>
            <a:ext cx="0" cy="1373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矩形 7"/>
          <p:cNvSpPr>
            <a:spLocks noChangeArrowheads="1"/>
          </p:cNvSpPr>
          <p:nvPr/>
        </p:nvSpPr>
        <p:spPr bwMode="auto">
          <a:xfrm>
            <a:off x="2771775" y="647700"/>
            <a:ext cx="5400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kumimoji="0"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年度產學合作培育研發菁英計畫</a:t>
            </a:r>
            <a:endParaRPr kumimoji="0" lang="en-US" altLang="zh-TW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defRPr/>
            </a:pPr>
            <a:r>
              <a:rPr kumimoji="0" lang="zh-TW" altLang="en-US" sz="2400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舊案報告書  </a:t>
            </a:r>
            <a:endParaRPr kumimoji="0" lang="en-US" altLang="zh-TW" sz="240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274" name="投影片編號版面配置區 17"/>
          <p:cNvSpPr>
            <a:spLocks noGrp="1"/>
          </p:cNvSpPr>
          <p:nvPr>
            <p:ph type="sldNum" sz="quarter" idx="12"/>
          </p:nvPr>
        </p:nvSpPr>
        <p:spPr>
          <a:xfrm>
            <a:off x="8156575" y="6381750"/>
            <a:ext cx="252095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F11C6D-EF1D-451F-9E9E-D3E33DCCACB1}" type="slidenum">
              <a:rPr lang="en-US" altLang="zh-TW" sz="16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zh-TW" sz="160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360115" y="2946524"/>
            <a:ext cx="939532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2600" dirty="0" smtClean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甄選成果</a:t>
            </a:r>
            <a:r>
              <a:rPr lang="zh-TW" altLang="en-US" sz="2600" dirty="0" smtClean="0">
                <a:solidFill>
                  <a:srgbClr val="B12F07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甄選機制、媒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合機制</a:t>
            </a: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2600" dirty="0" smtClean="0">
                <a:solidFill>
                  <a:srgbClr val="B12F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學程執行成果</a:t>
            </a:r>
            <a:r>
              <a:rPr lang="zh-TW" altLang="en-US" sz="2600" dirty="0">
                <a:solidFill>
                  <a:srgbClr val="B12F07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2600" dirty="0" smtClean="0">
              <a:solidFill>
                <a:srgbClr val="B12F0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355600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學程資源運用狀況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經費執行、行政資源配置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endPara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355600"/>
            <a:r>
              <a:rPr lang="en-US" altLang="zh-TW" sz="2000" dirty="0" smtClean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dirty="0" smtClean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r>
              <a:rPr lang="en-US" altLang="zh-TW" sz="2000" dirty="0" smtClean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系所配套措施修訂狀況</a:t>
            </a:r>
          </a:p>
          <a:p>
            <a:pPr indent="808038"/>
            <a:r>
              <a:rPr lang="en-US" altLang="zh-TW" sz="2000" dirty="0" smtClean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 smtClean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逕讀博士班機制</a:t>
            </a:r>
          </a:p>
          <a:p>
            <a:pPr indent="808038"/>
            <a:r>
              <a:rPr lang="en-US" altLang="zh-TW" sz="2000" dirty="0" smtClean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修業辦法及畢業條件修正</a:t>
            </a:r>
          </a:p>
          <a:p>
            <a:pPr indent="808038"/>
            <a:r>
              <a:rPr lang="en-US" altLang="zh-TW" sz="2000" dirty="0" smtClean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 smtClean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學生契約與產學合作契約訂定情形：請說明訂約程序及訂約</a:t>
            </a:r>
            <a:r>
              <a:rPr lang="zh-TW" altLang="en-US" sz="2000" dirty="0" smtClean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規範</a:t>
            </a:r>
            <a:endParaRPr lang="zh-TW" altLang="en-US" sz="2000" dirty="0" smtClean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355600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學、產溝通狀況</a:t>
            </a:r>
          </a:p>
          <a:p>
            <a:pPr marL="808038" indent="-452438"/>
            <a:r>
              <a:rPr lang="en-US" altLang="zh-TW" sz="2000" dirty="0" smtClean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000" dirty="0" smtClean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各階段學習成效檢核機制：請明述學程獲計畫核定後，所訂定之具體各階段學生學習成效檢核機制及獲補助學生執行</a:t>
            </a:r>
            <a:r>
              <a:rPr lang="zh-TW" altLang="en-US" sz="2000" dirty="0" smtClean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情形</a:t>
            </a:r>
            <a:endParaRPr lang="zh-TW" altLang="en-US" sz="2000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32123" y="2012236"/>
            <a:ext cx="29803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spc="50" dirty="0" smtClean="0">
                <a:ln w="0"/>
                <a:solidFill>
                  <a:schemeClr val="bg1">
                    <a:lumMod val="6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成果報告</a:t>
            </a:r>
            <a:endParaRPr lang="zh-TW" altLang="en-US" sz="5400" spc="50" dirty="0">
              <a:ln w="0"/>
              <a:solidFill>
                <a:schemeClr val="bg1">
                  <a:lumMod val="6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120" y="404664"/>
            <a:ext cx="1773238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48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4FA5-3ACF-4466-B5A8-2110E529564F}" type="slidenum">
              <a:rPr lang="en-US" altLang="zh-TW" smtClean="0"/>
              <a:pPr/>
              <a:t>17</a:t>
            </a:fld>
            <a:endParaRPr lang="en-US" altLang="zh-TW" dirty="0"/>
          </a:p>
        </p:txBody>
      </p:sp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864171" y="2636912"/>
            <a:ext cx="8784976" cy="118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kumimoji="0" lang="en-US" altLang="zh-TW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Q &amp; A</a:t>
            </a:r>
            <a:endParaRPr kumimoji="0"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2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4FA5-3ACF-4466-B5A8-2110E529564F}" type="slidenum">
              <a:rPr lang="en-US" altLang="zh-TW" smtClean="0"/>
              <a:pPr/>
              <a:t>18</a:t>
            </a:fld>
            <a:endParaRPr lang="en-US" altLang="zh-TW" dirty="0"/>
          </a:p>
        </p:txBody>
      </p:sp>
      <p:sp>
        <p:nvSpPr>
          <p:cNvPr id="3" name="文字方塊 2"/>
          <p:cNvSpPr txBox="1"/>
          <p:nvPr/>
        </p:nvSpPr>
        <p:spPr>
          <a:xfrm>
            <a:off x="360115" y="548680"/>
            <a:ext cx="9865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dirty="0" smtClean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3000" dirty="0" smtClean="0">
                <a:latin typeface="微軟正黑體" pitchFamily="34" charset="-120"/>
                <a:ea typeface="微軟正黑體" pitchFamily="34" charset="-120"/>
              </a:rPr>
              <a:t>、學校申辦計畫的機制、上限及提出方式為何？</a:t>
            </a:r>
            <a:endParaRPr lang="zh-TW" altLang="en-US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32123" y="1916832"/>
            <a:ext cx="9865096" cy="4574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  <a:buFont typeface="Wingdings" pitchFamily="2" charset="2"/>
              <a:buChar char="ü"/>
            </a:pPr>
            <a:r>
              <a:rPr lang="zh-TW" altLang="en-US" sz="2400" b="0" dirty="0" smtClean="0">
                <a:latin typeface="微軟正黑體" pitchFamily="34" charset="-120"/>
                <a:ea typeface="微軟正黑體" pitchFamily="34" charset="-120"/>
              </a:rPr>
              <a:t>  依據補助作業要點第四點規定辦理。</a:t>
            </a:r>
            <a:endParaRPr lang="en-US" altLang="zh-TW" sz="2400" b="0" dirty="0" smtClean="0">
              <a:latin typeface="微軟正黑體" pitchFamily="34" charset="-120"/>
              <a:ea typeface="微軟正黑體" pitchFamily="34" charset="-120"/>
            </a:endParaRPr>
          </a:p>
          <a:p>
            <a:pPr marL="444500" indent="-444500">
              <a:lnSpc>
                <a:spcPts val="3200"/>
              </a:lnSpc>
              <a:buFont typeface="Wingdings" pitchFamily="2" charset="2"/>
              <a:buChar char="ü"/>
            </a:pPr>
            <a:r>
              <a:rPr lang="zh-TW" altLang="en-US" sz="2400" b="0" dirty="0" smtClean="0">
                <a:latin typeface="微軟正黑體" pitchFamily="34" charset="-120"/>
                <a:ea typeface="微軟正黑體" pitchFamily="34" charset="-120"/>
              </a:rPr>
              <a:t>各校以學位學程名義提出申請，</a:t>
            </a:r>
            <a:r>
              <a:rPr lang="en-US" altLang="zh-TW" sz="2400" b="0" dirty="0" smtClean="0">
                <a:latin typeface="微軟正黑體" pitchFamily="34" charset="-120"/>
                <a:ea typeface="微軟正黑體" pitchFamily="34" charset="-120"/>
              </a:rPr>
              <a:t>104</a:t>
            </a:r>
            <a:r>
              <a:rPr lang="zh-TW" altLang="en-US" sz="2400" b="0" dirty="0" smtClean="0">
                <a:latin typeface="微軟正黑體" pitchFamily="34" charset="-120"/>
                <a:ea typeface="微軟正黑體" pitchFamily="34" charset="-120"/>
              </a:rPr>
              <a:t>年度新案最多一校</a:t>
            </a:r>
            <a:r>
              <a:rPr lang="en-US" altLang="zh-TW" sz="2400" b="0" dirty="0" smtClean="0"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400" b="0" dirty="0" smtClean="0">
                <a:latin typeface="微軟正黑體" pitchFamily="34" charset="-120"/>
                <a:ea typeface="微軟正黑體" pitchFamily="34" charset="-120"/>
              </a:rPr>
              <a:t>案，每學程至多</a:t>
            </a:r>
            <a:r>
              <a:rPr lang="en-US" altLang="zh-TW" sz="2400" b="0" dirty="0" smtClean="0"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TW" altLang="en-US" sz="2400" b="0" dirty="0" smtClean="0">
                <a:latin typeface="微軟正黑體" pitchFamily="34" charset="-120"/>
                <a:ea typeface="微軟正黑體" pitchFamily="34" charset="-120"/>
              </a:rPr>
              <a:t>人，全校總數不超過</a:t>
            </a:r>
            <a:r>
              <a:rPr lang="en-US" altLang="zh-TW" sz="2400" b="0" dirty="0" smtClean="0">
                <a:latin typeface="微軟正黑體" pitchFamily="34" charset="-120"/>
                <a:ea typeface="微軟正黑體" pitchFamily="34" charset="-120"/>
              </a:rPr>
              <a:t>20</a:t>
            </a:r>
            <a:r>
              <a:rPr lang="zh-TW" altLang="en-US" sz="2400" b="0" dirty="0" smtClean="0">
                <a:latin typeface="微軟正黑體" pitchFamily="34" charset="-120"/>
                <a:ea typeface="微軟正黑體" pitchFamily="34" charset="-120"/>
              </a:rPr>
              <a:t>人</a:t>
            </a:r>
            <a:endParaRPr lang="en-US" altLang="zh-TW" sz="2400" b="0" dirty="0" smtClean="0">
              <a:latin typeface="微軟正黑體" pitchFamily="34" charset="-120"/>
              <a:ea typeface="微軟正黑體" pitchFamily="34" charset="-120"/>
            </a:endParaRPr>
          </a:p>
          <a:p>
            <a:pPr marL="444500" indent="-444500">
              <a:lnSpc>
                <a:spcPts val="3200"/>
              </a:lnSpc>
            </a:pPr>
            <a:r>
              <a:rPr lang="zh-TW" altLang="en-US" sz="2400" b="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    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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各校須有校內競爭機制。</a:t>
            </a:r>
            <a:endParaRPr lang="en-US" altLang="zh-TW" sz="24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 marL="444500" indent="-444500">
              <a:lnSpc>
                <a:spcPts val="3200"/>
              </a:lnSpc>
              <a:buFont typeface="Wingdings" pitchFamily="2" charset="2"/>
              <a:buChar char="ü"/>
            </a:pPr>
            <a:r>
              <a:rPr lang="en-US" altLang="zh-TW" sz="24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103</a:t>
            </a:r>
            <a:r>
              <a:rPr lang="zh-TW" altLang="en-US" sz="24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年核定舊案不納入</a:t>
            </a:r>
            <a:r>
              <a:rPr lang="en-US" altLang="zh-TW" sz="24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20</a:t>
            </a:r>
            <a:r>
              <a:rPr lang="zh-TW" altLang="en-US" sz="24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人中計算，原則依去年核定名額續招新生，但須提出舊案報告書；倘舊案有擴增合作企業或名額，於報告書中申請，本部將從</a:t>
            </a:r>
            <a:r>
              <a:rPr lang="en-US" altLang="zh-TW" sz="24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103</a:t>
            </a:r>
            <a:r>
              <a:rPr lang="zh-TW" altLang="en-US" sz="24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年度未招滿名額中，視學校機制完整度從優核定。</a:t>
            </a:r>
            <a:endParaRPr lang="en-US" altLang="zh-TW" sz="2400" b="0" dirty="0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 marL="541338" indent="-96838">
              <a:lnSpc>
                <a:spcPts val="3200"/>
              </a:lnSpc>
            </a:pPr>
            <a:r>
              <a:rPr lang="en-US" altLang="zh-TW" sz="2400" b="0" dirty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(EX:</a:t>
            </a:r>
            <a:r>
              <a:rPr lang="zh-TW" altLang="en-US" sz="2400" b="0" dirty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本部</a:t>
            </a:r>
            <a:r>
              <a:rPr lang="en-US" altLang="zh-TW" sz="2400" b="0" dirty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103</a:t>
            </a:r>
            <a:r>
              <a:rPr lang="zh-TW" altLang="en-US" sz="2400" b="0" dirty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年全國核定</a:t>
            </a:r>
            <a:r>
              <a:rPr lang="en-US" altLang="zh-TW" sz="2400" b="0" dirty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104</a:t>
            </a:r>
            <a:r>
              <a:rPr lang="zh-TW" altLang="en-US" sz="2400" b="0" dirty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個名額</a:t>
            </a:r>
            <a:r>
              <a:rPr lang="zh-TW" altLang="en-US" sz="24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，實招</a:t>
            </a:r>
            <a:r>
              <a:rPr lang="en-US" altLang="zh-TW" sz="24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69</a:t>
            </a:r>
            <a:r>
              <a:rPr lang="zh-TW" altLang="en-US" sz="24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名，爰尚有</a:t>
            </a:r>
            <a:r>
              <a:rPr lang="en-US" altLang="zh-TW" sz="24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35</a:t>
            </a:r>
            <a:r>
              <a:rPr lang="zh-TW" altLang="en-US" sz="24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個名額可供舊案學程擴充，將視機制完整度考量是否核給</a:t>
            </a:r>
            <a:r>
              <a:rPr lang="en-US" altLang="zh-TW" sz="24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)</a:t>
            </a:r>
          </a:p>
          <a:p>
            <a:pPr marL="444500" indent="-444500">
              <a:lnSpc>
                <a:spcPts val="3200"/>
              </a:lnSpc>
              <a:buFont typeface="Wingdings" pitchFamily="2" charset="2"/>
              <a:buChar char="ü"/>
            </a:pPr>
            <a:r>
              <a:rPr lang="zh-TW" altLang="en-US" sz="2400" u="sng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以校為單位提出</a:t>
            </a:r>
            <a:r>
              <a:rPr lang="zh-TW" altLang="en-US" sz="24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，</a:t>
            </a:r>
            <a:r>
              <a:rPr lang="en-US" altLang="zh-TW" sz="24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104</a:t>
            </a:r>
            <a:r>
              <a:rPr lang="zh-TW" altLang="en-US" sz="24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年</a:t>
            </a:r>
            <a:r>
              <a:rPr lang="en-US" altLang="zh-TW" sz="24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7</a:t>
            </a:r>
            <a:r>
              <a:rPr lang="zh-TW" altLang="en-US" sz="24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月</a:t>
            </a:r>
            <a:r>
              <a:rPr lang="en-US" altLang="zh-TW" sz="24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31</a:t>
            </a:r>
            <a:r>
              <a:rPr lang="zh-TW" altLang="en-US" sz="24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日前</a:t>
            </a:r>
            <a:r>
              <a:rPr lang="zh-TW" altLang="en-US" sz="2400" u="sng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備文送達</a:t>
            </a:r>
            <a:r>
              <a:rPr lang="zh-TW" altLang="en-US" sz="24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本部，計畫書</a:t>
            </a:r>
            <a:r>
              <a:rPr lang="zh-TW" altLang="en-US" sz="2400" u="sng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每學程一式</a:t>
            </a:r>
            <a:r>
              <a:rPr lang="en-US" altLang="zh-TW" sz="2400" u="sng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5</a:t>
            </a:r>
            <a:r>
              <a:rPr lang="zh-TW" altLang="en-US" sz="2400" u="sng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份</a:t>
            </a:r>
            <a:r>
              <a:rPr lang="zh-TW" altLang="en-US" sz="24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。</a:t>
            </a:r>
            <a:endParaRPr lang="zh-TW" altLang="en-US" sz="2400" b="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4FA5-3ACF-4466-B5A8-2110E529564F}" type="slidenum">
              <a:rPr lang="en-US" altLang="zh-TW" smtClean="0"/>
              <a:pPr/>
              <a:t>19</a:t>
            </a:fld>
            <a:endParaRPr lang="en-US" altLang="zh-TW" dirty="0"/>
          </a:p>
        </p:txBody>
      </p:sp>
      <p:sp>
        <p:nvSpPr>
          <p:cNvPr id="3" name="文字方塊 2"/>
          <p:cNvSpPr txBox="1"/>
          <p:nvPr/>
        </p:nvSpPr>
        <p:spPr>
          <a:xfrm>
            <a:off x="360115" y="548680"/>
            <a:ext cx="9865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dirty="0" smtClean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3000" dirty="0" smtClean="0">
                <a:latin typeface="微軟正黑體" pitchFamily="34" charset="-120"/>
                <a:ea typeface="微軟正黑體" pitchFamily="34" charset="-120"/>
              </a:rPr>
              <a:t>、計畫審查機制為何？</a:t>
            </a:r>
            <a:endParaRPr lang="zh-TW" altLang="en-US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32123" y="1916832"/>
            <a:ext cx="9865096" cy="27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sz="3000" b="0" dirty="0" smtClean="0">
                <a:latin typeface="微軟正黑體" pitchFamily="34" charset="-120"/>
                <a:ea typeface="微軟正黑體" pitchFamily="34" charset="-120"/>
              </a:rPr>
              <a:t> 本計畫將送產業代表及領域學者專家分別審查後，召開決審會議議定。</a:t>
            </a:r>
            <a:endParaRPr lang="en-US" altLang="zh-TW" sz="3000" b="0" dirty="0" smtClean="0">
              <a:latin typeface="微軟正黑體" pitchFamily="34" charset="-120"/>
              <a:ea typeface="微軟正黑體" pitchFamily="34" charset="-120"/>
            </a:endParaRPr>
          </a:p>
          <a:p>
            <a:pPr marL="444500" indent="-444500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sz="30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計畫審查重點為</a:t>
            </a:r>
            <a:r>
              <a:rPr lang="en-US" altLang="zh-TW" sz="30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:</a:t>
            </a:r>
            <a:r>
              <a:rPr lang="zh-TW" altLang="en-US" sz="30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人才培育效益、機制完整性、行政配套周全性。</a:t>
            </a:r>
            <a:endParaRPr lang="en-US" altLang="zh-TW" sz="3000" b="0" dirty="0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ChangeArrowheads="1"/>
          </p:cNvSpPr>
          <p:nvPr/>
        </p:nvSpPr>
        <p:spPr bwMode="auto">
          <a:xfrm>
            <a:off x="7188200" y="6061075"/>
            <a:ext cx="1358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b="0">
                <a:latin typeface="華康中黑體" panose="02010609010101010101" pitchFamily="49" charset="-120"/>
                <a:ea typeface="華康中黑體" panose="02010609010101010101" pitchFamily="49" charset="-120"/>
              </a:rPr>
              <a:t>  </a:t>
            </a:r>
            <a:endParaRPr lang="en-GB" altLang="zh-TW" b="0">
              <a:latin typeface="華康中黑體" panose="02010609010101010101" pitchFamily="49" charset="-120"/>
              <a:ea typeface="華康中黑體" panose="02010609010101010101" pitchFamily="49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99683" y="493925"/>
            <a:ext cx="8223250" cy="93610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algn="just" eaLnBrk="1" hangingPunct="1">
              <a:spcAft>
                <a:spcPts val="0"/>
              </a:spcAft>
              <a:defRPr/>
            </a:pPr>
            <a:r>
              <a:rPr lang="zh-TW" altLang="en-US" sz="3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</a:t>
            </a:r>
            <a:r>
              <a:rPr lang="zh-TW" altLang="en-US" sz="32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大綱</a:t>
            </a:r>
            <a:endParaRPr lang="zh-TW" altLang="zh-TW" sz="32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322588"/>
              </p:ext>
            </p:extLst>
          </p:nvPr>
        </p:nvGraphicFramePr>
        <p:xfrm>
          <a:off x="102109" y="3068960"/>
          <a:ext cx="10339126" cy="1535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140"/>
                <a:gridCol w="1116192"/>
                <a:gridCol w="753965"/>
                <a:gridCol w="1165219"/>
                <a:gridCol w="822508"/>
                <a:gridCol w="1576473"/>
                <a:gridCol w="753965"/>
                <a:gridCol w="1573456"/>
                <a:gridCol w="720080"/>
                <a:gridCol w="1152128"/>
              </a:tblGrid>
              <a:tr h="1535948">
                <a:tc>
                  <a:txBody>
                    <a:bodyPr/>
                    <a:lstStyle/>
                    <a:p>
                      <a:pPr algn="r"/>
                      <a:r>
                        <a:rPr lang="en-US" altLang="zh-TW" sz="8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zh-TW" altLang="en-US" sz="8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方案精神</a:t>
                      </a:r>
                      <a:endParaRPr lang="zh-TW" altLang="en-US" sz="3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8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TW" altLang="en-US" sz="8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3600" b="1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辦理模式</a:t>
                      </a:r>
                      <a:endParaRPr lang="zh-TW" altLang="en-US" sz="36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8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TW" altLang="en-US" sz="8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3600" b="1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經費及獎學金</a:t>
                      </a:r>
                      <a:endParaRPr lang="zh-TW" altLang="en-US" sz="36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8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TW" altLang="en-US" sz="8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zh-TW" altLang="en-US" sz="3600" b="1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後續辦理事項</a:t>
                      </a:r>
                      <a:endParaRPr lang="zh-TW" altLang="en-US" sz="36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8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TW" altLang="en-US" sz="8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3600" b="1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申辦說明</a:t>
                      </a:r>
                      <a:endParaRPr lang="zh-TW" altLang="en-US" sz="36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4FA5-3ACF-4466-B5A8-2110E529564F}" type="slidenum">
              <a:rPr lang="en-US" altLang="zh-TW" smtClean="0"/>
              <a:pPr/>
              <a:t>2</a:t>
            </a:fld>
            <a:endParaRPr lang="en-US" altLang="zh-TW" dirty="0"/>
          </a:p>
        </p:txBody>
      </p:sp>
      <p:pic>
        <p:nvPicPr>
          <p:cNvPr id="6" name="Picture 29" descr="detectives,government,investigators,magnifying glasses,persons,人潮,偵查員,審查員,放大鏡片,治理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29196">
            <a:off x="9098724" y="502313"/>
            <a:ext cx="1058863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334189" y="1228110"/>
            <a:ext cx="3818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kumimoji="0"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Department of Higher Education</a:t>
            </a:r>
            <a:endParaRPr kumimoji="0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875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4FA5-3ACF-4466-B5A8-2110E529564F}" type="slidenum">
              <a:rPr lang="en-US" altLang="zh-TW" smtClean="0"/>
              <a:pPr/>
              <a:t>20</a:t>
            </a:fld>
            <a:endParaRPr lang="en-US" altLang="zh-TW" dirty="0"/>
          </a:p>
        </p:txBody>
      </p:sp>
      <p:sp>
        <p:nvSpPr>
          <p:cNvPr id="3" name="文字方塊 2"/>
          <p:cNvSpPr txBox="1"/>
          <p:nvPr/>
        </p:nvSpPr>
        <p:spPr>
          <a:xfrm>
            <a:off x="360115" y="548680"/>
            <a:ext cx="9865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dirty="0" smtClean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3000" dirty="0" smtClean="0">
                <a:latin typeface="微軟正黑體" pitchFamily="34" charset="-120"/>
                <a:ea typeface="微軟正黑體" pitchFamily="34" charset="-120"/>
              </a:rPr>
              <a:t>、進入計畫學生學籍如何處理</a:t>
            </a:r>
            <a:r>
              <a:rPr lang="en-US" altLang="zh-TW" sz="3000" dirty="0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zh-TW" altLang="en-US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32123" y="1916832"/>
            <a:ext cx="9865096" cy="41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sz="3000" b="0" dirty="0" smtClean="0">
                <a:latin typeface="微軟正黑體" pitchFamily="34" charset="-120"/>
                <a:ea typeface="微軟正黑體" pitchFamily="34" charset="-120"/>
              </a:rPr>
              <a:t>學校將自行擬定招生條件，學生甄選進入計畫後，其學籍歸屬原系所，畢業證書加註本學位學程名稱。</a:t>
            </a:r>
            <a:endParaRPr lang="en-US" altLang="zh-TW" sz="3000" b="0" dirty="0" smtClean="0">
              <a:latin typeface="微軟正黑體" pitchFamily="34" charset="-120"/>
              <a:ea typeface="微軟正黑體" pitchFamily="34" charset="-120"/>
            </a:endParaRPr>
          </a:p>
          <a:p>
            <a:pPr marL="444500" indent="-444500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sz="30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依補助作業要點第三點第三項規定，學校獲計畫核定後應於三年內成立學位學程，或進行招生分組，此措施將使學位學程對外招收新生，舊生學籍不必然轉入新學位學程。</a:t>
            </a:r>
            <a:endParaRPr lang="en-US" altLang="zh-TW" sz="3000" b="0" dirty="0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4FA5-3ACF-4466-B5A8-2110E529564F}" type="slidenum">
              <a:rPr lang="en-US" altLang="zh-TW" smtClean="0"/>
              <a:pPr/>
              <a:t>21</a:t>
            </a:fld>
            <a:endParaRPr lang="en-US" altLang="zh-TW" dirty="0"/>
          </a:p>
        </p:txBody>
      </p:sp>
      <p:sp>
        <p:nvSpPr>
          <p:cNvPr id="3" name="文字方塊 2"/>
          <p:cNvSpPr txBox="1"/>
          <p:nvPr/>
        </p:nvSpPr>
        <p:spPr>
          <a:xfrm>
            <a:off x="360115" y="404664"/>
            <a:ext cx="9865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indent="-630238"/>
            <a:r>
              <a:rPr lang="en-US" altLang="zh-TW" sz="3000" dirty="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3000" dirty="0" smtClean="0">
                <a:latin typeface="微軟正黑體" pitchFamily="34" charset="-120"/>
                <a:ea typeface="微軟正黑體" pitchFamily="34" charset="-120"/>
              </a:rPr>
              <a:t>、為什麼提報計畫時即要繳交產學合作意向書，若未獲補助怎麼辦</a:t>
            </a:r>
            <a:r>
              <a:rPr lang="en-US" altLang="zh-TW" sz="3000" dirty="0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zh-TW" altLang="en-US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32123" y="1916832"/>
            <a:ext cx="9865096" cy="48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sz="3000" b="0" dirty="0" smtClean="0">
                <a:latin typeface="微軟正黑體" pitchFamily="34" charset="-120"/>
                <a:ea typeface="微軟正黑體" pitchFamily="34" charset="-120"/>
              </a:rPr>
              <a:t>產學合作意向書旨在確保本計畫所提機制已獲合作企業同意，未來獲本部補助後，依計畫所提機制運行並另行簽訂詳細之產學合作契約。倘本部未補助學校計畫，企業若認為本計畫所規劃方向可行，仍可逕依學校計畫書內容辦理。</a:t>
            </a:r>
            <a:endParaRPr lang="en-US" altLang="zh-TW" sz="3000" b="0" dirty="0" smtClean="0">
              <a:latin typeface="微軟正黑體" pitchFamily="34" charset="-120"/>
              <a:ea typeface="微軟正黑體" pitchFamily="34" charset="-120"/>
            </a:endParaRPr>
          </a:p>
          <a:p>
            <a:pPr marL="444500" indent="-444500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sz="30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倘合作企業認為事前簽訂意向書無法保障其權益，可訂定意向書生效條件，由學校及企業共同協議之。</a:t>
            </a:r>
            <a:endParaRPr lang="en-US" altLang="zh-TW" sz="3000" b="0" dirty="0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4FA5-3ACF-4466-B5A8-2110E529564F}" type="slidenum">
              <a:rPr lang="en-US" altLang="zh-TW" smtClean="0"/>
              <a:pPr/>
              <a:t>22</a:t>
            </a:fld>
            <a:endParaRPr lang="en-US" altLang="zh-TW" dirty="0"/>
          </a:p>
        </p:txBody>
      </p:sp>
      <p:sp>
        <p:nvSpPr>
          <p:cNvPr id="3" name="文字方塊 2"/>
          <p:cNvSpPr txBox="1"/>
          <p:nvPr/>
        </p:nvSpPr>
        <p:spPr>
          <a:xfrm>
            <a:off x="360115" y="404664"/>
            <a:ext cx="9865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indent="-630238"/>
            <a:r>
              <a:rPr lang="en-US" altLang="zh-TW" sz="3000" dirty="0" smtClean="0"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3000" dirty="0" smtClean="0">
                <a:latin typeface="微軟正黑體" pitchFamily="34" charset="-120"/>
                <a:ea typeface="微軟正黑體" pitchFamily="34" charset="-120"/>
              </a:rPr>
              <a:t>、若學程核定名額未招滿，是否有名額流用之彈性機制</a:t>
            </a:r>
            <a:r>
              <a:rPr lang="en-US" altLang="zh-TW" sz="3000" dirty="0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zh-TW" altLang="en-US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32123" y="1916832"/>
            <a:ext cx="9865096" cy="34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sz="3000" b="0" dirty="0" smtClean="0">
                <a:latin typeface="微軟正黑體" pitchFamily="34" charset="-120"/>
                <a:ea typeface="微軟正黑體" pitchFamily="34" charset="-120"/>
              </a:rPr>
              <a:t>依補助作業要點第三點第二項辦理。</a:t>
            </a:r>
            <a:endParaRPr lang="en-US" altLang="zh-TW" sz="3000" b="0" dirty="0" smtClean="0">
              <a:latin typeface="微軟正黑體" pitchFamily="34" charset="-120"/>
              <a:ea typeface="微軟正黑體" pitchFamily="34" charset="-120"/>
            </a:endParaRPr>
          </a:p>
          <a:p>
            <a:pPr marL="444500" indent="-444500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sz="30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僅同一學程因甄選學生未達學校與企業所定條件致有缺額時，二種培育方式</a:t>
            </a:r>
            <a:r>
              <a:rPr lang="en-US" altLang="zh-TW" sz="30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(</a:t>
            </a:r>
            <a:r>
              <a:rPr lang="zh-TW" altLang="en-US" sz="30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碩博五年研發一貫、博士四年研發模式</a:t>
            </a:r>
            <a:r>
              <a:rPr lang="en-US" altLang="zh-TW" sz="30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)</a:t>
            </a:r>
            <a:r>
              <a:rPr lang="zh-TW" altLang="en-US" sz="30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核定名額得於百分之三十內相互流用。</a:t>
            </a:r>
            <a:endParaRPr lang="en-US" altLang="zh-TW" sz="3000" b="0" dirty="0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 marL="444500" indent="-444500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sz="3000" b="0" dirty="0" smtClean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不得全校總額流用</a:t>
            </a:r>
            <a:r>
              <a:rPr lang="zh-TW" altLang="en-US" sz="3000" b="0" dirty="0"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。</a:t>
            </a:r>
            <a:endParaRPr lang="en-US" altLang="zh-TW" sz="3000" b="0" dirty="0" smtClean="0"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4FA5-3ACF-4466-B5A8-2110E529564F}" type="slidenum">
              <a:rPr lang="en-US" altLang="zh-TW" smtClean="0"/>
              <a:pPr/>
              <a:t>23</a:t>
            </a:fld>
            <a:endParaRPr lang="en-US" altLang="zh-TW" dirty="0"/>
          </a:p>
        </p:txBody>
      </p:sp>
      <p:sp>
        <p:nvSpPr>
          <p:cNvPr id="3" name="文字方塊 2"/>
          <p:cNvSpPr txBox="1"/>
          <p:nvPr/>
        </p:nvSpPr>
        <p:spPr>
          <a:xfrm>
            <a:off x="576139" y="2492896"/>
            <a:ext cx="98650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indent="-630238"/>
            <a:r>
              <a:rPr lang="zh-TW" altLang="en-US" sz="3000" dirty="0" smtClean="0">
                <a:latin typeface="微軟正黑體" pitchFamily="34" charset="-120"/>
                <a:ea typeface="微軟正黑體" pitchFamily="34" charset="-120"/>
              </a:rPr>
              <a:t>後續計畫申請，倘有相關問題，可逕洽本部承辦人</a:t>
            </a:r>
            <a:endParaRPr lang="en-US" altLang="zh-TW" sz="3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630238" indent="-630238"/>
            <a:endParaRPr lang="en-US" altLang="zh-TW" sz="3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630238" indent="-630238"/>
            <a:r>
              <a:rPr lang="zh-TW" altLang="en-US" sz="3000" dirty="0" smtClean="0">
                <a:latin typeface="微軟正黑體" pitchFamily="34" charset="-120"/>
                <a:ea typeface="微軟正黑體" pitchFamily="34" charset="-120"/>
              </a:rPr>
              <a:t>高等教育司 品質科</a:t>
            </a:r>
            <a:endParaRPr lang="en-US" altLang="zh-TW" sz="3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630238" indent="-630238"/>
            <a:r>
              <a:rPr lang="zh-TW" altLang="en-US" sz="3000" dirty="0" smtClean="0">
                <a:latin typeface="微軟正黑體" pitchFamily="34" charset="-120"/>
                <a:ea typeface="微軟正黑體" pitchFamily="34" charset="-120"/>
              </a:rPr>
              <a:t>古雅瑄 專員 </a:t>
            </a:r>
            <a:endParaRPr lang="en-US" altLang="zh-TW" sz="3000" dirty="0" smtClean="0">
              <a:latin typeface="微軟正黑體" pitchFamily="34" charset="-120"/>
              <a:ea typeface="微軟正黑體" pitchFamily="34" charset="-120"/>
            </a:endParaRPr>
          </a:p>
          <a:p>
            <a:pPr marL="630238" indent="-630238"/>
            <a:r>
              <a:rPr lang="en-US" altLang="zh-TW" sz="3000" dirty="0" smtClean="0">
                <a:latin typeface="微軟正黑體" pitchFamily="34" charset="-120"/>
                <a:ea typeface="微軟正黑體" pitchFamily="34" charset="-120"/>
              </a:rPr>
              <a:t>02-77365886</a:t>
            </a:r>
          </a:p>
          <a:p>
            <a:pPr marL="630238" indent="-630238"/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yahsuan@mail.moe.gov.tw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120755" y="3421603"/>
            <a:ext cx="460851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indent="-630238"/>
            <a:r>
              <a:rPr lang="zh-TW" altLang="en-US" sz="3000" dirty="0">
                <a:latin typeface="微軟正黑體" pitchFamily="34" charset="-120"/>
                <a:ea typeface="微軟正黑體" pitchFamily="34" charset="-120"/>
              </a:rPr>
              <a:t>高等教育司 品質科</a:t>
            </a:r>
            <a:endParaRPr lang="en-US" altLang="zh-TW" sz="3000" dirty="0">
              <a:latin typeface="微軟正黑體" pitchFamily="34" charset="-120"/>
              <a:ea typeface="微軟正黑體" pitchFamily="34" charset="-120"/>
            </a:endParaRPr>
          </a:p>
          <a:p>
            <a:pPr marL="630238" indent="-630238"/>
            <a:r>
              <a:rPr lang="zh-TW" altLang="en-US" sz="3000" dirty="0" smtClean="0">
                <a:latin typeface="微軟正黑體" pitchFamily="34" charset="-120"/>
                <a:ea typeface="微軟正黑體" pitchFamily="34" charset="-120"/>
              </a:rPr>
              <a:t>汪祐豪 先生 </a:t>
            </a:r>
            <a:endParaRPr lang="en-US" altLang="zh-TW" sz="3000" dirty="0">
              <a:latin typeface="微軟正黑體" pitchFamily="34" charset="-120"/>
              <a:ea typeface="微軟正黑體" pitchFamily="34" charset="-120"/>
            </a:endParaRPr>
          </a:p>
          <a:p>
            <a:pPr marL="630238" indent="-630238"/>
            <a:r>
              <a:rPr lang="en-US" altLang="zh-TW" sz="3000" dirty="0" smtClean="0">
                <a:latin typeface="微軟正黑體" pitchFamily="34" charset="-120"/>
                <a:ea typeface="微軟正黑體" pitchFamily="34" charset="-120"/>
              </a:rPr>
              <a:t>02-77365774</a:t>
            </a:r>
          </a:p>
          <a:p>
            <a:pPr marL="630238" indent="-630238"/>
            <a:r>
              <a:rPr lang="en-US" altLang="zh-TW" sz="2800" dirty="0">
                <a:latin typeface="微軟正黑體" pitchFamily="34" charset="-120"/>
                <a:ea typeface="微軟正黑體" pitchFamily="34" charset="-120"/>
              </a:rPr>
              <a:t>henrik@mail.moe.gov.tw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5239"/>
              </p:ext>
            </p:extLst>
          </p:nvPr>
        </p:nvGraphicFramePr>
        <p:xfrm>
          <a:off x="504131" y="8878"/>
          <a:ext cx="3808561" cy="161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8561"/>
              </a:tblGrid>
              <a:tr h="1616075">
                <a:tc>
                  <a:txBody>
                    <a:bodyPr/>
                    <a:lstStyle/>
                    <a:p>
                      <a:r>
                        <a:rPr kumimoji="1" lang="zh-TW" altLang="en-US" sz="4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黑體 Std W3" pitchFamily="34" charset="-120"/>
                          <a:cs typeface="+mn-cs"/>
                        </a:rPr>
                        <a:t>聯絡窗口</a:t>
                      </a:r>
                      <a:endParaRPr kumimoji="1" lang="zh-TW" altLang="en-US" sz="4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華康黑體 Std W3" pitchFamily="34" charset="-120"/>
                        <a:cs typeface="+mn-cs"/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75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4FA5-3ACF-4466-B5A8-2110E529564F}" type="slidenum">
              <a:rPr lang="en-US" altLang="zh-TW" smtClean="0"/>
              <a:pPr/>
              <a:t>24</a:t>
            </a:fld>
            <a:endParaRPr lang="en-US" altLang="zh-TW" dirty="0"/>
          </a:p>
        </p:txBody>
      </p:sp>
      <p:sp>
        <p:nvSpPr>
          <p:cNvPr id="4" name="矩形 7"/>
          <p:cNvSpPr>
            <a:spLocks noChangeArrowheads="1"/>
          </p:cNvSpPr>
          <p:nvPr/>
        </p:nvSpPr>
        <p:spPr bwMode="auto">
          <a:xfrm>
            <a:off x="1" y="571500"/>
            <a:ext cx="38481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r>
              <a:rPr kumimoji="0" lang="zh-TW" altLang="en-US" sz="3200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高等教育司</a:t>
            </a:r>
            <a:endParaRPr kumimoji="0" lang="en-US" altLang="zh-TW" sz="3200" dirty="0">
              <a:solidFill>
                <a:schemeClr val="tx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 eaLnBrk="1" hangingPunct="1"/>
            <a:r>
              <a:rPr kumimoji="0" lang="en-US" altLang="zh-TW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Department of Higher Education</a:t>
            </a:r>
            <a:endParaRPr lang="zh-TW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3971925" y="116632"/>
            <a:ext cx="0" cy="1373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864171" y="2636912"/>
            <a:ext cx="8784976" cy="2432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kumimoji="0"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</a:t>
            </a:r>
            <a:r>
              <a:rPr kumimoji="0"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完畢</a:t>
            </a:r>
            <a:endParaRPr kumimoji="0" lang="en-US" altLang="zh-TW" sz="5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>
              <a:lnSpc>
                <a:spcPct val="150000"/>
              </a:lnSpc>
            </a:pPr>
            <a:r>
              <a:rPr kumimoji="0" lang="zh-TW" altLang="en-US" sz="54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敬請指教</a:t>
            </a:r>
            <a:endParaRPr kumimoji="0" lang="en-US" altLang="zh-TW" sz="5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796699"/>
              </p:ext>
            </p:extLst>
          </p:nvPr>
        </p:nvGraphicFramePr>
        <p:xfrm>
          <a:off x="7938" y="7938"/>
          <a:ext cx="2711450" cy="161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725"/>
                <a:gridCol w="1355725"/>
              </a:tblGrid>
              <a:tr h="1616075">
                <a:tc>
                  <a:txBody>
                    <a:bodyPr/>
                    <a:lstStyle/>
                    <a:p>
                      <a:r>
                        <a:rPr lang="en-US" altLang="zh-TW" sz="1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4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黑體 Std W3" pitchFamily="34" charset="-120"/>
                          <a:cs typeface="+mn-cs"/>
                        </a:rPr>
                        <a:t>方案精神</a:t>
                      </a:r>
                      <a:endParaRPr kumimoji="1" lang="zh-TW" altLang="en-US" sz="4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華康黑體 Std W3" pitchFamily="34" charset="-120"/>
                        <a:cs typeface="+mn-cs"/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5" name="Line 14"/>
          <p:cNvSpPr>
            <a:spLocks noChangeShapeType="1"/>
          </p:cNvSpPr>
          <p:nvPr/>
        </p:nvSpPr>
        <p:spPr bwMode="auto">
          <a:xfrm>
            <a:off x="2736850" y="103188"/>
            <a:ext cx="0" cy="1373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27" name="投影片編號版面配置區 1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1C0C59-D6C8-4FBC-B743-04A13BC4884A}" type="slidenum">
              <a:rPr lang="en-US" altLang="zh-TW" sz="16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TW" sz="1600" smtClean="0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879725" y="620713"/>
            <a:ext cx="54006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高等教育司  </a:t>
            </a:r>
            <a:endParaRPr kumimoji="0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defRPr/>
            </a:pPr>
            <a:r>
              <a:rPr kumimoji="0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Department of Higher Education</a:t>
            </a:r>
            <a:endParaRPr lang="zh-TW" alt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1368227" y="2126396"/>
            <a:ext cx="7944857" cy="3889905"/>
            <a:chOff x="0" y="-136383"/>
            <a:chExt cx="5942749" cy="2381276"/>
          </a:xfrm>
        </p:grpSpPr>
        <p:sp>
          <p:nvSpPr>
            <p:cNvPr id="10" name="向下箭號圖說文字 9"/>
            <p:cNvSpPr/>
            <p:nvPr/>
          </p:nvSpPr>
          <p:spPr bwMode="auto">
            <a:xfrm>
              <a:off x="1480782" y="-136383"/>
              <a:ext cx="3055081" cy="693148"/>
            </a:xfrm>
            <a:prstGeom prst="downArrowCallou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lnSpc>
                  <a:spcPts val="2000"/>
                </a:lnSpc>
                <a:spcAft>
                  <a:spcPts val="0"/>
                </a:spcAft>
              </a:pPr>
              <a:r>
                <a:rPr lang="zh-TW" sz="2000" b="1" kern="1200" dirty="0">
                  <a:solidFill>
                    <a:srgbClr val="000000"/>
                  </a:solidFill>
                  <a:effectLst/>
                  <a:latin typeface="新細明體" panose="02020500000000000000" pitchFamily="18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論文立基於解決產業實務問題之上</a:t>
              </a:r>
              <a:endParaRPr lang="zh-TW" sz="20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endParaRPr>
            </a:p>
          </p:txBody>
        </p:sp>
        <p:sp>
          <p:nvSpPr>
            <p:cNvPr id="11" name="向左箭號圖說文字 10"/>
            <p:cNvSpPr/>
            <p:nvPr/>
          </p:nvSpPr>
          <p:spPr bwMode="auto">
            <a:xfrm>
              <a:off x="3910084" y="409433"/>
              <a:ext cx="2032665" cy="1204536"/>
            </a:xfrm>
            <a:prstGeom prst="leftArrowCallout">
              <a:avLst>
                <a:gd name="adj1" fmla="val 25000"/>
                <a:gd name="adj2" fmla="val 25000"/>
                <a:gd name="adj3" fmla="val 25000"/>
                <a:gd name="adj4" fmla="val 72477"/>
              </a:avLst>
            </a:prstGeom>
            <a:ln>
              <a:prstDash val="sysDot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Aft>
                  <a:spcPts val="0"/>
                </a:spcAft>
              </a:pPr>
              <a:r>
                <a:rPr lang="zh-TW" sz="2000" b="1" kern="1200" dirty="0">
                  <a:solidFill>
                    <a:srgbClr val="000000"/>
                  </a:solidFill>
                  <a:effectLst/>
                  <a:latin typeface="新細明體" panose="02020500000000000000" pitchFamily="18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學校建立學習成效檢核及篩選機制</a:t>
              </a:r>
              <a:endParaRPr lang="zh-TW" sz="20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endParaRPr>
            </a:p>
          </p:txBody>
        </p:sp>
        <p:sp>
          <p:nvSpPr>
            <p:cNvPr id="12" name="向右箭號圖說文字 11"/>
            <p:cNvSpPr/>
            <p:nvPr/>
          </p:nvSpPr>
          <p:spPr bwMode="auto">
            <a:xfrm>
              <a:off x="0" y="429904"/>
              <a:ext cx="2000795" cy="1219940"/>
            </a:xfrm>
            <a:prstGeom prst="rightArrowCallout">
              <a:avLst>
                <a:gd name="adj1" fmla="val 25000"/>
                <a:gd name="adj2" fmla="val 25000"/>
                <a:gd name="adj3" fmla="val 22758"/>
                <a:gd name="adj4" fmla="val 64977"/>
              </a:avLst>
            </a:prstGeom>
            <a:ln>
              <a:prstDash val="sysDot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Aft>
                  <a:spcPts val="0"/>
                </a:spcAft>
              </a:pPr>
              <a:r>
                <a:rPr lang="zh-TW" sz="2000" b="1" kern="1200" dirty="0">
                  <a:solidFill>
                    <a:srgbClr val="000000"/>
                  </a:solidFill>
                  <a:effectLst/>
                  <a:latin typeface="新細明體" panose="02020500000000000000" pitchFamily="18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博士生每人每年</a:t>
              </a:r>
              <a:r>
                <a:rPr lang="en-US" sz="2000" b="1" kern="1200" dirty="0">
                  <a:solidFill>
                    <a:srgbClr val="000000"/>
                  </a:solidFill>
                  <a:effectLst/>
                  <a:latin typeface="新細明體" panose="02020500000000000000" pitchFamily="18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20</a:t>
              </a:r>
              <a:r>
                <a:rPr lang="zh-TW" sz="2000" b="1" kern="1200" dirty="0">
                  <a:solidFill>
                    <a:srgbClr val="000000"/>
                  </a:solidFill>
                  <a:effectLst/>
                  <a:latin typeface="新細明體" panose="02020500000000000000" pitchFamily="18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萬元獎助學金</a:t>
              </a:r>
              <a:endParaRPr lang="zh-TW" sz="20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endParaRPr>
            </a:p>
          </p:txBody>
        </p:sp>
        <p:sp>
          <p:nvSpPr>
            <p:cNvPr id="13" name="向上箭號圖說文字 12"/>
            <p:cNvSpPr/>
            <p:nvPr/>
          </p:nvSpPr>
          <p:spPr bwMode="auto">
            <a:xfrm>
              <a:off x="1455148" y="1388470"/>
              <a:ext cx="3106347" cy="856423"/>
            </a:xfrm>
            <a:prstGeom prst="upArrowCallou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Aft>
                  <a:spcPts val="0"/>
                </a:spcAft>
              </a:pPr>
              <a:r>
                <a:rPr lang="zh-TW" sz="2000" b="1" kern="1200" dirty="0">
                  <a:solidFill>
                    <a:srgbClr val="000000"/>
                  </a:solidFill>
                  <a:effectLst/>
                  <a:latin typeface="新細明體" panose="02020500000000000000" pitchFamily="18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大學與產業共同提供培育之人力、研發或設備經費</a:t>
              </a:r>
              <a:endParaRPr lang="zh-TW" sz="20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endParaRPr>
            </a:p>
          </p:txBody>
        </p:sp>
        <p:sp>
          <p:nvSpPr>
            <p:cNvPr id="14" name="圓角矩形 13"/>
            <p:cNvSpPr/>
            <p:nvPr/>
          </p:nvSpPr>
          <p:spPr bwMode="auto">
            <a:xfrm>
              <a:off x="1999397" y="545910"/>
              <a:ext cx="1943954" cy="842560"/>
            </a:xfrm>
            <a:prstGeom prst="roundRect">
              <a:avLst/>
            </a:prstGeom>
            <a:gradFill>
              <a:gsLst>
                <a:gs pos="0">
                  <a:schemeClr val="accent2">
                    <a:shade val="51000"/>
                    <a:satMod val="130000"/>
                    <a:alpha val="41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  <a:ln>
              <a:noFill/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Aft>
                  <a:spcPts val="0"/>
                </a:spcAft>
              </a:pPr>
              <a:r>
                <a:rPr lang="zh-TW" sz="2400" b="1" kern="1200" dirty="0">
                  <a:solidFill>
                    <a:srgbClr val="FFFFFF"/>
                  </a:solidFill>
                  <a:effectLst/>
                  <a:latin typeface="新細明體" panose="02020500000000000000" pitchFamily="18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產學合作</a:t>
              </a:r>
              <a:endParaRPr lang="zh-TW" sz="24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endParaRPr>
            </a:p>
            <a:p>
              <a:pPr algn="ctr" fontAlgn="base">
                <a:spcAft>
                  <a:spcPts val="0"/>
                </a:spcAft>
              </a:pPr>
              <a:r>
                <a:rPr lang="zh-TW" sz="2400" b="1" kern="1200" dirty="0">
                  <a:solidFill>
                    <a:srgbClr val="FFFFFF"/>
                  </a:solidFill>
                  <a:effectLst/>
                  <a:latin typeface="新細明體" panose="02020500000000000000" pitchFamily="18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培育博士級研發菁英</a:t>
              </a:r>
              <a:endParaRPr lang="zh-TW" sz="24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anose="02020500000000000000" pitchFamily="18" charset="-120"/>
              </a:endParaRPr>
            </a:p>
          </p:txBody>
        </p:sp>
      </p:grpSp>
      <p:pic>
        <p:nvPicPr>
          <p:cNvPr id="15" name="Picture 1030" descr="MCj019903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003" y="188640"/>
            <a:ext cx="1790577" cy="1362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005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圖片 4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8927" y="2584877"/>
            <a:ext cx="1819013" cy="4133446"/>
          </a:xfrm>
          <a:prstGeom prst="rect">
            <a:avLst/>
          </a:prstGeom>
        </p:spPr>
      </p:pic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560766"/>
              </p:ext>
            </p:extLst>
          </p:nvPr>
        </p:nvGraphicFramePr>
        <p:xfrm>
          <a:off x="7938" y="7938"/>
          <a:ext cx="2711450" cy="161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725"/>
                <a:gridCol w="1355725"/>
              </a:tblGrid>
              <a:tr h="1616075">
                <a:tc>
                  <a:txBody>
                    <a:bodyPr/>
                    <a:lstStyle/>
                    <a:p>
                      <a:r>
                        <a:rPr lang="en-US" altLang="zh-TW" sz="1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4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黑體 Std W3" pitchFamily="34" charset="-120"/>
                          <a:cs typeface="+mn-cs"/>
                        </a:rPr>
                        <a:t>方案精神</a:t>
                      </a:r>
                      <a:endParaRPr kumimoji="1" lang="zh-TW" altLang="en-US" sz="4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華康黑體 Std W3" pitchFamily="34" charset="-120"/>
                        <a:cs typeface="+mn-cs"/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3" name="Line 14"/>
          <p:cNvSpPr>
            <a:spLocks noChangeShapeType="1"/>
          </p:cNvSpPr>
          <p:nvPr/>
        </p:nvSpPr>
        <p:spPr bwMode="auto">
          <a:xfrm>
            <a:off x="2736850" y="103188"/>
            <a:ext cx="0" cy="1373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矩形 7"/>
          <p:cNvSpPr>
            <a:spLocks noChangeArrowheads="1"/>
          </p:cNvSpPr>
          <p:nvPr/>
        </p:nvSpPr>
        <p:spPr bwMode="auto">
          <a:xfrm>
            <a:off x="2879725" y="620713"/>
            <a:ext cx="54006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高等教育司  </a:t>
            </a:r>
            <a:endParaRPr kumimoji="0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defRPr/>
            </a:pPr>
            <a:r>
              <a:rPr kumimoji="0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Department of Higher Education</a:t>
            </a:r>
            <a:endParaRPr lang="zh-TW" alt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175" name="投影片編號版面配置區 1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151FEE-F8B3-4442-9982-5D6D027703F6}" type="slidenum">
              <a:rPr lang="en-US" altLang="zh-TW" sz="16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zh-TW" sz="160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091" y="2564904"/>
            <a:ext cx="2232248" cy="4133446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94535" y="2564904"/>
            <a:ext cx="5430476" cy="4133446"/>
          </a:xfrm>
          <a:prstGeom prst="rect">
            <a:avLst/>
          </a:prstGeom>
        </p:spPr>
      </p:pic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278855" y="3640462"/>
            <a:ext cx="1620974" cy="533400"/>
          </a:xfrm>
          <a:prstGeom prst="roundRect">
            <a:avLst>
              <a:gd name="adj" fmla="val 16667"/>
            </a:avLst>
          </a:prstGeom>
          <a:ln>
            <a:prstDash val="sysDot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zh-TW" altLang="en-US" sz="1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確定就讀博士班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268264" y="4296059"/>
            <a:ext cx="1620974" cy="533400"/>
          </a:xfrm>
          <a:prstGeom prst="roundRect">
            <a:avLst>
              <a:gd name="adj" fmla="val 16667"/>
            </a:avLst>
          </a:prstGeom>
          <a:ln>
            <a:prstDash val="sysDot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領域基礎學習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2376339" y="2234686"/>
            <a:ext cx="647700" cy="4039541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67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逕</a:t>
            </a:r>
            <a:endParaRPr lang="en-US" altLang="zh-TW" sz="20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>
              <a:defRPr/>
            </a:pP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</a:t>
            </a:r>
            <a:endParaRPr lang="en-US" altLang="zh-TW" sz="20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>
              <a:defRPr/>
            </a:pPr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讀</a:t>
            </a:r>
            <a:endParaRPr lang="en-US" altLang="zh-TW" sz="20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>
              <a:defRPr/>
            </a:pP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博</a:t>
            </a:r>
            <a:endParaRPr lang="en-US" altLang="zh-TW" sz="20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>
              <a:defRPr/>
            </a:pPr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士</a:t>
            </a:r>
            <a:endParaRPr lang="en-US" altLang="zh-TW" sz="20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>
              <a:defRPr/>
            </a:pP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</a:t>
            </a:r>
            <a:endParaRPr lang="en-US" altLang="zh-TW" sz="20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>
              <a:defRPr/>
            </a:pPr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</a:t>
            </a:r>
            <a:endParaRPr lang="en-US" altLang="zh-TW" sz="20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>
              <a:defRPr/>
            </a:pPr>
            <a:r>
              <a:rPr lang="zh-TW" altLang="en-US" sz="2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制</a:t>
            </a:r>
            <a:endParaRPr lang="zh-TW" altLang="en-US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向下箭號圖說文字 20"/>
          <p:cNvSpPr/>
          <p:nvPr/>
        </p:nvSpPr>
        <p:spPr bwMode="auto">
          <a:xfrm>
            <a:off x="3500549" y="2924944"/>
            <a:ext cx="658813" cy="833438"/>
          </a:xfrm>
          <a:prstGeom prst="downArrowCallou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TW" altLang="en-US" sz="1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學習資源</a:t>
            </a:r>
            <a:endParaRPr lang="zh-TW" altLang="en-US" sz="1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向下箭號圖說文字 21"/>
          <p:cNvSpPr/>
          <p:nvPr/>
        </p:nvSpPr>
        <p:spPr bwMode="auto">
          <a:xfrm>
            <a:off x="4726923" y="2924944"/>
            <a:ext cx="658813" cy="833438"/>
          </a:xfrm>
          <a:prstGeom prst="downArrowCallou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TW" altLang="en-US" sz="1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研究領域</a:t>
            </a:r>
            <a:endParaRPr lang="zh-TW" altLang="en-US" sz="1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向上箭號圖說文字 22"/>
          <p:cNvSpPr/>
          <p:nvPr/>
        </p:nvSpPr>
        <p:spPr bwMode="auto">
          <a:xfrm>
            <a:off x="3594550" y="5356330"/>
            <a:ext cx="592138" cy="692150"/>
          </a:xfrm>
          <a:prstGeom prst="upArrowCallou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zh-TW" altLang="en-US" sz="14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</a:t>
            </a:r>
            <a:endParaRPr kumimoji="0" lang="en-US" altLang="zh-TW" sz="1400" b="1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>
              <a:defRPr/>
            </a:pPr>
            <a:r>
              <a:rPr kumimoji="0" lang="zh-TW" altLang="en-US" sz="14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endParaRPr lang="zh-TW" altLang="en-US" sz="1400" b="1" dirty="0">
              <a:solidFill>
                <a:srgbClr val="D829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向上箭號圖說文字 25"/>
          <p:cNvSpPr/>
          <p:nvPr/>
        </p:nvSpPr>
        <p:spPr bwMode="auto">
          <a:xfrm>
            <a:off x="4212746" y="5370442"/>
            <a:ext cx="592138" cy="692150"/>
          </a:xfrm>
          <a:prstGeom prst="upArrowCallou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zh-TW" altLang="en-US" sz="14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研發需求</a:t>
            </a:r>
            <a:endParaRPr lang="zh-TW" altLang="en-US" sz="1400" b="1" dirty="0">
              <a:solidFill>
                <a:srgbClr val="D829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向上箭號圖說文字 26"/>
          <p:cNvSpPr/>
          <p:nvPr/>
        </p:nvSpPr>
        <p:spPr bwMode="auto">
          <a:xfrm>
            <a:off x="4833873" y="5375676"/>
            <a:ext cx="592138" cy="692150"/>
          </a:xfrm>
          <a:prstGeom prst="upArrowCallou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zh-TW" altLang="en-US" sz="14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經費支持</a:t>
            </a:r>
            <a:endParaRPr lang="zh-TW" altLang="en-US" sz="1400" b="1" dirty="0">
              <a:solidFill>
                <a:srgbClr val="D829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向右箭號 32"/>
          <p:cNvSpPr/>
          <p:nvPr/>
        </p:nvSpPr>
        <p:spPr bwMode="auto">
          <a:xfrm>
            <a:off x="4880476" y="3934096"/>
            <a:ext cx="1676616" cy="1049337"/>
          </a:xfrm>
          <a:prstGeom prst="rightArrow">
            <a:avLst/>
          </a:prstGeom>
          <a:gradFill>
            <a:gsLst>
              <a:gs pos="0">
                <a:schemeClr val="accent2">
                  <a:shade val="51000"/>
                  <a:satMod val="130000"/>
                  <a:alpha val="33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TW" altLang="en-US" sz="1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論文形成</a:t>
            </a:r>
            <a:endParaRPr lang="zh-TW" altLang="en-US" sz="1400" b="1" dirty="0">
              <a:solidFill>
                <a:srgbClr val="D829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上-下雙向箭號 6"/>
          <p:cNvSpPr/>
          <p:nvPr/>
        </p:nvSpPr>
        <p:spPr>
          <a:xfrm>
            <a:off x="3716750" y="3569242"/>
            <a:ext cx="1452786" cy="1779046"/>
          </a:xfrm>
          <a:prstGeom prst="upDownArrow">
            <a:avLst>
              <a:gd name="adj1" fmla="val 67110"/>
              <a:gd name="adj2" fmla="val 50000"/>
            </a:avLst>
          </a:prstGeom>
          <a:solidFill>
            <a:srgbClr val="CF2A0F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5347" tIns="155347" rIns="155347" bIns="155347" numCol="1" spcCol="1270" rtlCol="0" anchor="t" anchorCtr="0">
            <a:noAutofit/>
          </a:bodyPr>
          <a:lstStyle/>
          <a:p>
            <a:pPr marL="355600" indent="-35560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010893" y="3907162"/>
            <a:ext cx="461665" cy="11060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課程調整</a:t>
            </a:r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4335814" y="3832070"/>
            <a:ext cx="430887" cy="14425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學習成效檢核</a:t>
            </a:r>
            <a:endParaRPr lang="zh-TW" altLang="en-US" sz="1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862185" y="3990668"/>
            <a:ext cx="800219" cy="11237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媒   合</a:t>
            </a:r>
            <a:endParaRPr lang="zh-TW" altLang="en-US" sz="2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7169" name="群組 7168"/>
          <p:cNvGrpSpPr/>
          <p:nvPr/>
        </p:nvGrpSpPr>
        <p:grpSpPr>
          <a:xfrm>
            <a:off x="6327104" y="3631786"/>
            <a:ext cx="1625430" cy="1717431"/>
            <a:chOff x="6327104" y="3631786"/>
            <a:chExt cx="1625430" cy="1717431"/>
          </a:xfrm>
        </p:grpSpPr>
        <p:sp>
          <p:nvSpPr>
            <p:cNvPr id="28" name="橢圓 27"/>
            <p:cNvSpPr/>
            <p:nvPr/>
          </p:nvSpPr>
          <p:spPr>
            <a:xfrm>
              <a:off x="6327104" y="3631786"/>
              <a:ext cx="1512168" cy="80532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55347" tIns="155347" rIns="155347" bIns="155347" numCol="1" spcCol="1270" rtlCol="0" anchor="t" anchorCtr="0">
              <a:noAutofit/>
            </a:bodyPr>
            <a:lstStyle/>
            <a:p>
              <a:pPr marL="355600" indent="-35560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2400" b="1" kern="12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168" name="文字方塊 7167"/>
            <p:cNvSpPr txBox="1"/>
            <p:nvPr/>
          </p:nvSpPr>
          <p:spPr>
            <a:xfrm>
              <a:off x="6458966" y="3772839"/>
              <a:ext cx="13803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畢業條件：</a:t>
              </a:r>
              <a:r>
                <a:rPr lang="zh-TW" altLang="en-US" sz="1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專利或研發成果</a:t>
              </a:r>
              <a:endPara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9" name="橢圓 38"/>
            <p:cNvSpPr/>
            <p:nvPr/>
          </p:nvSpPr>
          <p:spPr>
            <a:xfrm>
              <a:off x="6327104" y="4543891"/>
              <a:ext cx="1512168" cy="80532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55347" tIns="155347" rIns="155347" bIns="155347" numCol="1" spcCol="1270" rtlCol="0" anchor="t" anchorCtr="0">
              <a:noAutofit/>
            </a:bodyPr>
            <a:lstStyle/>
            <a:p>
              <a:pPr marL="355600" indent="-35560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2400" b="1" kern="12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0" name="文字方塊 39"/>
            <p:cNvSpPr txBox="1"/>
            <p:nvPr/>
          </p:nvSpPr>
          <p:spPr>
            <a:xfrm>
              <a:off x="6466540" y="4684944"/>
              <a:ext cx="14859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學位論文：</a:t>
              </a:r>
              <a:endParaRPr lang="en-US" altLang="zh-TW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題目向產業尋找</a:t>
              </a:r>
              <a:endPara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42" name="文字方塊 41"/>
          <p:cNvSpPr txBox="1"/>
          <p:nvPr/>
        </p:nvSpPr>
        <p:spPr>
          <a:xfrm>
            <a:off x="8391588" y="2234686"/>
            <a:ext cx="647700" cy="4047101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67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</a:t>
            </a:r>
            <a:endParaRPr lang="en-US" altLang="zh-TW" sz="20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>
              <a:defRPr/>
            </a:pP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</a:t>
            </a:r>
            <a:endParaRPr lang="en-US" altLang="zh-TW" sz="20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>
              <a:defRPr/>
            </a:pPr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畢</a:t>
            </a:r>
            <a:endParaRPr lang="en-US" altLang="zh-TW" sz="20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>
              <a:defRPr/>
            </a:pPr>
            <a:r>
              <a:rPr lang="zh-TW" altLang="en-US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</a:t>
            </a:r>
            <a:endParaRPr lang="en-US" altLang="zh-TW" sz="20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>
              <a:defRPr/>
            </a:pPr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條</a:t>
            </a:r>
            <a:endParaRPr lang="en-US" altLang="zh-TW" sz="20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>
              <a:defRPr/>
            </a:pPr>
            <a:r>
              <a:rPr lang="zh-TW" altLang="en-US" sz="2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件</a:t>
            </a:r>
            <a:endParaRPr lang="zh-TW" altLang="en-US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9271579" y="3160576"/>
            <a:ext cx="1112259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企業獲取</a:t>
            </a:r>
            <a:endPara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>
              <a:defRPr/>
            </a:pPr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高階人才</a:t>
            </a:r>
          </a:p>
        </p:txBody>
      </p:sp>
      <p:sp>
        <p:nvSpPr>
          <p:cNvPr id="44" name="文字方塊 43"/>
          <p:cNvSpPr txBox="1"/>
          <p:nvPr/>
        </p:nvSpPr>
        <p:spPr bwMode="auto">
          <a:xfrm>
            <a:off x="9301286" y="4173862"/>
            <a:ext cx="93027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企業獲取</a:t>
            </a:r>
            <a:endPara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1" hangingPunct="1">
              <a:defRPr/>
            </a:pPr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研發成果</a:t>
            </a:r>
            <a:endPara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9355225" y="5049600"/>
            <a:ext cx="89217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1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學用聯結投入</a:t>
            </a:r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就業</a:t>
            </a:r>
          </a:p>
        </p:txBody>
      </p:sp>
      <p:sp>
        <p:nvSpPr>
          <p:cNvPr id="48" name="文字方塊 47"/>
          <p:cNvSpPr txBox="1"/>
          <p:nvPr/>
        </p:nvSpPr>
        <p:spPr bwMode="auto">
          <a:xfrm>
            <a:off x="174737" y="2226350"/>
            <a:ext cx="2201601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碩士一年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9" name="文字方塊 48"/>
          <p:cNvSpPr txBox="1"/>
          <p:nvPr/>
        </p:nvSpPr>
        <p:spPr bwMode="auto">
          <a:xfrm>
            <a:off x="3070111" y="2234686"/>
            <a:ext cx="5297346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074738" indent="-1074738" eaLnBrk="1" hangingPunct="1">
              <a:defRPr/>
            </a:pP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博士班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年：前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年在校修課、後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年赴企業 從事研發工作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0" name="AutoShape 12"/>
          <p:cNvSpPr>
            <a:spLocks noChangeArrowheads="1"/>
          </p:cNvSpPr>
          <p:nvPr/>
        </p:nvSpPr>
        <p:spPr bwMode="auto">
          <a:xfrm>
            <a:off x="286916" y="5013176"/>
            <a:ext cx="1620974" cy="533400"/>
          </a:xfrm>
          <a:prstGeom prst="roundRect">
            <a:avLst>
              <a:gd name="adj" fmla="val 16667"/>
            </a:avLst>
          </a:prstGeom>
          <a:ln>
            <a:prstDash val="sysDot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明確瞭解各階段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88900" eaLnBrk="1" hangingPunct="1">
              <a:lnSpc>
                <a:spcPct val="90000"/>
              </a:lnSpc>
              <a:defRPr/>
            </a:pP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學習任務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" name="文字方塊 50"/>
          <p:cNvSpPr txBox="1"/>
          <p:nvPr/>
        </p:nvSpPr>
        <p:spPr bwMode="auto">
          <a:xfrm>
            <a:off x="9063419" y="2247945"/>
            <a:ext cx="166584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授予博士學位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171" name="流程圖: 程序 7170"/>
          <p:cNvSpPr/>
          <p:nvPr/>
        </p:nvSpPr>
        <p:spPr>
          <a:xfrm>
            <a:off x="174737" y="1853536"/>
            <a:ext cx="10410514" cy="331113"/>
          </a:xfrm>
          <a:prstGeom prst="flowChartProcess">
            <a:avLst/>
          </a:prstGeom>
          <a:solidFill>
            <a:srgbClr val="00206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5347" tIns="155347" rIns="155347" bIns="155347" numCol="1" spcCol="1270" rtlCol="0" anchor="t" anchorCtr="0">
            <a:noAutofit/>
          </a:bodyPr>
          <a:lstStyle/>
          <a:p>
            <a:pPr marL="355600" indent="-35560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172" name="文字方塊 7171"/>
          <p:cNvSpPr txBox="1"/>
          <p:nvPr/>
        </p:nvSpPr>
        <p:spPr>
          <a:xfrm>
            <a:off x="446497" y="1837966"/>
            <a:ext cx="1006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教育部提供進入計畫學生每人每年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萬元獎助學金、企業及學校得另行提供</a:t>
            </a:r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8" name="Picture 1030" descr="MCj019903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003" y="188640"/>
            <a:ext cx="1790577" cy="1362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43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2124076" y="4433418"/>
            <a:ext cx="755650" cy="1607614"/>
          </a:xfrm>
          <a:prstGeom prst="rect">
            <a:avLst/>
          </a:prstGeom>
          <a:solidFill>
            <a:srgbClr val="BEB0D0"/>
          </a:solid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5347" tIns="155347" rIns="155347" bIns="155347" numCol="1" spcCol="1270" rtlCol="0" anchor="t" anchorCtr="0">
            <a:noAutofit/>
          </a:bodyPr>
          <a:lstStyle/>
          <a:p>
            <a:pPr marL="355600" indent="-35560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/>
          </p:nvPr>
        </p:nvGraphicFramePr>
        <p:xfrm>
          <a:off x="7938" y="7938"/>
          <a:ext cx="2711450" cy="161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725"/>
                <a:gridCol w="1355725"/>
              </a:tblGrid>
              <a:tr h="1616075">
                <a:tc>
                  <a:txBody>
                    <a:bodyPr/>
                    <a:lstStyle/>
                    <a:p>
                      <a:r>
                        <a:rPr lang="en-US" altLang="zh-TW" sz="1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4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黑體 Std W3" pitchFamily="34" charset="-120"/>
                          <a:cs typeface="+mn-cs"/>
                        </a:rPr>
                        <a:t>辦理模式</a:t>
                      </a:r>
                      <a:endParaRPr kumimoji="1" lang="zh-TW" altLang="en-US" sz="4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華康黑體 Std W3" pitchFamily="34" charset="-120"/>
                        <a:cs typeface="+mn-cs"/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97" name="Line 14"/>
          <p:cNvSpPr>
            <a:spLocks noChangeShapeType="1"/>
          </p:cNvSpPr>
          <p:nvPr/>
        </p:nvSpPr>
        <p:spPr bwMode="auto">
          <a:xfrm>
            <a:off x="2736850" y="103188"/>
            <a:ext cx="0" cy="1373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矩形 7"/>
          <p:cNvSpPr>
            <a:spLocks noChangeArrowheads="1"/>
          </p:cNvSpPr>
          <p:nvPr/>
        </p:nvSpPr>
        <p:spPr bwMode="auto">
          <a:xfrm>
            <a:off x="2879725" y="620713"/>
            <a:ext cx="54006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高等教育司  </a:t>
            </a:r>
            <a:endParaRPr kumimoji="0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defRPr/>
            </a:pPr>
            <a:r>
              <a:rPr kumimoji="0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Department of Higher Education</a:t>
            </a:r>
            <a:endParaRPr lang="zh-TW" alt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204" name="投影片編號版面配置區 1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87838B-2543-4251-8C96-F64E733BE475}" type="slidenum">
              <a:rPr lang="en-US" altLang="zh-TW" sz="16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TW" sz="1600" smtClean="0"/>
          </a:p>
        </p:txBody>
      </p:sp>
      <p:pic>
        <p:nvPicPr>
          <p:cNvPr id="8205" name="Picture 3"/>
          <p:cNvPicPr>
            <a:picLocks noChangeAspect="1" noChangeArrowheads="1"/>
          </p:cNvPicPr>
          <p:nvPr/>
        </p:nvPicPr>
        <p:blipFill>
          <a:blip r:embed="rId2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3788" y="333375"/>
            <a:ext cx="1670050" cy="123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群組 11"/>
          <p:cNvGrpSpPr/>
          <p:nvPr/>
        </p:nvGrpSpPr>
        <p:grpSpPr>
          <a:xfrm>
            <a:off x="720155" y="2195892"/>
            <a:ext cx="3816424" cy="2241220"/>
            <a:chOff x="720155" y="2195892"/>
            <a:chExt cx="3816424" cy="2241220"/>
          </a:xfrm>
        </p:grpSpPr>
        <p:grpSp>
          <p:nvGrpSpPr>
            <p:cNvPr id="11" name="群組 10"/>
            <p:cNvGrpSpPr/>
            <p:nvPr/>
          </p:nvGrpSpPr>
          <p:grpSpPr>
            <a:xfrm>
              <a:off x="720155" y="2566536"/>
              <a:ext cx="3816424" cy="1870576"/>
              <a:chOff x="720155" y="2566536"/>
              <a:chExt cx="3816424" cy="1870576"/>
            </a:xfrm>
          </p:grpSpPr>
          <p:sp>
            <p:nvSpPr>
              <p:cNvPr id="9" name="矩形 8"/>
              <p:cNvSpPr/>
              <p:nvPr/>
            </p:nvSpPr>
            <p:spPr>
              <a:xfrm>
                <a:off x="720155" y="2566536"/>
                <a:ext cx="3816424" cy="187057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  <a:tint val="66000"/>
                      <a:satMod val="160000"/>
                    </a:schemeClr>
                  </a:gs>
                  <a:gs pos="50000">
                    <a:schemeClr val="bg1">
                      <a:lumMod val="75000"/>
                      <a:tint val="44500"/>
                      <a:satMod val="160000"/>
                    </a:schemeClr>
                  </a:gs>
                  <a:gs pos="100000">
                    <a:schemeClr val="bg1">
                      <a:lumMod val="75000"/>
                      <a:tint val="23500"/>
                      <a:satMod val="160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  <a:softEdge rad="31750"/>
              </a:effectLst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55347" tIns="155347" rIns="155347" bIns="155347" numCol="1" spcCol="1270" rtlCol="0" anchor="t" anchorCtr="0">
                <a:noAutofit/>
              </a:bodyPr>
              <a:lstStyle/>
              <a:p>
                <a:pPr marL="355600" indent="-35560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TW" altLang="en-US" sz="2400" b="1" kern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0" name="文字方塊 9"/>
              <p:cNvSpPr txBox="1"/>
              <p:nvPr/>
            </p:nvSpPr>
            <p:spPr>
              <a:xfrm>
                <a:off x="1008187" y="3140968"/>
                <a:ext cx="331236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u"/>
                </a:pPr>
                <a:r>
                  <a:rPr lang="zh-TW" altLang="en-US" sz="20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評估系所性質</a:t>
                </a:r>
                <a:endParaRPr lang="en-US" altLang="zh-TW" sz="2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marL="285750" indent="-285750">
                  <a:buFont typeface="Wingdings" panose="05000000000000000000" pitchFamily="2" charset="2"/>
                  <a:buChar char="u"/>
                </a:pPr>
                <a:r>
                  <a:rPr lang="zh-TW" altLang="en-US" sz="20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考量產學合作基礎</a:t>
                </a:r>
                <a:endParaRPr lang="en-US" altLang="zh-TW" sz="2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marL="285750" indent="-285750">
                  <a:buFont typeface="Wingdings" panose="05000000000000000000" pitchFamily="2" charset="2"/>
                  <a:buChar char="u"/>
                </a:pPr>
                <a:r>
                  <a:rPr lang="zh-TW" altLang="en-US" sz="20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擇定重點研發領域</a:t>
                </a:r>
                <a:endParaRPr lang="en-US" altLang="zh-TW" sz="2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6" name="群組 5"/>
            <p:cNvGrpSpPr/>
            <p:nvPr/>
          </p:nvGrpSpPr>
          <p:grpSpPr>
            <a:xfrm>
              <a:off x="1728267" y="2195892"/>
              <a:ext cx="1656184" cy="792088"/>
              <a:chOff x="936179" y="2109209"/>
              <a:chExt cx="1656184" cy="792088"/>
            </a:xfrm>
            <a:solidFill>
              <a:schemeClr val="bg2">
                <a:lumMod val="50000"/>
              </a:schemeClr>
            </a:solidFill>
          </p:grpSpPr>
          <p:sp>
            <p:nvSpPr>
              <p:cNvPr id="2" name="圓角矩形 1"/>
              <p:cNvSpPr/>
              <p:nvPr/>
            </p:nvSpPr>
            <p:spPr>
              <a:xfrm>
                <a:off x="936179" y="2109209"/>
                <a:ext cx="1656184" cy="792088"/>
              </a:xfrm>
              <a:prstGeom prst="roundRect">
                <a:avLst/>
              </a:prstGeom>
              <a:grpFill/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55347" tIns="155347" rIns="155347" bIns="155347" numCol="1" spcCol="1270" rtlCol="0" anchor="t" anchorCtr="0">
                <a:noAutofit/>
              </a:bodyPr>
              <a:lstStyle/>
              <a:p>
                <a:pPr marL="355600" indent="-35560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TW" altLang="en-US" sz="2400" b="1" kern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" name="文字方塊 3"/>
              <p:cNvSpPr txBox="1"/>
              <p:nvPr/>
            </p:nvSpPr>
            <p:spPr>
              <a:xfrm>
                <a:off x="1080195" y="2277858"/>
                <a:ext cx="1368152" cy="49244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2600" dirty="0" smtClean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學校端</a:t>
                </a:r>
                <a:endParaRPr lang="zh-TW" altLang="en-US" sz="26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grpSp>
        <p:nvGrpSpPr>
          <p:cNvPr id="31" name="群組 30"/>
          <p:cNvGrpSpPr/>
          <p:nvPr/>
        </p:nvGrpSpPr>
        <p:grpSpPr>
          <a:xfrm>
            <a:off x="5757134" y="2132856"/>
            <a:ext cx="3816424" cy="2241220"/>
            <a:chOff x="720155" y="2195892"/>
            <a:chExt cx="3816424" cy="2241220"/>
          </a:xfrm>
        </p:grpSpPr>
        <p:grpSp>
          <p:nvGrpSpPr>
            <p:cNvPr id="32" name="群組 31"/>
            <p:cNvGrpSpPr/>
            <p:nvPr/>
          </p:nvGrpSpPr>
          <p:grpSpPr>
            <a:xfrm>
              <a:off x="720155" y="2566536"/>
              <a:ext cx="3816424" cy="1870576"/>
              <a:chOff x="720155" y="2566536"/>
              <a:chExt cx="3816424" cy="1870576"/>
            </a:xfrm>
          </p:grpSpPr>
          <p:sp>
            <p:nvSpPr>
              <p:cNvPr id="36" name="矩形 35"/>
              <p:cNvSpPr/>
              <p:nvPr/>
            </p:nvSpPr>
            <p:spPr>
              <a:xfrm>
                <a:off x="720155" y="2566536"/>
                <a:ext cx="3816424" cy="187057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  <a:tint val="66000"/>
                      <a:satMod val="160000"/>
                    </a:schemeClr>
                  </a:gs>
                  <a:gs pos="50000">
                    <a:schemeClr val="bg1">
                      <a:lumMod val="75000"/>
                      <a:tint val="44500"/>
                      <a:satMod val="160000"/>
                    </a:schemeClr>
                  </a:gs>
                  <a:gs pos="100000">
                    <a:schemeClr val="bg1">
                      <a:lumMod val="75000"/>
                      <a:tint val="23500"/>
                      <a:satMod val="160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  <a:softEdge rad="31750"/>
              </a:effectLst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55347" tIns="155347" rIns="155347" bIns="155347" numCol="1" spcCol="1270" rtlCol="0" anchor="t" anchorCtr="0">
                <a:noAutofit/>
              </a:bodyPr>
              <a:lstStyle/>
              <a:p>
                <a:pPr marL="355600" indent="-35560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TW" altLang="en-US" sz="2400" b="1" kern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7" name="文字方塊 36"/>
              <p:cNvSpPr txBox="1"/>
              <p:nvPr/>
            </p:nvSpPr>
            <p:spPr>
              <a:xfrm>
                <a:off x="1155784" y="3140968"/>
                <a:ext cx="324394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u"/>
                </a:pPr>
                <a:r>
                  <a:rPr lang="zh-TW" altLang="en-US" sz="20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具備研發需求</a:t>
                </a:r>
                <a:endParaRPr lang="en-US" altLang="zh-TW" sz="2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marL="285750" indent="-285750">
                  <a:buFont typeface="Wingdings" panose="05000000000000000000" pitchFamily="2" charset="2"/>
                  <a:buChar char="u"/>
                </a:pPr>
                <a:r>
                  <a:rPr lang="zh-TW" altLang="en-US" sz="20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願意長期投入高階人才培育過程</a:t>
                </a:r>
                <a:endParaRPr lang="en-US" altLang="zh-TW" sz="2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33" name="群組 32"/>
            <p:cNvGrpSpPr/>
            <p:nvPr/>
          </p:nvGrpSpPr>
          <p:grpSpPr>
            <a:xfrm>
              <a:off x="1728267" y="2195892"/>
              <a:ext cx="1656184" cy="792088"/>
              <a:chOff x="936179" y="2109209"/>
              <a:chExt cx="1656184" cy="792088"/>
            </a:xfrm>
            <a:solidFill>
              <a:schemeClr val="bg2">
                <a:lumMod val="50000"/>
              </a:schemeClr>
            </a:solidFill>
          </p:grpSpPr>
          <p:sp>
            <p:nvSpPr>
              <p:cNvPr id="34" name="圓角矩形 33"/>
              <p:cNvSpPr/>
              <p:nvPr/>
            </p:nvSpPr>
            <p:spPr>
              <a:xfrm>
                <a:off x="936179" y="2109209"/>
                <a:ext cx="1656184" cy="792088"/>
              </a:xfrm>
              <a:prstGeom prst="roundRect">
                <a:avLst/>
              </a:prstGeom>
              <a:solidFill>
                <a:schemeClr val="accent3"/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55347" tIns="155347" rIns="155347" bIns="155347" numCol="1" spcCol="1270" rtlCol="0" anchor="t" anchorCtr="0">
                <a:noAutofit/>
              </a:bodyPr>
              <a:lstStyle/>
              <a:p>
                <a:pPr marL="355600" indent="-35560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TW" altLang="en-US" sz="2400" b="1" kern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5" name="文字方塊 34"/>
              <p:cNvSpPr txBox="1"/>
              <p:nvPr/>
            </p:nvSpPr>
            <p:spPr>
              <a:xfrm>
                <a:off x="1080195" y="2277858"/>
                <a:ext cx="136815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2600" dirty="0" smtClean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產業端</a:t>
                </a:r>
                <a:endParaRPr lang="zh-TW" altLang="en-US" sz="26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sp>
        <p:nvSpPr>
          <p:cNvPr id="17" name="左-右雙向箭號 16"/>
          <p:cNvSpPr/>
          <p:nvPr/>
        </p:nvSpPr>
        <p:spPr>
          <a:xfrm>
            <a:off x="4464571" y="3077932"/>
            <a:ext cx="1292563" cy="1015663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5347" tIns="155347" rIns="155347" bIns="155347" numCol="1" spcCol="1270" rtlCol="0" anchor="t" anchorCtr="0">
            <a:noAutofit/>
          </a:bodyPr>
          <a:lstStyle/>
          <a:p>
            <a:pPr marL="355600" indent="-35560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4138745" y="266908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共同議訂培育方式</a:t>
            </a:r>
            <a:endParaRPr lang="zh-TW" altLang="en-US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向下箭號 23"/>
          <p:cNvSpPr/>
          <p:nvPr/>
        </p:nvSpPr>
        <p:spPr>
          <a:xfrm rot="16200000">
            <a:off x="3006292" y="4161737"/>
            <a:ext cx="1440160" cy="3204591"/>
          </a:xfrm>
          <a:prstGeom prst="downArrow">
            <a:avLst/>
          </a:prstGeom>
          <a:solidFill>
            <a:srgbClr val="BEB0D0"/>
          </a:solid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5347" tIns="155347" rIns="155347" bIns="155347" numCol="1" spcCol="1270" rtlCol="0" anchor="t" anchorCtr="0">
            <a:noAutofit/>
          </a:bodyPr>
          <a:lstStyle/>
          <a:p>
            <a:pPr marL="355600" indent="-35560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5516365" y="5487034"/>
            <a:ext cx="4492822" cy="55399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由學校向教育部提出計畫</a:t>
            </a:r>
            <a:endParaRPr lang="zh-TW" altLang="en-US"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30659" y="4692913"/>
            <a:ext cx="216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訂定完整機制</a:t>
            </a:r>
            <a:endParaRPr lang="en-US" altLang="zh-TW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zh-TW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至多</a:t>
            </a:r>
            <a:r>
              <a:rPr lang="en-US" altLang="zh-TW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</a:t>
            </a:r>
            <a:r>
              <a:rPr lang="zh-TW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培育學程，每學程</a:t>
            </a:r>
            <a:r>
              <a:rPr lang="zh-TW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en-US" altLang="zh-TW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zh-TW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為限</a:t>
            </a:r>
            <a:r>
              <a:rPr lang="zh-TW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，全校總人數</a:t>
            </a:r>
            <a:r>
              <a:rPr lang="zh-TW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合計不得</a:t>
            </a:r>
            <a:r>
              <a:rPr lang="zh-TW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超過</a:t>
            </a:r>
            <a:r>
              <a:rPr lang="en-US" altLang="zh-TW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617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593508"/>
              </p:ext>
            </p:extLst>
          </p:nvPr>
        </p:nvGraphicFramePr>
        <p:xfrm>
          <a:off x="7938" y="7938"/>
          <a:ext cx="2711450" cy="161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725"/>
                <a:gridCol w="1355725"/>
              </a:tblGrid>
              <a:tr h="1616075">
                <a:tc>
                  <a:txBody>
                    <a:bodyPr/>
                    <a:lstStyle/>
                    <a:p>
                      <a:r>
                        <a:rPr lang="en-US" altLang="zh-TW" sz="1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4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黑體 Std W3" pitchFamily="34" charset="-120"/>
                          <a:cs typeface="+mn-cs"/>
                        </a:rPr>
                        <a:t>辦理模式</a:t>
                      </a:r>
                      <a:endParaRPr kumimoji="1" lang="zh-TW" altLang="en-US" sz="4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華康黑體 Std W3" pitchFamily="34" charset="-120"/>
                        <a:cs typeface="+mn-cs"/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97" name="Line 14"/>
          <p:cNvSpPr>
            <a:spLocks noChangeShapeType="1"/>
          </p:cNvSpPr>
          <p:nvPr/>
        </p:nvSpPr>
        <p:spPr bwMode="auto">
          <a:xfrm>
            <a:off x="2736850" y="103188"/>
            <a:ext cx="0" cy="1373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矩形 7"/>
          <p:cNvSpPr>
            <a:spLocks noChangeArrowheads="1"/>
          </p:cNvSpPr>
          <p:nvPr/>
        </p:nvSpPr>
        <p:spPr bwMode="auto">
          <a:xfrm>
            <a:off x="2879725" y="620713"/>
            <a:ext cx="54006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高等教育司  </a:t>
            </a:r>
            <a:endParaRPr kumimoji="0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defRPr/>
            </a:pPr>
            <a:r>
              <a:rPr kumimoji="0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Department of Higher Education</a:t>
            </a:r>
            <a:endParaRPr lang="zh-TW" alt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204" name="投影片編號版面配置區 1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87838B-2543-4251-8C96-F64E733BE475}" type="slidenum">
              <a:rPr lang="en-US" altLang="zh-TW" sz="16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zh-TW" sz="1600" smtClean="0"/>
          </a:p>
        </p:txBody>
      </p:sp>
      <p:pic>
        <p:nvPicPr>
          <p:cNvPr id="8205" name="Picture 3"/>
          <p:cNvPicPr>
            <a:picLocks noChangeAspect="1" noChangeArrowheads="1"/>
          </p:cNvPicPr>
          <p:nvPr/>
        </p:nvPicPr>
        <p:blipFill>
          <a:blip r:embed="rId2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3788" y="333375"/>
            <a:ext cx="1670050" cy="123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直線接點 12"/>
          <p:cNvCxnSpPr/>
          <p:nvPr/>
        </p:nvCxnSpPr>
        <p:spPr bwMode="auto">
          <a:xfrm>
            <a:off x="216099" y="4365104"/>
            <a:ext cx="10009112" cy="0"/>
          </a:xfrm>
          <a:prstGeom prst="line">
            <a:avLst/>
          </a:prstGeom>
          <a:ln w="57150"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216099" y="2492896"/>
            <a:ext cx="2664296" cy="129614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155347" tIns="155347" rIns="155347" bIns="155347" numCol="1" spcCol="1270" rtlCol="0" anchor="t" anchorCtr="0">
            <a:noAutofit/>
          </a:bodyPr>
          <a:lstStyle/>
          <a:p>
            <a:pPr marL="355600" indent="-35560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570616" y="2738244"/>
            <a:ext cx="2093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碩博士五年研發一貫模式</a:t>
            </a:r>
            <a:endParaRPr lang="zh-TW" altLang="en-US" sz="24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018889" y="2438823"/>
            <a:ext cx="45420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、招收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碩士一年級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新生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indent="-355600"/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、碩士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修課一年後逕讀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博士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indent="-355600"/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、博士前二年於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學校修課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，後二年於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產業或法人實作研發並完成論文，共計五年完成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博士學位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215429" y="4761590"/>
            <a:ext cx="2664296" cy="129614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55347" tIns="155347" rIns="155347" bIns="155347" numCol="1" spcCol="1270" rtlCol="0" anchor="t" anchorCtr="0">
            <a:noAutofit/>
          </a:bodyPr>
          <a:lstStyle/>
          <a:p>
            <a:pPr marL="355600" indent="-35560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570616" y="4994163"/>
            <a:ext cx="2093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博士四年研發模式</a:t>
            </a:r>
            <a:endParaRPr lang="zh-TW" altLang="en-US" sz="24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3018889" y="4653136"/>
            <a:ext cx="45420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/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、招收博士一年級新生：前二年於學校修課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，後二年於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產業或法人實作研發並完成論文，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共計四年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完成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博士學位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indent="-355600"/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、招收碩士班二年級以上學生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逕修讀博士班機制成為博士新生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，培育方式同前，修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讀四年後完成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學位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857571" y="2006868"/>
            <a:ext cx="237693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名額分配</a:t>
            </a:r>
            <a:endParaRPr lang="zh-TW" alt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7848277" y="2815188"/>
            <a:ext cx="2614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占每年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計畫核定總名額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7768963" y="3097851"/>
            <a:ext cx="25355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75%</a:t>
            </a:r>
            <a:endParaRPr lang="zh-TW" altLang="en-US" sz="6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7927591" y="5241541"/>
            <a:ext cx="25355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25%</a:t>
            </a:r>
            <a:endParaRPr lang="zh-TW" altLang="en-US" sz="6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927591" y="4959624"/>
            <a:ext cx="2614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占每年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計畫核定總名額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782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489915"/>
              </p:ext>
            </p:extLst>
          </p:nvPr>
        </p:nvGraphicFramePr>
        <p:xfrm>
          <a:off x="7938" y="7938"/>
          <a:ext cx="2711450" cy="161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725"/>
                <a:gridCol w="1355725"/>
              </a:tblGrid>
              <a:tr h="1616075">
                <a:tc>
                  <a:txBody>
                    <a:bodyPr/>
                    <a:lstStyle/>
                    <a:p>
                      <a:r>
                        <a:rPr lang="en-US" altLang="zh-TW" sz="1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4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黑體 Std W3" pitchFamily="34" charset="-120"/>
                          <a:cs typeface="+mn-cs"/>
                        </a:rPr>
                        <a:t>辦理模式</a:t>
                      </a:r>
                      <a:endParaRPr kumimoji="1" lang="zh-TW" altLang="en-US" sz="4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華康黑體 Std W3" pitchFamily="34" charset="-120"/>
                        <a:cs typeface="+mn-cs"/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1" name="Line 14"/>
          <p:cNvSpPr>
            <a:spLocks noChangeShapeType="1"/>
          </p:cNvSpPr>
          <p:nvPr/>
        </p:nvSpPr>
        <p:spPr bwMode="auto">
          <a:xfrm>
            <a:off x="2663825" y="103188"/>
            <a:ext cx="0" cy="1373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1" name="矩形 7"/>
          <p:cNvSpPr>
            <a:spLocks noChangeArrowheads="1"/>
          </p:cNvSpPr>
          <p:nvPr/>
        </p:nvSpPr>
        <p:spPr bwMode="auto">
          <a:xfrm>
            <a:off x="2771775" y="633413"/>
            <a:ext cx="54006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高等教育司  </a:t>
            </a:r>
            <a:endParaRPr kumimoji="0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defRPr/>
            </a:pPr>
            <a:r>
              <a:rPr kumimoji="0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Department of Higher Education</a:t>
            </a:r>
            <a:endParaRPr lang="zh-TW" alt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225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AC6C6E-018F-42FE-B279-296405D60E1C}" type="slidenum">
              <a:rPr lang="en-US" altLang="zh-TW" sz="16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zh-TW" sz="1600" smtClean="0"/>
          </a:p>
        </p:txBody>
      </p:sp>
      <p:pic>
        <p:nvPicPr>
          <p:cNvPr id="9226" name="Picture 3"/>
          <p:cNvPicPr>
            <a:picLocks noChangeAspect="1" noChangeArrowheads="1"/>
          </p:cNvPicPr>
          <p:nvPr/>
        </p:nvPicPr>
        <p:blipFill>
          <a:blip r:embed="rId2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3788" y="333375"/>
            <a:ext cx="1670050" cy="123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內容版面配置區 2"/>
          <p:cNvSpPr txBox="1">
            <a:spLocks/>
          </p:cNvSpPr>
          <p:nvPr/>
        </p:nvSpPr>
        <p:spPr>
          <a:xfrm>
            <a:off x="576138" y="2332037"/>
            <a:ext cx="9807699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zh-TW" altLang="en-US" b="1" kern="0" dirty="0" smtClean="0">
                <a:latin typeface="微軟正黑體" pitchFamily="34" charset="-120"/>
                <a:ea typeface="微軟正黑體" pitchFamily="34" charset="-120"/>
              </a:rPr>
              <a:t>課程調整 </a:t>
            </a:r>
            <a:endParaRPr lang="en-US" altLang="zh-TW" b="1" kern="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355600">
              <a:buNone/>
            </a:pPr>
            <a:r>
              <a:rPr lang="zh-TW" altLang="en-US" sz="2600" b="0" kern="0" dirty="0" smtClean="0">
                <a:latin typeface="微軟正黑體" pitchFamily="34" charset="-120"/>
                <a:ea typeface="微軟正黑體" pitchFamily="34" charset="-120"/>
              </a:rPr>
              <a:t>學術型</a:t>
            </a:r>
            <a:r>
              <a:rPr lang="en-US" altLang="zh-TW" sz="2600" b="0" kern="0" dirty="0" smtClean="0">
                <a:latin typeface="微軟正黑體" pitchFamily="34" charset="-120"/>
                <a:ea typeface="微軟正黑體" pitchFamily="34" charset="-120"/>
                <a:sym typeface="Wingdings" panose="05000000000000000000" pitchFamily="2" charset="2"/>
              </a:rPr>
              <a:t></a:t>
            </a:r>
            <a:r>
              <a:rPr lang="zh-TW" altLang="en-US" sz="2600" b="0" kern="0" dirty="0" smtClean="0">
                <a:latin typeface="微軟正黑體" pitchFamily="34" charset="-120"/>
                <a:ea typeface="微軟正黑體" pitchFamily="34" charset="-120"/>
                <a:sym typeface="Wingdings" panose="05000000000000000000" pitchFamily="2" charset="2"/>
              </a:rPr>
              <a:t>實務研發型</a:t>
            </a:r>
            <a:endParaRPr lang="en-US" altLang="zh-TW" sz="2600" b="0" kern="0" dirty="0" smtClean="0">
              <a:latin typeface="微軟正黑體" pitchFamily="34" charset="-120"/>
              <a:ea typeface="微軟正黑體" pitchFamily="34" charset="-120"/>
              <a:sym typeface="Wingdings" panose="05000000000000000000" pitchFamily="2" charset="2"/>
            </a:endParaRPr>
          </a:p>
          <a:p>
            <a:pPr marL="0" indent="355600">
              <a:buNone/>
            </a:pPr>
            <a:endParaRPr lang="en-US" altLang="zh-TW" sz="2600" b="1" kern="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355600">
              <a:buNone/>
            </a:pPr>
            <a:endParaRPr lang="en-US" altLang="zh-TW" sz="2600" b="1" kern="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kern="0" dirty="0" smtClean="0">
                <a:latin typeface="微軟正黑體" pitchFamily="34" charset="-120"/>
                <a:ea typeface="微軟正黑體" pitchFamily="34" charset="-120"/>
              </a:rPr>
              <a:t>產學合作</a:t>
            </a:r>
          </a:p>
          <a:p>
            <a:pPr indent="19050">
              <a:buFontTx/>
              <a:buNone/>
            </a:pPr>
            <a:r>
              <a:rPr lang="zh-TW" altLang="en-US" sz="2400" b="0" kern="0" dirty="0" smtClean="0">
                <a:latin typeface="微軟正黑體" pitchFamily="34" charset="-120"/>
                <a:ea typeface="微軟正黑體" pitchFamily="34" charset="-120"/>
              </a:rPr>
              <a:t>學、產共同培育人才機制</a:t>
            </a:r>
            <a:endParaRPr lang="en-US" altLang="zh-TW" sz="2400" b="0" kern="0" dirty="0" smtClean="0">
              <a:latin typeface="微軟正黑體" pitchFamily="34" charset="-120"/>
              <a:ea typeface="微軟正黑體" pitchFamily="34" charset="-120"/>
            </a:endParaRPr>
          </a:p>
          <a:p>
            <a:pPr indent="19050">
              <a:buFontTx/>
              <a:buNone/>
            </a:pPr>
            <a:r>
              <a:rPr lang="zh-TW" altLang="en-US" sz="2400" b="0" kern="0" dirty="0" smtClean="0">
                <a:latin typeface="微軟正黑體" pitchFamily="34" charset="-120"/>
                <a:ea typeface="微軟正黑體" pitchFamily="34" charset="-120"/>
              </a:rPr>
              <a:t>產學合作機制 </a:t>
            </a:r>
            <a:r>
              <a:rPr lang="en-US" altLang="zh-TW" sz="2400" b="0" kern="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b="0" kern="0" dirty="0" smtClean="0">
                <a:latin typeface="微軟正黑體" pitchFamily="34" charset="-120"/>
                <a:ea typeface="微軟正黑體" pitchFamily="34" charset="-120"/>
              </a:rPr>
              <a:t>雙方權利義務關係、合作目的、研究成果分享機制等</a:t>
            </a:r>
            <a:r>
              <a:rPr lang="en-US" altLang="zh-TW" sz="2400" b="0" kern="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2400" b="0" kern="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左大括弧 1"/>
          <p:cNvSpPr/>
          <p:nvPr/>
        </p:nvSpPr>
        <p:spPr bwMode="auto">
          <a:xfrm>
            <a:off x="4104531" y="2564904"/>
            <a:ext cx="432048" cy="124097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536579" y="2385109"/>
            <a:ext cx="2448272" cy="1420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9050">
              <a:lnSpc>
                <a:spcPct val="150000"/>
              </a:lnSpc>
              <a:buFontTx/>
              <a:buNone/>
            </a:pPr>
            <a:r>
              <a:rPr lang="zh-TW" altLang="en-US" sz="2000" b="0" kern="0" dirty="0">
                <a:latin typeface="微軟正黑體" pitchFamily="34" charset="-120"/>
                <a:ea typeface="微軟正黑體" pitchFamily="34" charset="-120"/>
              </a:rPr>
              <a:t>領域基礎知能設計</a:t>
            </a:r>
            <a:endParaRPr lang="en-US" altLang="zh-TW" sz="2000" b="0" kern="0" dirty="0">
              <a:latin typeface="微軟正黑體" pitchFamily="34" charset="-120"/>
              <a:ea typeface="微軟正黑體" pitchFamily="34" charset="-120"/>
            </a:endParaRPr>
          </a:p>
          <a:p>
            <a:pPr indent="19050">
              <a:lnSpc>
                <a:spcPct val="150000"/>
              </a:lnSpc>
              <a:buFontTx/>
              <a:buNone/>
            </a:pPr>
            <a:r>
              <a:rPr lang="zh-TW" altLang="en-US" sz="2000" b="0" kern="0" dirty="0">
                <a:latin typeface="微軟正黑體" pitchFamily="34" charset="-120"/>
                <a:ea typeface="微軟正黑體" pitchFamily="34" charset="-120"/>
              </a:rPr>
              <a:t>產業需求導向課程</a:t>
            </a:r>
            <a:endParaRPr lang="en-US" altLang="zh-TW" sz="2000" b="0" kern="0" dirty="0">
              <a:latin typeface="微軟正黑體" pitchFamily="34" charset="-120"/>
              <a:ea typeface="微軟正黑體" pitchFamily="34" charset="-120"/>
            </a:endParaRPr>
          </a:p>
          <a:p>
            <a:pPr indent="19050">
              <a:lnSpc>
                <a:spcPct val="150000"/>
              </a:lnSpc>
              <a:buFontTx/>
              <a:buNone/>
            </a:pPr>
            <a:r>
              <a:rPr lang="zh-TW" altLang="en-US" sz="2000" b="0" kern="0" dirty="0">
                <a:latin typeface="微軟正黑體" pitchFamily="34" charset="-120"/>
                <a:ea typeface="微軟正黑體" pitchFamily="34" charset="-120"/>
              </a:rPr>
              <a:t>博士培育方式</a:t>
            </a:r>
            <a:r>
              <a:rPr lang="zh-TW" altLang="en-US" sz="2000" b="0" kern="0" dirty="0" smtClean="0">
                <a:latin typeface="微軟正黑體" pitchFamily="34" charset="-120"/>
                <a:ea typeface="微軟正黑體" pitchFamily="34" charset="-120"/>
              </a:rPr>
              <a:t>調整</a:t>
            </a:r>
            <a:endParaRPr lang="en-US" altLang="zh-TW" sz="2000" b="0" kern="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左大括弧 11"/>
          <p:cNvSpPr/>
          <p:nvPr/>
        </p:nvSpPr>
        <p:spPr bwMode="auto">
          <a:xfrm>
            <a:off x="6810003" y="3071082"/>
            <a:ext cx="432048" cy="108012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7272883" y="2872478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9050">
              <a:lnSpc>
                <a:spcPct val="150000"/>
              </a:lnSpc>
              <a:buFontTx/>
              <a:buNone/>
            </a:pPr>
            <a:r>
              <a:rPr lang="zh-TW" altLang="en-US" sz="2000" b="0" kern="0" dirty="0" smtClean="0">
                <a:latin typeface="微軟正黑體" pitchFamily="34" charset="-120"/>
                <a:ea typeface="微軟正黑體" pitchFamily="34" charset="-120"/>
              </a:rPr>
              <a:t>學制突破</a:t>
            </a:r>
            <a:endParaRPr lang="en-US" altLang="zh-TW" sz="2000" b="0" kern="0" dirty="0" smtClean="0">
              <a:latin typeface="微軟正黑體" pitchFamily="34" charset="-120"/>
              <a:ea typeface="微軟正黑體" pitchFamily="34" charset="-120"/>
            </a:endParaRPr>
          </a:p>
          <a:p>
            <a:pPr indent="19050">
              <a:lnSpc>
                <a:spcPct val="150000"/>
              </a:lnSpc>
              <a:buFontTx/>
              <a:buNone/>
            </a:pPr>
            <a:r>
              <a:rPr lang="zh-TW" altLang="en-US" sz="2000" b="0" kern="0" dirty="0" smtClean="0">
                <a:latin typeface="微軟正黑體" pitchFamily="34" charset="-120"/>
                <a:ea typeface="微軟正黑體" pitchFamily="34" charset="-120"/>
              </a:rPr>
              <a:t>畢業條件調整</a:t>
            </a:r>
            <a:endParaRPr lang="en-US" altLang="zh-TW" sz="2000" b="0" kern="0" dirty="0" smtClean="0">
              <a:latin typeface="微軟正黑體" pitchFamily="34" charset="-120"/>
              <a:ea typeface="微軟正黑體" pitchFamily="34" charset="-120"/>
            </a:endParaRPr>
          </a:p>
          <a:p>
            <a:pPr indent="19050">
              <a:lnSpc>
                <a:spcPct val="150000"/>
              </a:lnSpc>
              <a:buFontTx/>
              <a:buNone/>
            </a:pPr>
            <a:r>
              <a:rPr lang="zh-TW" altLang="en-US" sz="2000" b="0" kern="0" dirty="0" smtClean="0">
                <a:latin typeface="微軟正黑體" pitchFamily="34" charset="-120"/>
                <a:ea typeface="微軟正黑體" pitchFamily="34" charset="-120"/>
              </a:rPr>
              <a:t>論文取向調整</a:t>
            </a:r>
            <a:endParaRPr lang="en-US" altLang="zh-TW" sz="2000" b="0" kern="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274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916433"/>
              </p:ext>
            </p:extLst>
          </p:nvPr>
        </p:nvGraphicFramePr>
        <p:xfrm>
          <a:off x="7936" y="7938"/>
          <a:ext cx="3160491" cy="161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291"/>
                <a:gridCol w="1800200"/>
              </a:tblGrid>
              <a:tr h="1616075">
                <a:tc>
                  <a:txBody>
                    <a:bodyPr/>
                    <a:lstStyle/>
                    <a:p>
                      <a:r>
                        <a:rPr lang="en-US" altLang="zh-TW" sz="1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4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黑體 Std W3" pitchFamily="34" charset="-120"/>
                          <a:cs typeface="+mn-cs"/>
                        </a:rPr>
                        <a:t>經費及獎學金</a:t>
                      </a:r>
                      <a:endParaRPr kumimoji="1" lang="zh-TW" altLang="en-US" sz="4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華康黑體 Std W3" pitchFamily="34" charset="-120"/>
                        <a:cs typeface="+mn-cs"/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45" name="Line 14"/>
          <p:cNvSpPr>
            <a:spLocks noChangeShapeType="1"/>
          </p:cNvSpPr>
          <p:nvPr/>
        </p:nvSpPr>
        <p:spPr bwMode="auto">
          <a:xfrm>
            <a:off x="3120019" y="200026"/>
            <a:ext cx="0" cy="1373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矩形 7"/>
          <p:cNvSpPr>
            <a:spLocks noChangeArrowheads="1"/>
          </p:cNvSpPr>
          <p:nvPr/>
        </p:nvSpPr>
        <p:spPr bwMode="auto">
          <a:xfrm>
            <a:off x="3132758" y="606031"/>
            <a:ext cx="54006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高等教育司  </a:t>
            </a:r>
            <a:endParaRPr kumimoji="0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defRPr/>
            </a:pPr>
            <a:r>
              <a:rPr kumimoji="0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Department of Higher Education</a:t>
            </a:r>
            <a:endParaRPr lang="zh-TW" alt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249" name="投影片編號版面配置區 7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4EE409-BC86-4C5E-A49A-88018CB976E8}" type="slidenum">
              <a:rPr lang="en-US" altLang="zh-TW" sz="16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zh-TW" sz="1600" smtClean="0"/>
          </a:p>
        </p:txBody>
      </p:sp>
      <p:pic>
        <p:nvPicPr>
          <p:cNvPr id="10250" name="Picture 3"/>
          <p:cNvPicPr>
            <a:picLocks noChangeAspect="1" noChangeArrowheads="1"/>
          </p:cNvPicPr>
          <p:nvPr/>
        </p:nvPicPr>
        <p:blipFill>
          <a:blip r:embed="rId2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3788" y="333375"/>
            <a:ext cx="1670050" cy="123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432123" y="2203690"/>
            <a:ext cx="9865096" cy="4208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3600"/>
              </a:lnSpc>
              <a:buFont typeface="Wingdings" panose="05000000000000000000" pitchFamily="2" charset="2"/>
              <a:buChar char="l"/>
            </a:pP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計畫採部分補助，每年學校配合款不得低於本部補助經費額度之百分之五十，</a:t>
            </a:r>
            <a:r>
              <a:rPr lang="zh-TW" altLang="en-US" sz="26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配合款百分之七十以上應由產學合作企業或法人</a:t>
            </a:r>
            <a:r>
              <a:rPr lang="zh-TW" altLang="en-US" sz="26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出資</a:t>
            </a:r>
            <a:endParaRPr lang="en-US" altLang="zh-TW" sz="2600" u="sng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ts val="3600"/>
              </a:lnSpc>
              <a:buFont typeface="Wingdings" panose="05000000000000000000" pitchFamily="2" charset="2"/>
              <a:buChar char="l"/>
            </a:pP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舉例而言，本部核定學程招生名額</a:t>
            </a:r>
            <a:r>
              <a:rPr lang="en-US" altLang="zh-TW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人，經費說明如下</a:t>
            </a:r>
            <a:r>
              <a:rPr lang="en-US" altLang="zh-TW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indent="266700">
              <a:lnSpc>
                <a:spcPts val="3600"/>
              </a:lnSpc>
            </a:pPr>
            <a:r>
              <a:rPr lang="en-US" altLang="zh-TW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、教育部補助款</a:t>
            </a:r>
            <a:r>
              <a:rPr lang="en-US" altLang="zh-TW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萬*</a:t>
            </a:r>
            <a:r>
              <a:rPr lang="en-US" altLang="zh-TW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人*</a:t>
            </a:r>
            <a:r>
              <a:rPr lang="en-US" altLang="zh-TW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=1,000</a:t>
            </a: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endParaRPr lang="en-US" altLang="zh-TW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266700">
              <a:lnSpc>
                <a:spcPts val="3600"/>
              </a:lnSpc>
            </a:pPr>
            <a:r>
              <a:rPr lang="en-US" altLang="zh-TW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、學校及企業配合款最少應達</a:t>
            </a:r>
            <a:r>
              <a:rPr lang="en-US" altLang="zh-TW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500</a:t>
            </a: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萬，其中</a:t>
            </a:r>
            <a:endParaRPr lang="en-US" altLang="zh-TW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808038">
              <a:lnSpc>
                <a:spcPts val="3600"/>
              </a:lnSpc>
            </a:pPr>
            <a:r>
              <a:rPr lang="en-US" altLang="zh-TW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企業法人至少出資</a:t>
            </a:r>
            <a:r>
              <a:rPr lang="en-US" altLang="zh-TW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500</a:t>
            </a: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萬*</a:t>
            </a:r>
            <a:r>
              <a:rPr lang="en-US" altLang="zh-TW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70%=</a:t>
            </a: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350</a:t>
            </a: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endParaRPr lang="en-US" altLang="zh-TW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808038">
              <a:lnSpc>
                <a:spcPts val="3600"/>
              </a:lnSpc>
            </a:pPr>
            <a:r>
              <a:rPr lang="en-US" altLang="zh-TW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學校出資</a:t>
            </a:r>
            <a:r>
              <a:rPr lang="en-US" altLang="zh-TW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500</a:t>
            </a: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萬*</a:t>
            </a:r>
            <a:r>
              <a:rPr lang="en-US" altLang="zh-TW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30%=</a:t>
            </a: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150</a:t>
            </a: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endParaRPr lang="en-US" altLang="zh-TW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266700">
              <a:lnSpc>
                <a:spcPts val="3600"/>
              </a:lnSpc>
            </a:pPr>
            <a:r>
              <a:rPr lang="en-US" altLang="zh-TW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、總方案</a:t>
            </a:r>
            <a:r>
              <a:rPr lang="en-US" altLang="zh-TW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年經費至少應達</a:t>
            </a:r>
            <a:r>
              <a:rPr lang="en-US" altLang="zh-TW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1,500</a:t>
            </a: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r>
              <a:rPr lang="zh-TW" alt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規模</a:t>
            </a:r>
            <a:endParaRPr lang="en-US" altLang="zh-TW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9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圓角矩形 23"/>
          <p:cNvSpPr/>
          <p:nvPr/>
        </p:nvSpPr>
        <p:spPr bwMode="auto">
          <a:xfrm>
            <a:off x="360115" y="2951594"/>
            <a:ext cx="5688632" cy="3636963"/>
          </a:xfrm>
          <a:prstGeom prst="roundRect">
            <a:avLst>
              <a:gd name="adj" fmla="val 18077"/>
            </a:avLst>
          </a:prstGeom>
          <a:solidFill>
            <a:schemeClr val="accent5">
              <a:lumMod val="20000"/>
              <a:lumOff val="80000"/>
              <a:alpha val="90000"/>
            </a:schemeClr>
          </a:solidFill>
          <a:ln>
            <a:solidFill>
              <a:srgbClr val="002060">
                <a:alpha val="90000"/>
              </a:srgbClr>
            </a:solidFill>
          </a:ln>
          <a:extLst/>
        </p:spPr>
        <p:style>
          <a:ln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0678" tIns="90678" rIns="120904" bIns="136017" spcCol="1270"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11270" name="Line 14"/>
          <p:cNvSpPr>
            <a:spLocks noChangeShapeType="1"/>
          </p:cNvSpPr>
          <p:nvPr/>
        </p:nvSpPr>
        <p:spPr bwMode="auto">
          <a:xfrm>
            <a:off x="3024411" y="84684"/>
            <a:ext cx="0" cy="1373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矩形 7"/>
          <p:cNvSpPr>
            <a:spLocks noChangeArrowheads="1"/>
          </p:cNvSpPr>
          <p:nvPr/>
        </p:nvSpPr>
        <p:spPr bwMode="auto">
          <a:xfrm>
            <a:off x="3168427" y="626021"/>
            <a:ext cx="54006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高等教育司  </a:t>
            </a:r>
            <a:endParaRPr kumimoji="0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defRPr/>
            </a:pPr>
            <a:r>
              <a:rPr kumimoji="0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Department of Higher Education</a:t>
            </a:r>
            <a:endParaRPr lang="zh-TW" alt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273" name="文字方塊 2"/>
          <p:cNvSpPr txBox="1">
            <a:spLocks noChangeArrowheads="1"/>
          </p:cNvSpPr>
          <p:nvPr/>
        </p:nvSpPr>
        <p:spPr bwMode="auto">
          <a:xfrm>
            <a:off x="1476239" y="2398560"/>
            <a:ext cx="3096344" cy="45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ts val="2800"/>
              </a:lnSpc>
              <a:spcBef>
                <a:spcPct val="0"/>
              </a:spcBef>
              <a:buFontTx/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學生申請注意事項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1274" name="投影片編號版面配置區 17"/>
          <p:cNvSpPr>
            <a:spLocks noGrp="1"/>
          </p:cNvSpPr>
          <p:nvPr>
            <p:ph type="sldNum" sz="quarter" idx="12"/>
          </p:nvPr>
        </p:nvSpPr>
        <p:spPr>
          <a:xfrm>
            <a:off x="8156575" y="6381750"/>
            <a:ext cx="252095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F11C6D-EF1D-451F-9E9E-D3E33DCCACB1}" type="slidenum">
              <a:rPr lang="en-US" altLang="zh-TW" sz="16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zh-TW" sz="1600" smtClean="0"/>
          </a:p>
        </p:txBody>
      </p:sp>
      <p:sp>
        <p:nvSpPr>
          <p:cNvPr id="11276" name="矩形 25"/>
          <p:cNvSpPr>
            <a:spLocks noChangeArrowheads="1"/>
          </p:cNvSpPr>
          <p:nvPr/>
        </p:nvSpPr>
        <p:spPr bwMode="auto">
          <a:xfrm>
            <a:off x="432123" y="3153326"/>
            <a:ext cx="5472608" cy="314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defTabSz="75565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271463" indent="-271463" defTabSz="7556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75565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7556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7556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755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755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755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755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indent="-324000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l"/>
            </a:pPr>
            <a:r>
              <a:rPr lang="zh-TW" altLang="en-US" sz="18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全職學生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，有現職工作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含留職停薪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者不得申請。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324000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l"/>
            </a:pP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進入計畫後，因下列原因，</a:t>
            </a:r>
            <a:r>
              <a:rPr lang="zh-TW" altLang="en-US" sz="18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停止撥付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獎學金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marL="541338" lvl="1" indent="-185738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休、退學或因學業成績評量結果未通過而退出本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41338" lvl="1" indent="-185738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接受其他政府獎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助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41338" lvl="1" indent="-185738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正規學期時間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包括寒、暑假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另有全職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324000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l"/>
            </a:pP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進入計畫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，因下列原因，</a:t>
            </a:r>
            <a:r>
              <a:rPr lang="zh-TW" altLang="en-US" sz="18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停止撥付並追繳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獎學金總額之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1/2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其他因素自行申請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退出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1278" name="Picture 3"/>
          <p:cNvPicPr>
            <a:picLocks noChangeAspect="1" noChangeArrowheads="1"/>
          </p:cNvPicPr>
          <p:nvPr/>
        </p:nvPicPr>
        <p:blipFill>
          <a:blip r:embed="rId2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3788" y="333375"/>
            <a:ext cx="1670050" cy="123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743454"/>
              </p:ext>
            </p:extLst>
          </p:nvPr>
        </p:nvGraphicFramePr>
        <p:xfrm>
          <a:off x="0" y="56649"/>
          <a:ext cx="3096084" cy="161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570"/>
                <a:gridCol w="1763514"/>
              </a:tblGrid>
              <a:tr h="1616075">
                <a:tc>
                  <a:txBody>
                    <a:bodyPr/>
                    <a:lstStyle/>
                    <a:p>
                      <a:r>
                        <a:rPr lang="en-US" altLang="zh-TW" sz="1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4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華康黑體 Std W3" pitchFamily="34" charset="-120"/>
                          <a:cs typeface="+mn-cs"/>
                        </a:rPr>
                        <a:t>經費及獎學金</a:t>
                      </a:r>
                      <a:endParaRPr kumimoji="1" lang="zh-TW" altLang="en-US" sz="4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華康黑體 Std W3" pitchFamily="34" charset="-120"/>
                        <a:cs typeface="+mn-cs"/>
                      </a:endParaRPr>
                    </a:p>
                  </a:txBody>
                  <a:tcPr marL="91405" marR="91405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圓角矩形 10"/>
          <p:cNvSpPr/>
          <p:nvPr/>
        </p:nvSpPr>
        <p:spPr bwMode="auto">
          <a:xfrm>
            <a:off x="6552802" y="2951594"/>
            <a:ext cx="3794345" cy="868077"/>
          </a:xfrm>
          <a:prstGeom prst="roundRect">
            <a:avLst>
              <a:gd name="adj" fmla="val 18077"/>
            </a:avLst>
          </a:prstGeom>
          <a:solidFill>
            <a:schemeClr val="accent5">
              <a:lumMod val="20000"/>
              <a:lumOff val="80000"/>
              <a:alpha val="90000"/>
            </a:schemeClr>
          </a:solidFill>
          <a:ln>
            <a:solidFill>
              <a:srgbClr val="002060">
                <a:alpha val="90000"/>
              </a:srgbClr>
            </a:solidFill>
          </a:ln>
          <a:extLst/>
        </p:spPr>
        <p:style>
          <a:ln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0678" tIns="90678" rIns="120904" bIns="136017" spcCol="1270"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12" name="文字方塊 2"/>
          <p:cNvSpPr txBox="1">
            <a:spLocks noChangeArrowheads="1"/>
          </p:cNvSpPr>
          <p:nvPr/>
        </p:nvSpPr>
        <p:spPr bwMode="auto">
          <a:xfrm>
            <a:off x="6768827" y="2423231"/>
            <a:ext cx="3096344" cy="45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ts val="2800"/>
              </a:lnSpc>
              <a:spcBef>
                <a:spcPct val="0"/>
              </a:spcBef>
              <a:buFontTx/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教育部獎學金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3" name="矩形 25"/>
          <p:cNvSpPr>
            <a:spLocks noChangeArrowheads="1"/>
          </p:cNvSpPr>
          <p:nvPr/>
        </p:nvSpPr>
        <p:spPr bwMode="auto">
          <a:xfrm>
            <a:off x="6901803" y="3187949"/>
            <a:ext cx="3384376" cy="425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defTabSz="75565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271463" indent="-271463" defTabSz="7556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75565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7556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7556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755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755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755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755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indent="-324000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l"/>
            </a:pP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每人每年新臺幣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圓角矩形 13"/>
          <p:cNvSpPr/>
          <p:nvPr/>
        </p:nvSpPr>
        <p:spPr bwMode="auto">
          <a:xfrm>
            <a:off x="6552802" y="4759910"/>
            <a:ext cx="3794345" cy="1765434"/>
          </a:xfrm>
          <a:prstGeom prst="roundRect">
            <a:avLst>
              <a:gd name="adj" fmla="val 18077"/>
            </a:avLst>
          </a:prstGeom>
          <a:solidFill>
            <a:schemeClr val="accent5">
              <a:lumMod val="20000"/>
              <a:lumOff val="80000"/>
              <a:alpha val="90000"/>
            </a:schemeClr>
          </a:solidFill>
          <a:ln>
            <a:solidFill>
              <a:srgbClr val="002060">
                <a:alpha val="90000"/>
              </a:srgbClr>
            </a:solidFill>
          </a:ln>
          <a:extLst/>
        </p:spPr>
        <p:style>
          <a:ln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0678" tIns="90678" rIns="120904" bIns="136017" spcCol="1270"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15" name="文字方塊 2"/>
          <p:cNvSpPr txBox="1">
            <a:spLocks noChangeArrowheads="1"/>
          </p:cNvSpPr>
          <p:nvPr/>
        </p:nvSpPr>
        <p:spPr bwMode="auto">
          <a:xfrm>
            <a:off x="6854425" y="4201585"/>
            <a:ext cx="3096344" cy="45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ts val="2800"/>
              </a:lnSpc>
              <a:spcBef>
                <a:spcPct val="0"/>
              </a:spcBef>
              <a:buFontTx/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學校及企業經費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8" name="矩形 25"/>
          <p:cNvSpPr>
            <a:spLocks noChangeArrowheads="1"/>
          </p:cNvSpPr>
          <p:nvPr/>
        </p:nvSpPr>
        <p:spPr bwMode="auto">
          <a:xfrm>
            <a:off x="6871094" y="4997477"/>
            <a:ext cx="3384376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defTabSz="75565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271463" indent="-271463" defTabSz="7556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75565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7556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7556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755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755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755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755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indent="-324000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l"/>
            </a:pP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負責其他教學、研發經費。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324000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l"/>
            </a:pP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學校校內博士獎學金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indent="-324000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l"/>
            </a:pP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企業另提供之獎學金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456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2060"/>
        </a:solidFill>
      </a:spPr>
      <a:bodyPr spcFirstLastPara="0" vert="horz" wrap="square" lIns="155347" tIns="155347" rIns="155347" bIns="155347" numCol="1" spcCol="1270" anchor="t" anchorCtr="0">
        <a:noAutofit/>
      </a:bodyPr>
      <a:lstStyle>
        <a:defPPr marL="355600" indent="-355600" algn="ctr" defTabSz="1066800">
          <a:lnSpc>
            <a:spcPct val="90000"/>
          </a:lnSpc>
          <a:spcBef>
            <a:spcPct val="0"/>
          </a:spcBef>
          <a:spcAft>
            <a:spcPct val="35000"/>
          </a:spcAft>
          <a:defRPr sz="2400" b="1" kern="1200" dirty="0" smtClean="0">
            <a:latin typeface="微軟正黑體" panose="020B0604030504040204" pitchFamily="34" charset="-120"/>
            <a:ea typeface="微軟正黑體" panose="020B0604030504040204" pitchFamily="34" charset="-120"/>
          </a:defRPr>
        </a:defPPr>
      </a:lstStyle>
      <a:style>
        <a:lnRef idx="3">
          <a:schemeClr val="lt1">
            <a:hueOff val="0"/>
            <a:satOff val="0"/>
            <a:lumOff val="0"/>
            <a:alphaOff val="0"/>
          </a:schemeClr>
        </a:lnRef>
        <a:fillRef idx="1">
          <a:schemeClr val="accent1">
            <a:hueOff val="0"/>
            <a:satOff val="0"/>
            <a:lumOff val="0"/>
            <a:alphaOff val="0"/>
          </a:schemeClr>
        </a:fillRef>
        <a:effectRef idx="1">
          <a:schemeClr val="accent1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11774</TotalTime>
  <Words>2266</Words>
  <Application>Microsoft Office PowerPoint</Application>
  <PresentationFormat>自訂</PresentationFormat>
  <Paragraphs>312</Paragraphs>
  <Slides>24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3" baseType="lpstr">
      <vt:lpstr>華康中黑體</vt:lpstr>
      <vt:lpstr>華康黑體 Std W3</vt:lpstr>
      <vt:lpstr>微軟正黑體</vt:lpstr>
      <vt:lpstr>新細明體</vt:lpstr>
      <vt:lpstr>標楷體</vt:lpstr>
      <vt:lpstr>Arial</vt:lpstr>
      <vt:lpstr>Times New Roman</vt:lpstr>
      <vt:lpstr>Wingdings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90-92學年度 文藝術與應用類組大學評鑑       實踐大學</dc:title>
  <dc:creator>user</dc:creator>
  <cp:lastModifiedBy>moejsmpc</cp:lastModifiedBy>
  <cp:revision>1520</cp:revision>
  <cp:lastPrinted>2015-05-11T08:09:12Z</cp:lastPrinted>
  <dcterms:created xsi:type="dcterms:W3CDTF">2005-04-30T03:01:44Z</dcterms:created>
  <dcterms:modified xsi:type="dcterms:W3CDTF">2015-05-11T09:10:47Z</dcterms:modified>
</cp:coreProperties>
</file>