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4"/>
  </p:notesMasterIdLst>
  <p:sldIdLst>
    <p:sldId id="275" r:id="rId3"/>
    <p:sldId id="287" r:id="rId4"/>
    <p:sldId id="285" r:id="rId5"/>
    <p:sldId id="286" r:id="rId6"/>
    <p:sldId id="290" r:id="rId7"/>
    <p:sldId id="257" r:id="rId8"/>
    <p:sldId id="258" r:id="rId9"/>
    <p:sldId id="259" r:id="rId10"/>
    <p:sldId id="267" r:id="rId11"/>
    <p:sldId id="281" r:id="rId12"/>
    <p:sldId id="271" r:id="rId13"/>
    <p:sldId id="276" r:id="rId14"/>
    <p:sldId id="277" r:id="rId15"/>
    <p:sldId id="280" r:id="rId16"/>
    <p:sldId id="282" r:id="rId17"/>
    <p:sldId id="283" r:id="rId18"/>
    <p:sldId id="284" r:id="rId19"/>
    <p:sldId id="288" r:id="rId20"/>
    <p:sldId id="278" r:id="rId21"/>
    <p:sldId id="279" r:id="rId22"/>
    <p:sldId id="289" r:id="rId23"/>
  </p:sldIdLst>
  <p:sldSz cx="12192000" cy="6858000"/>
  <p:notesSz cx="6734175" cy="9866313"/>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99FF66"/>
    <a:srgbClr val="FF3300"/>
    <a:srgbClr val="66FF66"/>
    <a:srgbClr val="99FF99"/>
    <a:srgbClr val="2970FF"/>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66" d="100"/>
          <a:sy n="66" d="100"/>
        </p:scale>
        <p:origin x="605" y="53"/>
      </p:cViewPr>
      <p:guideLst/>
    </p:cSldViewPr>
  </p:slideViewPr>
  <p:notesTextViewPr>
    <p:cViewPr>
      <p:scale>
        <a:sx n="1" d="1"/>
        <a:sy n="1" d="1"/>
      </p:scale>
      <p:origin x="0" y="0"/>
    </p:cViewPr>
  </p:notesTextViewPr>
  <p:sorterViewPr>
    <p:cViewPr>
      <p:scale>
        <a:sx n="100" d="100"/>
        <a:sy n="100" d="100"/>
      </p:scale>
      <p:origin x="0" y="-3965"/>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__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___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___6.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___7.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___8.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___9.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049577758004137E-2"/>
          <c:y val="1.7147979741968872E-2"/>
          <c:w val="0.91102504910766746"/>
          <c:h val="0.82195039000406644"/>
        </c:manualLayout>
      </c:layout>
      <c:barChart>
        <c:barDir val="col"/>
        <c:grouping val="clustered"/>
        <c:varyColors val="0"/>
        <c:ser>
          <c:idx val="0"/>
          <c:order val="0"/>
          <c:tx>
            <c:strRef>
              <c:f>工作表1!$B$1</c:f>
              <c:strCache>
                <c:ptCount val="1"/>
                <c:pt idx="0">
                  <c:v>男生</c:v>
                </c:pt>
              </c:strCache>
            </c:strRef>
          </c:tx>
          <c:spPr>
            <a:solidFill>
              <a:schemeClr val="accent2">
                <a:lumMod val="75000"/>
              </a:schemeClr>
            </a:solidFill>
            <a:ln>
              <a:solidFill>
                <a:schemeClr val="accent1"/>
              </a:solidFill>
            </a:ln>
            <a:effectLst/>
          </c:spPr>
          <c:invertIfNegative val="0"/>
          <c:dPt>
            <c:idx val="0"/>
            <c:invertIfNegative val="0"/>
            <c:bubble3D val="0"/>
            <c:spPr>
              <a:solidFill>
                <a:schemeClr val="accent2">
                  <a:lumMod val="75000"/>
                </a:schemeClr>
              </a:solidFill>
              <a:ln>
                <a:solidFill>
                  <a:schemeClr val="accent1"/>
                </a:solidFill>
              </a:ln>
              <a:effectLst/>
            </c:spPr>
          </c:dPt>
          <c:dPt>
            <c:idx val="1"/>
            <c:invertIfNegative val="0"/>
            <c:bubble3D val="0"/>
            <c:spPr>
              <a:solidFill>
                <a:schemeClr val="accent2">
                  <a:lumMod val="75000"/>
                </a:schemeClr>
              </a:solidFill>
              <a:ln>
                <a:solidFill>
                  <a:schemeClr val="accent1"/>
                </a:solidFill>
              </a:ln>
              <a:effectLst/>
            </c:spPr>
          </c:dPt>
          <c:dPt>
            <c:idx val="2"/>
            <c:invertIfNegative val="0"/>
            <c:bubble3D val="0"/>
            <c:spPr>
              <a:solidFill>
                <a:schemeClr val="accent2">
                  <a:lumMod val="75000"/>
                </a:schemeClr>
              </a:solidFill>
              <a:ln>
                <a:solidFill>
                  <a:schemeClr val="accent1"/>
                </a:solidFill>
              </a:ln>
              <a:effectLst/>
            </c:spPr>
          </c:dPt>
          <c:dPt>
            <c:idx val="3"/>
            <c:invertIfNegative val="0"/>
            <c:bubble3D val="0"/>
            <c:spPr>
              <a:solidFill>
                <a:schemeClr val="accent2">
                  <a:lumMod val="75000"/>
                </a:schemeClr>
              </a:solidFill>
              <a:ln>
                <a:solidFill>
                  <a:schemeClr val="accen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工作表1!$A$2:$A$5</c:f>
              <c:strCache>
                <c:ptCount val="4"/>
                <c:pt idx="0">
                  <c:v>平日因課業上網</c:v>
                </c:pt>
                <c:pt idx="1">
                  <c:v>平日非課業性上網</c:v>
                </c:pt>
                <c:pt idx="2">
                  <c:v>假日因課業上網</c:v>
                </c:pt>
                <c:pt idx="3">
                  <c:v>假日非課業性上網</c:v>
                </c:pt>
              </c:strCache>
            </c:strRef>
          </c:cat>
          <c:val>
            <c:numRef>
              <c:f>工作表1!$B$2:$B$5</c:f>
              <c:numCache>
                <c:formatCode>###0.00</c:formatCode>
                <c:ptCount val="4"/>
                <c:pt idx="0" formatCode="General">
                  <c:v>62.43</c:v>
                </c:pt>
                <c:pt idx="1">
                  <c:v>77.070789259560613</c:v>
                </c:pt>
                <c:pt idx="2">
                  <c:v>58.150572831423894</c:v>
                </c:pt>
                <c:pt idx="3">
                  <c:v>179.93688524590164</c:v>
                </c:pt>
              </c:numCache>
            </c:numRef>
          </c:val>
        </c:ser>
        <c:ser>
          <c:idx val="1"/>
          <c:order val="1"/>
          <c:tx>
            <c:strRef>
              <c:f>工作表1!$C$1</c:f>
              <c:strCache>
                <c:ptCount val="1"/>
                <c:pt idx="0">
                  <c:v>女生</c:v>
                </c:pt>
              </c:strCache>
            </c:strRef>
          </c:tx>
          <c:spPr>
            <a:solidFill>
              <a:srgbClr val="00FF00"/>
            </a:solidFill>
            <a:ln>
              <a:noFill/>
            </a:ln>
            <a:effectLst/>
          </c:spPr>
          <c:invertIfNegative val="0"/>
          <c:dPt>
            <c:idx val="1"/>
            <c:invertIfNegative val="0"/>
            <c:bubble3D val="0"/>
            <c:spPr>
              <a:solidFill>
                <a:srgbClr val="00FF00"/>
              </a:solidFill>
              <a:ln>
                <a:noFill/>
              </a:ln>
              <a:effectLst/>
            </c:spPr>
          </c:dPt>
          <c:dPt>
            <c:idx val="2"/>
            <c:invertIfNegative val="0"/>
            <c:bubble3D val="0"/>
            <c:spPr>
              <a:solidFill>
                <a:srgbClr val="00FF00"/>
              </a:solidFill>
              <a:ln>
                <a:noFill/>
              </a:ln>
              <a:effectLst/>
            </c:spPr>
          </c:dPt>
          <c:dPt>
            <c:idx val="3"/>
            <c:invertIfNegative val="0"/>
            <c:bubble3D val="0"/>
            <c:spPr>
              <a:solidFill>
                <a:srgbClr val="00FF00"/>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工作表1!$A$2:$A$5</c:f>
              <c:strCache>
                <c:ptCount val="4"/>
                <c:pt idx="0">
                  <c:v>平日因課業上網</c:v>
                </c:pt>
                <c:pt idx="1">
                  <c:v>平日非課業性上網</c:v>
                </c:pt>
                <c:pt idx="2">
                  <c:v>假日因課業上網</c:v>
                </c:pt>
                <c:pt idx="3">
                  <c:v>假日非課業性上網</c:v>
                </c:pt>
              </c:strCache>
            </c:strRef>
          </c:cat>
          <c:val>
            <c:numRef>
              <c:f>工作表1!$C$2:$C$5</c:f>
              <c:numCache>
                <c:formatCode>###0.00</c:formatCode>
                <c:ptCount val="4"/>
                <c:pt idx="0" formatCode="General">
                  <c:v>48.94</c:v>
                </c:pt>
                <c:pt idx="1">
                  <c:v>63.659932659932657</c:v>
                </c:pt>
                <c:pt idx="2">
                  <c:v>47.063184498736312</c:v>
                </c:pt>
                <c:pt idx="3">
                  <c:v>122.35871404399323</c:v>
                </c:pt>
              </c:numCache>
            </c:numRef>
          </c:val>
        </c:ser>
        <c:dLbls>
          <c:dLblPos val="outEnd"/>
          <c:showLegendKey val="0"/>
          <c:showVal val="1"/>
          <c:showCatName val="0"/>
          <c:showSerName val="0"/>
          <c:showPercent val="0"/>
          <c:showBubbleSize val="0"/>
        </c:dLbls>
        <c:gapWidth val="219"/>
        <c:overlap val="-27"/>
        <c:axId val="425831864"/>
        <c:axId val="425832256"/>
      </c:barChart>
      <c:catAx>
        <c:axId val="42583186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微軟正黑體" panose="020B0604030504040204" pitchFamily="34" charset="-120"/>
                <a:ea typeface="微軟正黑體" panose="020B0604030504040204" pitchFamily="34" charset="-120"/>
                <a:cs typeface="+mn-cs"/>
              </a:defRPr>
            </a:pPr>
            <a:endParaRPr lang="zh-TW"/>
          </a:p>
        </c:txPr>
        <c:crossAx val="425832256"/>
        <c:crosses val="autoZero"/>
        <c:auto val="1"/>
        <c:lblAlgn val="ctr"/>
        <c:lblOffset val="100"/>
        <c:noMultiLvlLbl val="0"/>
      </c:catAx>
      <c:valAx>
        <c:axId val="425832256"/>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zh-TW" altLang="en-US" sz="1600" dirty="0" smtClean="0">
                    <a:latin typeface="微軟正黑體" panose="020B0604030504040204" pitchFamily="34" charset="-120"/>
                    <a:ea typeface="微軟正黑體" panose="020B0604030504040204" pitchFamily="34" charset="-120"/>
                  </a:rPr>
                  <a:t>平均每日上網分鐘</a:t>
                </a:r>
                <a:endParaRPr lang="zh-TW" altLang="en-US" sz="1600" dirty="0">
                  <a:latin typeface="微軟正黑體" panose="020B0604030504040204" pitchFamily="34" charset="-120"/>
                  <a:ea typeface="微軟正黑體" panose="020B0604030504040204" pitchFamily="34" charset="-120"/>
                </a:endParaRP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TW"/>
            </a:p>
          </c:txPr>
        </c:title>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TW"/>
          </a:p>
        </c:txPr>
        <c:crossAx val="425831864"/>
        <c:crosses val="autoZero"/>
        <c:crossBetween val="between"/>
      </c:valAx>
      <c:spPr>
        <a:noFill/>
        <a:ln>
          <a:noFill/>
        </a:ln>
        <a:effectLst/>
      </c:spPr>
    </c:plotArea>
    <c:legend>
      <c:legendPos val="b"/>
      <c:layout>
        <c:manualLayout>
          <c:xMode val="edge"/>
          <c:yMode val="edge"/>
          <c:x val="0.87576683511575981"/>
          <c:y val="4.0920318922398849E-2"/>
          <c:w val="0.1075044695500019"/>
          <c:h val="5.9726916180724184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微軟正黑體" panose="020B0604030504040204" pitchFamily="34" charset="-120"/>
              <a:ea typeface="微軟正黑體" panose="020B0604030504040204" pitchFamily="34" charset="-120"/>
              <a:cs typeface="+mn-cs"/>
            </a:defRPr>
          </a:pPr>
          <a:endParaRPr lang="zh-TW"/>
        </a:p>
      </c:txPr>
    </c:legend>
    <c:plotVisOnly val="1"/>
    <c:dispBlanksAs val="gap"/>
    <c:showDLblsOverMax val="0"/>
  </c:chart>
  <c:spPr>
    <a:noFill/>
    <a:ln>
      <a:noFill/>
    </a:ln>
    <a:effectLst/>
  </c:spPr>
  <c:txPr>
    <a:bodyPr/>
    <a:lstStyle/>
    <a:p>
      <a:pPr>
        <a:defRPr/>
      </a:pPr>
      <a:endParaRPr lang="zh-TW"/>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工作表1!$B$1</c:f>
              <c:strCache>
                <c:ptCount val="1"/>
                <c:pt idx="0">
                  <c:v>男生</c:v>
                </c:pt>
              </c:strCache>
            </c:strRef>
          </c:tx>
          <c:spPr>
            <a:solidFill>
              <a:schemeClr val="accent2">
                <a:lumMod val="75000"/>
              </a:schemeClr>
            </a:solidFill>
            <a:ln>
              <a:noFill/>
            </a:ln>
            <a:effectLst/>
          </c:spPr>
          <c:invertIfNegative val="0"/>
          <c:dPt>
            <c:idx val="0"/>
            <c:invertIfNegative val="0"/>
            <c:bubble3D val="0"/>
            <c:spPr>
              <a:solidFill>
                <a:schemeClr val="accent2">
                  <a:lumMod val="75000"/>
                </a:schemeClr>
              </a:solidFill>
              <a:ln>
                <a:noFill/>
              </a:ln>
              <a:effectLst/>
            </c:spPr>
          </c:dPt>
          <c:dPt>
            <c:idx val="1"/>
            <c:invertIfNegative val="0"/>
            <c:bubble3D val="0"/>
            <c:spPr>
              <a:solidFill>
                <a:schemeClr val="accent2">
                  <a:lumMod val="75000"/>
                </a:schemeClr>
              </a:solidFill>
              <a:ln>
                <a:noFill/>
              </a:ln>
              <a:effectLst/>
            </c:spPr>
          </c:dPt>
          <c:dPt>
            <c:idx val="2"/>
            <c:invertIfNegative val="0"/>
            <c:bubble3D val="0"/>
            <c:spPr>
              <a:solidFill>
                <a:schemeClr val="accent2">
                  <a:lumMod val="75000"/>
                </a:schemeClr>
              </a:solidFill>
              <a:ln>
                <a:noFill/>
              </a:ln>
              <a:effectLst/>
            </c:spPr>
          </c:dPt>
          <c:dPt>
            <c:idx val="3"/>
            <c:invertIfNegative val="0"/>
            <c:bubble3D val="0"/>
            <c:spPr>
              <a:solidFill>
                <a:schemeClr val="accent2">
                  <a:lumMod val="75000"/>
                </a:schemeClr>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工作表1!$A$2:$A$5</c:f>
              <c:strCache>
                <c:ptCount val="4"/>
                <c:pt idx="0">
                  <c:v>平日因課業上網</c:v>
                </c:pt>
                <c:pt idx="1">
                  <c:v>平日非課業性上網</c:v>
                </c:pt>
                <c:pt idx="2">
                  <c:v>假日因課業上網</c:v>
                </c:pt>
                <c:pt idx="3">
                  <c:v>假日非課業性上網</c:v>
                </c:pt>
              </c:strCache>
            </c:strRef>
          </c:cat>
          <c:val>
            <c:numRef>
              <c:f>工作表1!$B$2:$B$5</c:f>
              <c:numCache>
                <c:formatCode>###0.00</c:formatCode>
                <c:ptCount val="4"/>
                <c:pt idx="0">
                  <c:v>57.64701942397857</c:v>
                </c:pt>
                <c:pt idx="1">
                  <c:v>133.482689747004</c:v>
                </c:pt>
                <c:pt idx="2">
                  <c:v>66.132618888144677</c:v>
                </c:pt>
                <c:pt idx="3">
                  <c:v>277.36606546426185</c:v>
                </c:pt>
              </c:numCache>
            </c:numRef>
          </c:val>
        </c:ser>
        <c:ser>
          <c:idx val="1"/>
          <c:order val="1"/>
          <c:tx>
            <c:strRef>
              <c:f>工作表1!$C$1</c:f>
              <c:strCache>
                <c:ptCount val="1"/>
                <c:pt idx="0">
                  <c:v>女生</c:v>
                </c:pt>
              </c:strCache>
            </c:strRef>
          </c:tx>
          <c:spPr>
            <a:solidFill>
              <a:srgbClr val="00FF00"/>
            </a:solidFill>
            <a:ln>
              <a:noFill/>
            </a:ln>
            <a:effectLst/>
          </c:spPr>
          <c:invertIfNegative val="0"/>
          <c:dPt>
            <c:idx val="1"/>
            <c:invertIfNegative val="0"/>
            <c:bubble3D val="0"/>
            <c:spPr>
              <a:solidFill>
                <a:srgbClr val="00FF00"/>
              </a:solidFill>
              <a:ln>
                <a:noFill/>
              </a:ln>
              <a:effectLst/>
            </c:spPr>
          </c:dPt>
          <c:dPt>
            <c:idx val="2"/>
            <c:invertIfNegative val="0"/>
            <c:bubble3D val="0"/>
            <c:spPr>
              <a:solidFill>
                <a:srgbClr val="00FF00"/>
              </a:solidFill>
              <a:ln>
                <a:noFill/>
              </a:ln>
              <a:effectLst/>
            </c:spPr>
          </c:dPt>
          <c:dPt>
            <c:idx val="3"/>
            <c:invertIfNegative val="0"/>
            <c:bubble3D val="0"/>
            <c:spPr>
              <a:solidFill>
                <a:srgbClr val="00FF00"/>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工作表1!$A$2:$A$5</c:f>
              <c:strCache>
                <c:ptCount val="4"/>
                <c:pt idx="0">
                  <c:v>平日因課業上網</c:v>
                </c:pt>
                <c:pt idx="1">
                  <c:v>平日非課業性上網</c:v>
                </c:pt>
                <c:pt idx="2">
                  <c:v>假日因課業上網</c:v>
                </c:pt>
                <c:pt idx="3">
                  <c:v>假日非課業性上網</c:v>
                </c:pt>
              </c:strCache>
            </c:strRef>
          </c:cat>
          <c:val>
            <c:numRef>
              <c:f>工作表1!$C$2:$C$5</c:f>
              <c:numCache>
                <c:formatCode>###0.00</c:formatCode>
                <c:ptCount val="4"/>
                <c:pt idx="0">
                  <c:v>57.105958363244802</c:v>
                </c:pt>
                <c:pt idx="1">
                  <c:v>127.39036664270309</c:v>
                </c:pt>
                <c:pt idx="2">
                  <c:v>62.645998558038933</c:v>
                </c:pt>
                <c:pt idx="3">
                  <c:v>236.77095375722544</c:v>
                </c:pt>
              </c:numCache>
            </c:numRef>
          </c:val>
        </c:ser>
        <c:dLbls>
          <c:dLblPos val="outEnd"/>
          <c:showLegendKey val="0"/>
          <c:showVal val="1"/>
          <c:showCatName val="0"/>
          <c:showSerName val="0"/>
          <c:showPercent val="0"/>
          <c:showBubbleSize val="0"/>
        </c:dLbls>
        <c:gapWidth val="219"/>
        <c:overlap val="-27"/>
        <c:axId val="425833040"/>
        <c:axId val="425833432"/>
      </c:barChart>
      <c:catAx>
        <c:axId val="42583304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微軟正黑體" panose="020B0604030504040204" pitchFamily="34" charset="-120"/>
                <a:ea typeface="微軟正黑體" panose="020B0604030504040204" pitchFamily="34" charset="-120"/>
                <a:cs typeface="+mn-cs"/>
              </a:defRPr>
            </a:pPr>
            <a:endParaRPr lang="zh-TW"/>
          </a:p>
        </c:txPr>
        <c:crossAx val="425833432"/>
        <c:crosses val="autoZero"/>
        <c:auto val="1"/>
        <c:lblAlgn val="ctr"/>
        <c:lblOffset val="100"/>
        <c:noMultiLvlLbl val="0"/>
      </c:catAx>
      <c:valAx>
        <c:axId val="425833432"/>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zh-TW" altLang="en-US" sz="1600" b="0" i="0" baseline="0" dirty="0" smtClean="0">
                    <a:effectLst/>
                    <a:latin typeface="微軟正黑體" panose="020B0604030504040204" pitchFamily="34" charset="-120"/>
                    <a:ea typeface="微軟正黑體" panose="020B0604030504040204" pitchFamily="34" charset="-120"/>
                  </a:rPr>
                  <a:t>平均每日上網</a:t>
                </a:r>
                <a:r>
                  <a:rPr lang="zh-TW" altLang="zh-TW" sz="1600" b="0" i="0" baseline="0" dirty="0" smtClean="0">
                    <a:effectLst/>
                    <a:latin typeface="微軟正黑體" panose="020B0604030504040204" pitchFamily="34" charset="-120"/>
                    <a:ea typeface="微軟正黑體" panose="020B0604030504040204" pitchFamily="34" charset="-120"/>
                  </a:rPr>
                  <a:t>分鐘</a:t>
                </a:r>
                <a:endParaRPr lang="zh-TW" altLang="zh-TW" sz="1600" dirty="0">
                  <a:effectLst/>
                  <a:latin typeface="微軟正黑體" panose="020B0604030504040204" pitchFamily="34" charset="-120"/>
                  <a:ea typeface="微軟正黑體" panose="020B0604030504040204" pitchFamily="34" charset="-120"/>
                </a:endParaRP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TW"/>
            </a:p>
          </c:txPr>
        </c:title>
        <c:numFmt formatCode="General"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TW"/>
          </a:p>
        </c:txPr>
        <c:crossAx val="425833040"/>
        <c:crosses val="autoZero"/>
        <c:crossBetween val="between"/>
      </c:valAx>
      <c:spPr>
        <a:noFill/>
        <a:ln>
          <a:noFill/>
        </a:ln>
        <a:effectLst/>
      </c:spPr>
    </c:plotArea>
    <c:legend>
      <c:legendPos val="b"/>
      <c:layout>
        <c:manualLayout>
          <c:xMode val="edge"/>
          <c:yMode val="edge"/>
          <c:x val="0.88898351021339728"/>
          <c:y val="0"/>
          <c:w val="0.11092177336528586"/>
          <c:h val="6.3511958850358208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微軟正黑體" panose="020B0604030504040204" pitchFamily="34" charset="-120"/>
              <a:ea typeface="微軟正黑體" panose="020B0604030504040204" pitchFamily="34" charset="-120"/>
              <a:cs typeface="+mn-cs"/>
            </a:defRPr>
          </a:pPr>
          <a:endParaRPr lang="zh-TW"/>
        </a:p>
      </c:txPr>
    </c:legend>
    <c:plotVisOnly val="1"/>
    <c:dispBlanksAs val="gap"/>
    <c:showDLblsOverMax val="0"/>
  </c:chart>
  <c:spPr>
    <a:noFill/>
    <a:ln>
      <a:noFill/>
    </a:ln>
    <a:effectLst/>
  </c:spPr>
  <c:txPr>
    <a:bodyPr/>
    <a:lstStyle/>
    <a:p>
      <a:pPr>
        <a:defRPr/>
      </a:pPr>
      <a:endParaRPr lang="zh-TW"/>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工作表1!$B$1</c:f>
              <c:strCache>
                <c:ptCount val="1"/>
                <c:pt idx="0">
                  <c:v>男生</c:v>
                </c:pt>
              </c:strCache>
            </c:strRef>
          </c:tx>
          <c:spPr>
            <a:solidFill>
              <a:schemeClr val="accent2">
                <a:lumMod val="75000"/>
              </a:schemeClr>
            </a:solidFill>
            <a:ln>
              <a:noFill/>
            </a:ln>
            <a:effectLst/>
          </c:spPr>
          <c:invertIfNegative val="0"/>
          <c:dPt>
            <c:idx val="0"/>
            <c:invertIfNegative val="0"/>
            <c:bubble3D val="0"/>
            <c:spPr>
              <a:solidFill>
                <a:schemeClr val="accent2">
                  <a:lumMod val="75000"/>
                </a:schemeClr>
              </a:solidFill>
              <a:ln>
                <a:noFill/>
              </a:ln>
              <a:effectLst/>
            </c:spPr>
          </c:dPt>
          <c:dPt>
            <c:idx val="1"/>
            <c:invertIfNegative val="0"/>
            <c:bubble3D val="0"/>
            <c:spPr>
              <a:solidFill>
                <a:schemeClr val="accent2">
                  <a:lumMod val="75000"/>
                </a:schemeClr>
              </a:solidFill>
              <a:ln>
                <a:noFill/>
              </a:ln>
              <a:effectLst/>
            </c:spPr>
          </c:dPt>
          <c:dPt>
            <c:idx val="2"/>
            <c:invertIfNegative val="0"/>
            <c:bubble3D val="0"/>
            <c:spPr>
              <a:solidFill>
                <a:schemeClr val="accent2">
                  <a:lumMod val="75000"/>
                </a:schemeClr>
              </a:solidFill>
              <a:ln>
                <a:noFill/>
              </a:ln>
              <a:effectLst/>
            </c:spPr>
          </c:dPt>
          <c:dPt>
            <c:idx val="3"/>
            <c:invertIfNegative val="0"/>
            <c:bubble3D val="0"/>
            <c:spPr>
              <a:solidFill>
                <a:schemeClr val="accent2">
                  <a:lumMod val="75000"/>
                </a:schemeClr>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工作表1!$A$2:$A$5</c:f>
              <c:strCache>
                <c:ptCount val="4"/>
                <c:pt idx="0">
                  <c:v>平日因課業上網</c:v>
                </c:pt>
                <c:pt idx="1">
                  <c:v>平日非課業性上網</c:v>
                </c:pt>
                <c:pt idx="2">
                  <c:v>假日因課業上網</c:v>
                </c:pt>
                <c:pt idx="3">
                  <c:v>假日非課業性上網</c:v>
                </c:pt>
              </c:strCache>
            </c:strRef>
          </c:cat>
          <c:val>
            <c:numRef>
              <c:f>工作表1!$B$2:$B$5</c:f>
              <c:numCache>
                <c:formatCode>###0.00</c:formatCode>
                <c:ptCount val="4"/>
                <c:pt idx="0">
                  <c:v>78.357381429525716</c:v>
                </c:pt>
                <c:pt idx="1">
                  <c:v>170.25350233488993</c:v>
                </c:pt>
                <c:pt idx="2">
                  <c:v>87.73110367892977</c:v>
                </c:pt>
                <c:pt idx="3">
                  <c:v>308.81508678237651</c:v>
                </c:pt>
              </c:numCache>
            </c:numRef>
          </c:val>
        </c:ser>
        <c:ser>
          <c:idx val="1"/>
          <c:order val="1"/>
          <c:tx>
            <c:strRef>
              <c:f>工作表1!$C$1</c:f>
              <c:strCache>
                <c:ptCount val="1"/>
                <c:pt idx="0">
                  <c:v>女生</c:v>
                </c:pt>
              </c:strCache>
            </c:strRef>
          </c:tx>
          <c:spPr>
            <a:solidFill>
              <a:srgbClr val="00FF00"/>
            </a:solidFill>
            <a:ln>
              <a:noFill/>
            </a:ln>
            <a:effectLst/>
          </c:spPr>
          <c:invertIfNegative val="0"/>
          <c:dPt>
            <c:idx val="0"/>
            <c:invertIfNegative val="0"/>
            <c:bubble3D val="0"/>
            <c:spPr>
              <a:solidFill>
                <a:srgbClr val="00FF00"/>
              </a:solidFill>
              <a:ln>
                <a:noFill/>
              </a:ln>
              <a:effectLst/>
            </c:spPr>
          </c:dPt>
          <c:dPt>
            <c:idx val="1"/>
            <c:invertIfNegative val="0"/>
            <c:bubble3D val="0"/>
            <c:spPr>
              <a:solidFill>
                <a:srgbClr val="00FF00"/>
              </a:solidFill>
              <a:ln>
                <a:noFill/>
              </a:ln>
              <a:effectLst/>
            </c:spPr>
          </c:dPt>
          <c:dPt>
            <c:idx val="2"/>
            <c:invertIfNegative val="0"/>
            <c:bubble3D val="0"/>
            <c:spPr>
              <a:solidFill>
                <a:srgbClr val="00FF00"/>
              </a:solidFill>
              <a:ln>
                <a:noFill/>
              </a:ln>
              <a:effectLst/>
            </c:spPr>
          </c:dPt>
          <c:dPt>
            <c:idx val="3"/>
            <c:invertIfNegative val="0"/>
            <c:bubble3D val="0"/>
            <c:spPr>
              <a:solidFill>
                <a:srgbClr val="00FF00"/>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工作表1!$A$2:$A$5</c:f>
              <c:strCache>
                <c:ptCount val="4"/>
                <c:pt idx="0">
                  <c:v>平日因課業上網</c:v>
                </c:pt>
                <c:pt idx="1">
                  <c:v>平日非課業性上網</c:v>
                </c:pt>
                <c:pt idx="2">
                  <c:v>假日因課業上網</c:v>
                </c:pt>
                <c:pt idx="3">
                  <c:v>假日非課業性上網</c:v>
                </c:pt>
              </c:strCache>
            </c:strRef>
          </c:cat>
          <c:val>
            <c:numRef>
              <c:f>工作表1!$C$2:$C$5</c:f>
              <c:numCache>
                <c:formatCode>###0.00</c:formatCode>
                <c:ptCount val="4"/>
                <c:pt idx="0">
                  <c:v>81.074311338885323</c:v>
                </c:pt>
                <c:pt idx="1">
                  <c:v>153.89352148813342</c:v>
                </c:pt>
                <c:pt idx="2">
                  <c:v>89.496786632390751</c:v>
                </c:pt>
                <c:pt idx="3">
                  <c:v>257.80450160771704</c:v>
                </c:pt>
              </c:numCache>
            </c:numRef>
          </c:val>
        </c:ser>
        <c:dLbls>
          <c:dLblPos val="outEnd"/>
          <c:showLegendKey val="0"/>
          <c:showVal val="1"/>
          <c:showCatName val="0"/>
          <c:showSerName val="0"/>
          <c:showPercent val="0"/>
          <c:showBubbleSize val="0"/>
        </c:dLbls>
        <c:gapWidth val="219"/>
        <c:overlap val="-27"/>
        <c:axId val="425834216"/>
        <c:axId val="425834608"/>
      </c:barChart>
      <c:catAx>
        <c:axId val="42583421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微軟正黑體" panose="020B0604030504040204" pitchFamily="34" charset="-120"/>
                <a:ea typeface="微軟正黑體" panose="020B0604030504040204" pitchFamily="34" charset="-120"/>
                <a:cs typeface="+mn-cs"/>
              </a:defRPr>
            </a:pPr>
            <a:endParaRPr lang="zh-TW"/>
          </a:p>
        </c:txPr>
        <c:crossAx val="425834608"/>
        <c:crossesAt val="0"/>
        <c:auto val="1"/>
        <c:lblAlgn val="ctr"/>
        <c:lblOffset val="100"/>
        <c:noMultiLvlLbl val="0"/>
      </c:catAx>
      <c:valAx>
        <c:axId val="425834608"/>
        <c:scaling>
          <c:orientation val="minMax"/>
          <c:max val="350"/>
          <c:min val="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微軟正黑體" panose="020B0604030504040204" pitchFamily="34" charset="-120"/>
                    <a:ea typeface="微軟正黑體" panose="020B0604030504040204" pitchFamily="34" charset="-120"/>
                    <a:cs typeface="+mn-cs"/>
                  </a:defRPr>
                </a:pPr>
                <a:r>
                  <a:rPr lang="zh-TW" altLang="en-US" sz="1600" b="0" i="0" baseline="0" dirty="0" smtClean="0">
                    <a:effectLst/>
                    <a:latin typeface="微軟正黑體" panose="020B0604030504040204" pitchFamily="34" charset="-120"/>
                    <a:ea typeface="微軟正黑體" panose="020B0604030504040204" pitchFamily="34" charset="-120"/>
                  </a:rPr>
                  <a:t>平均每日上網</a:t>
                </a:r>
                <a:r>
                  <a:rPr lang="zh-TW" altLang="zh-TW" sz="1600" b="0" i="0" baseline="0" dirty="0" smtClean="0">
                    <a:effectLst/>
                    <a:latin typeface="微軟正黑體" panose="020B0604030504040204" pitchFamily="34" charset="-120"/>
                    <a:ea typeface="微軟正黑體" panose="020B0604030504040204" pitchFamily="34" charset="-120"/>
                  </a:rPr>
                  <a:t>分鐘</a:t>
                </a:r>
                <a:endParaRPr lang="zh-TW" altLang="zh-TW" sz="1600" dirty="0">
                  <a:effectLst/>
                  <a:latin typeface="微軟正黑體" panose="020B0604030504040204" pitchFamily="34" charset="-120"/>
                  <a:ea typeface="微軟正黑體" panose="020B0604030504040204" pitchFamily="34" charset="-120"/>
                </a:endParaRP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微軟正黑體" panose="020B0604030504040204" pitchFamily="34" charset="-120"/>
                  <a:ea typeface="微軟正黑體" panose="020B0604030504040204" pitchFamily="34" charset="-120"/>
                  <a:cs typeface="+mn-cs"/>
                </a:defRPr>
              </a:pPr>
              <a:endParaRPr lang="zh-TW"/>
            </a:p>
          </c:txPr>
        </c:title>
        <c:numFmt formatCode="General"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TW"/>
          </a:p>
        </c:txPr>
        <c:crossAx val="425834216"/>
        <c:crosses val="autoZero"/>
        <c:crossBetween val="between"/>
        <c:majorUnit val="50"/>
        <c:minorUnit val="10"/>
      </c:valAx>
      <c:spPr>
        <a:noFill/>
        <a:ln>
          <a:noFill/>
        </a:ln>
        <a:effectLst/>
      </c:spPr>
    </c:plotArea>
    <c:legend>
      <c:legendPos val="b"/>
      <c:layout>
        <c:manualLayout>
          <c:xMode val="edge"/>
          <c:yMode val="edge"/>
          <c:x val="0.88898351021339728"/>
          <c:y val="5.4410850179875672E-3"/>
          <c:w val="0.11092177336528586"/>
          <c:h val="6.3511958850358208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微軟正黑體" panose="020B0604030504040204" pitchFamily="34" charset="-120"/>
              <a:ea typeface="微軟正黑體" panose="020B0604030504040204" pitchFamily="34" charset="-120"/>
              <a:cs typeface="+mn-cs"/>
            </a:defRPr>
          </a:pPr>
          <a:endParaRPr lang="zh-TW"/>
        </a:p>
      </c:txPr>
    </c:legend>
    <c:plotVisOnly val="1"/>
    <c:dispBlanksAs val="gap"/>
    <c:showDLblsOverMax val="0"/>
  </c:chart>
  <c:spPr>
    <a:noFill/>
    <a:ln>
      <a:noFill/>
    </a:ln>
    <a:effectLst/>
  </c:spPr>
  <c:txPr>
    <a:bodyPr/>
    <a:lstStyle/>
    <a:p>
      <a:pPr>
        <a:defRPr/>
      </a:pPr>
      <a:endParaRPr lang="zh-TW"/>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工作表1!$A$2</c:f>
              <c:strCache>
                <c:ptCount val="1"/>
                <c:pt idx="0">
                  <c:v>男</c:v>
                </c:pt>
              </c:strCache>
            </c:strRef>
          </c:tx>
          <c:spPr>
            <a:solidFill>
              <a:schemeClr val="accent2">
                <a:lumMod val="75000"/>
              </a:schemeClr>
            </a:solidFill>
            <a:ln>
              <a:noFill/>
            </a:ln>
            <a:effectLst/>
          </c:spPr>
          <c:invertIfNegative val="0"/>
          <c:dPt>
            <c:idx val="1"/>
            <c:invertIfNegative val="0"/>
            <c:bubble3D val="0"/>
            <c:spPr>
              <a:solidFill>
                <a:schemeClr val="accent2">
                  <a:lumMod val="75000"/>
                </a:schemeClr>
              </a:solidFill>
              <a:ln>
                <a:noFill/>
              </a:ln>
              <a:effectLst/>
            </c:spPr>
          </c:dPt>
          <c:dPt>
            <c:idx val="2"/>
            <c:invertIfNegative val="0"/>
            <c:bubble3D val="0"/>
            <c:spPr>
              <a:solidFill>
                <a:schemeClr val="accent2">
                  <a:lumMod val="75000"/>
                </a:schemeClr>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工作表1!$B$1:$D$1</c:f>
              <c:strCache>
                <c:ptCount val="3"/>
                <c:pt idx="0">
                  <c:v>線上遊戲</c:v>
                </c:pt>
                <c:pt idx="1">
                  <c:v>Facebook</c:v>
                </c:pt>
                <c:pt idx="2">
                  <c:v>平板/智慧型手機</c:v>
                </c:pt>
              </c:strCache>
            </c:strRef>
          </c:cat>
          <c:val>
            <c:numRef>
              <c:f>工作表1!$B$2:$D$2</c:f>
              <c:numCache>
                <c:formatCode>General</c:formatCode>
                <c:ptCount val="3"/>
                <c:pt idx="0">
                  <c:v>8.0399999999999991</c:v>
                </c:pt>
                <c:pt idx="1">
                  <c:v>6.76</c:v>
                </c:pt>
                <c:pt idx="2">
                  <c:v>6.61</c:v>
                </c:pt>
              </c:numCache>
            </c:numRef>
          </c:val>
        </c:ser>
        <c:ser>
          <c:idx val="1"/>
          <c:order val="1"/>
          <c:tx>
            <c:strRef>
              <c:f>工作表1!$A$3</c:f>
              <c:strCache>
                <c:ptCount val="1"/>
                <c:pt idx="0">
                  <c:v>女</c:v>
                </c:pt>
              </c:strCache>
            </c:strRef>
          </c:tx>
          <c:spPr>
            <a:solidFill>
              <a:srgbClr val="00FF00"/>
            </a:solidFill>
            <a:ln>
              <a:noFill/>
            </a:ln>
            <a:effectLst/>
          </c:spPr>
          <c:invertIfNegative val="0"/>
          <c:dPt>
            <c:idx val="1"/>
            <c:invertIfNegative val="0"/>
            <c:bubble3D val="0"/>
            <c:spPr>
              <a:solidFill>
                <a:srgbClr val="00FF00"/>
              </a:solidFill>
              <a:ln>
                <a:noFill/>
              </a:ln>
              <a:effectLst/>
            </c:spPr>
          </c:dPt>
          <c:dPt>
            <c:idx val="2"/>
            <c:invertIfNegative val="0"/>
            <c:bubble3D val="0"/>
            <c:spPr>
              <a:solidFill>
                <a:srgbClr val="00FF00"/>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工作表1!$B$1:$D$1</c:f>
              <c:strCache>
                <c:ptCount val="3"/>
                <c:pt idx="0">
                  <c:v>線上遊戲</c:v>
                </c:pt>
                <c:pt idx="1">
                  <c:v>Facebook</c:v>
                </c:pt>
                <c:pt idx="2">
                  <c:v>平板/智慧型手機</c:v>
                </c:pt>
              </c:strCache>
            </c:strRef>
          </c:cat>
          <c:val>
            <c:numRef>
              <c:f>工作表1!$B$3:$D$3</c:f>
              <c:numCache>
                <c:formatCode>General</c:formatCode>
                <c:ptCount val="3"/>
                <c:pt idx="0">
                  <c:v>5.72</c:v>
                </c:pt>
                <c:pt idx="1">
                  <c:v>6.66</c:v>
                </c:pt>
                <c:pt idx="2">
                  <c:v>5.78</c:v>
                </c:pt>
              </c:numCache>
            </c:numRef>
          </c:val>
        </c:ser>
        <c:dLbls>
          <c:dLblPos val="outEnd"/>
          <c:showLegendKey val="0"/>
          <c:showVal val="1"/>
          <c:showCatName val="0"/>
          <c:showSerName val="0"/>
          <c:showPercent val="0"/>
          <c:showBubbleSize val="0"/>
        </c:dLbls>
        <c:gapWidth val="219"/>
        <c:overlap val="-27"/>
        <c:axId val="426911328"/>
        <c:axId val="426911720"/>
      </c:barChart>
      <c:catAx>
        <c:axId val="426911328"/>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微軟正黑體" panose="020B0604030504040204" pitchFamily="34" charset="-120"/>
                <a:ea typeface="微軟正黑體" panose="020B0604030504040204" pitchFamily="34" charset="-120"/>
                <a:cs typeface="+mn-cs"/>
              </a:defRPr>
            </a:pPr>
            <a:endParaRPr lang="zh-TW"/>
          </a:p>
        </c:txPr>
        <c:crossAx val="426911720"/>
        <c:crosses val="autoZero"/>
        <c:auto val="1"/>
        <c:lblAlgn val="ctr"/>
        <c:lblOffset val="100"/>
        <c:noMultiLvlLbl val="0"/>
      </c:catAx>
      <c:valAx>
        <c:axId val="426911720"/>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zh-TW" altLang="en-US" sz="1600" dirty="0" smtClean="0">
                    <a:latin typeface="微軟正黑體" panose="020B0604030504040204" pitchFamily="34" charset="-120"/>
                    <a:ea typeface="微軟正黑體" panose="020B0604030504040204" pitchFamily="34" charset="-120"/>
                  </a:rPr>
                  <a:t>正向預期分數</a:t>
                </a:r>
                <a:endParaRPr lang="zh-TW" altLang="en-US" sz="1600" dirty="0">
                  <a:latin typeface="微軟正黑體" panose="020B0604030504040204" pitchFamily="34" charset="-120"/>
                  <a:ea typeface="微軟正黑體" panose="020B0604030504040204" pitchFamily="34" charset="-120"/>
                </a:endParaRP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TW"/>
            </a:p>
          </c:txPr>
        </c:title>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TW"/>
          </a:p>
        </c:txPr>
        <c:crossAx val="426911328"/>
        <c:crosses val="autoZero"/>
        <c:crossBetween val="between"/>
      </c:valAx>
      <c:spPr>
        <a:noFill/>
        <a:ln>
          <a:noFill/>
        </a:ln>
        <a:effectLst/>
      </c:spPr>
    </c:plotArea>
    <c:legend>
      <c:legendPos val="b"/>
      <c:layout>
        <c:manualLayout>
          <c:xMode val="edge"/>
          <c:yMode val="edge"/>
          <c:x val="0.89781587815294273"/>
          <c:y val="2.5224340372338051E-3"/>
          <c:w val="7.6226178249457946E-2"/>
          <c:h val="6.3511958850358208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微軟正黑體" panose="020B0604030504040204" pitchFamily="34" charset="-120"/>
              <a:ea typeface="微軟正黑體" panose="020B0604030504040204" pitchFamily="34" charset="-120"/>
              <a:cs typeface="+mn-cs"/>
            </a:defRPr>
          </a:pPr>
          <a:endParaRPr lang="zh-TW"/>
        </a:p>
      </c:txPr>
    </c:legend>
    <c:plotVisOnly val="1"/>
    <c:dispBlanksAs val="gap"/>
    <c:showDLblsOverMax val="0"/>
  </c:chart>
  <c:spPr>
    <a:noFill/>
    <a:ln>
      <a:noFill/>
    </a:ln>
    <a:effectLst/>
  </c:spPr>
  <c:txPr>
    <a:bodyPr/>
    <a:lstStyle/>
    <a:p>
      <a:pPr>
        <a:defRPr/>
      </a:pPr>
      <a:endParaRPr lang="zh-TW"/>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工作表1!$A$2</c:f>
              <c:strCache>
                <c:ptCount val="1"/>
                <c:pt idx="0">
                  <c:v>男</c:v>
                </c:pt>
              </c:strCache>
            </c:strRef>
          </c:tx>
          <c:spPr>
            <a:solidFill>
              <a:schemeClr val="accent2">
                <a:lumMod val="75000"/>
              </a:schemeClr>
            </a:solidFill>
            <a:ln>
              <a:noFill/>
            </a:ln>
            <a:effectLst/>
          </c:spPr>
          <c:invertIfNegative val="0"/>
          <c:dPt>
            <c:idx val="1"/>
            <c:invertIfNegative val="0"/>
            <c:bubble3D val="0"/>
            <c:spPr>
              <a:solidFill>
                <a:schemeClr val="accent2">
                  <a:lumMod val="75000"/>
                </a:schemeClr>
              </a:solidFill>
              <a:ln>
                <a:noFill/>
              </a:ln>
              <a:effectLst/>
            </c:spPr>
          </c:dPt>
          <c:dPt>
            <c:idx val="2"/>
            <c:invertIfNegative val="0"/>
            <c:bubble3D val="0"/>
            <c:spPr>
              <a:solidFill>
                <a:schemeClr val="accent2">
                  <a:lumMod val="75000"/>
                </a:schemeClr>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工作表1!$B$1:$D$1</c:f>
              <c:strCache>
                <c:ptCount val="3"/>
                <c:pt idx="0">
                  <c:v>線上遊戲</c:v>
                </c:pt>
                <c:pt idx="1">
                  <c:v>Facebook</c:v>
                </c:pt>
                <c:pt idx="2">
                  <c:v>平板/智慧型手機</c:v>
                </c:pt>
              </c:strCache>
            </c:strRef>
          </c:cat>
          <c:val>
            <c:numRef>
              <c:f>工作表1!$B$2:$D$2</c:f>
              <c:numCache>
                <c:formatCode>General</c:formatCode>
                <c:ptCount val="3"/>
                <c:pt idx="0">
                  <c:v>10.25</c:v>
                </c:pt>
                <c:pt idx="1">
                  <c:v>10.09</c:v>
                </c:pt>
                <c:pt idx="2">
                  <c:v>8.43</c:v>
                </c:pt>
              </c:numCache>
            </c:numRef>
          </c:val>
        </c:ser>
        <c:ser>
          <c:idx val="1"/>
          <c:order val="1"/>
          <c:tx>
            <c:strRef>
              <c:f>工作表1!$A$3</c:f>
              <c:strCache>
                <c:ptCount val="1"/>
                <c:pt idx="0">
                  <c:v>女</c:v>
                </c:pt>
              </c:strCache>
            </c:strRef>
          </c:tx>
          <c:spPr>
            <a:solidFill>
              <a:srgbClr val="00FF00"/>
            </a:solidFill>
            <a:ln>
              <a:noFill/>
            </a:ln>
            <a:effectLst/>
          </c:spPr>
          <c:invertIfNegative val="0"/>
          <c:dPt>
            <c:idx val="1"/>
            <c:invertIfNegative val="0"/>
            <c:bubble3D val="0"/>
            <c:spPr>
              <a:solidFill>
                <a:srgbClr val="00FF00"/>
              </a:solidFill>
              <a:ln>
                <a:noFill/>
              </a:ln>
              <a:effectLst/>
            </c:spPr>
          </c:dPt>
          <c:dPt>
            <c:idx val="2"/>
            <c:invertIfNegative val="0"/>
            <c:bubble3D val="0"/>
            <c:spPr>
              <a:solidFill>
                <a:srgbClr val="00FF00"/>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工作表1!$B$1:$D$1</c:f>
              <c:strCache>
                <c:ptCount val="3"/>
                <c:pt idx="0">
                  <c:v>線上遊戲</c:v>
                </c:pt>
                <c:pt idx="1">
                  <c:v>Facebook</c:v>
                </c:pt>
                <c:pt idx="2">
                  <c:v>平板/智慧型手機</c:v>
                </c:pt>
              </c:strCache>
            </c:strRef>
          </c:cat>
          <c:val>
            <c:numRef>
              <c:f>工作表1!$B$3:$D$3</c:f>
              <c:numCache>
                <c:formatCode>General</c:formatCode>
                <c:ptCount val="3"/>
                <c:pt idx="0">
                  <c:v>7.23</c:v>
                </c:pt>
                <c:pt idx="1">
                  <c:v>10.51</c:v>
                </c:pt>
                <c:pt idx="2">
                  <c:v>8.44</c:v>
                </c:pt>
              </c:numCache>
            </c:numRef>
          </c:val>
        </c:ser>
        <c:dLbls>
          <c:dLblPos val="outEnd"/>
          <c:showLegendKey val="0"/>
          <c:showVal val="1"/>
          <c:showCatName val="0"/>
          <c:showSerName val="0"/>
          <c:showPercent val="0"/>
          <c:showBubbleSize val="0"/>
        </c:dLbls>
        <c:gapWidth val="219"/>
        <c:overlap val="-27"/>
        <c:axId val="426912504"/>
        <c:axId val="426912896"/>
      </c:barChart>
      <c:catAx>
        <c:axId val="42691250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微軟正黑體" panose="020B0604030504040204" pitchFamily="34" charset="-120"/>
                <a:ea typeface="微軟正黑體" panose="020B0604030504040204" pitchFamily="34" charset="-120"/>
                <a:cs typeface="+mn-cs"/>
              </a:defRPr>
            </a:pPr>
            <a:endParaRPr lang="zh-TW"/>
          </a:p>
        </c:txPr>
        <c:crossAx val="426912896"/>
        <c:crosses val="autoZero"/>
        <c:auto val="1"/>
        <c:lblAlgn val="ctr"/>
        <c:lblOffset val="100"/>
        <c:noMultiLvlLbl val="0"/>
      </c:catAx>
      <c:valAx>
        <c:axId val="426912896"/>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微軟正黑體" panose="020B0604030504040204" pitchFamily="34" charset="-120"/>
                    <a:ea typeface="微軟正黑體" panose="020B0604030504040204" pitchFamily="34" charset="-120"/>
                    <a:cs typeface="+mn-cs"/>
                  </a:defRPr>
                </a:pPr>
                <a:r>
                  <a:rPr lang="zh-TW" altLang="en-US" sz="1600" dirty="0" smtClean="0">
                    <a:latin typeface="微軟正黑體" panose="020B0604030504040204" pitchFamily="34" charset="-120"/>
                    <a:ea typeface="微軟正黑體" panose="020B0604030504040204" pitchFamily="34" charset="-120"/>
                  </a:rPr>
                  <a:t>正向預期分數</a:t>
                </a:r>
                <a:endParaRPr lang="zh-TW" altLang="en-US" sz="1600" dirty="0">
                  <a:latin typeface="微軟正黑體" panose="020B0604030504040204" pitchFamily="34" charset="-120"/>
                  <a:ea typeface="微軟正黑體" panose="020B0604030504040204" pitchFamily="34" charset="-120"/>
                </a:endParaRP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微軟正黑體" panose="020B0604030504040204" pitchFamily="34" charset="-120"/>
                  <a:ea typeface="微軟正黑體" panose="020B0604030504040204" pitchFamily="34" charset="-120"/>
                  <a:cs typeface="+mn-cs"/>
                </a:defRPr>
              </a:pPr>
              <a:endParaRPr lang="zh-TW"/>
            </a:p>
          </c:txPr>
        </c:title>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TW"/>
          </a:p>
        </c:txPr>
        <c:crossAx val="426912504"/>
        <c:crosses val="autoZero"/>
        <c:crossBetween val="between"/>
      </c:valAx>
      <c:spPr>
        <a:noFill/>
        <a:ln>
          <a:noFill/>
        </a:ln>
        <a:effectLst/>
      </c:spPr>
    </c:plotArea>
    <c:legend>
      <c:legendPos val="b"/>
      <c:layout>
        <c:manualLayout>
          <c:xMode val="edge"/>
          <c:yMode val="edge"/>
          <c:x val="0.87567087280051936"/>
          <c:y val="9.3000324112028354E-2"/>
          <c:w val="7.6226178249457946E-2"/>
          <c:h val="6.3511958850358208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微軟正黑體" panose="020B0604030504040204" pitchFamily="34" charset="-120"/>
              <a:ea typeface="微軟正黑體" panose="020B0604030504040204" pitchFamily="34" charset="-120"/>
              <a:cs typeface="+mn-cs"/>
            </a:defRPr>
          </a:pPr>
          <a:endParaRPr lang="zh-TW"/>
        </a:p>
      </c:txPr>
    </c:legend>
    <c:plotVisOnly val="1"/>
    <c:dispBlanksAs val="gap"/>
    <c:showDLblsOverMax val="0"/>
  </c:chart>
  <c:spPr>
    <a:noFill/>
    <a:ln>
      <a:noFill/>
    </a:ln>
    <a:effectLst/>
  </c:spPr>
  <c:txPr>
    <a:bodyPr/>
    <a:lstStyle/>
    <a:p>
      <a:pPr>
        <a:defRPr/>
      </a:pPr>
      <a:endParaRPr lang="zh-TW"/>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工作表1!$A$2</c:f>
              <c:strCache>
                <c:ptCount val="1"/>
                <c:pt idx="0">
                  <c:v>男</c:v>
                </c:pt>
              </c:strCache>
            </c:strRef>
          </c:tx>
          <c:spPr>
            <a:solidFill>
              <a:schemeClr val="accent2">
                <a:lumMod val="75000"/>
              </a:schemeClr>
            </a:solidFill>
            <a:ln>
              <a:noFill/>
            </a:ln>
            <a:effectLst/>
          </c:spPr>
          <c:invertIfNegative val="0"/>
          <c:dPt>
            <c:idx val="1"/>
            <c:invertIfNegative val="0"/>
            <c:bubble3D val="0"/>
            <c:spPr>
              <a:solidFill>
                <a:schemeClr val="accent2">
                  <a:lumMod val="75000"/>
                </a:schemeClr>
              </a:solidFill>
              <a:ln>
                <a:noFill/>
              </a:ln>
              <a:effectLst/>
            </c:spPr>
          </c:dPt>
          <c:dPt>
            <c:idx val="2"/>
            <c:invertIfNegative val="0"/>
            <c:bubble3D val="0"/>
            <c:spPr>
              <a:solidFill>
                <a:schemeClr val="accent2">
                  <a:lumMod val="75000"/>
                </a:schemeClr>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工作表1!$B$1:$D$1</c:f>
              <c:strCache>
                <c:ptCount val="3"/>
                <c:pt idx="0">
                  <c:v>線上遊戲</c:v>
                </c:pt>
                <c:pt idx="1">
                  <c:v>Facebook</c:v>
                </c:pt>
                <c:pt idx="2">
                  <c:v>平板/智慧型手機</c:v>
                </c:pt>
              </c:strCache>
            </c:strRef>
          </c:cat>
          <c:val>
            <c:numRef>
              <c:f>工作表1!$B$2:$D$2</c:f>
              <c:numCache>
                <c:formatCode>General</c:formatCode>
                <c:ptCount val="3"/>
                <c:pt idx="0">
                  <c:v>10.11</c:v>
                </c:pt>
                <c:pt idx="1">
                  <c:v>11.03</c:v>
                </c:pt>
                <c:pt idx="2">
                  <c:v>9.0399999999999991</c:v>
                </c:pt>
              </c:numCache>
            </c:numRef>
          </c:val>
        </c:ser>
        <c:ser>
          <c:idx val="1"/>
          <c:order val="1"/>
          <c:tx>
            <c:strRef>
              <c:f>工作表1!$A$3</c:f>
              <c:strCache>
                <c:ptCount val="1"/>
                <c:pt idx="0">
                  <c:v>女</c:v>
                </c:pt>
              </c:strCache>
            </c:strRef>
          </c:tx>
          <c:spPr>
            <a:solidFill>
              <a:srgbClr val="00FF00"/>
            </a:solidFill>
            <a:ln>
              <a:noFill/>
            </a:ln>
            <a:effectLst/>
          </c:spPr>
          <c:invertIfNegative val="0"/>
          <c:dPt>
            <c:idx val="1"/>
            <c:invertIfNegative val="0"/>
            <c:bubble3D val="0"/>
            <c:spPr>
              <a:solidFill>
                <a:srgbClr val="00FF00"/>
              </a:solidFill>
              <a:ln>
                <a:noFill/>
              </a:ln>
              <a:effectLst/>
            </c:spPr>
          </c:dPt>
          <c:dPt>
            <c:idx val="2"/>
            <c:invertIfNegative val="0"/>
            <c:bubble3D val="0"/>
            <c:spPr>
              <a:solidFill>
                <a:srgbClr val="00FF00"/>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工作表1!$B$1:$D$1</c:f>
              <c:strCache>
                <c:ptCount val="3"/>
                <c:pt idx="0">
                  <c:v>線上遊戲</c:v>
                </c:pt>
                <c:pt idx="1">
                  <c:v>Facebook</c:v>
                </c:pt>
                <c:pt idx="2">
                  <c:v>平板/智慧型手機</c:v>
                </c:pt>
              </c:strCache>
            </c:strRef>
          </c:cat>
          <c:val>
            <c:numRef>
              <c:f>工作表1!$B$3:$D$3</c:f>
              <c:numCache>
                <c:formatCode>General</c:formatCode>
                <c:ptCount val="3"/>
                <c:pt idx="0">
                  <c:v>6.68</c:v>
                </c:pt>
                <c:pt idx="1">
                  <c:v>10.72</c:v>
                </c:pt>
                <c:pt idx="2">
                  <c:v>8.93</c:v>
                </c:pt>
              </c:numCache>
            </c:numRef>
          </c:val>
        </c:ser>
        <c:dLbls>
          <c:dLblPos val="outEnd"/>
          <c:showLegendKey val="0"/>
          <c:showVal val="1"/>
          <c:showCatName val="0"/>
          <c:showSerName val="0"/>
          <c:showPercent val="0"/>
          <c:showBubbleSize val="0"/>
        </c:dLbls>
        <c:gapWidth val="219"/>
        <c:overlap val="-27"/>
        <c:axId val="426913680"/>
        <c:axId val="426914072"/>
      </c:barChart>
      <c:catAx>
        <c:axId val="42691368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微軟正黑體" panose="020B0604030504040204" pitchFamily="34" charset="-120"/>
                <a:ea typeface="微軟正黑體" panose="020B0604030504040204" pitchFamily="34" charset="-120"/>
                <a:cs typeface="+mn-cs"/>
              </a:defRPr>
            </a:pPr>
            <a:endParaRPr lang="zh-TW"/>
          </a:p>
        </c:txPr>
        <c:crossAx val="426914072"/>
        <c:crosses val="autoZero"/>
        <c:auto val="1"/>
        <c:lblAlgn val="ctr"/>
        <c:lblOffset val="100"/>
        <c:noMultiLvlLbl val="0"/>
      </c:catAx>
      <c:valAx>
        <c:axId val="426914072"/>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微軟正黑體" panose="020B0604030504040204" pitchFamily="34" charset="-120"/>
                    <a:ea typeface="微軟正黑體" panose="020B0604030504040204" pitchFamily="34" charset="-120"/>
                    <a:cs typeface="+mn-cs"/>
                  </a:defRPr>
                </a:pPr>
                <a:r>
                  <a:rPr lang="zh-TW" altLang="en-US" sz="1600" dirty="0" smtClean="0">
                    <a:latin typeface="微軟正黑體" panose="020B0604030504040204" pitchFamily="34" charset="-120"/>
                    <a:ea typeface="微軟正黑體" panose="020B0604030504040204" pitchFamily="34" charset="-120"/>
                  </a:rPr>
                  <a:t>正向預期分數</a:t>
                </a:r>
                <a:endParaRPr lang="zh-TW" altLang="en-US" sz="1600" dirty="0">
                  <a:latin typeface="微軟正黑體" panose="020B0604030504040204" pitchFamily="34" charset="-120"/>
                  <a:ea typeface="微軟正黑體" panose="020B0604030504040204" pitchFamily="34" charset="-120"/>
                </a:endParaRP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微軟正黑體" panose="020B0604030504040204" pitchFamily="34" charset="-120"/>
                  <a:ea typeface="微軟正黑體" panose="020B0604030504040204" pitchFamily="34" charset="-120"/>
                  <a:cs typeface="+mn-cs"/>
                </a:defRPr>
              </a:pPr>
              <a:endParaRPr lang="zh-TW"/>
            </a:p>
          </c:txPr>
        </c:title>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TW"/>
          </a:p>
        </c:txPr>
        <c:crossAx val="426913680"/>
        <c:crosses val="autoZero"/>
        <c:crossBetween val="between"/>
      </c:valAx>
      <c:spPr>
        <a:noFill/>
        <a:ln>
          <a:noFill/>
        </a:ln>
        <a:effectLst/>
      </c:spPr>
    </c:plotArea>
    <c:legend>
      <c:legendPos val="b"/>
      <c:layout>
        <c:manualLayout>
          <c:xMode val="edge"/>
          <c:yMode val="edge"/>
          <c:x val="0.87672795525295066"/>
          <c:y val="7.3880174586162407E-3"/>
          <c:w val="7.6226178249457946E-2"/>
          <c:h val="6.3511958850358208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微軟正黑體" panose="020B0604030504040204" pitchFamily="34" charset="-120"/>
              <a:ea typeface="微軟正黑體" panose="020B0604030504040204" pitchFamily="34" charset="-120"/>
              <a:cs typeface="+mn-cs"/>
            </a:defRPr>
          </a:pPr>
          <a:endParaRPr lang="zh-TW"/>
        </a:p>
      </c:txPr>
    </c:legend>
    <c:plotVisOnly val="1"/>
    <c:dispBlanksAs val="gap"/>
    <c:showDLblsOverMax val="0"/>
  </c:chart>
  <c:spPr>
    <a:noFill/>
    <a:ln>
      <a:noFill/>
    </a:ln>
    <a:effectLst/>
  </c:spPr>
  <c:txPr>
    <a:bodyPr/>
    <a:lstStyle/>
    <a:p>
      <a:pPr>
        <a:defRPr/>
      </a:pPr>
      <a:endParaRPr lang="zh-TW"/>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工作表1!$B$1</c:f>
              <c:strCache>
                <c:ptCount val="1"/>
                <c:pt idx="0">
                  <c:v>男</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工作表1!$A$2:$A$5</c:f>
              <c:strCache>
                <c:ptCount val="4"/>
                <c:pt idx="0">
                  <c:v>網路成癮</c:v>
                </c:pt>
                <c:pt idx="1">
                  <c:v>平板/智慧型手機</c:v>
                </c:pt>
                <c:pt idx="2">
                  <c:v>Facebook</c:v>
                </c:pt>
                <c:pt idx="3">
                  <c:v>線上遊戲</c:v>
                </c:pt>
              </c:strCache>
            </c:strRef>
          </c:cat>
          <c:val>
            <c:numRef>
              <c:f>工作表1!$B$2:$B$5</c:f>
              <c:numCache>
                <c:formatCode>0.00%</c:formatCode>
                <c:ptCount val="4"/>
                <c:pt idx="0">
                  <c:v>8.4000000000000005E-2</c:v>
                </c:pt>
                <c:pt idx="1">
                  <c:v>8.6999999999999994E-2</c:v>
                </c:pt>
                <c:pt idx="2">
                  <c:v>0.06</c:v>
                </c:pt>
                <c:pt idx="3">
                  <c:v>9.8000000000000004E-2</c:v>
                </c:pt>
              </c:numCache>
            </c:numRef>
          </c:val>
        </c:ser>
        <c:ser>
          <c:idx val="1"/>
          <c:order val="1"/>
          <c:tx>
            <c:strRef>
              <c:f>工作表1!$C$1</c:f>
              <c:strCache>
                <c:ptCount val="1"/>
                <c:pt idx="0">
                  <c:v>女</c:v>
                </c:pt>
              </c:strCache>
            </c:strRef>
          </c:tx>
          <c:spPr>
            <a:solidFill>
              <a:srgbClr val="00FF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工作表1!$A$2:$A$5</c:f>
              <c:strCache>
                <c:ptCount val="4"/>
                <c:pt idx="0">
                  <c:v>網路成癮</c:v>
                </c:pt>
                <c:pt idx="1">
                  <c:v>平板/智慧型手機</c:v>
                </c:pt>
                <c:pt idx="2">
                  <c:v>Facebook</c:v>
                </c:pt>
                <c:pt idx="3">
                  <c:v>線上遊戲</c:v>
                </c:pt>
              </c:strCache>
            </c:strRef>
          </c:cat>
          <c:val>
            <c:numRef>
              <c:f>工作表1!$C$2:$C$5</c:f>
              <c:numCache>
                <c:formatCode>0.00%</c:formatCode>
                <c:ptCount val="4"/>
                <c:pt idx="0">
                  <c:v>4.2999999999999997E-2</c:v>
                </c:pt>
                <c:pt idx="1">
                  <c:v>4.2999999999999997E-2</c:v>
                </c:pt>
                <c:pt idx="2">
                  <c:v>3.5999999999999997E-2</c:v>
                </c:pt>
                <c:pt idx="3">
                  <c:v>3.7999999999999999E-2</c:v>
                </c:pt>
              </c:numCache>
            </c:numRef>
          </c:val>
        </c:ser>
        <c:dLbls>
          <c:showLegendKey val="0"/>
          <c:showVal val="0"/>
          <c:showCatName val="0"/>
          <c:showSerName val="0"/>
          <c:showPercent val="0"/>
          <c:showBubbleSize val="0"/>
        </c:dLbls>
        <c:gapWidth val="219"/>
        <c:overlap val="-27"/>
        <c:axId val="427163960"/>
        <c:axId val="427164352"/>
      </c:barChart>
      <c:catAx>
        <c:axId val="42716396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微軟正黑體" panose="020B0604030504040204" pitchFamily="34" charset="-120"/>
                <a:ea typeface="微軟正黑體" panose="020B0604030504040204" pitchFamily="34" charset="-120"/>
                <a:cs typeface="+mn-cs"/>
              </a:defRPr>
            </a:pPr>
            <a:endParaRPr lang="zh-TW"/>
          </a:p>
        </c:txPr>
        <c:crossAx val="427164352"/>
        <c:crosses val="autoZero"/>
        <c:auto val="1"/>
        <c:lblAlgn val="ctr"/>
        <c:lblOffset val="100"/>
        <c:noMultiLvlLbl val="0"/>
      </c:catAx>
      <c:valAx>
        <c:axId val="427164352"/>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微軟正黑體" panose="020B0604030504040204" pitchFamily="34" charset="-120"/>
                    <a:ea typeface="微軟正黑體" panose="020B0604030504040204" pitchFamily="34" charset="-120"/>
                    <a:cs typeface="+mn-cs"/>
                  </a:defRPr>
                </a:pPr>
                <a:r>
                  <a:rPr lang="zh-TW" altLang="en-US" sz="1600" dirty="0" smtClean="0">
                    <a:latin typeface="微軟正黑體" panose="020B0604030504040204" pitchFamily="34" charset="-120"/>
                    <a:ea typeface="微軟正黑體" panose="020B0604030504040204" pitchFamily="34" charset="-120"/>
                  </a:rPr>
                  <a:t>盛行率</a:t>
                </a:r>
                <a:endParaRPr lang="zh-TW" altLang="en-US" sz="1600" dirty="0">
                  <a:latin typeface="微軟正黑體" panose="020B0604030504040204" pitchFamily="34" charset="-120"/>
                  <a:ea typeface="微軟正黑體" panose="020B0604030504040204" pitchFamily="34" charset="-120"/>
                </a:endParaRP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微軟正黑體" panose="020B0604030504040204" pitchFamily="34" charset="-120"/>
                  <a:ea typeface="微軟正黑體" panose="020B0604030504040204" pitchFamily="34" charset="-120"/>
                  <a:cs typeface="+mn-cs"/>
                </a:defRPr>
              </a:pPr>
              <a:endParaRPr lang="zh-TW"/>
            </a:p>
          </c:txPr>
        </c:title>
        <c:numFmt formatCode="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TW"/>
          </a:p>
        </c:txPr>
        <c:crossAx val="427163960"/>
        <c:crosses val="autoZero"/>
        <c:crossBetween val="between"/>
      </c:valAx>
      <c:spPr>
        <a:noFill/>
        <a:ln>
          <a:noFill/>
        </a:ln>
        <a:effectLst/>
      </c:spPr>
    </c:plotArea>
    <c:legend>
      <c:legendPos val="b"/>
      <c:layout>
        <c:manualLayout>
          <c:xMode val="edge"/>
          <c:yMode val="edge"/>
          <c:x val="0.89427497970830161"/>
          <c:y val="0.10415294774831796"/>
          <c:w val="7.2808779337365431E-2"/>
          <c:h val="5.9726916180724184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TW"/>
        </a:p>
      </c:txPr>
    </c:legend>
    <c:plotVisOnly val="1"/>
    <c:dispBlanksAs val="gap"/>
    <c:showDLblsOverMax val="0"/>
  </c:chart>
  <c:spPr>
    <a:noFill/>
    <a:ln>
      <a:noFill/>
    </a:ln>
    <a:effectLst/>
  </c:spPr>
  <c:txPr>
    <a:bodyPr/>
    <a:lstStyle/>
    <a:p>
      <a:pPr>
        <a:defRPr/>
      </a:pPr>
      <a:endParaRPr lang="zh-TW"/>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工作表1!$B$1</c:f>
              <c:strCache>
                <c:ptCount val="1"/>
                <c:pt idx="0">
                  <c:v>男</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工作表1!$A$2:$A$5</c:f>
              <c:strCache>
                <c:ptCount val="4"/>
                <c:pt idx="0">
                  <c:v>網路使用</c:v>
                </c:pt>
                <c:pt idx="1">
                  <c:v>平板/智慧型手機</c:v>
                </c:pt>
                <c:pt idx="2">
                  <c:v>Facebook</c:v>
                </c:pt>
                <c:pt idx="3">
                  <c:v>遊戲成癮</c:v>
                </c:pt>
              </c:strCache>
            </c:strRef>
          </c:cat>
          <c:val>
            <c:numRef>
              <c:f>工作表1!$B$2:$B$5</c:f>
              <c:numCache>
                <c:formatCode>0.00%</c:formatCode>
                <c:ptCount val="4"/>
                <c:pt idx="0">
                  <c:v>0.13400000000000001</c:v>
                </c:pt>
                <c:pt idx="1">
                  <c:v>0.13600000000000001</c:v>
                </c:pt>
                <c:pt idx="2">
                  <c:v>0.106</c:v>
                </c:pt>
                <c:pt idx="3">
                  <c:v>0.17799999999999999</c:v>
                </c:pt>
              </c:numCache>
            </c:numRef>
          </c:val>
        </c:ser>
        <c:ser>
          <c:idx val="1"/>
          <c:order val="1"/>
          <c:tx>
            <c:strRef>
              <c:f>工作表1!$C$1</c:f>
              <c:strCache>
                <c:ptCount val="1"/>
                <c:pt idx="0">
                  <c:v>女</c:v>
                </c:pt>
              </c:strCache>
            </c:strRef>
          </c:tx>
          <c:spPr>
            <a:solidFill>
              <a:srgbClr val="00FF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工作表1!$A$2:$A$5</c:f>
              <c:strCache>
                <c:ptCount val="4"/>
                <c:pt idx="0">
                  <c:v>網路使用</c:v>
                </c:pt>
                <c:pt idx="1">
                  <c:v>平板/智慧型手機</c:v>
                </c:pt>
                <c:pt idx="2">
                  <c:v>Facebook</c:v>
                </c:pt>
                <c:pt idx="3">
                  <c:v>遊戲成癮</c:v>
                </c:pt>
              </c:strCache>
            </c:strRef>
          </c:cat>
          <c:val>
            <c:numRef>
              <c:f>工作表1!$C$2:$C$5</c:f>
              <c:numCache>
                <c:formatCode>0.00%</c:formatCode>
                <c:ptCount val="4"/>
                <c:pt idx="0">
                  <c:v>0.11</c:v>
                </c:pt>
                <c:pt idx="1">
                  <c:v>0.13900000000000001</c:v>
                </c:pt>
                <c:pt idx="2">
                  <c:v>0.11899999999999999</c:v>
                </c:pt>
                <c:pt idx="3">
                  <c:v>5.2999999999999999E-2</c:v>
                </c:pt>
              </c:numCache>
            </c:numRef>
          </c:val>
        </c:ser>
        <c:dLbls>
          <c:showLegendKey val="0"/>
          <c:showVal val="0"/>
          <c:showCatName val="0"/>
          <c:showSerName val="0"/>
          <c:showPercent val="0"/>
          <c:showBubbleSize val="0"/>
        </c:dLbls>
        <c:gapWidth val="219"/>
        <c:overlap val="-27"/>
        <c:axId val="427165136"/>
        <c:axId val="427165528"/>
      </c:barChart>
      <c:catAx>
        <c:axId val="42716513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微軟正黑體" panose="020B0604030504040204" pitchFamily="34" charset="-120"/>
                <a:ea typeface="微軟正黑體" panose="020B0604030504040204" pitchFamily="34" charset="-120"/>
                <a:cs typeface="+mn-cs"/>
              </a:defRPr>
            </a:pPr>
            <a:endParaRPr lang="zh-TW"/>
          </a:p>
        </c:txPr>
        <c:crossAx val="427165528"/>
        <c:crosses val="autoZero"/>
        <c:auto val="1"/>
        <c:lblAlgn val="ctr"/>
        <c:lblOffset val="100"/>
        <c:noMultiLvlLbl val="0"/>
      </c:catAx>
      <c:valAx>
        <c:axId val="427165528"/>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微軟正黑體" panose="020B0604030504040204" pitchFamily="34" charset="-120"/>
                    <a:ea typeface="微軟正黑體" panose="020B0604030504040204" pitchFamily="34" charset="-120"/>
                    <a:cs typeface="+mn-cs"/>
                  </a:defRPr>
                </a:pPr>
                <a:r>
                  <a:rPr lang="zh-TW" altLang="en-US" sz="1600" dirty="0" smtClean="0">
                    <a:latin typeface="微軟正黑體" panose="020B0604030504040204" pitchFamily="34" charset="-120"/>
                    <a:ea typeface="微軟正黑體" panose="020B0604030504040204" pitchFamily="34" charset="-120"/>
                  </a:rPr>
                  <a:t>盛行率</a:t>
                </a:r>
                <a:endParaRPr lang="zh-TW" altLang="en-US" sz="1600" dirty="0">
                  <a:latin typeface="微軟正黑體" panose="020B0604030504040204" pitchFamily="34" charset="-120"/>
                  <a:ea typeface="微軟正黑體" panose="020B0604030504040204" pitchFamily="34" charset="-120"/>
                </a:endParaRP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微軟正黑體" panose="020B0604030504040204" pitchFamily="34" charset="-120"/>
                  <a:ea typeface="微軟正黑體" panose="020B0604030504040204" pitchFamily="34" charset="-120"/>
                  <a:cs typeface="+mn-cs"/>
                </a:defRPr>
              </a:pPr>
              <a:endParaRPr lang="zh-TW"/>
            </a:p>
          </c:txPr>
        </c:title>
        <c:numFmt formatCode="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TW"/>
          </a:p>
        </c:txPr>
        <c:crossAx val="427165136"/>
        <c:crosses val="autoZero"/>
        <c:crossBetween val="between"/>
      </c:valAx>
      <c:spPr>
        <a:noFill/>
        <a:ln>
          <a:noFill/>
        </a:ln>
        <a:effectLst/>
      </c:spPr>
    </c:plotArea>
    <c:legend>
      <c:legendPos val="b"/>
      <c:layout>
        <c:manualLayout>
          <c:xMode val="edge"/>
          <c:yMode val="edge"/>
          <c:x val="0.91638402284405007"/>
          <c:y val="3.3600789006865923E-2"/>
          <c:w val="7.2808779337365431E-2"/>
          <c:h val="5.9726916180724184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TW"/>
        </a:p>
      </c:txPr>
    </c:legend>
    <c:plotVisOnly val="1"/>
    <c:dispBlanksAs val="gap"/>
    <c:showDLblsOverMax val="0"/>
  </c:chart>
  <c:spPr>
    <a:noFill/>
    <a:ln>
      <a:noFill/>
    </a:ln>
    <a:effectLst/>
  </c:spPr>
  <c:txPr>
    <a:bodyPr/>
    <a:lstStyle/>
    <a:p>
      <a:pPr>
        <a:defRPr/>
      </a:pPr>
      <a:endParaRPr lang="zh-TW"/>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6072609244455126E-2"/>
          <c:y val="9.265914601016817E-2"/>
          <c:w val="0.88975072772392005"/>
          <c:h val="0.82424770386584367"/>
        </c:manualLayout>
      </c:layout>
      <c:barChart>
        <c:barDir val="col"/>
        <c:grouping val="clustered"/>
        <c:varyColors val="0"/>
        <c:ser>
          <c:idx val="0"/>
          <c:order val="0"/>
          <c:tx>
            <c:strRef>
              <c:f>工作表1!$B$1</c:f>
              <c:strCache>
                <c:ptCount val="1"/>
                <c:pt idx="0">
                  <c:v>男</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工作表1!$A$2:$A$5</c:f>
              <c:strCache>
                <c:ptCount val="4"/>
                <c:pt idx="0">
                  <c:v>網路使用</c:v>
                </c:pt>
                <c:pt idx="1">
                  <c:v>平板/智慧型手機</c:v>
                </c:pt>
                <c:pt idx="2">
                  <c:v>Facebook</c:v>
                </c:pt>
                <c:pt idx="3">
                  <c:v>線上遊戲</c:v>
                </c:pt>
              </c:strCache>
            </c:strRef>
          </c:cat>
          <c:val>
            <c:numRef>
              <c:f>工作表1!$B$2:$B$5</c:f>
              <c:numCache>
                <c:formatCode>0.00%</c:formatCode>
                <c:ptCount val="4"/>
                <c:pt idx="0">
                  <c:v>0.13900000000000001</c:v>
                </c:pt>
                <c:pt idx="1">
                  <c:v>0.156</c:v>
                </c:pt>
                <c:pt idx="2">
                  <c:v>7.4999999999999997E-2</c:v>
                </c:pt>
                <c:pt idx="3">
                  <c:v>0.16500000000000001</c:v>
                </c:pt>
              </c:numCache>
            </c:numRef>
          </c:val>
        </c:ser>
        <c:ser>
          <c:idx val="1"/>
          <c:order val="1"/>
          <c:tx>
            <c:strRef>
              <c:f>工作表1!$C$1</c:f>
              <c:strCache>
                <c:ptCount val="1"/>
                <c:pt idx="0">
                  <c:v>女</c:v>
                </c:pt>
              </c:strCache>
            </c:strRef>
          </c:tx>
          <c:spPr>
            <a:solidFill>
              <a:srgbClr val="00FF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工作表1!$A$2:$A$5</c:f>
              <c:strCache>
                <c:ptCount val="4"/>
                <c:pt idx="0">
                  <c:v>網路使用</c:v>
                </c:pt>
                <c:pt idx="1">
                  <c:v>平板/智慧型手機</c:v>
                </c:pt>
                <c:pt idx="2">
                  <c:v>Facebook</c:v>
                </c:pt>
                <c:pt idx="3">
                  <c:v>線上遊戲</c:v>
                </c:pt>
              </c:strCache>
            </c:strRef>
          </c:cat>
          <c:val>
            <c:numRef>
              <c:f>工作表1!$C$2:$C$5</c:f>
              <c:numCache>
                <c:formatCode>0.00%</c:formatCode>
                <c:ptCount val="4"/>
                <c:pt idx="0">
                  <c:v>0.115</c:v>
                </c:pt>
                <c:pt idx="1">
                  <c:v>0.151</c:v>
                </c:pt>
                <c:pt idx="2">
                  <c:v>9.9000000000000005E-2</c:v>
                </c:pt>
                <c:pt idx="3">
                  <c:v>0.03</c:v>
                </c:pt>
              </c:numCache>
            </c:numRef>
          </c:val>
        </c:ser>
        <c:dLbls>
          <c:showLegendKey val="0"/>
          <c:showVal val="0"/>
          <c:showCatName val="0"/>
          <c:showSerName val="0"/>
          <c:showPercent val="0"/>
          <c:showBubbleSize val="0"/>
        </c:dLbls>
        <c:gapWidth val="219"/>
        <c:overlap val="-27"/>
        <c:axId val="427166312"/>
        <c:axId val="427166704"/>
      </c:barChart>
      <c:catAx>
        <c:axId val="42716631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微軟正黑體" panose="020B0604030504040204" pitchFamily="34" charset="-120"/>
                <a:ea typeface="微軟正黑體" panose="020B0604030504040204" pitchFamily="34" charset="-120"/>
                <a:cs typeface="+mn-cs"/>
              </a:defRPr>
            </a:pPr>
            <a:endParaRPr lang="zh-TW"/>
          </a:p>
        </c:txPr>
        <c:crossAx val="427166704"/>
        <c:crosses val="autoZero"/>
        <c:auto val="1"/>
        <c:lblAlgn val="ctr"/>
        <c:lblOffset val="100"/>
        <c:noMultiLvlLbl val="0"/>
      </c:catAx>
      <c:valAx>
        <c:axId val="427166704"/>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微軟正黑體" panose="020B0604030504040204" pitchFamily="34" charset="-120"/>
                    <a:ea typeface="微軟正黑體" panose="020B0604030504040204" pitchFamily="34" charset="-120"/>
                    <a:cs typeface="+mn-cs"/>
                  </a:defRPr>
                </a:pPr>
                <a:r>
                  <a:rPr lang="zh-TW" altLang="en-US" sz="1600" dirty="0" smtClean="0">
                    <a:latin typeface="微軟正黑體" panose="020B0604030504040204" pitchFamily="34" charset="-120"/>
                    <a:ea typeface="微軟正黑體" panose="020B0604030504040204" pitchFamily="34" charset="-120"/>
                  </a:rPr>
                  <a:t>盛行率</a:t>
                </a:r>
                <a:endParaRPr lang="zh-TW" altLang="en-US" sz="1600" dirty="0">
                  <a:latin typeface="微軟正黑體" panose="020B0604030504040204" pitchFamily="34" charset="-120"/>
                  <a:ea typeface="微軟正黑體" panose="020B0604030504040204" pitchFamily="34" charset="-120"/>
                </a:endParaRP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微軟正黑體" panose="020B0604030504040204" pitchFamily="34" charset="-120"/>
                  <a:ea typeface="微軟正黑體" panose="020B0604030504040204" pitchFamily="34" charset="-120"/>
                  <a:cs typeface="+mn-cs"/>
                </a:defRPr>
              </a:pPr>
              <a:endParaRPr lang="zh-TW"/>
            </a:p>
          </c:txPr>
        </c:title>
        <c:numFmt formatCode="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TW"/>
          </a:p>
        </c:txPr>
        <c:crossAx val="427166312"/>
        <c:crosses val="autoZero"/>
        <c:crossBetween val="between"/>
      </c:valAx>
      <c:spPr>
        <a:noFill/>
        <a:ln>
          <a:noFill/>
        </a:ln>
        <a:effectLst/>
      </c:spPr>
    </c:plotArea>
    <c:legend>
      <c:legendPos val="b"/>
      <c:layout>
        <c:manualLayout>
          <c:xMode val="edge"/>
          <c:yMode val="edge"/>
          <c:x val="0.90979829811349922"/>
          <c:y val="5.0780105990878614E-2"/>
          <c:w val="7.2808779337365431E-2"/>
          <c:h val="5.9726916180724184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TW"/>
        </a:p>
      </c:txPr>
    </c:legend>
    <c:plotVisOnly val="1"/>
    <c:dispBlanksAs val="gap"/>
    <c:showDLblsOverMax val="0"/>
  </c:chart>
  <c:spPr>
    <a:noFill/>
    <a:ln>
      <a:noFill/>
    </a:ln>
    <a:effectLst/>
  </c:spPr>
  <c:txPr>
    <a:bodyPr/>
    <a:lstStyle/>
    <a:p>
      <a:pPr>
        <a:defRPr/>
      </a:pPr>
      <a:endParaRPr lang="zh-TW"/>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1" y="1"/>
            <a:ext cx="2918143" cy="495029"/>
          </a:xfrm>
          <a:prstGeom prst="rect">
            <a:avLst/>
          </a:prstGeom>
        </p:spPr>
        <p:txBody>
          <a:bodyPr vert="horz" lIns="91404" tIns="45701" rIns="91404" bIns="45701" rtlCol="0"/>
          <a:lstStyle>
            <a:lvl1pPr algn="l">
              <a:defRPr sz="1200"/>
            </a:lvl1pPr>
          </a:lstStyle>
          <a:p>
            <a:endParaRPr lang="zh-TW" altLang="en-US"/>
          </a:p>
        </p:txBody>
      </p:sp>
      <p:sp>
        <p:nvSpPr>
          <p:cNvPr id="3" name="日期版面配置區 2"/>
          <p:cNvSpPr>
            <a:spLocks noGrp="1"/>
          </p:cNvSpPr>
          <p:nvPr>
            <p:ph type="dt" idx="1"/>
          </p:nvPr>
        </p:nvSpPr>
        <p:spPr>
          <a:xfrm>
            <a:off x="3814475" y="1"/>
            <a:ext cx="2918143" cy="495029"/>
          </a:xfrm>
          <a:prstGeom prst="rect">
            <a:avLst/>
          </a:prstGeom>
        </p:spPr>
        <p:txBody>
          <a:bodyPr vert="horz" lIns="91404" tIns="45701" rIns="91404" bIns="45701" rtlCol="0"/>
          <a:lstStyle>
            <a:lvl1pPr algn="r">
              <a:defRPr sz="1200"/>
            </a:lvl1pPr>
          </a:lstStyle>
          <a:p>
            <a:fld id="{C447F784-1D66-492F-A224-6985322D44DC}" type="datetimeFigureOut">
              <a:rPr lang="zh-TW" altLang="en-US" smtClean="0"/>
              <a:t>2015/4/20</a:t>
            </a:fld>
            <a:endParaRPr lang="zh-TW" altLang="en-US"/>
          </a:p>
        </p:txBody>
      </p:sp>
      <p:sp>
        <p:nvSpPr>
          <p:cNvPr id="4" name="投影片圖像版面配置區 3"/>
          <p:cNvSpPr>
            <a:spLocks noGrp="1" noRot="1" noChangeAspect="1"/>
          </p:cNvSpPr>
          <p:nvPr>
            <p:ph type="sldImg" idx="2"/>
          </p:nvPr>
        </p:nvSpPr>
        <p:spPr>
          <a:xfrm>
            <a:off x="407988" y="1233488"/>
            <a:ext cx="5918200" cy="3328987"/>
          </a:xfrm>
          <a:prstGeom prst="rect">
            <a:avLst/>
          </a:prstGeom>
          <a:noFill/>
          <a:ln w="12700">
            <a:solidFill>
              <a:prstClr val="black"/>
            </a:solidFill>
          </a:ln>
        </p:spPr>
        <p:txBody>
          <a:bodyPr vert="horz" lIns="91404" tIns="45701" rIns="91404" bIns="45701" rtlCol="0" anchor="ctr"/>
          <a:lstStyle/>
          <a:p>
            <a:endParaRPr lang="zh-TW" altLang="en-US"/>
          </a:p>
        </p:txBody>
      </p:sp>
      <p:sp>
        <p:nvSpPr>
          <p:cNvPr id="5" name="備忘稿版面配置區 4"/>
          <p:cNvSpPr>
            <a:spLocks noGrp="1"/>
          </p:cNvSpPr>
          <p:nvPr>
            <p:ph type="body" sz="quarter" idx="3"/>
          </p:nvPr>
        </p:nvSpPr>
        <p:spPr>
          <a:xfrm>
            <a:off x="673418" y="4748164"/>
            <a:ext cx="5387340" cy="3884861"/>
          </a:xfrm>
          <a:prstGeom prst="rect">
            <a:avLst/>
          </a:prstGeom>
        </p:spPr>
        <p:txBody>
          <a:bodyPr vert="horz" lIns="91404" tIns="45701" rIns="91404" bIns="45701"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1" y="9371287"/>
            <a:ext cx="2918143" cy="495028"/>
          </a:xfrm>
          <a:prstGeom prst="rect">
            <a:avLst/>
          </a:prstGeom>
        </p:spPr>
        <p:txBody>
          <a:bodyPr vert="horz" lIns="91404" tIns="45701" rIns="91404" bIns="45701"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14475" y="9371287"/>
            <a:ext cx="2918143" cy="495028"/>
          </a:xfrm>
          <a:prstGeom prst="rect">
            <a:avLst/>
          </a:prstGeom>
        </p:spPr>
        <p:txBody>
          <a:bodyPr vert="horz" lIns="91404" tIns="45701" rIns="91404" bIns="45701" rtlCol="0" anchor="b"/>
          <a:lstStyle>
            <a:lvl1pPr algn="r">
              <a:defRPr sz="1200"/>
            </a:lvl1pPr>
          </a:lstStyle>
          <a:p>
            <a:fld id="{B8340513-6C13-44E9-AE8A-50864440DB86}" type="slidenum">
              <a:rPr lang="zh-TW" altLang="en-US" smtClean="0"/>
              <a:t>‹#›</a:t>
            </a:fld>
            <a:endParaRPr lang="zh-TW" altLang="en-US"/>
          </a:p>
        </p:txBody>
      </p:sp>
    </p:spTree>
    <p:extLst>
      <p:ext uri="{BB962C8B-B14F-4D97-AF65-F5344CB8AC3E}">
        <p14:creationId xmlns:p14="http://schemas.microsoft.com/office/powerpoint/2010/main" val="2961917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93BB963C-3984-45FB-AF2F-D3B912F2D5CA}" type="slidenum">
              <a:rPr lang="zh-TW" altLang="en-US">
                <a:solidFill>
                  <a:prstClr val="black"/>
                </a:solidFill>
              </a:rPr>
              <a:pPr/>
              <a:t>1</a:t>
            </a:fld>
            <a:endParaRPr lang="zh-TW" altLang="en-US">
              <a:solidFill>
                <a:prstClr val="black"/>
              </a:solidFill>
            </a:endParaRPr>
          </a:p>
        </p:txBody>
      </p:sp>
    </p:spTree>
    <p:extLst>
      <p:ext uri="{BB962C8B-B14F-4D97-AF65-F5344CB8AC3E}">
        <p14:creationId xmlns:p14="http://schemas.microsoft.com/office/powerpoint/2010/main" val="521715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69634" name="備忘稿版面配置區 2"/>
          <p:cNvSpPr>
            <a:spLocks noGrp="1"/>
          </p:cNvSpPr>
          <p:nvPr>
            <p:ph type="body" idx="1"/>
          </p:nvPr>
        </p:nvSpPr>
        <p:spPr bwMode="auto">
          <a:noFill/>
        </p:spPr>
        <p:txBody>
          <a:bodyPr wrap="square" numCol="1" anchor="t" anchorCtr="0" compatLnSpc="1">
            <a:prstTxWarp prst="textNoShape">
              <a:avLst/>
            </a:prstTxWarp>
          </a:bodyPr>
          <a:lstStyle/>
          <a:p>
            <a:endParaRPr lang="zh-TW" altLang="en-US" smtClean="0"/>
          </a:p>
        </p:txBody>
      </p:sp>
      <p:sp>
        <p:nvSpPr>
          <p:cNvPr id="69635"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4529C6D-0B73-4A30-AC15-FBA37E5F3998}" type="slidenum">
              <a:rPr lang="zh-TW" altLang="en-US" smtClean="0">
                <a:solidFill>
                  <a:prstClr val="black"/>
                </a:solidFill>
              </a:rPr>
              <a:pPr/>
              <a:t>2</a:t>
            </a:fld>
            <a:endParaRPr lang="en-US" altLang="zh-TW" smtClean="0">
              <a:solidFill>
                <a:prstClr val="black"/>
              </a:solidFill>
            </a:endParaRPr>
          </a:p>
        </p:txBody>
      </p:sp>
    </p:spTree>
    <p:extLst>
      <p:ext uri="{BB962C8B-B14F-4D97-AF65-F5344CB8AC3E}">
        <p14:creationId xmlns:p14="http://schemas.microsoft.com/office/powerpoint/2010/main" val="29813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E7CD0A64-DD6C-4180-9F21-EDE3652A34FF}" type="datetimeFigureOut">
              <a:rPr lang="zh-TW" altLang="en-US" smtClean="0"/>
              <a:t>2015/4/20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C995143-AB80-4DB5-B520-626DB0924210}" type="slidenum">
              <a:rPr lang="zh-TW" altLang="en-US" smtClean="0"/>
              <a:t>‹#›</a:t>
            </a:fld>
            <a:endParaRPr lang="zh-TW" altLang="en-US"/>
          </a:p>
        </p:txBody>
      </p:sp>
    </p:spTree>
    <p:extLst>
      <p:ext uri="{BB962C8B-B14F-4D97-AF65-F5344CB8AC3E}">
        <p14:creationId xmlns:p14="http://schemas.microsoft.com/office/powerpoint/2010/main" val="1187951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E7CD0A64-DD6C-4180-9F21-EDE3652A34FF}" type="datetimeFigureOut">
              <a:rPr lang="zh-TW" altLang="en-US" smtClean="0"/>
              <a:t>2015/4/20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C995143-AB80-4DB5-B520-626DB0924210}" type="slidenum">
              <a:rPr lang="zh-TW" altLang="en-US" smtClean="0"/>
              <a:t>‹#›</a:t>
            </a:fld>
            <a:endParaRPr lang="zh-TW" altLang="en-US"/>
          </a:p>
        </p:txBody>
      </p:sp>
    </p:spTree>
    <p:extLst>
      <p:ext uri="{BB962C8B-B14F-4D97-AF65-F5344CB8AC3E}">
        <p14:creationId xmlns:p14="http://schemas.microsoft.com/office/powerpoint/2010/main" val="3712459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E7CD0A64-DD6C-4180-9F21-EDE3652A34FF}" type="datetimeFigureOut">
              <a:rPr lang="zh-TW" altLang="en-US" smtClean="0"/>
              <a:t>2015/4/20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C995143-AB80-4DB5-B520-626DB0924210}" type="slidenum">
              <a:rPr lang="zh-TW" altLang="en-US" smtClean="0"/>
              <a:t>‹#›</a:t>
            </a:fld>
            <a:endParaRPr lang="zh-TW" altLang="en-US"/>
          </a:p>
        </p:txBody>
      </p:sp>
    </p:spTree>
    <p:extLst>
      <p:ext uri="{BB962C8B-B14F-4D97-AF65-F5344CB8AC3E}">
        <p14:creationId xmlns:p14="http://schemas.microsoft.com/office/powerpoint/2010/main" val="8241129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E7CD0A64-DD6C-4180-9F21-EDE3652A34FF}" type="datetimeFigureOut">
              <a:rPr lang="zh-TW" altLang="en-US">
                <a:solidFill>
                  <a:prstClr val="black">
                    <a:tint val="75000"/>
                  </a:prstClr>
                </a:solidFill>
              </a:rPr>
              <a:pPr/>
              <a:t>2015/4/20</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7C995143-AB80-4DB5-B520-626DB0924210}" type="slidenum">
              <a:rPr lang="zh-TW" altLang="en-US">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16038426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E7CD0A64-DD6C-4180-9F21-EDE3652A34FF}" type="datetimeFigureOut">
              <a:rPr lang="zh-TW" altLang="en-US">
                <a:solidFill>
                  <a:prstClr val="black">
                    <a:tint val="75000"/>
                  </a:prstClr>
                </a:solidFill>
              </a:rPr>
              <a:pPr/>
              <a:t>2015/4/20</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7C995143-AB80-4DB5-B520-626DB0924210}" type="slidenum">
              <a:rPr lang="zh-TW" altLang="en-US">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16950678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E7CD0A64-DD6C-4180-9F21-EDE3652A34FF}" type="datetimeFigureOut">
              <a:rPr lang="zh-TW" altLang="en-US">
                <a:solidFill>
                  <a:prstClr val="black">
                    <a:tint val="75000"/>
                  </a:prstClr>
                </a:solidFill>
              </a:rPr>
              <a:pPr/>
              <a:t>2015/4/20</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7C995143-AB80-4DB5-B520-626DB0924210}" type="slidenum">
              <a:rPr lang="zh-TW" altLang="en-US">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9972411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E7CD0A64-DD6C-4180-9F21-EDE3652A34FF}" type="datetimeFigureOut">
              <a:rPr lang="zh-TW" altLang="en-US">
                <a:solidFill>
                  <a:prstClr val="black">
                    <a:tint val="75000"/>
                  </a:prstClr>
                </a:solidFill>
              </a:rPr>
              <a:pPr/>
              <a:t>2015/4/20</a:t>
            </a:fld>
            <a:endParaRPr lang="zh-TW"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TW" altLang="en-US">
              <a:solidFill>
                <a:prstClr val="black">
                  <a:tint val="75000"/>
                </a:prstClr>
              </a:solidFill>
            </a:endParaRPr>
          </a:p>
        </p:txBody>
      </p:sp>
      <p:sp>
        <p:nvSpPr>
          <p:cNvPr id="7" name="投影片編號版面配置區 6"/>
          <p:cNvSpPr>
            <a:spLocks noGrp="1"/>
          </p:cNvSpPr>
          <p:nvPr>
            <p:ph type="sldNum" sz="quarter" idx="12"/>
          </p:nvPr>
        </p:nvSpPr>
        <p:spPr/>
        <p:txBody>
          <a:bodyPr/>
          <a:lstStyle/>
          <a:p>
            <a:fld id="{7C995143-AB80-4DB5-B520-626DB0924210}" type="slidenum">
              <a:rPr lang="zh-TW" altLang="en-US">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23707817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E7CD0A64-DD6C-4180-9F21-EDE3652A34FF}" type="datetimeFigureOut">
              <a:rPr lang="zh-TW" altLang="en-US">
                <a:solidFill>
                  <a:prstClr val="black">
                    <a:tint val="75000"/>
                  </a:prstClr>
                </a:solidFill>
              </a:rPr>
              <a:pPr/>
              <a:t>2015/4/20</a:t>
            </a:fld>
            <a:endParaRPr lang="zh-TW" altLang="en-US">
              <a:solidFill>
                <a:prstClr val="black">
                  <a:tint val="75000"/>
                </a:prstClr>
              </a:solidFill>
            </a:endParaRPr>
          </a:p>
        </p:txBody>
      </p:sp>
      <p:sp>
        <p:nvSpPr>
          <p:cNvPr id="8" name="頁尾版面配置區 7"/>
          <p:cNvSpPr>
            <a:spLocks noGrp="1"/>
          </p:cNvSpPr>
          <p:nvPr>
            <p:ph type="ftr" sz="quarter" idx="11"/>
          </p:nvPr>
        </p:nvSpPr>
        <p:spPr/>
        <p:txBody>
          <a:bodyPr/>
          <a:lstStyle/>
          <a:p>
            <a:endParaRPr lang="zh-TW" altLang="en-US">
              <a:solidFill>
                <a:prstClr val="black">
                  <a:tint val="75000"/>
                </a:prstClr>
              </a:solidFill>
            </a:endParaRPr>
          </a:p>
        </p:txBody>
      </p:sp>
      <p:sp>
        <p:nvSpPr>
          <p:cNvPr id="9" name="投影片編號版面配置區 8"/>
          <p:cNvSpPr>
            <a:spLocks noGrp="1"/>
          </p:cNvSpPr>
          <p:nvPr>
            <p:ph type="sldNum" sz="quarter" idx="12"/>
          </p:nvPr>
        </p:nvSpPr>
        <p:spPr/>
        <p:txBody>
          <a:bodyPr/>
          <a:lstStyle/>
          <a:p>
            <a:fld id="{7C995143-AB80-4DB5-B520-626DB0924210}" type="slidenum">
              <a:rPr lang="zh-TW" altLang="en-US">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4116859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E7CD0A64-DD6C-4180-9F21-EDE3652A34FF}" type="datetimeFigureOut">
              <a:rPr lang="zh-TW" altLang="en-US">
                <a:solidFill>
                  <a:prstClr val="black">
                    <a:tint val="75000"/>
                  </a:prstClr>
                </a:solidFill>
              </a:rPr>
              <a:pPr/>
              <a:t>2015/4/20</a:t>
            </a:fld>
            <a:endParaRPr lang="zh-TW" altLang="en-US">
              <a:solidFill>
                <a:prstClr val="black">
                  <a:tint val="75000"/>
                </a:prstClr>
              </a:solidFill>
            </a:endParaRPr>
          </a:p>
        </p:txBody>
      </p:sp>
      <p:sp>
        <p:nvSpPr>
          <p:cNvPr id="4" name="頁尾版面配置區 3"/>
          <p:cNvSpPr>
            <a:spLocks noGrp="1"/>
          </p:cNvSpPr>
          <p:nvPr>
            <p:ph type="ftr" sz="quarter" idx="11"/>
          </p:nvPr>
        </p:nvSpPr>
        <p:spPr/>
        <p:txBody>
          <a:bodyPr/>
          <a:lstStyle/>
          <a:p>
            <a:endParaRPr lang="zh-TW" altLang="en-US">
              <a:solidFill>
                <a:prstClr val="black">
                  <a:tint val="75000"/>
                </a:prstClr>
              </a:solidFill>
            </a:endParaRPr>
          </a:p>
        </p:txBody>
      </p:sp>
      <p:sp>
        <p:nvSpPr>
          <p:cNvPr id="5" name="投影片編號版面配置區 4"/>
          <p:cNvSpPr>
            <a:spLocks noGrp="1"/>
          </p:cNvSpPr>
          <p:nvPr>
            <p:ph type="sldNum" sz="quarter" idx="12"/>
          </p:nvPr>
        </p:nvSpPr>
        <p:spPr/>
        <p:txBody>
          <a:bodyPr/>
          <a:lstStyle/>
          <a:p>
            <a:fld id="{7C995143-AB80-4DB5-B520-626DB0924210}" type="slidenum">
              <a:rPr lang="zh-TW" altLang="en-US">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4653478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E7CD0A64-DD6C-4180-9F21-EDE3652A34FF}" type="datetimeFigureOut">
              <a:rPr lang="zh-TW" altLang="en-US">
                <a:solidFill>
                  <a:prstClr val="black">
                    <a:tint val="75000"/>
                  </a:prstClr>
                </a:solidFill>
              </a:rPr>
              <a:pPr/>
              <a:t>2015/4/20</a:t>
            </a:fld>
            <a:endParaRPr lang="zh-TW" altLang="en-US">
              <a:solidFill>
                <a:prstClr val="black">
                  <a:tint val="75000"/>
                </a:prstClr>
              </a:solidFill>
            </a:endParaRPr>
          </a:p>
        </p:txBody>
      </p:sp>
      <p:sp>
        <p:nvSpPr>
          <p:cNvPr id="3" name="頁尾版面配置區 2"/>
          <p:cNvSpPr>
            <a:spLocks noGrp="1"/>
          </p:cNvSpPr>
          <p:nvPr>
            <p:ph type="ftr" sz="quarter" idx="11"/>
          </p:nvPr>
        </p:nvSpPr>
        <p:spPr/>
        <p:txBody>
          <a:bodyPr/>
          <a:lstStyle/>
          <a:p>
            <a:endParaRPr lang="zh-TW" altLang="en-US">
              <a:solidFill>
                <a:prstClr val="black">
                  <a:tint val="75000"/>
                </a:prstClr>
              </a:solidFill>
            </a:endParaRPr>
          </a:p>
        </p:txBody>
      </p:sp>
      <p:sp>
        <p:nvSpPr>
          <p:cNvPr id="4" name="投影片編號版面配置區 3"/>
          <p:cNvSpPr>
            <a:spLocks noGrp="1"/>
          </p:cNvSpPr>
          <p:nvPr>
            <p:ph type="sldNum" sz="quarter" idx="12"/>
          </p:nvPr>
        </p:nvSpPr>
        <p:spPr/>
        <p:txBody>
          <a:bodyPr/>
          <a:lstStyle/>
          <a:p>
            <a:fld id="{7C995143-AB80-4DB5-B520-626DB0924210}" type="slidenum">
              <a:rPr lang="zh-TW" altLang="en-US">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21782105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E7CD0A64-DD6C-4180-9F21-EDE3652A34FF}" type="datetimeFigureOut">
              <a:rPr lang="zh-TW" altLang="en-US">
                <a:solidFill>
                  <a:prstClr val="black">
                    <a:tint val="75000"/>
                  </a:prstClr>
                </a:solidFill>
              </a:rPr>
              <a:pPr/>
              <a:t>2015/4/20</a:t>
            </a:fld>
            <a:endParaRPr lang="zh-TW"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TW" altLang="en-US">
              <a:solidFill>
                <a:prstClr val="black">
                  <a:tint val="75000"/>
                </a:prstClr>
              </a:solidFill>
            </a:endParaRPr>
          </a:p>
        </p:txBody>
      </p:sp>
      <p:sp>
        <p:nvSpPr>
          <p:cNvPr id="7" name="投影片編號版面配置區 6"/>
          <p:cNvSpPr>
            <a:spLocks noGrp="1"/>
          </p:cNvSpPr>
          <p:nvPr>
            <p:ph type="sldNum" sz="quarter" idx="12"/>
          </p:nvPr>
        </p:nvSpPr>
        <p:spPr/>
        <p:txBody>
          <a:bodyPr/>
          <a:lstStyle/>
          <a:p>
            <a:fld id="{7C995143-AB80-4DB5-B520-626DB0924210}" type="slidenum">
              <a:rPr lang="zh-TW" altLang="en-US">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1375937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E7CD0A64-DD6C-4180-9F21-EDE3652A34FF}" type="datetimeFigureOut">
              <a:rPr lang="zh-TW" altLang="en-US" smtClean="0"/>
              <a:t>2015/4/20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C995143-AB80-4DB5-B520-626DB0924210}" type="slidenum">
              <a:rPr lang="zh-TW" altLang="en-US" smtClean="0"/>
              <a:t>‹#›</a:t>
            </a:fld>
            <a:endParaRPr lang="zh-TW" altLang="en-US"/>
          </a:p>
        </p:txBody>
      </p:sp>
    </p:spTree>
    <p:extLst>
      <p:ext uri="{BB962C8B-B14F-4D97-AF65-F5344CB8AC3E}">
        <p14:creationId xmlns:p14="http://schemas.microsoft.com/office/powerpoint/2010/main" val="29702894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E7CD0A64-DD6C-4180-9F21-EDE3652A34FF}" type="datetimeFigureOut">
              <a:rPr lang="zh-TW" altLang="en-US">
                <a:solidFill>
                  <a:prstClr val="black">
                    <a:tint val="75000"/>
                  </a:prstClr>
                </a:solidFill>
              </a:rPr>
              <a:pPr/>
              <a:t>2015/4/20</a:t>
            </a:fld>
            <a:endParaRPr lang="zh-TW"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TW" altLang="en-US">
              <a:solidFill>
                <a:prstClr val="black">
                  <a:tint val="75000"/>
                </a:prstClr>
              </a:solidFill>
            </a:endParaRPr>
          </a:p>
        </p:txBody>
      </p:sp>
      <p:sp>
        <p:nvSpPr>
          <p:cNvPr id="7" name="投影片編號版面配置區 6"/>
          <p:cNvSpPr>
            <a:spLocks noGrp="1"/>
          </p:cNvSpPr>
          <p:nvPr>
            <p:ph type="sldNum" sz="quarter" idx="12"/>
          </p:nvPr>
        </p:nvSpPr>
        <p:spPr/>
        <p:txBody>
          <a:bodyPr/>
          <a:lstStyle/>
          <a:p>
            <a:fld id="{7C995143-AB80-4DB5-B520-626DB0924210}" type="slidenum">
              <a:rPr lang="zh-TW" altLang="en-US">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41115234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E7CD0A64-DD6C-4180-9F21-EDE3652A34FF}" type="datetimeFigureOut">
              <a:rPr lang="zh-TW" altLang="en-US">
                <a:solidFill>
                  <a:prstClr val="black">
                    <a:tint val="75000"/>
                  </a:prstClr>
                </a:solidFill>
              </a:rPr>
              <a:pPr/>
              <a:t>2015/4/20</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7C995143-AB80-4DB5-B520-626DB0924210}" type="slidenum">
              <a:rPr lang="zh-TW" altLang="en-US">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7803904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E7CD0A64-DD6C-4180-9F21-EDE3652A34FF}" type="datetimeFigureOut">
              <a:rPr lang="zh-TW" altLang="en-US">
                <a:solidFill>
                  <a:prstClr val="black">
                    <a:tint val="75000"/>
                  </a:prstClr>
                </a:solidFill>
              </a:rPr>
              <a:pPr/>
              <a:t>2015/4/20</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7C995143-AB80-4DB5-B520-626DB0924210}" type="slidenum">
              <a:rPr lang="zh-TW" altLang="en-US">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25257228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自訂版面配置">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8092884"/>
      </p:ext>
    </p:extLst>
  </p:cSld>
  <p:clrMapOvr>
    <a:masterClrMapping/>
  </p:clrMapOvr>
  <p:transition spd="slow">
    <p:wheel spokes="1"/>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E7CD0A64-DD6C-4180-9F21-EDE3652A34FF}" type="datetimeFigureOut">
              <a:rPr lang="zh-TW" altLang="en-US" smtClean="0"/>
              <a:t>2015/4/20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C995143-AB80-4DB5-B520-626DB0924210}" type="slidenum">
              <a:rPr lang="zh-TW" altLang="en-US" smtClean="0"/>
              <a:t>‹#›</a:t>
            </a:fld>
            <a:endParaRPr lang="zh-TW" altLang="en-US"/>
          </a:p>
        </p:txBody>
      </p:sp>
    </p:spTree>
    <p:extLst>
      <p:ext uri="{BB962C8B-B14F-4D97-AF65-F5344CB8AC3E}">
        <p14:creationId xmlns:p14="http://schemas.microsoft.com/office/powerpoint/2010/main" val="2597978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E7CD0A64-DD6C-4180-9F21-EDE3652A34FF}" type="datetimeFigureOut">
              <a:rPr lang="zh-TW" altLang="en-US" smtClean="0"/>
              <a:t>2015/4/20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C995143-AB80-4DB5-B520-626DB0924210}" type="slidenum">
              <a:rPr lang="zh-TW" altLang="en-US" smtClean="0"/>
              <a:t>‹#›</a:t>
            </a:fld>
            <a:endParaRPr lang="zh-TW" altLang="en-US"/>
          </a:p>
        </p:txBody>
      </p:sp>
    </p:spTree>
    <p:extLst>
      <p:ext uri="{BB962C8B-B14F-4D97-AF65-F5344CB8AC3E}">
        <p14:creationId xmlns:p14="http://schemas.microsoft.com/office/powerpoint/2010/main" val="2238753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E7CD0A64-DD6C-4180-9F21-EDE3652A34FF}" type="datetimeFigureOut">
              <a:rPr lang="zh-TW" altLang="en-US" smtClean="0"/>
              <a:t>2015/4/20</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7C995143-AB80-4DB5-B520-626DB0924210}" type="slidenum">
              <a:rPr lang="zh-TW" altLang="en-US" smtClean="0"/>
              <a:t>‹#›</a:t>
            </a:fld>
            <a:endParaRPr lang="zh-TW" altLang="en-US"/>
          </a:p>
        </p:txBody>
      </p:sp>
    </p:spTree>
    <p:extLst>
      <p:ext uri="{BB962C8B-B14F-4D97-AF65-F5344CB8AC3E}">
        <p14:creationId xmlns:p14="http://schemas.microsoft.com/office/powerpoint/2010/main" val="3526701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E7CD0A64-DD6C-4180-9F21-EDE3652A34FF}" type="datetimeFigureOut">
              <a:rPr lang="zh-TW" altLang="en-US" smtClean="0"/>
              <a:t>2015/4/20</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7C995143-AB80-4DB5-B520-626DB0924210}" type="slidenum">
              <a:rPr lang="zh-TW" altLang="en-US" smtClean="0"/>
              <a:t>‹#›</a:t>
            </a:fld>
            <a:endParaRPr lang="zh-TW" altLang="en-US"/>
          </a:p>
        </p:txBody>
      </p:sp>
    </p:spTree>
    <p:extLst>
      <p:ext uri="{BB962C8B-B14F-4D97-AF65-F5344CB8AC3E}">
        <p14:creationId xmlns:p14="http://schemas.microsoft.com/office/powerpoint/2010/main" val="3206487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E7CD0A64-DD6C-4180-9F21-EDE3652A34FF}" type="datetimeFigureOut">
              <a:rPr lang="zh-TW" altLang="en-US" smtClean="0"/>
              <a:t>2015/4/20</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C995143-AB80-4DB5-B520-626DB0924210}" type="slidenum">
              <a:rPr lang="zh-TW" altLang="en-US" smtClean="0"/>
              <a:t>‹#›</a:t>
            </a:fld>
            <a:endParaRPr lang="zh-TW" altLang="en-US"/>
          </a:p>
        </p:txBody>
      </p:sp>
    </p:spTree>
    <p:extLst>
      <p:ext uri="{BB962C8B-B14F-4D97-AF65-F5344CB8AC3E}">
        <p14:creationId xmlns:p14="http://schemas.microsoft.com/office/powerpoint/2010/main" val="1641780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E7CD0A64-DD6C-4180-9F21-EDE3652A34FF}" type="datetimeFigureOut">
              <a:rPr lang="zh-TW" altLang="en-US" smtClean="0"/>
              <a:t>2015/4/20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C995143-AB80-4DB5-B520-626DB0924210}" type="slidenum">
              <a:rPr lang="zh-TW" altLang="en-US" smtClean="0"/>
              <a:t>‹#›</a:t>
            </a:fld>
            <a:endParaRPr lang="zh-TW" altLang="en-US"/>
          </a:p>
        </p:txBody>
      </p:sp>
    </p:spTree>
    <p:extLst>
      <p:ext uri="{BB962C8B-B14F-4D97-AF65-F5344CB8AC3E}">
        <p14:creationId xmlns:p14="http://schemas.microsoft.com/office/powerpoint/2010/main" val="4019786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E7CD0A64-DD6C-4180-9F21-EDE3652A34FF}" type="datetimeFigureOut">
              <a:rPr lang="zh-TW" altLang="en-US" smtClean="0"/>
              <a:t>2015/4/20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C995143-AB80-4DB5-B520-626DB0924210}" type="slidenum">
              <a:rPr lang="zh-TW" altLang="en-US" smtClean="0"/>
              <a:t>‹#›</a:t>
            </a:fld>
            <a:endParaRPr lang="zh-TW" altLang="en-US"/>
          </a:p>
        </p:txBody>
      </p:sp>
    </p:spTree>
    <p:extLst>
      <p:ext uri="{BB962C8B-B14F-4D97-AF65-F5344CB8AC3E}">
        <p14:creationId xmlns:p14="http://schemas.microsoft.com/office/powerpoint/2010/main" val="2799900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40000"/>
          </a:schemeClr>
        </a:solidFill>
        <a:effectLst/>
      </p:bgPr>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CD0A64-DD6C-4180-9F21-EDE3652A34FF}" type="datetimeFigureOut">
              <a:rPr lang="zh-TW" altLang="en-US" smtClean="0"/>
              <a:t>2015/4/20</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995143-AB80-4DB5-B520-626DB0924210}" type="slidenum">
              <a:rPr lang="zh-TW" altLang="en-US" smtClean="0"/>
              <a:t>‹#›</a:t>
            </a:fld>
            <a:endParaRPr lang="zh-TW" altLang="en-US"/>
          </a:p>
        </p:txBody>
      </p:sp>
    </p:spTree>
    <p:extLst>
      <p:ext uri="{BB962C8B-B14F-4D97-AF65-F5344CB8AC3E}">
        <p14:creationId xmlns:p14="http://schemas.microsoft.com/office/powerpoint/2010/main" val="2427474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alpha val="40000"/>
          </a:schemeClr>
        </a:solidFill>
        <a:effectLst/>
      </p:bgPr>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CD0A64-DD6C-4180-9F21-EDE3652A34FF}" type="datetimeFigureOut">
              <a:rPr lang="zh-TW" altLang="en-US">
                <a:solidFill>
                  <a:prstClr val="black">
                    <a:tint val="75000"/>
                  </a:prstClr>
                </a:solidFill>
              </a:rPr>
              <a:pPr/>
              <a:t>2015/4/20</a:t>
            </a:fld>
            <a:endParaRPr lang="zh-TW" altLang="en-US">
              <a:solidFill>
                <a:prstClr val="black">
                  <a:tint val="75000"/>
                </a:prstClr>
              </a:solidFill>
            </a:endParaRPr>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solidFill>
                <a:prstClr val="black">
                  <a:tint val="75000"/>
                </a:prstClr>
              </a:solidFill>
            </a:endParaRPr>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995143-AB80-4DB5-B520-626DB0924210}" type="slidenum">
              <a:rPr lang="zh-TW" altLang="en-US">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16776034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89640" y="1874361"/>
            <a:ext cx="10012693" cy="4853134"/>
          </a:xfrm>
        </p:spPr>
        <p:txBody>
          <a:bodyPr>
            <a:normAutofit/>
          </a:bodyPr>
          <a:lstStyle/>
          <a:p>
            <a:pPr marL="0" indent="0" algn="ctr">
              <a:buNone/>
            </a:pPr>
            <a:endParaRPr lang="en-US" altLang="zh-TW" sz="4400" b="1" dirty="0">
              <a:solidFill>
                <a:srgbClr val="FF3300"/>
              </a:solidFill>
              <a:effectLst>
                <a:outerShdw blurRad="38100" dist="38100" dir="2700000" algn="tl">
                  <a:srgbClr val="000000">
                    <a:alpha val="43137"/>
                  </a:srgbClr>
                </a:outerShdw>
              </a:effectLst>
              <a:latin typeface="標楷體" pitchFamily="65" charset="-120"/>
              <a:ea typeface="標楷體" pitchFamily="65" charset="-120"/>
            </a:endParaRPr>
          </a:p>
          <a:p>
            <a:pPr marL="0" indent="0" algn="ctr">
              <a:buNone/>
            </a:pPr>
            <a:r>
              <a:rPr lang="zh-TW" altLang="en-US" sz="4400" b="1" dirty="0">
                <a:solidFill>
                  <a:srgbClr val="FF3300"/>
                </a:solidFill>
                <a:effectLst>
                  <a:outerShdw blurRad="38100" dist="38100" dir="2700000" algn="tl">
                    <a:srgbClr val="000000">
                      <a:alpha val="43137"/>
                    </a:srgbClr>
                  </a:outerShdw>
                </a:effectLst>
                <a:latin typeface="標楷體" pitchFamily="65" charset="-120"/>
                <a:ea typeface="標楷體" pitchFamily="65" charset="-120"/>
              </a:rPr>
              <a:t>聰明上網我不宅 幸福學習我最愛</a:t>
            </a:r>
            <a:endParaRPr lang="en-US" altLang="zh-TW" sz="4400" b="1" dirty="0">
              <a:solidFill>
                <a:srgbClr val="FF3300"/>
              </a:solidFill>
              <a:effectLst>
                <a:outerShdw blurRad="38100" dist="38100" dir="2700000" algn="tl">
                  <a:srgbClr val="000000">
                    <a:alpha val="43137"/>
                  </a:srgbClr>
                </a:outerShdw>
              </a:effectLst>
              <a:latin typeface="標楷體" pitchFamily="65" charset="-120"/>
              <a:ea typeface="標楷體" pitchFamily="65" charset="-120"/>
            </a:endParaRPr>
          </a:p>
          <a:p>
            <a:pPr marL="0" indent="0" algn="ctr">
              <a:buNone/>
            </a:pPr>
            <a:r>
              <a:rPr lang="en-US" altLang="en-US" sz="3900" b="1" dirty="0" smtClean="0">
                <a:solidFill>
                  <a:srgbClr val="002060"/>
                </a:solidFill>
                <a:effectLst>
                  <a:outerShdw blurRad="38100" dist="38100" dir="2700000" algn="tl">
                    <a:srgbClr val="000000">
                      <a:alpha val="43137"/>
                    </a:srgbClr>
                  </a:outerShdw>
                </a:effectLst>
                <a:latin typeface="標楷體" pitchFamily="65" charset="-120"/>
                <a:ea typeface="標楷體" pitchFamily="65" charset="-120"/>
              </a:rPr>
              <a:t>103</a:t>
            </a:r>
            <a:r>
              <a:rPr lang="zh-TW" altLang="en-US" sz="3900" b="1" dirty="0" smtClean="0">
                <a:solidFill>
                  <a:srgbClr val="002060"/>
                </a:solidFill>
                <a:effectLst>
                  <a:outerShdw blurRad="38100" dist="38100" dir="2700000" algn="tl">
                    <a:srgbClr val="000000">
                      <a:alpha val="43137"/>
                    </a:srgbClr>
                  </a:outerShdw>
                </a:effectLst>
                <a:latin typeface="標楷體" pitchFamily="65" charset="-120"/>
                <a:ea typeface="標楷體" pitchFamily="65" charset="-120"/>
              </a:rPr>
              <a:t>年中小學學生網路使用</a:t>
            </a:r>
            <a:r>
              <a:rPr lang="zh-TW" altLang="en-US" sz="3900" b="1" dirty="0">
                <a:solidFill>
                  <a:srgbClr val="002060"/>
                </a:solidFill>
                <a:effectLst>
                  <a:outerShdw blurRad="38100" dist="38100" dir="2700000" algn="tl">
                    <a:srgbClr val="000000">
                      <a:alpha val="43137"/>
                    </a:srgbClr>
                  </a:outerShdw>
                </a:effectLst>
                <a:latin typeface="標楷體" pitchFamily="65" charset="-120"/>
                <a:ea typeface="標楷體" pitchFamily="65" charset="-120"/>
              </a:rPr>
              <a:t>之</a:t>
            </a:r>
            <a:r>
              <a:rPr lang="zh-TW" altLang="en-US" sz="3900" b="1" dirty="0" smtClean="0">
                <a:solidFill>
                  <a:srgbClr val="002060"/>
                </a:solidFill>
                <a:effectLst>
                  <a:outerShdw blurRad="38100" dist="38100" dir="2700000" algn="tl">
                    <a:srgbClr val="000000">
                      <a:alpha val="43137"/>
                    </a:srgbClr>
                  </a:outerShdw>
                </a:effectLst>
                <a:latin typeface="標楷體" pitchFamily="65" charset="-120"/>
                <a:ea typeface="標楷體" pitchFamily="65" charset="-120"/>
              </a:rPr>
              <a:t>性別分析</a:t>
            </a:r>
            <a:endParaRPr lang="en-US" altLang="zh-TW" sz="3900" b="1" dirty="0" smtClean="0">
              <a:solidFill>
                <a:srgbClr val="002060"/>
              </a:solidFill>
              <a:effectLst>
                <a:outerShdw blurRad="38100" dist="38100" dir="2700000" algn="tl">
                  <a:srgbClr val="000000">
                    <a:alpha val="43137"/>
                  </a:srgbClr>
                </a:outerShdw>
              </a:effectLst>
              <a:latin typeface="標楷體" pitchFamily="65" charset="-120"/>
              <a:ea typeface="標楷體" pitchFamily="65" charset="-120"/>
            </a:endParaRPr>
          </a:p>
          <a:p>
            <a:pPr marL="0" indent="0">
              <a:buNone/>
            </a:pPr>
            <a:endParaRPr lang="en-US" altLang="zh-TW" dirty="0"/>
          </a:p>
          <a:p>
            <a:pPr marL="0" indent="0">
              <a:buNone/>
            </a:pPr>
            <a:endParaRPr lang="en-US" altLang="zh-TW" sz="3500" dirty="0"/>
          </a:p>
          <a:p>
            <a:pPr marL="0" indent="0">
              <a:buNone/>
            </a:pPr>
            <a:r>
              <a:rPr lang="zh-TW" altLang="en-US" sz="2600" b="1" dirty="0">
                <a:solidFill>
                  <a:srgbClr val="7030A0"/>
                </a:solidFill>
                <a:latin typeface="標楷體" pitchFamily="65" charset="-120"/>
                <a:ea typeface="標楷體" pitchFamily="65" charset="-120"/>
              </a:rPr>
              <a:t>執行單位：</a:t>
            </a:r>
            <a:endParaRPr lang="en-US" altLang="zh-TW" sz="2600" b="1" dirty="0">
              <a:solidFill>
                <a:srgbClr val="7030A0"/>
              </a:solidFill>
              <a:latin typeface="標楷體" pitchFamily="65" charset="-120"/>
              <a:ea typeface="標楷體" pitchFamily="65" charset="-120"/>
            </a:endParaRPr>
          </a:p>
          <a:p>
            <a:pPr marL="0" indent="0">
              <a:buNone/>
            </a:pPr>
            <a:r>
              <a:rPr lang="zh-TW" altLang="en-US" sz="2600" b="1" dirty="0">
                <a:solidFill>
                  <a:srgbClr val="7030A0"/>
                </a:solidFill>
                <a:latin typeface="標楷體" pitchFamily="65" charset="-120"/>
                <a:ea typeface="標楷體" pitchFamily="65" charset="-120"/>
              </a:rPr>
              <a:t>國立成功大學行為醫學所</a:t>
            </a:r>
            <a:endParaRPr lang="en-US" altLang="zh-TW" sz="2600" b="1" dirty="0">
              <a:solidFill>
                <a:srgbClr val="7030A0"/>
              </a:solidFill>
              <a:latin typeface="標楷體" pitchFamily="65" charset="-120"/>
              <a:ea typeface="標楷體" pitchFamily="65" charset="-120"/>
            </a:endParaRPr>
          </a:p>
          <a:p>
            <a:pPr marL="0" indent="0">
              <a:buNone/>
            </a:pPr>
            <a:r>
              <a:rPr lang="zh-TW" altLang="en-US" sz="2600" b="1" dirty="0">
                <a:solidFill>
                  <a:srgbClr val="7030A0"/>
                </a:solidFill>
                <a:latin typeface="標楷體" pitchFamily="65" charset="-120"/>
                <a:ea typeface="標楷體" pitchFamily="65" charset="-120"/>
              </a:rPr>
              <a:t>亞洲大學心理</a:t>
            </a:r>
            <a:r>
              <a:rPr lang="zh-TW" altLang="en-US" sz="2600" b="1" dirty="0" smtClean="0">
                <a:solidFill>
                  <a:srgbClr val="7030A0"/>
                </a:solidFill>
                <a:latin typeface="標楷體" pitchFamily="65" charset="-120"/>
                <a:ea typeface="標楷體" pitchFamily="65" charset="-120"/>
              </a:rPr>
              <a:t>系碩士班臨床心理組暨</a:t>
            </a:r>
            <a:r>
              <a:rPr lang="zh-TW" altLang="en-US" sz="2600" b="1" dirty="0">
                <a:solidFill>
                  <a:srgbClr val="7030A0"/>
                </a:solidFill>
                <a:latin typeface="標楷體" pitchFamily="65" charset="-120"/>
                <a:ea typeface="標楷體" pitchFamily="65" charset="-120"/>
              </a:rPr>
              <a:t>網路成癮防治中心</a:t>
            </a:r>
          </a:p>
        </p:txBody>
      </p:sp>
      <p:pic>
        <p:nvPicPr>
          <p:cNvPr id="4" name="圖片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 y="0"/>
            <a:ext cx="12192000" cy="1828800"/>
          </a:xfrm>
          <a:prstGeom prst="rect">
            <a:avLst/>
          </a:prstGeom>
        </p:spPr>
      </p:pic>
      <p:sp>
        <p:nvSpPr>
          <p:cNvPr id="5" name="投影片編號版面配置區 4"/>
          <p:cNvSpPr>
            <a:spLocks noGrp="1"/>
          </p:cNvSpPr>
          <p:nvPr>
            <p:ph type="sldNum" sz="quarter" idx="12"/>
          </p:nvPr>
        </p:nvSpPr>
        <p:spPr/>
        <p:txBody>
          <a:bodyPr/>
          <a:lstStyle/>
          <a:p>
            <a:fld id="{81250080-5991-45A4-8DAD-4ED39BE365B5}" type="slidenum">
              <a:rPr lang="zh-TW" altLang="en-US">
                <a:solidFill>
                  <a:prstClr val="black">
                    <a:tint val="75000"/>
                  </a:prstClr>
                </a:solidFill>
              </a:rPr>
              <a:pPr/>
              <a:t>1</a:t>
            </a:fld>
            <a:endParaRPr lang="zh-TW" altLang="en-US" dirty="0">
              <a:solidFill>
                <a:prstClr val="black">
                  <a:tint val="75000"/>
                </a:prstClr>
              </a:solidFill>
            </a:endParaRPr>
          </a:p>
        </p:txBody>
      </p:sp>
    </p:spTree>
    <p:extLst>
      <p:ext uri="{BB962C8B-B14F-4D97-AF65-F5344CB8AC3E}">
        <p14:creationId xmlns:p14="http://schemas.microsoft.com/office/powerpoint/2010/main" val="865313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12800" y="0"/>
            <a:ext cx="10515600" cy="1325563"/>
          </a:xfrm>
        </p:spPr>
        <p:txBody>
          <a:bodyPr>
            <a:normAutofit/>
          </a:bodyPr>
          <a:lstStyle/>
          <a:p>
            <a:pPr algn="ctr" eaLnBrk="0" fontAlgn="base" hangingPunct="0">
              <a:spcAft>
                <a:spcPct val="0"/>
              </a:spcAft>
            </a:pPr>
            <a:r>
              <a:rPr kumimoji="1" lang="zh-TW" altLang="zh-TW" sz="3200" b="1" dirty="0" smtClean="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國</a:t>
            </a:r>
            <a:r>
              <a:rPr kumimoji="1" lang="zh-TW" altLang="en-US" sz="3200" b="1" dirty="0" smtClean="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中</a:t>
            </a:r>
            <a:r>
              <a:rPr kumimoji="1" lang="zh-TW" altLang="zh-TW" sz="3200" b="1" dirty="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男女生</a:t>
            </a:r>
            <a:r>
              <a:rPr kumimoji="1" lang="zh-TW" altLang="en-US" sz="3200" b="1" dirty="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對</a:t>
            </a:r>
            <a:r>
              <a:rPr kumimoji="1" lang="zh-TW" altLang="zh-TW" sz="3200" b="1" dirty="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各類型網路</a:t>
            </a:r>
            <a:r>
              <a:rPr kumimoji="1" lang="zh-TW" altLang="en-US" sz="3200" b="1" dirty="0" smtClean="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使用的正</a:t>
            </a:r>
            <a:r>
              <a:rPr kumimoji="1" lang="zh-TW" altLang="en-US" sz="3200" b="1" dirty="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向預期</a:t>
            </a:r>
            <a:r>
              <a:rPr kumimoji="1" lang="zh-TW" altLang="zh-TW" sz="3200" b="1" dirty="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平均分數</a:t>
            </a:r>
            <a:r>
              <a:rPr kumimoji="1" lang="zh-TW" altLang="en-US" sz="3200" b="1" dirty="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之</a:t>
            </a:r>
            <a:r>
              <a:rPr kumimoji="1" lang="zh-TW" altLang="zh-TW" sz="3200" b="1" dirty="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比較</a:t>
            </a:r>
            <a:endParaRPr kumimoji="1" lang="zh-TW" altLang="en-US" sz="3200" b="1" dirty="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endParaRPr>
          </a:p>
        </p:txBody>
      </p:sp>
      <p:graphicFrame>
        <p:nvGraphicFramePr>
          <p:cNvPr id="6" name="內容版面配置區 5"/>
          <p:cNvGraphicFramePr>
            <a:graphicFrameLocks noGrp="1"/>
          </p:cNvGraphicFramePr>
          <p:nvPr>
            <p:ph idx="1"/>
            <p:extLst>
              <p:ext uri="{D42A27DB-BD31-4B8C-83A1-F6EECF244321}">
                <p14:modId xmlns:p14="http://schemas.microsoft.com/office/powerpoint/2010/main" val="995691515"/>
              </p:ext>
            </p:extLst>
          </p:nvPr>
        </p:nvGraphicFramePr>
        <p:xfrm>
          <a:off x="177800" y="1511300"/>
          <a:ext cx="12014200" cy="4854776"/>
        </p:xfrm>
        <a:graphic>
          <a:graphicData uri="http://schemas.openxmlformats.org/drawingml/2006/chart">
            <c:chart xmlns:c="http://schemas.openxmlformats.org/drawingml/2006/chart" xmlns:r="http://schemas.openxmlformats.org/officeDocument/2006/relationships" r:id="rId2"/>
          </a:graphicData>
        </a:graphic>
      </p:graphicFrame>
      <p:sp>
        <p:nvSpPr>
          <p:cNvPr id="9" name="文字方塊 8"/>
          <p:cNvSpPr txBox="1"/>
          <p:nvPr/>
        </p:nvSpPr>
        <p:spPr>
          <a:xfrm>
            <a:off x="1105216" y="1053652"/>
            <a:ext cx="7835584" cy="830997"/>
          </a:xfrm>
          <a:prstGeom prst="rect">
            <a:avLst/>
          </a:prstGeom>
          <a:noFill/>
          <a:ln>
            <a:noFill/>
          </a:ln>
        </p:spPr>
        <p:txBody>
          <a:bodyPr wrap="square" rtlCol="0">
            <a:spAutoFit/>
          </a:bodyPr>
          <a:lstStyle/>
          <a:p>
            <a:pPr>
              <a:defRPr sz="2160" b="1" i="0" u="none" strike="noStrike" kern="1200" baseline="0">
                <a:solidFill>
                  <a:srgbClr val="00B050"/>
                </a:solidFill>
                <a:latin typeface="+mn-lt"/>
                <a:ea typeface="+mn-ea"/>
                <a:cs typeface="+mn-cs"/>
              </a:defRPr>
            </a:pPr>
            <a:r>
              <a:rPr lang="zh-TW" altLang="en-US" sz="2400" b="1" dirty="0" smtClean="0">
                <a:solidFill>
                  <a:srgbClr val="990099"/>
                </a:solidFill>
                <a:latin typeface="微軟正黑體" pitchFamily="34" charset="-120"/>
                <a:ea typeface="微軟正黑體" pitchFamily="34" charset="-120"/>
              </a:rPr>
              <a:t>√國中男生</a:t>
            </a:r>
            <a:r>
              <a:rPr lang="zh-TW" altLang="en-US" sz="2400" b="1" dirty="0">
                <a:solidFill>
                  <a:srgbClr val="990099"/>
                </a:solidFill>
                <a:latin typeface="微軟正黑體" pitchFamily="34" charset="-120"/>
                <a:ea typeface="微軟正黑體" pitchFamily="34" charset="-120"/>
              </a:rPr>
              <a:t>的</a:t>
            </a:r>
            <a:r>
              <a:rPr lang="zh-TW" altLang="en-US" sz="2400" b="1" u="sng" dirty="0" smtClean="0">
                <a:solidFill>
                  <a:srgbClr val="990099"/>
                </a:solidFill>
                <a:latin typeface="微軟正黑體" pitchFamily="34" charset="-120"/>
                <a:ea typeface="微軟正黑體" pitchFamily="34" charset="-120"/>
              </a:rPr>
              <a:t>線</a:t>
            </a:r>
            <a:r>
              <a:rPr lang="zh-TW" altLang="en-US" sz="2400" b="1" u="sng" dirty="0">
                <a:solidFill>
                  <a:srgbClr val="990099"/>
                </a:solidFill>
                <a:latin typeface="微軟正黑體" pitchFamily="34" charset="-120"/>
                <a:ea typeface="微軟正黑體" pitchFamily="34" charset="-120"/>
              </a:rPr>
              <a:t>上遊戲</a:t>
            </a:r>
            <a:r>
              <a:rPr lang="zh-TW" altLang="en-US" sz="2400" b="1" dirty="0">
                <a:solidFill>
                  <a:srgbClr val="990099"/>
                </a:solidFill>
                <a:latin typeface="微軟正黑體" pitchFamily="34" charset="-120"/>
                <a:ea typeface="微軟正黑體" pitchFamily="34" charset="-120"/>
              </a:rPr>
              <a:t>正向</a:t>
            </a:r>
            <a:r>
              <a:rPr lang="zh-TW" altLang="en-US" sz="2400" b="1" dirty="0" smtClean="0">
                <a:solidFill>
                  <a:srgbClr val="990099"/>
                </a:solidFill>
                <a:latin typeface="微軟正黑體" pitchFamily="34" charset="-120"/>
                <a:ea typeface="微軟正黑體" pitchFamily="34" charset="-120"/>
              </a:rPr>
              <a:t>預期分數</a:t>
            </a:r>
            <a:r>
              <a:rPr lang="zh-TW" altLang="en-US" sz="2400" b="1" dirty="0">
                <a:solidFill>
                  <a:srgbClr val="990099"/>
                </a:solidFill>
                <a:latin typeface="微軟正黑體" pitchFamily="34" charset="-120"/>
                <a:ea typeface="微軟正黑體" pitchFamily="34" charset="-120"/>
              </a:rPr>
              <a:t>高於國中</a:t>
            </a:r>
            <a:r>
              <a:rPr lang="zh-TW" altLang="en-US" sz="2400" b="1" dirty="0" smtClean="0">
                <a:solidFill>
                  <a:srgbClr val="990099"/>
                </a:solidFill>
                <a:latin typeface="微軟正黑體" pitchFamily="34" charset="-120"/>
                <a:ea typeface="微軟正黑體" pitchFamily="34" charset="-120"/>
              </a:rPr>
              <a:t>女生</a:t>
            </a:r>
            <a:endParaRPr lang="en-US" altLang="zh-TW" sz="2400" b="1" dirty="0" smtClean="0">
              <a:solidFill>
                <a:srgbClr val="990099"/>
              </a:solidFill>
              <a:latin typeface="微軟正黑體" pitchFamily="34" charset="-120"/>
              <a:ea typeface="微軟正黑體" pitchFamily="34" charset="-120"/>
            </a:endParaRPr>
          </a:p>
          <a:p>
            <a:pPr>
              <a:defRPr sz="2160" b="1" i="0" u="none" strike="noStrike" kern="1200" baseline="0">
                <a:solidFill>
                  <a:srgbClr val="00B050"/>
                </a:solidFill>
                <a:latin typeface="+mn-lt"/>
                <a:ea typeface="+mn-ea"/>
                <a:cs typeface="+mn-cs"/>
              </a:defRPr>
            </a:pPr>
            <a:r>
              <a:rPr lang="zh-TW" altLang="en-US" sz="2400" b="1" dirty="0" smtClean="0">
                <a:solidFill>
                  <a:srgbClr val="990099"/>
                </a:solidFill>
                <a:latin typeface="微軟正黑體" pitchFamily="34" charset="-120"/>
                <a:ea typeface="微軟正黑體" pitchFamily="34" charset="-120"/>
              </a:rPr>
              <a:t>√國中</a:t>
            </a:r>
            <a:r>
              <a:rPr lang="zh-TW" altLang="en-US" sz="2400" b="1" dirty="0">
                <a:solidFill>
                  <a:srgbClr val="990099"/>
                </a:solidFill>
                <a:latin typeface="微軟正黑體" pitchFamily="34" charset="-120"/>
                <a:ea typeface="微軟正黑體" pitchFamily="34" charset="-120"/>
              </a:rPr>
              <a:t>女生則在</a:t>
            </a:r>
            <a:r>
              <a:rPr lang="en-US" altLang="zh-TW" sz="2400" b="1" u="sng" dirty="0">
                <a:solidFill>
                  <a:srgbClr val="990099"/>
                </a:solidFill>
                <a:latin typeface="微軟正黑體" pitchFamily="34" charset="-120"/>
                <a:ea typeface="微軟正黑體" pitchFamily="34" charset="-120"/>
              </a:rPr>
              <a:t>Facebook</a:t>
            </a:r>
            <a:r>
              <a:rPr lang="zh-TW" altLang="en-US" sz="2400" b="1" dirty="0">
                <a:solidFill>
                  <a:srgbClr val="990099"/>
                </a:solidFill>
                <a:latin typeface="微軟正黑體" pitchFamily="34" charset="-120"/>
                <a:ea typeface="微軟正黑體" pitchFamily="34" charset="-120"/>
              </a:rPr>
              <a:t>正向預期分數上高於國中</a:t>
            </a:r>
            <a:r>
              <a:rPr lang="zh-TW" altLang="en-US" sz="2400" b="1" dirty="0" smtClean="0">
                <a:solidFill>
                  <a:srgbClr val="990099"/>
                </a:solidFill>
                <a:latin typeface="微軟正黑體" pitchFamily="34" charset="-120"/>
                <a:ea typeface="微軟正黑體" pitchFamily="34" charset="-120"/>
              </a:rPr>
              <a:t>男生</a:t>
            </a:r>
            <a:endParaRPr lang="zh-TW" altLang="en-US" sz="2400" b="1" dirty="0">
              <a:solidFill>
                <a:srgbClr val="990099"/>
              </a:solidFill>
              <a:latin typeface="微軟正黑體" pitchFamily="34" charset="-120"/>
              <a:ea typeface="微軟正黑體" pitchFamily="34" charset="-120"/>
            </a:endParaRPr>
          </a:p>
        </p:txBody>
      </p:sp>
      <p:graphicFrame>
        <p:nvGraphicFramePr>
          <p:cNvPr id="8" name="表格 7"/>
          <p:cNvGraphicFramePr>
            <a:graphicFrameLocks noGrp="1"/>
          </p:cNvGraphicFramePr>
          <p:nvPr>
            <p:extLst>
              <p:ext uri="{D42A27DB-BD31-4B8C-83A1-F6EECF244321}">
                <p14:modId xmlns:p14="http://schemas.microsoft.com/office/powerpoint/2010/main" val="2921708800"/>
              </p:ext>
            </p:extLst>
          </p:nvPr>
        </p:nvGraphicFramePr>
        <p:xfrm>
          <a:off x="316562" y="5929078"/>
          <a:ext cx="11575273" cy="370840"/>
        </p:xfrm>
        <a:graphic>
          <a:graphicData uri="http://schemas.openxmlformats.org/drawingml/2006/table">
            <a:tbl>
              <a:tblPr bandRow="1">
                <a:tableStyleId>{00A15C55-8517-42AA-B614-E9B94910E393}</a:tableStyleId>
              </a:tblPr>
              <a:tblGrid>
                <a:gridCol w="1591878"/>
                <a:gridCol w="2443641"/>
                <a:gridCol w="4136155"/>
                <a:gridCol w="3403599"/>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男女生比較：</a:t>
                      </a:r>
                    </a:p>
                  </a:txBody>
                  <a:tcPr>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男 </a:t>
                      </a:r>
                      <a:r>
                        <a:rPr lang="en-US" altLang="zh-TW"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&gt;</a:t>
                      </a: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 女</a:t>
                      </a:r>
                    </a:p>
                  </a:txBody>
                  <a:tcPr>
                    <a:lnL w="12700" cap="flat" cmpd="sng" algn="ctr">
                      <a:solidFill>
                        <a:schemeClr val="tx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男 </a:t>
                      </a:r>
                      <a:r>
                        <a:rPr lang="en-US" altLang="zh-TW"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&lt;</a:t>
                      </a: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 女</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男 </a:t>
                      </a:r>
                      <a:r>
                        <a:rPr lang="en-US" altLang="zh-TW"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 女</a:t>
                      </a:r>
                    </a:p>
                  </a:txBody>
                  <a:tcPr/>
                </a:tc>
              </a:tr>
            </a:tbl>
          </a:graphicData>
        </a:graphic>
      </p:graphicFrame>
      <p:sp>
        <p:nvSpPr>
          <p:cNvPr id="7" name="投影片編號版面配置區 4"/>
          <p:cNvSpPr txBox="1">
            <a:spLocks/>
          </p:cNvSpPr>
          <p:nvPr/>
        </p:nvSpPr>
        <p:spPr>
          <a:xfrm>
            <a:off x="8610600" y="6356350"/>
            <a:ext cx="2743200" cy="365125"/>
          </a:xfrm>
          <a:prstGeom prst="rect">
            <a:avLst/>
          </a:prstGeom>
        </p:spPr>
        <p:txBody>
          <a:bodyPr vert="horz" lIns="91440" tIns="45720" rIns="91440" bIns="45720" rtlCol="0" anchor="ctr"/>
          <a:lstStyle>
            <a:defPPr>
              <a:defRPr lang="zh-TW"/>
            </a:defPPr>
            <a:lvl1pPr algn="r">
              <a:defRPr sz="1200">
                <a:solidFill>
                  <a:prstClr val="black">
                    <a:tint val="75000"/>
                  </a:prstClr>
                </a:solidFill>
              </a:defRPr>
            </a:lvl1pPr>
          </a:lstStyle>
          <a:p>
            <a:r>
              <a:rPr lang="en-US" altLang="zh-TW" dirty="0" smtClean="0">
                <a:latin typeface="+mn-ea"/>
              </a:rPr>
              <a:t>10</a:t>
            </a:r>
            <a:endParaRPr lang="zh-TW" altLang="en-US" dirty="0">
              <a:latin typeface="+mn-ea"/>
            </a:endParaRPr>
          </a:p>
        </p:txBody>
      </p:sp>
    </p:spTree>
    <p:extLst>
      <p:ext uri="{BB962C8B-B14F-4D97-AF65-F5344CB8AC3E}">
        <p14:creationId xmlns:p14="http://schemas.microsoft.com/office/powerpoint/2010/main" val="29527922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50900" y="0"/>
            <a:ext cx="10795782" cy="1325563"/>
          </a:xfrm>
        </p:spPr>
        <p:txBody>
          <a:bodyPr>
            <a:normAutofit/>
          </a:bodyPr>
          <a:lstStyle/>
          <a:p>
            <a:pPr algn="ctr" eaLnBrk="0" fontAlgn="base" hangingPunct="0">
              <a:spcAft>
                <a:spcPct val="0"/>
              </a:spcAft>
            </a:pPr>
            <a:r>
              <a:rPr kumimoji="1" lang="zh-TW" altLang="zh-TW" sz="3200" b="1" dirty="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高中職男女生</a:t>
            </a:r>
            <a:r>
              <a:rPr kumimoji="1" lang="zh-TW" altLang="en-US" sz="3200" b="1" dirty="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對</a:t>
            </a:r>
            <a:r>
              <a:rPr kumimoji="1" lang="zh-TW" altLang="zh-TW" sz="3200" b="1" dirty="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各類型網路</a:t>
            </a:r>
            <a:r>
              <a:rPr kumimoji="1" lang="zh-TW" altLang="en-US" sz="3200" b="1" dirty="0" smtClean="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使用的正</a:t>
            </a:r>
            <a:r>
              <a:rPr kumimoji="1" lang="zh-TW" altLang="en-US" sz="3200" b="1" dirty="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向預期</a:t>
            </a:r>
            <a:r>
              <a:rPr kumimoji="1" lang="zh-TW" altLang="zh-TW" sz="3200" b="1" dirty="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平均分數</a:t>
            </a:r>
            <a:r>
              <a:rPr kumimoji="1" lang="zh-TW" altLang="en-US" sz="3200" b="1" dirty="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之</a:t>
            </a:r>
            <a:r>
              <a:rPr kumimoji="1" lang="zh-TW" altLang="zh-TW" sz="3200" b="1" dirty="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比較</a:t>
            </a:r>
            <a:endParaRPr kumimoji="1" lang="zh-TW" altLang="en-US" sz="3200" b="1" dirty="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endParaRPr>
          </a:p>
        </p:txBody>
      </p:sp>
      <p:graphicFrame>
        <p:nvGraphicFramePr>
          <p:cNvPr id="6" name="內容版面配置區 5"/>
          <p:cNvGraphicFramePr>
            <a:graphicFrameLocks noGrp="1"/>
          </p:cNvGraphicFramePr>
          <p:nvPr>
            <p:ph idx="1"/>
            <p:extLst>
              <p:ext uri="{D42A27DB-BD31-4B8C-83A1-F6EECF244321}">
                <p14:modId xmlns:p14="http://schemas.microsoft.com/office/powerpoint/2010/main" val="713845552"/>
              </p:ext>
            </p:extLst>
          </p:nvPr>
        </p:nvGraphicFramePr>
        <p:xfrm>
          <a:off x="177800" y="1459855"/>
          <a:ext cx="11755699" cy="4896495"/>
        </p:xfrm>
        <a:graphic>
          <a:graphicData uri="http://schemas.openxmlformats.org/drawingml/2006/chart">
            <c:chart xmlns:c="http://schemas.openxmlformats.org/drawingml/2006/chart" xmlns:r="http://schemas.openxmlformats.org/officeDocument/2006/relationships" r:id="rId2"/>
          </a:graphicData>
        </a:graphic>
      </p:graphicFrame>
      <p:sp>
        <p:nvSpPr>
          <p:cNvPr id="7" name="文字方塊 6"/>
          <p:cNvSpPr txBox="1"/>
          <p:nvPr/>
        </p:nvSpPr>
        <p:spPr>
          <a:xfrm>
            <a:off x="1134598" y="1205855"/>
            <a:ext cx="8095486" cy="461665"/>
          </a:xfrm>
          <a:prstGeom prst="rect">
            <a:avLst/>
          </a:prstGeom>
          <a:noFill/>
          <a:ln>
            <a:noFill/>
          </a:ln>
        </p:spPr>
        <p:txBody>
          <a:bodyPr wrap="none" rtlCol="0">
            <a:spAutoFit/>
          </a:bodyPr>
          <a:lstStyle/>
          <a:p>
            <a:pPr>
              <a:defRPr sz="2160" b="1" i="0" u="none" strike="noStrike" kern="1200" baseline="0">
                <a:solidFill>
                  <a:srgbClr val="00B050"/>
                </a:solidFill>
                <a:latin typeface="+mn-lt"/>
                <a:ea typeface="+mn-ea"/>
                <a:cs typeface="+mn-cs"/>
              </a:defRPr>
            </a:pPr>
            <a:r>
              <a:rPr lang="zh-TW" altLang="en-US" sz="2400" b="1" dirty="0" smtClean="0">
                <a:solidFill>
                  <a:srgbClr val="990099"/>
                </a:solidFill>
                <a:latin typeface="微軟正黑體" pitchFamily="34" charset="-120"/>
                <a:ea typeface="微軟正黑體" pitchFamily="34" charset="-120"/>
              </a:rPr>
              <a:t>√高中</a:t>
            </a:r>
            <a:r>
              <a:rPr lang="zh-TW" altLang="en-US" sz="2400" b="1" dirty="0">
                <a:solidFill>
                  <a:srgbClr val="990099"/>
                </a:solidFill>
                <a:latin typeface="微軟正黑體" pitchFamily="34" charset="-120"/>
                <a:ea typeface="微軟正黑體" pitchFamily="34" charset="-120"/>
              </a:rPr>
              <a:t>職</a:t>
            </a:r>
            <a:r>
              <a:rPr lang="zh-TW" altLang="en-US" sz="2400" b="1" dirty="0" smtClean="0">
                <a:solidFill>
                  <a:srgbClr val="990099"/>
                </a:solidFill>
                <a:latin typeface="微軟正黑體" pitchFamily="34" charset="-120"/>
                <a:ea typeface="微軟正黑體" pitchFamily="34" charset="-120"/>
              </a:rPr>
              <a:t>男生在</a:t>
            </a:r>
            <a:r>
              <a:rPr lang="zh-TW" altLang="en-US" sz="2400" b="1" u="sng" dirty="0" smtClean="0">
                <a:solidFill>
                  <a:srgbClr val="990099"/>
                </a:solidFill>
                <a:latin typeface="微軟正黑體" pitchFamily="34" charset="-120"/>
                <a:ea typeface="微軟正黑體" pitchFamily="34" charset="-120"/>
              </a:rPr>
              <a:t>線</a:t>
            </a:r>
            <a:r>
              <a:rPr lang="zh-TW" altLang="en-US" sz="2400" b="1" u="sng" dirty="0">
                <a:solidFill>
                  <a:srgbClr val="990099"/>
                </a:solidFill>
                <a:latin typeface="微軟正黑體" pitchFamily="34" charset="-120"/>
                <a:ea typeface="微軟正黑體" pitchFamily="34" charset="-120"/>
              </a:rPr>
              <a:t>上遊戲</a:t>
            </a:r>
            <a:r>
              <a:rPr lang="zh-TW" altLang="en-US" sz="2400" b="1" dirty="0">
                <a:solidFill>
                  <a:srgbClr val="990099"/>
                </a:solidFill>
                <a:latin typeface="微軟正黑體" pitchFamily="34" charset="-120"/>
                <a:ea typeface="微軟正黑體" pitchFamily="34" charset="-120"/>
              </a:rPr>
              <a:t>正向</a:t>
            </a:r>
            <a:r>
              <a:rPr lang="zh-TW" altLang="en-US" sz="2400" b="1" dirty="0" smtClean="0">
                <a:solidFill>
                  <a:srgbClr val="990099"/>
                </a:solidFill>
                <a:latin typeface="微軟正黑體" pitchFamily="34" charset="-120"/>
                <a:ea typeface="微軟正黑體" pitchFamily="34" charset="-120"/>
              </a:rPr>
              <a:t>預期分數上高於</a:t>
            </a:r>
            <a:r>
              <a:rPr lang="zh-TW" altLang="en-US" sz="2400" b="1" dirty="0">
                <a:solidFill>
                  <a:srgbClr val="990099"/>
                </a:solidFill>
                <a:latin typeface="微軟正黑體" pitchFamily="34" charset="-120"/>
                <a:ea typeface="微軟正黑體" pitchFamily="34" charset="-120"/>
              </a:rPr>
              <a:t>高中職女生</a:t>
            </a:r>
          </a:p>
        </p:txBody>
      </p:sp>
      <p:graphicFrame>
        <p:nvGraphicFramePr>
          <p:cNvPr id="5" name="表格 4"/>
          <p:cNvGraphicFramePr>
            <a:graphicFrameLocks noGrp="1"/>
          </p:cNvGraphicFramePr>
          <p:nvPr>
            <p:extLst>
              <p:ext uri="{D42A27DB-BD31-4B8C-83A1-F6EECF244321}">
                <p14:modId xmlns:p14="http://schemas.microsoft.com/office/powerpoint/2010/main" val="2390350596"/>
              </p:ext>
            </p:extLst>
          </p:nvPr>
        </p:nvGraphicFramePr>
        <p:xfrm>
          <a:off x="266731" y="5985510"/>
          <a:ext cx="11575273" cy="370840"/>
        </p:xfrm>
        <a:graphic>
          <a:graphicData uri="http://schemas.openxmlformats.org/drawingml/2006/table">
            <a:tbl>
              <a:tblPr bandRow="1">
                <a:tableStyleId>{00A15C55-8517-42AA-B614-E9B94910E393}</a:tableStyleId>
              </a:tblPr>
              <a:tblGrid>
                <a:gridCol w="1591878"/>
                <a:gridCol w="2464213"/>
                <a:gridCol w="4508500"/>
                <a:gridCol w="3010682"/>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男女生比較：</a:t>
                      </a:r>
                    </a:p>
                  </a:txBody>
                  <a:tcPr>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男 </a:t>
                      </a:r>
                      <a:r>
                        <a:rPr lang="en-US" altLang="zh-TW"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&gt;</a:t>
                      </a: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 女</a:t>
                      </a:r>
                    </a:p>
                  </a:txBody>
                  <a:tcPr>
                    <a:lnL w="12700" cap="flat" cmpd="sng" algn="ctr">
                      <a:solidFill>
                        <a:schemeClr val="tx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男 </a:t>
                      </a:r>
                      <a:r>
                        <a:rPr lang="en-US" altLang="zh-TW"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 女</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男 </a:t>
                      </a:r>
                      <a:r>
                        <a:rPr lang="en-US" altLang="zh-TW"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 女</a:t>
                      </a:r>
                    </a:p>
                  </a:txBody>
                  <a:tcPr/>
                </a:tc>
              </a:tr>
            </a:tbl>
          </a:graphicData>
        </a:graphic>
      </p:graphicFrame>
      <p:sp>
        <p:nvSpPr>
          <p:cNvPr id="8" name="投影片編號版面配置區 4"/>
          <p:cNvSpPr txBox="1">
            <a:spLocks/>
          </p:cNvSpPr>
          <p:nvPr/>
        </p:nvSpPr>
        <p:spPr>
          <a:xfrm>
            <a:off x="8610600" y="6356350"/>
            <a:ext cx="2743200" cy="365125"/>
          </a:xfrm>
          <a:prstGeom prst="rect">
            <a:avLst/>
          </a:prstGeom>
        </p:spPr>
        <p:txBody>
          <a:bodyPr vert="horz" lIns="91440" tIns="45720" rIns="91440" bIns="45720" rtlCol="0" anchor="ctr"/>
          <a:lstStyle>
            <a:defPPr>
              <a:defRPr lang="zh-TW"/>
            </a:defPPr>
            <a:lvl1pPr algn="r">
              <a:defRPr sz="1200">
                <a:solidFill>
                  <a:prstClr val="black">
                    <a:tint val="75000"/>
                  </a:prstClr>
                </a:solidFill>
              </a:defRPr>
            </a:lvl1pPr>
          </a:lstStyle>
          <a:p>
            <a:r>
              <a:rPr lang="en-US" altLang="zh-TW" dirty="0" smtClean="0">
                <a:latin typeface="+mn-ea"/>
              </a:rPr>
              <a:t>11</a:t>
            </a:r>
            <a:endParaRPr lang="zh-TW" altLang="en-US" dirty="0">
              <a:latin typeface="+mn-ea"/>
            </a:endParaRPr>
          </a:p>
        </p:txBody>
      </p:sp>
    </p:spTree>
    <p:extLst>
      <p:ext uri="{BB962C8B-B14F-4D97-AF65-F5344CB8AC3E}">
        <p14:creationId xmlns:p14="http://schemas.microsoft.com/office/powerpoint/2010/main" val="10978267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88882" y="0"/>
            <a:ext cx="10515600" cy="1325563"/>
          </a:xfrm>
        </p:spPr>
        <p:txBody>
          <a:bodyPr>
            <a:normAutofit/>
          </a:bodyPr>
          <a:lstStyle/>
          <a:p>
            <a:pPr algn="ctr" eaLnBrk="0" fontAlgn="base" hangingPunct="0">
              <a:spcAft>
                <a:spcPct val="0"/>
              </a:spcAft>
            </a:pPr>
            <a:r>
              <a:rPr kumimoji="1" lang="zh-TW" altLang="en-US" sz="3200" b="1" dirty="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國小男女生在各類型</a:t>
            </a:r>
            <a:r>
              <a:rPr kumimoji="1" lang="zh-TW" altLang="en-US" sz="3200" b="1" dirty="0" smtClean="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網路成癮傾向的盛行</a:t>
            </a:r>
            <a:r>
              <a:rPr kumimoji="1" lang="zh-TW" altLang="en-US" sz="3200" b="1" dirty="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率之比較</a:t>
            </a:r>
          </a:p>
        </p:txBody>
      </p:sp>
      <p:graphicFrame>
        <p:nvGraphicFramePr>
          <p:cNvPr id="6" name="內容版面配置區 5"/>
          <p:cNvGraphicFramePr>
            <a:graphicFrameLocks noGrp="1"/>
          </p:cNvGraphicFramePr>
          <p:nvPr>
            <p:ph idx="1"/>
            <p:extLst>
              <p:ext uri="{D42A27DB-BD31-4B8C-83A1-F6EECF244321}">
                <p14:modId xmlns:p14="http://schemas.microsoft.com/office/powerpoint/2010/main" val="412529057"/>
              </p:ext>
            </p:extLst>
          </p:nvPr>
        </p:nvGraphicFramePr>
        <p:xfrm>
          <a:off x="241300" y="1397000"/>
          <a:ext cx="11950700" cy="4876478"/>
        </p:xfrm>
        <a:graphic>
          <a:graphicData uri="http://schemas.openxmlformats.org/drawingml/2006/chart">
            <c:chart xmlns:c="http://schemas.openxmlformats.org/drawingml/2006/chart" xmlns:r="http://schemas.openxmlformats.org/officeDocument/2006/relationships" r:id="rId2"/>
          </a:graphicData>
        </a:graphic>
      </p:graphicFrame>
      <p:sp>
        <p:nvSpPr>
          <p:cNvPr id="11" name="文字方塊 10"/>
          <p:cNvSpPr txBox="1"/>
          <p:nvPr/>
        </p:nvSpPr>
        <p:spPr>
          <a:xfrm>
            <a:off x="1375882" y="1110882"/>
            <a:ext cx="10485918" cy="830997"/>
          </a:xfrm>
          <a:prstGeom prst="rect">
            <a:avLst/>
          </a:prstGeom>
          <a:noFill/>
          <a:ln>
            <a:noFill/>
          </a:ln>
        </p:spPr>
        <p:txBody>
          <a:bodyPr wrap="square" rtlCol="0">
            <a:spAutoFit/>
          </a:bodyPr>
          <a:lstStyle/>
          <a:p>
            <a:pPr>
              <a:defRPr sz="2160" b="1" i="0" u="none" strike="noStrike" kern="1200" baseline="0">
                <a:solidFill>
                  <a:srgbClr val="00B050"/>
                </a:solidFill>
                <a:latin typeface="+mn-lt"/>
                <a:ea typeface="+mn-ea"/>
                <a:cs typeface="+mn-cs"/>
              </a:defRPr>
            </a:pPr>
            <a:r>
              <a:rPr lang="zh-TW" altLang="en-US" sz="2400" b="1" dirty="0" smtClean="0">
                <a:solidFill>
                  <a:srgbClr val="990099"/>
                </a:solidFill>
                <a:latin typeface="微軟正黑體" pitchFamily="34" charset="-120"/>
                <a:ea typeface="微軟正黑體" pitchFamily="34" charset="-120"/>
              </a:rPr>
              <a:t>√國小男生的</a:t>
            </a:r>
            <a:r>
              <a:rPr lang="zh-TW" altLang="en-US" sz="2400" b="1" u="sng" dirty="0" smtClean="0">
                <a:solidFill>
                  <a:srgbClr val="990099"/>
                </a:solidFill>
                <a:latin typeface="微軟正黑體" pitchFamily="34" charset="-120"/>
                <a:ea typeface="微軟正黑體" pitchFamily="34" charset="-120"/>
              </a:rPr>
              <a:t>網路使用、平板</a:t>
            </a:r>
            <a:r>
              <a:rPr lang="en-US" altLang="zh-TW" sz="2400" b="1" u="sng" dirty="0" smtClean="0">
                <a:solidFill>
                  <a:srgbClr val="990099"/>
                </a:solidFill>
                <a:latin typeface="微軟正黑體" pitchFamily="34" charset="-120"/>
                <a:ea typeface="微軟正黑體" pitchFamily="34" charset="-120"/>
              </a:rPr>
              <a:t>/</a:t>
            </a:r>
            <a:r>
              <a:rPr lang="zh-TW" altLang="en-US" sz="2400" b="1" u="sng" dirty="0" smtClean="0">
                <a:solidFill>
                  <a:srgbClr val="990099"/>
                </a:solidFill>
                <a:latin typeface="微軟正黑體" pitchFamily="34" charset="-120"/>
                <a:ea typeface="微軟正黑體" pitchFamily="34" charset="-120"/>
              </a:rPr>
              <a:t>智慧型手機、</a:t>
            </a:r>
            <a:r>
              <a:rPr lang="en-US" altLang="zh-TW" sz="2400" b="1" u="sng" dirty="0" smtClean="0">
                <a:solidFill>
                  <a:srgbClr val="990099"/>
                </a:solidFill>
                <a:latin typeface="微軟正黑體" pitchFamily="34" charset="-120"/>
                <a:ea typeface="微軟正黑體" pitchFamily="34" charset="-120"/>
              </a:rPr>
              <a:t>Faceboo</a:t>
            </a:r>
            <a:r>
              <a:rPr lang="en-US" altLang="zh-TW" sz="2400" b="1" u="sng" dirty="0">
                <a:solidFill>
                  <a:srgbClr val="990099"/>
                </a:solidFill>
                <a:latin typeface="微軟正黑體" pitchFamily="34" charset="-120"/>
                <a:ea typeface="微軟正黑體" pitchFamily="34" charset="-120"/>
              </a:rPr>
              <a:t>k</a:t>
            </a:r>
            <a:r>
              <a:rPr lang="zh-TW" altLang="en-US" sz="2400" b="1" u="sng" dirty="0" smtClean="0">
                <a:solidFill>
                  <a:srgbClr val="990099"/>
                </a:solidFill>
                <a:latin typeface="微軟正黑體" pitchFamily="34" charset="-120"/>
                <a:ea typeface="微軟正黑體" pitchFamily="34" charset="-120"/>
              </a:rPr>
              <a:t>、線上遊戲</a:t>
            </a:r>
            <a:r>
              <a:rPr lang="zh-TW" altLang="en-US" sz="2400" b="1" dirty="0" smtClean="0">
                <a:solidFill>
                  <a:srgbClr val="990099"/>
                </a:solidFill>
                <a:latin typeface="微軟正黑體" pitchFamily="34" charset="-120"/>
                <a:ea typeface="微軟正黑體" pitchFamily="34" charset="-120"/>
              </a:rPr>
              <a:t>成癮傾向</a:t>
            </a:r>
            <a:endParaRPr lang="en-US" altLang="zh-TW" sz="2400" b="1" dirty="0" smtClean="0">
              <a:solidFill>
                <a:srgbClr val="990099"/>
              </a:solidFill>
              <a:latin typeface="微軟正黑體" pitchFamily="34" charset="-120"/>
              <a:ea typeface="微軟正黑體" pitchFamily="34" charset="-120"/>
            </a:endParaRPr>
          </a:p>
          <a:p>
            <a:pPr>
              <a:defRPr sz="2160" b="1" i="0" u="none" strike="noStrike" kern="1200" baseline="0">
                <a:solidFill>
                  <a:srgbClr val="00B050"/>
                </a:solidFill>
                <a:latin typeface="+mn-lt"/>
                <a:ea typeface="+mn-ea"/>
                <a:cs typeface="+mn-cs"/>
              </a:defRPr>
            </a:pPr>
            <a:r>
              <a:rPr lang="zh-TW" altLang="en-US" sz="2400" b="1" dirty="0" smtClean="0">
                <a:solidFill>
                  <a:srgbClr val="990099"/>
                </a:solidFill>
                <a:latin typeface="微軟正黑體" pitchFamily="34" charset="-120"/>
                <a:ea typeface="微軟正黑體" pitchFamily="34" charset="-120"/>
              </a:rPr>
              <a:t>   盛行率高於</a:t>
            </a:r>
            <a:r>
              <a:rPr lang="zh-TW" altLang="en-US" sz="2400" b="1" dirty="0">
                <a:solidFill>
                  <a:srgbClr val="990099"/>
                </a:solidFill>
                <a:latin typeface="微軟正黑體" pitchFamily="34" charset="-120"/>
                <a:ea typeface="微軟正黑體" pitchFamily="34" charset="-120"/>
              </a:rPr>
              <a:t>國小</a:t>
            </a:r>
            <a:r>
              <a:rPr lang="zh-TW" altLang="en-US" sz="2400" b="1" dirty="0" smtClean="0">
                <a:solidFill>
                  <a:srgbClr val="990099"/>
                </a:solidFill>
                <a:latin typeface="微軟正黑體" pitchFamily="34" charset="-120"/>
                <a:ea typeface="微軟正黑體" pitchFamily="34" charset="-120"/>
              </a:rPr>
              <a:t>女生</a:t>
            </a:r>
            <a:endParaRPr lang="zh-TW" altLang="en-US" sz="2400" b="1" dirty="0">
              <a:solidFill>
                <a:srgbClr val="990099"/>
              </a:solidFill>
              <a:latin typeface="微軟正黑體" pitchFamily="34" charset="-120"/>
              <a:ea typeface="微軟正黑體" pitchFamily="34" charset="-120"/>
            </a:endParaRPr>
          </a:p>
        </p:txBody>
      </p:sp>
      <p:graphicFrame>
        <p:nvGraphicFramePr>
          <p:cNvPr id="13" name="表格 12"/>
          <p:cNvGraphicFramePr>
            <a:graphicFrameLocks noGrp="1"/>
          </p:cNvGraphicFramePr>
          <p:nvPr>
            <p:extLst>
              <p:ext uri="{D42A27DB-BD31-4B8C-83A1-F6EECF244321}">
                <p14:modId xmlns:p14="http://schemas.microsoft.com/office/powerpoint/2010/main" val="454025761"/>
              </p:ext>
            </p:extLst>
          </p:nvPr>
        </p:nvGraphicFramePr>
        <p:xfrm>
          <a:off x="177800" y="5923450"/>
          <a:ext cx="11836399" cy="370840"/>
        </p:xfrm>
        <a:graphic>
          <a:graphicData uri="http://schemas.openxmlformats.org/drawingml/2006/table">
            <a:tbl>
              <a:tblPr bandRow="1">
                <a:tableStyleId>{00A15C55-8517-42AA-B614-E9B94910E393}</a:tableStyleId>
              </a:tblPr>
              <a:tblGrid>
                <a:gridCol w="1594608"/>
                <a:gridCol w="1796292"/>
                <a:gridCol w="3200400"/>
                <a:gridCol w="2794000"/>
                <a:gridCol w="2451099"/>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男女生比較：</a:t>
                      </a:r>
                    </a:p>
                  </a:txBody>
                  <a:tcPr>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男 </a:t>
                      </a:r>
                      <a:r>
                        <a:rPr lang="en-US" altLang="zh-TW"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&gt;</a:t>
                      </a: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 女</a:t>
                      </a:r>
                    </a:p>
                  </a:txBody>
                  <a:tcPr>
                    <a:lnL w="12700" cap="flat" cmpd="sng" algn="ctr">
                      <a:solidFill>
                        <a:schemeClr val="tx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男 </a:t>
                      </a:r>
                      <a:r>
                        <a:rPr lang="en-US" altLang="zh-TW"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&gt;</a:t>
                      </a: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 女</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男 </a:t>
                      </a:r>
                      <a:r>
                        <a:rPr lang="en-US" altLang="zh-TW"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&gt;</a:t>
                      </a: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 女</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男 </a:t>
                      </a:r>
                      <a:r>
                        <a:rPr lang="en-US" altLang="zh-TW"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&gt;</a:t>
                      </a: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 女</a:t>
                      </a:r>
                    </a:p>
                  </a:txBody>
                  <a:tcPr/>
                </a:tc>
              </a:tr>
            </a:tbl>
          </a:graphicData>
        </a:graphic>
      </p:graphicFrame>
      <p:sp>
        <p:nvSpPr>
          <p:cNvPr id="7" name="投影片編號版面配置區 4"/>
          <p:cNvSpPr txBox="1">
            <a:spLocks/>
          </p:cNvSpPr>
          <p:nvPr/>
        </p:nvSpPr>
        <p:spPr>
          <a:xfrm>
            <a:off x="8610600" y="6356350"/>
            <a:ext cx="2743200" cy="365125"/>
          </a:xfrm>
          <a:prstGeom prst="rect">
            <a:avLst/>
          </a:prstGeom>
        </p:spPr>
        <p:txBody>
          <a:bodyPr vert="horz" lIns="91440" tIns="45720" rIns="91440" bIns="45720" rtlCol="0" anchor="ctr"/>
          <a:lstStyle>
            <a:defPPr>
              <a:defRPr lang="zh-TW"/>
            </a:defPPr>
            <a:lvl1pPr algn="r">
              <a:defRPr sz="1200">
                <a:solidFill>
                  <a:prstClr val="black">
                    <a:tint val="75000"/>
                  </a:prstClr>
                </a:solidFill>
              </a:defRPr>
            </a:lvl1pPr>
          </a:lstStyle>
          <a:p>
            <a:r>
              <a:rPr lang="en-US" altLang="zh-TW" dirty="0" smtClean="0">
                <a:latin typeface="+mn-ea"/>
              </a:rPr>
              <a:t>12</a:t>
            </a:r>
            <a:endParaRPr lang="zh-TW" altLang="en-US" dirty="0">
              <a:latin typeface="+mn-ea"/>
            </a:endParaRPr>
          </a:p>
        </p:txBody>
      </p:sp>
    </p:spTree>
    <p:extLst>
      <p:ext uri="{BB962C8B-B14F-4D97-AF65-F5344CB8AC3E}">
        <p14:creationId xmlns:p14="http://schemas.microsoft.com/office/powerpoint/2010/main" val="26521975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5500" y="0"/>
            <a:ext cx="10515600" cy="1325563"/>
          </a:xfrm>
        </p:spPr>
        <p:txBody>
          <a:bodyPr>
            <a:normAutofit/>
          </a:bodyPr>
          <a:lstStyle/>
          <a:p>
            <a:pPr algn="ctr" eaLnBrk="0" fontAlgn="base" hangingPunct="0">
              <a:spcAft>
                <a:spcPct val="0"/>
              </a:spcAft>
            </a:pPr>
            <a:r>
              <a:rPr kumimoji="1" lang="zh-TW" altLang="en-US" sz="3200" b="1" dirty="0" smtClean="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國中男女</a:t>
            </a:r>
            <a:r>
              <a:rPr kumimoji="1" lang="zh-TW" altLang="en-US" sz="3200" b="1" dirty="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生在各類型</a:t>
            </a:r>
            <a:r>
              <a:rPr kumimoji="1" lang="zh-TW" altLang="en-US" sz="3200" b="1" dirty="0" smtClean="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網路成癮傾向的盛行</a:t>
            </a:r>
            <a:r>
              <a:rPr kumimoji="1" lang="zh-TW" altLang="en-US" sz="3200" b="1" dirty="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率之比較</a:t>
            </a:r>
          </a:p>
        </p:txBody>
      </p:sp>
      <p:graphicFrame>
        <p:nvGraphicFramePr>
          <p:cNvPr id="6" name="內容版面配置區 5"/>
          <p:cNvGraphicFramePr>
            <a:graphicFrameLocks noGrp="1"/>
          </p:cNvGraphicFramePr>
          <p:nvPr>
            <p:ph idx="1"/>
            <p:extLst>
              <p:ext uri="{D42A27DB-BD31-4B8C-83A1-F6EECF244321}">
                <p14:modId xmlns:p14="http://schemas.microsoft.com/office/powerpoint/2010/main" val="3569771952"/>
              </p:ext>
            </p:extLst>
          </p:nvPr>
        </p:nvGraphicFramePr>
        <p:xfrm>
          <a:off x="368300" y="1690688"/>
          <a:ext cx="11696700" cy="4617515"/>
        </p:xfrm>
        <a:graphic>
          <a:graphicData uri="http://schemas.openxmlformats.org/drawingml/2006/chart">
            <c:chart xmlns:c="http://schemas.openxmlformats.org/drawingml/2006/chart" xmlns:r="http://schemas.openxmlformats.org/officeDocument/2006/relationships" r:id="rId2"/>
          </a:graphicData>
        </a:graphic>
      </p:graphicFrame>
      <p:sp>
        <p:nvSpPr>
          <p:cNvPr id="11" name="文字方塊 10"/>
          <p:cNvSpPr txBox="1"/>
          <p:nvPr/>
        </p:nvSpPr>
        <p:spPr>
          <a:xfrm>
            <a:off x="1461242" y="1236663"/>
            <a:ext cx="9018816" cy="461665"/>
          </a:xfrm>
          <a:prstGeom prst="rect">
            <a:avLst/>
          </a:prstGeom>
          <a:noFill/>
          <a:ln>
            <a:noFill/>
          </a:ln>
        </p:spPr>
        <p:txBody>
          <a:bodyPr wrap="none" rtlCol="0">
            <a:spAutoFit/>
          </a:bodyPr>
          <a:lstStyle/>
          <a:p>
            <a:pPr>
              <a:defRPr sz="2160" b="1" i="0" u="none" strike="noStrike" kern="1200" baseline="0">
                <a:solidFill>
                  <a:srgbClr val="00B050"/>
                </a:solidFill>
                <a:latin typeface="+mn-lt"/>
                <a:ea typeface="+mn-ea"/>
                <a:cs typeface="+mn-cs"/>
              </a:defRPr>
            </a:pPr>
            <a:r>
              <a:rPr lang="zh-TW" altLang="en-US" sz="2400" b="1" dirty="0" smtClean="0">
                <a:solidFill>
                  <a:srgbClr val="990099"/>
                </a:solidFill>
                <a:latin typeface="微軟正黑體" pitchFamily="34" charset="-120"/>
                <a:ea typeface="微軟正黑體" pitchFamily="34" charset="-120"/>
              </a:rPr>
              <a:t>√國中男生的</a:t>
            </a:r>
            <a:r>
              <a:rPr lang="zh-TW" altLang="en-US" sz="2400" b="1" u="sng" dirty="0" smtClean="0">
                <a:solidFill>
                  <a:srgbClr val="990099"/>
                </a:solidFill>
                <a:latin typeface="微軟正黑體" pitchFamily="34" charset="-120"/>
                <a:ea typeface="微軟正黑體" pitchFamily="34" charset="-120"/>
              </a:rPr>
              <a:t>線</a:t>
            </a:r>
            <a:r>
              <a:rPr lang="zh-TW" altLang="en-US" sz="2400" b="1" u="sng" dirty="0">
                <a:solidFill>
                  <a:srgbClr val="990099"/>
                </a:solidFill>
                <a:latin typeface="微軟正黑體" pitchFamily="34" charset="-120"/>
                <a:ea typeface="微軟正黑體" pitchFamily="34" charset="-120"/>
              </a:rPr>
              <a:t>上</a:t>
            </a:r>
            <a:r>
              <a:rPr lang="zh-TW" altLang="en-US" sz="2400" b="1" u="sng" dirty="0" smtClean="0">
                <a:solidFill>
                  <a:srgbClr val="990099"/>
                </a:solidFill>
                <a:latin typeface="微軟正黑體" pitchFamily="34" charset="-120"/>
                <a:ea typeface="微軟正黑體" pitchFamily="34" charset="-120"/>
              </a:rPr>
              <a:t>遊戲、網路</a:t>
            </a:r>
            <a:r>
              <a:rPr lang="zh-TW" altLang="en-US" sz="2400" b="1" u="sng" dirty="0">
                <a:solidFill>
                  <a:srgbClr val="990099"/>
                </a:solidFill>
                <a:latin typeface="微軟正黑體" pitchFamily="34" charset="-120"/>
                <a:ea typeface="微軟正黑體" pitchFamily="34" charset="-120"/>
              </a:rPr>
              <a:t>使用</a:t>
            </a:r>
            <a:r>
              <a:rPr lang="zh-TW" altLang="en-US" sz="2400" b="1" dirty="0" smtClean="0">
                <a:solidFill>
                  <a:srgbClr val="990099"/>
                </a:solidFill>
                <a:latin typeface="微軟正黑體" pitchFamily="34" charset="-120"/>
                <a:ea typeface="微軟正黑體" pitchFamily="34" charset="-120"/>
              </a:rPr>
              <a:t>成癮傾向盛行率高於</a:t>
            </a:r>
            <a:r>
              <a:rPr lang="zh-TW" altLang="en-US" sz="2400" b="1" dirty="0">
                <a:solidFill>
                  <a:srgbClr val="990099"/>
                </a:solidFill>
                <a:latin typeface="微軟正黑體" pitchFamily="34" charset="-120"/>
                <a:ea typeface="微軟正黑體" pitchFamily="34" charset="-120"/>
              </a:rPr>
              <a:t>國中</a:t>
            </a:r>
            <a:r>
              <a:rPr lang="zh-TW" altLang="en-US" sz="2400" b="1" dirty="0" smtClean="0">
                <a:solidFill>
                  <a:srgbClr val="990099"/>
                </a:solidFill>
                <a:latin typeface="微軟正黑體" pitchFamily="34" charset="-120"/>
                <a:ea typeface="微軟正黑體" pitchFamily="34" charset="-120"/>
              </a:rPr>
              <a:t>女生</a:t>
            </a:r>
            <a:endParaRPr lang="zh-TW" altLang="en-US" sz="2400" b="1" dirty="0">
              <a:solidFill>
                <a:srgbClr val="990099"/>
              </a:solidFill>
              <a:latin typeface="微軟正黑體" pitchFamily="34" charset="-120"/>
              <a:ea typeface="微軟正黑體" pitchFamily="34" charset="-120"/>
            </a:endParaRPr>
          </a:p>
        </p:txBody>
      </p:sp>
      <p:graphicFrame>
        <p:nvGraphicFramePr>
          <p:cNvPr id="12" name="表格 11"/>
          <p:cNvGraphicFramePr>
            <a:graphicFrameLocks noGrp="1"/>
          </p:cNvGraphicFramePr>
          <p:nvPr>
            <p:extLst>
              <p:ext uri="{D42A27DB-BD31-4B8C-83A1-F6EECF244321}">
                <p14:modId xmlns:p14="http://schemas.microsoft.com/office/powerpoint/2010/main" val="2964494385"/>
              </p:ext>
            </p:extLst>
          </p:nvPr>
        </p:nvGraphicFramePr>
        <p:xfrm>
          <a:off x="190500" y="5902549"/>
          <a:ext cx="11836399" cy="370840"/>
        </p:xfrm>
        <a:graphic>
          <a:graphicData uri="http://schemas.openxmlformats.org/drawingml/2006/table">
            <a:tbl>
              <a:tblPr bandRow="1">
                <a:tableStyleId>{00A15C55-8517-42AA-B614-E9B94910E393}</a:tableStyleId>
              </a:tblPr>
              <a:tblGrid>
                <a:gridCol w="1594608"/>
                <a:gridCol w="1643892"/>
                <a:gridCol w="3352800"/>
                <a:gridCol w="2794000"/>
                <a:gridCol w="2451099"/>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男女生比較：</a:t>
                      </a:r>
                    </a:p>
                  </a:txBody>
                  <a:tcPr>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男 </a:t>
                      </a:r>
                      <a:r>
                        <a:rPr lang="en-US" altLang="zh-TW"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&gt;</a:t>
                      </a: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 女</a:t>
                      </a:r>
                    </a:p>
                  </a:txBody>
                  <a:tcPr>
                    <a:lnL w="12700" cap="flat" cmpd="sng" algn="ctr">
                      <a:solidFill>
                        <a:schemeClr val="tx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男 </a:t>
                      </a:r>
                      <a:r>
                        <a:rPr lang="en-US" altLang="zh-TW"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 女</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男 </a:t>
                      </a:r>
                      <a:r>
                        <a:rPr lang="en-US" altLang="zh-TW"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 女</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男 </a:t>
                      </a:r>
                      <a:r>
                        <a:rPr lang="en-US" altLang="zh-TW"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&gt;</a:t>
                      </a: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 女</a:t>
                      </a:r>
                    </a:p>
                  </a:txBody>
                  <a:tcPr/>
                </a:tc>
              </a:tr>
            </a:tbl>
          </a:graphicData>
        </a:graphic>
      </p:graphicFrame>
      <p:sp>
        <p:nvSpPr>
          <p:cNvPr id="7" name="投影片編號版面配置區 4"/>
          <p:cNvSpPr txBox="1">
            <a:spLocks/>
          </p:cNvSpPr>
          <p:nvPr/>
        </p:nvSpPr>
        <p:spPr>
          <a:xfrm>
            <a:off x="8610600" y="6356350"/>
            <a:ext cx="2743200" cy="365125"/>
          </a:xfrm>
          <a:prstGeom prst="rect">
            <a:avLst/>
          </a:prstGeom>
        </p:spPr>
        <p:txBody>
          <a:bodyPr vert="horz" lIns="91440" tIns="45720" rIns="91440" bIns="45720" rtlCol="0" anchor="ctr"/>
          <a:lstStyle>
            <a:defPPr>
              <a:defRPr lang="zh-TW"/>
            </a:defPPr>
            <a:lvl1pPr algn="r">
              <a:defRPr sz="1200">
                <a:solidFill>
                  <a:prstClr val="black">
                    <a:tint val="75000"/>
                  </a:prstClr>
                </a:solidFill>
              </a:defRPr>
            </a:lvl1pPr>
          </a:lstStyle>
          <a:p>
            <a:r>
              <a:rPr lang="en-US" altLang="zh-TW" dirty="0" smtClean="0">
                <a:latin typeface="+mn-ea"/>
              </a:rPr>
              <a:t>13</a:t>
            </a:r>
            <a:endParaRPr lang="zh-TW" altLang="en-US" dirty="0">
              <a:latin typeface="+mn-ea"/>
            </a:endParaRPr>
          </a:p>
        </p:txBody>
      </p:sp>
    </p:spTree>
    <p:extLst>
      <p:ext uri="{BB962C8B-B14F-4D97-AF65-F5344CB8AC3E}">
        <p14:creationId xmlns:p14="http://schemas.microsoft.com/office/powerpoint/2010/main" val="24264399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63600" y="0"/>
            <a:ext cx="10515600" cy="1325563"/>
          </a:xfrm>
        </p:spPr>
        <p:txBody>
          <a:bodyPr>
            <a:normAutofit/>
          </a:bodyPr>
          <a:lstStyle/>
          <a:p>
            <a:pPr algn="ctr" eaLnBrk="0" fontAlgn="base" hangingPunct="0">
              <a:spcAft>
                <a:spcPct val="0"/>
              </a:spcAft>
            </a:pPr>
            <a:r>
              <a:rPr kumimoji="1" lang="zh-TW" altLang="en-US" sz="3200" b="1" dirty="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高中職男女生在各類型</a:t>
            </a:r>
            <a:r>
              <a:rPr kumimoji="1" lang="zh-TW" altLang="en-US" sz="3200" b="1" dirty="0" smtClean="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網路成癮傾向的盛行</a:t>
            </a:r>
            <a:r>
              <a:rPr kumimoji="1" lang="zh-TW" altLang="en-US" sz="3200" b="1" dirty="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率之比較</a:t>
            </a:r>
          </a:p>
        </p:txBody>
      </p:sp>
      <p:graphicFrame>
        <p:nvGraphicFramePr>
          <p:cNvPr id="6" name="內容版面配置區 5"/>
          <p:cNvGraphicFramePr>
            <a:graphicFrameLocks noGrp="1"/>
          </p:cNvGraphicFramePr>
          <p:nvPr>
            <p:ph idx="1"/>
            <p:extLst>
              <p:ext uri="{D42A27DB-BD31-4B8C-83A1-F6EECF244321}">
                <p14:modId xmlns:p14="http://schemas.microsoft.com/office/powerpoint/2010/main" val="1215512412"/>
              </p:ext>
            </p:extLst>
          </p:nvPr>
        </p:nvGraphicFramePr>
        <p:xfrm>
          <a:off x="355600" y="1231901"/>
          <a:ext cx="11645900" cy="4740636"/>
        </p:xfrm>
        <a:graphic>
          <a:graphicData uri="http://schemas.openxmlformats.org/drawingml/2006/chart">
            <c:chart xmlns:c="http://schemas.openxmlformats.org/drawingml/2006/chart" xmlns:r="http://schemas.openxmlformats.org/officeDocument/2006/relationships" r:id="rId2"/>
          </a:graphicData>
        </a:graphic>
      </p:graphicFrame>
      <p:sp>
        <p:nvSpPr>
          <p:cNvPr id="11" name="文字方塊 10"/>
          <p:cNvSpPr txBox="1"/>
          <p:nvPr/>
        </p:nvSpPr>
        <p:spPr>
          <a:xfrm>
            <a:off x="1399817" y="935464"/>
            <a:ext cx="8633184" cy="830997"/>
          </a:xfrm>
          <a:prstGeom prst="rect">
            <a:avLst/>
          </a:prstGeom>
          <a:noFill/>
          <a:ln>
            <a:noFill/>
          </a:ln>
        </p:spPr>
        <p:txBody>
          <a:bodyPr wrap="square" rtlCol="0">
            <a:spAutoFit/>
          </a:bodyPr>
          <a:lstStyle/>
          <a:p>
            <a:pPr>
              <a:defRPr sz="2160" b="1" i="0" u="none" strike="noStrike" kern="1200" baseline="0">
                <a:solidFill>
                  <a:srgbClr val="00B050"/>
                </a:solidFill>
                <a:latin typeface="+mn-lt"/>
                <a:ea typeface="+mn-ea"/>
                <a:cs typeface="+mn-cs"/>
              </a:defRPr>
            </a:pPr>
            <a:r>
              <a:rPr lang="zh-TW" altLang="en-US" sz="2400" b="1" dirty="0" smtClean="0">
                <a:solidFill>
                  <a:srgbClr val="990099"/>
                </a:solidFill>
                <a:latin typeface="微軟正黑體" pitchFamily="34" charset="-120"/>
                <a:ea typeface="微軟正黑體" pitchFamily="34" charset="-120"/>
              </a:rPr>
              <a:t>√高中</a:t>
            </a:r>
            <a:r>
              <a:rPr lang="zh-TW" altLang="en-US" sz="2400" b="1" dirty="0">
                <a:solidFill>
                  <a:srgbClr val="990099"/>
                </a:solidFill>
                <a:latin typeface="微軟正黑體" pitchFamily="34" charset="-120"/>
                <a:ea typeface="微軟正黑體" pitchFamily="34" charset="-120"/>
              </a:rPr>
              <a:t>職</a:t>
            </a:r>
            <a:r>
              <a:rPr lang="zh-TW" altLang="en-US" sz="2400" b="1" dirty="0" smtClean="0">
                <a:solidFill>
                  <a:srgbClr val="990099"/>
                </a:solidFill>
                <a:latin typeface="微軟正黑體" pitchFamily="34" charset="-120"/>
                <a:ea typeface="微軟正黑體" pitchFamily="34" charset="-120"/>
              </a:rPr>
              <a:t>男生的</a:t>
            </a:r>
            <a:r>
              <a:rPr lang="zh-TW" altLang="en-US" sz="2400" b="1" u="sng" dirty="0" smtClean="0">
                <a:solidFill>
                  <a:srgbClr val="990099"/>
                </a:solidFill>
                <a:latin typeface="微軟正黑體" pitchFamily="34" charset="-120"/>
                <a:ea typeface="微軟正黑體" pitchFamily="34" charset="-120"/>
              </a:rPr>
              <a:t>線</a:t>
            </a:r>
            <a:r>
              <a:rPr lang="zh-TW" altLang="en-US" sz="2400" b="1" u="sng" dirty="0">
                <a:solidFill>
                  <a:srgbClr val="990099"/>
                </a:solidFill>
                <a:latin typeface="微軟正黑體" pitchFamily="34" charset="-120"/>
                <a:ea typeface="微軟正黑體" pitchFamily="34" charset="-120"/>
              </a:rPr>
              <a:t>上</a:t>
            </a:r>
            <a:r>
              <a:rPr lang="zh-TW" altLang="en-US" sz="2400" b="1" u="sng" dirty="0" smtClean="0">
                <a:solidFill>
                  <a:srgbClr val="990099"/>
                </a:solidFill>
                <a:latin typeface="微軟正黑體" pitchFamily="34" charset="-120"/>
                <a:ea typeface="微軟正黑體" pitchFamily="34" charset="-120"/>
              </a:rPr>
              <a:t>遊戲、</a:t>
            </a:r>
            <a:r>
              <a:rPr lang="zh-TW" altLang="en-US" sz="2400" b="1" u="sng" dirty="0">
                <a:solidFill>
                  <a:srgbClr val="990099"/>
                </a:solidFill>
                <a:latin typeface="微軟正黑體" pitchFamily="34" charset="-120"/>
                <a:ea typeface="微軟正黑體" pitchFamily="34" charset="-120"/>
              </a:rPr>
              <a:t>網路</a:t>
            </a:r>
            <a:r>
              <a:rPr lang="zh-TW" altLang="en-US" sz="2400" b="1" u="sng" dirty="0" smtClean="0">
                <a:solidFill>
                  <a:srgbClr val="990099"/>
                </a:solidFill>
                <a:latin typeface="微軟正黑體" pitchFamily="34" charset="-120"/>
                <a:ea typeface="微軟正黑體" pitchFamily="34" charset="-120"/>
              </a:rPr>
              <a:t>使用</a:t>
            </a:r>
            <a:r>
              <a:rPr lang="zh-TW" altLang="en-US" sz="2400" b="1" dirty="0" smtClean="0">
                <a:solidFill>
                  <a:srgbClr val="990099"/>
                </a:solidFill>
                <a:latin typeface="微軟正黑體" pitchFamily="34" charset="-120"/>
                <a:ea typeface="微軟正黑體" pitchFamily="34" charset="-120"/>
              </a:rPr>
              <a:t>成癮傾向盛行率上高於女生</a:t>
            </a:r>
            <a:endParaRPr lang="en-US" altLang="zh-TW" sz="2400" b="1" dirty="0" smtClean="0">
              <a:solidFill>
                <a:srgbClr val="990099"/>
              </a:solidFill>
              <a:latin typeface="微軟正黑體" pitchFamily="34" charset="-120"/>
              <a:ea typeface="微軟正黑體" pitchFamily="34" charset="-120"/>
            </a:endParaRPr>
          </a:p>
          <a:p>
            <a:pPr>
              <a:defRPr sz="2160" b="1" i="0" u="none" strike="noStrike" kern="1200" baseline="0">
                <a:solidFill>
                  <a:srgbClr val="00B050"/>
                </a:solidFill>
                <a:latin typeface="+mn-lt"/>
                <a:ea typeface="+mn-ea"/>
                <a:cs typeface="+mn-cs"/>
              </a:defRPr>
            </a:pPr>
            <a:r>
              <a:rPr lang="zh-TW" altLang="en-US" sz="2400" b="1" dirty="0">
                <a:solidFill>
                  <a:srgbClr val="990099"/>
                </a:solidFill>
                <a:latin typeface="微軟正黑體" pitchFamily="34" charset="-120"/>
                <a:ea typeface="微軟正黑體" pitchFamily="34" charset="-120"/>
              </a:rPr>
              <a:t>√</a:t>
            </a:r>
            <a:r>
              <a:rPr lang="zh-TW" altLang="en-US" sz="2400" b="1" dirty="0" smtClean="0">
                <a:solidFill>
                  <a:srgbClr val="990099"/>
                </a:solidFill>
                <a:latin typeface="微軟正黑體" pitchFamily="34" charset="-120"/>
                <a:ea typeface="微軟正黑體" pitchFamily="34" charset="-120"/>
              </a:rPr>
              <a:t>高中</a:t>
            </a:r>
            <a:r>
              <a:rPr lang="zh-TW" altLang="en-US" sz="2400" b="1" dirty="0">
                <a:solidFill>
                  <a:srgbClr val="990099"/>
                </a:solidFill>
                <a:latin typeface="微軟正黑體" pitchFamily="34" charset="-120"/>
                <a:ea typeface="微軟正黑體" pitchFamily="34" charset="-120"/>
              </a:rPr>
              <a:t>職女生則在</a:t>
            </a:r>
            <a:r>
              <a:rPr lang="en-US" altLang="zh-TW" sz="2400" b="1" u="sng" dirty="0">
                <a:solidFill>
                  <a:srgbClr val="990099"/>
                </a:solidFill>
                <a:latin typeface="微軟正黑體" pitchFamily="34" charset="-120"/>
                <a:ea typeface="微軟正黑體" pitchFamily="34" charset="-120"/>
              </a:rPr>
              <a:t>Facebook</a:t>
            </a:r>
            <a:r>
              <a:rPr lang="zh-TW" altLang="en-US" sz="2400" b="1" dirty="0" smtClean="0">
                <a:solidFill>
                  <a:srgbClr val="990099"/>
                </a:solidFill>
                <a:latin typeface="微軟正黑體" pitchFamily="34" charset="-120"/>
                <a:ea typeface="微軟正黑體" pitchFamily="34" charset="-120"/>
              </a:rPr>
              <a:t>成癮傾向盛行</a:t>
            </a:r>
            <a:r>
              <a:rPr lang="zh-TW" altLang="en-US" sz="2400" b="1" dirty="0">
                <a:solidFill>
                  <a:srgbClr val="990099"/>
                </a:solidFill>
                <a:latin typeface="微軟正黑體" pitchFamily="34" charset="-120"/>
                <a:ea typeface="微軟正黑體" pitchFamily="34" charset="-120"/>
              </a:rPr>
              <a:t>率上高於</a:t>
            </a:r>
            <a:r>
              <a:rPr lang="zh-TW" altLang="en-US" sz="2400" b="1" dirty="0" smtClean="0">
                <a:solidFill>
                  <a:srgbClr val="990099"/>
                </a:solidFill>
                <a:latin typeface="微軟正黑體" pitchFamily="34" charset="-120"/>
                <a:ea typeface="微軟正黑體" pitchFamily="34" charset="-120"/>
              </a:rPr>
              <a:t>男生</a:t>
            </a:r>
            <a:endParaRPr lang="zh-TW" altLang="en-US" sz="2400" b="1" dirty="0">
              <a:solidFill>
                <a:srgbClr val="990099"/>
              </a:solidFill>
              <a:latin typeface="微軟正黑體" pitchFamily="34" charset="-120"/>
              <a:ea typeface="微軟正黑體" pitchFamily="34" charset="-120"/>
            </a:endParaRPr>
          </a:p>
        </p:txBody>
      </p:sp>
      <p:graphicFrame>
        <p:nvGraphicFramePr>
          <p:cNvPr id="12" name="表格 11"/>
          <p:cNvGraphicFramePr>
            <a:graphicFrameLocks noGrp="1"/>
          </p:cNvGraphicFramePr>
          <p:nvPr>
            <p:extLst>
              <p:ext uri="{D42A27DB-BD31-4B8C-83A1-F6EECF244321}">
                <p14:modId xmlns:p14="http://schemas.microsoft.com/office/powerpoint/2010/main" val="3754783234"/>
              </p:ext>
            </p:extLst>
          </p:nvPr>
        </p:nvGraphicFramePr>
        <p:xfrm>
          <a:off x="114301" y="6024247"/>
          <a:ext cx="11823699" cy="370840"/>
        </p:xfrm>
        <a:graphic>
          <a:graphicData uri="http://schemas.openxmlformats.org/drawingml/2006/table">
            <a:tbl>
              <a:tblPr bandRow="1">
                <a:tableStyleId>{00A15C55-8517-42AA-B614-E9B94910E393}</a:tableStyleId>
              </a:tblPr>
              <a:tblGrid>
                <a:gridCol w="1592897"/>
                <a:gridCol w="2115502"/>
                <a:gridCol w="2875829"/>
                <a:gridCol w="2648671"/>
                <a:gridCol w="25908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男女生比較：</a:t>
                      </a:r>
                    </a:p>
                  </a:txBody>
                  <a:tcPr>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男 </a:t>
                      </a:r>
                      <a:r>
                        <a:rPr lang="en-US" altLang="zh-TW"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&gt;</a:t>
                      </a: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 女</a:t>
                      </a:r>
                    </a:p>
                  </a:txBody>
                  <a:tcPr>
                    <a:lnL w="12700" cap="flat" cmpd="sng" algn="ctr">
                      <a:solidFill>
                        <a:schemeClr val="tx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男 </a:t>
                      </a:r>
                      <a:r>
                        <a:rPr lang="en-US" altLang="zh-TW"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 女</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男 </a:t>
                      </a:r>
                      <a:r>
                        <a:rPr lang="en-US" altLang="zh-TW"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&lt;</a:t>
                      </a: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 女</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男 </a:t>
                      </a:r>
                      <a:r>
                        <a:rPr lang="en-US" altLang="zh-TW"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&gt;</a:t>
                      </a: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 女</a:t>
                      </a:r>
                    </a:p>
                  </a:txBody>
                  <a:tcPr/>
                </a:tc>
              </a:tr>
            </a:tbl>
          </a:graphicData>
        </a:graphic>
      </p:graphicFrame>
      <p:sp>
        <p:nvSpPr>
          <p:cNvPr id="7" name="投影片編號版面配置區 4"/>
          <p:cNvSpPr txBox="1">
            <a:spLocks/>
          </p:cNvSpPr>
          <p:nvPr/>
        </p:nvSpPr>
        <p:spPr>
          <a:xfrm>
            <a:off x="8610600" y="6356350"/>
            <a:ext cx="2743200" cy="365125"/>
          </a:xfrm>
          <a:prstGeom prst="rect">
            <a:avLst/>
          </a:prstGeom>
        </p:spPr>
        <p:txBody>
          <a:bodyPr vert="horz" lIns="91440" tIns="45720" rIns="91440" bIns="45720" rtlCol="0" anchor="ctr"/>
          <a:lstStyle>
            <a:defPPr>
              <a:defRPr lang="zh-TW"/>
            </a:defPPr>
            <a:lvl1pPr algn="r">
              <a:defRPr sz="1200">
                <a:solidFill>
                  <a:prstClr val="black">
                    <a:tint val="75000"/>
                  </a:prstClr>
                </a:solidFill>
              </a:defRPr>
            </a:lvl1pPr>
          </a:lstStyle>
          <a:p>
            <a:r>
              <a:rPr lang="en-US" altLang="zh-TW" dirty="0" smtClean="0">
                <a:latin typeface="+mn-ea"/>
              </a:rPr>
              <a:t>14</a:t>
            </a:r>
            <a:endParaRPr lang="zh-TW" altLang="en-US" dirty="0">
              <a:latin typeface="+mn-ea"/>
            </a:endParaRPr>
          </a:p>
        </p:txBody>
      </p:sp>
    </p:spTree>
    <p:extLst>
      <p:ext uri="{BB962C8B-B14F-4D97-AF65-F5344CB8AC3E}">
        <p14:creationId xmlns:p14="http://schemas.microsoft.com/office/powerpoint/2010/main" val="41817675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38253" y="1918328"/>
            <a:ext cx="10038719" cy="4409806"/>
          </a:xfrm>
          <a:noFill/>
          <a:ln>
            <a:noFill/>
          </a:ln>
        </p:spPr>
        <p:style>
          <a:lnRef idx="1">
            <a:schemeClr val="accent4"/>
          </a:lnRef>
          <a:fillRef idx="2">
            <a:schemeClr val="accent4"/>
          </a:fillRef>
          <a:effectRef idx="1">
            <a:schemeClr val="accent4"/>
          </a:effectRef>
          <a:fontRef idx="minor">
            <a:schemeClr val="dk1"/>
          </a:fontRef>
        </p:style>
        <p:txBody>
          <a:bodyPr>
            <a:noAutofit/>
          </a:bodyPr>
          <a:lstStyle/>
          <a:p>
            <a:pPr marL="717550" indent="-717550" algn="just">
              <a:buNone/>
            </a:pPr>
            <a:r>
              <a:rPr lang="zh-TW" altLang="en-US" b="1" dirty="0" smtClean="0">
                <a:solidFill>
                  <a:srgbClr val="7030A0"/>
                </a:solidFill>
                <a:latin typeface="微軟正黑體" panose="020B0604030504040204" pitchFamily="34" charset="-120"/>
                <a:ea typeface="微軟正黑體" panose="020B0604030504040204" pitchFamily="34" charset="-120"/>
              </a:rPr>
              <a:t>一、國小平日因課業上網、平日非課業性上網、假日因課業上網、假日非課業性上網時間上；國中在假日非課業性上網時間；高中職在平日非課業性上網、假日非課業性上網時間上，皆是男生高於女生。</a:t>
            </a:r>
            <a:endParaRPr lang="en-US" altLang="zh-TW" b="1" dirty="0">
              <a:solidFill>
                <a:srgbClr val="7030A0"/>
              </a:solidFill>
              <a:latin typeface="微軟正黑體" panose="020B0604030504040204" pitchFamily="34" charset="-120"/>
              <a:ea typeface="微軟正黑體" panose="020B0604030504040204" pitchFamily="34" charset="-120"/>
            </a:endParaRPr>
          </a:p>
          <a:p>
            <a:pPr marL="457200" lvl="1" indent="457200">
              <a:buNone/>
            </a:pPr>
            <a:endParaRPr lang="en-US" altLang="zh-TW" sz="600" b="1" dirty="0" smtClean="0">
              <a:solidFill>
                <a:schemeClr val="accent5">
                  <a:lumMod val="75000"/>
                </a:schemeClr>
              </a:solidFill>
              <a:latin typeface="微軟正黑體" panose="020B0604030504040204" pitchFamily="34" charset="-120"/>
              <a:ea typeface="微軟正黑體" panose="020B0604030504040204" pitchFamily="34" charset="-120"/>
            </a:endParaRPr>
          </a:p>
          <a:p>
            <a:pPr marL="717550" lvl="1" indent="717550" algn="just">
              <a:buNone/>
            </a:pPr>
            <a:r>
              <a:rPr lang="zh-TW" altLang="en-US" sz="2800" b="1" dirty="0" smtClean="0">
                <a:solidFill>
                  <a:schemeClr val="accent5">
                    <a:lumMod val="75000"/>
                  </a:schemeClr>
                </a:solidFill>
                <a:latin typeface="微軟正黑體" panose="020B0604030504040204" pitchFamily="34" charset="-120"/>
                <a:ea typeface="微軟正黑體" panose="020B0604030504040204" pitchFamily="34" charset="-120"/>
              </a:rPr>
              <a:t>國小男女生之差異可能是管教不同、父母對子女的性別期待不同，較鼓勵男生多接觸科技產品，女生則是較鼓勵非科技相關產品，所以男生使用時間高。國中以後，可能因為學校課業要求無男女生差別。</a:t>
            </a:r>
            <a:endParaRPr lang="en-US" altLang="zh-TW" sz="2800" b="1" dirty="0">
              <a:solidFill>
                <a:schemeClr val="accent5">
                  <a:lumMod val="75000"/>
                </a:schemeClr>
              </a:solidFill>
              <a:latin typeface="微軟正黑體" panose="020B0604030504040204" pitchFamily="34" charset="-120"/>
              <a:ea typeface="微軟正黑體" panose="020B0604030504040204" pitchFamily="34" charset="-120"/>
            </a:endParaRPr>
          </a:p>
        </p:txBody>
      </p:sp>
      <p:sp>
        <p:nvSpPr>
          <p:cNvPr id="6" name="標題 1"/>
          <p:cNvSpPr>
            <a:spLocks noGrp="1"/>
          </p:cNvSpPr>
          <p:nvPr>
            <p:ph type="title"/>
          </p:nvPr>
        </p:nvSpPr>
        <p:spPr>
          <a:xfrm>
            <a:off x="837729" y="415191"/>
            <a:ext cx="10515600" cy="1325563"/>
          </a:xfrm>
        </p:spPr>
        <p:txBody>
          <a:bodyPr>
            <a:normAutofit/>
          </a:bodyPr>
          <a:lstStyle/>
          <a:p>
            <a:pPr algn="ctr" eaLnBrk="0" fontAlgn="base" hangingPunct="0">
              <a:spcAft>
                <a:spcPct val="0"/>
              </a:spcAft>
            </a:pPr>
            <a:r>
              <a:rPr kumimoji="1" lang="zh-TW" altLang="en-US" sz="3600" b="1" dirty="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討</a:t>
            </a:r>
            <a:r>
              <a:rPr kumimoji="1" lang="zh-TW" altLang="en-US" sz="3600" b="1" dirty="0" smtClean="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論</a:t>
            </a:r>
            <a:endParaRPr kumimoji="1" lang="zh-TW" altLang="en-US" sz="3600" b="1" dirty="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endParaRPr>
          </a:p>
        </p:txBody>
      </p:sp>
      <p:sp>
        <p:nvSpPr>
          <p:cNvPr id="4" name="投影片編號版面配置區 4"/>
          <p:cNvSpPr txBox="1">
            <a:spLocks/>
          </p:cNvSpPr>
          <p:nvPr/>
        </p:nvSpPr>
        <p:spPr>
          <a:xfrm>
            <a:off x="8610600" y="6356350"/>
            <a:ext cx="2743200" cy="365125"/>
          </a:xfrm>
          <a:prstGeom prst="rect">
            <a:avLst/>
          </a:prstGeom>
        </p:spPr>
        <p:txBody>
          <a:bodyPr vert="horz" lIns="91440" tIns="45720" rIns="91440" bIns="45720" rtlCol="0" anchor="ctr"/>
          <a:lstStyle>
            <a:defPPr>
              <a:defRPr lang="zh-TW"/>
            </a:defPPr>
            <a:lvl1pPr algn="r">
              <a:defRPr sz="1200">
                <a:solidFill>
                  <a:prstClr val="black">
                    <a:tint val="75000"/>
                  </a:prstClr>
                </a:solidFill>
              </a:defRPr>
            </a:lvl1pPr>
          </a:lstStyle>
          <a:p>
            <a:r>
              <a:rPr lang="en-US" altLang="zh-TW" dirty="0" smtClean="0">
                <a:latin typeface="+mn-ea"/>
              </a:rPr>
              <a:t>15</a:t>
            </a:r>
            <a:endParaRPr lang="zh-TW" altLang="en-US" dirty="0">
              <a:latin typeface="+mn-ea"/>
            </a:endParaRPr>
          </a:p>
        </p:txBody>
      </p:sp>
    </p:spTree>
    <p:extLst>
      <p:ext uri="{BB962C8B-B14F-4D97-AF65-F5344CB8AC3E}">
        <p14:creationId xmlns:p14="http://schemas.microsoft.com/office/powerpoint/2010/main" val="22328421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236338" y="1927655"/>
            <a:ext cx="9718381" cy="4409806"/>
          </a:xfrm>
          <a:noFill/>
          <a:ln>
            <a:noFill/>
          </a:ln>
        </p:spPr>
        <p:style>
          <a:lnRef idx="1">
            <a:schemeClr val="accent4"/>
          </a:lnRef>
          <a:fillRef idx="2">
            <a:schemeClr val="accent4"/>
          </a:fillRef>
          <a:effectRef idx="1">
            <a:schemeClr val="accent4"/>
          </a:effectRef>
          <a:fontRef idx="minor">
            <a:schemeClr val="dk1"/>
          </a:fontRef>
        </p:style>
        <p:txBody>
          <a:bodyPr>
            <a:noAutofit/>
          </a:bodyPr>
          <a:lstStyle/>
          <a:p>
            <a:pPr marL="717550" indent="-717550" algn="just">
              <a:buNone/>
            </a:pPr>
            <a:r>
              <a:rPr lang="zh-TW" altLang="en-US" b="1" dirty="0" smtClean="0">
                <a:solidFill>
                  <a:srgbClr val="7030A0"/>
                </a:solidFill>
                <a:latin typeface="微軟正黑體" panose="020B0604030504040204" pitchFamily="34" charset="-120"/>
                <a:ea typeface="微軟正黑體" panose="020B0604030504040204" pitchFamily="34" charset="-120"/>
              </a:rPr>
              <a:t>二、國小</a:t>
            </a:r>
            <a:r>
              <a:rPr lang="zh-TW" altLang="en-US" b="1" dirty="0">
                <a:solidFill>
                  <a:srgbClr val="7030A0"/>
                </a:solidFill>
                <a:latin typeface="微軟正黑體" panose="020B0604030504040204" pitchFamily="34" charset="-120"/>
                <a:ea typeface="微軟正黑體" panose="020B0604030504040204" pitchFamily="34" charset="-120"/>
              </a:rPr>
              <a:t>、國中、高中職男生對線上遊戲的正向預期皆大於</a:t>
            </a:r>
            <a:r>
              <a:rPr lang="zh-TW" altLang="en-US" b="1" dirty="0" smtClean="0">
                <a:solidFill>
                  <a:srgbClr val="7030A0"/>
                </a:solidFill>
                <a:latin typeface="微軟正黑體" panose="020B0604030504040204" pitchFamily="34" charset="-120"/>
                <a:ea typeface="微軟正黑體" panose="020B0604030504040204" pitchFamily="34" charset="-120"/>
              </a:rPr>
              <a:t>女生；國小男生對平板／智慧型手機的正向預期大於女生；國中女生則在</a:t>
            </a:r>
            <a:r>
              <a:rPr lang="en-US" altLang="zh-TW" b="1" dirty="0" smtClean="0">
                <a:solidFill>
                  <a:srgbClr val="7030A0"/>
                </a:solidFill>
                <a:latin typeface="微軟正黑體" panose="020B0604030504040204" pitchFamily="34" charset="-120"/>
                <a:ea typeface="微軟正黑體" panose="020B0604030504040204" pitchFamily="34" charset="-120"/>
              </a:rPr>
              <a:t>Facebook</a:t>
            </a:r>
            <a:r>
              <a:rPr lang="zh-TW" altLang="en-US" b="1" dirty="0" smtClean="0">
                <a:solidFill>
                  <a:srgbClr val="7030A0"/>
                </a:solidFill>
                <a:latin typeface="微軟正黑體" panose="020B0604030504040204" pitchFamily="34" charset="-120"/>
                <a:ea typeface="微軟正黑體" panose="020B0604030504040204" pitchFamily="34" charset="-120"/>
              </a:rPr>
              <a:t>正向預期上高於男生。</a:t>
            </a:r>
            <a:endParaRPr lang="zh-TW" altLang="en-US" b="1" dirty="0">
              <a:solidFill>
                <a:srgbClr val="7030A0"/>
              </a:solidFill>
              <a:latin typeface="微軟正黑體" panose="020B0604030504040204" pitchFamily="34" charset="-120"/>
              <a:ea typeface="微軟正黑體" panose="020B0604030504040204" pitchFamily="34" charset="-120"/>
            </a:endParaRPr>
          </a:p>
          <a:p>
            <a:pPr marL="457200" lvl="1" indent="457200">
              <a:buNone/>
            </a:pPr>
            <a:endParaRPr lang="en-US" altLang="zh-TW" sz="600" b="1" dirty="0" smtClean="0">
              <a:solidFill>
                <a:schemeClr val="accent5">
                  <a:lumMod val="75000"/>
                </a:schemeClr>
              </a:solidFill>
              <a:latin typeface="微軟正黑體" panose="020B0604030504040204" pitchFamily="34" charset="-120"/>
              <a:ea typeface="微軟正黑體" panose="020B0604030504040204" pitchFamily="34" charset="-120"/>
            </a:endParaRPr>
          </a:p>
          <a:p>
            <a:pPr marL="717550" lvl="1" indent="717550" algn="just">
              <a:buNone/>
            </a:pPr>
            <a:r>
              <a:rPr lang="zh-TW" altLang="en-US" sz="2800" b="1" dirty="0" smtClean="0">
                <a:solidFill>
                  <a:schemeClr val="accent5">
                    <a:lumMod val="75000"/>
                  </a:schemeClr>
                </a:solidFill>
                <a:latin typeface="微軟正黑體" panose="020B0604030504040204" pitchFamily="34" charset="-120"/>
                <a:ea typeface="微軟正黑體" panose="020B0604030504040204" pitchFamily="34" charset="-120"/>
              </a:rPr>
              <a:t>可能是線</a:t>
            </a:r>
            <a:r>
              <a:rPr lang="zh-TW" altLang="en-US" sz="2800" b="1" dirty="0">
                <a:solidFill>
                  <a:schemeClr val="accent5">
                    <a:lumMod val="75000"/>
                  </a:schemeClr>
                </a:solidFill>
                <a:latin typeface="微軟正黑體" panose="020B0604030504040204" pitchFamily="34" charset="-120"/>
                <a:ea typeface="微軟正黑體" panose="020B0604030504040204" pitchFamily="34" charset="-120"/>
              </a:rPr>
              <a:t>上</a:t>
            </a:r>
            <a:r>
              <a:rPr lang="zh-TW" altLang="en-US" sz="2800" b="1" dirty="0" smtClean="0">
                <a:solidFill>
                  <a:schemeClr val="accent5">
                    <a:lumMod val="75000"/>
                  </a:schemeClr>
                </a:solidFill>
                <a:latin typeface="微軟正黑體" panose="020B0604030504040204" pitchFamily="34" charset="-120"/>
                <a:ea typeface="微軟正黑體" panose="020B0604030504040204" pitchFamily="34" charset="-120"/>
              </a:rPr>
              <a:t>遊戲與</a:t>
            </a:r>
            <a:r>
              <a:rPr lang="en-US" altLang="zh-TW" sz="2800" b="1" dirty="0" smtClean="0">
                <a:solidFill>
                  <a:schemeClr val="accent5">
                    <a:lumMod val="75000"/>
                  </a:schemeClr>
                </a:solidFill>
                <a:latin typeface="微軟正黑體" panose="020B0604030504040204" pitchFamily="34" charset="-120"/>
                <a:ea typeface="微軟正黑體" panose="020B0604030504040204" pitchFamily="34" charset="-120"/>
              </a:rPr>
              <a:t>APP</a:t>
            </a:r>
            <a:r>
              <a:rPr lang="zh-TW" altLang="en-US" sz="2800" b="1" dirty="0" smtClean="0">
                <a:solidFill>
                  <a:schemeClr val="accent5">
                    <a:lumMod val="75000"/>
                  </a:schemeClr>
                </a:solidFill>
                <a:latin typeface="微軟正黑體" panose="020B0604030504040204" pitchFamily="34" charset="-120"/>
                <a:ea typeface="微軟正黑體" panose="020B0604030504040204" pitchFamily="34" charset="-120"/>
              </a:rPr>
              <a:t>遊戲較多</a:t>
            </a:r>
            <a:r>
              <a:rPr lang="zh-TW" altLang="en-US" sz="2800" b="1" dirty="0">
                <a:solidFill>
                  <a:schemeClr val="accent5">
                    <a:lumMod val="75000"/>
                  </a:schemeClr>
                </a:solidFill>
                <a:latin typeface="微軟正黑體" panose="020B0604030504040204" pitchFamily="34" charset="-120"/>
                <a:ea typeface="微軟正黑體" panose="020B0604030504040204" pitchFamily="34" charset="-120"/>
              </a:rPr>
              <a:t>是屬於</a:t>
            </a:r>
            <a:r>
              <a:rPr lang="zh-TW" altLang="en-US" sz="2800" b="1" dirty="0" smtClean="0">
                <a:solidFill>
                  <a:schemeClr val="accent5">
                    <a:lumMod val="75000"/>
                  </a:schemeClr>
                </a:solidFill>
                <a:latin typeface="微軟正黑體" panose="020B0604030504040204" pitchFamily="34" charset="-120"/>
                <a:ea typeface="微軟正黑體" panose="020B0604030504040204" pitchFamily="34" charset="-120"/>
              </a:rPr>
              <a:t>攻擊性、競爭型，可能是因社會文化、家庭管教較鼓勵、接受男生有較多競爭或攻擊行為，所以</a:t>
            </a:r>
            <a:r>
              <a:rPr lang="zh-TW" altLang="en-US" sz="2800" b="1" dirty="0">
                <a:solidFill>
                  <a:schemeClr val="accent5">
                    <a:lumMod val="75000"/>
                  </a:schemeClr>
                </a:solidFill>
                <a:latin typeface="微軟正黑體" panose="020B0604030504040204" pitchFamily="34" charset="-120"/>
                <a:ea typeface="微軟正黑體" panose="020B0604030504040204" pitchFamily="34" charset="-120"/>
              </a:rPr>
              <a:t>男生的線上遊戲的正向</a:t>
            </a:r>
            <a:r>
              <a:rPr lang="zh-TW" altLang="en-US" sz="2800" b="1" dirty="0" smtClean="0">
                <a:solidFill>
                  <a:schemeClr val="accent5">
                    <a:lumMod val="75000"/>
                  </a:schemeClr>
                </a:solidFill>
                <a:latin typeface="微軟正黑體" panose="020B0604030504040204" pitchFamily="34" charset="-120"/>
                <a:ea typeface="微軟正黑體" panose="020B0604030504040204" pitchFamily="34" charset="-120"/>
              </a:rPr>
              <a:t>預期較高，且</a:t>
            </a:r>
            <a:r>
              <a:rPr lang="zh-TW" altLang="en-US" sz="2800" b="1" dirty="0">
                <a:solidFill>
                  <a:schemeClr val="accent5">
                    <a:lumMod val="75000"/>
                  </a:schemeClr>
                </a:solidFill>
                <a:latin typeface="微軟正黑體" panose="020B0604030504040204" pitchFamily="34" charset="-120"/>
                <a:ea typeface="微軟正黑體" panose="020B0604030504040204" pitchFamily="34" charset="-120"/>
              </a:rPr>
              <a:t>國小男生對</a:t>
            </a:r>
            <a:r>
              <a:rPr lang="zh-TW" altLang="en-US" sz="2800" b="1" dirty="0" smtClean="0">
                <a:solidFill>
                  <a:schemeClr val="accent5">
                    <a:lumMod val="75000"/>
                  </a:schemeClr>
                </a:solidFill>
                <a:latin typeface="微軟正黑體" panose="020B0604030504040204" pitchFamily="34" charset="-120"/>
                <a:ea typeface="微軟正黑體" panose="020B0604030504040204" pitchFamily="34" charset="-120"/>
              </a:rPr>
              <a:t>平板／智慧型</a:t>
            </a:r>
            <a:r>
              <a:rPr lang="zh-TW" altLang="en-US" sz="2800" b="1" dirty="0">
                <a:solidFill>
                  <a:schemeClr val="accent5">
                    <a:lumMod val="75000"/>
                  </a:schemeClr>
                </a:solidFill>
                <a:latin typeface="微軟正黑體" panose="020B0604030504040204" pitchFamily="34" charset="-120"/>
                <a:ea typeface="微軟正黑體" panose="020B0604030504040204" pitchFamily="34" charset="-120"/>
              </a:rPr>
              <a:t>手機的正向</a:t>
            </a:r>
            <a:r>
              <a:rPr lang="zh-TW" altLang="en-US" sz="2800" b="1" dirty="0" smtClean="0">
                <a:solidFill>
                  <a:schemeClr val="accent5">
                    <a:lumMod val="75000"/>
                  </a:schemeClr>
                </a:solidFill>
                <a:latin typeface="微軟正黑體" panose="020B0604030504040204" pitchFamily="34" charset="-120"/>
                <a:ea typeface="微軟正黑體" panose="020B0604030504040204" pitchFamily="34" charset="-120"/>
              </a:rPr>
              <a:t>預期也較高；而女生較被鼓勵進行人際關係互動，</a:t>
            </a:r>
            <a:r>
              <a:rPr lang="en-US" altLang="zh-TW" sz="2800" b="1" dirty="0" smtClean="0">
                <a:solidFill>
                  <a:schemeClr val="accent5">
                    <a:lumMod val="75000"/>
                  </a:schemeClr>
                </a:solidFill>
                <a:latin typeface="微軟正黑體" panose="020B0604030504040204" pitchFamily="34" charset="-120"/>
                <a:ea typeface="微軟正黑體" panose="020B0604030504040204" pitchFamily="34" charset="-120"/>
              </a:rPr>
              <a:t>Facebook</a:t>
            </a:r>
            <a:r>
              <a:rPr lang="zh-TW" altLang="en-US" sz="2800" b="1" dirty="0" smtClean="0">
                <a:solidFill>
                  <a:schemeClr val="accent5">
                    <a:lumMod val="75000"/>
                  </a:schemeClr>
                </a:solidFill>
                <a:latin typeface="微軟正黑體" panose="020B0604030504040204" pitchFamily="34" charset="-120"/>
                <a:ea typeface="微軟正黑體" panose="020B0604030504040204" pitchFamily="34" charset="-120"/>
              </a:rPr>
              <a:t>較多社交功能，所以國中女生的</a:t>
            </a:r>
            <a:r>
              <a:rPr lang="en-US" altLang="zh-TW" sz="2800" b="1" dirty="0" smtClean="0">
                <a:solidFill>
                  <a:schemeClr val="accent5">
                    <a:lumMod val="75000"/>
                  </a:schemeClr>
                </a:solidFill>
                <a:latin typeface="微軟正黑體" panose="020B0604030504040204" pitchFamily="34" charset="-120"/>
                <a:ea typeface="微軟正黑體" panose="020B0604030504040204" pitchFamily="34" charset="-120"/>
              </a:rPr>
              <a:t>Facebook</a:t>
            </a:r>
            <a:r>
              <a:rPr lang="zh-TW" altLang="en-US" sz="2800" b="1" dirty="0" smtClean="0">
                <a:solidFill>
                  <a:schemeClr val="accent5">
                    <a:lumMod val="75000"/>
                  </a:schemeClr>
                </a:solidFill>
                <a:latin typeface="微軟正黑體" panose="020B0604030504040204" pitchFamily="34" charset="-120"/>
                <a:ea typeface="微軟正黑體" panose="020B0604030504040204" pitchFamily="34" charset="-120"/>
              </a:rPr>
              <a:t>正向預期較高。</a:t>
            </a:r>
            <a:endParaRPr lang="zh-TW" altLang="en-US" sz="2800" b="1" dirty="0">
              <a:solidFill>
                <a:schemeClr val="accent5">
                  <a:lumMod val="75000"/>
                </a:schemeClr>
              </a:solidFill>
              <a:latin typeface="微軟正黑體" panose="020B0604030504040204" pitchFamily="34" charset="-120"/>
              <a:ea typeface="微軟正黑體" panose="020B0604030504040204" pitchFamily="34" charset="-120"/>
            </a:endParaRPr>
          </a:p>
          <a:p>
            <a:pPr marL="457200" lvl="1" indent="457200">
              <a:buNone/>
            </a:pPr>
            <a:endParaRPr lang="en-US" altLang="zh-TW" sz="2800" b="1" dirty="0">
              <a:solidFill>
                <a:schemeClr val="accent5">
                  <a:lumMod val="75000"/>
                </a:schemeClr>
              </a:solidFill>
              <a:latin typeface="微軟正黑體" panose="020B0604030504040204" pitchFamily="34" charset="-120"/>
              <a:ea typeface="微軟正黑體" panose="020B0604030504040204" pitchFamily="34" charset="-120"/>
            </a:endParaRPr>
          </a:p>
        </p:txBody>
      </p:sp>
      <p:sp>
        <p:nvSpPr>
          <p:cNvPr id="7" name="標題 1"/>
          <p:cNvSpPr>
            <a:spLocks noGrp="1"/>
          </p:cNvSpPr>
          <p:nvPr>
            <p:ph type="title"/>
          </p:nvPr>
        </p:nvSpPr>
        <p:spPr>
          <a:xfrm>
            <a:off x="837729" y="415191"/>
            <a:ext cx="10515600" cy="1325563"/>
          </a:xfrm>
        </p:spPr>
        <p:txBody>
          <a:bodyPr>
            <a:normAutofit/>
          </a:bodyPr>
          <a:lstStyle/>
          <a:p>
            <a:pPr algn="ctr" eaLnBrk="0" fontAlgn="base" hangingPunct="0">
              <a:spcAft>
                <a:spcPct val="0"/>
              </a:spcAft>
            </a:pPr>
            <a:r>
              <a:rPr kumimoji="1" lang="zh-TW" altLang="en-US" sz="3600" b="1" dirty="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討</a:t>
            </a:r>
            <a:r>
              <a:rPr kumimoji="1" lang="zh-TW" altLang="en-US" sz="3600" b="1" dirty="0" smtClean="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論</a:t>
            </a:r>
            <a:endParaRPr kumimoji="1" lang="zh-TW" altLang="en-US" sz="3600" b="1" dirty="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endParaRPr>
          </a:p>
        </p:txBody>
      </p:sp>
      <p:sp>
        <p:nvSpPr>
          <p:cNvPr id="4" name="投影片編號版面配置區 4"/>
          <p:cNvSpPr txBox="1">
            <a:spLocks/>
          </p:cNvSpPr>
          <p:nvPr/>
        </p:nvSpPr>
        <p:spPr>
          <a:xfrm>
            <a:off x="8610600" y="6356350"/>
            <a:ext cx="2743200" cy="365125"/>
          </a:xfrm>
          <a:prstGeom prst="rect">
            <a:avLst/>
          </a:prstGeom>
        </p:spPr>
        <p:txBody>
          <a:bodyPr vert="horz" lIns="91440" tIns="45720" rIns="91440" bIns="45720" rtlCol="0" anchor="ctr"/>
          <a:lstStyle>
            <a:defPPr>
              <a:defRPr lang="zh-TW"/>
            </a:defPPr>
            <a:lvl1pPr algn="r">
              <a:defRPr sz="1200">
                <a:solidFill>
                  <a:prstClr val="black">
                    <a:tint val="75000"/>
                  </a:prstClr>
                </a:solidFill>
              </a:defRPr>
            </a:lvl1pPr>
          </a:lstStyle>
          <a:p>
            <a:r>
              <a:rPr lang="en-US" altLang="zh-TW" dirty="0" smtClean="0">
                <a:latin typeface="+mn-ea"/>
              </a:rPr>
              <a:t>16</a:t>
            </a:r>
            <a:endParaRPr lang="zh-TW" altLang="en-US" dirty="0">
              <a:latin typeface="+mn-ea"/>
            </a:endParaRPr>
          </a:p>
        </p:txBody>
      </p:sp>
    </p:spTree>
    <p:extLst>
      <p:ext uri="{BB962C8B-B14F-4D97-AF65-F5344CB8AC3E}">
        <p14:creationId xmlns:p14="http://schemas.microsoft.com/office/powerpoint/2010/main" val="14708296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217037" y="1649331"/>
            <a:ext cx="10021982" cy="4982180"/>
          </a:xfrm>
          <a:noFill/>
          <a:ln>
            <a:noFill/>
          </a:ln>
        </p:spPr>
        <p:style>
          <a:lnRef idx="1">
            <a:schemeClr val="accent4"/>
          </a:lnRef>
          <a:fillRef idx="2">
            <a:schemeClr val="accent4"/>
          </a:fillRef>
          <a:effectRef idx="1">
            <a:schemeClr val="accent4"/>
          </a:effectRef>
          <a:fontRef idx="minor">
            <a:schemeClr val="dk1"/>
          </a:fontRef>
        </p:style>
        <p:txBody>
          <a:bodyPr>
            <a:noAutofit/>
          </a:bodyPr>
          <a:lstStyle/>
          <a:p>
            <a:pPr marL="717550" indent="-717550" algn="just">
              <a:buNone/>
            </a:pPr>
            <a:r>
              <a:rPr lang="zh-TW" altLang="en-US" sz="2600" b="1" dirty="0" smtClean="0">
                <a:solidFill>
                  <a:srgbClr val="7030A0"/>
                </a:solidFill>
                <a:latin typeface="微軟正黑體" panose="020B0604030504040204" pitchFamily="34" charset="-120"/>
                <a:ea typeface="微軟正黑體" panose="020B0604030504040204" pitchFamily="34" charset="-120"/>
              </a:rPr>
              <a:t>三、國小</a:t>
            </a:r>
            <a:r>
              <a:rPr lang="zh-TW" altLang="en-US" sz="2600" b="1" dirty="0">
                <a:solidFill>
                  <a:srgbClr val="7030A0"/>
                </a:solidFill>
                <a:latin typeface="微軟正黑體" panose="020B0604030504040204" pitchFamily="34" charset="-120"/>
                <a:ea typeface="微軟正黑體" panose="020B0604030504040204" pitchFamily="34" charset="-120"/>
              </a:rPr>
              <a:t>、國中、高中職男生在線上遊戲成癮傾向盛行率上皆高於</a:t>
            </a:r>
            <a:r>
              <a:rPr lang="zh-TW" altLang="en-US" sz="2600" b="1" dirty="0" smtClean="0">
                <a:solidFill>
                  <a:srgbClr val="7030A0"/>
                </a:solidFill>
                <a:latin typeface="微軟正黑體" panose="020B0604030504040204" pitchFamily="34" charset="-120"/>
                <a:ea typeface="微軟正黑體" panose="020B0604030504040204" pitchFamily="34" charset="-120"/>
              </a:rPr>
              <a:t>女生</a:t>
            </a:r>
            <a:r>
              <a:rPr lang="zh-TW" altLang="en-US" sz="2600" b="1" dirty="0">
                <a:solidFill>
                  <a:srgbClr val="7030A0"/>
                </a:solidFill>
                <a:latin typeface="微軟正黑體" panose="020B0604030504040204" pitchFamily="34" charset="-120"/>
                <a:ea typeface="微軟正黑體" panose="020B0604030504040204" pitchFamily="34" charset="-120"/>
              </a:rPr>
              <a:t>。</a:t>
            </a:r>
            <a:endParaRPr lang="en-US" altLang="zh-TW" sz="2600" b="1" dirty="0">
              <a:solidFill>
                <a:srgbClr val="7030A0"/>
              </a:solidFill>
              <a:latin typeface="微軟正黑體" panose="020B0604030504040204" pitchFamily="34" charset="-120"/>
              <a:ea typeface="微軟正黑體" panose="020B0604030504040204" pitchFamily="34" charset="-120"/>
            </a:endParaRPr>
          </a:p>
          <a:p>
            <a:pPr marL="717550" indent="0" algn="just">
              <a:buNone/>
            </a:pPr>
            <a:r>
              <a:rPr lang="zh-TW" altLang="en-US" sz="2600" b="1" dirty="0" smtClean="0">
                <a:solidFill>
                  <a:schemeClr val="accent5">
                    <a:lumMod val="75000"/>
                  </a:schemeClr>
                </a:solidFill>
                <a:latin typeface="微軟正黑體" panose="020B0604030504040204" pitchFamily="34" charset="-120"/>
                <a:ea typeface="微軟正黑體" panose="020B0604030504040204" pitchFamily="34" charset="-120"/>
              </a:rPr>
              <a:t>　　由於線</a:t>
            </a:r>
            <a:r>
              <a:rPr lang="zh-TW" altLang="en-US" sz="2600" b="1" dirty="0">
                <a:solidFill>
                  <a:schemeClr val="accent5">
                    <a:lumMod val="75000"/>
                  </a:schemeClr>
                </a:solidFill>
                <a:latin typeface="微軟正黑體" panose="020B0604030504040204" pitchFamily="34" charset="-120"/>
                <a:ea typeface="微軟正黑體" panose="020B0604030504040204" pitchFamily="34" charset="-120"/>
              </a:rPr>
              <a:t>上</a:t>
            </a:r>
            <a:r>
              <a:rPr lang="zh-TW" altLang="en-US" sz="2600" b="1" dirty="0" smtClean="0">
                <a:solidFill>
                  <a:schemeClr val="accent5">
                    <a:lumMod val="75000"/>
                  </a:schemeClr>
                </a:solidFill>
                <a:latin typeface="微軟正黑體" panose="020B0604030504040204" pitchFamily="34" charset="-120"/>
                <a:ea typeface="微軟正黑體" panose="020B0604030504040204" pitchFamily="34" charset="-120"/>
              </a:rPr>
              <a:t>遊戲較多攻擊、競爭性內容，可能</a:t>
            </a:r>
            <a:r>
              <a:rPr lang="zh-TW" altLang="en-US" sz="2600" b="1" dirty="0">
                <a:solidFill>
                  <a:schemeClr val="accent5">
                    <a:lumMod val="75000"/>
                  </a:schemeClr>
                </a:solidFill>
                <a:latin typeface="微軟正黑體" panose="020B0604030504040204" pitchFamily="34" charset="-120"/>
                <a:ea typeface="微軟正黑體" panose="020B0604030504040204" pitchFamily="34" charset="-120"/>
              </a:rPr>
              <a:t>因</a:t>
            </a:r>
            <a:r>
              <a:rPr lang="zh-TW" altLang="en-US" sz="2600" b="1" dirty="0" smtClean="0">
                <a:solidFill>
                  <a:schemeClr val="accent5">
                    <a:lumMod val="75000"/>
                  </a:schemeClr>
                </a:solidFill>
                <a:latin typeface="微軟正黑體" panose="020B0604030504040204" pitchFamily="34" charset="-120"/>
                <a:ea typeface="微軟正黑體" panose="020B0604030504040204" pitchFamily="34" charset="-120"/>
              </a:rPr>
              <a:t>社會</a:t>
            </a:r>
            <a:r>
              <a:rPr lang="zh-TW" altLang="en-US" sz="2600" b="1" dirty="0">
                <a:solidFill>
                  <a:schemeClr val="accent5">
                    <a:lumMod val="75000"/>
                  </a:schemeClr>
                </a:solidFill>
                <a:latin typeface="微軟正黑體" panose="020B0604030504040204" pitchFamily="34" charset="-120"/>
                <a:ea typeface="微軟正黑體" panose="020B0604030504040204" pitchFamily="34" charset="-120"/>
              </a:rPr>
              <a:t>文化、家庭</a:t>
            </a:r>
            <a:r>
              <a:rPr lang="zh-TW" altLang="en-US" sz="2600" b="1" dirty="0" smtClean="0">
                <a:solidFill>
                  <a:schemeClr val="accent5">
                    <a:lumMod val="75000"/>
                  </a:schemeClr>
                </a:solidFill>
                <a:latin typeface="微軟正黑體" panose="020B0604030504040204" pitchFamily="34" charset="-120"/>
                <a:ea typeface="微軟正黑體" panose="020B0604030504040204" pitchFamily="34" charset="-120"/>
              </a:rPr>
              <a:t>管教較鼓勵</a:t>
            </a:r>
            <a:r>
              <a:rPr lang="zh-TW" altLang="en-US" sz="2600" b="1" dirty="0">
                <a:solidFill>
                  <a:schemeClr val="accent5">
                    <a:lumMod val="75000"/>
                  </a:schemeClr>
                </a:solidFill>
                <a:latin typeface="微軟正黑體" panose="020B0604030504040204" pitchFamily="34" charset="-120"/>
                <a:ea typeface="微軟正黑體" panose="020B0604030504040204" pitchFamily="34" charset="-120"/>
              </a:rPr>
              <a:t>男生</a:t>
            </a:r>
            <a:r>
              <a:rPr lang="zh-TW" altLang="en-US" sz="2600" b="1" dirty="0" smtClean="0">
                <a:solidFill>
                  <a:schemeClr val="accent5">
                    <a:lumMod val="75000"/>
                  </a:schemeClr>
                </a:solidFill>
                <a:latin typeface="微軟正黑體" panose="020B0604030504040204" pitchFamily="34" charset="-120"/>
                <a:ea typeface="微軟正黑體" panose="020B0604030504040204" pitchFamily="34" charset="-120"/>
              </a:rPr>
              <a:t>競賽活動有關，</a:t>
            </a:r>
            <a:r>
              <a:rPr lang="zh-TW" altLang="en-US" sz="2600" b="1" dirty="0">
                <a:solidFill>
                  <a:schemeClr val="accent5">
                    <a:lumMod val="75000"/>
                  </a:schemeClr>
                </a:solidFill>
                <a:latin typeface="微軟正黑體" panose="020B0604030504040204" pitchFamily="34" charset="-120"/>
                <a:ea typeface="微軟正黑體" panose="020B0604030504040204" pitchFamily="34" charset="-120"/>
              </a:rPr>
              <a:t>所以男生的線上</a:t>
            </a:r>
            <a:r>
              <a:rPr lang="zh-TW" altLang="en-US" sz="2600" b="1" dirty="0" smtClean="0">
                <a:solidFill>
                  <a:schemeClr val="accent5">
                    <a:lumMod val="75000"/>
                  </a:schemeClr>
                </a:solidFill>
                <a:latin typeface="微軟正黑體" panose="020B0604030504040204" pitchFamily="34" charset="-120"/>
                <a:ea typeface="微軟正黑體" panose="020B0604030504040204" pitchFamily="34" charset="-120"/>
              </a:rPr>
              <a:t>遊戲成癮傾向的盛行</a:t>
            </a:r>
            <a:r>
              <a:rPr lang="zh-TW" altLang="en-US" sz="2600" b="1" dirty="0">
                <a:solidFill>
                  <a:schemeClr val="accent5">
                    <a:lumMod val="75000"/>
                  </a:schemeClr>
                </a:solidFill>
                <a:latin typeface="微軟正黑體" panose="020B0604030504040204" pitchFamily="34" charset="-120"/>
                <a:ea typeface="微軟正黑體" panose="020B0604030504040204" pitchFamily="34" charset="-120"/>
              </a:rPr>
              <a:t>率</a:t>
            </a:r>
            <a:r>
              <a:rPr lang="zh-TW" altLang="en-US" sz="2600" b="1" dirty="0" smtClean="0">
                <a:solidFill>
                  <a:schemeClr val="accent5">
                    <a:lumMod val="75000"/>
                  </a:schemeClr>
                </a:solidFill>
                <a:latin typeface="微軟正黑體" panose="020B0604030504040204" pitchFamily="34" charset="-120"/>
                <a:ea typeface="微軟正黑體" panose="020B0604030504040204" pitchFamily="34" charset="-120"/>
              </a:rPr>
              <a:t>較高。</a:t>
            </a:r>
            <a:endParaRPr lang="en-US" altLang="zh-TW" sz="2600" b="1" dirty="0" smtClean="0">
              <a:solidFill>
                <a:schemeClr val="accent5">
                  <a:lumMod val="75000"/>
                </a:schemeClr>
              </a:solidFill>
              <a:latin typeface="微軟正黑體" panose="020B0604030504040204" pitchFamily="34" charset="-120"/>
              <a:ea typeface="微軟正黑體" panose="020B0604030504040204" pitchFamily="34" charset="-120"/>
            </a:endParaRPr>
          </a:p>
          <a:p>
            <a:pPr marL="0" indent="457200">
              <a:buNone/>
            </a:pPr>
            <a:endParaRPr lang="en-US" altLang="zh-TW" sz="600" b="1" dirty="0">
              <a:solidFill>
                <a:srgbClr val="7030A0"/>
              </a:solidFill>
              <a:latin typeface="微軟正黑體" panose="020B0604030504040204" pitchFamily="34" charset="-120"/>
              <a:ea typeface="微軟正黑體" panose="020B0604030504040204" pitchFamily="34" charset="-120"/>
            </a:endParaRPr>
          </a:p>
          <a:p>
            <a:pPr marL="627063" indent="-628650" algn="just">
              <a:buNone/>
            </a:pPr>
            <a:r>
              <a:rPr lang="zh-TW" altLang="en-US" sz="2600" b="1" dirty="0" smtClean="0">
                <a:solidFill>
                  <a:srgbClr val="7030A0"/>
                </a:solidFill>
                <a:latin typeface="微軟正黑體" panose="020B0604030504040204" pitchFamily="34" charset="-120"/>
                <a:ea typeface="微軟正黑體" panose="020B0604030504040204" pitchFamily="34" charset="-120"/>
              </a:rPr>
              <a:t>四、國小</a:t>
            </a:r>
            <a:r>
              <a:rPr lang="zh-TW" altLang="en-US" sz="2600" b="1" dirty="0">
                <a:solidFill>
                  <a:srgbClr val="7030A0"/>
                </a:solidFill>
                <a:latin typeface="微軟正黑體" panose="020B0604030504040204" pitchFamily="34" charset="-120"/>
                <a:ea typeface="微軟正黑體" panose="020B0604030504040204" pitchFamily="34" charset="-120"/>
              </a:rPr>
              <a:t>男生的</a:t>
            </a:r>
            <a:r>
              <a:rPr lang="en-US" altLang="zh-TW" sz="2600" b="1" dirty="0">
                <a:solidFill>
                  <a:srgbClr val="7030A0"/>
                </a:solidFill>
                <a:latin typeface="微軟正黑體" panose="020B0604030504040204" pitchFamily="34" charset="-120"/>
                <a:ea typeface="微軟正黑體" panose="020B0604030504040204" pitchFamily="34" charset="-120"/>
              </a:rPr>
              <a:t>Facebook</a:t>
            </a:r>
            <a:r>
              <a:rPr lang="zh-TW" altLang="en-US" sz="2600" b="1" dirty="0" smtClean="0">
                <a:solidFill>
                  <a:srgbClr val="7030A0"/>
                </a:solidFill>
                <a:latin typeface="微軟正黑體" panose="020B0604030504040204" pitchFamily="34" charset="-120"/>
                <a:ea typeface="微軟正黑體" panose="020B0604030504040204" pitchFamily="34" charset="-120"/>
              </a:rPr>
              <a:t>成癮傾向盛行</a:t>
            </a:r>
            <a:r>
              <a:rPr lang="zh-TW" altLang="en-US" sz="2600" b="1" dirty="0">
                <a:solidFill>
                  <a:srgbClr val="7030A0"/>
                </a:solidFill>
                <a:latin typeface="微軟正黑體" panose="020B0604030504040204" pitchFamily="34" charset="-120"/>
                <a:ea typeface="微軟正黑體" panose="020B0604030504040204" pitchFamily="34" charset="-120"/>
              </a:rPr>
              <a:t>率高於女生的</a:t>
            </a:r>
            <a:r>
              <a:rPr lang="zh-TW" altLang="en-US" sz="2600" b="1" dirty="0" smtClean="0">
                <a:solidFill>
                  <a:srgbClr val="7030A0"/>
                </a:solidFill>
                <a:latin typeface="微軟正黑體" panose="020B0604030504040204" pitchFamily="34" charset="-120"/>
                <a:ea typeface="微軟正黑體" panose="020B0604030504040204" pitchFamily="34" charset="-120"/>
              </a:rPr>
              <a:t>；但高中</a:t>
            </a:r>
            <a:r>
              <a:rPr lang="zh-TW" altLang="en-US" sz="2600" b="1" dirty="0">
                <a:solidFill>
                  <a:srgbClr val="7030A0"/>
                </a:solidFill>
                <a:latin typeface="微軟正黑體" panose="020B0604030504040204" pitchFamily="34" charset="-120"/>
                <a:ea typeface="微軟正黑體" panose="020B0604030504040204" pitchFamily="34" charset="-120"/>
              </a:rPr>
              <a:t>職女生的</a:t>
            </a:r>
            <a:r>
              <a:rPr lang="en-US" altLang="zh-TW" sz="2600" b="1" dirty="0">
                <a:solidFill>
                  <a:srgbClr val="7030A0"/>
                </a:solidFill>
                <a:latin typeface="微軟正黑體" panose="020B0604030504040204" pitchFamily="34" charset="-120"/>
                <a:ea typeface="微軟正黑體" panose="020B0604030504040204" pitchFamily="34" charset="-120"/>
              </a:rPr>
              <a:t>Facebook</a:t>
            </a:r>
            <a:r>
              <a:rPr lang="zh-TW" altLang="en-US" sz="2600" b="1" dirty="0" smtClean="0">
                <a:solidFill>
                  <a:srgbClr val="7030A0"/>
                </a:solidFill>
                <a:latin typeface="微軟正黑體" panose="020B0604030504040204" pitchFamily="34" charset="-120"/>
                <a:ea typeface="微軟正黑體" panose="020B0604030504040204" pitchFamily="34" charset="-120"/>
              </a:rPr>
              <a:t>成癮傾向盛行</a:t>
            </a:r>
            <a:r>
              <a:rPr lang="zh-TW" altLang="en-US" sz="2600" b="1" dirty="0">
                <a:solidFill>
                  <a:srgbClr val="7030A0"/>
                </a:solidFill>
                <a:latin typeface="微軟正黑體" panose="020B0604030504040204" pitchFamily="34" charset="-120"/>
                <a:ea typeface="微軟正黑體" panose="020B0604030504040204" pitchFamily="34" charset="-120"/>
              </a:rPr>
              <a:t>率高於男生的</a:t>
            </a:r>
            <a:r>
              <a:rPr lang="zh-TW" altLang="en-US" sz="2600" b="1" dirty="0" smtClean="0">
                <a:solidFill>
                  <a:srgbClr val="7030A0"/>
                </a:solidFill>
                <a:latin typeface="微軟正黑體" panose="020B0604030504040204" pitchFamily="34" charset="-120"/>
                <a:ea typeface="微軟正黑體" panose="020B0604030504040204" pitchFamily="34" charset="-120"/>
              </a:rPr>
              <a:t>。</a:t>
            </a:r>
            <a:endParaRPr lang="en-US" altLang="zh-TW" sz="2600" b="1" dirty="0" smtClean="0">
              <a:solidFill>
                <a:schemeClr val="accent5">
                  <a:lumMod val="75000"/>
                </a:schemeClr>
              </a:solidFill>
              <a:latin typeface="微軟正黑體" panose="020B0604030504040204" pitchFamily="34" charset="-120"/>
              <a:ea typeface="微軟正黑體" panose="020B0604030504040204" pitchFamily="34" charset="-120"/>
            </a:endParaRPr>
          </a:p>
          <a:p>
            <a:pPr marL="717550" lvl="1" indent="0" algn="just">
              <a:spcBef>
                <a:spcPts val="1000"/>
              </a:spcBef>
              <a:buNone/>
            </a:pPr>
            <a:r>
              <a:rPr lang="zh-TW" altLang="en-US" sz="2600" b="1" dirty="0" smtClean="0">
                <a:solidFill>
                  <a:schemeClr val="accent5">
                    <a:lumMod val="75000"/>
                  </a:schemeClr>
                </a:solidFill>
                <a:latin typeface="微軟正黑體" panose="020B0604030504040204" pitchFamily="34" charset="-120"/>
                <a:ea typeface="微軟正黑體" panose="020B0604030504040204" pitchFamily="34" charset="-120"/>
              </a:rPr>
              <a:t>　　國小男生可能因為常使用</a:t>
            </a:r>
            <a:r>
              <a:rPr lang="en-US" altLang="zh-TW" sz="2600" b="1" dirty="0" smtClean="0">
                <a:solidFill>
                  <a:schemeClr val="accent5">
                    <a:lumMod val="75000"/>
                  </a:schemeClr>
                </a:solidFill>
                <a:latin typeface="微軟正黑體" panose="020B0604030504040204" pitchFamily="34" charset="-120"/>
                <a:ea typeface="微軟正黑體" panose="020B0604030504040204" pitchFamily="34" charset="-120"/>
              </a:rPr>
              <a:t>Facebook</a:t>
            </a:r>
            <a:r>
              <a:rPr lang="zh-TW" altLang="en-US" sz="2600" b="1" dirty="0" smtClean="0">
                <a:solidFill>
                  <a:schemeClr val="accent5">
                    <a:lumMod val="75000"/>
                  </a:schemeClr>
                </a:solidFill>
                <a:latin typeface="微軟正黑體" panose="020B0604030504040204" pitchFamily="34" charset="-120"/>
                <a:ea typeface="微軟正黑體" panose="020B0604030504040204" pitchFamily="34" charset="-120"/>
              </a:rPr>
              <a:t>來玩遊戲導致盛行率較高；女生則因較</a:t>
            </a:r>
            <a:r>
              <a:rPr lang="zh-TW" altLang="en-US" sz="2600" b="1" dirty="0">
                <a:solidFill>
                  <a:schemeClr val="accent5">
                    <a:lumMod val="75000"/>
                  </a:schemeClr>
                </a:solidFill>
                <a:latin typeface="微軟正黑體" panose="020B0604030504040204" pitchFamily="34" charset="-120"/>
                <a:ea typeface="微軟正黑體" panose="020B0604030504040204" pitchFamily="34" charset="-120"/>
              </a:rPr>
              <a:t>被社會鼓勵進行人際關係互動，而</a:t>
            </a:r>
            <a:r>
              <a:rPr lang="en-US" altLang="zh-TW" sz="2600" b="1" dirty="0">
                <a:solidFill>
                  <a:schemeClr val="accent5">
                    <a:lumMod val="75000"/>
                  </a:schemeClr>
                </a:solidFill>
                <a:latin typeface="微軟正黑體" panose="020B0604030504040204" pitchFamily="34" charset="-120"/>
                <a:ea typeface="微軟正黑體" panose="020B0604030504040204" pitchFamily="34" charset="-120"/>
              </a:rPr>
              <a:t>Facebook</a:t>
            </a:r>
            <a:r>
              <a:rPr lang="zh-TW" altLang="en-US" sz="2600" b="1" dirty="0">
                <a:solidFill>
                  <a:schemeClr val="accent5">
                    <a:lumMod val="75000"/>
                  </a:schemeClr>
                </a:solidFill>
                <a:latin typeface="微軟正黑體" panose="020B0604030504040204" pitchFamily="34" charset="-120"/>
                <a:ea typeface="微軟正黑體" panose="020B0604030504040204" pitchFamily="34" charset="-120"/>
              </a:rPr>
              <a:t>較多社交功能，</a:t>
            </a:r>
            <a:r>
              <a:rPr lang="zh-TW" altLang="en-US" sz="2600" b="1" dirty="0" smtClean="0">
                <a:solidFill>
                  <a:schemeClr val="accent5">
                    <a:lumMod val="75000"/>
                  </a:schemeClr>
                </a:solidFill>
                <a:latin typeface="微軟正黑體" panose="020B0604030504040204" pitchFamily="34" charset="-120"/>
                <a:ea typeface="微軟正黑體" panose="020B0604030504040204" pitchFamily="34" charset="-120"/>
              </a:rPr>
              <a:t>所以高中職女生</a:t>
            </a:r>
            <a:r>
              <a:rPr lang="zh-TW" altLang="en-US" sz="2600" b="1" dirty="0">
                <a:solidFill>
                  <a:schemeClr val="accent5">
                    <a:lumMod val="75000"/>
                  </a:schemeClr>
                </a:solidFill>
                <a:latin typeface="微軟正黑體" panose="020B0604030504040204" pitchFamily="34" charset="-120"/>
                <a:ea typeface="微軟正黑體" panose="020B0604030504040204" pitchFamily="34" charset="-120"/>
              </a:rPr>
              <a:t>的</a:t>
            </a:r>
            <a:r>
              <a:rPr lang="en-US" altLang="zh-TW" sz="2600" b="1" dirty="0" smtClean="0">
                <a:solidFill>
                  <a:schemeClr val="accent5">
                    <a:lumMod val="75000"/>
                  </a:schemeClr>
                </a:solidFill>
                <a:latin typeface="微軟正黑體" panose="020B0604030504040204" pitchFamily="34" charset="-120"/>
                <a:ea typeface="微軟正黑體" panose="020B0604030504040204" pitchFamily="34" charset="-120"/>
              </a:rPr>
              <a:t>Facebook</a:t>
            </a:r>
            <a:r>
              <a:rPr lang="zh-TW" altLang="en-US" sz="2600" b="1" dirty="0" smtClean="0">
                <a:solidFill>
                  <a:schemeClr val="accent5">
                    <a:lumMod val="75000"/>
                  </a:schemeClr>
                </a:solidFill>
                <a:latin typeface="微軟正黑體" panose="020B0604030504040204" pitchFamily="34" charset="-120"/>
                <a:ea typeface="微軟正黑體" panose="020B0604030504040204" pitchFamily="34" charset="-120"/>
              </a:rPr>
              <a:t>成癮傾向盛行率較高。</a:t>
            </a:r>
            <a:endParaRPr lang="en-US" altLang="zh-TW" sz="2600" b="1" dirty="0">
              <a:solidFill>
                <a:srgbClr val="7030A0"/>
              </a:solidFill>
              <a:latin typeface="微軟正黑體" panose="020B0604030504040204" pitchFamily="34" charset="-120"/>
              <a:ea typeface="微軟正黑體" panose="020B0604030504040204" pitchFamily="34" charset="-120"/>
            </a:endParaRPr>
          </a:p>
        </p:txBody>
      </p:sp>
      <p:sp>
        <p:nvSpPr>
          <p:cNvPr id="7" name="標題 1"/>
          <p:cNvSpPr>
            <a:spLocks noGrp="1"/>
          </p:cNvSpPr>
          <p:nvPr>
            <p:ph type="title"/>
          </p:nvPr>
        </p:nvSpPr>
        <p:spPr>
          <a:xfrm>
            <a:off x="837729" y="415191"/>
            <a:ext cx="10515600" cy="1325563"/>
          </a:xfrm>
        </p:spPr>
        <p:txBody>
          <a:bodyPr>
            <a:normAutofit/>
          </a:bodyPr>
          <a:lstStyle/>
          <a:p>
            <a:pPr algn="ctr" eaLnBrk="0" fontAlgn="base" hangingPunct="0">
              <a:spcAft>
                <a:spcPct val="0"/>
              </a:spcAft>
            </a:pPr>
            <a:r>
              <a:rPr kumimoji="1" lang="zh-TW" altLang="en-US" sz="3600" b="1" dirty="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討</a:t>
            </a:r>
            <a:r>
              <a:rPr kumimoji="1" lang="zh-TW" altLang="en-US" sz="3600" b="1" dirty="0" smtClean="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論</a:t>
            </a:r>
            <a:endParaRPr kumimoji="1" lang="zh-TW" altLang="en-US" sz="3600" b="1" dirty="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endParaRPr>
          </a:p>
        </p:txBody>
      </p:sp>
      <p:sp>
        <p:nvSpPr>
          <p:cNvPr id="4" name="投影片編號版面配置區 4"/>
          <p:cNvSpPr txBox="1">
            <a:spLocks/>
          </p:cNvSpPr>
          <p:nvPr/>
        </p:nvSpPr>
        <p:spPr>
          <a:xfrm>
            <a:off x="8610600" y="6356350"/>
            <a:ext cx="2743200" cy="365125"/>
          </a:xfrm>
          <a:prstGeom prst="rect">
            <a:avLst/>
          </a:prstGeom>
        </p:spPr>
        <p:txBody>
          <a:bodyPr vert="horz" lIns="91440" tIns="45720" rIns="91440" bIns="45720" rtlCol="0" anchor="ctr"/>
          <a:lstStyle>
            <a:defPPr>
              <a:defRPr lang="zh-TW"/>
            </a:defPPr>
            <a:lvl1pPr algn="r">
              <a:defRPr sz="1200">
                <a:solidFill>
                  <a:prstClr val="black">
                    <a:tint val="75000"/>
                  </a:prstClr>
                </a:solidFill>
              </a:defRPr>
            </a:lvl1pPr>
          </a:lstStyle>
          <a:p>
            <a:r>
              <a:rPr lang="en-US" altLang="zh-TW" dirty="0" smtClean="0">
                <a:latin typeface="+mn-ea"/>
              </a:rPr>
              <a:t>17</a:t>
            </a:r>
            <a:endParaRPr lang="zh-TW" altLang="en-US" dirty="0">
              <a:latin typeface="+mn-ea"/>
            </a:endParaRPr>
          </a:p>
        </p:txBody>
      </p:sp>
    </p:spTree>
    <p:extLst>
      <p:ext uri="{BB962C8B-B14F-4D97-AF65-F5344CB8AC3E}">
        <p14:creationId xmlns:p14="http://schemas.microsoft.com/office/powerpoint/2010/main" val="18396080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75583" y="2113102"/>
            <a:ext cx="10317136" cy="3859435"/>
          </a:xfrm>
          <a:noFill/>
          <a:ln>
            <a:noFill/>
          </a:ln>
        </p:spPr>
        <p:style>
          <a:lnRef idx="1">
            <a:schemeClr val="accent4"/>
          </a:lnRef>
          <a:fillRef idx="2">
            <a:schemeClr val="accent4"/>
          </a:fillRef>
          <a:effectRef idx="1">
            <a:schemeClr val="accent4"/>
          </a:effectRef>
          <a:fontRef idx="minor">
            <a:schemeClr val="dk1"/>
          </a:fontRef>
        </p:style>
        <p:txBody>
          <a:bodyPr>
            <a:noAutofit/>
          </a:bodyPr>
          <a:lstStyle/>
          <a:p>
            <a:pPr marL="717550" indent="-717550">
              <a:buNone/>
            </a:pPr>
            <a:r>
              <a:rPr lang="zh-TW" altLang="en-US" sz="3000" b="1" dirty="0" smtClean="0">
                <a:solidFill>
                  <a:srgbClr val="7030A0"/>
                </a:solidFill>
                <a:latin typeface="微軟正黑體" panose="020B0604030504040204" pitchFamily="34" charset="-120"/>
                <a:ea typeface="微軟正黑體" panose="020B0604030504040204" pitchFamily="34" charset="-120"/>
              </a:rPr>
              <a:t>五、國小</a:t>
            </a:r>
            <a:r>
              <a:rPr lang="zh-TW" altLang="en-US" sz="3000" b="1" dirty="0">
                <a:solidFill>
                  <a:srgbClr val="7030A0"/>
                </a:solidFill>
                <a:latin typeface="微軟正黑體" panose="020B0604030504040204" pitchFamily="34" charset="-120"/>
                <a:ea typeface="微軟正黑體" panose="020B0604030504040204" pitchFamily="34" charset="-120"/>
              </a:rPr>
              <a:t>男生的平板</a:t>
            </a:r>
            <a:r>
              <a:rPr lang="en-US" altLang="zh-TW" sz="3000" b="1" dirty="0">
                <a:solidFill>
                  <a:srgbClr val="7030A0"/>
                </a:solidFill>
                <a:latin typeface="微軟正黑體" panose="020B0604030504040204" pitchFamily="34" charset="-120"/>
                <a:ea typeface="微軟正黑體" panose="020B0604030504040204" pitchFamily="34" charset="-120"/>
              </a:rPr>
              <a:t>/</a:t>
            </a:r>
            <a:r>
              <a:rPr lang="zh-TW" altLang="en-US" sz="3000" b="1" dirty="0">
                <a:solidFill>
                  <a:srgbClr val="7030A0"/>
                </a:solidFill>
                <a:latin typeface="微軟正黑體" panose="020B0604030504040204" pitchFamily="34" charset="-120"/>
                <a:ea typeface="微軟正黑體" panose="020B0604030504040204" pitchFamily="34" charset="-120"/>
              </a:rPr>
              <a:t>智慧型手機</a:t>
            </a:r>
            <a:r>
              <a:rPr lang="zh-TW" altLang="en-US" sz="3000" b="1" dirty="0" smtClean="0">
                <a:solidFill>
                  <a:srgbClr val="7030A0"/>
                </a:solidFill>
                <a:latin typeface="微軟正黑體" panose="020B0604030504040204" pitchFamily="34" charset="-120"/>
                <a:ea typeface="微軟正黑體" panose="020B0604030504040204" pitchFamily="34" charset="-120"/>
              </a:rPr>
              <a:t>成癮傾向盛行</a:t>
            </a:r>
            <a:r>
              <a:rPr lang="zh-TW" altLang="en-US" sz="3000" b="1" dirty="0">
                <a:solidFill>
                  <a:srgbClr val="7030A0"/>
                </a:solidFill>
                <a:latin typeface="微軟正黑體" panose="020B0604030504040204" pitchFamily="34" charset="-120"/>
                <a:ea typeface="微軟正黑體" panose="020B0604030504040204" pitchFamily="34" charset="-120"/>
              </a:rPr>
              <a:t>率高於</a:t>
            </a:r>
            <a:r>
              <a:rPr lang="zh-TW" altLang="en-US" sz="3000" b="1" dirty="0" smtClean="0">
                <a:solidFill>
                  <a:srgbClr val="7030A0"/>
                </a:solidFill>
                <a:latin typeface="微軟正黑體" panose="020B0604030504040204" pitchFamily="34" charset="-120"/>
                <a:ea typeface="微軟正黑體" panose="020B0604030504040204" pitchFamily="34" charset="-120"/>
              </a:rPr>
              <a:t>女生。</a:t>
            </a:r>
            <a:endParaRPr lang="en-US" altLang="zh-TW" sz="3000" b="1" dirty="0">
              <a:solidFill>
                <a:srgbClr val="7030A0"/>
              </a:solidFill>
              <a:latin typeface="微軟正黑體" panose="020B0604030504040204" pitchFamily="34" charset="-120"/>
              <a:ea typeface="微軟正黑體" panose="020B0604030504040204" pitchFamily="34" charset="-120"/>
            </a:endParaRPr>
          </a:p>
          <a:p>
            <a:pPr marL="0" lvl="1" indent="457200">
              <a:spcBef>
                <a:spcPts val="1000"/>
              </a:spcBef>
              <a:buNone/>
            </a:pPr>
            <a:endParaRPr lang="en-US" altLang="zh-TW" sz="600" b="1" dirty="0" smtClean="0">
              <a:solidFill>
                <a:schemeClr val="accent5">
                  <a:lumMod val="75000"/>
                </a:schemeClr>
              </a:solidFill>
              <a:latin typeface="微軟正黑體" panose="020B0604030504040204" pitchFamily="34" charset="-120"/>
              <a:ea typeface="微軟正黑體" panose="020B0604030504040204" pitchFamily="34" charset="-120"/>
            </a:endParaRPr>
          </a:p>
          <a:p>
            <a:pPr marL="717550" lvl="1" indent="0" algn="just">
              <a:spcBef>
                <a:spcPts val="1000"/>
              </a:spcBef>
              <a:buNone/>
            </a:pPr>
            <a:r>
              <a:rPr lang="zh-TW" altLang="en-US" sz="2800" b="1" dirty="0" smtClean="0">
                <a:solidFill>
                  <a:schemeClr val="accent5">
                    <a:lumMod val="75000"/>
                  </a:schemeClr>
                </a:solidFill>
                <a:latin typeface="微軟正黑體" panose="020B0604030504040204" pitchFamily="34" charset="-120"/>
                <a:ea typeface="微軟正黑體" panose="020B0604030504040204" pitchFamily="34" charset="-120"/>
              </a:rPr>
              <a:t>　　國小</a:t>
            </a:r>
            <a:r>
              <a:rPr lang="zh-TW" altLang="en-US" sz="2800" b="1" dirty="0">
                <a:solidFill>
                  <a:schemeClr val="accent5">
                    <a:lumMod val="75000"/>
                  </a:schemeClr>
                </a:solidFill>
                <a:latin typeface="微軟正黑體" panose="020B0604030504040204" pitchFamily="34" charset="-120"/>
                <a:ea typeface="微軟正黑體" panose="020B0604030504040204" pitchFamily="34" charset="-120"/>
              </a:rPr>
              <a:t>男生</a:t>
            </a:r>
            <a:r>
              <a:rPr lang="zh-TW" altLang="en-US" sz="2800" b="1" dirty="0" smtClean="0">
                <a:solidFill>
                  <a:schemeClr val="accent5">
                    <a:lumMod val="75000"/>
                  </a:schemeClr>
                </a:solidFill>
                <a:latin typeface="微軟正黑體" panose="020B0604030504040204" pitchFamily="34" charset="-120"/>
                <a:ea typeface="微軟正黑體" panose="020B0604030504040204" pitchFamily="34" charset="-120"/>
              </a:rPr>
              <a:t>可能是因為</a:t>
            </a:r>
            <a:r>
              <a:rPr lang="zh-TW" altLang="en-US" sz="2800" b="1" dirty="0">
                <a:solidFill>
                  <a:schemeClr val="accent5">
                    <a:lumMod val="75000"/>
                  </a:schemeClr>
                </a:solidFill>
                <a:latin typeface="微軟正黑體" panose="020B0604030504040204" pitchFamily="34" charset="-120"/>
                <a:ea typeface="微軟正黑體" panose="020B0604030504040204" pitchFamily="34" charset="-120"/>
              </a:rPr>
              <a:t>常使用</a:t>
            </a:r>
            <a:r>
              <a:rPr lang="zh-TW" altLang="en-US" sz="2800" b="1" dirty="0" smtClean="0">
                <a:solidFill>
                  <a:schemeClr val="accent5">
                    <a:lumMod val="75000"/>
                  </a:schemeClr>
                </a:solidFill>
                <a:latin typeface="微軟正黑體" panose="020B0604030504040204" pitchFamily="34" charset="-120"/>
                <a:ea typeface="微軟正黑體" panose="020B0604030504040204" pitchFamily="34" charset="-120"/>
              </a:rPr>
              <a:t>平板／智慧型</a:t>
            </a:r>
            <a:r>
              <a:rPr lang="zh-TW" altLang="en-US" sz="2800" b="1" dirty="0">
                <a:solidFill>
                  <a:schemeClr val="accent5">
                    <a:lumMod val="75000"/>
                  </a:schemeClr>
                </a:solidFill>
                <a:latin typeface="微軟正黑體" panose="020B0604030504040204" pitchFamily="34" charset="-120"/>
                <a:ea typeface="微軟正黑體" panose="020B0604030504040204" pitchFamily="34" charset="-120"/>
              </a:rPr>
              <a:t>手機來玩遊戲導致盛行率較高</a:t>
            </a:r>
            <a:r>
              <a:rPr lang="zh-TW" altLang="en-US" sz="2800" b="1" dirty="0" smtClean="0">
                <a:solidFill>
                  <a:schemeClr val="accent5">
                    <a:lumMod val="75000"/>
                  </a:schemeClr>
                </a:solidFill>
                <a:latin typeface="微軟正黑體" panose="020B0604030504040204" pitchFamily="34" charset="-120"/>
                <a:ea typeface="微軟正黑體" panose="020B0604030504040204" pitchFamily="34" charset="-120"/>
              </a:rPr>
              <a:t>，這也</a:t>
            </a:r>
            <a:r>
              <a:rPr lang="zh-TW" altLang="en-US" sz="2800" b="1" dirty="0">
                <a:solidFill>
                  <a:schemeClr val="accent5">
                    <a:lumMod val="75000"/>
                  </a:schemeClr>
                </a:solidFill>
                <a:latin typeface="微軟正黑體" panose="020B0604030504040204" pitchFamily="34" charset="-120"/>
                <a:ea typeface="微軟正黑體" panose="020B0604030504040204" pitchFamily="34" charset="-120"/>
              </a:rPr>
              <a:t>可能</a:t>
            </a:r>
            <a:r>
              <a:rPr lang="zh-TW" altLang="en-US" sz="2800" b="1" dirty="0" smtClean="0">
                <a:solidFill>
                  <a:schemeClr val="accent5">
                    <a:lumMod val="75000"/>
                  </a:schemeClr>
                </a:solidFill>
                <a:latin typeface="微軟正黑體" panose="020B0604030504040204" pitchFamily="34" charset="-120"/>
                <a:ea typeface="微軟正黑體" panose="020B0604030504040204" pitchFamily="34" charset="-120"/>
              </a:rPr>
              <a:t>是國小學生在網路使用時間較高的原因；國中以後，男女生的平板／智慧型手機成癮傾向盛行率差異不顯著，可能是因為男女生使用平板／智慧型手機的目的不一樣，男生較多是在玩遊戲，女生則可能是使用社交型</a:t>
            </a:r>
            <a:r>
              <a:rPr lang="en-US" altLang="zh-TW" sz="2800" b="1" dirty="0" smtClean="0">
                <a:solidFill>
                  <a:schemeClr val="accent5">
                    <a:lumMod val="75000"/>
                  </a:schemeClr>
                </a:solidFill>
                <a:latin typeface="微軟正黑體" panose="020B0604030504040204" pitchFamily="34" charset="-120"/>
                <a:ea typeface="微軟正黑體" panose="020B0604030504040204" pitchFamily="34" charset="-120"/>
              </a:rPr>
              <a:t>APP</a:t>
            </a:r>
            <a:r>
              <a:rPr lang="zh-TW" altLang="en-US" sz="2800" b="1" dirty="0" smtClean="0">
                <a:solidFill>
                  <a:schemeClr val="accent5">
                    <a:lumMod val="75000"/>
                  </a:schemeClr>
                </a:solidFill>
                <a:latin typeface="微軟正黑體" panose="020B0604030504040204" pitchFamily="34" charset="-120"/>
                <a:ea typeface="微軟正黑體" panose="020B0604030504040204" pitchFamily="34" charset="-120"/>
              </a:rPr>
              <a:t>，像是</a:t>
            </a:r>
            <a:r>
              <a:rPr lang="en-US" altLang="zh-TW" sz="2800" b="1" dirty="0" smtClean="0">
                <a:solidFill>
                  <a:schemeClr val="accent5">
                    <a:lumMod val="75000"/>
                  </a:schemeClr>
                </a:solidFill>
                <a:latin typeface="微軟正黑體" panose="020B0604030504040204" pitchFamily="34" charset="-120"/>
                <a:ea typeface="微軟正黑體" panose="020B0604030504040204" pitchFamily="34" charset="-120"/>
              </a:rPr>
              <a:t>Facebook</a:t>
            </a:r>
            <a:r>
              <a:rPr lang="zh-TW" altLang="en-US" sz="2800" b="1" dirty="0" smtClean="0">
                <a:solidFill>
                  <a:schemeClr val="accent5">
                    <a:lumMod val="75000"/>
                  </a:schemeClr>
                </a:solidFill>
                <a:latin typeface="微軟正黑體" panose="020B0604030504040204" pitchFamily="34" charset="-120"/>
                <a:ea typeface="微軟正黑體" panose="020B0604030504040204" pitchFamily="34" charset="-120"/>
              </a:rPr>
              <a:t>、</a:t>
            </a:r>
            <a:r>
              <a:rPr lang="en-US" altLang="zh-TW" sz="2800" b="1" dirty="0" smtClean="0">
                <a:solidFill>
                  <a:schemeClr val="accent5">
                    <a:lumMod val="75000"/>
                  </a:schemeClr>
                </a:solidFill>
                <a:latin typeface="微軟正黑體" panose="020B0604030504040204" pitchFamily="34" charset="-120"/>
                <a:ea typeface="微軟正黑體" panose="020B0604030504040204" pitchFamily="34" charset="-120"/>
              </a:rPr>
              <a:t>Line</a:t>
            </a:r>
            <a:r>
              <a:rPr lang="zh-TW" altLang="en-US" sz="2800" b="1" dirty="0" smtClean="0">
                <a:solidFill>
                  <a:schemeClr val="accent5">
                    <a:lumMod val="75000"/>
                  </a:schemeClr>
                </a:solidFill>
                <a:latin typeface="微軟正黑體" panose="020B0604030504040204" pitchFamily="34" charset="-120"/>
                <a:ea typeface="微軟正黑體" panose="020B0604030504040204" pitchFamily="34" charset="-120"/>
              </a:rPr>
              <a:t>。</a:t>
            </a:r>
            <a:endParaRPr lang="en-US" altLang="zh-TW" b="1" dirty="0" smtClean="0">
              <a:solidFill>
                <a:schemeClr val="accent5">
                  <a:lumMod val="75000"/>
                </a:schemeClr>
              </a:solidFill>
              <a:latin typeface="微軟正黑體" panose="020B0604030504040204" pitchFamily="34" charset="-120"/>
              <a:ea typeface="微軟正黑體" panose="020B0604030504040204" pitchFamily="34" charset="-120"/>
            </a:endParaRPr>
          </a:p>
        </p:txBody>
      </p:sp>
      <p:sp>
        <p:nvSpPr>
          <p:cNvPr id="7" name="標題 1"/>
          <p:cNvSpPr>
            <a:spLocks noGrp="1"/>
          </p:cNvSpPr>
          <p:nvPr>
            <p:ph type="title"/>
          </p:nvPr>
        </p:nvSpPr>
        <p:spPr>
          <a:xfrm>
            <a:off x="837729" y="415191"/>
            <a:ext cx="10515600" cy="1325563"/>
          </a:xfrm>
        </p:spPr>
        <p:txBody>
          <a:bodyPr>
            <a:normAutofit/>
          </a:bodyPr>
          <a:lstStyle/>
          <a:p>
            <a:pPr algn="ctr" eaLnBrk="0" fontAlgn="base" hangingPunct="0">
              <a:spcAft>
                <a:spcPct val="0"/>
              </a:spcAft>
            </a:pPr>
            <a:r>
              <a:rPr kumimoji="1" lang="zh-TW" altLang="en-US" sz="3600" b="1" dirty="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討</a:t>
            </a:r>
            <a:r>
              <a:rPr kumimoji="1" lang="zh-TW" altLang="en-US" sz="3600" b="1" dirty="0" smtClean="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論</a:t>
            </a:r>
            <a:endParaRPr kumimoji="1" lang="zh-TW" altLang="en-US" sz="3600" b="1" dirty="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endParaRPr>
          </a:p>
        </p:txBody>
      </p:sp>
      <p:sp>
        <p:nvSpPr>
          <p:cNvPr id="4" name="投影片編號版面配置區 4"/>
          <p:cNvSpPr txBox="1">
            <a:spLocks/>
          </p:cNvSpPr>
          <p:nvPr/>
        </p:nvSpPr>
        <p:spPr>
          <a:xfrm>
            <a:off x="8610600" y="6356350"/>
            <a:ext cx="2743200" cy="365125"/>
          </a:xfrm>
          <a:prstGeom prst="rect">
            <a:avLst/>
          </a:prstGeom>
        </p:spPr>
        <p:txBody>
          <a:bodyPr vert="horz" lIns="91440" tIns="45720" rIns="91440" bIns="45720" rtlCol="0" anchor="ctr"/>
          <a:lstStyle>
            <a:defPPr>
              <a:defRPr lang="zh-TW"/>
            </a:defPPr>
            <a:lvl1pPr algn="r">
              <a:defRPr sz="1200">
                <a:solidFill>
                  <a:prstClr val="black">
                    <a:tint val="75000"/>
                  </a:prstClr>
                </a:solidFill>
              </a:defRPr>
            </a:lvl1pPr>
          </a:lstStyle>
          <a:p>
            <a:r>
              <a:rPr lang="en-US" altLang="zh-TW" dirty="0" smtClean="0">
                <a:latin typeface="+mn-ea"/>
              </a:rPr>
              <a:t>18</a:t>
            </a:r>
            <a:endParaRPr lang="zh-TW" altLang="en-US" dirty="0">
              <a:latin typeface="+mn-ea"/>
            </a:endParaRPr>
          </a:p>
        </p:txBody>
      </p:sp>
    </p:spTree>
    <p:extLst>
      <p:ext uri="{BB962C8B-B14F-4D97-AF65-F5344CB8AC3E}">
        <p14:creationId xmlns:p14="http://schemas.microsoft.com/office/powerpoint/2010/main" val="7222218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352474" y="1638231"/>
            <a:ext cx="2478748" cy="456788"/>
          </a:xfrm>
          <a:noFill/>
          <a:ln>
            <a:noFill/>
          </a:ln>
        </p:spPr>
        <p:style>
          <a:lnRef idx="1">
            <a:schemeClr val="accent4"/>
          </a:lnRef>
          <a:fillRef idx="2">
            <a:schemeClr val="accent4"/>
          </a:fillRef>
          <a:effectRef idx="1">
            <a:schemeClr val="accent4"/>
          </a:effectRef>
          <a:fontRef idx="minor">
            <a:schemeClr val="dk1"/>
          </a:fontRef>
        </p:style>
        <p:txBody>
          <a:bodyPr>
            <a:noAutofit/>
          </a:bodyPr>
          <a:lstStyle/>
          <a:p>
            <a:pPr marL="0" indent="0">
              <a:buNone/>
            </a:pPr>
            <a:r>
              <a:rPr lang="en-US" altLang="zh-TW" sz="2400" b="1" dirty="0" smtClean="0">
                <a:solidFill>
                  <a:schemeClr val="accent5">
                    <a:lumMod val="75000"/>
                  </a:schemeClr>
                </a:solidFill>
                <a:latin typeface="微軟正黑體" panose="020B0604030504040204" pitchFamily="34" charset="-120"/>
                <a:ea typeface="微軟正黑體" panose="020B0604030504040204" pitchFamily="34" charset="-120"/>
              </a:rPr>
              <a:t>1. </a:t>
            </a:r>
            <a:r>
              <a:rPr lang="zh-TW" altLang="en-US" sz="2400" b="1" dirty="0" smtClean="0">
                <a:solidFill>
                  <a:schemeClr val="accent5">
                    <a:lumMod val="75000"/>
                  </a:schemeClr>
                </a:solidFill>
                <a:latin typeface="微軟正黑體" panose="020B0604030504040204" pitchFamily="34" charset="-120"/>
                <a:ea typeface="微軟正黑體" panose="020B0604030504040204" pitchFamily="34" charset="-120"/>
              </a:rPr>
              <a:t>男 </a:t>
            </a:r>
            <a:r>
              <a:rPr lang="en-US" altLang="zh-TW" sz="2400" b="1" dirty="0" smtClean="0">
                <a:solidFill>
                  <a:schemeClr val="accent5">
                    <a:lumMod val="75000"/>
                  </a:schemeClr>
                </a:solidFill>
                <a:latin typeface="微軟正黑體" panose="020B0604030504040204" pitchFamily="34" charset="-120"/>
                <a:ea typeface="微軟正黑體" panose="020B0604030504040204" pitchFamily="34" charset="-120"/>
              </a:rPr>
              <a:t>&gt; </a:t>
            </a:r>
            <a:r>
              <a:rPr lang="zh-TW" altLang="en-US" sz="2400" b="1" dirty="0" smtClean="0">
                <a:solidFill>
                  <a:schemeClr val="accent5">
                    <a:lumMod val="75000"/>
                  </a:schemeClr>
                </a:solidFill>
                <a:latin typeface="微軟正黑體" panose="020B0604030504040204" pitchFamily="34" charset="-120"/>
                <a:ea typeface="微軟正黑體" panose="020B0604030504040204" pitchFamily="34" charset="-120"/>
              </a:rPr>
              <a:t>女：</a:t>
            </a:r>
            <a:endParaRPr lang="en-US" altLang="zh-TW" sz="2400" b="1" dirty="0" smtClean="0">
              <a:solidFill>
                <a:schemeClr val="accent5">
                  <a:lumMod val="75000"/>
                </a:schemeClr>
              </a:solidFill>
              <a:latin typeface="微軟正黑體" panose="020B0604030504040204" pitchFamily="34" charset="-120"/>
              <a:ea typeface="微軟正黑體" panose="020B0604030504040204" pitchFamily="34" charset="-120"/>
            </a:endParaRPr>
          </a:p>
        </p:txBody>
      </p:sp>
      <p:sp>
        <p:nvSpPr>
          <p:cNvPr id="6" name="標題 1"/>
          <p:cNvSpPr>
            <a:spLocks noGrp="1"/>
          </p:cNvSpPr>
          <p:nvPr>
            <p:ph type="title"/>
          </p:nvPr>
        </p:nvSpPr>
        <p:spPr>
          <a:xfrm>
            <a:off x="856579" y="170315"/>
            <a:ext cx="10515600" cy="1325563"/>
          </a:xfrm>
        </p:spPr>
        <p:txBody>
          <a:bodyPr>
            <a:normAutofit/>
          </a:bodyPr>
          <a:lstStyle/>
          <a:p>
            <a:pPr algn="ctr" eaLnBrk="0" fontAlgn="base" hangingPunct="0">
              <a:spcAft>
                <a:spcPct val="0"/>
              </a:spcAft>
            </a:pPr>
            <a:r>
              <a:rPr kumimoji="1" lang="zh-TW" altLang="en-US" sz="3600" b="1" dirty="0" smtClean="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結論與建議</a:t>
            </a:r>
            <a:endParaRPr kumimoji="1" lang="zh-TW" altLang="en-US" sz="3600" b="1" dirty="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endParaRPr>
          </a:p>
        </p:txBody>
      </p:sp>
      <p:graphicFrame>
        <p:nvGraphicFramePr>
          <p:cNvPr id="8" name="表格 7"/>
          <p:cNvGraphicFramePr>
            <a:graphicFrameLocks noGrp="1"/>
          </p:cNvGraphicFramePr>
          <p:nvPr>
            <p:extLst>
              <p:ext uri="{D42A27DB-BD31-4B8C-83A1-F6EECF244321}">
                <p14:modId xmlns:p14="http://schemas.microsoft.com/office/powerpoint/2010/main" val="1548221124"/>
              </p:ext>
            </p:extLst>
          </p:nvPr>
        </p:nvGraphicFramePr>
        <p:xfrm>
          <a:off x="1035816" y="2051686"/>
          <a:ext cx="10219600" cy="4297680"/>
        </p:xfrm>
        <a:graphic>
          <a:graphicData uri="http://schemas.openxmlformats.org/drawingml/2006/table">
            <a:tbl>
              <a:tblPr firstRow="1" bandRow="1">
                <a:tableStyleId>{2D5ABB26-0587-4C30-8999-92F81FD0307C}</a:tableStyleId>
              </a:tblPr>
              <a:tblGrid>
                <a:gridCol w="794682"/>
                <a:gridCol w="9424918"/>
              </a:tblGrid>
              <a:tr h="457200">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800" b="1" dirty="0" smtClean="0">
                          <a:latin typeface="微軟正黑體" pitchFamily="34" charset="-120"/>
                          <a:ea typeface="微軟正黑體" pitchFamily="34" charset="-120"/>
                        </a:rPr>
                        <a:t>國小</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C000"/>
                    </a:solidFill>
                  </a:tcPr>
                </a:tc>
                <a:tc>
                  <a:txBody>
                    <a:bodyPr/>
                    <a:lstStyle/>
                    <a:p>
                      <a:pPr algn="l"/>
                      <a:r>
                        <a:rPr lang="zh-TW" altLang="en-US" sz="1800" u="none" dirty="0" smtClean="0">
                          <a:latin typeface="微軟正黑體" pitchFamily="34" charset="-120"/>
                          <a:ea typeface="微軟正黑體" pitchFamily="34" charset="-120"/>
                        </a:rPr>
                        <a:t>平日課業、平日非課業、假日課業與假日非課業網路使用時間</a:t>
                      </a:r>
                      <a:endParaRPr lang="zh-TW" altLang="en-US" dirty="0">
                        <a:latin typeface="微軟正黑體" pitchFamily="34" charset="-120"/>
                        <a:ea typeface="微軟正黑體" pitchFamily="34" charset="-120"/>
                      </a:endParaRPr>
                    </a:p>
                  </a:txBody>
                  <a:tcPr>
                    <a:lnL w="12700" cap="flat" cmpd="sng" algn="ctr">
                      <a:solidFill>
                        <a:schemeClr val="tx1"/>
                      </a:solidFill>
                      <a:prstDash val="solid"/>
                      <a:round/>
                      <a:headEnd type="none" w="med" len="med"/>
                      <a:tailEnd type="none" w="med" len="med"/>
                    </a:lnL>
                    <a:lnB w="12700" cap="flat" cmpd="sng" algn="ctr">
                      <a:noFill/>
                      <a:prstDash val="solid"/>
                      <a:round/>
                      <a:headEnd type="none" w="med" len="med"/>
                      <a:tailEnd type="none" w="med" len="med"/>
                    </a:lnB>
                    <a:solidFill>
                      <a:srgbClr val="FFC000"/>
                    </a:solidFill>
                  </a:tcPr>
                </a:tc>
              </a:tr>
              <a:tr h="457200">
                <a:tc vMerge="1">
                  <a:txBody>
                    <a:bodyPr/>
                    <a:lstStyle/>
                    <a:p>
                      <a:endParaRPr lang="zh-TW"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u="none" dirty="0" smtClean="0">
                          <a:latin typeface="微軟正黑體" pitchFamily="34" charset="-120"/>
                          <a:ea typeface="微軟正黑體" pitchFamily="34" charset="-120"/>
                        </a:rPr>
                        <a:t>線上遊戲正向預期、平板</a:t>
                      </a:r>
                      <a:r>
                        <a:rPr lang="en-US" altLang="zh-TW" sz="1800" u="none" dirty="0" smtClean="0">
                          <a:latin typeface="微軟正黑體" pitchFamily="34" charset="-120"/>
                          <a:ea typeface="微軟正黑體" pitchFamily="34" charset="-120"/>
                        </a:rPr>
                        <a:t>/</a:t>
                      </a:r>
                      <a:r>
                        <a:rPr lang="zh-TW" altLang="en-US" sz="1800" u="none" dirty="0" smtClean="0">
                          <a:latin typeface="微軟正黑體" pitchFamily="34" charset="-120"/>
                          <a:ea typeface="微軟正黑體" pitchFamily="34" charset="-120"/>
                        </a:rPr>
                        <a:t>智慧型手機正向預期</a:t>
                      </a: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C000"/>
                    </a:solidFill>
                  </a:tcPr>
                </a:tc>
              </a:tr>
              <a:tr h="457200">
                <a:tc vMerge="1">
                  <a:txBody>
                    <a:bodyPr/>
                    <a:lstStyle/>
                    <a:p>
                      <a:endParaRPr lang="zh-TW"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u="none" dirty="0" smtClean="0">
                          <a:latin typeface="微軟正黑體" pitchFamily="34" charset="-120"/>
                          <a:ea typeface="微軟正黑體" pitchFamily="34" charset="-120"/>
                        </a:rPr>
                        <a:t>線上遊戲成癮傾向盛行率、平板</a:t>
                      </a:r>
                      <a:r>
                        <a:rPr lang="en-US" altLang="zh-TW" sz="1800" u="none" dirty="0" smtClean="0">
                          <a:latin typeface="微軟正黑體" pitchFamily="34" charset="-120"/>
                          <a:ea typeface="微軟正黑體" pitchFamily="34" charset="-120"/>
                        </a:rPr>
                        <a:t>/</a:t>
                      </a:r>
                      <a:r>
                        <a:rPr lang="zh-TW" altLang="en-US" sz="1800" u="none" dirty="0" smtClean="0">
                          <a:latin typeface="微軟正黑體" pitchFamily="34" charset="-120"/>
                          <a:ea typeface="微軟正黑體" pitchFamily="34" charset="-120"/>
                        </a:rPr>
                        <a:t>智慧型手機成癮傾向盛行率、</a:t>
                      </a:r>
                      <a:r>
                        <a:rPr lang="en-US" altLang="zh-TW" sz="1800" u="none" dirty="0" smtClean="0">
                          <a:latin typeface="微軟正黑體" pitchFamily="34" charset="-120"/>
                          <a:ea typeface="微軟正黑體" pitchFamily="34" charset="-120"/>
                        </a:rPr>
                        <a:t>Facebook</a:t>
                      </a:r>
                      <a:r>
                        <a:rPr lang="zh-TW" altLang="en-US" sz="1800" u="none" dirty="0" smtClean="0">
                          <a:latin typeface="微軟正黑體" pitchFamily="34" charset="-120"/>
                          <a:ea typeface="微軟正黑體" pitchFamily="34" charset="-120"/>
                        </a:rPr>
                        <a:t>成癮傾向盛行率、網路成癮傾向盛行率</a:t>
                      </a:r>
                      <a:endParaRPr lang="en-US" altLang="zh-TW" sz="1800" b="1" u="none" dirty="0" smtClean="0">
                        <a:solidFill>
                          <a:schemeClr val="accent2">
                            <a:lumMod val="50000"/>
                          </a:schemeClr>
                        </a:solidFill>
                        <a:latin typeface="微軟正黑體" pitchFamily="34" charset="-120"/>
                        <a:ea typeface="微軟正黑體" pitchFamily="34" charset="-120"/>
                      </a:endParaRP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457200">
                <a:tc rowSpan="3">
                  <a:txBody>
                    <a:bodyPr/>
                    <a:lstStyle/>
                    <a:p>
                      <a:pPr algn="ctr"/>
                      <a:r>
                        <a:rPr lang="zh-TW" altLang="en-US" sz="2800" b="1" dirty="0" smtClean="0">
                          <a:latin typeface="微軟正黑體" pitchFamily="34" charset="-120"/>
                          <a:ea typeface="微軟正黑體" pitchFamily="34" charset="-120"/>
                        </a:rPr>
                        <a:t>國中</a:t>
                      </a:r>
                      <a:endParaRPr lang="zh-TW" altLang="en-US" sz="2800" b="1" dirty="0">
                        <a:latin typeface="微軟正黑體" pitchFamily="34" charset="-120"/>
                        <a:ea typeface="微軟正黑體" pitchFamily="34" charset="-12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u="none" kern="1200" dirty="0" smtClean="0">
                          <a:solidFill>
                            <a:schemeClr val="tx1"/>
                          </a:solidFill>
                          <a:latin typeface="微軟正黑體" pitchFamily="34" charset="-120"/>
                          <a:ea typeface="微軟正黑體" pitchFamily="34" charset="-120"/>
                          <a:cs typeface="+mn-cs"/>
                        </a:rPr>
                        <a:t>假日非課業</a:t>
                      </a:r>
                      <a:r>
                        <a:rPr lang="zh-TW" altLang="en-US" sz="1800" u="none" dirty="0" smtClean="0">
                          <a:latin typeface="微軟正黑體" pitchFamily="34" charset="-120"/>
                          <a:ea typeface="微軟正黑體" pitchFamily="34" charset="-120"/>
                        </a:rPr>
                        <a:t>網路使用時間</a:t>
                      </a:r>
                      <a:endParaRPr lang="zh-TW" altLang="en-US" dirty="0" smtClean="0">
                        <a:latin typeface="微軟正黑體" pitchFamily="34" charset="-120"/>
                        <a:ea typeface="微軟正黑體" pitchFamily="34" charset="-12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5">
                        <a:lumMod val="60000"/>
                        <a:lumOff val="40000"/>
                      </a:schemeClr>
                    </a:solidFill>
                  </a:tcPr>
                </a:tc>
              </a:tr>
              <a:tr h="457200">
                <a:tc vMerge="1">
                  <a:txBody>
                    <a:bodyPr/>
                    <a:lstStyle/>
                    <a:p>
                      <a:endParaRPr lang="zh-TW"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u="none" kern="1200" dirty="0" smtClean="0">
                          <a:solidFill>
                            <a:schemeClr val="tx1"/>
                          </a:solidFill>
                          <a:latin typeface="微軟正黑體" pitchFamily="34" charset="-120"/>
                          <a:ea typeface="微軟正黑體" pitchFamily="34" charset="-120"/>
                          <a:cs typeface="+mn-cs"/>
                        </a:rPr>
                        <a:t>線上遊戲正向預期</a:t>
                      </a: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5">
                        <a:lumMod val="60000"/>
                        <a:lumOff val="40000"/>
                      </a:schemeClr>
                    </a:solidFill>
                  </a:tcPr>
                </a:tc>
              </a:tr>
              <a:tr h="457200">
                <a:tc vMerge="1">
                  <a:txBody>
                    <a:bodyPr/>
                    <a:lstStyle/>
                    <a:p>
                      <a:endParaRPr lang="zh-TW"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u="none" kern="1200" dirty="0" smtClean="0">
                          <a:solidFill>
                            <a:schemeClr val="tx1"/>
                          </a:solidFill>
                          <a:latin typeface="微軟正黑體" pitchFamily="34" charset="-120"/>
                          <a:ea typeface="微軟正黑體" pitchFamily="34" charset="-120"/>
                          <a:cs typeface="+mn-cs"/>
                        </a:rPr>
                        <a:t>線上遊戲成癮傾向盛行率、網路成癮傾向盛行率</a:t>
                      </a:r>
                      <a:endParaRPr lang="en-US" altLang="zh-TW" sz="1800" u="none" kern="1200" dirty="0" smtClean="0">
                        <a:solidFill>
                          <a:schemeClr val="tx1"/>
                        </a:solidFill>
                        <a:latin typeface="微軟正黑體" pitchFamily="34" charset="-120"/>
                        <a:ea typeface="微軟正黑體" pitchFamily="34" charset="-120"/>
                        <a:cs typeface="+mn-cs"/>
                      </a:endParaRP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r>
              <a:tr h="457200">
                <a:tc rowSpan="3">
                  <a:txBody>
                    <a:bodyPr/>
                    <a:lstStyle/>
                    <a:p>
                      <a:pPr algn="ctr"/>
                      <a:r>
                        <a:rPr lang="zh-TW" altLang="en-US" sz="2800" b="1" dirty="0" smtClean="0">
                          <a:latin typeface="微軟正黑體" pitchFamily="34" charset="-120"/>
                          <a:ea typeface="微軟正黑體" pitchFamily="34" charset="-120"/>
                        </a:rPr>
                        <a:t>高中職</a:t>
                      </a:r>
                      <a:endParaRPr lang="zh-TW" altLang="en-US" sz="2800" b="1" dirty="0">
                        <a:latin typeface="微軟正黑體" pitchFamily="34" charset="-120"/>
                        <a:ea typeface="微軟正黑體" pitchFamily="34" charset="-12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u="none" kern="1200" dirty="0" smtClean="0">
                          <a:solidFill>
                            <a:schemeClr val="tx1"/>
                          </a:solidFill>
                          <a:latin typeface="微軟正黑體" pitchFamily="34" charset="-120"/>
                          <a:ea typeface="微軟正黑體" pitchFamily="34" charset="-120"/>
                          <a:cs typeface="+mn-cs"/>
                        </a:rPr>
                        <a:t>平日非課業、假日非課業</a:t>
                      </a:r>
                      <a:r>
                        <a:rPr lang="zh-TW" altLang="en-US" sz="1800" u="none" dirty="0" smtClean="0">
                          <a:latin typeface="微軟正黑體" pitchFamily="34" charset="-120"/>
                          <a:ea typeface="微軟正黑體" pitchFamily="34" charset="-120"/>
                        </a:rPr>
                        <a:t>網路使用時間</a:t>
                      </a:r>
                      <a:endParaRPr lang="zh-TW" altLang="en-US" dirty="0" smtClean="0">
                        <a:latin typeface="微軟正黑體" pitchFamily="34" charset="-120"/>
                        <a:ea typeface="微軟正黑體" pitchFamily="34" charset="-12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2">
                        <a:lumMod val="60000"/>
                        <a:lumOff val="40000"/>
                      </a:schemeClr>
                    </a:solidFill>
                  </a:tcPr>
                </a:tc>
              </a:tr>
              <a:tr h="457200">
                <a:tc vMerge="1">
                  <a:txBody>
                    <a:bodyPr/>
                    <a:lstStyle/>
                    <a:p>
                      <a:endParaRPr lang="zh-TW"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u="none" kern="1200" dirty="0" smtClean="0">
                          <a:solidFill>
                            <a:schemeClr val="tx1"/>
                          </a:solidFill>
                          <a:latin typeface="微軟正黑體" pitchFamily="34" charset="-120"/>
                          <a:ea typeface="微軟正黑體" pitchFamily="34" charset="-120"/>
                          <a:cs typeface="+mn-cs"/>
                        </a:rPr>
                        <a:t>線上遊戲正向預期</a:t>
                      </a: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2">
                        <a:lumMod val="60000"/>
                        <a:lumOff val="40000"/>
                      </a:schemeClr>
                    </a:solidFill>
                  </a:tcPr>
                </a:tc>
              </a:tr>
              <a:tr h="457200">
                <a:tc vMerge="1">
                  <a:txBody>
                    <a:bodyPr/>
                    <a:lstStyle/>
                    <a:p>
                      <a:endParaRPr lang="zh-TW"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u="none" dirty="0" smtClean="0">
                          <a:latin typeface="微軟正黑體" pitchFamily="34" charset="-120"/>
                          <a:ea typeface="微軟正黑體" pitchFamily="34" charset="-120"/>
                        </a:rPr>
                        <a:t>線上遊戲成癮傾向盛行率、網路成癮傾向盛行率</a:t>
                      </a:r>
                      <a:endParaRPr lang="en-US" altLang="zh-TW" sz="1800" b="1" u="none" dirty="0" smtClean="0">
                        <a:solidFill>
                          <a:schemeClr val="accent2">
                            <a:lumMod val="50000"/>
                          </a:schemeClr>
                        </a:solidFill>
                        <a:latin typeface="微軟正黑體" pitchFamily="34" charset="-120"/>
                        <a:ea typeface="微軟正黑體" pitchFamily="34" charset="-120"/>
                      </a:endParaRP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solidFill>
                      <a:schemeClr val="accent2">
                        <a:lumMod val="60000"/>
                        <a:lumOff val="40000"/>
                      </a:schemeClr>
                    </a:solidFill>
                  </a:tcPr>
                </a:tc>
              </a:tr>
            </a:tbl>
          </a:graphicData>
        </a:graphic>
      </p:graphicFrame>
      <p:sp>
        <p:nvSpPr>
          <p:cNvPr id="2" name="文字方塊 1"/>
          <p:cNvSpPr txBox="1"/>
          <p:nvPr/>
        </p:nvSpPr>
        <p:spPr>
          <a:xfrm>
            <a:off x="923027" y="1134044"/>
            <a:ext cx="1620957" cy="523220"/>
          </a:xfrm>
          <a:prstGeom prst="rect">
            <a:avLst/>
          </a:prstGeom>
          <a:noFill/>
        </p:spPr>
        <p:txBody>
          <a:bodyPr wrap="none" rtlCol="0">
            <a:spAutoFit/>
          </a:bodyPr>
          <a:lstStyle/>
          <a:p>
            <a:r>
              <a:rPr lang="zh-TW" altLang="en-US" sz="2800" b="1" dirty="0" smtClean="0">
                <a:solidFill>
                  <a:srgbClr val="7030A0"/>
                </a:solidFill>
                <a:latin typeface="微軟正黑體" panose="020B0604030504040204" pitchFamily="34" charset="-120"/>
                <a:ea typeface="微軟正黑體" panose="020B0604030504040204" pitchFamily="34" charset="-120"/>
              </a:rPr>
              <a:t>一、結論</a:t>
            </a:r>
            <a:endParaRPr lang="zh-TW" altLang="en-US" sz="2800" b="1" dirty="0">
              <a:solidFill>
                <a:srgbClr val="7030A0"/>
              </a:solidFill>
              <a:latin typeface="微軟正黑體" panose="020B0604030504040204" pitchFamily="34" charset="-120"/>
              <a:ea typeface="微軟正黑體" panose="020B0604030504040204" pitchFamily="34" charset="-120"/>
            </a:endParaRPr>
          </a:p>
        </p:txBody>
      </p:sp>
      <p:sp>
        <p:nvSpPr>
          <p:cNvPr id="7" name="投影片編號版面配置區 4"/>
          <p:cNvSpPr txBox="1">
            <a:spLocks/>
          </p:cNvSpPr>
          <p:nvPr/>
        </p:nvSpPr>
        <p:spPr>
          <a:xfrm>
            <a:off x="8610600" y="6356350"/>
            <a:ext cx="2743200" cy="365125"/>
          </a:xfrm>
          <a:prstGeom prst="rect">
            <a:avLst/>
          </a:prstGeom>
        </p:spPr>
        <p:txBody>
          <a:bodyPr vert="horz" lIns="91440" tIns="45720" rIns="91440" bIns="45720" rtlCol="0" anchor="ctr"/>
          <a:lstStyle>
            <a:defPPr>
              <a:defRPr lang="zh-TW"/>
            </a:defPPr>
            <a:lvl1pPr algn="r">
              <a:defRPr sz="1200">
                <a:solidFill>
                  <a:prstClr val="black">
                    <a:tint val="75000"/>
                  </a:prstClr>
                </a:solidFill>
              </a:defRPr>
            </a:lvl1pPr>
          </a:lstStyle>
          <a:p>
            <a:r>
              <a:rPr lang="en-US" altLang="zh-TW" dirty="0" smtClean="0">
                <a:latin typeface="+mn-ea"/>
              </a:rPr>
              <a:t>19</a:t>
            </a:r>
            <a:endParaRPr lang="zh-TW" altLang="en-US" dirty="0">
              <a:latin typeface="+mn-ea"/>
            </a:endParaRPr>
          </a:p>
        </p:txBody>
      </p:sp>
    </p:spTree>
    <p:extLst>
      <p:ext uri="{BB962C8B-B14F-4D97-AF65-F5344CB8AC3E}">
        <p14:creationId xmlns:p14="http://schemas.microsoft.com/office/powerpoint/2010/main" val="17452471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 name="圖片 59"/>
          <p:cNvPicPr>
            <a:picLocks noChangeAspect="1"/>
          </p:cNvPicPr>
          <p:nvPr/>
        </p:nvPicPr>
        <p:blipFill rotWithShape="1">
          <a:blip r:embed="rId3" cstate="print">
            <a:extLst>
              <a:ext uri="{28A0092B-C50C-407E-A947-70E740481C1C}">
                <a14:useLocalDpi xmlns:a14="http://schemas.microsoft.com/office/drawing/2010/main" val="0"/>
              </a:ext>
            </a:extLst>
          </a:blip>
          <a:srcRect l="42964" r="40428"/>
          <a:stretch/>
        </p:blipFill>
        <p:spPr>
          <a:xfrm>
            <a:off x="120974" y="2511027"/>
            <a:ext cx="1950592" cy="1761826"/>
          </a:xfrm>
          <a:prstGeom prst="rect">
            <a:avLst/>
          </a:prstGeom>
        </p:spPr>
      </p:pic>
      <p:sp>
        <p:nvSpPr>
          <p:cNvPr id="2" name="標題 1"/>
          <p:cNvSpPr txBox="1">
            <a:spLocks/>
          </p:cNvSpPr>
          <p:nvPr/>
        </p:nvSpPr>
        <p:spPr bwMode="auto">
          <a:xfrm>
            <a:off x="3179951" y="332656"/>
            <a:ext cx="936104" cy="5976664"/>
          </a:xfrm>
          <a:prstGeom prst="rect">
            <a:avLst/>
          </a:prstGeom>
          <a:noFill/>
          <a:ln w="9525">
            <a:noFill/>
            <a:miter lim="800000"/>
            <a:headEnd/>
            <a:tailEnd/>
          </a:ln>
        </p:spPr>
        <p:txBody>
          <a:bodyPr anchor="ctr">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defRPr>
            </a:lvl5pPr>
            <a:lvl6pPr marL="457200" algn="ctr" rtl="0" eaLnBrk="1" fontAlgn="base" hangingPunct="1">
              <a:spcBef>
                <a:spcPct val="0"/>
              </a:spcBef>
              <a:spcAft>
                <a:spcPct val="0"/>
              </a:spcAft>
              <a:defRPr sz="4400">
                <a:solidFill>
                  <a:schemeClr val="tx1"/>
                </a:solidFill>
                <a:latin typeface="Calibri" pitchFamily="34" charset="0"/>
                <a:ea typeface="新細明體" pitchFamily="18" charset="-120"/>
              </a:defRPr>
            </a:lvl6pPr>
            <a:lvl7pPr marL="914400" algn="ctr" rtl="0" eaLnBrk="1" fontAlgn="base" hangingPunct="1">
              <a:spcBef>
                <a:spcPct val="0"/>
              </a:spcBef>
              <a:spcAft>
                <a:spcPct val="0"/>
              </a:spcAft>
              <a:defRPr sz="4400">
                <a:solidFill>
                  <a:schemeClr val="tx1"/>
                </a:solidFill>
                <a:latin typeface="Calibri" pitchFamily="34" charset="0"/>
                <a:ea typeface="新細明體" pitchFamily="18" charset="-120"/>
              </a:defRPr>
            </a:lvl7pPr>
            <a:lvl8pPr marL="1371600" algn="ctr" rtl="0" eaLnBrk="1" fontAlgn="base" hangingPunct="1">
              <a:spcBef>
                <a:spcPct val="0"/>
              </a:spcBef>
              <a:spcAft>
                <a:spcPct val="0"/>
              </a:spcAft>
              <a:defRPr sz="4400">
                <a:solidFill>
                  <a:schemeClr val="tx1"/>
                </a:solidFill>
                <a:latin typeface="Calibri" pitchFamily="34" charset="0"/>
                <a:ea typeface="新細明體" pitchFamily="18" charset="-120"/>
              </a:defRPr>
            </a:lvl8pPr>
            <a:lvl9pPr marL="1828800" algn="ctr" rtl="0" eaLnBrk="1" fontAlgn="base" hangingPunct="1">
              <a:spcBef>
                <a:spcPct val="0"/>
              </a:spcBef>
              <a:spcAft>
                <a:spcPct val="0"/>
              </a:spcAft>
              <a:defRPr sz="4400">
                <a:solidFill>
                  <a:schemeClr val="tx1"/>
                </a:solidFill>
                <a:latin typeface="Calibri" pitchFamily="34" charset="0"/>
                <a:ea typeface="新細明體" pitchFamily="18" charset="-120"/>
              </a:defRPr>
            </a:lvl9pPr>
          </a:lstStyle>
          <a:p>
            <a:pPr>
              <a:defRPr/>
            </a:pPr>
            <a:r>
              <a:rPr lang="zh-TW" altLang="en-US" b="1" dirty="0">
                <a:solidFill>
                  <a:srgbClr val="C000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Arial" charset="0"/>
              </a:rPr>
              <a:t>簡</a:t>
            </a:r>
            <a:endParaRPr lang="en-US" altLang="zh-TW" b="1" dirty="0">
              <a:solidFill>
                <a:srgbClr val="C000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Arial" charset="0"/>
            </a:endParaRPr>
          </a:p>
          <a:p>
            <a:pPr>
              <a:defRPr/>
            </a:pPr>
            <a:r>
              <a:rPr lang="zh-TW" altLang="en-US" b="1" dirty="0">
                <a:solidFill>
                  <a:srgbClr val="C000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Arial" charset="0"/>
              </a:rPr>
              <a:t>報大綱</a:t>
            </a:r>
            <a:endParaRPr lang="zh-TW" altLang="en-US" b="1" dirty="0">
              <a:solidFill>
                <a:srgbClr val="FF0000"/>
              </a:solidFill>
              <a:latin typeface="微軟正黑體" panose="020B0604030504040204" pitchFamily="34" charset="-120"/>
              <a:ea typeface="微軟正黑體" panose="020B0604030504040204" pitchFamily="34" charset="-120"/>
            </a:endParaRPr>
          </a:p>
        </p:txBody>
      </p:sp>
      <p:sp>
        <p:nvSpPr>
          <p:cNvPr id="3" name="Text Placeholder 41"/>
          <p:cNvSpPr txBox="1">
            <a:spLocks/>
          </p:cNvSpPr>
          <p:nvPr/>
        </p:nvSpPr>
        <p:spPr>
          <a:xfrm>
            <a:off x="5258519" y="2029561"/>
            <a:ext cx="5857972" cy="529679"/>
          </a:xfrm>
          <a:prstGeom prst="rect">
            <a:avLst/>
          </a:prstGeom>
          <a:solidFill>
            <a:srgbClr val="00B050"/>
          </a:solidFill>
          <a:effectLst>
            <a:outerShdw blurRad="50800" dist="38100" dir="2700000" algn="tl" rotWithShape="0">
              <a:prstClr val="black">
                <a:alpha val="40000"/>
              </a:prstClr>
            </a:outerShdw>
          </a:effectLst>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eaLnBrk="1" hangingPunct="1">
              <a:lnSpc>
                <a:spcPct val="150000"/>
              </a:lnSpc>
              <a:spcBef>
                <a:spcPct val="0"/>
              </a:spcBef>
              <a:buNone/>
              <a:defRPr/>
            </a:pPr>
            <a:r>
              <a:rPr lang="zh-TW" altLang="en-US" sz="2400" b="1" dirty="0" smtClean="0">
                <a:solidFill>
                  <a:prstClr val="white"/>
                </a:solidFill>
                <a:latin typeface="Arial" pitchFamily="34" charset="0"/>
                <a:ea typeface="微軟正黑體" pitchFamily="34" charset="-120"/>
                <a:cs typeface="Arial" pitchFamily="34" charset="0"/>
              </a:rPr>
              <a:t>學生網路使用調查之性別分析結果</a:t>
            </a:r>
            <a:endParaRPr lang="en-US" sz="2400" b="1" dirty="0">
              <a:solidFill>
                <a:prstClr val="white"/>
              </a:solidFill>
              <a:latin typeface="Arial" pitchFamily="34" charset="0"/>
              <a:ea typeface="微軟正黑體" pitchFamily="34" charset="-120"/>
              <a:cs typeface="Arial" pitchFamily="34" charset="0"/>
            </a:endParaRPr>
          </a:p>
        </p:txBody>
      </p:sp>
      <p:sp>
        <p:nvSpPr>
          <p:cNvPr id="6" name="Text Placeholder 41"/>
          <p:cNvSpPr txBox="1">
            <a:spLocks/>
          </p:cNvSpPr>
          <p:nvPr/>
        </p:nvSpPr>
        <p:spPr>
          <a:xfrm>
            <a:off x="5258519" y="290906"/>
            <a:ext cx="5857972" cy="576000"/>
          </a:xfrm>
          <a:prstGeom prst="rect">
            <a:avLst/>
          </a:prstGeom>
          <a:solidFill>
            <a:schemeClr val="accent5">
              <a:lumMod val="60000"/>
              <a:lumOff val="40000"/>
            </a:schemeClr>
          </a:solidFill>
          <a:effectLst>
            <a:outerShdw blurRad="50800" dist="38100" dir="2700000" algn="tl" rotWithShape="0">
              <a:prstClr val="black">
                <a:alpha val="40000"/>
              </a:prstClr>
            </a:outerShdw>
          </a:effectLst>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eaLnBrk="1" hangingPunct="1">
              <a:lnSpc>
                <a:spcPct val="150000"/>
              </a:lnSpc>
              <a:spcBef>
                <a:spcPct val="0"/>
              </a:spcBef>
              <a:buNone/>
              <a:defRPr/>
            </a:pPr>
            <a:r>
              <a:rPr lang="zh-TW" altLang="en-US" sz="2400" b="1" dirty="0">
                <a:solidFill>
                  <a:prstClr val="white"/>
                </a:solidFill>
                <a:latin typeface="Arial" charset="0"/>
                <a:ea typeface="微軟正黑體"/>
                <a:cs typeface="Arial" charset="0"/>
              </a:rPr>
              <a:t>分析目標</a:t>
            </a:r>
            <a:endParaRPr lang="en-US" altLang="zh-TW" sz="2400" b="1" dirty="0">
              <a:solidFill>
                <a:prstClr val="white"/>
              </a:solidFill>
              <a:latin typeface="Arial" charset="0"/>
              <a:ea typeface="微軟正黑體"/>
              <a:cs typeface="Arial" charset="0"/>
            </a:endParaRPr>
          </a:p>
        </p:txBody>
      </p:sp>
      <p:grpSp>
        <p:nvGrpSpPr>
          <p:cNvPr id="68614" name="群組 6"/>
          <p:cNvGrpSpPr>
            <a:grpSpLocks/>
          </p:cNvGrpSpPr>
          <p:nvPr/>
        </p:nvGrpSpPr>
        <p:grpSpPr bwMode="auto">
          <a:xfrm>
            <a:off x="4298976" y="218136"/>
            <a:ext cx="673100" cy="661988"/>
            <a:chOff x="1108075" y="1260522"/>
            <a:chExt cx="673100" cy="661988"/>
          </a:xfrm>
          <a:solidFill>
            <a:schemeClr val="accent1">
              <a:lumMod val="60000"/>
              <a:lumOff val="40000"/>
            </a:schemeClr>
          </a:solidFill>
        </p:grpSpPr>
        <p:sp>
          <p:nvSpPr>
            <p:cNvPr id="8" name="Donut 32"/>
            <p:cNvSpPr>
              <a:spLocks noChangeArrowheads="1"/>
            </p:cNvSpPr>
            <p:nvPr/>
          </p:nvSpPr>
          <p:spPr bwMode="auto">
            <a:xfrm>
              <a:off x="1108075" y="1260522"/>
              <a:ext cx="673100" cy="661988"/>
            </a:xfrm>
            <a:custGeom>
              <a:avLst/>
              <a:gdLst>
                <a:gd name="T0" fmla="*/ 356616 w 713232"/>
                <a:gd name="T1" fmla="*/ 0 h 713232"/>
                <a:gd name="T2" fmla="*/ 104450 w 713232"/>
                <a:gd name="T3" fmla="*/ 104450 h 713232"/>
                <a:gd name="T4" fmla="*/ 0 w 713232"/>
                <a:gd name="T5" fmla="*/ 356616 h 713232"/>
                <a:gd name="T6" fmla="*/ 104450 w 713232"/>
                <a:gd name="T7" fmla="*/ 608782 h 713232"/>
                <a:gd name="T8" fmla="*/ 356616 w 713232"/>
                <a:gd name="T9" fmla="*/ 713232 h 713232"/>
                <a:gd name="T10" fmla="*/ 608782 w 713232"/>
                <a:gd name="T11" fmla="*/ 608782 h 713232"/>
                <a:gd name="T12" fmla="*/ 713232 w 713232"/>
                <a:gd name="T13" fmla="*/ 356616 h 713232"/>
                <a:gd name="T14" fmla="*/ 608782 w 713232"/>
                <a:gd name="T15" fmla="*/ 104450 h 713232"/>
                <a:gd name="T16" fmla="*/ 17694720 60000 65536"/>
                <a:gd name="T17" fmla="*/ 17694720 60000 65536"/>
                <a:gd name="T18" fmla="*/ 11796480 60000 65536"/>
                <a:gd name="T19" fmla="*/ 5898240 60000 65536"/>
                <a:gd name="T20" fmla="*/ 5898240 60000 65536"/>
                <a:gd name="T21" fmla="*/ 5898240 60000 65536"/>
                <a:gd name="T22" fmla="*/ 0 60000 65536"/>
                <a:gd name="T23" fmla="*/ 17694720 60000 65536"/>
                <a:gd name="T24" fmla="*/ 104450 w 713232"/>
                <a:gd name="T25" fmla="*/ 104450 h 713232"/>
                <a:gd name="T26" fmla="*/ 608782 w 713232"/>
                <a:gd name="T27" fmla="*/ 608782 h 7132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13232" h="713232">
                  <a:moveTo>
                    <a:pt x="0" y="356616"/>
                  </a:moveTo>
                  <a:lnTo>
                    <a:pt x="-1" y="356615"/>
                  </a:lnTo>
                  <a:cubicBezTo>
                    <a:pt x="0" y="159662"/>
                    <a:pt x="159662" y="0"/>
                    <a:pt x="356616" y="0"/>
                  </a:cubicBezTo>
                  <a:cubicBezTo>
                    <a:pt x="356616" y="-1"/>
                    <a:pt x="356616" y="0"/>
                    <a:pt x="356616" y="0"/>
                  </a:cubicBezTo>
                  <a:lnTo>
                    <a:pt x="356617" y="-1"/>
                  </a:lnTo>
                  <a:cubicBezTo>
                    <a:pt x="553570" y="0"/>
                    <a:pt x="713233" y="159662"/>
                    <a:pt x="713233" y="356616"/>
                  </a:cubicBezTo>
                  <a:cubicBezTo>
                    <a:pt x="713233" y="356616"/>
                    <a:pt x="713232" y="356616"/>
                    <a:pt x="713232" y="356616"/>
                  </a:cubicBezTo>
                  <a:lnTo>
                    <a:pt x="713233" y="356617"/>
                  </a:lnTo>
                  <a:cubicBezTo>
                    <a:pt x="713233" y="553570"/>
                    <a:pt x="553570" y="713232"/>
                    <a:pt x="356617" y="713232"/>
                  </a:cubicBezTo>
                  <a:cubicBezTo>
                    <a:pt x="159663" y="713232"/>
                    <a:pt x="0" y="553570"/>
                    <a:pt x="0" y="356616"/>
                  </a:cubicBezTo>
                  <a:close/>
                  <a:moveTo>
                    <a:pt x="85467" y="356616"/>
                  </a:moveTo>
                  <a:lnTo>
                    <a:pt x="85466" y="356615"/>
                  </a:lnTo>
                  <a:cubicBezTo>
                    <a:pt x="85466" y="506367"/>
                    <a:pt x="206864" y="627765"/>
                    <a:pt x="356615" y="627765"/>
                  </a:cubicBezTo>
                  <a:lnTo>
                    <a:pt x="356616" y="627764"/>
                  </a:lnTo>
                  <a:cubicBezTo>
                    <a:pt x="506367" y="627764"/>
                    <a:pt x="627765" y="506367"/>
                    <a:pt x="627765" y="356616"/>
                  </a:cubicBezTo>
                  <a:cubicBezTo>
                    <a:pt x="627765" y="206864"/>
                    <a:pt x="506367" y="85467"/>
                    <a:pt x="356616" y="85467"/>
                  </a:cubicBezTo>
                  <a:lnTo>
                    <a:pt x="356616" y="85466"/>
                  </a:lnTo>
                  <a:cubicBezTo>
                    <a:pt x="206864" y="85466"/>
                    <a:pt x="85466" y="206864"/>
                    <a:pt x="85466" y="356615"/>
                  </a:cubicBezTo>
                  <a:close/>
                </a:path>
              </a:pathLst>
            </a:custGeom>
            <a:grpFill/>
            <a:ln w="9525">
              <a:noFill/>
              <a:miter lim="800000"/>
              <a:headEnd/>
              <a:tailEnd/>
            </a:ln>
            <a:effectLst>
              <a:outerShdw blurRad="63500" dist="23000" dir="5400000" rotWithShape="0">
                <a:srgbClr val="000000">
                  <a:alpha val="34999"/>
                </a:srgbClr>
              </a:outerShdw>
            </a:effectLst>
          </p:spPr>
          <p:txBody>
            <a:bodyPr anchor="ctr"/>
            <a:lstStyle/>
            <a:p>
              <a:pPr algn="ctr" defTabSz="457200">
                <a:defRPr/>
              </a:pPr>
              <a:endParaRPr lang="en-US" sz="1200" dirty="0">
                <a:solidFill>
                  <a:prstClr val="black"/>
                </a:solidFill>
                <a:latin typeface="微軟正黑體" pitchFamily="34" charset="-120"/>
                <a:ea typeface="微軟正黑體" pitchFamily="34" charset="-120"/>
              </a:endParaRPr>
            </a:p>
          </p:txBody>
        </p:sp>
        <p:pic>
          <p:nvPicPr>
            <p:cNvPr id="68634" name="Picture 2" descr="C:\Users\Jenny Ko\Desktop\亞洲大學教卓計畫\簡報\ppt套版\icon\Courses-icon.png"/>
            <p:cNvPicPr>
              <a:picLocks noChangeAspect="1" noChangeArrowheads="1"/>
            </p:cNvPicPr>
            <p:nvPr/>
          </p:nvPicPr>
          <p:blipFill>
            <a:blip r:embed="rId4" cstate="print"/>
            <a:srcRect/>
            <a:stretch>
              <a:fillRect/>
            </a:stretch>
          </p:blipFill>
          <p:spPr bwMode="auto">
            <a:xfrm>
              <a:off x="1266343" y="1406791"/>
              <a:ext cx="374405" cy="369451"/>
            </a:xfrm>
            <a:prstGeom prst="rect">
              <a:avLst/>
            </a:prstGeom>
            <a:grpFill/>
            <a:ln w="9525">
              <a:noFill/>
              <a:miter lim="800000"/>
              <a:headEnd/>
              <a:tailEnd/>
            </a:ln>
          </p:spPr>
        </p:pic>
      </p:grpSp>
      <p:grpSp>
        <p:nvGrpSpPr>
          <p:cNvPr id="68616" name="群組 12"/>
          <p:cNvGrpSpPr>
            <a:grpSpLocks/>
          </p:cNvGrpSpPr>
          <p:nvPr/>
        </p:nvGrpSpPr>
        <p:grpSpPr bwMode="auto">
          <a:xfrm>
            <a:off x="4298976" y="1944044"/>
            <a:ext cx="669925" cy="661987"/>
            <a:chOff x="1859797" y="3199061"/>
            <a:chExt cx="669925" cy="661987"/>
          </a:xfrm>
        </p:grpSpPr>
        <p:sp>
          <p:nvSpPr>
            <p:cNvPr id="14" name="Donut 12"/>
            <p:cNvSpPr>
              <a:spLocks noChangeArrowheads="1"/>
            </p:cNvSpPr>
            <p:nvPr/>
          </p:nvSpPr>
          <p:spPr bwMode="auto">
            <a:xfrm flipV="1">
              <a:off x="1859797" y="3199061"/>
              <a:ext cx="669925" cy="661987"/>
            </a:xfrm>
            <a:custGeom>
              <a:avLst/>
              <a:gdLst>
                <a:gd name="T0" fmla="*/ 356616 w 713232"/>
                <a:gd name="T1" fmla="*/ 0 h 713232"/>
                <a:gd name="T2" fmla="*/ 104450 w 713232"/>
                <a:gd name="T3" fmla="*/ 104450 h 713232"/>
                <a:gd name="T4" fmla="*/ 0 w 713232"/>
                <a:gd name="T5" fmla="*/ 356616 h 713232"/>
                <a:gd name="T6" fmla="*/ 104450 w 713232"/>
                <a:gd name="T7" fmla="*/ 608782 h 713232"/>
                <a:gd name="T8" fmla="*/ 356616 w 713232"/>
                <a:gd name="T9" fmla="*/ 713232 h 713232"/>
                <a:gd name="T10" fmla="*/ 608782 w 713232"/>
                <a:gd name="T11" fmla="*/ 608782 h 713232"/>
                <a:gd name="T12" fmla="*/ 713232 w 713232"/>
                <a:gd name="T13" fmla="*/ 356616 h 713232"/>
                <a:gd name="T14" fmla="*/ 608782 w 713232"/>
                <a:gd name="T15" fmla="*/ 104450 h 713232"/>
                <a:gd name="T16" fmla="*/ 17694720 60000 65536"/>
                <a:gd name="T17" fmla="*/ 17694720 60000 65536"/>
                <a:gd name="T18" fmla="*/ 11796480 60000 65536"/>
                <a:gd name="T19" fmla="*/ 5898240 60000 65536"/>
                <a:gd name="T20" fmla="*/ 5898240 60000 65536"/>
                <a:gd name="T21" fmla="*/ 5898240 60000 65536"/>
                <a:gd name="T22" fmla="*/ 0 60000 65536"/>
                <a:gd name="T23" fmla="*/ 17694720 60000 65536"/>
                <a:gd name="T24" fmla="*/ 104450 w 713232"/>
                <a:gd name="T25" fmla="*/ 104450 h 713232"/>
                <a:gd name="T26" fmla="*/ 608782 w 713232"/>
                <a:gd name="T27" fmla="*/ 608782 h 7132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13232" h="713232">
                  <a:moveTo>
                    <a:pt x="0" y="356616"/>
                  </a:moveTo>
                  <a:lnTo>
                    <a:pt x="-1" y="356615"/>
                  </a:lnTo>
                  <a:cubicBezTo>
                    <a:pt x="0" y="159662"/>
                    <a:pt x="159662" y="0"/>
                    <a:pt x="356616" y="0"/>
                  </a:cubicBezTo>
                  <a:cubicBezTo>
                    <a:pt x="356616" y="-1"/>
                    <a:pt x="356616" y="0"/>
                    <a:pt x="356616" y="0"/>
                  </a:cubicBezTo>
                  <a:lnTo>
                    <a:pt x="356617" y="-1"/>
                  </a:lnTo>
                  <a:cubicBezTo>
                    <a:pt x="553570" y="0"/>
                    <a:pt x="713233" y="159662"/>
                    <a:pt x="713233" y="356616"/>
                  </a:cubicBezTo>
                  <a:cubicBezTo>
                    <a:pt x="713233" y="356616"/>
                    <a:pt x="713232" y="356616"/>
                    <a:pt x="713232" y="356616"/>
                  </a:cubicBezTo>
                  <a:lnTo>
                    <a:pt x="713233" y="356617"/>
                  </a:lnTo>
                  <a:cubicBezTo>
                    <a:pt x="713233" y="553570"/>
                    <a:pt x="553570" y="713232"/>
                    <a:pt x="356617" y="713232"/>
                  </a:cubicBezTo>
                  <a:cubicBezTo>
                    <a:pt x="159663" y="713232"/>
                    <a:pt x="0" y="553570"/>
                    <a:pt x="0" y="356616"/>
                  </a:cubicBezTo>
                  <a:close/>
                  <a:moveTo>
                    <a:pt x="85467" y="356616"/>
                  </a:moveTo>
                  <a:lnTo>
                    <a:pt x="85466" y="356615"/>
                  </a:lnTo>
                  <a:cubicBezTo>
                    <a:pt x="85466" y="506367"/>
                    <a:pt x="206864" y="627765"/>
                    <a:pt x="356615" y="627765"/>
                  </a:cubicBezTo>
                  <a:lnTo>
                    <a:pt x="356616" y="627764"/>
                  </a:lnTo>
                  <a:cubicBezTo>
                    <a:pt x="506367" y="627764"/>
                    <a:pt x="627765" y="506367"/>
                    <a:pt x="627765" y="356616"/>
                  </a:cubicBezTo>
                  <a:cubicBezTo>
                    <a:pt x="627765" y="206864"/>
                    <a:pt x="506367" y="85467"/>
                    <a:pt x="356616" y="85467"/>
                  </a:cubicBezTo>
                  <a:lnTo>
                    <a:pt x="356616" y="85466"/>
                  </a:lnTo>
                  <a:cubicBezTo>
                    <a:pt x="206864" y="85466"/>
                    <a:pt x="85466" y="206864"/>
                    <a:pt x="85466" y="356615"/>
                  </a:cubicBezTo>
                  <a:close/>
                </a:path>
              </a:pathLst>
            </a:custGeom>
            <a:solidFill>
              <a:srgbClr val="00B050"/>
            </a:solidFill>
            <a:ln w="9525">
              <a:noFill/>
              <a:miter lim="800000"/>
              <a:headEnd/>
              <a:tailEnd/>
            </a:ln>
            <a:effectLst>
              <a:outerShdw blurRad="63500" dist="23000" dir="5400000" rotWithShape="0">
                <a:srgbClr val="000000">
                  <a:alpha val="34999"/>
                </a:srgbClr>
              </a:outerShdw>
            </a:effectLst>
          </p:spPr>
          <p:txBody>
            <a:bodyPr anchor="ctr"/>
            <a:lstStyle/>
            <a:p>
              <a:pPr algn="ctr" defTabSz="457200">
                <a:defRPr/>
              </a:pPr>
              <a:endParaRPr lang="en-US" sz="1200" dirty="0">
                <a:solidFill>
                  <a:prstClr val="black"/>
                </a:solidFill>
                <a:latin typeface="微軟正黑體" pitchFamily="34" charset="-120"/>
                <a:ea typeface="微軟正黑體" pitchFamily="34" charset="-120"/>
              </a:endParaRPr>
            </a:p>
          </p:txBody>
        </p:sp>
        <p:pic>
          <p:nvPicPr>
            <p:cNvPr id="68630" name="Picture 1" descr="C:\Users\Jenny Ko\Desktop\1380700030_Teacher.png"/>
            <p:cNvPicPr>
              <a:picLocks noChangeAspect="1" noChangeArrowheads="1"/>
            </p:cNvPicPr>
            <p:nvPr/>
          </p:nvPicPr>
          <p:blipFill>
            <a:blip r:embed="rId5" cstate="print"/>
            <a:srcRect/>
            <a:stretch>
              <a:fillRect/>
            </a:stretch>
          </p:blipFill>
          <p:spPr bwMode="auto">
            <a:xfrm>
              <a:off x="1979712" y="3284984"/>
              <a:ext cx="432048" cy="432048"/>
            </a:xfrm>
            <a:prstGeom prst="rect">
              <a:avLst/>
            </a:prstGeom>
            <a:noFill/>
            <a:ln w="9525">
              <a:noFill/>
              <a:miter lim="800000"/>
              <a:headEnd/>
              <a:tailEnd/>
            </a:ln>
          </p:spPr>
        </p:pic>
      </p:grpSp>
      <p:sp>
        <p:nvSpPr>
          <p:cNvPr id="23" name="Text Placeholder 41"/>
          <p:cNvSpPr txBox="1">
            <a:spLocks/>
          </p:cNvSpPr>
          <p:nvPr/>
        </p:nvSpPr>
        <p:spPr>
          <a:xfrm>
            <a:off x="5590572" y="3555390"/>
            <a:ext cx="5521928" cy="576064"/>
          </a:xfrm>
          <a:prstGeom prst="rect">
            <a:avLst/>
          </a:prstGeom>
          <a:solidFill>
            <a:srgbClr val="FF0000"/>
          </a:solidFill>
          <a:effectLst>
            <a:outerShdw blurRad="50800" dist="38100" dir="2700000" algn="tl" rotWithShape="0">
              <a:prstClr val="black">
                <a:alpha val="40000"/>
              </a:prstClr>
            </a:outerShdw>
          </a:effectLst>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lnSpc>
                <a:spcPct val="150000"/>
              </a:lnSpc>
              <a:spcBef>
                <a:spcPct val="0"/>
              </a:spcBef>
              <a:buNone/>
              <a:defRPr/>
            </a:pPr>
            <a:r>
              <a:rPr lang="zh-TW" altLang="en-US" sz="2200" b="1" dirty="0" smtClean="0">
                <a:solidFill>
                  <a:prstClr val="white"/>
                </a:solidFill>
                <a:latin typeface="Arial" charset="0"/>
                <a:ea typeface="微軟正黑體"/>
                <a:cs typeface="Arial" charset="0"/>
              </a:rPr>
              <a:t>各類型網路使用的正向預期平均</a:t>
            </a:r>
            <a:r>
              <a:rPr lang="zh-TW" altLang="en-US" sz="2200" b="1" dirty="0">
                <a:solidFill>
                  <a:prstClr val="white"/>
                </a:solidFill>
                <a:latin typeface="Arial" charset="0"/>
                <a:ea typeface="微軟正黑體"/>
                <a:cs typeface="Arial" charset="0"/>
              </a:rPr>
              <a:t>分數之比較</a:t>
            </a:r>
          </a:p>
        </p:txBody>
      </p:sp>
      <p:grpSp>
        <p:nvGrpSpPr>
          <p:cNvPr id="68619" name="群組 23"/>
          <p:cNvGrpSpPr>
            <a:grpSpLocks/>
          </p:cNvGrpSpPr>
          <p:nvPr/>
        </p:nvGrpSpPr>
        <p:grpSpPr bwMode="auto">
          <a:xfrm>
            <a:off x="4805296" y="3541474"/>
            <a:ext cx="669925" cy="661988"/>
            <a:chOff x="1840545" y="5657419"/>
            <a:chExt cx="669925" cy="661987"/>
          </a:xfrm>
        </p:grpSpPr>
        <p:pic>
          <p:nvPicPr>
            <p:cNvPr id="68625" name="Picture 2"/>
            <p:cNvPicPr>
              <a:picLocks noChangeAspect="1" noChangeArrowheads="1"/>
            </p:cNvPicPr>
            <p:nvPr/>
          </p:nvPicPr>
          <p:blipFill>
            <a:blip r:embed="rId6" cstate="print"/>
            <a:srcRect/>
            <a:stretch>
              <a:fillRect/>
            </a:stretch>
          </p:blipFill>
          <p:spPr bwMode="auto">
            <a:xfrm>
              <a:off x="1870313" y="5805264"/>
              <a:ext cx="600690" cy="459904"/>
            </a:xfrm>
            <a:prstGeom prst="rect">
              <a:avLst/>
            </a:prstGeom>
            <a:noFill/>
            <a:ln w="9525">
              <a:noFill/>
              <a:miter lim="800000"/>
              <a:headEnd/>
              <a:tailEnd/>
            </a:ln>
          </p:spPr>
        </p:pic>
        <p:sp>
          <p:nvSpPr>
            <p:cNvPr id="26" name="Donut 33"/>
            <p:cNvSpPr>
              <a:spLocks noChangeArrowheads="1"/>
            </p:cNvSpPr>
            <p:nvPr/>
          </p:nvSpPr>
          <p:spPr bwMode="auto">
            <a:xfrm>
              <a:off x="1840545" y="5657419"/>
              <a:ext cx="669925" cy="661987"/>
            </a:xfrm>
            <a:custGeom>
              <a:avLst/>
              <a:gdLst>
                <a:gd name="T0" fmla="*/ 356616 w 713232"/>
                <a:gd name="T1" fmla="*/ 0 h 713232"/>
                <a:gd name="T2" fmla="*/ 104450 w 713232"/>
                <a:gd name="T3" fmla="*/ 104450 h 713232"/>
                <a:gd name="T4" fmla="*/ 0 w 713232"/>
                <a:gd name="T5" fmla="*/ 356616 h 713232"/>
                <a:gd name="T6" fmla="*/ 104450 w 713232"/>
                <a:gd name="T7" fmla="*/ 608782 h 713232"/>
                <a:gd name="T8" fmla="*/ 356616 w 713232"/>
                <a:gd name="T9" fmla="*/ 713232 h 713232"/>
                <a:gd name="T10" fmla="*/ 608782 w 713232"/>
                <a:gd name="T11" fmla="*/ 608782 h 713232"/>
                <a:gd name="T12" fmla="*/ 713232 w 713232"/>
                <a:gd name="T13" fmla="*/ 356616 h 713232"/>
                <a:gd name="T14" fmla="*/ 608782 w 713232"/>
                <a:gd name="T15" fmla="*/ 104450 h 713232"/>
                <a:gd name="T16" fmla="*/ 17694720 60000 65536"/>
                <a:gd name="T17" fmla="*/ 17694720 60000 65536"/>
                <a:gd name="T18" fmla="*/ 11796480 60000 65536"/>
                <a:gd name="T19" fmla="*/ 5898240 60000 65536"/>
                <a:gd name="T20" fmla="*/ 5898240 60000 65536"/>
                <a:gd name="T21" fmla="*/ 5898240 60000 65536"/>
                <a:gd name="T22" fmla="*/ 0 60000 65536"/>
                <a:gd name="T23" fmla="*/ 17694720 60000 65536"/>
                <a:gd name="T24" fmla="*/ 104450 w 713232"/>
                <a:gd name="T25" fmla="*/ 104450 h 713232"/>
                <a:gd name="T26" fmla="*/ 608782 w 713232"/>
                <a:gd name="T27" fmla="*/ 608782 h 7132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13232" h="713232">
                  <a:moveTo>
                    <a:pt x="0" y="356616"/>
                  </a:moveTo>
                  <a:lnTo>
                    <a:pt x="-1" y="356615"/>
                  </a:lnTo>
                  <a:cubicBezTo>
                    <a:pt x="0" y="159662"/>
                    <a:pt x="159662" y="0"/>
                    <a:pt x="356616" y="0"/>
                  </a:cubicBezTo>
                  <a:cubicBezTo>
                    <a:pt x="356616" y="-1"/>
                    <a:pt x="356616" y="0"/>
                    <a:pt x="356616" y="0"/>
                  </a:cubicBezTo>
                  <a:lnTo>
                    <a:pt x="356617" y="-1"/>
                  </a:lnTo>
                  <a:cubicBezTo>
                    <a:pt x="553570" y="0"/>
                    <a:pt x="713233" y="159662"/>
                    <a:pt x="713233" y="356616"/>
                  </a:cubicBezTo>
                  <a:cubicBezTo>
                    <a:pt x="713233" y="356616"/>
                    <a:pt x="713232" y="356616"/>
                    <a:pt x="713232" y="356616"/>
                  </a:cubicBezTo>
                  <a:lnTo>
                    <a:pt x="713233" y="356617"/>
                  </a:lnTo>
                  <a:cubicBezTo>
                    <a:pt x="713233" y="553570"/>
                    <a:pt x="553570" y="713232"/>
                    <a:pt x="356617" y="713232"/>
                  </a:cubicBezTo>
                  <a:cubicBezTo>
                    <a:pt x="159663" y="713232"/>
                    <a:pt x="0" y="553570"/>
                    <a:pt x="0" y="356616"/>
                  </a:cubicBezTo>
                  <a:close/>
                  <a:moveTo>
                    <a:pt x="85467" y="356616"/>
                  </a:moveTo>
                  <a:lnTo>
                    <a:pt x="85466" y="356615"/>
                  </a:lnTo>
                  <a:cubicBezTo>
                    <a:pt x="85466" y="506367"/>
                    <a:pt x="206864" y="627765"/>
                    <a:pt x="356615" y="627765"/>
                  </a:cubicBezTo>
                  <a:lnTo>
                    <a:pt x="356616" y="627764"/>
                  </a:lnTo>
                  <a:cubicBezTo>
                    <a:pt x="506367" y="627764"/>
                    <a:pt x="627765" y="506367"/>
                    <a:pt x="627765" y="356616"/>
                  </a:cubicBezTo>
                  <a:cubicBezTo>
                    <a:pt x="627765" y="206864"/>
                    <a:pt x="506367" y="85467"/>
                    <a:pt x="356616" y="85467"/>
                  </a:cubicBezTo>
                  <a:lnTo>
                    <a:pt x="356616" y="85466"/>
                  </a:lnTo>
                  <a:cubicBezTo>
                    <a:pt x="206864" y="85466"/>
                    <a:pt x="85466" y="206864"/>
                    <a:pt x="85466" y="356615"/>
                  </a:cubicBezTo>
                  <a:close/>
                </a:path>
              </a:pathLst>
            </a:custGeom>
            <a:solidFill>
              <a:srgbClr val="FF0000"/>
            </a:solidFill>
            <a:ln w="9525">
              <a:noFill/>
              <a:miter lim="800000"/>
              <a:headEnd/>
              <a:tailEnd/>
            </a:ln>
            <a:effectLst>
              <a:outerShdw blurRad="63500" dist="23000" dir="5400000" rotWithShape="0">
                <a:srgbClr val="000000">
                  <a:alpha val="34999"/>
                </a:srgbClr>
              </a:outerShdw>
            </a:effectLst>
          </p:spPr>
          <p:txBody>
            <a:bodyPr anchor="ctr"/>
            <a:lstStyle/>
            <a:p>
              <a:pPr algn="ctr" defTabSz="457200">
                <a:defRPr/>
              </a:pPr>
              <a:endParaRPr lang="en-US" sz="1200" dirty="0">
                <a:solidFill>
                  <a:prstClr val="black"/>
                </a:solidFill>
                <a:latin typeface="微軟正黑體" pitchFamily="34" charset="-120"/>
                <a:ea typeface="微軟正黑體" pitchFamily="34" charset="-120"/>
              </a:endParaRPr>
            </a:p>
          </p:txBody>
        </p:sp>
      </p:grpSp>
      <p:sp>
        <p:nvSpPr>
          <p:cNvPr id="29" name="Text Placeholder 41"/>
          <p:cNvSpPr txBox="1">
            <a:spLocks/>
          </p:cNvSpPr>
          <p:nvPr/>
        </p:nvSpPr>
        <p:spPr>
          <a:xfrm>
            <a:off x="5590572" y="2835112"/>
            <a:ext cx="5521927" cy="576262"/>
          </a:xfrm>
          <a:prstGeom prst="rect">
            <a:avLst/>
          </a:prstGeom>
          <a:solidFill>
            <a:schemeClr val="accent2">
              <a:lumMod val="75000"/>
            </a:schemeClr>
          </a:solidFill>
          <a:effectLst>
            <a:outerShdw blurRad="50800" dist="38100" dir="2700000" algn="tl" rotWithShape="0">
              <a:prstClr val="black">
                <a:alpha val="40000"/>
              </a:prstClr>
            </a:outerShdw>
          </a:effectLst>
        </p:spPr>
        <p:txBody>
          <a:bodyPr>
            <a:normAutofit fontScale="92500" lnSpcReduction="10000"/>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lnSpc>
                <a:spcPct val="150000"/>
              </a:lnSpc>
              <a:spcBef>
                <a:spcPct val="0"/>
              </a:spcBef>
              <a:buNone/>
              <a:defRPr/>
            </a:pPr>
            <a:r>
              <a:rPr lang="zh-TW" altLang="en-US" sz="2400" b="1" dirty="0" smtClean="0">
                <a:solidFill>
                  <a:prstClr val="white"/>
                </a:solidFill>
                <a:latin typeface="Arial" charset="0"/>
                <a:ea typeface="微軟正黑體"/>
                <a:cs typeface="Arial" charset="0"/>
              </a:rPr>
              <a:t>網路使用時間</a:t>
            </a:r>
            <a:r>
              <a:rPr lang="zh-TW" altLang="en-US" sz="2400" b="1" dirty="0">
                <a:solidFill>
                  <a:prstClr val="white"/>
                </a:solidFill>
                <a:latin typeface="Arial" charset="0"/>
                <a:ea typeface="微軟正黑體"/>
                <a:cs typeface="Arial" charset="0"/>
              </a:rPr>
              <a:t>之比較</a:t>
            </a:r>
          </a:p>
        </p:txBody>
      </p:sp>
      <p:grpSp>
        <p:nvGrpSpPr>
          <p:cNvPr id="31" name="群組 23"/>
          <p:cNvGrpSpPr>
            <a:grpSpLocks/>
          </p:cNvGrpSpPr>
          <p:nvPr/>
        </p:nvGrpSpPr>
        <p:grpSpPr bwMode="auto">
          <a:xfrm>
            <a:off x="4805296" y="2821394"/>
            <a:ext cx="669925" cy="661988"/>
            <a:chOff x="1840545" y="5657419"/>
            <a:chExt cx="669925" cy="661987"/>
          </a:xfrm>
        </p:grpSpPr>
        <p:pic>
          <p:nvPicPr>
            <p:cNvPr id="32" name="Picture 2"/>
            <p:cNvPicPr>
              <a:picLocks noChangeAspect="1" noChangeArrowheads="1"/>
            </p:cNvPicPr>
            <p:nvPr/>
          </p:nvPicPr>
          <p:blipFill>
            <a:blip r:embed="rId6" cstate="print"/>
            <a:srcRect/>
            <a:stretch>
              <a:fillRect/>
            </a:stretch>
          </p:blipFill>
          <p:spPr bwMode="auto">
            <a:xfrm>
              <a:off x="1870313" y="5805264"/>
              <a:ext cx="600690" cy="459904"/>
            </a:xfrm>
            <a:prstGeom prst="rect">
              <a:avLst/>
            </a:prstGeom>
            <a:noFill/>
            <a:ln w="9525">
              <a:noFill/>
              <a:miter lim="800000"/>
              <a:headEnd/>
              <a:tailEnd/>
            </a:ln>
          </p:spPr>
        </p:pic>
        <p:sp>
          <p:nvSpPr>
            <p:cNvPr id="33" name="Donut 33"/>
            <p:cNvSpPr>
              <a:spLocks noChangeArrowheads="1"/>
            </p:cNvSpPr>
            <p:nvPr/>
          </p:nvSpPr>
          <p:spPr bwMode="auto">
            <a:xfrm>
              <a:off x="1840545" y="5657419"/>
              <a:ext cx="669925" cy="661987"/>
            </a:xfrm>
            <a:custGeom>
              <a:avLst/>
              <a:gdLst>
                <a:gd name="T0" fmla="*/ 356616 w 713232"/>
                <a:gd name="T1" fmla="*/ 0 h 713232"/>
                <a:gd name="T2" fmla="*/ 104450 w 713232"/>
                <a:gd name="T3" fmla="*/ 104450 h 713232"/>
                <a:gd name="T4" fmla="*/ 0 w 713232"/>
                <a:gd name="T5" fmla="*/ 356616 h 713232"/>
                <a:gd name="T6" fmla="*/ 104450 w 713232"/>
                <a:gd name="T7" fmla="*/ 608782 h 713232"/>
                <a:gd name="T8" fmla="*/ 356616 w 713232"/>
                <a:gd name="T9" fmla="*/ 713232 h 713232"/>
                <a:gd name="T10" fmla="*/ 608782 w 713232"/>
                <a:gd name="T11" fmla="*/ 608782 h 713232"/>
                <a:gd name="T12" fmla="*/ 713232 w 713232"/>
                <a:gd name="T13" fmla="*/ 356616 h 713232"/>
                <a:gd name="T14" fmla="*/ 608782 w 713232"/>
                <a:gd name="T15" fmla="*/ 104450 h 713232"/>
                <a:gd name="T16" fmla="*/ 17694720 60000 65536"/>
                <a:gd name="T17" fmla="*/ 17694720 60000 65536"/>
                <a:gd name="T18" fmla="*/ 11796480 60000 65536"/>
                <a:gd name="T19" fmla="*/ 5898240 60000 65536"/>
                <a:gd name="T20" fmla="*/ 5898240 60000 65536"/>
                <a:gd name="T21" fmla="*/ 5898240 60000 65536"/>
                <a:gd name="T22" fmla="*/ 0 60000 65536"/>
                <a:gd name="T23" fmla="*/ 17694720 60000 65536"/>
                <a:gd name="T24" fmla="*/ 104450 w 713232"/>
                <a:gd name="T25" fmla="*/ 104450 h 713232"/>
                <a:gd name="T26" fmla="*/ 608782 w 713232"/>
                <a:gd name="T27" fmla="*/ 608782 h 7132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13232" h="713232">
                  <a:moveTo>
                    <a:pt x="0" y="356616"/>
                  </a:moveTo>
                  <a:lnTo>
                    <a:pt x="-1" y="356615"/>
                  </a:lnTo>
                  <a:cubicBezTo>
                    <a:pt x="0" y="159662"/>
                    <a:pt x="159662" y="0"/>
                    <a:pt x="356616" y="0"/>
                  </a:cubicBezTo>
                  <a:cubicBezTo>
                    <a:pt x="356616" y="-1"/>
                    <a:pt x="356616" y="0"/>
                    <a:pt x="356616" y="0"/>
                  </a:cubicBezTo>
                  <a:lnTo>
                    <a:pt x="356617" y="-1"/>
                  </a:lnTo>
                  <a:cubicBezTo>
                    <a:pt x="553570" y="0"/>
                    <a:pt x="713233" y="159662"/>
                    <a:pt x="713233" y="356616"/>
                  </a:cubicBezTo>
                  <a:cubicBezTo>
                    <a:pt x="713233" y="356616"/>
                    <a:pt x="713232" y="356616"/>
                    <a:pt x="713232" y="356616"/>
                  </a:cubicBezTo>
                  <a:lnTo>
                    <a:pt x="713233" y="356617"/>
                  </a:lnTo>
                  <a:cubicBezTo>
                    <a:pt x="713233" y="553570"/>
                    <a:pt x="553570" y="713232"/>
                    <a:pt x="356617" y="713232"/>
                  </a:cubicBezTo>
                  <a:cubicBezTo>
                    <a:pt x="159663" y="713232"/>
                    <a:pt x="0" y="553570"/>
                    <a:pt x="0" y="356616"/>
                  </a:cubicBezTo>
                  <a:close/>
                  <a:moveTo>
                    <a:pt x="85467" y="356616"/>
                  </a:moveTo>
                  <a:lnTo>
                    <a:pt x="85466" y="356615"/>
                  </a:lnTo>
                  <a:cubicBezTo>
                    <a:pt x="85466" y="506367"/>
                    <a:pt x="206864" y="627765"/>
                    <a:pt x="356615" y="627765"/>
                  </a:cubicBezTo>
                  <a:lnTo>
                    <a:pt x="356616" y="627764"/>
                  </a:lnTo>
                  <a:cubicBezTo>
                    <a:pt x="506367" y="627764"/>
                    <a:pt x="627765" y="506367"/>
                    <a:pt x="627765" y="356616"/>
                  </a:cubicBezTo>
                  <a:cubicBezTo>
                    <a:pt x="627765" y="206864"/>
                    <a:pt x="506367" y="85467"/>
                    <a:pt x="356616" y="85467"/>
                  </a:cubicBezTo>
                  <a:lnTo>
                    <a:pt x="356616" y="85466"/>
                  </a:lnTo>
                  <a:cubicBezTo>
                    <a:pt x="206864" y="85466"/>
                    <a:pt x="85466" y="206864"/>
                    <a:pt x="85466" y="356615"/>
                  </a:cubicBezTo>
                  <a:close/>
                </a:path>
              </a:pathLst>
            </a:custGeom>
            <a:solidFill>
              <a:schemeClr val="accent2">
                <a:lumMod val="75000"/>
              </a:schemeClr>
            </a:solidFill>
            <a:ln w="9525">
              <a:noFill/>
              <a:miter lim="800000"/>
              <a:headEnd/>
              <a:tailEnd/>
            </a:ln>
            <a:effectLst>
              <a:outerShdw blurRad="63500" dist="23000" dir="5400000" rotWithShape="0">
                <a:srgbClr val="000000">
                  <a:alpha val="34999"/>
                </a:srgbClr>
              </a:outerShdw>
            </a:effectLst>
          </p:spPr>
          <p:txBody>
            <a:bodyPr anchor="ctr"/>
            <a:lstStyle/>
            <a:p>
              <a:pPr algn="ctr" defTabSz="457200">
                <a:defRPr/>
              </a:pPr>
              <a:endParaRPr lang="en-US" sz="1200" dirty="0">
                <a:solidFill>
                  <a:prstClr val="black"/>
                </a:solidFill>
                <a:latin typeface="微軟正黑體" pitchFamily="34" charset="-120"/>
                <a:ea typeface="微軟正黑體" pitchFamily="34" charset="-120"/>
              </a:endParaRPr>
            </a:p>
          </p:txBody>
        </p:sp>
      </p:grpSp>
      <p:grpSp>
        <p:nvGrpSpPr>
          <p:cNvPr id="34" name="群組 6"/>
          <p:cNvGrpSpPr>
            <a:grpSpLocks/>
          </p:cNvGrpSpPr>
          <p:nvPr/>
        </p:nvGrpSpPr>
        <p:grpSpPr bwMode="auto">
          <a:xfrm>
            <a:off x="4295801" y="5064593"/>
            <a:ext cx="673100" cy="661988"/>
            <a:chOff x="1108075" y="1260522"/>
            <a:chExt cx="673100" cy="661988"/>
          </a:xfrm>
          <a:solidFill>
            <a:srgbClr val="00B0F0"/>
          </a:solidFill>
        </p:grpSpPr>
        <p:sp>
          <p:nvSpPr>
            <p:cNvPr id="35" name="Donut 32"/>
            <p:cNvSpPr>
              <a:spLocks noChangeArrowheads="1"/>
            </p:cNvSpPr>
            <p:nvPr/>
          </p:nvSpPr>
          <p:spPr bwMode="auto">
            <a:xfrm>
              <a:off x="1108075" y="1260522"/>
              <a:ext cx="673100" cy="661988"/>
            </a:xfrm>
            <a:custGeom>
              <a:avLst/>
              <a:gdLst>
                <a:gd name="T0" fmla="*/ 356616 w 713232"/>
                <a:gd name="T1" fmla="*/ 0 h 713232"/>
                <a:gd name="T2" fmla="*/ 104450 w 713232"/>
                <a:gd name="T3" fmla="*/ 104450 h 713232"/>
                <a:gd name="T4" fmla="*/ 0 w 713232"/>
                <a:gd name="T5" fmla="*/ 356616 h 713232"/>
                <a:gd name="T6" fmla="*/ 104450 w 713232"/>
                <a:gd name="T7" fmla="*/ 608782 h 713232"/>
                <a:gd name="T8" fmla="*/ 356616 w 713232"/>
                <a:gd name="T9" fmla="*/ 713232 h 713232"/>
                <a:gd name="T10" fmla="*/ 608782 w 713232"/>
                <a:gd name="T11" fmla="*/ 608782 h 713232"/>
                <a:gd name="T12" fmla="*/ 713232 w 713232"/>
                <a:gd name="T13" fmla="*/ 356616 h 713232"/>
                <a:gd name="T14" fmla="*/ 608782 w 713232"/>
                <a:gd name="T15" fmla="*/ 104450 h 713232"/>
                <a:gd name="T16" fmla="*/ 17694720 60000 65536"/>
                <a:gd name="T17" fmla="*/ 17694720 60000 65536"/>
                <a:gd name="T18" fmla="*/ 11796480 60000 65536"/>
                <a:gd name="T19" fmla="*/ 5898240 60000 65536"/>
                <a:gd name="T20" fmla="*/ 5898240 60000 65536"/>
                <a:gd name="T21" fmla="*/ 5898240 60000 65536"/>
                <a:gd name="T22" fmla="*/ 0 60000 65536"/>
                <a:gd name="T23" fmla="*/ 17694720 60000 65536"/>
                <a:gd name="T24" fmla="*/ 104450 w 713232"/>
                <a:gd name="T25" fmla="*/ 104450 h 713232"/>
                <a:gd name="T26" fmla="*/ 608782 w 713232"/>
                <a:gd name="T27" fmla="*/ 608782 h 7132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13232" h="713232">
                  <a:moveTo>
                    <a:pt x="0" y="356616"/>
                  </a:moveTo>
                  <a:lnTo>
                    <a:pt x="-1" y="356615"/>
                  </a:lnTo>
                  <a:cubicBezTo>
                    <a:pt x="0" y="159662"/>
                    <a:pt x="159662" y="0"/>
                    <a:pt x="356616" y="0"/>
                  </a:cubicBezTo>
                  <a:cubicBezTo>
                    <a:pt x="356616" y="-1"/>
                    <a:pt x="356616" y="0"/>
                    <a:pt x="356616" y="0"/>
                  </a:cubicBezTo>
                  <a:lnTo>
                    <a:pt x="356617" y="-1"/>
                  </a:lnTo>
                  <a:cubicBezTo>
                    <a:pt x="553570" y="0"/>
                    <a:pt x="713233" y="159662"/>
                    <a:pt x="713233" y="356616"/>
                  </a:cubicBezTo>
                  <a:cubicBezTo>
                    <a:pt x="713233" y="356616"/>
                    <a:pt x="713232" y="356616"/>
                    <a:pt x="713232" y="356616"/>
                  </a:cubicBezTo>
                  <a:lnTo>
                    <a:pt x="713233" y="356617"/>
                  </a:lnTo>
                  <a:cubicBezTo>
                    <a:pt x="713233" y="553570"/>
                    <a:pt x="553570" y="713232"/>
                    <a:pt x="356617" y="713232"/>
                  </a:cubicBezTo>
                  <a:cubicBezTo>
                    <a:pt x="159663" y="713232"/>
                    <a:pt x="0" y="553570"/>
                    <a:pt x="0" y="356616"/>
                  </a:cubicBezTo>
                  <a:close/>
                  <a:moveTo>
                    <a:pt x="85467" y="356616"/>
                  </a:moveTo>
                  <a:lnTo>
                    <a:pt x="85466" y="356615"/>
                  </a:lnTo>
                  <a:cubicBezTo>
                    <a:pt x="85466" y="506367"/>
                    <a:pt x="206864" y="627765"/>
                    <a:pt x="356615" y="627765"/>
                  </a:cubicBezTo>
                  <a:lnTo>
                    <a:pt x="356616" y="627764"/>
                  </a:lnTo>
                  <a:cubicBezTo>
                    <a:pt x="506367" y="627764"/>
                    <a:pt x="627765" y="506367"/>
                    <a:pt x="627765" y="356616"/>
                  </a:cubicBezTo>
                  <a:cubicBezTo>
                    <a:pt x="627765" y="206864"/>
                    <a:pt x="506367" y="85467"/>
                    <a:pt x="356616" y="85467"/>
                  </a:cubicBezTo>
                  <a:lnTo>
                    <a:pt x="356616" y="85466"/>
                  </a:lnTo>
                  <a:cubicBezTo>
                    <a:pt x="206864" y="85466"/>
                    <a:pt x="85466" y="206864"/>
                    <a:pt x="85466" y="356615"/>
                  </a:cubicBezTo>
                  <a:close/>
                </a:path>
              </a:pathLst>
            </a:custGeom>
            <a:grpFill/>
            <a:ln w="9525">
              <a:noFill/>
              <a:miter lim="800000"/>
              <a:headEnd/>
              <a:tailEnd/>
            </a:ln>
            <a:effectLst>
              <a:outerShdw blurRad="63500" dist="23000" dir="5400000" rotWithShape="0">
                <a:srgbClr val="000000">
                  <a:alpha val="34999"/>
                </a:srgbClr>
              </a:outerShdw>
            </a:effectLst>
          </p:spPr>
          <p:txBody>
            <a:bodyPr anchor="ctr"/>
            <a:lstStyle/>
            <a:p>
              <a:pPr algn="ctr" defTabSz="457200">
                <a:defRPr/>
              </a:pPr>
              <a:endParaRPr lang="en-US" sz="1200" dirty="0">
                <a:solidFill>
                  <a:prstClr val="black"/>
                </a:solidFill>
                <a:latin typeface="微軟正黑體" pitchFamily="34" charset="-120"/>
                <a:ea typeface="微軟正黑體" pitchFamily="34" charset="-120"/>
              </a:endParaRPr>
            </a:p>
          </p:txBody>
        </p:sp>
        <p:pic>
          <p:nvPicPr>
            <p:cNvPr id="36" name="Picture 2" descr="C:\Users\Jenny Ko\Desktop\亞洲大學教卓計畫\簡報\ppt套版\icon\Courses-icon.png"/>
            <p:cNvPicPr>
              <a:picLocks noChangeAspect="1" noChangeArrowheads="1"/>
            </p:cNvPicPr>
            <p:nvPr/>
          </p:nvPicPr>
          <p:blipFill>
            <a:blip r:embed="rId4" cstate="print"/>
            <a:srcRect/>
            <a:stretch>
              <a:fillRect/>
            </a:stretch>
          </p:blipFill>
          <p:spPr bwMode="auto">
            <a:xfrm>
              <a:off x="1266343" y="1406791"/>
              <a:ext cx="374405" cy="369451"/>
            </a:xfrm>
            <a:prstGeom prst="rect">
              <a:avLst/>
            </a:prstGeom>
            <a:grpFill/>
            <a:ln w="9525">
              <a:noFill/>
              <a:miter lim="800000"/>
              <a:headEnd/>
              <a:tailEnd/>
            </a:ln>
          </p:spPr>
        </p:pic>
      </p:grpSp>
      <p:sp>
        <p:nvSpPr>
          <p:cNvPr id="37" name="Text Placeholder 41"/>
          <p:cNvSpPr txBox="1">
            <a:spLocks/>
          </p:cNvSpPr>
          <p:nvPr/>
        </p:nvSpPr>
        <p:spPr>
          <a:xfrm>
            <a:off x="5258519" y="5064593"/>
            <a:ext cx="5857972" cy="576000"/>
          </a:xfrm>
          <a:prstGeom prst="rect">
            <a:avLst/>
          </a:prstGeom>
          <a:solidFill>
            <a:srgbClr val="00B0F0"/>
          </a:solidFill>
          <a:effectLst>
            <a:outerShdw blurRad="50800" dist="38100" dir="2700000" algn="tl" rotWithShape="0">
              <a:prstClr val="black">
                <a:alpha val="40000"/>
              </a:prstClr>
            </a:outerShdw>
          </a:effectLst>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eaLnBrk="1" hangingPunct="1">
              <a:lnSpc>
                <a:spcPct val="150000"/>
              </a:lnSpc>
              <a:spcBef>
                <a:spcPct val="0"/>
              </a:spcBef>
              <a:buNone/>
              <a:defRPr/>
            </a:pPr>
            <a:r>
              <a:rPr lang="zh-TW" altLang="en-US" sz="2400" b="1" dirty="0" smtClean="0">
                <a:solidFill>
                  <a:prstClr val="white"/>
                </a:solidFill>
                <a:latin typeface="Arial" pitchFamily="34" charset="0"/>
                <a:ea typeface="微軟正黑體" pitchFamily="34" charset="-120"/>
                <a:cs typeface="Arial" pitchFamily="34" charset="0"/>
              </a:rPr>
              <a:t>討</a:t>
            </a:r>
            <a:r>
              <a:rPr lang="zh-TW" altLang="en-US" sz="2400" b="1" dirty="0">
                <a:solidFill>
                  <a:prstClr val="white"/>
                </a:solidFill>
                <a:latin typeface="Arial" pitchFamily="34" charset="0"/>
                <a:ea typeface="微軟正黑體" pitchFamily="34" charset="-120"/>
                <a:cs typeface="Arial" pitchFamily="34" charset="0"/>
              </a:rPr>
              <a:t>論</a:t>
            </a:r>
            <a:endParaRPr lang="en-US" altLang="zh-TW" sz="2400" b="1" dirty="0">
              <a:solidFill>
                <a:prstClr val="white"/>
              </a:solidFill>
              <a:latin typeface="Arial" pitchFamily="34" charset="0"/>
              <a:ea typeface="微軟正黑體" pitchFamily="34" charset="-120"/>
              <a:cs typeface="Arial" pitchFamily="34" charset="0"/>
            </a:endParaRPr>
          </a:p>
        </p:txBody>
      </p:sp>
      <p:sp>
        <p:nvSpPr>
          <p:cNvPr id="42" name="Text Placeholder 41"/>
          <p:cNvSpPr txBox="1">
            <a:spLocks/>
          </p:cNvSpPr>
          <p:nvPr/>
        </p:nvSpPr>
        <p:spPr>
          <a:xfrm>
            <a:off x="5590572" y="4275470"/>
            <a:ext cx="5521927" cy="576064"/>
          </a:xfrm>
          <a:prstGeom prst="rect">
            <a:avLst/>
          </a:prstGeom>
          <a:solidFill>
            <a:srgbClr val="FFC000"/>
          </a:solidFill>
          <a:effectLst>
            <a:outerShdw blurRad="50800" dist="38100" dir="2700000" algn="tl" rotWithShape="0">
              <a:prstClr val="black">
                <a:alpha val="40000"/>
              </a:prstClr>
            </a:outerShdw>
          </a:effectLst>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lnSpc>
                <a:spcPct val="150000"/>
              </a:lnSpc>
              <a:spcBef>
                <a:spcPct val="0"/>
              </a:spcBef>
              <a:buNone/>
              <a:defRPr/>
            </a:pPr>
            <a:r>
              <a:rPr lang="zh-TW" altLang="en-US" sz="2200" b="1" dirty="0" smtClean="0">
                <a:solidFill>
                  <a:prstClr val="white"/>
                </a:solidFill>
                <a:latin typeface="Arial" charset="0"/>
                <a:ea typeface="微軟正黑體"/>
                <a:cs typeface="Arial" charset="0"/>
              </a:rPr>
              <a:t>各類型網路成癮傾向的盛行率</a:t>
            </a:r>
            <a:r>
              <a:rPr lang="zh-TW" altLang="en-US" sz="2200" b="1" dirty="0">
                <a:solidFill>
                  <a:prstClr val="white"/>
                </a:solidFill>
                <a:latin typeface="Arial" charset="0"/>
                <a:ea typeface="微軟正黑體"/>
                <a:cs typeface="Arial" charset="0"/>
              </a:rPr>
              <a:t>之比較</a:t>
            </a:r>
          </a:p>
        </p:txBody>
      </p:sp>
      <p:pic>
        <p:nvPicPr>
          <p:cNvPr id="44" name="Picture 2"/>
          <p:cNvPicPr>
            <a:picLocks noChangeAspect="1" noChangeArrowheads="1"/>
          </p:cNvPicPr>
          <p:nvPr/>
        </p:nvPicPr>
        <p:blipFill>
          <a:blip r:embed="rId6" cstate="print"/>
          <a:srcRect/>
          <a:stretch>
            <a:fillRect/>
          </a:stretch>
        </p:blipFill>
        <p:spPr bwMode="auto">
          <a:xfrm>
            <a:off x="4835063" y="4423316"/>
            <a:ext cx="600690" cy="459905"/>
          </a:xfrm>
          <a:prstGeom prst="rect">
            <a:avLst/>
          </a:prstGeom>
          <a:noFill/>
          <a:ln w="9525">
            <a:noFill/>
            <a:miter lim="800000"/>
            <a:headEnd/>
            <a:tailEnd/>
          </a:ln>
        </p:spPr>
      </p:pic>
      <p:sp>
        <p:nvSpPr>
          <p:cNvPr id="45" name="Donut 33"/>
          <p:cNvSpPr>
            <a:spLocks noChangeArrowheads="1"/>
          </p:cNvSpPr>
          <p:nvPr/>
        </p:nvSpPr>
        <p:spPr bwMode="auto">
          <a:xfrm>
            <a:off x="4805296" y="4275470"/>
            <a:ext cx="669925" cy="661988"/>
          </a:xfrm>
          <a:custGeom>
            <a:avLst/>
            <a:gdLst>
              <a:gd name="T0" fmla="*/ 356616 w 713232"/>
              <a:gd name="T1" fmla="*/ 0 h 713232"/>
              <a:gd name="T2" fmla="*/ 104450 w 713232"/>
              <a:gd name="T3" fmla="*/ 104450 h 713232"/>
              <a:gd name="T4" fmla="*/ 0 w 713232"/>
              <a:gd name="T5" fmla="*/ 356616 h 713232"/>
              <a:gd name="T6" fmla="*/ 104450 w 713232"/>
              <a:gd name="T7" fmla="*/ 608782 h 713232"/>
              <a:gd name="T8" fmla="*/ 356616 w 713232"/>
              <a:gd name="T9" fmla="*/ 713232 h 713232"/>
              <a:gd name="T10" fmla="*/ 608782 w 713232"/>
              <a:gd name="T11" fmla="*/ 608782 h 713232"/>
              <a:gd name="T12" fmla="*/ 713232 w 713232"/>
              <a:gd name="T13" fmla="*/ 356616 h 713232"/>
              <a:gd name="T14" fmla="*/ 608782 w 713232"/>
              <a:gd name="T15" fmla="*/ 104450 h 713232"/>
              <a:gd name="T16" fmla="*/ 17694720 60000 65536"/>
              <a:gd name="T17" fmla="*/ 17694720 60000 65536"/>
              <a:gd name="T18" fmla="*/ 11796480 60000 65536"/>
              <a:gd name="T19" fmla="*/ 5898240 60000 65536"/>
              <a:gd name="T20" fmla="*/ 5898240 60000 65536"/>
              <a:gd name="T21" fmla="*/ 5898240 60000 65536"/>
              <a:gd name="T22" fmla="*/ 0 60000 65536"/>
              <a:gd name="T23" fmla="*/ 17694720 60000 65536"/>
              <a:gd name="T24" fmla="*/ 104450 w 713232"/>
              <a:gd name="T25" fmla="*/ 104450 h 713232"/>
              <a:gd name="T26" fmla="*/ 608782 w 713232"/>
              <a:gd name="T27" fmla="*/ 608782 h 7132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13232" h="713232">
                <a:moveTo>
                  <a:pt x="0" y="356616"/>
                </a:moveTo>
                <a:lnTo>
                  <a:pt x="-1" y="356615"/>
                </a:lnTo>
                <a:cubicBezTo>
                  <a:pt x="0" y="159662"/>
                  <a:pt x="159662" y="0"/>
                  <a:pt x="356616" y="0"/>
                </a:cubicBezTo>
                <a:cubicBezTo>
                  <a:pt x="356616" y="-1"/>
                  <a:pt x="356616" y="0"/>
                  <a:pt x="356616" y="0"/>
                </a:cubicBezTo>
                <a:lnTo>
                  <a:pt x="356617" y="-1"/>
                </a:lnTo>
                <a:cubicBezTo>
                  <a:pt x="553570" y="0"/>
                  <a:pt x="713233" y="159662"/>
                  <a:pt x="713233" y="356616"/>
                </a:cubicBezTo>
                <a:cubicBezTo>
                  <a:pt x="713233" y="356616"/>
                  <a:pt x="713232" y="356616"/>
                  <a:pt x="713232" y="356616"/>
                </a:cubicBezTo>
                <a:lnTo>
                  <a:pt x="713233" y="356617"/>
                </a:lnTo>
                <a:cubicBezTo>
                  <a:pt x="713233" y="553570"/>
                  <a:pt x="553570" y="713232"/>
                  <a:pt x="356617" y="713232"/>
                </a:cubicBezTo>
                <a:cubicBezTo>
                  <a:pt x="159663" y="713232"/>
                  <a:pt x="0" y="553570"/>
                  <a:pt x="0" y="356616"/>
                </a:cubicBezTo>
                <a:close/>
                <a:moveTo>
                  <a:pt x="85467" y="356616"/>
                </a:moveTo>
                <a:lnTo>
                  <a:pt x="85466" y="356615"/>
                </a:lnTo>
                <a:cubicBezTo>
                  <a:pt x="85466" y="506367"/>
                  <a:pt x="206864" y="627765"/>
                  <a:pt x="356615" y="627765"/>
                </a:cubicBezTo>
                <a:lnTo>
                  <a:pt x="356616" y="627764"/>
                </a:lnTo>
                <a:cubicBezTo>
                  <a:pt x="506367" y="627764"/>
                  <a:pt x="627765" y="506367"/>
                  <a:pt x="627765" y="356616"/>
                </a:cubicBezTo>
                <a:cubicBezTo>
                  <a:pt x="627765" y="206864"/>
                  <a:pt x="506367" y="85467"/>
                  <a:pt x="356616" y="85467"/>
                </a:cubicBezTo>
                <a:lnTo>
                  <a:pt x="356616" y="85466"/>
                </a:lnTo>
                <a:cubicBezTo>
                  <a:pt x="206864" y="85466"/>
                  <a:pt x="85466" y="206864"/>
                  <a:pt x="85466" y="356615"/>
                </a:cubicBezTo>
                <a:close/>
              </a:path>
            </a:pathLst>
          </a:custGeom>
          <a:solidFill>
            <a:srgbClr val="FFC000"/>
          </a:solidFill>
          <a:ln w="9525">
            <a:noFill/>
            <a:miter lim="800000"/>
            <a:headEnd/>
            <a:tailEnd/>
          </a:ln>
          <a:effectLst>
            <a:outerShdw blurRad="63500" dist="23000" dir="5400000" rotWithShape="0">
              <a:srgbClr val="000000">
                <a:alpha val="34999"/>
              </a:srgbClr>
            </a:outerShdw>
          </a:effectLst>
        </p:spPr>
        <p:txBody>
          <a:bodyPr anchor="ctr"/>
          <a:lstStyle/>
          <a:p>
            <a:pPr algn="ctr" defTabSz="457200">
              <a:defRPr/>
            </a:pPr>
            <a:endParaRPr lang="en-US" sz="1200" dirty="0">
              <a:solidFill>
                <a:prstClr val="black"/>
              </a:solidFill>
              <a:latin typeface="微軟正黑體" pitchFamily="34" charset="-120"/>
              <a:ea typeface="微軟正黑體" pitchFamily="34" charset="-120"/>
            </a:endParaRPr>
          </a:p>
        </p:txBody>
      </p:sp>
      <p:sp>
        <p:nvSpPr>
          <p:cNvPr id="53" name="Text Placeholder 41"/>
          <p:cNvSpPr txBox="1">
            <a:spLocks/>
          </p:cNvSpPr>
          <p:nvPr/>
        </p:nvSpPr>
        <p:spPr>
          <a:xfrm>
            <a:off x="5258519" y="1129060"/>
            <a:ext cx="5857972" cy="576262"/>
          </a:xfrm>
          <a:prstGeom prst="rect">
            <a:avLst/>
          </a:prstGeom>
          <a:solidFill>
            <a:srgbClr val="7030A0"/>
          </a:solidFill>
          <a:effectLst>
            <a:outerShdw blurRad="50800" dist="38100" dir="2700000" algn="tl" rotWithShape="0">
              <a:prstClr val="black">
                <a:alpha val="40000"/>
              </a:prstClr>
            </a:outerShdw>
          </a:effectLst>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eaLnBrk="1" hangingPunct="1">
              <a:lnSpc>
                <a:spcPct val="150000"/>
              </a:lnSpc>
              <a:spcBef>
                <a:spcPct val="0"/>
              </a:spcBef>
              <a:buFont typeface="Arial" charset="0"/>
              <a:buNone/>
              <a:defRPr/>
            </a:pPr>
            <a:r>
              <a:rPr lang="zh-TW" altLang="en-US" sz="2400" b="1" dirty="0" smtClean="0">
                <a:solidFill>
                  <a:prstClr val="white"/>
                </a:solidFill>
                <a:latin typeface="Arial" charset="0"/>
                <a:ea typeface="微軟正黑體"/>
                <a:cs typeface="Arial" charset="0"/>
              </a:rPr>
              <a:t>調查方法</a:t>
            </a:r>
            <a:endParaRPr lang="en-US" altLang="zh-TW" sz="2400" b="1" dirty="0">
              <a:solidFill>
                <a:prstClr val="white"/>
              </a:solidFill>
              <a:latin typeface="Arial" charset="0"/>
              <a:ea typeface="微軟正黑體"/>
              <a:cs typeface="Arial" charset="0"/>
            </a:endParaRPr>
          </a:p>
        </p:txBody>
      </p:sp>
      <p:grpSp>
        <p:nvGrpSpPr>
          <p:cNvPr id="54" name="群組 9"/>
          <p:cNvGrpSpPr>
            <a:grpSpLocks/>
          </p:cNvGrpSpPr>
          <p:nvPr/>
        </p:nvGrpSpPr>
        <p:grpSpPr bwMode="auto">
          <a:xfrm>
            <a:off x="4300563" y="1113557"/>
            <a:ext cx="671513" cy="663575"/>
            <a:chOff x="1138237" y="3293939"/>
            <a:chExt cx="671513" cy="663575"/>
          </a:xfrm>
        </p:grpSpPr>
        <p:sp>
          <p:nvSpPr>
            <p:cNvPr id="55" name="Donut 13"/>
            <p:cNvSpPr>
              <a:spLocks noChangeArrowheads="1"/>
            </p:cNvSpPr>
            <p:nvPr/>
          </p:nvSpPr>
          <p:spPr bwMode="auto">
            <a:xfrm flipV="1">
              <a:off x="1138237" y="3293939"/>
              <a:ext cx="671513" cy="663575"/>
            </a:xfrm>
            <a:custGeom>
              <a:avLst/>
              <a:gdLst>
                <a:gd name="T0" fmla="*/ 356616 w 713232"/>
                <a:gd name="T1" fmla="*/ 0 h 713232"/>
                <a:gd name="T2" fmla="*/ 104450 w 713232"/>
                <a:gd name="T3" fmla="*/ 104450 h 713232"/>
                <a:gd name="T4" fmla="*/ 0 w 713232"/>
                <a:gd name="T5" fmla="*/ 356616 h 713232"/>
                <a:gd name="T6" fmla="*/ 104450 w 713232"/>
                <a:gd name="T7" fmla="*/ 608782 h 713232"/>
                <a:gd name="T8" fmla="*/ 356616 w 713232"/>
                <a:gd name="T9" fmla="*/ 713232 h 713232"/>
                <a:gd name="T10" fmla="*/ 608782 w 713232"/>
                <a:gd name="T11" fmla="*/ 608782 h 713232"/>
                <a:gd name="T12" fmla="*/ 713232 w 713232"/>
                <a:gd name="T13" fmla="*/ 356616 h 713232"/>
                <a:gd name="T14" fmla="*/ 608782 w 713232"/>
                <a:gd name="T15" fmla="*/ 104450 h 713232"/>
                <a:gd name="T16" fmla="*/ 17694720 60000 65536"/>
                <a:gd name="T17" fmla="*/ 17694720 60000 65536"/>
                <a:gd name="T18" fmla="*/ 11796480 60000 65536"/>
                <a:gd name="T19" fmla="*/ 5898240 60000 65536"/>
                <a:gd name="T20" fmla="*/ 5898240 60000 65536"/>
                <a:gd name="T21" fmla="*/ 5898240 60000 65536"/>
                <a:gd name="T22" fmla="*/ 0 60000 65536"/>
                <a:gd name="T23" fmla="*/ 17694720 60000 65536"/>
                <a:gd name="T24" fmla="*/ 104450 w 713232"/>
                <a:gd name="T25" fmla="*/ 104450 h 713232"/>
                <a:gd name="T26" fmla="*/ 608782 w 713232"/>
                <a:gd name="T27" fmla="*/ 608782 h 7132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13232" h="713232">
                  <a:moveTo>
                    <a:pt x="0" y="356616"/>
                  </a:moveTo>
                  <a:lnTo>
                    <a:pt x="-1" y="356615"/>
                  </a:lnTo>
                  <a:cubicBezTo>
                    <a:pt x="0" y="159662"/>
                    <a:pt x="159662" y="0"/>
                    <a:pt x="356616" y="0"/>
                  </a:cubicBezTo>
                  <a:cubicBezTo>
                    <a:pt x="356616" y="-1"/>
                    <a:pt x="356616" y="0"/>
                    <a:pt x="356616" y="0"/>
                  </a:cubicBezTo>
                  <a:lnTo>
                    <a:pt x="356617" y="-1"/>
                  </a:lnTo>
                  <a:cubicBezTo>
                    <a:pt x="553570" y="0"/>
                    <a:pt x="713233" y="159662"/>
                    <a:pt x="713233" y="356616"/>
                  </a:cubicBezTo>
                  <a:cubicBezTo>
                    <a:pt x="713233" y="356616"/>
                    <a:pt x="713232" y="356616"/>
                    <a:pt x="713232" y="356616"/>
                  </a:cubicBezTo>
                  <a:lnTo>
                    <a:pt x="713233" y="356617"/>
                  </a:lnTo>
                  <a:cubicBezTo>
                    <a:pt x="713233" y="553570"/>
                    <a:pt x="553570" y="713232"/>
                    <a:pt x="356617" y="713232"/>
                  </a:cubicBezTo>
                  <a:cubicBezTo>
                    <a:pt x="159663" y="713232"/>
                    <a:pt x="0" y="553570"/>
                    <a:pt x="0" y="356616"/>
                  </a:cubicBezTo>
                  <a:close/>
                  <a:moveTo>
                    <a:pt x="85467" y="356616"/>
                  </a:moveTo>
                  <a:lnTo>
                    <a:pt x="85466" y="356615"/>
                  </a:lnTo>
                  <a:cubicBezTo>
                    <a:pt x="85466" y="506367"/>
                    <a:pt x="206864" y="627765"/>
                    <a:pt x="356615" y="627765"/>
                  </a:cubicBezTo>
                  <a:lnTo>
                    <a:pt x="356616" y="627764"/>
                  </a:lnTo>
                  <a:cubicBezTo>
                    <a:pt x="506367" y="627764"/>
                    <a:pt x="627765" y="506367"/>
                    <a:pt x="627765" y="356616"/>
                  </a:cubicBezTo>
                  <a:cubicBezTo>
                    <a:pt x="627765" y="206864"/>
                    <a:pt x="506367" y="85467"/>
                    <a:pt x="356616" y="85467"/>
                  </a:cubicBezTo>
                  <a:lnTo>
                    <a:pt x="356616" y="85466"/>
                  </a:lnTo>
                  <a:cubicBezTo>
                    <a:pt x="206864" y="85466"/>
                    <a:pt x="85466" y="206864"/>
                    <a:pt x="85466" y="356615"/>
                  </a:cubicBezTo>
                  <a:close/>
                </a:path>
              </a:pathLst>
            </a:custGeom>
            <a:solidFill>
              <a:srgbClr val="7030A0"/>
            </a:solidFill>
            <a:ln w="9525">
              <a:noFill/>
              <a:miter lim="800000"/>
              <a:headEnd/>
              <a:tailEnd/>
            </a:ln>
            <a:effectLst>
              <a:outerShdw blurRad="63500" dist="23000" dir="5400000" rotWithShape="0">
                <a:srgbClr val="000000">
                  <a:alpha val="34999"/>
                </a:srgbClr>
              </a:outerShdw>
            </a:effectLst>
          </p:spPr>
          <p:txBody>
            <a:bodyPr anchor="ctr"/>
            <a:lstStyle/>
            <a:p>
              <a:pPr algn="ctr" defTabSz="457200">
                <a:defRPr/>
              </a:pPr>
              <a:endParaRPr lang="en-US" sz="1200" dirty="0">
                <a:solidFill>
                  <a:prstClr val="black"/>
                </a:solidFill>
                <a:latin typeface="微軟正黑體" pitchFamily="34" charset="-120"/>
                <a:ea typeface="微軟正黑體" pitchFamily="34" charset="-120"/>
              </a:endParaRPr>
            </a:p>
          </p:txBody>
        </p:sp>
        <p:pic>
          <p:nvPicPr>
            <p:cNvPr id="56" name="Picture 4" descr="C:\Users\Jenny Ko\Desktop\亞洲大學教卓計畫\簡報\ppt套版\icon\Student-id-icon.png"/>
            <p:cNvPicPr>
              <a:picLocks noChangeAspect="1" noChangeArrowheads="1"/>
            </p:cNvPicPr>
            <p:nvPr/>
          </p:nvPicPr>
          <p:blipFill>
            <a:blip r:embed="rId7" cstate="print"/>
            <a:srcRect/>
            <a:stretch>
              <a:fillRect/>
            </a:stretch>
          </p:blipFill>
          <p:spPr bwMode="auto">
            <a:xfrm>
              <a:off x="1291264" y="3410188"/>
              <a:ext cx="374405" cy="369731"/>
            </a:xfrm>
            <a:prstGeom prst="rect">
              <a:avLst/>
            </a:prstGeom>
            <a:noFill/>
            <a:ln w="9525">
              <a:noFill/>
              <a:miter lim="800000"/>
              <a:headEnd/>
              <a:tailEnd/>
            </a:ln>
          </p:spPr>
        </p:pic>
      </p:grpSp>
      <p:pic>
        <p:nvPicPr>
          <p:cNvPr id="58" name="圖片 57"/>
          <p:cNvPicPr>
            <a:picLocks noChangeAspect="1"/>
          </p:cNvPicPr>
          <p:nvPr/>
        </p:nvPicPr>
        <p:blipFill rotWithShape="1">
          <a:blip r:embed="rId3" cstate="print">
            <a:extLst>
              <a:ext uri="{28A0092B-C50C-407E-A947-70E740481C1C}">
                <a14:useLocalDpi xmlns:a14="http://schemas.microsoft.com/office/drawing/2010/main" val="0"/>
              </a:ext>
            </a:extLst>
          </a:blip>
          <a:srcRect r="78679"/>
          <a:stretch/>
        </p:blipFill>
        <p:spPr>
          <a:xfrm>
            <a:off x="-13" y="0"/>
            <a:ext cx="2235501" cy="1337616"/>
          </a:xfrm>
          <a:prstGeom prst="rect">
            <a:avLst/>
          </a:prstGeom>
        </p:spPr>
      </p:pic>
      <p:pic>
        <p:nvPicPr>
          <p:cNvPr id="59" name="圖片 58"/>
          <p:cNvPicPr>
            <a:picLocks noChangeAspect="1"/>
          </p:cNvPicPr>
          <p:nvPr/>
        </p:nvPicPr>
        <p:blipFill rotWithShape="1">
          <a:blip r:embed="rId3" cstate="print">
            <a:extLst>
              <a:ext uri="{28A0092B-C50C-407E-A947-70E740481C1C}">
                <a14:useLocalDpi xmlns:a14="http://schemas.microsoft.com/office/drawing/2010/main" val="0"/>
              </a:ext>
            </a:extLst>
          </a:blip>
          <a:srcRect l="21337" r="57341"/>
          <a:stretch/>
        </p:blipFill>
        <p:spPr>
          <a:xfrm>
            <a:off x="0" y="1315274"/>
            <a:ext cx="2235488" cy="1272753"/>
          </a:xfrm>
          <a:prstGeom prst="rect">
            <a:avLst/>
          </a:prstGeom>
        </p:spPr>
      </p:pic>
      <p:pic>
        <p:nvPicPr>
          <p:cNvPr id="61" name="圖片 60"/>
          <p:cNvPicPr>
            <a:picLocks noChangeAspect="1"/>
          </p:cNvPicPr>
          <p:nvPr/>
        </p:nvPicPr>
        <p:blipFill rotWithShape="1">
          <a:blip r:embed="rId3" cstate="print">
            <a:extLst>
              <a:ext uri="{28A0092B-C50C-407E-A947-70E740481C1C}">
                <a14:useLocalDpi xmlns:a14="http://schemas.microsoft.com/office/drawing/2010/main" val="0"/>
              </a:ext>
            </a:extLst>
          </a:blip>
          <a:srcRect l="60000" r="20500"/>
          <a:stretch/>
        </p:blipFill>
        <p:spPr>
          <a:xfrm>
            <a:off x="12985" y="4259790"/>
            <a:ext cx="2222503" cy="1309916"/>
          </a:xfrm>
          <a:prstGeom prst="rect">
            <a:avLst/>
          </a:prstGeom>
        </p:spPr>
      </p:pic>
      <p:pic>
        <p:nvPicPr>
          <p:cNvPr id="62" name="圖片 61"/>
          <p:cNvPicPr>
            <a:picLocks noChangeAspect="1"/>
          </p:cNvPicPr>
          <p:nvPr/>
        </p:nvPicPr>
        <p:blipFill rotWithShape="1">
          <a:blip r:embed="rId3" cstate="print">
            <a:extLst>
              <a:ext uri="{28A0092B-C50C-407E-A947-70E740481C1C}">
                <a14:useLocalDpi xmlns:a14="http://schemas.microsoft.com/office/drawing/2010/main" val="0"/>
              </a:ext>
            </a:extLst>
          </a:blip>
          <a:srcRect l="80036"/>
          <a:stretch/>
        </p:blipFill>
        <p:spPr>
          <a:xfrm>
            <a:off x="23220" y="5504508"/>
            <a:ext cx="2212268" cy="1415788"/>
          </a:xfrm>
          <a:prstGeom prst="rect">
            <a:avLst/>
          </a:prstGeom>
        </p:spPr>
      </p:pic>
      <p:sp>
        <p:nvSpPr>
          <p:cNvPr id="38" name="Text Placeholder 41"/>
          <p:cNvSpPr txBox="1">
            <a:spLocks/>
          </p:cNvSpPr>
          <p:nvPr/>
        </p:nvSpPr>
        <p:spPr>
          <a:xfrm>
            <a:off x="5258519" y="5860206"/>
            <a:ext cx="5857972" cy="576262"/>
          </a:xfrm>
          <a:prstGeom prst="rect">
            <a:avLst/>
          </a:prstGeom>
          <a:solidFill>
            <a:srgbClr val="002060"/>
          </a:solidFill>
          <a:effectLst>
            <a:outerShdw blurRad="50800" dist="38100" dir="2700000" algn="tl" rotWithShape="0">
              <a:prstClr val="black">
                <a:alpha val="40000"/>
              </a:prstClr>
            </a:outerShdw>
          </a:effectLst>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eaLnBrk="1" hangingPunct="1">
              <a:lnSpc>
                <a:spcPct val="150000"/>
              </a:lnSpc>
              <a:spcBef>
                <a:spcPct val="0"/>
              </a:spcBef>
              <a:buFont typeface="Arial" charset="0"/>
              <a:buNone/>
              <a:defRPr/>
            </a:pPr>
            <a:r>
              <a:rPr lang="zh-TW" altLang="en-US" sz="2400" b="1" dirty="0" smtClean="0">
                <a:solidFill>
                  <a:prstClr val="white"/>
                </a:solidFill>
                <a:latin typeface="Arial" charset="0"/>
                <a:ea typeface="微軟正黑體"/>
                <a:cs typeface="Arial" charset="0"/>
              </a:rPr>
              <a:t>結論與</a:t>
            </a:r>
            <a:r>
              <a:rPr lang="zh-TW" altLang="en-US" sz="2400" b="1" dirty="0">
                <a:solidFill>
                  <a:prstClr val="white"/>
                </a:solidFill>
                <a:latin typeface="Arial" charset="0"/>
                <a:ea typeface="微軟正黑體"/>
                <a:cs typeface="Arial" charset="0"/>
              </a:rPr>
              <a:t>建議</a:t>
            </a:r>
            <a:endParaRPr lang="en-US" altLang="zh-TW" sz="2400" b="1" dirty="0">
              <a:solidFill>
                <a:prstClr val="white"/>
              </a:solidFill>
              <a:latin typeface="Arial" charset="0"/>
              <a:ea typeface="微軟正黑體"/>
              <a:cs typeface="Arial" charset="0"/>
            </a:endParaRPr>
          </a:p>
        </p:txBody>
      </p:sp>
      <p:grpSp>
        <p:nvGrpSpPr>
          <p:cNvPr id="39" name="群組 9"/>
          <p:cNvGrpSpPr>
            <a:grpSpLocks/>
          </p:cNvGrpSpPr>
          <p:nvPr/>
        </p:nvGrpSpPr>
        <p:grpSpPr bwMode="auto">
          <a:xfrm>
            <a:off x="4300563" y="5844703"/>
            <a:ext cx="671513" cy="663575"/>
            <a:chOff x="1138237" y="3293939"/>
            <a:chExt cx="671513" cy="663575"/>
          </a:xfrm>
          <a:solidFill>
            <a:srgbClr val="002060"/>
          </a:solidFill>
        </p:grpSpPr>
        <p:sp>
          <p:nvSpPr>
            <p:cNvPr id="40" name="Donut 13"/>
            <p:cNvSpPr>
              <a:spLocks noChangeArrowheads="1"/>
            </p:cNvSpPr>
            <p:nvPr/>
          </p:nvSpPr>
          <p:spPr bwMode="auto">
            <a:xfrm flipV="1">
              <a:off x="1138237" y="3293939"/>
              <a:ext cx="671513" cy="663575"/>
            </a:xfrm>
            <a:custGeom>
              <a:avLst/>
              <a:gdLst>
                <a:gd name="T0" fmla="*/ 356616 w 713232"/>
                <a:gd name="T1" fmla="*/ 0 h 713232"/>
                <a:gd name="T2" fmla="*/ 104450 w 713232"/>
                <a:gd name="T3" fmla="*/ 104450 h 713232"/>
                <a:gd name="T4" fmla="*/ 0 w 713232"/>
                <a:gd name="T5" fmla="*/ 356616 h 713232"/>
                <a:gd name="T6" fmla="*/ 104450 w 713232"/>
                <a:gd name="T7" fmla="*/ 608782 h 713232"/>
                <a:gd name="T8" fmla="*/ 356616 w 713232"/>
                <a:gd name="T9" fmla="*/ 713232 h 713232"/>
                <a:gd name="T10" fmla="*/ 608782 w 713232"/>
                <a:gd name="T11" fmla="*/ 608782 h 713232"/>
                <a:gd name="T12" fmla="*/ 713232 w 713232"/>
                <a:gd name="T13" fmla="*/ 356616 h 713232"/>
                <a:gd name="T14" fmla="*/ 608782 w 713232"/>
                <a:gd name="T15" fmla="*/ 104450 h 713232"/>
                <a:gd name="T16" fmla="*/ 17694720 60000 65536"/>
                <a:gd name="T17" fmla="*/ 17694720 60000 65536"/>
                <a:gd name="T18" fmla="*/ 11796480 60000 65536"/>
                <a:gd name="T19" fmla="*/ 5898240 60000 65536"/>
                <a:gd name="T20" fmla="*/ 5898240 60000 65536"/>
                <a:gd name="T21" fmla="*/ 5898240 60000 65536"/>
                <a:gd name="T22" fmla="*/ 0 60000 65536"/>
                <a:gd name="T23" fmla="*/ 17694720 60000 65536"/>
                <a:gd name="T24" fmla="*/ 104450 w 713232"/>
                <a:gd name="T25" fmla="*/ 104450 h 713232"/>
                <a:gd name="T26" fmla="*/ 608782 w 713232"/>
                <a:gd name="T27" fmla="*/ 608782 h 7132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13232" h="713232">
                  <a:moveTo>
                    <a:pt x="0" y="356616"/>
                  </a:moveTo>
                  <a:lnTo>
                    <a:pt x="-1" y="356615"/>
                  </a:lnTo>
                  <a:cubicBezTo>
                    <a:pt x="0" y="159662"/>
                    <a:pt x="159662" y="0"/>
                    <a:pt x="356616" y="0"/>
                  </a:cubicBezTo>
                  <a:cubicBezTo>
                    <a:pt x="356616" y="-1"/>
                    <a:pt x="356616" y="0"/>
                    <a:pt x="356616" y="0"/>
                  </a:cubicBezTo>
                  <a:lnTo>
                    <a:pt x="356617" y="-1"/>
                  </a:lnTo>
                  <a:cubicBezTo>
                    <a:pt x="553570" y="0"/>
                    <a:pt x="713233" y="159662"/>
                    <a:pt x="713233" y="356616"/>
                  </a:cubicBezTo>
                  <a:cubicBezTo>
                    <a:pt x="713233" y="356616"/>
                    <a:pt x="713232" y="356616"/>
                    <a:pt x="713232" y="356616"/>
                  </a:cubicBezTo>
                  <a:lnTo>
                    <a:pt x="713233" y="356617"/>
                  </a:lnTo>
                  <a:cubicBezTo>
                    <a:pt x="713233" y="553570"/>
                    <a:pt x="553570" y="713232"/>
                    <a:pt x="356617" y="713232"/>
                  </a:cubicBezTo>
                  <a:cubicBezTo>
                    <a:pt x="159663" y="713232"/>
                    <a:pt x="0" y="553570"/>
                    <a:pt x="0" y="356616"/>
                  </a:cubicBezTo>
                  <a:close/>
                  <a:moveTo>
                    <a:pt x="85467" y="356616"/>
                  </a:moveTo>
                  <a:lnTo>
                    <a:pt x="85466" y="356615"/>
                  </a:lnTo>
                  <a:cubicBezTo>
                    <a:pt x="85466" y="506367"/>
                    <a:pt x="206864" y="627765"/>
                    <a:pt x="356615" y="627765"/>
                  </a:cubicBezTo>
                  <a:lnTo>
                    <a:pt x="356616" y="627764"/>
                  </a:lnTo>
                  <a:cubicBezTo>
                    <a:pt x="506367" y="627764"/>
                    <a:pt x="627765" y="506367"/>
                    <a:pt x="627765" y="356616"/>
                  </a:cubicBezTo>
                  <a:cubicBezTo>
                    <a:pt x="627765" y="206864"/>
                    <a:pt x="506367" y="85467"/>
                    <a:pt x="356616" y="85467"/>
                  </a:cubicBezTo>
                  <a:lnTo>
                    <a:pt x="356616" y="85466"/>
                  </a:lnTo>
                  <a:cubicBezTo>
                    <a:pt x="206864" y="85466"/>
                    <a:pt x="85466" y="206864"/>
                    <a:pt x="85466" y="356615"/>
                  </a:cubicBezTo>
                  <a:close/>
                </a:path>
              </a:pathLst>
            </a:custGeom>
            <a:grpFill/>
            <a:ln w="9525">
              <a:noFill/>
              <a:miter lim="800000"/>
              <a:headEnd/>
              <a:tailEnd/>
            </a:ln>
            <a:effectLst>
              <a:outerShdw blurRad="63500" dist="23000" dir="5400000" rotWithShape="0">
                <a:srgbClr val="000000">
                  <a:alpha val="34999"/>
                </a:srgbClr>
              </a:outerShdw>
            </a:effectLst>
          </p:spPr>
          <p:txBody>
            <a:bodyPr anchor="ctr"/>
            <a:lstStyle/>
            <a:p>
              <a:pPr algn="ctr" defTabSz="457200">
                <a:defRPr/>
              </a:pPr>
              <a:endParaRPr lang="en-US" sz="1200" dirty="0">
                <a:solidFill>
                  <a:prstClr val="black"/>
                </a:solidFill>
                <a:latin typeface="微軟正黑體" pitchFamily="34" charset="-120"/>
                <a:ea typeface="微軟正黑體" pitchFamily="34" charset="-120"/>
              </a:endParaRPr>
            </a:p>
          </p:txBody>
        </p:sp>
        <p:pic>
          <p:nvPicPr>
            <p:cNvPr id="41" name="Picture 4" descr="C:\Users\Jenny Ko\Desktop\亞洲大學教卓計畫\簡報\ppt套版\icon\Student-id-icon.png"/>
            <p:cNvPicPr>
              <a:picLocks noChangeAspect="1" noChangeArrowheads="1"/>
            </p:cNvPicPr>
            <p:nvPr/>
          </p:nvPicPr>
          <p:blipFill>
            <a:blip r:embed="rId7" cstate="print"/>
            <a:srcRect/>
            <a:stretch>
              <a:fillRect/>
            </a:stretch>
          </p:blipFill>
          <p:spPr bwMode="auto">
            <a:xfrm>
              <a:off x="1291264" y="3410188"/>
              <a:ext cx="374405" cy="369731"/>
            </a:xfrm>
            <a:prstGeom prst="rect">
              <a:avLst/>
            </a:prstGeom>
            <a:grpFill/>
            <a:ln w="9525">
              <a:noFill/>
              <a:miter lim="800000"/>
              <a:headEnd/>
              <a:tailEnd/>
            </a:ln>
          </p:spPr>
        </p:pic>
      </p:grpSp>
      <p:sp>
        <p:nvSpPr>
          <p:cNvPr id="46" name="投影片編號版面配置區 4"/>
          <p:cNvSpPr txBox="1">
            <a:spLocks/>
          </p:cNvSpPr>
          <p:nvPr/>
        </p:nvSpPr>
        <p:spPr>
          <a:xfrm>
            <a:off x="8610600" y="6356350"/>
            <a:ext cx="2743200" cy="365125"/>
          </a:xfrm>
          <a:prstGeom prst="rect">
            <a:avLst/>
          </a:prstGeom>
        </p:spPr>
        <p:txBody>
          <a:bodyPr vert="horz" lIns="91440" tIns="45720" rIns="91440" bIns="45720" rtlCol="0" anchor="ctr"/>
          <a:lstStyle>
            <a:defPPr>
              <a:defRPr lang="zh-TW"/>
            </a:defPPr>
            <a:lvl1pPr algn="r">
              <a:defRPr sz="1200">
                <a:solidFill>
                  <a:prstClr val="black">
                    <a:tint val="75000"/>
                  </a:prstClr>
                </a:solidFill>
              </a:defRPr>
            </a:lvl1pPr>
          </a:lstStyle>
          <a:p>
            <a:r>
              <a:rPr lang="en-US" altLang="zh-TW" dirty="0" smtClean="0">
                <a:latin typeface="+mn-ea"/>
              </a:rPr>
              <a:t>2</a:t>
            </a:r>
            <a:endParaRPr lang="zh-TW" altLang="en-US" dirty="0">
              <a:latin typeface="+mn-ea"/>
            </a:endParaRPr>
          </a:p>
        </p:txBody>
      </p:sp>
    </p:spTree>
    <p:extLst>
      <p:ext uri="{BB962C8B-B14F-4D97-AF65-F5344CB8AC3E}">
        <p14:creationId xmlns:p14="http://schemas.microsoft.com/office/powerpoint/2010/main" val="2655038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格 7"/>
          <p:cNvGraphicFramePr>
            <a:graphicFrameLocks noGrp="1"/>
          </p:cNvGraphicFramePr>
          <p:nvPr>
            <p:extLst>
              <p:ext uri="{D42A27DB-BD31-4B8C-83A1-F6EECF244321}">
                <p14:modId xmlns:p14="http://schemas.microsoft.com/office/powerpoint/2010/main" val="3517048697"/>
              </p:ext>
            </p:extLst>
          </p:nvPr>
        </p:nvGraphicFramePr>
        <p:xfrm>
          <a:off x="952346" y="2545730"/>
          <a:ext cx="4193628" cy="2513530"/>
        </p:xfrm>
        <a:graphic>
          <a:graphicData uri="http://schemas.openxmlformats.org/drawingml/2006/table">
            <a:tbl>
              <a:tblPr firstRow="1" bandRow="1">
                <a:tableStyleId>{2D5ABB26-0587-4C30-8999-92F81FD0307C}</a:tableStyleId>
              </a:tblPr>
              <a:tblGrid>
                <a:gridCol w="595572"/>
                <a:gridCol w="3598056"/>
              </a:tblGrid>
              <a:tr h="1141930">
                <a:tc>
                  <a:txBody>
                    <a:bodyPr/>
                    <a:lstStyle/>
                    <a:p>
                      <a:pPr algn="ctr"/>
                      <a:r>
                        <a:rPr lang="zh-TW" altLang="en-US" sz="2800" b="1" dirty="0" smtClean="0">
                          <a:latin typeface="微軟正黑體" pitchFamily="34" charset="-120"/>
                          <a:ea typeface="微軟正黑體" pitchFamily="34" charset="-120"/>
                        </a:rPr>
                        <a:t>國中</a:t>
                      </a:r>
                      <a:endParaRPr lang="zh-TW" altLang="en-US" sz="2800" b="1" dirty="0">
                        <a:latin typeface="微軟正黑體" pitchFamily="34" charset="-120"/>
                        <a:ea typeface="微軟正黑體" pitchFamily="34" charset="-120"/>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algn="l" defTabSz="914400" rtl="0" eaLnBrk="1" latinLnBrk="0" hangingPunct="1"/>
                      <a:r>
                        <a:rPr lang="en-US" altLang="zh-TW" sz="1800" u="none" kern="1200" dirty="0" smtClean="0">
                          <a:solidFill>
                            <a:schemeClr val="tx1"/>
                          </a:solidFill>
                          <a:latin typeface="微軟正黑體" pitchFamily="34" charset="-120"/>
                          <a:ea typeface="微軟正黑體" pitchFamily="34" charset="-120"/>
                          <a:cs typeface="+mn-cs"/>
                        </a:rPr>
                        <a:t>Facebook</a:t>
                      </a:r>
                      <a:r>
                        <a:rPr lang="zh-TW" altLang="en-US" sz="1800" u="none" kern="1200" dirty="0" smtClean="0">
                          <a:solidFill>
                            <a:schemeClr val="tx1"/>
                          </a:solidFill>
                          <a:latin typeface="微軟正黑體" pitchFamily="34" charset="-120"/>
                          <a:ea typeface="微軟正黑體" pitchFamily="34" charset="-120"/>
                          <a:cs typeface="+mn-cs"/>
                        </a:rPr>
                        <a:t>正向預期</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5">
                        <a:lumMod val="60000"/>
                        <a:lumOff val="40000"/>
                      </a:schemeClr>
                    </a:solidFill>
                  </a:tcPr>
                </a:tc>
              </a:tr>
              <a:tr h="1371600">
                <a:tc>
                  <a:txBody>
                    <a:bodyPr/>
                    <a:lstStyle/>
                    <a:p>
                      <a:pPr algn="ctr"/>
                      <a:r>
                        <a:rPr lang="zh-TW" altLang="en-US" sz="2800" b="1" dirty="0" smtClean="0">
                          <a:latin typeface="微軟正黑體" pitchFamily="34" charset="-120"/>
                          <a:ea typeface="微軟正黑體" pitchFamily="34" charset="-120"/>
                        </a:rPr>
                        <a:t>高中職</a:t>
                      </a:r>
                      <a:endParaRPr lang="zh-TW" altLang="en-US" sz="2800" b="1" dirty="0">
                        <a:latin typeface="微軟正黑體" pitchFamily="34" charset="-120"/>
                        <a:ea typeface="微軟正黑體" pitchFamily="34" charset="-12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800" u="none" dirty="0" smtClean="0">
                          <a:latin typeface="微軟正黑體" pitchFamily="34" charset="-120"/>
                          <a:ea typeface="微軟正黑體" pitchFamily="34" charset="-120"/>
                        </a:rPr>
                        <a:t>Facebook</a:t>
                      </a:r>
                      <a:r>
                        <a:rPr lang="zh-TW" altLang="en-US" sz="1800" u="none" dirty="0" smtClean="0">
                          <a:latin typeface="微軟正黑體" pitchFamily="34" charset="-120"/>
                          <a:ea typeface="微軟正黑體" pitchFamily="34" charset="-120"/>
                        </a:rPr>
                        <a:t>成癮盛行率</a:t>
                      </a:r>
                      <a:endParaRPr lang="en-US" altLang="zh-TW" sz="1800" b="1" u="none" dirty="0" smtClean="0">
                        <a:solidFill>
                          <a:schemeClr val="accent2">
                            <a:lumMod val="50000"/>
                          </a:schemeClr>
                        </a:solidFill>
                        <a:latin typeface="微軟正黑體" pitchFamily="34" charset="-120"/>
                        <a:ea typeface="微軟正黑體" pitchFamily="34" charset="-120"/>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2">
                        <a:lumMod val="60000"/>
                        <a:lumOff val="40000"/>
                      </a:schemeClr>
                    </a:solidFill>
                  </a:tcPr>
                </a:tc>
              </a:tr>
            </a:tbl>
          </a:graphicData>
        </a:graphic>
      </p:graphicFrame>
      <p:graphicFrame>
        <p:nvGraphicFramePr>
          <p:cNvPr id="7" name="表格 6"/>
          <p:cNvGraphicFramePr>
            <a:graphicFrameLocks noGrp="1"/>
          </p:cNvGraphicFramePr>
          <p:nvPr>
            <p:extLst>
              <p:ext uri="{D42A27DB-BD31-4B8C-83A1-F6EECF244321}">
                <p14:modId xmlns:p14="http://schemas.microsoft.com/office/powerpoint/2010/main" val="1562705092"/>
              </p:ext>
            </p:extLst>
          </p:nvPr>
        </p:nvGraphicFramePr>
        <p:xfrm>
          <a:off x="6106722" y="2536494"/>
          <a:ext cx="5704278" cy="3880090"/>
        </p:xfrm>
        <a:graphic>
          <a:graphicData uri="http://schemas.openxmlformats.org/drawingml/2006/table">
            <a:tbl>
              <a:tblPr firstRow="1" bandRow="1">
                <a:tableStyleId>{2D5ABB26-0587-4C30-8999-92F81FD0307C}</a:tableStyleId>
              </a:tblPr>
              <a:tblGrid>
                <a:gridCol w="654033"/>
                <a:gridCol w="5050245"/>
              </a:tblGrid>
              <a:tr h="87240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800" b="1" dirty="0" smtClean="0">
                          <a:latin typeface="微軟正黑體" pitchFamily="34" charset="-120"/>
                          <a:ea typeface="微軟正黑體" pitchFamily="34" charset="-120"/>
                        </a:rPr>
                        <a:t>國小</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C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800" u="none" dirty="0" err="1" smtClean="0">
                          <a:latin typeface="微軟正黑體" pitchFamily="34" charset="-120"/>
                          <a:ea typeface="微軟正黑體" pitchFamily="34" charset="-120"/>
                        </a:rPr>
                        <a:t>Facebook</a:t>
                      </a:r>
                      <a:r>
                        <a:rPr lang="zh-TW" altLang="en-US" sz="1800" u="none" dirty="0" smtClean="0">
                          <a:latin typeface="微軟正黑體" pitchFamily="34" charset="-120"/>
                          <a:ea typeface="微軟正黑體" pitchFamily="34" charset="-120"/>
                        </a:rPr>
                        <a:t>正向預期</a:t>
                      </a:r>
                      <a:endParaRPr lang="zh-TW" altLang="en-US" sz="1800" u="none" kern="1200" dirty="0" smtClean="0">
                        <a:solidFill>
                          <a:schemeClr val="tx1"/>
                        </a:solidFill>
                        <a:latin typeface="微軟正黑體" pitchFamily="34" charset="-120"/>
                        <a:ea typeface="微軟正黑體" pitchFamily="34" charset="-120"/>
                        <a:cs typeface="+mn-cs"/>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FC000"/>
                    </a:solidFill>
                  </a:tcPr>
                </a:tc>
              </a:tr>
              <a:tr h="360380">
                <a:tc rowSpan="3">
                  <a:txBody>
                    <a:bodyPr/>
                    <a:lstStyle/>
                    <a:p>
                      <a:pPr algn="ctr"/>
                      <a:r>
                        <a:rPr lang="zh-TW" altLang="en-US" sz="2800" b="1" dirty="0" smtClean="0">
                          <a:latin typeface="微軟正黑體" pitchFamily="34" charset="-120"/>
                          <a:ea typeface="微軟正黑體" pitchFamily="34" charset="-120"/>
                        </a:rPr>
                        <a:t>國中</a:t>
                      </a:r>
                      <a:endParaRPr lang="zh-TW" altLang="en-US" sz="2800" b="1" dirty="0">
                        <a:latin typeface="微軟正黑體" pitchFamily="34" charset="-120"/>
                        <a:ea typeface="微軟正黑體" pitchFamily="34" charset="-120"/>
                      </a:endParaRPr>
                    </a:p>
                  </a:txBody>
                  <a:tcPr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u="none" dirty="0" smtClean="0">
                          <a:latin typeface="微軟正黑體" pitchFamily="34" charset="-120"/>
                          <a:ea typeface="微軟正黑體" pitchFamily="34" charset="-120"/>
                        </a:rPr>
                        <a:t>平日課業、平日非課業、假日課業網路使用時間</a:t>
                      </a:r>
                      <a:endParaRPr lang="en-US" altLang="zh-TW" sz="1800" u="none" kern="1200" dirty="0" smtClean="0">
                        <a:solidFill>
                          <a:schemeClr val="tx1"/>
                        </a:solidFill>
                        <a:latin typeface="微軟正黑體" pitchFamily="34" charset="-120"/>
                        <a:ea typeface="微軟正黑體" pitchFamily="34" charset="-120"/>
                        <a:cs typeface="+mn-cs"/>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r>
              <a:tr h="404473">
                <a:tc vMerge="1">
                  <a:txBody>
                    <a:bodyPr/>
                    <a:lstStyle/>
                    <a:p>
                      <a:endParaRPr lang="zh-TW"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u="none" dirty="0" smtClean="0">
                          <a:latin typeface="微軟正黑體" pitchFamily="34" charset="-120"/>
                          <a:ea typeface="微軟正黑體" pitchFamily="34" charset="-120"/>
                        </a:rPr>
                        <a:t>平板</a:t>
                      </a:r>
                      <a:r>
                        <a:rPr lang="en-US" altLang="zh-TW" sz="1800" u="none" dirty="0" smtClean="0">
                          <a:latin typeface="微軟正黑體" pitchFamily="34" charset="-120"/>
                          <a:ea typeface="微軟正黑體" pitchFamily="34" charset="-120"/>
                        </a:rPr>
                        <a:t>/</a:t>
                      </a:r>
                      <a:r>
                        <a:rPr lang="zh-TW" altLang="en-US" sz="1800" u="none" dirty="0" smtClean="0">
                          <a:latin typeface="微軟正黑體" pitchFamily="34" charset="-120"/>
                          <a:ea typeface="微軟正黑體" pitchFamily="34" charset="-120"/>
                        </a:rPr>
                        <a:t>智慧型手機正向預期</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r>
              <a:tr h="416370">
                <a:tc vMerge="1">
                  <a:txBody>
                    <a:bodyPr/>
                    <a:lstStyle/>
                    <a:p>
                      <a:endParaRPr lang="zh-TW"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800" u="none" dirty="0" smtClean="0">
                          <a:latin typeface="微軟正黑體" pitchFamily="34" charset="-120"/>
                          <a:ea typeface="微軟正黑體" pitchFamily="34" charset="-120"/>
                        </a:rPr>
                        <a:t>Facebook</a:t>
                      </a:r>
                      <a:r>
                        <a:rPr lang="zh-TW" altLang="en-US" sz="1800" u="none" dirty="0" smtClean="0">
                          <a:latin typeface="微軟正黑體" pitchFamily="34" charset="-120"/>
                          <a:ea typeface="微軟正黑體" pitchFamily="34" charset="-120"/>
                        </a:rPr>
                        <a:t>成癮傾向盛行率、平板</a:t>
                      </a:r>
                      <a:r>
                        <a:rPr lang="en-US" altLang="zh-TW" sz="1800" u="none" dirty="0" smtClean="0">
                          <a:latin typeface="微軟正黑體" pitchFamily="34" charset="-120"/>
                          <a:ea typeface="微軟正黑體" pitchFamily="34" charset="-120"/>
                        </a:rPr>
                        <a:t>/</a:t>
                      </a:r>
                      <a:r>
                        <a:rPr lang="zh-TW" altLang="en-US" sz="1800" u="none" dirty="0" smtClean="0">
                          <a:latin typeface="微軟正黑體" pitchFamily="34" charset="-120"/>
                          <a:ea typeface="微軟正黑體" pitchFamily="34" charset="-120"/>
                        </a:rPr>
                        <a:t>智慧型手機成癮傾向盛行率</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r>
              <a:tr h="442724">
                <a:tc rowSpan="3">
                  <a:txBody>
                    <a:bodyPr/>
                    <a:lstStyle/>
                    <a:p>
                      <a:pPr algn="ctr"/>
                      <a:r>
                        <a:rPr lang="zh-TW" altLang="en-US" sz="2800" b="1" dirty="0" smtClean="0">
                          <a:latin typeface="微軟正黑體" pitchFamily="34" charset="-120"/>
                          <a:ea typeface="微軟正黑體" pitchFamily="34" charset="-120"/>
                        </a:rPr>
                        <a:t>高中職</a:t>
                      </a:r>
                      <a:endParaRPr lang="zh-TW" altLang="en-US" sz="2800" b="1" dirty="0">
                        <a:latin typeface="微軟正黑體" pitchFamily="34" charset="-120"/>
                        <a:ea typeface="微軟正黑體" pitchFamily="34" charset="-120"/>
                      </a:endParaRPr>
                    </a:p>
                  </a:txBody>
                  <a:tcPr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accent2">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u="none" kern="1200" dirty="0" smtClean="0">
                          <a:solidFill>
                            <a:schemeClr val="tx1"/>
                          </a:solidFill>
                          <a:latin typeface="微軟正黑體" pitchFamily="34" charset="-120"/>
                          <a:ea typeface="微軟正黑體" pitchFamily="34" charset="-120"/>
                          <a:cs typeface="+mn-cs"/>
                        </a:rPr>
                        <a:t>平日課業、假日課業網路使用時間</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2">
                        <a:lumMod val="60000"/>
                        <a:lumOff val="40000"/>
                      </a:schemeClr>
                    </a:solidFill>
                  </a:tcPr>
                </a:tc>
              </a:tr>
              <a:tr h="482600">
                <a:tc vMerge="1">
                  <a:txBody>
                    <a:bodyPr/>
                    <a:lstStyle/>
                    <a:p>
                      <a:endParaRPr lang="zh-TW"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800" u="none" dirty="0" err="1" smtClean="0">
                          <a:latin typeface="微軟正黑體" pitchFamily="34" charset="-120"/>
                          <a:ea typeface="微軟正黑體" pitchFamily="34" charset="-120"/>
                        </a:rPr>
                        <a:t>Faceboo</a:t>
                      </a:r>
                      <a:r>
                        <a:rPr lang="zh-TW" altLang="en-US" sz="1800" u="none" dirty="0" smtClean="0">
                          <a:latin typeface="微軟正黑體" pitchFamily="34" charset="-120"/>
                          <a:ea typeface="微軟正黑體" pitchFamily="34" charset="-120"/>
                        </a:rPr>
                        <a:t>正向預期、平板</a:t>
                      </a:r>
                      <a:r>
                        <a:rPr lang="en-US" altLang="zh-TW" sz="1800" u="none" dirty="0" smtClean="0">
                          <a:latin typeface="微軟正黑體" pitchFamily="34" charset="-120"/>
                          <a:ea typeface="微軟正黑體" pitchFamily="34" charset="-120"/>
                        </a:rPr>
                        <a:t>/</a:t>
                      </a:r>
                      <a:r>
                        <a:rPr lang="zh-TW" altLang="en-US" sz="1800" u="none" dirty="0" smtClean="0">
                          <a:latin typeface="微軟正黑體" pitchFamily="34" charset="-120"/>
                          <a:ea typeface="微軟正黑體" pitchFamily="34" charset="-120"/>
                        </a:rPr>
                        <a:t>智慧型手機正向預期</a:t>
                      </a:r>
                    </a:p>
                  </a:txBody>
                  <a:tcPr anchor="ctr">
                    <a:lnL w="12700" cap="flat" cmpd="sng" algn="ctr">
                      <a:solidFill>
                        <a:schemeClr val="tx1"/>
                      </a:solidFill>
                      <a:prstDash val="solid"/>
                      <a:round/>
                      <a:headEnd type="none" w="med" len="med"/>
                      <a:tailEnd type="none" w="med" len="med"/>
                    </a:lnL>
                    <a:solidFill>
                      <a:schemeClr val="accent2">
                        <a:lumMod val="60000"/>
                        <a:lumOff val="40000"/>
                      </a:schemeClr>
                    </a:solidFill>
                  </a:tcPr>
                </a:tc>
              </a:tr>
              <a:tr h="599573">
                <a:tc vMerge="1">
                  <a:txBody>
                    <a:bodyPr/>
                    <a:lstStyle/>
                    <a:p>
                      <a:endParaRPr lang="zh-TW"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u="none" dirty="0" smtClean="0">
                          <a:latin typeface="微軟正黑體" pitchFamily="34" charset="-120"/>
                          <a:ea typeface="微軟正黑體" pitchFamily="34" charset="-120"/>
                        </a:rPr>
                        <a:t>平板</a:t>
                      </a:r>
                      <a:r>
                        <a:rPr lang="en-US" altLang="zh-TW" sz="1800" u="none" dirty="0" smtClean="0">
                          <a:latin typeface="微軟正黑體" pitchFamily="34" charset="-120"/>
                          <a:ea typeface="微軟正黑體" pitchFamily="34" charset="-120"/>
                        </a:rPr>
                        <a:t>/</a:t>
                      </a:r>
                      <a:r>
                        <a:rPr lang="zh-TW" altLang="en-US" sz="1800" u="none" dirty="0" smtClean="0">
                          <a:latin typeface="微軟正黑體" pitchFamily="34" charset="-120"/>
                          <a:ea typeface="微軟正黑體" pitchFamily="34" charset="-120"/>
                        </a:rPr>
                        <a:t>智慧型手機成癮傾向盛行率</a:t>
                      </a:r>
                    </a:p>
                  </a:txBody>
                  <a:tcPr anchor="ctr">
                    <a:lnL w="12700" cap="flat" cmpd="sng" algn="ctr">
                      <a:solidFill>
                        <a:schemeClr val="tx1"/>
                      </a:solidFill>
                      <a:prstDash val="solid"/>
                      <a:round/>
                      <a:headEnd type="none" w="med" len="med"/>
                      <a:tailEnd type="none" w="med" len="med"/>
                    </a:lnL>
                    <a:solidFill>
                      <a:schemeClr val="accent2">
                        <a:lumMod val="60000"/>
                        <a:lumOff val="40000"/>
                      </a:schemeClr>
                    </a:solidFill>
                  </a:tcPr>
                </a:tc>
              </a:tr>
            </a:tbl>
          </a:graphicData>
        </a:graphic>
      </p:graphicFrame>
      <p:sp>
        <p:nvSpPr>
          <p:cNvPr id="2" name="矩形 1"/>
          <p:cNvSpPr/>
          <p:nvPr/>
        </p:nvSpPr>
        <p:spPr>
          <a:xfrm>
            <a:off x="828573" y="1625332"/>
            <a:ext cx="1620957" cy="523220"/>
          </a:xfrm>
          <a:prstGeom prst="rect">
            <a:avLst/>
          </a:prstGeom>
        </p:spPr>
        <p:txBody>
          <a:bodyPr wrap="none">
            <a:spAutoFit/>
          </a:bodyPr>
          <a:lstStyle/>
          <a:p>
            <a:r>
              <a:rPr lang="zh-TW" altLang="en-US" sz="2800" b="1" dirty="0">
                <a:solidFill>
                  <a:srgbClr val="7030A0"/>
                </a:solidFill>
                <a:latin typeface="微軟正黑體" panose="020B0604030504040204" pitchFamily="34" charset="-120"/>
                <a:ea typeface="微軟正黑體" panose="020B0604030504040204" pitchFamily="34" charset="-120"/>
              </a:rPr>
              <a:t>一</a:t>
            </a:r>
            <a:r>
              <a:rPr lang="zh-TW" altLang="en-US" sz="2800" b="1" dirty="0" smtClean="0">
                <a:solidFill>
                  <a:srgbClr val="7030A0"/>
                </a:solidFill>
                <a:latin typeface="微軟正黑體" panose="020B0604030504040204" pitchFamily="34" charset="-120"/>
                <a:ea typeface="微軟正黑體" panose="020B0604030504040204" pitchFamily="34" charset="-120"/>
              </a:rPr>
              <a:t>、結論</a:t>
            </a:r>
            <a:endParaRPr lang="zh-TW" altLang="en-US" sz="2800" b="1" dirty="0">
              <a:solidFill>
                <a:srgbClr val="7030A0"/>
              </a:solidFill>
              <a:latin typeface="微軟正黑體" panose="020B0604030504040204" pitchFamily="34" charset="-120"/>
              <a:ea typeface="微軟正黑體" panose="020B0604030504040204" pitchFamily="34" charset="-120"/>
            </a:endParaRPr>
          </a:p>
        </p:txBody>
      </p:sp>
      <p:sp>
        <p:nvSpPr>
          <p:cNvPr id="5" name="文字方塊 4"/>
          <p:cNvSpPr txBox="1"/>
          <p:nvPr/>
        </p:nvSpPr>
        <p:spPr>
          <a:xfrm>
            <a:off x="1359401" y="2060962"/>
            <a:ext cx="1830950" cy="461665"/>
          </a:xfrm>
          <a:prstGeom prst="rect">
            <a:avLst/>
          </a:prstGeom>
          <a:noFill/>
        </p:spPr>
        <p:txBody>
          <a:bodyPr wrap="none" rtlCol="0">
            <a:spAutoFit/>
          </a:bodyPr>
          <a:lstStyle/>
          <a:p>
            <a:r>
              <a:rPr lang="en-US" altLang="zh-TW" sz="2400" b="1" dirty="0">
                <a:solidFill>
                  <a:schemeClr val="accent5">
                    <a:lumMod val="75000"/>
                  </a:schemeClr>
                </a:solidFill>
                <a:latin typeface="微軟正黑體" panose="020B0604030504040204" pitchFamily="34" charset="-120"/>
                <a:ea typeface="微軟正黑體" panose="020B0604030504040204" pitchFamily="34" charset="-120"/>
              </a:rPr>
              <a:t>2. </a:t>
            </a:r>
            <a:r>
              <a:rPr lang="zh-TW" altLang="en-US" sz="2400" b="1" dirty="0">
                <a:solidFill>
                  <a:schemeClr val="accent5">
                    <a:lumMod val="75000"/>
                  </a:schemeClr>
                </a:solidFill>
                <a:latin typeface="微軟正黑體" panose="020B0604030504040204" pitchFamily="34" charset="-120"/>
                <a:ea typeface="微軟正黑體" panose="020B0604030504040204" pitchFamily="34" charset="-120"/>
              </a:rPr>
              <a:t>女 </a:t>
            </a:r>
            <a:r>
              <a:rPr lang="en-US" altLang="zh-TW" sz="2400" b="1" dirty="0">
                <a:solidFill>
                  <a:schemeClr val="accent5">
                    <a:lumMod val="75000"/>
                  </a:schemeClr>
                </a:solidFill>
                <a:latin typeface="微軟正黑體" panose="020B0604030504040204" pitchFamily="34" charset="-120"/>
                <a:ea typeface="微軟正黑體" panose="020B0604030504040204" pitchFamily="34" charset="-120"/>
              </a:rPr>
              <a:t>&gt;</a:t>
            </a:r>
            <a:r>
              <a:rPr lang="zh-TW" altLang="en-US" sz="2400" b="1" dirty="0">
                <a:solidFill>
                  <a:schemeClr val="accent5">
                    <a:lumMod val="75000"/>
                  </a:schemeClr>
                </a:solidFill>
                <a:latin typeface="微軟正黑體" panose="020B0604030504040204" pitchFamily="34" charset="-120"/>
                <a:ea typeface="微軟正黑體" panose="020B0604030504040204" pitchFamily="34" charset="-120"/>
              </a:rPr>
              <a:t> 男：</a:t>
            </a:r>
            <a:endParaRPr lang="zh-TW" altLang="en-US" sz="2400" dirty="0"/>
          </a:p>
        </p:txBody>
      </p:sp>
      <p:sp>
        <p:nvSpPr>
          <p:cNvPr id="10" name="矩形 9"/>
          <p:cNvSpPr/>
          <p:nvPr/>
        </p:nvSpPr>
        <p:spPr>
          <a:xfrm>
            <a:off x="6233722" y="2084771"/>
            <a:ext cx="3600666" cy="461665"/>
          </a:xfrm>
          <a:prstGeom prst="rect">
            <a:avLst/>
          </a:prstGeom>
        </p:spPr>
        <p:txBody>
          <a:bodyPr wrap="none">
            <a:spAutoFit/>
          </a:bodyPr>
          <a:lstStyle/>
          <a:p>
            <a:r>
              <a:rPr lang="en-US" altLang="zh-TW" sz="2400" b="1" dirty="0">
                <a:solidFill>
                  <a:schemeClr val="accent5">
                    <a:lumMod val="75000"/>
                  </a:schemeClr>
                </a:solidFill>
                <a:latin typeface="微軟正黑體" panose="020B0604030504040204" pitchFamily="34" charset="-120"/>
                <a:ea typeface="微軟正黑體" panose="020B0604030504040204" pitchFamily="34" charset="-120"/>
              </a:rPr>
              <a:t>3. </a:t>
            </a:r>
            <a:r>
              <a:rPr lang="zh-TW" altLang="en-US" sz="2400" b="1" dirty="0">
                <a:solidFill>
                  <a:schemeClr val="accent5">
                    <a:lumMod val="75000"/>
                  </a:schemeClr>
                </a:solidFill>
                <a:latin typeface="微軟正黑體" panose="020B0604030504040204" pitchFamily="34" charset="-120"/>
                <a:ea typeface="微軟正黑體" panose="020B0604030504040204" pitchFamily="34" charset="-120"/>
              </a:rPr>
              <a:t>男女</a:t>
            </a:r>
            <a:r>
              <a:rPr lang="zh-TW" altLang="en-US" sz="2400" b="1" dirty="0" smtClean="0">
                <a:solidFill>
                  <a:schemeClr val="accent5">
                    <a:lumMod val="75000"/>
                  </a:schemeClr>
                </a:solidFill>
                <a:latin typeface="微軟正黑體" panose="020B0604030504040204" pitchFamily="34" charset="-120"/>
                <a:ea typeface="微軟正黑體" panose="020B0604030504040204" pitchFamily="34" charset="-120"/>
              </a:rPr>
              <a:t>生未達顯著差異</a:t>
            </a:r>
            <a:r>
              <a:rPr lang="zh-TW" altLang="en-US" sz="2400" b="1" dirty="0">
                <a:solidFill>
                  <a:schemeClr val="accent5">
                    <a:lumMod val="75000"/>
                  </a:schemeClr>
                </a:solidFill>
                <a:latin typeface="微軟正黑體" panose="020B0604030504040204" pitchFamily="34" charset="-120"/>
                <a:ea typeface="微軟正黑體" panose="020B0604030504040204" pitchFamily="34" charset="-120"/>
              </a:rPr>
              <a:t>：</a:t>
            </a:r>
            <a:endParaRPr lang="en-US" altLang="zh-TW" sz="2400" b="1" dirty="0">
              <a:solidFill>
                <a:schemeClr val="accent5">
                  <a:lumMod val="75000"/>
                </a:schemeClr>
              </a:solidFill>
              <a:latin typeface="微軟正黑體" panose="020B0604030504040204" pitchFamily="34" charset="-120"/>
              <a:ea typeface="微軟正黑體" panose="020B0604030504040204" pitchFamily="34" charset="-120"/>
            </a:endParaRPr>
          </a:p>
        </p:txBody>
      </p:sp>
      <p:sp>
        <p:nvSpPr>
          <p:cNvPr id="9" name="標題 1"/>
          <p:cNvSpPr txBox="1">
            <a:spLocks/>
          </p:cNvSpPr>
          <p:nvPr/>
        </p:nvSpPr>
        <p:spPr>
          <a:xfrm>
            <a:off x="856579" y="17031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eaLnBrk="0" fontAlgn="base" hangingPunct="0">
              <a:spcAft>
                <a:spcPct val="0"/>
              </a:spcAft>
            </a:pPr>
            <a:r>
              <a:rPr kumimoji="1" lang="zh-TW" altLang="en-US" sz="3600" b="1" dirty="0" smtClean="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結論與建議</a:t>
            </a:r>
            <a:endParaRPr kumimoji="1" lang="zh-TW" altLang="en-US" sz="3600" b="1" dirty="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endParaRPr>
          </a:p>
        </p:txBody>
      </p:sp>
      <p:sp>
        <p:nvSpPr>
          <p:cNvPr id="11" name="投影片編號版面配置區 4"/>
          <p:cNvSpPr txBox="1">
            <a:spLocks/>
          </p:cNvSpPr>
          <p:nvPr/>
        </p:nvSpPr>
        <p:spPr>
          <a:xfrm>
            <a:off x="8610600" y="6356350"/>
            <a:ext cx="2743200" cy="365125"/>
          </a:xfrm>
          <a:prstGeom prst="rect">
            <a:avLst/>
          </a:prstGeom>
        </p:spPr>
        <p:txBody>
          <a:bodyPr vert="horz" lIns="91440" tIns="45720" rIns="91440" bIns="45720" rtlCol="0" anchor="ctr"/>
          <a:lstStyle>
            <a:defPPr>
              <a:defRPr lang="zh-TW"/>
            </a:defPPr>
            <a:lvl1pPr algn="r">
              <a:defRPr sz="1200">
                <a:solidFill>
                  <a:prstClr val="black">
                    <a:tint val="75000"/>
                  </a:prstClr>
                </a:solidFill>
              </a:defRPr>
            </a:lvl1pPr>
          </a:lstStyle>
          <a:p>
            <a:r>
              <a:rPr lang="en-US" altLang="zh-TW" dirty="0" smtClean="0">
                <a:latin typeface="+mn-ea"/>
              </a:rPr>
              <a:t>20</a:t>
            </a:r>
            <a:endParaRPr lang="zh-TW" altLang="en-US" dirty="0">
              <a:latin typeface="+mn-ea"/>
            </a:endParaRPr>
          </a:p>
        </p:txBody>
      </p:sp>
    </p:spTree>
    <p:extLst>
      <p:ext uri="{BB962C8B-B14F-4D97-AF65-F5344CB8AC3E}">
        <p14:creationId xmlns:p14="http://schemas.microsoft.com/office/powerpoint/2010/main" val="41339157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66336" y="1418309"/>
            <a:ext cx="10528494" cy="4910259"/>
          </a:xfrm>
          <a:noFill/>
          <a:ln>
            <a:noFill/>
          </a:ln>
        </p:spPr>
        <p:style>
          <a:lnRef idx="1">
            <a:schemeClr val="accent4"/>
          </a:lnRef>
          <a:fillRef idx="2">
            <a:schemeClr val="accent4"/>
          </a:fillRef>
          <a:effectRef idx="1">
            <a:schemeClr val="accent4"/>
          </a:effectRef>
          <a:fontRef idx="minor">
            <a:schemeClr val="dk1"/>
          </a:fontRef>
        </p:style>
        <p:txBody>
          <a:bodyPr>
            <a:noAutofit/>
          </a:bodyPr>
          <a:lstStyle/>
          <a:p>
            <a:pPr marL="0" indent="0">
              <a:buNone/>
            </a:pPr>
            <a:r>
              <a:rPr lang="zh-TW" altLang="en-US" b="1" dirty="0" smtClean="0">
                <a:solidFill>
                  <a:srgbClr val="7030A0"/>
                </a:solidFill>
                <a:latin typeface="微軟正黑體" panose="020B0604030504040204" pitchFamily="34" charset="-120"/>
                <a:ea typeface="微軟正黑體" panose="020B0604030504040204" pitchFamily="34" charset="-120"/>
              </a:rPr>
              <a:t>二、建議</a:t>
            </a:r>
            <a:endParaRPr lang="en-US" altLang="zh-TW" b="1" dirty="0" smtClean="0">
              <a:solidFill>
                <a:srgbClr val="7030A0"/>
              </a:solidFill>
              <a:latin typeface="微軟正黑體" panose="020B0604030504040204" pitchFamily="34" charset="-120"/>
              <a:ea typeface="微軟正黑體" panose="020B0604030504040204" pitchFamily="34" charset="-120"/>
            </a:endParaRPr>
          </a:p>
          <a:p>
            <a:endParaRPr lang="en-US" altLang="zh-TW" b="1" dirty="0" smtClean="0">
              <a:solidFill>
                <a:schemeClr val="accent5">
                  <a:lumMod val="75000"/>
                </a:schemeClr>
              </a:solidFill>
              <a:latin typeface="微軟正黑體" panose="020B0604030504040204" pitchFamily="34" charset="-120"/>
              <a:ea typeface="微軟正黑體" panose="020B0604030504040204" pitchFamily="34" charset="-120"/>
            </a:endParaRPr>
          </a:p>
          <a:p>
            <a:pPr marL="514350" indent="-514350">
              <a:buFont typeface="+mj-lt"/>
              <a:buAutoNum type="arabicPeriod"/>
            </a:pPr>
            <a:r>
              <a:rPr lang="zh-TW" altLang="en-US" b="1" dirty="0" smtClean="0">
                <a:solidFill>
                  <a:schemeClr val="accent5">
                    <a:lumMod val="75000"/>
                  </a:schemeClr>
                </a:solidFill>
                <a:latin typeface="微軟正黑體" panose="020B0604030504040204" pitchFamily="34" charset="-120"/>
                <a:ea typeface="微軟正黑體" panose="020B0604030504040204" pitchFamily="34" charset="-120"/>
              </a:rPr>
              <a:t>未來可探討在使用</a:t>
            </a:r>
            <a:r>
              <a:rPr lang="en-US" altLang="zh-TW" b="1" dirty="0" smtClean="0">
                <a:solidFill>
                  <a:schemeClr val="accent5">
                    <a:lumMod val="75000"/>
                  </a:schemeClr>
                </a:solidFill>
                <a:latin typeface="微軟正黑體" panose="020B0604030504040204" pitchFamily="34" charset="-120"/>
                <a:ea typeface="微軟正黑體" panose="020B0604030504040204" pitchFamily="34" charset="-120"/>
              </a:rPr>
              <a:t>Facebook</a:t>
            </a:r>
            <a:r>
              <a:rPr lang="zh-TW" altLang="en-US" b="1" dirty="0" smtClean="0">
                <a:solidFill>
                  <a:schemeClr val="accent5">
                    <a:lumMod val="75000"/>
                  </a:schemeClr>
                </a:solidFill>
                <a:latin typeface="微軟正黑體" panose="020B0604030504040204" pitchFamily="34" charset="-120"/>
                <a:ea typeface="微軟正黑體" panose="020B0604030504040204" pitchFamily="34" charset="-120"/>
              </a:rPr>
              <a:t>、平板</a:t>
            </a:r>
            <a:r>
              <a:rPr lang="en-US" altLang="zh-TW" b="1" dirty="0" smtClean="0">
                <a:solidFill>
                  <a:schemeClr val="accent5">
                    <a:lumMod val="75000"/>
                  </a:schemeClr>
                </a:solidFill>
                <a:latin typeface="微軟正黑體" panose="020B0604030504040204" pitchFamily="34" charset="-120"/>
                <a:ea typeface="微軟正黑體" panose="020B0604030504040204" pitchFamily="34" charset="-120"/>
              </a:rPr>
              <a:t>/</a:t>
            </a:r>
            <a:r>
              <a:rPr lang="zh-TW" altLang="en-US" b="1" dirty="0" smtClean="0">
                <a:solidFill>
                  <a:schemeClr val="accent5">
                    <a:lumMod val="75000"/>
                  </a:schemeClr>
                </a:solidFill>
                <a:latin typeface="微軟正黑體" panose="020B0604030504040204" pitchFamily="34" charset="-120"/>
                <a:ea typeface="微軟正黑體" panose="020B0604030504040204" pitchFamily="34" charset="-120"/>
              </a:rPr>
              <a:t>智慧型手機的功能上之性別差異。</a:t>
            </a:r>
            <a:endParaRPr lang="en-US" altLang="zh-TW" b="1" dirty="0" smtClean="0">
              <a:solidFill>
                <a:schemeClr val="accent5">
                  <a:lumMod val="75000"/>
                </a:schemeClr>
              </a:solidFill>
              <a:latin typeface="微軟正黑體" panose="020B0604030504040204" pitchFamily="34" charset="-120"/>
              <a:ea typeface="微軟正黑體" panose="020B0604030504040204" pitchFamily="34" charset="-120"/>
            </a:endParaRPr>
          </a:p>
          <a:p>
            <a:pPr marL="514350" indent="-514350">
              <a:buFont typeface="+mj-lt"/>
              <a:buAutoNum type="arabicPeriod"/>
            </a:pPr>
            <a:r>
              <a:rPr lang="zh-TW" altLang="en-US" b="1" dirty="0" smtClean="0">
                <a:solidFill>
                  <a:schemeClr val="accent5">
                    <a:lumMod val="75000"/>
                  </a:schemeClr>
                </a:solidFill>
                <a:latin typeface="微軟正黑體" panose="020B0604030504040204" pitchFamily="34" charset="-120"/>
                <a:ea typeface="微軟正黑體" panose="020B0604030504040204" pitchFamily="34" charset="-120"/>
              </a:rPr>
              <a:t>可進一步探討父母管教、社會期待及文化學習上的性別刻板印象是否造成網路使用行為上的性別差異。</a:t>
            </a:r>
            <a:endParaRPr lang="en-US" altLang="zh-TW" b="1" dirty="0" smtClean="0">
              <a:solidFill>
                <a:schemeClr val="accent5">
                  <a:lumMod val="75000"/>
                </a:schemeClr>
              </a:solidFill>
              <a:latin typeface="微軟正黑體" panose="020B0604030504040204" pitchFamily="34" charset="-120"/>
              <a:ea typeface="微軟正黑體" panose="020B0604030504040204" pitchFamily="34" charset="-120"/>
            </a:endParaRPr>
          </a:p>
          <a:p>
            <a:pPr marL="514350" indent="-514350">
              <a:buFont typeface="+mj-lt"/>
              <a:buAutoNum type="arabicPeriod"/>
            </a:pPr>
            <a:r>
              <a:rPr lang="zh-TW" altLang="en-US" b="1" dirty="0" smtClean="0">
                <a:solidFill>
                  <a:schemeClr val="accent5">
                    <a:lumMod val="75000"/>
                  </a:schemeClr>
                </a:solidFill>
                <a:latin typeface="微軟正黑體" panose="020B0604030504040204" pitchFamily="34" charset="-120"/>
                <a:ea typeface="微軟正黑體" panose="020B0604030504040204" pitchFamily="34" charset="-120"/>
              </a:rPr>
              <a:t>未來須加強健康上網行為教育及網路成癮的預防與輔導；並持續強化性別平等教育與性別刻板印象的破除。</a:t>
            </a:r>
            <a:endParaRPr lang="zh-TW" altLang="en-US" b="1" dirty="0">
              <a:solidFill>
                <a:schemeClr val="accent5">
                  <a:lumMod val="75000"/>
                </a:schemeClr>
              </a:solidFill>
              <a:latin typeface="微軟正黑體" panose="020B0604030504040204" pitchFamily="34" charset="-120"/>
              <a:ea typeface="微軟正黑體" panose="020B0604030504040204" pitchFamily="34" charset="-120"/>
            </a:endParaRPr>
          </a:p>
        </p:txBody>
      </p:sp>
      <p:sp>
        <p:nvSpPr>
          <p:cNvPr id="7" name="標題 1"/>
          <p:cNvSpPr txBox="1">
            <a:spLocks/>
          </p:cNvSpPr>
          <p:nvPr/>
        </p:nvSpPr>
        <p:spPr>
          <a:xfrm>
            <a:off x="856579" y="17031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eaLnBrk="0" fontAlgn="base" hangingPunct="0">
              <a:spcAft>
                <a:spcPct val="0"/>
              </a:spcAft>
            </a:pPr>
            <a:r>
              <a:rPr kumimoji="1" lang="zh-TW" altLang="en-US" sz="3600" b="1" dirty="0" smtClean="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結論與建議</a:t>
            </a:r>
            <a:endParaRPr kumimoji="1" lang="zh-TW" altLang="en-US" sz="3600" b="1" dirty="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endParaRPr>
          </a:p>
        </p:txBody>
      </p:sp>
      <p:sp>
        <p:nvSpPr>
          <p:cNvPr id="4" name="投影片編號版面配置區 4"/>
          <p:cNvSpPr txBox="1">
            <a:spLocks/>
          </p:cNvSpPr>
          <p:nvPr/>
        </p:nvSpPr>
        <p:spPr>
          <a:xfrm>
            <a:off x="8610600" y="6356350"/>
            <a:ext cx="2743200" cy="365125"/>
          </a:xfrm>
          <a:prstGeom prst="rect">
            <a:avLst/>
          </a:prstGeom>
        </p:spPr>
        <p:txBody>
          <a:bodyPr vert="horz" lIns="91440" tIns="45720" rIns="91440" bIns="45720" rtlCol="0" anchor="ctr"/>
          <a:lstStyle>
            <a:defPPr>
              <a:defRPr lang="zh-TW"/>
            </a:defPPr>
            <a:lvl1pPr algn="r">
              <a:defRPr sz="1200">
                <a:solidFill>
                  <a:prstClr val="black">
                    <a:tint val="75000"/>
                  </a:prstClr>
                </a:solidFill>
              </a:defRPr>
            </a:lvl1pPr>
          </a:lstStyle>
          <a:p>
            <a:r>
              <a:rPr lang="en-US" altLang="zh-TW" dirty="0" smtClean="0">
                <a:latin typeface="+mn-ea"/>
              </a:rPr>
              <a:t>21</a:t>
            </a:r>
            <a:endParaRPr lang="zh-TW" altLang="en-US" dirty="0">
              <a:latin typeface="+mn-ea"/>
            </a:endParaRPr>
          </a:p>
        </p:txBody>
      </p:sp>
    </p:spTree>
    <p:extLst>
      <p:ext uri="{BB962C8B-B14F-4D97-AF65-F5344CB8AC3E}">
        <p14:creationId xmlns:p14="http://schemas.microsoft.com/office/powerpoint/2010/main" val="42898871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60130" y="381966"/>
            <a:ext cx="10515600" cy="1325563"/>
          </a:xfrm>
          <a:noFill/>
          <a:ln w="9525">
            <a:noFill/>
            <a:miter lim="800000"/>
            <a:headEnd/>
            <a:tailEnd/>
          </a:ln>
        </p:spPr>
        <p:txBody>
          <a:bodyPr vert="horz" wrap="square" lIns="91440" tIns="45720" rIns="91440" bIns="45720" numCol="1" anchor="ctr" anchorCtr="0" compatLnSpc="1">
            <a:prstTxWarp prst="textNoShape">
              <a:avLst/>
            </a:prstTxWarp>
            <a:noAutofit/>
          </a:bodyPr>
          <a:lstStyle/>
          <a:p>
            <a:pPr algn="ctr" eaLnBrk="0" fontAlgn="base" hangingPunct="0">
              <a:spcAft>
                <a:spcPct val="0"/>
              </a:spcAft>
            </a:pPr>
            <a:r>
              <a:rPr kumimoji="1" lang="zh-TW" altLang="en-US" sz="4000" b="1" dirty="0" smtClean="0">
                <a:solidFill>
                  <a:srgbClr val="FF0000"/>
                </a:solidFill>
                <a:effectLst>
                  <a:outerShdw blurRad="38100" dist="38100" dir="2700000" algn="tl">
                    <a:srgbClr val="C0C0C0"/>
                  </a:outerShdw>
                </a:effectLst>
                <a:latin typeface="微軟正黑體" pitchFamily="34" charset="-120"/>
                <a:ea typeface="微軟正黑體" pitchFamily="34" charset="-120"/>
              </a:rPr>
              <a:t>分析目標</a:t>
            </a:r>
            <a:endParaRPr kumimoji="1" lang="zh-TW" altLang="en-US" sz="4000" b="1" dirty="0">
              <a:solidFill>
                <a:srgbClr val="FF0000"/>
              </a:solidFill>
              <a:effectLst>
                <a:outerShdw blurRad="38100" dist="38100" dir="2700000" algn="tl">
                  <a:srgbClr val="C0C0C0"/>
                </a:outerShdw>
              </a:effectLst>
              <a:latin typeface="微軟正黑體" pitchFamily="34" charset="-120"/>
              <a:ea typeface="微軟正黑體" pitchFamily="34" charset="-120"/>
            </a:endParaRPr>
          </a:p>
        </p:txBody>
      </p:sp>
      <p:sp>
        <p:nvSpPr>
          <p:cNvPr id="3" name="內容版面配置區 2"/>
          <p:cNvSpPr>
            <a:spLocks noGrp="1"/>
          </p:cNvSpPr>
          <p:nvPr>
            <p:ph idx="1"/>
          </p:nvPr>
        </p:nvSpPr>
        <p:spPr>
          <a:xfrm>
            <a:off x="831194" y="1849000"/>
            <a:ext cx="10642922" cy="3678555"/>
          </a:xfrm>
        </p:spPr>
        <p:txBody>
          <a:bodyPr>
            <a:normAutofit fontScale="92500" lnSpcReduction="10000"/>
          </a:bodyPr>
          <a:lstStyle/>
          <a:p>
            <a:pPr marL="809625" indent="-809625">
              <a:lnSpc>
                <a:spcPct val="120000"/>
              </a:lnSpc>
              <a:buNone/>
            </a:pPr>
            <a:r>
              <a:rPr lang="zh-TW" altLang="en-US" sz="3500" b="1" dirty="0" smtClean="0">
                <a:solidFill>
                  <a:srgbClr val="7030A0"/>
                </a:solidFill>
                <a:latin typeface="微軟正黑體" panose="020B0604030504040204" pitchFamily="34" charset="-120"/>
                <a:ea typeface="微軟正黑體" panose="020B0604030504040204" pitchFamily="34" charset="-120"/>
              </a:rPr>
              <a:t>一、比較國小四、五、六年級男女生在</a:t>
            </a:r>
            <a:r>
              <a:rPr lang="zh-TW" altLang="en-US" sz="3500" b="1" u="sng" dirty="0" smtClean="0">
                <a:solidFill>
                  <a:srgbClr val="7030A0"/>
                </a:solidFill>
                <a:latin typeface="微軟正黑體" panose="020B0604030504040204" pitchFamily="34" charset="-120"/>
                <a:ea typeface="微軟正黑體" panose="020B0604030504040204" pitchFamily="34" charset="-120"/>
              </a:rPr>
              <a:t>網路使用時間、使用正向預期</a:t>
            </a:r>
            <a:r>
              <a:rPr lang="zh-TW" altLang="en-US" sz="3500" b="1" u="sng" dirty="0">
                <a:solidFill>
                  <a:srgbClr val="7030A0"/>
                </a:solidFill>
                <a:latin typeface="微軟正黑體" panose="020B0604030504040204" pitchFamily="34" charset="-120"/>
                <a:ea typeface="微軟正黑體" panose="020B0604030504040204" pitchFamily="34" charset="-120"/>
              </a:rPr>
              <a:t>、網路</a:t>
            </a:r>
            <a:r>
              <a:rPr lang="zh-TW" altLang="en-US" sz="3500" b="1" u="sng" dirty="0" smtClean="0">
                <a:solidFill>
                  <a:srgbClr val="7030A0"/>
                </a:solidFill>
                <a:latin typeface="微軟正黑體" panose="020B0604030504040204" pitchFamily="34" charset="-120"/>
                <a:ea typeface="微軟正黑體" panose="020B0604030504040204" pitchFamily="34" charset="-120"/>
              </a:rPr>
              <a:t>成癮傾向盛行率</a:t>
            </a:r>
            <a:r>
              <a:rPr lang="zh-TW" altLang="en-US" sz="3500" b="1" dirty="0" smtClean="0">
                <a:solidFill>
                  <a:srgbClr val="7030A0"/>
                </a:solidFill>
                <a:latin typeface="微軟正黑體" panose="020B0604030504040204" pitchFamily="34" charset="-120"/>
                <a:ea typeface="微軟正黑體" panose="020B0604030504040204" pitchFamily="34" charset="-120"/>
              </a:rPr>
              <a:t>上之性別差異。</a:t>
            </a:r>
            <a:endParaRPr lang="en-US" altLang="zh-TW" sz="3500" b="1" dirty="0" smtClean="0">
              <a:solidFill>
                <a:srgbClr val="7030A0"/>
              </a:solidFill>
              <a:latin typeface="微軟正黑體" panose="020B0604030504040204" pitchFamily="34" charset="-120"/>
              <a:ea typeface="微軟正黑體" panose="020B0604030504040204" pitchFamily="34" charset="-120"/>
            </a:endParaRPr>
          </a:p>
          <a:p>
            <a:pPr marL="809625" indent="-809625">
              <a:lnSpc>
                <a:spcPct val="120000"/>
              </a:lnSpc>
              <a:buNone/>
            </a:pPr>
            <a:r>
              <a:rPr lang="zh-TW" altLang="en-US" sz="3500" b="1" dirty="0" smtClean="0">
                <a:solidFill>
                  <a:srgbClr val="7030A0"/>
                </a:solidFill>
                <a:latin typeface="微軟正黑體" panose="020B0604030504040204" pitchFamily="34" charset="-120"/>
                <a:ea typeface="微軟正黑體" panose="020B0604030504040204" pitchFamily="34" charset="-120"/>
              </a:rPr>
              <a:t>二、比較國中男女</a:t>
            </a:r>
            <a:r>
              <a:rPr lang="zh-TW" altLang="en-US" sz="3500" b="1" dirty="0">
                <a:solidFill>
                  <a:srgbClr val="7030A0"/>
                </a:solidFill>
                <a:latin typeface="微軟正黑體" panose="020B0604030504040204" pitchFamily="34" charset="-120"/>
                <a:ea typeface="微軟正黑體" panose="020B0604030504040204" pitchFamily="34" charset="-120"/>
              </a:rPr>
              <a:t>生在</a:t>
            </a:r>
            <a:r>
              <a:rPr lang="zh-TW" altLang="en-US" sz="3500" b="1" u="sng" dirty="0">
                <a:solidFill>
                  <a:srgbClr val="7030A0"/>
                </a:solidFill>
                <a:latin typeface="微軟正黑體" panose="020B0604030504040204" pitchFamily="34" charset="-120"/>
                <a:ea typeface="微軟正黑體" panose="020B0604030504040204" pitchFamily="34" charset="-120"/>
              </a:rPr>
              <a:t>網路使用時間、使用正向預期、網路</a:t>
            </a:r>
            <a:r>
              <a:rPr lang="zh-TW" altLang="en-US" sz="3500" b="1" u="sng" dirty="0" smtClean="0">
                <a:solidFill>
                  <a:srgbClr val="7030A0"/>
                </a:solidFill>
                <a:latin typeface="微軟正黑體" panose="020B0604030504040204" pitchFamily="34" charset="-120"/>
                <a:ea typeface="微軟正黑體" panose="020B0604030504040204" pitchFamily="34" charset="-120"/>
              </a:rPr>
              <a:t>成癮傾向盛行</a:t>
            </a:r>
            <a:r>
              <a:rPr lang="zh-TW" altLang="en-US" sz="3500" b="1" u="sng" dirty="0">
                <a:solidFill>
                  <a:srgbClr val="7030A0"/>
                </a:solidFill>
                <a:latin typeface="微軟正黑體" panose="020B0604030504040204" pitchFamily="34" charset="-120"/>
                <a:ea typeface="微軟正黑體" panose="020B0604030504040204" pitchFamily="34" charset="-120"/>
              </a:rPr>
              <a:t>率</a:t>
            </a:r>
            <a:r>
              <a:rPr lang="zh-TW" altLang="en-US" sz="3500" b="1" dirty="0">
                <a:solidFill>
                  <a:srgbClr val="7030A0"/>
                </a:solidFill>
                <a:latin typeface="微軟正黑體" panose="020B0604030504040204" pitchFamily="34" charset="-120"/>
                <a:ea typeface="微軟正黑體" panose="020B0604030504040204" pitchFamily="34" charset="-120"/>
              </a:rPr>
              <a:t>上之性別</a:t>
            </a:r>
            <a:r>
              <a:rPr lang="zh-TW" altLang="en-US" sz="3500" b="1" dirty="0" smtClean="0">
                <a:solidFill>
                  <a:srgbClr val="7030A0"/>
                </a:solidFill>
                <a:latin typeface="微軟正黑體" panose="020B0604030504040204" pitchFamily="34" charset="-120"/>
                <a:ea typeface="微軟正黑體" panose="020B0604030504040204" pitchFamily="34" charset="-120"/>
              </a:rPr>
              <a:t>差異。</a:t>
            </a:r>
            <a:endParaRPr lang="en-US" altLang="zh-TW" sz="3500" b="1" dirty="0" smtClean="0">
              <a:solidFill>
                <a:srgbClr val="7030A0"/>
              </a:solidFill>
              <a:latin typeface="微軟正黑體" panose="020B0604030504040204" pitchFamily="34" charset="-120"/>
              <a:ea typeface="微軟正黑體" panose="020B0604030504040204" pitchFamily="34" charset="-120"/>
            </a:endParaRPr>
          </a:p>
          <a:p>
            <a:pPr marL="809625" indent="-809625">
              <a:lnSpc>
                <a:spcPct val="120000"/>
              </a:lnSpc>
              <a:buNone/>
            </a:pPr>
            <a:r>
              <a:rPr lang="zh-TW" altLang="en-US" sz="3500" b="1" dirty="0" smtClean="0">
                <a:solidFill>
                  <a:srgbClr val="7030A0"/>
                </a:solidFill>
                <a:latin typeface="微軟正黑體" panose="020B0604030504040204" pitchFamily="34" charset="-120"/>
                <a:ea typeface="微軟正黑體" panose="020B0604030504040204" pitchFamily="34" charset="-120"/>
              </a:rPr>
              <a:t>三、比較高中</a:t>
            </a:r>
            <a:r>
              <a:rPr lang="zh-TW" altLang="en-US" sz="3500" b="1" dirty="0">
                <a:solidFill>
                  <a:srgbClr val="7030A0"/>
                </a:solidFill>
                <a:latin typeface="微軟正黑體" panose="020B0604030504040204" pitchFamily="34" charset="-120"/>
                <a:ea typeface="微軟正黑體" panose="020B0604030504040204" pitchFamily="34" charset="-120"/>
              </a:rPr>
              <a:t>職</a:t>
            </a:r>
            <a:r>
              <a:rPr lang="zh-TW" altLang="en-US" sz="3500" b="1" dirty="0" smtClean="0">
                <a:solidFill>
                  <a:srgbClr val="7030A0"/>
                </a:solidFill>
                <a:latin typeface="微軟正黑體" panose="020B0604030504040204" pitchFamily="34" charset="-120"/>
                <a:ea typeface="微軟正黑體" panose="020B0604030504040204" pitchFamily="34" charset="-120"/>
              </a:rPr>
              <a:t>男女</a:t>
            </a:r>
            <a:r>
              <a:rPr lang="zh-TW" altLang="en-US" sz="3500" b="1" dirty="0">
                <a:solidFill>
                  <a:srgbClr val="7030A0"/>
                </a:solidFill>
                <a:latin typeface="微軟正黑體" panose="020B0604030504040204" pitchFamily="34" charset="-120"/>
                <a:ea typeface="微軟正黑體" panose="020B0604030504040204" pitchFamily="34" charset="-120"/>
              </a:rPr>
              <a:t>生在</a:t>
            </a:r>
            <a:r>
              <a:rPr lang="zh-TW" altLang="en-US" sz="3500" b="1" u="sng" dirty="0">
                <a:solidFill>
                  <a:srgbClr val="7030A0"/>
                </a:solidFill>
                <a:latin typeface="微軟正黑體" panose="020B0604030504040204" pitchFamily="34" charset="-120"/>
                <a:ea typeface="微軟正黑體" panose="020B0604030504040204" pitchFamily="34" charset="-120"/>
              </a:rPr>
              <a:t>網路使用時間、使用正向預期、網路</a:t>
            </a:r>
            <a:r>
              <a:rPr lang="zh-TW" altLang="en-US" sz="3500" b="1" u="sng" dirty="0" smtClean="0">
                <a:solidFill>
                  <a:srgbClr val="7030A0"/>
                </a:solidFill>
                <a:latin typeface="微軟正黑體" panose="020B0604030504040204" pitchFamily="34" charset="-120"/>
                <a:ea typeface="微軟正黑體" panose="020B0604030504040204" pitchFamily="34" charset="-120"/>
              </a:rPr>
              <a:t>成癮傾向盛行</a:t>
            </a:r>
            <a:r>
              <a:rPr lang="zh-TW" altLang="en-US" sz="3500" b="1" u="sng" dirty="0">
                <a:solidFill>
                  <a:srgbClr val="7030A0"/>
                </a:solidFill>
                <a:latin typeface="微軟正黑體" panose="020B0604030504040204" pitchFamily="34" charset="-120"/>
                <a:ea typeface="微軟正黑體" panose="020B0604030504040204" pitchFamily="34" charset="-120"/>
              </a:rPr>
              <a:t>率</a:t>
            </a:r>
            <a:r>
              <a:rPr lang="zh-TW" altLang="en-US" sz="3500" b="1" dirty="0">
                <a:solidFill>
                  <a:srgbClr val="7030A0"/>
                </a:solidFill>
                <a:latin typeface="微軟正黑體" panose="020B0604030504040204" pitchFamily="34" charset="-120"/>
                <a:ea typeface="微軟正黑體" panose="020B0604030504040204" pitchFamily="34" charset="-120"/>
              </a:rPr>
              <a:t>上之性別</a:t>
            </a:r>
            <a:r>
              <a:rPr lang="zh-TW" altLang="en-US" sz="3500" b="1" dirty="0" smtClean="0">
                <a:solidFill>
                  <a:srgbClr val="7030A0"/>
                </a:solidFill>
                <a:latin typeface="微軟正黑體" panose="020B0604030504040204" pitchFamily="34" charset="-120"/>
                <a:ea typeface="微軟正黑體" panose="020B0604030504040204" pitchFamily="34" charset="-120"/>
              </a:rPr>
              <a:t>差異。</a:t>
            </a:r>
          </a:p>
          <a:p>
            <a:pPr marL="0" indent="0">
              <a:lnSpc>
                <a:spcPct val="120000"/>
              </a:lnSpc>
              <a:buNone/>
            </a:pPr>
            <a:endParaRPr lang="en-US" altLang="zh-TW" sz="3200" dirty="0" smtClean="0">
              <a:latin typeface="微軟正黑體" panose="020B0604030504040204" pitchFamily="34" charset="-120"/>
              <a:ea typeface="微軟正黑體" panose="020B0604030504040204" pitchFamily="34" charset="-120"/>
            </a:endParaRPr>
          </a:p>
        </p:txBody>
      </p:sp>
      <p:sp>
        <p:nvSpPr>
          <p:cNvPr id="4" name="投影片編號版面配置區 4"/>
          <p:cNvSpPr txBox="1">
            <a:spLocks/>
          </p:cNvSpPr>
          <p:nvPr/>
        </p:nvSpPr>
        <p:spPr>
          <a:xfrm>
            <a:off x="8610600" y="6356350"/>
            <a:ext cx="2743200" cy="365125"/>
          </a:xfrm>
          <a:prstGeom prst="rect">
            <a:avLst/>
          </a:prstGeom>
        </p:spPr>
        <p:txBody>
          <a:bodyPr vert="horz" lIns="91440" tIns="45720" rIns="91440" bIns="45720" rtlCol="0" anchor="ctr"/>
          <a:lstStyle>
            <a:defPPr>
              <a:defRPr lang="zh-TW"/>
            </a:defPPr>
            <a:lvl1pPr algn="r">
              <a:defRPr sz="1200">
                <a:solidFill>
                  <a:prstClr val="black">
                    <a:tint val="75000"/>
                  </a:prstClr>
                </a:solidFill>
              </a:defRPr>
            </a:lvl1pPr>
          </a:lstStyle>
          <a:p>
            <a:r>
              <a:rPr lang="en-US" altLang="zh-TW" dirty="0" smtClean="0">
                <a:latin typeface="+mn-ea"/>
              </a:rPr>
              <a:t>3</a:t>
            </a:r>
            <a:endParaRPr lang="zh-TW" altLang="en-US" dirty="0">
              <a:latin typeface="+mn-ea"/>
            </a:endParaRPr>
          </a:p>
        </p:txBody>
      </p:sp>
    </p:spTree>
    <p:extLst>
      <p:ext uri="{BB962C8B-B14F-4D97-AF65-F5344CB8AC3E}">
        <p14:creationId xmlns:p14="http://schemas.microsoft.com/office/powerpoint/2010/main" val="3286372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內容版面配置區 2"/>
          <p:cNvSpPr>
            <a:spLocks noGrp="1"/>
          </p:cNvSpPr>
          <p:nvPr>
            <p:ph idx="1"/>
          </p:nvPr>
        </p:nvSpPr>
        <p:spPr>
          <a:xfrm>
            <a:off x="866908" y="1632755"/>
            <a:ext cx="10719350" cy="4352619"/>
          </a:xfrm>
        </p:spPr>
        <p:txBody>
          <a:bodyPr>
            <a:normAutofit/>
          </a:bodyPr>
          <a:lstStyle/>
          <a:p>
            <a:pPr marL="0" lvl="0" indent="0">
              <a:lnSpc>
                <a:spcPct val="120000"/>
              </a:lnSpc>
              <a:buNone/>
            </a:pPr>
            <a:r>
              <a:rPr lang="zh-TW" altLang="en-US" sz="2600" b="1" dirty="0" smtClean="0">
                <a:solidFill>
                  <a:srgbClr val="7030A0"/>
                </a:solidFill>
                <a:latin typeface="微軟正黑體" panose="020B0604030504040204" pitchFamily="34" charset="-120"/>
                <a:ea typeface="微軟正黑體" panose="020B0604030504040204" pitchFamily="34" charset="-120"/>
              </a:rPr>
              <a:t>一、</a:t>
            </a:r>
            <a:r>
              <a:rPr lang="zh-TW" altLang="zh-TW" sz="2600" b="1" dirty="0" smtClean="0">
                <a:solidFill>
                  <a:srgbClr val="7030A0"/>
                </a:solidFill>
                <a:latin typeface="微軟正黑體" panose="020B0604030504040204" pitchFamily="34" charset="-120"/>
                <a:ea typeface="微軟正黑體" panose="020B0604030504040204" pitchFamily="34" charset="-120"/>
              </a:rPr>
              <a:t>抽樣</a:t>
            </a:r>
            <a:r>
              <a:rPr lang="zh-TW" altLang="zh-TW" sz="2600" b="1" dirty="0">
                <a:solidFill>
                  <a:srgbClr val="7030A0"/>
                </a:solidFill>
                <a:latin typeface="微軟正黑體" panose="020B0604030504040204" pitchFamily="34" charset="-120"/>
                <a:ea typeface="微軟正黑體" panose="020B0604030504040204" pitchFamily="34" charset="-120"/>
              </a:rPr>
              <a:t>與</a:t>
            </a:r>
            <a:r>
              <a:rPr lang="zh-TW" altLang="zh-TW" sz="2600" b="1" dirty="0" smtClean="0">
                <a:solidFill>
                  <a:srgbClr val="7030A0"/>
                </a:solidFill>
                <a:latin typeface="微軟正黑體" panose="020B0604030504040204" pitchFamily="34" charset="-120"/>
                <a:ea typeface="微軟正黑體" panose="020B0604030504040204" pitchFamily="34" charset="-120"/>
              </a:rPr>
              <a:t>樣本</a:t>
            </a:r>
            <a:r>
              <a:rPr lang="zh-TW" altLang="en-US" sz="2600" b="1" dirty="0" smtClean="0">
                <a:solidFill>
                  <a:srgbClr val="7030A0"/>
                </a:solidFill>
                <a:latin typeface="微軟正黑體" panose="020B0604030504040204" pitchFamily="34" charset="-120"/>
                <a:ea typeface="微軟正黑體" panose="020B0604030504040204" pitchFamily="34" charset="-120"/>
              </a:rPr>
              <a:t>：</a:t>
            </a:r>
            <a:endParaRPr lang="zh-TW" altLang="zh-TW" sz="2600" b="1" dirty="0">
              <a:solidFill>
                <a:srgbClr val="7030A0"/>
              </a:solidFill>
              <a:latin typeface="微軟正黑體" panose="020B0604030504040204" pitchFamily="34" charset="-120"/>
              <a:ea typeface="微軟正黑體" panose="020B0604030504040204" pitchFamily="34" charset="-120"/>
            </a:endParaRPr>
          </a:p>
          <a:p>
            <a:pPr lvl="1">
              <a:lnSpc>
                <a:spcPct val="120000"/>
              </a:lnSpc>
            </a:pPr>
            <a:r>
              <a:rPr lang="zh-TW" altLang="zh-TW" dirty="0">
                <a:solidFill>
                  <a:srgbClr val="002060"/>
                </a:solidFill>
                <a:latin typeface="微軟正黑體" panose="020B0604030504040204" pitchFamily="34" charset="-120"/>
                <a:ea typeface="微軟正黑體" panose="020B0604030504040204" pitchFamily="34" charset="-120"/>
              </a:rPr>
              <a:t>採用分層叢集抽樣</a:t>
            </a:r>
            <a:r>
              <a:rPr lang="zh-TW" altLang="zh-TW" dirty="0" smtClean="0">
                <a:solidFill>
                  <a:srgbClr val="002060"/>
                </a:solidFill>
                <a:latin typeface="微軟正黑體" panose="020B0604030504040204" pitchFamily="34" charset="-120"/>
                <a:ea typeface="微軟正黑體" panose="020B0604030504040204" pitchFamily="34" charset="-120"/>
              </a:rPr>
              <a:t>方式</a:t>
            </a:r>
            <a:r>
              <a:rPr lang="zh-TW" altLang="en-US" dirty="0" smtClean="0">
                <a:solidFill>
                  <a:srgbClr val="002060"/>
                </a:solidFill>
                <a:latin typeface="微軟正黑體" panose="020B0604030504040204" pitchFamily="34" charset="-120"/>
                <a:ea typeface="微軟正黑體" panose="020B0604030504040204" pitchFamily="34" charset="-120"/>
              </a:rPr>
              <a:t>：先</a:t>
            </a:r>
            <a:r>
              <a:rPr lang="zh-TW" altLang="zh-TW" dirty="0" smtClean="0">
                <a:solidFill>
                  <a:srgbClr val="002060"/>
                </a:solidFill>
                <a:latin typeface="微軟正黑體" panose="020B0604030504040204" pitchFamily="34" charset="-120"/>
                <a:ea typeface="微軟正黑體" panose="020B0604030504040204" pitchFamily="34" charset="-120"/>
              </a:rPr>
              <a:t>依</a:t>
            </a:r>
            <a:r>
              <a:rPr lang="zh-TW" altLang="zh-TW" dirty="0">
                <a:solidFill>
                  <a:srgbClr val="002060"/>
                </a:solidFill>
                <a:latin typeface="微軟正黑體" panose="020B0604030504040204" pitchFamily="34" charset="-120"/>
                <a:ea typeface="微軟正黑體" panose="020B0604030504040204" pitchFamily="34" charset="-120"/>
              </a:rPr>
              <a:t>臺灣地區北、中、南分</a:t>
            </a:r>
            <a:r>
              <a:rPr lang="zh-TW" altLang="zh-TW" dirty="0" smtClean="0">
                <a:solidFill>
                  <a:srgbClr val="002060"/>
                </a:solidFill>
                <a:latin typeface="微軟正黑體" panose="020B0604030504040204" pitchFamily="34" charset="-120"/>
                <a:ea typeface="微軟正黑體" panose="020B0604030504040204" pitchFamily="34" charset="-120"/>
              </a:rPr>
              <a:t>層</a:t>
            </a:r>
            <a:r>
              <a:rPr lang="zh-TW" altLang="en-US" dirty="0" smtClean="0">
                <a:solidFill>
                  <a:srgbClr val="002060"/>
                </a:solidFill>
                <a:latin typeface="微軟正黑體" panose="020B0604030504040204" pitchFamily="34" charset="-120"/>
                <a:ea typeface="微軟正黑體" panose="020B0604030504040204" pitchFamily="34" charset="-120"/>
              </a:rPr>
              <a:t>，</a:t>
            </a:r>
            <a:endParaRPr lang="en-US" altLang="zh-TW" dirty="0" smtClean="0">
              <a:solidFill>
                <a:srgbClr val="002060"/>
              </a:solidFill>
              <a:latin typeface="微軟正黑體" panose="020B0604030504040204" pitchFamily="34" charset="-120"/>
              <a:ea typeface="微軟正黑體" panose="020B0604030504040204" pitchFamily="34" charset="-120"/>
            </a:endParaRPr>
          </a:p>
          <a:p>
            <a:pPr marL="457200" lvl="1" indent="0">
              <a:lnSpc>
                <a:spcPct val="120000"/>
              </a:lnSpc>
              <a:buNone/>
            </a:pPr>
            <a:r>
              <a:rPr lang="zh-TW" altLang="en-US" dirty="0" smtClean="0">
                <a:solidFill>
                  <a:srgbClr val="002060"/>
                </a:solidFill>
                <a:latin typeface="微軟正黑體" panose="020B0604030504040204" pitchFamily="34" charset="-120"/>
                <a:ea typeface="微軟正黑體" panose="020B0604030504040204" pitchFamily="34" charset="-120"/>
              </a:rPr>
              <a:t>   </a:t>
            </a:r>
            <a:r>
              <a:rPr lang="zh-TW" altLang="zh-TW" dirty="0" smtClean="0">
                <a:solidFill>
                  <a:srgbClr val="002060"/>
                </a:solidFill>
                <a:latin typeface="微軟正黑體" panose="020B0604030504040204" pitchFamily="34" charset="-120"/>
                <a:ea typeface="微軟正黑體" panose="020B0604030504040204" pitchFamily="34" charset="-120"/>
              </a:rPr>
              <a:t>並依國小</a:t>
            </a:r>
            <a:r>
              <a:rPr lang="zh-TW" altLang="zh-TW" dirty="0">
                <a:solidFill>
                  <a:srgbClr val="002060"/>
                </a:solidFill>
                <a:latin typeface="微軟正黑體" panose="020B0604030504040204" pitchFamily="34" charset="-120"/>
                <a:ea typeface="微軟正黑體" panose="020B0604030504040204" pitchFamily="34" charset="-120"/>
              </a:rPr>
              <a:t>、國中、高中職分類</a:t>
            </a:r>
            <a:r>
              <a:rPr lang="zh-TW" altLang="zh-TW" dirty="0" smtClean="0">
                <a:solidFill>
                  <a:srgbClr val="002060"/>
                </a:solidFill>
                <a:latin typeface="微軟正黑體" panose="020B0604030504040204" pitchFamily="34" charset="-120"/>
                <a:ea typeface="微軟正黑體" panose="020B0604030504040204" pitchFamily="34" charset="-120"/>
              </a:rPr>
              <a:t>；</a:t>
            </a:r>
            <a:r>
              <a:rPr lang="zh-TW" altLang="en-US" dirty="0" smtClean="0">
                <a:solidFill>
                  <a:srgbClr val="002060"/>
                </a:solidFill>
                <a:latin typeface="微軟正黑體" panose="020B0604030504040204" pitchFamily="34" charset="-120"/>
                <a:ea typeface="微軟正黑體" panose="020B0604030504040204" pitchFamily="34" charset="-120"/>
              </a:rPr>
              <a:t>再據大、中、小校規模分層抽樣；</a:t>
            </a:r>
            <a:endParaRPr lang="en-US" altLang="zh-TW" dirty="0">
              <a:solidFill>
                <a:srgbClr val="002060"/>
              </a:solidFill>
              <a:latin typeface="微軟正黑體" panose="020B0604030504040204" pitchFamily="34" charset="-120"/>
              <a:ea typeface="微軟正黑體" panose="020B0604030504040204" pitchFamily="34" charset="-120"/>
            </a:endParaRPr>
          </a:p>
          <a:p>
            <a:pPr lvl="1">
              <a:lnSpc>
                <a:spcPct val="120000"/>
              </a:lnSpc>
            </a:pPr>
            <a:r>
              <a:rPr lang="zh-TW" altLang="zh-TW" dirty="0" smtClean="0">
                <a:solidFill>
                  <a:srgbClr val="002060"/>
                </a:solidFill>
                <a:latin typeface="微軟正黑體" panose="020B0604030504040204" pitchFamily="34" charset="-120"/>
                <a:ea typeface="微軟正黑體" panose="020B0604030504040204" pitchFamily="34" charset="-120"/>
              </a:rPr>
              <a:t>全國共取樣</a:t>
            </a:r>
            <a:r>
              <a:rPr lang="en-US" altLang="zh-TW" dirty="0" smtClean="0">
                <a:solidFill>
                  <a:srgbClr val="002060"/>
                </a:solidFill>
                <a:latin typeface="微軟正黑體" panose="020B0604030504040204" pitchFamily="34" charset="-120"/>
                <a:ea typeface="微軟正黑體" panose="020B0604030504040204" pitchFamily="34" charset="-120"/>
              </a:rPr>
              <a:t>108</a:t>
            </a:r>
            <a:r>
              <a:rPr lang="zh-TW" altLang="zh-TW" dirty="0" smtClean="0">
                <a:solidFill>
                  <a:srgbClr val="002060"/>
                </a:solidFill>
                <a:latin typeface="微軟正黑體" panose="020B0604030504040204" pitchFamily="34" charset="-120"/>
                <a:ea typeface="微軟正黑體" panose="020B0604030504040204" pitchFamily="34" charset="-120"/>
              </a:rPr>
              <a:t>所學校，共抽樣</a:t>
            </a:r>
            <a:r>
              <a:rPr lang="en-US" altLang="zh-TW" dirty="0" smtClean="0">
                <a:solidFill>
                  <a:srgbClr val="002060"/>
                </a:solidFill>
                <a:latin typeface="微軟正黑體" panose="020B0604030504040204" pitchFamily="34" charset="-120"/>
                <a:ea typeface="微軟正黑體" panose="020B0604030504040204" pitchFamily="34" charset="-120"/>
              </a:rPr>
              <a:t>10,445</a:t>
            </a:r>
            <a:r>
              <a:rPr lang="zh-TW" altLang="zh-TW" dirty="0" smtClean="0">
                <a:solidFill>
                  <a:srgbClr val="002060"/>
                </a:solidFill>
                <a:latin typeface="微軟正黑體" panose="020B0604030504040204" pitchFamily="34" charset="-120"/>
                <a:ea typeface="微軟正黑體" panose="020B0604030504040204" pitchFamily="34" charset="-120"/>
              </a:rPr>
              <a:t>名學生。總計收回</a:t>
            </a:r>
            <a:r>
              <a:rPr lang="en-US" altLang="zh-TW" dirty="0" smtClean="0">
                <a:solidFill>
                  <a:srgbClr val="002060"/>
                </a:solidFill>
                <a:latin typeface="微軟正黑體" panose="020B0604030504040204" pitchFamily="34" charset="-120"/>
                <a:ea typeface="微軟正黑體" panose="020B0604030504040204" pitchFamily="34" charset="-120"/>
              </a:rPr>
              <a:t>8,910</a:t>
            </a:r>
            <a:r>
              <a:rPr lang="zh-TW" altLang="zh-TW" dirty="0" smtClean="0">
                <a:solidFill>
                  <a:srgbClr val="002060"/>
                </a:solidFill>
                <a:latin typeface="微軟正黑體" panose="020B0604030504040204" pitchFamily="34" charset="-120"/>
                <a:ea typeface="微軟正黑體" panose="020B0604030504040204" pitchFamily="34" charset="-120"/>
              </a:rPr>
              <a:t>份問卷，有效問卷數為</a:t>
            </a:r>
            <a:r>
              <a:rPr lang="en-US" altLang="zh-TW" dirty="0" smtClean="0">
                <a:solidFill>
                  <a:srgbClr val="002060"/>
                </a:solidFill>
                <a:latin typeface="微軟正黑體" panose="020B0604030504040204" pitchFamily="34" charset="-120"/>
                <a:ea typeface="微軟正黑體" panose="020B0604030504040204" pitchFamily="34" charset="-120"/>
              </a:rPr>
              <a:t>8,708</a:t>
            </a:r>
            <a:r>
              <a:rPr lang="zh-TW" altLang="zh-TW" dirty="0" smtClean="0">
                <a:solidFill>
                  <a:srgbClr val="002060"/>
                </a:solidFill>
                <a:latin typeface="微軟正黑體" panose="020B0604030504040204" pitchFamily="34" charset="-120"/>
                <a:ea typeface="微軟正黑體" panose="020B0604030504040204" pitchFamily="34" charset="-120"/>
              </a:rPr>
              <a:t>份。</a:t>
            </a:r>
          </a:p>
          <a:p>
            <a:pPr marL="0" indent="0">
              <a:lnSpc>
                <a:spcPct val="130000"/>
              </a:lnSpc>
              <a:buNone/>
            </a:pPr>
            <a:r>
              <a:rPr lang="zh-TW" altLang="en-US" sz="2600" b="1" dirty="0" smtClean="0">
                <a:solidFill>
                  <a:srgbClr val="7030A0"/>
                </a:solidFill>
                <a:latin typeface="微軟正黑體" panose="020B0604030504040204" pitchFamily="34" charset="-120"/>
                <a:ea typeface="微軟正黑體" panose="020B0604030504040204" pitchFamily="34" charset="-120"/>
              </a:rPr>
              <a:t>二、</a:t>
            </a:r>
            <a:r>
              <a:rPr lang="zh-TW" altLang="zh-TW" sz="2600" b="1" dirty="0" smtClean="0">
                <a:solidFill>
                  <a:srgbClr val="7030A0"/>
                </a:solidFill>
                <a:latin typeface="微軟正黑體" panose="020B0604030504040204" pitchFamily="34" charset="-120"/>
                <a:ea typeface="微軟正黑體" panose="020B0604030504040204" pitchFamily="34" charset="-120"/>
              </a:rPr>
              <a:t>工具</a:t>
            </a:r>
            <a:r>
              <a:rPr lang="zh-TW" altLang="zh-TW" sz="2600" b="1" dirty="0">
                <a:solidFill>
                  <a:srgbClr val="7030A0"/>
                </a:solidFill>
                <a:latin typeface="微軟正黑體" panose="020B0604030504040204" pitchFamily="34" charset="-120"/>
                <a:ea typeface="微軟正黑體" panose="020B0604030504040204" pitchFamily="34" charset="-120"/>
              </a:rPr>
              <a:t>：</a:t>
            </a:r>
          </a:p>
          <a:p>
            <a:pPr lvl="1">
              <a:lnSpc>
                <a:spcPct val="120000"/>
              </a:lnSpc>
            </a:pPr>
            <a:r>
              <a:rPr lang="zh-TW" altLang="en-US" dirty="0">
                <a:solidFill>
                  <a:srgbClr val="002060"/>
                </a:solidFill>
                <a:latin typeface="微軟正黑體" panose="020B0604030504040204" pitchFamily="34" charset="-120"/>
                <a:ea typeface="微軟正黑體" panose="020B0604030504040204" pitchFamily="34" charset="-120"/>
              </a:rPr>
              <a:t>「</a:t>
            </a:r>
            <a:r>
              <a:rPr lang="zh-TW" altLang="zh-TW" dirty="0">
                <a:solidFill>
                  <a:srgbClr val="002060"/>
                </a:solidFill>
                <a:latin typeface="微軟正黑體" panose="020B0604030504040204" pitchFamily="34" charset="-120"/>
                <a:ea typeface="微軟正黑體" panose="020B0604030504040204" pitchFamily="34" charset="-120"/>
              </a:rPr>
              <a:t>個人資料表</a:t>
            </a:r>
            <a:r>
              <a:rPr lang="zh-TW" altLang="en-US" dirty="0">
                <a:solidFill>
                  <a:srgbClr val="002060"/>
                </a:solidFill>
                <a:latin typeface="微軟正黑體" panose="020B0604030504040204" pitchFamily="34" charset="-120"/>
                <a:ea typeface="微軟正黑體" panose="020B0604030504040204" pitchFamily="34" charset="-120"/>
              </a:rPr>
              <a:t>」</a:t>
            </a:r>
            <a:r>
              <a:rPr lang="zh-TW" altLang="zh-TW" dirty="0">
                <a:solidFill>
                  <a:srgbClr val="002060"/>
                </a:solidFill>
                <a:latin typeface="微軟正黑體" panose="020B0604030504040204" pitchFamily="34" charset="-120"/>
                <a:ea typeface="微軟正黑體" panose="020B0604030504040204" pitchFamily="34" charset="-120"/>
              </a:rPr>
              <a:t>、</a:t>
            </a:r>
            <a:r>
              <a:rPr lang="zh-TW" altLang="en-US" dirty="0">
                <a:solidFill>
                  <a:srgbClr val="002060"/>
                </a:solidFill>
                <a:latin typeface="微軟正黑體" panose="020B0604030504040204" pitchFamily="34" charset="-120"/>
                <a:ea typeface="微軟正黑體" panose="020B0604030504040204" pitchFamily="34" charset="-120"/>
              </a:rPr>
              <a:t>「</a:t>
            </a:r>
            <a:r>
              <a:rPr lang="zh-TW" altLang="zh-TW" dirty="0">
                <a:solidFill>
                  <a:srgbClr val="002060"/>
                </a:solidFill>
                <a:latin typeface="微軟正黑體" panose="020B0604030504040204" pitchFamily="34" charset="-120"/>
                <a:ea typeface="微軟正黑體" panose="020B0604030504040204" pitchFamily="34" charset="-120"/>
              </a:rPr>
              <a:t>網路使用時數調查表</a:t>
            </a:r>
            <a:r>
              <a:rPr lang="zh-TW" altLang="en-US" dirty="0">
                <a:solidFill>
                  <a:srgbClr val="002060"/>
                </a:solidFill>
                <a:latin typeface="微軟正黑體" panose="020B0604030504040204" pitchFamily="34" charset="-120"/>
                <a:ea typeface="微軟正黑體" panose="020B0604030504040204" pitchFamily="34" charset="-120"/>
              </a:rPr>
              <a:t>」</a:t>
            </a:r>
            <a:r>
              <a:rPr lang="zh-TW" altLang="zh-TW" dirty="0">
                <a:solidFill>
                  <a:srgbClr val="002060"/>
                </a:solidFill>
                <a:latin typeface="微軟正黑體" panose="020B0604030504040204" pitchFamily="34" charset="-120"/>
                <a:ea typeface="微軟正黑體" panose="020B0604030504040204" pitchFamily="34" charset="-120"/>
              </a:rPr>
              <a:t>、</a:t>
            </a:r>
            <a:r>
              <a:rPr lang="zh-TW" altLang="en-US" dirty="0">
                <a:solidFill>
                  <a:srgbClr val="002060"/>
                </a:solidFill>
                <a:latin typeface="微軟正黑體" panose="020B0604030504040204" pitchFamily="34" charset="-120"/>
                <a:ea typeface="微軟正黑體" panose="020B0604030504040204" pitchFamily="34" charset="-120"/>
              </a:rPr>
              <a:t>「</a:t>
            </a:r>
            <a:r>
              <a:rPr lang="zh-TW" altLang="zh-TW" dirty="0">
                <a:solidFill>
                  <a:srgbClr val="002060"/>
                </a:solidFill>
                <a:latin typeface="微軟正黑體" panose="020B0604030504040204" pitchFamily="34" charset="-120"/>
                <a:ea typeface="微軟正黑體" panose="020B0604030504040204" pitchFamily="34" charset="-120"/>
              </a:rPr>
              <a:t>網路使用行為問卷</a:t>
            </a:r>
            <a:r>
              <a:rPr lang="zh-TW" altLang="en-US" dirty="0">
                <a:solidFill>
                  <a:srgbClr val="002060"/>
                </a:solidFill>
                <a:latin typeface="微軟正黑體" panose="020B0604030504040204" pitchFamily="34" charset="-120"/>
                <a:ea typeface="微軟正黑體" panose="020B0604030504040204" pitchFamily="34" charset="-120"/>
              </a:rPr>
              <a:t>」</a:t>
            </a:r>
            <a:r>
              <a:rPr lang="zh-TW" altLang="en-US" dirty="0" smtClean="0">
                <a:solidFill>
                  <a:srgbClr val="002060"/>
                </a:solidFill>
                <a:latin typeface="微軟正黑體" panose="020B0604030504040204" pitchFamily="34" charset="-120"/>
                <a:ea typeface="微軟正黑體" panose="020B0604030504040204" pitchFamily="34" charset="-120"/>
              </a:rPr>
              <a:t>、</a:t>
            </a:r>
            <a:endParaRPr lang="en-US" altLang="zh-TW" dirty="0" smtClean="0">
              <a:solidFill>
                <a:srgbClr val="002060"/>
              </a:solidFill>
              <a:latin typeface="微軟正黑體" panose="020B0604030504040204" pitchFamily="34" charset="-120"/>
              <a:ea typeface="微軟正黑體" panose="020B0604030504040204" pitchFamily="34" charset="-120"/>
            </a:endParaRPr>
          </a:p>
          <a:p>
            <a:pPr marL="457200" lvl="1" indent="0">
              <a:lnSpc>
                <a:spcPct val="120000"/>
              </a:lnSpc>
              <a:buNone/>
            </a:pPr>
            <a:r>
              <a:rPr lang="zh-TW" altLang="en-US" dirty="0">
                <a:solidFill>
                  <a:srgbClr val="002060"/>
                </a:solidFill>
                <a:latin typeface="微軟正黑體" panose="020B0604030504040204" pitchFamily="34" charset="-120"/>
                <a:ea typeface="微軟正黑體" panose="020B0604030504040204" pitchFamily="34" charset="-120"/>
              </a:rPr>
              <a:t> </a:t>
            </a:r>
            <a:r>
              <a:rPr lang="zh-TW" altLang="en-US" dirty="0" smtClean="0">
                <a:solidFill>
                  <a:srgbClr val="002060"/>
                </a:solidFill>
                <a:latin typeface="微軟正黑體" panose="020B0604030504040204" pitchFamily="34" charset="-120"/>
                <a:ea typeface="微軟正黑體" panose="020B0604030504040204" pitchFamily="34" charset="-120"/>
              </a:rPr>
              <a:t>  「</a:t>
            </a:r>
            <a:r>
              <a:rPr lang="zh-TW" altLang="zh-TW" dirty="0">
                <a:solidFill>
                  <a:srgbClr val="002060"/>
                </a:solidFill>
                <a:latin typeface="微軟正黑體" panose="020B0604030504040204" pitchFamily="34" charset="-120"/>
                <a:ea typeface="微軟正黑體" panose="020B0604030504040204" pitchFamily="34" charset="-120"/>
              </a:rPr>
              <a:t>網路使用正向預期問卷</a:t>
            </a:r>
            <a:r>
              <a:rPr lang="zh-TW" altLang="en-US" dirty="0">
                <a:solidFill>
                  <a:srgbClr val="002060"/>
                </a:solidFill>
                <a:latin typeface="微軟正黑體" panose="020B0604030504040204" pitchFamily="34" charset="-120"/>
                <a:ea typeface="微軟正黑體" panose="020B0604030504040204" pitchFamily="34" charset="-120"/>
              </a:rPr>
              <a:t>」</a:t>
            </a:r>
            <a:r>
              <a:rPr lang="zh-TW" altLang="zh-TW" dirty="0">
                <a:solidFill>
                  <a:srgbClr val="002060"/>
                </a:solidFill>
                <a:latin typeface="微軟正黑體" panose="020B0604030504040204" pitchFamily="34" charset="-120"/>
                <a:ea typeface="微軟正黑體" panose="020B0604030504040204" pitchFamily="34" charset="-120"/>
              </a:rPr>
              <a:t>等量表</a:t>
            </a:r>
            <a:r>
              <a:rPr lang="zh-TW" altLang="zh-TW" dirty="0" smtClean="0">
                <a:solidFill>
                  <a:srgbClr val="002060"/>
                </a:solidFill>
                <a:latin typeface="微軟正黑體" panose="020B0604030504040204" pitchFamily="34" charset="-120"/>
                <a:ea typeface="微軟正黑體" panose="020B0604030504040204" pitchFamily="34" charset="-120"/>
              </a:rPr>
              <a:t>，</a:t>
            </a:r>
            <a:r>
              <a:rPr lang="zh-TW" altLang="en-US" dirty="0">
                <a:solidFill>
                  <a:srgbClr val="002060"/>
                </a:solidFill>
                <a:latin typeface="微軟正黑體" panose="020B0604030504040204" pitchFamily="34" charset="-120"/>
                <a:ea typeface="微軟正黑體" panose="020B0604030504040204" pitchFamily="34" charset="-120"/>
              </a:rPr>
              <a:t>調查</a:t>
            </a:r>
            <a:r>
              <a:rPr lang="zh-TW" altLang="zh-TW" dirty="0" smtClean="0">
                <a:solidFill>
                  <a:srgbClr val="002060"/>
                </a:solidFill>
                <a:latin typeface="微軟正黑體" panose="020B0604030504040204" pitchFamily="34" charset="-120"/>
                <a:ea typeface="微軟正黑體" panose="020B0604030504040204" pitchFamily="34" charset="-120"/>
              </a:rPr>
              <a:t>學生</a:t>
            </a:r>
            <a:r>
              <a:rPr lang="zh-TW" altLang="zh-TW" dirty="0">
                <a:solidFill>
                  <a:srgbClr val="002060"/>
                </a:solidFill>
                <a:latin typeface="微軟正黑體" panose="020B0604030504040204" pitchFamily="34" charset="-120"/>
                <a:ea typeface="微軟正黑體" panose="020B0604030504040204" pitchFamily="34" charset="-120"/>
              </a:rPr>
              <a:t>網路使用情形之實際狀況。</a:t>
            </a:r>
            <a:endParaRPr lang="en-US" altLang="zh-TW" dirty="0">
              <a:solidFill>
                <a:srgbClr val="002060"/>
              </a:solidFill>
              <a:latin typeface="微軟正黑體" panose="020B0604030504040204" pitchFamily="34" charset="-120"/>
              <a:ea typeface="微軟正黑體" panose="020B0604030504040204" pitchFamily="34" charset="-120"/>
            </a:endParaRPr>
          </a:p>
          <a:p>
            <a:pPr marL="0" indent="0">
              <a:lnSpc>
                <a:spcPct val="120000"/>
              </a:lnSpc>
              <a:buNone/>
            </a:pPr>
            <a:endParaRPr lang="en-US" altLang="zh-TW" dirty="0" smtClean="0">
              <a:latin typeface="微軟正黑體" panose="020B0604030504040204" pitchFamily="34" charset="-120"/>
              <a:ea typeface="微軟正黑體" panose="020B0604030504040204" pitchFamily="34" charset="-120"/>
            </a:endParaRPr>
          </a:p>
        </p:txBody>
      </p:sp>
      <p:sp>
        <p:nvSpPr>
          <p:cNvPr id="8" name="標題 1"/>
          <p:cNvSpPr txBox="1">
            <a:spLocks/>
          </p:cNvSpPr>
          <p:nvPr/>
        </p:nvSpPr>
        <p:spPr>
          <a:xfrm>
            <a:off x="839163" y="229956"/>
            <a:ext cx="10515600" cy="996969"/>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eaLnBrk="0" fontAlgn="base" hangingPunct="0">
              <a:spcAft>
                <a:spcPct val="0"/>
              </a:spcAft>
            </a:pPr>
            <a:r>
              <a:rPr kumimoji="1" lang="zh-TW" altLang="en-US" sz="4000" b="1" dirty="0">
                <a:solidFill>
                  <a:srgbClr val="FF0000"/>
                </a:solidFill>
                <a:effectLst>
                  <a:outerShdw blurRad="38100" dist="38100" dir="2700000" algn="tl">
                    <a:srgbClr val="C0C0C0"/>
                  </a:outerShdw>
                </a:effectLst>
                <a:latin typeface="微軟正黑體" pitchFamily="34" charset="-120"/>
                <a:ea typeface="微軟正黑體" pitchFamily="34" charset="-120"/>
              </a:rPr>
              <a:t>調查方法</a:t>
            </a:r>
          </a:p>
        </p:txBody>
      </p:sp>
      <p:sp>
        <p:nvSpPr>
          <p:cNvPr id="4" name="投影片編號版面配置區 4"/>
          <p:cNvSpPr txBox="1">
            <a:spLocks/>
          </p:cNvSpPr>
          <p:nvPr/>
        </p:nvSpPr>
        <p:spPr>
          <a:xfrm>
            <a:off x="8610600" y="6356350"/>
            <a:ext cx="2743200" cy="365125"/>
          </a:xfrm>
          <a:prstGeom prst="rect">
            <a:avLst/>
          </a:prstGeom>
        </p:spPr>
        <p:txBody>
          <a:bodyPr vert="horz" lIns="91440" tIns="45720" rIns="91440" bIns="45720" rtlCol="0" anchor="ctr"/>
          <a:lstStyle>
            <a:defPPr>
              <a:defRPr lang="zh-TW"/>
            </a:defPPr>
            <a:lvl1pPr algn="r">
              <a:defRPr sz="1200">
                <a:solidFill>
                  <a:prstClr val="black">
                    <a:tint val="75000"/>
                  </a:prstClr>
                </a:solidFill>
              </a:defRPr>
            </a:lvl1pPr>
          </a:lstStyle>
          <a:p>
            <a:r>
              <a:rPr lang="en-US" altLang="zh-TW" dirty="0" smtClean="0">
                <a:latin typeface="+mn-ea"/>
              </a:rPr>
              <a:t>4</a:t>
            </a:r>
            <a:endParaRPr lang="zh-TW" altLang="en-US" dirty="0">
              <a:latin typeface="+mn-ea"/>
            </a:endParaRPr>
          </a:p>
        </p:txBody>
      </p:sp>
    </p:spTree>
    <p:extLst>
      <p:ext uri="{BB962C8B-B14F-4D97-AF65-F5344CB8AC3E}">
        <p14:creationId xmlns:p14="http://schemas.microsoft.com/office/powerpoint/2010/main" val="18936707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904445" y="205405"/>
            <a:ext cx="10515600" cy="1325563"/>
          </a:xfrm>
          <a:noFill/>
          <a:ln w="9525">
            <a:noFill/>
            <a:miter lim="800000"/>
            <a:headEnd/>
            <a:tailEnd/>
          </a:ln>
        </p:spPr>
        <p:txBody>
          <a:bodyPr vert="horz" wrap="square" lIns="91440" tIns="45720" rIns="91440" bIns="45720" numCol="1" anchor="ctr" anchorCtr="0" compatLnSpc="1">
            <a:prstTxWarp prst="textNoShape">
              <a:avLst/>
            </a:prstTxWarp>
            <a:noAutofit/>
          </a:bodyPr>
          <a:lstStyle/>
          <a:p>
            <a:pPr algn="ctr" eaLnBrk="0" fontAlgn="base" hangingPunct="0">
              <a:spcAft>
                <a:spcPct val="0"/>
              </a:spcAft>
            </a:pPr>
            <a:r>
              <a:rPr kumimoji="1" lang="zh-TW" altLang="en-US" sz="4000" b="1" dirty="0">
                <a:solidFill>
                  <a:srgbClr val="FF0000"/>
                </a:solidFill>
                <a:effectLst>
                  <a:outerShdw blurRad="38100" dist="38100" dir="2700000" algn="tl">
                    <a:srgbClr val="C0C0C0"/>
                  </a:outerShdw>
                </a:effectLst>
                <a:latin typeface="微軟正黑體" pitchFamily="34" charset="-120"/>
                <a:ea typeface="微軟正黑體" pitchFamily="34" charset="-120"/>
              </a:rPr>
              <a:t>學生網路使用調查之性別分析結果</a:t>
            </a:r>
          </a:p>
        </p:txBody>
      </p:sp>
      <p:sp>
        <p:nvSpPr>
          <p:cNvPr id="3" name="內容版面配置區 2"/>
          <p:cNvSpPr>
            <a:spLocks noGrp="1"/>
          </p:cNvSpPr>
          <p:nvPr>
            <p:ph idx="1"/>
          </p:nvPr>
        </p:nvSpPr>
        <p:spPr>
          <a:xfrm>
            <a:off x="2488560" y="2364345"/>
            <a:ext cx="7812911" cy="2732416"/>
          </a:xfrm>
        </p:spPr>
        <p:txBody>
          <a:bodyPr>
            <a:normAutofit/>
          </a:bodyPr>
          <a:lstStyle/>
          <a:p>
            <a:pPr marL="457200" lvl="1" indent="-457200">
              <a:lnSpc>
                <a:spcPct val="120000"/>
              </a:lnSpc>
              <a:spcBef>
                <a:spcPts val="1000"/>
              </a:spcBef>
            </a:pPr>
            <a:r>
              <a:rPr lang="zh-TW" altLang="en-US" sz="2800" b="1" dirty="0">
                <a:solidFill>
                  <a:srgbClr val="7030A0"/>
                </a:solidFill>
                <a:latin typeface="微軟正黑體" panose="020B0604030504040204" pitchFamily="34" charset="-120"/>
                <a:ea typeface="微軟正黑體" panose="020B0604030504040204" pitchFamily="34" charset="-120"/>
              </a:rPr>
              <a:t>網路使用時間</a:t>
            </a:r>
            <a:r>
              <a:rPr lang="zh-TW" altLang="en-US" sz="2800" b="1" dirty="0" smtClean="0">
                <a:solidFill>
                  <a:srgbClr val="7030A0"/>
                </a:solidFill>
                <a:latin typeface="微軟正黑體" panose="020B0604030504040204" pitchFamily="34" charset="-120"/>
                <a:ea typeface="微軟正黑體" panose="020B0604030504040204" pitchFamily="34" charset="-120"/>
              </a:rPr>
              <a:t>之比較</a:t>
            </a:r>
            <a:endParaRPr lang="en-US" altLang="zh-TW" sz="2800" b="1" dirty="0" smtClean="0">
              <a:solidFill>
                <a:srgbClr val="7030A0"/>
              </a:solidFill>
              <a:latin typeface="微軟正黑體" panose="020B0604030504040204" pitchFamily="34" charset="-120"/>
              <a:ea typeface="微軟正黑體" panose="020B0604030504040204" pitchFamily="34" charset="-120"/>
            </a:endParaRPr>
          </a:p>
          <a:p>
            <a:pPr marL="457200" lvl="1" indent="-457200">
              <a:lnSpc>
                <a:spcPct val="120000"/>
              </a:lnSpc>
              <a:spcBef>
                <a:spcPts val="1000"/>
              </a:spcBef>
            </a:pPr>
            <a:r>
              <a:rPr lang="zh-TW" altLang="en-US" sz="2800" b="1" dirty="0" smtClean="0">
                <a:solidFill>
                  <a:srgbClr val="7030A0"/>
                </a:solidFill>
                <a:latin typeface="微軟正黑體" panose="020B0604030504040204" pitchFamily="34" charset="-120"/>
                <a:ea typeface="微軟正黑體" panose="020B0604030504040204" pitchFamily="34" charset="-120"/>
              </a:rPr>
              <a:t>各類型網路</a:t>
            </a:r>
            <a:r>
              <a:rPr lang="zh-TW" altLang="en-US" sz="2800" b="1" dirty="0">
                <a:solidFill>
                  <a:srgbClr val="7030A0"/>
                </a:solidFill>
                <a:latin typeface="微軟正黑體" panose="020B0604030504040204" pitchFamily="34" charset="-120"/>
                <a:ea typeface="微軟正黑體" panose="020B0604030504040204" pitchFamily="34" charset="-120"/>
              </a:rPr>
              <a:t>使用的正向</a:t>
            </a:r>
            <a:r>
              <a:rPr lang="zh-TW" altLang="en-US" sz="2800" b="1" dirty="0" smtClean="0">
                <a:solidFill>
                  <a:srgbClr val="7030A0"/>
                </a:solidFill>
                <a:latin typeface="微軟正黑體" panose="020B0604030504040204" pitchFamily="34" charset="-120"/>
                <a:ea typeface="微軟正黑體" panose="020B0604030504040204" pitchFamily="34" charset="-120"/>
              </a:rPr>
              <a:t>預期平均</a:t>
            </a:r>
            <a:r>
              <a:rPr lang="zh-TW" altLang="en-US" sz="2800" b="1" dirty="0">
                <a:solidFill>
                  <a:srgbClr val="7030A0"/>
                </a:solidFill>
                <a:latin typeface="微軟正黑體" panose="020B0604030504040204" pitchFamily="34" charset="-120"/>
                <a:ea typeface="微軟正黑體" panose="020B0604030504040204" pitchFamily="34" charset="-120"/>
              </a:rPr>
              <a:t>分數之比較</a:t>
            </a:r>
          </a:p>
          <a:p>
            <a:pPr marL="457200" lvl="1" indent="-457200">
              <a:lnSpc>
                <a:spcPct val="120000"/>
              </a:lnSpc>
              <a:spcBef>
                <a:spcPts val="1000"/>
              </a:spcBef>
            </a:pPr>
            <a:r>
              <a:rPr lang="zh-TW" altLang="en-US" sz="2800" b="1" dirty="0" smtClean="0">
                <a:solidFill>
                  <a:srgbClr val="7030A0"/>
                </a:solidFill>
                <a:latin typeface="微軟正黑體" panose="020B0604030504040204" pitchFamily="34" charset="-120"/>
                <a:ea typeface="微軟正黑體" panose="020B0604030504040204" pitchFamily="34" charset="-120"/>
              </a:rPr>
              <a:t>各</a:t>
            </a:r>
            <a:r>
              <a:rPr lang="zh-TW" altLang="en-US" sz="2800" b="1" dirty="0">
                <a:solidFill>
                  <a:srgbClr val="7030A0"/>
                </a:solidFill>
                <a:latin typeface="微軟正黑體" panose="020B0604030504040204" pitchFamily="34" charset="-120"/>
                <a:ea typeface="微軟正黑體" panose="020B0604030504040204" pitchFamily="34" charset="-120"/>
              </a:rPr>
              <a:t>類型網路成癮的盛行率</a:t>
            </a:r>
            <a:r>
              <a:rPr lang="zh-TW" altLang="en-US" sz="2800" b="1" dirty="0" smtClean="0">
                <a:solidFill>
                  <a:srgbClr val="7030A0"/>
                </a:solidFill>
                <a:latin typeface="微軟正黑體" panose="020B0604030504040204" pitchFamily="34" charset="-120"/>
                <a:ea typeface="微軟正黑體" panose="020B0604030504040204" pitchFamily="34" charset="-120"/>
              </a:rPr>
              <a:t>之比</a:t>
            </a:r>
            <a:r>
              <a:rPr lang="zh-TW" altLang="en-US" sz="2800" b="1" dirty="0">
                <a:solidFill>
                  <a:srgbClr val="7030A0"/>
                </a:solidFill>
                <a:latin typeface="微軟正黑體" panose="020B0604030504040204" pitchFamily="34" charset="-120"/>
                <a:ea typeface="微軟正黑體" panose="020B0604030504040204" pitchFamily="34" charset="-120"/>
              </a:rPr>
              <a:t>較</a:t>
            </a:r>
          </a:p>
          <a:p>
            <a:pPr marL="0" lvl="1" indent="0">
              <a:lnSpc>
                <a:spcPct val="120000"/>
              </a:lnSpc>
              <a:spcBef>
                <a:spcPts val="1000"/>
              </a:spcBef>
              <a:buNone/>
            </a:pPr>
            <a:endParaRPr lang="zh-TW" altLang="en-US" dirty="0">
              <a:solidFill>
                <a:srgbClr val="002060"/>
              </a:solidFill>
              <a:latin typeface="微軟正黑體" panose="020B0604030504040204" pitchFamily="34" charset="-120"/>
              <a:ea typeface="微軟正黑體" panose="020B0604030504040204" pitchFamily="34" charset="-120"/>
            </a:endParaRPr>
          </a:p>
        </p:txBody>
      </p:sp>
      <p:sp>
        <p:nvSpPr>
          <p:cNvPr id="4" name="投影片編號版面配置區 4"/>
          <p:cNvSpPr txBox="1">
            <a:spLocks/>
          </p:cNvSpPr>
          <p:nvPr/>
        </p:nvSpPr>
        <p:spPr>
          <a:xfrm>
            <a:off x="8610600" y="6356350"/>
            <a:ext cx="2743200" cy="365125"/>
          </a:xfrm>
          <a:prstGeom prst="rect">
            <a:avLst/>
          </a:prstGeom>
        </p:spPr>
        <p:txBody>
          <a:bodyPr vert="horz" lIns="91440" tIns="45720" rIns="91440" bIns="45720" rtlCol="0" anchor="ctr"/>
          <a:lstStyle>
            <a:defPPr>
              <a:defRPr lang="zh-TW"/>
            </a:defPPr>
            <a:lvl1pPr algn="r">
              <a:defRPr sz="1200">
                <a:solidFill>
                  <a:prstClr val="black">
                    <a:tint val="75000"/>
                  </a:prstClr>
                </a:solidFill>
              </a:defRPr>
            </a:lvl1pPr>
          </a:lstStyle>
          <a:p>
            <a:r>
              <a:rPr lang="en-US" altLang="zh-TW" dirty="0" smtClean="0">
                <a:latin typeface="+mn-ea"/>
              </a:rPr>
              <a:t>5</a:t>
            </a:r>
            <a:endParaRPr lang="zh-TW" altLang="en-US" dirty="0">
              <a:latin typeface="+mn-ea"/>
            </a:endParaRPr>
          </a:p>
        </p:txBody>
      </p:sp>
    </p:spTree>
    <p:extLst>
      <p:ext uri="{BB962C8B-B14F-4D97-AF65-F5344CB8AC3E}">
        <p14:creationId xmlns:p14="http://schemas.microsoft.com/office/powerpoint/2010/main" val="3837061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23900" y="0"/>
            <a:ext cx="10515600" cy="1325563"/>
          </a:xfrm>
        </p:spPr>
        <p:txBody>
          <a:bodyPr>
            <a:normAutofit/>
          </a:bodyPr>
          <a:lstStyle/>
          <a:p>
            <a:pPr algn="ctr" eaLnBrk="0" fontAlgn="base" hangingPunct="0">
              <a:spcAft>
                <a:spcPct val="0"/>
              </a:spcAft>
            </a:pPr>
            <a:r>
              <a:rPr kumimoji="1" lang="zh-TW" altLang="en-US" sz="3200" b="1" dirty="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國小</a:t>
            </a:r>
            <a:r>
              <a:rPr kumimoji="1" lang="zh-TW" altLang="en-US" sz="3200" b="1" dirty="0" smtClean="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男女生的網路使用時間之比較</a:t>
            </a:r>
            <a:endParaRPr kumimoji="1" lang="zh-TW" altLang="en-US" sz="3200" b="1" dirty="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endParaRPr>
          </a:p>
        </p:txBody>
      </p:sp>
      <p:graphicFrame>
        <p:nvGraphicFramePr>
          <p:cNvPr id="6" name="內容版面配置區 5"/>
          <p:cNvGraphicFramePr>
            <a:graphicFrameLocks noGrp="1"/>
          </p:cNvGraphicFramePr>
          <p:nvPr>
            <p:ph idx="1"/>
            <p:extLst>
              <p:ext uri="{D42A27DB-BD31-4B8C-83A1-F6EECF244321}">
                <p14:modId xmlns:p14="http://schemas.microsoft.com/office/powerpoint/2010/main" val="91379109"/>
              </p:ext>
            </p:extLst>
          </p:nvPr>
        </p:nvGraphicFramePr>
        <p:xfrm>
          <a:off x="165100" y="1308100"/>
          <a:ext cx="11912600" cy="5048250"/>
        </p:xfrm>
        <a:graphic>
          <a:graphicData uri="http://schemas.openxmlformats.org/drawingml/2006/chart">
            <c:chart xmlns:c="http://schemas.openxmlformats.org/drawingml/2006/chart" xmlns:r="http://schemas.openxmlformats.org/officeDocument/2006/relationships" r:id="rId2"/>
          </a:graphicData>
        </a:graphic>
      </p:graphicFrame>
      <p:sp>
        <p:nvSpPr>
          <p:cNvPr id="7" name="文字方塊 6"/>
          <p:cNvSpPr txBox="1"/>
          <p:nvPr/>
        </p:nvSpPr>
        <p:spPr>
          <a:xfrm>
            <a:off x="1039822" y="1325563"/>
            <a:ext cx="8627933" cy="830997"/>
          </a:xfrm>
          <a:prstGeom prst="rect">
            <a:avLst/>
          </a:prstGeom>
          <a:noFill/>
          <a:ln>
            <a:noFill/>
          </a:ln>
        </p:spPr>
        <p:txBody>
          <a:bodyPr wrap="square" rtlCol="0">
            <a:spAutoFit/>
          </a:bodyPr>
          <a:lstStyle/>
          <a:p>
            <a:pPr>
              <a:defRPr sz="2160" b="1" i="0" u="none" strike="noStrike" kern="1200" baseline="0">
                <a:solidFill>
                  <a:srgbClr val="00B050"/>
                </a:solidFill>
                <a:latin typeface="+mn-lt"/>
                <a:ea typeface="+mn-ea"/>
                <a:cs typeface="+mn-cs"/>
              </a:defRPr>
            </a:pPr>
            <a:r>
              <a:rPr lang="zh-TW" altLang="en-US" sz="2400" b="1" dirty="0" smtClean="0">
                <a:solidFill>
                  <a:srgbClr val="990099"/>
                </a:solidFill>
                <a:latin typeface="微軟正黑體" pitchFamily="34" charset="-120"/>
                <a:ea typeface="微軟正黑體" pitchFamily="34" charset="-120"/>
              </a:rPr>
              <a:t>√國小男生在</a:t>
            </a:r>
            <a:r>
              <a:rPr lang="zh-TW" altLang="en-US" sz="2400" b="1" u="sng" dirty="0" smtClean="0">
                <a:solidFill>
                  <a:srgbClr val="990099"/>
                </a:solidFill>
                <a:latin typeface="微軟正黑體" pitchFamily="34" charset="-120"/>
                <a:ea typeface="微軟正黑體" pitchFamily="34" charset="-120"/>
              </a:rPr>
              <a:t>平日課業、平</a:t>
            </a:r>
            <a:r>
              <a:rPr lang="zh-TW" altLang="en-US" sz="2400" b="1" u="sng" dirty="0">
                <a:solidFill>
                  <a:srgbClr val="990099"/>
                </a:solidFill>
                <a:latin typeface="微軟正黑體" pitchFamily="34" charset="-120"/>
                <a:ea typeface="微軟正黑體" pitchFamily="34" charset="-120"/>
              </a:rPr>
              <a:t>日</a:t>
            </a:r>
            <a:r>
              <a:rPr lang="zh-TW" altLang="en-US" sz="2400" b="1" u="sng" dirty="0" smtClean="0">
                <a:solidFill>
                  <a:srgbClr val="990099"/>
                </a:solidFill>
                <a:latin typeface="微軟正黑體" pitchFamily="34" charset="-120"/>
                <a:ea typeface="微軟正黑體" pitchFamily="34" charset="-120"/>
              </a:rPr>
              <a:t>非課業、假日課業、假日非課業</a:t>
            </a:r>
            <a:endParaRPr lang="en-US" altLang="zh-TW" sz="2400" b="1" u="sng" dirty="0">
              <a:solidFill>
                <a:srgbClr val="990099"/>
              </a:solidFill>
              <a:latin typeface="微軟正黑體" pitchFamily="34" charset="-120"/>
              <a:ea typeface="微軟正黑體" pitchFamily="34" charset="-120"/>
            </a:endParaRPr>
          </a:p>
          <a:p>
            <a:pPr>
              <a:defRPr sz="2160" b="1" i="0" u="none" strike="noStrike" kern="1200" baseline="0">
                <a:solidFill>
                  <a:srgbClr val="00B050"/>
                </a:solidFill>
                <a:latin typeface="+mn-lt"/>
                <a:ea typeface="+mn-ea"/>
                <a:cs typeface="+mn-cs"/>
              </a:defRPr>
            </a:pPr>
            <a:r>
              <a:rPr lang="zh-TW" altLang="en-US" sz="2400" b="1" dirty="0">
                <a:solidFill>
                  <a:srgbClr val="990099"/>
                </a:solidFill>
                <a:latin typeface="微軟正黑體" pitchFamily="34" charset="-120"/>
                <a:ea typeface="微軟正黑體" pitchFamily="34" charset="-120"/>
              </a:rPr>
              <a:t> </a:t>
            </a:r>
            <a:r>
              <a:rPr lang="zh-TW" altLang="en-US" sz="2400" b="1" dirty="0" smtClean="0">
                <a:solidFill>
                  <a:srgbClr val="990099"/>
                </a:solidFill>
                <a:latin typeface="微軟正黑體" pitchFamily="34" charset="-120"/>
                <a:ea typeface="微軟正黑體" pitchFamily="34" charset="-120"/>
              </a:rPr>
              <a:t>  網路</a:t>
            </a:r>
            <a:r>
              <a:rPr lang="zh-TW" altLang="en-US" sz="2400" b="1" dirty="0">
                <a:solidFill>
                  <a:srgbClr val="990099"/>
                </a:solidFill>
                <a:latin typeface="微軟正黑體" pitchFamily="34" charset="-120"/>
                <a:ea typeface="微軟正黑體" pitchFamily="34" charset="-120"/>
              </a:rPr>
              <a:t>使用</a:t>
            </a:r>
            <a:r>
              <a:rPr lang="zh-TW" altLang="en-US" sz="2400" b="1" dirty="0" smtClean="0">
                <a:solidFill>
                  <a:srgbClr val="990099"/>
                </a:solidFill>
                <a:latin typeface="微軟正黑體" pitchFamily="34" charset="-120"/>
                <a:ea typeface="微軟正黑體" pitchFamily="34" charset="-120"/>
              </a:rPr>
              <a:t>時間上，皆</a:t>
            </a:r>
            <a:r>
              <a:rPr lang="zh-TW" altLang="en-US" sz="2400" b="1" dirty="0">
                <a:solidFill>
                  <a:srgbClr val="990099"/>
                </a:solidFill>
                <a:latin typeface="微軟正黑體" pitchFamily="34" charset="-120"/>
                <a:ea typeface="微軟正黑體" pitchFamily="34" charset="-120"/>
              </a:rPr>
              <a:t>高於國小</a:t>
            </a:r>
            <a:r>
              <a:rPr lang="zh-TW" altLang="en-US" sz="2400" b="1" dirty="0" smtClean="0">
                <a:solidFill>
                  <a:srgbClr val="990099"/>
                </a:solidFill>
                <a:latin typeface="微軟正黑體" pitchFamily="34" charset="-120"/>
                <a:ea typeface="微軟正黑體" pitchFamily="34" charset="-120"/>
              </a:rPr>
              <a:t>女生</a:t>
            </a:r>
            <a:endParaRPr lang="zh-TW" altLang="en-US" sz="2400" b="1" dirty="0">
              <a:solidFill>
                <a:srgbClr val="990099"/>
              </a:solidFill>
              <a:latin typeface="微軟正黑體" pitchFamily="34" charset="-120"/>
              <a:ea typeface="微軟正黑體" pitchFamily="34" charset="-120"/>
            </a:endParaRPr>
          </a:p>
        </p:txBody>
      </p:sp>
      <p:graphicFrame>
        <p:nvGraphicFramePr>
          <p:cNvPr id="11" name="表格 10"/>
          <p:cNvGraphicFramePr>
            <a:graphicFrameLocks noGrp="1"/>
          </p:cNvGraphicFramePr>
          <p:nvPr>
            <p:extLst>
              <p:ext uri="{D42A27DB-BD31-4B8C-83A1-F6EECF244321}">
                <p14:modId xmlns:p14="http://schemas.microsoft.com/office/powerpoint/2010/main" val="3860854215"/>
              </p:ext>
            </p:extLst>
          </p:nvPr>
        </p:nvGraphicFramePr>
        <p:xfrm>
          <a:off x="76200" y="6018299"/>
          <a:ext cx="11836399" cy="365760"/>
        </p:xfrm>
        <a:graphic>
          <a:graphicData uri="http://schemas.openxmlformats.org/drawingml/2006/table">
            <a:tbl>
              <a:tblPr bandRow="1">
                <a:tableStyleId>{00A15C55-8517-42AA-B614-E9B94910E393}</a:tableStyleId>
              </a:tblPr>
              <a:tblGrid>
                <a:gridCol w="1594608"/>
                <a:gridCol w="1643892"/>
                <a:gridCol w="3352800"/>
                <a:gridCol w="2794000"/>
                <a:gridCol w="2451099"/>
              </a:tblGrid>
              <a:tr h="3460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男女生比較：</a:t>
                      </a:r>
                    </a:p>
                  </a:txBody>
                  <a:tcPr>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男 </a:t>
                      </a:r>
                      <a:r>
                        <a:rPr lang="en-US" altLang="zh-TW"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&gt;</a:t>
                      </a: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 女</a:t>
                      </a:r>
                    </a:p>
                  </a:txBody>
                  <a:tcPr>
                    <a:lnL w="12700" cap="flat" cmpd="sng" algn="ctr">
                      <a:solidFill>
                        <a:schemeClr val="tx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男 </a:t>
                      </a:r>
                      <a:r>
                        <a:rPr lang="en-US" altLang="zh-TW"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&gt;</a:t>
                      </a: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 女</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男 </a:t>
                      </a:r>
                      <a:r>
                        <a:rPr lang="en-US" altLang="zh-TW"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&gt;</a:t>
                      </a: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 女</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男 </a:t>
                      </a:r>
                      <a:r>
                        <a:rPr lang="en-US" altLang="zh-TW"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&gt;</a:t>
                      </a: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 女</a:t>
                      </a:r>
                    </a:p>
                  </a:txBody>
                  <a:tcPr/>
                </a:tc>
              </a:tr>
            </a:tbl>
          </a:graphicData>
        </a:graphic>
      </p:graphicFrame>
      <p:sp>
        <p:nvSpPr>
          <p:cNvPr id="8" name="投影片編號版面配置區 4"/>
          <p:cNvSpPr txBox="1">
            <a:spLocks/>
          </p:cNvSpPr>
          <p:nvPr/>
        </p:nvSpPr>
        <p:spPr>
          <a:xfrm>
            <a:off x="8610600" y="6356350"/>
            <a:ext cx="2743200" cy="365125"/>
          </a:xfrm>
          <a:prstGeom prst="rect">
            <a:avLst/>
          </a:prstGeom>
        </p:spPr>
        <p:txBody>
          <a:bodyPr vert="horz" lIns="91440" tIns="45720" rIns="91440" bIns="45720" rtlCol="0" anchor="ctr"/>
          <a:lstStyle>
            <a:defPPr>
              <a:defRPr lang="zh-TW"/>
            </a:defPPr>
            <a:lvl1pPr algn="r">
              <a:defRPr sz="1200">
                <a:solidFill>
                  <a:prstClr val="black">
                    <a:tint val="75000"/>
                  </a:prstClr>
                </a:solidFill>
              </a:defRPr>
            </a:lvl1pPr>
          </a:lstStyle>
          <a:p>
            <a:r>
              <a:rPr lang="en-US" altLang="zh-TW" dirty="0" smtClean="0">
                <a:latin typeface="+mn-ea"/>
              </a:rPr>
              <a:t>6</a:t>
            </a:r>
            <a:endParaRPr lang="zh-TW" altLang="en-US" dirty="0">
              <a:latin typeface="+mn-ea"/>
            </a:endParaRPr>
          </a:p>
        </p:txBody>
      </p:sp>
    </p:spTree>
    <p:extLst>
      <p:ext uri="{BB962C8B-B14F-4D97-AF65-F5344CB8AC3E}">
        <p14:creationId xmlns:p14="http://schemas.microsoft.com/office/powerpoint/2010/main" val="13947059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23900" y="31579"/>
            <a:ext cx="10515600" cy="1325563"/>
          </a:xfrm>
        </p:spPr>
        <p:txBody>
          <a:bodyPr>
            <a:normAutofit/>
          </a:bodyPr>
          <a:lstStyle/>
          <a:p>
            <a:pPr algn="ctr" eaLnBrk="0" fontAlgn="base" hangingPunct="0">
              <a:spcAft>
                <a:spcPct val="0"/>
              </a:spcAft>
            </a:pPr>
            <a:r>
              <a:rPr kumimoji="1" lang="zh-TW" altLang="en-US" sz="3200" b="1" dirty="0" smtClean="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國中男女</a:t>
            </a:r>
            <a:r>
              <a:rPr kumimoji="1" lang="zh-TW" altLang="en-US" sz="3200" b="1" dirty="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生的網路使用</a:t>
            </a:r>
            <a:r>
              <a:rPr kumimoji="1" lang="zh-TW" altLang="en-US" sz="3200" b="1" dirty="0" smtClean="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時間之比較</a:t>
            </a:r>
            <a:endParaRPr kumimoji="1" lang="zh-TW" altLang="en-US" sz="3200" b="1" dirty="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endParaRPr>
          </a:p>
        </p:txBody>
      </p:sp>
      <p:graphicFrame>
        <p:nvGraphicFramePr>
          <p:cNvPr id="6" name="內容版面配置區 5"/>
          <p:cNvGraphicFramePr>
            <a:graphicFrameLocks noGrp="1"/>
          </p:cNvGraphicFramePr>
          <p:nvPr>
            <p:ph idx="1"/>
            <p:extLst>
              <p:ext uri="{D42A27DB-BD31-4B8C-83A1-F6EECF244321}">
                <p14:modId xmlns:p14="http://schemas.microsoft.com/office/powerpoint/2010/main" val="4068255658"/>
              </p:ext>
            </p:extLst>
          </p:nvPr>
        </p:nvGraphicFramePr>
        <p:xfrm>
          <a:off x="266700" y="1270000"/>
          <a:ext cx="11709400" cy="5086350"/>
        </p:xfrm>
        <a:graphic>
          <a:graphicData uri="http://schemas.openxmlformats.org/drawingml/2006/chart">
            <c:chart xmlns:c="http://schemas.openxmlformats.org/drawingml/2006/chart" xmlns:r="http://schemas.openxmlformats.org/officeDocument/2006/relationships" r:id="rId2"/>
          </a:graphicData>
        </a:graphic>
      </p:graphicFrame>
      <p:sp>
        <p:nvSpPr>
          <p:cNvPr id="7" name="文字方塊 6"/>
          <p:cNvSpPr txBox="1"/>
          <p:nvPr/>
        </p:nvSpPr>
        <p:spPr>
          <a:xfrm>
            <a:off x="1179363" y="1357142"/>
            <a:ext cx="7165984" cy="461665"/>
          </a:xfrm>
          <a:prstGeom prst="rect">
            <a:avLst/>
          </a:prstGeom>
          <a:noFill/>
          <a:ln>
            <a:noFill/>
          </a:ln>
        </p:spPr>
        <p:txBody>
          <a:bodyPr wrap="square" rtlCol="0">
            <a:spAutoFit/>
          </a:bodyPr>
          <a:lstStyle/>
          <a:p>
            <a:pPr>
              <a:defRPr sz="2160" b="1" i="0" u="none" strike="noStrike" kern="1200" baseline="0">
                <a:solidFill>
                  <a:srgbClr val="00B050"/>
                </a:solidFill>
                <a:latin typeface="+mn-lt"/>
                <a:ea typeface="+mn-ea"/>
                <a:cs typeface="+mn-cs"/>
              </a:defRPr>
            </a:pPr>
            <a:r>
              <a:rPr lang="zh-TW" altLang="en-US" sz="2400" b="1" dirty="0">
                <a:solidFill>
                  <a:srgbClr val="990099"/>
                </a:solidFill>
                <a:latin typeface="微軟正黑體" pitchFamily="34" charset="-120"/>
                <a:ea typeface="微軟正黑體" pitchFamily="34" charset="-120"/>
              </a:rPr>
              <a:t>√國中男生的</a:t>
            </a:r>
            <a:r>
              <a:rPr lang="zh-TW" altLang="en-US" sz="2400" b="1" u="sng" dirty="0">
                <a:solidFill>
                  <a:srgbClr val="990099"/>
                </a:solidFill>
                <a:latin typeface="微軟正黑體" pitchFamily="34" charset="-120"/>
                <a:ea typeface="微軟正黑體" pitchFamily="34" charset="-120"/>
              </a:rPr>
              <a:t>假日非課業</a:t>
            </a:r>
            <a:r>
              <a:rPr lang="zh-TW" altLang="en-US" sz="2400" b="1" dirty="0">
                <a:solidFill>
                  <a:srgbClr val="990099"/>
                </a:solidFill>
                <a:latin typeface="微軟正黑體" pitchFamily="34" charset="-120"/>
                <a:ea typeface="微軟正黑體" pitchFamily="34" charset="-120"/>
              </a:rPr>
              <a:t>網路使用</a:t>
            </a:r>
            <a:r>
              <a:rPr lang="zh-TW" altLang="en-US" sz="2400" b="1" dirty="0" smtClean="0">
                <a:solidFill>
                  <a:srgbClr val="990099"/>
                </a:solidFill>
                <a:latin typeface="微軟正黑體" pitchFamily="34" charset="-120"/>
                <a:ea typeface="微軟正黑體" pitchFamily="34" charset="-120"/>
              </a:rPr>
              <a:t>時間高於</a:t>
            </a:r>
            <a:r>
              <a:rPr lang="zh-TW" altLang="en-US" sz="2400" b="1" dirty="0">
                <a:solidFill>
                  <a:srgbClr val="990099"/>
                </a:solidFill>
                <a:latin typeface="微軟正黑體" pitchFamily="34" charset="-120"/>
                <a:ea typeface="微軟正黑體" pitchFamily="34" charset="-120"/>
              </a:rPr>
              <a:t>國中</a:t>
            </a:r>
            <a:r>
              <a:rPr lang="zh-TW" altLang="en-US" sz="2400" b="1" dirty="0" smtClean="0">
                <a:solidFill>
                  <a:srgbClr val="990099"/>
                </a:solidFill>
                <a:latin typeface="微軟正黑體" pitchFamily="34" charset="-120"/>
                <a:ea typeface="微軟正黑體" pitchFamily="34" charset="-120"/>
              </a:rPr>
              <a:t>女生</a:t>
            </a:r>
            <a:endParaRPr lang="zh-TW" altLang="en-US" sz="2400" b="1" dirty="0">
              <a:solidFill>
                <a:srgbClr val="990099"/>
              </a:solidFill>
              <a:latin typeface="微軟正黑體" pitchFamily="34" charset="-120"/>
              <a:ea typeface="微軟正黑體" pitchFamily="34" charset="-120"/>
            </a:endParaRPr>
          </a:p>
        </p:txBody>
      </p:sp>
      <p:graphicFrame>
        <p:nvGraphicFramePr>
          <p:cNvPr id="3" name="表格 2"/>
          <p:cNvGraphicFramePr>
            <a:graphicFrameLocks noGrp="1"/>
          </p:cNvGraphicFramePr>
          <p:nvPr>
            <p:extLst>
              <p:ext uri="{D42A27DB-BD31-4B8C-83A1-F6EECF244321}">
                <p14:modId xmlns:p14="http://schemas.microsoft.com/office/powerpoint/2010/main" val="974589380"/>
              </p:ext>
            </p:extLst>
          </p:nvPr>
        </p:nvGraphicFramePr>
        <p:xfrm>
          <a:off x="190500" y="5990590"/>
          <a:ext cx="11493500" cy="365760"/>
        </p:xfrm>
        <a:graphic>
          <a:graphicData uri="http://schemas.openxmlformats.org/drawingml/2006/table">
            <a:tbl>
              <a:tblPr bandRow="1">
                <a:tableStyleId>{00A15C55-8517-42AA-B614-E9B94910E393}</a:tableStyleId>
              </a:tblPr>
              <a:tblGrid>
                <a:gridCol w="1473200"/>
                <a:gridCol w="2235200"/>
                <a:gridCol w="2641600"/>
                <a:gridCol w="2781300"/>
                <a:gridCol w="2362200"/>
              </a:tblGrid>
              <a:tr h="35278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男女生比較</a:t>
                      </a:r>
                    </a:p>
                  </a:txBody>
                  <a:tcPr>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男 </a:t>
                      </a:r>
                      <a:r>
                        <a:rPr lang="en-US" altLang="zh-TW"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 女</a:t>
                      </a:r>
                    </a:p>
                  </a:txBody>
                  <a:tcPr>
                    <a:lnL w="12700" cap="flat" cmpd="sng" algn="ctr">
                      <a:solidFill>
                        <a:schemeClr val="tx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男 </a:t>
                      </a:r>
                      <a:r>
                        <a:rPr lang="en-US" altLang="zh-TW"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 女</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男 </a:t>
                      </a:r>
                      <a:r>
                        <a:rPr lang="en-US" altLang="zh-TW"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 女</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男 </a:t>
                      </a:r>
                      <a:r>
                        <a:rPr lang="en-US" altLang="zh-TW"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&gt;</a:t>
                      </a: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 女</a:t>
                      </a:r>
                    </a:p>
                  </a:txBody>
                  <a:tcPr/>
                </a:tc>
              </a:tr>
            </a:tbl>
          </a:graphicData>
        </a:graphic>
      </p:graphicFrame>
      <p:sp>
        <p:nvSpPr>
          <p:cNvPr id="8" name="投影片編號版面配置區 4"/>
          <p:cNvSpPr txBox="1">
            <a:spLocks/>
          </p:cNvSpPr>
          <p:nvPr/>
        </p:nvSpPr>
        <p:spPr>
          <a:xfrm>
            <a:off x="8610600" y="6356350"/>
            <a:ext cx="2743200" cy="365125"/>
          </a:xfrm>
          <a:prstGeom prst="rect">
            <a:avLst/>
          </a:prstGeom>
        </p:spPr>
        <p:txBody>
          <a:bodyPr vert="horz" lIns="91440" tIns="45720" rIns="91440" bIns="45720" rtlCol="0" anchor="ctr"/>
          <a:lstStyle>
            <a:defPPr>
              <a:defRPr lang="zh-TW"/>
            </a:defPPr>
            <a:lvl1pPr algn="r">
              <a:defRPr sz="1200">
                <a:solidFill>
                  <a:prstClr val="black">
                    <a:tint val="75000"/>
                  </a:prstClr>
                </a:solidFill>
              </a:defRPr>
            </a:lvl1pPr>
          </a:lstStyle>
          <a:p>
            <a:r>
              <a:rPr lang="en-US" altLang="zh-TW" dirty="0" smtClean="0">
                <a:latin typeface="+mn-ea"/>
              </a:rPr>
              <a:t>7</a:t>
            </a:r>
            <a:endParaRPr lang="zh-TW" altLang="en-US" dirty="0">
              <a:latin typeface="+mn-ea"/>
            </a:endParaRPr>
          </a:p>
        </p:txBody>
      </p:sp>
    </p:spTree>
    <p:extLst>
      <p:ext uri="{BB962C8B-B14F-4D97-AF65-F5344CB8AC3E}">
        <p14:creationId xmlns:p14="http://schemas.microsoft.com/office/powerpoint/2010/main" val="11979031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28676" y="12700"/>
            <a:ext cx="10515600" cy="1325563"/>
          </a:xfrm>
        </p:spPr>
        <p:txBody>
          <a:bodyPr>
            <a:normAutofit/>
          </a:bodyPr>
          <a:lstStyle/>
          <a:p>
            <a:pPr algn="ctr" eaLnBrk="0" fontAlgn="base" hangingPunct="0">
              <a:spcAft>
                <a:spcPct val="0"/>
              </a:spcAft>
            </a:pPr>
            <a:r>
              <a:rPr kumimoji="1" lang="zh-TW" altLang="en-US" sz="3200" b="1" dirty="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高中職男女生的網路使用</a:t>
            </a:r>
            <a:r>
              <a:rPr kumimoji="1" lang="zh-TW" altLang="en-US" sz="3200" b="1" dirty="0" smtClean="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時間之比較</a:t>
            </a:r>
            <a:endParaRPr kumimoji="1" lang="zh-TW" altLang="en-US" sz="3200" b="1" dirty="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endParaRPr>
          </a:p>
        </p:txBody>
      </p:sp>
      <p:graphicFrame>
        <p:nvGraphicFramePr>
          <p:cNvPr id="6" name="內容版面配置區 5"/>
          <p:cNvGraphicFramePr>
            <a:graphicFrameLocks noGrp="1"/>
          </p:cNvGraphicFramePr>
          <p:nvPr>
            <p:ph idx="1"/>
            <p:extLst>
              <p:ext uri="{D42A27DB-BD31-4B8C-83A1-F6EECF244321}">
                <p14:modId xmlns:p14="http://schemas.microsoft.com/office/powerpoint/2010/main" val="2580393167"/>
              </p:ext>
            </p:extLst>
          </p:nvPr>
        </p:nvGraphicFramePr>
        <p:xfrm>
          <a:off x="253999" y="1338263"/>
          <a:ext cx="11783671" cy="4842618"/>
        </p:xfrm>
        <a:graphic>
          <a:graphicData uri="http://schemas.openxmlformats.org/drawingml/2006/chart">
            <c:chart xmlns:c="http://schemas.openxmlformats.org/drawingml/2006/chart" xmlns:r="http://schemas.openxmlformats.org/officeDocument/2006/relationships" r:id="rId2"/>
          </a:graphicData>
        </a:graphic>
      </p:graphicFrame>
      <p:sp>
        <p:nvSpPr>
          <p:cNvPr id="7" name="文字方塊 6"/>
          <p:cNvSpPr txBox="1"/>
          <p:nvPr/>
        </p:nvSpPr>
        <p:spPr>
          <a:xfrm>
            <a:off x="1260205" y="1338263"/>
            <a:ext cx="6915048" cy="830997"/>
          </a:xfrm>
          <a:prstGeom prst="rect">
            <a:avLst/>
          </a:prstGeom>
          <a:noFill/>
          <a:ln>
            <a:noFill/>
          </a:ln>
        </p:spPr>
        <p:txBody>
          <a:bodyPr wrap="square" rtlCol="0">
            <a:spAutoFit/>
          </a:bodyPr>
          <a:lstStyle/>
          <a:p>
            <a:pPr>
              <a:defRPr sz="2160" b="1" i="0" u="none" strike="noStrike" kern="1200" baseline="0">
                <a:solidFill>
                  <a:srgbClr val="00B050"/>
                </a:solidFill>
                <a:latin typeface="+mn-lt"/>
                <a:ea typeface="+mn-ea"/>
                <a:cs typeface="+mn-cs"/>
              </a:defRPr>
            </a:pPr>
            <a:r>
              <a:rPr lang="zh-TW" altLang="en-US" sz="2400" b="1" dirty="0">
                <a:solidFill>
                  <a:srgbClr val="990099"/>
                </a:solidFill>
                <a:latin typeface="微軟正黑體" pitchFamily="34" charset="-120"/>
                <a:ea typeface="微軟正黑體" pitchFamily="34" charset="-120"/>
              </a:rPr>
              <a:t>√高中職男生</a:t>
            </a:r>
            <a:r>
              <a:rPr lang="zh-TW" altLang="en-US" sz="2400" b="1" dirty="0" smtClean="0">
                <a:solidFill>
                  <a:srgbClr val="990099"/>
                </a:solidFill>
                <a:latin typeface="微軟正黑體" pitchFamily="34" charset="-120"/>
                <a:ea typeface="微軟正黑體" pitchFamily="34" charset="-120"/>
              </a:rPr>
              <a:t>的</a:t>
            </a:r>
            <a:r>
              <a:rPr lang="zh-TW" altLang="en-US" sz="2400" b="1" u="sng" dirty="0" smtClean="0">
                <a:solidFill>
                  <a:srgbClr val="990099"/>
                </a:solidFill>
                <a:latin typeface="微軟正黑體" pitchFamily="34" charset="-120"/>
                <a:ea typeface="微軟正黑體" pitchFamily="34" charset="-120"/>
              </a:rPr>
              <a:t>平日</a:t>
            </a:r>
            <a:r>
              <a:rPr lang="zh-TW" altLang="en-US" sz="2400" b="1" u="sng" dirty="0">
                <a:solidFill>
                  <a:srgbClr val="990099"/>
                </a:solidFill>
                <a:latin typeface="微軟正黑體" pitchFamily="34" charset="-120"/>
                <a:ea typeface="微軟正黑體" pitchFamily="34" charset="-120"/>
              </a:rPr>
              <a:t>與假日的非課業</a:t>
            </a:r>
            <a:r>
              <a:rPr lang="zh-TW" altLang="en-US" sz="2400" b="1" dirty="0">
                <a:solidFill>
                  <a:srgbClr val="990099"/>
                </a:solidFill>
                <a:latin typeface="微軟正黑體" pitchFamily="34" charset="-120"/>
                <a:ea typeface="微軟正黑體" pitchFamily="34" charset="-120"/>
              </a:rPr>
              <a:t>網路使用</a:t>
            </a:r>
            <a:r>
              <a:rPr lang="zh-TW" altLang="en-US" sz="2400" b="1" dirty="0" smtClean="0">
                <a:solidFill>
                  <a:srgbClr val="990099"/>
                </a:solidFill>
                <a:latin typeface="微軟正黑體" pitchFamily="34" charset="-120"/>
                <a:ea typeface="微軟正黑體" pitchFamily="34" charset="-120"/>
              </a:rPr>
              <a:t>時間</a:t>
            </a:r>
            <a:endParaRPr lang="en-US" altLang="zh-TW" sz="2400" b="1" dirty="0">
              <a:solidFill>
                <a:srgbClr val="990099"/>
              </a:solidFill>
              <a:latin typeface="微軟正黑體" pitchFamily="34" charset="-120"/>
              <a:ea typeface="微軟正黑體" pitchFamily="34" charset="-120"/>
            </a:endParaRPr>
          </a:p>
          <a:p>
            <a:pPr>
              <a:defRPr sz="2160" b="1" i="0" u="none" strike="noStrike" kern="1200" baseline="0">
                <a:solidFill>
                  <a:srgbClr val="00B050"/>
                </a:solidFill>
                <a:latin typeface="+mn-lt"/>
                <a:ea typeface="+mn-ea"/>
                <a:cs typeface="+mn-cs"/>
              </a:defRPr>
            </a:pPr>
            <a:r>
              <a:rPr lang="zh-TW" altLang="en-US" sz="2400" b="1" dirty="0" smtClean="0">
                <a:solidFill>
                  <a:srgbClr val="990099"/>
                </a:solidFill>
                <a:latin typeface="微軟正黑體" pitchFamily="34" charset="-120"/>
                <a:ea typeface="微軟正黑體" pitchFamily="34" charset="-120"/>
              </a:rPr>
              <a:t>   皆</a:t>
            </a:r>
            <a:r>
              <a:rPr lang="zh-TW" altLang="en-US" sz="2400" b="1" dirty="0">
                <a:solidFill>
                  <a:srgbClr val="990099"/>
                </a:solidFill>
                <a:latin typeface="微軟正黑體" pitchFamily="34" charset="-120"/>
                <a:ea typeface="微軟正黑體" pitchFamily="34" charset="-120"/>
              </a:rPr>
              <a:t>高</a:t>
            </a:r>
            <a:r>
              <a:rPr lang="zh-TW" altLang="en-US" sz="2400" b="1" dirty="0" smtClean="0">
                <a:solidFill>
                  <a:srgbClr val="990099"/>
                </a:solidFill>
                <a:latin typeface="微軟正黑體" pitchFamily="34" charset="-120"/>
                <a:ea typeface="微軟正黑體" pitchFamily="34" charset="-120"/>
              </a:rPr>
              <a:t>於</a:t>
            </a:r>
            <a:r>
              <a:rPr lang="zh-TW" altLang="en-US" sz="2400" b="1" dirty="0">
                <a:solidFill>
                  <a:srgbClr val="990099"/>
                </a:solidFill>
                <a:latin typeface="微軟正黑體" pitchFamily="34" charset="-120"/>
                <a:ea typeface="微軟正黑體" pitchFamily="34" charset="-120"/>
              </a:rPr>
              <a:t>高中職</a:t>
            </a:r>
            <a:r>
              <a:rPr lang="zh-TW" altLang="en-US" sz="2400" b="1" dirty="0" smtClean="0">
                <a:solidFill>
                  <a:srgbClr val="990099"/>
                </a:solidFill>
                <a:latin typeface="微軟正黑體" pitchFamily="34" charset="-120"/>
                <a:ea typeface="微軟正黑體" pitchFamily="34" charset="-120"/>
              </a:rPr>
              <a:t>女生</a:t>
            </a:r>
            <a:endParaRPr lang="zh-TW" altLang="en-US" sz="2400" b="1" dirty="0">
              <a:solidFill>
                <a:srgbClr val="990099"/>
              </a:solidFill>
              <a:latin typeface="微軟正黑體" pitchFamily="34" charset="-120"/>
              <a:ea typeface="微軟正黑體" pitchFamily="34" charset="-120"/>
            </a:endParaRPr>
          </a:p>
        </p:txBody>
      </p:sp>
      <p:graphicFrame>
        <p:nvGraphicFramePr>
          <p:cNvPr id="11" name="表格 10"/>
          <p:cNvGraphicFramePr>
            <a:graphicFrameLocks noGrp="1"/>
          </p:cNvGraphicFramePr>
          <p:nvPr>
            <p:extLst>
              <p:ext uri="{D42A27DB-BD31-4B8C-83A1-F6EECF244321}">
                <p14:modId xmlns:p14="http://schemas.microsoft.com/office/powerpoint/2010/main" val="86696235"/>
              </p:ext>
            </p:extLst>
          </p:nvPr>
        </p:nvGraphicFramePr>
        <p:xfrm>
          <a:off x="135199" y="5810492"/>
          <a:ext cx="11722100" cy="365760"/>
        </p:xfrm>
        <a:graphic>
          <a:graphicData uri="http://schemas.openxmlformats.org/drawingml/2006/table">
            <a:tbl>
              <a:tblPr bandRow="1">
                <a:tableStyleId>{00A15C55-8517-42AA-B614-E9B94910E393}</a:tableStyleId>
              </a:tblPr>
              <a:tblGrid>
                <a:gridCol w="1612070"/>
                <a:gridCol w="2170088"/>
                <a:gridCol w="2694140"/>
                <a:gridCol w="2836619"/>
                <a:gridCol w="2409183"/>
              </a:tblGrid>
              <a:tr h="3588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男女生比較：</a:t>
                      </a:r>
                    </a:p>
                  </a:txBody>
                  <a:tcPr>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男 </a:t>
                      </a:r>
                      <a:r>
                        <a:rPr lang="en-US" altLang="zh-TW"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 女</a:t>
                      </a:r>
                    </a:p>
                  </a:txBody>
                  <a:tcPr>
                    <a:lnL w="12700" cap="flat" cmpd="sng" algn="ctr">
                      <a:solidFill>
                        <a:schemeClr val="tx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男 </a:t>
                      </a:r>
                      <a:r>
                        <a:rPr lang="en-US" altLang="zh-TW"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&gt;</a:t>
                      </a: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 女</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男 </a:t>
                      </a:r>
                      <a:r>
                        <a:rPr lang="en-US" altLang="zh-TW"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 女</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男 </a:t>
                      </a:r>
                      <a:r>
                        <a:rPr lang="en-US" altLang="zh-TW"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&gt;</a:t>
                      </a: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 女</a:t>
                      </a:r>
                    </a:p>
                  </a:txBody>
                  <a:tcPr/>
                </a:tc>
              </a:tr>
            </a:tbl>
          </a:graphicData>
        </a:graphic>
      </p:graphicFrame>
      <p:sp>
        <p:nvSpPr>
          <p:cNvPr id="8" name="投影片編號版面配置區 4"/>
          <p:cNvSpPr txBox="1">
            <a:spLocks/>
          </p:cNvSpPr>
          <p:nvPr/>
        </p:nvSpPr>
        <p:spPr>
          <a:xfrm>
            <a:off x="8610600" y="6356350"/>
            <a:ext cx="2743200" cy="365125"/>
          </a:xfrm>
          <a:prstGeom prst="rect">
            <a:avLst/>
          </a:prstGeom>
        </p:spPr>
        <p:txBody>
          <a:bodyPr vert="horz" lIns="91440" tIns="45720" rIns="91440" bIns="45720" rtlCol="0" anchor="ctr"/>
          <a:lstStyle>
            <a:defPPr>
              <a:defRPr lang="zh-TW"/>
            </a:defPPr>
            <a:lvl1pPr algn="r">
              <a:defRPr sz="1200">
                <a:solidFill>
                  <a:prstClr val="black">
                    <a:tint val="75000"/>
                  </a:prstClr>
                </a:solidFill>
              </a:defRPr>
            </a:lvl1pPr>
          </a:lstStyle>
          <a:p>
            <a:r>
              <a:rPr lang="en-US" altLang="zh-TW" dirty="0" smtClean="0">
                <a:latin typeface="+mn-ea"/>
              </a:rPr>
              <a:t>8</a:t>
            </a:r>
            <a:endParaRPr lang="zh-TW" altLang="en-US" dirty="0">
              <a:latin typeface="+mn-ea"/>
            </a:endParaRPr>
          </a:p>
        </p:txBody>
      </p:sp>
    </p:spTree>
    <p:extLst>
      <p:ext uri="{BB962C8B-B14F-4D97-AF65-F5344CB8AC3E}">
        <p14:creationId xmlns:p14="http://schemas.microsoft.com/office/powerpoint/2010/main" val="27054696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12800" y="0"/>
            <a:ext cx="10515600" cy="1325563"/>
          </a:xfrm>
        </p:spPr>
        <p:txBody>
          <a:bodyPr>
            <a:normAutofit/>
          </a:bodyPr>
          <a:lstStyle/>
          <a:p>
            <a:pPr algn="ctr" eaLnBrk="0" fontAlgn="base" hangingPunct="0">
              <a:spcAft>
                <a:spcPct val="0"/>
              </a:spcAft>
            </a:pPr>
            <a:r>
              <a:rPr kumimoji="1" lang="zh-TW" altLang="zh-TW" sz="3200" b="1" dirty="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國小</a:t>
            </a:r>
            <a:r>
              <a:rPr kumimoji="1" lang="zh-TW" altLang="zh-TW" sz="3200" b="1" dirty="0" smtClean="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男女生</a:t>
            </a:r>
            <a:r>
              <a:rPr kumimoji="1" lang="zh-TW" altLang="en-US" sz="3200" b="1" dirty="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對</a:t>
            </a:r>
            <a:r>
              <a:rPr kumimoji="1" lang="zh-TW" altLang="zh-TW" sz="3200" b="1" dirty="0" smtClean="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各</a:t>
            </a:r>
            <a:r>
              <a:rPr kumimoji="1" lang="zh-TW" altLang="zh-TW" sz="3200" b="1" dirty="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類型網路</a:t>
            </a:r>
            <a:r>
              <a:rPr kumimoji="1" lang="zh-TW" altLang="en-US" sz="3200" b="1" dirty="0" smtClean="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使用的正</a:t>
            </a:r>
            <a:r>
              <a:rPr kumimoji="1" lang="zh-TW" altLang="en-US" sz="3200" b="1" dirty="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向</a:t>
            </a:r>
            <a:r>
              <a:rPr kumimoji="1" lang="zh-TW" altLang="en-US" sz="3200" b="1" dirty="0" smtClean="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預期</a:t>
            </a:r>
            <a:r>
              <a:rPr kumimoji="1" lang="zh-TW" altLang="zh-TW" sz="3200" b="1" dirty="0" smtClean="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平均分數</a:t>
            </a:r>
            <a:r>
              <a:rPr kumimoji="1" lang="zh-TW" altLang="en-US" sz="3200" b="1" dirty="0" smtClean="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之</a:t>
            </a:r>
            <a:r>
              <a:rPr kumimoji="1" lang="zh-TW" altLang="zh-TW" sz="3200" b="1" dirty="0" smtClean="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比較</a:t>
            </a:r>
            <a:endParaRPr kumimoji="1" lang="zh-TW" altLang="en-US" sz="3200" b="1" dirty="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endParaRPr>
          </a:p>
        </p:txBody>
      </p:sp>
      <p:graphicFrame>
        <p:nvGraphicFramePr>
          <p:cNvPr id="6" name="內容版面配置區 5"/>
          <p:cNvGraphicFramePr>
            <a:graphicFrameLocks noGrp="1"/>
          </p:cNvGraphicFramePr>
          <p:nvPr>
            <p:ph idx="1"/>
            <p:extLst>
              <p:ext uri="{D42A27DB-BD31-4B8C-83A1-F6EECF244321}">
                <p14:modId xmlns:p14="http://schemas.microsoft.com/office/powerpoint/2010/main" val="1866789900"/>
              </p:ext>
            </p:extLst>
          </p:nvPr>
        </p:nvGraphicFramePr>
        <p:xfrm>
          <a:off x="101600" y="1489634"/>
          <a:ext cx="11988800" cy="4866716"/>
        </p:xfrm>
        <a:graphic>
          <a:graphicData uri="http://schemas.openxmlformats.org/drawingml/2006/chart">
            <c:chart xmlns:c="http://schemas.openxmlformats.org/drawingml/2006/chart" xmlns:r="http://schemas.openxmlformats.org/officeDocument/2006/relationships" r:id="rId2"/>
          </a:graphicData>
        </a:graphic>
      </p:graphicFrame>
      <p:sp>
        <p:nvSpPr>
          <p:cNvPr id="7" name="文字方塊 6"/>
          <p:cNvSpPr txBox="1"/>
          <p:nvPr/>
        </p:nvSpPr>
        <p:spPr>
          <a:xfrm>
            <a:off x="812800" y="1210234"/>
            <a:ext cx="9791890" cy="461665"/>
          </a:xfrm>
          <a:prstGeom prst="rect">
            <a:avLst/>
          </a:prstGeom>
          <a:noFill/>
          <a:ln>
            <a:noFill/>
          </a:ln>
        </p:spPr>
        <p:txBody>
          <a:bodyPr wrap="square" rtlCol="0">
            <a:spAutoFit/>
          </a:bodyPr>
          <a:lstStyle/>
          <a:p>
            <a:pPr>
              <a:defRPr sz="2160" b="1" i="0" u="none" strike="noStrike" kern="1200" baseline="0">
                <a:solidFill>
                  <a:srgbClr val="00B050"/>
                </a:solidFill>
                <a:latin typeface="+mn-lt"/>
                <a:ea typeface="+mn-ea"/>
                <a:cs typeface="+mn-cs"/>
              </a:defRPr>
            </a:pPr>
            <a:r>
              <a:rPr lang="zh-TW" altLang="en-US" sz="2400" b="1" dirty="0">
                <a:solidFill>
                  <a:srgbClr val="990099"/>
                </a:solidFill>
                <a:latin typeface="微軟正黑體" pitchFamily="34" charset="-120"/>
                <a:ea typeface="微軟正黑體" pitchFamily="34" charset="-120"/>
              </a:rPr>
              <a:t>√國小</a:t>
            </a:r>
            <a:r>
              <a:rPr lang="zh-TW" altLang="en-US" sz="2400" b="1" dirty="0" smtClean="0">
                <a:solidFill>
                  <a:srgbClr val="990099"/>
                </a:solidFill>
                <a:latin typeface="微軟正黑體" pitchFamily="34" charset="-120"/>
                <a:ea typeface="微軟正黑體" pitchFamily="34" charset="-120"/>
              </a:rPr>
              <a:t>男生對</a:t>
            </a:r>
            <a:r>
              <a:rPr lang="zh-TW" altLang="en-US" sz="2400" b="1" u="sng" dirty="0" smtClean="0">
                <a:solidFill>
                  <a:srgbClr val="990099"/>
                </a:solidFill>
                <a:latin typeface="微軟正黑體" pitchFamily="34" charset="-120"/>
                <a:ea typeface="微軟正黑體" pitchFamily="34" charset="-120"/>
              </a:rPr>
              <a:t>線</a:t>
            </a:r>
            <a:r>
              <a:rPr lang="zh-TW" altLang="en-US" sz="2400" b="1" u="sng" dirty="0">
                <a:solidFill>
                  <a:srgbClr val="990099"/>
                </a:solidFill>
                <a:latin typeface="微軟正黑體" pitchFamily="34" charset="-120"/>
                <a:ea typeface="微軟正黑體" pitchFamily="34" charset="-120"/>
              </a:rPr>
              <a:t>上遊戲與平板</a:t>
            </a:r>
            <a:r>
              <a:rPr lang="en-US" altLang="zh-TW" sz="2400" b="1" u="sng" dirty="0">
                <a:solidFill>
                  <a:srgbClr val="990099"/>
                </a:solidFill>
                <a:latin typeface="微軟正黑體" pitchFamily="34" charset="-120"/>
                <a:ea typeface="微軟正黑體" pitchFamily="34" charset="-120"/>
              </a:rPr>
              <a:t>/</a:t>
            </a:r>
            <a:r>
              <a:rPr lang="zh-TW" altLang="en-US" sz="2400" b="1" u="sng" dirty="0">
                <a:solidFill>
                  <a:srgbClr val="990099"/>
                </a:solidFill>
                <a:latin typeface="微軟正黑體" pitchFamily="34" charset="-120"/>
                <a:ea typeface="微軟正黑體" pitchFamily="34" charset="-120"/>
              </a:rPr>
              <a:t>智慧型手機</a:t>
            </a:r>
            <a:r>
              <a:rPr lang="zh-TW" altLang="en-US" sz="2400" b="1" dirty="0">
                <a:solidFill>
                  <a:srgbClr val="990099"/>
                </a:solidFill>
                <a:latin typeface="微軟正黑體" pitchFamily="34" charset="-120"/>
                <a:ea typeface="微軟正黑體" pitchFamily="34" charset="-120"/>
              </a:rPr>
              <a:t>的正向</a:t>
            </a:r>
            <a:r>
              <a:rPr lang="zh-TW" altLang="en-US" sz="2400" b="1" dirty="0" smtClean="0">
                <a:solidFill>
                  <a:srgbClr val="990099"/>
                </a:solidFill>
                <a:latin typeface="微軟正黑體" pitchFamily="34" charset="-120"/>
                <a:ea typeface="微軟正黑體" pitchFamily="34" charset="-120"/>
              </a:rPr>
              <a:t>預期分數高於</a:t>
            </a:r>
            <a:r>
              <a:rPr lang="zh-TW" altLang="en-US" sz="2400" b="1" dirty="0">
                <a:solidFill>
                  <a:srgbClr val="990099"/>
                </a:solidFill>
                <a:latin typeface="微軟正黑體" pitchFamily="34" charset="-120"/>
                <a:ea typeface="微軟正黑體" pitchFamily="34" charset="-120"/>
              </a:rPr>
              <a:t>國小</a:t>
            </a:r>
            <a:r>
              <a:rPr lang="zh-TW" altLang="en-US" sz="2400" b="1" dirty="0" smtClean="0">
                <a:solidFill>
                  <a:srgbClr val="990099"/>
                </a:solidFill>
                <a:latin typeface="微軟正黑體" pitchFamily="34" charset="-120"/>
                <a:ea typeface="微軟正黑體" pitchFamily="34" charset="-120"/>
              </a:rPr>
              <a:t>女生</a:t>
            </a:r>
            <a:endParaRPr lang="zh-TW" altLang="en-US" sz="2400" b="1" dirty="0">
              <a:solidFill>
                <a:srgbClr val="990099"/>
              </a:solidFill>
              <a:latin typeface="微軟正黑體" pitchFamily="34" charset="-120"/>
              <a:ea typeface="微軟正黑體" pitchFamily="34" charset="-120"/>
            </a:endParaRPr>
          </a:p>
        </p:txBody>
      </p:sp>
      <p:graphicFrame>
        <p:nvGraphicFramePr>
          <p:cNvPr id="10" name="表格 9"/>
          <p:cNvGraphicFramePr>
            <a:graphicFrameLocks noGrp="1"/>
          </p:cNvGraphicFramePr>
          <p:nvPr>
            <p:extLst>
              <p:ext uri="{D42A27DB-BD31-4B8C-83A1-F6EECF244321}">
                <p14:modId xmlns:p14="http://schemas.microsoft.com/office/powerpoint/2010/main" val="1324833516"/>
              </p:ext>
            </p:extLst>
          </p:nvPr>
        </p:nvGraphicFramePr>
        <p:xfrm>
          <a:off x="261448" y="5904485"/>
          <a:ext cx="11575273" cy="370840"/>
        </p:xfrm>
        <a:graphic>
          <a:graphicData uri="http://schemas.openxmlformats.org/drawingml/2006/table">
            <a:tbl>
              <a:tblPr bandRow="1">
                <a:tableStyleId>{00A15C55-8517-42AA-B614-E9B94910E393}</a:tableStyleId>
              </a:tblPr>
              <a:tblGrid>
                <a:gridCol w="1591878"/>
                <a:gridCol w="2147496"/>
                <a:gridCol w="4432300"/>
                <a:gridCol w="3403599"/>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男女生比較：</a:t>
                      </a:r>
                    </a:p>
                  </a:txBody>
                  <a:tcPr>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男 </a:t>
                      </a:r>
                      <a:r>
                        <a:rPr lang="en-US" altLang="zh-TW"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&gt;</a:t>
                      </a: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 女</a:t>
                      </a:r>
                    </a:p>
                  </a:txBody>
                  <a:tcPr>
                    <a:lnL w="12700" cap="flat" cmpd="sng" algn="ctr">
                      <a:solidFill>
                        <a:schemeClr val="tx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男 </a:t>
                      </a:r>
                      <a:r>
                        <a:rPr lang="en-US" altLang="zh-TW"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 女</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男 </a:t>
                      </a:r>
                      <a:r>
                        <a:rPr lang="en-US" altLang="zh-TW"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&gt;</a:t>
                      </a:r>
                      <a:r>
                        <a:rPr lang="zh-TW" altLang="en-US" sz="1800" b="1" dirty="0" smtClean="0">
                          <a:solidFill>
                            <a:schemeClr val="accent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 女</a:t>
                      </a:r>
                    </a:p>
                  </a:txBody>
                  <a:tcPr/>
                </a:tc>
              </a:tr>
            </a:tbl>
          </a:graphicData>
        </a:graphic>
      </p:graphicFrame>
      <p:sp>
        <p:nvSpPr>
          <p:cNvPr id="8" name="投影片編號版面配置區 4"/>
          <p:cNvSpPr txBox="1">
            <a:spLocks/>
          </p:cNvSpPr>
          <p:nvPr/>
        </p:nvSpPr>
        <p:spPr>
          <a:xfrm>
            <a:off x="8610600" y="6356350"/>
            <a:ext cx="2743200" cy="365125"/>
          </a:xfrm>
          <a:prstGeom prst="rect">
            <a:avLst/>
          </a:prstGeom>
        </p:spPr>
        <p:txBody>
          <a:bodyPr vert="horz" lIns="91440" tIns="45720" rIns="91440" bIns="45720" rtlCol="0" anchor="ctr"/>
          <a:lstStyle>
            <a:defPPr>
              <a:defRPr lang="zh-TW"/>
            </a:defPPr>
            <a:lvl1pPr algn="r">
              <a:defRPr sz="1200">
                <a:solidFill>
                  <a:prstClr val="black">
                    <a:tint val="75000"/>
                  </a:prstClr>
                </a:solidFill>
              </a:defRPr>
            </a:lvl1pPr>
          </a:lstStyle>
          <a:p>
            <a:r>
              <a:rPr lang="en-US" altLang="zh-TW" dirty="0" smtClean="0">
                <a:latin typeface="+mn-ea"/>
              </a:rPr>
              <a:t>9</a:t>
            </a:r>
            <a:endParaRPr lang="zh-TW" altLang="en-US" dirty="0">
              <a:latin typeface="+mn-ea"/>
            </a:endParaRPr>
          </a:p>
        </p:txBody>
      </p:sp>
    </p:spTree>
    <p:extLst>
      <p:ext uri="{BB962C8B-B14F-4D97-AF65-F5344CB8AC3E}">
        <p14:creationId xmlns:p14="http://schemas.microsoft.com/office/powerpoint/2010/main" val="1303600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1638</TotalTime>
  <Words>1440</Words>
  <Application>Microsoft Office PowerPoint</Application>
  <PresentationFormat>寬螢幕</PresentationFormat>
  <Paragraphs>188</Paragraphs>
  <Slides>21</Slides>
  <Notes>2</Notes>
  <HiddenSlides>0</HiddenSlides>
  <MMClips>0</MMClips>
  <ScaleCrop>false</ScaleCrop>
  <HeadingPairs>
    <vt:vector size="6" baseType="variant">
      <vt:variant>
        <vt:lpstr>使用字型</vt:lpstr>
      </vt:variant>
      <vt:variant>
        <vt:i4>6</vt:i4>
      </vt:variant>
      <vt:variant>
        <vt:lpstr>佈景主題</vt:lpstr>
      </vt:variant>
      <vt:variant>
        <vt:i4>2</vt:i4>
      </vt:variant>
      <vt:variant>
        <vt:lpstr>投影片標題</vt:lpstr>
      </vt:variant>
      <vt:variant>
        <vt:i4>21</vt:i4>
      </vt:variant>
    </vt:vector>
  </HeadingPairs>
  <TitlesOfParts>
    <vt:vector size="29" baseType="lpstr">
      <vt:lpstr>微軟正黑體</vt:lpstr>
      <vt:lpstr>新細明體</vt:lpstr>
      <vt:lpstr>標楷體</vt:lpstr>
      <vt:lpstr>Arial</vt:lpstr>
      <vt:lpstr>Calibri</vt:lpstr>
      <vt:lpstr>Calibri Light</vt:lpstr>
      <vt:lpstr>Office 佈景主題</vt:lpstr>
      <vt:lpstr>1_Office 佈景主題</vt:lpstr>
      <vt:lpstr>PowerPoint 簡報</vt:lpstr>
      <vt:lpstr>PowerPoint 簡報</vt:lpstr>
      <vt:lpstr>分析目標</vt:lpstr>
      <vt:lpstr>PowerPoint 簡報</vt:lpstr>
      <vt:lpstr>學生網路使用調查之性別分析結果</vt:lpstr>
      <vt:lpstr>國小男女生的網路使用時間之比較</vt:lpstr>
      <vt:lpstr>國中男女生的網路使用時間之比較</vt:lpstr>
      <vt:lpstr>高中職男女生的網路使用時間之比較</vt:lpstr>
      <vt:lpstr>國小男女生對各類型網路使用的正向預期平均分數之比較</vt:lpstr>
      <vt:lpstr>國中男女生對各類型網路使用的正向預期平均分數之比較</vt:lpstr>
      <vt:lpstr>高中職男女生對各類型網路使用的正向預期平均分數之比較</vt:lpstr>
      <vt:lpstr>國小男女生在各類型網路成癮傾向的盛行率之比較</vt:lpstr>
      <vt:lpstr>國中男女生在各類型網路成癮傾向的盛行率之比較</vt:lpstr>
      <vt:lpstr>高中職男女生在各類型網路成癮傾向的盛行率之比較</vt:lpstr>
      <vt:lpstr>討論</vt:lpstr>
      <vt:lpstr>討論</vt:lpstr>
      <vt:lpstr>討論</vt:lpstr>
      <vt:lpstr>討論</vt:lpstr>
      <vt:lpstr>結論與建議</vt:lpstr>
      <vt:lpstr>PowerPoint 簡報</vt:lpstr>
      <vt:lpstr>PowerPoint 簡報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侯Turtle</dc:creator>
  <cp:lastModifiedBy>moejsmpc</cp:lastModifiedBy>
  <cp:revision>137</cp:revision>
  <cp:lastPrinted>2015-04-13T07:38:58Z</cp:lastPrinted>
  <dcterms:created xsi:type="dcterms:W3CDTF">2015-03-12T08:49:17Z</dcterms:created>
  <dcterms:modified xsi:type="dcterms:W3CDTF">2015-04-20T06:01:55Z</dcterms:modified>
</cp:coreProperties>
</file>