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9"/>
  </p:notesMasterIdLst>
  <p:sldIdLst>
    <p:sldId id="256" r:id="rId2"/>
    <p:sldId id="258" r:id="rId3"/>
    <p:sldId id="257" r:id="rId4"/>
    <p:sldId id="274" r:id="rId5"/>
    <p:sldId id="276" r:id="rId6"/>
    <p:sldId id="265" r:id="rId7"/>
    <p:sldId id="267" r:id="rId8"/>
    <p:sldId id="262" r:id="rId9"/>
    <p:sldId id="263" r:id="rId10"/>
    <p:sldId id="264" r:id="rId11"/>
    <p:sldId id="266" r:id="rId12"/>
    <p:sldId id="280" r:id="rId13"/>
    <p:sldId id="281" r:id="rId14"/>
    <p:sldId id="337" r:id="rId15"/>
    <p:sldId id="282" r:id="rId16"/>
    <p:sldId id="285" r:id="rId17"/>
    <p:sldId id="339" r:id="rId18"/>
    <p:sldId id="287" r:id="rId19"/>
    <p:sldId id="286" r:id="rId20"/>
    <p:sldId id="306" r:id="rId21"/>
    <p:sldId id="307" r:id="rId22"/>
    <p:sldId id="308" r:id="rId23"/>
    <p:sldId id="309" r:id="rId24"/>
    <p:sldId id="310" r:id="rId25"/>
    <p:sldId id="311" r:id="rId26"/>
    <p:sldId id="288" r:id="rId27"/>
    <p:sldId id="312" r:id="rId28"/>
    <p:sldId id="314" r:id="rId29"/>
    <p:sldId id="340" r:id="rId30"/>
    <p:sldId id="290" r:id="rId31"/>
    <p:sldId id="291" r:id="rId32"/>
    <p:sldId id="346" r:id="rId33"/>
    <p:sldId id="341" r:id="rId34"/>
    <p:sldId id="343" r:id="rId35"/>
    <p:sldId id="345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17" r:id="rId51"/>
    <p:sldId id="318" r:id="rId52"/>
    <p:sldId id="322" r:id="rId53"/>
    <p:sldId id="324" r:id="rId54"/>
    <p:sldId id="323" r:id="rId55"/>
    <p:sldId id="327" r:id="rId56"/>
    <p:sldId id="325" r:id="rId57"/>
    <p:sldId id="326" r:id="rId5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3300"/>
    <a:srgbClr val="CCFFFF"/>
    <a:srgbClr val="FF33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4" d="100"/>
          <a:sy n="64" d="100"/>
        </p:scale>
        <p:origin x="13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1B4CDD8-0E82-4B05-9AFA-DC2DB7072565}" type="datetimeFigureOut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CF05C8-06E3-4BAF-9735-6196C5D778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grpSp>
        <p:nvGrpSpPr>
          <p:cNvPr id="5" name="群組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7" name="手繪多邊形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en-US"/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1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45AA05-F229-4A08-9A25-E84727E8FE0A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12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FEBBD6-D821-4CAA-94BC-E204847094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7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78F3-D9DC-4E8A-9E34-005B6526B411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1D92-EFB2-444F-B9D2-DA44CF96CB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30377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443E-FC40-4528-9BDA-18E628F95544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7A3E-A70E-4B64-B53D-7CDC158657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29782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F1E32-B529-4F4C-ABA3-A143DFBC1EAD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4467B0-FAC3-4350-800A-C892411BAE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68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706090"/>
          </a:xfrm>
        </p:spPr>
        <p:txBody>
          <a:bodyPr>
            <a:noAutofit/>
          </a:bodyPr>
          <a:lstStyle/>
          <a:p>
            <a:endParaRPr lang="zh-TW" altLang="en-US" dirty="0"/>
          </a:p>
        </p:txBody>
      </p:sp>
      <p:sp>
        <p:nvSpPr>
          <p:cNvPr id="8" name="內容版面配置區 4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328592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D08A-02C1-429C-B76A-C1510EAF1A63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D6692D-C448-4BCB-9E3D-EBB4528C99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76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D3B9-34ED-4298-A676-9924DC98E4B1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B8F9-3B1E-4F59-B1A3-0A7F421D25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79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5" name="＞形箭號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E3308B-DCDC-4BB2-811B-F9F53292A9A7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CB6053-2A50-4465-B82A-48B27DCD55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38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E0B2B2-986B-4884-9E6E-647E6CD07DB7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65F471-669B-409E-A00F-0ED11F1805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509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B9740B-8FFF-4544-BDBF-642136B59853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58F6E8-DA18-4850-A6EB-26B14F9B51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11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8E623C-B4FD-44B5-990A-51847838A4D2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3D63E-3011-4D6D-B68A-872E8A51E9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96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BB69-A5D8-4794-B578-3FD62D857BA4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E3E7-41BC-4855-A61D-C9A3545E2D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31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E7601D-8623-4A27-A221-D10A447B5479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20E28A-C537-40AD-A9C1-BBE187A3ED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2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  <p:sp>
        <p:nvSpPr>
          <p:cNvPr id="6" name="手繪多邊形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＞形箭號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10" name="＞形箭號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DF1029-443B-41C4-9AB3-FF7DFAA85950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9E270A-7156-4C42-88AB-A64F69D4BD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062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Arial" charset="0"/>
              <a:ea typeface="新細明體" charset="-120"/>
            </a:endParaRPr>
          </a:p>
        </p:txBody>
      </p:sp>
      <p:sp>
        <p:nvSpPr>
          <p:cNvPr id="1027" name="手繪多邊形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fld id="{D52CB103-B222-40D2-A1AE-CFA06DE1B068}" type="datetime1">
              <a:rPr lang="zh-TW" altLang="en-US"/>
              <a:pPr>
                <a:defRPr/>
              </a:pPr>
              <a:t>2019/4/25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 smtClean="0"/>
            </a:lvl1pPr>
          </a:lstStyle>
          <a:p>
            <a:pPr>
              <a:defRPr/>
            </a:pPr>
            <a:fld id="{9C399448-1F63-4D4D-8ED3-318E1599AC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2" r:id="rId2"/>
    <p:sldLayoutId id="2147483757" r:id="rId3"/>
    <p:sldLayoutId id="2147483758" r:id="rId4"/>
    <p:sldLayoutId id="2147483759" r:id="rId5"/>
    <p:sldLayoutId id="2147483760" r:id="rId6"/>
    <p:sldLayoutId id="2147483753" r:id="rId7"/>
    <p:sldLayoutId id="2147483761" r:id="rId8"/>
    <p:sldLayoutId id="2147483762" r:id="rId9"/>
    <p:sldLayoutId id="2147483754" r:id="rId10"/>
    <p:sldLayoutId id="2147483755" r:id="rId11"/>
    <p:sldLayoutId id="2147483763" r:id="rId12"/>
    <p:sldLayoutId id="2147483764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nstantia" pitchFamily="18" charset="0"/>
          <a:ea typeface="標楷體" pitchFamily="65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 bwMode="auto">
          <a:xfrm>
            <a:off x="323528" y="1484784"/>
            <a:ext cx="8712968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1"/>
                </a:solidFill>
                <a:effectLst/>
              </a:rPr>
              <a:t>108</a:t>
            </a:r>
            <a:r>
              <a:rPr lang="zh-TW" altLang="en-US" dirty="0" smtClean="0">
                <a:solidFill>
                  <a:schemeClr val="tx1"/>
                </a:solidFill>
                <a:effectLst/>
              </a:rPr>
              <a:t>年教育部人事處所屬人事人員</a:t>
            </a:r>
            <a:r>
              <a:rPr lang="en-US" altLang="zh-TW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effectLst/>
              </a:rPr>
            </a:br>
            <a:r>
              <a:rPr lang="zh-TW" altLang="en-US" dirty="0" smtClean="0">
                <a:solidFill>
                  <a:schemeClr val="tx1"/>
                </a:solidFill>
                <a:effectLst/>
              </a:rPr>
              <a:t>人事資訊系統研習班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573463"/>
            <a:ext cx="6697663" cy="792162"/>
          </a:xfrm>
        </p:spPr>
        <p:txBody>
          <a:bodyPr>
            <a:noAutofit/>
          </a:bodyPr>
          <a:lstStyle/>
          <a:p>
            <a:pPr marR="0" algn="ctr" eaLnBrk="1" hangingPunct="1">
              <a:buFont typeface="Wingdings" pitchFamily="2" charset="2"/>
              <a:buNone/>
              <a:defRPr/>
            </a:pPr>
            <a:r>
              <a:rPr lang="zh-TW" altLang="en-US" sz="4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公務人員年終</a:t>
            </a:r>
            <a:r>
              <a:rPr lang="en-US" altLang="zh-TW" sz="4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TW" altLang="en-US" sz="4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另予</a:t>
            </a:r>
            <a:r>
              <a:rPr lang="en-US" altLang="zh-TW" sz="4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zh-TW" altLang="en-US" sz="4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</a:p>
        </p:txBody>
      </p:sp>
      <p:sp>
        <p:nvSpPr>
          <p:cNvPr id="12292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624787-41ED-45B9-89E5-BAEC109C38C6}" type="datetime1">
              <a:rPr lang="zh-TW" altLang="en-US" sz="1000" smtClean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2019/4/25</a:t>
            </a:fld>
            <a:endParaRPr lang="zh-TW" altLang="en-US" sz="1000" smtClean="0">
              <a:solidFill>
                <a:srgbClr val="FFFF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179388" y="865188"/>
            <a:ext cx="8964612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評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資料維護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查詢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編修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zh-TW" altLang="en-US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7" name="Picture 4" descr="Clipboar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4087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563938" y="4365625"/>
            <a:ext cx="504825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標題 3"/>
          <p:cNvSpPr>
            <a:spLocks/>
          </p:cNvSpPr>
          <p:nvPr/>
        </p:nvSpPr>
        <p:spPr bwMode="auto">
          <a:xfrm>
            <a:off x="250825" y="0"/>
            <a:ext cx="8713788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4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、修正受考人獎懲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(3)</a:t>
            </a:r>
          </a:p>
        </p:txBody>
      </p:sp>
      <p:sp>
        <p:nvSpPr>
          <p:cNvPr id="7" name="矩形 6"/>
          <p:cNvSpPr/>
          <p:nvPr/>
        </p:nvSpPr>
        <p:spPr>
          <a:xfrm>
            <a:off x="7596336" y="116632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方法二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179388" y="765175"/>
            <a:ext cx="8964612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評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資料維護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查詢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編修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/key in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資料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 smtClean="0"/>
          </a:p>
        </p:txBody>
      </p:sp>
      <p:pic>
        <p:nvPicPr>
          <p:cNvPr id="22531" name="Picture 4" descr="Clipboa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9738"/>
            <a:ext cx="7046913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708400" y="5949950"/>
            <a:ext cx="503238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339975" y="6570663"/>
            <a:ext cx="647700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7667625" y="1628775"/>
            <a:ext cx="12255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小撇步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平日未於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WebHR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差勤管理子系統登打假卡者，可於考績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評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資料維護逕行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key in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。</a:t>
            </a: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250825" y="0"/>
            <a:ext cx="8713788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4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、修正受考人獎懲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(4)</a:t>
            </a:r>
          </a:p>
        </p:txBody>
      </p:sp>
      <p:sp>
        <p:nvSpPr>
          <p:cNvPr id="9" name="矩形 8"/>
          <p:cNvSpPr/>
          <p:nvPr/>
        </p:nvSpPr>
        <p:spPr>
          <a:xfrm>
            <a:off x="7596336" y="116632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方法二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考績初評分數大批輸入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Picture 4" descr="Clipboar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021637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051050" y="4005263"/>
            <a:ext cx="1512888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611188" y="2492375"/>
            <a:ext cx="115252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755650" y="3500438"/>
            <a:ext cx="1079500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3924300" y="3644900"/>
            <a:ext cx="28082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小撇步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依據各單位主評擬分數逐筆鍵入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或大批鍵入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。</a:t>
            </a:r>
          </a:p>
        </p:txBody>
      </p:sp>
      <p:sp>
        <p:nvSpPr>
          <p:cNvPr id="9" name="標題 3"/>
          <p:cNvSpPr>
            <a:spLocks/>
          </p:cNvSpPr>
          <p:nvPr/>
        </p:nvSpPr>
        <p:spPr bwMode="auto">
          <a:xfrm>
            <a:off x="250825" y="115888"/>
            <a:ext cx="8713788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5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、考績初評分數輸入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大批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)(1)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0" y="765175"/>
            <a:ext cx="9036050" cy="863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考績初評分數大批輸入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＞查詢/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altLang="zh-TW" sz="2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ey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分數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79" name="Picture 8" descr="Clipboard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71638"/>
            <a:ext cx="8604250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1979613" y="2349500"/>
            <a:ext cx="360362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6588125" y="4365625"/>
            <a:ext cx="5048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6588125" y="5876925"/>
            <a:ext cx="5048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250825" y="115888"/>
            <a:ext cx="8713788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5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、考績初評分數輸入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大批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)(2)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idx="1"/>
          </p:nvPr>
        </p:nvSpPr>
        <p:spPr>
          <a:xfrm>
            <a:off x="539750" y="836613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＞考績評分清冊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50963"/>
            <a:ext cx="7704138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755650" y="2205038"/>
            <a:ext cx="1008063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605" name="Rectangle 13"/>
          <p:cNvSpPr>
            <a:spLocks noChangeArrowheads="1"/>
          </p:cNvSpPr>
          <p:nvPr/>
        </p:nvSpPr>
        <p:spPr bwMode="auto">
          <a:xfrm>
            <a:off x="827088" y="3068638"/>
            <a:ext cx="9366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606" name="Rectangle 14"/>
          <p:cNvSpPr>
            <a:spLocks noChangeArrowheads="1"/>
          </p:cNvSpPr>
          <p:nvPr/>
        </p:nvSpPr>
        <p:spPr bwMode="auto">
          <a:xfrm>
            <a:off x="2051050" y="3571875"/>
            <a:ext cx="11525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179388" y="188913"/>
            <a:ext cx="8713787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6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、列印考績評分清冊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  <a:endParaRPr kumimoji="0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68313" y="908050"/>
            <a:ext cx="8351837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點選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報表格式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考績人員類別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官等類別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分批類別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主管級別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列印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7" name="Picture 4" descr="Clipboar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11338"/>
            <a:ext cx="7516812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051050" y="5373688"/>
            <a:ext cx="9366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708400" y="4437063"/>
            <a:ext cx="503238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5219700" y="4365625"/>
            <a:ext cx="792163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6877050" y="4437063"/>
            <a:ext cx="503238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643438" y="3068638"/>
            <a:ext cx="649287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2051050" y="2924175"/>
            <a:ext cx="3603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標題 3"/>
          <p:cNvSpPr>
            <a:spLocks/>
          </p:cNvSpPr>
          <p:nvPr/>
        </p:nvSpPr>
        <p:spPr bwMode="auto">
          <a:xfrm>
            <a:off x="179388" y="188913"/>
            <a:ext cx="8713787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6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、列印考績評分清冊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(2)</a:t>
            </a:r>
            <a:endParaRPr kumimoji="0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250825" y="692150"/>
            <a:ext cx="8518525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列印考績評分清冊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點選報表格式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考績人員類別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官等類別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分批類別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主管級別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列印</a:t>
            </a:r>
          </a:p>
        </p:txBody>
      </p:sp>
      <p:pic>
        <p:nvPicPr>
          <p:cNvPr id="27651" name="Picture 4" descr="Clipboard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381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7989888" y="1916113"/>
            <a:ext cx="11541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小撇步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召開考績委員會，供考績委員審閱。</a:t>
            </a:r>
          </a:p>
        </p:txBody>
      </p:sp>
      <p:sp>
        <p:nvSpPr>
          <p:cNvPr id="6" name="標題 3"/>
          <p:cNvSpPr>
            <a:spLocks/>
          </p:cNvSpPr>
          <p:nvPr/>
        </p:nvSpPr>
        <p:spPr bwMode="auto">
          <a:xfrm>
            <a:off x="179388" y="0"/>
            <a:ext cx="8713787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6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、列印考績評分清冊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(3)</a:t>
            </a:r>
            <a:endParaRPr kumimoji="0"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idx="1"/>
          </p:nvPr>
        </p:nvSpPr>
        <p:spPr>
          <a:xfrm>
            <a:off x="179388" y="836613"/>
            <a:ext cx="8964612" cy="53276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評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資料維護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5" name="Picture 4" descr="Clipboard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27722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95288" y="2565400"/>
            <a:ext cx="1223962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539750" y="3644900"/>
            <a:ext cx="8636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979613" y="3716338"/>
            <a:ext cx="1223962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標題 3"/>
          <p:cNvSpPr>
            <a:spLocks/>
          </p:cNvSpPr>
          <p:nvPr/>
        </p:nvSpPr>
        <p:spPr bwMode="auto">
          <a:xfrm>
            <a:off x="250825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7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、修正受考人考績分數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107950" y="7651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鍵入『考績年度』/點選『查詢』/選擇欲修正受考人『編修』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 smtClean="0"/>
          </a:p>
        </p:txBody>
      </p:sp>
      <p:pic>
        <p:nvPicPr>
          <p:cNvPr id="29699" name="Picture 8" descr="Clipboard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561262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2268538" y="2924175"/>
            <a:ext cx="35877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2195513" y="4292600"/>
            <a:ext cx="5048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2916238" y="3068638"/>
            <a:ext cx="360362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250825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7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、修正受考人考績分數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在『擬予考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績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頁籤，修正受考人考績分數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3" name="Picture 8" descr="Clipboard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3167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2339975" y="5949950"/>
            <a:ext cx="503238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4427538" y="5734050"/>
            <a:ext cx="720725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標題 3"/>
          <p:cNvSpPr>
            <a:spLocks/>
          </p:cNvSpPr>
          <p:nvPr/>
        </p:nvSpPr>
        <p:spPr bwMode="auto">
          <a:xfrm>
            <a:off x="250825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7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、修正受考人考績分數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內容版面配置區 4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38687"/>
          </a:xfrm>
        </p:spPr>
        <p:txBody>
          <a:bodyPr>
            <a:normAutofit lnSpcReduction="10000"/>
          </a:bodyPr>
          <a:lstStyle/>
          <a:p>
            <a:pPr marL="381000" indent="-3810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600" b="1" dirty="0" smtClean="0">
                <a:solidFill>
                  <a:srgbClr val="3333FF"/>
                </a:solidFill>
              </a:rPr>
              <a:t>種類及辦理時機</a:t>
            </a:r>
            <a:endParaRPr lang="en-US" altLang="zh-TW" sz="2600" dirty="0" smtClean="0">
              <a:solidFill>
                <a:srgbClr val="3333FF"/>
              </a:solidFill>
            </a:endParaRPr>
          </a:p>
          <a:p>
            <a:pPr marL="381000" indent="-3810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800" dirty="0" smtClean="0"/>
              <a:t>年終考績：</a:t>
            </a:r>
            <a:r>
              <a:rPr lang="zh-TW" altLang="en-US" sz="2800" dirty="0" smtClean="0">
                <a:solidFill>
                  <a:srgbClr val="FF0000"/>
                </a:solidFill>
              </a:rPr>
              <a:t>每年年終</a:t>
            </a:r>
            <a:r>
              <a:rPr lang="zh-TW" altLang="en-US" sz="2800" dirty="0" smtClean="0"/>
              <a:t>考核其當年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至</a:t>
            </a:r>
            <a:r>
              <a:rPr lang="en-US" altLang="zh-TW" sz="2800" dirty="0" smtClean="0"/>
              <a:t>12</a:t>
            </a:r>
            <a:r>
              <a:rPr lang="zh-TW" altLang="en-US" sz="2800" dirty="0" smtClean="0"/>
              <a:t>月任職期間之成績。</a:t>
            </a:r>
          </a:p>
          <a:p>
            <a:pPr marL="381000" indent="-3810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solidFill>
                  <a:schemeClr val="tx2"/>
                </a:solidFill>
              </a:rPr>
              <a:t>  </a:t>
            </a:r>
          </a:p>
          <a:p>
            <a:pPr marL="381000" indent="-3810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800" dirty="0" smtClean="0"/>
              <a:t>另予考績：於同一考績年度內，</a:t>
            </a:r>
            <a:r>
              <a:rPr lang="zh-TW" altLang="en-US" sz="2800" dirty="0" smtClean="0">
                <a:solidFill>
                  <a:srgbClr val="FF0000"/>
                </a:solidFill>
              </a:rPr>
              <a:t>任職不滿一年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solidFill>
                  <a:srgbClr val="FF0000"/>
                </a:solidFill>
              </a:rPr>
              <a:t>而連續任職已達六個月</a:t>
            </a:r>
            <a:r>
              <a:rPr lang="zh-TW" altLang="en-US" sz="2800" dirty="0" smtClean="0"/>
              <a:t>者辦理之考績。</a:t>
            </a:r>
          </a:p>
          <a:p>
            <a:pPr marL="381000" indent="-3810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>
                <a:solidFill>
                  <a:schemeClr val="tx2"/>
                </a:solidFill>
              </a:rPr>
              <a:t>   （附註：</a:t>
            </a:r>
            <a:r>
              <a:rPr lang="zh-TW" altLang="en-US" sz="2800" dirty="0" smtClean="0"/>
              <a:t>於年終辦理之，因撤職、休職、免職、辭職、退休、資遣、死 亡或留職停薪期間考績年資無法併計者，應隨時辦理。）</a:t>
            </a:r>
          </a:p>
          <a:p>
            <a:pPr marL="381000" indent="-3810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/>
              <a:t> </a:t>
            </a:r>
          </a:p>
          <a:p>
            <a:pPr marL="381000" indent="-3810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800" dirty="0" smtClean="0"/>
              <a:t>專案考績：平時有重大功過時，</a:t>
            </a:r>
            <a:r>
              <a:rPr lang="zh-TW" altLang="en-US" sz="2800" dirty="0" smtClean="0">
                <a:solidFill>
                  <a:srgbClr val="FF0000"/>
                </a:solidFill>
              </a:rPr>
              <a:t>隨時辦理</a:t>
            </a:r>
            <a:r>
              <a:rPr lang="zh-TW" altLang="en-US" sz="2800" dirty="0" smtClean="0"/>
              <a:t>之考績。 </a:t>
            </a:r>
          </a:p>
          <a:p>
            <a:pPr marL="381000" indent="-38100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zh-TW" altLang="en-US" sz="2400" dirty="0" smtClean="0"/>
          </a:p>
        </p:txBody>
      </p:sp>
      <p:sp>
        <p:nvSpPr>
          <p:cNvPr id="13315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2F0674-80AA-4242-BE3F-B771C05A3387}" type="datetime1"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2019/4/25</a:t>
            </a:fld>
            <a:endParaRPr lang="zh-TW" altLang="en-US" sz="10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31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F983EE-7CC5-45B6-A17A-AB2D9FD360DA}" type="slidenum">
              <a:rPr lang="zh-TW" altLang="en-US" sz="100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zh-TW" altLang="en-US" sz="1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 bwMode="auto">
          <a:xfrm>
            <a:off x="251520" y="18864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</a:t>
            </a: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、清查合於辦理考績作業人數</a:t>
            </a: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＞考績資料媒體轉出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 smtClean="0"/>
          </a:p>
        </p:txBody>
      </p:sp>
      <p:pic>
        <p:nvPicPr>
          <p:cNvPr id="31747" name="Picture 4" descr="Clipboard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39900"/>
            <a:ext cx="77041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/>
          </p:cNvSpPr>
          <p:nvPr/>
        </p:nvSpPr>
        <p:spPr bwMode="auto">
          <a:xfrm>
            <a:off x="250825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8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、考績資料媒體轉出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  <a:endParaRPr kumimoji="0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j-cs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68313" y="2636838"/>
            <a:ext cx="1008062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11188" y="3500438"/>
            <a:ext cx="9366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763713" y="4868863"/>
            <a:ext cx="1295400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179388" y="765175"/>
            <a:ext cx="8964612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＞考績資料媒體轉出/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考績人員類別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官等類別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分批類別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查詢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全選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檢誤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 smtClean="0"/>
          </a:p>
        </p:txBody>
      </p:sp>
      <p:pic>
        <p:nvPicPr>
          <p:cNvPr id="32771" name="Picture 4" descr="Clipboard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2009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411413" y="4797425"/>
            <a:ext cx="9366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356100" y="3860800"/>
            <a:ext cx="503238" cy="2174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6300788" y="3860800"/>
            <a:ext cx="719137" cy="2174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2411413" y="2924175"/>
            <a:ext cx="28892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00338" y="2924175"/>
            <a:ext cx="35877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3419475" y="2924175"/>
            <a:ext cx="431800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標題 3"/>
          <p:cNvSpPr>
            <a:spLocks/>
          </p:cNvSpPr>
          <p:nvPr/>
        </p:nvSpPr>
        <p:spPr bwMode="auto">
          <a:xfrm>
            <a:off x="250825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8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、考績資料媒體轉出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2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)</a:t>
            </a:r>
            <a:endParaRPr kumimoji="0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b="1" smtClean="0"/>
          </a:p>
          <a:p>
            <a:pPr eaLnBrk="1" hangingPunct="1"/>
            <a:endParaRPr lang="zh-TW" altLang="en-US" smtClean="0"/>
          </a:p>
        </p:txBody>
      </p:sp>
      <p:pic>
        <p:nvPicPr>
          <p:cNvPr id="33795" name="Picture 5" descr="Clipboar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70413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/>
          <p:cNvSpPr>
            <a:spLocks/>
          </p:cNvSpPr>
          <p:nvPr/>
        </p:nvSpPr>
        <p:spPr bwMode="auto">
          <a:xfrm>
            <a:off x="179388" y="836613"/>
            <a:ext cx="8785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indent="-256032" ea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zh-TW" alt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考績作業</a:t>
            </a:r>
            <a:r>
              <a:rPr kumimoji="0"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＞</a:t>
            </a:r>
            <a:r>
              <a:rPr kumimoji="0" lang="zh-TW" alt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年終辦理考績</a:t>
            </a:r>
            <a:r>
              <a:rPr kumimoji="0" lang="zh-TW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＞考績資料媒體轉出/</a:t>
            </a:r>
            <a:r>
              <a:rPr kumimoji="0" lang="zh-TW" alt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考績人員類別</a:t>
            </a:r>
            <a:r>
              <a:rPr kumimoji="0"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/</a:t>
            </a:r>
            <a:r>
              <a:rPr kumimoji="0" lang="zh-TW" alt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官等類別</a:t>
            </a:r>
            <a:r>
              <a:rPr kumimoji="0"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/</a:t>
            </a:r>
            <a:r>
              <a:rPr kumimoji="0" lang="zh-TW" alt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分批類別</a:t>
            </a:r>
            <a:r>
              <a:rPr kumimoji="0"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/</a:t>
            </a:r>
            <a:r>
              <a:rPr kumimoji="0" lang="zh-TW" alt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查詢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3"/>
          <p:cNvSpPr>
            <a:spLocks/>
          </p:cNvSpPr>
          <p:nvPr/>
        </p:nvSpPr>
        <p:spPr bwMode="auto">
          <a:xfrm>
            <a:off x="250825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8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、考績資料媒體轉出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3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)</a:t>
            </a:r>
            <a:endParaRPr kumimoji="0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＞考績資料媒體轉出/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考績人員類別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官等類別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分批類別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查詢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全選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 smtClean="0"/>
          </a:p>
        </p:txBody>
      </p:sp>
      <p:pic>
        <p:nvPicPr>
          <p:cNvPr id="34819" name="Picture 7" descr="Clipboard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753427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1908175" y="4652963"/>
            <a:ext cx="287338" cy="180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標題 3"/>
          <p:cNvSpPr>
            <a:spLocks/>
          </p:cNvSpPr>
          <p:nvPr/>
        </p:nvSpPr>
        <p:spPr bwMode="auto">
          <a:xfrm>
            <a:off x="250825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8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、考績資料媒體轉出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4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)</a:t>
            </a:r>
            <a:endParaRPr kumimoji="0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＞考績資料媒體轉出/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考績人員類別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官等類別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分批類別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查詢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全選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檢誤</a:t>
            </a:r>
          </a:p>
        </p:txBody>
      </p:sp>
      <p:pic>
        <p:nvPicPr>
          <p:cNvPr id="35843" name="Picture 7" descr="Clipboard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10418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3"/>
          <p:cNvSpPr>
            <a:spLocks/>
          </p:cNvSpPr>
          <p:nvPr/>
        </p:nvSpPr>
        <p:spPr bwMode="auto">
          <a:xfrm>
            <a:off x="250825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8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、考績資料媒體轉出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5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)</a:t>
            </a:r>
            <a:endParaRPr kumimoji="0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媒體轉出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儲存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儲存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 smtClean="0"/>
          </a:p>
        </p:txBody>
      </p:sp>
      <p:grpSp>
        <p:nvGrpSpPr>
          <p:cNvPr id="36867" name="群組 10"/>
          <p:cNvGrpSpPr>
            <a:grpSpLocks/>
          </p:cNvGrpSpPr>
          <p:nvPr/>
        </p:nvGrpSpPr>
        <p:grpSpPr bwMode="auto">
          <a:xfrm>
            <a:off x="323850" y="1506538"/>
            <a:ext cx="8208963" cy="5307012"/>
            <a:chOff x="395288" y="1550988"/>
            <a:chExt cx="8208962" cy="5307012"/>
          </a:xfrm>
        </p:grpSpPr>
        <p:pic>
          <p:nvPicPr>
            <p:cNvPr id="36869" name="Picture 4" descr="Clipboard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1550988"/>
              <a:ext cx="7256462" cy="530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>
              <a:off x="3203575" y="2781300"/>
              <a:ext cx="504825" cy="3603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6871" name="Rectangle 6"/>
            <p:cNvSpPr>
              <a:spLocks noChangeArrowheads="1"/>
            </p:cNvSpPr>
            <p:nvPr/>
          </p:nvSpPr>
          <p:spPr bwMode="auto">
            <a:xfrm>
              <a:off x="4356100" y="4076700"/>
              <a:ext cx="647700" cy="5048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6872" name="Rectangle 7"/>
            <p:cNvSpPr>
              <a:spLocks noChangeArrowheads="1"/>
            </p:cNvSpPr>
            <p:nvPr/>
          </p:nvSpPr>
          <p:spPr bwMode="auto">
            <a:xfrm>
              <a:off x="1835150" y="2420938"/>
              <a:ext cx="1152525" cy="3603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3687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63" y="3573463"/>
              <a:ext cx="3203575" cy="222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Rectangle 9"/>
            <p:cNvSpPr>
              <a:spLocks noChangeArrowheads="1"/>
            </p:cNvSpPr>
            <p:nvPr/>
          </p:nvSpPr>
          <p:spPr bwMode="auto">
            <a:xfrm>
              <a:off x="8027988" y="5445125"/>
              <a:ext cx="576262" cy="1444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0" name="標題 3"/>
          <p:cNvSpPr>
            <a:spLocks/>
          </p:cNvSpPr>
          <p:nvPr/>
        </p:nvSpPr>
        <p:spPr bwMode="auto">
          <a:xfrm>
            <a:off x="250825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8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、考績資料媒體轉出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6</a:t>
            </a:r>
            <a:r>
              <a:rPr kumimoji="0" lang="zh-TW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)</a:t>
            </a:r>
            <a:endParaRPr kumimoji="0"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250825" y="836613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網際網路報送及報備服務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/報送查詢維護作業/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altLang="zh-TW" sz="2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ey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機關地址等相關資料及報送案別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400/F(11)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編修資料</a:t>
            </a:r>
          </a:p>
        </p:txBody>
      </p:sp>
      <p:pic>
        <p:nvPicPr>
          <p:cNvPr id="37891" name="Picture 20" descr="Clipboard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170862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1"/>
          <p:cNvSpPr>
            <a:spLocks noChangeArrowheads="1"/>
          </p:cNvSpPr>
          <p:nvPr/>
        </p:nvSpPr>
        <p:spPr bwMode="auto">
          <a:xfrm>
            <a:off x="827088" y="3068638"/>
            <a:ext cx="1223962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7893" name="Rectangle 22"/>
          <p:cNvSpPr>
            <a:spLocks noChangeArrowheads="1"/>
          </p:cNvSpPr>
          <p:nvPr/>
        </p:nvSpPr>
        <p:spPr bwMode="auto">
          <a:xfrm>
            <a:off x="1116013" y="3429000"/>
            <a:ext cx="1008062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7894" name="Rectangle 23"/>
          <p:cNvSpPr>
            <a:spLocks noChangeArrowheads="1"/>
          </p:cNvSpPr>
          <p:nvPr/>
        </p:nvSpPr>
        <p:spPr bwMode="auto">
          <a:xfrm>
            <a:off x="3635375" y="4292600"/>
            <a:ext cx="4824413" cy="1439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7895" name="Rectangle 24"/>
          <p:cNvSpPr>
            <a:spLocks noChangeArrowheads="1"/>
          </p:cNvSpPr>
          <p:nvPr/>
        </p:nvSpPr>
        <p:spPr bwMode="auto">
          <a:xfrm>
            <a:off x="4284663" y="2565400"/>
            <a:ext cx="1079500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標題 3"/>
          <p:cNvSpPr>
            <a:spLocks/>
          </p:cNvSpPr>
          <p:nvPr/>
        </p:nvSpPr>
        <p:spPr bwMode="auto">
          <a:xfrm>
            <a:off x="250825" y="188913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9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、媒體預審及報送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點選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磁片轉入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將考績資料轉至銓敘部網路作業系統</a:t>
            </a:r>
          </a:p>
        </p:txBody>
      </p:sp>
      <p:pic>
        <p:nvPicPr>
          <p:cNvPr id="38915" name="Picture 4" descr="Clipboard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97038"/>
            <a:ext cx="864235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627313" y="2492375"/>
            <a:ext cx="72072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標題 3"/>
          <p:cNvSpPr>
            <a:spLocks/>
          </p:cNvSpPr>
          <p:nvPr/>
        </p:nvSpPr>
        <p:spPr bwMode="auto">
          <a:xfrm>
            <a:off x="250825" y="188913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9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、媒體預審及報送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4006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依序點選瀏覽上傳路徑</a:t>
            </a:r>
          </a:p>
        </p:txBody>
      </p:sp>
      <p:pic>
        <p:nvPicPr>
          <p:cNvPr id="39939" name="Picture 9" descr="Clipboard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7638"/>
            <a:ext cx="7964487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4643438" y="2349500"/>
            <a:ext cx="288925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5724525" y="3284538"/>
            <a:ext cx="503238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42" name="Rectangle 12"/>
          <p:cNvSpPr>
            <a:spLocks noChangeArrowheads="1"/>
          </p:cNvSpPr>
          <p:nvPr/>
        </p:nvSpPr>
        <p:spPr bwMode="auto">
          <a:xfrm>
            <a:off x="4572000" y="4652963"/>
            <a:ext cx="1439863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43" name="Rectangle 13"/>
          <p:cNvSpPr>
            <a:spLocks noChangeArrowheads="1"/>
          </p:cNvSpPr>
          <p:nvPr/>
        </p:nvSpPr>
        <p:spPr bwMode="auto">
          <a:xfrm>
            <a:off x="7451725" y="6237288"/>
            <a:ext cx="7207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標題 3"/>
          <p:cNvSpPr>
            <a:spLocks/>
          </p:cNvSpPr>
          <p:nvPr/>
        </p:nvSpPr>
        <p:spPr bwMode="auto">
          <a:xfrm>
            <a:off x="250825" y="188913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9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、媒體預審及報送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考績媒體資料轉至銓敘部網路作業系統</a:t>
            </a:r>
          </a:p>
        </p:txBody>
      </p:sp>
      <p:pic>
        <p:nvPicPr>
          <p:cNvPr id="40963" name="Picture 5" descr="17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8486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3"/>
          <p:cNvSpPr>
            <a:spLocks/>
          </p:cNvSpPr>
          <p:nvPr/>
        </p:nvSpPr>
        <p:spPr bwMode="auto">
          <a:xfrm>
            <a:off x="250825" y="188913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9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、媒體預審及報送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140C0E-DA12-48B4-AEDC-892681204179}" type="datetime1"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2019/4/25</a:t>
            </a:fld>
            <a:endParaRPr lang="zh-TW" altLang="en-US" sz="10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E16F78-C180-40BF-ABB2-EEFAC6DB418E}" type="slidenum">
              <a:rPr lang="zh-TW" altLang="en-US" sz="100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zh-TW" altLang="en-US" sz="1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 bwMode="auto">
          <a:xfrm>
            <a:off x="179512" y="115888"/>
            <a:ext cx="8785101" cy="706437"/>
          </a:xfrm>
          <a:extLst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</a:t>
            </a: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、清查合於辦理考績作業人數</a:t>
            </a: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(2)</a:t>
            </a:r>
          </a:p>
        </p:txBody>
      </p:sp>
      <p:sp>
        <p:nvSpPr>
          <p:cNvPr id="14341" name="內容版面配置區 4"/>
          <p:cNvSpPr>
            <a:spLocks/>
          </p:cNvSpPr>
          <p:nvPr/>
        </p:nvSpPr>
        <p:spPr bwMode="auto">
          <a:xfrm>
            <a:off x="179388" y="836613"/>
            <a:ext cx="87852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r>
              <a:rPr kumimoji="0" lang="en-US" altLang="zh-TW" sz="2600" b="1">
                <a:solidFill>
                  <a:srgbClr val="3333FF"/>
                </a:solidFill>
                <a:latin typeface="標楷體" panose="03000509000000000000" pitchFamily="65" charset="-120"/>
              </a:rPr>
              <a:t>12</a:t>
            </a:r>
            <a:r>
              <a:rPr kumimoji="0" lang="zh-TW" altLang="en-US" sz="2600" b="1">
                <a:solidFill>
                  <a:srgbClr val="3333FF"/>
                </a:solidFill>
                <a:latin typeface="標楷體" panose="03000509000000000000" pitchFamily="65" charset="-120"/>
              </a:rPr>
              <a:t>月份調職者，其考績作業之辦理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kumimoji="0" lang="en-US" altLang="zh-TW" sz="2800">
              <a:latin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TW" altLang="en-US" sz="2800">
                <a:latin typeface="標楷體" panose="03000509000000000000" pitchFamily="65" charset="-120"/>
              </a:rPr>
              <a:t>受考年度</a:t>
            </a:r>
            <a:r>
              <a:rPr kumimoji="0" lang="en-US" altLang="zh-TW" sz="2800">
                <a:latin typeface="標楷體" panose="03000509000000000000" pitchFamily="65" charset="-120"/>
              </a:rPr>
              <a:t>~12/1</a:t>
            </a:r>
            <a:r>
              <a:rPr kumimoji="0" lang="zh-TW" altLang="en-US" sz="2800">
                <a:latin typeface="標楷體" panose="03000509000000000000" pitchFamily="65" charset="-120"/>
              </a:rPr>
              <a:t>由其他機關調任現職者，由現</a:t>
            </a:r>
            <a:r>
              <a:rPr kumimoji="0" lang="en-US" altLang="zh-TW" sz="2800">
                <a:latin typeface="標楷體" panose="03000509000000000000" pitchFamily="65" charset="-120"/>
              </a:rPr>
              <a:t>(</a:t>
            </a:r>
            <a:r>
              <a:rPr kumimoji="0" lang="zh-TW" altLang="en-US" sz="2800">
                <a:latin typeface="標楷體" panose="03000509000000000000" pitchFamily="65" charset="-120"/>
              </a:rPr>
              <a:t>新</a:t>
            </a:r>
            <a:r>
              <a:rPr kumimoji="0" lang="en-US" altLang="zh-TW" sz="2800">
                <a:latin typeface="標楷體" panose="03000509000000000000" pitchFamily="65" charset="-120"/>
              </a:rPr>
              <a:t>)</a:t>
            </a:r>
            <a:r>
              <a:rPr kumimoji="0" lang="zh-TW" altLang="en-US" sz="2800">
                <a:latin typeface="標楷體" panose="03000509000000000000" pitchFamily="65" charset="-120"/>
              </a:rPr>
              <a:t>職機關職務辦理考績，須計入本機關受考人數。</a:t>
            </a:r>
            <a:endParaRPr kumimoji="0" lang="en-US" altLang="zh-TW" sz="2800">
              <a:latin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kumimoji="0" lang="zh-TW" altLang="en-US" sz="2800">
                <a:latin typeface="標楷體" panose="03000509000000000000" pitchFamily="65" charset="-120"/>
              </a:rPr>
              <a:t>受考年度</a:t>
            </a:r>
            <a:r>
              <a:rPr kumimoji="0" lang="en-US" altLang="zh-TW" sz="2800">
                <a:latin typeface="標楷體" panose="03000509000000000000" pitchFamily="65" charset="-120"/>
              </a:rPr>
              <a:t>12/2~</a:t>
            </a:r>
            <a:r>
              <a:rPr kumimoji="0" lang="zh-TW" altLang="en-US" sz="2800">
                <a:latin typeface="標楷體" panose="03000509000000000000" pitchFamily="65" charset="-120"/>
              </a:rPr>
              <a:t>由其他機關調任現職者，由原</a:t>
            </a:r>
            <a:r>
              <a:rPr kumimoji="0" lang="en-US" altLang="zh-TW" sz="2800">
                <a:latin typeface="標楷體" panose="03000509000000000000" pitchFamily="65" charset="-120"/>
              </a:rPr>
              <a:t>(</a:t>
            </a:r>
            <a:r>
              <a:rPr kumimoji="0" lang="zh-TW" altLang="en-US" sz="2800">
                <a:latin typeface="標楷體" panose="03000509000000000000" pitchFamily="65" charset="-120"/>
              </a:rPr>
              <a:t>舊</a:t>
            </a:r>
            <a:r>
              <a:rPr kumimoji="0" lang="en-US" altLang="zh-TW" sz="2800">
                <a:latin typeface="標楷體" panose="03000509000000000000" pitchFamily="65" charset="-120"/>
              </a:rPr>
              <a:t>)</a:t>
            </a:r>
            <a:r>
              <a:rPr kumimoji="0" lang="zh-TW" altLang="en-US" sz="2800">
                <a:latin typeface="標楷體" panose="03000509000000000000" pitchFamily="65" charset="-120"/>
              </a:rPr>
              <a:t>職機關職務辦理考績，不計入本機關受考人數。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kumimoji="0" lang="zh-TW" altLang="en-US" sz="2200">
              <a:latin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endParaRPr kumimoji="0" lang="zh-TW" altLang="en-US" sz="2200">
              <a:latin typeface="標楷體" panose="03000509000000000000" pitchFamily="65" charset="-120"/>
            </a:endParaRPr>
          </a:p>
        </p:txBody>
      </p:sp>
      <p:grpSp>
        <p:nvGrpSpPr>
          <p:cNvPr id="14342" name="群組 18"/>
          <p:cNvGrpSpPr>
            <a:grpSpLocks/>
          </p:cNvGrpSpPr>
          <p:nvPr/>
        </p:nvGrpSpPr>
        <p:grpSpPr bwMode="auto">
          <a:xfrm>
            <a:off x="539750" y="3933825"/>
            <a:ext cx="8208963" cy="1590675"/>
            <a:chOff x="755650" y="2997200"/>
            <a:chExt cx="8208963" cy="1590675"/>
          </a:xfrm>
        </p:grpSpPr>
        <p:sp>
          <p:nvSpPr>
            <p:cNvPr id="14343" name="Line 12"/>
            <p:cNvSpPr>
              <a:spLocks noChangeShapeType="1"/>
            </p:cNvSpPr>
            <p:nvPr/>
          </p:nvSpPr>
          <p:spPr bwMode="auto">
            <a:xfrm>
              <a:off x="755650" y="33575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44" name="Line 16"/>
            <p:cNvSpPr>
              <a:spLocks noChangeShapeType="1"/>
            </p:cNvSpPr>
            <p:nvPr/>
          </p:nvSpPr>
          <p:spPr bwMode="auto">
            <a:xfrm>
              <a:off x="8101013" y="3429000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45" name="Text Box 18"/>
            <p:cNvSpPr txBox="1">
              <a:spLocks noChangeArrowheads="1"/>
            </p:cNvSpPr>
            <p:nvPr/>
          </p:nvSpPr>
          <p:spPr bwMode="auto">
            <a:xfrm>
              <a:off x="4067175" y="4149725"/>
              <a:ext cx="7207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12/1</a:t>
              </a:r>
            </a:p>
          </p:txBody>
        </p:sp>
        <p:sp>
          <p:nvSpPr>
            <p:cNvPr id="14346" name="Text Box 19"/>
            <p:cNvSpPr txBox="1">
              <a:spLocks noChangeArrowheads="1"/>
            </p:cNvSpPr>
            <p:nvPr/>
          </p:nvSpPr>
          <p:spPr bwMode="auto">
            <a:xfrm>
              <a:off x="7740650" y="4149725"/>
              <a:ext cx="12239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12/31</a:t>
              </a:r>
            </a:p>
          </p:txBody>
        </p:sp>
        <p:sp>
          <p:nvSpPr>
            <p:cNvPr id="14347" name="Text Box 20"/>
            <p:cNvSpPr txBox="1">
              <a:spLocks noChangeArrowheads="1"/>
            </p:cNvSpPr>
            <p:nvPr/>
          </p:nvSpPr>
          <p:spPr bwMode="auto">
            <a:xfrm>
              <a:off x="3924300" y="2997200"/>
              <a:ext cx="15128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>
                  <a:latin typeface="Arial" panose="020B0604020202020204" pitchFamily="34" charset="0"/>
                  <a:ea typeface="新細明體" panose="02020500000000000000" pitchFamily="18" charset="-120"/>
                </a:rPr>
                <a:t>現</a:t>
              </a: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(</a:t>
              </a:r>
              <a:r>
                <a:rPr lang="zh-TW" altLang="en-US" sz="1800">
                  <a:latin typeface="Arial" panose="020B0604020202020204" pitchFamily="34" charset="0"/>
                  <a:ea typeface="新細明體" panose="02020500000000000000" pitchFamily="18" charset="-120"/>
                </a:rPr>
                <a:t>新</a:t>
              </a: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)</a:t>
              </a:r>
              <a:r>
                <a:rPr lang="zh-TW" altLang="en-US" sz="1800">
                  <a:latin typeface="Arial" panose="020B0604020202020204" pitchFamily="34" charset="0"/>
                  <a:ea typeface="新細明體" panose="02020500000000000000" pitchFamily="18" charset="-120"/>
                </a:rPr>
                <a:t>機關</a:t>
              </a:r>
            </a:p>
          </p:txBody>
        </p:sp>
        <p:sp>
          <p:nvSpPr>
            <p:cNvPr id="14348" name="Text Box 21"/>
            <p:cNvSpPr txBox="1">
              <a:spLocks noChangeArrowheads="1"/>
            </p:cNvSpPr>
            <p:nvPr/>
          </p:nvSpPr>
          <p:spPr bwMode="auto">
            <a:xfrm>
              <a:off x="5508625" y="2997200"/>
              <a:ext cx="15128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>
                  <a:latin typeface="Arial" panose="020B0604020202020204" pitchFamily="34" charset="0"/>
                  <a:ea typeface="新細明體" panose="02020500000000000000" pitchFamily="18" charset="-120"/>
                </a:rPr>
                <a:t>原</a:t>
              </a: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(</a:t>
              </a:r>
              <a:r>
                <a:rPr lang="zh-TW" altLang="en-US" sz="1800">
                  <a:latin typeface="Arial" panose="020B0604020202020204" pitchFamily="34" charset="0"/>
                  <a:ea typeface="新細明體" panose="02020500000000000000" pitchFamily="18" charset="-120"/>
                </a:rPr>
                <a:t>舊</a:t>
              </a: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)</a:t>
              </a:r>
              <a:r>
                <a:rPr lang="zh-TW" altLang="en-US" sz="1800">
                  <a:latin typeface="Arial" panose="020B0604020202020204" pitchFamily="34" charset="0"/>
                  <a:ea typeface="新細明體" panose="02020500000000000000" pitchFamily="18" charset="-120"/>
                </a:rPr>
                <a:t>機關</a:t>
              </a:r>
            </a:p>
          </p:txBody>
        </p:sp>
        <p:sp>
          <p:nvSpPr>
            <p:cNvPr id="14349" name="Line 26"/>
            <p:cNvSpPr>
              <a:spLocks noChangeShapeType="1"/>
            </p:cNvSpPr>
            <p:nvPr/>
          </p:nvSpPr>
          <p:spPr bwMode="auto">
            <a:xfrm>
              <a:off x="755650" y="3644900"/>
              <a:ext cx="7345363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50" name="Line 27"/>
            <p:cNvSpPr>
              <a:spLocks noChangeShapeType="1"/>
            </p:cNvSpPr>
            <p:nvPr/>
          </p:nvSpPr>
          <p:spPr bwMode="auto">
            <a:xfrm>
              <a:off x="5867400" y="3429000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51" name="Line 31"/>
            <p:cNvSpPr>
              <a:spLocks noChangeShapeType="1"/>
            </p:cNvSpPr>
            <p:nvPr/>
          </p:nvSpPr>
          <p:spPr bwMode="auto">
            <a:xfrm>
              <a:off x="4500563" y="3429000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52" name="Text Box 32"/>
            <p:cNvSpPr txBox="1">
              <a:spLocks noChangeArrowheads="1"/>
            </p:cNvSpPr>
            <p:nvPr/>
          </p:nvSpPr>
          <p:spPr bwMode="auto">
            <a:xfrm>
              <a:off x="5435600" y="4221163"/>
              <a:ext cx="7207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12/2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進行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媒體預審作業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確定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確定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報送</a:t>
            </a:r>
          </a:p>
        </p:txBody>
      </p:sp>
      <p:pic>
        <p:nvPicPr>
          <p:cNvPr id="41987" name="Picture 11" descr="Clipboard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169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1295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13"/>
          <p:cNvSpPr>
            <a:spLocks noChangeArrowheads="1"/>
          </p:cNvSpPr>
          <p:nvPr/>
        </p:nvSpPr>
        <p:spPr bwMode="auto">
          <a:xfrm>
            <a:off x="4859338" y="2349500"/>
            <a:ext cx="936625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990" name="Rectangle 14"/>
          <p:cNvSpPr>
            <a:spLocks noChangeArrowheads="1"/>
          </p:cNvSpPr>
          <p:nvPr/>
        </p:nvSpPr>
        <p:spPr bwMode="auto">
          <a:xfrm>
            <a:off x="7451725" y="2349500"/>
            <a:ext cx="576263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991" name="Rectangle 15"/>
          <p:cNvSpPr>
            <a:spLocks noChangeArrowheads="1"/>
          </p:cNvSpPr>
          <p:nvPr/>
        </p:nvSpPr>
        <p:spPr bwMode="auto">
          <a:xfrm>
            <a:off x="3924300" y="3860800"/>
            <a:ext cx="792163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992" name="Rectangle 17"/>
          <p:cNvSpPr>
            <a:spLocks noChangeArrowheads="1"/>
          </p:cNvSpPr>
          <p:nvPr/>
        </p:nvSpPr>
        <p:spPr bwMode="auto">
          <a:xfrm>
            <a:off x="5940425" y="4868863"/>
            <a:ext cx="1008063" cy="576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標題 3"/>
          <p:cNvSpPr>
            <a:spLocks/>
          </p:cNvSpPr>
          <p:nvPr/>
        </p:nvSpPr>
        <p:spPr bwMode="auto">
          <a:xfrm>
            <a:off x="250825" y="188913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9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、媒體預審及報送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報送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本案全部報送到銓敘部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(602000000)/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報送文號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/(F11)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存檔</a:t>
            </a:r>
          </a:p>
        </p:txBody>
      </p:sp>
      <p:pic>
        <p:nvPicPr>
          <p:cNvPr id="43011" name="Picture 4" descr="Clipboard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3281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4500563" y="3068638"/>
            <a:ext cx="719137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4427538" y="3644900"/>
            <a:ext cx="3168650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2700338" y="2420938"/>
            <a:ext cx="719137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250825" y="188913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9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、媒體預審及報送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4035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2D0F55-BFCD-4B4C-8A17-1BB17209525D}" type="datetime1">
              <a:rPr lang="zh-TW" altLang="en-US" sz="10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2019/4/25</a:t>
            </a:fld>
            <a:endParaRPr lang="zh-TW" altLang="en-US" sz="10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8CE78E-43B3-4257-B20C-BC535206E620}" type="slidenum">
              <a:rPr lang="zh-TW" altLang="en-US" sz="100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zh-TW" altLang="en-US" sz="1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13630" y="2420888"/>
            <a:ext cx="511550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ea"/>
                <a:ea typeface="+mn-ea"/>
              </a:rPr>
              <a:t>實作時間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＞年終辦理考績＞考績資料轉入＞考績銓敘部暫存區資料轉入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標題 3"/>
          <p:cNvSpPr>
            <a:spLocks/>
          </p:cNvSpPr>
          <p:nvPr/>
        </p:nvSpPr>
        <p:spPr bwMode="auto">
          <a:xfrm>
            <a:off x="2771775" y="188913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endParaRPr kumimoji="0" lang="en-US" altLang="zh-TW" sz="26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5060" name="Picture 6" descr="17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2739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1042988" y="2492375"/>
            <a:ext cx="9366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1042988" y="3357563"/>
            <a:ext cx="1008062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2195513" y="4797425"/>
            <a:ext cx="1008062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3348038" y="2781300"/>
            <a:ext cx="1511300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標題 3"/>
          <p:cNvSpPr>
            <a:spLocks/>
          </p:cNvSpPr>
          <p:nvPr/>
        </p:nvSpPr>
        <p:spPr bwMode="auto">
          <a:xfrm>
            <a:off x="323850" y="260350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10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、銓敘審定檔案轉入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  <a: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kumimoji="0" lang="en-US" altLang="zh-TW" sz="2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96336" y="188640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方法一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鍵入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考績年度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』/『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審定日期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』/『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查詢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</a:t>
            </a:r>
          </a:p>
        </p:txBody>
      </p:sp>
      <p:pic>
        <p:nvPicPr>
          <p:cNvPr id="46083" name="Picture 4" descr="17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83748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2916238" y="3141663"/>
            <a:ext cx="431800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2987675" y="3500438"/>
            <a:ext cx="1944688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268538" y="2997200"/>
            <a:ext cx="431800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2555875" y="2492375"/>
            <a:ext cx="1439863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標題 3"/>
          <p:cNvSpPr>
            <a:spLocks/>
          </p:cNvSpPr>
          <p:nvPr/>
        </p:nvSpPr>
        <p:spPr bwMode="auto">
          <a:xfrm>
            <a:off x="323850" y="260350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10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、銓敘審定檔案轉入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(2)</a:t>
            </a:r>
            <a: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kumimoji="0" lang="en-US" altLang="zh-TW" sz="2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96336" y="188640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方法一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539750" y="836613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將受考人考績資料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全選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』/『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執行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</a:t>
            </a:r>
          </a:p>
        </p:txBody>
      </p:sp>
      <p:pic>
        <p:nvPicPr>
          <p:cNvPr id="47107" name="Picture 4" descr="17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33538"/>
            <a:ext cx="72517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2627313" y="2781300"/>
            <a:ext cx="360362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268538" y="3860800"/>
            <a:ext cx="358775" cy="23764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3348038" y="2781300"/>
            <a:ext cx="360362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323850" y="260350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10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、銓敘審定檔案轉入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(3)</a:t>
            </a:r>
            <a: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kumimoji="0" lang="en-US" altLang="zh-TW" sz="2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96336" y="188640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方法一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登入銓敘業務網路作業系統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網路報送案件檔案下載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/400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考績審定檔案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執行查詢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選取銓敘部發文號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1" name="Picture 9" descr="Clipboard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462963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900113" y="3500438"/>
            <a:ext cx="1150937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042988" y="4076700"/>
            <a:ext cx="1657350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8134" name="Rectangle 12"/>
          <p:cNvSpPr>
            <a:spLocks noChangeArrowheads="1"/>
          </p:cNvSpPr>
          <p:nvPr/>
        </p:nvSpPr>
        <p:spPr bwMode="auto">
          <a:xfrm>
            <a:off x="2987675" y="3213100"/>
            <a:ext cx="561657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8135" name="Rectangle 13"/>
          <p:cNvSpPr>
            <a:spLocks noChangeArrowheads="1"/>
          </p:cNvSpPr>
          <p:nvPr/>
        </p:nvSpPr>
        <p:spPr bwMode="auto">
          <a:xfrm>
            <a:off x="3635375" y="2636838"/>
            <a:ext cx="649288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標題 3"/>
          <p:cNvSpPr>
            <a:spLocks/>
          </p:cNvSpPr>
          <p:nvPr/>
        </p:nvSpPr>
        <p:spPr bwMode="auto">
          <a:xfrm>
            <a:off x="323850" y="260350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10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、銓敘審定檔案轉入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(4)</a:t>
            </a:r>
            <a: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kumimoji="0" lang="en-US" altLang="zh-TW" sz="2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96336" y="188640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方法二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358775" y="836613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審定媒體資料檔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儲存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儲存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5" name="Picture 4" descr="Clipboard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37723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1908175" y="3573463"/>
            <a:ext cx="1008063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76700"/>
            <a:ext cx="338455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4140200" y="5157788"/>
            <a:ext cx="647700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4038"/>
            <a:ext cx="35988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8027988" y="6453188"/>
            <a:ext cx="647700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標題 3"/>
          <p:cNvSpPr>
            <a:spLocks/>
          </p:cNvSpPr>
          <p:nvPr/>
        </p:nvSpPr>
        <p:spPr bwMode="auto">
          <a:xfrm>
            <a:off x="323850" y="260350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10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、銓敘審定檔案轉入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(5)</a:t>
            </a:r>
            <a: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kumimoji="0" lang="en-US" altLang="zh-TW" sz="2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6336" y="188640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方法二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至</a:t>
            </a:r>
            <a:r>
              <a:rPr lang="en-US" altLang="zh-TW" sz="2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WebHR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＞考績資料轉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入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0179" name="Picture 4" descr="Clipboard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5342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755650" y="3573463"/>
            <a:ext cx="1008063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1979613" y="5445125"/>
            <a:ext cx="863600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684213" y="2565400"/>
            <a:ext cx="1008062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323850" y="260350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10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、銓敘審定檔案轉入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(6)</a:t>
            </a:r>
            <a: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kumimoji="0" lang="en-US" altLang="zh-TW" sz="2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96336" y="188640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方法二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考績媒體資料轉入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瀏覽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點選方才下載之檔案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開啟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上傳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03" name="Picture 4" descr="Clipboard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08138"/>
            <a:ext cx="6764337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411413" y="2708275"/>
            <a:ext cx="9366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4716463" y="2997200"/>
            <a:ext cx="50323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3492500" y="5589588"/>
            <a:ext cx="935038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6372225" y="6237288"/>
            <a:ext cx="7207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5219700" y="2997200"/>
            <a:ext cx="504825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標題 3"/>
          <p:cNvSpPr>
            <a:spLocks/>
          </p:cNvSpPr>
          <p:nvPr/>
        </p:nvSpPr>
        <p:spPr bwMode="auto">
          <a:xfrm>
            <a:off x="323850" y="260350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10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、銓敘審定檔案轉入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(7)</a:t>
            </a:r>
            <a: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kumimoji="0" lang="en-US" altLang="zh-TW" sz="2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6336" y="188640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方法二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785225" cy="719138"/>
          </a:xfrm>
          <a:extLst/>
        </p:spPr>
        <p:txBody>
          <a:bodyPr>
            <a:normAutofit/>
          </a:bodyPr>
          <a:lstStyle/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Font typeface="Wingdings 3"/>
              <a:buChar char=""/>
              <a:defRPr/>
            </a:pP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考績作業＞年終辦理考績＞考績資料擷取批次作業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 bwMode="auto">
          <a:xfrm>
            <a:off x="251520" y="59854"/>
            <a:ext cx="6192837" cy="704850"/>
          </a:xfrm>
          <a:extLst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2</a:t>
            </a: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、</a:t>
            </a:r>
            <a:r>
              <a:rPr lang="zh-TW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考績資料擷取批次作業</a:t>
            </a: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(1)</a:t>
            </a:r>
          </a:p>
        </p:txBody>
      </p:sp>
      <p:grpSp>
        <p:nvGrpSpPr>
          <p:cNvPr id="15364" name="群組 8"/>
          <p:cNvGrpSpPr>
            <a:grpSpLocks/>
          </p:cNvGrpSpPr>
          <p:nvPr/>
        </p:nvGrpSpPr>
        <p:grpSpPr bwMode="auto">
          <a:xfrm>
            <a:off x="323850" y="1268413"/>
            <a:ext cx="8424863" cy="5300662"/>
            <a:chOff x="323528" y="1268760"/>
            <a:chExt cx="8424863" cy="5300662"/>
          </a:xfrm>
        </p:grpSpPr>
        <p:pic>
          <p:nvPicPr>
            <p:cNvPr id="15366" name="Picture 4" descr="Clipboard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68760"/>
              <a:ext cx="8424863" cy="530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Rectangle 5"/>
            <p:cNvSpPr>
              <a:spLocks noChangeArrowheads="1"/>
            </p:cNvSpPr>
            <p:nvPr/>
          </p:nvSpPr>
          <p:spPr bwMode="auto">
            <a:xfrm>
              <a:off x="1907704" y="3284984"/>
              <a:ext cx="1439863" cy="2873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539552" y="2276872"/>
              <a:ext cx="1150937" cy="2873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539552" y="3284984"/>
              <a:ext cx="1295400" cy="2873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924300" y="3573463"/>
            <a:ext cx="28797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小撇步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檢査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12/2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前後調職人員，辦理年終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另予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考績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考績媒體資料檔轉入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全選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執行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2227" name="Picture 6" descr="Clipboard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90663"/>
            <a:ext cx="7980363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2051050" y="3644900"/>
            <a:ext cx="288925" cy="3213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2051050" y="2924175"/>
            <a:ext cx="360363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2771775" y="2924175"/>
            <a:ext cx="433388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2339975" y="2492375"/>
            <a:ext cx="3671888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標題 3"/>
          <p:cNvSpPr>
            <a:spLocks/>
          </p:cNvSpPr>
          <p:nvPr/>
        </p:nvSpPr>
        <p:spPr bwMode="auto">
          <a:xfrm>
            <a:off x="323850" y="260350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10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、銓敘審定檔案轉入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(8)</a:t>
            </a:r>
            <a: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kumimoji="0" lang="en-US" altLang="zh-TW" sz="2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96336" y="188640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方法二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＞考績(成)通知書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51" name="Picture 4" descr="Clipboard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7885112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39750" y="3644900"/>
            <a:ext cx="863600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763713" y="5734050"/>
            <a:ext cx="1008062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標題 3"/>
          <p:cNvSpPr>
            <a:spLocks/>
          </p:cNvSpPr>
          <p:nvPr/>
        </p:nvSpPr>
        <p:spPr bwMode="auto">
          <a:xfrm>
            <a:off x="395288" y="188913"/>
            <a:ext cx="5795962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11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、列印考績通知書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  <a: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kumimoji="0" lang="en-US" altLang="zh-TW" sz="2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468313" y="2636838"/>
            <a:ext cx="936625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考績年別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考績人員類別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官等類別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分批類別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發文日期、字號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列印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275" name="Picture 4" descr="Clipboard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4485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771775" y="3284538"/>
            <a:ext cx="360363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268538" y="5084763"/>
            <a:ext cx="7207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356100" y="4221163"/>
            <a:ext cx="35877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6372225" y="4221163"/>
            <a:ext cx="647700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268538" y="5589588"/>
            <a:ext cx="3167062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2195513" y="2852738"/>
            <a:ext cx="360362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標題 3"/>
          <p:cNvSpPr>
            <a:spLocks/>
          </p:cNvSpPr>
          <p:nvPr/>
        </p:nvSpPr>
        <p:spPr bwMode="auto">
          <a:xfrm>
            <a:off x="395288" y="188913"/>
            <a:ext cx="5795962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11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、列印考績通知書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(2)</a:t>
            </a:r>
            <a: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kumimoji="0" lang="en-US" altLang="zh-TW" sz="26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250825" y="7651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＞考績(成)通知書簽收清冊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5299" name="Picture 4" descr="Clipboard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0962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539750" y="3573463"/>
            <a:ext cx="792163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835150" y="5876925"/>
            <a:ext cx="1296988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標題 3"/>
          <p:cNvSpPr>
            <a:spLocks/>
          </p:cNvSpPr>
          <p:nvPr/>
        </p:nvSpPr>
        <p:spPr bwMode="auto">
          <a:xfrm>
            <a:off x="323850" y="115888"/>
            <a:ext cx="7777163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12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成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)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通知書簽收清冊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395288" y="2492375"/>
            <a:ext cx="792162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>
            <a:off x="179388" y="865188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考績年別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考績人員類別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官等類別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分批類別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3" name="Picture 4" descr="Clipboard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6391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2051050" y="5734050"/>
            <a:ext cx="865188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4500563" y="4652963"/>
            <a:ext cx="503237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6948488" y="4652963"/>
            <a:ext cx="792162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2700338" y="3213100"/>
            <a:ext cx="431800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4500563" y="2708275"/>
            <a:ext cx="39608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小撇步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受考人於簽收清冊簽名、簽收日期。</a:t>
            </a:r>
          </a:p>
        </p:txBody>
      </p:sp>
      <p:sp>
        <p:nvSpPr>
          <p:cNvPr id="10" name="標題 3"/>
          <p:cNvSpPr>
            <a:spLocks/>
          </p:cNvSpPr>
          <p:nvPr/>
        </p:nvSpPr>
        <p:spPr bwMode="auto">
          <a:xfrm>
            <a:off x="323850" y="115888"/>
            <a:ext cx="7777163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12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成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)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通知書簽收清冊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＞年終考績更正作業＞考績(評)資料更正作業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347" name="Picture 4" descr="Clipboard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8005762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827088" y="3429000"/>
            <a:ext cx="792162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2124075" y="5516563"/>
            <a:ext cx="935038" cy="2174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3492500" y="5445125"/>
            <a:ext cx="1150938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755650" y="2492375"/>
            <a:ext cx="9366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鍵入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考績年別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查詢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編修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8371" name="Picture 5" descr="Clipboard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4422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2411413" y="2708275"/>
            <a:ext cx="431800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2339975" y="4149725"/>
            <a:ext cx="504825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4" name="Rectangle 9"/>
          <p:cNvSpPr>
            <a:spLocks noChangeArrowheads="1"/>
          </p:cNvSpPr>
          <p:nvPr/>
        </p:nvSpPr>
        <p:spPr bwMode="auto">
          <a:xfrm>
            <a:off x="3059113" y="2852738"/>
            <a:ext cx="5048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點選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其他、備考原因理由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頁籤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更正註記欄位請輸入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『@』/key in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更正理由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9395" name="Picture 4" descr="Clipboard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82391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2627313" y="6524625"/>
            <a:ext cx="360362" cy="33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5003800" y="6524625"/>
            <a:ext cx="2736850" cy="33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7308850" y="4724400"/>
            <a:ext cx="1366838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/>
          </p:cNvSpPr>
          <p:nvPr>
            <p:ph idx="1"/>
          </p:nvPr>
        </p:nvSpPr>
        <p:spPr>
          <a:xfrm>
            <a:off x="107950" y="836613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網際網路報送及報備服務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媒體網路報送子系統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報送查詢維護作業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報送案別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in400/(F3)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進入查詢 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0419" name="Picture 4" descr="Clipboard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0803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900113" y="3068638"/>
            <a:ext cx="1295400" cy="2174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1042988" y="3284538"/>
            <a:ext cx="11525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1258888" y="3500438"/>
            <a:ext cx="9366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3132138" y="5589588"/>
            <a:ext cx="3024187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2916238" y="2492375"/>
            <a:ext cx="863600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68801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查詢已報送銓敘部銓敘審定之考績案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報送案別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in 400/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已報送案別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/(F11)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執行查詢 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TW" altLang="en-US" sz="2400" b="1" dirty="0" smtClean="0"/>
          </a:p>
        </p:txBody>
      </p:sp>
      <p:pic>
        <p:nvPicPr>
          <p:cNvPr id="61443" name="Picture 4" descr="Clipboard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2867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843213" y="3933825"/>
            <a:ext cx="649287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3708400" y="4292600"/>
            <a:ext cx="1150938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3708400" y="2636838"/>
            <a:ext cx="1079500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358775" y="765175"/>
            <a:ext cx="8785225" cy="64071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Font typeface="Wingdings 3"/>
              <a:buChar char=""/>
              <a:defRPr/>
            </a:pP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考績作業＞年終辦理考績＞考績資料擷取批次作業＞普通人員/一般人員/執行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387" name="群組 8"/>
          <p:cNvGrpSpPr>
            <a:grpSpLocks/>
          </p:cNvGrpSpPr>
          <p:nvPr/>
        </p:nvGrpSpPr>
        <p:grpSpPr bwMode="auto">
          <a:xfrm>
            <a:off x="323850" y="1628775"/>
            <a:ext cx="8424863" cy="5229225"/>
            <a:chOff x="323601" y="1844675"/>
            <a:chExt cx="8424863" cy="5229225"/>
          </a:xfrm>
        </p:grpSpPr>
        <p:pic>
          <p:nvPicPr>
            <p:cNvPr id="16390" name="Picture 4" descr="Clipboard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01" y="1844675"/>
              <a:ext cx="8424863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5076825" y="3573463"/>
              <a:ext cx="1223963" cy="215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2771775" y="5734050"/>
              <a:ext cx="1296988" cy="2174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93" name="Rectangle 7"/>
            <p:cNvSpPr>
              <a:spLocks noChangeArrowheads="1"/>
            </p:cNvSpPr>
            <p:nvPr/>
          </p:nvSpPr>
          <p:spPr bwMode="auto">
            <a:xfrm>
              <a:off x="2051050" y="3284538"/>
              <a:ext cx="431800" cy="3603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94" name="Rectangle 8"/>
            <p:cNvSpPr>
              <a:spLocks noChangeArrowheads="1"/>
            </p:cNvSpPr>
            <p:nvPr/>
          </p:nvSpPr>
          <p:spPr bwMode="auto">
            <a:xfrm>
              <a:off x="2484438" y="3068638"/>
              <a:ext cx="2232025" cy="2873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4" name="標題 3"/>
          <p:cNvSpPr>
            <a:spLocks/>
          </p:cNvSpPr>
          <p:nvPr/>
        </p:nvSpPr>
        <p:spPr bwMode="auto">
          <a:xfrm>
            <a:off x="323850" y="0"/>
            <a:ext cx="6192838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endParaRPr kumimoji="0" lang="en-US" altLang="zh-TW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+mj-cs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title"/>
          </p:nvPr>
        </p:nvSpPr>
        <p:spPr bwMode="auto">
          <a:xfrm>
            <a:off x="251520" y="59854"/>
            <a:ext cx="6192837" cy="704850"/>
          </a:xfrm>
          <a:extLst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2</a:t>
            </a:r>
            <a:r>
              <a:rPr lang="zh-TW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、</a:t>
            </a:r>
            <a:r>
              <a:rPr lang="zh-TW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考績資料擷取批次作業</a:t>
            </a: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點選經銓敘部銓敘審定需辦理考績變更案之文號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(6/11)</a:t>
            </a:r>
          </a:p>
        </p:txBody>
      </p:sp>
      <p:pic>
        <p:nvPicPr>
          <p:cNvPr id="62467" name="Picture 5" descr="Clipboard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058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2339975" y="5300663"/>
            <a:ext cx="626427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檢視報送資料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 smtClean="0"/>
          </a:p>
        </p:txBody>
      </p:sp>
      <p:pic>
        <p:nvPicPr>
          <p:cNvPr id="63491" name="Picture 4" descr="Clipboard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1756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124075" y="2349500"/>
            <a:ext cx="1079500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/>
          </p:cNvSpPr>
          <p:nvPr>
            <p:ph idx="1"/>
          </p:nvPr>
        </p:nvSpPr>
        <p:spPr>
          <a:xfrm>
            <a:off x="179388" y="865188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點選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退至未報送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確定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勾選須辦理考績更正案的資料序號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515" name="Picture 4" descr="Clipboard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3724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5940425" y="2276475"/>
            <a:ext cx="936625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645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05263"/>
            <a:ext cx="1790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4211638" y="4724400"/>
            <a:ext cx="865187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當按下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退至未報送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鈕之後，畫面會變為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『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變更為更正案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勾選欲辦理考績更正之受考人</a:t>
            </a:r>
          </a:p>
        </p:txBody>
      </p:sp>
      <p:pic>
        <p:nvPicPr>
          <p:cNvPr id="65539" name="Picture 4" descr="Clipboard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824706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2051050" y="2636838"/>
            <a:ext cx="6624638" cy="720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2051050" y="6381750"/>
            <a:ext cx="5905500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5542" name="Oval 7"/>
          <p:cNvSpPr>
            <a:spLocks noChangeArrowheads="1"/>
          </p:cNvSpPr>
          <p:nvPr/>
        </p:nvSpPr>
        <p:spPr bwMode="auto">
          <a:xfrm>
            <a:off x="5867400" y="2565400"/>
            <a:ext cx="865188" cy="6477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/>
          </p:cNvSpPr>
          <p:nvPr>
            <p:ph idx="1"/>
          </p:nvPr>
        </p:nvSpPr>
        <p:spPr>
          <a:xfrm>
            <a:off x="323850" y="836613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更正需辦理考績更正相關欄位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存檔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離開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6563" name="Picture 4" descr="Clipboard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39863"/>
            <a:ext cx="669607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1331913" y="1773238"/>
            <a:ext cx="576262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3132138" y="5734050"/>
            <a:ext cx="431800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2771775" y="1773238"/>
            <a:ext cx="504825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報送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考績案件報送至銓敘部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(602000000)/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報送文號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/(F11)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存檔 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7587" name="Picture 4" descr="Clipboard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3281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4500563" y="3068638"/>
            <a:ext cx="719137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4427538" y="3644900"/>
            <a:ext cx="3168650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2700338" y="2420938"/>
            <a:ext cx="719137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標題 3"/>
          <p:cNvSpPr>
            <a:spLocks/>
          </p:cNvSpPr>
          <p:nvPr/>
        </p:nvSpPr>
        <p:spPr bwMode="auto">
          <a:xfrm>
            <a:off x="323850" y="188913"/>
            <a:ext cx="61563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、考績更正作業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＞更新個人基本資料作業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zh-TW" dirty="0" smtClean="0"/>
          </a:p>
        </p:txBody>
      </p:sp>
      <p:pic>
        <p:nvPicPr>
          <p:cNvPr id="68611" name="Picture 4" descr="Clipboard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12888"/>
            <a:ext cx="749141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/>
          </p:cNvSpPr>
          <p:nvPr/>
        </p:nvSpPr>
        <p:spPr bwMode="auto">
          <a:xfrm>
            <a:off x="395288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14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、更新個人基本資料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1042988" y="2349500"/>
            <a:ext cx="863600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1042988" y="3213100"/>
            <a:ext cx="865187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2268538" y="5516563"/>
            <a:ext cx="1150937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考績人員類別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官等類別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分批類別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查詢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全選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執行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9635" name="Picture 4" descr="Clipboard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95425"/>
            <a:ext cx="74517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2339975" y="4581525"/>
            <a:ext cx="719138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4427538" y="3644900"/>
            <a:ext cx="576262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6516688" y="3644900"/>
            <a:ext cx="792162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2268538" y="2636838"/>
            <a:ext cx="358775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9640" name="Rectangle 9"/>
          <p:cNvSpPr>
            <a:spLocks noChangeArrowheads="1"/>
          </p:cNvSpPr>
          <p:nvPr/>
        </p:nvSpPr>
        <p:spPr bwMode="auto">
          <a:xfrm>
            <a:off x="2627313" y="2636838"/>
            <a:ext cx="288925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9641" name="Rectangle 10"/>
          <p:cNvSpPr>
            <a:spLocks noChangeArrowheads="1"/>
          </p:cNvSpPr>
          <p:nvPr/>
        </p:nvSpPr>
        <p:spPr bwMode="auto">
          <a:xfrm>
            <a:off x="3348038" y="2636838"/>
            <a:ext cx="287337" cy="287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標題 3"/>
          <p:cNvSpPr>
            <a:spLocks/>
          </p:cNvSpPr>
          <p:nvPr/>
        </p:nvSpPr>
        <p:spPr bwMode="auto">
          <a:xfrm>
            <a:off x="395288" y="115888"/>
            <a:ext cx="637222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14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、更新個人基本資料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idx="1"/>
          </p:nvPr>
        </p:nvSpPr>
        <p:spPr>
          <a:xfrm>
            <a:off x="395288" y="620713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3300"/>
              </a:buClr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＞公務人員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考績表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411" name="群組 7"/>
          <p:cNvGrpSpPr>
            <a:grpSpLocks/>
          </p:cNvGrpSpPr>
          <p:nvPr/>
        </p:nvGrpSpPr>
        <p:grpSpPr bwMode="auto">
          <a:xfrm>
            <a:off x="539750" y="1341438"/>
            <a:ext cx="7858125" cy="5145087"/>
            <a:chOff x="683568" y="1712913"/>
            <a:chExt cx="7858125" cy="5145087"/>
          </a:xfrm>
        </p:grpSpPr>
        <p:pic>
          <p:nvPicPr>
            <p:cNvPr id="17413" name="Picture 4" descr="Clipboard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12913"/>
              <a:ext cx="7858125" cy="514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2195513" y="4005263"/>
              <a:ext cx="1512887" cy="2174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827088" y="2636838"/>
              <a:ext cx="1296987" cy="3603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900113" y="3716338"/>
              <a:ext cx="935037" cy="2174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Constantia" panose="02030602050306030303" pitchFamily="18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4" name="標題 3"/>
          <p:cNvSpPr>
            <a:spLocks/>
          </p:cNvSpPr>
          <p:nvPr/>
        </p:nvSpPr>
        <p:spPr bwMode="auto">
          <a:xfrm>
            <a:off x="323850" y="0"/>
            <a:ext cx="6192838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、列印考績表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一般人員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全部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普通人員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列印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TW" altLang="en-US" dirty="0" smtClean="0"/>
          </a:p>
        </p:txBody>
      </p:sp>
      <p:pic>
        <p:nvPicPr>
          <p:cNvPr id="18435" name="Picture 4" descr="Clipboar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0359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195513" y="5661025"/>
            <a:ext cx="863600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643438" y="4652963"/>
            <a:ext cx="504825" cy="2143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7092950" y="4581525"/>
            <a:ext cx="792163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2124075" y="2708275"/>
            <a:ext cx="431800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5292725" y="260350"/>
            <a:ext cx="34210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小撇步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列印考績表並分送各受考人核對差假及獎懲資料，無誤後，逕交予單位主管考核</a:t>
            </a:r>
          </a:p>
        </p:txBody>
      </p:sp>
      <p:sp>
        <p:nvSpPr>
          <p:cNvPr id="10" name="標題 3"/>
          <p:cNvSpPr>
            <a:spLocks/>
          </p:cNvSpPr>
          <p:nvPr/>
        </p:nvSpPr>
        <p:spPr bwMode="auto">
          <a:xfrm>
            <a:off x="395288" y="131763"/>
            <a:ext cx="6192837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3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、列印考績表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60928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更新個人基本資料檔後，重新擷取獎懲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TW" altLang="en-US" b="1" dirty="0" smtClean="0"/>
          </a:p>
        </p:txBody>
      </p:sp>
      <p:pic>
        <p:nvPicPr>
          <p:cNvPr id="19459" name="Picture 5" descr="Clipboard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39863"/>
            <a:ext cx="77724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195513" y="3644900"/>
            <a:ext cx="13684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2987675" y="2924175"/>
            <a:ext cx="792163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900113" y="3573463"/>
            <a:ext cx="863600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755650" y="2492375"/>
            <a:ext cx="1079500" cy="287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4427538" y="4797425"/>
            <a:ext cx="35290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小撇步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: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受考人獎懲資料如需修正，請檢視獎懲子系統是否疏漏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『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更新個人基本資料檔</a:t>
            </a:r>
            <a:r>
              <a:rPr lang="en-US" altLang="zh-TW" sz="1900">
                <a:solidFill>
                  <a:srgbClr val="990099"/>
                </a:solidFill>
                <a:latin typeface="標楷體" panose="03000509000000000000" pitchFamily="65" charset="-120"/>
              </a:rPr>
              <a:t>』</a:t>
            </a:r>
            <a:r>
              <a:rPr lang="zh-TW" altLang="en-US" sz="1900">
                <a:solidFill>
                  <a:srgbClr val="990099"/>
                </a:solidFill>
                <a:latin typeface="標楷體" panose="03000509000000000000" pitchFamily="65" charset="-120"/>
              </a:rPr>
              <a:t>。</a:t>
            </a:r>
          </a:p>
        </p:txBody>
      </p:sp>
      <p:sp>
        <p:nvSpPr>
          <p:cNvPr id="4" name="標題 3"/>
          <p:cNvSpPr>
            <a:spLocks/>
          </p:cNvSpPr>
          <p:nvPr/>
        </p:nvSpPr>
        <p:spPr bwMode="auto">
          <a:xfrm>
            <a:off x="250825" y="0"/>
            <a:ext cx="8713788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4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、修正受考人獎懲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(1)</a:t>
            </a:r>
          </a:p>
        </p:txBody>
      </p:sp>
      <p:sp>
        <p:nvSpPr>
          <p:cNvPr id="10" name="矩形 9"/>
          <p:cNvSpPr/>
          <p:nvPr/>
        </p:nvSpPr>
        <p:spPr>
          <a:xfrm>
            <a:off x="7596336" y="188640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方法一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10080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考績作業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年終辦理考績</a:t>
            </a:r>
            <a:r>
              <a:rPr lang="zh-TW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＞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考績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評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資料維護</a:t>
            </a: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zh-TW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查詢</a:t>
            </a:r>
            <a:endParaRPr lang="en-US" altLang="zh-TW" sz="24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標題 3"/>
          <p:cNvSpPr>
            <a:spLocks/>
          </p:cNvSpPr>
          <p:nvPr/>
        </p:nvSpPr>
        <p:spPr bwMode="auto">
          <a:xfrm>
            <a:off x="250825" y="0"/>
            <a:ext cx="8893175" cy="704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4</a:t>
            </a:r>
            <a:r>
              <a:rPr kumimoji="0"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、修正受考人獎懲</a:t>
            </a:r>
            <a:r>
              <a:rPr kumimoji="0"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j-cs"/>
              </a:rPr>
              <a:t>(2)</a:t>
            </a:r>
          </a:p>
        </p:txBody>
      </p:sp>
      <p:pic>
        <p:nvPicPr>
          <p:cNvPr id="20484" name="Picture 9" descr="Clipboard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27722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395288" y="2565400"/>
            <a:ext cx="1223962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539750" y="3644900"/>
            <a:ext cx="8636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1979613" y="3716338"/>
            <a:ext cx="1223962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2051050" y="2924175"/>
            <a:ext cx="431800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96336" y="188640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方法二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2102</TotalTime>
  <Words>1789</Words>
  <Application>Microsoft Office PowerPoint</Application>
  <PresentationFormat>如螢幕大小 (4:3)</PresentationFormat>
  <Paragraphs>154</Paragraphs>
  <Slides>57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7" baseType="lpstr">
      <vt:lpstr>Arial</vt:lpstr>
      <vt:lpstr>新細明體</vt:lpstr>
      <vt:lpstr>Constantia</vt:lpstr>
      <vt:lpstr>標楷體</vt:lpstr>
      <vt:lpstr>Wingdings 3</vt:lpstr>
      <vt:lpstr>Verdana</vt:lpstr>
      <vt:lpstr>Wingdings 2</vt:lpstr>
      <vt:lpstr>Calibri</vt:lpstr>
      <vt:lpstr>Wingdings</vt:lpstr>
      <vt:lpstr>匯合</vt:lpstr>
      <vt:lpstr>108年教育部人事處所屬人事人員 人事資訊系統研習班</vt:lpstr>
      <vt:lpstr>1、清查合於辦理考績作業人數(1)</vt:lpstr>
      <vt:lpstr>1、清查合於辦理考績作業人數(2)</vt:lpstr>
      <vt:lpstr>2、考績資料擷取批次作業(1)</vt:lpstr>
      <vt:lpstr>2、考績資料擷取批次作業(2)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psnl20</cp:lastModifiedBy>
  <cp:revision>55</cp:revision>
  <dcterms:created xsi:type="dcterms:W3CDTF">2014-07-18T09:12:52Z</dcterms:created>
  <dcterms:modified xsi:type="dcterms:W3CDTF">2019-04-25T01:37:21Z</dcterms:modified>
</cp:coreProperties>
</file>