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9" r:id="rId1"/>
  </p:sldMasterIdLst>
  <p:sldIdLst>
    <p:sldId id="256" r:id="rId2"/>
    <p:sldId id="257" r:id="rId3"/>
    <p:sldId id="258" r:id="rId4"/>
    <p:sldId id="27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5" r:id="rId18"/>
    <p:sldId id="276" r:id="rId19"/>
    <p:sldId id="278" r:id="rId20"/>
    <p:sldId id="27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-126" y="-5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783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48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1641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307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1039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831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056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832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83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111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953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324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950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694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645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807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95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02633" y="2071321"/>
            <a:ext cx="7766936" cy="1646302"/>
          </a:xfrm>
        </p:spPr>
        <p:txBody>
          <a:bodyPr/>
          <a:lstStyle/>
          <a:p>
            <a:pPr lvl="0" defTabSz="914400" fontAlgn="base">
              <a:spcAft>
                <a:spcPct val="0"/>
              </a:spcAft>
              <a:defRPr/>
            </a:pPr>
            <a:r>
              <a:rPr kumimoji="1" lang="en-US" altLang="zh-TW" sz="4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WEBHR</a:t>
            </a:r>
            <a:r>
              <a:rPr kumimoji="1" lang="zh-TW" altLang="en-US" sz="4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組織編制</a:t>
            </a:r>
            <a:r>
              <a:rPr kumimoji="1" lang="ja-JP" altLang="en-US" sz="4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rPr>
              <a:t/>
            </a:r>
            <a:br>
              <a:rPr kumimoji="1" lang="ja-JP" altLang="en-US" sz="4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+mn-cs"/>
              </a:rPr>
            </a:br>
            <a:endParaRPr lang="zh-TW" alt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98579" y="2005057"/>
            <a:ext cx="7766936" cy="1096899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kumimoji="1" lang="en-US" altLang="zh-TW" sz="4800" dirty="0" err="1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WebHR</a:t>
            </a:r>
            <a:r>
              <a:rPr kumimoji="1" lang="zh-TW" altLang="en-US" sz="4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彈性選員</a:t>
            </a:r>
            <a:endParaRPr lang="ja-JP" altLang="en-US" sz="4800" dirty="0">
              <a:latin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60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2098800"/>
            <a:ext cx="8640000" cy="3960000"/>
          </a:xfrm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 bwMode="auto">
          <a:prstGeom prst="roundRect">
            <a:avLst/>
          </a:prstGeom>
          <a:solidFill>
            <a:srgbClr val="00B0F0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二</a:t>
            </a:r>
            <a:r>
              <a:rPr lang="en-US" altLang="zh-TW" sz="32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彈性選員</a:t>
            </a:r>
            <a:r>
              <a:rPr lang="en-US" altLang="zh-TW" sz="3200" dirty="0" smtClean="0">
                <a:solidFill>
                  <a:schemeClr val="bg1">
                    <a:lumMod val="95000"/>
                  </a:schemeClr>
                </a:solidFill>
              </a:rPr>
              <a:t>-</a:t>
            </a: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步驟設定</a:t>
            </a:r>
            <a:r>
              <a:rPr lang="en-US" altLang="zh-TW" sz="3200" dirty="0" smtClean="0">
                <a:solidFill>
                  <a:schemeClr val="bg1">
                    <a:lumMod val="95000"/>
                  </a:schemeClr>
                </a:solidFill>
              </a:rPr>
              <a:t>1-</a:t>
            </a: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新增條件</a:t>
            </a:r>
            <a:endParaRPr lang="zh-TW" altLang="en-US" sz="3200" dirty="0">
              <a:solidFill>
                <a:schemeClr val="tx2"/>
              </a:solidFill>
              <a:latin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138507" y="7289807"/>
            <a:ext cx="565266" cy="2576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355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-0.0111 L -0.00325 -1.02706 L -0.91586 -1.02706 L -0.91586 -0.0916 L -0.07085 -0.09438 L -0.07007 -0.79297 L -0.8523 -0.79135 L -0.8523 -0.33749 L -0.78393 -0.33749 L -0.78562 -0.57321 " pathEditMode="relative" rAng="0" ptsTypes="AAAAAAAAAA">
                                      <p:cBhvr>
                                        <p:cTn id="6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76" y="-507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2098800"/>
            <a:ext cx="8640000" cy="3960000"/>
          </a:xfrm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 bwMode="auto">
          <a:prstGeom prst="roundRect">
            <a:avLst/>
          </a:prstGeom>
          <a:solidFill>
            <a:srgbClr val="00B0F0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二</a:t>
            </a:r>
            <a:r>
              <a:rPr lang="en-US" altLang="zh-TW" sz="32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彈性選員</a:t>
            </a:r>
            <a:r>
              <a:rPr lang="en-US" altLang="zh-TW" sz="3200" dirty="0" smtClean="0">
                <a:solidFill>
                  <a:schemeClr val="bg1">
                    <a:lumMod val="95000"/>
                  </a:schemeClr>
                </a:solidFill>
              </a:rPr>
              <a:t>-3</a:t>
            </a: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排序設定</a:t>
            </a:r>
            <a:endParaRPr lang="zh-TW" altLang="en-US" sz="3200" dirty="0">
              <a:solidFill>
                <a:schemeClr val="tx2"/>
              </a:solidFill>
              <a:latin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782291" y="3059084"/>
            <a:ext cx="1687484" cy="14879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810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2098800"/>
            <a:ext cx="8640000" cy="3960000"/>
          </a:xfrm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 bwMode="auto">
          <a:prstGeom prst="roundRect">
            <a:avLst/>
          </a:prstGeom>
          <a:solidFill>
            <a:srgbClr val="00B0F0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二</a:t>
            </a:r>
            <a:r>
              <a:rPr lang="en-US" altLang="zh-TW" sz="32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彈性選員</a:t>
            </a:r>
            <a:r>
              <a:rPr lang="en-US" altLang="zh-TW" sz="3200" dirty="0" smtClean="0">
                <a:solidFill>
                  <a:schemeClr val="bg1">
                    <a:lumMod val="95000"/>
                  </a:schemeClr>
                </a:solidFill>
              </a:rPr>
              <a:t>-</a:t>
            </a: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結果</a:t>
            </a:r>
            <a:endParaRPr lang="zh-TW" altLang="en-US" sz="3200" dirty="0">
              <a:solidFill>
                <a:schemeClr val="tx2"/>
              </a:solidFill>
              <a:latin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1936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2098800"/>
            <a:ext cx="8640000" cy="3960000"/>
          </a:xfrm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 bwMode="auto">
          <a:prstGeom prst="roundRect">
            <a:avLst/>
          </a:prstGeom>
          <a:solidFill>
            <a:srgbClr val="00B0F0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二</a:t>
            </a:r>
            <a:r>
              <a:rPr lang="en-US" altLang="zh-TW" sz="32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彈性選員</a:t>
            </a:r>
            <a:r>
              <a:rPr lang="en-US" altLang="zh-TW" sz="3200" dirty="0" smtClean="0">
                <a:solidFill>
                  <a:schemeClr val="bg1">
                    <a:lumMod val="95000"/>
                  </a:schemeClr>
                </a:solidFill>
              </a:rPr>
              <a:t>-</a:t>
            </a: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選員結果存檔</a:t>
            </a:r>
            <a:endParaRPr lang="zh-TW" altLang="en-US" sz="3200" dirty="0">
              <a:solidFill>
                <a:schemeClr val="tx2"/>
              </a:solidFill>
              <a:latin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80407" y="2685011"/>
            <a:ext cx="648393" cy="2909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911927" y="3067396"/>
            <a:ext cx="897775" cy="2327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橢圓形圖說文字 5"/>
          <p:cNvSpPr/>
          <p:nvPr/>
        </p:nvSpPr>
        <p:spPr>
          <a:xfrm>
            <a:off x="3449782" y="3516284"/>
            <a:ext cx="1936134" cy="1280160"/>
          </a:xfrm>
          <a:prstGeom prst="wedgeEllipseCallout">
            <a:avLst>
              <a:gd name="adj1" fmla="val -87500"/>
              <a:gd name="adj2" fmla="val -6607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私密性設定</a:t>
            </a:r>
            <a:endParaRPr lang="zh-TW" altLang="en-US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187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8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6" grpId="1" animBg="1"/>
      <p:bldP spid="6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2098800"/>
            <a:ext cx="8640000" cy="3960000"/>
          </a:xfrm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 bwMode="auto">
          <a:prstGeom prst="roundRect">
            <a:avLst/>
          </a:prstGeom>
          <a:solidFill>
            <a:srgbClr val="00B0F0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二</a:t>
            </a:r>
            <a:r>
              <a:rPr lang="en-US" altLang="zh-TW" sz="32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彈性選員</a:t>
            </a:r>
            <a:r>
              <a:rPr lang="en-US" altLang="zh-TW" sz="3200" dirty="0" smtClean="0">
                <a:solidFill>
                  <a:schemeClr val="bg1">
                    <a:lumMod val="95000"/>
                  </a:schemeClr>
                </a:solidFill>
              </a:rPr>
              <a:t>-</a:t>
            </a: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選員存檔結果</a:t>
            </a:r>
            <a:endParaRPr lang="zh-TW" altLang="en-US" sz="3200" dirty="0">
              <a:solidFill>
                <a:schemeClr val="tx2"/>
              </a:solidFill>
              <a:latin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16528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80"/>
          <a:stretch/>
        </p:blipFill>
        <p:spPr>
          <a:xfrm>
            <a:off x="472273" y="2098800"/>
            <a:ext cx="8833727" cy="3920163"/>
          </a:xfrm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 bwMode="auto">
          <a:prstGeom prst="roundRect">
            <a:avLst/>
          </a:prstGeom>
          <a:solidFill>
            <a:srgbClr val="00B0F0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二</a:t>
            </a:r>
            <a:r>
              <a:rPr lang="en-US" altLang="zh-TW" sz="32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彈性選員</a:t>
            </a:r>
            <a:r>
              <a:rPr lang="en-US" altLang="zh-TW" sz="3200" dirty="0" smtClean="0">
                <a:solidFill>
                  <a:schemeClr val="bg1">
                    <a:lumMod val="95000"/>
                  </a:schemeClr>
                </a:solidFill>
              </a:rPr>
              <a:t>-</a:t>
            </a: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存檔選取</a:t>
            </a:r>
            <a:endParaRPr lang="zh-TW" altLang="en-US" sz="3200" dirty="0">
              <a:solidFill>
                <a:schemeClr val="tx2"/>
              </a:solidFill>
              <a:latin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019719" y="3807229"/>
            <a:ext cx="1247183" cy="2826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187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 bwMode="auto">
          <a:prstGeom prst="roundRect">
            <a:avLst/>
          </a:prstGeom>
          <a:solidFill>
            <a:srgbClr val="00B0F0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二</a:t>
            </a:r>
            <a:r>
              <a:rPr lang="en-US" altLang="zh-TW" sz="32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彈性選員</a:t>
            </a:r>
            <a:r>
              <a:rPr lang="en-US" altLang="zh-TW" sz="3200" dirty="0" smtClean="0">
                <a:solidFill>
                  <a:schemeClr val="bg1">
                    <a:lumMod val="95000"/>
                  </a:schemeClr>
                </a:solidFill>
              </a:rPr>
              <a:t>-</a:t>
            </a: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範例</a:t>
            </a:r>
            <a:endParaRPr lang="zh-TW" altLang="en-US" sz="3200" dirty="0">
              <a:solidFill>
                <a:schemeClr val="tx2"/>
              </a:solidFill>
              <a:latin typeface="標楷體" pitchFamily="65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範例二</a:t>
            </a:r>
            <a:endParaRPr lang="en-US" altLang="zh-TW" dirty="0" smtClean="0"/>
          </a:p>
          <a:p>
            <a:r>
              <a:rPr lang="zh-TW" altLang="en-US" dirty="0"/>
              <a:t>本校教師曾任</a:t>
            </a:r>
            <a:r>
              <a:rPr lang="zh-TW" altLang="en-US" dirty="0" smtClean="0"/>
              <a:t>舊制助教</a:t>
            </a:r>
            <a:r>
              <a:rPr lang="en-US" altLang="zh-TW" dirty="0" smtClean="0">
                <a:latin typeface="Times New Roman"/>
                <a:cs typeface="Times New Roman"/>
              </a:rPr>
              <a:t>(1060321)</a:t>
            </a:r>
            <a:r>
              <a:rPr lang="zh-TW" altLang="en-US" dirty="0" smtClean="0">
                <a:latin typeface="Times New Roman"/>
                <a:cs typeface="Times New Roman"/>
              </a:rPr>
              <a:t>之名單</a:t>
            </a:r>
            <a:endParaRPr lang="en-US" altLang="zh-TW" dirty="0" smtClean="0">
              <a:latin typeface="Times New Roman"/>
              <a:cs typeface="Times New Roman"/>
            </a:endParaRPr>
          </a:p>
          <a:p>
            <a:r>
              <a:rPr lang="zh-TW" altLang="en-US" dirty="0">
                <a:latin typeface="Times New Roman"/>
                <a:cs typeface="Times New Roman"/>
              </a:rPr>
              <a:t>選取表</a:t>
            </a:r>
            <a:r>
              <a:rPr lang="en-US" altLang="zh-TW" dirty="0" smtClean="0">
                <a:latin typeface="Times New Roman"/>
                <a:cs typeface="Times New Roman"/>
              </a:rPr>
              <a:t>19</a:t>
            </a:r>
            <a:r>
              <a:rPr lang="zh-TW" altLang="en-US" dirty="0" smtClean="0">
                <a:latin typeface="Times New Roman"/>
                <a:cs typeface="Times New Roman"/>
              </a:rPr>
              <a:t>職稱</a:t>
            </a:r>
            <a:endParaRPr lang="en-US" altLang="zh-TW" dirty="0" smtClean="0">
              <a:latin typeface="Times New Roman"/>
              <a:cs typeface="Times New Roman"/>
            </a:endParaRPr>
          </a:p>
          <a:p>
            <a:r>
              <a:rPr lang="zh-TW" altLang="en-US" dirty="0">
                <a:latin typeface="Times New Roman"/>
                <a:cs typeface="Times New Roman"/>
              </a:rPr>
              <a:t>選取</a:t>
            </a:r>
            <a:r>
              <a:rPr lang="zh-TW" altLang="en-US" dirty="0" smtClean="0">
                <a:latin typeface="Times New Roman"/>
                <a:cs typeface="Times New Roman"/>
              </a:rPr>
              <a:t>表</a:t>
            </a:r>
            <a:r>
              <a:rPr lang="en-US" altLang="zh-TW" dirty="0" smtClean="0">
                <a:latin typeface="Times New Roman"/>
                <a:cs typeface="Times New Roman"/>
              </a:rPr>
              <a:t>2</a:t>
            </a:r>
            <a:r>
              <a:rPr lang="zh-TW" altLang="en-US" dirty="0" smtClean="0">
                <a:latin typeface="Times New Roman"/>
                <a:cs typeface="Times New Roman"/>
              </a:rPr>
              <a:t>職稱代號</a:t>
            </a:r>
            <a:endParaRPr lang="en-US" altLang="zh-TW" dirty="0" smtClean="0">
              <a:latin typeface="Times New Roman"/>
              <a:cs typeface="Times New Roman"/>
            </a:endParaRPr>
          </a:p>
          <a:p>
            <a:r>
              <a:rPr lang="zh-TW" altLang="en-US" dirty="0" smtClean="0">
                <a:latin typeface="Times New Roman"/>
                <a:cs typeface="Times New Roman"/>
              </a:rPr>
              <a:t>選取表</a:t>
            </a:r>
            <a:r>
              <a:rPr lang="en-US" altLang="zh-TW" dirty="0" smtClean="0">
                <a:latin typeface="Times New Roman"/>
                <a:cs typeface="Times New Roman"/>
              </a:rPr>
              <a:t>2</a:t>
            </a:r>
            <a:r>
              <a:rPr lang="zh-TW" altLang="en-US" dirty="0" smtClean="0">
                <a:latin typeface="Times New Roman"/>
                <a:cs typeface="Times New Roman"/>
              </a:rPr>
              <a:t>生效日期</a:t>
            </a:r>
            <a:endParaRPr lang="en-US" altLang="zh-TW" dirty="0" smtClean="0">
              <a:latin typeface="Times New Roman"/>
              <a:cs typeface="Times New Roman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16528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 bwMode="auto">
          <a:prstGeom prst="roundRect">
            <a:avLst/>
          </a:prstGeom>
          <a:solidFill>
            <a:srgbClr val="00B0F0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二</a:t>
            </a:r>
            <a:r>
              <a:rPr lang="en-US" altLang="zh-TW" sz="32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彈性選員步驟</a:t>
            </a:r>
            <a:r>
              <a:rPr lang="en-US" altLang="zh-TW" sz="3200" dirty="0">
                <a:solidFill>
                  <a:schemeClr val="bg1">
                    <a:lumMod val="95000"/>
                  </a:schemeClr>
                </a:solidFill>
              </a:rPr>
              <a:t>1</a:t>
            </a:r>
            <a:endParaRPr lang="zh-TW" altLang="en-US" sz="3200" dirty="0">
              <a:solidFill>
                <a:schemeClr val="tx2"/>
              </a:solidFill>
              <a:latin typeface="標楷體" pitchFamily="65" charset="-120"/>
            </a:endParaRPr>
          </a:p>
        </p:txBody>
      </p:sp>
      <p:pic>
        <p:nvPicPr>
          <p:cNvPr id="5" name="內容版面配置區 4"/>
          <p:cNvPicPr>
            <a:picLocks noGrp="1"/>
          </p:cNvPicPr>
          <p:nvPr>
            <p:ph idx="1"/>
          </p:nvPr>
        </p:nvPicPr>
        <p:blipFill rotWithShape="1">
          <a:blip r:embed="rId2"/>
          <a:srcRect b="3821"/>
          <a:stretch/>
        </p:blipFill>
        <p:spPr>
          <a:xfrm>
            <a:off x="661330" y="2143964"/>
            <a:ext cx="8407856" cy="433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28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 bwMode="auto">
          <a:prstGeom prst="roundRect">
            <a:avLst/>
          </a:prstGeom>
          <a:solidFill>
            <a:srgbClr val="00B0F0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二</a:t>
            </a:r>
            <a:r>
              <a:rPr lang="en-US" altLang="zh-TW" sz="32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彈性選員步驟</a:t>
            </a:r>
            <a:r>
              <a:rPr lang="en-US" altLang="zh-TW" sz="3200" dirty="0" smtClean="0">
                <a:solidFill>
                  <a:schemeClr val="bg1">
                    <a:lumMod val="95000"/>
                  </a:schemeClr>
                </a:solidFill>
              </a:rPr>
              <a:t>2</a:t>
            </a:r>
            <a:endParaRPr lang="zh-TW" altLang="en-US" sz="3200" dirty="0">
              <a:solidFill>
                <a:schemeClr val="tx2"/>
              </a:solidFill>
              <a:latin typeface="標楷體" pitchFamily="65" charset="-120"/>
            </a:endParaRPr>
          </a:p>
        </p:txBody>
      </p:sp>
      <p:pic>
        <p:nvPicPr>
          <p:cNvPr id="5" name="內容版面配置區 4"/>
          <p:cNvPicPr>
            <a:picLocks noGrp="1"/>
          </p:cNvPicPr>
          <p:nvPr>
            <p:ph idx="1"/>
          </p:nvPr>
        </p:nvPicPr>
        <p:blipFill rotWithShape="1">
          <a:blip r:embed="rId2"/>
          <a:srcRect t="1" b="4891"/>
          <a:stretch/>
        </p:blipFill>
        <p:spPr>
          <a:xfrm>
            <a:off x="723206" y="2160588"/>
            <a:ext cx="8445732" cy="421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0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/>
          </p:cNvPicPr>
          <p:nvPr>
            <p:ph idx="1"/>
          </p:nvPr>
        </p:nvPicPr>
        <p:blipFill rotWithShape="1">
          <a:blip r:embed="rId2"/>
          <a:srcRect l="596" r="1193" b="4222"/>
          <a:stretch/>
        </p:blipFill>
        <p:spPr>
          <a:xfrm>
            <a:off x="764771" y="2160588"/>
            <a:ext cx="8395854" cy="4148772"/>
          </a:xfrm>
          <a:prstGeom prst="rect">
            <a:avLst/>
          </a:prstGeom>
        </p:spPr>
      </p:pic>
      <p:sp>
        <p:nvSpPr>
          <p:cNvPr id="6" name="標題 3"/>
          <p:cNvSpPr>
            <a:spLocks noGrp="1"/>
          </p:cNvSpPr>
          <p:nvPr>
            <p:ph type="title"/>
          </p:nvPr>
        </p:nvSpPr>
        <p:spPr bwMode="auto">
          <a:prstGeom prst="roundRect">
            <a:avLst/>
          </a:prstGeom>
          <a:solidFill>
            <a:srgbClr val="00B0F0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二</a:t>
            </a:r>
            <a:r>
              <a:rPr lang="en-US" altLang="zh-TW" sz="32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彈性選員步驟</a:t>
            </a:r>
            <a:r>
              <a:rPr lang="en-US" altLang="zh-TW" sz="3200" dirty="0" smtClean="0">
                <a:solidFill>
                  <a:schemeClr val="bg1">
                    <a:lumMod val="95000"/>
                  </a:schemeClr>
                </a:solidFill>
              </a:rPr>
              <a:t>3</a:t>
            </a:r>
            <a:endParaRPr lang="zh-TW" altLang="en-US" sz="3200" dirty="0">
              <a:solidFill>
                <a:schemeClr val="tx2"/>
              </a:solidFill>
              <a:latin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36124" y="3266902"/>
            <a:ext cx="415636" cy="126353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619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內容版面配置區 20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18" y="1743317"/>
            <a:ext cx="9197262" cy="4759589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 bwMode="auto">
          <a:xfrm>
            <a:off x="1267538" y="293716"/>
            <a:ext cx="8420484" cy="1320800"/>
          </a:xfrm>
          <a:prstGeom prst="roundRect">
            <a:avLst/>
          </a:prstGeom>
          <a:solidFill>
            <a:srgbClr val="00B0F0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3200" dirty="0">
                <a:solidFill>
                  <a:schemeClr val="bg1">
                    <a:lumMod val="95000"/>
                  </a:schemeClr>
                </a:solidFill>
              </a:rPr>
              <a:t>一</a:t>
            </a:r>
            <a:r>
              <a:rPr lang="en-US" altLang="zh-TW" sz="32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步驟</a:t>
            </a:r>
            <a:r>
              <a:rPr lang="en-US" altLang="zh-TW" sz="3200" dirty="0" smtClean="0">
                <a:solidFill>
                  <a:schemeClr val="bg1">
                    <a:lumMod val="95000"/>
                  </a:schemeClr>
                </a:solidFill>
              </a:rPr>
              <a:t>1</a:t>
            </a: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人事選員</a:t>
            </a:r>
            <a:r>
              <a:rPr lang="en-US" altLang="zh-TW" sz="3200" dirty="0" smtClean="0">
                <a:solidFill>
                  <a:schemeClr val="bg1">
                    <a:lumMod val="95000"/>
                  </a:schemeClr>
                </a:solidFill>
              </a:rPr>
              <a:t>-</a:t>
            </a: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一般選員</a:t>
            </a:r>
            <a:endParaRPr lang="zh-TW" altLang="en-US" sz="3200" dirty="0">
              <a:solidFill>
                <a:schemeClr val="tx2"/>
              </a:solidFill>
              <a:latin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58305" y="3070164"/>
            <a:ext cx="674255" cy="1551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40873" y="3058160"/>
            <a:ext cx="855287" cy="189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983047" y="3033221"/>
            <a:ext cx="391160" cy="1334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橢圓形圖說文字 5"/>
          <p:cNvSpPr/>
          <p:nvPr/>
        </p:nvSpPr>
        <p:spPr>
          <a:xfrm>
            <a:off x="2901142" y="3624349"/>
            <a:ext cx="1587731" cy="997527"/>
          </a:xfrm>
          <a:prstGeom prst="wedgeEllipseCallout">
            <a:avLst>
              <a:gd name="adj1" fmla="val -92466"/>
              <a:gd name="adj2" fmla="val -96667"/>
            </a:avLst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一般選員</a:t>
            </a:r>
            <a:endParaRPr lang="zh-TW" altLang="en-US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橢圓形圖說文字 7"/>
          <p:cNvSpPr/>
          <p:nvPr/>
        </p:nvSpPr>
        <p:spPr>
          <a:xfrm>
            <a:off x="2903908" y="3618802"/>
            <a:ext cx="1587731" cy="997527"/>
          </a:xfrm>
          <a:prstGeom prst="wedgeEllipseCallout">
            <a:avLst>
              <a:gd name="adj1" fmla="val -92466"/>
              <a:gd name="adj2" fmla="val -9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77356" y="2991427"/>
            <a:ext cx="391160" cy="1334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8183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6592648" cy="1826581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dirty="0" smtClean="0"/>
              <a:t>謝謝聆聽</a:t>
            </a:r>
            <a:endParaRPr lang="zh-TW" altLang="en-US" sz="60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13" name="群組 12"/>
          <p:cNvGrpSpPr/>
          <p:nvPr/>
        </p:nvGrpSpPr>
        <p:grpSpPr>
          <a:xfrm>
            <a:off x="6379881" y="3250275"/>
            <a:ext cx="1780204" cy="1416818"/>
            <a:chOff x="2100105" y="884255"/>
            <a:chExt cx="1780204" cy="1416818"/>
          </a:xfrm>
        </p:grpSpPr>
        <p:sp>
          <p:nvSpPr>
            <p:cNvPr id="4" name="橢圓 3"/>
            <p:cNvSpPr/>
            <p:nvPr/>
          </p:nvSpPr>
          <p:spPr>
            <a:xfrm>
              <a:off x="2210637" y="884255"/>
              <a:ext cx="592853" cy="552659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5" name="橢圓 4"/>
            <p:cNvSpPr/>
            <p:nvPr/>
          </p:nvSpPr>
          <p:spPr>
            <a:xfrm>
              <a:off x="3166877" y="885935"/>
              <a:ext cx="592853" cy="552659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7" name="橢圓 6"/>
            <p:cNvSpPr/>
            <p:nvPr/>
          </p:nvSpPr>
          <p:spPr>
            <a:xfrm>
              <a:off x="2210636" y="1617785"/>
              <a:ext cx="1549093" cy="683288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100105" y="1112024"/>
              <a:ext cx="733532" cy="3449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3146777" y="1123752"/>
              <a:ext cx="733532" cy="3449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6" name="橢圓 5"/>
            <p:cNvSpPr/>
            <p:nvPr/>
          </p:nvSpPr>
          <p:spPr>
            <a:xfrm>
              <a:off x="2833637" y="1227586"/>
              <a:ext cx="283000" cy="259577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</p:grpSp>
      <p:pic>
        <p:nvPicPr>
          <p:cNvPr id="14" name="圖片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78" b="98522" l="1563" r="97917">
                        <a14:foregroundMark x1="22396" y1="22660" x2="20313" y2="21182"/>
                        <a14:foregroundMark x1="12500" y1="36946" x2="12500" y2="36946"/>
                        <a14:foregroundMark x1="12500" y1="36946" x2="12500" y2="36946"/>
                        <a14:foregroundMark x1="38021" y1="8867" x2="38021" y2="8867"/>
                        <a14:foregroundMark x1="61458" y1="11823" x2="61458" y2="11823"/>
                        <a14:foregroundMark x1="82813" y1="27094" x2="82813" y2="27094"/>
                        <a14:foregroundMark x1="85417" y1="48276" x2="85417" y2="48276"/>
                        <a14:foregroundMark x1="81771" y1="70936" x2="81771" y2="70936"/>
                        <a14:foregroundMark x1="27604" y1="86207" x2="27604" y2="86207"/>
                        <a14:foregroundMark x1="25000" y1="92118" x2="25000" y2="92118"/>
                        <a14:foregroundMark x1="25000" y1="92118" x2="25000" y2="92118"/>
                        <a14:foregroundMark x1="24479" y1="95074" x2="24479" y2="95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085" y="1783710"/>
            <a:ext cx="1482134" cy="1567048"/>
          </a:xfrm>
          <a:prstGeom prst="rect">
            <a:avLst/>
          </a:prstGeom>
        </p:spPr>
      </p:pic>
      <p:grpSp>
        <p:nvGrpSpPr>
          <p:cNvPr id="15" name="群組 14"/>
          <p:cNvGrpSpPr/>
          <p:nvPr/>
        </p:nvGrpSpPr>
        <p:grpSpPr>
          <a:xfrm>
            <a:off x="6371478" y="2928734"/>
            <a:ext cx="1668027" cy="1848897"/>
            <a:chOff x="1034980" y="2321169"/>
            <a:chExt cx="1668027" cy="1848897"/>
          </a:xfrm>
        </p:grpSpPr>
        <p:cxnSp>
          <p:nvCxnSpPr>
            <p:cNvPr id="16" name="直線接點 15"/>
            <p:cNvCxnSpPr/>
            <p:nvPr/>
          </p:nvCxnSpPr>
          <p:spPr>
            <a:xfrm flipV="1">
              <a:off x="1034980" y="2321169"/>
              <a:ext cx="321547" cy="71343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>
            <a:xfrm>
              <a:off x="1356527" y="2321169"/>
              <a:ext cx="321548" cy="71343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/>
            <p:nvPr/>
          </p:nvCxnSpPr>
          <p:spPr>
            <a:xfrm>
              <a:off x="2064936" y="2808515"/>
              <a:ext cx="552660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橢圓 18"/>
            <p:cNvSpPr/>
            <p:nvPr/>
          </p:nvSpPr>
          <p:spPr>
            <a:xfrm>
              <a:off x="1195753" y="3516923"/>
              <a:ext cx="1421843" cy="653143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115367" y="3396343"/>
              <a:ext cx="1587640" cy="4471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cxnSp>
          <p:nvCxnSpPr>
            <p:cNvPr id="21" name="直線接點 20"/>
            <p:cNvCxnSpPr/>
            <p:nvPr/>
          </p:nvCxnSpPr>
          <p:spPr>
            <a:xfrm>
              <a:off x="1920910" y="3188677"/>
              <a:ext cx="0" cy="41533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18843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997 0.1233 L 4.71477E-6 -1.84363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8" y="-6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2098800"/>
            <a:ext cx="8640000" cy="4759200"/>
          </a:xfrm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 bwMode="auto">
          <a:prstGeom prst="roundRect">
            <a:avLst/>
          </a:prstGeom>
          <a:solidFill>
            <a:srgbClr val="00B0F0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3200" dirty="0">
                <a:solidFill>
                  <a:schemeClr val="bg1">
                    <a:lumMod val="95000"/>
                  </a:schemeClr>
                </a:solidFill>
              </a:rPr>
              <a:t>一</a:t>
            </a:r>
            <a:r>
              <a:rPr lang="en-US" altLang="zh-TW" sz="3200" dirty="0" smtClean="0">
                <a:solidFill>
                  <a:schemeClr val="bg1">
                    <a:lumMod val="95000"/>
                  </a:schemeClr>
                </a:solidFill>
              </a:rPr>
              <a:t>.1</a:t>
            </a: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一般選員</a:t>
            </a:r>
            <a:r>
              <a:rPr lang="en-US" altLang="zh-TW" sz="3200" dirty="0" smtClean="0">
                <a:solidFill>
                  <a:schemeClr val="bg1">
                    <a:lumMod val="95000"/>
                  </a:schemeClr>
                </a:solidFill>
              </a:rPr>
              <a:t>-2</a:t>
            </a: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選員條件</a:t>
            </a:r>
            <a:endParaRPr lang="zh-TW" altLang="en-US" sz="3200" dirty="0">
              <a:solidFill>
                <a:schemeClr val="tx2"/>
              </a:solidFill>
              <a:latin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66240" y="4262582"/>
            <a:ext cx="7498080" cy="3454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橢圓形圖說文字 2"/>
          <p:cNvSpPr/>
          <p:nvPr/>
        </p:nvSpPr>
        <p:spPr>
          <a:xfrm>
            <a:off x="4347556" y="4796444"/>
            <a:ext cx="1770611" cy="723207"/>
          </a:xfrm>
          <a:prstGeom prst="wedgeEllipseCallout">
            <a:avLst>
              <a:gd name="adj1" fmla="val -62148"/>
              <a:gd name="adj2" fmla="val -77730"/>
            </a:avLst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選員條件</a:t>
            </a:r>
            <a:endParaRPr lang="zh-TW" altLang="en-US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橢圓形圖說文字 5"/>
          <p:cNvSpPr/>
          <p:nvPr/>
        </p:nvSpPr>
        <p:spPr>
          <a:xfrm>
            <a:off x="4349236" y="4788076"/>
            <a:ext cx="1770611" cy="723207"/>
          </a:xfrm>
          <a:prstGeom prst="wedgeEllipseCallout">
            <a:avLst>
              <a:gd name="adj1" fmla="val -62148"/>
              <a:gd name="adj2" fmla="val -7773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497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2"/>
          <a:stretch/>
        </p:blipFill>
        <p:spPr bwMode="auto">
          <a:xfrm>
            <a:off x="393382" y="2880919"/>
            <a:ext cx="9187497" cy="4008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026160" y="2127862"/>
            <a:ext cx="6685280" cy="80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lvl="0" indent="-469900" defTabSz="9144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</a:pPr>
            <a:r>
              <a:rPr kumimoji="1" lang="en-US" altLang="zh-TW" sz="2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(1) </a:t>
            </a:r>
            <a:r>
              <a:rPr kumimoji="1" lang="zh-TW" altLang="en-US" sz="2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人事選員基本操作</a:t>
            </a:r>
          </a:p>
          <a:p>
            <a:pPr marL="469900" lvl="0" indent="-469900" defTabSz="9144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</a:pPr>
            <a:r>
              <a:rPr kumimoji="1" lang="zh-TW" altLang="en-US" sz="2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選取</a:t>
            </a:r>
            <a:r>
              <a:rPr kumimoji="1" lang="en-US" altLang="zh-TW" sz="2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kumimoji="1" lang="zh-TW" altLang="en-US" sz="2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個人資料</a:t>
            </a:r>
            <a:r>
              <a:rPr kumimoji="1" lang="en-US" altLang="zh-TW" sz="2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kumimoji="1" lang="en-US" altLang="zh-TW" sz="2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kumimoji="1" lang="en-US" altLang="zh-TW" sz="2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kumimoji="1" lang="zh-TW" altLang="en-US" sz="2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人事選員</a:t>
            </a:r>
            <a:r>
              <a:rPr kumimoji="1" lang="en-US" altLang="zh-TW" sz="2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kumimoji="1" lang="en-US" altLang="zh-TW" sz="2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kumimoji="1" lang="en-US" altLang="zh-TW" sz="2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kumimoji="1" lang="zh-TW" altLang="en-US" sz="2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一般選員</a:t>
            </a:r>
            <a:r>
              <a:rPr kumimoji="1" lang="en-US" altLang="zh-TW" sz="2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</a:p>
        </p:txBody>
      </p:sp>
      <p:sp>
        <p:nvSpPr>
          <p:cNvPr id="7" name="矩形 6"/>
          <p:cNvSpPr/>
          <p:nvPr/>
        </p:nvSpPr>
        <p:spPr>
          <a:xfrm>
            <a:off x="568960" y="5679440"/>
            <a:ext cx="8869680" cy="4673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標題 4"/>
          <p:cNvSpPr>
            <a:spLocks noGrp="1"/>
          </p:cNvSpPr>
          <p:nvPr>
            <p:ph type="title"/>
          </p:nvPr>
        </p:nvSpPr>
        <p:spPr bwMode="auto">
          <a:prstGeom prst="roundRect">
            <a:avLst/>
          </a:prstGeom>
          <a:solidFill>
            <a:srgbClr val="00B0F0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3200" dirty="0">
                <a:solidFill>
                  <a:schemeClr val="bg1">
                    <a:lumMod val="95000"/>
                  </a:schemeClr>
                </a:solidFill>
              </a:rPr>
              <a:t>一</a:t>
            </a:r>
            <a:r>
              <a:rPr lang="en-US" altLang="zh-TW" sz="3200" dirty="0" smtClean="0">
                <a:solidFill>
                  <a:schemeClr val="bg1">
                    <a:lumMod val="95000"/>
                  </a:schemeClr>
                </a:solidFill>
              </a:rPr>
              <a:t>.1</a:t>
            </a: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一般選員</a:t>
            </a:r>
            <a:r>
              <a:rPr lang="en-US" altLang="zh-TW" sz="3200" dirty="0" smtClean="0">
                <a:solidFill>
                  <a:schemeClr val="bg1">
                    <a:lumMod val="95000"/>
                  </a:schemeClr>
                </a:solidFill>
              </a:rPr>
              <a:t>-2</a:t>
            </a: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選員條件</a:t>
            </a:r>
            <a:endParaRPr lang="zh-TW" altLang="en-US" sz="3200" dirty="0">
              <a:solidFill>
                <a:schemeClr val="tx2"/>
              </a:solidFill>
              <a:latin typeface="標楷體" pitchFamily="65" charset="-120"/>
            </a:endParaRPr>
          </a:p>
        </p:txBody>
      </p:sp>
      <p:sp>
        <p:nvSpPr>
          <p:cNvPr id="2" name="橢圓形圖說文字 1"/>
          <p:cNvSpPr/>
          <p:nvPr/>
        </p:nvSpPr>
        <p:spPr>
          <a:xfrm>
            <a:off x="5835535" y="3690851"/>
            <a:ext cx="1945178" cy="1354974"/>
          </a:xfrm>
          <a:prstGeom prst="wedgeEllipseCallout">
            <a:avLst>
              <a:gd name="adj1" fmla="val -43483"/>
              <a:gd name="adj2" fmla="val 93788"/>
            </a:avLst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選員條件</a:t>
            </a:r>
            <a:endParaRPr lang="zh-TW" altLang="en-US" sz="20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9" name="橢圓形圖說文字 8"/>
          <p:cNvSpPr/>
          <p:nvPr/>
        </p:nvSpPr>
        <p:spPr>
          <a:xfrm>
            <a:off x="5847263" y="3692531"/>
            <a:ext cx="1945178" cy="1354974"/>
          </a:xfrm>
          <a:prstGeom prst="wedgeEllipseCallout">
            <a:avLst>
              <a:gd name="adj1" fmla="val -43483"/>
              <a:gd name="adj2" fmla="val 93788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828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2" grpId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4683" y="2073862"/>
            <a:ext cx="8640000" cy="4185622"/>
          </a:xfrm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 bwMode="auto">
          <a:prstGeom prst="roundRect">
            <a:avLst/>
          </a:prstGeom>
          <a:solidFill>
            <a:srgbClr val="00B0F0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3200" dirty="0">
                <a:solidFill>
                  <a:schemeClr val="bg1">
                    <a:lumMod val="95000"/>
                  </a:schemeClr>
                </a:solidFill>
              </a:rPr>
              <a:t>一</a:t>
            </a:r>
            <a:r>
              <a:rPr lang="en-US" altLang="zh-TW" sz="32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一般選員</a:t>
            </a:r>
            <a:r>
              <a:rPr lang="en-US" altLang="zh-TW" sz="3200" dirty="0" smtClean="0">
                <a:solidFill>
                  <a:schemeClr val="bg1">
                    <a:lumMod val="95000"/>
                  </a:schemeClr>
                </a:solidFill>
              </a:rPr>
              <a:t>-1</a:t>
            </a: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步驟</a:t>
            </a:r>
            <a:r>
              <a:rPr lang="en-US" altLang="zh-TW" sz="3200" dirty="0" smtClean="0">
                <a:solidFill>
                  <a:schemeClr val="bg1">
                    <a:lumMod val="95000"/>
                  </a:schemeClr>
                </a:solidFill>
              </a:rPr>
              <a:t>-</a:t>
            </a: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基本資料</a:t>
            </a:r>
            <a:endParaRPr lang="zh-TW" altLang="en-US" sz="3200" dirty="0">
              <a:solidFill>
                <a:schemeClr val="tx2"/>
              </a:solidFill>
              <a:latin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081875" y="5303520"/>
            <a:ext cx="1949797" cy="5587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橢圓形圖說文字 2"/>
          <p:cNvSpPr/>
          <p:nvPr/>
        </p:nvSpPr>
        <p:spPr>
          <a:xfrm>
            <a:off x="4264429" y="5968538"/>
            <a:ext cx="1363287" cy="731520"/>
          </a:xfrm>
          <a:prstGeom prst="wedgeEllipseCallout">
            <a:avLst>
              <a:gd name="adj1" fmla="val -140345"/>
              <a:gd name="adj2" fmla="val -7840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任公職年資</a:t>
            </a:r>
            <a:endParaRPr lang="zh-TW" altLang="en-US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88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2098800"/>
            <a:ext cx="8640000" cy="3960000"/>
          </a:xfrm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 bwMode="auto">
          <a:prstGeom prst="roundRect">
            <a:avLst/>
          </a:prstGeom>
          <a:solidFill>
            <a:srgbClr val="00B0F0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3200" dirty="0">
                <a:solidFill>
                  <a:schemeClr val="bg1">
                    <a:lumMod val="95000"/>
                  </a:schemeClr>
                </a:solidFill>
              </a:rPr>
              <a:t>一</a:t>
            </a:r>
            <a:r>
              <a:rPr lang="en-US" altLang="zh-TW" sz="32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一般選員</a:t>
            </a:r>
            <a:r>
              <a:rPr lang="en-US" altLang="zh-TW" sz="3200" dirty="0" smtClean="0">
                <a:solidFill>
                  <a:schemeClr val="bg1">
                    <a:lumMod val="95000"/>
                  </a:schemeClr>
                </a:solidFill>
              </a:rPr>
              <a:t>-</a:t>
            </a: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選員結果</a:t>
            </a:r>
            <a:endParaRPr lang="zh-TW" altLang="en-US" sz="3200" dirty="0">
              <a:solidFill>
                <a:schemeClr val="tx2"/>
              </a:solidFill>
              <a:latin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89709" y="2701636"/>
            <a:ext cx="4746567" cy="2826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橢圓形圖說文字 2"/>
          <p:cNvSpPr/>
          <p:nvPr/>
        </p:nvSpPr>
        <p:spPr>
          <a:xfrm>
            <a:off x="1812175" y="4123112"/>
            <a:ext cx="1637608" cy="723207"/>
          </a:xfrm>
          <a:prstGeom prst="wedgeEllipseCallout">
            <a:avLst>
              <a:gd name="adj1" fmla="val -29463"/>
              <a:gd name="adj2" fmla="val -22025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選員結果存檔</a:t>
            </a:r>
            <a:endParaRPr lang="zh-TW" altLang="en-US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46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2098800"/>
            <a:ext cx="8640000" cy="3960000"/>
          </a:xfrm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 bwMode="auto">
          <a:prstGeom prst="roundRect">
            <a:avLst/>
          </a:prstGeom>
          <a:solidFill>
            <a:srgbClr val="00B0F0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二</a:t>
            </a:r>
            <a:r>
              <a:rPr lang="en-US" altLang="zh-TW" sz="32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人事選員</a:t>
            </a:r>
            <a:r>
              <a:rPr lang="en-US" altLang="zh-TW" sz="3200" dirty="0" smtClean="0">
                <a:solidFill>
                  <a:schemeClr val="bg1">
                    <a:lumMod val="95000"/>
                  </a:schemeClr>
                </a:solidFill>
              </a:rPr>
              <a:t>-</a:t>
            </a: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彈性選員</a:t>
            </a:r>
            <a:endParaRPr lang="zh-TW" altLang="en-US" sz="3200" dirty="0">
              <a:solidFill>
                <a:schemeClr val="tx2"/>
              </a:solidFill>
              <a:latin typeface="標楷體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97654" y="3119120"/>
            <a:ext cx="955040" cy="3149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86192" y="2859578"/>
            <a:ext cx="1772150" cy="1911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橢圓形圖說文字 5"/>
          <p:cNvSpPr/>
          <p:nvPr/>
        </p:nvSpPr>
        <p:spPr>
          <a:xfrm>
            <a:off x="3524594" y="3413984"/>
            <a:ext cx="1610114" cy="1013229"/>
          </a:xfrm>
          <a:prstGeom prst="wedgeEllipseCallout">
            <a:avLst>
              <a:gd name="adj1" fmla="val -116666"/>
              <a:gd name="adj2" fmla="val -8435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選員步驟</a:t>
            </a:r>
            <a:endParaRPr lang="zh-TW" altLang="en-US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46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2098800"/>
            <a:ext cx="8640000" cy="3960000"/>
          </a:xfrm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 bwMode="auto">
          <a:prstGeom prst="roundRect">
            <a:avLst/>
          </a:prstGeom>
          <a:solidFill>
            <a:srgbClr val="00B0F0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二</a:t>
            </a:r>
            <a:r>
              <a:rPr lang="en-US" altLang="zh-TW" sz="32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彈性選員</a:t>
            </a:r>
            <a:r>
              <a:rPr lang="en-US" altLang="zh-TW" sz="3200" dirty="0" smtClean="0">
                <a:solidFill>
                  <a:schemeClr val="bg1">
                    <a:lumMod val="95000"/>
                  </a:schemeClr>
                </a:solidFill>
              </a:rPr>
              <a:t>-</a:t>
            </a: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設定選員條件</a:t>
            </a:r>
            <a:endParaRPr lang="zh-TW" altLang="en-US" sz="3200" dirty="0">
              <a:solidFill>
                <a:schemeClr val="tx2"/>
              </a:solidFill>
              <a:latin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448560" y="2915920"/>
            <a:ext cx="1056640" cy="5486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橢圓形圖說文字 2"/>
          <p:cNvSpPr/>
          <p:nvPr/>
        </p:nvSpPr>
        <p:spPr>
          <a:xfrm>
            <a:off x="4214553" y="3848424"/>
            <a:ext cx="1163782" cy="1014153"/>
          </a:xfrm>
          <a:prstGeom prst="wedgeEllipseCallout">
            <a:avLst>
              <a:gd name="adj1" fmla="val -129404"/>
              <a:gd name="adj2" fmla="val -875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選員條件</a:t>
            </a:r>
            <a:endParaRPr lang="zh-TW" altLang="en-US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304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2098800"/>
            <a:ext cx="8640000" cy="3960000"/>
          </a:xfrm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 bwMode="auto">
          <a:prstGeom prst="roundRect">
            <a:avLst/>
          </a:prstGeom>
          <a:solidFill>
            <a:srgbClr val="00B0F0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二</a:t>
            </a:r>
            <a:r>
              <a:rPr lang="en-US" altLang="zh-TW" sz="32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彈性選員</a:t>
            </a:r>
            <a:r>
              <a:rPr lang="en-US" altLang="zh-TW" sz="3200" dirty="0" smtClean="0">
                <a:solidFill>
                  <a:schemeClr val="bg1">
                    <a:lumMod val="95000"/>
                  </a:schemeClr>
                </a:solidFill>
              </a:rPr>
              <a:t>-2</a:t>
            </a:r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</a:rPr>
              <a:t>選員條件</a:t>
            </a:r>
            <a:endParaRPr lang="zh-TW" altLang="en-US" sz="3200" dirty="0">
              <a:solidFill>
                <a:schemeClr val="tx2"/>
              </a:solidFill>
              <a:latin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362960" y="3149600"/>
            <a:ext cx="1828800" cy="23469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橢圓形圖說文字 2"/>
          <p:cNvSpPr/>
          <p:nvPr/>
        </p:nvSpPr>
        <p:spPr>
          <a:xfrm>
            <a:off x="6941127" y="4323080"/>
            <a:ext cx="1463040" cy="1312949"/>
          </a:xfrm>
          <a:prstGeom prst="wedgeEllipseCallout">
            <a:avLst>
              <a:gd name="adj1" fmla="val -167424"/>
              <a:gd name="adj2" fmla="val -3753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選員</a:t>
            </a:r>
            <a:endParaRPr lang="en-US" altLang="zh-TW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  <a:p>
            <a:pPr algn="ctr"/>
            <a:r>
              <a:rPr lang="zh-TW" altLang="en-US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項目</a:t>
            </a:r>
            <a:endParaRPr lang="zh-TW" altLang="en-US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257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spDef>
      <a:spPr>
        <a:ln>
          <a:solidFill>
            <a:srgbClr val="FF0000"/>
          </a:solidFill>
        </a:ln>
      </a:spPr>
      <a:bodyPr rtlCol="0" anchor="ctr"/>
      <a:lstStyle>
        <a:defPPr algn="ctr">
          <a:defRPr dirty="0">
            <a:ln>
              <a:solidFill>
                <a:srgbClr val="FF0000"/>
              </a:solidFill>
            </a:ln>
            <a:solidFill>
              <a:srgbClr val="FF0000"/>
            </a:solidFill>
          </a:defRPr>
        </a:defPPr>
      </a:lstStyle>
      <a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764</TotalTime>
  <Words>253</Words>
  <Application>Microsoft Office PowerPoint</Application>
  <PresentationFormat>自訂</PresentationFormat>
  <Paragraphs>38</Paragraphs>
  <Slides>20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1" baseType="lpstr">
      <vt:lpstr>多面向</vt:lpstr>
      <vt:lpstr>WEBHR組織編制 </vt:lpstr>
      <vt:lpstr>一.步驟1人事選員-一般選員</vt:lpstr>
      <vt:lpstr>一.1一般選員-2選員條件</vt:lpstr>
      <vt:lpstr>一.1一般選員-2選員條件</vt:lpstr>
      <vt:lpstr>一.一般選員-1步驟-基本資料</vt:lpstr>
      <vt:lpstr>一.一般選員-選員結果</vt:lpstr>
      <vt:lpstr>二.人事選員-彈性選員</vt:lpstr>
      <vt:lpstr>二.彈性選員-設定選員條件</vt:lpstr>
      <vt:lpstr>二.彈性選員-2選員條件</vt:lpstr>
      <vt:lpstr>二.彈性選員-步驟設定1-新增條件</vt:lpstr>
      <vt:lpstr>二.彈性選員-3排序設定</vt:lpstr>
      <vt:lpstr>二.彈性選員-結果</vt:lpstr>
      <vt:lpstr>二.彈性選員-選員結果存檔</vt:lpstr>
      <vt:lpstr>二.彈性選員-選員存檔結果</vt:lpstr>
      <vt:lpstr>二.彈性選員-存檔選取</vt:lpstr>
      <vt:lpstr>二.彈性選員-範例</vt:lpstr>
      <vt:lpstr>二.彈性選員步驟1</vt:lpstr>
      <vt:lpstr>二.彈性選員步驟2</vt:lpstr>
      <vt:lpstr>二.彈性選員步驟3</vt:lpstr>
      <vt:lpstr>謝謝聆聽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36</cp:revision>
  <dcterms:created xsi:type="dcterms:W3CDTF">2018-05-20T06:57:03Z</dcterms:created>
  <dcterms:modified xsi:type="dcterms:W3CDTF">2018-05-24T08:38:33Z</dcterms:modified>
</cp:coreProperties>
</file>