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harts/chart6.xml" ContentType="application/vnd.openxmlformats-officedocument.drawingml.chart+xml"/>
  <Override PartName="/ppt/notesSlides/notesSlide8.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2"/>
  </p:notesMasterIdLst>
  <p:sldIdLst>
    <p:sldId id="256" r:id="rId2"/>
    <p:sldId id="257" r:id="rId3"/>
    <p:sldId id="260" r:id="rId4"/>
    <p:sldId id="301" r:id="rId5"/>
    <p:sldId id="265" r:id="rId6"/>
    <p:sldId id="266" r:id="rId7"/>
    <p:sldId id="267" r:id="rId8"/>
    <p:sldId id="286" r:id="rId9"/>
    <p:sldId id="287" r:id="rId10"/>
    <p:sldId id="288" r:id="rId11"/>
    <p:sldId id="308" r:id="rId12"/>
    <p:sldId id="268" r:id="rId13"/>
    <p:sldId id="309" r:id="rId14"/>
    <p:sldId id="269" r:id="rId15"/>
    <p:sldId id="292"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10" r:id="rId31"/>
    <p:sldId id="312" r:id="rId32"/>
    <p:sldId id="313" r:id="rId33"/>
    <p:sldId id="314" r:id="rId34"/>
    <p:sldId id="316" r:id="rId35"/>
    <p:sldId id="295" r:id="rId36"/>
    <p:sldId id="296" r:id="rId37"/>
    <p:sldId id="297" r:id="rId38"/>
    <p:sldId id="298" r:id="rId39"/>
    <p:sldId id="300" r:id="rId40"/>
    <p:sldId id="311" r:id="rId41"/>
  </p:sldIdLst>
  <p:sldSz cx="9906000" cy="6858000" type="A4"/>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FF00FF"/>
    <a:srgbClr val="0000CC"/>
    <a:srgbClr val="3333FF"/>
    <a:srgbClr val="FFFF00"/>
    <a:srgbClr val="333300"/>
    <a:srgbClr val="66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61" autoAdjust="0"/>
  </p:normalViewPr>
  <p:slideViewPr>
    <p:cSldViewPr>
      <p:cViewPr varScale="1">
        <p:scale>
          <a:sx n="45" d="100"/>
          <a:sy n="45" d="100"/>
        </p:scale>
        <p:origin x="-1128" y="-108"/>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804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0212\104&#39208;&#38263;&#31777;&#22577;\&#31777;&#22577;&#36039;&#26009;&#22294;&#349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0212\104&#39208;&#38263;&#31777;&#22577;\&#31777;&#22577;&#36039;&#26009;&#22294;&#349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0212\104&#39208;&#38263;&#31777;&#22577;\&#31777;&#22577;&#36039;&#26009;&#22294;&#349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0212\104&#39208;&#38263;&#31777;&#22577;\&#31777;&#22577;&#36039;&#26009;&#22294;&#349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0212\104&#39208;&#38263;&#31777;&#22577;\&#31777;&#22577;&#36039;&#26009;&#22294;&#349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0212\104&#39208;&#38263;&#31777;&#22577;\&#31777;&#22577;&#36039;&#26009;&#22294;&#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style val="32"/>
  <c:chart>
    <c:plotArea>
      <c:layout/>
      <c:lineChart>
        <c:grouping val="stacked"/>
        <c:ser>
          <c:idx val="0"/>
          <c:order val="0"/>
          <c:marker>
            <c:symbol val="none"/>
          </c:marker>
          <c:dLbls>
            <c:dLbl>
              <c:idx val="0"/>
              <c:layout>
                <c:manualLayout>
                  <c:x val="-4.1666666666666664E-2"/>
                  <c:y val="8.3333333333333245E-2"/>
                </c:manualLayout>
              </c:layout>
              <c:showVal val="1"/>
            </c:dLbl>
            <c:dLbl>
              <c:idx val="1"/>
              <c:layout>
                <c:manualLayout>
                  <c:x val="-2.5000000000000001E-2"/>
                  <c:y val="6.9444444444444503E-2"/>
                </c:manualLayout>
              </c:layout>
              <c:showVal val="1"/>
            </c:dLbl>
            <c:dLbl>
              <c:idx val="2"/>
              <c:layout>
                <c:manualLayout>
                  <c:x val="-1.3888888888888935E-2"/>
                  <c:y val="6.4814814814814978E-2"/>
                </c:manualLayout>
              </c:layout>
              <c:showVal val="1"/>
            </c:dLbl>
            <c:showVal val="1"/>
          </c:dLbls>
          <c:cat>
            <c:numRef>
              <c:f>Sheet2!$C$4:$C$5</c:f>
              <c:numCache>
                <c:formatCode>General</c:formatCode>
                <c:ptCount val="2"/>
                <c:pt idx="0">
                  <c:v>102</c:v>
                </c:pt>
                <c:pt idx="1">
                  <c:v>103</c:v>
                </c:pt>
              </c:numCache>
            </c:numRef>
          </c:cat>
          <c:val>
            <c:numRef>
              <c:f>Sheet2!$D$4:$D$5</c:f>
              <c:numCache>
                <c:formatCode>General</c:formatCode>
                <c:ptCount val="2"/>
                <c:pt idx="0">
                  <c:v>1663</c:v>
                </c:pt>
                <c:pt idx="1">
                  <c:v>1722</c:v>
                </c:pt>
              </c:numCache>
            </c:numRef>
          </c:val>
        </c:ser>
        <c:marker val="1"/>
        <c:axId val="78085120"/>
        <c:axId val="59769600"/>
      </c:lineChart>
      <c:catAx>
        <c:axId val="78085120"/>
        <c:scaling>
          <c:orientation val="minMax"/>
        </c:scaling>
        <c:axPos val="b"/>
        <c:numFmt formatCode="General" sourceLinked="1"/>
        <c:tickLblPos val="nextTo"/>
        <c:crossAx val="59769600"/>
        <c:crosses val="autoZero"/>
        <c:auto val="1"/>
        <c:lblAlgn val="ctr"/>
        <c:lblOffset val="100"/>
      </c:catAx>
      <c:valAx>
        <c:axId val="59769600"/>
        <c:scaling>
          <c:orientation val="minMax"/>
        </c:scaling>
        <c:axPos val="l"/>
        <c:majorGridlines/>
        <c:numFmt formatCode="General" sourceLinked="1"/>
        <c:tickLblPos val="nextTo"/>
        <c:crossAx val="78085120"/>
        <c:crosses val="autoZero"/>
        <c:crossBetween val="between"/>
      </c:valAx>
    </c:plotArea>
    <c:plotVisOnly val="1"/>
    <c:dispBlanksAs val="zero"/>
  </c:chart>
  <c:spPr>
    <a:solidFill>
      <a:schemeClr val="bg1"/>
    </a:solidFill>
  </c:spPr>
  <c:txPr>
    <a:bodyPr/>
    <a:lstStyle/>
    <a:p>
      <a:pPr>
        <a:defRPr sz="1800"/>
      </a:pPr>
      <a:endParaRPr lang="zh-TW"/>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TW"/>
  <c:style val="32"/>
  <c:chart>
    <c:plotArea>
      <c:layout/>
      <c:lineChart>
        <c:grouping val="stacked"/>
        <c:ser>
          <c:idx val="0"/>
          <c:order val="0"/>
          <c:marker>
            <c:symbol val="none"/>
          </c:marker>
          <c:dLbls>
            <c:dLbl>
              <c:idx val="0"/>
              <c:layout>
                <c:manualLayout>
                  <c:x val="-6.3888888888888842E-2"/>
                  <c:y val="7.407407407407407E-2"/>
                </c:manualLayout>
              </c:layout>
              <c:showVal val="1"/>
            </c:dLbl>
            <c:dLbl>
              <c:idx val="1"/>
              <c:layout>
                <c:manualLayout>
                  <c:x val="-1.9444444444444445E-2"/>
                  <c:y val="3.2407407407407489E-2"/>
                </c:manualLayout>
              </c:layout>
              <c:showVal val="1"/>
            </c:dLbl>
            <c:dLbl>
              <c:idx val="2"/>
              <c:layout>
                <c:manualLayout>
                  <c:x val="-5.5555555555555558E-3"/>
                  <c:y val="3.2407407407407503E-2"/>
                </c:manualLayout>
              </c:layout>
              <c:showVal val="1"/>
            </c:dLbl>
            <c:showVal val="1"/>
          </c:dLbls>
          <c:cat>
            <c:numRef>
              <c:f>Sheet3!$C$5:$C$6</c:f>
              <c:numCache>
                <c:formatCode>General</c:formatCode>
                <c:ptCount val="2"/>
                <c:pt idx="0">
                  <c:v>102</c:v>
                </c:pt>
                <c:pt idx="1">
                  <c:v>103</c:v>
                </c:pt>
              </c:numCache>
            </c:numRef>
          </c:cat>
          <c:val>
            <c:numRef>
              <c:f>Sheet3!$D$5:$D$6</c:f>
              <c:numCache>
                <c:formatCode>General</c:formatCode>
                <c:ptCount val="2"/>
                <c:pt idx="0">
                  <c:v>6209</c:v>
                </c:pt>
                <c:pt idx="1">
                  <c:v>6358</c:v>
                </c:pt>
              </c:numCache>
            </c:numRef>
          </c:val>
        </c:ser>
        <c:marker val="1"/>
        <c:axId val="59936768"/>
        <c:axId val="59938304"/>
      </c:lineChart>
      <c:catAx>
        <c:axId val="59936768"/>
        <c:scaling>
          <c:orientation val="minMax"/>
        </c:scaling>
        <c:axPos val="b"/>
        <c:numFmt formatCode="General" sourceLinked="1"/>
        <c:tickLblPos val="nextTo"/>
        <c:crossAx val="59938304"/>
        <c:crosses val="autoZero"/>
        <c:auto val="1"/>
        <c:lblAlgn val="ctr"/>
        <c:lblOffset val="100"/>
      </c:catAx>
      <c:valAx>
        <c:axId val="59938304"/>
        <c:scaling>
          <c:orientation val="minMax"/>
          <c:min val="6000"/>
        </c:scaling>
        <c:axPos val="l"/>
        <c:majorGridlines/>
        <c:numFmt formatCode="General" sourceLinked="1"/>
        <c:tickLblPos val="nextTo"/>
        <c:crossAx val="59936768"/>
        <c:crosses val="autoZero"/>
        <c:crossBetween val="between"/>
      </c:valAx>
    </c:plotArea>
    <c:plotVisOnly val="1"/>
    <c:dispBlanksAs val="zero"/>
  </c:chart>
  <c:spPr>
    <a:solidFill>
      <a:schemeClr val="bg1"/>
    </a:solidFill>
  </c:spPr>
  <c:txPr>
    <a:bodyPr/>
    <a:lstStyle/>
    <a:p>
      <a:pPr>
        <a:defRPr sz="1800"/>
      </a:pPr>
      <a:endParaRPr lang="zh-TW"/>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TW"/>
  <c:style val="32"/>
  <c:chart>
    <c:plotArea>
      <c:layout/>
      <c:lineChart>
        <c:grouping val="standard"/>
        <c:ser>
          <c:idx val="0"/>
          <c:order val="0"/>
          <c:marker>
            <c:symbol val="none"/>
          </c:marker>
          <c:dLbls>
            <c:dLbl>
              <c:idx val="0"/>
              <c:layout>
                <c:manualLayout>
                  <c:x val="-6.666666666666661E-2"/>
                  <c:y val="5.5555555555555455E-2"/>
                </c:manualLayout>
              </c:layout>
              <c:showVal val="1"/>
            </c:dLbl>
            <c:showVal val="1"/>
          </c:dLbls>
          <c:cat>
            <c:numRef>
              <c:f>Sheet4!$B$2:$B$3</c:f>
              <c:numCache>
                <c:formatCode>General</c:formatCode>
                <c:ptCount val="2"/>
                <c:pt idx="0">
                  <c:v>102</c:v>
                </c:pt>
                <c:pt idx="1">
                  <c:v>103</c:v>
                </c:pt>
              </c:numCache>
            </c:numRef>
          </c:cat>
          <c:val>
            <c:numRef>
              <c:f>Sheet4!$C$2:$C$3</c:f>
              <c:numCache>
                <c:formatCode>General</c:formatCode>
                <c:ptCount val="2"/>
                <c:pt idx="0">
                  <c:v>1142</c:v>
                </c:pt>
                <c:pt idx="1">
                  <c:v>1202</c:v>
                </c:pt>
              </c:numCache>
            </c:numRef>
          </c:val>
        </c:ser>
        <c:marker val="1"/>
        <c:axId val="59245696"/>
        <c:axId val="59247232"/>
      </c:lineChart>
      <c:catAx>
        <c:axId val="59245696"/>
        <c:scaling>
          <c:orientation val="minMax"/>
        </c:scaling>
        <c:axPos val="b"/>
        <c:numFmt formatCode="General" sourceLinked="1"/>
        <c:tickLblPos val="nextTo"/>
        <c:crossAx val="59247232"/>
        <c:crosses val="autoZero"/>
        <c:auto val="1"/>
        <c:lblAlgn val="ctr"/>
        <c:lblOffset val="100"/>
      </c:catAx>
      <c:valAx>
        <c:axId val="59247232"/>
        <c:scaling>
          <c:orientation val="minMax"/>
          <c:min val="1000"/>
        </c:scaling>
        <c:axPos val="l"/>
        <c:majorGridlines/>
        <c:numFmt formatCode="General" sourceLinked="1"/>
        <c:tickLblPos val="nextTo"/>
        <c:crossAx val="59245696"/>
        <c:crosses val="autoZero"/>
        <c:crossBetween val="between"/>
      </c:valAx>
    </c:plotArea>
    <c:plotVisOnly val="1"/>
    <c:dispBlanksAs val="gap"/>
  </c:chart>
  <c:spPr>
    <a:solidFill>
      <a:schemeClr val="bg1"/>
    </a:solidFill>
  </c:spPr>
  <c:txPr>
    <a:bodyPr/>
    <a:lstStyle/>
    <a:p>
      <a:pPr>
        <a:defRPr sz="1800"/>
      </a:pPr>
      <a:endParaRPr lang="zh-TW"/>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TW"/>
  <c:style val="8"/>
  <c:chart>
    <c:plotArea>
      <c:layout/>
      <c:lineChart>
        <c:grouping val="standard"/>
        <c:ser>
          <c:idx val="0"/>
          <c:order val="0"/>
          <c:tx>
            <c:strRef>
              <c:f>Sheet7!$C$3</c:f>
              <c:strCache>
                <c:ptCount val="1"/>
                <c:pt idx="0">
                  <c:v>女</c:v>
                </c:pt>
              </c:strCache>
            </c:strRef>
          </c:tx>
          <c:spPr>
            <a:ln>
              <a:solidFill>
                <a:schemeClr val="tx1"/>
              </a:solidFill>
            </a:ln>
          </c:spPr>
          <c:marker>
            <c:symbol val="none"/>
          </c:marker>
          <c:dLbls>
            <c:dLbl>
              <c:idx val="0"/>
              <c:layout>
                <c:manualLayout>
                  <c:x val="-1.3888888888888885E-2"/>
                  <c:y val="7.8703703703703803E-2"/>
                </c:manualLayout>
              </c:layout>
              <c:showVal val="1"/>
            </c:dLbl>
            <c:showVal val="1"/>
          </c:dLbls>
          <c:cat>
            <c:numRef>
              <c:f>Sheet7!$D$2:$E$2</c:f>
              <c:numCache>
                <c:formatCode>General</c:formatCode>
                <c:ptCount val="2"/>
                <c:pt idx="0">
                  <c:v>102</c:v>
                </c:pt>
                <c:pt idx="1">
                  <c:v>103</c:v>
                </c:pt>
              </c:numCache>
            </c:numRef>
          </c:cat>
          <c:val>
            <c:numRef>
              <c:f>Sheet7!$D$3:$E$3</c:f>
              <c:numCache>
                <c:formatCode>General</c:formatCode>
                <c:ptCount val="2"/>
                <c:pt idx="0">
                  <c:v>3850</c:v>
                </c:pt>
                <c:pt idx="1">
                  <c:v>3815</c:v>
                </c:pt>
              </c:numCache>
            </c:numRef>
          </c:val>
        </c:ser>
        <c:ser>
          <c:idx val="1"/>
          <c:order val="1"/>
          <c:tx>
            <c:strRef>
              <c:f>Sheet7!$C$4</c:f>
              <c:strCache>
                <c:ptCount val="1"/>
                <c:pt idx="0">
                  <c:v>男</c:v>
                </c:pt>
              </c:strCache>
            </c:strRef>
          </c:tx>
          <c:marker>
            <c:symbol val="none"/>
          </c:marker>
          <c:dPt>
            <c:idx val="1"/>
            <c:spPr>
              <a:ln>
                <a:solidFill>
                  <a:srgbClr val="CC00FF"/>
                </a:solidFill>
              </a:ln>
            </c:spPr>
          </c:dPt>
          <c:dLbls>
            <c:dLbl>
              <c:idx val="0"/>
              <c:layout>
                <c:manualLayout>
                  <c:x val="5.0925337632080532E-17"/>
                  <c:y val="5.0925925925925923E-2"/>
                </c:manualLayout>
              </c:layout>
              <c:showVal val="1"/>
            </c:dLbl>
            <c:showVal val="1"/>
          </c:dLbls>
          <c:cat>
            <c:numRef>
              <c:f>Sheet7!$D$2:$E$2</c:f>
              <c:numCache>
                <c:formatCode>General</c:formatCode>
                <c:ptCount val="2"/>
                <c:pt idx="0">
                  <c:v>102</c:v>
                </c:pt>
                <c:pt idx="1">
                  <c:v>103</c:v>
                </c:pt>
              </c:numCache>
            </c:numRef>
          </c:cat>
          <c:val>
            <c:numRef>
              <c:f>Sheet7!$D$4:$E$4</c:f>
              <c:numCache>
                <c:formatCode>General</c:formatCode>
                <c:ptCount val="2"/>
                <c:pt idx="0">
                  <c:v>2359</c:v>
                </c:pt>
                <c:pt idx="1">
                  <c:v>2543</c:v>
                </c:pt>
              </c:numCache>
            </c:numRef>
          </c:val>
        </c:ser>
        <c:marker val="1"/>
        <c:axId val="59305984"/>
        <c:axId val="59307520"/>
      </c:lineChart>
      <c:catAx>
        <c:axId val="59305984"/>
        <c:scaling>
          <c:orientation val="minMax"/>
        </c:scaling>
        <c:axPos val="b"/>
        <c:numFmt formatCode="General" sourceLinked="1"/>
        <c:tickLblPos val="nextTo"/>
        <c:crossAx val="59307520"/>
        <c:crosses val="autoZero"/>
        <c:auto val="1"/>
        <c:lblAlgn val="ctr"/>
        <c:lblOffset val="100"/>
      </c:catAx>
      <c:valAx>
        <c:axId val="59307520"/>
        <c:scaling>
          <c:orientation val="minMax"/>
          <c:max val="4000"/>
          <c:min val="2000"/>
        </c:scaling>
        <c:axPos val="l"/>
        <c:majorGridlines/>
        <c:numFmt formatCode="General" sourceLinked="1"/>
        <c:tickLblPos val="nextTo"/>
        <c:crossAx val="59305984"/>
        <c:crosses val="autoZero"/>
        <c:crossBetween val="between"/>
      </c:valAx>
      <c:spPr>
        <a:noFill/>
      </c:spPr>
    </c:plotArea>
    <c:legend>
      <c:legendPos val="r"/>
      <c:legendEntry>
        <c:idx val="1"/>
        <c:txPr>
          <a:bodyPr/>
          <a:lstStyle/>
          <a:p>
            <a:pPr>
              <a:defRPr>
                <a:solidFill>
                  <a:srgbClr val="CC00FF"/>
                </a:solidFill>
              </a:defRPr>
            </a:pPr>
            <a:endParaRPr lang="zh-TW"/>
          </a:p>
        </c:txPr>
      </c:legendEntry>
      <c:layout/>
    </c:legend>
    <c:plotVisOnly val="1"/>
    <c:dispBlanksAs val="gap"/>
  </c:chart>
  <c:spPr>
    <a:solidFill>
      <a:schemeClr val="bg1"/>
    </a:solidFill>
  </c:spPr>
  <c:txPr>
    <a:bodyPr/>
    <a:lstStyle/>
    <a:p>
      <a:pPr>
        <a:defRPr sz="1800"/>
      </a:pPr>
      <a:endParaRPr lang="zh-TW"/>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TW"/>
  <c:style val="32"/>
  <c:chart>
    <c:title>
      <c:layout/>
    </c:title>
    <c:plotArea>
      <c:layout/>
      <c:barChart>
        <c:barDir val="col"/>
        <c:grouping val="clustered"/>
        <c:ser>
          <c:idx val="0"/>
          <c:order val="0"/>
          <c:tx>
            <c:strRef>
              <c:f>Sheet6!$C$2</c:f>
              <c:strCache>
                <c:ptCount val="1"/>
                <c:pt idx="0">
                  <c:v>人均冊數</c:v>
                </c:pt>
              </c:strCache>
            </c:strRef>
          </c:tx>
          <c:dPt>
            <c:idx val="0"/>
            <c:spPr>
              <a:solidFill>
                <a:srgbClr val="FF00FF"/>
              </a:solidFill>
            </c:spPr>
          </c:dPt>
          <c:dPt>
            <c:idx val="1"/>
            <c:spPr>
              <a:solidFill>
                <a:srgbClr val="92D050"/>
              </a:solidFill>
            </c:spPr>
          </c:dPt>
          <c:dPt>
            <c:idx val="3"/>
            <c:spPr>
              <a:solidFill>
                <a:srgbClr val="00B050"/>
              </a:solidFill>
            </c:spPr>
          </c:dPt>
          <c:dPt>
            <c:idx val="4"/>
            <c:spPr>
              <a:solidFill>
                <a:srgbClr val="666699"/>
              </a:solidFill>
            </c:spPr>
          </c:dPt>
          <c:dPt>
            <c:idx val="5"/>
            <c:spPr>
              <a:solidFill>
                <a:srgbClr val="0000FF"/>
              </a:solidFill>
            </c:spPr>
          </c:dPt>
          <c:dPt>
            <c:idx val="6"/>
            <c:spPr>
              <a:solidFill>
                <a:srgbClr val="666633"/>
              </a:solidFill>
            </c:spPr>
          </c:dPt>
          <c:dLbls>
            <c:showVal val="1"/>
          </c:dLbls>
          <c:cat>
            <c:strRef>
              <c:f>Sheet6!$B$3:$B$9</c:f>
              <c:strCache>
                <c:ptCount val="7"/>
                <c:pt idx="0">
                  <c:v>31-50歲</c:v>
                </c:pt>
                <c:pt idx="1">
                  <c:v>7-12歲</c:v>
                </c:pt>
                <c:pt idx="2">
                  <c:v>51-60歲</c:v>
                </c:pt>
                <c:pt idx="3">
                  <c:v>13-18歲</c:v>
                </c:pt>
                <c:pt idx="4">
                  <c:v>0-6歲</c:v>
                </c:pt>
                <c:pt idx="5">
                  <c:v>19-30歲</c:v>
                </c:pt>
                <c:pt idx="6">
                  <c:v>61歲以上</c:v>
                </c:pt>
              </c:strCache>
            </c:strRef>
          </c:cat>
          <c:val>
            <c:numRef>
              <c:f>Sheet6!$C$3:$C$9</c:f>
              <c:numCache>
                <c:formatCode>General</c:formatCode>
                <c:ptCount val="7"/>
                <c:pt idx="0">
                  <c:v>6.1</c:v>
                </c:pt>
                <c:pt idx="1">
                  <c:v>3.5</c:v>
                </c:pt>
                <c:pt idx="2">
                  <c:v>3.4</c:v>
                </c:pt>
                <c:pt idx="3">
                  <c:v>2.8</c:v>
                </c:pt>
                <c:pt idx="4">
                  <c:v>1.2</c:v>
                </c:pt>
                <c:pt idx="5">
                  <c:v>1</c:v>
                </c:pt>
                <c:pt idx="6">
                  <c:v>1</c:v>
                </c:pt>
              </c:numCache>
            </c:numRef>
          </c:val>
        </c:ser>
        <c:axId val="60027264"/>
        <c:axId val="60028800"/>
      </c:barChart>
      <c:catAx>
        <c:axId val="60027264"/>
        <c:scaling>
          <c:orientation val="minMax"/>
        </c:scaling>
        <c:axPos val="b"/>
        <c:tickLblPos val="nextTo"/>
        <c:crossAx val="60028800"/>
        <c:crosses val="autoZero"/>
        <c:auto val="1"/>
        <c:lblAlgn val="ctr"/>
        <c:lblOffset val="100"/>
      </c:catAx>
      <c:valAx>
        <c:axId val="60028800"/>
        <c:scaling>
          <c:orientation val="minMax"/>
        </c:scaling>
        <c:axPos val="l"/>
        <c:majorGridlines/>
        <c:numFmt formatCode="General" sourceLinked="1"/>
        <c:tickLblPos val="nextTo"/>
        <c:crossAx val="60027264"/>
        <c:crosses val="autoZero"/>
        <c:crossBetween val="between"/>
      </c:valAx>
    </c:plotArea>
    <c:plotVisOnly val="1"/>
    <c:dispBlanksAs val="gap"/>
  </c:chart>
  <c:txPr>
    <a:bodyPr/>
    <a:lstStyle/>
    <a:p>
      <a:pPr>
        <a:defRPr sz="1400" b="1">
          <a:latin typeface="Calisto MT" panose="02040603050505030304" pitchFamily="18" charset="0"/>
          <a:ea typeface="標楷體" panose="03000509000000000000" pitchFamily="65" charset="-120"/>
        </a:defRPr>
      </a:pPr>
      <a:endParaRPr lang="zh-TW"/>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zh-TW"/>
  <c:style val="32"/>
  <c:chart>
    <c:title>
      <c:layout/>
    </c:title>
    <c:plotArea>
      <c:layout/>
      <c:barChart>
        <c:barDir val="col"/>
        <c:grouping val="clustered"/>
        <c:ser>
          <c:idx val="0"/>
          <c:order val="0"/>
          <c:tx>
            <c:strRef>
              <c:f>Sheet8!$C$2</c:f>
              <c:strCache>
                <c:ptCount val="1"/>
                <c:pt idx="0">
                  <c:v>借閱冊數比例 %</c:v>
                </c:pt>
              </c:strCache>
            </c:strRef>
          </c:tx>
          <c:dPt>
            <c:idx val="0"/>
            <c:spPr>
              <a:solidFill>
                <a:srgbClr val="FF00FF"/>
              </a:solidFill>
            </c:spPr>
          </c:dPt>
          <c:dPt>
            <c:idx val="1"/>
            <c:spPr>
              <a:solidFill>
                <a:srgbClr val="92D050"/>
              </a:solidFill>
            </c:spPr>
          </c:dPt>
          <c:dPt>
            <c:idx val="3"/>
            <c:spPr>
              <a:solidFill>
                <a:srgbClr val="00B050"/>
              </a:solidFill>
            </c:spPr>
          </c:dPt>
          <c:dPt>
            <c:idx val="4"/>
            <c:spPr>
              <a:solidFill>
                <a:srgbClr val="666699"/>
              </a:solidFill>
            </c:spPr>
          </c:dPt>
          <c:dPt>
            <c:idx val="5"/>
            <c:spPr>
              <a:solidFill>
                <a:srgbClr val="0000FF"/>
              </a:solidFill>
            </c:spPr>
          </c:dPt>
          <c:dPt>
            <c:idx val="6"/>
            <c:spPr>
              <a:solidFill>
                <a:srgbClr val="666633"/>
              </a:solidFill>
            </c:spPr>
          </c:dPt>
          <c:dLbls>
            <c:showVal val="1"/>
          </c:dLbls>
          <c:cat>
            <c:strRef>
              <c:f>Sheet8!$B$3:$B$8</c:f>
              <c:strCache>
                <c:ptCount val="6"/>
                <c:pt idx="0">
                  <c:v>學生</c:v>
                </c:pt>
                <c:pt idx="1">
                  <c:v>家管及退休</c:v>
                </c:pt>
                <c:pt idx="2">
                  <c:v>軍公教</c:v>
                </c:pt>
                <c:pt idx="3">
                  <c:v>商</c:v>
                </c:pt>
                <c:pt idx="4">
                  <c:v>工</c:v>
                </c:pt>
                <c:pt idx="5">
                  <c:v>農林漁牧</c:v>
                </c:pt>
              </c:strCache>
            </c:strRef>
          </c:cat>
          <c:val>
            <c:numRef>
              <c:f>Sheet8!$C$3:$C$8</c:f>
              <c:numCache>
                <c:formatCode>General</c:formatCode>
                <c:ptCount val="6"/>
                <c:pt idx="0">
                  <c:v>29</c:v>
                </c:pt>
                <c:pt idx="1">
                  <c:v>21</c:v>
                </c:pt>
                <c:pt idx="2">
                  <c:v>20</c:v>
                </c:pt>
                <c:pt idx="3">
                  <c:v>15</c:v>
                </c:pt>
                <c:pt idx="4">
                  <c:v>11</c:v>
                </c:pt>
                <c:pt idx="5">
                  <c:v>4</c:v>
                </c:pt>
              </c:numCache>
            </c:numRef>
          </c:val>
        </c:ser>
        <c:axId val="60526976"/>
        <c:axId val="60528512"/>
      </c:barChart>
      <c:catAx>
        <c:axId val="60526976"/>
        <c:scaling>
          <c:orientation val="minMax"/>
        </c:scaling>
        <c:axPos val="b"/>
        <c:tickLblPos val="nextTo"/>
        <c:crossAx val="60528512"/>
        <c:crosses val="autoZero"/>
        <c:auto val="1"/>
        <c:lblAlgn val="ctr"/>
        <c:lblOffset val="100"/>
      </c:catAx>
      <c:valAx>
        <c:axId val="60528512"/>
        <c:scaling>
          <c:orientation val="minMax"/>
        </c:scaling>
        <c:axPos val="l"/>
        <c:majorGridlines/>
        <c:numFmt formatCode="General" sourceLinked="1"/>
        <c:tickLblPos val="nextTo"/>
        <c:crossAx val="60526976"/>
        <c:crosses val="autoZero"/>
        <c:crossBetween val="between"/>
      </c:valAx>
    </c:plotArea>
    <c:plotVisOnly val="1"/>
    <c:dispBlanksAs val="gap"/>
  </c:chart>
  <c:txPr>
    <a:bodyPr/>
    <a:lstStyle/>
    <a:p>
      <a:pPr>
        <a:defRPr sz="1400" b="1">
          <a:latin typeface="Calisto MT" panose="02040603050505030304" pitchFamily="18" charset="0"/>
          <a:ea typeface="標楷體" panose="03000509000000000000" pitchFamily="65" charset="-120"/>
        </a:defRPr>
      </a:pPr>
      <a:endParaRPr lang="zh-TW"/>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17725-1563-4863-913B-10B1740F45E2}"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zh-TW" altLang="en-US"/>
        </a:p>
      </dgm:t>
    </dgm:pt>
    <dgm:pt modelId="{B8A7CAE9-2A43-4D4C-A4D8-0D42EFF8E854}">
      <dgm:prSet phldrT="[文字]" custT="1"/>
      <dgm:spPr/>
      <dgm:t>
        <a:bodyPr/>
        <a:lstStyle/>
        <a:p>
          <a:pPr>
            <a:lnSpc>
              <a:spcPct val="50000"/>
            </a:lnSpc>
            <a:spcBef>
              <a:spcPts val="1200"/>
            </a:spcBef>
          </a:pPr>
          <a:endParaRPr lang="en-US" altLang="zh-TW" sz="2400" dirty="0" smtClean="0">
            <a:latin typeface="Calisto MT" panose="02040603050505030304" pitchFamily="18" charset="0"/>
            <a:ea typeface="標楷體" panose="03000509000000000000" pitchFamily="65" charset="-120"/>
          </a:endParaRPr>
        </a:p>
        <a:p>
          <a:pPr>
            <a:lnSpc>
              <a:spcPct val="90000"/>
            </a:lnSpc>
            <a:spcBef>
              <a:spcPts val="1200"/>
            </a:spcBef>
          </a:pPr>
          <a:r>
            <a:rPr lang="zh-TW" altLang="en-US" sz="2400" dirty="0" smtClean="0">
              <a:latin typeface="Calisto MT" panose="02040603050505030304" pitchFamily="18" charset="0"/>
              <a:ea typeface="標楷體" panose="03000509000000000000" pitchFamily="65" charset="-120"/>
            </a:rPr>
            <a:t>大數據</a:t>
          </a:r>
          <a:r>
            <a:rPr lang="en-US" altLang="zh-TW" sz="2400" dirty="0" smtClean="0">
              <a:latin typeface="Calisto MT" panose="02040603050505030304" pitchFamily="18" charset="0"/>
              <a:ea typeface="標楷體" panose="03000509000000000000" pitchFamily="65" charset="-120"/>
            </a:rPr>
            <a:t>1</a:t>
          </a:r>
          <a:endParaRPr lang="zh-TW" altLang="en-US" sz="2400" dirty="0">
            <a:latin typeface="Calisto MT" panose="02040603050505030304" pitchFamily="18" charset="0"/>
            <a:ea typeface="標楷體" panose="03000509000000000000" pitchFamily="65" charset="-120"/>
          </a:endParaRPr>
        </a:p>
      </dgm:t>
    </dgm:pt>
    <dgm:pt modelId="{F79FBD37-D65E-4313-A8D2-8AE450085CB2}" type="parTrans" cxnId="{5CCEB831-DFBA-49C6-B08D-35BA3248521B}">
      <dgm:prSet/>
      <dgm:spPr/>
      <dgm:t>
        <a:bodyPr/>
        <a:lstStyle/>
        <a:p>
          <a:endParaRPr lang="zh-TW" altLang="en-US" sz="2400">
            <a:latin typeface="Calisto MT" panose="02040603050505030304" pitchFamily="18" charset="0"/>
            <a:ea typeface="標楷體" panose="03000509000000000000" pitchFamily="65" charset="-120"/>
          </a:endParaRPr>
        </a:p>
      </dgm:t>
    </dgm:pt>
    <dgm:pt modelId="{E2F22BEF-FEA6-47EF-95EE-26E5E80082AF}" type="sibTrans" cxnId="{5CCEB831-DFBA-49C6-B08D-35BA3248521B}">
      <dgm:prSet/>
      <dgm:spPr/>
      <dgm:t>
        <a:bodyPr/>
        <a:lstStyle/>
        <a:p>
          <a:endParaRPr lang="zh-TW" altLang="en-US" sz="2400">
            <a:latin typeface="Calisto MT" panose="02040603050505030304" pitchFamily="18" charset="0"/>
            <a:ea typeface="標楷體" panose="03000509000000000000" pitchFamily="65" charset="-120"/>
          </a:endParaRPr>
        </a:p>
      </dgm:t>
    </dgm:pt>
    <dgm:pt modelId="{97EC5C3E-1FF7-481C-9335-DC8CFCA19841}">
      <dgm:prSet phldrT="[文字]" custT="1"/>
      <dgm:spPr/>
      <dgm:t>
        <a:bodyPr/>
        <a:lstStyle/>
        <a:p>
          <a:r>
            <a:rPr lang="zh-TW" altLang="en-US" sz="2400" dirty="0" smtClean="0">
              <a:latin typeface="Calisto MT" panose="02040603050505030304" pitchFamily="18" charset="0"/>
              <a:ea typeface="標楷體" panose="03000509000000000000" pitchFamily="65" charset="-120"/>
            </a:rPr>
            <a:t>全國</a:t>
          </a:r>
          <a:r>
            <a:rPr lang="en-US" altLang="zh-TW" sz="2400" dirty="0" smtClean="0">
              <a:latin typeface="Calisto MT" panose="02040603050505030304" pitchFamily="18" charset="0"/>
              <a:ea typeface="標楷體" panose="03000509000000000000" pitchFamily="65" charset="-120"/>
            </a:rPr>
            <a:t>6,350</a:t>
          </a:r>
          <a:r>
            <a:rPr lang="zh-TW" altLang="en-US" sz="2400" dirty="0" smtClean="0">
              <a:latin typeface="Calisto MT" panose="02040603050505030304" pitchFamily="18" charset="0"/>
              <a:ea typeface="標楷體" panose="03000509000000000000" pitchFamily="65" charset="-120"/>
            </a:rPr>
            <a:t>萬筆借閱書單之紀錄</a:t>
          </a:r>
          <a:endParaRPr lang="zh-TW" altLang="en-US" sz="2400" dirty="0">
            <a:latin typeface="Calisto MT" panose="02040603050505030304" pitchFamily="18" charset="0"/>
            <a:ea typeface="標楷體" panose="03000509000000000000" pitchFamily="65" charset="-120"/>
          </a:endParaRPr>
        </a:p>
      </dgm:t>
    </dgm:pt>
    <dgm:pt modelId="{34AF0BA3-E8F8-469F-A2E3-6133FBE83635}" type="parTrans" cxnId="{032C7FE9-8F56-45FB-B6B4-4EB7ABCE7742}">
      <dgm:prSet/>
      <dgm:spPr/>
      <dgm:t>
        <a:bodyPr/>
        <a:lstStyle/>
        <a:p>
          <a:endParaRPr lang="zh-TW" altLang="en-US" sz="2400">
            <a:latin typeface="Calisto MT" panose="02040603050505030304" pitchFamily="18" charset="0"/>
            <a:ea typeface="標楷體" panose="03000509000000000000" pitchFamily="65" charset="-120"/>
          </a:endParaRPr>
        </a:p>
      </dgm:t>
    </dgm:pt>
    <dgm:pt modelId="{1E189E2B-C7A2-403F-B0D4-5EB7A832A9AD}" type="sibTrans" cxnId="{032C7FE9-8F56-45FB-B6B4-4EB7ABCE7742}">
      <dgm:prSet/>
      <dgm:spPr/>
      <dgm:t>
        <a:bodyPr/>
        <a:lstStyle/>
        <a:p>
          <a:endParaRPr lang="zh-TW" altLang="en-US" sz="2400">
            <a:latin typeface="Calisto MT" panose="02040603050505030304" pitchFamily="18" charset="0"/>
            <a:ea typeface="標楷體" panose="03000509000000000000" pitchFamily="65" charset="-120"/>
          </a:endParaRPr>
        </a:p>
      </dgm:t>
    </dgm:pt>
    <dgm:pt modelId="{DC956FDE-1DDA-45EA-956F-6A01FA70364F}">
      <dgm:prSet phldrT="[文字]" custT="1"/>
      <dgm:spPr/>
      <dgm:t>
        <a:bodyPr/>
        <a:lstStyle/>
        <a:p>
          <a:pPr>
            <a:lnSpc>
              <a:spcPct val="50000"/>
            </a:lnSpc>
          </a:pPr>
          <a:endParaRPr lang="en-US" altLang="zh-TW" sz="2400" dirty="0" smtClean="0">
            <a:latin typeface="Calisto MT" panose="02040603050505030304" pitchFamily="18" charset="0"/>
            <a:ea typeface="標楷體" panose="03000509000000000000" pitchFamily="65" charset="-120"/>
          </a:endParaRPr>
        </a:p>
        <a:p>
          <a:pPr>
            <a:lnSpc>
              <a:spcPct val="90000"/>
            </a:lnSpc>
          </a:pPr>
          <a:r>
            <a:rPr lang="zh-TW" altLang="en-US" sz="2400" dirty="0" smtClean="0">
              <a:latin typeface="Calisto MT" panose="02040603050505030304" pitchFamily="18" charset="0"/>
              <a:ea typeface="標楷體" panose="03000509000000000000" pitchFamily="65" charset="-120"/>
            </a:rPr>
            <a:t>大數據</a:t>
          </a:r>
          <a:r>
            <a:rPr lang="en-US" altLang="zh-TW" sz="2400" dirty="0" smtClean="0">
              <a:latin typeface="Calisto MT" panose="02040603050505030304" pitchFamily="18" charset="0"/>
              <a:ea typeface="標楷體" panose="03000509000000000000" pitchFamily="65" charset="-120"/>
            </a:rPr>
            <a:t>2</a:t>
          </a:r>
          <a:endParaRPr lang="zh-TW" altLang="en-US" sz="2400" dirty="0">
            <a:latin typeface="Calisto MT" panose="02040603050505030304" pitchFamily="18" charset="0"/>
            <a:ea typeface="標楷體" panose="03000509000000000000" pitchFamily="65" charset="-120"/>
          </a:endParaRPr>
        </a:p>
      </dgm:t>
    </dgm:pt>
    <dgm:pt modelId="{8C0CA9C4-BC0F-4737-AEDF-51C9D71744D9}" type="parTrans" cxnId="{FEC968B9-5BCB-4CDB-82B7-ACA7D577FDF3}">
      <dgm:prSet/>
      <dgm:spPr/>
      <dgm:t>
        <a:bodyPr/>
        <a:lstStyle/>
        <a:p>
          <a:endParaRPr lang="zh-TW" altLang="en-US" sz="2400">
            <a:latin typeface="Calisto MT" panose="02040603050505030304" pitchFamily="18" charset="0"/>
            <a:ea typeface="標楷體" panose="03000509000000000000" pitchFamily="65" charset="-120"/>
          </a:endParaRPr>
        </a:p>
      </dgm:t>
    </dgm:pt>
    <dgm:pt modelId="{153AF0F8-EEE0-4E8F-AAC0-B2A67E1BC92B}" type="sibTrans" cxnId="{FEC968B9-5BCB-4CDB-82B7-ACA7D577FDF3}">
      <dgm:prSet/>
      <dgm:spPr/>
      <dgm:t>
        <a:bodyPr/>
        <a:lstStyle/>
        <a:p>
          <a:endParaRPr lang="zh-TW" altLang="en-US" sz="2400">
            <a:latin typeface="Calisto MT" panose="02040603050505030304" pitchFamily="18" charset="0"/>
            <a:ea typeface="標楷體" panose="03000509000000000000" pitchFamily="65" charset="-120"/>
          </a:endParaRPr>
        </a:p>
      </dgm:t>
    </dgm:pt>
    <dgm:pt modelId="{6CF63409-FE8E-4C0D-9D2C-DA8D113ECC3F}">
      <dgm:prSet phldrT="[文字]" custT="1"/>
      <dgm:spPr/>
      <dgm:t>
        <a:bodyPr/>
        <a:lstStyle/>
        <a:p>
          <a:r>
            <a:rPr lang="zh-TW" altLang="en-US" sz="2400" dirty="0" smtClean="0">
              <a:latin typeface="Calisto MT" panose="02040603050505030304" pitchFamily="18" charset="0"/>
              <a:ea typeface="標楷體" panose="03000509000000000000" pitchFamily="65" charset="-120"/>
            </a:rPr>
            <a:t>全國</a:t>
          </a:r>
          <a:r>
            <a:rPr lang="en-US" altLang="zh-TW" sz="2400" dirty="0" smtClean="0">
              <a:latin typeface="Calisto MT" panose="02040603050505030304" pitchFamily="18" charset="0"/>
              <a:ea typeface="標楷體" panose="03000509000000000000" pitchFamily="65" charset="-120"/>
            </a:rPr>
            <a:t>1,700</a:t>
          </a:r>
          <a:r>
            <a:rPr lang="zh-TW" altLang="en-US" sz="2400" dirty="0" smtClean="0">
              <a:latin typeface="Calisto MT" panose="02040603050505030304" pitchFamily="18" charset="0"/>
              <a:ea typeface="標楷體" panose="03000509000000000000" pitchFamily="65" charset="-120"/>
            </a:rPr>
            <a:t>萬借閱人次之紀錄</a:t>
          </a:r>
          <a:endParaRPr lang="zh-TW" altLang="en-US" sz="2400" dirty="0">
            <a:latin typeface="Calisto MT" panose="02040603050505030304" pitchFamily="18" charset="0"/>
            <a:ea typeface="標楷體" panose="03000509000000000000" pitchFamily="65" charset="-120"/>
          </a:endParaRPr>
        </a:p>
      </dgm:t>
    </dgm:pt>
    <dgm:pt modelId="{A1338797-068B-4B73-AD73-55C755B37F53}" type="parTrans" cxnId="{1CC37725-1D93-42FE-A6F6-EC79A09EA90D}">
      <dgm:prSet/>
      <dgm:spPr/>
      <dgm:t>
        <a:bodyPr/>
        <a:lstStyle/>
        <a:p>
          <a:endParaRPr lang="zh-TW" altLang="en-US" sz="2400">
            <a:latin typeface="Calisto MT" panose="02040603050505030304" pitchFamily="18" charset="0"/>
            <a:ea typeface="標楷體" panose="03000509000000000000" pitchFamily="65" charset="-120"/>
          </a:endParaRPr>
        </a:p>
      </dgm:t>
    </dgm:pt>
    <dgm:pt modelId="{D5A4444E-D3A8-4A82-8CEF-4B327A75952E}" type="sibTrans" cxnId="{1CC37725-1D93-42FE-A6F6-EC79A09EA90D}">
      <dgm:prSet/>
      <dgm:spPr/>
      <dgm:t>
        <a:bodyPr/>
        <a:lstStyle/>
        <a:p>
          <a:endParaRPr lang="zh-TW" altLang="en-US" sz="2400">
            <a:latin typeface="Calisto MT" panose="02040603050505030304" pitchFamily="18" charset="0"/>
            <a:ea typeface="標楷體" panose="03000509000000000000" pitchFamily="65" charset="-120"/>
          </a:endParaRPr>
        </a:p>
      </dgm:t>
    </dgm:pt>
    <dgm:pt modelId="{B805D759-5CA3-473C-AFEF-9F7778FD6C92}">
      <dgm:prSet phldrT="[文字]" custT="1"/>
      <dgm:spPr/>
      <dgm:t>
        <a:bodyPr/>
        <a:lstStyle/>
        <a:p>
          <a:pPr>
            <a:lnSpc>
              <a:spcPct val="50000"/>
            </a:lnSpc>
            <a:spcAft>
              <a:spcPts val="0"/>
            </a:spcAft>
          </a:pPr>
          <a:endParaRPr lang="en-US" altLang="zh-TW" sz="2400" dirty="0" smtClean="0">
            <a:latin typeface="Calisto MT" panose="02040603050505030304" pitchFamily="18" charset="0"/>
            <a:ea typeface="標楷體" panose="03000509000000000000" pitchFamily="65" charset="-120"/>
          </a:endParaRPr>
        </a:p>
        <a:p>
          <a:pPr>
            <a:lnSpc>
              <a:spcPct val="90000"/>
            </a:lnSpc>
            <a:spcAft>
              <a:spcPct val="35000"/>
            </a:spcAft>
          </a:pPr>
          <a:r>
            <a:rPr lang="zh-TW" altLang="en-US" sz="2400" dirty="0" smtClean="0">
              <a:latin typeface="Calisto MT" panose="02040603050505030304" pitchFamily="18" charset="0"/>
              <a:ea typeface="標楷體" panose="03000509000000000000" pitchFamily="65" charset="-120"/>
            </a:rPr>
            <a:t>分析</a:t>
          </a:r>
          <a:r>
            <a:rPr lang="en-US" altLang="zh-TW" sz="2400" dirty="0" smtClean="0">
              <a:latin typeface="Calisto MT" panose="02040603050505030304" pitchFamily="18" charset="0"/>
              <a:ea typeface="標楷體" panose="03000509000000000000" pitchFamily="65" charset="-120"/>
            </a:rPr>
            <a:t/>
          </a:r>
          <a:br>
            <a:rPr lang="en-US" altLang="zh-TW" sz="2400" dirty="0" smtClean="0">
              <a:latin typeface="Calisto MT" panose="02040603050505030304" pitchFamily="18" charset="0"/>
              <a:ea typeface="標楷體" panose="03000509000000000000" pitchFamily="65" charset="-120"/>
            </a:rPr>
          </a:br>
          <a:r>
            <a:rPr lang="zh-TW" altLang="en-US" sz="2400" dirty="0" smtClean="0">
              <a:latin typeface="Calisto MT" panose="02040603050505030304" pitchFamily="18" charset="0"/>
              <a:ea typeface="標楷體" panose="03000509000000000000" pitchFamily="65" charset="-120"/>
            </a:rPr>
            <a:t>報告</a:t>
          </a:r>
          <a:endParaRPr lang="zh-TW" altLang="en-US" sz="2400" dirty="0">
            <a:latin typeface="Calisto MT" panose="02040603050505030304" pitchFamily="18" charset="0"/>
            <a:ea typeface="標楷體" panose="03000509000000000000" pitchFamily="65" charset="-120"/>
          </a:endParaRPr>
        </a:p>
      </dgm:t>
    </dgm:pt>
    <dgm:pt modelId="{DEF69304-B515-4938-81BB-F93E072C8975}" type="parTrans" cxnId="{203014FB-A695-4F58-B414-C4D4286FB218}">
      <dgm:prSet/>
      <dgm:spPr/>
      <dgm:t>
        <a:bodyPr/>
        <a:lstStyle/>
        <a:p>
          <a:endParaRPr lang="zh-TW" altLang="en-US" sz="2400">
            <a:latin typeface="Calisto MT" panose="02040603050505030304" pitchFamily="18" charset="0"/>
            <a:ea typeface="標楷體" panose="03000509000000000000" pitchFamily="65" charset="-120"/>
          </a:endParaRPr>
        </a:p>
      </dgm:t>
    </dgm:pt>
    <dgm:pt modelId="{7FB53B86-5FD1-4ECB-BA80-CBC36F9A8035}" type="sibTrans" cxnId="{203014FB-A695-4F58-B414-C4D4286FB218}">
      <dgm:prSet/>
      <dgm:spPr/>
      <dgm:t>
        <a:bodyPr/>
        <a:lstStyle/>
        <a:p>
          <a:endParaRPr lang="zh-TW" altLang="en-US" sz="2400">
            <a:latin typeface="Calisto MT" panose="02040603050505030304" pitchFamily="18" charset="0"/>
            <a:ea typeface="標楷體" panose="03000509000000000000" pitchFamily="65" charset="-120"/>
          </a:endParaRPr>
        </a:p>
      </dgm:t>
    </dgm:pt>
    <dgm:pt modelId="{D6F320D1-2EBF-4246-9C56-C905ED9D3A2D}">
      <dgm:prSet phldrT="[文字]" custT="1"/>
      <dgm:spPr/>
      <dgm:t>
        <a:bodyPr/>
        <a:lstStyle/>
        <a:p>
          <a:pPr>
            <a:lnSpc>
              <a:spcPts val="2880"/>
            </a:lnSpc>
            <a:spcAft>
              <a:spcPts val="0"/>
            </a:spcAft>
          </a:pPr>
          <a:r>
            <a:rPr lang="zh-TW" altLang="en-US" sz="2200" dirty="0" smtClean="0">
              <a:latin typeface="Calisto MT" panose="02040603050505030304" pitchFamily="18" charset="0"/>
              <a:ea typeface="標楷體" panose="03000509000000000000" pitchFamily="65" charset="-120"/>
            </a:rPr>
            <a:t>依據借閱次數統計全國最受歡迎之圖書</a:t>
          </a:r>
          <a:endParaRPr lang="zh-TW" altLang="en-US" sz="2200" dirty="0">
            <a:latin typeface="Calisto MT" panose="02040603050505030304" pitchFamily="18" charset="0"/>
            <a:ea typeface="標楷體" panose="03000509000000000000" pitchFamily="65" charset="-120"/>
          </a:endParaRPr>
        </a:p>
      </dgm:t>
    </dgm:pt>
    <dgm:pt modelId="{F02F84E3-04BB-4AD3-AE92-094031024A99}" type="parTrans" cxnId="{82038413-0282-4AA0-AA9F-4E842F568ABD}">
      <dgm:prSet/>
      <dgm:spPr/>
      <dgm:t>
        <a:bodyPr/>
        <a:lstStyle/>
        <a:p>
          <a:endParaRPr lang="zh-TW" altLang="en-US" sz="2400">
            <a:latin typeface="Calisto MT" panose="02040603050505030304" pitchFamily="18" charset="0"/>
            <a:ea typeface="標楷體" panose="03000509000000000000" pitchFamily="65" charset="-120"/>
          </a:endParaRPr>
        </a:p>
      </dgm:t>
    </dgm:pt>
    <dgm:pt modelId="{F764E310-E961-41A1-9833-89F4F3EB577A}" type="sibTrans" cxnId="{82038413-0282-4AA0-AA9F-4E842F568ABD}">
      <dgm:prSet/>
      <dgm:spPr/>
      <dgm:t>
        <a:bodyPr/>
        <a:lstStyle/>
        <a:p>
          <a:endParaRPr lang="zh-TW" altLang="en-US" sz="2400">
            <a:latin typeface="Calisto MT" panose="02040603050505030304" pitchFamily="18" charset="0"/>
            <a:ea typeface="標楷體" panose="03000509000000000000" pitchFamily="65" charset="-120"/>
          </a:endParaRPr>
        </a:p>
      </dgm:t>
    </dgm:pt>
    <dgm:pt modelId="{CC550415-B87E-4C5C-9FC6-8FB9E30D2315}">
      <dgm:prSet phldrT="[文字]" custT="1"/>
      <dgm:spPr/>
      <dgm:t>
        <a:bodyPr/>
        <a:lstStyle/>
        <a:p>
          <a:pPr>
            <a:lnSpc>
              <a:spcPts val="2880"/>
            </a:lnSpc>
            <a:spcAft>
              <a:spcPts val="0"/>
            </a:spcAft>
          </a:pPr>
          <a:r>
            <a:rPr lang="zh-TW" altLang="en-US" sz="2200" dirty="0" smtClean="0">
              <a:latin typeface="Calisto MT" panose="02040603050505030304" pitchFamily="18" charset="0"/>
              <a:ea typeface="標楷體" panose="03000509000000000000" pitchFamily="65" charset="-120"/>
            </a:rPr>
            <a:t>依據進入各地圖書館排行榜次數分析各類圖書之排行榜</a:t>
          </a:r>
          <a:endParaRPr lang="zh-TW" altLang="en-US" sz="2200" dirty="0">
            <a:latin typeface="Calisto MT" panose="02040603050505030304" pitchFamily="18" charset="0"/>
            <a:ea typeface="標楷體" panose="03000509000000000000" pitchFamily="65" charset="-120"/>
          </a:endParaRPr>
        </a:p>
      </dgm:t>
    </dgm:pt>
    <dgm:pt modelId="{CFE96673-A192-4B6A-A233-CA9B4E172CEE}" type="parTrans" cxnId="{9C7A6FAB-A5C0-45C7-B3FB-A24E2AE0BEA6}">
      <dgm:prSet/>
      <dgm:spPr/>
      <dgm:t>
        <a:bodyPr/>
        <a:lstStyle/>
        <a:p>
          <a:endParaRPr lang="zh-TW" altLang="en-US" sz="2400">
            <a:latin typeface="Calisto MT" panose="02040603050505030304" pitchFamily="18" charset="0"/>
            <a:ea typeface="標楷體" panose="03000509000000000000" pitchFamily="65" charset="-120"/>
          </a:endParaRPr>
        </a:p>
      </dgm:t>
    </dgm:pt>
    <dgm:pt modelId="{EE404F05-1C16-4619-AB2B-A41015975CEA}" type="sibTrans" cxnId="{9C7A6FAB-A5C0-45C7-B3FB-A24E2AE0BEA6}">
      <dgm:prSet/>
      <dgm:spPr/>
      <dgm:t>
        <a:bodyPr/>
        <a:lstStyle/>
        <a:p>
          <a:endParaRPr lang="zh-TW" altLang="en-US" sz="2400">
            <a:latin typeface="Calisto MT" panose="02040603050505030304" pitchFamily="18" charset="0"/>
            <a:ea typeface="標楷體" panose="03000509000000000000" pitchFamily="65" charset="-120"/>
          </a:endParaRPr>
        </a:p>
      </dgm:t>
    </dgm:pt>
    <dgm:pt modelId="{39E7B29E-6A0E-410B-A8B4-3D4177286945}" type="pres">
      <dgm:prSet presAssocID="{AE017725-1563-4863-913B-10B1740F45E2}" presName="linearFlow" presStyleCnt="0">
        <dgm:presLayoutVars>
          <dgm:dir/>
          <dgm:animLvl val="lvl"/>
          <dgm:resizeHandles val="exact"/>
        </dgm:presLayoutVars>
      </dgm:prSet>
      <dgm:spPr/>
      <dgm:t>
        <a:bodyPr/>
        <a:lstStyle/>
        <a:p>
          <a:endParaRPr lang="zh-TW" altLang="en-US"/>
        </a:p>
      </dgm:t>
    </dgm:pt>
    <dgm:pt modelId="{FF2048AA-E17C-433C-8657-5C5FEB113742}" type="pres">
      <dgm:prSet presAssocID="{B8A7CAE9-2A43-4D4C-A4D8-0D42EFF8E854}" presName="composite" presStyleCnt="0"/>
      <dgm:spPr/>
    </dgm:pt>
    <dgm:pt modelId="{B77216DD-E262-4F67-AC65-3ACF5A75C08A}" type="pres">
      <dgm:prSet presAssocID="{B8A7CAE9-2A43-4D4C-A4D8-0D42EFF8E854}" presName="parentText" presStyleLbl="alignNode1" presStyleIdx="0" presStyleCnt="3">
        <dgm:presLayoutVars>
          <dgm:chMax val="1"/>
          <dgm:bulletEnabled val="1"/>
        </dgm:presLayoutVars>
      </dgm:prSet>
      <dgm:spPr/>
      <dgm:t>
        <a:bodyPr/>
        <a:lstStyle/>
        <a:p>
          <a:endParaRPr lang="zh-TW" altLang="en-US"/>
        </a:p>
      </dgm:t>
    </dgm:pt>
    <dgm:pt modelId="{654BA68E-46F6-4303-9B44-20CA4A8EE73F}" type="pres">
      <dgm:prSet presAssocID="{B8A7CAE9-2A43-4D4C-A4D8-0D42EFF8E854}" presName="descendantText" presStyleLbl="alignAcc1" presStyleIdx="0" presStyleCnt="3">
        <dgm:presLayoutVars>
          <dgm:bulletEnabled val="1"/>
        </dgm:presLayoutVars>
      </dgm:prSet>
      <dgm:spPr/>
      <dgm:t>
        <a:bodyPr/>
        <a:lstStyle/>
        <a:p>
          <a:endParaRPr lang="zh-TW" altLang="en-US"/>
        </a:p>
      </dgm:t>
    </dgm:pt>
    <dgm:pt modelId="{9C1342B2-82AC-4A7C-9096-D56AC27CE833}" type="pres">
      <dgm:prSet presAssocID="{E2F22BEF-FEA6-47EF-95EE-26E5E80082AF}" presName="sp" presStyleCnt="0"/>
      <dgm:spPr/>
    </dgm:pt>
    <dgm:pt modelId="{4E8BE07B-B5C6-4F00-B557-F9CD40C66874}" type="pres">
      <dgm:prSet presAssocID="{DC956FDE-1DDA-45EA-956F-6A01FA70364F}" presName="composite" presStyleCnt="0"/>
      <dgm:spPr/>
    </dgm:pt>
    <dgm:pt modelId="{9509A8F3-06A2-4AE7-AEFD-B52A7192DCCE}" type="pres">
      <dgm:prSet presAssocID="{DC956FDE-1DDA-45EA-956F-6A01FA70364F}" presName="parentText" presStyleLbl="alignNode1" presStyleIdx="1" presStyleCnt="3">
        <dgm:presLayoutVars>
          <dgm:chMax val="1"/>
          <dgm:bulletEnabled val="1"/>
        </dgm:presLayoutVars>
      </dgm:prSet>
      <dgm:spPr/>
      <dgm:t>
        <a:bodyPr/>
        <a:lstStyle/>
        <a:p>
          <a:endParaRPr lang="zh-TW" altLang="en-US"/>
        </a:p>
      </dgm:t>
    </dgm:pt>
    <dgm:pt modelId="{A1D2EDA4-635E-4D7F-BC57-F700ECC042C5}" type="pres">
      <dgm:prSet presAssocID="{DC956FDE-1DDA-45EA-956F-6A01FA70364F}" presName="descendantText" presStyleLbl="alignAcc1" presStyleIdx="1" presStyleCnt="3">
        <dgm:presLayoutVars>
          <dgm:bulletEnabled val="1"/>
        </dgm:presLayoutVars>
      </dgm:prSet>
      <dgm:spPr/>
      <dgm:t>
        <a:bodyPr/>
        <a:lstStyle/>
        <a:p>
          <a:endParaRPr lang="zh-TW" altLang="en-US"/>
        </a:p>
      </dgm:t>
    </dgm:pt>
    <dgm:pt modelId="{9326C968-EB35-441A-8C29-73430E9EF10C}" type="pres">
      <dgm:prSet presAssocID="{153AF0F8-EEE0-4E8F-AAC0-B2A67E1BC92B}" presName="sp" presStyleCnt="0"/>
      <dgm:spPr/>
    </dgm:pt>
    <dgm:pt modelId="{8AA9C65A-0D04-4C29-AAA8-65FE3C0DFB42}" type="pres">
      <dgm:prSet presAssocID="{B805D759-5CA3-473C-AFEF-9F7778FD6C92}" presName="composite" presStyleCnt="0"/>
      <dgm:spPr/>
    </dgm:pt>
    <dgm:pt modelId="{F6F686B2-D721-49D0-B3C7-EFE60DD3D43E}" type="pres">
      <dgm:prSet presAssocID="{B805D759-5CA3-473C-AFEF-9F7778FD6C92}" presName="parentText" presStyleLbl="alignNode1" presStyleIdx="2" presStyleCnt="3">
        <dgm:presLayoutVars>
          <dgm:chMax val="1"/>
          <dgm:bulletEnabled val="1"/>
        </dgm:presLayoutVars>
      </dgm:prSet>
      <dgm:spPr/>
      <dgm:t>
        <a:bodyPr/>
        <a:lstStyle/>
        <a:p>
          <a:endParaRPr lang="zh-TW" altLang="en-US"/>
        </a:p>
      </dgm:t>
    </dgm:pt>
    <dgm:pt modelId="{52D50ED2-7B31-4FD3-AE08-E5740D13EBF9}" type="pres">
      <dgm:prSet presAssocID="{B805D759-5CA3-473C-AFEF-9F7778FD6C92}" presName="descendantText" presStyleLbl="alignAcc1" presStyleIdx="2" presStyleCnt="3" custScaleY="113981">
        <dgm:presLayoutVars>
          <dgm:bulletEnabled val="1"/>
        </dgm:presLayoutVars>
      </dgm:prSet>
      <dgm:spPr/>
      <dgm:t>
        <a:bodyPr/>
        <a:lstStyle/>
        <a:p>
          <a:endParaRPr lang="zh-TW" altLang="en-US"/>
        </a:p>
      </dgm:t>
    </dgm:pt>
  </dgm:ptLst>
  <dgm:cxnLst>
    <dgm:cxn modelId="{815B82D1-6C74-4C80-B654-48F5CCB237E3}" type="presOf" srcId="{B805D759-5CA3-473C-AFEF-9F7778FD6C92}" destId="{F6F686B2-D721-49D0-B3C7-EFE60DD3D43E}" srcOrd="0" destOrd="0" presId="urn:microsoft.com/office/officeart/2005/8/layout/chevron2"/>
    <dgm:cxn modelId="{77E69538-2E72-4221-8B1D-47A7F83FF936}" type="presOf" srcId="{AE017725-1563-4863-913B-10B1740F45E2}" destId="{39E7B29E-6A0E-410B-A8B4-3D4177286945}" srcOrd="0" destOrd="0" presId="urn:microsoft.com/office/officeart/2005/8/layout/chevron2"/>
    <dgm:cxn modelId="{BBF57C0F-C33A-43C0-8D63-F9649D23DE50}" type="presOf" srcId="{B8A7CAE9-2A43-4D4C-A4D8-0D42EFF8E854}" destId="{B77216DD-E262-4F67-AC65-3ACF5A75C08A}" srcOrd="0" destOrd="0" presId="urn:microsoft.com/office/officeart/2005/8/layout/chevron2"/>
    <dgm:cxn modelId="{032C7FE9-8F56-45FB-B6B4-4EB7ABCE7742}" srcId="{B8A7CAE9-2A43-4D4C-A4D8-0D42EFF8E854}" destId="{97EC5C3E-1FF7-481C-9335-DC8CFCA19841}" srcOrd="0" destOrd="0" parTransId="{34AF0BA3-E8F8-469F-A2E3-6133FBE83635}" sibTransId="{1E189E2B-C7A2-403F-B0D4-5EB7A832A9AD}"/>
    <dgm:cxn modelId="{1C73FF19-1FC1-4777-808A-EC3182D343F8}" type="presOf" srcId="{97EC5C3E-1FF7-481C-9335-DC8CFCA19841}" destId="{654BA68E-46F6-4303-9B44-20CA4A8EE73F}" srcOrd="0" destOrd="0" presId="urn:microsoft.com/office/officeart/2005/8/layout/chevron2"/>
    <dgm:cxn modelId="{FEC968B9-5BCB-4CDB-82B7-ACA7D577FDF3}" srcId="{AE017725-1563-4863-913B-10B1740F45E2}" destId="{DC956FDE-1DDA-45EA-956F-6A01FA70364F}" srcOrd="1" destOrd="0" parTransId="{8C0CA9C4-BC0F-4737-AEDF-51C9D71744D9}" sibTransId="{153AF0F8-EEE0-4E8F-AAC0-B2A67E1BC92B}"/>
    <dgm:cxn modelId="{5CCEB831-DFBA-49C6-B08D-35BA3248521B}" srcId="{AE017725-1563-4863-913B-10B1740F45E2}" destId="{B8A7CAE9-2A43-4D4C-A4D8-0D42EFF8E854}" srcOrd="0" destOrd="0" parTransId="{F79FBD37-D65E-4313-A8D2-8AE450085CB2}" sibTransId="{E2F22BEF-FEA6-47EF-95EE-26E5E80082AF}"/>
    <dgm:cxn modelId="{1CC37725-1D93-42FE-A6F6-EC79A09EA90D}" srcId="{DC956FDE-1DDA-45EA-956F-6A01FA70364F}" destId="{6CF63409-FE8E-4C0D-9D2C-DA8D113ECC3F}" srcOrd="0" destOrd="0" parTransId="{A1338797-068B-4B73-AD73-55C755B37F53}" sibTransId="{D5A4444E-D3A8-4A82-8CEF-4B327A75952E}"/>
    <dgm:cxn modelId="{203014FB-A695-4F58-B414-C4D4286FB218}" srcId="{AE017725-1563-4863-913B-10B1740F45E2}" destId="{B805D759-5CA3-473C-AFEF-9F7778FD6C92}" srcOrd="2" destOrd="0" parTransId="{DEF69304-B515-4938-81BB-F93E072C8975}" sibTransId="{7FB53B86-5FD1-4ECB-BA80-CBC36F9A8035}"/>
    <dgm:cxn modelId="{9F1E3FF8-272D-44C3-AF93-4C5BE08F3CB9}" type="presOf" srcId="{6CF63409-FE8E-4C0D-9D2C-DA8D113ECC3F}" destId="{A1D2EDA4-635E-4D7F-BC57-F700ECC042C5}" srcOrd="0" destOrd="0" presId="urn:microsoft.com/office/officeart/2005/8/layout/chevron2"/>
    <dgm:cxn modelId="{0F65D165-C804-43B4-AEDA-1DA8A30F0115}" type="presOf" srcId="{D6F320D1-2EBF-4246-9C56-C905ED9D3A2D}" destId="{52D50ED2-7B31-4FD3-AE08-E5740D13EBF9}" srcOrd="0" destOrd="0" presId="urn:microsoft.com/office/officeart/2005/8/layout/chevron2"/>
    <dgm:cxn modelId="{9C7A6FAB-A5C0-45C7-B3FB-A24E2AE0BEA6}" srcId="{B805D759-5CA3-473C-AFEF-9F7778FD6C92}" destId="{CC550415-B87E-4C5C-9FC6-8FB9E30D2315}" srcOrd="1" destOrd="0" parTransId="{CFE96673-A192-4B6A-A233-CA9B4E172CEE}" sibTransId="{EE404F05-1C16-4619-AB2B-A41015975CEA}"/>
    <dgm:cxn modelId="{82038413-0282-4AA0-AA9F-4E842F568ABD}" srcId="{B805D759-5CA3-473C-AFEF-9F7778FD6C92}" destId="{D6F320D1-2EBF-4246-9C56-C905ED9D3A2D}" srcOrd="0" destOrd="0" parTransId="{F02F84E3-04BB-4AD3-AE92-094031024A99}" sibTransId="{F764E310-E961-41A1-9833-89F4F3EB577A}"/>
    <dgm:cxn modelId="{EF954228-C69D-4EAA-98ED-6F8C1E40778D}" type="presOf" srcId="{CC550415-B87E-4C5C-9FC6-8FB9E30D2315}" destId="{52D50ED2-7B31-4FD3-AE08-E5740D13EBF9}" srcOrd="0" destOrd="1" presId="urn:microsoft.com/office/officeart/2005/8/layout/chevron2"/>
    <dgm:cxn modelId="{37F9CD7D-F35B-4D79-8C58-B3DC699E4B88}" type="presOf" srcId="{DC956FDE-1DDA-45EA-956F-6A01FA70364F}" destId="{9509A8F3-06A2-4AE7-AEFD-B52A7192DCCE}" srcOrd="0" destOrd="0" presId="urn:microsoft.com/office/officeart/2005/8/layout/chevron2"/>
    <dgm:cxn modelId="{4B0DE3A5-19C9-4649-869A-9B3749B690DB}" type="presParOf" srcId="{39E7B29E-6A0E-410B-A8B4-3D4177286945}" destId="{FF2048AA-E17C-433C-8657-5C5FEB113742}" srcOrd="0" destOrd="0" presId="urn:microsoft.com/office/officeart/2005/8/layout/chevron2"/>
    <dgm:cxn modelId="{745ABDBE-3C5E-4A3A-B063-B5A38F08D84F}" type="presParOf" srcId="{FF2048AA-E17C-433C-8657-5C5FEB113742}" destId="{B77216DD-E262-4F67-AC65-3ACF5A75C08A}" srcOrd="0" destOrd="0" presId="urn:microsoft.com/office/officeart/2005/8/layout/chevron2"/>
    <dgm:cxn modelId="{631EE404-0DEB-4AA4-BD10-D659F616E11D}" type="presParOf" srcId="{FF2048AA-E17C-433C-8657-5C5FEB113742}" destId="{654BA68E-46F6-4303-9B44-20CA4A8EE73F}" srcOrd="1" destOrd="0" presId="urn:microsoft.com/office/officeart/2005/8/layout/chevron2"/>
    <dgm:cxn modelId="{EF8170D6-FFF5-4E0D-9B8F-EA8C1C291CAE}" type="presParOf" srcId="{39E7B29E-6A0E-410B-A8B4-3D4177286945}" destId="{9C1342B2-82AC-4A7C-9096-D56AC27CE833}" srcOrd="1" destOrd="0" presId="urn:microsoft.com/office/officeart/2005/8/layout/chevron2"/>
    <dgm:cxn modelId="{E91C15BC-0DB4-4257-9171-606E277ED62F}" type="presParOf" srcId="{39E7B29E-6A0E-410B-A8B4-3D4177286945}" destId="{4E8BE07B-B5C6-4F00-B557-F9CD40C66874}" srcOrd="2" destOrd="0" presId="urn:microsoft.com/office/officeart/2005/8/layout/chevron2"/>
    <dgm:cxn modelId="{AD921D4A-A91D-45C4-B5A9-7B49E2EADDBB}" type="presParOf" srcId="{4E8BE07B-B5C6-4F00-B557-F9CD40C66874}" destId="{9509A8F3-06A2-4AE7-AEFD-B52A7192DCCE}" srcOrd="0" destOrd="0" presId="urn:microsoft.com/office/officeart/2005/8/layout/chevron2"/>
    <dgm:cxn modelId="{255B05F9-3EDA-42E8-9EE9-26E1FA2C0C41}" type="presParOf" srcId="{4E8BE07B-B5C6-4F00-B557-F9CD40C66874}" destId="{A1D2EDA4-635E-4D7F-BC57-F700ECC042C5}" srcOrd="1" destOrd="0" presId="urn:microsoft.com/office/officeart/2005/8/layout/chevron2"/>
    <dgm:cxn modelId="{04D00D42-EB3F-4D7E-A7BA-F1FBF935AF6B}" type="presParOf" srcId="{39E7B29E-6A0E-410B-A8B4-3D4177286945}" destId="{9326C968-EB35-441A-8C29-73430E9EF10C}" srcOrd="3" destOrd="0" presId="urn:microsoft.com/office/officeart/2005/8/layout/chevron2"/>
    <dgm:cxn modelId="{A4E1FC23-BD38-4048-930D-1A9B75ECBB20}" type="presParOf" srcId="{39E7B29E-6A0E-410B-A8B4-3D4177286945}" destId="{8AA9C65A-0D04-4C29-AAA8-65FE3C0DFB42}" srcOrd="4" destOrd="0" presId="urn:microsoft.com/office/officeart/2005/8/layout/chevron2"/>
    <dgm:cxn modelId="{D2AA3136-DA2F-4333-B663-F272AD1F3CFF}" type="presParOf" srcId="{8AA9C65A-0D04-4C29-AAA8-65FE3C0DFB42}" destId="{F6F686B2-D721-49D0-B3C7-EFE60DD3D43E}" srcOrd="0" destOrd="0" presId="urn:microsoft.com/office/officeart/2005/8/layout/chevron2"/>
    <dgm:cxn modelId="{A8260452-A9E6-49F3-8E01-33A246D09DF9}" type="presParOf" srcId="{8AA9C65A-0D04-4C29-AAA8-65FE3C0DFB42}" destId="{52D50ED2-7B31-4FD3-AE08-E5740D13EBF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7216DD-E262-4F67-AC65-3ACF5A75C08A}">
      <dsp:nvSpPr>
        <dsp:cNvPr id="0" name=""/>
        <dsp:cNvSpPr/>
      </dsp:nvSpPr>
      <dsp:spPr>
        <a:xfrm rot="5400000">
          <a:off x="-218861" y="221423"/>
          <a:ext cx="1459073" cy="1021351"/>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50000"/>
            </a:lnSpc>
            <a:spcBef>
              <a:spcPct val="0"/>
            </a:spcBef>
            <a:spcAft>
              <a:spcPct val="35000"/>
            </a:spcAft>
          </a:pPr>
          <a:endParaRPr lang="en-US" altLang="zh-TW" sz="2400" kern="1200" dirty="0" smtClean="0">
            <a:latin typeface="Calisto MT" panose="02040603050505030304" pitchFamily="18" charset="0"/>
            <a:ea typeface="標楷體" panose="03000509000000000000" pitchFamily="65" charset="-120"/>
          </a:endParaRPr>
        </a:p>
        <a:p>
          <a:pPr lvl="0" algn="ctr" defTabSz="1066800">
            <a:lnSpc>
              <a:spcPct val="90000"/>
            </a:lnSpc>
            <a:spcBef>
              <a:spcPct val="0"/>
            </a:spcBef>
            <a:spcAft>
              <a:spcPct val="35000"/>
            </a:spcAft>
          </a:pPr>
          <a:r>
            <a:rPr lang="zh-TW" altLang="en-US" sz="2400" kern="1200" dirty="0" smtClean="0">
              <a:latin typeface="Calisto MT" panose="02040603050505030304" pitchFamily="18" charset="0"/>
              <a:ea typeface="標楷體" panose="03000509000000000000" pitchFamily="65" charset="-120"/>
            </a:rPr>
            <a:t>大數據</a:t>
          </a:r>
          <a:r>
            <a:rPr lang="en-US" altLang="zh-TW" sz="2400" kern="1200" dirty="0" smtClean="0">
              <a:latin typeface="Calisto MT" panose="02040603050505030304" pitchFamily="18" charset="0"/>
              <a:ea typeface="標楷體" panose="03000509000000000000" pitchFamily="65" charset="-120"/>
            </a:rPr>
            <a:t>1</a:t>
          </a:r>
          <a:endParaRPr lang="zh-TW" altLang="en-US" sz="2400" kern="1200" dirty="0">
            <a:latin typeface="Calisto MT" panose="02040603050505030304" pitchFamily="18" charset="0"/>
            <a:ea typeface="標楷體" panose="03000509000000000000" pitchFamily="65" charset="-120"/>
          </a:endParaRPr>
        </a:p>
      </dsp:txBody>
      <dsp:txXfrm rot="5400000">
        <a:off x="-218861" y="221423"/>
        <a:ext cx="1459073" cy="1021351"/>
      </dsp:txXfrm>
    </dsp:sp>
    <dsp:sp modelId="{654BA68E-46F6-4303-9B44-20CA4A8EE73F}">
      <dsp:nvSpPr>
        <dsp:cNvPr id="0" name=""/>
        <dsp:cNvSpPr/>
      </dsp:nvSpPr>
      <dsp:spPr>
        <a:xfrm rot="5400000">
          <a:off x="3590255" y="-2566341"/>
          <a:ext cx="948896" cy="6086704"/>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Calisto MT" panose="02040603050505030304" pitchFamily="18" charset="0"/>
              <a:ea typeface="標楷體" panose="03000509000000000000" pitchFamily="65" charset="-120"/>
            </a:rPr>
            <a:t>全國</a:t>
          </a:r>
          <a:r>
            <a:rPr lang="en-US" altLang="zh-TW" sz="2400" kern="1200" dirty="0" smtClean="0">
              <a:latin typeface="Calisto MT" panose="02040603050505030304" pitchFamily="18" charset="0"/>
              <a:ea typeface="標楷體" panose="03000509000000000000" pitchFamily="65" charset="-120"/>
            </a:rPr>
            <a:t>6,350</a:t>
          </a:r>
          <a:r>
            <a:rPr lang="zh-TW" altLang="en-US" sz="2400" kern="1200" dirty="0" smtClean="0">
              <a:latin typeface="Calisto MT" panose="02040603050505030304" pitchFamily="18" charset="0"/>
              <a:ea typeface="標楷體" panose="03000509000000000000" pitchFamily="65" charset="-120"/>
            </a:rPr>
            <a:t>萬筆借閱書單之紀錄</a:t>
          </a:r>
          <a:endParaRPr lang="zh-TW" altLang="en-US" sz="2400" kern="1200" dirty="0">
            <a:latin typeface="Calisto MT" panose="02040603050505030304" pitchFamily="18" charset="0"/>
            <a:ea typeface="標楷體" panose="03000509000000000000" pitchFamily="65" charset="-120"/>
          </a:endParaRPr>
        </a:p>
      </dsp:txBody>
      <dsp:txXfrm rot="5400000">
        <a:off x="3590255" y="-2566341"/>
        <a:ext cx="948896" cy="6086704"/>
      </dsp:txXfrm>
    </dsp:sp>
    <dsp:sp modelId="{9509A8F3-06A2-4AE7-AEFD-B52A7192DCCE}">
      <dsp:nvSpPr>
        <dsp:cNvPr id="0" name=""/>
        <dsp:cNvSpPr/>
      </dsp:nvSpPr>
      <dsp:spPr>
        <a:xfrm rot="5400000">
          <a:off x="-218861" y="1488175"/>
          <a:ext cx="1459073" cy="1021351"/>
        </a:xfrm>
        <a:prstGeom prst="chevron">
          <a:avLst/>
        </a:prstGeom>
        <a:solidFill>
          <a:schemeClr val="accent5">
            <a:hueOff val="-7576521"/>
            <a:satOff val="31062"/>
            <a:lumOff val="4902"/>
            <a:alphaOff val="0"/>
          </a:schemeClr>
        </a:solidFill>
        <a:ln w="25400" cap="flat" cmpd="sng" algn="ctr">
          <a:solidFill>
            <a:schemeClr val="accent5">
              <a:hueOff val="-7576521"/>
              <a:satOff val="31062"/>
              <a:lumOff val="49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50000"/>
            </a:lnSpc>
            <a:spcBef>
              <a:spcPct val="0"/>
            </a:spcBef>
            <a:spcAft>
              <a:spcPct val="35000"/>
            </a:spcAft>
          </a:pPr>
          <a:endParaRPr lang="en-US" altLang="zh-TW" sz="2400" kern="1200" dirty="0" smtClean="0">
            <a:latin typeface="Calisto MT" panose="02040603050505030304" pitchFamily="18" charset="0"/>
            <a:ea typeface="標楷體" panose="03000509000000000000" pitchFamily="65" charset="-120"/>
          </a:endParaRPr>
        </a:p>
        <a:p>
          <a:pPr lvl="0" algn="ctr" defTabSz="1066800">
            <a:lnSpc>
              <a:spcPct val="90000"/>
            </a:lnSpc>
            <a:spcBef>
              <a:spcPct val="0"/>
            </a:spcBef>
            <a:spcAft>
              <a:spcPct val="35000"/>
            </a:spcAft>
          </a:pPr>
          <a:r>
            <a:rPr lang="zh-TW" altLang="en-US" sz="2400" kern="1200" dirty="0" smtClean="0">
              <a:latin typeface="Calisto MT" panose="02040603050505030304" pitchFamily="18" charset="0"/>
              <a:ea typeface="標楷體" panose="03000509000000000000" pitchFamily="65" charset="-120"/>
            </a:rPr>
            <a:t>大數據</a:t>
          </a:r>
          <a:r>
            <a:rPr lang="en-US" altLang="zh-TW" sz="2400" kern="1200" dirty="0" smtClean="0">
              <a:latin typeface="Calisto MT" panose="02040603050505030304" pitchFamily="18" charset="0"/>
              <a:ea typeface="標楷體" panose="03000509000000000000" pitchFamily="65" charset="-120"/>
            </a:rPr>
            <a:t>2</a:t>
          </a:r>
          <a:endParaRPr lang="zh-TW" altLang="en-US" sz="2400" kern="1200" dirty="0">
            <a:latin typeface="Calisto MT" panose="02040603050505030304" pitchFamily="18" charset="0"/>
            <a:ea typeface="標楷體" panose="03000509000000000000" pitchFamily="65" charset="-120"/>
          </a:endParaRPr>
        </a:p>
      </dsp:txBody>
      <dsp:txXfrm rot="5400000">
        <a:off x="-218861" y="1488175"/>
        <a:ext cx="1459073" cy="1021351"/>
      </dsp:txXfrm>
    </dsp:sp>
    <dsp:sp modelId="{A1D2EDA4-635E-4D7F-BC57-F700ECC042C5}">
      <dsp:nvSpPr>
        <dsp:cNvPr id="0" name=""/>
        <dsp:cNvSpPr/>
      </dsp:nvSpPr>
      <dsp:spPr>
        <a:xfrm rot="5400000">
          <a:off x="3590504" y="-1299838"/>
          <a:ext cx="948397" cy="6086704"/>
        </a:xfrm>
        <a:prstGeom prst="round2SameRect">
          <a:avLst/>
        </a:prstGeom>
        <a:solidFill>
          <a:schemeClr val="lt1">
            <a:alpha val="90000"/>
            <a:hueOff val="0"/>
            <a:satOff val="0"/>
            <a:lumOff val="0"/>
            <a:alphaOff val="0"/>
          </a:schemeClr>
        </a:solidFill>
        <a:ln w="25400" cap="flat" cmpd="sng" algn="ctr">
          <a:solidFill>
            <a:schemeClr val="accent5">
              <a:hueOff val="-7576521"/>
              <a:satOff val="31062"/>
              <a:lumOff val="49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Calisto MT" panose="02040603050505030304" pitchFamily="18" charset="0"/>
              <a:ea typeface="標楷體" panose="03000509000000000000" pitchFamily="65" charset="-120"/>
            </a:rPr>
            <a:t>全國</a:t>
          </a:r>
          <a:r>
            <a:rPr lang="en-US" altLang="zh-TW" sz="2400" kern="1200" dirty="0" smtClean="0">
              <a:latin typeface="Calisto MT" panose="02040603050505030304" pitchFamily="18" charset="0"/>
              <a:ea typeface="標楷體" panose="03000509000000000000" pitchFamily="65" charset="-120"/>
            </a:rPr>
            <a:t>1,700</a:t>
          </a:r>
          <a:r>
            <a:rPr lang="zh-TW" altLang="en-US" sz="2400" kern="1200" dirty="0" smtClean="0">
              <a:latin typeface="Calisto MT" panose="02040603050505030304" pitchFamily="18" charset="0"/>
              <a:ea typeface="標楷體" panose="03000509000000000000" pitchFamily="65" charset="-120"/>
            </a:rPr>
            <a:t>萬借閱人次之紀錄</a:t>
          </a:r>
          <a:endParaRPr lang="zh-TW" altLang="en-US" sz="2400" kern="1200" dirty="0">
            <a:latin typeface="Calisto MT" panose="02040603050505030304" pitchFamily="18" charset="0"/>
            <a:ea typeface="標楷體" panose="03000509000000000000" pitchFamily="65" charset="-120"/>
          </a:endParaRPr>
        </a:p>
      </dsp:txBody>
      <dsp:txXfrm rot="5400000">
        <a:off x="3590504" y="-1299838"/>
        <a:ext cx="948397" cy="6086704"/>
      </dsp:txXfrm>
    </dsp:sp>
    <dsp:sp modelId="{F6F686B2-D721-49D0-B3C7-EFE60DD3D43E}">
      <dsp:nvSpPr>
        <dsp:cNvPr id="0" name=""/>
        <dsp:cNvSpPr/>
      </dsp:nvSpPr>
      <dsp:spPr>
        <a:xfrm rot="5400000">
          <a:off x="-218861" y="2821224"/>
          <a:ext cx="1459073" cy="1021351"/>
        </a:xfrm>
        <a:prstGeom prst="chevron">
          <a:avLst/>
        </a:prstGeom>
        <a:solidFill>
          <a:schemeClr val="accent5">
            <a:hueOff val="-15153042"/>
            <a:satOff val="62124"/>
            <a:lumOff val="9804"/>
            <a:alphaOff val="0"/>
          </a:schemeClr>
        </a:solidFill>
        <a:ln w="25400" cap="flat" cmpd="sng" algn="ctr">
          <a:solidFill>
            <a:schemeClr val="accent5">
              <a:hueOff val="-15153042"/>
              <a:satOff val="62124"/>
              <a:lumOff val="98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50000"/>
            </a:lnSpc>
            <a:spcBef>
              <a:spcPct val="0"/>
            </a:spcBef>
            <a:spcAft>
              <a:spcPts val="0"/>
            </a:spcAft>
          </a:pPr>
          <a:endParaRPr lang="en-US" altLang="zh-TW" sz="2400" kern="1200" dirty="0" smtClean="0">
            <a:latin typeface="Calisto MT" panose="02040603050505030304" pitchFamily="18" charset="0"/>
            <a:ea typeface="標楷體" panose="03000509000000000000" pitchFamily="65" charset="-120"/>
          </a:endParaRPr>
        </a:p>
        <a:p>
          <a:pPr lvl="0" algn="ctr" defTabSz="1066800">
            <a:lnSpc>
              <a:spcPct val="90000"/>
            </a:lnSpc>
            <a:spcBef>
              <a:spcPct val="0"/>
            </a:spcBef>
            <a:spcAft>
              <a:spcPct val="35000"/>
            </a:spcAft>
          </a:pPr>
          <a:r>
            <a:rPr lang="zh-TW" altLang="en-US" sz="2400" kern="1200" dirty="0" smtClean="0">
              <a:latin typeface="Calisto MT" panose="02040603050505030304" pitchFamily="18" charset="0"/>
              <a:ea typeface="標楷體" panose="03000509000000000000" pitchFamily="65" charset="-120"/>
            </a:rPr>
            <a:t>分析</a:t>
          </a:r>
          <a:r>
            <a:rPr lang="en-US" altLang="zh-TW" sz="2400" kern="1200" dirty="0" smtClean="0">
              <a:latin typeface="Calisto MT" panose="02040603050505030304" pitchFamily="18" charset="0"/>
              <a:ea typeface="標楷體" panose="03000509000000000000" pitchFamily="65" charset="-120"/>
            </a:rPr>
            <a:t/>
          </a:r>
          <a:br>
            <a:rPr lang="en-US" altLang="zh-TW" sz="2400" kern="1200" dirty="0" smtClean="0">
              <a:latin typeface="Calisto MT" panose="02040603050505030304" pitchFamily="18" charset="0"/>
              <a:ea typeface="標楷體" panose="03000509000000000000" pitchFamily="65" charset="-120"/>
            </a:rPr>
          </a:br>
          <a:r>
            <a:rPr lang="zh-TW" altLang="en-US" sz="2400" kern="1200" dirty="0" smtClean="0">
              <a:latin typeface="Calisto MT" panose="02040603050505030304" pitchFamily="18" charset="0"/>
              <a:ea typeface="標楷體" panose="03000509000000000000" pitchFamily="65" charset="-120"/>
            </a:rPr>
            <a:t>報告</a:t>
          </a:r>
          <a:endParaRPr lang="zh-TW" altLang="en-US" sz="2400" kern="1200" dirty="0">
            <a:latin typeface="Calisto MT" panose="02040603050505030304" pitchFamily="18" charset="0"/>
            <a:ea typeface="標楷體" panose="03000509000000000000" pitchFamily="65" charset="-120"/>
          </a:endParaRPr>
        </a:p>
      </dsp:txBody>
      <dsp:txXfrm rot="5400000">
        <a:off x="-218861" y="2821224"/>
        <a:ext cx="1459073" cy="1021351"/>
      </dsp:txXfrm>
    </dsp:sp>
    <dsp:sp modelId="{52D50ED2-7B31-4FD3-AE08-E5740D13EBF9}">
      <dsp:nvSpPr>
        <dsp:cNvPr id="0" name=""/>
        <dsp:cNvSpPr/>
      </dsp:nvSpPr>
      <dsp:spPr>
        <a:xfrm rot="5400000">
          <a:off x="3524207" y="33210"/>
          <a:ext cx="1080993" cy="6086704"/>
        </a:xfrm>
        <a:prstGeom prst="round2SameRect">
          <a:avLst/>
        </a:prstGeom>
        <a:solidFill>
          <a:schemeClr val="lt1">
            <a:alpha val="90000"/>
            <a:hueOff val="0"/>
            <a:satOff val="0"/>
            <a:lumOff val="0"/>
            <a:alphaOff val="0"/>
          </a:schemeClr>
        </a:solidFill>
        <a:ln w="25400" cap="flat" cmpd="sng" algn="ctr">
          <a:solidFill>
            <a:schemeClr val="accent5">
              <a:hueOff val="-15153042"/>
              <a:satOff val="62124"/>
              <a:lumOff val="98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ts val="2880"/>
            </a:lnSpc>
            <a:spcBef>
              <a:spcPct val="0"/>
            </a:spcBef>
            <a:spcAft>
              <a:spcPts val="0"/>
            </a:spcAft>
            <a:buChar char="••"/>
          </a:pPr>
          <a:r>
            <a:rPr lang="zh-TW" altLang="en-US" sz="2200" kern="1200" dirty="0" smtClean="0">
              <a:latin typeface="Calisto MT" panose="02040603050505030304" pitchFamily="18" charset="0"/>
              <a:ea typeface="標楷體" panose="03000509000000000000" pitchFamily="65" charset="-120"/>
            </a:rPr>
            <a:t>依據借閱次數統計全國最受歡迎之圖書</a:t>
          </a:r>
          <a:endParaRPr lang="zh-TW" altLang="en-US" sz="2200" kern="1200" dirty="0">
            <a:latin typeface="Calisto MT" panose="02040603050505030304" pitchFamily="18" charset="0"/>
            <a:ea typeface="標楷體" panose="03000509000000000000" pitchFamily="65" charset="-120"/>
          </a:endParaRPr>
        </a:p>
        <a:p>
          <a:pPr marL="228600" lvl="1" indent="-228600" algn="l" defTabSz="977900">
            <a:lnSpc>
              <a:spcPts val="2880"/>
            </a:lnSpc>
            <a:spcBef>
              <a:spcPct val="0"/>
            </a:spcBef>
            <a:spcAft>
              <a:spcPts val="0"/>
            </a:spcAft>
            <a:buChar char="••"/>
          </a:pPr>
          <a:r>
            <a:rPr lang="zh-TW" altLang="en-US" sz="2200" kern="1200" dirty="0" smtClean="0">
              <a:latin typeface="Calisto MT" panose="02040603050505030304" pitchFamily="18" charset="0"/>
              <a:ea typeface="標楷體" panose="03000509000000000000" pitchFamily="65" charset="-120"/>
            </a:rPr>
            <a:t>依據進入各地圖書館排行榜次數分析各類圖書之排行榜</a:t>
          </a:r>
          <a:endParaRPr lang="zh-TW" altLang="en-US" sz="2200" kern="1200" dirty="0">
            <a:latin typeface="Calisto MT" panose="02040603050505030304" pitchFamily="18" charset="0"/>
            <a:ea typeface="標楷體" panose="03000509000000000000" pitchFamily="65" charset="-120"/>
          </a:endParaRPr>
        </a:p>
      </dsp:txBody>
      <dsp:txXfrm rot="5400000">
        <a:off x="3524207" y="33210"/>
        <a:ext cx="1080993" cy="60867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588C8A20-3750-413C-B8F3-0642BD02B6C2}" type="datetimeFigureOut">
              <a:rPr lang="zh-TW" altLang="en-US" smtClean="0"/>
              <a:pPr/>
              <a:t>2015/2/11</a:t>
            </a:fld>
            <a:endParaRPr lang="zh-TW" altLang="en-US"/>
          </a:p>
        </p:txBody>
      </p:sp>
      <p:sp>
        <p:nvSpPr>
          <p:cNvPr id="4" name="投影片圖像版面配置區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BE665230-9D67-4589-B615-851E295C529F}" type="slidenum">
              <a:rPr lang="zh-TW" altLang="en-US" smtClean="0"/>
              <a:pPr/>
              <a:t>‹#›</a:t>
            </a:fld>
            <a:endParaRPr lang="zh-TW" altLang="en-US"/>
          </a:p>
        </p:txBody>
      </p:sp>
    </p:spTree>
    <p:extLst>
      <p:ext uri="{BB962C8B-B14F-4D97-AF65-F5344CB8AC3E}">
        <p14:creationId xmlns="" xmlns:p14="http://schemas.microsoft.com/office/powerpoint/2010/main" val="1766296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2788" y="746125"/>
            <a:ext cx="5381625" cy="3725863"/>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E665230-9D67-4589-B615-851E295C529F}" type="slidenum">
              <a:rPr lang="zh-TW" altLang="en-US" smtClean="0"/>
              <a:pPr/>
              <a:t>1</a:t>
            </a:fld>
            <a:endParaRPr lang="zh-TW" altLang="en-US"/>
          </a:p>
        </p:txBody>
      </p:sp>
    </p:spTree>
    <p:extLst>
      <p:ext uri="{BB962C8B-B14F-4D97-AF65-F5344CB8AC3E}">
        <p14:creationId xmlns="" xmlns:p14="http://schemas.microsoft.com/office/powerpoint/2010/main" val="78351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2788" y="746125"/>
            <a:ext cx="5381625" cy="3725863"/>
          </a:xfrm>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latin typeface="+mn-lt"/>
                <a:ea typeface="+mn-ea"/>
                <a:cs typeface="+mn-cs"/>
              </a:rPr>
              <a:t>國家圖書館具有輔導全國各類圖書館發展之責，對於協助公共圖書館進行館藏資源的整合工作責無旁貸。國家圖書館與各縣市合作</a:t>
            </a:r>
            <a:r>
              <a:rPr lang="en-US" altLang="zh-TW" sz="1200" b="0" i="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已在臺北市</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臺中</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高雄市及花蓮市設置四所區域資源中心</a:t>
            </a:r>
            <a:r>
              <a:rPr lang="en-US" altLang="zh-TW" sz="1200" kern="1200" dirty="0" smtClean="0">
                <a:solidFill>
                  <a:schemeClr val="tx1"/>
                </a:solidFill>
                <a:latin typeface="+mn-lt"/>
                <a:ea typeface="+mn-ea"/>
                <a:cs typeface="+mn-cs"/>
              </a:rPr>
              <a:t>, </a:t>
            </a:r>
            <a:r>
              <a:rPr lang="zh-TW" altLang="en-US" sz="1200" kern="1200" dirty="0" smtClean="0">
                <a:solidFill>
                  <a:schemeClr val="tx1"/>
                </a:solidFill>
                <a:latin typeface="+mn-lt"/>
                <a:ea typeface="+mn-ea"/>
                <a:cs typeface="+mn-cs"/>
              </a:rPr>
              <a:t>以及在新北市</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桃園市</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苗栗縣</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雲林縣</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臺南市</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澎湖縣</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宜蘭縣</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臺東縣設置八所分區資源中心</a:t>
            </a:r>
            <a:r>
              <a:rPr lang="en-US" altLang="zh-TW" sz="1200" kern="1200" dirty="0" smtClean="0">
                <a:solidFill>
                  <a:schemeClr val="tx1"/>
                </a:solidFill>
                <a:latin typeface="+mn-lt"/>
                <a:ea typeface="+mn-ea"/>
                <a:cs typeface="+mn-cs"/>
              </a:rPr>
              <a:t>, </a:t>
            </a:r>
            <a:r>
              <a:rPr lang="zh-TW" altLang="en-US" sz="1200" kern="1200" dirty="0" smtClean="0">
                <a:solidFill>
                  <a:schemeClr val="tx1"/>
                </a:solidFill>
                <a:latin typeface="+mn-lt"/>
                <a:ea typeface="+mn-ea"/>
                <a:cs typeface="+mn-cs"/>
              </a:rPr>
              <a:t>並且建置館藏整合查詢系統</a:t>
            </a:r>
            <a:r>
              <a:rPr lang="en-US" altLang="zh-TW" sz="120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 資源中心館藏除考量圖書資源之品質外，亦兼重其通識閱讀之性質，因此建立專家選書機制以擇選核心館藏，並發展各資源中心特色館藏。各區域資源中心之館藏建置主要以「文化創意」、「多元文化」、「知識性」、「青少年」等</a:t>
            </a:r>
            <a:r>
              <a:rPr lang="en-US" altLang="zh-TW" sz="1200" b="0" i="0" kern="1200" dirty="0" smtClean="0">
                <a:solidFill>
                  <a:schemeClr val="tx1"/>
                </a:solidFill>
                <a:latin typeface="+mn-lt"/>
                <a:ea typeface="+mn-ea"/>
                <a:cs typeface="+mn-cs"/>
              </a:rPr>
              <a:t>4</a:t>
            </a:r>
            <a:r>
              <a:rPr lang="zh-TW" altLang="en-US" sz="1200" b="0" i="0" kern="1200" dirty="0" smtClean="0">
                <a:solidFill>
                  <a:schemeClr val="tx1"/>
                </a:solidFill>
                <a:latin typeface="+mn-lt"/>
                <a:ea typeface="+mn-ea"/>
                <a:cs typeface="+mn-cs"/>
              </a:rPr>
              <a:t>大類別主題為建立原則，預計</a:t>
            </a:r>
            <a:r>
              <a:rPr lang="en-US" altLang="zh-TW" sz="1200" b="0" i="0" kern="1200" dirty="0" smtClean="0">
                <a:solidFill>
                  <a:schemeClr val="tx1"/>
                </a:solidFill>
                <a:latin typeface="+mn-lt"/>
                <a:ea typeface="+mn-ea"/>
                <a:cs typeface="+mn-cs"/>
              </a:rPr>
              <a:t>4</a:t>
            </a:r>
            <a:r>
              <a:rPr lang="zh-TW" altLang="en-US" sz="1200" b="0" i="0" kern="1200" dirty="0" smtClean="0">
                <a:solidFill>
                  <a:schemeClr val="tx1"/>
                </a:solidFill>
                <a:latin typeface="+mn-lt"/>
                <a:ea typeface="+mn-ea"/>
                <a:cs typeface="+mn-cs"/>
              </a:rPr>
              <a:t>年內每個區域資源中心館藏可達</a:t>
            </a:r>
            <a:r>
              <a:rPr lang="en-US" altLang="zh-TW" sz="1200" b="0" i="0" kern="1200" dirty="0" smtClean="0">
                <a:solidFill>
                  <a:schemeClr val="tx1"/>
                </a:solidFill>
                <a:latin typeface="+mn-lt"/>
                <a:ea typeface="+mn-ea"/>
                <a:cs typeface="+mn-cs"/>
              </a:rPr>
              <a:t>10</a:t>
            </a:r>
            <a:r>
              <a:rPr lang="zh-TW" altLang="en-US" sz="1200" b="0" i="0" kern="1200" dirty="0" smtClean="0">
                <a:solidFill>
                  <a:schemeClr val="tx1"/>
                </a:solidFill>
                <a:latin typeface="+mn-lt"/>
                <a:ea typeface="+mn-ea"/>
                <a:cs typeface="+mn-cs"/>
              </a:rPr>
              <a:t>萬餘冊圖書、每個分區資源中心館藏達</a:t>
            </a:r>
            <a:r>
              <a:rPr lang="en-US" altLang="zh-TW" sz="1200" b="0" i="0" kern="1200" dirty="0" smtClean="0">
                <a:solidFill>
                  <a:schemeClr val="tx1"/>
                </a:solidFill>
                <a:latin typeface="+mn-lt"/>
                <a:ea typeface="+mn-ea"/>
                <a:cs typeface="+mn-cs"/>
              </a:rPr>
              <a:t>3</a:t>
            </a:r>
            <a:r>
              <a:rPr lang="zh-TW" altLang="en-US" sz="1200" b="0" i="0" kern="1200" dirty="0" smtClean="0">
                <a:solidFill>
                  <a:schemeClr val="tx1"/>
                </a:solidFill>
                <a:latin typeface="+mn-lt"/>
                <a:ea typeface="+mn-ea"/>
                <a:cs typeface="+mn-cs"/>
              </a:rPr>
              <a:t>至</a:t>
            </a:r>
            <a:r>
              <a:rPr lang="en-US" altLang="zh-TW" sz="1200" b="0" i="0" kern="1200" dirty="0" smtClean="0">
                <a:solidFill>
                  <a:schemeClr val="tx1"/>
                </a:solidFill>
                <a:latin typeface="+mn-lt"/>
                <a:ea typeface="+mn-ea"/>
                <a:cs typeface="+mn-cs"/>
              </a:rPr>
              <a:t>4</a:t>
            </a:r>
            <a:r>
              <a:rPr lang="zh-TW" altLang="en-US" sz="1200" b="0" i="0" kern="1200" dirty="0" smtClean="0">
                <a:solidFill>
                  <a:schemeClr val="tx1"/>
                </a:solidFill>
                <a:latin typeface="+mn-lt"/>
                <a:ea typeface="+mn-ea"/>
                <a:cs typeface="+mn-cs"/>
              </a:rPr>
              <a:t>萬冊圖書。</a:t>
            </a:r>
            <a:endParaRPr lang="en-US" altLang="zh-TW" sz="1200" kern="120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BE665230-9D67-4589-B615-851E295C529F}" type="slidenum">
              <a:rPr lang="zh-TW" altLang="en-US" smtClean="0"/>
              <a:pPr/>
              <a:t>12</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2788" y="746125"/>
            <a:ext cx="5381625" cy="3725863"/>
          </a:xfrm>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dirty="0" smtClean="0">
                <a:latin typeface="微軟正黑體" pitchFamily="34" charset="-120"/>
                <a:ea typeface="微軟正黑體" pitchFamily="34" charset="-120"/>
              </a:rPr>
              <a:t>《</a:t>
            </a:r>
            <a:r>
              <a:rPr lang="zh-TW" altLang="en-US" sz="1200" b="1" dirty="0" smtClean="0">
                <a:latin typeface="微軟正黑體" pitchFamily="34" charset="-120"/>
                <a:ea typeface="微軟正黑體" pitchFamily="34" charset="-120"/>
              </a:rPr>
              <a:t>噩盡島</a:t>
            </a:r>
            <a:r>
              <a:rPr lang="en-US" altLang="zh-TW" sz="1200" b="1" dirty="0" smtClean="0">
                <a:latin typeface="微軟正黑體" pitchFamily="34" charset="-120"/>
                <a:ea typeface="微軟正黑體" pitchFamily="34" charset="-120"/>
              </a:rPr>
              <a:t>》</a:t>
            </a:r>
            <a:r>
              <a:rPr lang="zh-TW" altLang="en-US" sz="1200" b="1" dirty="0" smtClean="0">
                <a:latin typeface="微軟正黑體" pitchFamily="34" charset="-120"/>
                <a:ea typeface="微軟正黑體" pitchFamily="34" charset="-120"/>
              </a:rPr>
              <a:t>在全國圖書館之借閱次數逾</a:t>
            </a:r>
            <a:r>
              <a:rPr lang="en-US" altLang="zh-TW" sz="1200" b="1" dirty="0" smtClean="0">
                <a:latin typeface="微軟正黑體" pitchFamily="34" charset="-120"/>
                <a:ea typeface="微軟正黑體" pitchFamily="34" charset="-120"/>
              </a:rPr>
              <a:t>12,000</a:t>
            </a:r>
            <a:r>
              <a:rPr lang="zh-TW" altLang="en-US" sz="1200" b="1" dirty="0" smtClean="0">
                <a:latin typeface="微軟正黑體" pitchFamily="34" charset="-120"/>
                <a:ea typeface="微軟正黑體" pitchFamily="34" charset="-120"/>
              </a:rPr>
              <a:t>次而繼續蟬聯成為最受歡迎的圖書，</a:t>
            </a:r>
            <a:r>
              <a:rPr lang="en-US" altLang="zh-TW" sz="1200" b="1" dirty="0" smtClean="0">
                <a:latin typeface="微軟正黑體" pitchFamily="34" charset="-120"/>
                <a:ea typeface="微軟正黑體" pitchFamily="34" charset="-120"/>
              </a:rPr>
              <a:t>《</a:t>
            </a:r>
            <a:r>
              <a:rPr lang="zh-TW" altLang="en-US" sz="1200" b="1" dirty="0" smtClean="0">
                <a:latin typeface="微軟正黑體" pitchFamily="34" charset="-120"/>
                <a:ea typeface="微軟正黑體" pitchFamily="34" charset="-120"/>
              </a:rPr>
              <a:t>哈利波特</a:t>
            </a:r>
            <a:r>
              <a:rPr lang="en-US" altLang="zh-TW" sz="1200" b="1" dirty="0" smtClean="0">
                <a:latin typeface="微軟正黑體" pitchFamily="34" charset="-120"/>
                <a:ea typeface="微軟正黑體" pitchFamily="34" charset="-120"/>
              </a:rPr>
              <a:t>》</a:t>
            </a:r>
            <a:r>
              <a:rPr lang="zh-TW" altLang="en-US" sz="1200" b="1" dirty="0" smtClean="0">
                <a:latin typeface="微軟正黑體" pitchFamily="34" charset="-120"/>
                <a:ea typeface="微軟正黑體" pitchFamily="34" charset="-120"/>
              </a:rPr>
              <a:t>不遑多讓，而以</a:t>
            </a:r>
            <a:r>
              <a:rPr lang="en-US" altLang="zh-TW" sz="1200" b="1" dirty="0" smtClean="0">
                <a:latin typeface="微軟正黑體" pitchFamily="34" charset="-120"/>
                <a:ea typeface="微軟正黑體" pitchFamily="34" charset="-120"/>
              </a:rPr>
              <a:t>9,516</a:t>
            </a:r>
            <a:r>
              <a:rPr lang="zh-TW" altLang="en-US" sz="1200" b="1" dirty="0" smtClean="0">
                <a:latin typeface="微軟正黑體" pitchFamily="34" charset="-120"/>
                <a:ea typeface="微軟正黑體" pitchFamily="34" charset="-120"/>
              </a:rPr>
              <a:t>次排名第二，</a:t>
            </a:r>
            <a:r>
              <a:rPr lang="en-US" altLang="zh-TW" sz="1200" b="1" dirty="0" smtClean="0">
                <a:latin typeface="微軟正黑體" pitchFamily="34" charset="-120"/>
                <a:ea typeface="微軟正黑體" pitchFamily="34" charset="-120"/>
              </a:rPr>
              <a:t>《</a:t>
            </a:r>
            <a:r>
              <a:rPr lang="zh-TW" altLang="en-US" sz="1200" b="1" dirty="0" smtClean="0">
                <a:latin typeface="微軟正黑體" pitchFamily="34" charset="-120"/>
                <a:ea typeface="微軟正黑體" pitchFamily="34" charset="-120"/>
              </a:rPr>
              <a:t>日月當空</a:t>
            </a:r>
            <a:r>
              <a:rPr lang="en-US" altLang="zh-TW" sz="1200" b="1" dirty="0" smtClean="0">
                <a:latin typeface="微軟正黑體" pitchFamily="34" charset="-120"/>
                <a:ea typeface="微軟正黑體" pitchFamily="34" charset="-120"/>
              </a:rPr>
              <a:t>》</a:t>
            </a:r>
            <a:r>
              <a:rPr lang="zh-TW" altLang="en-US" sz="1200" b="1" dirty="0" smtClean="0">
                <a:latin typeface="微軟正黑體" pitchFamily="34" charset="-120"/>
                <a:ea typeface="微軟正黑體" pitchFamily="34" charset="-120"/>
              </a:rPr>
              <a:t>則以微幅差距約</a:t>
            </a:r>
            <a:r>
              <a:rPr lang="en-US" altLang="zh-TW" sz="1200" b="1" dirty="0" smtClean="0">
                <a:latin typeface="微軟正黑體" pitchFamily="34" charset="-120"/>
                <a:ea typeface="微軟正黑體" pitchFamily="34" charset="-120"/>
              </a:rPr>
              <a:t>9,016</a:t>
            </a:r>
            <a:r>
              <a:rPr lang="zh-TW" altLang="en-US" sz="1200" b="1" dirty="0" smtClean="0">
                <a:latin typeface="微軟正黑體" pitchFamily="34" charset="-120"/>
                <a:ea typeface="微軟正黑體" pitchFamily="34" charset="-120"/>
              </a:rPr>
              <a:t>次之緊追在後。整體而言，全國最受歡迎的</a:t>
            </a:r>
            <a:r>
              <a:rPr lang="en-US" altLang="zh-TW" sz="1200" b="1" dirty="0" smtClean="0">
                <a:latin typeface="微軟正黑體" pitchFamily="34" charset="-120"/>
                <a:ea typeface="微軟正黑體" pitchFamily="34" charset="-120"/>
              </a:rPr>
              <a:t>10</a:t>
            </a:r>
            <a:r>
              <a:rPr lang="zh-TW" altLang="en-US" sz="1200" b="1" dirty="0" smtClean="0">
                <a:latin typeface="微軟正黑體" pitchFamily="34" charset="-120"/>
                <a:ea typeface="微軟正黑體" pitchFamily="34" charset="-120"/>
              </a:rPr>
              <a:t>本書之平均借閱次數逾３</a:t>
            </a:r>
            <a:r>
              <a:rPr lang="en-US" altLang="zh-TW" sz="1200" b="1" dirty="0" smtClean="0">
                <a:latin typeface="微軟正黑體" pitchFamily="34" charset="-120"/>
                <a:ea typeface="微軟正黑體" pitchFamily="34" charset="-120"/>
              </a:rPr>
              <a:t>,500</a:t>
            </a:r>
            <a:r>
              <a:rPr lang="zh-TW" altLang="en-US" sz="1200" b="1" dirty="0" smtClean="0">
                <a:latin typeface="微軟正黑體" pitchFamily="34" charset="-120"/>
                <a:ea typeface="微軟正黑體" pitchFamily="34" charset="-120"/>
              </a:rPr>
              <a:t>次。</a:t>
            </a:r>
          </a:p>
          <a:p>
            <a:endParaRPr lang="zh-TW" altLang="en-US" dirty="0"/>
          </a:p>
        </p:txBody>
      </p:sp>
      <p:sp>
        <p:nvSpPr>
          <p:cNvPr id="4" name="投影片編號版面配置區 3"/>
          <p:cNvSpPr>
            <a:spLocks noGrp="1"/>
          </p:cNvSpPr>
          <p:nvPr>
            <p:ph type="sldNum" sz="quarter" idx="10"/>
          </p:nvPr>
        </p:nvSpPr>
        <p:spPr/>
        <p:txBody>
          <a:bodyPr/>
          <a:lstStyle/>
          <a:p>
            <a:fld id="{278680A1-AC65-4013-AD69-B36751464E53}" type="slidenum">
              <a:rPr lang="zh-TW" altLang="en-US" smtClean="0"/>
              <a:pPr/>
              <a:t>14</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2788" y="746125"/>
            <a:ext cx="5381625" cy="3725863"/>
          </a:xfrm>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dirty="0" smtClean="0">
                <a:solidFill>
                  <a:srgbClr val="FF0000"/>
                </a:solidFill>
              </a:rPr>
              <a:t>《洪蘭老師開書單》</a:t>
            </a:r>
            <a:r>
              <a:rPr lang="zh-TW" altLang="zh-TW" sz="1200" dirty="0" smtClean="0"/>
              <a:t>集結了六年來洪蘭教授曾細心導讀、深情推薦的</a:t>
            </a:r>
            <a:r>
              <a:rPr lang="en-US" altLang="zh-TW" sz="1200" dirty="0" smtClean="0"/>
              <a:t>92</a:t>
            </a:r>
            <a:r>
              <a:rPr lang="zh-TW" altLang="zh-TW" sz="1200" dirty="0" smtClean="0"/>
              <a:t>本書；《洪蘭老師開書單</a:t>
            </a:r>
            <a:r>
              <a:rPr lang="en-US" altLang="zh-TW" sz="1200" dirty="0" smtClean="0"/>
              <a:t>1</a:t>
            </a:r>
            <a:r>
              <a:rPr lang="zh-TW" altLang="zh-TW" sz="1200" dirty="0" smtClean="0"/>
              <a:t>：良書相伴，快樂成長》包括童書繪本、青少年小說、勵志傳記，以及以家長為對象的教養書；《洪蘭老師開書單</a:t>
            </a:r>
            <a:r>
              <a:rPr lang="en-US" altLang="zh-TW" sz="1200" dirty="0" smtClean="0"/>
              <a:t>2</a:t>
            </a:r>
            <a:r>
              <a:rPr lang="zh-TW" altLang="zh-TW" sz="1200" dirty="0" smtClean="0"/>
              <a:t>：悅閱人生》尤其適合關心教育的親師，區分「教育趨勢」、「大腦科學」、「內省心靈」與「多元視野」等篇章，讓忙碌的老師與家長，能用閱讀一本書的時間，快速擷取教育與學習領域的好書菁華</a:t>
            </a:r>
            <a:endParaRPr lang="zh-TW" altLang="en-US" sz="1200" dirty="0" smtClean="0">
              <a:solidFill>
                <a:srgbClr val="FF0000"/>
              </a:solidFill>
            </a:endParaRPr>
          </a:p>
          <a:p>
            <a:endParaRPr lang="zh-TW" altLang="en-US" dirty="0"/>
          </a:p>
        </p:txBody>
      </p:sp>
      <p:sp>
        <p:nvSpPr>
          <p:cNvPr id="4" name="投影片編號版面配置區 3"/>
          <p:cNvSpPr>
            <a:spLocks noGrp="1"/>
          </p:cNvSpPr>
          <p:nvPr>
            <p:ph type="sldNum" sz="quarter" idx="10"/>
          </p:nvPr>
        </p:nvSpPr>
        <p:spPr/>
        <p:txBody>
          <a:bodyPr/>
          <a:lstStyle/>
          <a:p>
            <a:fld id="{278680A1-AC65-4013-AD69-B36751464E53}" type="slidenum">
              <a:rPr lang="zh-TW" altLang="en-US" smtClean="0"/>
              <a:pPr/>
              <a:t>15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2788" y="746125"/>
            <a:ext cx="5381625" cy="3725863"/>
          </a:xfrm>
        </p:spPr>
      </p:sp>
      <p:sp>
        <p:nvSpPr>
          <p:cNvPr id="3" name="備忘稿版面配置區 2"/>
          <p:cNvSpPr>
            <a:spLocks noGrp="1"/>
          </p:cNvSpPr>
          <p:nvPr>
            <p:ph type="body" idx="1"/>
          </p:nvPr>
        </p:nvSpPr>
        <p:spPr/>
        <p:txBody>
          <a:bodyPr>
            <a:normAutofit/>
          </a:bodyPr>
          <a:lstStyle/>
          <a:p>
            <a:r>
              <a:rPr lang="zh-TW" altLang="en-US" dirty="0" smtClean="0"/>
              <a:t>接下來各類圖書借閱排行榜之分析</a:t>
            </a:r>
            <a:r>
              <a:rPr lang="en-US" altLang="zh-TW" dirty="0" smtClean="0"/>
              <a:t>, </a:t>
            </a:r>
            <a:r>
              <a:rPr lang="zh-TW" altLang="en-US" dirty="0" smtClean="0"/>
              <a:t>是從各縣市公共圖書館提供的各類圖書排行榜來統計進入排行榜次數最多的各類圖書</a:t>
            </a:r>
            <a:endParaRPr lang="zh-TW" altLang="en-US" dirty="0"/>
          </a:p>
        </p:txBody>
      </p:sp>
      <p:sp>
        <p:nvSpPr>
          <p:cNvPr id="4" name="投影片編號版面配置區 3"/>
          <p:cNvSpPr>
            <a:spLocks noGrp="1"/>
          </p:cNvSpPr>
          <p:nvPr>
            <p:ph type="sldNum" sz="quarter" idx="10"/>
          </p:nvPr>
        </p:nvSpPr>
        <p:spPr/>
        <p:txBody>
          <a:bodyPr/>
          <a:lstStyle/>
          <a:p>
            <a:fld id="{278680A1-AC65-4013-AD69-B36751464E53}" type="slidenum">
              <a:rPr lang="zh-TW" altLang="en-US" smtClean="0"/>
              <a:pPr/>
              <a:t>16</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2788" y="746125"/>
            <a:ext cx="5381625" cy="3725863"/>
          </a:xfrm>
        </p:spPr>
      </p:sp>
      <p:sp>
        <p:nvSpPr>
          <p:cNvPr id="3" name="備忘稿版面配置區 2"/>
          <p:cNvSpPr>
            <a:spLocks noGrp="1"/>
          </p:cNvSpPr>
          <p:nvPr>
            <p:ph type="body" idx="1"/>
          </p:nvPr>
        </p:nvSpPr>
        <p:spPr/>
        <p:txBody>
          <a:bodyPr>
            <a:normAutofit/>
          </a:bodyPr>
          <a:lstStyle/>
          <a:p>
            <a:r>
              <a:rPr lang="zh-TW" altLang="en-US" dirty="0" smtClean="0"/>
              <a:t>宥</a:t>
            </a:r>
            <a:r>
              <a:rPr lang="en-US" altLang="zh-TW" dirty="0" smtClean="0"/>
              <a:t>:</a:t>
            </a:r>
            <a:r>
              <a:rPr lang="zh-CN" altLang="en-US" sz="1200" b="0" i="0" kern="1200" dirty="0" smtClean="0">
                <a:solidFill>
                  <a:schemeClr val="tx1"/>
                </a:solidFill>
                <a:latin typeface="+mn-lt"/>
                <a:ea typeface="+mn-ea"/>
                <a:cs typeface="+mn-cs"/>
              </a:rPr>
              <a:t>ㄧㄡˋ</a:t>
            </a:r>
            <a:endParaRPr lang="en-US" altLang="zh-CN" sz="1200" b="0" i="0" kern="1200" dirty="0" smtClean="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BE665230-9D67-4589-B615-851E295C529F}" type="slidenum">
              <a:rPr lang="zh-TW" altLang="en-US" smtClean="0"/>
              <a:pPr/>
              <a:t>32</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2788" y="746125"/>
            <a:ext cx="5381625" cy="3725863"/>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E665230-9D67-4589-B615-851E295C529F}" type="slidenum">
              <a:rPr lang="zh-TW" altLang="en-US" smtClean="0"/>
              <a:pPr/>
              <a:t>33</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kern="1200" dirty="0" smtClean="0">
                <a:solidFill>
                  <a:srgbClr val="FF0000"/>
                </a:solidFill>
                <a:latin typeface="+mn-lt"/>
                <a:ea typeface="+mn-ea"/>
                <a:cs typeface="+mn-cs"/>
              </a:rPr>
              <a:t>全國年紀最大的借閱楷模</a:t>
            </a:r>
            <a:r>
              <a:rPr lang="en-US" altLang="zh-TW" sz="1200" b="0" kern="1200" dirty="0" smtClean="0">
                <a:solidFill>
                  <a:srgbClr val="FF0000"/>
                </a:solidFill>
                <a:latin typeface="+mn-lt"/>
                <a:ea typeface="+mn-ea"/>
                <a:cs typeface="+mn-cs"/>
              </a:rPr>
              <a:t>,</a:t>
            </a:r>
            <a:r>
              <a:rPr lang="zh-TW" altLang="en-US" sz="1200" b="0" kern="1200" dirty="0" smtClean="0">
                <a:solidFill>
                  <a:srgbClr val="FF0000"/>
                </a:solidFill>
                <a:latin typeface="+mn-lt"/>
                <a:ea typeface="+mn-ea"/>
                <a:cs typeface="+mn-cs"/>
              </a:rPr>
              <a:t>同時也是參加表揚典禮年紀最大的楷模</a:t>
            </a:r>
            <a:r>
              <a:rPr lang="en-US" altLang="zh-TW" sz="1200" b="0" kern="1200" dirty="0" smtClean="0">
                <a:solidFill>
                  <a:srgbClr val="FF0000"/>
                </a:solidFill>
                <a:latin typeface="+mn-lt"/>
                <a:ea typeface="+mn-ea"/>
                <a:cs typeface="+mn-cs"/>
              </a:rPr>
              <a:t>:</a:t>
            </a:r>
            <a:r>
              <a:rPr lang="zh-TW" altLang="en-US" sz="1200" b="0" kern="1200" dirty="0" smtClean="0">
                <a:solidFill>
                  <a:srgbClr val="FF0000"/>
                </a:solidFill>
                <a:latin typeface="+mn-lt"/>
                <a:ea typeface="+mn-ea"/>
                <a:cs typeface="+mn-cs"/>
              </a:rPr>
              <a:t>齊瑞華先生</a:t>
            </a:r>
            <a:r>
              <a:rPr lang="en-US" altLang="zh-TW" sz="1200" b="0" kern="1200" dirty="0" smtClean="0">
                <a:solidFill>
                  <a:srgbClr val="FF0000"/>
                </a:solidFill>
                <a:latin typeface="+mn-lt"/>
                <a:ea typeface="+mn-ea"/>
                <a:cs typeface="+mn-cs"/>
              </a:rPr>
              <a:t>(84</a:t>
            </a:r>
            <a:r>
              <a:rPr lang="zh-TW" altLang="en-US" sz="1200" b="0" kern="1200" dirty="0" smtClean="0">
                <a:solidFill>
                  <a:srgbClr val="FF0000"/>
                </a:solidFill>
                <a:latin typeface="+mn-lt"/>
                <a:ea typeface="+mn-ea"/>
                <a:cs typeface="+mn-cs"/>
              </a:rPr>
              <a:t>歲</a:t>
            </a:r>
            <a:r>
              <a:rPr lang="en-US" altLang="zh-TW" sz="1200" b="0" kern="1200" dirty="0" smtClean="0">
                <a:solidFill>
                  <a:srgbClr val="FF0000"/>
                </a:solidFill>
                <a:latin typeface="+mn-lt"/>
                <a:ea typeface="+mn-ea"/>
                <a:cs typeface="+mn-cs"/>
              </a:rPr>
              <a:t>, 103</a:t>
            </a:r>
            <a:r>
              <a:rPr lang="zh-TW" altLang="en-US" sz="1200" b="0" kern="1200" dirty="0" smtClean="0">
                <a:solidFill>
                  <a:srgbClr val="FF0000"/>
                </a:solidFill>
                <a:latin typeface="+mn-lt"/>
                <a:ea typeface="+mn-ea"/>
                <a:cs typeface="+mn-cs"/>
              </a:rPr>
              <a:t>年借閱冊數</a:t>
            </a:r>
            <a:r>
              <a:rPr lang="en-US" altLang="zh-TW" sz="1200" b="0" kern="1200" dirty="0" smtClean="0">
                <a:solidFill>
                  <a:srgbClr val="FF0000"/>
                </a:solidFill>
                <a:latin typeface="+mn-lt"/>
                <a:ea typeface="+mn-ea"/>
                <a:cs typeface="+mn-cs"/>
              </a:rPr>
              <a:t>497</a:t>
            </a:r>
            <a:r>
              <a:rPr lang="zh-TW" altLang="en-US" sz="1200" b="0" kern="1200" dirty="0" smtClean="0">
                <a:solidFill>
                  <a:srgbClr val="FF0000"/>
                </a:solidFill>
                <a:latin typeface="+mn-lt"/>
                <a:ea typeface="+mn-ea"/>
                <a:cs typeface="+mn-cs"/>
              </a:rPr>
              <a:t>冊</a:t>
            </a:r>
            <a:r>
              <a:rPr lang="en-US" altLang="zh-TW" sz="1200" b="0" kern="1200" dirty="0" smtClean="0">
                <a:solidFill>
                  <a:srgbClr val="FF0000"/>
                </a:solidFill>
                <a:latin typeface="+mn-lt"/>
                <a:ea typeface="+mn-ea"/>
                <a:cs typeface="+mn-cs"/>
              </a:rPr>
              <a:t>,</a:t>
            </a:r>
            <a:r>
              <a:rPr lang="zh-TW" altLang="en-US" sz="1200" b="0" kern="1200" dirty="0" smtClean="0">
                <a:solidFill>
                  <a:srgbClr val="FF0000"/>
                </a:solidFill>
                <a:latin typeface="+mn-lt"/>
                <a:ea typeface="+mn-ea"/>
                <a:cs typeface="+mn-cs"/>
              </a:rPr>
              <a:t> 高雄市立圖書館推薦</a:t>
            </a:r>
            <a:r>
              <a:rPr lang="en-US" altLang="zh-TW" sz="1200" b="0" kern="1200" dirty="0" smtClean="0">
                <a:solidFill>
                  <a:srgbClr val="FF0000"/>
                </a:solidFill>
                <a:latin typeface="+mn-lt"/>
                <a:ea typeface="+mn-ea"/>
                <a:cs typeface="+mn-cs"/>
              </a:rPr>
              <a:t>, 2</a:t>
            </a:r>
            <a:r>
              <a:rPr lang="zh-TW" altLang="en-US" sz="1200" b="0" kern="1200" dirty="0" smtClean="0">
                <a:solidFill>
                  <a:srgbClr val="FF0000"/>
                </a:solidFill>
                <a:latin typeface="+mn-lt"/>
                <a:ea typeface="+mn-ea"/>
                <a:cs typeface="+mn-cs"/>
              </a:rPr>
              <a:t>月</a:t>
            </a:r>
            <a:r>
              <a:rPr lang="en-US" altLang="zh-TW" sz="1200" b="0" kern="1200" dirty="0" smtClean="0">
                <a:solidFill>
                  <a:srgbClr val="FF0000"/>
                </a:solidFill>
                <a:latin typeface="+mn-lt"/>
                <a:ea typeface="+mn-ea"/>
                <a:cs typeface="+mn-cs"/>
              </a:rPr>
              <a:t>12</a:t>
            </a:r>
            <a:r>
              <a:rPr lang="zh-TW" altLang="en-US" sz="1200" b="0" kern="1200" dirty="0" smtClean="0">
                <a:solidFill>
                  <a:srgbClr val="FF0000"/>
                </a:solidFill>
                <a:latin typeface="+mn-lt"/>
                <a:ea typeface="+mn-ea"/>
                <a:cs typeface="+mn-cs"/>
              </a:rPr>
              <a:t>日會參加記者會</a:t>
            </a:r>
            <a:r>
              <a:rPr lang="en-US" altLang="zh-TW" sz="1200" b="0" kern="1200" dirty="0" smtClean="0">
                <a:solidFill>
                  <a:srgbClr val="FF0000"/>
                </a:solidFill>
                <a:latin typeface="+mn-lt"/>
                <a:ea typeface="+mn-ea"/>
                <a:cs typeface="+mn-cs"/>
              </a:rPr>
              <a:t>, </a:t>
            </a:r>
            <a:r>
              <a:rPr lang="zh-TW" altLang="en-US" sz="1200" b="0" kern="1200" dirty="0" smtClean="0">
                <a:solidFill>
                  <a:srgbClr val="FF0000"/>
                </a:solidFill>
                <a:latin typeface="+mn-lt"/>
                <a:ea typeface="+mn-ea"/>
                <a:cs typeface="+mn-cs"/>
              </a:rPr>
              <a:t>電話</a:t>
            </a:r>
            <a:r>
              <a:rPr lang="en-US" altLang="zh-TW" sz="1200" b="0" kern="1200" dirty="0" smtClean="0">
                <a:solidFill>
                  <a:srgbClr val="FF0000"/>
                </a:solidFill>
                <a:latin typeface="+mn-lt"/>
                <a:ea typeface="+mn-ea"/>
                <a:cs typeface="+mn-cs"/>
              </a:rPr>
              <a:t>:0929321582,</a:t>
            </a:r>
            <a:r>
              <a:rPr lang="zh-TW" altLang="en-US" sz="1200" b="0" kern="1200" dirty="0" smtClean="0">
                <a:solidFill>
                  <a:srgbClr val="FF0000"/>
                </a:solidFill>
                <a:latin typeface="+mn-lt"/>
                <a:ea typeface="+mn-ea"/>
                <a:cs typeface="+mn-cs"/>
              </a:rPr>
              <a:t> 因有重聽</a:t>
            </a:r>
            <a:r>
              <a:rPr lang="en-US" altLang="zh-TW" sz="1200" b="0" kern="1200" dirty="0" smtClean="0">
                <a:solidFill>
                  <a:srgbClr val="FF0000"/>
                </a:solidFill>
                <a:latin typeface="+mn-lt"/>
                <a:ea typeface="+mn-ea"/>
                <a:cs typeface="+mn-cs"/>
              </a:rPr>
              <a:t>, </a:t>
            </a:r>
            <a:r>
              <a:rPr lang="zh-TW" altLang="en-US" sz="1200" b="0" kern="1200" dirty="0" smtClean="0">
                <a:solidFill>
                  <a:srgbClr val="FF0000"/>
                </a:solidFill>
                <a:latin typeface="+mn-lt"/>
                <a:ea typeface="+mn-ea"/>
                <a:cs typeface="+mn-cs"/>
              </a:rPr>
              <a:t>所以都是由齊太太接手機</a:t>
            </a:r>
            <a:r>
              <a:rPr lang="en-US" altLang="zh-TW" sz="1200" b="0" kern="1200" dirty="0" smtClean="0">
                <a:solidFill>
                  <a:srgbClr val="FF0000"/>
                </a:solidFill>
                <a:latin typeface="+mn-lt"/>
                <a:ea typeface="+mn-ea"/>
                <a:cs typeface="+mn-cs"/>
              </a:rPr>
              <a:t>,OK</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kern="1200" dirty="0" smtClean="0">
                <a:solidFill>
                  <a:srgbClr val="FF0000"/>
                </a:solidFill>
                <a:latin typeface="+mn-lt"/>
                <a:ea typeface="+mn-ea"/>
                <a:cs typeface="+mn-cs"/>
              </a:rPr>
              <a:t>參加表揚典禮</a:t>
            </a:r>
            <a:r>
              <a:rPr lang="zh-TW" altLang="en-US" sz="1200" b="0" kern="1200" smtClean="0">
                <a:solidFill>
                  <a:srgbClr val="FF0000"/>
                </a:solidFill>
                <a:latin typeface="+mn-lt"/>
                <a:ea typeface="+mn-ea"/>
                <a:cs typeface="+mn-cs"/>
              </a:rPr>
              <a:t>年紀最小的</a:t>
            </a:r>
            <a:r>
              <a:rPr lang="zh-TW" altLang="en-US" sz="1200" b="0" kern="1200" dirty="0" smtClean="0">
                <a:solidFill>
                  <a:srgbClr val="FF0000"/>
                </a:solidFill>
                <a:latin typeface="+mn-lt"/>
                <a:ea typeface="+mn-ea"/>
                <a:cs typeface="+mn-cs"/>
              </a:rPr>
              <a:t>楷模</a:t>
            </a:r>
            <a:r>
              <a:rPr lang="zh-TW" altLang="en-US" sz="1200" b="1" kern="1200" dirty="0" smtClean="0">
                <a:solidFill>
                  <a:schemeClr val="tx1"/>
                </a:solidFill>
                <a:latin typeface="+mn-lt"/>
                <a:ea typeface="+mn-ea"/>
                <a:cs typeface="+mn-cs"/>
              </a:rPr>
              <a:t>林品勛</a:t>
            </a:r>
            <a:r>
              <a:rPr lang="en-US" altLang="zh-TW" sz="1200" b="1" kern="1200" dirty="0" smtClean="0">
                <a:solidFill>
                  <a:schemeClr val="tx1"/>
                </a:solidFill>
                <a:latin typeface="+mn-lt"/>
                <a:ea typeface="+mn-ea"/>
                <a:cs typeface="+mn-cs"/>
              </a:rPr>
              <a:t>0985-404638(</a:t>
            </a:r>
            <a:r>
              <a:rPr lang="zh-TW" altLang="en-US" sz="1200" b="1" kern="1200" dirty="0" smtClean="0">
                <a:solidFill>
                  <a:schemeClr val="tx1"/>
                </a:solidFill>
                <a:latin typeface="+mn-lt"/>
                <a:ea typeface="+mn-ea"/>
                <a:cs typeface="+mn-cs"/>
              </a:rPr>
              <a:t>媽媽電話</a:t>
            </a:r>
            <a:r>
              <a:rPr lang="en-US" altLang="zh-TW" sz="1200" b="1" kern="1200" dirty="0" smtClean="0">
                <a:solidFill>
                  <a:schemeClr val="tx1"/>
                </a:solidFill>
                <a:latin typeface="+mn-lt"/>
                <a:ea typeface="+mn-ea"/>
                <a:cs typeface="+mn-cs"/>
              </a:rPr>
              <a:t>;OK)</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kern="1200" dirty="0" smtClean="0">
              <a:solidFill>
                <a:srgbClr val="FF0000"/>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BE665230-9D67-4589-B615-851E295C529F}" type="slidenum">
              <a:rPr lang="zh-TW" altLang="en-US" smtClean="0"/>
              <a:pPr/>
              <a:t>34</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pic>
        <p:nvPicPr>
          <p:cNvPr id="5" name="Picture 2"/>
          <p:cNvPicPr>
            <a:picLocks noChangeAspect="1" noChangeArrowheads="1"/>
          </p:cNvPicPr>
          <p:nvPr userDrawn="1"/>
        </p:nvPicPr>
        <p:blipFill>
          <a:blip r:embed="rId2" cstate="email"/>
          <a:srcRect/>
          <a:stretch>
            <a:fillRect/>
          </a:stretch>
        </p:blipFill>
        <p:spPr bwMode="auto">
          <a:xfrm>
            <a:off x="-1" y="2"/>
            <a:ext cx="9900001" cy="6874483"/>
          </a:xfrm>
          <a:prstGeom prst="rect">
            <a:avLst/>
          </a:prstGeom>
          <a:noFill/>
          <a:ln w="9525">
            <a:noFill/>
            <a:miter lim="800000"/>
            <a:headEnd/>
            <a:tailEnd/>
          </a:ln>
        </p:spPr>
      </p:pic>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7322120" y="6356353"/>
            <a:ext cx="2311400" cy="365125"/>
          </a:xfrm>
          <a:prstGeom prst="rect">
            <a:avLst/>
          </a:prstGeom>
        </p:spPr>
        <p:txBody>
          <a:bodyPr/>
          <a:lstStyle>
            <a:lvl1pPr algn="r">
              <a:defRPr sz="1200" b="1">
                <a:solidFill>
                  <a:schemeClr val="tx1"/>
                </a:solidFill>
                <a:latin typeface="Calisto MT" panose="02040603050505030304" pitchFamily="18" charset="0"/>
              </a:defRPr>
            </a:lvl1pPr>
          </a:lstStyle>
          <a:p>
            <a:fld id="{73DA0BB7-265A-403C-9275-D587AB510EDC}"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906000" cy="6858000"/>
          </a:xfrm>
          <a:prstGeom prst="rect">
            <a:avLst/>
          </a:prstGeom>
        </p:spPr>
      </p:pic>
      <p:sp>
        <p:nvSpPr>
          <p:cNvPr id="4" name="投影片編號版面配置區 3"/>
          <p:cNvSpPr txBox="1">
            <a:spLocks/>
          </p:cNvSpPr>
          <p:nvPr userDrawn="1"/>
        </p:nvSpPr>
        <p:spPr>
          <a:xfrm>
            <a:off x="7322120" y="6356353"/>
            <a:ext cx="2311400" cy="365125"/>
          </a:xfrm>
          <a:prstGeom prst="rect">
            <a:avLst/>
          </a:prstGeom>
        </p:spPr>
        <p:txBody>
          <a:bodyPr/>
          <a:lstStyle>
            <a:defPPr>
              <a:defRPr lang="zh-TW"/>
            </a:defPPr>
            <a:lvl1pPr marL="0" algn="l" defTabSz="914400" rtl="0" eaLnBrk="1" latinLnBrk="0" hangingPunct="1">
              <a:defRPr sz="1800" b="1" kern="1200">
                <a:solidFill>
                  <a:schemeClr val="bg1"/>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3DA0BB7-265A-403C-9275-D587AB510EDC}" type="slidenum">
              <a:rPr lang="zh-TW" altLang="en-US" sz="1200" smtClean="0">
                <a:solidFill>
                  <a:schemeClr val="tx1"/>
                </a:solidFill>
                <a:latin typeface="Calisto MT" panose="02040603050505030304" pitchFamily="18" charset="0"/>
              </a:rPr>
              <a:pPr algn="r"/>
              <a:t>‹#›</a:t>
            </a:fld>
            <a:endParaRPr lang="zh-TW" altLang="en-US" sz="1200" dirty="0">
              <a:solidFill>
                <a:schemeClr val="tx1"/>
              </a:solidFill>
              <a:latin typeface="Calisto MT" panose="02040603050505030304" pitchFamily="18" charset="0"/>
            </a:endParaRPr>
          </a:p>
        </p:txBody>
      </p:sp>
    </p:spTree>
    <p:extLst>
      <p:ext uri="{BB962C8B-B14F-4D97-AF65-F5344CB8AC3E}">
        <p14:creationId xmlns="" xmlns:p14="http://schemas.microsoft.com/office/powerpoint/2010/main" val="7482501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標題投影片">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906000" cy="6858000"/>
          </a:xfrm>
          <a:prstGeom prst="rect">
            <a:avLst/>
          </a:prstGeom>
        </p:spPr>
      </p:pic>
      <p:sp>
        <p:nvSpPr>
          <p:cNvPr id="4" name="投影片編號版面配置區 3"/>
          <p:cNvSpPr txBox="1">
            <a:spLocks/>
          </p:cNvSpPr>
          <p:nvPr userDrawn="1"/>
        </p:nvSpPr>
        <p:spPr>
          <a:xfrm>
            <a:off x="7322120" y="6356353"/>
            <a:ext cx="2311400" cy="365125"/>
          </a:xfrm>
          <a:prstGeom prst="rect">
            <a:avLst/>
          </a:prstGeom>
        </p:spPr>
        <p:txBody>
          <a:bodyPr/>
          <a:lstStyle>
            <a:defPPr>
              <a:defRPr lang="zh-TW"/>
            </a:defPPr>
            <a:lvl1pPr marL="0" algn="l" defTabSz="914400" rtl="0" eaLnBrk="1" latinLnBrk="0" hangingPunct="1">
              <a:defRPr sz="1800" b="1" kern="1200">
                <a:solidFill>
                  <a:schemeClr val="bg1"/>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3DA0BB7-265A-403C-9275-D587AB510EDC}" type="slidenum">
              <a:rPr lang="zh-TW" altLang="en-US" sz="1200" smtClean="0">
                <a:solidFill>
                  <a:schemeClr val="tx1"/>
                </a:solidFill>
                <a:latin typeface="Calisto MT" panose="02040603050505030304" pitchFamily="18" charset="0"/>
              </a:rPr>
              <a:pPr algn="r"/>
              <a:t>‹#›</a:t>
            </a:fld>
            <a:endParaRPr lang="zh-TW" altLang="en-US" sz="1200" dirty="0">
              <a:solidFill>
                <a:schemeClr val="tx1"/>
              </a:solidFill>
              <a:latin typeface="Calisto MT" panose="02040603050505030304" pitchFamily="18" charset="0"/>
            </a:endParaRPr>
          </a:p>
        </p:txBody>
      </p:sp>
    </p:spTree>
    <p:extLst>
      <p:ext uri="{BB962C8B-B14F-4D97-AF65-F5344CB8AC3E}">
        <p14:creationId xmlns="" xmlns:p14="http://schemas.microsoft.com/office/powerpoint/2010/main" val="7482501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906000" cy="6858000"/>
          </a:xfrm>
          <a:prstGeom prst="rect">
            <a:avLst/>
          </a:prstGeom>
        </p:spPr>
      </p:pic>
      <p:sp>
        <p:nvSpPr>
          <p:cNvPr id="4" name="投影片編號版面配置區 3"/>
          <p:cNvSpPr txBox="1">
            <a:spLocks/>
          </p:cNvSpPr>
          <p:nvPr userDrawn="1"/>
        </p:nvSpPr>
        <p:spPr>
          <a:xfrm>
            <a:off x="7322120" y="6356353"/>
            <a:ext cx="2311400" cy="365125"/>
          </a:xfrm>
          <a:prstGeom prst="rect">
            <a:avLst/>
          </a:prstGeom>
        </p:spPr>
        <p:txBody>
          <a:bodyPr/>
          <a:lstStyle>
            <a:defPPr>
              <a:defRPr lang="zh-TW"/>
            </a:defPPr>
            <a:lvl1pPr marL="0" algn="l" defTabSz="914400" rtl="0" eaLnBrk="1" latinLnBrk="0" hangingPunct="1">
              <a:defRPr sz="1800" b="1" kern="1200">
                <a:solidFill>
                  <a:schemeClr val="bg1"/>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3DA0BB7-265A-403C-9275-D587AB510EDC}" type="slidenum">
              <a:rPr lang="zh-TW" altLang="en-US" sz="1200" smtClean="0">
                <a:solidFill>
                  <a:schemeClr val="tx1"/>
                </a:solidFill>
                <a:latin typeface="Calisto MT" panose="02040603050505030304" pitchFamily="18" charset="0"/>
              </a:rPr>
              <a:pPr algn="r"/>
              <a:t>‹#›</a:t>
            </a:fld>
            <a:endParaRPr lang="zh-TW" altLang="en-US" sz="1200" dirty="0">
              <a:solidFill>
                <a:schemeClr val="tx1"/>
              </a:solidFill>
              <a:latin typeface="Calisto MT" panose="02040603050505030304" pitchFamily="18" charset="0"/>
            </a:endParaRPr>
          </a:p>
        </p:txBody>
      </p:sp>
    </p:spTree>
    <p:extLst>
      <p:ext uri="{BB962C8B-B14F-4D97-AF65-F5344CB8AC3E}">
        <p14:creationId xmlns="" xmlns:p14="http://schemas.microsoft.com/office/powerpoint/2010/main" val="7482501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6" cstate="email">
            <a:duotone>
              <a:schemeClr val="accent1"/>
              <a:srgbClr val="FFFFFF"/>
            </a:duotone>
            <a:lum bright="12000" contrast="40000"/>
          </a:blip>
          <a:stretch>
            <a:fillRect/>
          </a:stretch>
        </p:blipFill>
        <p:spPr>
          <a:xfrm>
            <a:off x="7223460" y="4915146"/>
            <a:ext cx="2682540" cy="1942857"/>
          </a:xfrm>
          <a:prstGeom prst="rect">
            <a:avLst/>
          </a:prstGeom>
          <a:noFill/>
          <a:ln>
            <a:noFill/>
          </a:ln>
        </p:spPr>
      </p:pic>
      <p:sp>
        <p:nvSpPr>
          <p:cNvPr id="10" name="矩形 9"/>
          <p:cNvSpPr/>
          <p:nvPr/>
        </p:nvSpPr>
        <p:spPr>
          <a:xfrm>
            <a:off x="0" y="0"/>
            <a:ext cx="9906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953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7" cstate="email">
            <a:duotone>
              <a:schemeClr val="accent1"/>
              <a:srgbClr val="FFFFFF"/>
            </a:duotone>
            <a:lum bright="35000" contrast="40000"/>
          </a:blip>
          <a:stretch>
            <a:fillRect/>
          </a:stretch>
        </p:blipFill>
        <p:spPr>
          <a:xfrm>
            <a:off x="0" y="6420448"/>
            <a:ext cx="9906000" cy="437555"/>
          </a:xfrm>
          <a:prstGeom prst="rect">
            <a:avLst/>
          </a:prstGeom>
          <a:noFill/>
          <a:ln>
            <a:noFill/>
          </a:ln>
          <a:effectLst/>
        </p:spPr>
      </p:pic>
      <p:sp>
        <p:nvSpPr>
          <p:cNvPr id="2" name="標題版面配置區 1"/>
          <p:cNvSpPr>
            <a:spLocks noGrp="1"/>
          </p:cNvSpPr>
          <p:nvPr>
            <p:ph type="title"/>
          </p:nvPr>
        </p:nvSpPr>
        <p:spPr>
          <a:xfrm>
            <a:off x="495300" y="274638"/>
            <a:ext cx="89154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95300" y="1600203"/>
            <a:ext cx="89154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95300" y="6356353"/>
            <a:ext cx="23114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384550" y="6356353"/>
            <a:ext cx="31369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TW" altLang="en-US"/>
          </a:p>
        </p:txBody>
      </p:sp>
      <p:pic>
        <p:nvPicPr>
          <p:cNvPr id="12" name="圖片 11"/>
          <p:cNvPicPr>
            <a:picLocks noChangeAspect="1"/>
          </p:cNvPicPr>
          <p:nvPr userDrawn="1"/>
        </p:nvPicPr>
        <p:blipFill>
          <a:blip r:embed="rId8" cstate="email">
            <a:extLst>
              <a:ext uri="{28A0092B-C50C-407E-A947-70E740481C1C}">
                <a14:useLocalDpi xmlns="" xmlns:a14="http://schemas.microsoft.com/office/drawing/2010/main"/>
              </a:ext>
            </a:extLst>
          </a:blip>
          <a:stretch>
            <a:fillRect/>
          </a:stretch>
        </p:blipFill>
        <p:spPr>
          <a:xfrm>
            <a:off x="0" y="0"/>
            <a:ext cx="9906000" cy="6858000"/>
          </a:xfrm>
          <a:prstGeom prst="rect">
            <a:avLst/>
          </a:prstGeom>
        </p:spPr>
      </p:pic>
      <p:sp>
        <p:nvSpPr>
          <p:cNvPr id="13" name="投影片編號版面配置區 3"/>
          <p:cNvSpPr txBox="1">
            <a:spLocks/>
          </p:cNvSpPr>
          <p:nvPr userDrawn="1"/>
        </p:nvSpPr>
        <p:spPr>
          <a:xfrm>
            <a:off x="7322120" y="6356353"/>
            <a:ext cx="2311400" cy="365125"/>
          </a:xfrm>
          <a:prstGeom prst="rect">
            <a:avLst/>
          </a:prstGeom>
        </p:spPr>
        <p:txBody>
          <a:bodyPr/>
          <a:lstStyle>
            <a:defPPr>
              <a:defRPr lang="zh-TW"/>
            </a:defPPr>
            <a:lvl1pPr marL="0" algn="l" defTabSz="914400" rtl="0" eaLnBrk="1" latinLnBrk="0" hangingPunct="1">
              <a:defRPr sz="1800" b="1" kern="1200">
                <a:solidFill>
                  <a:schemeClr val="bg1"/>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3DA0BB7-265A-403C-9275-D587AB510EDC}" type="slidenum">
              <a:rPr lang="zh-TW" altLang="en-US" sz="1200" smtClean="0">
                <a:solidFill>
                  <a:schemeClr val="tx1"/>
                </a:solidFill>
                <a:latin typeface="Calisto MT" panose="02040603050505030304" pitchFamily="18" charset="0"/>
              </a:rPr>
              <a:pPr algn="r"/>
              <a:t>‹#›</a:t>
            </a:fld>
            <a:endParaRPr lang="zh-TW" altLang="en-US" sz="1200" dirty="0">
              <a:solidFill>
                <a:schemeClr val="tx1"/>
              </a:solidFill>
              <a:latin typeface="Calisto MT" panose="02040603050505030304" pitchFamily="18" charset="0"/>
            </a:endParaRPr>
          </a:p>
        </p:txBody>
      </p:sp>
    </p:spTree>
  </p:cSld>
  <p:clrMap bg1="lt1" tx1="dk1" bg2="lt2" tx2="dk2" accent1="accent1" accent2="accent2" accent3="accent3" accent4="accent4" accent5="accent5" accent6="accent6" hlink="hlink" folHlink="folHlink"/>
  <p:sldLayoutIdLst>
    <p:sldLayoutId id="2147483670" r:id="rId1"/>
    <p:sldLayoutId id="2147483675" r:id="rId2"/>
    <p:sldLayoutId id="2147483676" r:id="rId3"/>
    <p:sldLayoutId id="2147483677" r:id="rId4"/>
  </p:sldLayoutIdLst>
  <p:timing>
    <p:tnLst>
      <p:par>
        <p:cTn id="1" dur="indefinite" restart="never" nodeType="tmRoot"/>
      </p:par>
    </p:tnLst>
  </p:timing>
  <p:hf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1.jpeg"/><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6.jpeg"/><Relationship Id="rId1" Type="http://schemas.openxmlformats.org/officeDocument/2006/relationships/slideLayout" Target="../slideLayouts/slideLayout3.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0.jpeg"/><Relationship Id="rId1" Type="http://schemas.openxmlformats.org/officeDocument/2006/relationships/slideLayout" Target="../slideLayouts/slideLayout3.xml"/><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xml"/><Relationship Id="rId5" Type="http://schemas.openxmlformats.org/officeDocument/2006/relationships/image" Target="../media/image80.jpeg"/><Relationship Id="rId4" Type="http://schemas.openxmlformats.org/officeDocument/2006/relationships/image" Target="../media/image79.jpeg"/></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3.pn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891" y="429"/>
            <a:ext cx="9904110" cy="6857143"/>
          </a:xfrm>
          <a:prstGeom prst="rect">
            <a:avLst/>
          </a:prstGeom>
        </p:spPr>
      </p:pic>
      <p:sp>
        <p:nvSpPr>
          <p:cNvPr id="7" name="矩形 6"/>
          <p:cNvSpPr/>
          <p:nvPr/>
        </p:nvSpPr>
        <p:spPr>
          <a:xfrm>
            <a:off x="6097731" y="6156223"/>
            <a:ext cx="1950217" cy="369332"/>
          </a:xfrm>
          <a:prstGeom prst="rect">
            <a:avLst/>
          </a:prstGeom>
        </p:spPr>
        <p:txBody>
          <a:bodyPr wrap="square">
            <a:spAutoFit/>
          </a:bodyPr>
          <a:lstStyle/>
          <a:p>
            <a:r>
              <a:rPr lang="en-US" altLang="zh-TW" dirty="0" smtClean="0">
                <a:latin typeface="Calisto MT" pitchFamily="18" charset="0"/>
                <a:ea typeface="微軟正黑體" pitchFamily="34" charset="-120"/>
              </a:rPr>
              <a:t>104</a:t>
            </a:r>
            <a:r>
              <a:rPr lang="zh-TW" altLang="en-US" dirty="0" smtClean="0">
                <a:latin typeface="Calisto MT" pitchFamily="18" charset="0"/>
                <a:ea typeface="微軟正黑體" pitchFamily="34" charset="-120"/>
              </a:rPr>
              <a:t>年</a:t>
            </a:r>
            <a:r>
              <a:rPr lang="en-US" altLang="zh-TW" dirty="0" smtClean="0">
                <a:latin typeface="Calisto MT" pitchFamily="18" charset="0"/>
                <a:ea typeface="微軟正黑體" pitchFamily="34" charset="-120"/>
              </a:rPr>
              <a:t>2</a:t>
            </a:r>
            <a:r>
              <a:rPr lang="zh-TW" altLang="en-US" dirty="0" smtClean="0">
                <a:latin typeface="Calisto MT" pitchFamily="18" charset="0"/>
                <a:ea typeface="微軟正黑體" pitchFamily="34" charset="-120"/>
              </a:rPr>
              <a:t>月</a:t>
            </a:r>
            <a:r>
              <a:rPr lang="en-US" altLang="zh-TW" dirty="0" smtClean="0">
                <a:latin typeface="Calisto MT" pitchFamily="18" charset="0"/>
                <a:ea typeface="微軟正黑體" pitchFamily="34" charset="-120"/>
              </a:rPr>
              <a:t>12</a:t>
            </a:r>
            <a:r>
              <a:rPr lang="zh-TW" altLang="en-US" dirty="0" smtClean="0">
                <a:latin typeface="Calisto MT" pitchFamily="18" charset="0"/>
                <a:ea typeface="微軟正黑體" pitchFamily="34" charset="-120"/>
              </a:rPr>
              <a:t>日</a:t>
            </a:r>
            <a:endParaRPr lang="zh-TW" altLang="en-US" dirty="0"/>
          </a:p>
        </p:txBody>
      </p:sp>
      <p:sp>
        <p:nvSpPr>
          <p:cNvPr id="8" name="矩形 7"/>
          <p:cNvSpPr/>
          <p:nvPr/>
        </p:nvSpPr>
        <p:spPr>
          <a:xfrm>
            <a:off x="2648744" y="6002336"/>
            <a:ext cx="3448987" cy="523220"/>
          </a:xfrm>
          <a:prstGeom prst="rect">
            <a:avLst/>
          </a:prstGeom>
          <a:noFill/>
          <a:ln>
            <a:noFill/>
          </a:ln>
          <a:scene3d>
            <a:camera prst="perspectiveLeft"/>
            <a:lightRig rig="threePt" dir="t"/>
          </a:scene3d>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r>
              <a:rPr kumimoji="0" lang="zh-TW" altLang="en-US" sz="2800" i="0" u="none" strike="noStrike" kern="1200" normalizeH="0" baseline="0" noProof="0" dirty="0" smtClean="0">
                <a:solidFill>
                  <a:schemeClr val="tx1"/>
                </a:solidFill>
                <a:uLnTx/>
                <a:uFillTx/>
                <a:latin typeface="Calisto MT" pitchFamily="18" charset="0"/>
                <a:ea typeface="微軟正黑體" pitchFamily="34" charset="-120"/>
              </a:rPr>
              <a:t>報告者：曾淑賢館長</a:t>
            </a:r>
            <a:endParaRPr lang="zh-TW" altLang="en-US" sz="2800" dirty="0">
              <a:solidFill>
                <a:schemeClr val="tx1"/>
              </a:solidFill>
            </a:endParaRPr>
          </a:p>
        </p:txBody>
      </p:sp>
      <p:cxnSp>
        <p:nvCxnSpPr>
          <p:cNvPr id="19" name="直線接點 18"/>
          <p:cNvCxnSpPr/>
          <p:nvPr/>
        </p:nvCxnSpPr>
        <p:spPr>
          <a:xfrm>
            <a:off x="831417" y="0"/>
            <a:ext cx="0" cy="65572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2520" y="585489"/>
            <a:ext cx="6019597"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各種職業中，學生借閱比例最高</a:t>
            </a:r>
            <a:endParaRPr lang="zh-TW" altLang="zh-TW" sz="32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graphicFrame>
        <p:nvGraphicFramePr>
          <p:cNvPr id="5" name="圖表 4"/>
          <p:cNvGraphicFramePr/>
          <p:nvPr>
            <p:extLst>
              <p:ext uri="{D42A27DB-BD31-4B8C-83A1-F6EECF244321}">
                <p14:modId xmlns="" xmlns:p14="http://schemas.microsoft.com/office/powerpoint/2010/main" val="2302649147"/>
              </p:ext>
            </p:extLst>
          </p:nvPr>
        </p:nvGraphicFramePr>
        <p:xfrm>
          <a:off x="1334599" y="1628800"/>
          <a:ext cx="7236804" cy="43651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73DA0BB7-265A-403C-9275-D587AB510EDC}" type="slidenum">
              <a:rPr lang="zh-TW" altLang="en-US" smtClean="0"/>
              <a:pPr/>
              <a:t>11</a:t>
            </a:fld>
            <a:endParaRPr lang="zh-TW" altLang="en-US"/>
          </a:p>
        </p:txBody>
      </p:sp>
      <p:pic>
        <p:nvPicPr>
          <p:cNvPr id="7" name="圖片 6"/>
          <p:cNvPicPr>
            <a:picLocks noChangeAspect="1"/>
          </p:cNvPicPr>
          <p:nvPr/>
        </p:nvPicPr>
        <p:blipFill rotWithShape="1">
          <a:blip r:embed="rId2" cstate="email">
            <a:extLst>
              <a:ext uri="{28A0092B-C50C-407E-A947-70E740481C1C}">
                <a14:useLocalDpi xmlns="" xmlns:a14="http://schemas.microsoft.com/office/drawing/2010/main" val="0"/>
              </a:ext>
            </a:extLst>
          </a:blip>
          <a:srcRect/>
          <a:stretch/>
        </p:blipFill>
        <p:spPr>
          <a:xfrm>
            <a:off x="0" y="2"/>
            <a:ext cx="9900001" cy="2461019"/>
          </a:xfrm>
          <a:prstGeom prst="rect">
            <a:avLst/>
          </a:prstGeom>
        </p:spPr>
      </p:pic>
      <p:pic>
        <p:nvPicPr>
          <p:cNvPr id="8" name="圖片 7"/>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627120" y="1052736"/>
            <a:ext cx="3627120" cy="1834896"/>
          </a:xfrm>
          <a:prstGeom prst="rect">
            <a:avLst/>
          </a:prstGeom>
        </p:spPr>
      </p:pic>
      <p:sp>
        <p:nvSpPr>
          <p:cNvPr id="3" name="矩形 2"/>
          <p:cNvSpPr/>
          <p:nvPr/>
        </p:nvSpPr>
        <p:spPr>
          <a:xfrm>
            <a:off x="0" y="2492896"/>
            <a:ext cx="9906000" cy="18722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28464" y="655732"/>
            <a:ext cx="1188000" cy="857129"/>
          </a:xfrm>
          <a:prstGeom prst="rect">
            <a:avLst/>
          </a:prstGeom>
          <a:effectLst>
            <a:glow rad="101600">
              <a:schemeClr val="bg1">
                <a:alpha val="60000"/>
              </a:schemeClr>
            </a:glow>
          </a:effectLst>
        </p:spPr>
      </p:pic>
      <p:cxnSp>
        <p:nvCxnSpPr>
          <p:cNvPr id="14" name="直線接點 13"/>
          <p:cNvCxnSpPr>
            <a:endCxn id="10" idx="0"/>
          </p:cNvCxnSpPr>
          <p:nvPr/>
        </p:nvCxnSpPr>
        <p:spPr>
          <a:xfrm>
            <a:off x="722464" y="8768"/>
            <a:ext cx="0" cy="720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1856656" y="0"/>
            <a:ext cx="0" cy="1548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1" name="圖片 10"/>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424728" y="188640"/>
            <a:ext cx="1007992" cy="1476016"/>
          </a:xfrm>
          <a:prstGeom prst="rect">
            <a:avLst/>
          </a:prstGeom>
          <a:effectLst>
            <a:glow rad="63500">
              <a:schemeClr val="accent1">
                <a:satMod val="175000"/>
                <a:alpha val="40000"/>
              </a:schemeClr>
            </a:glow>
          </a:effectLst>
        </p:spPr>
      </p:pic>
      <p:cxnSp>
        <p:nvCxnSpPr>
          <p:cNvPr id="21" name="直線接點 20"/>
          <p:cNvCxnSpPr>
            <a:endCxn id="13" idx="2"/>
          </p:cNvCxnSpPr>
          <p:nvPr/>
        </p:nvCxnSpPr>
        <p:spPr>
          <a:xfrm>
            <a:off x="3494776" y="0"/>
            <a:ext cx="0" cy="1368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3" name="圖片 12"/>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2936776" y="340720"/>
            <a:ext cx="1116000" cy="1177810"/>
          </a:xfrm>
          <a:prstGeom prst="rect">
            <a:avLst/>
          </a:prstGeom>
          <a:effectLst>
            <a:glow rad="101600">
              <a:schemeClr val="bg1">
                <a:alpha val="60000"/>
              </a:schemeClr>
            </a:glow>
          </a:effectLst>
        </p:spPr>
      </p:pic>
      <p:cxnSp>
        <p:nvCxnSpPr>
          <p:cNvPr id="20" name="直線接點 19"/>
          <p:cNvCxnSpPr/>
          <p:nvPr/>
        </p:nvCxnSpPr>
        <p:spPr>
          <a:xfrm>
            <a:off x="4538880" y="8768"/>
            <a:ext cx="0" cy="1961416"/>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圖片 11"/>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872880" y="1304184"/>
            <a:ext cx="1332000" cy="1332000"/>
          </a:xfrm>
          <a:prstGeom prst="rect">
            <a:avLst/>
          </a:prstGeom>
        </p:spPr>
      </p:pic>
      <p:sp>
        <p:nvSpPr>
          <p:cNvPr id="15" name="矩形 14"/>
          <p:cNvSpPr/>
          <p:nvPr/>
        </p:nvSpPr>
        <p:spPr>
          <a:xfrm>
            <a:off x="1475125" y="3075059"/>
            <a:ext cx="7032694" cy="76944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zh-TW" altLang="en-US" sz="44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公共政策提升民眾閱讀能量</a:t>
            </a:r>
          </a:p>
        </p:txBody>
      </p:sp>
    </p:spTree>
    <p:extLst>
      <p:ext uri="{BB962C8B-B14F-4D97-AF65-F5344CB8AC3E}">
        <p14:creationId xmlns="" xmlns:p14="http://schemas.microsoft.com/office/powerpoint/2010/main" val="18603995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50" fill="hold">
                                          <p:stCondLst>
                                            <p:cond delay="0"/>
                                          </p:stCondLst>
                                        </p:cTn>
                                        <p:tgtEl>
                                          <p:spTgt spid="12"/>
                                        </p:tgtEl>
                                        <p:attrNameLst>
                                          <p:attrName>r</p:attrName>
                                        </p:attrNameLst>
                                      </p:cBhvr>
                                    </p:animRot>
                                    <p:animRot by="-240000">
                                      <p:cBhvr>
                                        <p:cTn id="7" dur="100" fill="hold">
                                          <p:stCondLst>
                                            <p:cond delay="100"/>
                                          </p:stCondLst>
                                        </p:cTn>
                                        <p:tgtEl>
                                          <p:spTgt spid="12"/>
                                        </p:tgtEl>
                                        <p:attrNameLst>
                                          <p:attrName>r</p:attrName>
                                        </p:attrNameLst>
                                      </p:cBhvr>
                                    </p:animRot>
                                    <p:animRot by="240000">
                                      <p:cBhvr>
                                        <p:cTn id="8" dur="100" fill="hold">
                                          <p:stCondLst>
                                            <p:cond delay="200"/>
                                          </p:stCondLst>
                                        </p:cTn>
                                        <p:tgtEl>
                                          <p:spTgt spid="12"/>
                                        </p:tgtEl>
                                        <p:attrNameLst>
                                          <p:attrName>r</p:attrName>
                                        </p:attrNameLst>
                                      </p:cBhvr>
                                    </p:animRot>
                                    <p:animRot by="-240000">
                                      <p:cBhvr>
                                        <p:cTn id="9" dur="100" fill="hold">
                                          <p:stCondLst>
                                            <p:cond delay="300"/>
                                          </p:stCondLst>
                                        </p:cTn>
                                        <p:tgtEl>
                                          <p:spTgt spid="12"/>
                                        </p:tgtEl>
                                        <p:attrNameLst>
                                          <p:attrName>r</p:attrName>
                                        </p:attrNameLst>
                                      </p:cBhvr>
                                    </p:animRot>
                                    <p:animRot by="120000">
                                      <p:cBhvr>
                                        <p:cTn id="10" dur="100" fill="hold">
                                          <p:stCondLst>
                                            <p:cond delay="400"/>
                                          </p:stCondLst>
                                        </p:cTn>
                                        <p:tgtEl>
                                          <p:spTgt spid="12"/>
                                        </p:tgtEl>
                                        <p:attrNameLst>
                                          <p:attrName>r</p:attrName>
                                        </p:attrNameLst>
                                      </p:cBhvr>
                                    </p:animRot>
                                  </p:childTnLst>
                                </p:cTn>
                              </p:par>
                              <p:par>
                                <p:cTn id="11" presetID="42" presetClass="path" presetSubtype="0" repeatCount="indefinite" accel="50000" decel="50000" fill="hold" nodeType="withEffect">
                                  <p:stCondLst>
                                    <p:cond delay="0"/>
                                  </p:stCondLst>
                                  <p:childTnLst>
                                    <p:animMotion origin="layout" path="M -3.65822E-6 -1.11111E-6 L 0.00016 0.19167 " pathEditMode="relative" rAng="0" ptsTypes="AA">
                                      <p:cBhvr>
                                        <p:cTn id="12" dur="2500" fill="hold"/>
                                        <p:tgtEl>
                                          <p:spTgt spid="11"/>
                                        </p:tgtEl>
                                        <p:attrNameLst>
                                          <p:attrName>ppt_x</p:attrName>
                                          <p:attrName>ppt_y</p:attrName>
                                        </p:attrNameLst>
                                      </p:cBhvr>
                                      <p:rCtr x="0" y="9583"/>
                                    </p:animMotion>
                                  </p:childTnLst>
                                </p:cTn>
                              </p:par>
                              <p:par>
                                <p:cTn id="13" presetID="45" presetClass="exit" presetSubtype="0" repeatCount="indefinite" fill="hold" nodeType="withEffect">
                                  <p:stCondLst>
                                    <p:cond delay="0"/>
                                  </p:stCondLst>
                                  <p:endCondLst>
                                    <p:cond evt="onNext" delay="0">
                                      <p:tgtEl>
                                        <p:sldTgt/>
                                      </p:tgtEl>
                                    </p:cond>
                                  </p:endCondLst>
                                  <p:childTnLst>
                                    <p:animEffect transition="out" filter="fade">
                                      <p:cBhvr>
                                        <p:cTn id="14" dur="2000"/>
                                        <p:tgtEl>
                                          <p:spTgt spid="10"/>
                                        </p:tgtEl>
                                      </p:cBhvr>
                                    </p:animEffect>
                                    <p:anim calcmode="lin" valueType="num">
                                      <p:cBhvr>
                                        <p:cTn id="15"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2000"/>
                                        <p:tgtEl>
                                          <p:spTgt spid="10"/>
                                        </p:tgtEl>
                                        <p:attrNameLst>
                                          <p:attrName>ppt_h</p:attrName>
                                        </p:attrNameLst>
                                      </p:cBhvr>
                                      <p:tavLst>
                                        <p:tav tm="0">
                                          <p:val>
                                            <p:strVal val="ppt_h"/>
                                          </p:val>
                                        </p:tav>
                                        <p:tav tm="100000">
                                          <p:val>
                                            <p:strVal val="ppt_h"/>
                                          </p:val>
                                        </p:tav>
                                      </p:tavLst>
                                    </p:anim>
                                    <p:set>
                                      <p:cBhvr>
                                        <p:cTn id="17" dur="1" fill="hold">
                                          <p:stCondLst>
                                            <p:cond delay="1999"/>
                                          </p:stCondLst>
                                        </p:cTn>
                                        <p:tgtEl>
                                          <p:spTgt spid="10"/>
                                        </p:tgtEl>
                                        <p:attrNameLst>
                                          <p:attrName>style.visibility</p:attrName>
                                        </p:attrNameLst>
                                      </p:cBhvr>
                                      <p:to>
                                        <p:strVal val="hidden"/>
                                      </p:to>
                                    </p:set>
                                  </p:childTnLst>
                                </p:cTn>
                              </p:par>
                              <p:par>
                                <p:cTn id="18" presetID="42" presetClass="path" presetSubtype="0" repeatCount="indefinite" accel="50000" decel="50000" fill="hold" nodeType="withEffect">
                                  <p:stCondLst>
                                    <p:cond delay="0"/>
                                  </p:stCondLst>
                                  <p:endCondLst>
                                    <p:cond evt="onNext" delay="0">
                                      <p:tgtEl>
                                        <p:sldTgt/>
                                      </p:tgtEl>
                                    </p:cond>
                                  </p:endCondLst>
                                  <p:childTnLst>
                                    <p:animMotion origin="layout" path="M -1.14139E-6 2.59259E-6 L -1.14139E-6 0.13657 " pathEditMode="relative" rAng="0" ptsTypes="AA">
                                      <p:cBhvr>
                                        <p:cTn id="19" dur="5000" fill="hold"/>
                                        <p:tgtEl>
                                          <p:spTgt spid="13"/>
                                        </p:tgtEl>
                                        <p:attrNameLst>
                                          <p:attrName>ppt_x</p:attrName>
                                          <p:attrName>ppt_y</p:attrName>
                                        </p:attrNameLst>
                                      </p:cBhvr>
                                      <p:rCtr x="0" y="6829"/>
                                    </p:animMotion>
                                  </p:childTnLst>
                                </p:cTn>
                              </p:par>
                              <p:par>
                                <p:cTn id="20" presetID="42" presetClass="path" presetSubtype="0" accel="50000" decel="50000" fill="hold" nodeType="withEffect">
                                  <p:stCondLst>
                                    <p:cond delay="0"/>
                                  </p:stCondLst>
                                  <p:childTnLst>
                                    <p:animMotion origin="layout" path="M 3.49623E-6 8.35068E-7 L 0.35587 0.00278 " pathEditMode="relative" rAng="0" ptsTypes="AA">
                                      <p:cBhvr>
                                        <p:cTn id="21" dur="2000" fill="hold"/>
                                        <p:tgtEl>
                                          <p:spTgt spid="8"/>
                                        </p:tgtEl>
                                        <p:attrNameLst>
                                          <p:attrName>ppt_x</p:attrName>
                                          <p:attrName>ppt_y</p:attrName>
                                        </p:attrNameLst>
                                      </p:cBhvr>
                                      <p:rCtr x="17802"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638524" y="548680"/>
            <a:ext cx="7914875" cy="945396"/>
            <a:chOff x="638525" y="548680"/>
            <a:chExt cx="7914874" cy="945396"/>
          </a:xfrm>
        </p:grpSpPr>
        <p:sp>
          <p:nvSpPr>
            <p:cNvPr id="3" name="矩形 2"/>
            <p:cNvSpPr/>
            <p:nvPr/>
          </p:nvSpPr>
          <p:spPr>
            <a:xfrm>
              <a:off x="638525" y="548680"/>
              <a:ext cx="7128792"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zh-TW" altLang="en-US" sz="28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區域資源中心及分區資源中心之</a:t>
              </a:r>
              <a:r>
                <a:rPr lang="zh-TW" altLang="en-US" sz="28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設置</a:t>
              </a:r>
              <a:endParaRPr lang="zh-TW" altLang="en-US" sz="28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sp>
          <p:nvSpPr>
            <p:cNvPr id="4" name="矩形 3"/>
            <p:cNvSpPr/>
            <p:nvPr/>
          </p:nvSpPr>
          <p:spPr>
            <a:xfrm>
              <a:off x="1347338" y="1124744"/>
              <a:ext cx="7206061" cy="369332"/>
            </a:xfrm>
            <a:prstGeom prst="rect">
              <a:avLst/>
            </a:prstGeom>
          </p:spPr>
          <p:txBody>
            <a:bodyPr wrap="square">
              <a:spAutoFit/>
            </a:bodyPr>
            <a:lstStyle/>
            <a:p>
              <a:pPr marL="285750" lvl="0" indent="-285750">
                <a:buFont typeface="Arial" panose="020B0604020202020204" pitchFamily="34" charset="0"/>
                <a:buChar char="•"/>
              </a:pPr>
              <a:r>
                <a:rPr lang="zh-TW" altLang="en-US" dirty="0">
                  <a:latin typeface="標楷體" pitchFamily="65" charset="-120"/>
                  <a:ea typeface="標楷體" pitchFamily="65" charset="-120"/>
                </a:rPr>
                <a:t>為公共圖書館建置優質館藏，提升民眾知識力，創造力及競爭</a:t>
              </a:r>
              <a:endParaRPr lang="zh-TW" altLang="en-US" dirty="0"/>
            </a:p>
          </p:txBody>
        </p:sp>
      </p:grpSp>
      <p:grpSp>
        <p:nvGrpSpPr>
          <p:cNvPr id="12" name="群組 11"/>
          <p:cNvGrpSpPr/>
          <p:nvPr/>
        </p:nvGrpSpPr>
        <p:grpSpPr>
          <a:xfrm>
            <a:off x="632520" y="1734452"/>
            <a:ext cx="7920878" cy="1169551"/>
            <a:chOff x="632520" y="2024201"/>
            <a:chExt cx="7920878" cy="1169551"/>
          </a:xfrm>
        </p:grpSpPr>
        <p:sp>
          <p:nvSpPr>
            <p:cNvPr id="6" name="矩形 5"/>
            <p:cNvSpPr/>
            <p:nvPr/>
          </p:nvSpPr>
          <p:spPr>
            <a:xfrm>
              <a:off x="632520" y="2024201"/>
              <a:ext cx="6397905" cy="52322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zh-TW" altLang="en-US" sz="2800" b="1" spc="50" dirty="0">
                  <a:ln w="11430"/>
                  <a:solidFill>
                    <a:srgbClr val="CC00FF"/>
                  </a:solidFill>
                  <a:effectLst>
                    <a:outerShdw blurRad="76200" dist="50800" dir="5400000" algn="tl" rotWithShape="0">
                      <a:srgbClr val="000000">
                        <a:alpha val="65000"/>
                      </a:srgbClr>
                    </a:outerShdw>
                  </a:effectLst>
                  <a:latin typeface="+mj-ea"/>
                  <a:ea typeface="+mj-ea"/>
                </a:rPr>
                <a:t>公共圖書館閱讀環境與設備升級之補助</a:t>
              </a:r>
            </a:p>
          </p:txBody>
        </p:sp>
        <p:sp>
          <p:nvSpPr>
            <p:cNvPr id="8" name="矩形 7"/>
            <p:cNvSpPr/>
            <p:nvPr/>
          </p:nvSpPr>
          <p:spPr>
            <a:xfrm>
              <a:off x="1330911" y="2547421"/>
              <a:ext cx="7222487" cy="646331"/>
            </a:xfrm>
            <a:prstGeom prst="rect">
              <a:avLst/>
            </a:prstGeom>
          </p:spPr>
          <p:txBody>
            <a:bodyPr wrap="square">
              <a:spAutoFit/>
            </a:bodyPr>
            <a:lstStyle/>
            <a:p>
              <a:pPr marL="285750" lvl="0" indent="-285750">
                <a:buFont typeface="Arial" panose="020B0604020202020204" pitchFamily="34" charset="0"/>
                <a:buChar char="•"/>
              </a:pPr>
              <a:r>
                <a:rPr lang="zh-TW" altLang="en-US" dirty="0">
                  <a:latin typeface="標楷體" pitchFamily="65" charset="-120"/>
                  <a:ea typeface="標楷體" pitchFamily="65" charset="-120"/>
                </a:rPr>
                <a:t>持續改善公共圖書館服務空間，營造溫馨有趣之閱讀氛圍</a:t>
              </a:r>
            </a:p>
            <a:p>
              <a:pPr marL="285750" lvl="0" indent="-285750">
                <a:buFont typeface="Arial" panose="020B0604020202020204" pitchFamily="34" charset="0"/>
                <a:buChar char="•"/>
              </a:pPr>
              <a:r>
                <a:rPr lang="zh-TW" altLang="en-US" dirty="0">
                  <a:latin typeface="標楷體" pitchFamily="65" charset="-120"/>
                  <a:ea typeface="標楷體" pitchFamily="65" charset="-120"/>
                </a:rPr>
                <a:t>更新圖書館老舊服務設施，建構以讀者為本的閱讀環境</a:t>
              </a:r>
            </a:p>
          </p:txBody>
        </p:sp>
      </p:grpSp>
      <p:grpSp>
        <p:nvGrpSpPr>
          <p:cNvPr id="13" name="群組 12"/>
          <p:cNvGrpSpPr/>
          <p:nvPr/>
        </p:nvGrpSpPr>
        <p:grpSpPr>
          <a:xfrm>
            <a:off x="632520" y="3144381"/>
            <a:ext cx="7920879" cy="1255631"/>
            <a:chOff x="632519" y="3395764"/>
            <a:chExt cx="7920879" cy="1255631"/>
          </a:xfrm>
        </p:grpSpPr>
        <p:sp>
          <p:nvSpPr>
            <p:cNvPr id="9" name="矩形 8"/>
            <p:cNvSpPr/>
            <p:nvPr/>
          </p:nvSpPr>
          <p:spPr>
            <a:xfrm>
              <a:off x="632519" y="3395764"/>
              <a:ext cx="5301451" cy="52322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28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閱讀推廣與館藏充實計畫之推動</a:t>
              </a:r>
            </a:p>
          </p:txBody>
        </p:sp>
        <p:sp>
          <p:nvSpPr>
            <p:cNvPr id="10" name="矩形 9"/>
            <p:cNvSpPr/>
            <p:nvPr/>
          </p:nvSpPr>
          <p:spPr>
            <a:xfrm>
              <a:off x="1354287" y="4005064"/>
              <a:ext cx="7199111" cy="646331"/>
            </a:xfrm>
            <a:prstGeom prst="rect">
              <a:avLst/>
            </a:prstGeom>
          </p:spPr>
          <p:txBody>
            <a:bodyPr wrap="square">
              <a:spAutoFit/>
            </a:bodyPr>
            <a:lstStyle/>
            <a:p>
              <a:pPr marL="285750" lvl="0" indent="-285750">
                <a:buFont typeface="Arial" panose="020B0604020202020204" pitchFamily="34" charset="0"/>
                <a:buChar char="•"/>
              </a:pPr>
              <a:r>
                <a:rPr lang="zh-TW" altLang="en-US" dirty="0">
                  <a:latin typeface="標楷體" pitchFamily="65" charset="-120"/>
                  <a:ea typeface="標楷體" pitchFamily="65" charset="-120"/>
                </a:rPr>
                <a:t>因應不同年齡族群而規不同閱讀策略，包括「閱讀起步走」、「多元悅讀」等計畫，領導鎮與社區進行閱讀提升</a:t>
              </a:r>
            </a:p>
          </p:txBody>
        </p:sp>
      </p:grpSp>
      <p:pic>
        <p:nvPicPr>
          <p:cNvPr id="14" name="圖片 1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53809" y="4581128"/>
            <a:ext cx="3240361" cy="2159712"/>
          </a:xfrm>
          <a:prstGeom prst="rect">
            <a:avLst/>
          </a:prstGeom>
        </p:spPr>
      </p:pic>
      <p:pic>
        <p:nvPicPr>
          <p:cNvPr id="15" name="圖片 14"/>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3485757" y="4580600"/>
            <a:ext cx="2880320" cy="2160240"/>
          </a:xfrm>
          <a:prstGeom prst="rect">
            <a:avLst/>
          </a:prstGeom>
        </p:spPr>
      </p:pic>
      <p:pic>
        <p:nvPicPr>
          <p:cNvPr id="16" name="圖片 15"/>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6457663" y="5013147"/>
            <a:ext cx="3294528" cy="172769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73DA0BB7-265A-403C-9275-D587AB510EDC}" type="slidenum">
              <a:rPr lang="zh-TW" altLang="en-US" smtClean="0"/>
              <a:pPr/>
              <a:t>13</a:t>
            </a:fld>
            <a:endParaRPr lang="zh-TW" altLang="en-US"/>
          </a:p>
        </p:txBody>
      </p:sp>
      <p:pic>
        <p:nvPicPr>
          <p:cNvPr id="7" name="圖片 6"/>
          <p:cNvPicPr>
            <a:picLocks noChangeAspect="1"/>
          </p:cNvPicPr>
          <p:nvPr/>
        </p:nvPicPr>
        <p:blipFill rotWithShape="1">
          <a:blip r:embed="rId2" cstate="email">
            <a:extLst>
              <a:ext uri="{28A0092B-C50C-407E-A947-70E740481C1C}">
                <a14:useLocalDpi xmlns="" xmlns:a14="http://schemas.microsoft.com/office/drawing/2010/main" val="0"/>
              </a:ext>
            </a:extLst>
          </a:blip>
          <a:srcRect/>
          <a:stretch/>
        </p:blipFill>
        <p:spPr>
          <a:xfrm>
            <a:off x="0" y="2"/>
            <a:ext cx="9900001" cy="2461019"/>
          </a:xfrm>
          <a:prstGeom prst="rect">
            <a:avLst/>
          </a:prstGeom>
        </p:spPr>
      </p:pic>
      <p:pic>
        <p:nvPicPr>
          <p:cNvPr id="8" name="圖片 7"/>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627120" y="1052736"/>
            <a:ext cx="3627120" cy="1834896"/>
          </a:xfrm>
          <a:prstGeom prst="rect">
            <a:avLst/>
          </a:prstGeom>
        </p:spPr>
      </p:pic>
      <p:sp>
        <p:nvSpPr>
          <p:cNvPr id="3" name="矩形 2"/>
          <p:cNvSpPr/>
          <p:nvPr/>
        </p:nvSpPr>
        <p:spPr>
          <a:xfrm>
            <a:off x="0" y="2492896"/>
            <a:ext cx="9906000" cy="18722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28464" y="655732"/>
            <a:ext cx="1188000" cy="857129"/>
          </a:xfrm>
          <a:prstGeom prst="rect">
            <a:avLst/>
          </a:prstGeom>
          <a:effectLst>
            <a:glow rad="101600">
              <a:schemeClr val="bg1">
                <a:alpha val="60000"/>
              </a:schemeClr>
            </a:glow>
          </a:effectLst>
        </p:spPr>
      </p:pic>
      <p:cxnSp>
        <p:nvCxnSpPr>
          <p:cNvPr id="14" name="直線接點 13"/>
          <p:cNvCxnSpPr>
            <a:endCxn id="10" idx="0"/>
          </p:cNvCxnSpPr>
          <p:nvPr/>
        </p:nvCxnSpPr>
        <p:spPr>
          <a:xfrm>
            <a:off x="722464" y="8768"/>
            <a:ext cx="0" cy="720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1856656" y="0"/>
            <a:ext cx="0" cy="1548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1" name="圖片 10"/>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424728" y="188640"/>
            <a:ext cx="1007992" cy="1476016"/>
          </a:xfrm>
          <a:prstGeom prst="rect">
            <a:avLst/>
          </a:prstGeom>
          <a:effectLst>
            <a:glow rad="63500">
              <a:schemeClr val="accent1">
                <a:satMod val="175000"/>
                <a:alpha val="40000"/>
              </a:schemeClr>
            </a:glow>
          </a:effectLst>
        </p:spPr>
      </p:pic>
      <p:cxnSp>
        <p:nvCxnSpPr>
          <p:cNvPr id="21" name="直線接點 20"/>
          <p:cNvCxnSpPr>
            <a:endCxn id="13" idx="2"/>
          </p:cNvCxnSpPr>
          <p:nvPr/>
        </p:nvCxnSpPr>
        <p:spPr>
          <a:xfrm>
            <a:off x="3494776" y="0"/>
            <a:ext cx="0" cy="1368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3" name="圖片 12"/>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2936776" y="340720"/>
            <a:ext cx="1116000" cy="1177810"/>
          </a:xfrm>
          <a:prstGeom prst="rect">
            <a:avLst/>
          </a:prstGeom>
          <a:effectLst>
            <a:glow rad="101600">
              <a:schemeClr val="bg1">
                <a:alpha val="60000"/>
              </a:schemeClr>
            </a:glow>
          </a:effectLst>
        </p:spPr>
      </p:pic>
      <p:cxnSp>
        <p:nvCxnSpPr>
          <p:cNvPr id="20" name="直線接點 19"/>
          <p:cNvCxnSpPr/>
          <p:nvPr/>
        </p:nvCxnSpPr>
        <p:spPr>
          <a:xfrm>
            <a:off x="4538880" y="8768"/>
            <a:ext cx="0" cy="1961416"/>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圖片 11"/>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872880" y="1304184"/>
            <a:ext cx="1332000" cy="1332000"/>
          </a:xfrm>
          <a:prstGeom prst="rect">
            <a:avLst/>
          </a:prstGeom>
        </p:spPr>
      </p:pic>
      <p:sp>
        <p:nvSpPr>
          <p:cNvPr id="17" name="矩形 16"/>
          <p:cNvSpPr/>
          <p:nvPr/>
        </p:nvSpPr>
        <p:spPr>
          <a:xfrm>
            <a:off x="1334061" y="3075059"/>
            <a:ext cx="7342075" cy="76944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sz="44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103</a:t>
            </a:r>
            <a:r>
              <a:rPr lang="zh-TW" altLang="en-US" sz="44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年臺灣民眾閱讀興趣分析</a:t>
            </a:r>
          </a:p>
        </p:txBody>
      </p:sp>
    </p:spTree>
    <p:extLst>
      <p:ext uri="{BB962C8B-B14F-4D97-AF65-F5344CB8AC3E}">
        <p14:creationId xmlns="" xmlns:p14="http://schemas.microsoft.com/office/powerpoint/2010/main" val="37144865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50" fill="hold">
                                          <p:stCondLst>
                                            <p:cond delay="0"/>
                                          </p:stCondLst>
                                        </p:cTn>
                                        <p:tgtEl>
                                          <p:spTgt spid="12"/>
                                        </p:tgtEl>
                                        <p:attrNameLst>
                                          <p:attrName>r</p:attrName>
                                        </p:attrNameLst>
                                      </p:cBhvr>
                                    </p:animRot>
                                    <p:animRot by="-240000">
                                      <p:cBhvr>
                                        <p:cTn id="7" dur="100" fill="hold">
                                          <p:stCondLst>
                                            <p:cond delay="100"/>
                                          </p:stCondLst>
                                        </p:cTn>
                                        <p:tgtEl>
                                          <p:spTgt spid="12"/>
                                        </p:tgtEl>
                                        <p:attrNameLst>
                                          <p:attrName>r</p:attrName>
                                        </p:attrNameLst>
                                      </p:cBhvr>
                                    </p:animRot>
                                    <p:animRot by="240000">
                                      <p:cBhvr>
                                        <p:cTn id="8" dur="100" fill="hold">
                                          <p:stCondLst>
                                            <p:cond delay="200"/>
                                          </p:stCondLst>
                                        </p:cTn>
                                        <p:tgtEl>
                                          <p:spTgt spid="12"/>
                                        </p:tgtEl>
                                        <p:attrNameLst>
                                          <p:attrName>r</p:attrName>
                                        </p:attrNameLst>
                                      </p:cBhvr>
                                    </p:animRot>
                                    <p:animRot by="-240000">
                                      <p:cBhvr>
                                        <p:cTn id="9" dur="100" fill="hold">
                                          <p:stCondLst>
                                            <p:cond delay="300"/>
                                          </p:stCondLst>
                                        </p:cTn>
                                        <p:tgtEl>
                                          <p:spTgt spid="12"/>
                                        </p:tgtEl>
                                        <p:attrNameLst>
                                          <p:attrName>r</p:attrName>
                                        </p:attrNameLst>
                                      </p:cBhvr>
                                    </p:animRot>
                                    <p:animRot by="120000">
                                      <p:cBhvr>
                                        <p:cTn id="10" dur="100" fill="hold">
                                          <p:stCondLst>
                                            <p:cond delay="400"/>
                                          </p:stCondLst>
                                        </p:cTn>
                                        <p:tgtEl>
                                          <p:spTgt spid="12"/>
                                        </p:tgtEl>
                                        <p:attrNameLst>
                                          <p:attrName>r</p:attrName>
                                        </p:attrNameLst>
                                      </p:cBhvr>
                                    </p:animRot>
                                  </p:childTnLst>
                                </p:cTn>
                              </p:par>
                              <p:par>
                                <p:cTn id="11" presetID="42" presetClass="path" presetSubtype="0" repeatCount="indefinite" accel="50000" decel="50000" fill="hold" nodeType="withEffect">
                                  <p:stCondLst>
                                    <p:cond delay="0"/>
                                  </p:stCondLst>
                                  <p:childTnLst>
                                    <p:animMotion origin="layout" path="M -3.65822E-6 -1.11111E-6 L 0.00016 0.19167 " pathEditMode="relative" rAng="0" ptsTypes="AA">
                                      <p:cBhvr>
                                        <p:cTn id="12" dur="2500" fill="hold"/>
                                        <p:tgtEl>
                                          <p:spTgt spid="11"/>
                                        </p:tgtEl>
                                        <p:attrNameLst>
                                          <p:attrName>ppt_x</p:attrName>
                                          <p:attrName>ppt_y</p:attrName>
                                        </p:attrNameLst>
                                      </p:cBhvr>
                                      <p:rCtr x="0" y="9583"/>
                                    </p:animMotion>
                                  </p:childTnLst>
                                </p:cTn>
                              </p:par>
                              <p:par>
                                <p:cTn id="13" presetID="45" presetClass="exit" presetSubtype="0" repeatCount="indefinite" fill="hold" nodeType="withEffect">
                                  <p:stCondLst>
                                    <p:cond delay="0"/>
                                  </p:stCondLst>
                                  <p:endCondLst>
                                    <p:cond evt="onNext" delay="0">
                                      <p:tgtEl>
                                        <p:sldTgt/>
                                      </p:tgtEl>
                                    </p:cond>
                                  </p:endCondLst>
                                  <p:childTnLst>
                                    <p:animEffect transition="out" filter="fade">
                                      <p:cBhvr>
                                        <p:cTn id="14" dur="2000"/>
                                        <p:tgtEl>
                                          <p:spTgt spid="10"/>
                                        </p:tgtEl>
                                      </p:cBhvr>
                                    </p:animEffect>
                                    <p:anim calcmode="lin" valueType="num">
                                      <p:cBhvr>
                                        <p:cTn id="15"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2000"/>
                                        <p:tgtEl>
                                          <p:spTgt spid="10"/>
                                        </p:tgtEl>
                                        <p:attrNameLst>
                                          <p:attrName>ppt_h</p:attrName>
                                        </p:attrNameLst>
                                      </p:cBhvr>
                                      <p:tavLst>
                                        <p:tav tm="0">
                                          <p:val>
                                            <p:strVal val="ppt_h"/>
                                          </p:val>
                                        </p:tav>
                                        <p:tav tm="100000">
                                          <p:val>
                                            <p:strVal val="ppt_h"/>
                                          </p:val>
                                        </p:tav>
                                      </p:tavLst>
                                    </p:anim>
                                    <p:set>
                                      <p:cBhvr>
                                        <p:cTn id="17" dur="1" fill="hold">
                                          <p:stCondLst>
                                            <p:cond delay="1999"/>
                                          </p:stCondLst>
                                        </p:cTn>
                                        <p:tgtEl>
                                          <p:spTgt spid="10"/>
                                        </p:tgtEl>
                                        <p:attrNameLst>
                                          <p:attrName>style.visibility</p:attrName>
                                        </p:attrNameLst>
                                      </p:cBhvr>
                                      <p:to>
                                        <p:strVal val="hidden"/>
                                      </p:to>
                                    </p:set>
                                  </p:childTnLst>
                                </p:cTn>
                              </p:par>
                              <p:par>
                                <p:cTn id="18" presetID="42" presetClass="path" presetSubtype="0" repeatCount="indefinite" accel="50000" decel="50000" fill="hold" nodeType="withEffect">
                                  <p:stCondLst>
                                    <p:cond delay="0"/>
                                  </p:stCondLst>
                                  <p:endCondLst>
                                    <p:cond evt="onNext" delay="0">
                                      <p:tgtEl>
                                        <p:sldTgt/>
                                      </p:tgtEl>
                                    </p:cond>
                                  </p:endCondLst>
                                  <p:childTnLst>
                                    <p:animMotion origin="layout" path="M -1.14139E-6 2.59259E-6 L -1.14139E-6 0.13657 " pathEditMode="relative" rAng="0" ptsTypes="AA">
                                      <p:cBhvr>
                                        <p:cTn id="19" dur="5000" fill="hold"/>
                                        <p:tgtEl>
                                          <p:spTgt spid="13"/>
                                        </p:tgtEl>
                                        <p:attrNameLst>
                                          <p:attrName>ppt_x</p:attrName>
                                          <p:attrName>ppt_y</p:attrName>
                                        </p:attrNameLst>
                                      </p:cBhvr>
                                      <p:rCtr x="0" y="6829"/>
                                    </p:animMotion>
                                  </p:childTnLst>
                                </p:cTn>
                              </p:par>
                              <p:par>
                                <p:cTn id="20" presetID="42" presetClass="path" presetSubtype="0" accel="50000" decel="50000" fill="hold" nodeType="withEffect">
                                  <p:stCondLst>
                                    <p:cond delay="0"/>
                                  </p:stCondLst>
                                  <p:childTnLst>
                                    <p:animMotion origin="layout" path="M 3.49623E-6 8.35068E-7 L 0.35587 0.00278 " pathEditMode="relative" rAng="0" ptsTypes="AA">
                                      <p:cBhvr>
                                        <p:cTn id="21" dur="2000" fill="hold"/>
                                        <p:tgtEl>
                                          <p:spTgt spid="8"/>
                                        </p:tgtEl>
                                        <p:attrNameLst>
                                          <p:attrName>ppt_x</p:attrName>
                                          <p:attrName>ppt_y</p:attrName>
                                        </p:attrNameLst>
                                      </p:cBhvr>
                                      <p:rCtr x="17802"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4305" y="314656"/>
            <a:ext cx="5073825" cy="95410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sz="2400" b="1" spc="50" dirty="0" smtClean="0">
                <a:ln w="11430"/>
                <a:effectLst>
                  <a:outerShdw blurRad="76200" dist="50800" dir="5400000" algn="tl" rotWithShape="0">
                    <a:srgbClr val="000000">
                      <a:alpha val="65000"/>
                    </a:srgbClr>
                  </a:outerShdw>
                </a:effectLst>
                <a:latin typeface="Calisto MT" panose="02040603050505030304" pitchFamily="18" charset="0"/>
                <a:ea typeface="微軟正黑體" pitchFamily="34" charset="-120"/>
              </a:rPr>
              <a:t>103</a:t>
            </a:r>
            <a:r>
              <a:rPr lang="zh-TW" altLang="en-US" sz="2400" b="1" spc="50" dirty="0" smtClean="0">
                <a:ln w="11430"/>
                <a:effectLst>
                  <a:outerShdw blurRad="76200" dist="50800" dir="5400000" algn="tl" rotWithShape="0">
                    <a:srgbClr val="000000">
                      <a:alpha val="65000"/>
                    </a:srgbClr>
                  </a:outerShdw>
                </a:effectLst>
                <a:latin typeface="Calisto MT" panose="02040603050505030304" pitchFamily="18" charset="0"/>
                <a:ea typeface="微軟正黑體" pitchFamily="34" charset="-120"/>
              </a:rPr>
              <a:t>年全國</a:t>
            </a:r>
            <a:r>
              <a:rPr lang="zh-TW" altLang="en-US" sz="2400" b="1" spc="50" dirty="0">
                <a:ln w="11430"/>
                <a:effectLst>
                  <a:outerShdw blurRad="76200" dist="50800" dir="5400000" algn="tl" rotWithShape="0">
                    <a:srgbClr val="000000">
                      <a:alpha val="65000"/>
                    </a:srgbClr>
                  </a:outerShdw>
                </a:effectLst>
                <a:latin typeface="Calisto MT" panose="02040603050505030304" pitchFamily="18" charset="0"/>
                <a:ea typeface="微軟正黑體" pitchFamily="34" charset="-120"/>
              </a:rPr>
              <a:t>公共</a:t>
            </a:r>
            <a:r>
              <a:rPr lang="zh-TW" altLang="en-US" sz="2400" b="1" spc="50" dirty="0" smtClean="0">
                <a:ln w="11430"/>
                <a:effectLst>
                  <a:outerShdw blurRad="76200" dist="50800" dir="5400000" algn="tl" rotWithShape="0">
                    <a:srgbClr val="000000">
                      <a:alpha val="65000"/>
                    </a:srgbClr>
                  </a:outerShdw>
                </a:effectLst>
                <a:latin typeface="Calisto MT" panose="02040603050505030304" pitchFamily="18" charset="0"/>
                <a:ea typeface="微軟正黑體" pitchFamily="34" charset="-120"/>
              </a:rPr>
              <a:t>圖書館圖書</a:t>
            </a:r>
            <a:r>
              <a:rPr lang="zh-TW" altLang="en-US" sz="2400" b="1" spc="50" dirty="0">
                <a:ln w="11430"/>
                <a:effectLst>
                  <a:outerShdw blurRad="76200" dist="50800" dir="5400000" algn="tl" rotWithShape="0">
                    <a:srgbClr val="000000">
                      <a:alpha val="65000"/>
                    </a:srgbClr>
                  </a:outerShdw>
                </a:effectLst>
                <a:latin typeface="Calisto MT" panose="02040603050505030304" pitchFamily="18" charset="0"/>
                <a:ea typeface="微軟正黑體" pitchFamily="34" charset="-120"/>
              </a:rPr>
              <a:t>借閱</a:t>
            </a:r>
            <a:r>
              <a:rPr lang="zh-TW" altLang="en-US" sz="2400" b="1" spc="50" dirty="0" smtClean="0">
                <a:ln w="11430"/>
                <a:effectLst>
                  <a:outerShdw blurRad="76200" dist="50800" dir="5400000" algn="tl" rotWithShape="0">
                    <a:srgbClr val="000000">
                      <a:alpha val="65000"/>
                    </a:srgbClr>
                  </a:outerShdw>
                </a:effectLst>
                <a:latin typeface="Calisto MT" panose="02040603050505030304" pitchFamily="18" charset="0"/>
                <a:ea typeface="微軟正黑體" pitchFamily="34" charset="-120"/>
              </a:rPr>
              <a:t>排行</a:t>
            </a:r>
            <a:endParaRPr lang="en-US" altLang="zh-TW" sz="2400" b="1" spc="50" dirty="0" smtClean="0">
              <a:ln w="11430"/>
              <a:effectLst>
                <a:outerShdw blurRad="76200" dist="50800" dir="5400000" algn="tl" rotWithShape="0">
                  <a:srgbClr val="000000">
                    <a:alpha val="65000"/>
                  </a:srgbClr>
                </a:outerShdw>
              </a:effectLst>
              <a:latin typeface="Calisto MT" panose="02040603050505030304" pitchFamily="18" charset="0"/>
              <a:ea typeface="微軟正黑體" pitchFamily="34" charset="-120"/>
            </a:endParaRPr>
          </a:p>
          <a:p>
            <a:r>
              <a:rPr lang="zh-TW" altLang="en-US"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最受歡迎的圖書</a:t>
            </a:r>
            <a:r>
              <a:rPr lang="en-US" altLang="zh-TW"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Top</a:t>
            </a:r>
            <a:r>
              <a:rPr lang="zh-TW" altLang="en-US"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 </a:t>
            </a:r>
            <a:r>
              <a:rPr lang="en-US" altLang="zh-TW"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10</a:t>
            </a:r>
            <a:endParaRPr lang="zh-TW" altLang="en-US" sz="32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grpSp>
        <p:nvGrpSpPr>
          <p:cNvPr id="3" name="群組 2"/>
          <p:cNvGrpSpPr/>
          <p:nvPr/>
        </p:nvGrpSpPr>
        <p:grpSpPr>
          <a:xfrm>
            <a:off x="1208584" y="1321027"/>
            <a:ext cx="6732748" cy="5132113"/>
            <a:chOff x="-47886" y="3152800"/>
            <a:chExt cx="6732746" cy="5132113"/>
          </a:xfrm>
        </p:grpSpPr>
        <p:sp>
          <p:nvSpPr>
            <p:cNvPr id="5" name="矩形 4"/>
            <p:cNvSpPr/>
            <p:nvPr/>
          </p:nvSpPr>
          <p:spPr>
            <a:xfrm>
              <a:off x="153712" y="3152800"/>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1</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21" name="文字方塊 20"/>
            <p:cNvSpPr txBox="1"/>
            <p:nvPr/>
          </p:nvSpPr>
          <p:spPr>
            <a:xfrm>
              <a:off x="-47886" y="5548809"/>
              <a:ext cx="723275"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噩盡島</a:t>
              </a:r>
              <a:endParaRPr lang="zh-TW" altLang="en-US" sz="1400" b="1" dirty="0">
                <a:latin typeface="微軟正黑體" pitchFamily="34" charset="-120"/>
                <a:ea typeface="微軟正黑體" pitchFamily="34" charset="-120"/>
              </a:endParaRPr>
            </a:p>
          </p:txBody>
        </p:sp>
        <p:sp>
          <p:nvSpPr>
            <p:cNvPr id="7" name="矩形 6"/>
            <p:cNvSpPr/>
            <p:nvPr/>
          </p:nvSpPr>
          <p:spPr>
            <a:xfrm>
              <a:off x="1484332" y="3152800"/>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2</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19" name="文字方塊 18"/>
            <p:cNvSpPr txBox="1"/>
            <p:nvPr/>
          </p:nvSpPr>
          <p:spPr>
            <a:xfrm>
              <a:off x="1464282" y="5548809"/>
              <a:ext cx="902811"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哈利波特</a:t>
              </a:r>
              <a:endParaRPr lang="zh-TW" altLang="en-US" sz="1400" b="1" dirty="0">
                <a:latin typeface="微軟正黑體" pitchFamily="34" charset="-120"/>
                <a:ea typeface="微軟正黑體" pitchFamily="34" charset="-120"/>
              </a:endParaRPr>
            </a:p>
          </p:txBody>
        </p:sp>
        <p:sp>
          <p:nvSpPr>
            <p:cNvPr id="16" name="文字方塊 15"/>
            <p:cNvSpPr txBox="1"/>
            <p:nvPr/>
          </p:nvSpPr>
          <p:spPr>
            <a:xfrm>
              <a:off x="4740645" y="5529064"/>
              <a:ext cx="902811"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淘寶筆記</a:t>
              </a:r>
              <a:endParaRPr lang="zh-TW" altLang="en-US" sz="1400" b="1" dirty="0">
                <a:latin typeface="微軟正黑體" pitchFamily="34" charset="-120"/>
                <a:ea typeface="微軟正黑體" pitchFamily="34" charset="-120"/>
              </a:endParaRPr>
            </a:p>
          </p:txBody>
        </p:sp>
        <p:grpSp>
          <p:nvGrpSpPr>
            <p:cNvPr id="4" name="群組 9"/>
            <p:cNvGrpSpPr/>
            <p:nvPr/>
          </p:nvGrpSpPr>
          <p:grpSpPr>
            <a:xfrm>
              <a:off x="3180472" y="5529064"/>
              <a:ext cx="3504388" cy="2755849"/>
              <a:chOff x="3149503" y="6568534"/>
              <a:chExt cx="3504388" cy="2755849"/>
            </a:xfrm>
          </p:grpSpPr>
          <p:sp>
            <p:nvSpPr>
              <p:cNvPr id="14" name="文字方塊 13"/>
              <p:cNvSpPr txBox="1"/>
              <p:nvPr/>
            </p:nvSpPr>
            <p:spPr>
              <a:xfrm>
                <a:off x="3149503" y="6568534"/>
                <a:ext cx="902811"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日月當空</a:t>
                </a:r>
                <a:endParaRPr lang="zh-TW" altLang="en-US" sz="1400" b="1" dirty="0">
                  <a:latin typeface="微軟正黑體" pitchFamily="34" charset="-120"/>
                  <a:ea typeface="微軟正黑體" pitchFamily="34" charset="-120"/>
                </a:endParaRPr>
              </a:p>
            </p:txBody>
          </p:sp>
          <p:pic>
            <p:nvPicPr>
              <p:cNvPr id="15" name="Picture 10" descr="http://upload.wikimedia.org/wikipedia/zh/thumb/5/52/DT01_Cover.jpg/220px-DT01_Cover.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393751" y="7524383"/>
                <a:ext cx="1260140" cy="18000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1" name="矩形 10"/>
            <p:cNvSpPr/>
            <p:nvPr/>
          </p:nvSpPr>
          <p:spPr>
            <a:xfrm>
              <a:off x="3118041" y="3152800"/>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3</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12" name="矩形 11"/>
            <p:cNvSpPr/>
            <p:nvPr/>
          </p:nvSpPr>
          <p:spPr>
            <a:xfrm>
              <a:off x="4678214" y="3152800"/>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4</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13" name="矩形 12"/>
            <p:cNvSpPr/>
            <p:nvPr/>
          </p:nvSpPr>
          <p:spPr>
            <a:xfrm>
              <a:off x="6066792" y="3152800"/>
              <a:ext cx="606174"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5</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grpSp>
      <p:grpSp>
        <p:nvGrpSpPr>
          <p:cNvPr id="6" name="群組 23"/>
          <p:cNvGrpSpPr/>
          <p:nvPr/>
        </p:nvGrpSpPr>
        <p:grpSpPr>
          <a:xfrm>
            <a:off x="1928665" y="4057329"/>
            <a:ext cx="7169758" cy="2703784"/>
            <a:chOff x="-1373105" y="5378213"/>
            <a:chExt cx="6457656" cy="2703784"/>
          </a:xfrm>
        </p:grpSpPr>
        <p:sp>
          <p:nvSpPr>
            <p:cNvPr id="43" name="文字方塊 42"/>
            <p:cNvSpPr txBox="1"/>
            <p:nvPr/>
          </p:nvSpPr>
          <p:spPr>
            <a:xfrm>
              <a:off x="-1373105" y="7702214"/>
              <a:ext cx="974849"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解憂雜貨店</a:t>
              </a:r>
              <a:endParaRPr lang="zh-TW" altLang="en-US" sz="1400" b="1" dirty="0">
                <a:latin typeface="微軟正黑體" pitchFamily="34" charset="-120"/>
                <a:ea typeface="微軟正黑體" pitchFamily="34" charset="-120"/>
              </a:endParaRPr>
            </a:p>
          </p:txBody>
        </p:sp>
        <p:sp>
          <p:nvSpPr>
            <p:cNvPr id="26" name="矩形 25"/>
            <p:cNvSpPr/>
            <p:nvPr/>
          </p:nvSpPr>
          <p:spPr>
            <a:xfrm>
              <a:off x="-978397" y="5450221"/>
              <a:ext cx="336692"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6</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41" name="文字方塊 40"/>
            <p:cNvSpPr txBox="1"/>
            <p:nvPr/>
          </p:nvSpPr>
          <p:spPr>
            <a:xfrm>
              <a:off x="2842544" y="7774220"/>
              <a:ext cx="974849"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大唐雙龍傳</a:t>
              </a:r>
              <a:endParaRPr lang="zh-TW" altLang="en-US" sz="1400" b="1" dirty="0">
                <a:latin typeface="微軟正黑體" pitchFamily="34" charset="-120"/>
                <a:ea typeface="微軟正黑體" pitchFamily="34" charset="-120"/>
              </a:endParaRPr>
            </a:p>
          </p:txBody>
        </p:sp>
        <p:sp>
          <p:nvSpPr>
            <p:cNvPr id="28" name="矩形 27"/>
            <p:cNvSpPr/>
            <p:nvPr/>
          </p:nvSpPr>
          <p:spPr>
            <a:xfrm>
              <a:off x="425758" y="5378213"/>
              <a:ext cx="336692"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7</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30" name="矩形 29"/>
            <p:cNvSpPr/>
            <p:nvPr/>
          </p:nvSpPr>
          <p:spPr>
            <a:xfrm>
              <a:off x="1907924" y="5378213"/>
              <a:ext cx="336692"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8</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37" name="文字方塊 36"/>
            <p:cNvSpPr txBox="1"/>
            <p:nvPr/>
          </p:nvSpPr>
          <p:spPr>
            <a:xfrm>
              <a:off x="183442" y="7702214"/>
              <a:ext cx="813144"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天觀雙俠</a:t>
              </a:r>
              <a:endParaRPr lang="zh-TW" altLang="en-US" sz="1400" b="1" dirty="0">
                <a:latin typeface="微軟正黑體" pitchFamily="34" charset="-120"/>
                <a:ea typeface="微軟正黑體" pitchFamily="34" charset="-120"/>
              </a:endParaRPr>
            </a:p>
          </p:txBody>
        </p:sp>
        <p:sp>
          <p:nvSpPr>
            <p:cNvPr id="32" name="矩形 31"/>
            <p:cNvSpPr/>
            <p:nvPr/>
          </p:nvSpPr>
          <p:spPr>
            <a:xfrm>
              <a:off x="3234071" y="5378213"/>
              <a:ext cx="336692"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9</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35" name="文字方塊 34"/>
            <p:cNvSpPr txBox="1"/>
            <p:nvPr/>
          </p:nvSpPr>
          <p:spPr>
            <a:xfrm>
              <a:off x="1675134" y="7702214"/>
              <a:ext cx="813144"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刑名師爺</a:t>
              </a:r>
              <a:endParaRPr lang="zh-TW" altLang="en-US" sz="1400" b="1" dirty="0">
                <a:latin typeface="微軟正黑體" pitchFamily="34" charset="-120"/>
                <a:ea typeface="微軟正黑體" pitchFamily="34" charset="-120"/>
              </a:endParaRPr>
            </a:p>
          </p:txBody>
        </p:sp>
        <p:sp>
          <p:nvSpPr>
            <p:cNvPr id="34" name="矩形 33"/>
            <p:cNvSpPr/>
            <p:nvPr/>
          </p:nvSpPr>
          <p:spPr>
            <a:xfrm>
              <a:off x="4577491" y="5378213"/>
              <a:ext cx="50706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10</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grpSp>
      <p:pic>
        <p:nvPicPr>
          <p:cNvPr id="45" name="Picture 4" descr="http://pic.eslite.com/Upload/Product/201207/m/634793203119148931.jpg"/>
          <p:cNvPicPr>
            <a:picLocks noChangeAspect="1" noChangeArrowheads="1"/>
          </p:cNvPicPr>
          <p:nvPr/>
        </p:nvPicPr>
        <p:blipFill rotWithShape="1">
          <a:blip r:embed="rId4" cstate="email">
            <a:extLst>
              <a:ext uri="{28A0092B-C50C-407E-A947-70E740481C1C}">
                <a14:useLocalDpi xmlns="" xmlns:a14="http://schemas.microsoft.com/office/drawing/2010/main"/>
              </a:ext>
            </a:extLst>
          </a:blip>
          <a:srcRect/>
          <a:stretch/>
        </p:blipFill>
        <p:spPr bwMode="auto">
          <a:xfrm>
            <a:off x="920554" y="1844824"/>
            <a:ext cx="1390865" cy="18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9222" name="Picture 6" descr="日月當空 卷十七"/>
          <p:cNvPicPr>
            <a:picLocks noChangeAspect="1" noChangeArrowheads="1"/>
          </p:cNvPicPr>
          <p:nvPr/>
        </p:nvPicPr>
        <p:blipFill>
          <a:blip r:embed="rId5" cstate="email"/>
          <a:srcRect/>
          <a:stretch>
            <a:fillRect/>
          </a:stretch>
        </p:blipFill>
        <p:spPr bwMode="auto">
          <a:xfrm>
            <a:off x="4088904" y="1844824"/>
            <a:ext cx="1326147" cy="1872208"/>
          </a:xfrm>
          <a:prstGeom prst="rect">
            <a:avLst/>
          </a:prstGeom>
          <a:noFill/>
        </p:spPr>
      </p:pic>
      <p:sp>
        <p:nvSpPr>
          <p:cNvPr id="50" name="文字方塊 49"/>
          <p:cNvSpPr txBox="1"/>
          <p:nvPr/>
        </p:nvSpPr>
        <p:spPr>
          <a:xfrm>
            <a:off x="8265370" y="6453338"/>
            <a:ext cx="902811"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錦衣夜行</a:t>
            </a:r>
            <a:endParaRPr lang="zh-TW" altLang="en-US" sz="1400" b="1" dirty="0">
              <a:latin typeface="微軟正黑體" pitchFamily="34" charset="-120"/>
              <a:ea typeface="微軟正黑體" pitchFamily="34" charset="-120"/>
            </a:endParaRPr>
          </a:p>
        </p:txBody>
      </p:sp>
      <p:sp>
        <p:nvSpPr>
          <p:cNvPr id="51" name="文字方塊 50"/>
          <p:cNvSpPr txBox="1"/>
          <p:nvPr/>
        </p:nvSpPr>
        <p:spPr>
          <a:xfrm>
            <a:off x="8049344" y="3717033"/>
            <a:ext cx="1082348"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奇峰異石傳</a:t>
            </a:r>
            <a:endParaRPr lang="zh-TW" altLang="en-US" sz="1400" b="1" dirty="0">
              <a:latin typeface="微軟正黑體" pitchFamily="34" charset="-120"/>
              <a:ea typeface="微軟正黑體" pitchFamily="34" charset="-120"/>
            </a:endParaRPr>
          </a:p>
        </p:txBody>
      </p:sp>
      <p:pic>
        <p:nvPicPr>
          <p:cNvPr id="47" name="Picture 4" descr="天觀雙俠．卷二"/>
          <p:cNvPicPr>
            <a:picLocks noChangeAspect="1" noChangeArrowheads="1"/>
          </p:cNvPicPr>
          <p:nvPr/>
        </p:nvPicPr>
        <p:blipFill>
          <a:blip r:embed="rId6" cstate="email"/>
          <a:srcRect/>
          <a:stretch>
            <a:fillRect/>
          </a:stretch>
        </p:blipFill>
        <p:spPr bwMode="auto">
          <a:xfrm>
            <a:off x="3512842" y="4653140"/>
            <a:ext cx="1260139" cy="1744809"/>
          </a:xfrm>
          <a:prstGeom prst="rect">
            <a:avLst/>
          </a:prstGeom>
          <a:noFill/>
        </p:spPr>
      </p:pic>
      <p:pic>
        <p:nvPicPr>
          <p:cNvPr id="48" name="Picture 2" descr=" 淘寶筆記 之2：石中藏玉"/>
          <p:cNvPicPr>
            <a:picLocks noChangeAspect="1" noChangeArrowheads="1"/>
          </p:cNvPicPr>
          <p:nvPr/>
        </p:nvPicPr>
        <p:blipFill>
          <a:blip r:embed="rId7" cstate="email"/>
          <a:srcRect/>
          <a:stretch>
            <a:fillRect/>
          </a:stretch>
        </p:blipFill>
        <p:spPr bwMode="auto">
          <a:xfrm>
            <a:off x="5889107" y="1844824"/>
            <a:ext cx="1381401" cy="1872208"/>
          </a:xfrm>
          <a:prstGeom prst="rect">
            <a:avLst/>
          </a:prstGeom>
          <a:noFill/>
        </p:spPr>
      </p:pic>
      <p:pic>
        <p:nvPicPr>
          <p:cNvPr id="49" name="Picture 2" descr=" 奇峰異石傳 .卷一"/>
          <p:cNvPicPr>
            <a:picLocks noChangeAspect="1" noChangeArrowheads="1"/>
          </p:cNvPicPr>
          <p:nvPr/>
        </p:nvPicPr>
        <p:blipFill>
          <a:blip r:embed="rId8" cstate="email"/>
          <a:srcRect/>
          <a:stretch>
            <a:fillRect/>
          </a:stretch>
        </p:blipFill>
        <p:spPr bwMode="auto">
          <a:xfrm>
            <a:off x="7833320" y="1628800"/>
            <a:ext cx="1479164" cy="2088232"/>
          </a:xfrm>
          <a:prstGeom prst="rect">
            <a:avLst/>
          </a:prstGeom>
          <a:noFill/>
        </p:spPr>
      </p:pic>
      <p:pic>
        <p:nvPicPr>
          <p:cNvPr id="27656" name="Picture 8" descr="錦衣夜行．第一部 (5冊套書)"/>
          <p:cNvPicPr>
            <a:picLocks noChangeAspect="1" noChangeArrowheads="1"/>
          </p:cNvPicPr>
          <p:nvPr/>
        </p:nvPicPr>
        <p:blipFill>
          <a:blip r:embed="rId9" cstate="email"/>
          <a:srcRect/>
          <a:stretch>
            <a:fillRect/>
          </a:stretch>
        </p:blipFill>
        <p:spPr bwMode="auto">
          <a:xfrm>
            <a:off x="8193359" y="4725144"/>
            <a:ext cx="1423039" cy="1772816"/>
          </a:xfrm>
          <a:prstGeom prst="rect">
            <a:avLst/>
          </a:prstGeom>
          <a:noFill/>
        </p:spPr>
      </p:pic>
      <p:pic>
        <p:nvPicPr>
          <p:cNvPr id="27650" name="Picture 2" descr="哈利波特(7)：死神的聖物"/>
          <p:cNvPicPr>
            <a:picLocks noChangeAspect="1" noChangeArrowheads="1"/>
          </p:cNvPicPr>
          <p:nvPr/>
        </p:nvPicPr>
        <p:blipFill>
          <a:blip r:embed="rId10" cstate="email"/>
          <a:srcRect/>
          <a:stretch>
            <a:fillRect/>
          </a:stretch>
        </p:blipFill>
        <p:spPr bwMode="auto">
          <a:xfrm>
            <a:off x="2452182" y="1844826"/>
            <a:ext cx="1348690" cy="1848205"/>
          </a:xfrm>
          <a:prstGeom prst="rect">
            <a:avLst/>
          </a:prstGeom>
          <a:noFill/>
        </p:spPr>
      </p:pic>
      <p:pic>
        <p:nvPicPr>
          <p:cNvPr id="27652" name="Picture 4" descr="解憂雜貨店"/>
          <p:cNvPicPr>
            <a:picLocks noChangeAspect="1" noChangeArrowheads="1"/>
          </p:cNvPicPr>
          <p:nvPr/>
        </p:nvPicPr>
        <p:blipFill>
          <a:blip r:embed="rId11" cstate="email"/>
          <a:srcRect/>
          <a:stretch>
            <a:fillRect/>
          </a:stretch>
        </p:blipFill>
        <p:spPr bwMode="auto">
          <a:xfrm>
            <a:off x="1856656" y="4653136"/>
            <a:ext cx="1364362" cy="1728192"/>
          </a:xfrm>
          <a:prstGeom prst="rect">
            <a:avLst/>
          </a:prstGeom>
          <a:noFill/>
        </p:spPr>
      </p:pic>
      <p:pic>
        <p:nvPicPr>
          <p:cNvPr id="27654" name="Picture 6" descr="刑名師爺 01 轉世法醫"/>
          <p:cNvPicPr>
            <a:picLocks noChangeAspect="1" noChangeArrowheads="1"/>
          </p:cNvPicPr>
          <p:nvPr/>
        </p:nvPicPr>
        <p:blipFill>
          <a:blip r:embed="rId12" cstate="email"/>
          <a:srcRect/>
          <a:stretch>
            <a:fillRect/>
          </a:stretch>
        </p:blipFill>
        <p:spPr bwMode="auto">
          <a:xfrm>
            <a:off x="5097018" y="4653140"/>
            <a:ext cx="1409684" cy="1802531"/>
          </a:xfrm>
          <a:prstGeom prst="rect">
            <a:avLst/>
          </a:prstGeom>
          <a:noFill/>
        </p:spPr>
      </p:pic>
      <p:sp>
        <p:nvSpPr>
          <p:cNvPr id="40" name="投影片編號版面配置區 39"/>
          <p:cNvSpPr>
            <a:spLocks noGrp="1"/>
          </p:cNvSpPr>
          <p:nvPr>
            <p:ph type="sldNum" sz="quarter" idx="4294967295"/>
          </p:nvPr>
        </p:nvSpPr>
        <p:spPr>
          <a:xfrm>
            <a:off x="7594600" y="6092825"/>
            <a:ext cx="2311400" cy="476250"/>
          </a:xfrm>
          <a:prstGeom prst="rect">
            <a:avLst/>
          </a:prstGeom>
        </p:spPr>
        <p:txBody>
          <a:bodyPr/>
          <a:lstStyle/>
          <a:p>
            <a:fld id="{6810F0C8-20E7-484E-9061-DBB870C55BF0}" type="slidenum">
              <a:rPr lang="en-US" altLang="zh-TW" smtClean="0"/>
              <a:pPr/>
              <a:t>14</a:t>
            </a:fld>
            <a:endParaRPr lang="en-US" altLang="zh-TW" dirty="0"/>
          </a:p>
        </p:txBody>
      </p:sp>
    </p:spTree>
    <p:extLst>
      <p:ext uri="{BB962C8B-B14F-4D97-AF65-F5344CB8AC3E}">
        <p14:creationId xmlns="" xmlns:p14="http://schemas.microsoft.com/office/powerpoint/2010/main" val="23559864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8768" y="548680"/>
            <a:ext cx="8520281" cy="95410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sz="2400" b="1" spc="50" dirty="0" smtClean="0">
                <a:ln w="11430"/>
                <a:effectLst>
                  <a:outerShdw blurRad="76200" dist="50800" dir="5400000" algn="tl" rotWithShape="0">
                    <a:srgbClr val="000000">
                      <a:alpha val="65000"/>
                    </a:srgbClr>
                  </a:outerShdw>
                </a:effectLst>
                <a:latin typeface="Calisto MT" panose="02040603050505030304" pitchFamily="18" charset="0"/>
                <a:ea typeface="+mj-ea"/>
              </a:rPr>
              <a:t>103</a:t>
            </a:r>
            <a:r>
              <a:rPr lang="zh-TW" altLang="en-US" sz="2400" b="1" spc="50" dirty="0" smtClean="0">
                <a:ln w="11430"/>
                <a:effectLst>
                  <a:outerShdw blurRad="76200" dist="50800" dir="5400000" algn="tl" rotWithShape="0">
                    <a:srgbClr val="000000">
                      <a:alpha val="65000"/>
                    </a:srgbClr>
                  </a:outerShdw>
                </a:effectLst>
                <a:latin typeface="Calisto MT" panose="02040603050505030304" pitchFamily="18" charset="0"/>
                <a:ea typeface="+mj-ea"/>
              </a:rPr>
              <a:t>年全國</a:t>
            </a:r>
            <a:r>
              <a:rPr lang="zh-TW" altLang="en-US" sz="2400" b="1" spc="50" dirty="0">
                <a:ln w="11430"/>
                <a:effectLst>
                  <a:outerShdw blurRad="76200" dist="50800" dir="5400000" algn="tl" rotWithShape="0">
                    <a:srgbClr val="000000">
                      <a:alpha val="65000"/>
                    </a:srgbClr>
                  </a:outerShdw>
                </a:effectLst>
                <a:latin typeface="Calisto MT" panose="02040603050505030304" pitchFamily="18" charset="0"/>
                <a:ea typeface="+mj-ea"/>
              </a:rPr>
              <a:t>公共</a:t>
            </a:r>
            <a:r>
              <a:rPr lang="zh-TW" altLang="en-US" sz="2400" b="1" spc="50" dirty="0" smtClean="0">
                <a:ln w="11430"/>
                <a:effectLst>
                  <a:outerShdw blurRad="76200" dist="50800" dir="5400000" algn="tl" rotWithShape="0">
                    <a:srgbClr val="000000">
                      <a:alpha val="65000"/>
                    </a:srgbClr>
                  </a:outerShdw>
                </a:effectLst>
                <a:latin typeface="Calisto MT" panose="02040603050505030304" pitchFamily="18" charset="0"/>
                <a:ea typeface="+mj-ea"/>
              </a:rPr>
              <a:t>圖書館圖書</a:t>
            </a:r>
            <a:r>
              <a:rPr lang="zh-TW" altLang="en-US" sz="2400" b="1" spc="50" dirty="0">
                <a:ln w="11430"/>
                <a:effectLst>
                  <a:outerShdw blurRad="76200" dist="50800" dir="5400000" algn="tl" rotWithShape="0">
                    <a:srgbClr val="000000">
                      <a:alpha val="65000"/>
                    </a:srgbClr>
                  </a:outerShdw>
                </a:effectLst>
                <a:latin typeface="Calisto MT" panose="02040603050505030304" pitchFamily="18" charset="0"/>
                <a:ea typeface="+mj-ea"/>
              </a:rPr>
              <a:t>借閱</a:t>
            </a:r>
            <a:r>
              <a:rPr lang="zh-TW" altLang="en-US" sz="2400" b="1" spc="50" dirty="0" smtClean="0">
                <a:ln w="11430"/>
                <a:effectLst>
                  <a:outerShdw blurRad="76200" dist="50800" dir="5400000" algn="tl" rotWithShape="0">
                    <a:srgbClr val="000000">
                      <a:alpha val="65000"/>
                    </a:srgbClr>
                  </a:outerShdw>
                </a:effectLst>
                <a:latin typeface="Calisto MT" panose="02040603050505030304" pitchFamily="18" charset="0"/>
                <a:ea typeface="+mj-ea"/>
              </a:rPr>
              <a:t>排行</a:t>
            </a:r>
            <a:endParaRPr lang="en-US" altLang="zh-TW" sz="2400" b="1" spc="50" dirty="0" smtClean="0">
              <a:ln w="11430"/>
              <a:effectLst>
                <a:outerShdw blurRad="76200" dist="50800" dir="5400000" algn="tl" rotWithShape="0">
                  <a:srgbClr val="000000">
                    <a:alpha val="65000"/>
                  </a:srgbClr>
                </a:outerShdw>
              </a:effectLst>
              <a:latin typeface="Calisto MT" panose="02040603050505030304" pitchFamily="18" charset="0"/>
              <a:ea typeface="+mj-ea"/>
            </a:endParaRPr>
          </a:p>
          <a:p>
            <a:r>
              <a:rPr lang="zh-TW" altLang="en-US" sz="3200" b="1" spc="50" dirty="0" smtClean="0">
                <a:ln w="11430"/>
                <a:solidFill>
                  <a:srgbClr val="0000CC"/>
                </a:solidFill>
                <a:effectLst>
                  <a:outerShdw blurRad="76200" dist="50800" dir="5400000" algn="tl" rotWithShape="0">
                    <a:srgbClr val="000000">
                      <a:alpha val="65000"/>
                    </a:srgbClr>
                  </a:outerShdw>
                </a:effectLst>
                <a:latin typeface="Calisto MT" panose="02040603050505030304" pitchFamily="18" charset="0"/>
                <a:ea typeface="+mj-ea"/>
              </a:rPr>
              <a:t>最受歡迎的圖書：</a:t>
            </a:r>
            <a:r>
              <a:rPr lang="zh-TW" altLang="zh-TW" sz="3200" b="1" spc="50" dirty="0" smtClean="0">
                <a:ln w="11430"/>
                <a:solidFill>
                  <a:srgbClr val="CC00FF"/>
                </a:solidFill>
                <a:effectLst>
                  <a:outerShdw blurRad="76200" dist="50800" dir="5400000" algn="tl" rotWithShape="0">
                    <a:srgbClr val="000000">
                      <a:alpha val="65000"/>
                    </a:srgbClr>
                  </a:outerShdw>
                </a:effectLst>
                <a:latin typeface="Calisto MT" panose="02040603050505030304" pitchFamily="18" charset="0"/>
                <a:ea typeface="+mj-ea"/>
              </a:rPr>
              <a:t>奇幻、武俠及推理三分天下</a:t>
            </a:r>
            <a:endParaRPr lang="zh-TW" altLang="en-US" sz="3200" b="1" spc="50" dirty="0">
              <a:ln w="11430"/>
              <a:solidFill>
                <a:srgbClr val="CC00FF"/>
              </a:solidFill>
              <a:effectLst>
                <a:outerShdw blurRad="76200" dist="50800" dir="5400000" algn="tl" rotWithShape="0">
                  <a:srgbClr val="000000">
                    <a:alpha val="65000"/>
                  </a:srgbClr>
                </a:outerShdw>
              </a:effectLst>
              <a:latin typeface="Calisto MT" panose="02040603050505030304" pitchFamily="18" charset="0"/>
              <a:ea typeface="+mj-ea"/>
            </a:endParaRPr>
          </a:p>
        </p:txBody>
      </p:sp>
      <p:sp>
        <p:nvSpPr>
          <p:cNvPr id="38" name="矩形 37"/>
          <p:cNvSpPr/>
          <p:nvPr/>
        </p:nvSpPr>
        <p:spPr>
          <a:xfrm>
            <a:off x="605086" y="1298377"/>
            <a:ext cx="8668394" cy="2592288"/>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marL="457200" indent="-457200">
              <a:spcAft>
                <a:spcPts val="1200"/>
              </a:spcAft>
              <a:buAutoNum type="arabicPeriod"/>
            </a:pPr>
            <a:endParaRPr lang="en-US" altLang="zh-TW" sz="2200" dirty="0" smtClean="0">
              <a:solidFill>
                <a:srgbClr val="FF0000"/>
              </a:solidFill>
              <a:latin typeface="Calisto MT" panose="02040603050505030304" pitchFamily="18" charset="0"/>
              <a:ea typeface="標楷體" panose="03000509000000000000" pitchFamily="65" charset="-120"/>
            </a:endParaRPr>
          </a:p>
        </p:txBody>
      </p:sp>
      <p:pic>
        <p:nvPicPr>
          <p:cNvPr id="39" name="Picture 4" descr="洪蘭老師開書單2：悅閱人生"/>
          <p:cNvPicPr>
            <a:picLocks noChangeAspect="1" noChangeArrowheads="1"/>
          </p:cNvPicPr>
          <p:nvPr/>
        </p:nvPicPr>
        <p:blipFill>
          <a:blip r:embed="rId3" cstate="email"/>
          <a:srcRect/>
          <a:stretch>
            <a:fillRect/>
          </a:stretch>
        </p:blipFill>
        <p:spPr bwMode="auto">
          <a:xfrm>
            <a:off x="7783776" y="3587768"/>
            <a:ext cx="1729052" cy="2276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698" name="Picture 2" descr="洪蘭老師開書單1：良書相伴，快樂成長-親子、師生共讀，開啟深度對話的48本閱讀提案"/>
          <p:cNvPicPr>
            <a:picLocks noChangeAspect="1" noChangeArrowheads="1"/>
          </p:cNvPicPr>
          <p:nvPr/>
        </p:nvPicPr>
        <p:blipFill>
          <a:blip r:embed="rId4" cstate="email"/>
          <a:srcRect/>
          <a:stretch>
            <a:fillRect/>
          </a:stretch>
        </p:blipFill>
        <p:spPr bwMode="auto">
          <a:xfrm>
            <a:off x="5842846" y="4545241"/>
            <a:ext cx="1828971" cy="2285754"/>
          </a:xfrm>
          <a:prstGeom prst="rect">
            <a:avLst/>
          </a:prstGeom>
          <a:noFill/>
        </p:spPr>
      </p:pic>
      <p:sp>
        <p:nvSpPr>
          <p:cNvPr id="3" name="矩形 2"/>
          <p:cNvSpPr/>
          <p:nvPr/>
        </p:nvSpPr>
        <p:spPr>
          <a:xfrm>
            <a:off x="604134" y="3645024"/>
            <a:ext cx="5789026" cy="1107996"/>
          </a:xfrm>
          <a:prstGeom prst="rect">
            <a:avLst/>
          </a:prstGeom>
        </p:spPr>
        <p:txBody>
          <a:bodyPr wrap="square">
            <a:spAutoFit/>
          </a:bodyPr>
          <a:lstStyle/>
          <a:p>
            <a:pPr marL="457200" indent="-457200">
              <a:spcAft>
                <a:spcPts val="1200"/>
              </a:spcAft>
              <a:buFont typeface="+mj-lt"/>
              <a:buAutoNum type="arabicPeriod" startAt="3"/>
            </a:pPr>
            <a:r>
              <a:rPr lang="en-US" altLang="zh-TW" sz="2200" b="1" dirty="0">
                <a:solidFill>
                  <a:srgbClr val="0000CC"/>
                </a:solidFill>
                <a:latin typeface="Calisto MT" panose="02040603050505030304" pitchFamily="18" charset="0"/>
                <a:ea typeface="標楷體" panose="03000509000000000000" pitchFamily="65" charset="-120"/>
              </a:rPr>
              <a:t>103</a:t>
            </a:r>
            <a:r>
              <a:rPr lang="zh-TW" altLang="zh-TW" sz="2200" b="1" dirty="0">
                <a:solidFill>
                  <a:srgbClr val="0000CC"/>
                </a:solidFill>
                <a:latin typeface="Calisto MT" panose="02040603050505030304" pitchFamily="18" charset="0"/>
                <a:ea typeface="標楷體" panose="03000509000000000000" pitchFamily="65" charset="-120"/>
              </a:rPr>
              <a:t>年是</a:t>
            </a:r>
            <a:r>
              <a:rPr lang="en-US" altLang="zh-TW" sz="2200" b="1" dirty="0">
                <a:solidFill>
                  <a:srgbClr val="0000CC"/>
                </a:solidFill>
                <a:latin typeface="Calisto MT" panose="02040603050505030304" pitchFamily="18" charset="0"/>
                <a:ea typeface="標楷體" panose="03000509000000000000" pitchFamily="65" charset="-120"/>
              </a:rPr>
              <a:t>12</a:t>
            </a:r>
            <a:r>
              <a:rPr lang="zh-TW" altLang="zh-TW" sz="2200" b="1" dirty="0">
                <a:solidFill>
                  <a:srgbClr val="0000CC"/>
                </a:solidFill>
                <a:latin typeface="Calisto MT" panose="02040603050505030304" pitchFamily="18" charset="0"/>
                <a:ea typeface="標楷體" panose="03000509000000000000" pitchFamily="65" charset="-120"/>
              </a:rPr>
              <a:t>年國教實施的第一年，教養方法更加受到重視，因此在全國公共圖書館掀起借閱本</a:t>
            </a:r>
            <a:r>
              <a:rPr lang="zh-TW" altLang="en-US" sz="2200" b="1" dirty="0">
                <a:solidFill>
                  <a:srgbClr val="0000CC"/>
                </a:solidFill>
                <a:latin typeface="Calisto MT" panose="02040603050505030304" pitchFamily="18" charset="0"/>
                <a:ea typeface="標楷體" panose="03000509000000000000" pitchFamily="65" charset="-120"/>
              </a:rPr>
              <a:t>系列作品</a:t>
            </a:r>
            <a:r>
              <a:rPr lang="zh-TW" altLang="zh-TW" sz="2200" b="1" dirty="0">
                <a:solidFill>
                  <a:srgbClr val="0000CC"/>
                </a:solidFill>
                <a:latin typeface="Calisto MT" panose="02040603050505030304" pitchFamily="18" charset="0"/>
                <a:ea typeface="標楷體" panose="03000509000000000000" pitchFamily="65" charset="-120"/>
              </a:rPr>
              <a:t>之</a:t>
            </a:r>
            <a:r>
              <a:rPr lang="zh-TW" altLang="zh-TW" sz="2200" b="1" dirty="0" smtClean="0">
                <a:solidFill>
                  <a:srgbClr val="0000CC"/>
                </a:solidFill>
                <a:latin typeface="Calisto MT" panose="02040603050505030304" pitchFamily="18" charset="0"/>
                <a:ea typeface="標楷體" panose="03000509000000000000" pitchFamily="65" charset="-120"/>
              </a:rPr>
              <a:t>風潮</a:t>
            </a:r>
            <a:endParaRPr lang="zh-TW" altLang="en-US" sz="2200" b="1" dirty="0">
              <a:solidFill>
                <a:srgbClr val="0000CC"/>
              </a:solidFill>
              <a:latin typeface="Calisto MT" panose="02040603050505030304" pitchFamily="18" charset="0"/>
              <a:ea typeface="標楷體" panose="03000509000000000000" pitchFamily="65" charset="-120"/>
            </a:endParaRPr>
          </a:p>
        </p:txBody>
      </p:sp>
      <p:sp>
        <p:nvSpPr>
          <p:cNvPr id="4" name="矩形 3"/>
          <p:cNvSpPr/>
          <p:nvPr/>
        </p:nvSpPr>
        <p:spPr>
          <a:xfrm>
            <a:off x="604136" y="2806191"/>
            <a:ext cx="8632393" cy="769441"/>
          </a:xfrm>
          <a:prstGeom prst="rect">
            <a:avLst/>
          </a:prstGeom>
        </p:spPr>
        <p:txBody>
          <a:bodyPr wrap="square">
            <a:spAutoFit/>
          </a:bodyPr>
          <a:lstStyle/>
          <a:p>
            <a:pPr marL="457200" indent="-457200">
              <a:buFont typeface="+mj-lt"/>
              <a:buAutoNum type="arabicPeriod" startAt="2"/>
            </a:pPr>
            <a:r>
              <a:rPr lang="zh-TW" altLang="zh-TW" sz="2200" b="1" dirty="0" smtClean="0">
                <a:solidFill>
                  <a:srgbClr val="0000CC"/>
                </a:solidFill>
                <a:latin typeface="Calisto MT" panose="02040603050505030304" pitchFamily="18" charset="0"/>
                <a:ea typeface="標楷體" panose="03000509000000000000" pitchFamily="65" charset="-120"/>
              </a:rPr>
              <a:t>其他</a:t>
            </a:r>
            <a:r>
              <a:rPr lang="zh-TW" altLang="zh-TW" sz="2200" b="1" dirty="0">
                <a:solidFill>
                  <a:srgbClr val="0000CC"/>
                </a:solidFill>
                <a:latin typeface="Calisto MT" panose="02040603050505030304" pitchFamily="18" charset="0"/>
                <a:ea typeface="標楷體" panose="03000509000000000000" pitchFamily="65" charset="-120"/>
              </a:rPr>
              <a:t>各類作品能夠突破重圍而在</a:t>
            </a:r>
            <a:r>
              <a:rPr lang="en-US" altLang="zh-TW" sz="2200" b="1" dirty="0">
                <a:solidFill>
                  <a:srgbClr val="0000CC"/>
                </a:solidFill>
                <a:latin typeface="Calisto MT" panose="02040603050505030304" pitchFamily="18" charset="0"/>
                <a:ea typeface="標楷體" panose="03000509000000000000" pitchFamily="65" charset="-120"/>
              </a:rPr>
              <a:t>103</a:t>
            </a:r>
            <a:r>
              <a:rPr lang="zh-TW" altLang="zh-TW" sz="2200" b="1" dirty="0">
                <a:solidFill>
                  <a:srgbClr val="0000CC"/>
                </a:solidFill>
                <a:latin typeface="Calisto MT" panose="02040603050505030304" pitchFamily="18" charset="0"/>
                <a:ea typeface="標楷體" panose="03000509000000000000" pitchFamily="65" charset="-120"/>
              </a:rPr>
              <a:t>年排行榜中占有一席之地者，僅有洪蘭教授的著作</a:t>
            </a:r>
            <a:r>
              <a:rPr lang="zh-TW" altLang="zh-TW" sz="2200" b="1" dirty="0">
                <a:solidFill>
                  <a:srgbClr val="CC00FF"/>
                </a:solidFill>
                <a:latin typeface="Calisto MT" panose="02040603050505030304" pitchFamily="18" charset="0"/>
                <a:ea typeface="標楷體" panose="03000509000000000000" pitchFamily="65" charset="-120"/>
              </a:rPr>
              <a:t>《洪蘭老師開書單》</a:t>
            </a:r>
            <a:r>
              <a:rPr lang="zh-TW" altLang="en-US" sz="2200" b="1" dirty="0">
                <a:solidFill>
                  <a:srgbClr val="CC00FF"/>
                </a:solidFill>
                <a:latin typeface="Calisto MT" panose="02040603050505030304" pitchFamily="18" charset="0"/>
                <a:ea typeface="標楷體" panose="03000509000000000000" pitchFamily="65" charset="-120"/>
              </a:rPr>
              <a:t>系列作品</a:t>
            </a:r>
            <a:endParaRPr lang="zh-TW" altLang="en-US" sz="2200" b="1" dirty="0">
              <a:solidFill>
                <a:srgbClr val="CC00FF"/>
              </a:solidFill>
            </a:endParaRPr>
          </a:p>
        </p:txBody>
      </p:sp>
      <p:sp>
        <p:nvSpPr>
          <p:cNvPr id="5" name="矩形 4"/>
          <p:cNvSpPr/>
          <p:nvPr/>
        </p:nvSpPr>
        <p:spPr>
          <a:xfrm>
            <a:off x="604134" y="1628800"/>
            <a:ext cx="8644032" cy="1107996"/>
          </a:xfrm>
          <a:prstGeom prst="rect">
            <a:avLst/>
          </a:prstGeom>
        </p:spPr>
        <p:txBody>
          <a:bodyPr wrap="square">
            <a:spAutoFit/>
          </a:bodyPr>
          <a:lstStyle/>
          <a:p>
            <a:pPr marL="457200" indent="-457200">
              <a:spcAft>
                <a:spcPts val="1200"/>
              </a:spcAft>
              <a:buAutoNum type="arabicPeriod"/>
            </a:pPr>
            <a:r>
              <a:rPr lang="zh-TW" altLang="zh-TW" sz="2200" b="1" dirty="0">
                <a:solidFill>
                  <a:srgbClr val="0000CC"/>
                </a:solidFill>
                <a:latin typeface="Calisto MT" panose="02040603050505030304" pitchFamily="18" charset="0"/>
                <a:ea typeface="標楷體" panose="03000509000000000000" pitchFamily="65" charset="-120"/>
              </a:rPr>
              <a:t>國人</a:t>
            </a:r>
            <a:r>
              <a:rPr lang="en-US" altLang="zh-TW" sz="2200" b="1" dirty="0">
                <a:solidFill>
                  <a:srgbClr val="0000CC"/>
                </a:solidFill>
                <a:latin typeface="Calisto MT" panose="02040603050505030304" pitchFamily="18" charset="0"/>
                <a:ea typeface="標楷體" panose="03000509000000000000" pitchFamily="65" charset="-120"/>
              </a:rPr>
              <a:t>103</a:t>
            </a:r>
            <a:r>
              <a:rPr lang="zh-TW" altLang="zh-TW" sz="2200" b="1" dirty="0">
                <a:solidFill>
                  <a:srgbClr val="0000CC"/>
                </a:solidFill>
                <a:latin typeface="Calisto MT" panose="02040603050505030304" pitchFamily="18" charset="0"/>
                <a:ea typeface="標楷體" panose="03000509000000000000" pitchFamily="65" charset="-120"/>
              </a:rPr>
              <a:t>年的閱讀偏好主要是奇幻冒險、歷史武俠、懸疑推理等三大類作品，共有</a:t>
            </a:r>
            <a:r>
              <a:rPr lang="en-US" altLang="zh-TW" sz="2200" b="1" dirty="0">
                <a:solidFill>
                  <a:srgbClr val="0000CC"/>
                </a:solidFill>
                <a:latin typeface="Calisto MT" panose="02040603050505030304" pitchFamily="18" charset="0"/>
                <a:ea typeface="標楷體" panose="03000509000000000000" pitchFamily="65" charset="-120"/>
              </a:rPr>
              <a:t>19</a:t>
            </a:r>
            <a:r>
              <a:rPr lang="zh-TW" altLang="zh-TW" sz="2200" b="1" dirty="0">
                <a:solidFill>
                  <a:srgbClr val="0000CC"/>
                </a:solidFill>
                <a:latin typeface="Calisto MT" panose="02040603050505030304" pitchFamily="18" charset="0"/>
                <a:ea typeface="標楷體" panose="03000509000000000000" pitchFamily="65" charset="-120"/>
              </a:rPr>
              <a:t>本上榜；奇幻小說居首位</a:t>
            </a:r>
            <a:r>
              <a:rPr lang="en-US" altLang="zh-TW" sz="2200" b="1" dirty="0">
                <a:solidFill>
                  <a:srgbClr val="0000CC"/>
                </a:solidFill>
                <a:latin typeface="Calisto MT" panose="02040603050505030304" pitchFamily="18" charset="0"/>
                <a:ea typeface="標楷體" panose="03000509000000000000" pitchFamily="65" charset="-120"/>
              </a:rPr>
              <a:t>(8</a:t>
            </a:r>
            <a:r>
              <a:rPr lang="zh-TW" altLang="zh-TW" sz="2200" b="1" dirty="0">
                <a:solidFill>
                  <a:srgbClr val="0000CC"/>
                </a:solidFill>
                <a:latin typeface="Calisto MT" panose="02040603050505030304" pitchFamily="18" charset="0"/>
                <a:ea typeface="標楷體" panose="03000509000000000000" pitchFamily="65" charset="-120"/>
              </a:rPr>
              <a:t>本</a:t>
            </a:r>
            <a:r>
              <a:rPr lang="en-US" altLang="zh-TW" sz="2200" b="1" dirty="0">
                <a:solidFill>
                  <a:srgbClr val="0000CC"/>
                </a:solidFill>
                <a:latin typeface="Calisto MT" panose="02040603050505030304" pitchFamily="18" charset="0"/>
                <a:ea typeface="標楷體" panose="03000509000000000000" pitchFamily="65" charset="-120"/>
              </a:rPr>
              <a:t>)</a:t>
            </a:r>
            <a:r>
              <a:rPr lang="zh-TW" altLang="zh-TW" sz="2200" b="1" dirty="0">
                <a:solidFill>
                  <a:srgbClr val="0000CC"/>
                </a:solidFill>
                <a:latin typeface="Calisto MT" panose="02040603050505030304" pitchFamily="18" charset="0"/>
                <a:ea typeface="標楷體" panose="03000509000000000000" pitchFamily="65" charset="-120"/>
              </a:rPr>
              <a:t>、武俠小說居次</a:t>
            </a:r>
            <a:r>
              <a:rPr lang="en-US" altLang="zh-TW" sz="2200" b="1" dirty="0">
                <a:solidFill>
                  <a:srgbClr val="0000CC"/>
                </a:solidFill>
                <a:latin typeface="Calisto MT" panose="02040603050505030304" pitchFamily="18" charset="0"/>
                <a:ea typeface="標楷體" panose="03000509000000000000" pitchFamily="65" charset="-120"/>
              </a:rPr>
              <a:t>(7</a:t>
            </a:r>
            <a:r>
              <a:rPr lang="zh-TW" altLang="zh-TW" sz="2200" b="1" dirty="0">
                <a:solidFill>
                  <a:srgbClr val="0000CC"/>
                </a:solidFill>
                <a:latin typeface="Calisto MT" panose="02040603050505030304" pitchFamily="18" charset="0"/>
                <a:ea typeface="標楷體" panose="03000509000000000000" pitchFamily="65" charset="-120"/>
              </a:rPr>
              <a:t>本</a:t>
            </a:r>
            <a:r>
              <a:rPr lang="en-US" altLang="zh-TW" sz="2200" b="1" dirty="0">
                <a:solidFill>
                  <a:srgbClr val="0000CC"/>
                </a:solidFill>
                <a:latin typeface="Calisto MT" panose="02040603050505030304" pitchFamily="18" charset="0"/>
                <a:ea typeface="標楷體" panose="03000509000000000000" pitchFamily="65" charset="-120"/>
              </a:rPr>
              <a:t>)</a:t>
            </a:r>
            <a:r>
              <a:rPr lang="zh-TW" altLang="zh-TW" sz="2200" b="1" dirty="0">
                <a:solidFill>
                  <a:srgbClr val="0000CC"/>
                </a:solidFill>
                <a:latin typeface="Calisto MT" panose="02040603050505030304" pitchFamily="18" charset="0"/>
                <a:ea typeface="標楷體" panose="03000509000000000000" pitchFamily="65" charset="-120"/>
              </a:rPr>
              <a:t>及推理小說第三</a:t>
            </a:r>
            <a:r>
              <a:rPr lang="en-US" altLang="zh-TW" sz="2200" b="1" dirty="0">
                <a:solidFill>
                  <a:srgbClr val="0000CC"/>
                </a:solidFill>
                <a:latin typeface="Calisto MT" panose="02040603050505030304" pitchFamily="18" charset="0"/>
                <a:ea typeface="標楷體" panose="03000509000000000000" pitchFamily="65" charset="-120"/>
              </a:rPr>
              <a:t>(4</a:t>
            </a:r>
            <a:r>
              <a:rPr lang="zh-TW" altLang="zh-TW" sz="2200" b="1" dirty="0">
                <a:solidFill>
                  <a:srgbClr val="0000CC"/>
                </a:solidFill>
                <a:latin typeface="Calisto MT" panose="02040603050505030304" pitchFamily="18" charset="0"/>
                <a:ea typeface="標楷體" panose="03000509000000000000" pitchFamily="65" charset="-120"/>
              </a:rPr>
              <a:t>本</a:t>
            </a:r>
            <a:r>
              <a:rPr lang="en-US" altLang="zh-TW" sz="2200" b="1" dirty="0">
                <a:solidFill>
                  <a:srgbClr val="0000CC"/>
                </a:solidFill>
                <a:latin typeface="Calisto MT" panose="02040603050505030304" pitchFamily="18" charset="0"/>
                <a:ea typeface="標楷體" panose="03000509000000000000" pitchFamily="65" charset="-120"/>
              </a:rPr>
              <a:t>)</a:t>
            </a:r>
            <a:r>
              <a:rPr lang="zh-TW" altLang="zh-TW" sz="2200" b="1" dirty="0">
                <a:solidFill>
                  <a:srgbClr val="0000CC"/>
                </a:solidFill>
                <a:latin typeface="Calisto MT" panose="02040603050505030304" pitchFamily="18" charset="0"/>
                <a:ea typeface="標楷體" panose="03000509000000000000" pitchFamily="65" charset="-120"/>
              </a:rPr>
              <a:t>，形成三分天下的局面</a:t>
            </a:r>
            <a:endParaRPr lang="en-US" altLang="zh-TW" sz="2200" b="1" dirty="0">
              <a:solidFill>
                <a:srgbClr val="0000CC"/>
              </a:solidFill>
              <a:latin typeface="Calisto MT" panose="02040603050505030304" pitchFamily="18" charset="0"/>
              <a:ea typeface="標楷體" panose="03000509000000000000" pitchFamily="65" charset="-120"/>
            </a:endParaRPr>
          </a:p>
        </p:txBody>
      </p:sp>
    </p:spTree>
    <p:extLst>
      <p:ext uri="{BB962C8B-B14F-4D97-AF65-F5344CB8AC3E}">
        <p14:creationId xmlns="" xmlns:p14="http://schemas.microsoft.com/office/powerpoint/2010/main" val="23559864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62524" y="476673"/>
            <a:ext cx="383951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3200" b="1" cap="none"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語言文學類</a:t>
            </a:r>
            <a:r>
              <a:rPr lang="zh-TW" altLang="en-US" sz="2400" b="1" spc="50" dirty="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rPr>
              <a:t>借閱排行榜</a:t>
            </a:r>
            <a:endParaRPr lang="en-US" altLang="zh-TW" b="1" cap="none" spc="50" dirty="0" smtClean="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pic>
        <p:nvPicPr>
          <p:cNvPr id="53250" name="Picture 2" descr="Z:\0307記者會\臺灣102年閱讀習慣調查書影圖檔\09.文學類圖書借閱排行榜Top20(不含武俠小說)\01噩盡島.jpg"/>
          <p:cNvPicPr>
            <a:picLocks noChangeAspect="1" noChangeArrowheads="1"/>
          </p:cNvPicPr>
          <p:nvPr/>
        </p:nvPicPr>
        <p:blipFill>
          <a:blip r:embed="rId3" cstate="email"/>
          <a:srcRect/>
          <a:stretch>
            <a:fillRect/>
          </a:stretch>
        </p:blipFill>
        <p:spPr bwMode="auto">
          <a:xfrm>
            <a:off x="4304930" y="3717032"/>
            <a:ext cx="1878209" cy="2565922"/>
          </a:xfrm>
          <a:prstGeom prst="rect">
            <a:avLst/>
          </a:prstGeom>
          <a:noFill/>
        </p:spPr>
      </p:pic>
      <p:sp>
        <p:nvSpPr>
          <p:cNvPr id="7" name="文字方塊 6"/>
          <p:cNvSpPr txBox="1"/>
          <p:nvPr/>
        </p:nvSpPr>
        <p:spPr>
          <a:xfrm>
            <a:off x="1662471" y="6433595"/>
            <a:ext cx="184731" cy="307777"/>
          </a:xfrm>
          <a:prstGeom prst="rect">
            <a:avLst/>
          </a:prstGeom>
          <a:noFill/>
        </p:spPr>
        <p:txBody>
          <a:bodyPr wrap="none" rtlCol="0">
            <a:spAutoFit/>
          </a:bodyPr>
          <a:lstStyle/>
          <a:p>
            <a:endParaRPr lang="zh-TW" altLang="en-US" sz="1400" b="1" dirty="0">
              <a:latin typeface="微軟正黑體" pitchFamily="34" charset="-120"/>
              <a:ea typeface="微軟正黑體" pitchFamily="34" charset="-120"/>
            </a:endParaRPr>
          </a:p>
        </p:txBody>
      </p:sp>
      <p:sp>
        <p:nvSpPr>
          <p:cNvPr id="8" name="矩形 7"/>
          <p:cNvSpPr/>
          <p:nvPr/>
        </p:nvSpPr>
        <p:spPr>
          <a:xfrm>
            <a:off x="1209993" y="3769294"/>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1</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10" name="文字方塊 9"/>
          <p:cNvSpPr txBox="1"/>
          <p:nvPr/>
        </p:nvSpPr>
        <p:spPr>
          <a:xfrm>
            <a:off x="4293261" y="6325873"/>
            <a:ext cx="723275"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噩盡島</a:t>
            </a:r>
            <a:endParaRPr lang="zh-TW" altLang="en-US" sz="1400" b="1" dirty="0">
              <a:latin typeface="微軟正黑體" pitchFamily="34" charset="-120"/>
              <a:ea typeface="微軟正黑體" pitchFamily="34" charset="-120"/>
            </a:endParaRPr>
          </a:p>
        </p:txBody>
      </p:sp>
      <p:sp>
        <p:nvSpPr>
          <p:cNvPr id="11" name="矩形 10"/>
          <p:cNvSpPr/>
          <p:nvPr/>
        </p:nvSpPr>
        <p:spPr>
          <a:xfrm>
            <a:off x="3862289" y="3769294"/>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2</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13" name="文字方塊 12"/>
          <p:cNvSpPr txBox="1"/>
          <p:nvPr/>
        </p:nvSpPr>
        <p:spPr>
          <a:xfrm>
            <a:off x="7163327" y="6381332"/>
            <a:ext cx="902811"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盜墓筆記</a:t>
            </a:r>
            <a:endParaRPr lang="zh-TW" altLang="en-US" sz="1400" b="1" dirty="0">
              <a:latin typeface="微軟正黑體" pitchFamily="34" charset="-120"/>
              <a:ea typeface="微軟正黑體" pitchFamily="34" charset="-120"/>
            </a:endParaRPr>
          </a:p>
        </p:txBody>
      </p:sp>
      <p:sp>
        <p:nvSpPr>
          <p:cNvPr id="14" name="矩形 13"/>
          <p:cNvSpPr/>
          <p:nvPr/>
        </p:nvSpPr>
        <p:spPr>
          <a:xfrm>
            <a:off x="6826617" y="3769294"/>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3</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16" name="矩形 15"/>
          <p:cNvSpPr/>
          <p:nvPr/>
        </p:nvSpPr>
        <p:spPr>
          <a:xfrm>
            <a:off x="1583815" y="6279351"/>
            <a:ext cx="902811" cy="307777"/>
          </a:xfrm>
          <a:prstGeom prst="rect">
            <a:avLst/>
          </a:prstGeom>
        </p:spPr>
        <p:txBody>
          <a:bodyPr wrap="none">
            <a:spAutoFit/>
          </a:bodyPr>
          <a:lstStyle/>
          <a:p>
            <a:r>
              <a:rPr lang="zh-TW" altLang="en-US" sz="1400" b="1" dirty="0" smtClean="0">
                <a:latin typeface="微軟正黑體" pitchFamily="34" charset="-120"/>
                <a:ea typeface="微軟正黑體" pitchFamily="34" charset="-120"/>
              </a:rPr>
              <a:t>淘寶筆記</a:t>
            </a:r>
            <a:endParaRPr lang="zh-TW" altLang="en-US" sz="1400" b="1" dirty="0">
              <a:latin typeface="微軟正黑體" pitchFamily="34" charset="-120"/>
              <a:ea typeface="微軟正黑體" pitchFamily="34" charset="-120"/>
            </a:endParaRPr>
          </a:p>
        </p:txBody>
      </p:sp>
      <p:pic>
        <p:nvPicPr>
          <p:cNvPr id="25602" name="Picture 2" descr=" 淘寶筆記 之2：石中藏玉"/>
          <p:cNvPicPr>
            <a:picLocks noChangeAspect="1" noChangeArrowheads="1"/>
          </p:cNvPicPr>
          <p:nvPr/>
        </p:nvPicPr>
        <p:blipFill>
          <a:blip r:embed="rId4" cstate="email"/>
          <a:srcRect/>
          <a:stretch>
            <a:fillRect/>
          </a:stretch>
        </p:blipFill>
        <p:spPr bwMode="auto">
          <a:xfrm>
            <a:off x="1568626" y="3789044"/>
            <a:ext cx="1800200" cy="2439803"/>
          </a:xfrm>
          <a:prstGeom prst="rect">
            <a:avLst/>
          </a:prstGeom>
          <a:noFill/>
        </p:spPr>
      </p:pic>
      <p:pic>
        <p:nvPicPr>
          <p:cNvPr id="25604" name="Picture 4" descr="盜墓筆記之吳邪的私家筆記(圖文版)"/>
          <p:cNvPicPr>
            <a:picLocks noChangeAspect="1" noChangeArrowheads="1"/>
          </p:cNvPicPr>
          <p:nvPr/>
        </p:nvPicPr>
        <p:blipFill>
          <a:blip r:embed="rId5" cstate="email"/>
          <a:srcRect/>
          <a:stretch>
            <a:fillRect/>
          </a:stretch>
        </p:blipFill>
        <p:spPr bwMode="auto">
          <a:xfrm>
            <a:off x="7185249" y="3789040"/>
            <a:ext cx="1644684" cy="2560371"/>
          </a:xfrm>
          <a:prstGeom prst="rect">
            <a:avLst/>
          </a:prstGeom>
          <a:noFill/>
        </p:spPr>
      </p:pic>
      <p:sp>
        <p:nvSpPr>
          <p:cNvPr id="17" name="矩形 16"/>
          <p:cNvSpPr/>
          <p:nvPr/>
        </p:nvSpPr>
        <p:spPr>
          <a:xfrm>
            <a:off x="662522" y="1268760"/>
            <a:ext cx="8610957" cy="1846368"/>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marL="457200" indent="-457200">
              <a:spcAft>
                <a:spcPts val="1200"/>
              </a:spcAft>
              <a:buAutoNum type="arabicPeriod"/>
            </a:pPr>
            <a:r>
              <a:rPr lang="zh-TW" altLang="en-US" sz="2200" b="1" dirty="0" smtClean="0">
                <a:solidFill>
                  <a:srgbClr val="0000CC"/>
                </a:solidFill>
                <a:latin typeface="Calisto MT" panose="02040603050505030304" pitchFamily="18" charset="0"/>
                <a:ea typeface="標楷體" panose="03000509000000000000" pitchFamily="65" charset="-120"/>
              </a:rPr>
              <a:t>小說</a:t>
            </a:r>
            <a:r>
              <a:rPr lang="zh-TW" altLang="en-US" sz="2200" b="1" dirty="0">
                <a:solidFill>
                  <a:srgbClr val="0000CC"/>
                </a:solidFill>
                <a:latin typeface="Calisto MT" panose="02040603050505030304" pitchFamily="18" charset="0"/>
                <a:ea typeface="標楷體" panose="03000509000000000000" pitchFamily="65" charset="-120"/>
              </a:rPr>
              <a:t>最受</a:t>
            </a:r>
            <a:r>
              <a:rPr lang="zh-TW" altLang="en-US" sz="2200" b="1" dirty="0" smtClean="0">
                <a:solidFill>
                  <a:srgbClr val="0000CC"/>
                </a:solidFill>
                <a:latin typeface="Calisto MT" panose="02040603050505030304" pitchFamily="18" charset="0"/>
                <a:ea typeface="標楷體" panose="03000509000000000000" pitchFamily="65" charset="-120"/>
              </a:rPr>
              <a:t>歡迎，共有</a:t>
            </a:r>
            <a:r>
              <a:rPr lang="en-US" altLang="zh-TW" sz="2200" b="1" dirty="0">
                <a:solidFill>
                  <a:srgbClr val="0000CC"/>
                </a:solidFill>
                <a:latin typeface="Calisto MT" panose="02040603050505030304" pitchFamily="18" charset="0"/>
                <a:ea typeface="標楷體" panose="03000509000000000000" pitchFamily="65" charset="-120"/>
              </a:rPr>
              <a:t>17</a:t>
            </a:r>
            <a:r>
              <a:rPr lang="zh-TW" altLang="en-US" sz="2200" b="1" dirty="0">
                <a:solidFill>
                  <a:srgbClr val="0000CC"/>
                </a:solidFill>
                <a:latin typeface="Calisto MT" panose="02040603050505030304" pitchFamily="18" charset="0"/>
                <a:ea typeface="標楷體" panose="03000509000000000000" pitchFamily="65" charset="-120"/>
              </a:rPr>
              <a:t>本小說進入</a:t>
            </a:r>
            <a:r>
              <a:rPr lang="en-US" altLang="zh-TW" sz="2200" b="1" dirty="0" smtClean="0">
                <a:solidFill>
                  <a:srgbClr val="0000CC"/>
                </a:solidFill>
                <a:latin typeface="Calisto MT" panose="02040603050505030304" pitchFamily="18" charset="0"/>
                <a:ea typeface="標楷體" panose="03000509000000000000" pitchFamily="65" charset="-120"/>
              </a:rPr>
              <a:t>Top20</a:t>
            </a:r>
            <a:endParaRPr lang="en-US" altLang="zh-TW" sz="2200" b="1" dirty="0">
              <a:solidFill>
                <a:srgbClr val="0000CC"/>
              </a:solidFill>
              <a:latin typeface="Calisto MT" panose="02040603050505030304" pitchFamily="18" charset="0"/>
              <a:ea typeface="標楷體" panose="03000509000000000000" pitchFamily="65" charset="-120"/>
            </a:endParaRPr>
          </a:p>
          <a:p>
            <a:pPr marL="457200" indent="-457200">
              <a:spcAft>
                <a:spcPts val="1200"/>
              </a:spcAft>
              <a:buAutoNum type="arabicPeriod"/>
            </a:pPr>
            <a:r>
              <a:rPr lang="zh-TW" altLang="en-US" sz="2200" b="1" dirty="0" smtClean="0">
                <a:solidFill>
                  <a:srgbClr val="0000CC"/>
                </a:solidFill>
                <a:latin typeface="Calisto MT" panose="02040603050505030304" pitchFamily="18" charset="0"/>
                <a:ea typeface="標楷體" panose="03000509000000000000" pitchFamily="65" charset="-120"/>
              </a:rPr>
              <a:t>奇幻</a:t>
            </a:r>
            <a:r>
              <a:rPr lang="zh-TW" altLang="en-US" sz="2200" b="1" dirty="0">
                <a:solidFill>
                  <a:srgbClr val="0000CC"/>
                </a:solidFill>
                <a:latin typeface="Calisto MT" panose="02040603050505030304" pitchFamily="18" charset="0"/>
                <a:ea typeface="標楷體" panose="03000509000000000000" pitchFamily="65" charset="-120"/>
              </a:rPr>
              <a:t>冒險小說勝</a:t>
            </a:r>
            <a:r>
              <a:rPr lang="zh-TW" altLang="en-US" sz="2200" b="1" dirty="0" smtClean="0">
                <a:solidFill>
                  <a:srgbClr val="0000CC"/>
                </a:solidFill>
                <a:latin typeface="Calisto MT" panose="02040603050505030304" pitchFamily="18" charset="0"/>
                <a:ea typeface="標楷體" panose="03000509000000000000" pitchFamily="65" charset="-120"/>
              </a:rPr>
              <a:t>出，</a:t>
            </a:r>
            <a:r>
              <a:rPr lang="en-US" altLang="zh-TW" sz="2200" b="1" dirty="0" smtClean="0">
                <a:solidFill>
                  <a:srgbClr val="0000CC"/>
                </a:solidFill>
                <a:latin typeface="Calisto MT" panose="02040603050505030304" pitchFamily="18" charset="0"/>
                <a:ea typeface="標楷體" panose="03000509000000000000" pitchFamily="65" charset="-120"/>
              </a:rPr>
              <a:t>Top20 </a:t>
            </a:r>
            <a:r>
              <a:rPr lang="zh-TW" altLang="en-US" sz="2200" b="1" dirty="0">
                <a:solidFill>
                  <a:srgbClr val="0000CC"/>
                </a:solidFill>
                <a:latin typeface="Calisto MT" panose="02040603050505030304" pitchFamily="18" charset="0"/>
                <a:ea typeface="標楷體" panose="03000509000000000000" pitchFamily="65" charset="-120"/>
              </a:rPr>
              <a:t>中就有</a:t>
            </a:r>
            <a:r>
              <a:rPr lang="en-US" altLang="zh-TW" sz="2200" b="1" dirty="0">
                <a:solidFill>
                  <a:srgbClr val="0000CC"/>
                </a:solidFill>
                <a:latin typeface="Calisto MT" panose="02040603050505030304" pitchFamily="18" charset="0"/>
                <a:ea typeface="標楷體" panose="03000509000000000000" pitchFamily="65" charset="-120"/>
              </a:rPr>
              <a:t>10</a:t>
            </a:r>
            <a:r>
              <a:rPr lang="zh-TW" altLang="en-US" sz="2200" b="1" dirty="0">
                <a:solidFill>
                  <a:srgbClr val="0000CC"/>
                </a:solidFill>
                <a:latin typeface="Calisto MT" panose="02040603050505030304" pitchFamily="18" charset="0"/>
                <a:ea typeface="標楷體" panose="03000509000000000000" pitchFamily="65" charset="-120"/>
              </a:rPr>
              <a:t>種，而前三</a:t>
            </a:r>
            <a:r>
              <a:rPr lang="zh-TW" altLang="en-US" sz="2200" b="1" dirty="0" smtClean="0">
                <a:solidFill>
                  <a:srgbClr val="0000CC"/>
                </a:solidFill>
                <a:latin typeface="Calisto MT" panose="02040603050505030304" pitchFamily="18" charset="0"/>
                <a:ea typeface="標楷體" panose="03000509000000000000" pitchFamily="65" charset="-120"/>
              </a:rPr>
              <a:t>名中有</a:t>
            </a:r>
            <a:r>
              <a:rPr lang="en-US" altLang="zh-TW" sz="2200" b="1" dirty="0">
                <a:solidFill>
                  <a:srgbClr val="0000CC"/>
                </a:solidFill>
                <a:latin typeface="Calisto MT" panose="02040603050505030304" pitchFamily="18" charset="0"/>
                <a:ea typeface="標楷體" panose="03000509000000000000" pitchFamily="65" charset="-120"/>
              </a:rPr>
              <a:t>2</a:t>
            </a:r>
            <a:r>
              <a:rPr lang="zh-TW" altLang="en-US" sz="2200" b="1" dirty="0">
                <a:solidFill>
                  <a:srgbClr val="0000CC"/>
                </a:solidFill>
                <a:latin typeface="Calisto MT" panose="02040603050505030304" pitchFamily="18" charset="0"/>
                <a:ea typeface="標楷體" panose="03000509000000000000" pitchFamily="65" charset="-120"/>
              </a:rPr>
              <a:t>種就是本類</a:t>
            </a:r>
            <a:r>
              <a:rPr lang="zh-TW" altLang="en-US" sz="2200" b="1" dirty="0" smtClean="0">
                <a:solidFill>
                  <a:srgbClr val="0000CC"/>
                </a:solidFill>
                <a:latin typeface="Calisto MT" panose="02040603050505030304" pitchFamily="18" charset="0"/>
                <a:ea typeface="標楷體" panose="03000509000000000000" pitchFamily="65" charset="-120"/>
              </a:rPr>
              <a:t>小說</a:t>
            </a:r>
            <a:endParaRPr lang="en-US" altLang="zh-TW" sz="2200" b="1" dirty="0">
              <a:solidFill>
                <a:srgbClr val="0000CC"/>
              </a:solidFill>
              <a:latin typeface="Calisto MT" panose="02040603050505030304" pitchFamily="18" charset="0"/>
              <a:ea typeface="標楷體" panose="03000509000000000000" pitchFamily="65" charset="-120"/>
            </a:endParaRPr>
          </a:p>
          <a:p>
            <a:pPr marL="457200" indent="-457200">
              <a:spcAft>
                <a:spcPts val="1200"/>
              </a:spcAft>
              <a:buAutoNum type="arabicPeriod"/>
            </a:pPr>
            <a:r>
              <a:rPr lang="zh-TW" altLang="en-US" sz="2200" b="1" dirty="0" smtClean="0">
                <a:solidFill>
                  <a:srgbClr val="0000CC"/>
                </a:solidFill>
                <a:latin typeface="Calisto MT" panose="02040603050505030304" pitchFamily="18" charset="0"/>
                <a:ea typeface="標楷體" panose="03000509000000000000" pitchFamily="65" charset="-120"/>
              </a:rPr>
              <a:t>圖文</a:t>
            </a:r>
            <a:r>
              <a:rPr lang="zh-TW" altLang="en-US" sz="2200" b="1" dirty="0">
                <a:solidFill>
                  <a:srgbClr val="0000CC"/>
                </a:solidFill>
                <a:latin typeface="Calisto MT" panose="02040603050505030304" pitchFamily="18" charset="0"/>
                <a:ea typeface="標楷體" panose="03000509000000000000" pitchFamily="65" charset="-120"/>
              </a:rPr>
              <a:t>繪本與英語學習類圖書首次進榜</a:t>
            </a:r>
          </a:p>
        </p:txBody>
      </p:sp>
    </p:spTree>
    <p:extLst>
      <p:ext uri="{BB962C8B-B14F-4D97-AF65-F5344CB8AC3E}">
        <p14:creationId xmlns="" xmlns:p14="http://schemas.microsoft.com/office/powerpoint/2010/main" val="41039341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5588" y="553038"/>
            <a:ext cx="342273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武俠小說</a:t>
            </a:r>
            <a:r>
              <a:rPr lang="zh-TW" altLang="en-US" sz="2400" b="1" spc="50" dirty="0" smtClean="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rPr>
              <a:t>借閱排行榜</a:t>
            </a:r>
            <a:endParaRPr lang="en-US" altLang="zh-TW" sz="3200" b="1" cap="none" spc="50" dirty="0" smtClean="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sp>
        <p:nvSpPr>
          <p:cNvPr id="8" name="矩形 7"/>
          <p:cNvSpPr/>
          <p:nvPr/>
        </p:nvSpPr>
        <p:spPr>
          <a:xfrm>
            <a:off x="1770222" y="3212976"/>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1</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10" name="文字方塊 9"/>
          <p:cNvSpPr txBox="1"/>
          <p:nvPr/>
        </p:nvSpPr>
        <p:spPr>
          <a:xfrm>
            <a:off x="4518724" y="5949283"/>
            <a:ext cx="1082348"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奇峰異石傳</a:t>
            </a:r>
            <a:endParaRPr lang="zh-TW" altLang="en-US" sz="1400" b="1" dirty="0">
              <a:latin typeface="微軟正黑體" pitchFamily="34" charset="-120"/>
              <a:ea typeface="微軟正黑體" pitchFamily="34" charset="-120"/>
            </a:endParaRPr>
          </a:p>
        </p:txBody>
      </p:sp>
      <p:sp>
        <p:nvSpPr>
          <p:cNvPr id="11" name="矩形 10"/>
          <p:cNvSpPr/>
          <p:nvPr/>
        </p:nvSpPr>
        <p:spPr>
          <a:xfrm>
            <a:off x="4110482" y="3212976"/>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2</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13" name="文字方塊 12"/>
          <p:cNvSpPr txBox="1"/>
          <p:nvPr/>
        </p:nvSpPr>
        <p:spPr>
          <a:xfrm>
            <a:off x="7137244" y="5949283"/>
            <a:ext cx="902811"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天觀雙俠</a:t>
            </a:r>
            <a:endParaRPr lang="zh-TW" altLang="en-US" sz="1400" b="1" dirty="0">
              <a:latin typeface="微軟正黑體" pitchFamily="34" charset="-120"/>
              <a:ea typeface="微軟正黑體" pitchFamily="34" charset="-120"/>
            </a:endParaRPr>
          </a:p>
        </p:txBody>
      </p:sp>
      <p:sp>
        <p:nvSpPr>
          <p:cNvPr id="14" name="矩形 13"/>
          <p:cNvSpPr/>
          <p:nvPr/>
        </p:nvSpPr>
        <p:spPr>
          <a:xfrm>
            <a:off x="6684768" y="3212976"/>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3</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16" name="文字方塊 15"/>
          <p:cNvSpPr txBox="1"/>
          <p:nvPr/>
        </p:nvSpPr>
        <p:spPr>
          <a:xfrm>
            <a:off x="2216697" y="5949283"/>
            <a:ext cx="902811"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日月當空</a:t>
            </a:r>
            <a:endParaRPr lang="zh-TW" altLang="en-US" sz="1400" b="1" dirty="0">
              <a:latin typeface="微軟正黑體" pitchFamily="34" charset="-120"/>
              <a:ea typeface="微軟正黑體" pitchFamily="34" charset="-120"/>
            </a:endParaRPr>
          </a:p>
        </p:txBody>
      </p:sp>
      <p:pic>
        <p:nvPicPr>
          <p:cNvPr id="18" name="Picture 4" descr="天觀雙俠．卷二"/>
          <p:cNvPicPr>
            <a:picLocks noChangeAspect="1" noChangeArrowheads="1"/>
          </p:cNvPicPr>
          <p:nvPr/>
        </p:nvPicPr>
        <p:blipFill>
          <a:blip r:embed="rId2" cstate="email"/>
          <a:srcRect/>
          <a:stretch>
            <a:fillRect/>
          </a:stretch>
        </p:blipFill>
        <p:spPr bwMode="auto">
          <a:xfrm>
            <a:off x="7059234" y="3645024"/>
            <a:ext cx="1794199" cy="2268254"/>
          </a:xfrm>
          <a:prstGeom prst="rect">
            <a:avLst/>
          </a:prstGeom>
          <a:noFill/>
        </p:spPr>
      </p:pic>
      <p:pic>
        <p:nvPicPr>
          <p:cNvPr id="20" name="Picture 6" descr="日月當空 卷十七"/>
          <p:cNvPicPr>
            <a:picLocks noChangeAspect="1" noChangeArrowheads="1"/>
          </p:cNvPicPr>
          <p:nvPr/>
        </p:nvPicPr>
        <p:blipFill>
          <a:blip r:embed="rId3" cstate="email"/>
          <a:srcRect/>
          <a:stretch>
            <a:fillRect/>
          </a:stretch>
        </p:blipFill>
        <p:spPr bwMode="auto">
          <a:xfrm>
            <a:off x="2222697" y="3825046"/>
            <a:ext cx="1424380" cy="2088232"/>
          </a:xfrm>
          <a:prstGeom prst="rect">
            <a:avLst/>
          </a:prstGeom>
          <a:noFill/>
        </p:spPr>
      </p:pic>
      <p:pic>
        <p:nvPicPr>
          <p:cNvPr id="23554" name="Picture 2" descr=" 奇峰異石傳 .卷一"/>
          <p:cNvPicPr>
            <a:picLocks noChangeAspect="1" noChangeArrowheads="1"/>
          </p:cNvPicPr>
          <p:nvPr/>
        </p:nvPicPr>
        <p:blipFill>
          <a:blip r:embed="rId4" cstate="email"/>
          <a:srcRect/>
          <a:stretch>
            <a:fillRect/>
          </a:stretch>
        </p:blipFill>
        <p:spPr bwMode="auto">
          <a:xfrm>
            <a:off x="4406939" y="3537014"/>
            <a:ext cx="1683186" cy="2376264"/>
          </a:xfrm>
          <a:prstGeom prst="rect">
            <a:avLst/>
          </a:prstGeom>
          <a:noFill/>
        </p:spPr>
      </p:pic>
      <p:sp>
        <p:nvSpPr>
          <p:cNvPr id="15" name="矩形 14"/>
          <p:cNvSpPr/>
          <p:nvPr/>
        </p:nvSpPr>
        <p:spPr>
          <a:xfrm>
            <a:off x="623519" y="1268760"/>
            <a:ext cx="7566841" cy="1436906"/>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marL="457200" indent="-457200">
              <a:spcAft>
                <a:spcPts val="1200"/>
              </a:spcAft>
              <a:buAutoNum type="arabicPeriod"/>
            </a:pPr>
            <a:r>
              <a:rPr lang="zh-TW" altLang="en-US" sz="2200" b="1" dirty="0" smtClean="0">
                <a:solidFill>
                  <a:srgbClr val="0000CC"/>
                </a:solidFill>
                <a:latin typeface="Calisto MT" panose="02040603050505030304" pitchFamily="18" charset="0"/>
                <a:ea typeface="標楷體" panose="03000509000000000000" pitchFamily="65" charset="-120"/>
              </a:rPr>
              <a:t>金庸</a:t>
            </a:r>
            <a:r>
              <a:rPr lang="zh-TW" altLang="en-US" sz="2200" b="1" dirty="0">
                <a:solidFill>
                  <a:srgbClr val="0000CC"/>
                </a:solidFill>
                <a:latin typeface="Calisto MT" panose="02040603050505030304" pitchFamily="18" charset="0"/>
                <a:ea typeface="標楷體" panose="03000509000000000000" pitchFamily="65" charset="-120"/>
              </a:rPr>
              <a:t>大師寶刀未老</a:t>
            </a:r>
            <a:r>
              <a:rPr lang="en-US" altLang="zh-TW" sz="2200" b="1" dirty="0">
                <a:solidFill>
                  <a:srgbClr val="0000CC"/>
                </a:solidFill>
                <a:latin typeface="Calisto MT" panose="02040603050505030304" pitchFamily="18" charset="0"/>
                <a:ea typeface="標楷體" panose="03000509000000000000" pitchFamily="65" charset="-120"/>
              </a:rPr>
              <a:t>,</a:t>
            </a:r>
            <a:r>
              <a:rPr lang="zh-TW" altLang="en-US" sz="2200" b="1" dirty="0">
                <a:solidFill>
                  <a:srgbClr val="0000CC"/>
                </a:solidFill>
                <a:latin typeface="Calisto MT" panose="02040603050505030304" pitchFamily="18" charset="0"/>
                <a:ea typeface="標楷體" panose="03000509000000000000" pitchFamily="65" charset="-120"/>
              </a:rPr>
              <a:t>每年平均有</a:t>
            </a:r>
            <a:r>
              <a:rPr lang="en-US" altLang="zh-TW" sz="2200" b="1" dirty="0">
                <a:solidFill>
                  <a:srgbClr val="0000CC"/>
                </a:solidFill>
                <a:latin typeface="Calisto MT" panose="02040603050505030304" pitchFamily="18" charset="0"/>
                <a:ea typeface="標楷體" panose="03000509000000000000" pitchFamily="65" charset="-120"/>
              </a:rPr>
              <a:t>5</a:t>
            </a:r>
            <a:r>
              <a:rPr lang="zh-TW" altLang="en-US" sz="2200" b="1" dirty="0">
                <a:solidFill>
                  <a:srgbClr val="0000CC"/>
                </a:solidFill>
                <a:latin typeface="Calisto MT" panose="02040603050505030304" pitchFamily="18" charset="0"/>
                <a:ea typeface="標楷體" panose="03000509000000000000" pitchFamily="65" charset="-120"/>
              </a:rPr>
              <a:t>種</a:t>
            </a:r>
            <a:r>
              <a:rPr lang="zh-TW" altLang="en-US" sz="2200" b="1" dirty="0" smtClean="0">
                <a:solidFill>
                  <a:srgbClr val="0000CC"/>
                </a:solidFill>
                <a:latin typeface="Calisto MT" panose="02040603050505030304" pitchFamily="18" charset="0"/>
                <a:ea typeface="標楷體" panose="03000509000000000000" pitchFamily="65" charset="-120"/>
              </a:rPr>
              <a:t>上榜</a:t>
            </a:r>
            <a:endParaRPr lang="en-US" altLang="zh-TW" sz="2200" b="1" dirty="0">
              <a:solidFill>
                <a:srgbClr val="0000CC"/>
              </a:solidFill>
              <a:latin typeface="Calisto MT" panose="02040603050505030304" pitchFamily="18" charset="0"/>
              <a:ea typeface="標楷體" panose="03000509000000000000" pitchFamily="65" charset="-120"/>
            </a:endParaRPr>
          </a:p>
          <a:p>
            <a:pPr marL="457200" indent="-457200">
              <a:spcAft>
                <a:spcPts val="1200"/>
              </a:spcAft>
              <a:buAutoNum type="arabicPeriod"/>
            </a:pPr>
            <a:r>
              <a:rPr lang="zh-TW" altLang="en-US" sz="2200" b="1" dirty="0" smtClean="0">
                <a:solidFill>
                  <a:srgbClr val="0000CC"/>
                </a:solidFill>
                <a:latin typeface="Calisto MT" panose="02040603050505030304" pitchFamily="18" charset="0"/>
                <a:ea typeface="標楷體" panose="03000509000000000000" pitchFamily="65" charset="-120"/>
              </a:rPr>
              <a:t>黃</a:t>
            </a:r>
            <a:r>
              <a:rPr lang="zh-TW" altLang="en-US" sz="2200" b="1" dirty="0">
                <a:solidFill>
                  <a:srgbClr val="0000CC"/>
                </a:solidFill>
                <a:latin typeface="Calisto MT" panose="02040603050505030304" pitchFamily="18" charset="0"/>
                <a:ea typeface="標楷體" panose="03000509000000000000" pitchFamily="65" charset="-120"/>
              </a:rPr>
              <a:t>易作品蟬聯三屆</a:t>
            </a:r>
            <a:r>
              <a:rPr lang="zh-TW" altLang="en-US" sz="2200" b="1" dirty="0" smtClean="0">
                <a:solidFill>
                  <a:srgbClr val="0000CC"/>
                </a:solidFill>
                <a:latin typeface="Calisto MT" panose="02040603050505030304" pitchFamily="18" charset="0"/>
                <a:ea typeface="標楷體" panose="03000509000000000000" pitchFamily="65" charset="-120"/>
              </a:rPr>
              <a:t>榜首</a:t>
            </a:r>
            <a:endParaRPr lang="en-US" altLang="zh-TW" sz="2200" b="1" dirty="0">
              <a:solidFill>
                <a:srgbClr val="0000CC"/>
              </a:solidFill>
              <a:latin typeface="Calisto MT" panose="02040603050505030304" pitchFamily="18" charset="0"/>
              <a:ea typeface="標楷體" panose="03000509000000000000" pitchFamily="65" charset="-120"/>
            </a:endParaRPr>
          </a:p>
          <a:p>
            <a:pPr marL="457200" indent="-457200">
              <a:spcAft>
                <a:spcPts val="1200"/>
              </a:spcAft>
              <a:buAutoNum type="arabicPeriod"/>
            </a:pPr>
            <a:r>
              <a:rPr lang="zh-TW" altLang="en-US" sz="2200" b="1" dirty="0" smtClean="0">
                <a:solidFill>
                  <a:srgbClr val="0000CC"/>
                </a:solidFill>
                <a:latin typeface="Calisto MT" panose="02040603050505030304" pitchFamily="18" charset="0"/>
                <a:ea typeface="標楷體" panose="03000509000000000000" pitchFamily="65" charset="-120"/>
              </a:rPr>
              <a:t>鄭</a:t>
            </a:r>
            <a:r>
              <a:rPr lang="zh-TW" altLang="en-US" sz="2200" b="1" dirty="0">
                <a:solidFill>
                  <a:srgbClr val="0000CC"/>
                </a:solidFill>
                <a:latin typeface="Calisto MT" panose="02040603050505030304" pitchFamily="18" charset="0"/>
                <a:ea typeface="標楷體" panose="03000509000000000000" pitchFamily="65" charset="-120"/>
              </a:rPr>
              <a:t>丰作品在前</a:t>
            </a:r>
            <a:r>
              <a:rPr lang="en-US" altLang="zh-TW" sz="2200" b="1" dirty="0">
                <a:solidFill>
                  <a:srgbClr val="0000CC"/>
                </a:solidFill>
                <a:latin typeface="Calisto MT" panose="02040603050505030304" pitchFamily="18" charset="0"/>
                <a:ea typeface="標楷體" panose="03000509000000000000" pitchFamily="65" charset="-120"/>
              </a:rPr>
              <a:t>10</a:t>
            </a:r>
            <a:r>
              <a:rPr lang="zh-TW" altLang="en-US" sz="2200" b="1" dirty="0">
                <a:solidFill>
                  <a:srgbClr val="0000CC"/>
                </a:solidFill>
                <a:latin typeface="Calisto MT" panose="02040603050505030304" pitchFamily="18" charset="0"/>
                <a:ea typeface="標楷體" panose="03000509000000000000" pitchFamily="65" charset="-120"/>
              </a:rPr>
              <a:t>名榜單中占有四席</a:t>
            </a:r>
          </a:p>
        </p:txBody>
      </p:sp>
    </p:spTree>
    <p:extLst>
      <p:ext uri="{BB962C8B-B14F-4D97-AF65-F5344CB8AC3E}">
        <p14:creationId xmlns="" xmlns:p14="http://schemas.microsoft.com/office/powerpoint/2010/main" val="41039341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071529" y="548680"/>
            <a:ext cx="439363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2800" b="1" spc="50" dirty="0" smtClean="0">
                <a:ln w="11430"/>
                <a:solidFill>
                  <a:srgbClr val="CC00FF"/>
                </a:solidFill>
                <a:effectLst>
                  <a:outerShdw blurRad="76200" dist="50800" dir="5400000" algn="tl" rotWithShape="0">
                    <a:srgbClr val="000000">
                      <a:alpha val="65000"/>
                    </a:srgbClr>
                  </a:outerShdw>
                </a:effectLst>
                <a:latin typeface="Calisto MT" panose="02040603050505030304" pitchFamily="18" charset="0"/>
                <a:ea typeface="+mj-ea"/>
              </a:rPr>
              <a:t>非文學圖書借閱排行</a:t>
            </a:r>
            <a:r>
              <a:rPr lang="en-US" altLang="zh-TW" sz="2800" b="1" spc="50" dirty="0" smtClean="0">
                <a:ln w="11430"/>
                <a:solidFill>
                  <a:srgbClr val="CC00FF"/>
                </a:solidFill>
                <a:effectLst>
                  <a:outerShdw blurRad="76200" dist="50800" dir="5400000" algn="tl" rotWithShape="0">
                    <a:srgbClr val="000000">
                      <a:alpha val="65000"/>
                    </a:srgbClr>
                  </a:outerShdw>
                </a:effectLst>
                <a:latin typeface="Calisto MT" panose="02040603050505030304" pitchFamily="18" charset="0"/>
                <a:ea typeface="+mj-ea"/>
              </a:rPr>
              <a:t>Top</a:t>
            </a:r>
            <a:r>
              <a:rPr lang="zh-TW" altLang="en-US" sz="2800" b="1" spc="50" dirty="0" smtClean="0">
                <a:ln w="11430"/>
                <a:solidFill>
                  <a:srgbClr val="CC00FF"/>
                </a:solidFill>
                <a:effectLst>
                  <a:outerShdw blurRad="76200" dist="50800" dir="5400000" algn="tl" rotWithShape="0">
                    <a:srgbClr val="000000">
                      <a:alpha val="65000"/>
                    </a:srgbClr>
                  </a:outerShdw>
                </a:effectLst>
                <a:latin typeface="Calisto MT" panose="02040603050505030304" pitchFamily="18" charset="0"/>
                <a:ea typeface="+mj-ea"/>
              </a:rPr>
              <a:t> </a:t>
            </a:r>
            <a:r>
              <a:rPr lang="en-US" altLang="zh-TW" sz="2800" b="1" spc="50" dirty="0" smtClean="0">
                <a:ln w="11430"/>
                <a:solidFill>
                  <a:srgbClr val="CC00FF"/>
                </a:solidFill>
                <a:effectLst>
                  <a:outerShdw blurRad="76200" dist="50800" dir="5400000" algn="tl" rotWithShape="0">
                    <a:srgbClr val="000000">
                      <a:alpha val="65000"/>
                    </a:srgbClr>
                  </a:outerShdw>
                </a:effectLst>
                <a:latin typeface="Calisto MT" panose="02040603050505030304" pitchFamily="18" charset="0"/>
                <a:ea typeface="+mj-ea"/>
              </a:rPr>
              <a:t>1</a:t>
            </a:r>
            <a:endParaRPr lang="zh-TW" altLang="en-US" sz="2800" b="1" cap="none" spc="50" dirty="0">
              <a:ln w="11430"/>
              <a:solidFill>
                <a:srgbClr val="CC00FF"/>
              </a:solidFill>
              <a:effectLst>
                <a:outerShdw blurRad="76200" dist="50800" dir="5400000" algn="tl" rotWithShape="0">
                  <a:srgbClr val="000000">
                    <a:alpha val="65000"/>
                  </a:srgbClr>
                </a:outerShdw>
              </a:effectLst>
              <a:latin typeface="Calisto MT" panose="02040603050505030304" pitchFamily="18" charset="0"/>
              <a:ea typeface="+mj-ea"/>
            </a:endParaRPr>
          </a:p>
        </p:txBody>
      </p:sp>
      <p:pic>
        <p:nvPicPr>
          <p:cNvPr id="22532" name="Picture 4" descr="洪蘭老師開書單2：悅閱人生"/>
          <p:cNvPicPr>
            <a:picLocks noChangeAspect="1" noChangeArrowheads="1"/>
          </p:cNvPicPr>
          <p:nvPr/>
        </p:nvPicPr>
        <p:blipFill>
          <a:blip r:embed="rId2" cstate="email"/>
          <a:srcRect/>
          <a:stretch>
            <a:fillRect/>
          </a:stretch>
        </p:blipFill>
        <p:spPr bwMode="auto">
          <a:xfrm>
            <a:off x="0" y="0"/>
            <a:ext cx="1782570" cy="2347346"/>
          </a:xfrm>
          <a:prstGeom prst="rect">
            <a:avLst/>
          </a:prstGeom>
          <a:noFill/>
        </p:spPr>
      </p:pic>
      <p:pic>
        <p:nvPicPr>
          <p:cNvPr id="22534" name="Picture 6" descr="29張當票：典當不到的人生啟發"/>
          <p:cNvPicPr>
            <a:picLocks noChangeAspect="1" noChangeArrowheads="1"/>
          </p:cNvPicPr>
          <p:nvPr/>
        </p:nvPicPr>
        <p:blipFill>
          <a:blip r:embed="rId3" cstate="email"/>
          <a:srcRect/>
          <a:stretch>
            <a:fillRect/>
          </a:stretch>
        </p:blipFill>
        <p:spPr bwMode="auto">
          <a:xfrm>
            <a:off x="1872858" y="2366115"/>
            <a:ext cx="1728192" cy="2204864"/>
          </a:xfrm>
          <a:prstGeom prst="rect">
            <a:avLst/>
          </a:prstGeom>
          <a:noFill/>
        </p:spPr>
      </p:pic>
      <p:pic>
        <p:nvPicPr>
          <p:cNvPr id="22536" name="Picture 8" descr="http://ec1img.pchome.com.tw/pic/v1/data/item/201209/D/J/A/H/0/H/DJAH0H-A68533650000_5052985369ab0"/>
          <p:cNvPicPr>
            <a:picLocks noChangeAspect="1" noChangeArrowheads="1"/>
          </p:cNvPicPr>
          <p:nvPr/>
        </p:nvPicPr>
        <p:blipFill>
          <a:blip r:embed="rId4" cstate="email"/>
          <a:srcRect/>
          <a:stretch>
            <a:fillRect/>
          </a:stretch>
        </p:blipFill>
        <p:spPr bwMode="auto">
          <a:xfrm>
            <a:off x="0" y="2366117"/>
            <a:ext cx="1784648" cy="2232247"/>
          </a:xfrm>
          <a:prstGeom prst="rect">
            <a:avLst/>
          </a:prstGeom>
          <a:noFill/>
        </p:spPr>
      </p:pic>
      <p:pic>
        <p:nvPicPr>
          <p:cNvPr id="22538" name="Picture 10" descr="一定要學會的Excel九個基本關鍵：看故事教你聰明掌握Excel"/>
          <p:cNvPicPr>
            <a:picLocks noChangeAspect="1" noChangeArrowheads="1"/>
          </p:cNvPicPr>
          <p:nvPr/>
        </p:nvPicPr>
        <p:blipFill>
          <a:blip r:embed="rId5" cstate="email"/>
          <a:srcRect/>
          <a:stretch>
            <a:fillRect/>
          </a:stretch>
        </p:blipFill>
        <p:spPr bwMode="auto">
          <a:xfrm>
            <a:off x="7280937" y="4479164"/>
            <a:ext cx="1800200" cy="2378836"/>
          </a:xfrm>
          <a:prstGeom prst="rect">
            <a:avLst/>
          </a:prstGeom>
          <a:noFill/>
        </p:spPr>
      </p:pic>
      <p:pic>
        <p:nvPicPr>
          <p:cNvPr id="22540" name="Picture 12" descr="怦然心動的人生整理魔法"/>
          <p:cNvPicPr>
            <a:picLocks noChangeAspect="1" noChangeArrowheads="1"/>
          </p:cNvPicPr>
          <p:nvPr/>
        </p:nvPicPr>
        <p:blipFill>
          <a:blip r:embed="rId6" cstate="email"/>
          <a:srcRect/>
          <a:stretch>
            <a:fillRect/>
          </a:stretch>
        </p:blipFill>
        <p:spPr bwMode="auto">
          <a:xfrm>
            <a:off x="5601072" y="4445732"/>
            <a:ext cx="1656184" cy="2376264"/>
          </a:xfrm>
          <a:prstGeom prst="rect">
            <a:avLst/>
          </a:prstGeom>
          <a:noFill/>
        </p:spPr>
      </p:pic>
      <p:pic>
        <p:nvPicPr>
          <p:cNvPr id="22542" name="Picture 14" descr="非常關係"/>
          <p:cNvPicPr>
            <a:picLocks noChangeAspect="1" noChangeArrowheads="1"/>
          </p:cNvPicPr>
          <p:nvPr/>
        </p:nvPicPr>
        <p:blipFill>
          <a:blip r:embed="rId7" cstate="email"/>
          <a:srcRect/>
          <a:stretch>
            <a:fillRect/>
          </a:stretch>
        </p:blipFill>
        <p:spPr bwMode="auto">
          <a:xfrm>
            <a:off x="0" y="4617132"/>
            <a:ext cx="1712640" cy="2204864"/>
          </a:xfrm>
          <a:prstGeom prst="rect">
            <a:avLst/>
          </a:prstGeom>
          <a:noFill/>
        </p:spPr>
      </p:pic>
      <p:pic>
        <p:nvPicPr>
          <p:cNvPr id="22544" name="Picture 16" descr="地理課沒教的事：用Google Earth大開眼界"/>
          <p:cNvPicPr>
            <a:picLocks noChangeAspect="1" noChangeArrowheads="1"/>
          </p:cNvPicPr>
          <p:nvPr/>
        </p:nvPicPr>
        <p:blipFill>
          <a:blip r:embed="rId8" cstate="email"/>
          <a:srcRect/>
          <a:stretch>
            <a:fillRect/>
          </a:stretch>
        </p:blipFill>
        <p:spPr bwMode="auto">
          <a:xfrm>
            <a:off x="1856656" y="4589748"/>
            <a:ext cx="1944216" cy="2232248"/>
          </a:xfrm>
          <a:prstGeom prst="rect">
            <a:avLst/>
          </a:prstGeom>
          <a:noFill/>
        </p:spPr>
      </p:pic>
      <p:pic>
        <p:nvPicPr>
          <p:cNvPr id="22546" name="Picture 18" descr="一枝鉛筆就能畫：30天一定學會，超有趣又簡單的繪畫技巧"/>
          <p:cNvPicPr>
            <a:picLocks noChangeAspect="1" noChangeArrowheads="1"/>
          </p:cNvPicPr>
          <p:nvPr/>
        </p:nvPicPr>
        <p:blipFill>
          <a:blip r:embed="rId9" cstate="email"/>
          <a:srcRect/>
          <a:stretch>
            <a:fillRect/>
          </a:stretch>
        </p:blipFill>
        <p:spPr bwMode="auto">
          <a:xfrm>
            <a:off x="3894788" y="4689140"/>
            <a:ext cx="1706285" cy="2132856"/>
          </a:xfrm>
          <a:prstGeom prst="rect">
            <a:avLst/>
          </a:prstGeom>
          <a:noFill/>
        </p:spPr>
      </p:pic>
      <p:sp>
        <p:nvSpPr>
          <p:cNvPr id="14" name="矩形 13"/>
          <p:cNvSpPr/>
          <p:nvPr/>
        </p:nvSpPr>
        <p:spPr>
          <a:xfrm>
            <a:off x="2216696" y="1268762"/>
            <a:ext cx="7056784" cy="180019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marL="457200" indent="-457200">
              <a:buFont typeface="+mj-lt"/>
              <a:buAutoNum type="arabicPeriod"/>
            </a:pPr>
            <a:r>
              <a:rPr lang="zh-TW" altLang="en-US" sz="2200" dirty="0" smtClean="0">
                <a:solidFill>
                  <a:srgbClr val="0000CC"/>
                </a:solidFill>
                <a:latin typeface="Calisto MT" panose="02040603050505030304" pitchFamily="18" charset="0"/>
                <a:ea typeface="標楷體" panose="03000509000000000000" pitchFamily="65" charset="-120"/>
              </a:rPr>
              <a:t>各類圖書排行榜反映</a:t>
            </a:r>
            <a:r>
              <a:rPr lang="en-US" altLang="zh-TW" sz="2200" dirty="0" smtClean="0">
                <a:solidFill>
                  <a:srgbClr val="0000CC"/>
                </a:solidFill>
                <a:latin typeface="Calisto MT" panose="02040603050505030304" pitchFamily="18" charset="0"/>
                <a:ea typeface="標楷體" panose="03000509000000000000" pitchFamily="65" charset="-120"/>
              </a:rPr>
              <a:t>103</a:t>
            </a:r>
            <a:r>
              <a:rPr lang="zh-TW" altLang="en-US" sz="2200" dirty="0" smtClean="0">
                <a:solidFill>
                  <a:srgbClr val="0000CC"/>
                </a:solidFill>
                <a:latin typeface="Calisto MT" panose="02040603050505030304" pitchFamily="18" charset="0"/>
                <a:ea typeface="標楷體" panose="03000509000000000000" pitchFamily="65" charset="-120"/>
              </a:rPr>
              <a:t>年臺灣社會熱門議題：子女教養</a:t>
            </a:r>
            <a:r>
              <a:rPr lang="zh-TW" altLang="en-US" sz="2200" dirty="0" smtClean="0">
                <a:solidFill>
                  <a:srgbClr val="0000CC"/>
                </a:solidFill>
                <a:latin typeface="新細明體"/>
                <a:ea typeface="新細明體"/>
              </a:rPr>
              <a:t>、</a:t>
            </a:r>
            <a:r>
              <a:rPr lang="zh-TW" altLang="en-US" sz="2200" dirty="0" smtClean="0">
                <a:solidFill>
                  <a:srgbClr val="0000CC"/>
                </a:solidFill>
                <a:latin typeface="Calisto MT" panose="02040603050505030304" pitchFamily="18" charset="0"/>
                <a:ea typeface="標楷體" panose="03000509000000000000" pitchFamily="65" charset="-120"/>
              </a:rPr>
              <a:t>食安問題</a:t>
            </a:r>
            <a:r>
              <a:rPr lang="zh-TW" altLang="en-US" sz="2200" dirty="0">
                <a:solidFill>
                  <a:srgbClr val="0000CC"/>
                </a:solidFill>
                <a:latin typeface="新細明體"/>
              </a:rPr>
              <a:t>、</a:t>
            </a:r>
            <a:r>
              <a:rPr lang="zh-TW" altLang="en-US" sz="2200" dirty="0" smtClean="0">
                <a:solidFill>
                  <a:srgbClr val="0000CC"/>
                </a:solidFill>
                <a:latin typeface="Calisto MT" panose="02040603050505030304" pitchFamily="18" charset="0"/>
                <a:ea typeface="標楷體" panose="03000509000000000000" pitchFamily="65" charset="-120"/>
              </a:rPr>
              <a:t>星座命運</a:t>
            </a:r>
            <a:r>
              <a:rPr lang="zh-TW" altLang="en-US" sz="2200" dirty="0">
                <a:solidFill>
                  <a:srgbClr val="0000CC"/>
                </a:solidFill>
                <a:latin typeface="新細明體"/>
              </a:rPr>
              <a:t>、</a:t>
            </a:r>
            <a:r>
              <a:rPr lang="zh-TW" altLang="en-US" sz="2200" dirty="0" smtClean="0">
                <a:solidFill>
                  <a:srgbClr val="0000CC"/>
                </a:solidFill>
                <a:latin typeface="Calisto MT" panose="02040603050505030304" pitchFamily="18" charset="0"/>
                <a:ea typeface="標楷體" panose="03000509000000000000" pitchFamily="65" charset="-120"/>
              </a:rPr>
              <a:t>旅遊觀光</a:t>
            </a:r>
            <a:r>
              <a:rPr lang="en-US" altLang="zh-TW" sz="2200" dirty="0" smtClean="0">
                <a:solidFill>
                  <a:srgbClr val="0000CC"/>
                </a:solidFill>
                <a:latin typeface="Calisto MT" panose="02040603050505030304" pitchFamily="18" charset="0"/>
                <a:ea typeface="標楷體" panose="03000509000000000000" pitchFamily="65" charset="-120"/>
              </a:rPr>
              <a:t>….</a:t>
            </a:r>
          </a:p>
          <a:p>
            <a:pPr marL="457200" indent="-457200">
              <a:buFont typeface="+mj-lt"/>
              <a:buAutoNum type="arabicPeriod"/>
            </a:pPr>
            <a:r>
              <a:rPr lang="en-US" altLang="zh-TW" sz="2200" dirty="0" smtClean="0">
                <a:solidFill>
                  <a:srgbClr val="0000CC"/>
                </a:solidFill>
                <a:latin typeface="Calisto MT" panose="02040603050505030304" pitchFamily="18" charset="0"/>
                <a:ea typeface="標楷體" panose="03000509000000000000" pitchFamily="65" charset="-120"/>
              </a:rPr>
              <a:t>《</a:t>
            </a:r>
            <a:r>
              <a:rPr lang="zh-TW" altLang="en-US" sz="2200" dirty="0" smtClean="0">
                <a:solidFill>
                  <a:srgbClr val="0000CC"/>
                </a:solidFill>
                <a:latin typeface="Calisto MT" panose="02040603050505030304" pitchFamily="18" charset="0"/>
                <a:ea typeface="標楷體" panose="03000509000000000000" pitchFamily="65" charset="-120"/>
              </a:rPr>
              <a:t>洪蘭老師開書單</a:t>
            </a:r>
            <a:r>
              <a:rPr lang="en-US" altLang="zh-TW" sz="2200" dirty="0" smtClean="0">
                <a:solidFill>
                  <a:srgbClr val="0000CC"/>
                </a:solidFill>
                <a:latin typeface="Calisto MT" panose="02040603050505030304" pitchFamily="18" charset="0"/>
                <a:ea typeface="標楷體" panose="03000509000000000000" pitchFamily="65" charset="-120"/>
              </a:rPr>
              <a:t>》</a:t>
            </a:r>
            <a:r>
              <a:rPr lang="zh-TW" altLang="en-US" sz="2200" dirty="0" smtClean="0">
                <a:solidFill>
                  <a:srgbClr val="0000CC"/>
                </a:solidFill>
                <a:latin typeface="Calisto MT" panose="02040603050505030304" pitchFamily="18" charset="0"/>
                <a:ea typeface="標楷體" panose="03000509000000000000" pitchFamily="65" charset="-120"/>
              </a:rPr>
              <a:t>借閱率是本次非文學圖書類排</a:t>
            </a:r>
            <a:r>
              <a:rPr lang="en-US" altLang="zh-TW" sz="2200" dirty="0" smtClean="0">
                <a:solidFill>
                  <a:srgbClr val="0000CC"/>
                </a:solidFill>
                <a:latin typeface="Calisto MT" panose="02040603050505030304" pitchFamily="18" charset="0"/>
                <a:ea typeface="標楷體" panose="03000509000000000000" pitchFamily="65" charset="-120"/>
              </a:rPr>
              <a:t/>
            </a:r>
            <a:br>
              <a:rPr lang="en-US" altLang="zh-TW" sz="2200" dirty="0" smtClean="0">
                <a:solidFill>
                  <a:srgbClr val="0000CC"/>
                </a:solidFill>
                <a:latin typeface="Calisto MT" panose="02040603050505030304" pitchFamily="18" charset="0"/>
                <a:ea typeface="標楷體" panose="03000509000000000000" pitchFamily="65" charset="-120"/>
              </a:rPr>
            </a:br>
            <a:r>
              <a:rPr lang="zh-TW" altLang="en-US" sz="2200" dirty="0" smtClean="0">
                <a:solidFill>
                  <a:srgbClr val="0000CC"/>
                </a:solidFill>
                <a:latin typeface="Calisto MT" panose="02040603050505030304" pitchFamily="18" charset="0"/>
                <a:ea typeface="標楷體" panose="03000509000000000000" pitchFamily="65" charset="-120"/>
              </a:rPr>
              <a:t>　　　　行榜的總冠軍，而她的另一本著作</a:t>
            </a:r>
            <a:r>
              <a:rPr lang="en-US" altLang="zh-TW" sz="2200" dirty="0" smtClean="0">
                <a:solidFill>
                  <a:srgbClr val="0000CC"/>
                </a:solidFill>
                <a:latin typeface="Calisto MT" panose="02040603050505030304" pitchFamily="18" charset="0"/>
                <a:ea typeface="標楷體" panose="03000509000000000000" pitchFamily="65" charset="-120"/>
              </a:rPr>
              <a:t>《</a:t>
            </a:r>
            <a:r>
              <a:rPr lang="zh-TW" altLang="en-US" sz="2200" dirty="0" smtClean="0">
                <a:solidFill>
                  <a:srgbClr val="0000CC"/>
                </a:solidFill>
                <a:latin typeface="Calisto MT" panose="02040603050505030304" pitchFamily="18" charset="0"/>
                <a:ea typeface="標楷體" panose="03000509000000000000" pitchFamily="65" charset="-120"/>
              </a:rPr>
              <a:t>快思</a:t>
            </a:r>
            <a:r>
              <a:rPr lang="en-US" altLang="zh-TW" sz="2200" dirty="0" smtClean="0">
                <a:solidFill>
                  <a:srgbClr val="0000CC"/>
                </a:solidFill>
                <a:latin typeface="Calisto MT" panose="02040603050505030304" pitchFamily="18" charset="0"/>
                <a:ea typeface="標楷體" panose="03000509000000000000" pitchFamily="65" charset="-120"/>
              </a:rPr>
              <a:t/>
            </a:r>
            <a:br>
              <a:rPr lang="en-US" altLang="zh-TW" sz="2200" dirty="0" smtClean="0">
                <a:solidFill>
                  <a:srgbClr val="0000CC"/>
                </a:solidFill>
                <a:latin typeface="Calisto MT" panose="02040603050505030304" pitchFamily="18" charset="0"/>
                <a:ea typeface="標楷體" panose="03000509000000000000" pitchFamily="65" charset="-120"/>
              </a:rPr>
            </a:br>
            <a:r>
              <a:rPr lang="zh-TW" altLang="en-US" sz="2200" dirty="0" smtClean="0">
                <a:solidFill>
                  <a:srgbClr val="0000CC"/>
                </a:solidFill>
                <a:latin typeface="Calisto MT" panose="02040603050505030304" pitchFamily="18" charset="0"/>
                <a:ea typeface="標楷體" panose="03000509000000000000" pitchFamily="65" charset="-120"/>
              </a:rPr>
              <a:t>　　　　慢想</a:t>
            </a:r>
            <a:r>
              <a:rPr lang="en-US" altLang="zh-TW" sz="2200" dirty="0" smtClean="0">
                <a:solidFill>
                  <a:srgbClr val="0000CC"/>
                </a:solidFill>
                <a:latin typeface="Calisto MT" panose="02040603050505030304" pitchFamily="18" charset="0"/>
                <a:ea typeface="標楷體" panose="03000509000000000000" pitchFamily="65" charset="-120"/>
              </a:rPr>
              <a:t>》</a:t>
            </a:r>
            <a:r>
              <a:rPr lang="zh-TW" altLang="en-US" sz="2200" dirty="0" smtClean="0">
                <a:solidFill>
                  <a:srgbClr val="0000CC"/>
                </a:solidFill>
                <a:latin typeface="Calisto MT" panose="02040603050505030304" pitchFamily="18" charset="0"/>
                <a:ea typeface="標楷體" panose="03000509000000000000" pitchFamily="65" charset="-120"/>
              </a:rPr>
              <a:t>則是臺北市非文學圖書類的榜首，</a:t>
            </a:r>
            <a:r>
              <a:rPr lang="en-US" altLang="zh-TW" sz="2200" dirty="0" smtClean="0">
                <a:solidFill>
                  <a:srgbClr val="0000CC"/>
                </a:solidFill>
                <a:latin typeface="Calisto MT" panose="02040603050505030304" pitchFamily="18" charset="0"/>
                <a:ea typeface="標楷體" panose="03000509000000000000" pitchFamily="65" charset="-120"/>
              </a:rPr>
              <a:t/>
            </a:r>
            <a:br>
              <a:rPr lang="en-US" altLang="zh-TW" sz="2200" dirty="0" smtClean="0">
                <a:solidFill>
                  <a:srgbClr val="0000CC"/>
                </a:solidFill>
                <a:latin typeface="Calisto MT" panose="02040603050505030304" pitchFamily="18" charset="0"/>
                <a:ea typeface="標楷體" panose="03000509000000000000" pitchFamily="65" charset="-120"/>
              </a:rPr>
            </a:br>
            <a:r>
              <a:rPr lang="zh-TW" altLang="en-US" sz="2200" dirty="0" smtClean="0">
                <a:solidFill>
                  <a:srgbClr val="0000CC"/>
                </a:solidFill>
                <a:latin typeface="Calisto MT" panose="02040603050505030304" pitchFamily="18" charset="0"/>
                <a:ea typeface="標楷體" panose="03000509000000000000" pitchFamily="65" charset="-120"/>
              </a:rPr>
              <a:t>　　　　足證其對全國民眾之影響力</a:t>
            </a:r>
            <a:endParaRPr lang="en-US" altLang="zh-TW" sz="2200" dirty="0" smtClean="0">
              <a:solidFill>
                <a:srgbClr val="0000CC"/>
              </a:solidFill>
              <a:latin typeface="Calisto MT" panose="02040603050505030304" pitchFamily="18" charset="0"/>
              <a:ea typeface="標楷體" panose="03000509000000000000" pitchFamily="65" charset="-120"/>
            </a:endParaRPr>
          </a:p>
        </p:txBody>
      </p:sp>
    </p:spTree>
    <p:extLst>
      <p:ext uri="{BB962C8B-B14F-4D97-AF65-F5344CB8AC3E}">
        <p14:creationId xmlns="" xmlns:p14="http://schemas.microsoft.com/office/powerpoint/2010/main" val="25438794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7523" y="553038"/>
            <a:ext cx="357662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總類</a:t>
            </a:r>
            <a:r>
              <a:rPr lang="zh-TW" altLang="en-US" sz="2800" spc="50" dirty="0" smtClean="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rPr>
              <a:t>圖書借閱排行榜</a:t>
            </a:r>
            <a:endParaRPr lang="zh-TW" altLang="en-US" sz="2800" cap="none" spc="50" dirty="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grpSp>
        <p:nvGrpSpPr>
          <p:cNvPr id="2" name="群組 17"/>
          <p:cNvGrpSpPr/>
          <p:nvPr/>
        </p:nvGrpSpPr>
        <p:grpSpPr>
          <a:xfrm>
            <a:off x="3080794" y="3960440"/>
            <a:ext cx="4924106" cy="2420888"/>
            <a:chOff x="3067014" y="4320480"/>
            <a:chExt cx="4924104" cy="2420888"/>
          </a:xfrm>
        </p:grpSpPr>
        <p:grpSp>
          <p:nvGrpSpPr>
            <p:cNvPr id="4" name="群組 16"/>
            <p:cNvGrpSpPr/>
            <p:nvPr/>
          </p:nvGrpSpPr>
          <p:grpSpPr>
            <a:xfrm>
              <a:off x="3067014" y="4320480"/>
              <a:ext cx="4458493" cy="2420888"/>
              <a:chOff x="3067014" y="4320480"/>
              <a:chExt cx="4458493" cy="2420888"/>
            </a:xfrm>
          </p:grpSpPr>
          <p:sp>
            <p:nvSpPr>
              <p:cNvPr id="5" name="矩形 4"/>
              <p:cNvSpPr/>
              <p:nvPr/>
            </p:nvSpPr>
            <p:spPr>
              <a:xfrm>
                <a:off x="3067014" y="6218148"/>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1</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pic>
            <p:nvPicPr>
              <p:cNvPr id="11" name="Picture 2" descr="Z:\0307記者會\臺灣102年閱讀習慣調查書影圖檔\02.總類圖書借閱排行榜Top20\01筆記女王的手帳活用術.jpg"/>
              <p:cNvPicPr>
                <a:picLocks noChangeAspect="1" noChangeArrowheads="1"/>
              </p:cNvPicPr>
              <p:nvPr/>
            </p:nvPicPr>
            <p:blipFill>
              <a:blip r:embed="rId2" cstate="email"/>
              <a:srcRect/>
              <a:stretch>
                <a:fillRect/>
              </a:stretch>
            </p:blipFill>
            <p:spPr bwMode="auto">
              <a:xfrm>
                <a:off x="5731308" y="4320480"/>
                <a:ext cx="1794199" cy="2160240"/>
              </a:xfrm>
              <a:prstGeom prst="rect">
                <a:avLst/>
              </a:prstGeom>
              <a:noFill/>
            </p:spPr>
          </p:pic>
        </p:grpSp>
        <p:sp>
          <p:nvSpPr>
            <p:cNvPr id="7" name="矩形 6"/>
            <p:cNvSpPr/>
            <p:nvPr/>
          </p:nvSpPr>
          <p:spPr>
            <a:xfrm>
              <a:off x="5301942" y="6218148"/>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2</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9" name="矩形 8"/>
            <p:cNvSpPr/>
            <p:nvPr/>
          </p:nvSpPr>
          <p:spPr>
            <a:xfrm>
              <a:off x="7617298" y="6218148"/>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3</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grpSp>
      <p:pic>
        <p:nvPicPr>
          <p:cNvPr id="19" name="Picture 4" descr="洪蘭老師開書單2：悅閱人生"/>
          <p:cNvPicPr>
            <a:picLocks noChangeAspect="1" noChangeArrowheads="1"/>
          </p:cNvPicPr>
          <p:nvPr/>
        </p:nvPicPr>
        <p:blipFill>
          <a:blip r:embed="rId3" cstate="email"/>
          <a:srcRect/>
          <a:stretch>
            <a:fillRect/>
          </a:stretch>
        </p:blipFill>
        <p:spPr bwMode="auto">
          <a:xfrm>
            <a:off x="3440834" y="3789040"/>
            <a:ext cx="1782570" cy="2347346"/>
          </a:xfrm>
          <a:prstGeom prst="rect">
            <a:avLst/>
          </a:prstGeom>
          <a:noFill/>
        </p:spPr>
      </p:pic>
      <p:pic>
        <p:nvPicPr>
          <p:cNvPr id="21506" name="Picture 2" descr=" 大量閱讀的重要性 (2版)"/>
          <p:cNvPicPr>
            <a:picLocks noChangeAspect="1" noChangeArrowheads="1"/>
          </p:cNvPicPr>
          <p:nvPr/>
        </p:nvPicPr>
        <p:blipFill>
          <a:blip r:embed="rId4" cstate="email"/>
          <a:srcRect/>
          <a:stretch>
            <a:fillRect/>
          </a:stretch>
        </p:blipFill>
        <p:spPr bwMode="auto">
          <a:xfrm>
            <a:off x="8049344" y="3888432"/>
            <a:ext cx="1561777" cy="2204864"/>
          </a:xfrm>
          <a:prstGeom prst="rect">
            <a:avLst/>
          </a:prstGeom>
          <a:noFill/>
        </p:spPr>
      </p:pic>
      <p:sp>
        <p:nvSpPr>
          <p:cNvPr id="13" name="文字方塊 12"/>
          <p:cNvSpPr txBox="1"/>
          <p:nvPr/>
        </p:nvSpPr>
        <p:spPr>
          <a:xfrm>
            <a:off x="7977337" y="3553273"/>
            <a:ext cx="1620957"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大量閱讀的重要性</a:t>
            </a:r>
            <a:endParaRPr lang="zh-TW" altLang="en-US" sz="1400" b="1" dirty="0">
              <a:latin typeface="微軟正黑體" pitchFamily="34" charset="-120"/>
              <a:ea typeface="微軟正黑體" pitchFamily="34" charset="-120"/>
            </a:endParaRPr>
          </a:p>
        </p:txBody>
      </p:sp>
      <p:sp>
        <p:nvSpPr>
          <p:cNvPr id="15" name="文字方塊 14"/>
          <p:cNvSpPr txBox="1"/>
          <p:nvPr/>
        </p:nvSpPr>
        <p:spPr>
          <a:xfrm>
            <a:off x="5637269" y="3625280"/>
            <a:ext cx="1980029"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筆記女王的手帳活用術</a:t>
            </a:r>
            <a:endParaRPr lang="zh-TW" altLang="en-US" sz="1400" b="1" dirty="0">
              <a:latin typeface="微軟正黑體" pitchFamily="34" charset="-120"/>
              <a:ea typeface="微軟正黑體" pitchFamily="34" charset="-120"/>
            </a:endParaRPr>
          </a:p>
        </p:txBody>
      </p:sp>
      <p:sp>
        <p:nvSpPr>
          <p:cNvPr id="16" name="文字方塊 15"/>
          <p:cNvSpPr txBox="1"/>
          <p:nvPr/>
        </p:nvSpPr>
        <p:spPr>
          <a:xfrm>
            <a:off x="3454613" y="3429002"/>
            <a:ext cx="1441420"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洪蘭老師開書單</a:t>
            </a:r>
            <a:endParaRPr lang="zh-TW" altLang="en-US" sz="1400" b="1" dirty="0">
              <a:latin typeface="微軟正黑體" pitchFamily="34" charset="-120"/>
              <a:ea typeface="微軟正黑體" pitchFamily="34" charset="-120"/>
            </a:endParaRPr>
          </a:p>
        </p:txBody>
      </p:sp>
      <p:sp>
        <p:nvSpPr>
          <p:cNvPr id="17" name="矩形 16"/>
          <p:cNvSpPr/>
          <p:nvPr/>
        </p:nvSpPr>
        <p:spPr>
          <a:xfrm>
            <a:off x="634176" y="1268760"/>
            <a:ext cx="8639304" cy="158400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marL="457200" indent="-457200">
              <a:spcAft>
                <a:spcPts val="1200"/>
              </a:spcAft>
              <a:buAutoNum type="arabicPeriod"/>
            </a:pPr>
            <a:r>
              <a:rPr lang="zh-TW" altLang="en-US" sz="2200" b="1" dirty="0" smtClean="0">
                <a:solidFill>
                  <a:srgbClr val="0000CC"/>
                </a:solidFill>
                <a:latin typeface="Calisto MT" panose="02040603050505030304" pitchFamily="18" charset="0"/>
                <a:ea typeface="標楷體" panose="03000509000000000000" pitchFamily="65" charset="-120"/>
              </a:rPr>
              <a:t>本</a:t>
            </a:r>
            <a:r>
              <a:rPr lang="zh-TW" altLang="en-US" sz="2200" b="1" dirty="0">
                <a:solidFill>
                  <a:srgbClr val="0000CC"/>
                </a:solidFill>
                <a:latin typeface="Calisto MT" panose="02040603050505030304" pitchFamily="18" charset="0"/>
                <a:ea typeface="標楷體" panose="03000509000000000000" pitchFamily="65" charset="-120"/>
              </a:rPr>
              <a:t>類前</a:t>
            </a:r>
            <a:r>
              <a:rPr lang="en-US" altLang="zh-TW" sz="2200" b="1" dirty="0">
                <a:solidFill>
                  <a:srgbClr val="0000CC"/>
                </a:solidFill>
                <a:latin typeface="Calisto MT" panose="02040603050505030304" pitchFamily="18" charset="0"/>
                <a:ea typeface="標楷體" panose="03000509000000000000" pitchFamily="65" charset="-120"/>
              </a:rPr>
              <a:t>20</a:t>
            </a:r>
            <a:r>
              <a:rPr lang="zh-TW" altLang="en-US" sz="2200" b="1" dirty="0">
                <a:solidFill>
                  <a:srgbClr val="0000CC"/>
                </a:solidFill>
                <a:latin typeface="Calisto MT" panose="02040603050505030304" pitchFamily="18" charset="0"/>
                <a:ea typeface="標楷體" panose="03000509000000000000" pitchFamily="65" charset="-120"/>
              </a:rPr>
              <a:t>名中有</a:t>
            </a:r>
            <a:r>
              <a:rPr lang="en-US" altLang="zh-TW" sz="2200" b="1" dirty="0">
                <a:solidFill>
                  <a:srgbClr val="0000CC"/>
                </a:solidFill>
                <a:latin typeface="Calisto MT" panose="02040603050505030304" pitchFamily="18" charset="0"/>
                <a:ea typeface="標楷體" panose="03000509000000000000" pitchFamily="65" charset="-120"/>
              </a:rPr>
              <a:t>5</a:t>
            </a:r>
            <a:r>
              <a:rPr lang="zh-TW" altLang="en-US" sz="2200" b="1" dirty="0">
                <a:solidFill>
                  <a:srgbClr val="0000CC"/>
                </a:solidFill>
                <a:latin typeface="Calisto MT" panose="02040603050505030304" pitchFamily="18" charset="0"/>
                <a:ea typeface="標楷體" panose="03000509000000000000" pitchFamily="65" charset="-120"/>
              </a:rPr>
              <a:t>本是洪蘭老師的著作</a:t>
            </a:r>
            <a:endParaRPr lang="en-US" altLang="zh-TW" sz="2200" b="1" dirty="0">
              <a:solidFill>
                <a:srgbClr val="0000CC"/>
              </a:solidFill>
              <a:latin typeface="Calisto MT" panose="02040603050505030304" pitchFamily="18" charset="0"/>
              <a:ea typeface="標楷體" panose="03000509000000000000" pitchFamily="65" charset="-120"/>
            </a:endParaRPr>
          </a:p>
          <a:p>
            <a:pPr marL="457200" indent="-457200">
              <a:spcAft>
                <a:spcPts val="1200"/>
              </a:spcAft>
              <a:buAutoNum type="arabicPeriod"/>
            </a:pPr>
            <a:r>
              <a:rPr lang="zh-TW" altLang="en-US" sz="2200" b="1" dirty="0" smtClean="0">
                <a:solidFill>
                  <a:srgbClr val="0000CC"/>
                </a:solidFill>
                <a:latin typeface="Calisto MT" panose="02040603050505030304" pitchFamily="18" charset="0"/>
                <a:ea typeface="標楷體" panose="03000509000000000000" pitchFamily="65" charset="-120"/>
              </a:rPr>
              <a:t>讀書</a:t>
            </a:r>
            <a:r>
              <a:rPr lang="zh-TW" altLang="en-US" sz="2200" b="1" dirty="0">
                <a:solidFill>
                  <a:srgbClr val="0000CC"/>
                </a:solidFill>
                <a:latin typeface="Calisto MT" panose="02040603050505030304" pitchFamily="18" charset="0"/>
                <a:ea typeface="標楷體" panose="03000509000000000000" pitchFamily="65" charset="-120"/>
              </a:rPr>
              <a:t>方法的圖書是本類排行榜占有比例最高者</a:t>
            </a:r>
            <a:r>
              <a:rPr lang="zh-TW" altLang="en-US" sz="2200" b="1" dirty="0" smtClean="0">
                <a:solidFill>
                  <a:srgbClr val="0000CC"/>
                </a:solidFill>
                <a:latin typeface="Calisto MT" panose="02040603050505030304" pitchFamily="18" charset="0"/>
                <a:ea typeface="標楷體" panose="03000509000000000000" pitchFamily="65" charset="-120"/>
              </a:rPr>
              <a:t>，共計</a:t>
            </a:r>
            <a:r>
              <a:rPr lang="zh-TW" altLang="en-US" sz="2200" b="1" dirty="0">
                <a:solidFill>
                  <a:srgbClr val="0000CC"/>
                </a:solidFill>
                <a:latin typeface="Calisto MT" panose="02040603050505030304" pitchFamily="18" charset="0"/>
                <a:ea typeface="標楷體" panose="03000509000000000000" pitchFamily="65" charset="-120"/>
              </a:rPr>
              <a:t>有</a:t>
            </a:r>
            <a:r>
              <a:rPr lang="en-US" altLang="zh-TW" sz="2200" b="1" dirty="0">
                <a:solidFill>
                  <a:srgbClr val="0000CC"/>
                </a:solidFill>
                <a:latin typeface="Calisto MT" panose="02040603050505030304" pitchFamily="18" charset="0"/>
                <a:ea typeface="標楷體" panose="03000509000000000000" pitchFamily="65" charset="-120"/>
              </a:rPr>
              <a:t>10</a:t>
            </a:r>
            <a:r>
              <a:rPr lang="zh-TW" altLang="en-US" sz="2200" b="1" dirty="0" smtClean="0">
                <a:solidFill>
                  <a:srgbClr val="0000CC"/>
                </a:solidFill>
                <a:latin typeface="Calisto MT" panose="02040603050505030304" pitchFamily="18" charset="0"/>
                <a:ea typeface="標楷體" panose="03000509000000000000" pitchFamily="65" charset="-120"/>
              </a:rPr>
              <a:t>本</a:t>
            </a:r>
            <a:endParaRPr lang="en-US" altLang="zh-TW" sz="2200" b="1" dirty="0">
              <a:solidFill>
                <a:srgbClr val="0000CC"/>
              </a:solidFill>
              <a:latin typeface="Calisto MT" panose="02040603050505030304" pitchFamily="18" charset="0"/>
              <a:ea typeface="標楷體" panose="03000509000000000000" pitchFamily="65" charset="-120"/>
            </a:endParaRPr>
          </a:p>
          <a:p>
            <a:pPr marL="457200" indent="-457200">
              <a:spcAft>
                <a:spcPts val="1200"/>
              </a:spcAft>
              <a:buAutoNum type="arabicPeriod"/>
            </a:pPr>
            <a:r>
              <a:rPr lang="zh-TW" altLang="en-US" sz="2200" b="1" dirty="0" smtClean="0">
                <a:solidFill>
                  <a:srgbClr val="0000CC"/>
                </a:solidFill>
                <a:latin typeface="Calisto MT" panose="02040603050505030304" pitchFamily="18" charset="0"/>
                <a:ea typeface="標楷體" panose="03000509000000000000" pitchFamily="65" charset="-120"/>
              </a:rPr>
              <a:t>如何</a:t>
            </a:r>
            <a:r>
              <a:rPr lang="zh-TW" altLang="en-US" sz="2200" b="1" dirty="0">
                <a:solidFill>
                  <a:srgbClr val="0000CC"/>
                </a:solidFill>
                <a:latin typeface="Calisto MT" panose="02040603050505030304" pitchFamily="18" charset="0"/>
                <a:ea typeface="標楷體" panose="03000509000000000000" pitchFamily="65" charset="-120"/>
              </a:rPr>
              <a:t>有效汲取資訊是本類之顯學</a:t>
            </a:r>
          </a:p>
        </p:txBody>
      </p:sp>
    </p:spTree>
    <p:extLst>
      <p:ext uri="{BB962C8B-B14F-4D97-AF65-F5344CB8AC3E}">
        <p14:creationId xmlns="" xmlns:p14="http://schemas.microsoft.com/office/powerpoint/2010/main" val="15133824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12135" y="3286725"/>
            <a:ext cx="6647974" cy="646331"/>
          </a:xfrm>
          <a:prstGeom prst="rect">
            <a:avLst/>
          </a:prstGeom>
        </p:spPr>
        <p:txBody>
          <a:bodyPr wrap="none">
            <a:spAutoFit/>
          </a:bodyPr>
          <a:lstStyle/>
          <a:p>
            <a:pPr lvl="0"/>
            <a:r>
              <a:rPr lang="zh-TW" altLang="en-US" sz="3600" b="1" dirty="0" smtClean="0">
                <a:latin typeface="Calisto MT" panose="02040603050505030304" pitchFamily="18" charset="0"/>
                <a:ea typeface="+mj-ea"/>
              </a:rPr>
              <a:t>二、公共政策提升民眾閱讀能量</a:t>
            </a:r>
            <a:endParaRPr lang="zh-TW" altLang="en-US" sz="3600" b="1" dirty="0">
              <a:latin typeface="Calisto MT" panose="02040603050505030304" pitchFamily="18" charset="0"/>
              <a:ea typeface="+mj-ea"/>
            </a:endParaRPr>
          </a:p>
        </p:txBody>
      </p:sp>
      <p:sp>
        <p:nvSpPr>
          <p:cNvPr id="4" name="矩形 3"/>
          <p:cNvSpPr/>
          <p:nvPr/>
        </p:nvSpPr>
        <p:spPr>
          <a:xfrm>
            <a:off x="1212135" y="2566646"/>
            <a:ext cx="7917329" cy="646331"/>
          </a:xfrm>
          <a:prstGeom prst="rect">
            <a:avLst/>
          </a:prstGeom>
        </p:spPr>
        <p:txBody>
          <a:bodyPr wrap="square">
            <a:spAutoFit/>
          </a:bodyPr>
          <a:lstStyle/>
          <a:p>
            <a:pPr lvl="0"/>
            <a:r>
              <a:rPr lang="zh-TW" altLang="en-US" sz="3600" b="1" dirty="0" smtClean="0">
                <a:latin typeface="Calisto MT" panose="02040603050505030304" pitchFamily="18" charset="0"/>
                <a:ea typeface="+mj-ea"/>
              </a:rPr>
              <a:t>一、</a:t>
            </a:r>
            <a:r>
              <a:rPr lang="en-US" altLang="zh-TW" sz="3600" b="1" dirty="0" smtClean="0">
                <a:latin typeface="Calisto MT" panose="02040603050505030304" pitchFamily="18" charset="0"/>
                <a:ea typeface="+mj-ea"/>
              </a:rPr>
              <a:t>103</a:t>
            </a:r>
            <a:r>
              <a:rPr lang="zh-TW" altLang="en-US" sz="3600" b="1" dirty="0" smtClean="0">
                <a:latin typeface="Calisto MT" panose="02040603050505030304" pitchFamily="18" charset="0"/>
                <a:ea typeface="+mj-ea"/>
              </a:rPr>
              <a:t>年</a:t>
            </a:r>
            <a:r>
              <a:rPr lang="zh-TW" altLang="zh-TW" sz="3600" b="1" dirty="0" smtClean="0">
                <a:latin typeface="Calisto MT" panose="02040603050505030304" pitchFamily="18" charset="0"/>
                <a:ea typeface="+mj-ea"/>
              </a:rPr>
              <a:t>臺灣民眾閱讀力穩定提升</a:t>
            </a:r>
            <a:endParaRPr lang="zh-TW" altLang="zh-TW" sz="3600" b="1" dirty="0">
              <a:latin typeface="Calisto MT" panose="02040603050505030304" pitchFamily="18" charset="0"/>
              <a:ea typeface="+mj-ea"/>
            </a:endParaRPr>
          </a:p>
        </p:txBody>
      </p:sp>
      <p:sp>
        <p:nvSpPr>
          <p:cNvPr id="5" name="矩形 4"/>
          <p:cNvSpPr/>
          <p:nvPr/>
        </p:nvSpPr>
        <p:spPr>
          <a:xfrm>
            <a:off x="1212135" y="4006804"/>
            <a:ext cx="6893234" cy="646331"/>
          </a:xfrm>
          <a:prstGeom prst="rect">
            <a:avLst/>
          </a:prstGeom>
        </p:spPr>
        <p:txBody>
          <a:bodyPr wrap="none">
            <a:spAutoFit/>
          </a:bodyPr>
          <a:lstStyle/>
          <a:p>
            <a:pPr lvl="0"/>
            <a:r>
              <a:rPr lang="zh-TW" altLang="en-US" sz="3600" b="1" dirty="0" smtClean="0">
                <a:latin typeface="Calisto MT" panose="02040603050505030304" pitchFamily="18" charset="0"/>
                <a:ea typeface="+mj-ea"/>
              </a:rPr>
              <a:t>三、</a:t>
            </a:r>
            <a:r>
              <a:rPr lang="en-US" altLang="zh-TW" sz="3600" b="1" dirty="0" smtClean="0">
                <a:latin typeface="Calisto MT" panose="02040603050505030304" pitchFamily="18" charset="0"/>
                <a:ea typeface="+mj-ea"/>
              </a:rPr>
              <a:t>103</a:t>
            </a:r>
            <a:r>
              <a:rPr lang="zh-TW" altLang="en-US" sz="3600" b="1" dirty="0" smtClean="0">
                <a:latin typeface="Calisto MT" panose="02040603050505030304" pitchFamily="18" charset="0"/>
                <a:ea typeface="+mj-ea"/>
              </a:rPr>
              <a:t>年</a:t>
            </a:r>
            <a:r>
              <a:rPr lang="zh-TW" altLang="zh-TW" sz="3600" b="1" dirty="0" smtClean="0">
                <a:latin typeface="Calisto MT" panose="02040603050505030304" pitchFamily="18" charset="0"/>
                <a:ea typeface="+mj-ea"/>
              </a:rPr>
              <a:t>臺灣民眾閱讀興趣分析</a:t>
            </a:r>
            <a:endParaRPr lang="zh-TW" altLang="zh-TW" sz="3600" b="1" dirty="0">
              <a:latin typeface="Calisto MT" panose="02040603050505030304" pitchFamily="18" charset="0"/>
              <a:ea typeface="+mj-ea"/>
            </a:endParaRPr>
          </a:p>
        </p:txBody>
      </p:sp>
      <p:pic>
        <p:nvPicPr>
          <p:cNvPr id="6" name="圖片 5" descr="簡報大綱.png"/>
          <p:cNvPicPr>
            <a:picLocks noChangeAspect="1"/>
          </p:cNvPicPr>
          <p:nvPr/>
        </p:nvPicPr>
        <p:blipFill>
          <a:blip r:embed="rId2" cstate="email">
            <a:clrChange>
              <a:clrFrom>
                <a:srgbClr val="FFF100"/>
              </a:clrFrom>
              <a:clrTo>
                <a:srgbClr val="FFF100">
                  <a:alpha val="0"/>
                </a:srgbClr>
              </a:clrTo>
            </a:clrChange>
          </a:blip>
          <a:srcRect/>
          <a:stretch>
            <a:fillRect/>
          </a:stretch>
        </p:blipFill>
        <p:spPr>
          <a:xfrm>
            <a:off x="6846001" y="4"/>
            <a:ext cx="3060000" cy="2781820"/>
          </a:xfrm>
          <a:prstGeom prst="rect">
            <a:avLst/>
          </a:prstGeom>
        </p:spPr>
      </p:pic>
      <p:sp>
        <p:nvSpPr>
          <p:cNvPr id="8" name="矩形 7"/>
          <p:cNvSpPr/>
          <p:nvPr/>
        </p:nvSpPr>
        <p:spPr>
          <a:xfrm>
            <a:off x="1212135" y="4726887"/>
            <a:ext cx="7800867" cy="646331"/>
          </a:xfrm>
          <a:prstGeom prst="rect">
            <a:avLst/>
          </a:prstGeom>
        </p:spPr>
        <p:txBody>
          <a:bodyPr wrap="square">
            <a:spAutoFit/>
          </a:bodyPr>
          <a:lstStyle/>
          <a:p>
            <a:pPr lvl="0"/>
            <a:r>
              <a:rPr lang="zh-TW" altLang="en-US" sz="3600" b="1" dirty="0" smtClean="0">
                <a:latin typeface="Calisto MT" panose="02040603050505030304" pitchFamily="18" charset="0"/>
                <a:ea typeface="+mj-ea"/>
              </a:rPr>
              <a:t>四、</a:t>
            </a:r>
            <a:r>
              <a:rPr lang="en-US" altLang="zh-TW" sz="3600" b="1" dirty="0" smtClean="0">
                <a:latin typeface="Calisto MT" panose="02040603050505030304" pitchFamily="18" charset="0"/>
                <a:ea typeface="+mj-ea"/>
              </a:rPr>
              <a:t>103</a:t>
            </a:r>
            <a:r>
              <a:rPr lang="zh-TW" altLang="en-US" sz="3600" b="1" dirty="0" smtClean="0">
                <a:latin typeface="Calisto MT" panose="02040603050505030304" pitchFamily="18" charset="0"/>
                <a:ea typeface="+mj-ea"/>
              </a:rPr>
              <a:t>年公共圖書館借閱楷模</a:t>
            </a:r>
            <a:endParaRPr lang="zh-TW" altLang="zh-TW" sz="3600" b="1" dirty="0">
              <a:latin typeface="Calisto MT" panose="02040603050505030304" pitchFamily="18" charset="0"/>
              <a:ea typeface="+mj-ea"/>
            </a:endParaRPr>
          </a:p>
        </p:txBody>
      </p:sp>
      <p:pic>
        <p:nvPicPr>
          <p:cNvPr id="12" name="圖片 11"/>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21443" y="1348672"/>
            <a:ext cx="1188000" cy="857129"/>
          </a:xfrm>
          <a:prstGeom prst="rect">
            <a:avLst/>
          </a:prstGeom>
          <a:effectLst>
            <a:glow rad="101600">
              <a:schemeClr val="bg1">
                <a:alpha val="60000"/>
              </a:schemeClr>
            </a:glow>
          </a:effectLst>
        </p:spPr>
      </p:pic>
      <p:cxnSp>
        <p:nvCxnSpPr>
          <p:cNvPr id="13" name="直線接點 12"/>
          <p:cNvCxnSpPr>
            <a:endCxn id="12" idx="0"/>
          </p:cNvCxnSpPr>
          <p:nvPr/>
        </p:nvCxnSpPr>
        <p:spPr>
          <a:xfrm>
            <a:off x="715443" y="8768"/>
            <a:ext cx="0" cy="1339902"/>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1679875" y="8768"/>
            <a:ext cx="0" cy="202494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6" name="圖片 1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212135" y="152784"/>
            <a:ext cx="1007992" cy="1476016"/>
          </a:xfrm>
          <a:prstGeom prst="rect">
            <a:avLst/>
          </a:prstGeom>
          <a:effectLst>
            <a:glow rad="63500">
              <a:schemeClr val="accent1">
                <a:satMod val="175000"/>
                <a:alpha val="40000"/>
              </a:schemeClr>
            </a:glow>
          </a:effectLst>
        </p:spPr>
      </p:pic>
      <p:cxnSp>
        <p:nvCxnSpPr>
          <p:cNvPr id="18" name="直線接點 17"/>
          <p:cNvCxnSpPr/>
          <p:nvPr/>
        </p:nvCxnSpPr>
        <p:spPr>
          <a:xfrm>
            <a:off x="2811469" y="-30497"/>
            <a:ext cx="0" cy="720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9" name="圖片 18"/>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2253469" y="310223"/>
            <a:ext cx="1116000" cy="1177810"/>
          </a:xfrm>
          <a:prstGeom prst="rect">
            <a:avLst/>
          </a:prstGeom>
          <a:effectLst>
            <a:glow rad="101600">
              <a:schemeClr val="bg1">
                <a:alpha val="60000"/>
              </a:schemeClr>
            </a:glow>
          </a:effectLst>
        </p:spPr>
      </p:pic>
      <p:cxnSp>
        <p:nvCxnSpPr>
          <p:cNvPr id="21" name="直線接點 20"/>
          <p:cNvCxnSpPr/>
          <p:nvPr/>
        </p:nvCxnSpPr>
        <p:spPr>
          <a:xfrm>
            <a:off x="3871758" y="-570502"/>
            <a:ext cx="0" cy="1961416"/>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2" name="圖片 21"/>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205758" y="701708"/>
            <a:ext cx="1332000" cy="1332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remove" nodeType="withEffect">
                                  <p:stCondLst>
                                    <p:cond delay="0"/>
                                  </p:stCondLst>
                                  <p:childTnLst>
                                    <p:animRot by="120000">
                                      <p:cBhvr>
                                        <p:cTn id="6" dur="50" fill="hold">
                                          <p:stCondLst>
                                            <p:cond delay="0"/>
                                          </p:stCondLst>
                                        </p:cTn>
                                        <p:tgtEl>
                                          <p:spTgt spid="22"/>
                                        </p:tgtEl>
                                        <p:attrNameLst>
                                          <p:attrName>r</p:attrName>
                                        </p:attrNameLst>
                                      </p:cBhvr>
                                    </p:animRot>
                                    <p:animRot by="-240000">
                                      <p:cBhvr>
                                        <p:cTn id="7" dur="100" fill="hold">
                                          <p:stCondLst>
                                            <p:cond delay="100"/>
                                          </p:stCondLst>
                                        </p:cTn>
                                        <p:tgtEl>
                                          <p:spTgt spid="22"/>
                                        </p:tgtEl>
                                        <p:attrNameLst>
                                          <p:attrName>r</p:attrName>
                                        </p:attrNameLst>
                                      </p:cBhvr>
                                    </p:animRot>
                                    <p:animRot by="240000">
                                      <p:cBhvr>
                                        <p:cTn id="8" dur="100" fill="hold">
                                          <p:stCondLst>
                                            <p:cond delay="200"/>
                                          </p:stCondLst>
                                        </p:cTn>
                                        <p:tgtEl>
                                          <p:spTgt spid="22"/>
                                        </p:tgtEl>
                                        <p:attrNameLst>
                                          <p:attrName>r</p:attrName>
                                        </p:attrNameLst>
                                      </p:cBhvr>
                                    </p:animRot>
                                    <p:animRot by="-240000">
                                      <p:cBhvr>
                                        <p:cTn id="9" dur="100" fill="hold">
                                          <p:stCondLst>
                                            <p:cond delay="300"/>
                                          </p:stCondLst>
                                        </p:cTn>
                                        <p:tgtEl>
                                          <p:spTgt spid="22"/>
                                        </p:tgtEl>
                                        <p:attrNameLst>
                                          <p:attrName>r</p:attrName>
                                        </p:attrNameLst>
                                      </p:cBhvr>
                                    </p:animRot>
                                    <p:animRot by="120000">
                                      <p:cBhvr>
                                        <p:cTn id="10" dur="100" fill="hold">
                                          <p:stCondLst>
                                            <p:cond delay="400"/>
                                          </p:stCondLst>
                                        </p:cTn>
                                        <p:tgtEl>
                                          <p:spTgt spid="22"/>
                                        </p:tgtEl>
                                        <p:attrNameLst>
                                          <p:attrName>r</p:attrName>
                                        </p:attrNameLst>
                                      </p:cBhvr>
                                    </p:animRot>
                                  </p:childTnLst>
                                  <p:subTnLst>
                                    <p:set>
                                      <p:cBhvr override="childStyle">
                                        <p:cTn dur="1" fill="hold" display="0" masterRel="sameClick" afterEffect="1">
                                          <p:stCondLst>
                                            <p:cond evt="end" delay="0">
                                              <p:tn val="5"/>
                                            </p:cond>
                                          </p:stCondLst>
                                        </p:cTn>
                                        <p:tgtEl>
                                          <p:spTgt spid="22"/>
                                        </p:tgtEl>
                                        <p:attrNameLst>
                                          <p:attrName>style.visibility</p:attrName>
                                        </p:attrNameLst>
                                      </p:cBhvr>
                                      <p:to>
                                        <p:strVal val="hidden"/>
                                      </p:to>
                                    </p:set>
                                  </p:subTnLst>
                                </p:cTn>
                              </p:par>
                              <p:par>
                                <p:cTn id="11" presetID="42" presetClass="path" presetSubtype="0" repeatCount="indefinite" accel="50000" decel="50000" fill="hold" nodeType="withEffect">
                                  <p:stCondLst>
                                    <p:cond delay="0"/>
                                  </p:stCondLst>
                                  <p:childTnLst>
                                    <p:animMotion origin="layout" path="M 0 0 L 0 0.25 E" pathEditMode="relative" ptsTypes="">
                                      <p:cBhvr>
                                        <p:cTn id="12" dur="2000" fill="hold"/>
                                        <p:tgtEl>
                                          <p:spTgt spid="16"/>
                                        </p:tgtEl>
                                        <p:attrNameLst>
                                          <p:attrName>ppt_x</p:attrName>
                                          <p:attrName>ppt_y</p:attrName>
                                        </p:attrNameLst>
                                      </p:cBhvr>
                                    </p:animMotion>
                                  </p:childTnLst>
                                  <p:subTnLst>
                                    <p:set>
                                      <p:cBhvr override="childStyle">
                                        <p:cTn dur="1" fill="hold" display="0" masterRel="sameClick" afterEffect="1">
                                          <p:stCondLst>
                                            <p:cond evt="end" delay="0">
                                              <p:tn val="11"/>
                                            </p:cond>
                                          </p:stCondLst>
                                        </p:cTn>
                                        <p:tgtEl>
                                          <p:spTgt spid="16"/>
                                        </p:tgtEl>
                                        <p:attrNameLst>
                                          <p:attrName>style.visibility</p:attrName>
                                        </p:attrNameLst>
                                      </p:cBhvr>
                                      <p:to>
                                        <p:strVal val="hidden"/>
                                      </p:to>
                                    </p:set>
                                  </p:subTnLst>
                                </p:cTn>
                              </p:par>
                              <p:par>
                                <p:cTn id="13" presetID="45" presetClass="entr" presetSubtype="0" repeatCount="indefinite" fill="remove"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0"/>
                                        <p:tgtEl>
                                          <p:spTgt spid="12"/>
                                        </p:tgtEl>
                                      </p:cBhvr>
                                    </p:animEffect>
                                    <p:anim calcmode="lin" valueType="num">
                                      <p:cBhvr>
                                        <p:cTn id="16" dur="2500" fill="hold"/>
                                        <p:tgtEl>
                                          <p:spTgt spid="12"/>
                                        </p:tgtEl>
                                        <p:attrNameLst>
                                          <p:attrName>ppt_w</p:attrName>
                                        </p:attrNameLst>
                                      </p:cBhvr>
                                      <p:tavLst>
                                        <p:tav tm="0" fmla="#ppt_w*sin(2.5*pi*$)">
                                          <p:val>
                                            <p:fltVal val="0"/>
                                          </p:val>
                                        </p:tav>
                                        <p:tav tm="100000">
                                          <p:val>
                                            <p:fltVal val="1"/>
                                          </p:val>
                                        </p:tav>
                                      </p:tavLst>
                                    </p:anim>
                                    <p:anim calcmode="lin" valueType="num">
                                      <p:cBhvr>
                                        <p:cTn id="17" dur="2500" fill="hold"/>
                                        <p:tgtEl>
                                          <p:spTgt spid="12"/>
                                        </p:tgtEl>
                                        <p:attrNameLst>
                                          <p:attrName>ppt_h</p:attrName>
                                        </p:attrNameLst>
                                      </p:cBhvr>
                                      <p:tavLst>
                                        <p:tav tm="0">
                                          <p:val>
                                            <p:strVal val="#ppt_h"/>
                                          </p:val>
                                        </p:tav>
                                        <p:tav tm="100000">
                                          <p:val>
                                            <p:strVal val="#ppt_h"/>
                                          </p:val>
                                        </p:tav>
                                      </p:tavLst>
                                    </p:anim>
                                  </p:childTnLst>
                                  <p:subTnLst>
                                    <p:set>
                                      <p:cBhvr override="childStyle">
                                        <p:cTn dur="1" fill="hold" display="0" masterRel="sameClick" afterEffect="1">
                                          <p:stCondLst>
                                            <p:cond evt="end" delay="0">
                                              <p:tn val="13"/>
                                            </p:cond>
                                          </p:stCondLst>
                                        </p:cTn>
                                        <p:tgtEl>
                                          <p:spTgt spid="12"/>
                                        </p:tgtEl>
                                        <p:attrNameLst>
                                          <p:attrName>style.visibility</p:attrName>
                                        </p:attrNameLst>
                                      </p:cBhvr>
                                      <p:to>
                                        <p:strVal val="hidden"/>
                                      </p:to>
                                    </p:set>
                                  </p:subTnLst>
                                </p:cTn>
                              </p:par>
                              <p:par>
                                <p:cTn id="18" presetID="45" presetClass="entr" presetSubtype="0" repeatCount="indefinite" fill="remove"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500"/>
                                        <p:tgtEl>
                                          <p:spTgt spid="19"/>
                                        </p:tgtEl>
                                      </p:cBhvr>
                                    </p:animEffect>
                                    <p:anim calcmode="lin" valueType="num">
                                      <p:cBhvr>
                                        <p:cTn id="21" dur="2500" fill="hold"/>
                                        <p:tgtEl>
                                          <p:spTgt spid="19"/>
                                        </p:tgtEl>
                                        <p:attrNameLst>
                                          <p:attrName>ppt_w</p:attrName>
                                        </p:attrNameLst>
                                      </p:cBhvr>
                                      <p:tavLst>
                                        <p:tav tm="0" fmla="#ppt_w*sin(2.5*pi*$)">
                                          <p:val>
                                            <p:fltVal val="0"/>
                                          </p:val>
                                        </p:tav>
                                        <p:tav tm="100000">
                                          <p:val>
                                            <p:fltVal val="1"/>
                                          </p:val>
                                        </p:tav>
                                      </p:tavLst>
                                    </p:anim>
                                    <p:anim calcmode="lin" valueType="num">
                                      <p:cBhvr>
                                        <p:cTn id="22" dur="2500" fill="hold"/>
                                        <p:tgtEl>
                                          <p:spTgt spid="19"/>
                                        </p:tgtEl>
                                        <p:attrNameLst>
                                          <p:attrName>ppt_h</p:attrName>
                                        </p:attrNameLst>
                                      </p:cBhvr>
                                      <p:tavLst>
                                        <p:tav tm="0">
                                          <p:val>
                                            <p:strVal val="#ppt_h"/>
                                          </p:val>
                                        </p:tav>
                                        <p:tav tm="100000">
                                          <p:val>
                                            <p:strVal val="#ppt_h"/>
                                          </p:val>
                                        </p:tav>
                                      </p:tavLst>
                                    </p:anim>
                                  </p:childTnLst>
                                  <p:subTnLst>
                                    <p:set>
                                      <p:cBhvr override="childStyle">
                                        <p:cTn dur="1" fill="hold" display="0" masterRel="sameClick" afterEffect="1">
                                          <p:stCondLst>
                                            <p:cond evt="end" delay="0">
                                              <p:tn val="18"/>
                                            </p:cond>
                                          </p:stCondLst>
                                        </p:cTn>
                                        <p:tgtEl>
                                          <p:spTgt spid="1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1533" y="577268"/>
            <a:ext cx="3993401"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哲學類</a:t>
            </a:r>
            <a:r>
              <a:rPr lang="zh-TW" altLang="en-US" sz="2800" spc="50" dirty="0" smtClean="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rPr>
              <a:t>圖書借閱排行榜</a:t>
            </a:r>
            <a:endParaRPr lang="zh-TW" altLang="en-US" sz="2800" cap="none" spc="50" dirty="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grpSp>
        <p:nvGrpSpPr>
          <p:cNvPr id="2" name="群組 9"/>
          <p:cNvGrpSpPr/>
          <p:nvPr/>
        </p:nvGrpSpPr>
        <p:grpSpPr>
          <a:xfrm>
            <a:off x="2936781" y="4142866"/>
            <a:ext cx="4747789" cy="523220"/>
            <a:chOff x="2936779" y="4142866"/>
            <a:chExt cx="4747788" cy="523220"/>
          </a:xfrm>
        </p:grpSpPr>
        <p:sp>
          <p:nvSpPr>
            <p:cNvPr id="5" name="矩形 4"/>
            <p:cNvSpPr/>
            <p:nvPr/>
          </p:nvSpPr>
          <p:spPr>
            <a:xfrm>
              <a:off x="2936779" y="4142866"/>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1</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7" name="矩形 6"/>
            <p:cNvSpPr/>
            <p:nvPr/>
          </p:nvSpPr>
          <p:spPr>
            <a:xfrm>
              <a:off x="5171708" y="4142866"/>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2</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9" name="矩形 8"/>
            <p:cNvSpPr/>
            <p:nvPr/>
          </p:nvSpPr>
          <p:spPr>
            <a:xfrm>
              <a:off x="7310747" y="4142866"/>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3</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grpSp>
      <p:pic>
        <p:nvPicPr>
          <p:cNvPr id="3074" name="Picture 2" descr="Z:\0307記者會\臺灣102年閱讀習慣調查書影圖檔\03.哲學類圖書界月排行榜Top20\02 29張當票：典當不到的人生啟發.jpg"/>
          <p:cNvPicPr>
            <a:picLocks noChangeAspect="1" noChangeArrowheads="1"/>
          </p:cNvPicPr>
          <p:nvPr/>
        </p:nvPicPr>
        <p:blipFill>
          <a:blip r:embed="rId2" cstate="email"/>
          <a:srcRect/>
          <a:stretch>
            <a:fillRect/>
          </a:stretch>
        </p:blipFill>
        <p:spPr bwMode="auto">
          <a:xfrm>
            <a:off x="3296816" y="4151413"/>
            <a:ext cx="1716191" cy="2232248"/>
          </a:xfrm>
          <a:prstGeom prst="rect">
            <a:avLst/>
          </a:prstGeom>
          <a:noFill/>
        </p:spPr>
      </p:pic>
      <p:pic>
        <p:nvPicPr>
          <p:cNvPr id="20482" name="Picture 2" descr="快思慢想"/>
          <p:cNvPicPr>
            <a:picLocks noChangeAspect="1" noChangeArrowheads="1"/>
          </p:cNvPicPr>
          <p:nvPr/>
        </p:nvPicPr>
        <p:blipFill>
          <a:blip r:embed="rId3" cstate="email"/>
          <a:srcRect/>
          <a:stretch>
            <a:fillRect/>
          </a:stretch>
        </p:blipFill>
        <p:spPr bwMode="auto">
          <a:xfrm>
            <a:off x="5529065" y="4151413"/>
            <a:ext cx="1618380" cy="2232248"/>
          </a:xfrm>
          <a:prstGeom prst="rect">
            <a:avLst/>
          </a:prstGeom>
          <a:noFill/>
        </p:spPr>
      </p:pic>
      <p:pic>
        <p:nvPicPr>
          <p:cNvPr id="20484" name="Picture 4" descr="海賊王驚點語錄：海賊王教我的50件事"/>
          <p:cNvPicPr>
            <a:picLocks noChangeAspect="1" noChangeArrowheads="1"/>
          </p:cNvPicPr>
          <p:nvPr/>
        </p:nvPicPr>
        <p:blipFill>
          <a:blip r:embed="rId4" cstate="email"/>
          <a:srcRect/>
          <a:stretch>
            <a:fillRect/>
          </a:stretch>
        </p:blipFill>
        <p:spPr bwMode="auto">
          <a:xfrm>
            <a:off x="7761312" y="4274308"/>
            <a:ext cx="1512168" cy="2109355"/>
          </a:xfrm>
          <a:prstGeom prst="rect">
            <a:avLst/>
          </a:prstGeom>
          <a:noFill/>
        </p:spPr>
      </p:pic>
      <p:sp>
        <p:nvSpPr>
          <p:cNvPr id="13" name="文字方塊 12"/>
          <p:cNvSpPr txBox="1"/>
          <p:nvPr/>
        </p:nvSpPr>
        <p:spPr>
          <a:xfrm>
            <a:off x="3310600" y="3756723"/>
            <a:ext cx="938077" cy="307777"/>
          </a:xfrm>
          <a:prstGeom prst="rect">
            <a:avLst/>
          </a:prstGeom>
          <a:noFill/>
        </p:spPr>
        <p:txBody>
          <a:bodyPr wrap="none" rtlCol="0">
            <a:spAutoFit/>
          </a:bodyPr>
          <a:lstStyle/>
          <a:p>
            <a:r>
              <a:rPr lang="en-US" altLang="zh-TW" sz="1400" b="1" dirty="0" smtClean="0">
                <a:latin typeface="微軟正黑體" pitchFamily="34" charset="-120"/>
                <a:ea typeface="微軟正黑體" pitchFamily="34" charset="-120"/>
              </a:rPr>
              <a:t>29</a:t>
            </a:r>
            <a:r>
              <a:rPr lang="zh-TW" altLang="en-US" sz="1400" b="1" dirty="0" smtClean="0">
                <a:latin typeface="微軟正黑體" pitchFamily="34" charset="-120"/>
                <a:ea typeface="微軟正黑體" pitchFamily="34" charset="-120"/>
              </a:rPr>
              <a:t>張當票</a:t>
            </a:r>
            <a:endParaRPr lang="zh-TW" altLang="en-US" sz="1400" b="1" dirty="0">
              <a:latin typeface="微軟正黑體" pitchFamily="34" charset="-120"/>
              <a:ea typeface="微軟正黑體" pitchFamily="34" charset="-120"/>
            </a:endParaRPr>
          </a:p>
        </p:txBody>
      </p:sp>
      <p:sp>
        <p:nvSpPr>
          <p:cNvPr id="14" name="文字方塊 13"/>
          <p:cNvSpPr txBox="1"/>
          <p:nvPr/>
        </p:nvSpPr>
        <p:spPr>
          <a:xfrm>
            <a:off x="5601073" y="3735634"/>
            <a:ext cx="902811"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快思慢想</a:t>
            </a:r>
            <a:endParaRPr lang="zh-TW" altLang="en-US" sz="1400" b="1" dirty="0">
              <a:latin typeface="微軟正黑體" pitchFamily="34" charset="-120"/>
              <a:ea typeface="微軟正黑體" pitchFamily="34" charset="-120"/>
            </a:endParaRPr>
          </a:p>
        </p:txBody>
      </p:sp>
      <p:sp>
        <p:nvSpPr>
          <p:cNvPr id="15" name="文字方塊 14"/>
          <p:cNvSpPr txBox="1"/>
          <p:nvPr/>
        </p:nvSpPr>
        <p:spPr>
          <a:xfrm>
            <a:off x="7761312" y="3913313"/>
            <a:ext cx="1441420"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海賊王驚點語錄</a:t>
            </a:r>
            <a:endParaRPr lang="zh-TW" altLang="en-US" sz="1400" b="1" dirty="0">
              <a:latin typeface="微軟正黑體" pitchFamily="34" charset="-120"/>
              <a:ea typeface="微軟正黑體" pitchFamily="34" charset="-120"/>
            </a:endParaRPr>
          </a:p>
        </p:txBody>
      </p:sp>
      <p:sp>
        <p:nvSpPr>
          <p:cNvPr id="16" name="矩形 15"/>
          <p:cNvSpPr/>
          <p:nvPr/>
        </p:nvSpPr>
        <p:spPr>
          <a:xfrm>
            <a:off x="601534" y="1268760"/>
            <a:ext cx="8601199" cy="198000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marL="457200" indent="-457200">
              <a:spcAft>
                <a:spcPts val="1200"/>
              </a:spcAft>
              <a:buAutoNum type="arabicPeriod"/>
            </a:pPr>
            <a:r>
              <a:rPr lang="zh-TW" altLang="en-US" sz="2200" b="1" dirty="0" smtClean="0">
                <a:solidFill>
                  <a:srgbClr val="0000CC"/>
                </a:solidFill>
                <a:latin typeface="Calisto MT" panose="02040603050505030304" pitchFamily="18" charset="0"/>
                <a:ea typeface="標楷體" panose="03000509000000000000" pitchFamily="65" charset="-120"/>
              </a:rPr>
              <a:t>民眾</a:t>
            </a:r>
            <a:r>
              <a:rPr lang="zh-TW" altLang="en-US" sz="2200" b="1" dirty="0">
                <a:solidFill>
                  <a:srgbClr val="0000CC"/>
                </a:solidFill>
                <a:latin typeface="Calisto MT" panose="02040603050505030304" pitchFamily="18" charset="0"/>
                <a:ea typeface="標楷體" panose="03000509000000000000" pitchFamily="65" charset="-120"/>
              </a:rPr>
              <a:t>喜歡借閱人生觀與人際溝通方法的圖書</a:t>
            </a:r>
            <a:endParaRPr lang="en-US" altLang="zh-TW" sz="2200" b="1" dirty="0">
              <a:solidFill>
                <a:srgbClr val="0000CC"/>
              </a:solidFill>
              <a:latin typeface="Calisto MT" panose="02040603050505030304" pitchFamily="18" charset="0"/>
              <a:ea typeface="標楷體" panose="03000509000000000000" pitchFamily="65" charset="-120"/>
            </a:endParaRPr>
          </a:p>
          <a:p>
            <a:pPr marL="457200" indent="-457200">
              <a:spcAft>
                <a:spcPts val="1200"/>
              </a:spcAft>
              <a:buAutoNum type="arabicPeriod"/>
            </a:pPr>
            <a:r>
              <a:rPr lang="zh-TW" altLang="zh-TW" sz="2200" b="1" dirty="0" smtClean="0">
                <a:solidFill>
                  <a:srgbClr val="0000CC"/>
                </a:solidFill>
                <a:latin typeface="Calisto MT" panose="02040603050505030304" pitchFamily="18" charset="0"/>
                <a:ea typeface="標楷體" panose="03000509000000000000" pitchFamily="65" charset="-120"/>
              </a:rPr>
              <a:t>《</a:t>
            </a:r>
            <a:r>
              <a:rPr lang="en-US" altLang="zh-TW" sz="2200" b="1" dirty="0">
                <a:solidFill>
                  <a:srgbClr val="0000CC"/>
                </a:solidFill>
                <a:latin typeface="Calisto MT" panose="02040603050505030304" pitchFamily="18" charset="0"/>
                <a:ea typeface="標楷體" panose="03000509000000000000" pitchFamily="65" charset="-120"/>
              </a:rPr>
              <a:t>29</a:t>
            </a:r>
            <a:r>
              <a:rPr lang="zh-TW" altLang="zh-TW" sz="2200" b="1" dirty="0">
                <a:solidFill>
                  <a:srgbClr val="0000CC"/>
                </a:solidFill>
                <a:latin typeface="Calisto MT" panose="02040603050505030304" pitchFamily="18" charset="0"/>
                <a:ea typeface="標楷體" panose="03000509000000000000" pitchFamily="65" charset="-120"/>
              </a:rPr>
              <a:t>張當票》作者秦嗣林長期應邀在吳淡如主持「女人要有錢」節目中鑑定五花八門之珠寶字畫，深受女性觀眾歡迎，遂造就本書於本類始終維持著高借閱率，</a:t>
            </a:r>
            <a:r>
              <a:rPr lang="en-US" altLang="zh-TW" sz="2200" b="1" dirty="0">
                <a:solidFill>
                  <a:srgbClr val="0000CC"/>
                </a:solidFill>
                <a:latin typeface="Calisto MT" panose="02040603050505030304" pitchFamily="18" charset="0"/>
                <a:ea typeface="標楷體" panose="03000509000000000000" pitchFamily="65" charset="-120"/>
              </a:rPr>
              <a:t>102</a:t>
            </a:r>
            <a:r>
              <a:rPr lang="zh-TW" altLang="zh-TW" sz="2200" b="1" dirty="0">
                <a:solidFill>
                  <a:srgbClr val="0000CC"/>
                </a:solidFill>
                <a:latin typeface="Calisto MT" panose="02040603050505030304" pitchFamily="18" charset="0"/>
                <a:ea typeface="標楷體" panose="03000509000000000000" pitchFamily="65" charset="-120"/>
              </a:rPr>
              <a:t>年是排行榜第</a:t>
            </a:r>
            <a:r>
              <a:rPr lang="en-US" altLang="zh-TW" sz="2200" b="1" dirty="0">
                <a:solidFill>
                  <a:srgbClr val="0000CC"/>
                </a:solidFill>
                <a:latin typeface="Calisto MT" panose="02040603050505030304" pitchFamily="18" charset="0"/>
                <a:ea typeface="標楷體" panose="03000509000000000000" pitchFamily="65" charset="-120"/>
              </a:rPr>
              <a:t>2</a:t>
            </a:r>
            <a:r>
              <a:rPr lang="zh-TW" altLang="zh-TW" sz="2200" b="1" dirty="0">
                <a:solidFill>
                  <a:srgbClr val="0000CC"/>
                </a:solidFill>
                <a:latin typeface="Calisto MT" panose="02040603050505030304" pitchFamily="18" charset="0"/>
                <a:ea typeface="標楷體" panose="03000509000000000000" pitchFamily="65" charset="-120"/>
              </a:rPr>
              <a:t>名，</a:t>
            </a:r>
            <a:r>
              <a:rPr lang="en-US" altLang="zh-TW" sz="2200" b="1" dirty="0">
                <a:solidFill>
                  <a:srgbClr val="0000CC"/>
                </a:solidFill>
                <a:latin typeface="Calisto MT" panose="02040603050505030304" pitchFamily="18" charset="0"/>
                <a:ea typeface="標楷體" panose="03000509000000000000" pitchFamily="65" charset="-120"/>
              </a:rPr>
              <a:t>103</a:t>
            </a:r>
            <a:r>
              <a:rPr lang="zh-TW" altLang="zh-TW" sz="2200" b="1" dirty="0">
                <a:solidFill>
                  <a:srgbClr val="0000CC"/>
                </a:solidFill>
                <a:latin typeface="Calisto MT" panose="02040603050505030304" pitchFamily="18" charset="0"/>
                <a:ea typeface="標楷體" panose="03000509000000000000" pitchFamily="65" charset="-120"/>
              </a:rPr>
              <a:t>年則躍升至第</a:t>
            </a:r>
            <a:r>
              <a:rPr lang="en-US" altLang="zh-TW" sz="2200" b="1" dirty="0">
                <a:solidFill>
                  <a:srgbClr val="0000CC"/>
                </a:solidFill>
                <a:latin typeface="Calisto MT" panose="02040603050505030304" pitchFamily="18" charset="0"/>
                <a:ea typeface="標楷體" panose="03000509000000000000" pitchFamily="65" charset="-120"/>
              </a:rPr>
              <a:t>1</a:t>
            </a:r>
            <a:r>
              <a:rPr lang="zh-TW" altLang="zh-TW" sz="2200" b="1" dirty="0">
                <a:solidFill>
                  <a:srgbClr val="0000CC"/>
                </a:solidFill>
                <a:latin typeface="Calisto MT" panose="02040603050505030304" pitchFamily="18" charset="0"/>
                <a:ea typeface="標楷體" panose="03000509000000000000" pitchFamily="65" charset="-120"/>
              </a:rPr>
              <a:t>名</a:t>
            </a:r>
            <a:r>
              <a:rPr lang="zh-TW" altLang="zh-TW" sz="2200" b="1" dirty="0" smtClean="0">
                <a:solidFill>
                  <a:srgbClr val="0000CC"/>
                </a:solidFill>
                <a:latin typeface="Calisto MT" panose="02040603050505030304" pitchFamily="18" charset="0"/>
                <a:ea typeface="標楷體" panose="03000509000000000000" pitchFamily="65" charset="-120"/>
              </a:rPr>
              <a:t>。</a:t>
            </a:r>
            <a:endParaRPr lang="en-US" altLang="zh-TW" sz="2400" dirty="0" smtClean="0">
              <a:solidFill>
                <a:srgbClr val="0000CC"/>
              </a:solidFill>
            </a:endParaRPr>
          </a:p>
        </p:txBody>
      </p:sp>
    </p:spTree>
    <p:extLst>
      <p:ext uri="{BB962C8B-B14F-4D97-AF65-F5344CB8AC3E}">
        <p14:creationId xmlns="" xmlns:p14="http://schemas.microsoft.com/office/powerpoint/2010/main" val="15133824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2520" y="548682"/>
            <a:ext cx="3993401"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宗教類</a:t>
            </a:r>
            <a:r>
              <a:rPr lang="zh-TW" altLang="en-US" sz="2800" spc="50" dirty="0" smtClean="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rPr>
              <a:t>圖書借閱排行榜</a:t>
            </a:r>
            <a:endParaRPr lang="zh-TW" altLang="en-US" sz="2800" cap="none" spc="50" dirty="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grpSp>
        <p:nvGrpSpPr>
          <p:cNvPr id="4" name="群組 3"/>
          <p:cNvGrpSpPr/>
          <p:nvPr/>
        </p:nvGrpSpPr>
        <p:grpSpPr>
          <a:xfrm>
            <a:off x="2620737" y="3429000"/>
            <a:ext cx="6508728" cy="2733124"/>
            <a:chOff x="2130909" y="3861049"/>
            <a:chExt cx="6508727" cy="2733124"/>
          </a:xfrm>
        </p:grpSpPr>
        <p:sp>
          <p:nvSpPr>
            <p:cNvPr id="5" name="矩形 4"/>
            <p:cNvSpPr/>
            <p:nvPr/>
          </p:nvSpPr>
          <p:spPr>
            <a:xfrm>
              <a:off x="2130909" y="4175185"/>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1</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7" name="矩形 6"/>
            <p:cNvSpPr/>
            <p:nvPr/>
          </p:nvSpPr>
          <p:spPr>
            <a:xfrm>
              <a:off x="4363157" y="4175185"/>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2</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pic>
          <p:nvPicPr>
            <p:cNvPr id="8" name="Picture 6"/>
            <p:cNvPicPr>
              <a:picLocks noChangeAspect="1" noChangeArrowheads="1"/>
            </p:cNvPicPr>
            <p:nvPr/>
          </p:nvPicPr>
          <p:blipFill>
            <a:blip r:embed="rId2" cstate="email">
              <a:extLst>
                <a:ext uri="{28A0092B-C50C-407E-A947-70E740481C1C}">
                  <a14:useLocalDpi xmlns="" xmlns:a14="http://schemas.microsoft.com/office/drawing/2010/main"/>
                </a:ext>
              </a:extLst>
            </a:blip>
            <a:stretch>
              <a:fillRect/>
            </a:stretch>
          </p:blipFill>
          <p:spPr bwMode="auto">
            <a:xfrm>
              <a:off x="4672962" y="4213089"/>
              <a:ext cx="1755000" cy="234000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矩形 8"/>
            <p:cNvSpPr/>
            <p:nvPr/>
          </p:nvSpPr>
          <p:spPr>
            <a:xfrm>
              <a:off x="6595404" y="4175185"/>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3</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pic>
          <p:nvPicPr>
            <p:cNvPr id="14" name="Picture 8" descr="http://ec1img.pchome.com.tw/pic/v1/data/item/201209/D/J/A/H/0/H/DJAH0H-A68533650000_5052985369ab0"/>
            <p:cNvPicPr>
              <a:picLocks noChangeAspect="1" noChangeArrowheads="1"/>
            </p:cNvPicPr>
            <p:nvPr/>
          </p:nvPicPr>
          <p:blipFill>
            <a:blip r:embed="rId3" cstate="email"/>
            <a:srcRect/>
            <a:stretch>
              <a:fillRect/>
            </a:stretch>
          </p:blipFill>
          <p:spPr bwMode="auto">
            <a:xfrm>
              <a:off x="2413058" y="4266966"/>
              <a:ext cx="1784648" cy="2232247"/>
            </a:xfrm>
            <a:prstGeom prst="rect">
              <a:avLst/>
            </a:prstGeom>
            <a:noFill/>
          </p:spPr>
        </p:pic>
        <p:pic>
          <p:nvPicPr>
            <p:cNvPr id="19458" name="Picture 2" descr="倒空自己的杯子"/>
            <p:cNvPicPr>
              <a:picLocks noChangeAspect="1" noChangeArrowheads="1"/>
            </p:cNvPicPr>
            <p:nvPr/>
          </p:nvPicPr>
          <p:blipFill>
            <a:blip r:embed="rId4" cstate="email"/>
            <a:srcRect/>
            <a:stretch>
              <a:fillRect/>
            </a:stretch>
          </p:blipFill>
          <p:spPr bwMode="auto">
            <a:xfrm>
              <a:off x="6903217" y="4172006"/>
              <a:ext cx="1736419" cy="2422167"/>
            </a:xfrm>
            <a:prstGeom prst="rect">
              <a:avLst/>
            </a:prstGeom>
            <a:noFill/>
          </p:spPr>
        </p:pic>
        <p:sp>
          <p:nvSpPr>
            <p:cNvPr id="12" name="文字方塊 11"/>
            <p:cNvSpPr txBox="1"/>
            <p:nvPr/>
          </p:nvSpPr>
          <p:spPr>
            <a:xfrm>
              <a:off x="2378714" y="3861049"/>
              <a:ext cx="1620957"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神秘的星座魔法書</a:t>
              </a:r>
              <a:endParaRPr lang="zh-TW" altLang="en-US" sz="1400" b="1" dirty="0">
                <a:latin typeface="微軟正黑體" pitchFamily="34" charset="-120"/>
                <a:ea typeface="微軟正黑體" pitchFamily="34" charset="-120"/>
              </a:endParaRPr>
            </a:p>
          </p:txBody>
        </p:sp>
        <p:sp>
          <p:nvSpPr>
            <p:cNvPr id="15" name="文字方塊 14"/>
            <p:cNvSpPr txBox="1"/>
            <p:nvPr/>
          </p:nvSpPr>
          <p:spPr>
            <a:xfrm>
              <a:off x="4672963" y="3861049"/>
              <a:ext cx="1082348"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靈界的譯者</a:t>
              </a:r>
              <a:endParaRPr lang="zh-TW" altLang="en-US" sz="1400" b="1" dirty="0">
                <a:latin typeface="微軟正黑體" pitchFamily="34" charset="-120"/>
                <a:ea typeface="微軟正黑體" pitchFamily="34" charset="-120"/>
              </a:endParaRPr>
            </a:p>
          </p:txBody>
        </p:sp>
        <p:sp>
          <p:nvSpPr>
            <p:cNvPr id="16" name="文字方塊 15"/>
            <p:cNvSpPr txBox="1"/>
            <p:nvPr/>
          </p:nvSpPr>
          <p:spPr>
            <a:xfrm>
              <a:off x="6903217" y="3861049"/>
              <a:ext cx="1441420"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倒空自己的杯子</a:t>
              </a:r>
              <a:endParaRPr lang="zh-TW" altLang="en-US" sz="1400" b="1" dirty="0">
                <a:latin typeface="微軟正黑體" pitchFamily="34" charset="-120"/>
                <a:ea typeface="微軟正黑體" pitchFamily="34" charset="-120"/>
              </a:endParaRPr>
            </a:p>
          </p:txBody>
        </p:sp>
      </p:grpSp>
      <p:sp>
        <p:nvSpPr>
          <p:cNvPr id="17" name="矩形 16"/>
          <p:cNvSpPr/>
          <p:nvPr/>
        </p:nvSpPr>
        <p:spPr>
          <a:xfrm>
            <a:off x="644687" y="1268760"/>
            <a:ext cx="8628794" cy="194400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marL="457200" indent="-457200">
              <a:spcAft>
                <a:spcPts val="1200"/>
              </a:spcAft>
              <a:buAutoNum type="arabicPeriod"/>
            </a:pPr>
            <a:r>
              <a:rPr lang="zh-TW" altLang="zh-TW" sz="2200" b="1" dirty="0" smtClean="0">
                <a:solidFill>
                  <a:srgbClr val="0000CC"/>
                </a:solidFill>
                <a:latin typeface="Calisto MT" panose="02040603050505030304" pitchFamily="18" charset="0"/>
                <a:ea typeface="標楷體" panose="03000509000000000000" pitchFamily="65" charset="-120"/>
              </a:rPr>
              <a:t>《</a:t>
            </a:r>
            <a:r>
              <a:rPr lang="zh-TW" altLang="zh-TW" sz="2200" b="1" dirty="0">
                <a:solidFill>
                  <a:srgbClr val="0000CC"/>
                </a:solidFill>
                <a:latin typeface="Calisto MT" panose="02040603050505030304" pitchFamily="18" charset="0"/>
                <a:ea typeface="標楷體" panose="03000509000000000000" pitchFamily="65" charset="-120"/>
              </a:rPr>
              <a:t>神秘的星座魔法書》進入排行榜次數最多，這是一本老少咸宜的星座圖書</a:t>
            </a:r>
            <a:endParaRPr lang="en-US" altLang="zh-TW" sz="2200" b="1" dirty="0">
              <a:solidFill>
                <a:srgbClr val="0000CC"/>
              </a:solidFill>
              <a:latin typeface="Calisto MT" panose="02040603050505030304" pitchFamily="18" charset="0"/>
              <a:ea typeface="標楷體" panose="03000509000000000000" pitchFamily="65" charset="-120"/>
            </a:endParaRPr>
          </a:p>
          <a:p>
            <a:pPr marL="457200" indent="-457200">
              <a:spcAft>
                <a:spcPts val="1200"/>
              </a:spcAft>
              <a:buAutoNum type="arabicPeriod"/>
            </a:pPr>
            <a:r>
              <a:rPr lang="zh-TW" altLang="zh-TW" sz="2200" b="1" dirty="0" smtClean="0">
                <a:solidFill>
                  <a:srgbClr val="0000CC"/>
                </a:solidFill>
                <a:latin typeface="Calisto MT" panose="02040603050505030304" pitchFamily="18" charset="0"/>
                <a:ea typeface="標楷體" panose="03000509000000000000" pitchFamily="65" charset="-120"/>
              </a:rPr>
              <a:t>各</a:t>
            </a:r>
            <a:r>
              <a:rPr lang="zh-TW" altLang="zh-TW" sz="2200" b="1" dirty="0">
                <a:solidFill>
                  <a:srgbClr val="0000CC"/>
                </a:solidFill>
                <a:latin typeface="Calisto MT" panose="02040603050505030304" pitchFamily="18" charset="0"/>
                <a:ea typeface="標楷體" panose="03000509000000000000" pitchFamily="65" charset="-120"/>
              </a:rPr>
              <a:t>地民眾也非常踴躍借閱居家風水的圖書</a:t>
            </a:r>
            <a:r>
              <a:rPr lang="zh-TW" altLang="en-US" sz="2200" b="1" dirty="0">
                <a:solidFill>
                  <a:srgbClr val="0000CC"/>
                </a:solidFill>
                <a:latin typeface="Calisto MT" panose="02040603050505030304" pitchFamily="18" charset="0"/>
                <a:ea typeface="標楷體" panose="03000509000000000000" pitchFamily="65" charset="-120"/>
              </a:rPr>
              <a:t>，</a:t>
            </a:r>
            <a:r>
              <a:rPr lang="zh-TW" altLang="zh-TW" sz="2200" b="1" dirty="0">
                <a:solidFill>
                  <a:srgbClr val="0000CC"/>
                </a:solidFill>
                <a:latin typeface="Calisto MT" panose="02040603050505030304" pitchFamily="18" charset="0"/>
                <a:ea typeface="標楷體" panose="03000509000000000000" pitchFamily="65" charset="-120"/>
              </a:rPr>
              <a:t>因此提供風</a:t>
            </a:r>
            <a:endParaRPr lang="en-US" altLang="zh-TW" sz="2200" b="1" dirty="0">
              <a:solidFill>
                <a:srgbClr val="0000CC"/>
              </a:solidFill>
              <a:latin typeface="Calisto MT" panose="02040603050505030304" pitchFamily="18" charset="0"/>
              <a:ea typeface="標楷體" panose="03000509000000000000" pitchFamily="65" charset="-120"/>
            </a:endParaRPr>
          </a:p>
          <a:p>
            <a:pPr marL="457200" indent="-457200">
              <a:spcAft>
                <a:spcPts val="1200"/>
              </a:spcAft>
              <a:buAutoNum type="arabicPeriod"/>
            </a:pPr>
            <a:r>
              <a:rPr lang="zh-TW" altLang="zh-TW" sz="2200" b="1" dirty="0" smtClean="0">
                <a:solidFill>
                  <a:srgbClr val="0000CC"/>
                </a:solidFill>
                <a:latin typeface="Calisto MT" panose="02040603050505030304" pitchFamily="18" charset="0"/>
                <a:ea typeface="標楷體" panose="03000509000000000000" pitchFamily="65" charset="-120"/>
              </a:rPr>
              <a:t>水</a:t>
            </a:r>
            <a:r>
              <a:rPr lang="zh-TW" altLang="zh-TW" sz="2200" b="1" dirty="0">
                <a:solidFill>
                  <a:srgbClr val="0000CC"/>
                </a:solidFill>
                <a:latin typeface="Calisto MT" panose="02040603050505030304" pitchFamily="18" charset="0"/>
                <a:ea typeface="標楷體" panose="03000509000000000000" pitchFamily="65" charset="-120"/>
              </a:rPr>
              <a:t>常識的作品共計有</a:t>
            </a:r>
            <a:r>
              <a:rPr lang="en-US" altLang="zh-TW" sz="2200" b="1" dirty="0">
                <a:solidFill>
                  <a:srgbClr val="0000CC"/>
                </a:solidFill>
                <a:latin typeface="Calisto MT" panose="02040603050505030304" pitchFamily="18" charset="0"/>
                <a:ea typeface="標楷體" panose="03000509000000000000" pitchFamily="65" charset="-120"/>
              </a:rPr>
              <a:t>6</a:t>
            </a:r>
            <a:r>
              <a:rPr lang="zh-TW" altLang="zh-TW" sz="2200" b="1" dirty="0">
                <a:solidFill>
                  <a:srgbClr val="0000CC"/>
                </a:solidFill>
                <a:latin typeface="Calisto MT" panose="02040603050505030304" pitchFamily="18" charset="0"/>
                <a:ea typeface="標楷體" panose="03000509000000000000" pitchFamily="65" charset="-120"/>
              </a:rPr>
              <a:t>種進入本類的排行榜</a:t>
            </a:r>
            <a:endParaRPr lang="zh-TW" altLang="en-US" sz="2200" b="1" dirty="0">
              <a:solidFill>
                <a:srgbClr val="0000CC"/>
              </a:solidFill>
              <a:latin typeface="Calisto MT" panose="02040603050505030304" pitchFamily="18" charset="0"/>
              <a:ea typeface="標楷體" panose="03000509000000000000" pitchFamily="65" charset="-120"/>
            </a:endParaRPr>
          </a:p>
        </p:txBody>
      </p:sp>
    </p:spTree>
    <p:extLst>
      <p:ext uri="{BB962C8B-B14F-4D97-AF65-F5344CB8AC3E}">
        <p14:creationId xmlns="" xmlns:p14="http://schemas.microsoft.com/office/powerpoint/2010/main" val="34789447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0094" y="539971"/>
            <a:ext cx="482696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自然科學類</a:t>
            </a:r>
            <a:r>
              <a:rPr lang="zh-TW" altLang="en-US" sz="2800" spc="50" dirty="0" smtClean="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rPr>
              <a:t>圖書借閱排行榜</a:t>
            </a:r>
            <a:endParaRPr lang="zh-TW" altLang="en-US" sz="2800" cap="none" spc="50" dirty="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grpSp>
        <p:nvGrpSpPr>
          <p:cNvPr id="4" name="群組 3"/>
          <p:cNvGrpSpPr/>
          <p:nvPr/>
        </p:nvGrpSpPr>
        <p:grpSpPr>
          <a:xfrm>
            <a:off x="1858679" y="2996952"/>
            <a:ext cx="7270786" cy="2922858"/>
            <a:chOff x="1092794" y="3625860"/>
            <a:chExt cx="7270786" cy="2922858"/>
          </a:xfrm>
        </p:grpSpPr>
        <p:grpSp>
          <p:nvGrpSpPr>
            <p:cNvPr id="2" name="群組 9"/>
            <p:cNvGrpSpPr/>
            <p:nvPr/>
          </p:nvGrpSpPr>
          <p:grpSpPr>
            <a:xfrm>
              <a:off x="1092794" y="3933056"/>
              <a:ext cx="5444383" cy="595228"/>
              <a:chOff x="3182804" y="4792279"/>
              <a:chExt cx="5444382" cy="595228"/>
            </a:xfrm>
          </p:grpSpPr>
          <p:sp>
            <p:nvSpPr>
              <p:cNvPr id="5" name="矩形 4"/>
              <p:cNvSpPr/>
              <p:nvPr/>
            </p:nvSpPr>
            <p:spPr>
              <a:xfrm>
                <a:off x="3182804" y="4864287"/>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1</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7" name="矩形 6"/>
              <p:cNvSpPr/>
              <p:nvPr/>
            </p:nvSpPr>
            <p:spPr>
              <a:xfrm>
                <a:off x="5819521" y="4792279"/>
                <a:ext cx="370895"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2</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9" name="矩形 8"/>
              <p:cNvSpPr/>
              <p:nvPr/>
            </p:nvSpPr>
            <p:spPr>
              <a:xfrm>
                <a:off x="8253366" y="4792279"/>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3</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grpSp>
        <p:pic>
          <p:nvPicPr>
            <p:cNvPr id="14" name="Picture 10" descr="一定要學會的Excel九個基本關鍵：看故事教你聰明掌握Excel"/>
            <p:cNvPicPr>
              <a:picLocks noChangeAspect="1" noChangeArrowheads="1"/>
            </p:cNvPicPr>
            <p:nvPr/>
          </p:nvPicPr>
          <p:blipFill>
            <a:blip r:embed="rId2" cstate="email"/>
            <a:srcRect/>
            <a:stretch>
              <a:fillRect/>
            </a:stretch>
          </p:blipFill>
          <p:spPr bwMode="auto">
            <a:xfrm>
              <a:off x="1442611" y="4159481"/>
              <a:ext cx="1800200" cy="2378836"/>
            </a:xfrm>
            <a:prstGeom prst="rect">
              <a:avLst/>
            </a:prstGeom>
            <a:noFill/>
          </p:spPr>
        </p:pic>
        <p:pic>
          <p:nvPicPr>
            <p:cNvPr id="18434" name="Picture 2" descr="觀念化學I —基本概念．原子"/>
            <p:cNvPicPr>
              <a:picLocks noChangeAspect="1" noChangeArrowheads="1"/>
            </p:cNvPicPr>
            <p:nvPr/>
          </p:nvPicPr>
          <p:blipFill>
            <a:blip r:embed="rId3" cstate="email"/>
            <a:srcRect/>
            <a:stretch>
              <a:fillRect/>
            </a:stretch>
          </p:blipFill>
          <p:spPr bwMode="auto">
            <a:xfrm>
              <a:off x="4172913" y="4232775"/>
              <a:ext cx="1728192" cy="2232248"/>
            </a:xfrm>
            <a:prstGeom prst="rect">
              <a:avLst/>
            </a:prstGeom>
            <a:noFill/>
          </p:spPr>
        </p:pic>
        <p:pic>
          <p:nvPicPr>
            <p:cNvPr id="17410" name="Picture 2" descr="我們去觀星"/>
            <p:cNvPicPr>
              <a:picLocks noChangeAspect="1" noChangeArrowheads="1"/>
            </p:cNvPicPr>
            <p:nvPr/>
          </p:nvPicPr>
          <p:blipFill>
            <a:blip r:embed="rId4" cstate="email"/>
            <a:srcRect/>
            <a:stretch>
              <a:fillRect/>
            </a:stretch>
          </p:blipFill>
          <p:spPr bwMode="auto">
            <a:xfrm>
              <a:off x="6591183" y="4149080"/>
              <a:ext cx="1772397" cy="2399638"/>
            </a:xfrm>
            <a:prstGeom prst="rect">
              <a:avLst/>
            </a:prstGeom>
            <a:noFill/>
          </p:spPr>
        </p:pic>
        <p:sp>
          <p:nvSpPr>
            <p:cNvPr id="15" name="文字方塊 14"/>
            <p:cNvSpPr txBox="1"/>
            <p:nvPr/>
          </p:nvSpPr>
          <p:spPr>
            <a:xfrm>
              <a:off x="1424608" y="3625860"/>
              <a:ext cx="1698029" cy="523220"/>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一定要學會的</a:t>
              </a:r>
              <a:r>
                <a:rPr lang="en-US" altLang="zh-TW" sz="1400" b="1" dirty="0" smtClean="0">
                  <a:latin typeface="微軟正黑體" pitchFamily="34" charset="-120"/>
                  <a:ea typeface="微軟正黑體" pitchFamily="34" charset="-120"/>
                </a:rPr>
                <a:t/>
              </a:r>
              <a:br>
                <a:rPr lang="en-US" altLang="zh-TW" sz="1400" b="1" dirty="0" smtClean="0">
                  <a:latin typeface="微軟正黑體" pitchFamily="34" charset="-120"/>
                  <a:ea typeface="微軟正黑體" pitchFamily="34" charset="-120"/>
                </a:rPr>
              </a:br>
              <a:r>
                <a:rPr lang="en-US" altLang="zh-TW" sz="1400" b="1" dirty="0" smtClean="0">
                  <a:latin typeface="微軟正黑體" pitchFamily="34" charset="-120"/>
                  <a:ea typeface="微軟正黑體" pitchFamily="34" charset="-120"/>
                </a:rPr>
                <a:t>Excel</a:t>
              </a:r>
              <a:r>
                <a:rPr lang="zh-TW" altLang="en-US" sz="1400" b="1" dirty="0" smtClean="0">
                  <a:latin typeface="微軟正黑體" pitchFamily="34" charset="-120"/>
                  <a:ea typeface="微軟正黑體" pitchFamily="34" charset="-120"/>
                </a:rPr>
                <a:t>九個基本關鍵</a:t>
              </a:r>
              <a:endParaRPr lang="zh-TW" altLang="en-US" sz="1400" b="1" dirty="0">
                <a:latin typeface="微軟正黑體" pitchFamily="34" charset="-120"/>
                <a:ea typeface="微軟正黑體" pitchFamily="34" charset="-120"/>
              </a:endParaRPr>
            </a:p>
          </p:txBody>
        </p:sp>
        <p:sp>
          <p:nvSpPr>
            <p:cNvPr id="16" name="文字方塊 15"/>
            <p:cNvSpPr txBox="1"/>
            <p:nvPr/>
          </p:nvSpPr>
          <p:spPr>
            <a:xfrm>
              <a:off x="4304928" y="3717033"/>
              <a:ext cx="902811"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觀念化學</a:t>
              </a:r>
              <a:endParaRPr lang="zh-TW" altLang="en-US" sz="1400" b="1" dirty="0">
                <a:latin typeface="微軟正黑體" pitchFamily="34" charset="-120"/>
                <a:ea typeface="微軟正黑體" pitchFamily="34" charset="-120"/>
              </a:endParaRPr>
            </a:p>
          </p:txBody>
        </p:sp>
        <p:sp>
          <p:nvSpPr>
            <p:cNvPr id="17" name="文字方塊 16"/>
            <p:cNvSpPr txBox="1"/>
            <p:nvPr/>
          </p:nvSpPr>
          <p:spPr>
            <a:xfrm>
              <a:off x="6537177" y="3717033"/>
              <a:ext cx="1082348"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我們去觀星</a:t>
              </a:r>
              <a:endParaRPr lang="zh-TW" altLang="en-US" sz="1400" b="1" dirty="0">
                <a:latin typeface="微軟正黑體" pitchFamily="34" charset="-120"/>
                <a:ea typeface="微軟正黑體" pitchFamily="34" charset="-120"/>
              </a:endParaRPr>
            </a:p>
          </p:txBody>
        </p:sp>
      </p:grpSp>
      <p:sp>
        <p:nvSpPr>
          <p:cNvPr id="18" name="矩形 17"/>
          <p:cNvSpPr/>
          <p:nvPr/>
        </p:nvSpPr>
        <p:spPr>
          <a:xfrm>
            <a:off x="662522" y="1268760"/>
            <a:ext cx="8502945" cy="129600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marL="457200" indent="-457200">
              <a:spcAft>
                <a:spcPts val="1200"/>
              </a:spcAft>
              <a:buAutoNum type="arabicPeriod"/>
            </a:pPr>
            <a:r>
              <a:rPr lang="zh-TW" altLang="zh-TW" sz="2200" b="1" dirty="0" smtClean="0">
                <a:solidFill>
                  <a:srgbClr val="0000CC"/>
                </a:solidFill>
                <a:latin typeface="Calisto MT" panose="02040603050505030304" pitchFamily="18" charset="0"/>
                <a:ea typeface="標楷體" panose="03000509000000000000" pitchFamily="65" charset="-120"/>
              </a:rPr>
              <a:t>軟體</a:t>
            </a:r>
            <a:r>
              <a:rPr lang="zh-TW" altLang="zh-TW" sz="2200" b="1" dirty="0">
                <a:solidFill>
                  <a:srgbClr val="0000CC"/>
                </a:solidFill>
                <a:latin typeface="Calisto MT" panose="02040603050505030304" pitchFamily="18" charset="0"/>
                <a:ea typeface="標楷體" panose="03000509000000000000" pitchFamily="65" charset="-120"/>
              </a:rPr>
              <a:t>學習及網路應用的圖書</a:t>
            </a:r>
            <a:r>
              <a:rPr lang="zh-TW" altLang="en-US" sz="2200" b="1" dirty="0">
                <a:solidFill>
                  <a:srgbClr val="0000CC"/>
                </a:solidFill>
                <a:latin typeface="Calisto MT" panose="02040603050505030304" pitchFamily="18" charset="0"/>
                <a:ea typeface="標楷體" panose="03000509000000000000" pitchFamily="65" charset="-120"/>
              </a:rPr>
              <a:t>是本類</a:t>
            </a:r>
            <a:r>
              <a:rPr lang="zh-TW" altLang="zh-TW" sz="2200" b="1" dirty="0">
                <a:solidFill>
                  <a:srgbClr val="0000CC"/>
                </a:solidFill>
                <a:latin typeface="Calisto MT" panose="02040603050505030304" pitchFamily="18" charset="0"/>
                <a:ea typeface="標楷體" panose="03000509000000000000" pitchFamily="65" charset="-120"/>
              </a:rPr>
              <a:t>最受讀者歡迎之</a:t>
            </a:r>
            <a:r>
              <a:rPr lang="zh-TW" altLang="zh-TW" sz="2200" b="1" dirty="0" smtClean="0">
                <a:solidFill>
                  <a:srgbClr val="0000CC"/>
                </a:solidFill>
                <a:latin typeface="Calisto MT" panose="02040603050505030304" pitchFamily="18" charset="0"/>
                <a:ea typeface="標楷體" panose="03000509000000000000" pitchFamily="65" charset="-120"/>
              </a:rPr>
              <a:t>圖書</a:t>
            </a:r>
            <a:endParaRPr lang="en-US" altLang="zh-TW" sz="2200" b="1" dirty="0">
              <a:solidFill>
                <a:srgbClr val="0000CC"/>
              </a:solidFill>
              <a:latin typeface="Calisto MT" panose="02040603050505030304" pitchFamily="18" charset="0"/>
              <a:ea typeface="標楷體" panose="03000509000000000000" pitchFamily="65" charset="-120"/>
            </a:endParaRPr>
          </a:p>
          <a:p>
            <a:pPr marL="457200" indent="-457200">
              <a:spcAft>
                <a:spcPts val="1200"/>
              </a:spcAft>
              <a:buAutoNum type="arabicPeriod"/>
            </a:pPr>
            <a:r>
              <a:rPr lang="zh-TW" altLang="zh-TW" sz="2200" b="1" dirty="0" smtClean="0">
                <a:solidFill>
                  <a:srgbClr val="0000CC"/>
                </a:solidFill>
                <a:latin typeface="Calisto MT" panose="02040603050505030304" pitchFamily="18" charset="0"/>
                <a:ea typeface="標楷體" panose="03000509000000000000" pitchFamily="65" charset="-120"/>
              </a:rPr>
              <a:t>天下</a:t>
            </a:r>
            <a:r>
              <a:rPr lang="zh-TW" altLang="zh-TW" sz="2200" b="1" dirty="0">
                <a:solidFill>
                  <a:srgbClr val="0000CC"/>
                </a:solidFill>
                <a:latin typeface="Calisto MT" panose="02040603050505030304" pitchFamily="18" charset="0"/>
                <a:ea typeface="標楷體" panose="03000509000000000000" pitchFamily="65" charset="-120"/>
              </a:rPr>
              <a:t>文化出版的系列圖書共有五本作品進入排行榜</a:t>
            </a:r>
            <a:r>
              <a:rPr lang="zh-TW" altLang="en-US" sz="2200" b="1" dirty="0" smtClean="0">
                <a:solidFill>
                  <a:srgbClr val="0000CC"/>
                </a:solidFill>
                <a:latin typeface="Calisto MT" panose="02040603050505030304" pitchFamily="18" charset="0"/>
                <a:ea typeface="標楷體" panose="03000509000000000000" pitchFamily="65" charset="-120"/>
              </a:rPr>
              <a:t>，成為</a:t>
            </a:r>
            <a:r>
              <a:rPr lang="zh-TW" altLang="zh-TW" sz="2200" b="1" dirty="0">
                <a:solidFill>
                  <a:srgbClr val="0000CC"/>
                </a:solidFill>
                <a:latin typeface="Calisto MT" panose="02040603050505030304" pitchFamily="18" charset="0"/>
                <a:ea typeface="標楷體" panose="03000509000000000000" pitchFamily="65" charset="-120"/>
              </a:rPr>
              <a:t>民眾了解自然現象之</a:t>
            </a:r>
            <a:r>
              <a:rPr lang="zh-TW" altLang="en-US" sz="2200" b="1" dirty="0">
                <a:solidFill>
                  <a:srgbClr val="0000CC"/>
                </a:solidFill>
                <a:latin typeface="Calisto MT" panose="02040603050505030304" pitchFamily="18" charset="0"/>
                <a:ea typeface="標楷體" panose="03000509000000000000" pitchFamily="65" charset="-120"/>
              </a:rPr>
              <a:t>主要來源之一</a:t>
            </a:r>
          </a:p>
        </p:txBody>
      </p:sp>
    </p:spTree>
    <p:extLst>
      <p:ext uri="{BB962C8B-B14F-4D97-AF65-F5344CB8AC3E}">
        <p14:creationId xmlns="" xmlns:p14="http://schemas.microsoft.com/office/powerpoint/2010/main" val="20323059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2520" y="548682"/>
            <a:ext cx="482696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應</a:t>
            </a:r>
            <a:r>
              <a:rPr lang="zh-TW" altLang="en-US" sz="32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用</a:t>
            </a:r>
            <a:r>
              <a:rPr lang="zh-TW" altLang="en-US"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科學類</a:t>
            </a:r>
            <a:r>
              <a:rPr lang="zh-TW" altLang="en-US" sz="2800" spc="50" dirty="0" smtClean="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rPr>
              <a:t>圖書借閱排行榜</a:t>
            </a:r>
            <a:endParaRPr lang="zh-TW" altLang="en-US" sz="2800" cap="none" spc="50" dirty="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grpSp>
        <p:nvGrpSpPr>
          <p:cNvPr id="4" name="群組 3"/>
          <p:cNvGrpSpPr/>
          <p:nvPr/>
        </p:nvGrpSpPr>
        <p:grpSpPr>
          <a:xfrm>
            <a:off x="2127839" y="3212976"/>
            <a:ext cx="7001626" cy="2988916"/>
            <a:chOff x="1110796" y="3645606"/>
            <a:chExt cx="7001626" cy="2988916"/>
          </a:xfrm>
        </p:grpSpPr>
        <p:sp>
          <p:nvSpPr>
            <p:cNvPr id="5" name="矩形 4"/>
            <p:cNvSpPr/>
            <p:nvPr/>
          </p:nvSpPr>
          <p:spPr>
            <a:xfrm>
              <a:off x="1110796" y="4257092"/>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800080"/>
                  </a:solidFill>
                  <a:effectLst>
                    <a:outerShdw blurRad="76200" dist="50800" dir="5400000" algn="tl" rotWithShape="0">
                      <a:srgbClr val="000000">
                        <a:alpha val="65000"/>
                      </a:srgbClr>
                    </a:outerShdw>
                  </a:effectLst>
                  <a:latin typeface="Calisto MT" pitchFamily="18" charset="0"/>
                </a:rPr>
                <a:t>1</a:t>
              </a:r>
              <a:endParaRPr lang="zh-TW" altLang="en-US" sz="2800" b="1" spc="50" dirty="0">
                <a:ln w="11430"/>
                <a:solidFill>
                  <a:srgbClr val="800080"/>
                </a:solidFill>
                <a:effectLst>
                  <a:outerShdw blurRad="76200" dist="50800" dir="5400000" algn="tl" rotWithShape="0">
                    <a:srgbClr val="000000">
                      <a:alpha val="65000"/>
                    </a:srgbClr>
                  </a:outerShdw>
                </a:effectLst>
                <a:latin typeface="Calisto MT" pitchFamily="18" charset="0"/>
              </a:endParaRPr>
            </a:p>
          </p:txBody>
        </p:sp>
        <p:sp>
          <p:nvSpPr>
            <p:cNvPr id="7" name="矩形 6"/>
            <p:cNvSpPr/>
            <p:nvPr/>
          </p:nvSpPr>
          <p:spPr>
            <a:xfrm>
              <a:off x="3529065" y="4257092"/>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800080"/>
                  </a:solidFill>
                  <a:effectLst>
                    <a:outerShdw blurRad="76200" dist="50800" dir="5400000" algn="tl" rotWithShape="0">
                      <a:srgbClr val="000000">
                        <a:alpha val="65000"/>
                      </a:srgbClr>
                    </a:outerShdw>
                  </a:effectLst>
                  <a:latin typeface="Calisto MT" pitchFamily="18" charset="0"/>
                </a:rPr>
                <a:t>2</a:t>
              </a:r>
              <a:endParaRPr lang="zh-TW" altLang="en-US" sz="2800" b="1" spc="50" dirty="0">
                <a:ln w="11430"/>
                <a:solidFill>
                  <a:srgbClr val="800080"/>
                </a:solidFill>
                <a:effectLst>
                  <a:outerShdw blurRad="76200" dist="50800" dir="5400000" algn="tl" rotWithShape="0">
                    <a:srgbClr val="000000">
                      <a:alpha val="65000"/>
                    </a:srgbClr>
                  </a:outerShdw>
                </a:effectLst>
                <a:latin typeface="Calisto MT" pitchFamily="18" charset="0"/>
              </a:endParaRPr>
            </a:p>
          </p:txBody>
        </p:sp>
        <p:sp>
          <p:nvSpPr>
            <p:cNvPr id="9" name="矩形 8"/>
            <p:cNvSpPr/>
            <p:nvPr/>
          </p:nvSpPr>
          <p:spPr>
            <a:xfrm>
              <a:off x="5947332" y="4257092"/>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800080"/>
                  </a:solidFill>
                  <a:effectLst>
                    <a:outerShdw blurRad="76200" dist="50800" dir="5400000" algn="tl" rotWithShape="0">
                      <a:srgbClr val="000000">
                        <a:alpha val="65000"/>
                      </a:srgbClr>
                    </a:outerShdw>
                  </a:effectLst>
                  <a:latin typeface="Calisto MT" pitchFamily="18" charset="0"/>
                </a:rPr>
                <a:t>3</a:t>
              </a:r>
              <a:endParaRPr lang="zh-TW" altLang="en-US" sz="2800" b="1" spc="50" dirty="0">
                <a:ln w="11430"/>
                <a:solidFill>
                  <a:srgbClr val="800080"/>
                </a:solidFill>
                <a:effectLst>
                  <a:outerShdw blurRad="76200" dist="50800" dir="5400000" algn="tl" rotWithShape="0">
                    <a:srgbClr val="000000">
                      <a:alpha val="65000"/>
                    </a:srgbClr>
                  </a:outerShdw>
                </a:effectLst>
                <a:latin typeface="Calisto MT" pitchFamily="18" charset="0"/>
              </a:endParaRPr>
            </a:p>
          </p:txBody>
        </p:sp>
        <p:pic>
          <p:nvPicPr>
            <p:cNvPr id="11" name="Picture 5" descr="Z:\0307記者會\臺灣102年閱讀習慣調查書影圖檔\06.應用科學類圖書借閱排行榜Top20\01阿基師偷呷步.jpg"/>
            <p:cNvPicPr>
              <a:picLocks noChangeAspect="1" noChangeArrowheads="1"/>
            </p:cNvPicPr>
            <p:nvPr/>
          </p:nvPicPr>
          <p:blipFill>
            <a:blip r:embed="rId2" cstate="email"/>
            <a:srcRect/>
            <a:stretch>
              <a:fillRect/>
            </a:stretch>
          </p:blipFill>
          <p:spPr bwMode="auto">
            <a:xfrm>
              <a:off x="3883543" y="4384266"/>
              <a:ext cx="1645521" cy="2049909"/>
            </a:xfrm>
            <a:prstGeom prst="rect">
              <a:avLst/>
            </a:prstGeom>
            <a:noFill/>
          </p:spPr>
        </p:pic>
        <p:pic>
          <p:nvPicPr>
            <p:cNvPr id="13" name="Picture 12" descr="怦然心動的人生整理魔法"/>
            <p:cNvPicPr>
              <a:picLocks noChangeAspect="1" noChangeArrowheads="1"/>
            </p:cNvPicPr>
            <p:nvPr/>
          </p:nvPicPr>
          <p:blipFill>
            <a:blip r:embed="rId3" cstate="email"/>
            <a:srcRect/>
            <a:stretch>
              <a:fillRect/>
            </a:stretch>
          </p:blipFill>
          <p:spPr bwMode="auto">
            <a:xfrm>
              <a:off x="1442610" y="4221088"/>
              <a:ext cx="1656184" cy="2376264"/>
            </a:xfrm>
            <a:prstGeom prst="rect">
              <a:avLst/>
            </a:prstGeom>
            <a:noFill/>
          </p:spPr>
        </p:pic>
        <p:pic>
          <p:nvPicPr>
            <p:cNvPr id="16386" name="Picture 2" descr="型男大主廚4(附光碟)"/>
            <p:cNvPicPr>
              <a:picLocks noChangeAspect="1" noChangeArrowheads="1"/>
            </p:cNvPicPr>
            <p:nvPr/>
          </p:nvPicPr>
          <p:blipFill>
            <a:blip r:embed="rId4" cstate="email"/>
            <a:srcRect/>
            <a:stretch>
              <a:fillRect/>
            </a:stretch>
          </p:blipFill>
          <p:spPr bwMode="auto">
            <a:xfrm>
              <a:off x="6249144" y="4183918"/>
              <a:ext cx="1863278" cy="2450604"/>
            </a:xfrm>
            <a:prstGeom prst="rect">
              <a:avLst/>
            </a:prstGeom>
            <a:noFill/>
          </p:spPr>
        </p:pic>
        <p:sp>
          <p:nvSpPr>
            <p:cNvPr id="14" name="文字方塊 13"/>
            <p:cNvSpPr txBox="1"/>
            <p:nvPr/>
          </p:nvSpPr>
          <p:spPr>
            <a:xfrm>
              <a:off x="1568624" y="3645606"/>
              <a:ext cx="1261884" cy="523220"/>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怦然心動的</a:t>
              </a:r>
              <a:r>
                <a:rPr lang="en-US" altLang="zh-TW" sz="1400" b="1" dirty="0" smtClean="0">
                  <a:latin typeface="微軟正黑體" pitchFamily="34" charset="-120"/>
                  <a:ea typeface="微軟正黑體" pitchFamily="34" charset="-120"/>
                </a:rPr>
                <a:t/>
              </a:r>
              <a:br>
                <a:rPr lang="en-US" altLang="zh-TW" sz="1400" b="1" dirty="0" smtClean="0">
                  <a:latin typeface="微軟正黑體" pitchFamily="34" charset="-120"/>
                  <a:ea typeface="微軟正黑體" pitchFamily="34" charset="-120"/>
                </a:rPr>
              </a:br>
              <a:r>
                <a:rPr lang="zh-TW" altLang="en-US" sz="1400" b="1" dirty="0" smtClean="0">
                  <a:latin typeface="微軟正黑體" pitchFamily="34" charset="-120"/>
                  <a:ea typeface="微軟正黑體" pitchFamily="34" charset="-120"/>
                </a:rPr>
                <a:t>人生整理魔法</a:t>
              </a:r>
              <a:endParaRPr lang="zh-TW" altLang="en-US" sz="1400" b="1" dirty="0">
                <a:latin typeface="微軟正黑體" pitchFamily="34" charset="-120"/>
                <a:ea typeface="微軟正黑體" pitchFamily="34" charset="-120"/>
              </a:endParaRPr>
            </a:p>
          </p:txBody>
        </p:sp>
        <p:sp>
          <p:nvSpPr>
            <p:cNvPr id="15" name="文字方塊 14"/>
            <p:cNvSpPr txBox="1"/>
            <p:nvPr/>
          </p:nvSpPr>
          <p:spPr>
            <a:xfrm>
              <a:off x="3782870" y="3861049"/>
              <a:ext cx="1261884"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阿基師偷呷步</a:t>
              </a:r>
              <a:endParaRPr lang="zh-TW" altLang="en-US" sz="1400" b="1" dirty="0">
                <a:latin typeface="微軟正黑體" pitchFamily="34" charset="-120"/>
                <a:ea typeface="微軟正黑體" pitchFamily="34" charset="-120"/>
              </a:endParaRPr>
            </a:p>
          </p:txBody>
        </p:sp>
        <p:sp>
          <p:nvSpPr>
            <p:cNvPr id="16" name="文字方塊 15"/>
            <p:cNvSpPr txBox="1"/>
            <p:nvPr/>
          </p:nvSpPr>
          <p:spPr>
            <a:xfrm>
              <a:off x="6321152" y="3861049"/>
              <a:ext cx="1082348"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型男大主廚</a:t>
              </a:r>
              <a:endParaRPr lang="zh-TW" altLang="en-US" sz="1400" b="1" dirty="0">
                <a:latin typeface="微軟正黑體" pitchFamily="34" charset="-120"/>
                <a:ea typeface="微軟正黑體" pitchFamily="34" charset="-120"/>
              </a:endParaRPr>
            </a:p>
          </p:txBody>
        </p:sp>
      </p:grpSp>
      <p:sp>
        <p:nvSpPr>
          <p:cNvPr id="17" name="矩形 16"/>
          <p:cNvSpPr/>
          <p:nvPr/>
        </p:nvSpPr>
        <p:spPr>
          <a:xfrm>
            <a:off x="662524" y="1520920"/>
            <a:ext cx="8610957" cy="118800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indent="648000">
              <a:spcAft>
                <a:spcPts val="1200"/>
              </a:spcAft>
            </a:pPr>
            <a:r>
              <a:rPr lang="en-US" altLang="zh-TW" sz="2200" b="1" dirty="0">
                <a:solidFill>
                  <a:srgbClr val="0000CC"/>
                </a:solidFill>
                <a:latin typeface="Calisto MT" panose="02040603050505030304" pitchFamily="18" charset="0"/>
                <a:ea typeface="標楷體" panose="03000509000000000000" pitchFamily="65" charset="-120"/>
              </a:rPr>
              <a:t>103</a:t>
            </a:r>
            <a:r>
              <a:rPr lang="zh-TW" altLang="zh-TW" sz="2200" b="1" dirty="0">
                <a:solidFill>
                  <a:srgbClr val="0000CC"/>
                </a:solidFill>
                <a:latin typeface="Calisto MT" panose="02040603050505030304" pitchFamily="18" charset="0"/>
                <a:ea typeface="標楷體" panose="03000509000000000000" pitchFamily="65" charset="-120"/>
              </a:rPr>
              <a:t>年的食安問題震撼全國各界，成為全民關心的議題</a:t>
            </a:r>
            <a:r>
              <a:rPr lang="zh-TW" altLang="zh-TW" sz="2200" b="1" dirty="0" smtClean="0">
                <a:solidFill>
                  <a:srgbClr val="0000CC"/>
                </a:solidFill>
                <a:latin typeface="Calisto MT" panose="02040603050505030304" pitchFamily="18" charset="0"/>
                <a:ea typeface="標楷體" panose="03000509000000000000" pitchFamily="65" charset="-120"/>
              </a:rPr>
              <a:t>，所以</a:t>
            </a:r>
            <a:r>
              <a:rPr lang="zh-TW" altLang="zh-TW" sz="2200" b="1" dirty="0">
                <a:solidFill>
                  <a:srgbClr val="0000CC"/>
                </a:solidFill>
                <a:latin typeface="Calisto MT" panose="02040603050505030304" pitchFamily="18" charset="0"/>
                <a:ea typeface="標楷體" panose="03000509000000000000" pitchFamily="65" charset="-120"/>
              </a:rPr>
              <a:t>強調自學烹飪之圖書即是「應用科學類」上榜書籍</a:t>
            </a:r>
            <a:r>
              <a:rPr lang="zh-TW" altLang="zh-TW" sz="2200" b="1" dirty="0" smtClean="0">
                <a:solidFill>
                  <a:srgbClr val="0000CC"/>
                </a:solidFill>
                <a:latin typeface="Calisto MT" panose="02040603050505030304" pitchFamily="18" charset="0"/>
                <a:ea typeface="標楷體" panose="03000509000000000000" pitchFamily="65" charset="-120"/>
              </a:rPr>
              <a:t>之常勝軍</a:t>
            </a:r>
            <a:r>
              <a:rPr lang="zh-TW" altLang="zh-TW" sz="2200" b="1" dirty="0">
                <a:solidFill>
                  <a:srgbClr val="0000CC"/>
                </a:solidFill>
                <a:latin typeface="Calisto MT" panose="02040603050505030304" pitchFamily="18" charset="0"/>
                <a:ea typeface="標楷體" panose="03000509000000000000" pitchFamily="65" charset="-120"/>
              </a:rPr>
              <a:t>，</a:t>
            </a:r>
            <a:r>
              <a:rPr lang="en-US" altLang="zh-TW" sz="2200" b="1" dirty="0">
                <a:solidFill>
                  <a:srgbClr val="0000CC"/>
                </a:solidFill>
                <a:latin typeface="Calisto MT" panose="02040603050505030304" pitchFamily="18" charset="0"/>
                <a:ea typeface="標楷體" panose="03000509000000000000" pitchFamily="65" charset="-120"/>
              </a:rPr>
              <a:t>102</a:t>
            </a:r>
            <a:r>
              <a:rPr lang="zh-TW" altLang="zh-TW" sz="2200" b="1" dirty="0">
                <a:solidFill>
                  <a:srgbClr val="0000CC"/>
                </a:solidFill>
                <a:latin typeface="Calisto MT" panose="02040603050505030304" pitchFamily="18" charset="0"/>
                <a:ea typeface="標楷體" panose="03000509000000000000" pitchFamily="65" charset="-120"/>
              </a:rPr>
              <a:t>年上榜著計有</a:t>
            </a:r>
            <a:r>
              <a:rPr lang="en-US" altLang="zh-TW" sz="2200" b="1" dirty="0">
                <a:solidFill>
                  <a:srgbClr val="0000CC"/>
                </a:solidFill>
                <a:latin typeface="Calisto MT" panose="02040603050505030304" pitchFamily="18" charset="0"/>
                <a:ea typeface="標楷體" panose="03000509000000000000" pitchFamily="65" charset="-120"/>
              </a:rPr>
              <a:t>13</a:t>
            </a:r>
            <a:r>
              <a:rPr lang="zh-TW" altLang="zh-TW" sz="2200" b="1" dirty="0">
                <a:solidFill>
                  <a:srgbClr val="0000CC"/>
                </a:solidFill>
                <a:latin typeface="Calisto MT" panose="02040603050505030304" pitchFamily="18" charset="0"/>
                <a:ea typeface="標楷體" panose="03000509000000000000" pitchFamily="65" charset="-120"/>
              </a:rPr>
              <a:t>種，</a:t>
            </a:r>
            <a:r>
              <a:rPr lang="en-US" altLang="zh-TW" sz="2200" b="1" dirty="0">
                <a:solidFill>
                  <a:srgbClr val="0000CC"/>
                </a:solidFill>
                <a:latin typeface="Calisto MT" panose="02040603050505030304" pitchFamily="18" charset="0"/>
                <a:ea typeface="標楷體" panose="03000509000000000000" pitchFamily="65" charset="-120"/>
              </a:rPr>
              <a:t>103</a:t>
            </a:r>
            <a:r>
              <a:rPr lang="zh-TW" altLang="zh-TW" sz="2200" b="1" dirty="0">
                <a:solidFill>
                  <a:srgbClr val="0000CC"/>
                </a:solidFill>
                <a:latin typeface="Calisto MT" panose="02040603050505030304" pitchFamily="18" charset="0"/>
                <a:ea typeface="標楷體" panose="03000509000000000000" pitchFamily="65" charset="-120"/>
              </a:rPr>
              <a:t>年則增加為</a:t>
            </a:r>
            <a:r>
              <a:rPr lang="en-US" altLang="zh-TW" sz="2200" b="1" dirty="0">
                <a:solidFill>
                  <a:srgbClr val="0000CC"/>
                </a:solidFill>
                <a:latin typeface="Calisto MT" panose="02040603050505030304" pitchFamily="18" charset="0"/>
                <a:ea typeface="標楷體" panose="03000509000000000000" pitchFamily="65" charset="-120"/>
              </a:rPr>
              <a:t>15</a:t>
            </a:r>
            <a:r>
              <a:rPr lang="zh-TW" altLang="zh-TW" sz="2200" b="1" dirty="0">
                <a:solidFill>
                  <a:srgbClr val="0000CC"/>
                </a:solidFill>
                <a:latin typeface="Calisto MT" panose="02040603050505030304" pitchFamily="18" charset="0"/>
                <a:ea typeface="標楷體" panose="03000509000000000000" pitchFamily="65" charset="-120"/>
              </a:rPr>
              <a:t>種</a:t>
            </a:r>
            <a:r>
              <a:rPr lang="zh-TW" altLang="zh-TW" sz="2200" b="1" dirty="0" smtClean="0">
                <a:solidFill>
                  <a:srgbClr val="0000CC"/>
                </a:solidFill>
                <a:latin typeface="Calisto MT" panose="02040603050505030304" pitchFamily="18" charset="0"/>
                <a:ea typeface="標楷體" panose="03000509000000000000" pitchFamily="65" charset="-120"/>
              </a:rPr>
              <a:t>，達到</a:t>
            </a:r>
            <a:r>
              <a:rPr lang="zh-TW" altLang="zh-TW" sz="2200" b="1" dirty="0">
                <a:solidFill>
                  <a:srgbClr val="0000CC"/>
                </a:solidFill>
                <a:latin typeface="Calisto MT" panose="02040603050505030304" pitchFamily="18" charset="0"/>
                <a:ea typeface="標楷體" panose="03000509000000000000" pitchFamily="65" charset="-120"/>
              </a:rPr>
              <a:t>全部上榜書籍之</a:t>
            </a:r>
            <a:r>
              <a:rPr lang="en-US" altLang="zh-TW" sz="2200" b="1" dirty="0">
                <a:solidFill>
                  <a:srgbClr val="0000CC"/>
                </a:solidFill>
                <a:latin typeface="Calisto MT" panose="02040603050505030304" pitchFamily="18" charset="0"/>
                <a:ea typeface="標楷體" panose="03000509000000000000" pitchFamily="65" charset="-120"/>
              </a:rPr>
              <a:t>75%</a:t>
            </a:r>
            <a:endParaRPr lang="zh-TW" altLang="en-US" sz="2200" b="1" dirty="0">
              <a:solidFill>
                <a:srgbClr val="0000CC"/>
              </a:solidFill>
              <a:latin typeface="Calisto MT" panose="02040603050505030304" pitchFamily="18" charset="0"/>
              <a:ea typeface="標楷體" panose="03000509000000000000" pitchFamily="65" charset="-120"/>
            </a:endParaRPr>
          </a:p>
        </p:txBody>
      </p:sp>
    </p:spTree>
    <p:extLst>
      <p:ext uri="{BB962C8B-B14F-4D97-AF65-F5344CB8AC3E}">
        <p14:creationId xmlns="" xmlns:p14="http://schemas.microsoft.com/office/powerpoint/2010/main" val="8856887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0094" y="548682"/>
            <a:ext cx="482696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社會科學類</a:t>
            </a:r>
            <a:r>
              <a:rPr lang="zh-TW" altLang="en-US" sz="2800" spc="50" dirty="0" smtClean="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rPr>
              <a:t>圖書借閱排行榜</a:t>
            </a:r>
            <a:endParaRPr lang="zh-TW" altLang="en-US" sz="2800" cap="none" spc="50" dirty="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grpSp>
        <p:nvGrpSpPr>
          <p:cNvPr id="4" name="群組 3"/>
          <p:cNvGrpSpPr/>
          <p:nvPr/>
        </p:nvGrpSpPr>
        <p:grpSpPr>
          <a:xfrm>
            <a:off x="1784650" y="3212978"/>
            <a:ext cx="7358084" cy="2664295"/>
            <a:chOff x="1302170" y="3933057"/>
            <a:chExt cx="7358084" cy="2664295"/>
          </a:xfrm>
        </p:grpSpPr>
        <p:sp>
          <p:nvSpPr>
            <p:cNvPr id="5" name="矩形 4"/>
            <p:cNvSpPr/>
            <p:nvPr/>
          </p:nvSpPr>
          <p:spPr>
            <a:xfrm>
              <a:off x="1302170" y="4293096"/>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1</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7" name="矩形 6"/>
            <p:cNvSpPr/>
            <p:nvPr/>
          </p:nvSpPr>
          <p:spPr>
            <a:xfrm>
              <a:off x="3720440" y="4293096"/>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2</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9" name="矩形 8"/>
            <p:cNvSpPr/>
            <p:nvPr/>
          </p:nvSpPr>
          <p:spPr>
            <a:xfrm>
              <a:off x="5982692" y="4293096"/>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3</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pic>
          <p:nvPicPr>
            <p:cNvPr id="6147" name="Picture 3" descr="Z:\0307記者會\臺灣102年閱讀習慣調查書影圖檔\07.社會科學類圖書借閱排行榜Top20\03平民股神教你不蝕本投資術.jpg"/>
            <p:cNvPicPr>
              <a:picLocks noChangeAspect="1" noChangeArrowheads="1"/>
            </p:cNvPicPr>
            <p:nvPr/>
          </p:nvPicPr>
          <p:blipFill>
            <a:blip r:embed="rId2" cstate="email"/>
            <a:srcRect/>
            <a:stretch>
              <a:fillRect/>
            </a:stretch>
          </p:blipFill>
          <p:spPr bwMode="auto">
            <a:xfrm>
              <a:off x="6321152" y="4293096"/>
              <a:ext cx="2118053" cy="2304256"/>
            </a:xfrm>
            <a:prstGeom prst="rect">
              <a:avLst/>
            </a:prstGeom>
            <a:noFill/>
          </p:spPr>
        </p:pic>
        <p:pic>
          <p:nvPicPr>
            <p:cNvPr id="13" name="Picture 14" descr="非常關係"/>
            <p:cNvPicPr>
              <a:picLocks noChangeAspect="1" noChangeArrowheads="1"/>
            </p:cNvPicPr>
            <p:nvPr/>
          </p:nvPicPr>
          <p:blipFill>
            <a:blip r:embed="rId3" cstate="email"/>
            <a:srcRect/>
            <a:stretch>
              <a:fillRect/>
            </a:stretch>
          </p:blipFill>
          <p:spPr bwMode="auto">
            <a:xfrm>
              <a:off x="1754645" y="4293096"/>
              <a:ext cx="1789843" cy="2304256"/>
            </a:xfrm>
            <a:prstGeom prst="rect">
              <a:avLst/>
            </a:prstGeom>
            <a:noFill/>
          </p:spPr>
        </p:pic>
        <p:pic>
          <p:nvPicPr>
            <p:cNvPr id="15362" name="Picture 2" descr="猶太媽媽這樣教思考：教出守信用、能分享、會理財的好孩子"/>
            <p:cNvPicPr>
              <a:picLocks noChangeAspect="1" noChangeArrowheads="1"/>
            </p:cNvPicPr>
            <p:nvPr/>
          </p:nvPicPr>
          <p:blipFill>
            <a:blip r:embed="rId4" cstate="email"/>
            <a:srcRect/>
            <a:stretch>
              <a:fillRect/>
            </a:stretch>
          </p:blipFill>
          <p:spPr bwMode="auto">
            <a:xfrm>
              <a:off x="4016896" y="4419110"/>
              <a:ext cx="1512168" cy="2052229"/>
            </a:xfrm>
            <a:prstGeom prst="rect">
              <a:avLst/>
            </a:prstGeom>
            <a:noFill/>
          </p:spPr>
        </p:pic>
        <p:sp>
          <p:nvSpPr>
            <p:cNvPr id="14" name="文字方塊 13"/>
            <p:cNvSpPr txBox="1"/>
            <p:nvPr/>
          </p:nvSpPr>
          <p:spPr>
            <a:xfrm>
              <a:off x="1754645" y="3933057"/>
              <a:ext cx="902811"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非常關係</a:t>
              </a:r>
              <a:endParaRPr lang="zh-TW" altLang="en-US" sz="1400" b="1" dirty="0">
                <a:latin typeface="微軟正黑體" pitchFamily="34" charset="-120"/>
                <a:ea typeface="微軟正黑體" pitchFamily="34" charset="-120"/>
              </a:endParaRPr>
            </a:p>
          </p:txBody>
        </p:sp>
        <p:sp>
          <p:nvSpPr>
            <p:cNvPr id="15" name="文字方塊 14"/>
            <p:cNvSpPr txBox="1"/>
            <p:nvPr/>
          </p:nvSpPr>
          <p:spPr>
            <a:xfrm>
              <a:off x="4016896" y="3933057"/>
              <a:ext cx="1800493"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猫太媽媽這樣教思考</a:t>
              </a:r>
              <a:endParaRPr lang="zh-TW" altLang="en-US" sz="1400" b="1" dirty="0">
                <a:latin typeface="微軟正黑體" pitchFamily="34" charset="-120"/>
                <a:ea typeface="微軟正黑體" pitchFamily="34" charset="-120"/>
              </a:endParaRPr>
            </a:p>
          </p:txBody>
        </p:sp>
        <p:sp>
          <p:nvSpPr>
            <p:cNvPr id="16" name="文字方塊 15"/>
            <p:cNvSpPr txBox="1"/>
            <p:nvPr/>
          </p:nvSpPr>
          <p:spPr>
            <a:xfrm>
              <a:off x="6321152" y="3933057"/>
              <a:ext cx="2339102"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平民股神教你不蝕本投資術</a:t>
              </a:r>
              <a:endParaRPr lang="zh-TW" altLang="en-US" sz="1400" b="1" dirty="0">
                <a:latin typeface="微軟正黑體" pitchFamily="34" charset="-120"/>
                <a:ea typeface="微軟正黑體" pitchFamily="34" charset="-120"/>
              </a:endParaRPr>
            </a:p>
          </p:txBody>
        </p:sp>
      </p:grpSp>
      <p:sp>
        <p:nvSpPr>
          <p:cNvPr id="18" name="矩形 17"/>
          <p:cNvSpPr/>
          <p:nvPr/>
        </p:nvSpPr>
        <p:spPr>
          <a:xfrm>
            <a:off x="662523" y="1268920"/>
            <a:ext cx="8502945" cy="144000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spcAft>
                <a:spcPts val="1200"/>
              </a:spcAft>
            </a:pPr>
            <a:r>
              <a:rPr lang="zh-TW" altLang="en-US" sz="2200" b="1" dirty="0" smtClean="0">
                <a:solidFill>
                  <a:srgbClr val="0000CC"/>
                </a:solidFill>
                <a:latin typeface="Calisto MT" panose="02040603050505030304" pitchFamily="18" charset="0"/>
                <a:ea typeface="標楷體" panose="03000509000000000000" pitchFamily="65" charset="-120"/>
              </a:rPr>
              <a:t>　　</a:t>
            </a:r>
            <a:r>
              <a:rPr lang="zh-TW" altLang="zh-TW" sz="2200" b="1" dirty="0" smtClean="0">
                <a:solidFill>
                  <a:srgbClr val="0000CC"/>
                </a:solidFill>
                <a:latin typeface="Calisto MT" panose="02040603050505030304" pitchFamily="18" charset="0"/>
                <a:ea typeface="標楷體" panose="03000509000000000000" pitchFamily="65" charset="-120"/>
              </a:rPr>
              <a:t>教育</a:t>
            </a:r>
            <a:r>
              <a:rPr lang="zh-TW" altLang="zh-TW" sz="2200" b="1" dirty="0">
                <a:solidFill>
                  <a:srgbClr val="0000CC"/>
                </a:solidFill>
                <a:latin typeface="Calisto MT" panose="02040603050505030304" pitchFamily="18" charset="0"/>
                <a:ea typeface="標楷體" panose="03000509000000000000" pitchFamily="65" charset="-120"/>
              </a:rPr>
              <a:t>與理財投資等兩個</a:t>
            </a:r>
            <a:r>
              <a:rPr lang="zh-TW" altLang="en-US" sz="2200" b="1" dirty="0">
                <a:solidFill>
                  <a:srgbClr val="0000CC"/>
                </a:solidFill>
                <a:latin typeface="Calisto MT" panose="02040603050505030304" pitchFamily="18" charset="0"/>
                <a:ea typeface="標楷體" panose="03000509000000000000" pitchFamily="65" charset="-120"/>
              </a:rPr>
              <a:t>主題</a:t>
            </a:r>
            <a:r>
              <a:rPr lang="zh-TW" altLang="zh-TW" sz="2200" b="1" dirty="0">
                <a:solidFill>
                  <a:srgbClr val="0000CC"/>
                </a:solidFill>
                <a:latin typeface="Calisto MT" panose="02040603050505030304" pitchFamily="18" charset="0"/>
                <a:ea typeface="標楷體" panose="03000509000000000000" pitchFamily="65" charset="-120"/>
              </a:rPr>
              <a:t>是民眾借閱本類圖書之重點</a:t>
            </a:r>
            <a:r>
              <a:rPr lang="zh-TW" altLang="zh-TW" sz="2200" b="1" dirty="0" smtClean="0">
                <a:solidFill>
                  <a:srgbClr val="0000CC"/>
                </a:solidFill>
                <a:latin typeface="Calisto MT" panose="02040603050505030304" pitchFamily="18" charset="0"/>
                <a:ea typeface="標楷體" panose="03000509000000000000" pitchFamily="65" charset="-120"/>
              </a:rPr>
              <a:t>，所以</a:t>
            </a:r>
            <a:r>
              <a:rPr lang="zh-TW" altLang="zh-TW" sz="2200" b="1" dirty="0">
                <a:solidFill>
                  <a:srgbClr val="0000CC"/>
                </a:solidFill>
                <a:latin typeface="Calisto MT" panose="02040603050505030304" pitchFamily="18" charset="0"/>
                <a:ea typeface="標楷體" panose="03000509000000000000" pitchFamily="65" charset="-120"/>
              </a:rPr>
              <a:t>家庭教養的圖書有</a:t>
            </a:r>
            <a:r>
              <a:rPr lang="en-US" altLang="zh-TW" sz="2200" b="1" dirty="0">
                <a:solidFill>
                  <a:srgbClr val="0000CC"/>
                </a:solidFill>
                <a:latin typeface="Calisto MT" panose="02040603050505030304" pitchFamily="18" charset="0"/>
                <a:ea typeface="標楷體" panose="03000509000000000000" pitchFamily="65" charset="-120"/>
              </a:rPr>
              <a:t>7</a:t>
            </a:r>
            <a:r>
              <a:rPr lang="zh-TW" altLang="zh-TW" sz="2200" b="1" dirty="0">
                <a:solidFill>
                  <a:srgbClr val="0000CC"/>
                </a:solidFill>
                <a:latin typeface="Calisto MT" panose="02040603050505030304" pitchFamily="18" charset="0"/>
                <a:ea typeface="標楷體" panose="03000509000000000000" pitchFamily="65" charset="-120"/>
              </a:rPr>
              <a:t>本在榜內，理財投資的圖書則有</a:t>
            </a:r>
            <a:r>
              <a:rPr lang="en-US" altLang="zh-TW" sz="2200" b="1" dirty="0" smtClean="0">
                <a:solidFill>
                  <a:srgbClr val="0000CC"/>
                </a:solidFill>
                <a:latin typeface="Calisto MT" panose="02040603050505030304" pitchFamily="18" charset="0"/>
                <a:ea typeface="標楷體" panose="03000509000000000000" pitchFamily="65" charset="-120"/>
              </a:rPr>
              <a:t>9</a:t>
            </a:r>
            <a:r>
              <a:rPr lang="zh-TW" altLang="zh-TW" sz="2200" b="1" dirty="0" smtClean="0">
                <a:solidFill>
                  <a:srgbClr val="0000CC"/>
                </a:solidFill>
                <a:latin typeface="Calisto MT" panose="02040603050505030304" pitchFamily="18" charset="0"/>
                <a:ea typeface="標楷體" panose="03000509000000000000" pitchFamily="65" charset="-120"/>
              </a:rPr>
              <a:t>本</a:t>
            </a:r>
            <a:r>
              <a:rPr lang="zh-TW" altLang="zh-TW" sz="2200" b="1" dirty="0">
                <a:solidFill>
                  <a:srgbClr val="0000CC"/>
                </a:solidFill>
                <a:latin typeface="Calisto MT" panose="02040603050505030304" pitchFamily="18" charset="0"/>
                <a:ea typeface="標楷體" panose="03000509000000000000" pitchFamily="65" charset="-120"/>
              </a:rPr>
              <a:t>；而近年來全民趨之若鶩的路跑活動，則促成兩本</a:t>
            </a:r>
            <a:r>
              <a:rPr lang="zh-TW" altLang="zh-TW" sz="2200" b="1" dirty="0" smtClean="0">
                <a:solidFill>
                  <a:srgbClr val="0000CC"/>
                </a:solidFill>
                <a:latin typeface="Calisto MT" panose="02040603050505030304" pitchFamily="18" charset="0"/>
                <a:ea typeface="標楷體" panose="03000509000000000000" pitchFamily="65" charset="-120"/>
              </a:rPr>
              <a:t>傳授路跑</a:t>
            </a:r>
            <a:r>
              <a:rPr lang="zh-TW" altLang="zh-TW" sz="2200" b="1" dirty="0">
                <a:solidFill>
                  <a:srgbClr val="0000CC"/>
                </a:solidFill>
                <a:latin typeface="Calisto MT" panose="02040603050505030304" pitchFamily="18" charset="0"/>
                <a:ea typeface="標楷體" panose="03000509000000000000" pitchFamily="65" charset="-120"/>
              </a:rPr>
              <a:t>技巧的圖書首次進入排行榜</a:t>
            </a:r>
            <a:endParaRPr lang="zh-TW" altLang="en-US" sz="2200" b="1" dirty="0">
              <a:solidFill>
                <a:srgbClr val="0000CC"/>
              </a:solidFill>
              <a:latin typeface="Calisto MT" panose="02040603050505030304" pitchFamily="18" charset="0"/>
              <a:ea typeface="標楷體" panose="03000509000000000000" pitchFamily="65" charset="-120"/>
            </a:endParaRPr>
          </a:p>
        </p:txBody>
      </p:sp>
    </p:spTree>
    <p:extLst>
      <p:ext uri="{BB962C8B-B14F-4D97-AF65-F5344CB8AC3E}">
        <p14:creationId xmlns="" xmlns:p14="http://schemas.microsoft.com/office/powerpoint/2010/main" val="6465798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2520" y="548682"/>
            <a:ext cx="3993401"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史地類</a:t>
            </a:r>
            <a:r>
              <a:rPr lang="zh-TW" altLang="en-US" sz="2800" b="1" spc="50" dirty="0" smtClean="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rPr>
              <a:t>圖書借閱排行榜</a:t>
            </a:r>
            <a:endParaRPr lang="zh-TW" altLang="en-US" sz="2800" b="1" spc="50" dirty="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grpSp>
        <p:nvGrpSpPr>
          <p:cNvPr id="4" name="群組 3"/>
          <p:cNvGrpSpPr/>
          <p:nvPr/>
        </p:nvGrpSpPr>
        <p:grpSpPr>
          <a:xfrm>
            <a:off x="2202917" y="3150259"/>
            <a:ext cx="7466608" cy="3188097"/>
            <a:chOff x="2202917" y="3409255"/>
            <a:chExt cx="7466607" cy="3188097"/>
          </a:xfrm>
        </p:grpSpPr>
        <p:sp>
          <p:nvSpPr>
            <p:cNvPr id="5" name="矩形 4"/>
            <p:cNvSpPr/>
            <p:nvPr/>
          </p:nvSpPr>
          <p:spPr>
            <a:xfrm>
              <a:off x="2202917" y="4509120"/>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1</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7" name="矩形 6"/>
            <p:cNvSpPr/>
            <p:nvPr/>
          </p:nvSpPr>
          <p:spPr>
            <a:xfrm>
              <a:off x="4651189" y="4221088"/>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2</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9" name="矩形 8"/>
            <p:cNvSpPr/>
            <p:nvPr/>
          </p:nvSpPr>
          <p:spPr>
            <a:xfrm>
              <a:off x="6883437" y="3697868"/>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3</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pic>
          <p:nvPicPr>
            <p:cNvPr id="14" name="Picture 16" descr="地理課沒教的事：用Google Earth大開眼界"/>
            <p:cNvPicPr>
              <a:picLocks noChangeAspect="1" noChangeArrowheads="1"/>
            </p:cNvPicPr>
            <p:nvPr/>
          </p:nvPicPr>
          <p:blipFill>
            <a:blip r:embed="rId2" cstate="email"/>
            <a:srcRect/>
            <a:stretch>
              <a:fillRect/>
            </a:stretch>
          </p:blipFill>
          <p:spPr bwMode="auto">
            <a:xfrm>
              <a:off x="2534732" y="4581128"/>
              <a:ext cx="1693349" cy="1944216"/>
            </a:xfrm>
            <a:prstGeom prst="rect">
              <a:avLst/>
            </a:prstGeom>
            <a:noFill/>
          </p:spPr>
        </p:pic>
        <p:pic>
          <p:nvPicPr>
            <p:cNvPr id="14338" name="Picture 2" descr="京都自助超簡單"/>
            <p:cNvPicPr>
              <a:picLocks noChangeAspect="1" noChangeArrowheads="1"/>
            </p:cNvPicPr>
            <p:nvPr/>
          </p:nvPicPr>
          <p:blipFill>
            <a:blip r:embed="rId3" cstate="email"/>
            <a:srcRect/>
            <a:stretch>
              <a:fillRect/>
            </a:stretch>
          </p:blipFill>
          <p:spPr bwMode="auto">
            <a:xfrm>
              <a:off x="5031009" y="4221088"/>
              <a:ext cx="1636726" cy="2220492"/>
            </a:xfrm>
            <a:prstGeom prst="rect">
              <a:avLst/>
            </a:prstGeom>
            <a:noFill/>
          </p:spPr>
        </p:pic>
        <p:pic>
          <p:nvPicPr>
            <p:cNvPr id="14340" name="Picture 4" descr="哇！台灣就該醬玩：50條幸福一日輕旅行"/>
            <p:cNvPicPr>
              <a:picLocks noChangeAspect="1" noChangeArrowheads="1"/>
            </p:cNvPicPr>
            <p:nvPr/>
          </p:nvPicPr>
          <p:blipFill>
            <a:blip r:embed="rId4" cstate="email"/>
            <a:srcRect/>
            <a:stretch>
              <a:fillRect/>
            </a:stretch>
          </p:blipFill>
          <p:spPr bwMode="auto">
            <a:xfrm>
              <a:off x="7293260" y="3789040"/>
              <a:ext cx="2376264" cy="2808312"/>
            </a:xfrm>
            <a:prstGeom prst="rect">
              <a:avLst/>
            </a:prstGeom>
            <a:noFill/>
          </p:spPr>
        </p:pic>
        <p:sp>
          <p:nvSpPr>
            <p:cNvPr id="15" name="文字方塊 14"/>
            <p:cNvSpPr txBox="1"/>
            <p:nvPr/>
          </p:nvSpPr>
          <p:spPr>
            <a:xfrm>
              <a:off x="2534732" y="4221089"/>
              <a:ext cx="1441420"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地理課沒教的事</a:t>
              </a:r>
              <a:endParaRPr lang="zh-TW" altLang="en-US" sz="1400" b="1" dirty="0">
                <a:latin typeface="微軟正黑體" pitchFamily="34" charset="-120"/>
                <a:ea typeface="微軟正黑體" pitchFamily="34" charset="-120"/>
              </a:endParaRPr>
            </a:p>
          </p:txBody>
        </p:sp>
        <p:sp>
          <p:nvSpPr>
            <p:cNvPr id="16" name="文字方塊 15"/>
            <p:cNvSpPr txBox="1"/>
            <p:nvPr/>
          </p:nvSpPr>
          <p:spPr>
            <a:xfrm>
              <a:off x="4951740" y="3841303"/>
              <a:ext cx="1441420"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京都自助超簡單</a:t>
              </a:r>
              <a:endParaRPr lang="zh-TW" altLang="en-US" sz="1400" b="1" dirty="0">
                <a:latin typeface="微軟正黑體" pitchFamily="34" charset="-120"/>
                <a:ea typeface="微軟正黑體" pitchFamily="34" charset="-120"/>
              </a:endParaRPr>
            </a:p>
          </p:txBody>
        </p:sp>
        <p:sp>
          <p:nvSpPr>
            <p:cNvPr id="17" name="文字方塊 16"/>
            <p:cNvSpPr txBox="1"/>
            <p:nvPr/>
          </p:nvSpPr>
          <p:spPr>
            <a:xfrm>
              <a:off x="7329264" y="3409255"/>
              <a:ext cx="1620957"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哇！台灣就該醬玩</a:t>
              </a:r>
              <a:endParaRPr lang="zh-TW" altLang="en-US" sz="1400" b="1" dirty="0">
                <a:latin typeface="微軟正黑體" pitchFamily="34" charset="-120"/>
                <a:ea typeface="微軟正黑體" pitchFamily="34" charset="-120"/>
              </a:endParaRPr>
            </a:p>
          </p:txBody>
        </p:sp>
      </p:grpSp>
      <p:sp>
        <p:nvSpPr>
          <p:cNvPr id="18" name="矩形 17"/>
          <p:cNvSpPr/>
          <p:nvPr/>
        </p:nvSpPr>
        <p:spPr>
          <a:xfrm>
            <a:off x="662523" y="1268760"/>
            <a:ext cx="8502945" cy="169200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marL="457200" indent="-457200">
              <a:spcAft>
                <a:spcPts val="1200"/>
              </a:spcAft>
              <a:buAutoNum type="arabicPeriod"/>
            </a:pPr>
            <a:r>
              <a:rPr lang="zh-TW" altLang="zh-TW" sz="2200" b="1" dirty="0" smtClean="0">
                <a:solidFill>
                  <a:srgbClr val="0000CC"/>
                </a:solidFill>
                <a:latin typeface="Calisto MT" panose="02040603050505030304" pitchFamily="18" charset="0"/>
                <a:ea typeface="標楷體" panose="03000509000000000000" pitchFamily="65" charset="-120"/>
              </a:rPr>
              <a:t>臺灣</a:t>
            </a:r>
            <a:r>
              <a:rPr lang="zh-TW" altLang="zh-TW" sz="2200" b="1" dirty="0">
                <a:solidFill>
                  <a:srgbClr val="0000CC"/>
                </a:solidFill>
                <a:latin typeface="Calisto MT" panose="02040603050505030304" pitchFamily="18" charset="0"/>
                <a:ea typeface="標楷體" panose="03000509000000000000" pitchFamily="65" charset="-120"/>
              </a:rPr>
              <a:t>旅遊的圖書共計</a:t>
            </a:r>
            <a:r>
              <a:rPr lang="en-US" altLang="zh-TW" sz="2200" b="1" dirty="0">
                <a:solidFill>
                  <a:srgbClr val="0000CC"/>
                </a:solidFill>
                <a:latin typeface="Calisto MT" panose="02040603050505030304" pitchFamily="18" charset="0"/>
                <a:ea typeface="標楷體" panose="03000509000000000000" pitchFamily="65" charset="-120"/>
              </a:rPr>
              <a:t>7</a:t>
            </a:r>
            <a:r>
              <a:rPr lang="zh-TW" altLang="zh-TW" sz="2200" b="1" dirty="0">
                <a:solidFill>
                  <a:srgbClr val="0000CC"/>
                </a:solidFill>
                <a:latin typeface="Calisto MT" panose="02040603050505030304" pitchFamily="18" charset="0"/>
                <a:ea typeface="標楷體" panose="03000509000000000000" pitchFamily="65" charset="-120"/>
              </a:rPr>
              <a:t>本進入排行榜，顯示民眾踴躍</a:t>
            </a:r>
            <a:r>
              <a:rPr lang="zh-TW" altLang="zh-TW" sz="2200" b="1" dirty="0" smtClean="0">
                <a:solidFill>
                  <a:srgbClr val="0000CC"/>
                </a:solidFill>
                <a:latin typeface="Calisto MT" panose="02040603050505030304" pitchFamily="18" charset="0"/>
                <a:ea typeface="標楷體" panose="03000509000000000000" pitchFamily="65" charset="-120"/>
              </a:rPr>
              <a:t>探訪</a:t>
            </a:r>
            <a:r>
              <a:rPr lang="zh-TW" altLang="zh-TW" sz="2200" b="1" dirty="0">
                <a:solidFill>
                  <a:srgbClr val="0000CC"/>
                </a:solidFill>
                <a:latin typeface="Calisto MT" panose="02040603050505030304" pitchFamily="18" charset="0"/>
                <a:ea typeface="標楷體" panose="03000509000000000000" pitchFamily="65" charset="-120"/>
              </a:rPr>
              <a:t>與體驗各地的秀麗山川及人文內涵</a:t>
            </a:r>
            <a:endParaRPr lang="en-US" altLang="zh-TW" sz="2200" b="1" dirty="0">
              <a:solidFill>
                <a:srgbClr val="0000CC"/>
              </a:solidFill>
              <a:latin typeface="Calisto MT" panose="02040603050505030304" pitchFamily="18" charset="0"/>
              <a:ea typeface="標楷體" panose="03000509000000000000" pitchFamily="65" charset="-120"/>
            </a:endParaRPr>
          </a:p>
          <a:p>
            <a:pPr marL="457200" indent="-457200">
              <a:spcAft>
                <a:spcPts val="1200"/>
              </a:spcAft>
              <a:buAutoNum type="arabicPeriod"/>
            </a:pPr>
            <a:r>
              <a:rPr lang="zh-TW" altLang="zh-TW" sz="2200" b="1" dirty="0" smtClean="0">
                <a:solidFill>
                  <a:srgbClr val="0000CC"/>
                </a:solidFill>
                <a:latin typeface="Calisto MT" panose="02040603050505030304" pitchFamily="18" charset="0"/>
                <a:ea typeface="標楷體" panose="03000509000000000000" pitchFamily="65" charset="-120"/>
              </a:rPr>
              <a:t>國人</a:t>
            </a:r>
            <a:r>
              <a:rPr lang="zh-TW" altLang="zh-TW" sz="2200" b="1" dirty="0">
                <a:solidFill>
                  <a:srgbClr val="0000CC"/>
                </a:solidFill>
                <a:latin typeface="Calisto MT" panose="02040603050505030304" pitchFamily="18" charset="0"/>
                <a:ea typeface="標楷體" panose="03000509000000000000" pitchFamily="65" charset="-120"/>
              </a:rPr>
              <a:t>最有興趣</a:t>
            </a:r>
            <a:r>
              <a:rPr lang="zh-TW" altLang="en-US" sz="2200" b="1" dirty="0">
                <a:solidFill>
                  <a:srgbClr val="0000CC"/>
                </a:solidFill>
                <a:latin typeface="Calisto MT" panose="02040603050505030304" pitchFamily="18" charset="0"/>
                <a:ea typeface="標楷體" panose="03000509000000000000" pitchFamily="65" charset="-120"/>
              </a:rPr>
              <a:t>的</a:t>
            </a:r>
            <a:r>
              <a:rPr lang="zh-TW" altLang="zh-TW" sz="2200" b="1" dirty="0">
                <a:solidFill>
                  <a:srgbClr val="0000CC"/>
                </a:solidFill>
                <a:latin typeface="Calisto MT" panose="02040603050505030304" pitchFamily="18" charset="0"/>
                <a:ea typeface="標楷體" panose="03000509000000000000" pitchFamily="65" charset="-120"/>
              </a:rPr>
              <a:t>國外旅遊地點可能是日本京都，共有</a:t>
            </a:r>
            <a:r>
              <a:rPr lang="en-US" altLang="zh-TW" sz="2200" b="1" dirty="0" smtClean="0">
                <a:solidFill>
                  <a:srgbClr val="0000CC"/>
                </a:solidFill>
                <a:latin typeface="Calisto MT" panose="02040603050505030304" pitchFamily="18" charset="0"/>
                <a:ea typeface="標楷體" panose="03000509000000000000" pitchFamily="65" charset="-120"/>
              </a:rPr>
              <a:t>3</a:t>
            </a:r>
            <a:r>
              <a:rPr lang="zh-TW" altLang="zh-TW" sz="2200" b="1" dirty="0" smtClean="0">
                <a:solidFill>
                  <a:srgbClr val="0000CC"/>
                </a:solidFill>
                <a:latin typeface="Calisto MT" panose="02040603050505030304" pitchFamily="18" charset="0"/>
                <a:ea typeface="標楷體" panose="03000509000000000000" pitchFamily="65" charset="-120"/>
              </a:rPr>
              <a:t>本</a:t>
            </a:r>
            <a:r>
              <a:rPr lang="zh-TW" altLang="zh-TW" sz="2200" b="1" dirty="0">
                <a:solidFill>
                  <a:srgbClr val="0000CC"/>
                </a:solidFill>
                <a:latin typeface="Calisto MT" panose="02040603050505030304" pitchFamily="18" charset="0"/>
                <a:ea typeface="標楷體" panose="03000509000000000000" pitchFamily="65" charset="-120"/>
              </a:rPr>
              <a:t>書進入排行榜，其中有兩本更在</a:t>
            </a:r>
            <a:r>
              <a:rPr lang="en-US" altLang="zh-TW" sz="2200" b="1" dirty="0">
                <a:solidFill>
                  <a:srgbClr val="0000CC"/>
                </a:solidFill>
                <a:latin typeface="Calisto MT" panose="02040603050505030304" pitchFamily="18" charset="0"/>
                <a:ea typeface="標楷體" panose="03000509000000000000" pitchFamily="65" charset="-120"/>
              </a:rPr>
              <a:t>10</a:t>
            </a:r>
            <a:r>
              <a:rPr lang="zh-TW" altLang="zh-TW" sz="2200" b="1" dirty="0">
                <a:solidFill>
                  <a:srgbClr val="0000CC"/>
                </a:solidFill>
                <a:latin typeface="Calisto MT" panose="02040603050505030304" pitchFamily="18" charset="0"/>
                <a:ea typeface="標楷體" panose="03000509000000000000" pitchFamily="65" charset="-120"/>
              </a:rPr>
              <a:t>名以內</a:t>
            </a:r>
            <a:endParaRPr lang="zh-TW" altLang="en-US" sz="2200" b="1" dirty="0">
              <a:solidFill>
                <a:srgbClr val="0000CC"/>
              </a:solidFill>
              <a:latin typeface="Calisto MT" panose="02040603050505030304" pitchFamily="18" charset="0"/>
              <a:ea typeface="標楷體" panose="03000509000000000000" pitchFamily="65" charset="-120"/>
            </a:endParaRPr>
          </a:p>
        </p:txBody>
      </p:sp>
    </p:spTree>
    <p:extLst>
      <p:ext uri="{BB962C8B-B14F-4D97-AF65-F5344CB8AC3E}">
        <p14:creationId xmlns="" xmlns:p14="http://schemas.microsoft.com/office/powerpoint/2010/main" val="1420408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2520" y="548682"/>
            <a:ext cx="3993401"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藝術類</a:t>
            </a:r>
            <a:r>
              <a:rPr lang="zh-TW" altLang="en-US" sz="2800" b="1" spc="50" dirty="0" smtClean="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rPr>
              <a:t>圖書借閱排行榜</a:t>
            </a:r>
            <a:endParaRPr lang="zh-TW" altLang="en-US" sz="2800" b="1" spc="50" dirty="0">
              <a:ln w="11430"/>
              <a:solidFill>
                <a:srgbClr val="0000CC"/>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grpSp>
        <p:nvGrpSpPr>
          <p:cNvPr id="4" name="群組 3"/>
          <p:cNvGrpSpPr/>
          <p:nvPr/>
        </p:nvGrpSpPr>
        <p:grpSpPr>
          <a:xfrm>
            <a:off x="1949382" y="2852938"/>
            <a:ext cx="6353344" cy="2606115"/>
            <a:chOff x="1949381" y="3913311"/>
            <a:chExt cx="6353344" cy="2606115"/>
          </a:xfrm>
        </p:grpSpPr>
        <p:sp>
          <p:nvSpPr>
            <p:cNvPr id="5" name="矩形 4"/>
            <p:cNvSpPr/>
            <p:nvPr/>
          </p:nvSpPr>
          <p:spPr>
            <a:xfrm>
              <a:off x="1949381" y="4221088"/>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1</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7" name="矩形 6"/>
            <p:cNvSpPr/>
            <p:nvPr/>
          </p:nvSpPr>
          <p:spPr>
            <a:xfrm>
              <a:off x="4321093" y="4221088"/>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2</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9" name="矩形 8"/>
            <p:cNvSpPr/>
            <p:nvPr/>
          </p:nvSpPr>
          <p:spPr>
            <a:xfrm>
              <a:off x="6379381" y="4221088"/>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3</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pic>
          <p:nvPicPr>
            <p:cNvPr id="14" name="Picture 18" descr="一枝鉛筆就能畫：30天一定學會，超有趣又簡單的繪畫技巧"/>
            <p:cNvPicPr>
              <a:picLocks noChangeAspect="1" noChangeArrowheads="1"/>
            </p:cNvPicPr>
            <p:nvPr/>
          </p:nvPicPr>
          <p:blipFill>
            <a:blip r:embed="rId2" cstate="email"/>
            <a:srcRect/>
            <a:stretch>
              <a:fillRect/>
            </a:stretch>
          </p:blipFill>
          <p:spPr bwMode="auto">
            <a:xfrm>
              <a:off x="2356162" y="4365104"/>
              <a:ext cx="1706285" cy="2132856"/>
            </a:xfrm>
            <a:prstGeom prst="rect">
              <a:avLst/>
            </a:prstGeom>
            <a:noFill/>
          </p:spPr>
        </p:pic>
        <p:pic>
          <p:nvPicPr>
            <p:cNvPr id="13314" name="Picture 2" descr="1000種可愛圖案★這樣畫最可愛！彩繪鋼珠筆的不敗帖：有了這本，從此自火柴人畢業！"/>
            <p:cNvPicPr>
              <a:picLocks noChangeAspect="1" noChangeArrowheads="1"/>
            </p:cNvPicPr>
            <p:nvPr/>
          </p:nvPicPr>
          <p:blipFill>
            <a:blip r:embed="rId3" cstate="email"/>
            <a:srcRect/>
            <a:stretch>
              <a:fillRect/>
            </a:stretch>
          </p:blipFill>
          <p:spPr bwMode="auto">
            <a:xfrm>
              <a:off x="4660417" y="4365104"/>
              <a:ext cx="1535790" cy="2088232"/>
            </a:xfrm>
            <a:prstGeom prst="rect">
              <a:avLst/>
            </a:prstGeom>
            <a:noFill/>
          </p:spPr>
        </p:pic>
        <p:pic>
          <p:nvPicPr>
            <p:cNvPr id="13318" name="Picture 6" descr="攝影師之眼：數位攝影的思考、設計和構圖"/>
            <p:cNvPicPr>
              <a:picLocks noChangeAspect="1" noChangeArrowheads="1"/>
            </p:cNvPicPr>
            <p:nvPr/>
          </p:nvPicPr>
          <p:blipFill>
            <a:blip r:embed="rId4" cstate="email"/>
            <a:srcRect/>
            <a:stretch>
              <a:fillRect/>
            </a:stretch>
          </p:blipFill>
          <p:spPr bwMode="auto">
            <a:xfrm>
              <a:off x="6681193" y="4365104"/>
              <a:ext cx="1621532" cy="2154322"/>
            </a:xfrm>
            <a:prstGeom prst="rect">
              <a:avLst/>
            </a:prstGeom>
            <a:noFill/>
          </p:spPr>
        </p:pic>
        <p:sp>
          <p:nvSpPr>
            <p:cNvPr id="17" name="文字方塊 16"/>
            <p:cNvSpPr txBox="1"/>
            <p:nvPr/>
          </p:nvSpPr>
          <p:spPr>
            <a:xfrm>
              <a:off x="2321941" y="3913311"/>
              <a:ext cx="1441420"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一枝鉛筆就能畫</a:t>
              </a:r>
              <a:endParaRPr lang="zh-TW" altLang="en-US" sz="1400" b="1" dirty="0">
                <a:latin typeface="微軟正黑體" pitchFamily="34" charset="-120"/>
                <a:ea typeface="微軟正黑體" pitchFamily="34" charset="-120"/>
              </a:endParaRPr>
            </a:p>
          </p:txBody>
        </p:sp>
        <p:sp>
          <p:nvSpPr>
            <p:cNvPr id="18" name="文字方塊 17"/>
            <p:cNvSpPr txBox="1"/>
            <p:nvPr/>
          </p:nvSpPr>
          <p:spPr>
            <a:xfrm>
              <a:off x="4627672" y="3913311"/>
              <a:ext cx="1511952" cy="307777"/>
            </a:xfrm>
            <a:prstGeom prst="rect">
              <a:avLst/>
            </a:prstGeom>
            <a:noFill/>
          </p:spPr>
          <p:txBody>
            <a:bodyPr wrap="none" rtlCol="0">
              <a:spAutoFit/>
            </a:bodyPr>
            <a:lstStyle/>
            <a:p>
              <a:r>
                <a:rPr lang="en-US" altLang="zh-TW" sz="1400" b="1" dirty="0" smtClean="0">
                  <a:latin typeface="微軟正黑體" pitchFamily="34" charset="-120"/>
                  <a:ea typeface="微軟正黑體" pitchFamily="34" charset="-120"/>
                </a:rPr>
                <a:t>1000</a:t>
              </a:r>
              <a:r>
                <a:rPr lang="zh-TW" altLang="en-US" sz="1400" b="1" dirty="0" smtClean="0">
                  <a:latin typeface="微軟正黑體" pitchFamily="34" charset="-120"/>
                  <a:ea typeface="微軟正黑體" pitchFamily="34" charset="-120"/>
                </a:rPr>
                <a:t>種可愛圖案</a:t>
              </a:r>
              <a:endParaRPr lang="zh-TW" altLang="en-US" sz="1400" b="1" dirty="0">
                <a:latin typeface="微軟正黑體" pitchFamily="34" charset="-120"/>
                <a:ea typeface="微軟正黑體" pitchFamily="34" charset="-120"/>
              </a:endParaRPr>
            </a:p>
          </p:txBody>
        </p:sp>
        <p:sp>
          <p:nvSpPr>
            <p:cNvPr id="19" name="文字方塊 18"/>
            <p:cNvSpPr txBox="1"/>
            <p:nvPr/>
          </p:nvSpPr>
          <p:spPr>
            <a:xfrm>
              <a:off x="6715688" y="3913311"/>
              <a:ext cx="1082348"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攝影師之眼</a:t>
              </a:r>
              <a:endParaRPr lang="zh-TW" altLang="en-US" sz="1400" b="1" dirty="0">
                <a:latin typeface="微軟正黑體" pitchFamily="34" charset="-120"/>
                <a:ea typeface="微軟正黑體" pitchFamily="34" charset="-120"/>
              </a:endParaRPr>
            </a:p>
          </p:txBody>
        </p:sp>
      </p:grpSp>
      <p:sp>
        <p:nvSpPr>
          <p:cNvPr id="15" name="矩形 14"/>
          <p:cNvSpPr/>
          <p:nvPr/>
        </p:nvSpPr>
        <p:spPr>
          <a:xfrm>
            <a:off x="632520" y="1268856"/>
            <a:ext cx="8502945" cy="86400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spcAft>
                <a:spcPts val="1200"/>
              </a:spcAft>
            </a:pPr>
            <a:r>
              <a:rPr lang="zh-TW" altLang="en-US" sz="2200" b="1" dirty="0" smtClean="0">
                <a:solidFill>
                  <a:srgbClr val="0000CC"/>
                </a:solidFill>
                <a:latin typeface="Calisto MT" panose="02040603050505030304" pitchFamily="18" charset="0"/>
                <a:ea typeface="標楷體" panose="03000509000000000000" pitchFamily="65" charset="-120"/>
              </a:rPr>
              <a:t>　　</a:t>
            </a:r>
            <a:r>
              <a:rPr lang="zh-TW" altLang="zh-TW" sz="2200" b="1" dirty="0" smtClean="0">
                <a:solidFill>
                  <a:srgbClr val="0000CC"/>
                </a:solidFill>
                <a:latin typeface="Calisto MT" panose="02040603050505030304" pitchFamily="18" charset="0"/>
                <a:ea typeface="標楷體" panose="03000509000000000000" pitchFamily="65" charset="-120"/>
              </a:rPr>
              <a:t>美術</a:t>
            </a:r>
            <a:r>
              <a:rPr lang="zh-TW" altLang="zh-TW" sz="2200" b="1" dirty="0">
                <a:solidFill>
                  <a:srgbClr val="0000CC"/>
                </a:solidFill>
                <a:latin typeface="Calisto MT" panose="02040603050505030304" pitchFamily="18" charset="0"/>
                <a:ea typeface="標楷體" panose="03000509000000000000" pitchFamily="65" charset="-120"/>
              </a:rPr>
              <a:t>繪畫是本類圖書中最受歡迎的借閱類型，共計有</a:t>
            </a:r>
            <a:r>
              <a:rPr lang="en-US" altLang="zh-TW" sz="2200" b="1" dirty="0">
                <a:solidFill>
                  <a:srgbClr val="0000CC"/>
                </a:solidFill>
                <a:latin typeface="Calisto MT" panose="02040603050505030304" pitchFamily="18" charset="0"/>
                <a:ea typeface="標楷體" panose="03000509000000000000" pitchFamily="65" charset="-120"/>
              </a:rPr>
              <a:t>7</a:t>
            </a:r>
            <a:r>
              <a:rPr lang="zh-TW" altLang="zh-TW" sz="2200" b="1" dirty="0" smtClean="0">
                <a:solidFill>
                  <a:srgbClr val="0000CC"/>
                </a:solidFill>
                <a:latin typeface="Calisto MT" panose="02040603050505030304" pitchFamily="18" charset="0"/>
                <a:ea typeface="標楷體" panose="03000509000000000000" pitchFamily="65" charset="-120"/>
              </a:rPr>
              <a:t>種作品</a:t>
            </a:r>
            <a:r>
              <a:rPr lang="zh-TW" altLang="zh-TW" sz="2200" b="1" dirty="0">
                <a:solidFill>
                  <a:srgbClr val="0000CC"/>
                </a:solidFill>
                <a:latin typeface="Calisto MT" panose="02040603050505030304" pitchFamily="18" charset="0"/>
                <a:ea typeface="標楷體" panose="03000509000000000000" pitchFamily="65" charset="-120"/>
              </a:rPr>
              <a:t>進入排行榜，其次是攝影學習之圖書，在排行榜內</a:t>
            </a:r>
            <a:r>
              <a:rPr lang="zh-TW" altLang="zh-TW" sz="2200" b="1" dirty="0" smtClean="0">
                <a:solidFill>
                  <a:srgbClr val="0000CC"/>
                </a:solidFill>
                <a:latin typeface="Calisto MT" panose="02040603050505030304" pitchFamily="18" charset="0"/>
                <a:ea typeface="標楷體" panose="03000509000000000000" pitchFamily="65" charset="-120"/>
              </a:rPr>
              <a:t>有</a:t>
            </a:r>
            <a:r>
              <a:rPr lang="en-US" altLang="zh-TW" sz="2200" b="1" dirty="0" smtClean="0">
                <a:solidFill>
                  <a:srgbClr val="0000CC"/>
                </a:solidFill>
                <a:latin typeface="Calisto MT" panose="02040603050505030304" pitchFamily="18" charset="0"/>
                <a:ea typeface="標楷體" panose="03000509000000000000" pitchFamily="65" charset="-120"/>
              </a:rPr>
              <a:t>6</a:t>
            </a:r>
            <a:r>
              <a:rPr lang="zh-TW" altLang="zh-TW" sz="2200" b="1" dirty="0">
                <a:solidFill>
                  <a:srgbClr val="0000CC"/>
                </a:solidFill>
                <a:latin typeface="Calisto MT" panose="02040603050505030304" pitchFamily="18" charset="0"/>
                <a:ea typeface="標楷體" panose="03000509000000000000" pitchFamily="65" charset="-120"/>
              </a:rPr>
              <a:t>種作品</a:t>
            </a:r>
            <a:endParaRPr lang="zh-TW" altLang="en-US" sz="2200" b="1" dirty="0">
              <a:solidFill>
                <a:srgbClr val="0000CC"/>
              </a:solidFill>
              <a:latin typeface="Calisto MT" panose="02040603050505030304" pitchFamily="18" charset="0"/>
              <a:ea typeface="標楷體" panose="03000509000000000000" pitchFamily="65" charset="-120"/>
            </a:endParaRPr>
          </a:p>
        </p:txBody>
      </p:sp>
    </p:spTree>
    <p:extLst>
      <p:ext uri="{BB962C8B-B14F-4D97-AF65-F5344CB8AC3E}">
        <p14:creationId xmlns="" xmlns:p14="http://schemas.microsoft.com/office/powerpoint/2010/main" val="32334083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2521" y="539971"/>
            <a:ext cx="5354351"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0-6</a:t>
            </a:r>
            <a:r>
              <a:rPr lang="zh-TW" altLang="en-US"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歲嬰幼兒圖書借閱排行榜</a:t>
            </a:r>
            <a:endParaRPr lang="zh-TW" altLang="en-US" sz="32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grpSp>
        <p:nvGrpSpPr>
          <p:cNvPr id="3" name="群組 2"/>
          <p:cNvGrpSpPr/>
          <p:nvPr/>
        </p:nvGrpSpPr>
        <p:grpSpPr>
          <a:xfrm>
            <a:off x="2274925" y="3573018"/>
            <a:ext cx="7070563" cy="2155629"/>
            <a:chOff x="2274925" y="4417367"/>
            <a:chExt cx="7070563" cy="2155629"/>
          </a:xfrm>
        </p:grpSpPr>
        <p:sp>
          <p:nvSpPr>
            <p:cNvPr id="9" name="矩形 8"/>
            <p:cNvSpPr/>
            <p:nvPr/>
          </p:nvSpPr>
          <p:spPr>
            <a:xfrm>
              <a:off x="2274925" y="4653136"/>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1</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12" name="矩形 11"/>
            <p:cNvSpPr/>
            <p:nvPr/>
          </p:nvSpPr>
          <p:spPr>
            <a:xfrm>
              <a:off x="4344507" y="4849996"/>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2</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19" name="矩形 18"/>
            <p:cNvSpPr/>
            <p:nvPr/>
          </p:nvSpPr>
          <p:spPr>
            <a:xfrm>
              <a:off x="7171468" y="4849996"/>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3</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pic>
          <p:nvPicPr>
            <p:cNvPr id="12296" name="Picture 8" descr="到底在排什麼呢？"/>
            <p:cNvPicPr>
              <a:picLocks noChangeAspect="1" noChangeArrowheads="1"/>
            </p:cNvPicPr>
            <p:nvPr/>
          </p:nvPicPr>
          <p:blipFill>
            <a:blip r:embed="rId2" cstate="email"/>
            <a:srcRect/>
            <a:stretch>
              <a:fillRect/>
            </a:stretch>
          </p:blipFill>
          <p:spPr bwMode="auto">
            <a:xfrm>
              <a:off x="2690749" y="4725145"/>
              <a:ext cx="1295400" cy="1847851"/>
            </a:xfrm>
            <a:prstGeom prst="rect">
              <a:avLst/>
            </a:prstGeom>
            <a:noFill/>
          </p:spPr>
        </p:pic>
        <p:pic>
          <p:nvPicPr>
            <p:cNvPr id="12298" name="Picture 10" descr="蠟筆小黑的神奇朋友"/>
            <p:cNvPicPr>
              <a:picLocks noChangeAspect="1" noChangeArrowheads="1"/>
            </p:cNvPicPr>
            <p:nvPr/>
          </p:nvPicPr>
          <p:blipFill>
            <a:blip r:embed="rId3" cstate="email"/>
            <a:srcRect/>
            <a:stretch>
              <a:fillRect/>
            </a:stretch>
          </p:blipFill>
          <p:spPr bwMode="auto">
            <a:xfrm rot="16200000">
              <a:off x="4961862" y="4734670"/>
              <a:ext cx="1343025" cy="1828800"/>
            </a:xfrm>
            <a:prstGeom prst="rect">
              <a:avLst/>
            </a:prstGeom>
            <a:noFill/>
          </p:spPr>
        </p:pic>
        <p:pic>
          <p:nvPicPr>
            <p:cNvPr id="12300" name="Picture 12" descr="誰來當我的新朋友（內含故事CD）"/>
            <p:cNvPicPr>
              <a:picLocks noChangeAspect="1" noChangeArrowheads="1"/>
            </p:cNvPicPr>
            <p:nvPr/>
          </p:nvPicPr>
          <p:blipFill>
            <a:blip r:embed="rId4" cstate="email"/>
            <a:srcRect/>
            <a:stretch>
              <a:fillRect/>
            </a:stretch>
          </p:blipFill>
          <p:spPr bwMode="auto">
            <a:xfrm rot="16200000">
              <a:off x="7784461" y="4763245"/>
              <a:ext cx="1257300" cy="1771651"/>
            </a:xfrm>
            <a:prstGeom prst="rect">
              <a:avLst/>
            </a:prstGeom>
            <a:noFill/>
          </p:spPr>
        </p:pic>
        <p:sp>
          <p:nvSpPr>
            <p:cNvPr id="18" name="文字方塊 17"/>
            <p:cNvSpPr txBox="1"/>
            <p:nvPr/>
          </p:nvSpPr>
          <p:spPr>
            <a:xfrm>
              <a:off x="2632930" y="4417367"/>
              <a:ext cx="1527982"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到底在排什麼呢</a:t>
              </a:r>
              <a:r>
                <a:rPr lang="en-US" altLang="zh-TW" sz="1400" b="1" dirty="0" smtClean="0">
                  <a:latin typeface="微軟正黑體" pitchFamily="34" charset="-120"/>
                  <a:ea typeface="微軟正黑體" pitchFamily="34" charset="-120"/>
                </a:rPr>
                <a:t>?</a:t>
              </a:r>
              <a:endParaRPr lang="zh-TW" altLang="en-US" sz="1400" b="1" dirty="0">
                <a:latin typeface="微軟正黑體" pitchFamily="34" charset="-120"/>
                <a:ea typeface="微軟正黑體" pitchFamily="34" charset="-120"/>
              </a:endParaRPr>
            </a:p>
          </p:txBody>
        </p:sp>
        <p:sp>
          <p:nvSpPr>
            <p:cNvPr id="20" name="文字方塊 19"/>
            <p:cNvSpPr txBox="1"/>
            <p:nvPr/>
          </p:nvSpPr>
          <p:spPr>
            <a:xfrm>
              <a:off x="4796983" y="4509121"/>
              <a:ext cx="1845377" cy="307777"/>
            </a:xfrm>
            <a:prstGeom prst="rect">
              <a:avLst/>
            </a:prstGeom>
            <a:noFill/>
          </p:spPr>
          <p:txBody>
            <a:bodyPr wrap="none" rtlCol="0">
              <a:spAutoFit/>
            </a:bodyPr>
            <a:lstStyle/>
            <a:p>
              <a:r>
                <a:rPr lang="zh-TW" altLang="zh-TW" sz="1400" b="1" dirty="0">
                  <a:latin typeface="微軟正黑體" pitchFamily="34" charset="-120"/>
                  <a:ea typeface="微軟正黑體" pitchFamily="34" charset="-120"/>
                </a:rPr>
                <a:t>蠟筆小黑的神奇朋友 </a:t>
              </a:r>
              <a:endParaRPr lang="zh-TW" altLang="en-US" sz="1400" b="1" dirty="0">
                <a:latin typeface="微軟正黑體" pitchFamily="34" charset="-120"/>
                <a:ea typeface="微軟正黑體" pitchFamily="34" charset="-120"/>
              </a:endParaRPr>
            </a:p>
          </p:txBody>
        </p:sp>
        <p:sp>
          <p:nvSpPr>
            <p:cNvPr id="22" name="文字方塊 21"/>
            <p:cNvSpPr txBox="1"/>
            <p:nvPr/>
          </p:nvSpPr>
          <p:spPr>
            <a:xfrm>
              <a:off x="7473280" y="4633391"/>
              <a:ext cx="1872208" cy="307777"/>
            </a:xfrm>
            <a:prstGeom prst="rect">
              <a:avLst/>
            </a:prstGeom>
            <a:noFill/>
          </p:spPr>
          <p:txBody>
            <a:bodyPr wrap="square" rtlCol="0">
              <a:spAutoFit/>
            </a:bodyPr>
            <a:lstStyle/>
            <a:p>
              <a:r>
                <a:rPr lang="zh-TW" altLang="en-US" sz="1400" b="1" dirty="0" smtClean="0">
                  <a:latin typeface="微軟正黑體" pitchFamily="34" charset="-120"/>
                  <a:ea typeface="微軟正黑體" pitchFamily="34" charset="-120"/>
                </a:rPr>
                <a:t>誰來當我的新朋友</a:t>
              </a:r>
              <a:endParaRPr lang="zh-TW" altLang="en-US" sz="1400" b="1" dirty="0">
                <a:latin typeface="微軟正黑體" pitchFamily="34" charset="-120"/>
                <a:ea typeface="微軟正黑體" pitchFamily="34" charset="-120"/>
              </a:endParaRPr>
            </a:p>
          </p:txBody>
        </p:sp>
      </p:grpSp>
      <p:sp>
        <p:nvSpPr>
          <p:cNvPr id="14" name="矩形 13"/>
          <p:cNvSpPr/>
          <p:nvPr/>
        </p:nvSpPr>
        <p:spPr>
          <a:xfrm>
            <a:off x="662523" y="1340768"/>
            <a:ext cx="8502945" cy="190800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marL="457200" indent="-457200">
              <a:spcAft>
                <a:spcPts val="1200"/>
              </a:spcAft>
              <a:buAutoNum type="arabicPeriod"/>
            </a:pPr>
            <a:r>
              <a:rPr lang="zh-TW" altLang="en-US" sz="2200" b="1" dirty="0" smtClean="0">
                <a:solidFill>
                  <a:srgbClr val="0000CC"/>
                </a:solidFill>
                <a:latin typeface="Calisto MT" panose="02040603050505030304" pitchFamily="18" charset="0"/>
                <a:ea typeface="標楷體" panose="03000509000000000000" pitchFamily="65" charset="-120"/>
              </a:rPr>
              <a:t>進</a:t>
            </a:r>
            <a:r>
              <a:rPr lang="zh-TW" altLang="en-US" sz="2200" b="1" dirty="0">
                <a:solidFill>
                  <a:srgbClr val="0000CC"/>
                </a:solidFill>
                <a:latin typeface="Calisto MT" panose="02040603050505030304" pitchFamily="18" charset="0"/>
                <a:ea typeface="標楷體" panose="03000509000000000000" pitchFamily="65" charset="-120"/>
              </a:rPr>
              <a:t>榜前</a:t>
            </a:r>
            <a:r>
              <a:rPr lang="en-US" altLang="zh-TW" sz="2200" b="1" dirty="0">
                <a:solidFill>
                  <a:srgbClr val="0000CC"/>
                </a:solidFill>
                <a:latin typeface="Calisto MT" panose="02040603050505030304" pitchFamily="18" charset="0"/>
                <a:ea typeface="標楷體" panose="03000509000000000000" pitchFamily="65" charset="-120"/>
              </a:rPr>
              <a:t>20</a:t>
            </a:r>
            <a:r>
              <a:rPr lang="zh-TW" altLang="en-US" sz="2200" b="1" dirty="0">
                <a:solidFill>
                  <a:srgbClr val="0000CC"/>
                </a:solidFill>
                <a:latin typeface="Calisto MT" panose="02040603050505030304" pitchFamily="18" charset="0"/>
                <a:ea typeface="標楷體" panose="03000509000000000000" pitchFamily="65" charset="-120"/>
              </a:rPr>
              <a:t>本圖書</a:t>
            </a:r>
            <a:r>
              <a:rPr lang="zh-TW" altLang="zh-TW" sz="2200" b="1" dirty="0">
                <a:solidFill>
                  <a:srgbClr val="0000CC"/>
                </a:solidFill>
                <a:latin typeface="Calisto MT" panose="02040603050505030304" pitchFamily="18" charset="0"/>
                <a:ea typeface="標楷體" panose="03000509000000000000" pitchFamily="65" charset="-120"/>
              </a:rPr>
              <a:t>涵蓋生活能力學習、事物認知等兩大類</a:t>
            </a:r>
            <a:endParaRPr lang="en-US" altLang="zh-TW" sz="2200" b="1" dirty="0">
              <a:solidFill>
                <a:srgbClr val="0000CC"/>
              </a:solidFill>
              <a:latin typeface="Calisto MT" panose="02040603050505030304" pitchFamily="18" charset="0"/>
              <a:ea typeface="標楷體" panose="03000509000000000000" pitchFamily="65" charset="-120"/>
            </a:endParaRPr>
          </a:p>
          <a:p>
            <a:pPr marL="457200" indent="-457200">
              <a:spcAft>
                <a:spcPts val="1200"/>
              </a:spcAft>
              <a:buAutoNum type="arabicPeriod"/>
            </a:pPr>
            <a:r>
              <a:rPr lang="zh-TW" altLang="zh-TW" sz="2200" b="1" dirty="0" smtClean="0">
                <a:solidFill>
                  <a:srgbClr val="0000CC"/>
                </a:solidFill>
                <a:latin typeface="Calisto MT" panose="02040603050505030304" pitchFamily="18" charset="0"/>
                <a:ea typeface="標楷體" panose="03000509000000000000" pitchFamily="65" charset="-120"/>
              </a:rPr>
              <a:t>翻譯</a:t>
            </a:r>
            <a:r>
              <a:rPr lang="zh-TW" altLang="zh-TW" sz="2200" b="1" dirty="0">
                <a:solidFill>
                  <a:srgbClr val="0000CC"/>
                </a:solidFill>
                <a:latin typeface="Calisto MT" panose="02040603050505030304" pitchFamily="18" charset="0"/>
                <a:ea typeface="標楷體" panose="03000509000000000000" pitchFamily="65" charset="-120"/>
              </a:rPr>
              <a:t>作品有</a:t>
            </a:r>
            <a:r>
              <a:rPr lang="en-US" altLang="zh-TW" sz="2200" b="1" dirty="0">
                <a:solidFill>
                  <a:srgbClr val="0000CC"/>
                </a:solidFill>
                <a:latin typeface="Calisto MT" panose="02040603050505030304" pitchFamily="18" charset="0"/>
                <a:ea typeface="標楷體" panose="03000509000000000000" pitchFamily="65" charset="-120"/>
              </a:rPr>
              <a:t>16</a:t>
            </a:r>
            <a:r>
              <a:rPr lang="zh-TW" altLang="zh-TW" sz="2200" b="1" dirty="0">
                <a:solidFill>
                  <a:srgbClr val="0000CC"/>
                </a:solidFill>
                <a:latin typeface="Calisto MT" panose="02040603050505030304" pitchFamily="18" charset="0"/>
                <a:ea typeface="標楷體" panose="03000509000000000000" pitchFamily="65" charset="-120"/>
              </a:rPr>
              <a:t>種，占全部數量之</a:t>
            </a:r>
            <a:r>
              <a:rPr lang="en-US" altLang="zh-TW" sz="2200" b="1" dirty="0">
                <a:solidFill>
                  <a:srgbClr val="0000CC"/>
                </a:solidFill>
                <a:latin typeface="Calisto MT" panose="02040603050505030304" pitchFamily="18" charset="0"/>
                <a:ea typeface="標楷體" panose="03000509000000000000" pitchFamily="65" charset="-120"/>
              </a:rPr>
              <a:t>80%</a:t>
            </a:r>
          </a:p>
          <a:p>
            <a:pPr marL="457200" indent="-457200">
              <a:spcAft>
                <a:spcPts val="1200"/>
              </a:spcAft>
              <a:buAutoNum type="arabicPeriod"/>
            </a:pPr>
            <a:r>
              <a:rPr lang="zh-TW" altLang="zh-TW" sz="2200" b="1" dirty="0" smtClean="0">
                <a:solidFill>
                  <a:srgbClr val="0000CC"/>
                </a:solidFill>
                <a:latin typeface="Calisto MT" panose="02040603050505030304" pitchFamily="18" charset="0"/>
                <a:ea typeface="標楷體" panose="03000509000000000000" pitchFamily="65" charset="-120"/>
              </a:rPr>
              <a:t>陳致元</a:t>
            </a:r>
            <a:r>
              <a:rPr lang="zh-TW" altLang="zh-TW" sz="2200" b="1" dirty="0">
                <a:solidFill>
                  <a:srgbClr val="0000CC"/>
                </a:solidFill>
                <a:latin typeface="Calisto MT" panose="02040603050505030304" pitchFamily="18" charset="0"/>
                <a:ea typeface="標楷體" panose="03000509000000000000" pitchFamily="65" charset="-120"/>
              </a:rPr>
              <a:t>圖畫書作品則在排行榜中有</a:t>
            </a:r>
            <a:r>
              <a:rPr lang="en-US" altLang="zh-TW" sz="2200" b="1" dirty="0">
                <a:solidFill>
                  <a:srgbClr val="0000CC"/>
                </a:solidFill>
                <a:latin typeface="Calisto MT" panose="02040603050505030304" pitchFamily="18" charset="0"/>
                <a:ea typeface="標楷體" panose="03000509000000000000" pitchFamily="65" charset="-120"/>
              </a:rPr>
              <a:t>3</a:t>
            </a:r>
            <a:r>
              <a:rPr lang="zh-TW" altLang="zh-TW" sz="2200" b="1" dirty="0">
                <a:solidFill>
                  <a:srgbClr val="0000CC"/>
                </a:solidFill>
                <a:latin typeface="Calisto MT" panose="02040603050505030304" pitchFamily="18" charset="0"/>
                <a:ea typeface="標楷體" panose="03000509000000000000" pitchFamily="65" charset="-120"/>
              </a:rPr>
              <a:t>本，成為公共</a:t>
            </a:r>
            <a:r>
              <a:rPr lang="zh-TW" altLang="zh-TW" sz="2200" b="1" dirty="0" smtClean="0">
                <a:solidFill>
                  <a:srgbClr val="0000CC"/>
                </a:solidFill>
                <a:latin typeface="Calisto MT" panose="02040603050505030304" pitchFamily="18" charset="0"/>
                <a:ea typeface="標楷體" panose="03000509000000000000" pitchFamily="65" charset="-120"/>
              </a:rPr>
              <a:t>圖書館</a:t>
            </a:r>
            <a:r>
              <a:rPr lang="zh-TW" altLang="zh-TW" sz="2200" b="1" dirty="0">
                <a:solidFill>
                  <a:srgbClr val="0000CC"/>
                </a:solidFill>
                <a:latin typeface="Calisto MT" panose="02040603050505030304" pitchFamily="18" charset="0"/>
                <a:ea typeface="標楷體" panose="03000509000000000000" pitchFamily="65" charset="-120"/>
              </a:rPr>
              <a:t>借閱次數最多的本土兒童繪本作家</a:t>
            </a:r>
            <a:endParaRPr lang="zh-TW" altLang="en-US" sz="2200" b="1" dirty="0">
              <a:solidFill>
                <a:srgbClr val="0000CC"/>
              </a:solidFill>
              <a:latin typeface="Calisto MT" panose="02040603050505030304" pitchFamily="18" charset="0"/>
              <a:ea typeface="標楷體" panose="03000509000000000000" pitchFamily="65" charset="-120"/>
            </a:endParaRPr>
          </a:p>
        </p:txBody>
      </p:sp>
    </p:spTree>
    <p:extLst>
      <p:ext uri="{BB962C8B-B14F-4D97-AF65-F5344CB8AC3E}">
        <p14:creationId xmlns="" xmlns:p14="http://schemas.microsoft.com/office/powerpoint/2010/main" val="4544884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21649" y="548682"/>
            <a:ext cx="598753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7-12</a:t>
            </a:r>
            <a:r>
              <a:rPr lang="zh-TW" altLang="en-US"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歲國小兒童圖書借閱排行榜</a:t>
            </a:r>
            <a:endParaRPr lang="zh-TW" altLang="en-US" sz="32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grpSp>
        <p:nvGrpSpPr>
          <p:cNvPr id="3" name="群組 2"/>
          <p:cNvGrpSpPr/>
          <p:nvPr/>
        </p:nvGrpSpPr>
        <p:grpSpPr>
          <a:xfrm>
            <a:off x="2202917" y="3140970"/>
            <a:ext cx="6908545" cy="2469047"/>
            <a:chOff x="2202917" y="4057327"/>
            <a:chExt cx="6908545" cy="2469047"/>
          </a:xfrm>
        </p:grpSpPr>
        <p:sp>
          <p:nvSpPr>
            <p:cNvPr id="9" name="矩形 8"/>
            <p:cNvSpPr/>
            <p:nvPr/>
          </p:nvSpPr>
          <p:spPr>
            <a:xfrm>
              <a:off x="2202917" y="4581128"/>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1</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12" name="矩形 11"/>
            <p:cNvSpPr/>
            <p:nvPr/>
          </p:nvSpPr>
          <p:spPr>
            <a:xfrm>
              <a:off x="4723197" y="4653136"/>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2</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19" name="矩形 18"/>
            <p:cNvSpPr/>
            <p:nvPr/>
          </p:nvSpPr>
          <p:spPr>
            <a:xfrm>
              <a:off x="7099460" y="4365104"/>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3</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pic>
          <p:nvPicPr>
            <p:cNvPr id="12290" name="Picture 2" descr="全新吳姐姐講歷史故事（50冊不分售）（注音版）"/>
            <p:cNvPicPr>
              <a:picLocks noChangeAspect="1" noChangeArrowheads="1"/>
            </p:cNvPicPr>
            <p:nvPr/>
          </p:nvPicPr>
          <p:blipFill>
            <a:blip r:embed="rId2" cstate="email"/>
            <a:srcRect/>
            <a:stretch>
              <a:fillRect/>
            </a:stretch>
          </p:blipFill>
          <p:spPr bwMode="auto">
            <a:xfrm>
              <a:off x="2612740" y="4540864"/>
              <a:ext cx="1343025" cy="1809751"/>
            </a:xfrm>
            <a:prstGeom prst="rect">
              <a:avLst/>
            </a:prstGeom>
            <a:noFill/>
          </p:spPr>
        </p:pic>
        <p:pic>
          <p:nvPicPr>
            <p:cNvPr id="12292" name="Picture 4" descr="怪傑佐羅力17：怪傑佐羅力之佐羅力要結婚?!"/>
            <p:cNvPicPr>
              <a:picLocks noChangeAspect="1" noChangeArrowheads="1"/>
            </p:cNvPicPr>
            <p:nvPr/>
          </p:nvPicPr>
          <p:blipFill>
            <a:blip r:embed="rId3" cstate="email"/>
            <a:srcRect/>
            <a:stretch>
              <a:fillRect/>
            </a:stretch>
          </p:blipFill>
          <p:spPr bwMode="auto">
            <a:xfrm>
              <a:off x="5109018" y="4536101"/>
              <a:ext cx="1333500" cy="1819276"/>
            </a:xfrm>
            <a:prstGeom prst="rect">
              <a:avLst/>
            </a:prstGeom>
            <a:noFill/>
          </p:spPr>
        </p:pic>
        <p:pic>
          <p:nvPicPr>
            <p:cNvPr id="12294" name="Picture 6" descr="百萬小學堂02"/>
            <p:cNvPicPr>
              <a:picLocks noChangeAspect="1" noChangeArrowheads="1"/>
            </p:cNvPicPr>
            <p:nvPr/>
          </p:nvPicPr>
          <p:blipFill>
            <a:blip r:embed="rId4" cstate="email"/>
            <a:srcRect/>
            <a:stretch>
              <a:fillRect/>
            </a:stretch>
          </p:blipFill>
          <p:spPr bwMode="auto">
            <a:xfrm>
              <a:off x="7527286" y="4365104"/>
              <a:ext cx="1584176" cy="2161270"/>
            </a:xfrm>
            <a:prstGeom prst="rect">
              <a:avLst/>
            </a:prstGeom>
            <a:noFill/>
          </p:spPr>
        </p:pic>
        <p:sp>
          <p:nvSpPr>
            <p:cNvPr id="13" name="文字方塊 12"/>
            <p:cNvSpPr txBox="1"/>
            <p:nvPr/>
          </p:nvSpPr>
          <p:spPr>
            <a:xfrm>
              <a:off x="2300706" y="4221089"/>
              <a:ext cx="1980029"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全新吳姐姐講歷史故事</a:t>
              </a:r>
              <a:endParaRPr lang="zh-TW" altLang="en-US" sz="1400" b="1" dirty="0">
                <a:latin typeface="微軟正黑體" pitchFamily="34" charset="-120"/>
                <a:ea typeface="微軟正黑體" pitchFamily="34" charset="-120"/>
              </a:endParaRPr>
            </a:p>
          </p:txBody>
        </p:sp>
        <p:sp>
          <p:nvSpPr>
            <p:cNvPr id="14" name="文字方塊 13"/>
            <p:cNvSpPr txBox="1"/>
            <p:nvPr/>
          </p:nvSpPr>
          <p:spPr>
            <a:xfrm>
              <a:off x="5238804" y="4149081"/>
              <a:ext cx="1082348"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怪傑佐羅力</a:t>
              </a:r>
              <a:endParaRPr lang="zh-TW" altLang="en-US" sz="1400" b="1" dirty="0">
                <a:latin typeface="微軟正黑體" pitchFamily="34" charset="-120"/>
                <a:ea typeface="微軟正黑體" pitchFamily="34" charset="-120"/>
              </a:endParaRPr>
            </a:p>
          </p:txBody>
        </p:sp>
        <p:sp>
          <p:nvSpPr>
            <p:cNvPr id="15" name="文字方塊 14"/>
            <p:cNvSpPr txBox="1"/>
            <p:nvPr/>
          </p:nvSpPr>
          <p:spPr>
            <a:xfrm>
              <a:off x="7449277" y="4057327"/>
              <a:ext cx="1082348"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百萬小學堂</a:t>
              </a:r>
              <a:endParaRPr lang="zh-TW" altLang="en-US" sz="1400" b="1" dirty="0">
                <a:latin typeface="微軟正黑體" pitchFamily="34" charset="-120"/>
                <a:ea typeface="微軟正黑體" pitchFamily="34" charset="-120"/>
              </a:endParaRPr>
            </a:p>
          </p:txBody>
        </p:sp>
      </p:grpSp>
      <p:sp>
        <p:nvSpPr>
          <p:cNvPr id="16" name="矩形 15"/>
          <p:cNvSpPr/>
          <p:nvPr/>
        </p:nvSpPr>
        <p:spPr>
          <a:xfrm>
            <a:off x="632520" y="1268760"/>
            <a:ext cx="8502945" cy="136800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spcAft>
                <a:spcPts val="1200"/>
              </a:spcAft>
            </a:pPr>
            <a:r>
              <a:rPr lang="zh-TW" altLang="en-US" sz="2200" b="1" dirty="0" smtClean="0">
                <a:solidFill>
                  <a:srgbClr val="0000CC"/>
                </a:solidFill>
                <a:latin typeface="Calisto MT" panose="02040603050505030304" pitchFamily="18" charset="0"/>
                <a:ea typeface="標楷體" panose="03000509000000000000" pitchFamily="65" charset="-120"/>
              </a:rPr>
              <a:t>　　進入</a:t>
            </a:r>
            <a:r>
              <a:rPr lang="zh-TW" altLang="zh-TW" sz="2200" b="1" dirty="0">
                <a:solidFill>
                  <a:srgbClr val="0000CC"/>
                </a:solidFill>
                <a:latin typeface="Calisto MT" panose="02040603050505030304" pitchFamily="18" charset="0"/>
                <a:ea typeface="標楷體" panose="03000509000000000000" pitchFamily="65" charset="-120"/>
              </a:rPr>
              <a:t>排行榜前</a:t>
            </a:r>
            <a:r>
              <a:rPr lang="en-US" altLang="zh-TW" sz="2200" b="1" dirty="0">
                <a:solidFill>
                  <a:srgbClr val="0000CC"/>
                </a:solidFill>
                <a:latin typeface="Calisto MT" panose="02040603050505030304" pitchFamily="18" charset="0"/>
                <a:ea typeface="標楷體" panose="03000509000000000000" pitchFamily="65" charset="-120"/>
              </a:rPr>
              <a:t>20</a:t>
            </a:r>
            <a:r>
              <a:rPr lang="zh-TW" altLang="zh-TW" sz="2200" b="1" dirty="0">
                <a:solidFill>
                  <a:srgbClr val="0000CC"/>
                </a:solidFill>
                <a:latin typeface="Calisto MT" panose="02040603050505030304" pitchFamily="18" charset="0"/>
                <a:ea typeface="標楷體" panose="03000509000000000000" pitchFamily="65" charset="-120"/>
              </a:rPr>
              <a:t>名</a:t>
            </a:r>
            <a:r>
              <a:rPr lang="zh-TW" altLang="en-US" sz="2200" b="1" dirty="0">
                <a:solidFill>
                  <a:srgbClr val="0000CC"/>
                </a:solidFill>
                <a:latin typeface="Calisto MT" panose="02040603050505030304" pitchFamily="18" charset="0"/>
                <a:ea typeface="標楷體" panose="03000509000000000000" pitchFamily="65" charset="-120"/>
              </a:rPr>
              <a:t>圖書</a:t>
            </a:r>
            <a:r>
              <a:rPr lang="zh-TW" altLang="zh-TW" sz="2200" b="1" dirty="0">
                <a:solidFill>
                  <a:srgbClr val="0000CC"/>
                </a:solidFill>
                <a:latin typeface="Calisto MT" panose="02040603050505030304" pitchFamily="18" charset="0"/>
                <a:ea typeface="標楷體" panose="03000509000000000000" pitchFamily="65" charset="-120"/>
              </a:rPr>
              <a:t>中的百科全書即占有</a:t>
            </a:r>
            <a:r>
              <a:rPr lang="en-US" altLang="zh-TW" sz="2200" b="1" dirty="0">
                <a:solidFill>
                  <a:srgbClr val="0000CC"/>
                </a:solidFill>
                <a:latin typeface="Calisto MT" panose="02040603050505030304" pitchFamily="18" charset="0"/>
                <a:ea typeface="標楷體" panose="03000509000000000000" pitchFamily="65" charset="-120"/>
              </a:rPr>
              <a:t>5</a:t>
            </a:r>
            <a:r>
              <a:rPr lang="zh-TW" altLang="zh-TW" sz="2200" b="1" dirty="0">
                <a:solidFill>
                  <a:srgbClr val="0000CC"/>
                </a:solidFill>
                <a:latin typeface="Calisto MT" panose="02040603050505030304" pitchFamily="18" charset="0"/>
                <a:ea typeface="標楷體" panose="03000509000000000000" pitchFamily="65" charset="-120"/>
              </a:rPr>
              <a:t>本，顯示</a:t>
            </a:r>
            <a:r>
              <a:rPr lang="zh-TW" altLang="zh-TW" sz="2200" b="1" dirty="0" smtClean="0">
                <a:solidFill>
                  <a:srgbClr val="0000CC"/>
                </a:solidFill>
                <a:latin typeface="Calisto MT" panose="02040603050505030304" pitchFamily="18" charset="0"/>
                <a:ea typeface="標楷體" panose="03000509000000000000" pitchFamily="65" charset="-120"/>
              </a:rPr>
              <a:t>出學童</a:t>
            </a:r>
            <a:r>
              <a:rPr lang="zh-TW" altLang="zh-TW" sz="2200" b="1" dirty="0">
                <a:solidFill>
                  <a:srgbClr val="0000CC"/>
                </a:solidFill>
                <a:latin typeface="Calisto MT" panose="02040603050505030304" pitchFamily="18" charset="0"/>
                <a:ea typeface="標楷體" panose="03000509000000000000" pitchFamily="65" charset="-120"/>
              </a:rPr>
              <a:t>到公共圖書館的借閱喜好以各學科知識為主，</a:t>
            </a:r>
            <a:r>
              <a:rPr lang="zh-TW" altLang="zh-TW" sz="2200" b="1" dirty="0" smtClean="0">
                <a:solidFill>
                  <a:srgbClr val="0000CC"/>
                </a:solidFill>
                <a:latin typeface="Calisto MT" panose="02040603050505030304" pitchFamily="18" charset="0"/>
                <a:ea typeface="標楷體" panose="03000509000000000000" pitchFamily="65" charset="-120"/>
              </a:rPr>
              <a:t>有助於他們</a:t>
            </a:r>
            <a:r>
              <a:rPr lang="zh-TW" altLang="zh-TW" sz="2200" b="1" dirty="0">
                <a:solidFill>
                  <a:srgbClr val="0000CC"/>
                </a:solidFill>
                <a:latin typeface="Calisto MT" panose="02040603050505030304" pitchFamily="18" charset="0"/>
                <a:ea typeface="標楷體" panose="03000509000000000000" pitchFamily="65" charset="-120"/>
              </a:rPr>
              <a:t>培養多元興趣</a:t>
            </a:r>
            <a:r>
              <a:rPr lang="zh-TW" altLang="en-US" sz="2200" b="1" dirty="0">
                <a:solidFill>
                  <a:srgbClr val="0000CC"/>
                </a:solidFill>
                <a:latin typeface="Calisto MT" panose="02040603050505030304" pitchFamily="18" charset="0"/>
                <a:ea typeface="標楷體" panose="03000509000000000000" pitchFamily="65" charset="-120"/>
              </a:rPr>
              <a:t>；</a:t>
            </a:r>
            <a:r>
              <a:rPr lang="zh-TW" altLang="zh-TW" sz="2200" b="1" dirty="0">
                <a:solidFill>
                  <a:srgbClr val="0000CC"/>
                </a:solidFill>
                <a:latin typeface="Calisto MT" panose="02040603050505030304" pitchFamily="18" charset="0"/>
                <a:ea typeface="標楷體" panose="03000509000000000000" pitchFamily="65" charset="-120"/>
              </a:rPr>
              <a:t>對於推動</a:t>
            </a:r>
            <a:r>
              <a:rPr lang="en-US" altLang="zh-TW" sz="2200" b="1" dirty="0">
                <a:solidFill>
                  <a:srgbClr val="0000CC"/>
                </a:solidFill>
                <a:latin typeface="Calisto MT" panose="02040603050505030304" pitchFamily="18" charset="0"/>
                <a:ea typeface="標楷體" panose="03000509000000000000" pitchFamily="65" charset="-120"/>
              </a:rPr>
              <a:t>12</a:t>
            </a:r>
            <a:r>
              <a:rPr lang="zh-TW" altLang="zh-TW" sz="2200" b="1" dirty="0">
                <a:solidFill>
                  <a:srgbClr val="0000CC"/>
                </a:solidFill>
                <a:latin typeface="Calisto MT" panose="02040603050505030304" pitchFamily="18" charset="0"/>
                <a:ea typeface="標楷體" panose="03000509000000000000" pitchFamily="65" charset="-120"/>
              </a:rPr>
              <a:t>年國教而言，亦是值得</a:t>
            </a:r>
            <a:r>
              <a:rPr lang="zh-TW" altLang="zh-TW" sz="2200" b="1" dirty="0" smtClean="0">
                <a:solidFill>
                  <a:srgbClr val="0000CC"/>
                </a:solidFill>
                <a:latin typeface="Calisto MT" panose="02040603050505030304" pitchFamily="18" charset="0"/>
                <a:ea typeface="標楷體" panose="03000509000000000000" pitchFamily="65" charset="-120"/>
              </a:rPr>
              <a:t>鼓勵</a:t>
            </a:r>
            <a:r>
              <a:rPr lang="zh-TW" altLang="zh-TW" sz="2200" b="1" dirty="0">
                <a:solidFill>
                  <a:srgbClr val="0000CC"/>
                </a:solidFill>
                <a:latin typeface="Calisto MT" panose="02040603050505030304" pitchFamily="18" charset="0"/>
                <a:ea typeface="標楷體" panose="03000509000000000000" pitchFamily="65" charset="-120"/>
              </a:rPr>
              <a:t>之正向發展</a:t>
            </a:r>
            <a:endParaRPr lang="en-US" altLang="zh-TW" sz="2200" b="1" dirty="0">
              <a:solidFill>
                <a:srgbClr val="0000CC"/>
              </a:solidFill>
              <a:latin typeface="Calisto MT" panose="02040603050505030304" pitchFamily="18" charset="0"/>
              <a:ea typeface="標楷體" panose="03000509000000000000" pitchFamily="65" charset="-120"/>
            </a:endParaRPr>
          </a:p>
        </p:txBody>
      </p:sp>
    </p:spTree>
    <p:extLst>
      <p:ext uri="{BB962C8B-B14F-4D97-AF65-F5344CB8AC3E}">
        <p14:creationId xmlns="" xmlns:p14="http://schemas.microsoft.com/office/powerpoint/2010/main" val="4544884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2521" y="539971"/>
            <a:ext cx="4352474"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漫畫類圖書借閱排行榜</a:t>
            </a:r>
            <a:endParaRPr lang="zh-TW" altLang="en-US" sz="32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grpSp>
        <p:nvGrpSpPr>
          <p:cNvPr id="3" name="群組 2"/>
          <p:cNvGrpSpPr/>
          <p:nvPr/>
        </p:nvGrpSpPr>
        <p:grpSpPr>
          <a:xfrm>
            <a:off x="1990018" y="3284984"/>
            <a:ext cx="7283463" cy="2990784"/>
            <a:chOff x="1491963" y="3501008"/>
            <a:chExt cx="7283462" cy="2990784"/>
          </a:xfrm>
        </p:grpSpPr>
        <p:sp>
          <p:nvSpPr>
            <p:cNvPr id="9" name="矩形 8"/>
            <p:cNvSpPr/>
            <p:nvPr/>
          </p:nvSpPr>
          <p:spPr>
            <a:xfrm>
              <a:off x="1491963" y="3501008"/>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1</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11" name="矩形 10"/>
            <p:cNvSpPr/>
            <p:nvPr/>
          </p:nvSpPr>
          <p:spPr>
            <a:xfrm>
              <a:off x="4308504" y="3625860"/>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2</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sp>
          <p:nvSpPr>
            <p:cNvPr id="17" name="矩形 16"/>
            <p:cNvSpPr/>
            <p:nvPr/>
          </p:nvSpPr>
          <p:spPr>
            <a:xfrm>
              <a:off x="6861212" y="3501008"/>
              <a:ext cx="46805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b="1" spc="50" dirty="0" smtClean="0">
                  <a:ln w="11430"/>
                  <a:solidFill>
                    <a:srgbClr val="660033"/>
                  </a:solidFill>
                  <a:effectLst>
                    <a:outerShdw blurRad="76200" dist="50800" dir="5400000" algn="tl" rotWithShape="0">
                      <a:srgbClr val="000000">
                        <a:alpha val="65000"/>
                      </a:srgbClr>
                    </a:outerShdw>
                  </a:effectLst>
                  <a:latin typeface="Calisto MT" pitchFamily="18" charset="0"/>
                </a:rPr>
                <a:t>3</a:t>
              </a:r>
              <a:endParaRPr lang="zh-TW" altLang="en-US" sz="2800" b="1" spc="50" dirty="0">
                <a:ln w="11430"/>
                <a:solidFill>
                  <a:srgbClr val="660033"/>
                </a:solidFill>
                <a:effectLst>
                  <a:outerShdw blurRad="76200" dist="50800" dir="5400000" algn="tl" rotWithShape="0">
                    <a:srgbClr val="000000">
                      <a:alpha val="65000"/>
                    </a:srgbClr>
                  </a:outerShdw>
                </a:effectLst>
                <a:latin typeface="Calisto MT" pitchFamily="18" charset="0"/>
              </a:endParaRPr>
            </a:p>
          </p:txBody>
        </p:sp>
        <p:pic>
          <p:nvPicPr>
            <p:cNvPr id="15" name="Picture 4"/>
            <p:cNvPicPr>
              <a:picLocks noChangeAspect="1" noChangeArrowheads="1"/>
            </p:cNvPicPr>
            <p:nvPr/>
          </p:nvPicPr>
          <p:blipFill>
            <a:blip r:embed="rId2" cstate="email">
              <a:extLst>
                <a:ext uri="{28A0092B-C50C-407E-A947-70E740481C1C}">
                  <a14:useLocalDpi xmlns="" xmlns:a14="http://schemas.microsoft.com/office/drawing/2010/main"/>
                </a:ext>
              </a:extLst>
            </a:blip>
            <a:stretch>
              <a:fillRect/>
            </a:stretch>
          </p:blipFill>
          <p:spPr bwMode="auto">
            <a:xfrm>
              <a:off x="1568624" y="4024292"/>
              <a:ext cx="1893156" cy="2448272"/>
            </a:xfrm>
            <a:prstGeom prst="rect">
              <a:avLst/>
            </a:prstGeom>
            <a:noFill/>
            <a:extLst>
              <a:ext uri="{909E8E84-426E-40DD-AFC4-6F175D3DCCD1}">
                <a14:hiddenFill xmlns="" xmlns:a14="http://schemas.microsoft.com/office/drawing/2010/main">
                  <a:solidFill>
                    <a:srgbClr val="FFFFFF"/>
                  </a:solidFill>
                </a14:hiddenFill>
              </a:ext>
            </a:extLst>
          </p:spPr>
        </p:pic>
        <p:pic>
          <p:nvPicPr>
            <p:cNvPr id="11266" name="Picture 2" descr="埃及尋寶記"/>
            <p:cNvPicPr>
              <a:picLocks noChangeAspect="1" noChangeArrowheads="1"/>
            </p:cNvPicPr>
            <p:nvPr/>
          </p:nvPicPr>
          <p:blipFill>
            <a:blip r:embed="rId3" cstate="email"/>
            <a:srcRect/>
            <a:stretch>
              <a:fillRect/>
            </a:stretch>
          </p:blipFill>
          <p:spPr bwMode="auto">
            <a:xfrm>
              <a:off x="4562957" y="4189311"/>
              <a:ext cx="1495225" cy="2118235"/>
            </a:xfrm>
            <a:prstGeom prst="rect">
              <a:avLst/>
            </a:prstGeom>
            <a:noFill/>
          </p:spPr>
        </p:pic>
        <p:pic>
          <p:nvPicPr>
            <p:cNvPr id="14" name="Picture 2" descr="http://i159.photobucket.com/albums/t136/mariye5/CONAN_01_000.png"/>
            <p:cNvPicPr>
              <a:picLocks noChangeAspect="1" noChangeArrowheads="1"/>
            </p:cNvPicPr>
            <p:nvPr/>
          </p:nvPicPr>
          <p:blipFill rotWithShape="1">
            <a:blip r:embed="rId4" cstate="email">
              <a:extLst>
                <a:ext uri="{28A0092B-C50C-407E-A947-70E740481C1C}">
                  <a14:useLocalDpi xmlns="" xmlns:a14="http://schemas.microsoft.com/office/drawing/2010/main"/>
                </a:ext>
              </a:extLst>
            </a:blip>
            <a:srcRect/>
            <a:stretch/>
          </p:blipFill>
          <p:spPr bwMode="auto">
            <a:xfrm>
              <a:off x="6981226" y="4005064"/>
              <a:ext cx="1794199" cy="2486728"/>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文字方塊 17"/>
            <p:cNvSpPr txBox="1"/>
            <p:nvPr/>
          </p:nvSpPr>
          <p:spPr>
            <a:xfrm>
              <a:off x="1854428" y="3697287"/>
              <a:ext cx="1082348"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科學實驗王</a:t>
              </a:r>
              <a:endParaRPr lang="zh-TW" altLang="en-US" sz="1400" b="1" dirty="0">
                <a:latin typeface="微軟正黑體" pitchFamily="34" charset="-120"/>
                <a:ea typeface="微軟正黑體" pitchFamily="34" charset="-120"/>
              </a:endParaRPr>
            </a:p>
          </p:txBody>
        </p:sp>
        <p:sp>
          <p:nvSpPr>
            <p:cNvPr id="19" name="文字方塊 18"/>
            <p:cNvSpPr txBox="1"/>
            <p:nvPr/>
          </p:nvSpPr>
          <p:spPr>
            <a:xfrm>
              <a:off x="4591700" y="3841303"/>
              <a:ext cx="1441420"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各國尋寶記系列</a:t>
              </a:r>
              <a:endParaRPr lang="zh-TW" altLang="en-US" sz="1400" b="1" dirty="0">
                <a:latin typeface="微軟正黑體" pitchFamily="34" charset="-120"/>
                <a:ea typeface="微軟正黑體" pitchFamily="34" charset="-120"/>
              </a:endParaRPr>
            </a:p>
          </p:txBody>
        </p:sp>
        <p:sp>
          <p:nvSpPr>
            <p:cNvPr id="20" name="文字方塊 19"/>
            <p:cNvSpPr txBox="1"/>
            <p:nvPr/>
          </p:nvSpPr>
          <p:spPr>
            <a:xfrm>
              <a:off x="7183020" y="3716451"/>
              <a:ext cx="1082348" cy="307777"/>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名偵探柯南</a:t>
              </a:r>
              <a:endParaRPr lang="zh-TW" altLang="en-US" sz="1400" b="1" dirty="0">
                <a:latin typeface="微軟正黑體" pitchFamily="34" charset="-120"/>
                <a:ea typeface="微軟正黑體" pitchFamily="34" charset="-120"/>
              </a:endParaRPr>
            </a:p>
          </p:txBody>
        </p:sp>
      </p:grpSp>
      <p:sp>
        <p:nvSpPr>
          <p:cNvPr id="16" name="矩形 15"/>
          <p:cNvSpPr/>
          <p:nvPr/>
        </p:nvSpPr>
        <p:spPr>
          <a:xfrm>
            <a:off x="626520" y="1268976"/>
            <a:ext cx="8502945" cy="194400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marL="457200" indent="-457200">
              <a:spcAft>
                <a:spcPts val="1200"/>
              </a:spcAft>
              <a:buAutoNum type="arabicPeriod"/>
            </a:pPr>
            <a:r>
              <a:rPr lang="zh-TW" altLang="zh-TW" sz="2200" b="1" dirty="0" smtClean="0">
                <a:solidFill>
                  <a:srgbClr val="0000CC"/>
                </a:solidFill>
                <a:latin typeface="Calisto MT" panose="02040603050505030304" pitchFamily="18" charset="0"/>
                <a:ea typeface="標楷體" panose="03000509000000000000" pitchFamily="65" charset="-120"/>
              </a:rPr>
              <a:t>出版社</a:t>
            </a:r>
            <a:r>
              <a:rPr lang="zh-TW" altLang="zh-TW" sz="2200" b="1" dirty="0">
                <a:solidFill>
                  <a:srgbClr val="0000CC"/>
                </a:solidFill>
                <a:latin typeface="Calisto MT" panose="02040603050505030304" pitchFamily="18" charset="0"/>
                <a:ea typeface="標楷體" panose="03000509000000000000" pitchFamily="65" charset="-120"/>
              </a:rPr>
              <a:t>引入及翻譯之韓國知識學習、偵探、科普、</a:t>
            </a:r>
            <a:r>
              <a:rPr lang="zh-TW" altLang="zh-TW" sz="2200" b="1" dirty="0" smtClean="0">
                <a:solidFill>
                  <a:srgbClr val="0000CC"/>
                </a:solidFill>
                <a:latin typeface="Calisto MT" panose="02040603050505030304" pitchFamily="18" charset="0"/>
                <a:ea typeface="標楷體" panose="03000509000000000000" pitchFamily="65" charset="-120"/>
              </a:rPr>
              <a:t>歷史及</a:t>
            </a:r>
            <a:r>
              <a:rPr lang="zh-TW" altLang="zh-TW" sz="2200" b="1" dirty="0">
                <a:solidFill>
                  <a:srgbClr val="0000CC"/>
                </a:solidFill>
                <a:latin typeface="Calisto MT" panose="02040603050505030304" pitchFamily="18" charset="0"/>
                <a:ea typeface="標楷體" panose="03000509000000000000" pitchFamily="65" charset="-120"/>
              </a:rPr>
              <a:t>血型等類型漫畫，近年來已在全國各地蔚為借閱風潮</a:t>
            </a:r>
            <a:endParaRPr lang="en-US" altLang="zh-TW" sz="2200" b="1" dirty="0">
              <a:solidFill>
                <a:srgbClr val="0000CC"/>
              </a:solidFill>
              <a:latin typeface="Calisto MT" panose="02040603050505030304" pitchFamily="18" charset="0"/>
              <a:ea typeface="標楷體" panose="03000509000000000000" pitchFamily="65" charset="-120"/>
            </a:endParaRPr>
          </a:p>
          <a:p>
            <a:pPr marL="457200" indent="-457200">
              <a:spcAft>
                <a:spcPts val="1200"/>
              </a:spcAft>
              <a:buAutoNum type="arabicPeriod"/>
            </a:pPr>
            <a:r>
              <a:rPr lang="zh-TW" altLang="zh-TW" sz="2200" b="1" dirty="0" smtClean="0">
                <a:solidFill>
                  <a:srgbClr val="0000CC"/>
                </a:solidFill>
                <a:latin typeface="Calisto MT" panose="02040603050505030304" pitchFamily="18" charset="0"/>
                <a:ea typeface="標楷體" panose="03000509000000000000" pitchFamily="65" charset="-120"/>
              </a:rPr>
              <a:t>大量</a:t>
            </a:r>
            <a:r>
              <a:rPr lang="zh-TW" altLang="zh-TW" sz="2200" b="1" dirty="0">
                <a:solidFill>
                  <a:srgbClr val="0000CC"/>
                </a:solidFill>
                <a:latin typeface="Calisto MT" panose="02040603050505030304" pitchFamily="18" charset="0"/>
                <a:ea typeface="標楷體" panose="03000509000000000000" pitchFamily="65" charset="-120"/>
              </a:rPr>
              <a:t>的韓國漫畫書在老少咸宜的前提下，逐漸取代日本漫晝在臺灣的地位，並於</a:t>
            </a:r>
            <a:r>
              <a:rPr lang="en-US" altLang="zh-TW" sz="2200" b="1" dirty="0">
                <a:solidFill>
                  <a:srgbClr val="0000CC"/>
                </a:solidFill>
                <a:latin typeface="Calisto MT" panose="02040603050505030304" pitchFamily="18" charset="0"/>
                <a:ea typeface="標楷體" panose="03000509000000000000" pitchFamily="65" charset="-120"/>
              </a:rPr>
              <a:t>103</a:t>
            </a:r>
            <a:r>
              <a:rPr lang="zh-TW" altLang="zh-TW" sz="2200" b="1" dirty="0">
                <a:solidFill>
                  <a:srgbClr val="0000CC"/>
                </a:solidFill>
                <a:latin typeface="Calisto MT" panose="02040603050505030304" pitchFamily="18" charset="0"/>
                <a:ea typeface="標楷體" panose="03000509000000000000" pitchFamily="65" charset="-120"/>
              </a:rPr>
              <a:t>年成為進入我國公共圖書館借閱排行榜的最多種類之作品，共計有</a:t>
            </a:r>
            <a:r>
              <a:rPr lang="en-US" altLang="zh-TW" sz="2200" b="1" dirty="0">
                <a:solidFill>
                  <a:srgbClr val="0000CC"/>
                </a:solidFill>
                <a:latin typeface="Calisto MT" panose="02040603050505030304" pitchFamily="18" charset="0"/>
                <a:ea typeface="標楷體" panose="03000509000000000000" pitchFamily="65" charset="-120"/>
              </a:rPr>
              <a:t>12</a:t>
            </a:r>
            <a:r>
              <a:rPr lang="zh-TW" altLang="zh-TW" sz="2200" b="1" dirty="0">
                <a:solidFill>
                  <a:srgbClr val="0000CC"/>
                </a:solidFill>
                <a:latin typeface="Calisto MT" panose="02040603050505030304" pitchFamily="18" charset="0"/>
                <a:ea typeface="標楷體" panose="03000509000000000000" pitchFamily="65" charset="-120"/>
              </a:rPr>
              <a:t>種作品</a:t>
            </a:r>
            <a:endParaRPr lang="zh-TW" altLang="en-US" sz="2200" b="1" dirty="0">
              <a:solidFill>
                <a:srgbClr val="0000CC"/>
              </a:solidFill>
              <a:latin typeface="Calisto MT" panose="02040603050505030304" pitchFamily="18" charset="0"/>
              <a:ea typeface="標楷體" panose="03000509000000000000" pitchFamily="65" charset="-120"/>
            </a:endParaRPr>
          </a:p>
        </p:txBody>
      </p:sp>
    </p:spTree>
    <p:extLst>
      <p:ext uri="{BB962C8B-B14F-4D97-AF65-F5344CB8AC3E}">
        <p14:creationId xmlns="" xmlns:p14="http://schemas.microsoft.com/office/powerpoint/2010/main" val="2749235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73DA0BB7-265A-403C-9275-D587AB510EDC}" type="slidenum">
              <a:rPr lang="zh-TW" altLang="en-US" smtClean="0"/>
              <a:pPr/>
              <a:t>3</a:t>
            </a:fld>
            <a:endParaRPr lang="zh-TW" altLang="en-US"/>
          </a:p>
        </p:txBody>
      </p:sp>
      <p:pic>
        <p:nvPicPr>
          <p:cNvPr id="7" name="圖片 6"/>
          <p:cNvPicPr>
            <a:picLocks noChangeAspect="1"/>
          </p:cNvPicPr>
          <p:nvPr/>
        </p:nvPicPr>
        <p:blipFill rotWithShape="1">
          <a:blip r:embed="rId2" cstate="email">
            <a:extLst>
              <a:ext uri="{28A0092B-C50C-407E-A947-70E740481C1C}">
                <a14:useLocalDpi xmlns="" xmlns:a14="http://schemas.microsoft.com/office/drawing/2010/main" val="0"/>
              </a:ext>
            </a:extLst>
          </a:blip>
          <a:srcRect/>
          <a:stretch/>
        </p:blipFill>
        <p:spPr>
          <a:xfrm>
            <a:off x="0" y="2"/>
            <a:ext cx="9900001" cy="2461019"/>
          </a:xfrm>
          <a:prstGeom prst="rect">
            <a:avLst/>
          </a:prstGeom>
        </p:spPr>
      </p:pic>
      <p:pic>
        <p:nvPicPr>
          <p:cNvPr id="8" name="圖片 7"/>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627120" y="1052736"/>
            <a:ext cx="3627120" cy="1834896"/>
          </a:xfrm>
          <a:prstGeom prst="rect">
            <a:avLst/>
          </a:prstGeom>
        </p:spPr>
      </p:pic>
      <p:sp>
        <p:nvSpPr>
          <p:cNvPr id="3" name="矩形 2"/>
          <p:cNvSpPr/>
          <p:nvPr/>
        </p:nvSpPr>
        <p:spPr>
          <a:xfrm>
            <a:off x="0" y="2492896"/>
            <a:ext cx="9906000" cy="18722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996629" y="3044282"/>
            <a:ext cx="7912744" cy="76944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altLang="zh-TW" sz="44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103</a:t>
            </a:r>
            <a:r>
              <a:rPr lang="zh-TW" altLang="en-US" sz="44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年</a:t>
            </a:r>
            <a:r>
              <a:rPr lang="zh-TW" altLang="zh-TW" sz="44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臺灣民眾閱讀力穩定提升</a:t>
            </a:r>
            <a:endParaRPr lang="zh-TW" altLang="en-US" sz="44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pic>
        <p:nvPicPr>
          <p:cNvPr id="10" name="圖片 9"/>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28464" y="655732"/>
            <a:ext cx="1188000" cy="857129"/>
          </a:xfrm>
          <a:prstGeom prst="rect">
            <a:avLst/>
          </a:prstGeom>
          <a:effectLst>
            <a:glow rad="101600">
              <a:schemeClr val="bg1">
                <a:alpha val="60000"/>
              </a:schemeClr>
            </a:glow>
          </a:effectLst>
        </p:spPr>
      </p:pic>
      <p:cxnSp>
        <p:nvCxnSpPr>
          <p:cNvPr id="14" name="直線接點 13"/>
          <p:cNvCxnSpPr>
            <a:endCxn id="10" idx="0"/>
          </p:cNvCxnSpPr>
          <p:nvPr/>
        </p:nvCxnSpPr>
        <p:spPr>
          <a:xfrm>
            <a:off x="722464" y="8768"/>
            <a:ext cx="0" cy="720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1856656" y="0"/>
            <a:ext cx="0" cy="1548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1" name="圖片 10"/>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424728" y="188640"/>
            <a:ext cx="1007992" cy="1476016"/>
          </a:xfrm>
          <a:prstGeom prst="rect">
            <a:avLst/>
          </a:prstGeom>
          <a:effectLst>
            <a:glow rad="63500">
              <a:schemeClr val="accent1">
                <a:satMod val="175000"/>
                <a:alpha val="40000"/>
              </a:schemeClr>
            </a:glow>
          </a:effectLst>
        </p:spPr>
      </p:pic>
      <p:cxnSp>
        <p:nvCxnSpPr>
          <p:cNvPr id="21" name="直線接點 20"/>
          <p:cNvCxnSpPr>
            <a:endCxn id="13" idx="2"/>
          </p:cNvCxnSpPr>
          <p:nvPr/>
        </p:nvCxnSpPr>
        <p:spPr>
          <a:xfrm>
            <a:off x="3494776" y="0"/>
            <a:ext cx="0" cy="1368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3" name="圖片 12"/>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2936776" y="340720"/>
            <a:ext cx="1116000" cy="1177810"/>
          </a:xfrm>
          <a:prstGeom prst="rect">
            <a:avLst/>
          </a:prstGeom>
          <a:effectLst>
            <a:glow rad="101600">
              <a:schemeClr val="bg1">
                <a:alpha val="60000"/>
              </a:schemeClr>
            </a:glow>
          </a:effectLst>
        </p:spPr>
      </p:pic>
      <p:cxnSp>
        <p:nvCxnSpPr>
          <p:cNvPr id="20" name="直線接點 19"/>
          <p:cNvCxnSpPr/>
          <p:nvPr/>
        </p:nvCxnSpPr>
        <p:spPr>
          <a:xfrm>
            <a:off x="4538880" y="8768"/>
            <a:ext cx="0" cy="1961416"/>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圖片 11"/>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872880" y="1304184"/>
            <a:ext cx="1332000" cy="1332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50" fill="hold">
                                          <p:stCondLst>
                                            <p:cond delay="0"/>
                                          </p:stCondLst>
                                        </p:cTn>
                                        <p:tgtEl>
                                          <p:spTgt spid="12"/>
                                        </p:tgtEl>
                                        <p:attrNameLst>
                                          <p:attrName>r</p:attrName>
                                        </p:attrNameLst>
                                      </p:cBhvr>
                                    </p:animRot>
                                    <p:animRot by="-240000">
                                      <p:cBhvr>
                                        <p:cTn id="7" dur="100" fill="hold">
                                          <p:stCondLst>
                                            <p:cond delay="100"/>
                                          </p:stCondLst>
                                        </p:cTn>
                                        <p:tgtEl>
                                          <p:spTgt spid="12"/>
                                        </p:tgtEl>
                                        <p:attrNameLst>
                                          <p:attrName>r</p:attrName>
                                        </p:attrNameLst>
                                      </p:cBhvr>
                                    </p:animRot>
                                    <p:animRot by="240000">
                                      <p:cBhvr>
                                        <p:cTn id="8" dur="100" fill="hold">
                                          <p:stCondLst>
                                            <p:cond delay="200"/>
                                          </p:stCondLst>
                                        </p:cTn>
                                        <p:tgtEl>
                                          <p:spTgt spid="12"/>
                                        </p:tgtEl>
                                        <p:attrNameLst>
                                          <p:attrName>r</p:attrName>
                                        </p:attrNameLst>
                                      </p:cBhvr>
                                    </p:animRot>
                                    <p:animRot by="-240000">
                                      <p:cBhvr>
                                        <p:cTn id="9" dur="100" fill="hold">
                                          <p:stCondLst>
                                            <p:cond delay="300"/>
                                          </p:stCondLst>
                                        </p:cTn>
                                        <p:tgtEl>
                                          <p:spTgt spid="12"/>
                                        </p:tgtEl>
                                        <p:attrNameLst>
                                          <p:attrName>r</p:attrName>
                                        </p:attrNameLst>
                                      </p:cBhvr>
                                    </p:animRot>
                                    <p:animRot by="120000">
                                      <p:cBhvr>
                                        <p:cTn id="10" dur="100" fill="hold">
                                          <p:stCondLst>
                                            <p:cond delay="400"/>
                                          </p:stCondLst>
                                        </p:cTn>
                                        <p:tgtEl>
                                          <p:spTgt spid="12"/>
                                        </p:tgtEl>
                                        <p:attrNameLst>
                                          <p:attrName>r</p:attrName>
                                        </p:attrNameLst>
                                      </p:cBhvr>
                                    </p:animRot>
                                  </p:childTnLst>
                                </p:cTn>
                              </p:par>
                              <p:par>
                                <p:cTn id="11" presetID="42" presetClass="path" presetSubtype="0" repeatCount="indefinite" accel="50000" decel="50000" fill="hold" nodeType="withEffect">
                                  <p:stCondLst>
                                    <p:cond delay="0"/>
                                  </p:stCondLst>
                                  <p:childTnLst>
                                    <p:animMotion origin="layout" path="M -3.65822E-6 -1.11111E-6 L 0.00016 0.19167 " pathEditMode="relative" rAng="0" ptsTypes="AA">
                                      <p:cBhvr>
                                        <p:cTn id="12" dur="2500" fill="hold"/>
                                        <p:tgtEl>
                                          <p:spTgt spid="11"/>
                                        </p:tgtEl>
                                        <p:attrNameLst>
                                          <p:attrName>ppt_x</p:attrName>
                                          <p:attrName>ppt_y</p:attrName>
                                        </p:attrNameLst>
                                      </p:cBhvr>
                                      <p:rCtr x="0" y="9583"/>
                                    </p:animMotion>
                                  </p:childTnLst>
                                </p:cTn>
                              </p:par>
                              <p:par>
                                <p:cTn id="13" presetID="45" presetClass="exit" presetSubtype="0" repeatCount="indefinite" fill="hold" nodeType="withEffect">
                                  <p:stCondLst>
                                    <p:cond delay="0"/>
                                  </p:stCondLst>
                                  <p:endCondLst>
                                    <p:cond evt="onNext" delay="0">
                                      <p:tgtEl>
                                        <p:sldTgt/>
                                      </p:tgtEl>
                                    </p:cond>
                                  </p:endCondLst>
                                  <p:childTnLst>
                                    <p:animEffect transition="out" filter="fade">
                                      <p:cBhvr>
                                        <p:cTn id="14" dur="2000"/>
                                        <p:tgtEl>
                                          <p:spTgt spid="10"/>
                                        </p:tgtEl>
                                      </p:cBhvr>
                                    </p:animEffect>
                                    <p:anim calcmode="lin" valueType="num">
                                      <p:cBhvr>
                                        <p:cTn id="15"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2000"/>
                                        <p:tgtEl>
                                          <p:spTgt spid="10"/>
                                        </p:tgtEl>
                                        <p:attrNameLst>
                                          <p:attrName>ppt_h</p:attrName>
                                        </p:attrNameLst>
                                      </p:cBhvr>
                                      <p:tavLst>
                                        <p:tav tm="0">
                                          <p:val>
                                            <p:strVal val="ppt_h"/>
                                          </p:val>
                                        </p:tav>
                                        <p:tav tm="100000">
                                          <p:val>
                                            <p:strVal val="ppt_h"/>
                                          </p:val>
                                        </p:tav>
                                      </p:tavLst>
                                    </p:anim>
                                    <p:set>
                                      <p:cBhvr>
                                        <p:cTn id="17" dur="1" fill="hold">
                                          <p:stCondLst>
                                            <p:cond delay="1999"/>
                                          </p:stCondLst>
                                        </p:cTn>
                                        <p:tgtEl>
                                          <p:spTgt spid="10"/>
                                        </p:tgtEl>
                                        <p:attrNameLst>
                                          <p:attrName>style.visibility</p:attrName>
                                        </p:attrNameLst>
                                      </p:cBhvr>
                                      <p:to>
                                        <p:strVal val="hidden"/>
                                      </p:to>
                                    </p:set>
                                  </p:childTnLst>
                                </p:cTn>
                              </p:par>
                              <p:par>
                                <p:cTn id="18" presetID="42" presetClass="path" presetSubtype="0" repeatCount="indefinite" accel="50000" decel="50000" fill="hold" nodeType="withEffect">
                                  <p:stCondLst>
                                    <p:cond delay="0"/>
                                  </p:stCondLst>
                                  <p:endCondLst>
                                    <p:cond evt="onNext" delay="0">
                                      <p:tgtEl>
                                        <p:sldTgt/>
                                      </p:tgtEl>
                                    </p:cond>
                                  </p:endCondLst>
                                  <p:childTnLst>
                                    <p:animMotion origin="layout" path="M -1.14139E-6 2.59259E-6 L -1.14139E-6 0.13657 " pathEditMode="relative" rAng="0" ptsTypes="AA">
                                      <p:cBhvr>
                                        <p:cTn id="19" dur="5000" fill="hold"/>
                                        <p:tgtEl>
                                          <p:spTgt spid="13"/>
                                        </p:tgtEl>
                                        <p:attrNameLst>
                                          <p:attrName>ppt_x</p:attrName>
                                          <p:attrName>ppt_y</p:attrName>
                                        </p:attrNameLst>
                                      </p:cBhvr>
                                      <p:rCtr x="0" y="6829"/>
                                    </p:animMotion>
                                  </p:childTnLst>
                                </p:cTn>
                              </p:par>
                              <p:par>
                                <p:cTn id="20" presetID="42" presetClass="path" presetSubtype="0" accel="50000" decel="50000" fill="hold" nodeType="withEffect">
                                  <p:stCondLst>
                                    <p:cond delay="0"/>
                                  </p:stCondLst>
                                  <p:childTnLst>
                                    <p:animMotion origin="layout" path="M 3.49623E-6 8.35068E-7 L 0.35587 0.00278 " pathEditMode="relative" rAng="0" ptsTypes="AA">
                                      <p:cBhvr>
                                        <p:cTn id="21" dur="2000" fill="hold"/>
                                        <p:tgtEl>
                                          <p:spTgt spid="8"/>
                                        </p:tgtEl>
                                        <p:attrNameLst>
                                          <p:attrName>ppt_x</p:attrName>
                                          <p:attrName>ppt_y</p:attrName>
                                        </p:attrNameLst>
                                      </p:cBhvr>
                                      <p:rCtr x="17802"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73DA0BB7-265A-403C-9275-D587AB510EDC}" type="slidenum">
              <a:rPr lang="zh-TW" altLang="en-US" smtClean="0"/>
              <a:pPr/>
              <a:t>30</a:t>
            </a:fld>
            <a:endParaRPr lang="zh-TW" altLang="en-US"/>
          </a:p>
        </p:txBody>
      </p:sp>
      <p:pic>
        <p:nvPicPr>
          <p:cNvPr id="7" name="圖片 6"/>
          <p:cNvPicPr>
            <a:picLocks noChangeAspect="1"/>
          </p:cNvPicPr>
          <p:nvPr/>
        </p:nvPicPr>
        <p:blipFill rotWithShape="1">
          <a:blip r:embed="rId2" cstate="email">
            <a:extLst>
              <a:ext uri="{28A0092B-C50C-407E-A947-70E740481C1C}">
                <a14:useLocalDpi xmlns="" xmlns:a14="http://schemas.microsoft.com/office/drawing/2010/main" val="0"/>
              </a:ext>
            </a:extLst>
          </a:blip>
          <a:srcRect/>
          <a:stretch/>
        </p:blipFill>
        <p:spPr>
          <a:xfrm>
            <a:off x="0" y="2"/>
            <a:ext cx="9900001" cy="2461019"/>
          </a:xfrm>
          <a:prstGeom prst="rect">
            <a:avLst/>
          </a:prstGeom>
        </p:spPr>
      </p:pic>
      <p:pic>
        <p:nvPicPr>
          <p:cNvPr id="8" name="圖片 7"/>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627120" y="1052736"/>
            <a:ext cx="3627120" cy="1834896"/>
          </a:xfrm>
          <a:prstGeom prst="rect">
            <a:avLst/>
          </a:prstGeom>
        </p:spPr>
      </p:pic>
      <p:sp>
        <p:nvSpPr>
          <p:cNvPr id="3" name="矩形 2"/>
          <p:cNvSpPr/>
          <p:nvPr/>
        </p:nvSpPr>
        <p:spPr>
          <a:xfrm>
            <a:off x="0" y="2492896"/>
            <a:ext cx="9906000" cy="18722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28464" y="655732"/>
            <a:ext cx="1188000" cy="857129"/>
          </a:xfrm>
          <a:prstGeom prst="rect">
            <a:avLst/>
          </a:prstGeom>
          <a:effectLst>
            <a:glow rad="101600">
              <a:schemeClr val="bg1">
                <a:alpha val="60000"/>
              </a:schemeClr>
            </a:glow>
          </a:effectLst>
        </p:spPr>
      </p:pic>
      <p:cxnSp>
        <p:nvCxnSpPr>
          <p:cNvPr id="14" name="直線接點 13"/>
          <p:cNvCxnSpPr>
            <a:endCxn id="10" idx="0"/>
          </p:cNvCxnSpPr>
          <p:nvPr/>
        </p:nvCxnSpPr>
        <p:spPr>
          <a:xfrm>
            <a:off x="722464" y="8768"/>
            <a:ext cx="0" cy="720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1856656" y="0"/>
            <a:ext cx="0" cy="1548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1" name="圖片 10"/>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424728" y="188640"/>
            <a:ext cx="1007992" cy="1476016"/>
          </a:xfrm>
          <a:prstGeom prst="rect">
            <a:avLst/>
          </a:prstGeom>
          <a:effectLst>
            <a:glow rad="63500">
              <a:schemeClr val="accent1">
                <a:satMod val="175000"/>
                <a:alpha val="40000"/>
              </a:schemeClr>
            </a:glow>
          </a:effectLst>
        </p:spPr>
      </p:pic>
      <p:cxnSp>
        <p:nvCxnSpPr>
          <p:cNvPr id="21" name="直線接點 20"/>
          <p:cNvCxnSpPr>
            <a:endCxn id="13" idx="2"/>
          </p:cNvCxnSpPr>
          <p:nvPr/>
        </p:nvCxnSpPr>
        <p:spPr>
          <a:xfrm>
            <a:off x="3494776" y="0"/>
            <a:ext cx="0" cy="1368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3" name="圖片 12"/>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2936776" y="340720"/>
            <a:ext cx="1116000" cy="1177810"/>
          </a:xfrm>
          <a:prstGeom prst="rect">
            <a:avLst/>
          </a:prstGeom>
          <a:effectLst>
            <a:glow rad="101600">
              <a:schemeClr val="bg1">
                <a:alpha val="60000"/>
              </a:schemeClr>
            </a:glow>
          </a:effectLst>
        </p:spPr>
      </p:pic>
      <p:cxnSp>
        <p:nvCxnSpPr>
          <p:cNvPr id="20" name="直線接點 19"/>
          <p:cNvCxnSpPr/>
          <p:nvPr/>
        </p:nvCxnSpPr>
        <p:spPr>
          <a:xfrm>
            <a:off x="4538880" y="8768"/>
            <a:ext cx="0" cy="1961416"/>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圖片 11"/>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872880" y="1304184"/>
            <a:ext cx="1332000" cy="1332000"/>
          </a:xfrm>
          <a:prstGeom prst="rect">
            <a:avLst/>
          </a:prstGeom>
        </p:spPr>
      </p:pic>
      <p:sp>
        <p:nvSpPr>
          <p:cNvPr id="15" name="矩形 14"/>
          <p:cNvSpPr/>
          <p:nvPr/>
        </p:nvSpPr>
        <p:spPr>
          <a:xfrm>
            <a:off x="1567299" y="3044282"/>
            <a:ext cx="6771405" cy="76944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altLang="zh-TW" sz="44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103</a:t>
            </a:r>
            <a:r>
              <a:rPr lang="zh-TW" altLang="en-US" sz="44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年公共圖書館借閱楷模</a:t>
            </a:r>
          </a:p>
        </p:txBody>
      </p:sp>
    </p:spTree>
    <p:extLst>
      <p:ext uri="{BB962C8B-B14F-4D97-AF65-F5344CB8AC3E}">
        <p14:creationId xmlns="" xmlns:p14="http://schemas.microsoft.com/office/powerpoint/2010/main" val="4119460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50" fill="hold">
                                          <p:stCondLst>
                                            <p:cond delay="0"/>
                                          </p:stCondLst>
                                        </p:cTn>
                                        <p:tgtEl>
                                          <p:spTgt spid="12"/>
                                        </p:tgtEl>
                                        <p:attrNameLst>
                                          <p:attrName>r</p:attrName>
                                        </p:attrNameLst>
                                      </p:cBhvr>
                                    </p:animRot>
                                    <p:animRot by="-240000">
                                      <p:cBhvr>
                                        <p:cTn id="7" dur="100" fill="hold">
                                          <p:stCondLst>
                                            <p:cond delay="100"/>
                                          </p:stCondLst>
                                        </p:cTn>
                                        <p:tgtEl>
                                          <p:spTgt spid="12"/>
                                        </p:tgtEl>
                                        <p:attrNameLst>
                                          <p:attrName>r</p:attrName>
                                        </p:attrNameLst>
                                      </p:cBhvr>
                                    </p:animRot>
                                    <p:animRot by="240000">
                                      <p:cBhvr>
                                        <p:cTn id="8" dur="100" fill="hold">
                                          <p:stCondLst>
                                            <p:cond delay="200"/>
                                          </p:stCondLst>
                                        </p:cTn>
                                        <p:tgtEl>
                                          <p:spTgt spid="12"/>
                                        </p:tgtEl>
                                        <p:attrNameLst>
                                          <p:attrName>r</p:attrName>
                                        </p:attrNameLst>
                                      </p:cBhvr>
                                    </p:animRot>
                                    <p:animRot by="-240000">
                                      <p:cBhvr>
                                        <p:cTn id="9" dur="100" fill="hold">
                                          <p:stCondLst>
                                            <p:cond delay="300"/>
                                          </p:stCondLst>
                                        </p:cTn>
                                        <p:tgtEl>
                                          <p:spTgt spid="12"/>
                                        </p:tgtEl>
                                        <p:attrNameLst>
                                          <p:attrName>r</p:attrName>
                                        </p:attrNameLst>
                                      </p:cBhvr>
                                    </p:animRot>
                                    <p:animRot by="120000">
                                      <p:cBhvr>
                                        <p:cTn id="10" dur="100" fill="hold">
                                          <p:stCondLst>
                                            <p:cond delay="400"/>
                                          </p:stCondLst>
                                        </p:cTn>
                                        <p:tgtEl>
                                          <p:spTgt spid="12"/>
                                        </p:tgtEl>
                                        <p:attrNameLst>
                                          <p:attrName>r</p:attrName>
                                        </p:attrNameLst>
                                      </p:cBhvr>
                                    </p:animRot>
                                  </p:childTnLst>
                                </p:cTn>
                              </p:par>
                              <p:par>
                                <p:cTn id="11" presetID="42" presetClass="path" presetSubtype="0" repeatCount="indefinite" accel="50000" decel="50000" fill="hold" nodeType="withEffect">
                                  <p:stCondLst>
                                    <p:cond delay="0"/>
                                  </p:stCondLst>
                                  <p:childTnLst>
                                    <p:animMotion origin="layout" path="M -3.65822E-6 -1.11111E-6 L 0.00016 0.19167 " pathEditMode="relative" rAng="0" ptsTypes="AA">
                                      <p:cBhvr>
                                        <p:cTn id="12" dur="2500" fill="hold"/>
                                        <p:tgtEl>
                                          <p:spTgt spid="11"/>
                                        </p:tgtEl>
                                        <p:attrNameLst>
                                          <p:attrName>ppt_x</p:attrName>
                                          <p:attrName>ppt_y</p:attrName>
                                        </p:attrNameLst>
                                      </p:cBhvr>
                                      <p:rCtr x="0" y="9583"/>
                                    </p:animMotion>
                                  </p:childTnLst>
                                </p:cTn>
                              </p:par>
                              <p:par>
                                <p:cTn id="13" presetID="45" presetClass="exit" presetSubtype="0" repeatCount="indefinite" fill="hold" nodeType="withEffect">
                                  <p:stCondLst>
                                    <p:cond delay="0"/>
                                  </p:stCondLst>
                                  <p:endCondLst>
                                    <p:cond evt="onNext" delay="0">
                                      <p:tgtEl>
                                        <p:sldTgt/>
                                      </p:tgtEl>
                                    </p:cond>
                                  </p:endCondLst>
                                  <p:childTnLst>
                                    <p:animEffect transition="out" filter="fade">
                                      <p:cBhvr>
                                        <p:cTn id="14" dur="2000"/>
                                        <p:tgtEl>
                                          <p:spTgt spid="10"/>
                                        </p:tgtEl>
                                      </p:cBhvr>
                                    </p:animEffect>
                                    <p:anim calcmode="lin" valueType="num">
                                      <p:cBhvr>
                                        <p:cTn id="15"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2000"/>
                                        <p:tgtEl>
                                          <p:spTgt spid="10"/>
                                        </p:tgtEl>
                                        <p:attrNameLst>
                                          <p:attrName>ppt_h</p:attrName>
                                        </p:attrNameLst>
                                      </p:cBhvr>
                                      <p:tavLst>
                                        <p:tav tm="0">
                                          <p:val>
                                            <p:strVal val="ppt_h"/>
                                          </p:val>
                                        </p:tav>
                                        <p:tav tm="100000">
                                          <p:val>
                                            <p:strVal val="ppt_h"/>
                                          </p:val>
                                        </p:tav>
                                      </p:tavLst>
                                    </p:anim>
                                    <p:set>
                                      <p:cBhvr>
                                        <p:cTn id="17" dur="1" fill="hold">
                                          <p:stCondLst>
                                            <p:cond delay="1999"/>
                                          </p:stCondLst>
                                        </p:cTn>
                                        <p:tgtEl>
                                          <p:spTgt spid="10"/>
                                        </p:tgtEl>
                                        <p:attrNameLst>
                                          <p:attrName>style.visibility</p:attrName>
                                        </p:attrNameLst>
                                      </p:cBhvr>
                                      <p:to>
                                        <p:strVal val="hidden"/>
                                      </p:to>
                                    </p:set>
                                  </p:childTnLst>
                                </p:cTn>
                              </p:par>
                              <p:par>
                                <p:cTn id="18" presetID="42" presetClass="path" presetSubtype="0" repeatCount="indefinite" accel="50000" decel="50000" fill="hold" nodeType="withEffect">
                                  <p:stCondLst>
                                    <p:cond delay="0"/>
                                  </p:stCondLst>
                                  <p:endCondLst>
                                    <p:cond evt="onNext" delay="0">
                                      <p:tgtEl>
                                        <p:sldTgt/>
                                      </p:tgtEl>
                                    </p:cond>
                                  </p:endCondLst>
                                  <p:childTnLst>
                                    <p:animMotion origin="layout" path="M -1.14139E-6 2.59259E-6 L -1.14139E-6 0.13657 " pathEditMode="relative" rAng="0" ptsTypes="AA">
                                      <p:cBhvr>
                                        <p:cTn id="19" dur="5000" fill="hold"/>
                                        <p:tgtEl>
                                          <p:spTgt spid="13"/>
                                        </p:tgtEl>
                                        <p:attrNameLst>
                                          <p:attrName>ppt_x</p:attrName>
                                          <p:attrName>ppt_y</p:attrName>
                                        </p:attrNameLst>
                                      </p:cBhvr>
                                      <p:rCtr x="0" y="6829"/>
                                    </p:animMotion>
                                  </p:childTnLst>
                                </p:cTn>
                              </p:par>
                              <p:par>
                                <p:cTn id="20" presetID="42" presetClass="path" presetSubtype="0" accel="50000" decel="50000" fill="hold" nodeType="withEffect">
                                  <p:stCondLst>
                                    <p:cond delay="0"/>
                                  </p:stCondLst>
                                  <p:childTnLst>
                                    <p:animMotion origin="layout" path="M 3.49623E-6 8.35068E-7 L 0.35587 0.00278 " pathEditMode="relative" rAng="0" ptsTypes="AA">
                                      <p:cBhvr>
                                        <p:cTn id="21" dur="2000" fill="hold"/>
                                        <p:tgtEl>
                                          <p:spTgt spid="8"/>
                                        </p:tgtEl>
                                        <p:attrNameLst>
                                          <p:attrName>ppt_x</p:attrName>
                                          <p:attrName>ppt_y</p:attrName>
                                        </p:attrNameLst>
                                      </p:cBhvr>
                                      <p:rCtr x="17802"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86449" y="548682"/>
            <a:ext cx="853310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3200" b="1" cap="none" spc="50" dirty="0" smtClean="0">
                <a:ln w="11430"/>
                <a:solidFill>
                  <a:srgbClr val="800080"/>
                </a:solidFill>
                <a:effectLst>
                  <a:outerShdw blurRad="76200" dist="50800" dir="5400000" algn="tl" rotWithShape="0">
                    <a:srgbClr val="000000">
                      <a:alpha val="65000"/>
                    </a:srgbClr>
                  </a:outerShdw>
                </a:effectLst>
                <a:latin typeface="Calisto MT" pitchFamily="18" charset="0"/>
                <a:ea typeface="微軟正黑體" pitchFamily="34" charset="-120"/>
              </a:rPr>
              <a:t>借閱楷模 愛閱標竿</a:t>
            </a:r>
            <a:r>
              <a:rPr lang="en-US" altLang="zh-TW" sz="3200" b="1" cap="none" spc="50" dirty="0" smtClean="0">
                <a:ln w="11430"/>
                <a:solidFill>
                  <a:srgbClr val="800080"/>
                </a:solidFill>
                <a:effectLst>
                  <a:outerShdw blurRad="76200" dist="50800" dir="5400000" algn="tl" rotWithShape="0">
                    <a:srgbClr val="000000">
                      <a:alpha val="65000"/>
                    </a:srgbClr>
                  </a:outerShdw>
                </a:effectLst>
                <a:latin typeface="Calisto MT" pitchFamily="18" charset="0"/>
                <a:ea typeface="微軟正黑體" pitchFamily="34" charset="-120"/>
              </a:rPr>
              <a:t>-</a:t>
            </a:r>
            <a:r>
              <a:rPr lang="zh-TW" altLang="en-US" sz="2800" b="1" cap="none" spc="50" dirty="0" smtClean="0">
                <a:ln w="11430"/>
                <a:solidFill>
                  <a:srgbClr val="FF00FF"/>
                </a:solidFill>
                <a:effectLst>
                  <a:outerShdw blurRad="76200" dist="50800" dir="5400000" algn="tl" rotWithShape="0">
                    <a:srgbClr val="000000">
                      <a:alpha val="65000"/>
                    </a:srgbClr>
                  </a:outerShdw>
                </a:effectLst>
                <a:latin typeface="Calisto MT" pitchFamily="18" charset="0"/>
                <a:ea typeface="微軟正黑體" pitchFamily="34" charset="-120"/>
              </a:rPr>
              <a:t>全國公共圖書館各組借閱冠軍</a:t>
            </a:r>
            <a:endParaRPr lang="zh-TW" altLang="en-US" sz="2800" b="1" cap="none" spc="50" dirty="0">
              <a:ln w="11430"/>
              <a:solidFill>
                <a:srgbClr val="FF00FF"/>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sp>
        <p:nvSpPr>
          <p:cNvPr id="78850" name="AutoShape 2" descr="data:image/jpeg;base64,/9j/4AAQSkZJRgABAQAAAQABAAD/2wCEAAkGBwgHBgkIBwgKCgkLDRYPDQwMDRsUFRAWIB0iIiAdHx8kKDQsJCYxJx8fLT0tMTU3Ojo6Iys/RD84QzQ5OjcBCgoKDQwNGg8PGjclHyU3Nzc3Nzc3Nzc3Nzc3Nzc3Nzc3Nzc3Nzc3Nzc3Nzc3Nzc3Nzc3Nzc3Nzc3Nzc3Nzc3N//AABEIAKAAcAMBIgACEQEDEQH/xAAcAAACAgMBAQAAAAAAAAAAAAAFBgQHAQIDAAj/xAA+EAACAQMDAQYDBQUGBwEAAAABAgMABBEFEiExBhMiQVFhcYGRFDKhwdFCUrHh8AcVI2KS8RYlM0NUgqIk/8QAGgEAAgMBAQAAAAAAAAAAAAAAAgMABAUBBv/EACsRAAIBAwMDAQgDAAAAAAAAAAECAAMRIQQSQQUTMVEUIlJhcZGhscHR4f/aAAwDAQACEQMRAD8Ar5lVSCeR6Ct0AlYKo2j0rVlyealWkO48fWhJhgXM5JA27kH40a07T+82nHNTLC3jDxl0Dr+0M80Zs9MKndByvkPaks945UAnODSVkXaw5+FTtP7NzXN0kUaAMzYJ9B60c0i0aXG+Fzg4LKuQDTTb6eSEYKyMvRsYNAATCJAgYdjEt4Q0MplmB6OMAjNKHbiyDwCVUxhgMYxirPu7k2MRkupMR9AQM+WTnj40tavGmuWhEZXYj5LYwAPzomAEAEkZlNQabLd3JijwuFZ2ZjwABkn+VDZZ3kQRKSIQQVXA9Opx59frTx2j0hjGq21u0MQzzuJMnPBPp8KW00W4dyFiY+wBpyP6xL0zxA3Iz7jBrlIAOootfaZNZECdGQkZwwxQmbmmg3iipHmaJk8+f9cVpcgFGXowrcHAI9a5yLx8KkkLYyRRjRrSa4cCIbj6VEtrfvXA28069n9NZWQgdKrO+JcVOTNbHTpAwDIQ2fu+f0pu0zSmLd3MCJME92vDjjjJPAonaabDujmMYyo4Hln1qN2ieZhaWsyBDcSfeRmQvtG4IGUEjJXk+gPmRSrYvCJknTk1SLve5iCorSYxt55Tb19t350Rml1pXk7qKIptYpvIBU5crnnpjYD5g+uThLj1C/nheUanPKpFkVdN0YIe4ZSCOOdvBOBnGcUU7RXkg1/u/tUtu8H2eFNjHnvXxnbja24+HB6AE+fBK+IphcwrqA1K7iZYoXaMRybe87skvhdufT9qubadew2yBbcnwSGRI2RS0gxtOf3Tg/UZFLVlfX8Oqwj7bcx75LxC80+VJW7iUeDO0kKSoAA68etT9VvLywuI5XkmSIalNLtDd6AqQkgqAw8B4Ow9Dn2qbgcyZGJO1LS9QuRIFs4gCx7slhgLjAB56g+I+3HWhY0u7tp2P2bYrOoySv3Noz5noc/T51Il1S+0mz1Xu7ozXdvFLPKXCmPvmwwTBbdgKRgLwAeeTmoBnuz2huVLSiSeZ32srGN0EW3wkHaOgOctyTxUJE6CYG7aaW09t3iAkr04qs7q3ZGII5FXF2VC3umKrSbx9mtwymQtsbuxnII4J6nk0p9vdOitp4u4iC7gSx9cf701HxAdbyviMdelavg9OlTZFxkCokijPQfSniIjvo9oWkBxnBqx+z9qDjgcUpaFblXY7gAGxmnvQl2zOvOQR5VSGTNBsCMlvars9sUK7T6fdXVxpAs4yxiuHZnyQEHdMASR74o/EQFxg/OsuwCk4JwM8VY2gi0qbjeI3/Dt5baHOYrTfOslmI7eOTJMcDqzEFsclu8IzjjHTpXWTSr7VtYuLq7sJbdZI7GTY8oXa8buxAKkgkHH4c0Yt7+Vpo5na7EUkhAjMG0qDwM5PQYP1Fc5bqeISAT3rkEuGWAEYIB29fLGPmaHtCTcYtW2jahHaaRONMuCLTUppnSeTMpSSRtjNgndjwM2T5eddtQ0O8/x75tOuGF9MJHtbURNJApCKyEM6gkrEOQTgs3B60z7rhxJP9puljRd3diIZ82/hx9POtbgypZk/arwNbS5dlhyZBnpjzHI+lc7Qndxi3bW9zf/AN8W7aHfW5vp1kWSa3SNY4x3alBhzk4BPkOtdtN03Uo7sXv92XKqO/7uG4nj3EyPuG7aCAAOOWOPLPAosLqeN97XV46bh4fs+OB18/Pr8ql6VevLO8chvGwv/dh2jw8E/MkH+VdFMTm6L/ZXSLrSI7+wvLZI44W72O6jztn3licZ6bQAMUkdu7n7dcqsSFUQH73matvVnaNH2EDwnmqp7QQBJznk80NtuBGDMr65TBNQXQk9aPXcQLEYoZcRnJCjGPOnqYlllpaErC4aPOeQTuPr/WacdJcGaVsbSeMenSlaxQ2t2BMMpKmFPkcZzn/UDRvRp9xJPUmqoMuMI5JNlM1mOXcze3FQVmAQHPHnWbeVVjaRyAoYbifrTSwAuZX2woThc0Ln1VDNsi8SqfER50u9oe0E8riC1YxxMcH95/0rjZSBTsY4U8MfQV5vqfWCwCac49ZepaE7dzw0e1toTiOCd/fgfnW8fam2b70Eyj1ABrrD2Y0lFG6B5T6yTOfwzj8K6P2d0tx4bdoz6xyMv54rSNLqJyKg+3+RO7S+Npkm01Szu/8AozAt+6eD9K6zSlQcUv3nZ2aHx2UvfAc93LgN8mHH1HzrjaazJA5hvA5VThlceOM0I6hWoMF1aWHxDxJ7Ori9E3+XM9q08neuCxHB86r3Xi5kYnjJqxtTg74iWLDIyjxeXNJ/aLTmC/PPWtHcCLgxaiIF5nvDyaHTOQdvA/jTJqGmSBSwA9etC7nTyiFnYZ8gKNWEBkMdJtUSWNQisGRs5J4II5/r2ovok/HHrxSZZkuWA+PJpl0FlFg0hfxg4Az6VX5loiNt3eLEiopJJHrXGe9aWBI1DEZyFHVj0H6Cgkl21zPHGp5J2j+vnTFoFuJtSBxlIBuHx6L/AANZfUXas6aVDbd5+kZRUKpqNxFS/jki1eSOV8vHjIB4U+nyP51MhmfCnoAcj3qJ2gt57XXJzKG/xHLbiODzx+H511ikBjwQRtHnWJq02vYDx+JpKbqDLMsLiO6tYpom3Kyg5Nd6rvstrxstSkt5z/8AlZWd26CPH7R9vL5ipOpduZJ3MOhwjb/5Ew4+Q/WvUUeo0+wGqYPpMepoandKrkR6JCg5PFLuuy6bPNEJCplU4VkbxP8A5cDlh8KVoIb/AFa5jW8vJ53c427sKPkOKeNI0W10uMd0gMxHikxyaR7Q3UQadMWXkn+J1qK6bJa7fKAItSW67y1jhaFIGKLvGCWHXjy/OheuxpJEWaXGR0FFe1MBtdQiuYxjvxhj6MPP5j+FBNSDTwsVUkAZ48s80OjJo1ammbjI+kN1UotReYs3A71cJIOmDmoM9mvcBmfJGVbPqKkOpDsjABkJI9qgXM+1njJJB5Az9a0RAmtu2V586L2blGdV/cBb+FBoQQgbyzRW0O6bYpyzFeh6DGa407DmmADUYADkiIufiQf5U99l4lNrLIRyz4B8+n86QNPk/wCe4PHBT/5/lT12dZtjoG24fp8RWUDbqi3+H+4186c29YT1fSbfU7fZOMOo8D45H6iqxeV1SYIrMobwuATkfH0p/wC0V3cIHhik8Gwd8FHiVSeSPlS3f6jpob7JF3UbquFk64+VV+rVqT1tqLkeYzQ71TOQfxEy+LyPFZPlS2Jpl6HJ+4D8FOcf5qN2aLGqhVOTxgCgWpafPZztcx3QuGZtxkJ5Y+560d7EXUF1rVuL27tgyDcsJyGdx0AyMe/XypbUe+FVDiXXfYpMsHs3pRtIRc3CYnccD9wenxo55VwaYd2xHQDrUK91ForSQ2y97cbcpGOeT6+gr0dFKelpBF8CYDl6r7jIfbRVbS0f9pJkI+eR+dKklxsheAdZIgw4zzk1O1mWVdNjjvpWmu5pgx2HhQBnHsM46Ur61fGzvYfEQojAPwOc/wBe1ZRcvrwwFvdl9U26a3zgrUmZbjOeDQS4cCRc/Cp2p3ALgg55oLdyYUt5jmtVBKzGGJu7TuVOdpcHzHFTtGw+oTbgQFB4ByRxxQc3Imv41O3CnnP1qfplyIW1KYDOCQM+XX+VcIxC5hTRy1xe94uchjISPY/7U/addi1uopG4jlIRvYnp+NV12Qnwk74JIwv40/2lv9r05mK+D7uPlyayeoU3DrXpi5T8jmOpsLFW8GELxhZ6z9pmObWdQrHqFOMYPsa46DaWwuNQsDBHLE0glG9QQykYHX02/jXe0bvohDM+5wMHP7Q/WuxgGlql7AQY1HjTPIXzx7e3z8sUNLa9QaqjlT5HIv5gs1lNM+eJn/hXQgzSvpFoSOf+kDVZa32Sso764NmCiLIWizxtB5wPhVvy3Ze07+Ef4bLlTnk58/ak2djLNO567gBx7A1Z6m5Skppeb/ud0bncdxkXs32gkuLF9H1CV5J4EyJfumZR5E9fb1P8TP23CKFVVDLyFpbvdP3zi4t12XEZyB+97UXtUFxDGy5GR4vb2pKa5aSFq+CPvGVaKsQafgyDdyNITPN91Rx+f1/KkjtVcl8Ozcjg/jTd2gue5ZYUXC4yT6+mKrrtJcZQii6ajuWr1Blv1B1DgKEXwJxuLvfbK2ecdagSzh0Iz1FQxcZt8fGopuCFznFbQWZ7NeH9NYG8O7kKD1reC+CWl7uIBcnkn4frQ6xlUyXDvjiMnn1oZJelYTDxy+fwrhW8INHrspK7RMFOMsKtzSMW9ioXxAISxBzjjn4VSHZO77uBm8u8wfoKtGxvPtUSiaMd11VASAPfA6n41Trblb3RLCWZcw5c3ILkxKo/zHPHv61LsLwr4hIJm82OM0tXEzZG4M3XAauaDwl1yH8tuc1nNoRv7lFtjH7Qy2LEXEma5/aFoHZm4j0adLndKu9u7QGOAMeASSMDOegOKIaDNYarCZ7W6ilDkkbCG/GqU/tO+2zzrNcWTQxRNtWeWVS0hPkFHOPP5Gg3YftNdaDqkaRzuttM2HUHofWtbsM1NSTkSrvsxHBn0xJpkSqzk53dS1DDafZVJ3Axnhl8/Y1TX9qmp3kmsWtzDqku1oQRAkjDYQfvY6c/lXuznap74LDqF5cAoMbEYRq3uSPEfriqzdOp1CKj5MYtdl92OXbK8AwwPNVxrc++N8elG+0+pJLGO7YEZ9c0n39xvjPP7NXqacxbtIkU3+GwHrXAyt0U+dcY3wT71jfT4qFILkCOfnrHQx3zITWm9gMZ8sVrnmpacvGTs/dqts0e4hxJuxnGRgfpTtp+ukQoFfGzjg1U6sVORU231OaFcAn60p6e6MSpaXDHqu8g7sZ8yeaIjUUhhMrEHHoapyHtHOq4bJI6VmftPeSQlFJBKkZJ6Uj2drxveW0N6/rGodqNUaKwtoWhtGJDvyCemTnj1xS3qWh3emKktx3ZUn/ttnb8eKmdmtUSwgeMjl23Gp2p6rDd2zwvkqy4Ip12VrAYi9qstyczXWEm1+2tpdPspwbaAmWaUBQwxnA9TwaA6NBHc3oik3eJTtI8jUqx1u4sV7gtvgxtAHBAqHp12lncvKFbGCFx1FMAIEAkXhq7tzaWIhMm8qOuMUvzzFhtqbc6oJkwFbn1oWxyaij1kY+kxWKyaxRxc9Xq9Xqkk9WaxXqkkl6Xbw3V9FBc3C28TZ3St0Xgnn+H69KLns9a7Gca1a43FVJwA3Bxzu8/CP8A2Ofuml4dantrOoNbpbtdN3UezYoAGNmdvl5ZNSSFY+z9n4m/v+0AG7nHXgFepHX08iPMc1rbaPbXMMb/AN6xJujVnJCkKzA+HG7IwRt565GOKFz6vfXMRjuLlpEY5KsBz+HvXotXvoZZpY7giSYgyHaDux08qlp25hJtAsw7rJrtopG3GcHOSw8m46D/AFDoOaEX9vHaXTQw3CXCBVIlTocqCR8icfKtpNSu5O83zE96oV/CBuA6A8ewqHUnJtmsZrFeqTt56vV6vVJyf//Z"/>
          <p:cNvSpPr>
            <a:spLocks noChangeAspect="1" noChangeArrowheads="1"/>
          </p:cNvSpPr>
          <p:nvPr/>
        </p:nvSpPr>
        <p:spPr bwMode="auto">
          <a:xfrm>
            <a:off x="99748" y="-731838"/>
            <a:ext cx="1155700" cy="15240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graphicFrame>
        <p:nvGraphicFramePr>
          <p:cNvPr id="16" name="表格 15"/>
          <p:cNvGraphicFramePr>
            <a:graphicFrameLocks noGrp="1"/>
          </p:cNvGraphicFramePr>
          <p:nvPr>
            <p:extLst>
              <p:ext uri="{D42A27DB-BD31-4B8C-83A1-F6EECF244321}">
                <p14:modId xmlns="" xmlns:p14="http://schemas.microsoft.com/office/powerpoint/2010/main" val="4271062987"/>
              </p:ext>
            </p:extLst>
          </p:nvPr>
        </p:nvGraphicFramePr>
        <p:xfrm>
          <a:off x="428497" y="1412776"/>
          <a:ext cx="9127014" cy="4176466"/>
        </p:xfrm>
        <a:graphic>
          <a:graphicData uri="http://schemas.openxmlformats.org/drawingml/2006/table">
            <a:tbl>
              <a:tblPr firstRow="1" bandRow="1">
                <a:tableStyleId>{5C22544A-7EE6-4342-B048-85BDC9FD1C3A}</a:tableStyleId>
              </a:tblPr>
              <a:tblGrid>
                <a:gridCol w="3120347"/>
                <a:gridCol w="1794199"/>
                <a:gridCol w="1930714"/>
                <a:gridCol w="2281754"/>
              </a:tblGrid>
              <a:tr h="596638">
                <a:tc>
                  <a:txBody>
                    <a:bodyPr/>
                    <a:lstStyle/>
                    <a:p>
                      <a:pPr algn="ctr"/>
                      <a:r>
                        <a:rPr lang="zh-TW" altLang="en-US" dirty="0" smtClean="0">
                          <a:latin typeface="Calisto MT" panose="02040603050505030304" pitchFamily="18" charset="0"/>
                          <a:ea typeface="標楷體" panose="03000509000000000000" pitchFamily="65" charset="-120"/>
                        </a:rPr>
                        <a:t>組別</a:t>
                      </a:r>
                      <a:endParaRPr lang="zh-TW" altLang="en-US" dirty="0">
                        <a:latin typeface="Calisto MT" panose="02040603050505030304" pitchFamily="18" charset="0"/>
                        <a:ea typeface="標楷體" panose="03000509000000000000" pitchFamily="65" charset="-120"/>
                      </a:endParaRPr>
                    </a:p>
                  </a:txBody>
                  <a:tcPr marL="99060" marR="99060" anchor="ctr"/>
                </a:tc>
                <a:tc>
                  <a:txBody>
                    <a:bodyPr/>
                    <a:lstStyle/>
                    <a:p>
                      <a:pPr algn="ctr"/>
                      <a:r>
                        <a:rPr lang="zh-TW" altLang="en-US" dirty="0" smtClean="0">
                          <a:latin typeface="Calisto MT" panose="02040603050505030304" pitchFamily="18" charset="0"/>
                          <a:ea typeface="標楷體" panose="03000509000000000000" pitchFamily="65" charset="-120"/>
                        </a:rPr>
                        <a:t>姓名</a:t>
                      </a:r>
                      <a:r>
                        <a:rPr lang="en-US" altLang="zh-TW" dirty="0" smtClean="0">
                          <a:latin typeface="Calisto MT" panose="02040603050505030304" pitchFamily="18" charset="0"/>
                          <a:ea typeface="標楷體" panose="03000509000000000000" pitchFamily="65" charset="-120"/>
                        </a:rPr>
                        <a:t>(</a:t>
                      </a:r>
                      <a:r>
                        <a:rPr lang="zh-TW" altLang="en-US" dirty="0" smtClean="0">
                          <a:latin typeface="Calisto MT" panose="02040603050505030304" pitchFamily="18" charset="0"/>
                          <a:ea typeface="標楷體" panose="03000509000000000000" pitchFamily="65" charset="-120"/>
                        </a:rPr>
                        <a:t>年齡</a:t>
                      </a:r>
                      <a:r>
                        <a:rPr lang="en-US" altLang="zh-TW" dirty="0" smtClean="0">
                          <a:latin typeface="Calisto MT" panose="02040603050505030304" pitchFamily="18" charset="0"/>
                          <a:ea typeface="標楷體" panose="03000509000000000000" pitchFamily="65" charset="-120"/>
                        </a:rPr>
                        <a:t>)</a:t>
                      </a:r>
                      <a:endParaRPr lang="zh-TW" altLang="en-US" dirty="0">
                        <a:latin typeface="Calisto MT" panose="02040603050505030304" pitchFamily="18" charset="0"/>
                        <a:ea typeface="標楷體" panose="03000509000000000000" pitchFamily="65" charset="-120"/>
                      </a:endParaRPr>
                    </a:p>
                  </a:txBody>
                  <a:tcPr marL="99060" marR="99060" anchor="ctr"/>
                </a:tc>
                <a:tc>
                  <a:txBody>
                    <a:bodyPr/>
                    <a:lstStyle/>
                    <a:p>
                      <a:pPr algn="ctr"/>
                      <a:r>
                        <a:rPr lang="zh-TW" altLang="en-US" dirty="0" smtClean="0">
                          <a:latin typeface="Calisto MT" panose="02040603050505030304" pitchFamily="18" charset="0"/>
                          <a:ea typeface="標楷體" panose="03000509000000000000" pitchFamily="65" charset="-120"/>
                        </a:rPr>
                        <a:t>借閱冊數</a:t>
                      </a:r>
                      <a:endParaRPr lang="zh-TW" altLang="en-US" dirty="0">
                        <a:latin typeface="Calisto MT" panose="02040603050505030304" pitchFamily="18" charset="0"/>
                        <a:ea typeface="標楷體" panose="03000509000000000000" pitchFamily="65" charset="-120"/>
                      </a:endParaRPr>
                    </a:p>
                  </a:txBody>
                  <a:tcPr marL="99060" marR="99060" anchor="ctr"/>
                </a:tc>
                <a:tc>
                  <a:txBody>
                    <a:bodyPr/>
                    <a:lstStyle/>
                    <a:p>
                      <a:pPr algn="ctr"/>
                      <a:r>
                        <a:rPr lang="zh-TW" altLang="en-US" dirty="0" smtClean="0">
                          <a:latin typeface="Calisto MT" panose="02040603050505030304" pitchFamily="18" charset="0"/>
                          <a:ea typeface="標楷體" panose="03000509000000000000" pitchFamily="65" charset="-120"/>
                        </a:rPr>
                        <a:t>推薦縣市</a:t>
                      </a:r>
                      <a:endParaRPr lang="zh-TW" altLang="en-US" dirty="0">
                        <a:latin typeface="Calisto MT" panose="02040603050505030304" pitchFamily="18" charset="0"/>
                        <a:ea typeface="標楷體" panose="03000509000000000000" pitchFamily="65" charset="-120"/>
                      </a:endParaRPr>
                    </a:p>
                  </a:txBody>
                  <a:tcPr marL="99060" marR="99060" anchor="ctr"/>
                </a:tc>
              </a:tr>
              <a:tr h="596638">
                <a:tc>
                  <a:txBody>
                    <a:bodyPr/>
                    <a:lstStyle/>
                    <a:p>
                      <a:r>
                        <a:rPr lang="en-US" altLang="zh-TW" sz="2400" dirty="0" smtClean="0">
                          <a:latin typeface="Calisto MT" panose="02040603050505030304" pitchFamily="18" charset="0"/>
                          <a:ea typeface="標楷體" panose="03000509000000000000" pitchFamily="65" charset="-120"/>
                        </a:rPr>
                        <a:t>0-6</a:t>
                      </a:r>
                      <a:r>
                        <a:rPr lang="zh-TW" altLang="en-US" sz="2400" dirty="0" smtClean="0">
                          <a:latin typeface="Calisto MT" panose="02040603050505030304" pitchFamily="18" charset="0"/>
                          <a:ea typeface="標楷體" panose="03000509000000000000" pitchFamily="65" charset="-120"/>
                        </a:rPr>
                        <a:t>歲</a:t>
                      </a:r>
                      <a:r>
                        <a:rPr lang="en-US" altLang="zh-TW" sz="2400" dirty="0" smtClean="0">
                          <a:latin typeface="Calisto MT" panose="02040603050505030304" pitchFamily="18" charset="0"/>
                          <a:ea typeface="標楷體" panose="03000509000000000000" pitchFamily="65" charset="-120"/>
                        </a:rPr>
                        <a:t>(</a:t>
                      </a:r>
                      <a:r>
                        <a:rPr lang="zh-TW" altLang="en-US" sz="2400" dirty="0" smtClean="0">
                          <a:latin typeface="Calisto MT" panose="02040603050505030304" pitchFamily="18" charset="0"/>
                          <a:ea typeface="標楷體" panose="03000509000000000000" pitchFamily="65" charset="-120"/>
                        </a:rPr>
                        <a:t>嬰幼兒</a:t>
                      </a:r>
                      <a:r>
                        <a:rPr lang="en-US" altLang="zh-TW" sz="2400" dirty="0" smtClean="0">
                          <a:latin typeface="Calisto MT" panose="02040603050505030304" pitchFamily="18" charset="0"/>
                          <a:ea typeface="標楷體" panose="03000509000000000000" pitchFamily="65" charset="-120"/>
                        </a:rPr>
                        <a:t>)</a:t>
                      </a:r>
                      <a:endParaRPr lang="zh-TW" altLang="en-US" sz="2400" dirty="0">
                        <a:latin typeface="Calisto MT" panose="02040603050505030304" pitchFamily="18" charset="0"/>
                        <a:ea typeface="標楷體" panose="03000509000000000000" pitchFamily="65" charset="-120"/>
                      </a:endParaRPr>
                    </a:p>
                  </a:txBody>
                  <a:tcPr marL="99060" marR="99060" anchor="ctr"/>
                </a:tc>
                <a:tc>
                  <a:txBody>
                    <a:bodyPr/>
                    <a:lstStyle/>
                    <a:p>
                      <a:r>
                        <a:rPr lang="zh-TW" altLang="en-US" sz="2400" dirty="0" smtClean="0">
                          <a:latin typeface="Calisto MT" panose="02040603050505030304" pitchFamily="18" charset="0"/>
                          <a:ea typeface="標楷體" panose="03000509000000000000" pitchFamily="65" charset="-120"/>
                        </a:rPr>
                        <a:t>廖唯翔</a:t>
                      </a:r>
                      <a:r>
                        <a:rPr lang="en-US" altLang="zh-TW" sz="2400" dirty="0" smtClean="0">
                          <a:latin typeface="Calisto MT" panose="02040603050505030304" pitchFamily="18" charset="0"/>
                          <a:ea typeface="標楷體" panose="03000509000000000000" pitchFamily="65" charset="-120"/>
                        </a:rPr>
                        <a:t>(6)</a:t>
                      </a:r>
                      <a:endParaRPr lang="zh-TW" altLang="en-US" sz="2400" dirty="0">
                        <a:latin typeface="Calisto MT" panose="02040603050505030304" pitchFamily="18" charset="0"/>
                        <a:ea typeface="標楷體" panose="03000509000000000000" pitchFamily="65" charset="-120"/>
                      </a:endParaRPr>
                    </a:p>
                  </a:txBody>
                  <a:tcPr marL="99060" marR="99060" anchor="ctr"/>
                </a:tc>
                <a:tc>
                  <a:txBody>
                    <a:bodyPr/>
                    <a:lstStyle/>
                    <a:p>
                      <a:pPr algn="ctr"/>
                      <a:r>
                        <a:rPr lang="en-US" altLang="zh-TW" sz="2400" dirty="0" smtClean="0">
                          <a:solidFill>
                            <a:srgbClr val="FF0000"/>
                          </a:solidFill>
                          <a:latin typeface="Calisto MT" panose="02040603050505030304" pitchFamily="18" charset="0"/>
                          <a:ea typeface="標楷體" panose="03000509000000000000" pitchFamily="65" charset="-120"/>
                        </a:rPr>
                        <a:t>1,911</a:t>
                      </a:r>
                      <a:endParaRPr lang="zh-TW" altLang="en-US" sz="2400" dirty="0">
                        <a:solidFill>
                          <a:srgbClr val="FF0000"/>
                        </a:solidFill>
                        <a:latin typeface="Calisto MT" panose="02040603050505030304" pitchFamily="18" charset="0"/>
                        <a:ea typeface="標楷體" panose="03000509000000000000" pitchFamily="65" charset="-120"/>
                      </a:endParaRPr>
                    </a:p>
                  </a:txBody>
                  <a:tcPr marL="99060" marR="99060" anchor="ctr"/>
                </a:tc>
                <a:tc>
                  <a:txBody>
                    <a:bodyPr/>
                    <a:lstStyle/>
                    <a:p>
                      <a:pPr algn="ctr"/>
                      <a:r>
                        <a:rPr lang="zh-TW" altLang="en-US" sz="2400" dirty="0" smtClean="0">
                          <a:latin typeface="Calisto MT" panose="02040603050505030304" pitchFamily="18" charset="0"/>
                          <a:ea typeface="標楷體" panose="03000509000000000000" pitchFamily="65" charset="-120"/>
                        </a:rPr>
                        <a:t>臺北</a:t>
                      </a:r>
                      <a:endParaRPr lang="zh-TW" altLang="en-US" sz="2400" dirty="0">
                        <a:latin typeface="Calisto MT" panose="02040603050505030304" pitchFamily="18" charset="0"/>
                        <a:ea typeface="標楷體" panose="03000509000000000000" pitchFamily="65" charset="-120"/>
                      </a:endParaRPr>
                    </a:p>
                  </a:txBody>
                  <a:tcPr marL="99060" marR="99060" anchor="ctr"/>
                </a:tc>
              </a:tr>
              <a:tr h="596638">
                <a:tc>
                  <a:txBody>
                    <a:bodyPr/>
                    <a:lstStyle/>
                    <a:p>
                      <a:r>
                        <a:rPr lang="en-US" altLang="zh-TW" sz="2400" dirty="0" smtClean="0">
                          <a:latin typeface="Calisto MT" panose="02040603050505030304" pitchFamily="18" charset="0"/>
                          <a:ea typeface="標楷體" panose="03000509000000000000" pitchFamily="65" charset="-120"/>
                        </a:rPr>
                        <a:t>7-12</a:t>
                      </a:r>
                      <a:r>
                        <a:rPr lang="zh-TW" altLang="en-US" sz="2400" dirty="0" smtClean="0">
                          <a:latin typeface="Calisto MT" panose="02040603050505030304" pitchFamily="18" charset="0"/>
                          <a:ea typeface="標楷體" panose="03000509000000000000" pitchFamily="65" charset="-120"/>
                        </a:rPr>
                        <a:t>歲</a:t>
                      </a:r>
                      <a:r>
                        <a:rPr lang="en-US" altLang="zh-TW" sz="2400" dirty="0" smtClean="0">
                          <a:latin typeface="Calisto MT" panose="02040603050505030304" pitchFamily="18" charset="0"/>
                          <a:ea typeface="標楷體" panose="03000509000000000000" pitchFamily="65" charset="-120"/>
                        </a:rPr>
                        <a:t>(</a:t>
                      </a:r>
                      <a:r>
                        <a:rPr lang="zh-TW" altLang="en-US" sz="2400" dirty="0" smtClean="0">
                          <a:latin typeface="Calisto MT" panose="02040603050505030304" pitchFamily="18" charset="0"/>
                          <a:ea typeface="標楷體" panose="03000509000000000000" pitchFamily="65" charset="-120"/>
                        </a:rPr>
                        <a:t>國小學童</a:t>
                      </a:r>
                      <a:r>
                        <a:rPr lang="en-US" altLang="zh-TW" sz="2400" dirty="0" smtClean="0">
                          <a:latin typeface="Calisto MT" panose="02040603050505030304" pitchFamily="18" charset="0"/>
                          <a:ea typeface="標楷體" panose="03000509000000000000" pitchFamily="65" charset="-120"/>
                        </a:rPr>
                        <a:t>)</a:t>
                      </a:r>
                      <a:endParaRPr lang="zh-TW" altLang="en-US" sz="2400" dirty="0">
                        <a:latin typeface="Calisto MT" panose="02040603050505030304" pitchFamily="18" charset="0"/>
                        <a:ea typeface="標楷體" panose="03000509000000000000" pitchFamily="65" charset="-120"/>
                      </a:endParaRPr>
                    </a:p>
                  </a:txBody>
                  <a:tcPr marL="99060" marR="99060" anchor="ctr"/>
                </a:tc>
                <a:tc>
                  <a:txBody>
                    <a:bodyPr/>
                    <a:lstStyle/>
                    <a:p>
                      <a:r>
                        <a:rPr lang="zh-TW" altLang="en-US" sz="2400" dirty="0" smtClean="0">
                          <a:latin typeface="Calisto MT" panose="02040603050505030304" pitchFamily="18" charset="0"/>
                          <a:ea typeface="標楷體" panose="03000509000000000000" pitchFamily="65" charset="-120"/>
                        </a:rPr>
                        <a:t>鄭又榛</a:t>
                      </a:r>
                      <a:r>
                        <a:rPr lang="en-US" altLang="zh-TW" sz="2400" dirty="0" smtClean="0">
                          <a:latin typeface="Calisto MT" panose="02040603050505030304" pitchFamily="18" charset="0"/>
                          <a:ea typeface="標楷體" panose="03000509000000000000" pitchFamily="65" charset="-120"/>
                        </a:rPr>
                        <a:t>(7)</a:t>
                      </a:r>
                    </a:p>
                  </a:txBody>
                  <a:tcPr marL="99060" marR="99060" anchor="ctr"/>
                </a:tc>
                <a:tc>
                  <a:txBody>
                    <a:bodyPr/>
                    <a:lstStyle/>
                    <a:p>
                      <a:pPr algn="ctr"/>
                      <a:r>
                        <a:rPr lang="en-US" altLang="zh-TW" sz="2400" dirty="0" smtClean="0">
                          <a:solidFill>
                            <a:srgbClr val="FF0000"/>
                          </a:solidFill>
                          <a:latin typeface="Calisto MT" panose="02040603050505030304" pitchFamily="18" charset="0"/>
                          <a:ea typeface="標楷體" panose="03000509000000000000" pitchFamily="65" charset="-120"/>
                        </a:rPr>
                        <a:t>2,646</a:t>
                      </a:r>
                      <a:endParaRPr lang="zh-TW" altLang="en-US" sz="2400" dirty="0">
                        <a:solidFill>
                          <a:srgbClr val="FF0000"/>
                        </a:solidFill>
                        <a:latin typeface="Calisto MT" panose="02040603050505030304" pitchFamily="18" charset="0"/>
                        <a:ea typeface="標楷體" panose="03000509000000000000" pitchFamily="65" charset="-120"/>
                      </a:endParaRPr>
                    </a:p>
                  </a:txBody>
                  <a:tcPr marL="99060" marR="99060" anchor="ctr"/>
                </a:tc>
                <a:tc>
                  <a:txBody>
                    <a:bodyPr/>
                    <a:lstStyle/>
                    <a:p>
                      <a:pPr algn="ctr"/>
                      <a:r>
                        <a:rPr lang="zh-TW" altLang="en-US" sz="2400" dirty="0" smtClean="0">
                          <a:latin typeface="Calisto MT" panose="02040603050505030304" pitchFamily="18" charset="0"/>
                          <a:ea typeface="標楷體" panose="03000509000000000000" pitchFamily="65" charset="-120"/>
                        </a:rPr>
                        <a:t>臺南</a:t>
                      </a:r>
                      <a:endParaRPr lang="zh-TW" altLang="en-US" sz="2400" dirty="0">
                        <a:latin typeface="Calisto MT" panose="02040603050505030304" pitchFamily="18" charset="0"/>
                        <a:ea typeface="標楷體" panose="03000509000000000000" pitchFamily="65" charset="-120"/>
                      </a:endParaRPr>
                    </a:p>
                  </a:txBody>
                  <a:tcPr marL="99060" marR="99060" anchor="ctr"/>
                </a:tc>
              </a:tr>
              <a:tr h="596638">
                <a:tc>
                  <a:txBody>
                    <a:bodyPr/>
                    <a:lstStyle/>
                    <a:p>
                      <a:r>
                        <a:rPr lang="en-US" altLang="zh-TW" sz="2400" dirty="0" smtClean="0">
                          <a:latin typeface="Calisto MT" panose="02040603050505030304" pitchFamily="18" charset="0"/>
                          <a:ea typeface="標楷體" panose="03000509000000000000" pitchFamily="65" charset="-120"/>
                        </a:rPr>
                        <a:t>13-18</a:t>
                      </a:r>
                      <a:r>
                        <a:rPr lang="zh-TW" altLang="en-US" sz="2400" dirty="0" smtClean="0">
                          <a:latin typeface="Calisto MT" panose="02040603050505030304" pitchFamily="18" charset="0"/>
                          <a:ea typeface="標楷體" panose="03000509000000000000" pitchFamily="65" charset="-120"/>
                        </a:rPr>
                        <a:t>歲</a:t>
                      </a:r>
                      <a:r>
                        <a:rPr lang="en-US" altLang="zh-TW" sz="2400" dirty="0" smtClean="0">
                          <a:latin typeface="Calisto MT" panose="02040603050505030304" pitchFamily="18" charset="0"/>
                          <a:ea typeface="標楷體" panose="03000509000000000000" pitchFamily="65" charset="-120"/>
                        </a:rPr>
                        <a:t>(</a:t>
                      </a:r>
                      <a:r>
                        <a:rPr lang="zh-TW" altLang="en-US" sz="2400" dirty="0" smtClean="0">
                          <a:latin typeface="Calisto MT" panose="02040603050505030304" pitchFamily="18" charset="0"/>
                          <a:ea typeface="標楷體" panose="03000509000000000000" pitchFamily="65" charset="-120"/>
                        </a:rPr>
                        <a:t>青少年</a:t>
                      </a:r>
                      <a:r>
                        <a:rPr lang="en-US" altLang="zh-TW" sz="2400" dirty="0" smtClean="0">
                          <a:latin typeface="Calisto MT" panose="02040603050505030304" pitchFamily="18" charset="0"/>
                          <a:ea typeface="標楷體" panose="03000509000000000000" pitchFamily="65" charset="-120"/>
                        </a:rPr>
                        <a:t>)</a:t>
                      </a:r>
                      <a:endParaRPr lang="zh-TW" altLang="en-US" sz="2400" dirty="0">
                        <a:latin typeface="Calisto MT" panose="02040603050505030304" pitchFamily="18" charset="0"/>
                        <a:ea typeface="標楷體" panose="03000509000000000000" pitchFamily="65" charset="-120"/>
                      </a:endParaRPr>
                    </a:p>
                  </a:txBody>
                  <a:tcPr marL="99060" marR="99060" anchor="ctr"/>
                </a:tc>
                <a:tc>
                  <a:txBody>
                    <a:bodyPr/>
                    <a:lstStyle/>
                    <a:p>
                      <a:r>
                        <a:rPr lang="zh-TW" altLang="en-US" sz="2400" dirty="0" smtClean="0">
                          <a:latin typeface="Calisto MT" panose="02040603050505030304" pitchFamily="18" charset="0"/>
                          <a:ea typeface="標楷體" panose="03000509000000000000" pitchFamily="65" charset="-120"/>
                        </a:rPr>
                        <a:t>黃姵穎</a:t>
                      </a:r>
                      <a:r>
                        <a:rPr lang="en-US" altLang="zh-TW" sz="2400" dirty="0" smtClean="0">
                          <a:latin typeface="Calisto MT" panose="02040603050505030304" pitchFamily="18" charset="0"/>
                          <a:ea typeface="標楷體" panose="03000509000000000000" pitchFamily="65" charset="-120"/>
                        </a:rPr>
                        <a:t>(13)</a:t>
                      </a:r>
                      <a:endParaRPr lang="zh-TW" altLang="en-US" sz="2400" dirty="0">
                        <a:latin typeface="Calisto MT" panose="02040603050505030304" pitchFamily="18" charset="0"/>
                        <a:ea typeface="標楷體" panose="03000509000000000000" pitchFamily="65" charset="-120"/>
                      </a:endParaRPr>
                    </a:p>
                  </a:txBody>
                  <a:tcPr marL="99060" marR="99060" anchor="ctr"/>
                </a:tc>
                <a:tc>
                  <a:txBody>
                    <a:bodyPr/>
                    <a:lstStyle/>
                    <a:p>
                      <a:pPr algn="ctr"/>
                      <a:r>
                        <a:rPr lang="en-US" altLang="zh-TW" sz="2400" dirty="0" smtClean="0">
                          <a:solidFill>
                            <a:srgbClr val="FF0000"/>
                          </a:solidFill>
                          <a:latin typeface="Calisto MT" panose="02040603050505030304" pitchFamily="18" charset="0"/>
                          <a:ea typeface="標楷體" panose="03000509000000000000" pitchFamily="65" charset="-120"/>
                        </a:rPr>
                        <a:t>1,684</a:t>
                      </a:r>
                      <a:endParaRPr lang="zh-TW" altLang="en-US" sz="2400" dirty="0">
                        <a:solidFill>
                          <a:srgbClr val="FF0000"/>
                        </a:solidFill>
                        <a:latin typeface="Calisto MT" panose="02040603050505030304" pitchFamily="18" charset="0"/>
                        <a:ea typeface="標楷體" panose="03000509000000000000" pitchFamily="65" charset="-120"/>
                      </a:endParaRPr>
                    </a:p>
                  </a:txBody>
                  <a:tcPr marL="99060" marR="99060" anchor="ctr"/>
                </a:tc>
                <a:tc>
                  <a:txBody>
                    <a:bodyPr/>
                    <a:lstStyle/>
                    <a:p>
                      <a:pPr algn="ctr"/>
                      <a:r>
                        <a:rPr lang="zh-TW" altLang="en-US" sz="2400" dirty="0" smtClean="0">
                          <a:latin typeface="Calisto MT" panose="02040603050505030304" pitchFamily="18" charset="0"/>
                          <a:ea typeface="標楷體" panose="03000509000000000000" pitchFamily="65" charset="-120"/>
                        </a:rPr>
                        <a:t>雲林</a:t>
                      </a:r>
                      <a:endParaRPr lang="zh-TW" altLang="en-US" sz="2400" dirty="0">
                        <a:latin typeface="Calisto MT" panose="02040603050505030304" pitchFamily="18" charset="0"/>
                        <a:ea typeface="標楷體" panose="03000509000000000000" pitchFamily="65" charset="-120"/>
                      </a:endParaRPr>
                    </a:p>
                  </a:txBody>
                  <a:tcPr marL="99060" marR="99060" anchor="ctr"/>
                </a:tc>
              </a:tr>
              <a:tr h="596638">
                <a:tc>
                  <a:txBody>
                    <a:bodyPr/>
                    <a:lstStyle/>
                    <a:p>
                      <a:r>
                        <a:rPr lang="en-US" altLang="zh-TW" sz="2400" dirty="0" smtClean="0">
                          <a:latin typeface="Calisto MT" panose="02040603050505030304" pitchFamily="18" charset="0"/>
                          <a:ea typeface="標楷體" panose="03000509000000000000" pitchFamily="65" charset="-120"/>
                        </a:rPr>
                        <a:t>19-30</a:t>
                      </a:r>
                      <a:r>
                        <a:rPr lang="zh-TW" altLang="en-US" sz="2400" dirty="0" smtClean="0">
                          <a:latin typeface="Calisto MT" panose="02040603050505030304" pitchFamily="18" charset="0"/>
                          <a:ea typeface="標楷體" panose="03000509000000000000" pitchFamily="65" charset="-120"/>
                        </a:rPr>
                        <a:t>歲</a:t>
                      </a:r>
                      <a:r>
                        <a:rPr lang="en-US" altLang="zh-TW" sz="2400" dirty="0" smtClean="0">
                          <a:latin typeface="Calisto MT" panose="02040603050505030304" pitchFamily="18" charset="0"/>
                          <a:ea typeface="標楷體" panose="03000509000000000000" pitchFamily="65" charset="-120"/>
                        </a:rPr>
                        <a:t>(</a:t>
                      </a:r>
                      <a:r>
                        <a:rPr lang="zh-TW" altLang="en-US" sz="2400" dirty="0" smtClean="0">
                          <a:latin typeface="Calisto MT" panose="02040603050505030304" pitchFamily="18" charset="0"/>
                          <a:ea typeface="標楷體" panose="03000509000000000000" pitchFamily="65" charset="-120"/>
                        </a:rPr>
                        <a:t>青年</a:t>
                      </a:r>
                      <a:r>
                        <a:rPr lang="en-US" altLang="zh-TW" sz="2400" dirty="0" smtClean="0">
                          <a:latin typeface="Calisto MT" panose="02040603050505030304" pitchFamily="18" charset="0"/>
                          <a:ea typeface="標楷體" panose="03000509000000000000" pitchFamily="65" charset="-120"/>
                        </a:rPr>
                        <a:t>)</a:t>
                      </a:r>
                      <a:endParaRPr lang="zh-TW" altLang="en-US" sz="2400" dirty="0">
                        <a:latin typeface="Calisto MT" panose="02040603050505030304" pitchFamily="18" charset="0"/>
                        <a:ea typeface="標楷體" panose="03000509000000000000" pitchFamily="65" charset="-120"/>
                      </a:endParaRPr>
                    </a:p>
                  </a:txBody>
                  <a:tcPr marL="99060" marR="99060" anchor="ctr"/>
                </a:tc>
                <a:tc>
                  <a:txBody>
                    <a:bodyPr/>
                    <a:lstStyle/>
                    <a:p>
                      <a:r>
                        <a:rPr lang="zh-TW" altLang="en-US" sz="2400" dirty="0" smtClean="0">
                          <a:latin typeface="Calisto MT" panose="02040603050505030304" pitchFamily="18" charset="0"/>
                          <a:ea typeface="標楷體" panose="03000509000000000000" pitchFamily="65" charset="-120"/>
                        </a:rPr>
                        <a:t>王品涵</a:t>
                      </a:r>
                      <a:r>
                        <a:rPr lang="en-US" altLang="zh-TW" sz="2400" dirty="0" smtClean="0">
                          <a:latin typeface="Calisto MT" panose="02040603050505030304" pitchFamily="18" charset="0"/>
                          <a:ea typeface="標楷體" panose="03000509000000000000" pitchFamily="65" charset="-120"/>
                        </a:rPr>
                        <a:t>(23)</a:t>
                      </a:r>
                    </a:p>
                  </a:txBody>
                  <a:tcPr marL="99060" marR="99060" anchor="ctr"/>
                </a:tc>
                <a:tc>
                  <a:txBody>
                    <a:bodyPr/>
                    <a:lstStyle/>
                    <a:p>
                      <a:pPr algn="ctr"/>
                      <a:r>
                        <a:rPr lang="en-US" altLang="zh-TW" sz="2400" dirty="0" smtClean="0">
                          <a:solidFill>
                            <a:srgbClr val="FF0000"/>
                          </a:solidFill>
                          <a:latin typeface="Calisto MT" panose="02040603050505030304" pitchFamily="18" charset="0"/>
                          <a:ea typeface="標楷體" panose="03000509000000000000" pitchFamily="65" charset="-120"/>
                        </a:rPr>
                        <a:t>3,694</a:t>
                      </a:r>
                      <a:endParaRPr lang="zh-TW" altLang="en-US" sz="2400" dirty="0">
                        <a:solidFill>
                          <a:srgbClr val="FF0000"/>
                        </a:solidFill>
                        <a:latin typeface="Calisto MT" panose="02040603050505030304" pitchFamily="18" charset="0"/>
                        <a:ea typeface="標楷體" panose="03000509000000000000" pitchFamily="65" charset="-120"/>
                      </a:endParaRPr>
                    </a:p>
                  </a:txBody>
                  <a:tcPr marL="99060" marR="99060" anchor="ctr"/>
                </a:tc>
                <a:tc>
                  <a:txBody>
                    <a:bodyPr/>
                    <a:lstStyle/>
                    <a:p>
                      <a:pPr algn="ctr"/>
                      <a:r>
                        <a:rPr lang="zh-TW" altLang="en-US" sz="2400" dirty="0" smtClean="0">
                          <a:latin typeface="Calisto MT" panose="02040603050505030304" pitchFamily="18" charset="0"/>
                          <a:ea typeface="標楷體" panose="03000509000000000000" pitchFamily="65" charset="-120"/>
                        </a:rPr>
                        <a:t>臺南</a:t>
                      </a:r>
                      <a:endParaRPr lang="zh-TW" altLang="en-US" sz="2400" dirty="0">
                        <a:latin typeface="Calisto MT" panose="02040603050505030304" pitchFamily="18" charset="0"/>
                        <a:ea typeface="標楷體" panose="03000509000000000000" pitchFamily="65" charset="-120"/>
                      </a:endParaRPr>
                    </a:p>
                  </a:txBody>
                  <a:tcPr marL="99060" marR="99060" anchor="ctr"/>
                </a:tc>
              </a:tr>
              <a:tr h="596638">
                <a:tc>
                  <a:txBody>
                    <a:bodyPr/>
                    <a:lstStyle/>
                    <a:p>
                      <a:r>
                        <a:rPr lang="en-US" altLang="zh-TW" sz="2400" dirty="0" smtClean="0">
                          <a:latin typeface="Calisto MT" panose="02040603050505030304" pitchFamily="18" charset="0"/>
                          <a:ea typeface="標楷體" panose="03000509000000000000" pitchFamily="65" charset="-120"/>
                        </a:rPr>
                        <a:t>31-60</a:t>
                      </a:r>
                      <a:r>
                        <a:rPr lang="zh-TW" altLang="en-US" sz="2400" dirty="0" smtClean="0">
                          <a:latin typeface="Calisto MT" panose="02040603050505030304" pitchFamily="18" charset="0"/>
                          <a:ea typeface="標楷體" panose="03000509000000000000" pitchFamily="65" charset="-120"/>
                        </a:rPr>
                        <a:t>歲</a:t>
                      </a:r>
                      <a:r>
                        <a:rPr lang="en-US" altLang="zh-TW" sz="2400" dirty="0" smtClean="0">
                          <a:latin typeface="Calisto MT" panose="02040603050505030304" pitchFamily="18" charset="0"/>
                          <a:ea typeface="標楷體" panose="03000509000000000000" pitchFamily="65" charset="-120"/>
                        </a:rPr>
                        <a:t>(</a:t>
                      </a:r>
                      <a:r>
                        <a:rPr lang="zh-TW" altLang="en-US" sz="2400" dirty="0" smtClean="0">
                          <a:latin typeface="Calisto MT" panose="02040603050505030304" pitchFamily="18" charset="0"/>
                          <a:ea typeface="標楷體" panose="03000509000000000000" pitchFamily="65" charset="-120"/>
                        </a:rPr>
                        <a:t>壯年</a:t>
                      </a:r>
                      <a:r>
                        <a:rPr lang="en-US" altLang="zh-TW" sz="2400" dirty="0" smtClean="0">
                          <a:latin typeface="Calisto MT" panose="02040603050505030304" pitchFamily="18" charset="0"/>
                          <a:ea typeface="標楷體" panose="03000509000000000000" pitchFamily="65" charset="-120"/>
                        </a:rPr>
                        <a:t>)</a:t>
                      </a:r>
                      <a:endParaRPr lang="zh-TW" altLang="en-US" sz="2400" dirty="0">
                        <a:latin typeface="Calisto MT" panose="02040603050505030304" pitchFamily="18" charset="0"/>
                        <a:ea typeface="標楷體" panose="03000509000000000000" pitchFamily="65" charset="-120"/>
                      </a:endParaRPr>
                    </a:p>
                  </a:txBody>
                  <a:tcPr marL="99060" marR="99060" anchor="ctr"/>
                </a:tc>
                <a:tc>
                  <a:txBody>
                    <a:bodyPr/>
                    <a:lstStyle/>
                    <a:p>
                      <a:r>
                        <a:rPr lang="zh-TW" altLang="en-US" sz="2400" dirty="0" smtClean="0">
                          <a:latin typeface="Calisto MT" panose="02040603050505030304" pitchFamily="18" charset="0"/>
                          <a:ea typeface="標楷體" panose="03000509000000000000" pitchFamily="65" charset="-120"/>
                        </a:rPr>
                        <a:t>杜玉珍</a:t>
                      </a:r>
                      <a:r>
                        <a:rPr lang="en-US" altLang="zh-TW" sz="2400" dirty="0" smtClean="0">
                          <a:latin typeface="Calisto MT" panose="02040603050505030304" pitchFamily="18" charset="0"/>
                          <a:ea typeface="標楷體" panose="03000509000000000000" pitchFamily="65" charset="-120"/>
                        </a:rPr>
                        <a:t>(52)</a:t>
                      </a:r>
                    </a:p>
                  </a:txBody>
                  <a:tcPr marL="99060" marR="99060" anchor="ctr"/>
                </a:tc>
                <a:tc>
                  <a:txBody>
                    <a:bodyPr/>
                    <a:lstStyle/>
                    <a:p>
                      <a:pPr algn="ctr"/>
                      <a:r>
                        <a:rPr lang="en-US" altLang="zh-TW" sz="2400" dirty="0" smtClean="0">
                          <a:solidFill>
                            <a:srgbClr val="FF0000"/>
                          </a:solidFill>
                          <a:latin typeface="Calisto MT" panose="02040603050505030304" pitchFamily="18" charset="0"/>
                          <a:ea typeface="標楷體" panose="03000509000000000000" pitchFamily="65" charset="-120"/>
                        </a:rPr>
                        <a:t>5,251</a:t>
                      </a:r>
                    </a:p>
                  </a:txBody>
                  <a:tcPr marL="99060" marR="99060" anchor="ctr"/>
                </a:tc>
                <a:tc>
                  <a:txBody>
                    <a:bodyPr/>
                    <a:lstStyle/>
                    <a:p>
                      <a:pPr algn="ctr"/>
                      <a:r>
                        <a:rPr lang="zh-TW" altLang="en-US" sz="2400" dirty="0" smtClean="0">
                          <a:latin typeface="Calisto MT" panose="02040603050505030304" pitchFamily="18" charset="0"/>
                          <a:ea typeface="標楷體" panose="03000509000000000000" pitchFamily="65" charset="-120"/>
                        </a:rPr>
                        <a:t>苗栗</a:t>
                      </a:r>
                      <a:endParaRPr lang="en-US" altLang="zh-TW" sz="2400" dirty="0" smtClean="0">
                        <a:latin typeface="Calisto MT" panose="02040603050505030304" pitchFamily="18" charset="0"/>
                        <a:ea typeface="標楷體" panose="03000509000000000000" pitchFamily="65" charset="-120"/>
                      </a:endParaRPr>
                    </a:p>
                  </a:txBody>
                  <a:tcPr marL="99060" marR="99060" anchor="ctr"/>
                </a:tc>
              </a:tr>
              <a:tr h="596638">
                <a:tc>
                  <a:txBody>
                    <a:bodyPr/>
                    <a:lstStyle/>
                    <a:p>
                      <a:r>
                        <a:rPr lang="en-US" altLang="zh-TW" sz="2400" dirty="0" smtClean="0">
                          <a:latin typeface="Calisto MT" panose="02040603050505030304" pitchFamily="18" charset="0"/>
                          <a:ea typeface="標楷體" panose="03000509000000000000" pitchFamily="65" charset="-120"/>
                        </a:rPr>
                        <a:t>61</a:t>
                      </a:r>
                      <a:r>
                        <a:rPr lang="zh-TW" altLang="en-US" sz="2400" dirty="0" smtClean="0">
                          <a:latin typeface="Calisto MT" panose="02040603050505030304" pitchFamily="18" charset="0"/>
                          <a:ea typeface="標楷體" panose="03000509000000000000" pitchFamily="65" charset="-120"/>
                        </a:rPr>
                        <a:t>歲以上</a:t>
                      </a:r>
                      <a:r>
                        <a:rPr lang="en-US" altLang="zh-TW" sz="2400" dirty="0" smtClean="0">
                          <a:latin typeface="Calisto MT" panose="02040603050505030304" pitchFamily="18" charset="0"/>
                          <a:ea typeface="標楷體" panose="03000509000000000000" pitchFamily="65" charset="-120"/>
                        </a:rPr>
                        <a:t>(</a:t>
                      </a:r>
                      <a:r>
                        <a:rPr lang="zh-TW" altLang="en-US" sz="2400" dirty="0" smtClean="0">
                          <a:latin typeface="Calisto MT" panose="02040603050505030304" pitchFamily="18" charset="0"/>
                          <a:ea typeface="標楷體" panose="03000509000000000000" pitchFamily="65" charset="-120"/>
                        </a:rPr>
                        <a:t>銀髮族</a:t>
                      </a:r>
                      <a:r>
                        <a:rPr lang="en-US" altLang="zh-TW" sz="2400" dirty="0" smtClean="0">
                          <a:latin typeface="Calisto MT" panose="02040603050505030304" pitchFamily="18" charset="0"/>
                          <a:ea typeface="標楷體" panose="03000509000000000000" pitchFamily="65" charset="-120"/>
                        </a:rPr>
                        <a:t>)</a:t>
                      </a:r>
                      <a:endParaRPr lang="zh-TW" altLang="en-US" sz="2400" dirty="0">
                        <a:latin typeface="Calisto MT" panose="02040603050505030304" pitchFamily="18" charset="0"/>
                        <a:ea typeface="標楷體" panose="03000509000000000000" pitchFamily="65" charset="-120"/>
                      </a:endParaRPr>
                    </a:p>
                  </a:txBody>
                  <a:tcPr marL="99060" marR="99060" anchor="ctr"/>
                </a:tc>
                <a:tc>
                  <a:txBody>
                    <a:bodyPr/>
                    <a:lstStyle/>
                    <a:p>
                      <a:r>
                        <a:rPr lang="zh-TW" altLang="en-US" sz="2400" dirty="0" smtClean="0">
                          <a:latin typeface="Calisto MT" panose="02040603050505030304" pitchFamily="18" charset="0"/>
                          <a:ea typeface="標楷體" panose="03000509000000000000" pitchFamily="65" charset="-120"/>
                        </a:rPr>
                        <a:t>蘇正明</a:t>
                      </a:r>
                      <a:r>
                        <a:rPr lang="en-US" altLang="zh-TW" sz="2400" dirty="0" smtClean="0">
                          <a:latin typeface="Calisto MT" panose="02040603050505030304" pitchFamily="18" charset="0"/>
                          <a:ea typeface="標楷體" panose="03000509000000000000" pitchFamily="65" charset="-120"/>
                        </a:rPr>
                        <a:t>(65)</a:t>
                      </a:r>
                    </a:p>
                  </a:txBody>
                  <a:tcPr marL="99060" marR="99060" anchor="ctr"/>
                </a:tc>
                <a:tc>
                  <a:txBody>
                    <a:bodyPr/>
                    <a:lstStyle/>
                    <a:p>
                      <a:pPr algn="ctr"/>
                      <a:r>
                        <a:rPr lang="en-US" altLang="zh-TW" sz="2400" dirty="0" smtClean="0">
                          <a:solidFill>
                            <a:srgbClr val="FF0000"/>
                          </a:solidFill>
                          <a:latin typeface="Calisto MT" panose="02040603050505030304" pitchFamily="18" charset="0"/>
                          <a:ea typeface="標楷體" panose="03000509000000000000" pitchFamily="65" charset="-120"/>
                        </a:rPr>
                        <a:t>5,609</a:t>
                      </a:r>
                      <a:endParaRPr lang="zh-TW" altLang="en-US" sz="2400" dirty="0">
                        <a:solidFill>
                          <a:srgbClr val="FF0000"/>
                        </a:solidFill>
                        <a:latin typeface="Calisto MT" panose="02040603050505030304" pitchFamily="18" charset="0"/>
                        <a:ea typeface="標楷體" panose="03000509000000000000" pitchFamily="65" charset="-120"/>
                      </a:endParaRPr>
                    </a:p>
                  </a:txBody>
                  <a:tcPr marL="99060" marR="99060" anchor="ctr"/>
                </a:tc>
                <a:tc>
                  <a:txBody>
                    <a:bodyPr/>
                    <a:lstStyle/>
                    <a:p>
                      <a:pPr algn="ctr"/>
                      <a:r>
                        <a:rPr lang="zh-TW" altLang="en-US" sz="2400" dirty="0" smtClean="0">
                          <a:latin typeface="Calisto MT" panose="02040603050505030304" pitchFamily="18" charset="0"/>
                          <a:ea typeface="標楷體" panose="03000509000000000000" pitchFamily="65" charset="-120"/>
                        </a:rPr>
                        <a:t>臺中</a:t>
                      </a:r>
                      <a:endParaRPr lang="zh-TW" altLang="en-US" sz="2400" dirty="0">
                        <a:latin typeface="Calisto MT" panose="02040603050505030304" pitchFamily="18" charset="0"/>
                        <a:ea typeface="標楷體" panose="03000509000000000000" pitchFamily="65" charset="-120"/>
                      </a:endParaRPr>
                    </a:p>
                  </a:txBody>
                  <a:tcPr marL="99060" marR="99060" anchor="ctr"/>
                </a:tc>
              </a:tr>
            </a:tbl>
          </a:graphicData>
        </a:graphic>
      </p:graphicFrame>
    </p:spTree>
    <p:extLst>
      <p:ext uri="{BB962C8B-B14F-4D97-AF65-F5344CB8AC3E}">
        <p14:creationId xmlns="" xmlns:p14="http://schemas.microsoft.com/office/powerpoint/2010/main" val="7713655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4322" y="548682"/>
            <a:ext cx="8783174"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3200" b="1" cap="none" spc="50" dirty="0" smtClean="0">
                <a:ln w="11430"/>
                <a:solidFill>
                  <a:srgbClr val="800080"/>
                </a:solidFill>
                <a:effectLst>
                  <a:outerShdw blurRad="76200" dist="50800" dir="5400000" algn="tl" rotWithShape="0">
                    <a:srgbClr val="000000">
                      <a:alpha val="65000"/>
                    </a:srgbClr>
                  </a:outerShdw>
                </a:effectLst>
                <a:latin typeface="Calisto MT" pitchFamily="18" charset="0"/>
                <a:ea typeface="微軟正黑體" pitchFamily="34" charset="-120"/>
              </a:rPr>
              <a:t>借閱楷模 愛閱標竿</a:t>
            </a:r>
            <a:r>
              <a:rPr lang="en-US" altLang="zh-TW" sz="3200" b="1" cap="none" spc="50" dirty="0" smtClean="0">
                <a:ln w="11430"/>
                <a:solidFill>
                  <a:srgbClr val="800080"/>
                </a:solidFill>
                <a:effectLst>
                  <a:outerShdw blurRad="76200" dist="50800" dir="5400000" algn="tl" rotWithShape="0">
                    <a:srgbClr val="000000">
                      <a:alpha val="65000"/>
                    </a:srgbClr>
                  </a:outerShdw>
                </a:effectLst>
                <a:latin typeface="Calisto MT" pitchFamily="18" charset="0"/>
                <a:ea typeface="微軟正黑體" pitchFamily="34" charset="-120"/>
              </a:rPr>
              <a:t>-</a:t>
            </a:r>
            <a:r>
              <a:rPr lang="zh-TW" altLang="en-US" sz="3200" b="1" cap="none" spc="50" dirty="0" smtClean="0">
                <a:ln w="11430"/>
                <a:solidFill>
                  <a:srgbClr val="800080"/>
                </a:solidFill>
                <a:effectLst>
                  <a:outerShdw blurRad="76200" dist="50800" dir="5400000" algn="tl" rotWithShape="0">
                    <a:srgbClr val="000000">
                      <a:alpha val="65000"/>
                    </a:srgbClr>
                  </a:outerShdw>
                </a:effectLst>
                <a:latin typeface="Calisto MT" pitchFamily="18" charset="0"/>
                <a:ea typeface="微軟正黑體" pitchFamily="34" charset="-120"/>
              </a:rPr>
              <a:t>參加表揚典禮各組借閱冠軍</a:t>
            </a:r>
            <a:endParaRPr lang="zh-TW" altLang="en-US" sz="3200" b="1" cap="none" spc="50" dirty="0">
              <a:ln w="11430"/>
              <a:solidFill>
                <a:srgbClr val="800080"/>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sp>
        <p:nvSpPr>
          <p:cNvPr id="78850" name="AutoShape 2" descr="data:image/jpeg;base64,/9j/4AAQSkZJRgABAQAAAQABAAD/2wCEAAkGBwgHBgkIBwgKCgkLDRYPDQwMDRsUFRAWIB0iIiAdHx8kKDQsJCYxJx8fLT0tMTU3Ojo6Iys/RD84QzQ5OjcBCgoKDQwNGg8PGjclHyU3Nzc3Nzc3Nzc3Nzc3Nzc3Nzc3Nzc3Nzc3Nzc3Nzc3Nzc3Nzc3Nzc3Nzc3Nzc3Nzc3N//AABEIAKAAcAMBIgACEQEDEQH/xAAcAAACAgMBAQAAAAAAAAAAAAAFBgQHAQIDAAj/xAA+EAACAQMDAQYDBQUGBwEAAAABAgMABBEFEiExBhMiQVFhcYGRFDKhwdFCUrHh8AcVI2KS8RYlM0NUgqIk/8QAGgEAAgMBAQAAAAAAAAAAAAAAAgMABAUBBv/EACsRAAIBAwMDAQgDAAAAAAAAAAECAAMRIQQSQQUTMVEUIlJhcZGhscHR4f/aAAwDAQACEQMRAD8Ar5lVSCeR6Ct0AlYKo2j0rVlyealWkO48fWhJhgXM5JA27kH40a07T+82nHNTLC3jDxl0Dr+0M80Zs9MKndByvkPaks945UAnODSVkXaw5+FTtP7NzXN0kUaAMzYJ9B60c0i0aXG+Fzg4LKuQDTTb6eSEYKyMvRsYNAATCJAgYdjEt4Q0MplmB6OMAjNKHbiyDwCVUxhgMYxirPu7k2MRkupMR9AQM+WTnj40tavGmuWhEZXYj5LYwAPzomAEAEkZlNQabLd3JijwuFZ2ZjwABkn+VDZZ3kQRKSIQQVXA9Opx59frTx2j0hjGq21u0MQzzuJMnPBPp8KW00W4dyFiY+wBpyP6xL0zxA3Iz7jBrlIAOootfaZNZECdGQkZwwxQmbmmg3iipHmaJk8+f9cVpcgFGXowrcHAI9a5yLx8KkkLYyRRjRrSa4cCIbj6VEtrfvXA28069n9NZWQgdKrO+JcVOTNbHTpAwDIQ2fu+f0pu0zSmLd3MCJME92vDjjjJPAonaabDujmMYyo4Hln1qN2ieZhaWsyBDcSfeRmQvtG4IGUEjJXk+gPmRSrYvCJknTk1SLve5iCorSYxt55Tb19t350Rml1pXk7qKIptYpvIBU5crnnpjYD5g+uThLj1C/nheUanPKpFkVdN0YIe4ZSCOOdvBOBnGcUU7RXkg1/u/tUtu8H2eFNjHnvXxnbja24+HB6AE+fBK+IphcwrqA1K7iZYoXaMRybe87skvhdufT9qubadew2yBbcnwSGRI2RS0gxtOf3Tg/UZFLVlfX8Oqwj7bcx75LxC80+VJW7iUeDO0kKSoAA68etT9VvLywuI5XkmSIalNLtDd6AqQkgqAw8B4Ow9Dn2qbgcyZGJO1LS9QuRIFs4gCx7slhgLjAB56g+I+3HWhY0u7tp2P2bYrOoySv3Noz5noc/T51Il1S+0mz1Xu7ozXdvFLPKXCmPvmwwTBbdgKRgLwAeeTmoBnuz2huVLSiSeZ32srGN0EW3wkHaOgOctyTxUJE6CYG7aaW09t3iAkr04qs7q3ZGII5FXF2VC3umKrSbx9mtwymQtsbuxnII4J6nk0p9vdOitp4u4iC7gSx9cf701HxAdbyviMdelavg9OlTZFxkCokijPQfSniIjvo9oWkBxnBqx+z9qDjgcUpaFblXY7gAGxmnvQl2zOvOQR5VSGTNBsCMlvars9sUK7T6fdXVxpAs4yxiuHZnyQEHdMASR74o/EQFxg/OsuwCk4JwM8VY2gi0qbjeI3/Dt5baHOYrTfOslmI7eOTJMcDqzEFsclu8IzjjHTpXWTSr7VtYuLq7sJbdZI7GTY8oXa8buxAKkgkHH4c0Yt7+Vpo5na7EUkhAjMG0qDwM5PQYP1Fc5bqeISAT3rkEuGWAEYIB29fLGPmaHtCTcYtW2jahHaaRONMuCLTUppnSeTMpSSRtjNgndjwM2T5eddtQ0O8/x75tOuGF9MJHtbURNJApCKyEM6gkrEOQTgs3B60z7rhxJP9puljRd3diIZ82/hx9POtbgypZk/arwNbS5dlhyZBnpjzHI+lc7Qndxi3bW9zf/AN8W7aHfW5vp1kWSa3SNY4x3alBhzk4BPkOtdtN03Uo7sXv92XKqO/7uG4nj3EyPuG7aCAAOOWOPLPAosLqeN97XV46bh4fs+OB18/Pr8ql6VevLO8chvGwv/dh2jw8E/MkH+VdFMTm6L/ZXSLrSI7+wvLZI44W72O6jztn3licZ6bQAMUkdu7n7dcqsSFUQH73matvVnaNH2EDwnmqp7QQBJznk80NtuBGDMr65TBNQXQk9aPXcQLEYoZcRnJCjGPOnqYlllpaErC4aPOeQTuPr/WacdJcGaVsbSeMenSlaxQ2t2BMMpKmFPkcZzn/UDRvRp9xJPUmqoMuMI5JNlM1mOXcze3FQVmAQHPHnWbeVVjaRyAoYbifrTSwAuZX2woThc0Ln1VDNsi8SqfER50u9oe0E8riC1YxxMcH95/0rjZSBTsY4U8MfQV5vqfWCwCac49ZepaE7dzw0e1toTiOCd/fgfnW8fam2b70Eyj1ABrrD2Y0lFG6B5T6yTOfwzj8K6P2d0tx4bdoz6xyMv54rSNLqJyKg+3+RO7S+Npkm01Szu/8AozAt+6eD9K6zSlQcUv3nZ2aHx2UvfAc93LgN8mHH1HzrjaazJA5hvA5VThlceOM0I6hWoMF1aWHxDxJ7Ori9E3+XM9q08neuCxHB86r3Xi5kYnjJqxtTg74iWLDIyjxeXNJ/aLTmC/PPWtHcCLgxaiIF5nvDyaHTOQdvA/jTJqGmSBSwA9etC7nTyiFnYZ8gKNWEBkMdJtUSWNQisGRs5J4II5/r2ovok/HHrxSZZkuWA+PJpl0FlFg0hfxg4Az6VX5loiNt3eLEiopJJHrXGe9aWBI1DEZyFHVj0H6Cgkl21zPHGp5J2j+vnTFoFuJtSBxlIBuHx6L/AANZfUXas6aVDbd5+kZRUKpqNxFS/jki1eSOV8vHjIB4U+nyP51MhmfCnoAcj3qJ2gt57XXJzKG/xHLbiODzx+H511ikBjwQRtHnWJq02vYDx+JpKbqDLMsLiO6tYpom3Kyg5Nd6rvstrxstSkt5z/8AlZWd26CPH7R9vL5ipOpduZJ3MOhwjb/5Ew4+Q/WvUUeo0+wGqYPpMepoandKrkR6JCg5PFLuuy6bPNEJCplU4VkbxP8A5cDlh8KVoIb/AFa5jW8vJ53c427sKPkOKeNI0W10uMd0gMxHikxyaR7Q3UQadMWXkn+J1qK6bJa7fKAItSW67y1jhaFIGKLvGCWHXjy/OheuxpJEWaXGR0FFe1MBtdQiuYxjvxhj6MPP5j+FBNSDTwsVUkAZ48s80OjJo1ammbjI+kN1UotReYs3A71cJIOmDmoM9mvcBmfJGVbPqKkOpDsjABkJI9qgXM+1njJJB5Az9a0RAmtu2V586L2blGdV/cBb+FBoQQgbyzRW0O6bYpyzFeh6DGa407DmmADUYADkiIufiQf5U99l4lNrLIRyz4B8+n86QNPk/wCe4PHBT/5/lT12dZtjoG24fp8RWUDbqi3+H+4186c29YT1fSbfU7fZOMOo8D45H6iqxeV1SYIrMobwuATkfH0p/wC0V3cIHhik8Gwd8FHiVSeSPlS3f6jpob7JF3UbquFk64+VV+rVqT1tqLkeYzQ71TOQfxEy+LyPFZPlS2Jpl6HJ+4D8FOcf5qN2aLGqhVOTxgCgWpafPZztcx3QuGZtxkJ5Y+560d7EXUF1rVuL27tgyDcsJyGdx0AyMe/XypbUe+FVDiXXfYpMsHs3pRtIRc3CYnccD9wenxo55VwaYd2xHQDrUK91ForSQ2y97cbcpGOeT6+gr0dFKelpBF8CYDl6r7jIfbRVbS0f9pJkI+eR+dKklxsheAdZIgw4zzk1O1mWVdNjjvpWmu5pgx2HhQBnHsM46Ur61fGzvYfEQojAPwOc/wBe1ZRcvrwwFvdl9U26a3zgrUmZbjOeDQS4cCRc/Cp2p3ALgg55oLdyYUt5jmtVBKzGGJu7TuVOdpcHzHFTtGw+oTbgQFB4ByRxxQc3Imv41O3CnnP1qfplyIW1KYDOCQM+XX+VcIxC5hTRy1xe94uchjISPY/7U/addi1uopG4jlIRvYnp+NV12Qnwk74JIwv40/2lv9r05mK+D7uPlyayeoU3DrXpi5T8jmOpsLFW8GELxhZ6z9pmObWdQrHqFOMYPsa46DaWwuNQsDBHLE0glG9QQykYHX02/jXe0bvohDM+5wMHP7Q/WuxgGlql7AQY1HjTPIXzx7e3z8sUNLa9QaqjlT5HIv5gs1lNM+eJn/hXQgzSvpFoSOf+kDVZa32Sso764NmCiLIWizxtB5wPhVvy3Ze07+Ef4bLlTnk58/ak2djLNO567gBx7A1Z6m5Skppeb/ud0bncdxkXs32gkuLF9H1CV5J4EyJfumZR5E9fb1P8TP23CKFVVDLyFpbvdP3zi4t12XEZyB+97UXtUFxDGy5GR4vb2pKa5aSFq+CPvGVaKsQafgyDdyNITPN91Rx+f1/KkjtVcl8Ozcjg/jTd2gue5ZYUXC4yT6+mKrrtJcZQii6ajuWr1Blv1B1DgKEXwJxuLvfbK2ecdagSzh0Iz1FQxcZt8fGopuCFznFbQWZ7NeH9NYG8O7kKD1reC+CWl7uIBcnkn4frQ6xlUyXDvjiMnn1oZJelYTDxy+fwrhW8INHrspK7RMFOMsKtzSMW9ioXxAISxBzjjn4VSHZO77uBm8u8wfoKtGxvPtUSiaMd11VASAPfA6n41Trblb3RLCWZcw5c3ILkxKo/zHPHv61LsLwr4hIJm82OM0tXEzZG4M3XAauaDwl1yH8tuc1nNoRv7lFtjH7Qy2LEXEma5/aFoHZm4j0adLndKu9u7QGOAMeASSMDOegOKIaDNYarCZ7W6ilDkkbCG/GqU/tO+2zzrNcWTQxRNtWeWVS0hPkFHOPP5Gg3YftNdaDqkaRzuttM2HUHofWtbsM1NSTkSrvsxHBn0xJpkSqzk53dS1DDafZVJ3Axnhl8/Y1TX9qmp3kmsWtzDqku1oQRAkjDYQfvY6c/lXuznap74LDqF5cAoMbEYRq3uSPEfriqzdOp1CKj5MYtdl92OXbK8AwwPNVxrc++N8elG+0+pJLGO7YEZ9c0n39xvjPP7NXqacxbtIkU3+GwHrXAyt0U+dcY3wT71jfT4qFILkCOfnrHQx3zITWm9gMZ8sVrnmpacvGTs/dqts0e4hxJuxnGRgfpTtp+ukQoFfGzjg1U6sVORU231OaFcAn60p6e6MSpaXDHqu8g7sZ8yeaIjUUhhMrEHHoapyHtHOq4bJI6VmftPeSQlFJBKkZJ6Uj2drxveW0N6/rGodqNUaKwtoWhtGJDvyCemTnj1xS3qWh3emKktx3ZUn/ttnb8eKmdmtUSwgeMjl23Gp2p6rDd2zwvkqy4Ip12VrAYi9qstyczXWEm1+2tpdPspwbaAmWaUBQwxnA9TwaA6NBHc3oik3eJTtI8jUqx1u4sV7gtvgxtAHBAqHp12lncvKFbGCFx1FMAIEAkXhq7tzaWIhMm8qOuMUvzzFhtqbc6oJkwFbn1oWxyaij1kY+kxWKyaxRxc9Xq9Xqkk9WaxXqkkl6Xbw3V9FBc3C28TZ3St0Xgnn+H69KLns9a7Gca1a43FVJwA3Bxzu8/CP8A2Ofuml4dantrOoNbpbtdN3UezYoAGNmdvl5ZNSSFY+z9n4m/v+0AG7nHXgFepHX08iPMc1rbaPbXMMb/AN6xJujVnJCkKzA+HG7IwRt565GOKFz6vfXMRjuLlpEY5KsBz+HvXotXvoZZpY7giSYgyHaDux08qlp25hJtAsw7rJrtopG3GcHOSw8m46D/AFDoOaEX9vHaXTQw3CXCBVIlTocqCR8icfKtpNSu5O83zE96oV/CBuA6A8ewqHUnJtmsZrFeqTt56vV6vVJyf//Z"/>
          <p:cNvSpPr>
            <a:spLocks noChangeAspect="1" noChangeArrowheads="1"/>
          </p:cNvSpPr>
          <p:nvPr/>
        </p:nvSpPr>
        <p:spPr bwMode="auto">
          <a:xfrm>
            <a:off x="99748" y="-731838"/>
            <a:ext cx="1155700" cy="15240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9" name="矩形 18"/>
          <p:cNvSpPr/>
          <p:nvPr/>
        </p:nvSpPr>
        <p:spPr>
          <a:xfrm>
            <a:off x="886784" y="1196752"/>
            <a:ext cx="8530713" cy="846386"/>
          </a:xfrm>
          <a:prstGeom prst="rect">
            <a:avLst/>
          </a:prstGeom>
        </p:spPr>
        <p:txBody>
          <a:bodyPr wrap="square">
            <a:spAutoFit/>
          </a:bodyPr>
          <a:lstStyle/>
          <a:p>
            <a:pPr marL="457200" indent="-457200">
              <a:spcAft>
                <a:spcPts val="600"/>
              </a:spcAft>
              <a:buAutoNum type="arabicPeriod"/>
            </a:pPr>
            <a:r>
              <a:rPr lang="en-US" altLang="zh-TW" sz="2200" b="1" dirty="0" smtClean="0">
                <a:solidFill>
                  <a:srgbClr val="0000CC"/>
                </a:solidFill>
                <a:latin typeface="Calisto MT" panose="02040603050505030304" pitchFamily="18" charset="0"/>
                <a:ea typeface="標楷體" panose="03000509000000000000" pitchFamily="65" charset="-120"/>
              </a:rPr>
              <a:t>68</a:t>
            </a:r>
            <a:r>
              <a:rPr lang="zh-TW" altLang="en-US" sz="2200" b="1" dirty="0">
                <a:solidFill>
                  <a:srgbClr val="0000CC"/>
                </a:solidFill>
                <a:latin typeface="Calisto MT" panose="02040603050505030304" pitchFamily="18" charset="0"/>
                <a:ea typeface="標楷體" panose="03000509000000000000" pitchFamily="65" charset="-120"/>
              </a:rPr>
              <a:t>位借閱楷模參加表揚典禮</a:t>
            </a:r>
            <a:endParaRPr lang="en-US" altLang="zh-TW" sz="2200" b="1" dirty="0">
              <a:solidFill>
                <a:srgbClr val="0000CC"/>
              </a:solidFill>
              <a:latin typeface="Calisto MT" panose="02040603050505030304" pitchFamily="18" charset="0"/>
              <a:ea typeface="標楷體" panose="03000509000000000000" pitchFamily="65" charset="-120"/>
            </a:endParaRPr>
          </a:p>
          <a:p>
            <a:pPr marL="457200" indent="-457200">
              <a:spcAft>
                <a:spcPts val="600"/>
              </a:spcAft>
              <a:buAutoNum type="arabicPeriod"/>
            </a:pPr>
            <a:r>
              <a:rPr lang="zh-TW" altLang="en-US" sz="2200" b="1" dirty="0" smtClean="0">
                <a:solidFill>
                  <a:srgbClr val="0000CC"/>
                </a:solidFill>
                <a:latin typeface="Calisto MT" panose="02040603050505030304" pitchFamily="18" charset="0"/>
                <a:ea typeface="標楷體" panose="03000509000000000000" pitchFamily="65" charset="-120"/>
              </a:rPr>
              <a:t>每人</a:t>
            </a:r>
            <a:r>
              <a:rPr lang="zh-TW" altLang="en-US" sz="2200" b="1" dirty="0">
                <a:solidFill>
                  <a:srgbClr val="0000CC"/>
                </a:solidFill>
                <a:latin typeface="Calisto MT" panose="02040603050505030304" pitchFamily="18" charset="0"/>
                <a:ea typeface="標楷體" panose="03000509000000000000" pitchFamily="65" charset="-120"/>
              </a:rPr>
              <a:t>年平均借閱量達到</a:t>
            </a:r>
            <a:r>
              <a:rPr lang="en-US" altLang="zh-TW" sz="2200" b="1" dirty="0">
                <a:solidFill>
                  <a:srgbClr val="0000CC"/>
                </a:solidFill>
                <a:latin typeface="Calisto MT" panose="02040603050505030304" pitchFamily="18" charset="0"/>
                <a:ea typeface="標楷體" panose="03000509000000000000" pitchFamily="65" charset="-120"/>
              </a:rPr>
              <a:t>950</a:t>
            </a:r>
            <a:r>
              <a:rPr lang="zh-TW" altLang="en-US" sz="2200" b="1" dirty="0">
                <a:solidFill>
                  <a:srgbClr val="0000CC"/>
                </a:solidFill>
                <a:latin typeface="Calisto MT" panose="02040603050505030304" pitchFamily="18" charset="0"/>
                <a:ea typeface="標楷體" panose="03000509000000000000" pitchFamily="65" charset="-120"/>
              </a:rPr>
              <a:t>冊，每人每天閱讀</a:t>
            </a:r>
            <a:r>
              <a:rPr lang="en-US" altLang="zh-TW" sz="2200" b="1" dirty="0">
                <a:solidFill>
                  <a:srgbClr val="0000CC"/>
                </a:solidFill>
                <a:latin typeface="Calisto MT" panose="02040603050505030304" pitchFamily="18" charset="0"/>
                <a:ea typeface="標楷體" panose="03000509000000000000" pitchFamily="65" charset="-120"/>
              </a:rPr>
              <a:t>2.6</a:t>
            </a:r>
            <a:r>
              <a:rPr lang="zh-TW" altLang="en-US" sz="2200" b="1" dirty="0">
                <a:solidFill>
                  <a:srgbClr val="0000CC"/>
                </a:solidFill>
                <a:latin typeface="Calisto MT" panose="02040603050505030304" pitchFamily="18" charset="0"/>
                <a:ea typeface="標楷體" panose="03000509000000000000" pitchFamily="65" charset="-120"/>
              </a:rPr>
              <a:t>冊</a:t>
            </a:r>
            <a:endParaRPr lang="en-US" altLang="zh-TW" sz="2200" b="1" dirty="0">
              <a:solidFill>
                <a:srgbClr val="0000CC"/>
              </a:solidFill>
              <a:latin typeface="Calisto MT" panose="02040603050505030304" pitchFamily="18" charset="0"/>
              <a:ea typeface="標楷體" panose="03000509000000000000" pitchFamily="65" charset="-120"/>
            </a:endParaRPr>
          </a:p>
        </p:txBody>
      </p:sp>
      <p:pic>
        <p:nvPicPr>
          <p:cNvPr id="26" name="圖片 25" descr="F:\0212\中部公共圖書館－海報-1-01.jpg"/>
          <p:cNvPicPr>
            <a:picLocks noChangeAspect="1"/>
          </p:cNvPicPr>
          <p:nvPr/>
        </p:nvPicPr>
        <p:blipFill>
          <a:blip r:embed="rId3" cstate="email"/>
          <a:srcRect/>
          <a:stretch>
            <a:fillRect/>
          </a:stretch>
        </p:blipFill>
        <p:spPr bwMode="auto">
          <a:xfrm>
            <a:off x="4107001" y="2288719"/>
            <a:ext cx="1440000" cy="1860923"/>
          </a:xfrm>
          <a:prstGeom prst="rect">
            <a:avLst/>
          </a:prstGeom>
          <a:noFill/>
          <a:ln w="9525">
            <a:noFill/>
            <a:miter lim="800000"/>
            <a:headEnd/>
            <a:tailEnd/>
          </a:ln>
        </p:spPr>
      </p:pic>
      <p:sp>
        <p:nvSpPr>
          <p:cNvPr id="27" name="矩形 26"/>
          <p:cNvSpPr/>
          <p:nvPr/>
        </p:nvSpPr>
        <p:spPr>
          <a:xfrm>
            <a:off x="3782884" y="4292872"/>
            <a:ext cx="2088233" cy="21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00CC"/>
                </a:solidFill>
                <a:latin typeface="Calisto MT" panose="02040603050505030304" pitchFamily="18" charset="0"/>
                <a:ea typeface="標楷體" panose="03000509000000000000" pitchFamily="65" charset="-120"/>
              </a:rPr>
              <a:t>國小學童組</a:t>
            </a:r>
            <a:endParaRPr lang="en-US" altLang="zh-TW" sz="2000" dirty="0" smtClean="0">
              <a:solidFill>
                <a:srgbClr val="0000CC"/>
              </a:solidFill>
              <a:latin typeface="Calisto MT" panose="02040603050505030304" pitchFamily="18" charset="0"/>
              <a:ea typeface="標楷體" panose="03000509000000000000" pitchFamily="65" charset="-120"/>
            </a:endParaRPr>
          </a:p>
          <a:p>
            <a:pPr algn="ctr"/>
            <a:r>
              <a:rPr lang="zh-TW" altLang="en-US" sz="2000" dirty="0" smtClean="0">
                <a:solidFill>
                  <a:srgbClr val="0000CC"/>
                </a:solidFill>
                <a:latin typeface="Calisto MT" panose="02040603050505030304" pitchFamily="18" charset="0"/>
                <a:ea typeface="標楷體" panose="03000509000000000000" pitchFamily="65" charset="-120"/>
              </a:rPr>
              <a:t>翁佑丞</a:t>
            </a:r>
            <a:r>
              <a:rPr lang="en-US" altLang="zh-TW" sz="2000" dirty="0" smtClean="0">
                <a:solidFill>
                  <a:srgbClr val="0000CC"/>
                </a:solidFill>
                <a:latin typeface="Calisto MT" panose="02040603050505030304" pitchFamily="18" charset="0"/>
                <a:ea typeface="標楷體" panose="03000509000000000000" pitchFamily="65" charset="-120"/>
              </a:rPr>
              <a:t>(9</a:t>
            </a:r>
            <a:r>
              <a:rPr lang="zh-TW" altLang="en-US" sz="2000" dirty="0" smtClean="0">
                <a:solidFill>
                  <a:srgbClr val="0000CC"/>
                </a:solidFill>
                <a:latin typeface="Calisto MT" panose="02040603050505030304" pitchFamily="18" charset="0"/>
                <a:ea typeface="標楷體" panose="03000509000000000000" pitchFamily="65" charset="-120"/>
              </a:rPr>
              <a:t>歲</a:t>
            </a:r>
            <a:r>
              <a:rPr lang="en-US" altLang="zh-TW" sz="2000" dirty="0" smtClean="0">
                <a:solidFill>
                  <a:srgbClr val="0000CC"/>
                </a:solidFill>
                <a:latin typeface="Calisto MT" panose="02040603050505030304" pitchFamily="18" charset="0"/>
                <a:ea typeface="標楷體" panose="03000509000000000000" pitchFamily="65" charset="-120"/>
              </a:rPr>
              <a:t>)</a:t>
            </a:r>
          </a:p>
          <a:p>
            <a:pPr algn="ctr"/>
            <a:r>
              <a:rPr lang="zh-TW" altLang="en-US" sz="2000" dirty="0" smtClean="0">
                <a:solidFill>
                  <a:srgbClr val="0000CC"/>
                </a:solidFill>
                <a:latin typeface="Calisto MT" panose="02040603050505030304" pitchFamily="18" charset="0"/>
                <a:ea typeface="標楷體" panose="03000509000000000000" pitchFamily="65" charset="-120"/>
              </a:rPr>
              <a:t>臺中市</a:t>
            </a:r>
            <a:endParaRPr lang="en-US" altLang="zh-TW" sz="2000" dirty="0" smtClean="0">
              <a:solidFill>
                <a:srgbClr val="0000CC"/>
              </a:solidFill>
              <a:latin typeface="Calisto MT" panose="02040603050505030304" pitchFamily="18" charset="0"/>
              <a:ea typeface="標楷體" panose="03000509000000000000" pitchFamily="65" charset="-120"/>
            </a:endParaRPr>
          </a:p>
          <a:p>
            <a:pPr algn="ctr"/>
            <a:r>
              <a:rPr lang="en-US" altLang="zh-TW" sz="2000" dirty="0" smtClean="0">
                <a:solidFill>
                  <a:srgbClr val="FF0000"/>
                </a:solidFill>
                <a:latin typeface="Calisto MT" panose="02040603050505030304" pitchFamily="18" charset="0"/>
                <a:ea typeface="標楷體" panose="03000509000000000000" pitchFamily="65" charset="-120"/>
              </a:rPr>
              <a:t>2,012</a:t>
            </a:r>
            <a:r>
              <a:rPr lang="zh-TW" altLang="en-US" sz="2000" dirty="0" smtClean="0">
                <a:solidFill>
                  <a:srgbClr val="FF0000"/>
                </a:solidFill>
                <a:latin typeface="Calisto MT" panose="02040603050505030304" pitchFamily="18" charset="0"/>
                <a:ea typeface="標楷體" panose="03000509000000000000" pitchFamily="65" charset="-120"/>
              </a:rPr>
              <a:t>冊</a:t>
            </a:r>
            <a:endParaRPr lang="en-US" altLang="zh-TW" sz="2000" dirty="0" smtClean="0">
              <a:solidFill>
                <a:srgbClr val="FF0000"/>
              </a:solidFill>
              <a:latin typeface="Calisto MT" panose="02040603050505030304" pitchFamily="18" charset="0"/>
              <a:ea typeface="標楷體" panose="03000509000000000000" pitchFamily="65" charset="-120"/>
            </a:endParaRPr>
          </a:p>
          <a:p>
            <a:pPr algn="ctr"/>
            <a:r>
              <a:rPr lang="zh-TW" altLang="en-US" sz="2000" b="1" dirty="0" smtClean="0">
                <a:solidFill>
                  <a:srgbClr val="CC00FF"/>
                </a:solidFill>
                <a:latin typeface="Calisto MT" panose="02040603050505030304" pitchFamily="18" charset="0"/>
                <a:ea typeface="標楷體" panose="03000509000000000000" pitchFamily="65" charset="-120"/>
              </a:rPr>
              <a:t>最喜歡的書</a:t>
            </a:r>
            <a:endParaRPr lang="en-US" altLang="zh-TW" sz="2000" b="1" dirty="0" smtClean="0">
              <a:solidFill>
                <a:srgbClr val="CC00FF"/>
              </a:solidFill>
              <a:latin typeface="Calisto MT" panose="02040603050505030304" pitchFamily="18" charset="0"/>
              <a:ea typeface="標楷體" panose="03000509000000000000" pitchFamily="65" charset="-120"/>
            </a:endParaRPr>
          </a:p>
          <a:p>
            <a:pPr algn="ctr"/>
            <a:r>
              <a:rPr lang="zh-TW" altLang="en-US" sz="2000" b="1" dirty="0" smtClean="0">
                <a:solidFill>
                  <a:srgbClr val="CC00FF"/>
                </a:solidFill>
                <a:latin typeface="Calisto MT" panose="02040603050505030304" pitchFamily="18" charset="0"/>
                <a:ea typeface="標楷體" panose="03000509000000000000" pitchFamily="65" charset="-120"/>
              </a:rPr>
              <a:t>貓頭鷹的預言</a:t>
            </a:r>
            <a:endParaRPr lang="zh-TW" altLang="en-US" sz="2000" b="1" dirty="0">
              <a:solidFill>
                <a:srgbClr val="CC00FF"/>
              </a:solidFill>
              <a:latin typeface="Calisto MT" panose="02040603050505030304" pitchFamily="18" charset="0"/>
              <a:ea typeface="標楷體" panose="03000509000000000000" pitchFamily="65" charset="-120"/>
            </a:endParaRPr>
          </a:p>
        </p:txBody>
      </p:sp>
      <p:pic>
        <p:nvPicPr>
          <p:cNvPr id="28" name="圖片 27" descr="F:\0212\中部公共圖書館－海報-1-01.jpg"/>
          <p:cNvPicPr>
            <a:picLocks noChangeAspect="1"/>
          </p:cNvPicPr>
          <p:nvPr/>
        </p:nvPicPr>
        <p:blipFill>
          <a:blip r:embed="rId4" cstate="email"/>
          <a:srcRect/>
          <a:stretch>
            <a:fillRect/>
          </a:stretch>
        </p:blipFill>
        <p:spPr bwMode="auto">
          <a:xfrm>
            <a:off x="7113321" y="2060848"/>
            <a:ext cx="1440000" cy="2088792"/>
          </a:xfrm>
          <a:prstGeom prst="rect">
            <a:avLst/>
          </a:prstGeom>
          <a:noFill/>
          <a:ln w="9525">
            <a:noFill/>
            <a:miter lim="800000"/>
            <a:headEnd/>
            <a:tailEnd/>
          </a:ln>
        </p:spPr>
      </p:pic>
      <p:sp>
        <p:nvSpPr>
          <p:cNvPr id="29" name="矩形 28"/>
          <p:cNvSpPr/>
          <p:nvPr/>
        </p:nvSpPr>
        <p:spPr>
          <a:xfrm>
            <a:off x="6663321" y="4292872"/>
            <a:ext cx="2340000" cy="21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00CC"/>
                </a:solidFill>
                <a:latin typeface="Calisto MT" panose="02040603050505030304" pitchFamily="18" charset="0"/>
                <a:ea typeface="標楷體" panose="03000509000000000000" pitchFamily="65" charset="-120"/>
              </a:rPr>
              <a:t>青少年組</a:t>
            </a:r>
            <a:endParaRPr lang="en-US" altLang="zh-TW" sz="2000" dirty="0" smtClean="0">
              <a:solidFill>
                <a:srgbClr val="0000CC"/>
              </a:solidFill>
              <a:latin typeface="Calisto MT" panose="02040603050505030304" pitchFamily="18" charset="0"/>
              <a:ea typeface="標楷體" panose="03000509000000000000" pitchFamily="65" charset="-120"/>
            </a:endParaRPr>
          </a:p>
          <a:p>
            <a:pPr algn="ctr"/>
            <a:r>
              <a:rPr lang="zh-TW" altLang="en-US" sz="2000" dirty="0" smtClean="0">
                <a:solidFill>
                  <a:srgbClr val="0000CC"/>
                </a:solidFill>
                <a:latin typeface="Calisto MT" panose="02040603050505030304" pitchFamily="18" charset="0"/>
                <a:ea typeface="標楷體" panose="03000509000000000000" pitchFamily="65" charset="-120"/>
              </a:rPr>
              <a:t>黃姵穎</a:t>
            </a:r>
            <a:r>
              <a:rPr lang="en-US" altLang="zh-TW" sz="2000" dirty="0" smtClean="0">
                <a:solidFill>
                  <a:srgbClr val="0000CC"/>
                </a:solidFill>
                <a:latin typeface="Calisto MT" panose="02040603050505030304" pitchFamily="18" charset="0"/>
                <a:ea typeface="標楷體" panose="03000509000000000000" pitchFamily="65" charset="-120"/>
              </a:rPr>
              <a:t>(13</a:t>
            </a:r>
            <a:r>
              <a:rPr lang="zh-TW" altLang="en-US" sz="2000" dirty="0" smtClean="0">
                <a:solidFill>
                  <a:srgbClr val="0000CC"/>
                </a:solidFill>
                <a:latin typeface="Calisto MT" panose="02040603050505030304" pitchFamily="18" charset="0"/>
                <a:ea typeface="標楷體" panose="03000509000000000000" pitchFamily="65" charset="-120"/>
              </a:rPr>
              <a:t>歲</a:t>
            </a:r>
            <a:r>
              <a:rPr lang="en-US" altLang="zh-TW" sz="2000" dirty="0" smtClean="0">
                <a:solidFill>
                  <a:srgbClr val="0000CC"/>
                </a:solidFill>
                <a:latin typeface="Calisto MT" panose="02040603050505030304" pitchFamily="18" charset="0"/>
                <a:ea typeface="標楷體" panose="03000509000000000000" pitchFamily="65" charset="-120"/>
              </a:rPr>
              <a:t>)</a:t>
            </a:r>
          </a:p>
          <a:p>
            <a:pPr algn="ctr"/>
            <a:r>
              <a:rPr lang="zh-TW" altLang="en-US" sz="2000" dirty="0" smtClean="0">
                <a:solidFill>
                  <a:srgbClr val="0000CC"/>
                </a:solidFill>
                <a:latin typeface="Calisto MT" panose="02040603050505030304" pitchFamily="18" charset="0"/>
                <a:ea typeface="標楷體" panose="03000509000000000000" pitchFamily="65" charset="-120"/>
              </a:rPr>
              <a:t>雲林縣</a:t>
            </a:r>
            <a:endParaRPr lang="en-US" altLang="zh-TW" sz="2000" dirty="0" smtClean="0">
              <a:solidFill>
                <a:srgbClr val="0000CC"/>
              </a:solidFill>
              <a:latin typeface="Calisto MT" panose="02040603050505030304" pitchFamily="18" charset="0"/>
              <a:ea typeface="標楷體" panose="03000509000000000000" pitchFamily="65" charset="-120"/>
            </a:endParaRPr>
          </a:p>
          <a:p>
            <a:pPr algn="ctr"/>
            <a:r>
              <a:rPr lang="en-US" altLang="zh-TW" sz="2000" dirty="0" smtClean="0">
                <a:solidFill>
                  <a:srgbClr val="FF0000"/>
                </a:solidFill>
                <a:latin typeface="Calisto MT" panose="02040603050505030304" pitchFamily="18" charset="0"/>
                <a:ea typeface="標楷體" panose="03000509000000000000" pitchFamily="65" charset="-120"/>
              </a:rPr>
              <a:t>1,684</a:t>
            </a:r>
            <a:r>
              <a:rPr lang="zh-TW" altLang="en-US" sz="2000" dirty="0" smtClean="0">
                <a:solidFill>
                  <a:srgbClr val="FF0000"/>
                </a:solidFill>
                <a:latin typeface="Calisto MT" panose="02040603050505030304" pitchFamily="18" charset="0"/>
                <a:ea typeface="標楷體" panose="03000509000000000000" pitchFamily="65" charset="-120"/>
              </a:rPr>
              <a:t>冊</a:t>
            </a:r>
            <a:endParaRPr lang="en-US" altLang="zh-TW" sz="2000" dirty="0" smtClean="0">
              <a:solidFill>
                <a:srgbClr val="FF0000"/>
              </a:solidFill>
              <a:latin typeface="Calisto MT" panose="02040603050505030304" pitchFamily="18" charset="0"/>
              <a:ea typeface="標楷體" panose="03000509000000000000" pitchFamily="65" charset="-120"/>
            </a:endParaRPr>
          </a:p>
          <a:p>
            <a:pPr algn="ctr"/>
            <a:r>
              <a:rPr lang="zh-TW" altLang="en-US" sz="2000" b="1" dirty="0" smtClean="0">
                <a:solidFill>
                  <a:srgbClr val="CC00FF"/>
                </a:solidFill>
                <a:latin typeface="Calisto MT" panose="02040603050505030304" pitchFamily="18" charset="0"/>
                <a:ea typeface="標楷體" panose="03000509000000000000" pitchFamily="65" charset="-120"/>
              </a:rPr>
              <a:t>最喜歡的書</a:t>
            </a:r>
            <a:endParaRPr lang="en-US" altLang="zh-TW" sz="2000" b="1" dirty="0" smtClean="0">
              <a:solidFill>
                <a:srgbClr val="CC00FF"/>
              </a:solidFill>
              <a:latin typeface="Calisto MT" panose="02040603050505030304" pitchFamily="18" charset="0"/>
              <a:ea typeface="標楷體" panose="03000509000000000000" pitchFamily="65" charset="-120"/>
            </a:endParaRPr>
          </a:p>
          <a:p>
            <a:pPr algn="ctr"/>
            <a:r>
              <a:rPr lang="zh-TW" altLang="en-US" sz="2000" b="1" dirty="0" smtClean="0">
                <a:solidFill>
                  <a:srgbClr val="CC00FF"/>
                </a:solidFill>
                <a:latin typeface="Calisto MT" panose="02040603050505030304" pitchFamily="18" charset="0"/>
                <a:ea typeface="標楷體" panose="03000509000000000000" pitchFamily="65" charset="-120"/>
              </a:rPr>
              <a:t>用左手走路的孩子</a:t>
            </a:r>
            <a:endParaRPr lang="zh-TW" altLang="en-US" sz="2000" b="1" dirty="0">
              <a:solidFill>
                <a:srgbClr val="CC00FF"/>
              </a:solidFill>
              <a:latin typeface="Calisto MT" panose="02040603050505030304" pitchFamily="18" charset="0"/>
              <a:ea typeface="標楷體" panose="03000509000000000000" pitchFamily="65" charset="-120"/>
            </a:endParaRPr>
          </a:p>
        </p:txBody>
      </p:sp>
      <p:sp>
        <p:nvSpPr>
          <p:cNvPr id="25" name="矩形 24"/>
          <p:cNvSpPr/>
          <p:nvPr/>
        </p:nvSpPr>
        <p:spPr>
          <a:xfrm>
            <a:off x="902681" y="4292872"/>
            <a:ext cx="2088000" cy="21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00CC"/>
                </a:solidFill>
                <a:latin typeface="Calisto MT" panose="02040603050505030304" pitchFamily="18" charset="0"/>
                <a:ea typeface="標楷體" panose="03000509000000000000" pitchFamily="65" charset="-120"/>
              </a:rPr>
              <a:t>幼兒組</a:t>
            </a:r>
            <a:endParaRPr lang="en-US" altLang="zh-TW" sz="2000" dirty="0" smtClean="0">
              <a:solidFill>
                <a:srgbClr val="0000CC"/>
              </a:solidFill>
              <a:latin typeface="Calisto MT" panose="02040603050505030304" pitchFamily="18" charset="0"/>
              <a:ea typeface="標楷體" panose="03000509000000000000" pitchFamily="65" charset="-120"/>
            </a:endParaRPr>
          </a:p>
          <a:p>
            <a:pPr algn="ctr"/>
            <a:r>
              <a:rPr lang="zh-TW" altLang="en-US" sz="2000" dirty="0" smtClean="0">
                <a:solidFill>
                  <a:srgbClr val="0000CC"/>
                </a:solidFill>
                <a:latin typeface="Calisto MT" panose="02040603050505030304" pitchFamily="18" charset="0"/>
                <a:ea typeface="標楷體" panose="03000509000000000000" pitchFamily="65" charset="-120"/>
              </a:rPr>
              <a:t>陳宥宇</a:t>
            </a:r>
            <a:r>
              <a:rPr lang="en-US" altLang="zh-TW" sz="2000" dirty="0" smtClean="0">
                <a:solidFill>
                  <a:srgbClr val="0000CC"/>
                </a:solidFill>
                <a:latin typeface="Calisto MT" panose="02040603050505030304" pitchFamily="18" charset="0"/>
                <a:ea typeface="標楷體" panose="03000509000000000000" pitchFamily="65" charset="-120"/>
              </a:rPr>
              <a:t>(5</a:t>
            </a:r>
            <a:r>
              <a:rPr lang="zh-TW" altLang="en-US" sz="2000" dirty="0" smtClean="0">
                <a:solidFill>
                  <a:srgbClr val="0000CC"/>
                </a:solidFill>
                <a:latin typeface="Calisto MT" panose="02040603050505030304" pitchFamily="18" charset="0"/>
                <a:ea typeface="標楷體" panose="03000509000000000000" pitchFamily="65" charset="-120"/>
              </a:rPr>
              <a:t>歲</a:t>
            </a:r>
            <a:r>
              <a:rPr lang="en-US" altLang="zh-TW" sz="2000" dirty="0" smtClean="0">
                <a:solidFill>
                  <a:srgbClr val="0000CC"/>
                </a:solidFill>
                <a:latin typeface="Calisto MT" panose="02040603050505030304" pitchFamily="18" charset="0"/>
                <a:ea typeface="標楷體" panose="03000509000000000000" pitchFamily="65" charset="-120"/>
              </a:rPr>
              <a:t>)</a:t>
            </a:r>
          </a:p>
          <a:p>
            <a:pPr algn="ctr"/>
            <a:r>
              <a:rPr lang="zh-TW" altLang="en-US" sz="2000" dirty="0" smtClean="0">
                <a:solidFill>
                  <a:srgbClr val="0000CC"/>
                </a:solidFill>
                <a:latin typeface="Calisto MT" panose="02040603050505030304" pitchFamily="18" charset="0"/>
                <a:ea typeface="標楷體" panose="03000509000000000000" pitchFamily="65" charset="-120"/>
              </a:rPr>
              <a:t>新竹縣</a:t>
            </a:r>
            <a:endParaRPr lang="en-US" altLang="zh-TW" sz="2000" dirty="0" smtClean="0">
              <a:solidFill>
                <a:srgbClr val="0000CC"/>
              </a:solidFill>
              <a:latin typeface="Calisto MT" panose="02040603050505030304" pitchFamily="18" charset="0"/>
              <a:ea typeface="標楷體" panose="03000509000000000000" pitchFamily="65" charset="-120"/>
            </a:endParaRPr>
          </a:p>
          <a:p>
            <a:pPr algn="ctr"/>
            <a:r>
              <a:rPr lang="en-US" altLang="zh-TW" sz="2000" dirty="0" smtClean="0">
                <a:solidFill>
                  <a:srgbClr val="FF0000"/>
                </a:solidFill>
                <a:latin typeface="Calisto MT" panose="02040603050505030304" pitchFamily="18" charset="0"/>
                <a:ea typeface="標楷體" panose="03000509000000000000" pitchFamily="65" charset="-120"/>
              </a:rPr>
              <a:t>1,399</a:t>
            </a:r>
            <a:r>
              <a:rPr lang="zh-TW" altLang="en-US" sz="2000" dirty="0" smtClean="0">
                <a:solidFill>
                  <a:srgbClr val="FF0000"/>
                </a:solidFill>
                <a:latin typeface="Calisto MT" panose="02040603050505030304" pitchFamily="18" charset="0"/>
                <a:ea typeface="標楷體" panose="03000509000000000000" pitchFamily="65" charset="-120"/>
              </a:rPr>
              <a:t>冊 </a:t>
            </a:r>
            <a:endParaRPr lang="en-US" altLang="zh-TW" sz="2000" dirty="0" smtClean="0">
              <a:solidFill>
                <a:srgbClr val="FF0000"/>
              </a:solidFill>
              <a:latin typeface="Calisto MT" panose="02040603050505030304" pitchFamily="18" charset="0"/>
              <a:ea typeface="標楷體" panose="03000509000000000000" pitchFamily="65" charset="-120"/>
            </a:endParaRPr>
          </a:p>
          <a:p>
            <a:pPr algn="ctr"/>
            <a:r>
              <a:rPr lang="zh-TW" altLang="en-US" sz="2000" b="1" dirty="0" smtClean="0">
                <a:solidFill>
                  <a:srgbClr val="CC00FF"/>
                </a:solidFill>
                <a:latin typeface="Calisto MT" panose="02040603050505030304" pitchFamily="18" charset="0"/>
                <a:ea typeface="標楷體" panose="03000509000000000000" pitchFamily="65" charset="-120"/>
              </a:rPr>
              <a:t>最喜歡的書</a:t>
            </a:r>
            <a:endParaRPr lang="en-US" altLang="zh-TW" sz="2000" b="1" dirty="0" smtClean="0">
              <a:solidFill>
                <a:srgbClr val="CC00FF"/>
              </a:solidFill>
              <a:latin typeface="Calisto MT" panose="02040603050505030304" pitchFamily="18" charset="0"/>
              <a:ea typeface="標楷體" panose="03000509000000000000" pitchFamily="65" charset="-120"/>
            </a:endParaRPr>
          </a:p>
          <a:p>
            <a:pPr algn="ctr"/>
            <a:r>
              <a:rPr lang="zh-TW" altLang="en-US" sz="2000" b="1" dirty="0" smtClean="0">
                <a:solidFill>
                  <a:srgbClr val="CC00FF"/>
                </a:solidFill>
                <a:latin typeface="Calisto MT" panose="02040603050505030304" pitchFamily="18" charset="0"/>
                <a:ea typeface="標楷體" panose="03000509000000000000" pitchFamily="65" charset="-120"/>
              </a:rPr>
              <a:t>跳跳</a:t>
            </a:r>
            <a:r>
              <a:rPr lang="en-US" altLang="zh-TW" sz="2000" b="1" dirty="0" smtClean="0">
                <a:solidFill>
                  <a:srgbClr val="CC00FF"/>
                </a:solidFill>
                <a:latin typeface="Calisto MT" panose="02040603050505030304" pitchFamily="18" charset="0"/>
                <a:ea typeface="標楷體" panose="03000509000000000000" pitchFamily="65" charset="-120"/>
              </a:rPr>
              <a:t>O</a:t>
            </a:r>
            <a:endParaRPr lang="zh-TW" altLang="en-US" sz="2000" b="1" dirty="0">
              <a:solidFill>
                <a:srgbClr val="CC00FF"/>
              </a:solidFill>
              <a:latin typeface="Calisto MT" panose="02040603050505030304" pitchFamily="18" charset="0"/>
              <a:ea typeface="標楷體" panose="03000509000000000000" pitchFamily="65" charset="-120"/>
            </a:endParaRPr>
          </a:p>
        </p:txBody>
      </p:sp>
      <p:pic>
        <p:nvPicPr>
          <p:cNvPr id="11" name="圖片 10" descr="C:\Documents and Settings\ncluser\桌面\0205海報\北部公共圖書館-2－海報-01.jpg"/>
          <p:cNvPicPr>
            <a:picLocks noChangeAspect="1"/>
          </p:cNvPicPr>
          <p:nvPr/>
        </p:nvPicPr>
        <p:blipFill>
          <a:blip r:embed="rId5" cstate="email"/>
          <a:srcRect/>
          <a:stretch>
            <a:fillRect/>
          </a:stretch>
        </p:blipFill>
        <p:spPr bwMode="auto">
          <a:xfrm>
            <a:off x="1226681" y="2488102"/>
            <a:ext cx="1440000" cy="1661538"/>
          </a:xfrm>
          <a:prstGeom prst="rect">
            <a:avLst/>
          </a:prstGeom>
          <a:noFill/>
          <a:ln w="9525">
            <a:noFill/>
            <a:miter lim="800000"/>
            <a:headEnd/>
            <a:tailEnd/>
          </a:ln>
        </p:spPr>
      </p:pic>
    </p:spTree>
    <p:extLst>
      <p:ext uri="{BB962C8B-B14F-4D97-AF65-F5344CB8AC3E}">
        <p14:creationId xmlns="" xmlns:p14="http://schemas.microsoft.com/office/powerpoint/2010/main" val="41967146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descr="data:image/jpeg;base64,/9j/4AAQSkZJRgABAQAAAQABAAD/2wCEAAkGBwgHBgkIBwgKCgkLDRYPDQwMDRsUFRAWIB0iIiAdHx8kKDQsJCYxJx8fLT0tMTU3Ojo6Iys/RD84QzQ5OjcBCgoKDQwNGg8PGjclHyU3Nzc3Nzc3Nzc3Nzc3Nzc3Nzc3Nzc3Nzc3Nzc3Nzc3Nzc3Nzc3Nzc3Nzc3Nzc3Nzc3N//AABEIAKAAcAMBIgACEQEDEQH/xAAcAAACAgMBAQAAAAAAAAAAAAAFBgQHAQIDAAj/xAA+EAACAQMDAQYDBQUGBwEAAAABAgMABBEFEiExBhMiQVFhcYGRFDKhwdFCUrHh8AcVI2KS8RYlM0NUgqIk/8QAGgEAAgMBAQAAAAAAAAAAAAAAAgMABAUBBv/EACsRAAIBAwMDAQgDAAAAAAAAAAECAAMRIQQSQQUTMVEUIlJhcZGhscHR4f/aAAwDAQACEQMRAD8Ar5lVSCeR6Ct0AlYKo2j0rVlyealWkO48fWhJhgXM5JA27kH40a07T+82nHNTLC3jDxl0Dr+0M80Zs9MKndByvkPaks945UAnODSVkXaw5+FTtP7NzXN0kUaAMzYJ9B60c0i0aXG+Fzg4LKuQDTTb6eSEYKyMvRsYNAATCJAgYdjEt4Q0MplmB6OMAjNKHbiyDwCVUxhgMYxirPu7k2MRkupMR9AQM+WTnj40tavGmuWhEZXYj5LYwAPzomAEAEkZlNQabLd3JijwuFZ2ZjwABkn+VDZZ3kQRKSIQQVXA9Opx59frTx2j0hjGq21u0MQzzuJMnPBPp8KW00W4dyFiY+wBpyP6xL0zxA3Iz7jBrlIAOootfaZNZECdGQkZwwxQmbmmg3iipHmaJk8+f9cVpcgFGXowrcHAI9a5yLx8KkkLYyRRjRrSa4cCIbj6VEtrfvXA28069n9NZWQgdKrO+JcVOTNbHTpAwDIQ2fu+f0pu0zSmLd3MCJME92vDjjjJPAonaabDujmMYyo4Hln1qN2ieZhaWsyBDcSfeRmQvtG4IGUEjJXk+gPmRSrYvCJknTk1SLve5iCorSYxt55Tb19t350Rml1pXk7qKIptYpvIBU5crnnpjYD5g+uThLj1C/nheUanPKpFkVdN0YIe4ZSCOOdvBOBnGcUU7RXkg1/u/tUtu8H2eFNjHnvXxnbja24+HB6AE+fBK+IphcwrqA1K7iZYoXaMRybe87skvhdufT9qubadew2yBbcnwSGRI2RS0gxtOf3Tg/UZFLVlfX8Oqwj7bcx75LxC80+VJW7iUeDO0kKSoAA68etT9VvLywuI5XkmSIalNLtDd6AqQkgqAw8B4Ow9Dn2qbgcyZGJO1LS9QuRIFs4gCx7slhgLjAB56g+I+3HWhY0u7tp2P2bYrOoySv3Noz5noc/T51Il1S+0mz1Xu7ozXdvFLPKXCmPvmwwTBbdgKRgLwAeeTmoBnuz2huVLSiSeZ32srGN0EW3wkHaOgOctyTxUJE6CYG7aaW09t3iAkr04qs7q3ZGII5FXF2VC3umKrSbx9mtwymQtsbuxnII4J6nk0p9vdOitp4u4iC7gSx9cf701HxAdbyviMdelavg9OlTZFxkCokijPQfSniIjvo9oWkBxnBqx+z9qDjgcUpaFblXY7gAGxmnvQl2zOvOQR5VSGTNBsCMlvars9sUK7T6fdXVxpAs4yxiuHZnyQEHdMASR74o/EQFxg/OsuwCk4JwM8VY2gi0qbjeI3/Dt5baHOYrTfOslmI7eOTJMcDqzEFsclu8IzjjHTpXWTSr7VtYuLq7sJbdZI7GTY8oXa8buxAKkgkHH4c0Yt7+Vpo5na7EUkhAjMG0qDwM5PQYP1Fc5bqeISAT3rkEuGWAEYIB29fLGPmaHtCTcYtW2jahHaaRONMuCLTUppnSeTMpSSRtjNgndjwM2T5eddtQ0O8/x75tOuGF9MJHtbURNJApCKyEM6gkrEOQTgs3B60z7rhxJP9puljRd3diIZ82/hx9POtbgypZk/arwNbS5dlhyZBnpjzHI+lc7Qndxi3bW9zf/AN8W7aHfW5vp1kWSa3SNY4x3alBhzk4BPkOtdtN03Uo7sXv92XKqO/7uG4nj3EyPuG7aCAAOOWOPLPAosLqeN97XV46bh4fs+OB18/Pr8ql6VevLO8chvGwv/dh2jw8E/MkH+VdFMTm6L/ZXSLrSI7+wvLZI44W72O6jztn3licZ6bQAMUkdu7n7dcqsSFUQH73matvVnaNH2EDwnmqp7QQBJznk80NtuBGDMr65TBNQXQk9aPXcQLEYoZcRnJCjGPOnqYlllpaErC4aPOeQTuPr/WacdJcGaVsbSeMenSlaxQ2t2BMMpKmFPkcZzn/UDRvRp9xJPUmqoMuMI5JNlM1mOXcze3FQVmAQHPHnWbeVVjaRyAoYbifrTSwAuZX2woThc0Ln1VDNsi8SqfER50u9oe0E8riC1YxxMcH95/0rjZSBTsY4U8MfQV5vqfWCwCac49ZepaE7dzw0e1toTiOCd/fgfnW8fam2b70Eyj1ABrrD2Y0lFG6B5T6yTOfwzj8K6P2d0tx4bdoz6xyMv54rSNLqJyKg+3+RO7S+Npkm01Szu/8AozAt+6eD9K6zSlQcUv3nZ2aHx2UvfAc93LgN8mHH1HzrjaazJA5hvA5VThlceOM0I6hWoMF1aWHxDxJ7Ori9E3+XM9q08neuCxHB86r3Xi5kYnjJqxtTg74iWLDIyjxeXNJ/aLTmC/PPWtHcCLgxaiIF5nvDyaHTOQdvA/jTJqGmSBSwA9etC7nTyiFnYZ8gKNWEBkMdJtUSWNQisGRs5J4II5/r2ovok/HHrxSZZkuWA+PJpl0FlFg0hfxg4Az6VX5loiNt3eLEiopJJHrXGe9aWBI1DEZyFHVj0H6Cgkl21zPHGp5J2j+vnTFoFuJtSBxlIBuHx6L/AANZfUXas6aVDbd5+kZRUKpqNxFS/jki1eSOV8vHjIB4U+nyP51MhmfCnoAcj3qJ2gt57XXJzKG/xHLbiODzx+H511ikBjwQRtHnWJq02vYDx+JpKbqDLMsLiO6tYpom3Kyg5Nd6rvstrxstSkt5z/8AlZWd26CPH7R9vL5ipOpduZJ3MOhwjb/5Ew4+Q/WvUUeo0+wGqYPpMepoandKrkR6JCg5PFLuuy6bPNEJCplU4VkbxP8A5cDlh8KVoIb/AFa5jW8vJ53c427sKPkOKeNI0W10uMd0gMxHikxyaR7Q3UQadMWXkn+J1qK6bJa7fKAItSW67y1jhaFIGKLvGCWHXjy/OheuxpJEWaXGR0FFe1MBtdQiuYxjvxhj6MPP5j+FBNSDTwsVUkAZ48s80OjJo1ammbjI+kN1UotReYs3A71cJIOmDmoM9mvcBmfJGVbPqKkOpDsjABkJI9qgXM+1njJJB5Az9a0RAmtu2V586L2blGdV/cBb+FBoQQgbyzRW0O6bYpyzFeh6DGa407DmmADUYADkiIufiQf5U99l4lNrLIRyz4B8+n86QNPk/wCe4PHBT/5/lT12dZtjoG24fp8RWUDbqi3+H+4186c29YT1fSbfU7fZOMOo8D45H6iqxeV1SYIrMobwuATkfH0p/wC0V3cIHhik8Gwd8FHiVSeSPlS3f6jpob7JF3UbquFk64+VV+rVqT1tqLkeYzQ71TOQfxEy+LyPFZPlS2Jpl6HJ+4D8FOcf5qN2aLGqhVOTxgCgWpafPZztcx3QuGZtxkJ5Y+560d7EXUF1rVuL27tgyDcsJyGdx0AyMe/XypbUe+FVDiXXfYpMsHs3pRtIRc3CYnccD9wenxo55VwaYd2xHQDrUK91ForSQ2y97cbcpGOeT6+gr0dFKelpBF8CYDl6r7jIfbRVbS0f9pJkI+eR+dKklxsheAdZIgw4zzk1O1mWVdNjjvpWmu5pgx2HhQBnHsM46Ur61fGzvYfEQojAPwOc/wBe1ZRcvrwwFvdl9U26a3zgrUmZbjOeDQS4cCRc/Cp2p3ALgg55oLdyYUt5jmtVBKzGGJu7TuVOdpcHzHFTtGw+oTbgQFB4ByRxxQc3Imv41O3CnnP1qfplyIW1KYDOCQM+XX+VcIxC5hTRy1xe94uchjISPY/7U/addi1uopG4jlIRvYnp+NV12Qnwk74JIwv40/2lv9r05mK+D7uPlyayeoU3DrXpi5T8jmOpsLFW8GELxhZ6z9pmObWdQrHqFOMYPsa46DaWwuNQsDBHLE0glG9QQykYHX02/jXe0bvohDM+5wMHP7Q/WuxgGlql7AQY1HjTPIXzx7e3z8sUNLa9QaqjlT5HIv5gs1lNM+eJn/hXQgzSvpFoSOf+kDVZa32Sso764NmCiLIWizxtB5wPhVvy3Ze07+Ef4bLlTnk58/ak2djLNO567gBx7A1Z6m5Skppeb/ud0bncdxkXs32gkuLF9H1CV5J4EyJfumZR5E9fb1P8TP23CKFVVDLyFpbvdP3zi4t12XEZyB+97UXtUFxDGy5GR4vb2pKa5aSFq+CPvGVaKsQafgyDdyNITPN91Rx+f1/KkjtVcl8Ozcjg/jTd2gue5ZYUXC4yT6+mKrrtJcZQii6ajuWr1Blv1B1DgKEXwJxuLvfbK2ecdagSzh0Iz1FQxcZt8fGopuCFznFbQWZ7NeH9NYG8O7kKD1reC+CWl7uIBcnkn4frQ6xlUyXDvjiMnn1oZJelYTDxy+fwrhW8INHrspK7RMFOMsKtzSMW9ioXxAISxBzjjn4VSHZO77uBm8u8wfoKtGxvPtUSiaMd11VASAPfA6n41Trblb3RLCWZcw5c3ILkxKo/zHPHv61LsLwr4hIJm82OM0tXEzZG4M3XAauaDwl1yH8tuc1nNoRv7lFtjH7Qy2LEXEma5/aFoHZm4j0adLndKu9u7QGOAMeASSMDOegOKIaDNYarCZ7W6ilDkkbCG/GqU/tO+2zzrNcWTQxRNtWeWVS0hPkFHOPP5Gg3YftNdaDqkaRzuttM2HUHofWtbsM1NSTkSrvsxHBn0xJpkSqzk53dS1DDafZVJ3Axnhl8/Y1TX9qmp3kmsWtzDqku1oQRAkjDYQfvY6c/lXuznap74LDqF5cAoMbEYRq3uSPEfriqzdOp1CKj5MYtdl92OXbK8AwwPNVxrc++N8elG+0+pJLGO7YEZ9c0n39xvjPP7NXqacxbtIkU3+GwHrXAyt0U+dcY3wT71jfT4qFILkCOfnrHQx3zITWm9gMZ8sVrnmpacvGTs/dqts0e4hxJuxnGRgfpTtp+ukQoFfGzjg1U6sVORU231OaFcAn60p6e6MSpaXDHqu8g7sZ8yeaIjUUhhMrEHHoapyHtHOq4bJI6VmftPeSQlFJBKkZJ6Uj2drxveW0N6/rGodqNUaKwtoWhtGJDvyCemTnj1xS3qWh3emKktx3ZUn/ttnb8eKmdmtUSwgeMjl23Gp2p6rDd2zwvkqy4Ip12VrAYi9qstyczXWEm1+2tpdPspwbaAmWaUBQwxnA9TwaA6NBHc3oik3eJTtI8jUqx1u4sV7gtvgxtAHBAqHp12lncvKFbGCFx1FMAIEAkXhq7tzaWIhMm8qOuMUvzzFhtqbc6oJkwFbn1oWxyaij1kY+kxWKyaxRxc9Xq9Xqkk9WaxXqkkl6Xbw3V9FBc3C28TZ3St0Xgnn+H69KLns9a7Gca1a43FVJwA3Bxzu8/CP8A2Ofuml4dantrOoNbpbtdN3UezYoAGNmdvl5ZNSSFY+z9n4m/v+0AG7nHXgFepHX08iPMc1rbaPbXMMb/AN6xJujVnJCkKzA+HG7IwRt565GOKFz6vfXMRjuLlpEY5KsBz+HvXotXvoZZpY7giSYgyHaDux08qlp25hJtAsw7rJrtopG3GcHOSw8m46D/AFDoOaEX9vHaXTQw3CXCBVIlTocqCR8icfKtpNSu5O83zE96oV/CBuA6A8ewqHUnJtmsZrFeqTt56vV6vVJyf//Z"/>
          <p:cNvSpPr>
            <a:spLocks noChangeAspect="1" noChangeArrowheads="1"/>
          </p:cNvSpPr>
          <p:nvPr/>
        </p:nvSpPr>
        <p:spPr bwMode="auto">
          <a:xfrm>
            <a:off x="99748" y="-731838"/>
            <a:ext cx="1155700" cy="15240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2" name="矩形 11"/>
          <p:cNvSpPr/>
          <p:nvPr/>
        </p:nvSpPr>
        <p:spPr>
          <a:xfrm>
            <a:off x="561414" y="539971"/>
            <a:ext cx="8783174"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3200" b="1" cap="none" spc="50" dirty="0" smtClean="0">
                <a:ln w="11430"/>
                <a:solidFill>
                  <a:srgbClr val="800080"/>
                </a:solidFill>
                <a:effectLst>
                  <a:outerShdw blurRad="76200" dist="50800" dir="5400000" algn="tl" rotWithShape="0">
                    <a:srgbClr val="000000">
                      <a:alpha val="65000"/>
                    </a:srgbClr>
                  </a:outerShdw>
                </a:effectLst>
                <a:latin typeface="Calisto MT" pitchFamily="18" charset="0"/>
                <a:ea typeface="微軟正黑體" pitchFamily="34" charset="-120"/>
              </a:rPr>
              <a:t>借閱楷模 愛閱標竿</a:t>
            </a:r>
            <a:r>
              <a:rPr lang="en-US" altLang="zh-TW" sz="3200" b="1" cap="none" spc="50" dirty="0" smtClean="0">
                <a:ln w="11430"/>
                <a:solidFill>
                  <a:srgbClr val="800080"/>
                </a:solidFill>
                <a:effectLst>
                  <a:outerShdw blurRad="76200" dist="50800" dir="5400000" algn="tl" rotWithShape="0">
                    <a:srgbClr val="000000">
                      <a:alpha val="65000"/>
                    </a:srgbClr>
                  </a:outerShdw>
                </a:effectLst>
                <a:latin typeface="Calisto MT" pitchFamily="18" charset="0"/>
                <a:ea typeface="微軟正黑體" pitchFamily="34" charset="-120"/>
              </a:rPr>
              <a:t>-</a:t>
            </a:r>
            <a:r>
              <a:rPr lang="zh-TW" altLang="en-US" sz="3200" b="1" cap="none" spc="50" dirty="0" smtClean="0">
                <a:ln w="11430"/>
                <a:solidFill>
                  <a:srgbClr val="800000"/>
                </a:solidFill>
                <a:effectLst>
                  <a:outerShdw blurRad="76200" dist="50800" dir="5400000" algn="tl" rotWithShape="0">
                    <a:srgbClr val="000000">
                      <a:alpha val="65000"/>
                    </a:srgbClr>
                  </a:outerShdw>
                </a:effectLst>
                <a:latin typeface="Calisto MT" pitchFamily="18" charset="0"/>
                <a:ea typeface="微軟正黑體" pitchFamily="34" charset="-120"/>
              </a:rPr>
              <a:t>參加表揚典禮各組借閱冠軍</a:t>
            </a:r>
            <a:endParaRPr lang="zh-TW" altLang="en-US" sz="3200" b="1" cap="none" spc="50" dirty="0">
              <a:ln w="11430"/>
              <a:solidFill>
                <a:srgbClr val="800000"/>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pic>
        <p:nvPicPr>
          <p:cNvPr id="24" name="Picture 2"/>
          <p:cNvPicPr>
            <a:picLocks noChangeAspect="1" noChangeArrowheads="1"/>
          </p:cNvPicPr>
          <p:nvPr/>
        </p:nvPicPr>
        <p:blipFill>
          <a:blip r:embed="rId3" cstate="email"/>
          <a:srcRect/>
          <a:stretch>
            <a:fillRect/>
          </a:stretch>
        </p:blipFill>
        <p:spPr bwMode="auto">
          <a:xfrm>
            <a:off x="4053000" y="1412776"/>
            <a:ext cx="1800000" cy="2409232"/>
          </a:xfrm>
          <a:prstGeom prst="rect">
            <a:avLst/>
          </a:prstGeom>
          <a:noFill/>
          <a:ln w="9525">
            <a:noFill/>
            <a:miter lim="800000"/>
            <a:headEnd/>
            <a:tailEnd/>
          </a:ln>
        </p:spPr>
      </p:pic>
      <p:sp>
        <p:nvSpPr>
          <p:cNvPr id="25" name="矩形 24"/>
          <p:cNvSpPr/>
          <p:nvPr/>
        </p:nvSpPr>
        <p:spPr>
          <a:xfrm>
            <a:off x="3909001" y="4094139"/>
            <a:ext cx="2088000" cy="21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00CC"/>
                </a:solidFill>
                <a:latin typeface="Calisto MT" panose="02040603050505030304" pitchFamily="18" charset="0"/>
                <a:ea typeface="標楷體" panose="03000509000000000000" pitchFamily="65" charset="-120"/>
              </a:rPr>
              <a:t>壯年組</a:t>
            </a:r>
            <a:endParaRPr lang="en-US" altLang="zh-TW" sz="2000" dirty="0" smtClean="0">
              <a:solidFill>
                <a:srgbClr val="0000CC"/>
              </a:solidFill>
              <a:latin typeface="Calisto MT" panose="02040603050505030304" pitchFamily="18" charset="0"/>
              <a:ea typeface="標楷體" panose="03000509000000000000" pitchFamily="65" charset="-120"/>
            </a:endParaRPr>
          </a:p>
          <a:p>
            <a:pPr algn="ctr"/>
            <a:r>
              <a:rPr lang="zh-TW" altLang="en-US" sz="2000" dirty="0" smtClean="0">
                <a:solidFill>
                  <a:srgbClr val="0000CC"/>
                </a:solidFill>
                <a:latin typeface="Calisto MT" panose="02040603050505030304" pitchFamily="18" charset="0"/>
                <a:ea typeface="標楷體" panose="03000509000000000000" pitchFamily="65" charset="-120"/>
              </a:rPr>
              <a:t>趙芳瑢</a:t>
            </a:r>
            <a:r>
              <a:rPr lang="en-US" altLang="zh-TW" sz="2000" dirty="0" smtClean="0">
                <a:solidFill>
                  <a:srgbClr val="0000CC"/>
                </a:solidFill>
                <a:latin typeface="Calisto MT" panose="02040603050505030304" pitchFamily="18" charset="0"/>
                <a:ea typeface="標楷體" panose="03000509000000000000" pitchFamily="65" charset="-120"/>
              </a:rPr>
              <a:t>(38</a:t>
            </a:r>
            <a:r>
              <a:rPr lang="zh-TW" altLang="en-US" sz="2000" dirty="0" smtClean="0">
                <a:solidFill>
                  <a:srgbClr val="0000CC"/>
                </a:solidFill>
                <a:latin typeface="Calisto MT" panose="02040603050505030304" pitchFamily="18" charset="0"/>
                <a:ea typeface="標楷體" panose="03000509000000000000" pitchFamily="65" charset="-120"/>
              </a:rPr>
              <a:t>歲</a:t>
            </a:r>
            <a:r>
              <a:rPr lang="en-US" altLang="zh-TW" sz="2000" dirty="0" smtClean="0">
                <a:solidFill>
                  <a:srgbClr val="0000CC"/>
                </a:solidFill>
                <a:latin typeface="Calisto MT" panose="02040603050505030304" pitchFamily="18" charset="0"/>
                <a:ea typeface="標楷體" panose="03000509000000000000" pitchFamily="65" charset="-120"/>
              </a:rPr>
              <a:t>)</a:t>
            </a:r>
          </a:p>
          <a:p>
            <a:pPr algn="ctr"/>
            <a:r>
              <a:rPr lang="zh-TW" altLang="en-US" sz="2000" dirty="0" smtClean="0">
                <a:solidFill>
                  <a:srgbClr val="0000CC"/>
                </a:solidFill>
                <a:latin typeface="Calisto MT" panose="02040603050505030304" pitchFamily="18" charset="0"/>
                <a:ea typeface="標楷體" panose="03000509000000000000" pitchFamily="65" charset="-120"/>
              </a:rPr>
              <a:t>新北市</a:t>
            </a:r>
            <a:endParaRPr lang="en-US" altLang="zh-TW" sz="2000" dirty="0" smtClean="0">
              <a:solidFill>
                <a:srgbClr val="0000CC"/>
              </a:solidFill>
              <a:latin typeface="Calisto MT" panose="02040603050505030304" pitchFamily="18" charset="0"/>
              <a:ea typeface="標楷體" panose="03000509000000000000" pitchFamily="65" charset="-120"/>
            </a:endParaRPr>
          </a:p>
          <a:p>
            <a:pPr algn="ctr"/>
            <a:r>
              <a:rPr lang="en-US" altLang="zh-TW" sz="2000" dirty="0" smtClean="0">
                <a:solidFill>
                  <a:srgbClr val="FF0000"/>
                </a:solidFill>
                <a:latin typeface="Calisto MT" panose="02040603050505030304" pitchFamily="18" charset="0"/>
                <a:ea typeface="標楷體" panose="03000509000000000000" pitchFamily="65" charset="-120"/>
              </a:rPr>
              <a:t>3,423</a:t>
            </a:r>
            <a:r>
              <a:rPr lang="zh-TW" altLang="en-US" sz="2000" dirty="0" smtClean="0">
                <a:solidFill>
                  <a:srgbClr val="FF0000"/>
                </a:solidFill>
                <a:latin typeface="Calisto MT" panose="02040603050505030304" pitchFamily="18" charset="0"/>
                <a:ea typeface="標楷體" panose="03000509000000000000" pitchFamily="65" charset="-120"/>
              </a:rPr>
              <a:t>冊</a:t>
            </a:r>
            <a:endParaRPr lang="en-US" altLang="zh-TW" sz="2000" dirty="0" smtClean="0">
              <a:solidFill>
                <a:srgbClr val="FF0000"/>
              </a:solidFill>
              <a:latin typeface="Calisto MT" panose="02040603050505030304" pitchFamily="18" charset="0"/>
              <a:ea typeface="標楷體" panose="03000509000000000000" pitchFamily="65" charset="-120"/>
            </a:endParaRPr>
          </a:p>
          <a:p>
            <a:pPr algn="ctr"/>
            <a:r>
              <a:rPr lang="zh-TW" altLang="en-US" sz="2000" b="1" dirty="0" smtClean="0">
                <a:solidFill>
                  <a:srgbClr val="CC00FF"/>
                </a:solidFill>
                <a:latin typeface="Calisto MT" panose="02040603050505030304" pitchFamily="18" charset="0"/>
                <a:ea typeface="標楷體" panose="03000509000000000000" pitchFamily="65" charset="-120"/>
              </a:rPr>
              <a:t>最喜歡的書</a:t>
            </a:r>
            <a:endParaRPr lang="en-US" altLang="zh-TW" sz="2000" b="1" dirty="0" smtClean="0">
              <a:solidFill>
                <a:srgbClr val="CC00FF"/>
              </a:solidFill>
              <a:latin typeface="Calisto MT" panose="02040603050505030304" pitchFamily="18" charset="0"/>
              <a:ea typeface="標楷體" panose="03000509000000000000" pitchFamily="65" charset="-120"/>
            </a:endParaRPr>
          </a:p>
          <a:p>
            <a:pPr algn="ctr"/>
            <a:r>
              <a:rPr lang="zh-TW" altLang="en-US" sz="2000" b="1" dirty="0" smtClean="0">
                <a:solidFill>
                  <a:srgbClr val="CC00FF"/>
                </a:solidFill>
                <a:latin typeface="Calisto MT" panose="02040603050505030304" pitchFamily="18" charset="0"/>
                <a:ea typeface="標楷體" panose="03000509000000000000" pitchFamily="65" charset="-120"/>
              </a:rPr>
              <a:t>倚賀的超級阿嬤</a:t>
            </a:r>
            <a:endParaRPr lang="zh-TW" altLang="en-US" sz="2000" b="1" dirty="0">
              <a:solidFill>
                <a:srgbClr val="CC00FF"/>
              </a:solidFill>
              <a:latin typeface="Calisto MT" panose="02040603050505030304" pitchFamily="18" charset="0"/>
              <a:ea typeface="標楷體" panose="03000509000000000000" pitchFamily="65" charset="-120"/>
            </a:endParaRPr>
          </a:p>
        </p:txBody>
      </p:sp>
      <p:pic>
        <p:nvPicPr>
          <p:cNvPr id="32" name="圖片 31" descr="C:\Documents and Settings\ncluser\Local Settings\Temporary Internet Files\Content.IE5\GO3TLCQQ\南部公共圖書館1－海報.jpg"/>
          <p:cNvPicPr>
            <a:picLocks noChangeAspect="1"/>
          </p:cNvPicPr>
          <p:nvPr/>
        </p:nvPicPr>
        <p:blipFill>
          <a:blip r:embed="rId4" cstate="email"/>
          <a:srcRect/>
          <a:stretch>
            <a:fillRect/>
          </a:stretch>
        </p:blipFill>
        <p:spPr bwMode="auto">
          <a:xfrm>
            <a:off x="6962712" y="1433547"/>
            <a:ext cx="1800000" cy="2388461"/>
          </a:xfrm>
          <a:prstGeom prst="rect">
            <a:avLst/>
          </a:prstGeom>
          <a:noFill/>
          <a:ln w="9525">
            <a:noFill/>
            <a:miter lim="800000"/>
            <a:headEnd/>
            <a:tailEnd/>
          </a:ln>
        </p:spPr>
      </p:pic>
      <p:sp>
        <p:nvSpPr>
          <p:cNvPr id="33" name="矩形 32"/>
          <p:cNvSpPr/>
          <p:nvPr/>
        </p:nvSpPr>
        <p:spPr>
          <a:xfrm>
            <a:off x="6818713" y="4094139"/>
            <a:ext cx="2088000" cy="21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00CC"/>
                </a:solidFill>
                <a:latin typeface="Calisto MT" panose="02040603050505030304" pitchFamily="18" charset="0"/>
                <a:ea typeface="標楷體" panose="03000509000000000000" pitchFamily="65" charset="-120"/>
              </a:rPr>
              <a:t>銀髮族組</a:t>
            </a:r>
            <a:endParaRPr lang="en-US" altLang="zh-TW" sz="2000" dirty="0" smtClean="0">
              <a:solidFill>
                <a:srgbClr val="0000CC"/>
              </a:solidFill>
              <a:latin typeface="Calisto MT" panose="02040603050505030304" pitchFamily="18" charset="0"/>
              <a:ea typeface="標楷體" panose="03000509000000000000" pitchFamily="65" charset="-120"/>
            </a:endParaRPr>
          </a:p>
          <a:p>
            <a:pPr algn="ctr"/>
            <a:r>
              <a:rPr lang="zh-TW" altLang="en-US" sz="2000" dirty="0" smtClean="0">
                <a:solidFill>
                  <a:srgbClr val="0000CC"/>
                </a:solidFill>
                <a:latin typeface="Calisto MT" panose="02040603050505030304" pitchFamily="18" charset="0"/>
                <a:ea typeface="標楷體" panose="03000509000000000000" pitchFamily="65" charset="-120"/>
              </a:rPr>
              <a:t>翁秀寶</a:t>
            </a:r>
            <a:r>
              <a:rPr lang="en-US" altLang="zh-TW" sz="2000" dirty="0" smtClean="0">
                <a:solidFill>
                  <a:srgbClr val="0000CC"/>
                </a:solidFill>
                <a:latin typeface="Calisto MT" panose="02040603050505030304" pitchFamily="18" charset="0"/>
                <a:ea typeface="標楷體" panose="03000509000000000000" pitchFamily="65" charset="-120"/>
              </a:rPr>
              <a:t>(61</a:t>
            </a:r>
            <a:r>
              <a:rPr lang="zh-TW" altLang="en-US" sz="2000" dirty="0" smtClean="0">
                <a:solidFill>
                  <a:srgbClr val="0000CC"/>
                </a:solidFill>
                <a:latin typeface="Calisto MT" panose="02040603050505030304" pitchFamily="18" charset="0"/>
                <a:ea typeface="標楷體" panose="03000509000000000000" pitchFamily="65" charset="-120"/>
              </a:rPr>
              <a:t>歲</a:t>
            </a:r>
            <a:r>
              <a:rPr lang="en-US" altLang="zh-TW" sz="2000" dirty="0" smtClean="0">
                <a:solidFill>
                  <a:srgbClr val="0000CC"/>
                </a:solidFill>
                <a:latin typeface="Calisto MT" panose="02040603050505030304" pitchFamily="18" charset="0"/>
                <a:ea typeface="標楷體" panose="03000509000000000000" pitchFamily="65" charset="-120"/>
              </a:rPr>
              <a:t>)</a:t>
            </a:r>
          </a:p>
          <a:p>
            <a:pPr algn="ctr"/>
            <a:r>
              <a:rPr lang="zh-TW" altLang="en-US" sz="2000" dirty="0" smtClean="0">
                <a:solidFill>
                  <a:srgbClr val="0000CC"/>
                </a:solidFill>
                <a:latin typeface="Calisto MT" panose="02040603050505030304" pitchFamily="18" charset="0"/>
                <a:ea typeface="標楷體" panose="03000509000000000000" pitchFamily="65" charset="-120"/>
              </a:rPr>
              <a:t>臺南市</a:t>
            </a:r>
            <a:endParaRPr lang="en-US" altLang="zh-TW" sz="2000" dirty="0" smtClean="0">
              <a:solidFill>
                <a:srgbClr val="0000CC"/>
              </a:solidFill>
              <a:latin typeface="Calisto MT" panose="02040603050505030304" pitchFamily="18" charset="0"/>
              <a:ea typeface="標楷體" panose="03000509000000000000" pitchFamily="65" charset="-120"/>
            </a:endParaRPr>
          </a:p>
          <a:p>
            <a:pPr algn="ctr"/>
            <a:r>
              <a:rPr lang="en-US" altLang="zh-TW" sz="2000" dirty="0" smtClean="0">
                <a:solidFill>
                  <a:srgbClr val="FF0000"/>
                </a:solidFill>
                <a:latin typeface="Calisto MT" panose="02040603050505030304" pitchFamily="18" charset="0"/>
                <a:ea typeface="標楷體" panose="03000509000000000000" pitchFamily="65" charset="-120"/>
              </a:rPr>
              <a:t>920</a:t>
            </a:r>
            <a:r>
              <a:rPr lang="zh-TW" altLang="en-US" sz="2000" dirty="0" smtClean="0">
                <a:solidFill>
                  <a:srgbClr val="FF0000"/>
                </a:solidFill>
                <a:latin typeface="Calisto MT" panose="02040603050505030304" pitchFamily="18" charset="0"/>
                <a:ea typeface="標楷體" panose="03000509000000000000" pitchFamily="65" charset="-120"/>
              </a:rPr>
              <a:t>冊</a:t>
            </a:r>
            <a:endParaRPr lang="en-US" altLang="zh-TW" sz="2000" dirty="0" smtClean="0">
              <a:solidFill>
                <a:srgbClr val="FF0000"/>
              </a:solidFill>
              <a:latin typeface="Calisto MT" panose="02040603050505030304" pitchFamily="18" charset="0"/>
              <a:ea typeface="標楷體" panose="03000509000000000000" pitchFamily="65" charset="-120"/>
            </a:endParaRPr>
          </a:p>
          <a:p>
            <a:pPr algn="ctr"/>
            <a:r>
              <a:rPr lang="zh-TW" altLang="en-US" sz="2000" b="1" dirty="0" smtClean="0">
                <a:solidFill>
                  <a:srgbClr val="CC00FF"/>
                </a:solidFill>
                <a:latin typeface="Calisto MT" panose="02040603050505030304" pitchFamily="18" charset="0"/>
                <a:ea typeface="標楷體" panose="03000509000000000000" pitchFamily="65" charset="-120"/>
              </a:rPr>
              <a:t>最喜歡的書</a:t>
            </a:r>
            <a:endParaRPr lang="en-US" altLang="zh-TW" sz="2000" b="1" dirty="0" smtClean="0">
              <a:solidFill>
                <a:srgbClr val="CC00FF"/>
              </a:solidFill>
              <a:latin typeface="Calisto MT" panose="02040603050505030304" pitchFamily="18" charset="0"/>
              <a:ea typeface="標楷體" panose="03000509000000000000" pitchFamily="65" charset="-120"/>
            </a:endParaRPr>
          </a:p>
          <a:p>
            <a:pPr algn="ctr"/>
            <a:r>
              <a:rPr lang="zh-TW" altLang="en-US" sz="2000" b="1" dirty="0" smtClean="0">
                <a:solidFill>
                  <a:srgbClr val="CC00FF"/>
                </a:solidFill>
                <a:latin typeface="Calisto MT" panose="02040603050505030304" pitchFamily="18" charset="0"/>
                <a:ea typeface="標楷體" panose="03000509000000000000" pitchFamily="65" charset="-120"/>
              </a:rPr>
              <a:t>首席大提琴手</a:t>
            </a:r>
            <a:endParaRPr lang="en-US" altLang="zh-TW" sz="2000" b="1" dirty="0" smtClean="0">
              <a:solidFill>
                <a:srgbClr val="CC00FF"/>
              </a:solidFill>
              <a:latin typeface="Calisto MT" panose="02040603050505030304" pitchFamily="18" charset="0"/>
              <a:ea typeface="標楷體" panose="03000509000000000000" pitchFamily="65" charset="-120"/>
            </a:endParaRPr>
          </a:p>
          <a:p>
            <a:pPr algn="ctr"/>
            <a:endParaRPr lang="zh-TW" altLang="en-US" sz="2000" dirty="0">
              <a:solidFill>
                <a:srgbClr val="0000CC"/>
              </a:solidFill>
              <a:latin typeface="Calisto MT" panose="02040603050505030304" pitchFamily="18" charset="0"/>
              <a:ea typeface="標楷體" panose="03000509000000000000" pitchFamily="65" charset="-120"/>
            </a:endParaRPr>
          </a:p>
        </p:txBody>
      </p:sp>
      <p:sp>
        <p:nvSpPr>
          <p:cNvPr id="31" name="矩形 30"/>
          <p:cNvSpPr/>
          <p:nvPr/>
        </p:nvSpPr>
        <p:spPr>
          <a:xfrm>
            <a:off x="999289" y="4094139"/>
            <a:ext cx="2088000" cy="21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00CC"/>
                </a:solidFill>
                <a:latin typeface="Calisto MT" panose="02040603050505030304" pitchFamily="18" charset="0"/>
                <a:ea typeface="標楷體" panose="03000509000000000000" pitchFamily="65" charset="-120"/>
              </a:rPr>
              <a:t>青年組</a:t>
            </a:r>
            <a:endParaRPr lang="en-US" altLang="zh-TW" sz="2000" dirty="0" smtClean="0">
              <a:solidFill>
                <a:srgbClr val="0000CC"/>
              </a:solidFill>
              <a:latin typeface="Calisto MT" panose="02040603050505030304" pitchFamily="18" charset="0"/>
              <a:ea typeface="標楷體" panose="03000509000000000000" pitchFamily="65" charset="-120"/>
            </a:endParaRPr>
          </a:p>
          <a:p>
            <a:pPr algn="ctr"/>
            <a:r>
              <a:rPr lang="zh-TW" altLang="en-US" sz="2000" dirty="0" smtClean="0">
                <a:solidFill>
                  <a:srgbClr val="0000CC"/>
                </a:solidFill>
                <a:latin typeface="Calisto MT" panose="02040603050505030304" pitchFamily="18" charset="0"/>
                <a:ea typeface="標楷體" panose="03000509000000000000" pitchFamily="65" charset="-120"/>
              </a:rPr>
              <a:t>蔡政諺</a:t>
            </a:r>
            <a:r>
              <a:rPr lang="en-US" altLang="zh-TW" sz="2000" dirty="0" smtClean="0">
                <a:solidFill>
                  <a:srgbClr val="0000CC"/>
                </a:solidFill>
                <a:latin typeface="Calisto MT" panose="02040603050505030304" pitchFamily="18" charset="0"/>
                <a:ea typeface="標楷體" panose="03000509000000000000" pitchFamily="65" charset="-120"/>
              </a:rPr>
              <a:t>(25</a:t>
            </a:r>
            <a:r>
              <a:rPr lang="zh-TW" altLang="en-US" sz="2000" dirty="0" smtClean="0">
                <a:solidFill>
                  <a:srgbClr val="0000CC"/>
                </a:solidFill>
                <a:latin typeface="Calisto MT" panose="02040603050505030304" pitchFamily="18" charset="0"/>
                <a:ea typeface="標楷體" panose="03000509000000000000" pitchFamily="65" charset="-120"/>
              </a:rPr>
              <a:t>歲</a:t>
            </a:r>
            <a:r>
              <a:rPr lang="en-US" altLang="zh-TW" sz="2000" dirty="0" smtClean="0">
                <a:solidFill>
                  <a:srgbClr val="0000CC"/>
                </a:solidFill>
                <a:latin typeface="Calisto MT" panose="02040603050505030304" pitchFamily="18" charset="0"/>
                <a:ea typeface="標楷體" panose="03000509000000000000" pitchFamily="65" charset="-120"/>
              </a:rPr>
              <a:t>)</a:t>
            </a:r>
          </a:p>
          <a:p>
            <a:pPr algn="ctr"/>
            <a:r>
              <a:rPr lang="zh-TW" altLang="en-US" sz="2000" dirty="0" smtClean="0">
                <a:solidFill>
                  <a:srgbClr val="0000CC"/>
                </a:solidFill>
                <a:latin typeface="Calisto MT" panose="02040603050505030304" pitchFamily="18" charset="0"/>
                <a:ea typeface="標楷體" panose="03000509000000000000" pitchFamily="65" charset="-120"/>
              </a:rPr>
              <a:t>新北市</a:t>
            </a:r>
            <a:endParaRPr lang="en-US" altLang="zh-TW" sz="2000" dirty="0" smtClean="0">
              <a:solidFill>
                <a:srgbClr val="0000CC"/>
              </a:solidFill>
              <a:latin typeface="Calisto MT" panose="02040603050505030304" pitchFamily="18" charset="0"/>
              <a:ea typeface="標楷體" panose="03000509000000000000" pitchFamily="65" charset="-120"/>
            </a:endParaRPr>
          </a:p>
          <a:p>
            <a:pPr algn="ctr"/>
            <a:r>
              <a:rPr lang="en-US" altLang="zh-TW" sz="2000" dirty="0" smtClean="0">
                <a:solidFill>
                  <a:srgbClr val="FF0000"/>
                </a:solidFill>
                <a:latin typeface="Calisto MT" panose="02040603050505030304" pitchFamily="18" charset="0"/>
                <a:ea typeface="標楷體" panose="03000509000000000000" pitchFamily="65" charset="-120"/>
              </a:rPr>
              <a:t>913</a:t>
            </a:r>
            <a:r>
              <a:rPr lang="zh-TW" altLang="en-US" sz="2000" dirty="0" smtClean="0">
                <a:solidFill>
                  <a:srgbClr val="FF0000"/>
                </a:solidFill>
                <a:latin typeface="Calisto MT" panose="02040603050505030304" pitchFamily="18" charset="0"/>
                <a:ea typeface="標楷體" panose="03000509000000000000" pitchFamily="65" charset="-120"/>
              </a:rPr>
              <a:t>冊</a:t>
            </a:r>
            <a:endParaRPr lang="en-US" altLang="zh-TW" sz="2000" dirty="0" smtClean="0">
              <a:solidFill>
                <a:srgbClr val="FF0000"/>
              </a:solidFill>
              <a:latin typeface="Calisto MT" panose="02040603050505030304" pitchFamily="18" charset="0"/>
              <a:ea typeface="標楷體" panose="03000509000000000000" pitchFamily="65" charset="-120"/>
            </a:endParaRPr>
          </a:p>
          <a:p>
            <a:pPr algn="ctr"/>
            <a:r>
              <a:rPr lang="zh-TW" altLang="en-US" sz="2000" b="1" dirty="0" smtClean="0">
                <a:solidFill>
                  <a:srgbClr val="CC00FF"/>
                </a:solidFill>
                <a:latin typeface="Calisto MT" panose="02040603050505030304" pitchFamily="18" charset="0"/>
                <a:ea typeface="標楷體" panose="03000509000000000000" pitchFamily="65" charset="-120"/>
              </a:rPr>
              <a:t>最喜歡的書</a:t>
            </a:r>
            <a:endParaRPr lang="en-US" altLang="zh-TW" sz="2000" b="1" dirty="0" smtClean="0">
              <a:solidFill>
                <a:srgbClr val="CC00FF"/>
              </a:solidFill>
              <a:latin typeface="Calisto MT" panose="02040603050505030304" pitchFamily="18" charset="0"/>
              <a:ea typeface="標楷體" panose="03000509000000000000" pitchFamily="65" charset="-120"/>
            </a:endParaRPr>
          </a:p>
          <a:p>
            <a:pPr algn="ctr"/>
            <a:r>
              <a:rPr lang="zh-TW" altLang="en-US" sz="2000" b="1" dirty="0" smtClean="0">
                <a:solidFill>
                  <a:srgbClr val="CC00FF"/>
                </a:solidFill>
                <a:latin typeface="Calisto MT" panose="02040603050505030304" pitchFamily="18" charset="0"/>
                <a:ea typeface="標楷體" panose="03000509000000000000" pitchFamily="65" charset="-120"/>
              </a:rPr>
              <a:t>神鵰俠侶</a:t>
            </a:r>
            <a:endParaRPr lang="en-US" altLang="zh-TW" sz="2000" b="1" dirty="0" smtClean="0">
              <a:solidFill>
                <a:srgbClr val="CC00FF"/>
              </a:solidFill>
              <a:latin typeface="Calisto MT" panose="02040603050505030304" pitchFamily="18" charset="0"/>
              <a:ea typeface="標楷體" panose="03000509000000000000" pitchFamily="65" charset="-120"/>
            </a:endParaRPr>
          </a:p>
          <a:p>
            <a:pPr algn="ctr"/>
            <a:endParaRPr lang="zh-TW" altLang="en-US" sz="2000" dirty="0">
              <a:solidFill>
                <a:srgbClr val="0000CC"/>
              </a:solidFill>
              <a:latin typeface="Calisto MT" panose="02040603050505030304" pitchFamily="18" charset="0"/>
              <a:ea typeface="標楷體" panose="03000509000000000000" pitchFamily="65" charset="-120"/>
            </a:endParaRPr>
          </a:p>
        </p:txBody>
      </p:sp>
      <p:pic>
        <p:nvPicPr>
          <p:cNvPr id="13" name="圖片 12" descr="C:\Documents and Settings\ncluser\桌面\0205海報\北部公共圖書館-2－海報-01.jpg"/>
          <p:cNvPicPr>
            <a:picLocks noChangeAspect="1"/>
          </p:cNvPicPr>
          <p:nvPr/>
        </p:nvPicPr>
        <p:blipFill>
          <a:blip r:embed="rId5" cstate="email"/>
          <a:srcRect/>
          <a:stretch>
            <a:fillRect/>
          </a:stretch>
        </p:blipFill>
        <p:spPr bwMode="auto">
          <a:xfrm>
            <a:off x="1143289" y="1891012"/>
            <a:ext cx="1800000" cy="1930996"/>
          </a:xfrm>
          <a:prstGeom prst="rect">
            <a:avLst/>
          </a:prstGeom>
          <a:noFill/>
          <a:ln w="9525">
            <a:noFill/>
            <a:miter lim="800000"/>
            <a:headEnd/>
            <a:tailEnd/>
          </a:ln>
        </p:spPr>
      </p:pic>
    </p:spTree>
    <p:extLst>
      <p:ext uri="{BB962C8B-B14F-4D97-AF65-F5344CB8AC3E}">
        <p14:creationId xmlns="" xmlns:p14="http://schemas.microsoft.com/office/powerpoint/2010/main" val="30710037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descr="data:image/jpeg;base64,/9j/4AAQSkZJRgABAQAAAQABAAD/2wCEAAkGBwgHBgkIBwgKCgkLDRYPDQwMDRsUFRAWIB0iIiAdHx8kKDQsJCYxJx8fLT0tMTU3Ojo6Iys/RD84QzQ5OjcBCgoKDQwNGg8PGjclHyU3Nzc3Nzc3Nzc3Nzc3Nzc3Nzc3Nzc3Nzc3Nzc3Nzc3Nzc3Nzc3Nzc3Nzc3Nzc3Nzc3N//AABEIAKAAcAMBIgACEQEDEQH/xAAcAAACAgMBAQAAAAAAAAAAAAAFBgQHAQIDAAj/xAA+EAACAQMDAQYDBQUGBwEAAAABAgMABBEFEiExBhMiQVFhcYGRFDKhwdFCUrHh8AcVI2KS8RYlM0NUgqIk/8QAGgEAAgMBAQAAAAAAAAAAAAAAAgMABAUBBv/EACsRAAIBAwMDAQgDAAAAAAAAAAECAAMRIQQSQQUTMVEUIlJhcZGhscHR4f/aAAwDAQACEQMRAD8Ar5lVSCeR6Ct0AlYKo2j0rVlyealWkO48fWhJhgXM5JA27kH40a07T+82nHNTLC3jDxl0Dr+0M80Zs9MKndByvkPaks945UAnODSVkXaw5+FTtP7NzXN0kUaAMzYJ9B60c0i0aXG+Fzg4LKuQDTTb6eSEYKyMvRsYNAATCJAgYdjEt4Q0MplmB6OMAjNKHbiyDwCVUxhgMYxirPu7k2MRkupMR9AQM+WTnj40tavGmuWhEZXYj5LYwAPzomAEAEkZlNQabLd3JijwuFZ2ZjwABkn+VDZZ3kQRKSIQQVXA9Opx59frTx2j0hjGq21u0MQzzuJMnPBPp8KW00W4dyFiY+wBpyP6xL0zxA3Iz7jBrlIAOootfaZNZECdGQkZwwxQmbmmg3iipHmaJk8+f9cVpcgFGXowrcHAI9a5yLx8KkkLYyRRjRrSa4cCIbj6VEtrfvXA28069n9NZWQgdKrO+JcVOTNbHTpAwDIQ2fu+f0pu0zSmLd3MCJME92vDjjjJPAonaabDujmMYyo4Hln1qN2ieZhaWsyBDcSfeRmQvtG4IGUEjJXk+gPmRSrYvCJknTk1SLve5iCorSYxt55Tb19t350Rml1pXk7qKIptYpvIBU5crnnpjYD5g+uThLj1C/nheUanPKpFkVdN0YIe4ZSCOOdvBOBnGcUU7RXkg1/u/tUtu8H2eFNjHnvXxnbja24+HB6AE+fBK+IphcwrqA1K7iZYoXaMRybe87skvhdufT9qubadew2yBbcnwSGRI2RS0gxtOf3Tg/UZFLVlfX8Oqwj7bcx75LxC80+VJW7iUeDO0kKSoAA68etT9VvLywuI5XkmSIalNLtDd6AqQkgqAw8B4Ow9Dn2qbgcyZGJO1LS9QuRIFs4gCx7slhgLjAB56g+I+3HWhY0u7tp2P2bYrOoySv3Noz5noc/T51Il1S+0mz1Xu7ozXdvFLPKXCmPvmwwTBbdgKRgLwAeeTmoBnuz2huVLSiSeZ32srGN0EW3wkHaOgOctyTxUJE6CYG7aaW09t3iAkr04qs7q3ZGII5FXF2VC3umKrSbx9mtwymQtsbuxnII4J6nk0p9vdOitp4u4iC7gSx9cf701HxAdbyviMdelavg9OlTZFxkCokijPQfSniIjvo9oWkBxnBqx+z9qDjgcUpaFblXY7gAGxmnvQl2zOvOQR5VSGTNBsCMlvars9sUK7T6fdXVxpAs4yxiuHZnyQEHdMASR74o/EQFxg/OsuwCk4JwM8VY2gi0qbjeI3/Dt5baHOYrTfOslmI7eOTJMcDqzEFsclu8IzjjHTpXWTSr7VtYuLq7sJbdZI7GTY8oXa8buxAKkgkHH4c0Yt7+Vpo5na7EUkhAjMG0qDwM5PQYP1Fc5bqeISAT3rkEuGWAEYIB29fLGPmaHtCTcYtW2jahHaaRONMuCLTUppnSeTMpSSRtjNgndjwM2T5eddtQ0O8/x75tOuGF9MJHtbURNJApCKyEM6gkrEOQTgs3B60z7rhxJP9puljRd3diIZ82/hx9POtbgypZk/arwNbS5dlhyZBnpjzHI+lc7Qndxi3bW9zf/AN8W7aHfW5vp1kWSa3SNY4x3alBhzk4BPkOtdtN03Uo7sXv92XKqO/7uG4nj3EyPuG7aCAAOOWOPLPAosLqeN97XV46bh4fs+OB18/Pr8ql6VevLO8chvGwv/dh2jw8E/MkH+VdFMTm6L/ZXSLrSI7+wvLZI44W72O6jztn3licZ6bQAMUkdu7n7dcqsSFUQH73matvVnaNH2EDwnmqp7QQBJznk80NtuBGDMr65TBNQXQk9aPXcQLEYoZcRnJCjGPOnqYlllpaErC4aPOeQTuPr/WacdJcGaVsbSeMenSlaxQ2t2BMMpKmFPkcZzn/UDRvRp9xJPUmqoMuMI5JNlM1mOXcze3FQVmAQHPHnWbeVVjaRyAoYbifrTSwAuZX2woThc0Ln1VDNsi8SqfER50u9oe0E8riC1YxxMcH95/0rjZSBTsY4U8MfQV5vqfWCwCac49ZepaE7dzw0e1toTiOCd/fgfnW8fam2b70Eyj1ABrrD2Y0lFG6B5T6yTOfwzj8K6P2d0tx4bdoz6xyMv54rSNLqJyKg+3+RO7S+Npkm01Szu/8AozAt+6eD9K6zSlQcUv3nZ2aHx2UvfAc93LgN8mHH1HzrjaazJA5hvA5VThlceOM0I6hWoMF1aWHxDxJ7Ori9E3+XM9q08neuCxHB86r3Xi5kYnjJqxtTg74iWLDIyjxeXNJ/aLTmC/PPWtHcCLgxaiIF5nvDyaHTOQdvA/jTJqGmSBSwA9etC7nTyiFnYZ8gKNWEBkMdJtUSWNQisGRs5J4II5/r2ovok/HHrxSZZkuWA+PJpl0FlFg0hfxg4Az6VX5loiNt3eLEiopJJHrXGe9aWBI1DEZyFHVj0H6Cgkl21zPHGp5J2j+vnTFoFuJtSBxlIBuHx6L/AANZfUXas6aVDbd5+kZRUKpqNxFS/jki1eSOV8vHjIB4U+nyP51MhmfCnoAcj3qJ2gt57XXJzKG/xHLbiODzx+H511ikBjwQRtHnWJq02vYDx+JpKbqDLMsLiO6tYpom3Kyg5Nd6rvstrxstSkt5z/8AlZWd26CPH7R9vL5ipOpduZJ3MOhwjb/5Ew4+Q/WvUUeo0+wGqYPpMepoandKrkR6JCg5PFLuuy6bPNEJCplU4VkbxP8A5cDlh8KVoIb/AFa5jW8vJ53c427sKPkOKeNI0W10uMd0gMxHikxyaR7Q3UQadMWXkn+J1qK6bJa7fKAItSW67y1jhaFIGKLvGCWHXjy/OheuxpJEWaXGR0FFe1MBtdQiuYxjvxhj6MPP5j+FBNSDTwsVUkAZ48s80OjJo1ammbjI+kN1UotReYs3A71cJIOmDmoM9mvcBmfJGVbPqKkOpDsjABkJI9qgXM+1njJJB5Az9a0RAmtu2V586L2blGdV/cBb+FBoQQgbyzRW0O6bYpyzFeh6DGa407DmmADUYADkiIufiQf5U99l4lNrLIRyz4B8+n86QNPk/wCe4PHBT/5/lT12dZtjoG24fp8RWUDbqi3+H+4186c29YT1fSbfU7fZOMOo8D45H6iqxeV1SYIrMobwuATkfH0p/wC0V3cIHhik8Gwd8FHiVSeSPlS3f6jpob7JF3UbquFk64+VV+rVqT1tqLkeYzQ71TOQfxEy+LyPFZPlS2Jpl6HJ+4D8FOcf5qN2aLGqhVOTxgCgWpafPZztcx3QuGZtxkJ5Y+560d7EXUF1rVuL27tgyDcsJyGdx0AyMe/XypbUe+FVDiXXfYpMsHs3pRtIRc3CYnccD9wenxo55VwaYd2xHQDrUK91ForSQ2y97cbcpGOeT6+gr0dFKelpBF8CYDl6r7jIfbRVbS0f9pJkI+eR+dKklxsheAdZIgw4zzk1O1mWVdNjjvpWmu5pgx2HhQBnHsM46Ur61fGzvYfEQojAPwOc/wBe1ZRcvrwwFvdl9U26a3zgrUmZbjOeDQS4cCRc/Cp2p3ALgg55oLdyYUt5jmtVBKzGGJu7TuVOdpcHzHFTtGw+oTbgQFB4ByRxxQc3Imv41O3CnnP1qfplyIW1KYDOCQM+XX+VcIxC5hTRy1xe94uchjISPY/7U/addi1uopG4jlIRvYnp+NV12Qnwk74JIwv40/2lv9r05mK+D7uPlyayeoU3DrXpi5T8jmOpsLFW8GELxhZ6z9pmObWdQrHqFOMYPsa46DaWwuNQsDBHLE0glG9QQykYHX02/jXe0bvohDM+5wMHP7Q/WuxgGlql7AQY1HjTPIXzx7e3z8sUNLa9QaqjlT5HIv5gs1lNM+eJn/hXQgzSvpFoSOf+kDVZa32Sso764NmCiLIWizxtB5wPhVvy3Ze07+Ef4bLlTnk58/ak2djLNO567gBx7A1Z6m5Skppeb/ud0bncdxkXs32gkuLF9H1CV5J4EyJfumZR5E9fb1P8TP23CKFVVDLyFpbvdP3zi4t12XEZyB+97UXtUFxDGy5GR4vb2pKa5aSFq+CPvGVaKsQafgyDdyNITPN91Rx+f1/KkjtVcl8Ozcjg/jTd2gue5ZYUXC4yT6+mKrrtJcZQii6ajuWr1Blv1B1DgKEXwJxuLvfbK2ecdagSzh0Iz1FQxcZt8fGopuCFznFbQWZ7NeH9NYG8O7kKD1reC+CWl7uIBcnkn4frQ6xlUyXDvjiMnn1oZJelYTDxy+fwrhW8INHrspK7RMFOMsKtzSMW9ioXxAISxBzjjn4VSHZO77uBm8u8wfoKtGxvPtUSiaMd11VASAPfA6n41Trblb3RLCWZcw5c3ILkxKo/zHPHv61LsLwr4hIJm82OM0tXEzZG4M3XAauaDwl1yH8tuc1nNoRv7lFtjH7Qy2LEXEma5/aFoHZm4j0adLndKu9u7QGOAMeASSMDOegOKIaDNYarCZ7W6ilDkkbCG/GqU/tO+2zzrNcWTQxRNtWeWVS0hPkFHOPP5Gg3YftNdaDqkaRzuttM2HUHofWtbsM1NSTkSrvsxHBn0xJpkSqzk53dS1DDafZVJ3Axnhl8/Y1TX9qmp3kmsWtzDqku1oQRAkjDYQfvY6c/lXuznap74LDqF5cAoMbEYRq3uSPEfriqzdOp1CKj5MYtdl92OXbK8AwwPNVxrc++N8elG+0+pJLGO7YEZ9c0n39xvjPP7NXqacxbtIkU3+GwHrXAyt0U+dcY3wT71jfT4qFILkCOfnrHQx3zITWm9gMZ8sVrnmpacvGTs/dqts0e4hxJuxnGRgfpTtp+ukQoFfGzjg1U6sVORU231OaFcAn60p6e6MSpaXDHqu8g7sZ8yeaIjUUhhMrEHHoapyHtHOq4bJI6VmftPeSQlFJBKkZJ6Uj2drxveW0N6/rGodqNUaKwtoWhtGJDvyCemTnj1xS3qWh3emKktx3ZUn/ttnb8eKmdmtUSwgeMjl23Gp2p6rDd2zwvkqy4Ip12VrAYi9qstyczXWEm1+2tpdPspwbaAmWaUBQwxnA9TwaA6NBHc3oik3eJTtI8jUqx1u4sV7gtvgxtAHBAqHp12lncvKFbGCFx1FMAIEAkXhq7tzaWIhMm8qOuMUvzzFhtqbc6oJkwFbn1oWxyaij1kY+kxWKyaxRxc9Xq9Xqkk9WaxXqkkl6Xbw3V9FBc3C28TZ3St0Xgnn+H69KLns9a7Gca1a43FVJwA3Bxzu8/CP8A2Ofuml4dantrOoNbpbtdN3UezYoAGNmdvl5ZNSSFY+z9n4m/v+0AG7nHXgFepHX08iPMc1rbaPbXMMb/AN6xJujVnJCkKzA+HG7IwRt565GOKFz6vfXMRjuLlpEY5KsBz+HvXotXvoZZpY7giSYgyHaDux08qlp25hJtAsw7rJrtopG3GcHOSw8m46D/AFDoOaEX9vHaXTQw3CXCBVIlTocqCR8icfKtpNSu5O83zE96oV/CBuA6A8ewqHUnJtmsZrFeqTt56vV6vVJyf//Z"/>
          <p:cNvSpPr>
            <a:spLocks noChangeAspect="1" noChangeArrowheads="1"/>
          </p:cNvSpPr>
          <p:nvPr/>
        </p:nvSpPr>
        <p:spPr bwMode="auto">
          <a:xfrm>
            <a:off x="99748" y="-731838"/>
            <a:ext cx="1155700" cy="15240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20" name="投影片編號版面配置區 19"/>
          <p:cNvSpPr>
            <a:spLocks noGrp="1"/>
          </p:cNvSpPr>
          <p:nvPr>
            <p:ph type="sldNum" sz="quarter" idx="4294967295"/>
          </p:nvPr>
        </p:nvSpPr>
        <p:spPr>
          <a:xfrm>
            <a:off x="7594600" y="6245225"/>
            <a:ext cx="2311400" cy="476250"/>
          </a:xfrm>
          <a:prstGeom prst="rect">
            <a:avLst/>
          </a:prstGeom>
        </p:spPr>
        <p:txBody>
          <a:bodyPr/>
          <a:lstStyle/>
          <a:p>
            <a:fld id="{6810F0C8-20E7-484E-9061-DBB870C55BF0}" type="slidenum">
              <a:rPr lang="en-US" altLang="zh-TW" smtClean="0"/>
              <a:pPr/>
              <a:t>34</a:t>
            </a:fld>
            <a:endParaRPr lang="en-US" altLang="zh-TW" dirty="0"/>
          </a:p>
        </p:txBody>
      </p:sp>
      <p:sp>
        <p:nvSpPr>
          <p:cNvPr id="25" name="橢圓 24"/>
          <p:cNvSpPr/>
          <p:nvPr/>
        </p:nvSpPr>
        <p:spPr>
          <a:xfrm>
            <a:off x="5187026" y="4581128"/>
            <a:ext cx="3042338" cy="10081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00CC"/>
                </a:solidFill>
              </a:rPr>
              <a:t>林品勛</a:t>
            </a:r>
            <a:endParaRPr lang="en-US" altLang="zh-TW" sz="2000" dirty="0" smtClean="0">
              <a:solidFill>
                <a:srgbClr val="0000CC"/>
              </a:solidFill>
            </a:endParaRPr>
          </a:p>
          <a:p>
            <a:pPr algn="ctr"/>
            <a:r>
              <a:rPr lang="en-US" altLang="zh-TW" sz="2000" dirty="0" smtClean="0">
                <a:solidFill>
                  <a:srgbClr val="0000CC"/>
                </a:solidFill>
              </a:rPr>
              <a:t>3</a:t>
            </a:r>
            <a:r>
              <a:rPr lang="zh-TW" altLang="en-US" sz="2000" dirty="0" smtClean="0">
                <a:solidFill>
                  <a:srgbClr val="0000CC"/>
                </a:solidFill>
              </a:rPr>
              <a:t>歲  宜蘭縣</a:t>
            </a:r>
            <a:endParaRPr lang="en-US" altLang="zh-TW" sz="2000" dirty="0" smtClean="0">
              <a:solidFill>
                <a:srgbClr val="0000CC"/>
              </a:solidFill>
            </a:endParaRPr>
          </a:p>
          <a:p>
            <a:pPr algn="ctr"/>
            <a:r>
              <a:rPr lang="en-US" altLang="zh-TW" sz="2000" dirty="0" smtClean="0">
                <a:solidFill>
                  <a:srgbClr val="FF0000"/>
                </a:solidFill>
              </a:rPr>
              <a:t>703</a:t>
            </a:r>
            <a:r>
              <a:rPr lang="zh-TW" altLang="en-US" sz="2000" dirty="0" smtClean="0">
                <a:solidFill>
                  <a:srgbClr val="FF0000"/>
                </a:solidFill>
              </a:rPr>
              <a:t>冊</a:t>
            </a:r>
            <a:endParaRPr lang="en-US" altLang="zh-TW" sz="2000" dirty="0" smtClean="0">
              <a:solidFill>
                <a:srgbClr val="FF0000"/>
              </a:solidFill>
            </a:endParaRPr>
          </a:p>
          <a:p>
            <a:pPr algn="ctr"/>
            <a:r>
              <a:rPr lang="zh-TW" altLang="en-US" sz="2000" dirty="0" smtClean="0">
                <a:solidFill>
                  <a:srgbClr val="660066"/>
                </a:solidFill>
              </a:rPr>
              <a:t>最喜歡的</a:t>
            </a:r>
            <a:r>
              <a:rPr lang="zh-TW" altLang="en-US" sz="2000" dirty="0" smtClean="0">
                <a:solidFill>
                  <a:srgbClr val="660066"/>
                </a:solidFill>
              </a:rPr>
              <a:t>書</a:t>
            </a:r>
            <a:endParaRPr lang="en-US" altLang="zh-TW" sz="2000" dirty="0" smtClean="0">
              <a:solidFill>
                <a:srgbClr val="660066"/>
              </a:solidFill>
            </a:endParaRPr>
          </a:p>
          <a:p>
            <a:pPr algn="ctr"/>
            <a:r>
              <a:rPr lang="zh-TW" altLang="en-US" sz="2000" dirty="0" smtClean="0">
                <a:solidFill>
                  <a:srgbClr val="660066"/>
                </a:solidFill>
              </a:rPr>
              <a:t>從頭動到腳</a:t>
            </a:r>
            <a:endParaRPr lang="zh-TW" altLang="en-US" sz="2000" dirty="0">
              <a:solidFill>
                <a:srgbClr val="660066"/>
              </a:solidFill>
            </a:endParaRPr>
          </a:p>
        </p:txBody>
      </p:sp>
      <p:sp>
        <p:nvSpPr>
          <p:cNvPr id="31" name="橢圓 30"/>
          <p:cNvSpPr/>
          <p:nvPr/>
        </p:nvSpPr>
        <p:spPr>
          <a:xfrm>
            <a:off x="2222697" y="4149080"/>
            <a:ext cx="3234359"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00CC"/>
                </a:solidFill>
              </a:rPr>
              <a:t> 齊瑞華  </a:t>
            </a:r>
            <a:endParaRPr lang="en-US" altLang="zh-TW" sz="2000" dirty="0" smtClean="0">
              <a:solidFill>
                <a:srgbClr val="0000CC"/>
              </a:solidFill>
            </a:endParaRPr>
          </a:p>
          <a:p>
            <a:pPr algn="ctr"/>
            <a:r>
              <a:rPr lang="en-US" altLang="zh-TW" sz="2000" dirty="0" smtClean="0">
                <a:solidFill>
                  <a:srgbClr val="0000CC"/>
                </a:solidFill>
              </a:rPr>
              <a:t>84</a:t>
            </a:r>
            <a:r>
              <a:rPr lang="zh-TW" altLang="en-US" sz="2000" dirty="0" smtClean="0">
                <a:solidFill>
                  <a:srgbClr val="0000CC"/>
                </a:solidFill>
              </a:rPr>
              <a:t>歲  高雄市 </a:t>
            </a:r>
            <a:endParaRPr lang="en-US" altLang="zh-TW" sz="2000" dirty="0" smtClean="0">
              <a:solidFill>
                <a:srgbClr val="0000CC"/>
              </a:solidFill>
            </a:endParaRPr>
          </a:p>
          <a:p>
            <a:pPr algn="ctr"/>
            <a:r>
              <a:rPr lang="en-US" altLang="zh-TW" sz="2000" dirty="0" smtClean="0">
                <a:solidFill>
                  <a:srgbClr val="FF0000"/>
                </a:solidFill>
              </a:rPr>
              <a:t>479</a:t>
            </a:r>
            <a:r>
              <a:rPr lang="zh-TW" altLang="en-US" sz="2000" dirty="0" smtClean="0">
                <a:solidFill>
                  <a:srgbClr val="FF0000"/>
                </a:solidFill>
              </a:rPr>
              <a:t>冊</a:t>
            </a:r>
            <a:endParaRPr lang="en-US" altLang="zh-TW" sz="2000" dirty="0" smtClean="0">
              <a:solidFill>
                <a:srgbClr val="FF0000"/>
              </a:solidFill>
            </a:endParaRPr>
          </a:p>
          <a:p>
            <a:pPr algn="ctr"/>
            <a:r>
              <a:rPr lang="zh-TW" altLang="en-US" sz="2000" dirty="0" smtClean="0">
                <a:solidFill>
                  <a:srgbClr val="660066"/>
                </a:solidFill>
              </a:rPr>
              <a:t>最喜歡的</a:t>
            </a:r>
            <a:r>
              <a:rPr lang="zh-TW" altLang="en-US" sz="2000" dirty="0" smtClean="0">
                <a:solidFill>
                  <a:srgbClr val="660066"/>
                </a:solidFill>
              </a:rPr>
              <a:t>書</a:t>
            </a:r>
            <a:endParaRPr lang="en-US" altLang="zh-TW" sz="2000" dirty="0" smtClean="0">
              <a:solidFill>
                <a:srgbClr val="660066"/>
              </a:solidFill>
            </a:endParaRPr>
          </a:p>
          <a:p>
            <a:pPr algn="ctr"/>
            <a:r>
              <a:rPr lang="zh-TW" altLang="en-US" sz="2000" dirty="0" smtClean="0">
                <a:solidFill>
                  <a:srgbClr val="660066"/>
                </a:solidFill>
              </a:rPr>
              <a:t>創造生命中的感動</a:t>
            </a:r>
            <a:endParaRPr lang="zh-TW" altLang="en-US" sz="2000" dirty="0">
              <a:solidFill>
                <a:srgbClr val="660066"/>
              </a:solidFill>
            </a:endParaRPr>
          </a:p>
        </p:txBody>
      </p:sp>
      <p:sp>
        <p:nvSpPr>
          <p:cNvPr id="12" name="矩形 11"/>
          <p:cNvSpPr/>
          <p:nvPr/>
        </p:nvSpPr>
        <p:spPr>
          <a:xfrm>
            <a:off x="272480" y="188640"/>
            <a:ext cx="8580953"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3200" b="1" cap="none" spc="50" dirty="0" smtClean="0">
                <a:ln w="11430"/>
                <a:solidFill>
                  <a:srgbClr val="800080"/>
                </a:solidFill>
                <a:effectLst>
                  <a:outerShdw blurRad="76200" dist="50800" dir="5400000" algn="tl" rotWithShape="0">
                    <a:srgbClr val="000000">
                      <a:alpha val="65000"/>
                    </a:srgbClr>
                  </a:outerShdw>
                </a:effectLst>
                <a:latin typeface="Calisto MT" pitchFamily="18" charset="0"/>
                <a:ea typeface="微軟正黑體" pitchFamily="34" charset="-120"/>
              </a:rPr>
              <a:t>借閱楷模 愛閱標竿</a:t>
            </a:r>
            <a:r>
              <a:rPr lang="en-US" altLang="zh-TW" sz="3200" b="1" cap="none" spc="50" dirty="0" smtClean="0">
                <a:ln w="11430"/>
                <a:solidFill>
                  <a:srgbClr val="800080"/>
                </a:solidFill>
                <a:effectLst>
                  <a:outerShdw blurRad="76200" dist="50800" dir="5400000" algn="tl" rotWithShape="0">
                    <a:srgbClr val="000000">
                      <a:alpha val="65000"/>
                    </a:srgbClr>
                  </a:outerShdw>
                </a:effectLst>
                <a:latin typeface="Calisto MT" pitchFamily="18" charset="0"/>
                <a:ea typeface="微軟正黑體" pitchFamily="34" charset="-120"/>
              </a:rPr>
              <a:t>-</a:t>
            </a:r>
          </a:p>
          <a:p>
            <a:r>
              <a:rPr lang="zh-TW" altLang="en-US" sz="3200" b="1" cap="none" spc="50" dirty="0" smtClean="0">
                <a:ln w="11430"/>
                <a:solidFill>
                  <a:srgbClr val="800000"/>
                </a:solidFill>
                <a:effectLst>
                  <a:outerShdw blurRad="76200" dist="50800" dir="5400000" algn="tl" rotWithShape="0">
                    <a:srgbClr val="000000">
                      <a:alpha val="65000"/>
                    </a:srgbClr>
                  </a:outerShdw>
                </a:effectLst>
                <a:latin typeface="Calisto MT" pitchFamily="18" charset="0"/>
                <a:ea typeface="微軟正黑體" pitchFamily="34" charset="-120"/>
              </a:rPr>
              <a:t>參加表揚典禮</a:t>
            </a:r>
            <a:r>
              <a:rPr lang="zh-TW" altLang="en-US" sz="3200" b="1" spc="50" dirty="0" smtClean="0">
                <a:ln w="11430"/>
                <a:solidFill>
                  <a:srgbClr val="800000"/>
                </a:solidFill>
                <a:effectLst>
                  <a:outerShdw blurRad="76200" dist="50800" dir="5400000" algn="tl" rotWithShape="0">
                    <a:srgbClr val="000000">
                      <a:alpha val="65000"/>
                    </a:srgbClr>
                  </a:outerShdw>
                </a:effectLst>
                <a:latin typeface="Calisto MT" pitchFamily="18" charset="0"/>
                <a:ea typeface="微軟正黑體" pitchFamily="34" charset="-120"/>
              </a:rPr>
              <a:t>最大年紀和最小年紀楷模</a:t>
            </a:r>
            <a:endParaRPr lang="en-US" altLang="zh-TW" sz="3200" b="1" cap="none" spc="50" dirty="0" smtClean="0">
              <a:ln w="11430"/>
              <a:solidFill>
                <a:srgbClr val="800000"/>
              </a:solidFill>
              <a:effectLst>
                <a:outerShdw blurRad="76200" dist="50800" dir="5400000" algn="tl" rotWithShape="0">
                  <a:srgbClr val="000000">
                    <a:alpha val="65000"/>
                  </a:srgbClr>
                </a:outerShdw>
              </a:effectLst>
              <a:latin typeface="Calisto MT" pitchFamily="18" charset="0"/>
              <a:ea typeface="微軟正黑體" pitchFamily="34" charset="-120"/>
            </a:endParaRPr>
          </a:p>
          <a:p>
            <a:r>
              <a:rPr lang="zh-TW" altLang="en-US" sz="3200" b="1" spc="50" dirty="0" smtClean="0">
                <a:ln w="11430"/>
                <a:solidFill>
                  <a:srgbClr val="800000"/>
                </a:solidFill>
                <a:effectLst>
                  <a:outerShdw blurRad="76200" dist="50800" dir="5400000" algn="tl" rotWithShape="0">
                    <a:srgbClr val="000000">
                      <a:alpha val="65000"/>
                    </a:srgbClr>
                  </a:outerShdw>
                </a:effectLst>
                <a:latin typeface="Calisto MT" pitchFamily="18" charset="0"/>
                <a:ea typeface="微軟正黑體" pitchFamily="34" charset="-120"/>
              </a:rPr>
              <a:t>                      </a:t>
            </a:r>
            <a:endParaRPr lang="zh-TW" altLang="en-US" sz="3200" b="1" cap="none" spc="50" dirty="0">
              <a:ln w="11430"/>
              <a:solidFill>
                <a:srgbClr val="800000"/>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pic>
        <p:nvPicPr>
          <p:cNvPr id="14" name="Picture 2"/>
          <p:cNvPicPr>
            <a:picLocks noChangeAspect="1" noChangeArrowheads="1"/>
          </p:cNvPicPr>
          <p:nvPr/>
        </p:nvPicPr>
        <p:blipFill>
          <a:blip r:embed="rId3" cstate="email"/>
          <a:srcRect/>
          <a:stretch>
            <a:fillRect/>
          </a:stretch>
        </p:blipFill>
        <p:spPr bwMode="auto">
          <a:xfrm>
            <a:off x="2612741" y="1844824"/>
            <a:ext cx="2181230" cy="1510082"/>
          </a:xfrm>
          <a:prstGeom prst="rect">
            <a:avLst/>
          </a:prstGeom>
          <a:noFill/>
          <a:ln w="9525">
            <a:noFill/>
            <a:miter lim="800000"/>
            <a:headEnd/>
            <a:tailEnd/>
          </a:ln>
        </p:spPr>
      </p:pic>
      <p:pic>
        <p:nvPicPr>
          <p:cNvPr id="2051" name="Picture 3" descr="F:\0212\借閱楷模\宜蘭縣\宜蘭縣兒童組_林品勛(男).JPG"/>
          <p:cNvPicPr>
            <a:picLocks noChangeAspect="1" noChangeArrowheads="1"/>
          </p:cNvPicPr>
          <p:nvPr/>
        </p:nvPicPr>
        <p:blipFill>
          <a:blip r:embed="rId4" cstate="email"/>
          <a:srcRect/>
          <a:stretch>
            <a:fillRect/>
          </a:stretch>
        </p:blipFill>
        <p:spPr bwMode="auto">
          <a:xfrm>
            <a:off x="5889104" y="1916832"/>
            <a:ext cx="1794199" cy="2208244"/>
          </a:xfrm>
          <a:prstGeom prst="rect">
            <a:avLst/>
          </a:prstGeom>
          <a:noFill/>
        </p:spPr>
      </p:pic>
    </p:spTree>
    <p:extLst>
      <p:ext uri="{BB962C8B-B14F-4D97-AF65-F5344CB8AC3E}">
        <p14:creationId xmlns:p14="http://schemas.microsoft.com/office/powerpoint/2010/main" xmlns="" val="274923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00672" y="920760"/>
            <a:ext cx="734481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28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各界加強合作推動優質閱讀風氣 ，刻不容緩</a:t>
            </a:r>
            <a:endParaRPr lang="zh-TW" altLang="en-US" sz="28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sp>
        <p:nvSpPr>
          <p:cNvPr id="2" name="矩形 1"/>
          <p:cNvSpPr/>
          <p:nvPr/>
        </p:nvSpPr>
        <p:spPr>
          <a:xfrm>
            <a:off x="1316119" y="1988840"/>
            <a:ext cx="7237281" cy="2708434"/>
          </a:xfrm>
          <a:prstGeom prst="rect">
            <a:avLst/>
          </a:prstGeom>
        </p:spPr>
        <p:txBody>
          <a:bodyPr wrap="square">
            <a:spAutoFit/>
          </a:bodyPr>
          <a:lstStyle/>
          <a:p>
            <a:pPr marL="342900" indent="-342900">
              <a:lnSpc>
                <a:spcPct val="150000"/>
              </a:lnSpc>
              <a:spcBef>
                <a:spcPts val="600"/>
              </a:spcBef>
              <a:buFont typeface="Wingdings" pitchFamily="2" charset="2"/>
              <a:buChar char="u"/>
            </a:pPr>
            <a:r>
              <a:rPr lang="zh-TW" altLang="en-US" sz="2200" dirty="0">
                <a:latin typeface="Calisto MT" pitchFamily="18" charset="0"/>
                <a:ea typeface="標楷體" pitchFamily="65" charset="-120"/>
              </a:rPr>
              <a:t>圖書館界、出版界及文教機等應密切合作</a:t>
            </a:r>
            <a:r>
              <a:rPr lang="zh-TW" altLang="en-US" sz="2200" dirty="0" smtClean="0">
                <a:latin typeface="Calisto MT" pitchFamily="18" charset="0"/>
                <a:ea typeface="標楷體" pitchFamily="65" charset="-120"/>
              </a:rPr>
              <a:t>，擴大</a:t>
            </a:r>
            <a:r>
              <a:rPr lang="zh-TW" altLang="en-US" sz="2200" dirty="0">
                <a:latin typeface="Calisto MT" pitchFamily="18" charset="0"/>
                <a:ea typeface="標楷體" pitchFamily="65" charset="-120"/>
              </a:rPr>
              <a:t>及提升舉辦閱讀活動的質量，以</a:t>
            </a:r>
            <a:r>
              <a:rPr lang="zh-TW" altLang="en-US" sz="2200" dirty="0" smtClean="0">
                <a:latin typeface="Calisto MT" pitchFamily="18" charset="0"/>
                <a:ea typeface="標楷體" pitchFamily="65" charset="-120"/>
              </a:rPr>
              <a:t>促進全民</a:t>
            </a:r>
            <a:r>
              <a:rPr lang="zh-TW" altLang="en-US" sz="2200" dirty="0">
                <a:latin typeface="Calisto MT" pitchFamily="18" charset="0"/>
                <a:ea typeface="標楷體" pitchFamily="65" charset="-120"/>
              </a:rPr>
              <a:t>閱讀素養之</a:t>
            </a:r>
            <a:r>
              <a:rPr lang="zh-TW" altLang="en-US" sz="2200" dirty="0" smtClean="0">
                <a:latin typeface="Calisto MT" pitchFamily="18" charset="0"/>
                <a:ea typeface="標楷體" pitchFamily="65" charset="-120"/>
              </a:rPr>
              <a:t>能量</a:t>
            </a:r>
            <a:endParaRPr lang="en-US" altLang="zh-TW" sz="2200" dirty="0">
              <a:latin typeface="Calisto MT" pitchFamily="18" charset="0"/>
              <a:ea typeface="標楷體" pitchFamily="65" charset="-120"/>
            </a:endParaRPr>
          </a:p>
          <a:p>
            <a:pPr marL="342900" indent="-342900">
              <a:lnSpc>
                <a:spcPct val="150000"/>
              </a:lnSpc>
              <a:spcBef>
                <a:spcPts val="600"/>
              </a:spcBef>
              <a:buFont typeface="Wingdings" pitchFamily="2" charset="2"/>
              <a:buChar char="u"/>
            </a:pPr>
            <a:r>
              <a:rPr lang="zh-TW" altLang="en-US" sz="2200" dirty="0">
                <a:latin typeface="Calisto MT" pitchFamily="18" charset="0"/>
                <a:ea typeface="標楷體" pitchFamily="65" charset="-120"/>
              </a:rPr>
              <a:t>藉由臺灣</a:t>
            </a:r>
            <a:r>
              <a:rPr lang="en-US" altLang="zh-TW" sz="2200" dirty="0">
                <a:latin typeface="Calisto MT" pitchFamily="18" charset="0"/>
                <a:ea typeface="標楷體" pitchFamily="65" charset="-120"/>
              </a:rPr>
              <a:t>103</a:t>
            </a:r>
            <a:r>
              <a:rPr lang="zh-TW" altLang="en-US" sz="2200" dirty="0">
                <a:latin typeface="Calisto MT" pitchFamily="18" charset="0"/>
                <a:ea typeface="標楷體" pitchFamily="65" charset="-120"/>
              </a:rPr>
              <a:t>年閱讀習慣調查結果的公布</a:t>
            </a:r>
            <a:r>
              <a:rPr lang="zh-TW" altLang="en-US" sz="2200" dirty="0" smtClean="0">
                <a:latin typeface="Calisto MT" pitchFamily="18" charset="0"/>
                <a:ea typeface="標楷體" pitchFamily="65" charset="-120"/>
              </a:rPr>
              <a:t>，使得</a:t>
            </a:r>
            <a:r>
              <a:rPr lang="zh-TW" altLang="en-US" sz="2200" dirty="0">
                <a:latin typeface="Calisto MT" pitchFamily="18" charset="0"/>
                <a:ea typeface="標楷體" pitchFamily="65" charset="-120"/>
              </a:rPr>
              <a:t>各縣市政府掌握民眾的閱讀興趣，</a:t>
            </a:r>
            <a:r>
              <a:rPr lang="zh-TW" altLang="en-US" sz="2200" dirty="0" smtClean="0">
                <a:latin typeface="Calisto MT" pitchFamily="18" charset="0"/>
                <a:ea typeface="標楷體" pitchFamily="65" charset="-120"/>
              </a:rPr>
              <a:t>建立</a:t>
            </a:r>
            <a:r>
              <a:rPr lang="zh-TW" altLang="en-US" sz="2200" dirty="0">
                <a:latin typeface="Calisto MT" pitchFamily="18" charset="0"/>
                <a:ea typeface="標楷體" pitchFamily="65" charset="-120"/>
              </a:rPr>
              <a:t>讓民眾有感的教育文化策略，投注更</a:t>
            </a:r>
            <a:r>
              <a:rPr lang="zh-TW" altLang="en-US" sz="2200" dirty="0" smtClean="0">
                <a:latin typeface="Calisto MT" pitchFamily="18" charset="0"/>
                <a:ea typeface="標楷體" pitchFamily="65" charset="-120"/>
              </a:rPr>
              <a:t>多資源</a:t>
            </a:r>
            <a:r>
              <a:rPr lang="zh-TW" altLang="en-US" sz="2200" dirty="0">
                <a:latin typeface="Calisto MT" pitchFamily="18" charset="0"/>
                <a:ea typeface="標楷體" pitchFamily="65" charset="-120"/>
              </a:rPr>
              <a:t>鼓勵民眾閱讀推薦好書及經典作品</a:t>
            </a:r>
            <a:endParaRPr lang="en-US" altLang="zh-TW" sz="2200" dirty="0">
              <a:latin typeface="Calisto MT" pitchFamily="18" charset="0"/>
              <a:ea typeface="標楷體" pitchFamily="65"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35</a:t>
            </a:fld>
            <a:endParaRPr lang="zh-TW" alt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72680" y="980729"/>
            <a:ext cx="7200800"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28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發揮區域資源中心效能，強化公共圖書館</a:t>
            </a:r>
            <a:endParaRPr lang="en-US" altLang="zh-TW" sz="28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endParaRPr>
          </a:p>
          <a:p>
            <a:r>
              <a:rPr lang="zh-TW" altLang="en-US" sz="28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影響力</a:t>
            </a:r>
            <a:endParaRPr lang="zh-TW" altLang="en-US" sz="28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sp>
        <p:nvSpPr>
          <p:cNvPr id="2" name="矩形 1"/>
          <p:cNvSpPr/>
          <p:nvPr/>
        </p:nvSpPr>
        <p:spPr>
          <a:xfrm>
            <a:off x="992560" y="1988840"/>
            <a:ext cx="7920881" cy="3216265"/>
          </a:xfrm>
          <a:prstGeom prst="rect">
            <a:avLst/>
          </a:prstGeom>
        </p:spPr>
        <p:txBody>
          <a:bodyPr wrap="square">
            <a:spAutoFit/>
          </a:bodyPr>
          <a:lstStyle/>
          <a:p>
            <a:pPr marL="342900" indent="-342900">
              <a:lnSpc>
                <a:spcPct val="150000"/>
              </a:lnSpc>
              <a:spcBef>
                <a:spcPts val="600"/>
              </a:spcBef>
              <a:buFont typeface="Wingdings" pitchFamily="2" charset="2"/>
              <a:buChar char="u"/>
            </a:pPr>
            <a:r>
              <a:rPr lang="zh-TW" altLang="en-US" sz="2200" dirty="0">
                <a:latin typeface="Calisto MT" pitchFamily="18" charset="0"/>
                <a:ea typeface="標楷體" pitchFamily="65" charset="-120"/>
              </a:rPr>
              <a:t>在臺北市、臺中市、高雄市及花蓮市建置北、中、南、東</a:t>
            </a:r>
            <a:r>
              <a:rPr lang="en-US" altLang="zh-TW" sz="2200" dirty="0">
                <a:latin typeface="Calisto MT" pitchFamily="18" charset="0"/>
                <a:ea typeface="標楷體" pitchFamily="65" charset="-120"/>
              </a:rPr>
              <a:t>4</a:t>
            </a:r>
            <a:r>
              <a:rPr lang="zh-TW" altLang="en-US" sz="2200" dirty="0">
                <a:latin typeface="Calisto MT" pitchFamily="18" charset="0"/>
                <a:ea typeface="標楷體" pitchFamily="65" charset="-120"/>
              </a:rPr>
              <a:t>個區域資源中心，在新北市、桃園市、苗栗縣、雲林縣、臺南市、澎湖縣、宜蘭縣、臺東縣</a:t>
            </a:r>
            <a:r>
              <a:rPr lang="en-US" altLang="zh-TW" sz="2200" dirty="0">
                <a:latin typeface="Calisto MT" pitchFamily="18" charset="0"/>
                <a:ea typeface="標楷體" pitchFamily="65" charset="-120"/>
              </a:rPr>
              <a:t>8</a:t>
            </a:r>
            <a:r>
              <a:rPr lang="zh-TW" altLang="en-US" sz="2200" dirty="0">
                <a:latin typeface="Calisto MT" pitchFamily="18" charset="0"/>
                <a:ea typeface="標楷體" pitchFamily="65" charset="-120"/>
              </a:rPr>
              <a:t>個分區資源中心</a:t>
            </a:r>
            <a:endParaRPr lang="en-US" altLang="zh-TW" sz="2200" dirty="0">
              <a:latin typeface="Calisto MT" pitchFamily="18" charset="0"/>
              <a:ea typeface="標楷體" pitchFamily="65" charset="-120"/>
            </a:endParaRPr>
          </a:p>
          <a:p>
            <a:pPr marL="342900" indent="-342900">
              <a:lnSpc>
                <a:spcPct val="150000"/>
              </a:lnSpc>
              <a:spcBef>
                <a:spcPts val="600"/>
              </a:spcBef>
              <a:buFont typeface="Wingdings" pitchFamily="2" charset="2"/>
              <a:buChar char="u"/>
            </a:pPr>
            <a:r>
              <a:rPr lang="zh-TW" altLang="en-US" sz="2200" dirty="0">
                <a:latin typeface="Calisto MT" pitchFamily="18" charset="0"/>
                <a:ea typeface="標楷體" pitchFamily="65" charset="-120"/>
              </a:rPr>
              <a:t>國家圖書館將協助各區域資源中心所需圖書資源之購置及輔導閱讀推廣活動；同時透過館際互借交流等資源分享機制，使散置於各個圖書館之藏書得以整合行銷並推廣利用</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36</a:t>
            </a:fld>
            <a:endParaRPr lang="zh-TW" alt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72680" y="1052738"/>
            <a:ext cx="7200800"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24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建立青少年、知識性、文化創意、 多元文化等主題優質書目</a:t>
            </a:r>
            <a:endParaRPr lang="zh-TW" altLang="en-US" sz="24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sp>
        <p:nvSpPr>
          <p:cNvPr id="2" name="矩形 1"/>
          <p:cNvSpPr/>
          <p:nvPr/>
        </p:nvSpPr>
        <p:spPr>
          <a:xfrm>
            <a:off x="812540" y="2204864"/>
            <a:ext cx="8280920" cy="3216265"/>
          </a:xfrm>
          <a:prstGeom prst="rect">
            <a:avLst/>
          </a:prstGeom>
        </p:spPr>
        <p:txBody>
          <a:bodyPr wrap="square">
            <a:spAutoFit/>
          </a:bodyPr>
          <a:lstStyle/>
          <a:p>
            <a:pPr marL="342900" indent="-342900">
              <a:lnSpc>
                <a:spcPct val="150000"/>
              </a:lnSpc>
              <a:spcBef>
                <a:spcPts val="600"/>
              </a:spcBef>
              <a:buFont typeface="Wingdings" pitchFamily="2" charset="2"/>
              <a:buChar char="u"/>
            </a:pPr>
            <a:r>
              <a:rPr lang="zh-TW" altLang="en-US" sz="2200" dirty="0">
                <a:latin typeface="Calisto MT" pitchFamily="18" charset="0"/>
                <a:ea typeface="標楷體" pitchFamily="65" charset="-120"/>
              </a:rPr>
              <a:t>國內公共圖書館長期在經費及人力等</a:t>
            </a:r>
            <a:r>
              <a:rPr lang="zh-TW" altLang="en-US" sz="2200" dirty="0" smtClean="0">
                <a:latin typeface="Calisto MT" pitchFamily="18" charset="0"/>
                <a:ea typeface="標楷體" pitchFamily="65" charset="-120"/>
              </a:rPr>
              <a:t>條件限制</a:t>
            </a:r>
            <a:r>
              <a:rPr lang="zh-TW" altLang="en-US" sz="2200" dirty="0">
                <a:latin typeface="Calisto MT" pitchFamily="18" charset="0"/>
                <a:ea typeface="標楷體" pitchFamily="65" charset="-120"/>
              </a:rPr>
              <a:t>下，多數圖書館無力大量購置館藏</a:t>
            </a:r>
            <a:r>
              <a:rPr lang="zh-TW" altLang="en-US" sz="2200" dirty="0" smtClean="0">
                <a:latin typeface="Calisto MT" pitchFamily="18" charset="0"/>
                <a:ea typeface="標楷體" pitchFamily="65" charset="-120"/>
              </a:rPr>
              <a:t>資源</a:t>
            </a:r>
            <a:r>
              <a:rPr lang="zh-TW" altLang="en-US" sz="2200" dirty="0">
                <a:latin typeface="Calisto MT" pitchFamily="18" charset="0"/>
                <a:ea typeface="標楷體" pitchFamily="65" charset="-120"/>
              </a:rPr>
              <a:t>，對於館藏徵集上也較難進行全盤性考量，只能多半以有限經費優先購買暢銷熱門之圖書</a:t>
            </a:r>
            <a:r>
              <a:rPr lang="zh-TW" altLang="en-US" sz="2200" dirty="0" smtClean="0">
                <a:latin typeface="Calisto MT" pitchFamily="18" charset="0"/>
                <a:ea typeface="標楷體" pitchFamily="65" charset="-120"/>
              </a:rPr>
              <a:t>資源</a:t>
            </a:r>
            <a:endParaRPr lang="en-US" altLang="zh-TW" sz="2200" dirty="0">
              <a:latin typeface="Calisto MT" pitchFamily="18" charset="0"/>
              <a:ea typeface="標楷體" pitchFamily="65" charset="-120"/>
            </a:endParaRPr>
          </a:p>
          <a:p>
            <a:pPr marL="342900" indent="-342900">
              <a:lnSpc>
                <a:spcPct val="150000"/>
              </a:lnSpc>
              <a:spcBef>
                <a:spcPts val="600"/>
              </a:spcBef>
              <a:buFont typeface="Wingdings" pitchFamily="2" charset="2"/>
              <a:buChar char="u"/>
            </a:pPr>
            <a:r>
              <a:rPr lang="en-US" altLang="zh-TW" sz="2200" dirty="0">
                <a:latin typeface="Calisto MT" pitchFamily="18" charset="0"/>
                <a:ea typeface="標楷體" pitchFamily="65" charset="-120"/>
              </a:rPr>
              <a:t>36</a:t>
            </a:r>
            <a:r>
              <a:rPr lang="zh-TW" altLang="en-US" sz="2200" dirty="0">
                <a:latin typeface="Calisto MT" pitchFamily="18" charset="0"/>
                <a:ea typeface="標楷體" pitchFamily="65" charset="-120"/>
              </a:rPr>
              <a:t>位專家學者精挑細選</a:t>
            </a:r>
            <a:r>
              <a:rPr lang="en-US" altLang="zh-TW" sz="2200" dirty="0">
                <a:latin typeface="Calisto MT" pitchFamily="18" charset="0"/>
                <a:ea typeface="標楷體" pitchFamily="65" charset="-120"/>
              </a:rPr>
              <a:t>4</a:t>
            </a:r>
            <a:r>
              <a:rPr lang="zh-TW" altLang="en-US" sz="2200" dirty="0">
                <a:latin typeface="Calisto MT" pitchFamily="18" charset="0"/>
                <a:ea typeface="標楷體" pitchFamily="65" charset="-120"/>
              </a:rPr>
              <a:t>大類優質圖書，期能強化全國公共圖書館館藏品質；預計</a:t>
            </a:r>
            <a:r>
              <a:rPr lang="en-US" altLang="zh-TW" sz="2200" dirty="0">
                <a:latin typeface="Calisto MT" pitchFamily="18" charset="0"/>
                <a:ea typeface="標楷體" pitchFamily="65" charset="-120"/>
              </a:rPr>
              <a:t>4</a:t>
            </a:r>
            <a:r>
              <a:rPr lang="zh-TW" altLang="en-US" sz="2200" dirty="0">
                <a:latin typeface="Calisto MT" pitchFamily="18" charset="0"/>
                <a:ea typeface="標楷體" pitchFamily="65" charset="-120"/>
              </a:rPr>
              <a:t>年內每個區域資源中心館藏可達</a:t>
            </a:r>
            <a:r>
              <a:rPr lang="en-US" altLang="zh-TW" sz="2200" dirty="0">
                <a:latin typeface="Calisto MT" pitchFamily="18" charset="0"/>
                <a:ea typeface="標楷體" pitchFamily="65" charset="-120"/>
              </a:rPr>
              <a:t>10</a:t>
            </a:r>
            <a:r>
              <a:rPr lang="zh-TW" altLang="en-US" sz="2200" dirty="0">
                <a:latin typeface="Calisto MT" pitchFamily="18" charset="0"/>
                <a:ea typeface="標楷體" pitchFamily="65" charset="-120"/>
              </a:rPr>
              <a:t>萬餘</a:t>
            </a:r>
            <a:r>
              <a:rPr lang="zh-TW" altLang="en-US" sz="2200" dirty="0" smtClean="0">
                <a:latin typeface="Calisto MT" pitchFamily="18" charset="0"/>
                <a:ea typeface="標楷體" pitchFamily="65" charset="-120"/>
              </a:rPr>
              <a:t>冊圖書</a:t>
            </a:r>
            <a:r>
              <a:rPr lang="zh-TW" altLang="en-US" sz="2200" dirty="0">
                <a:latin typeface="Calisto MT" pitchFamily="18" charset="0"/>
                <a:ea typeface="標楷體" pitchFamily="65" charset="-120"/>
              </a:rPr>
              <a:t>、每個分區資源中心館藏達</a:t>
            </a:r>
            <a:r>
              <a:rPr lang="en-US" altLang="zh-TW" sz="2200" dirty="0">
                <a:latin typeface="Calisto MT" pitchFamily="18" charset="0"/>
                <a:ea typeface="標楷體" pitchFamily="65" charset="-120"/>
              </a:rPr>
              <a:t>3</a:t>
            </a:r>
            <a:r>
              <a:rPr lang="zh-TW" altLang="en-US" sz="2200" dirty="0">
                <a:latin typeface="Calisto MT" pitchFamily="18" charset="0"/>
                <a:ea typeface="標楷體" pitchFamily="65" charset="-120"/>
              </a:rPr>
              <a:t>至</a:t>
            </a:r>
            <a:r>
              <a:rPr lang="en-US" altLang="zh-TW" sz="2200" dirty="0">
                <a:latin typeface="Calisto MT" pitchFamily="18" charset="0"/>
                <a:ea typeface="標楷體" pitchFamily="65" charset="-120"/>
              </a:rPr>
              <a:t>4</a:t>
            </a:r>
            <a:r>
              <a:rPr lang="zh-TW" altLang="en-US" sz="2200" dirty="0">
                <a:latin typeface="Calisto MT" pitchFamily="18" charset="0"/>
                <a:ea typeface="標楷體" pitchFamily="65" charset="-120"/>
              </a:rPr>
              <a:t>萬冊圖書</a:t>
            </a:r>
            <a:endParaRPr lang="en-US" altLang="zh-TW" sz="2200" dirty="0">
              <a:latin typeface="Calisto MT" pitchFamily="18" charset="0"/>
              <a:ea typeface="標楷體" pitchFamily="65" charset="-12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37</a:t>
            </a:fld>
            <a:endParaRPr lang="zh-TW" alt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00673" y="1055640"/>
            <a:ext cx="6050131"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28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強化圖書館館藏品質</a:t>
            </a:r>
            <a:endParaRPr lang="en-US" altLang="zh-TW" sz="28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endParaRPr>
          </a:p>
          <a:p>
            <a:pPr algn="r"/>
            <a:r>
              <a:rPr lang="zh-TW" altLang="en-US" sz="28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提供質量俱備的閱讀資源</a:t>
            </a:r>
            <a:endParaRPr lang="zh-TW" altLang="en-US" sz="28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sp>
        <p:nvSpPr>
          <p:cNvPr id="2" name="投影片編號版面配置區 1"/>
          <p:cNvSpPr>
            <a:spLocks noGrp="1"/>
          </p:cNvSpPr>
          <p:nvPr>
            <p:ph type="sldNum" sz="quarter" idx="12"/>
          </p:nvPr>
        </p:nvSpPr>
        <p:spPr/>
        <p:txBody>
          <a:bodyPr/>
          <a:lstStyle/>
          <a:p>
            <a:fld id="{73DA0BB7-265A-403C-9275-D587AB510EDC}" type="slidenum">
              <a:rPr lang="zh-TW" altLang="en-US" smtClean="0"/>
              <a:pPr/>
              <a:t>38</a:t>
            </a:fld>
            <a:endParaRPr lang="zh-TW" altLang="en-US"/>
          </a:p>
        </p:txBody>
      </p:sp>
      <p:grpSp>
        <p:nvGrpSpPr>
          <p:cNvPr id="15" name="群組 14"/>
          <p:cNvGrpSpPr/>
          <p:nvPr/>
        </p:nvGrpSpPr>
        <p:grpSpPr>
          <a:xfrm>
            <a:off x="1461304" y="2132856"/>
            <a:ext cx="6012000" cy="4428000"/>
            <a:chOff x="1461304" y="2132856"/>
            <a:chExt cx="6012000" cy="4428000"/>
          </a:xfrm>
        </p:grpSpPr>
        <p:sp>
          <p:nvSpPr>
            <p:cNvPr id="13" name="矩形 12"/>
            <p:cNvSpPr/>
            <p:nvPr/>
          </p:nvSpPr>
          <p:spPr>
            <a:xfrm>
              <a:off x="1461304" y="2132856"/>
              <a:ext cx="6012000" cy="442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4" name="群組 13"/>
            <p:cNvGrpSpPr/>
            <p:nvPr/>
          </p:nvGrpSpPr>
          <p:grpSpPr>
            <a:xfrm>
              <a:off x="1551300" y="2219478"/>
              <a:ext cx="5832008" cy="4254756"/>
              <a:chOff x="1568944" y="2204864"/>
              <a:chExt cx="5832008" cy="4254756"/>
            </a:xfrm>
          </p:grpSpPr>
          <p:pic>
            <p:nvPicPr>
              <p:cNvPr id="3" name="圖片 2"/>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568944" y="2204864"/>
                <a:ext cx="2880000" cy="2081125"/>
              </a:xfrm>
              <a:prstGeom prst="rect">
                <a:avLst/>
              </a:prstGeom>
            </p:spPr>
          </p:pic>
          <p:pic>
            <p:nvPicPr>
              <p:cNvPr id="4" name="圖片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520952" y="2204864"/>
                <a:ext cx="2880000" cy="2081126"/>
              </a:xfrm>
              <a:prstGeom prst="rect">
                <a:avLst/>
              </a:prstGeom>
            </p:spPr>
          </p:pic>
          <p:pic>
            <p:nvPicPr>
              <p:cNvPr id="11" name="圖片 10"/>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4520952" y="4378494"/>
                <a:ext cx="2880000" cy="2081126"/>
              </a:xfrm>
              <a:prstGeom prst="rect">
                <a:avLst/>
              </a:prstGeom>
            </p:spPr>
          </p:pic>
          <p:pic>
            <p:nvPicPr>
              <p:cNvPr id="12" name="圖片 11"/>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1568944" y="4378494"/>
                <a:ext cx="2880000" cy="2081126"/>
              </a:xfrm>
              <a:prstGeom prst="rect">
                <a:avLst/>
              </a:prstGeom>
            </p:spPr>
          </p:pic>
        </p:grpSp>
      </p:gr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1" y="0"/>
            <a:ext cx="9876263" cy="6858000"/>
          </a:xfrm>
          <a:prstGeom prst="rect">
            <a:avLst/>
          </a:prstGeom>
          <a:noFill/>
          <a:ln w="9525">
            <a:noFill/>
            <a:miter lim="800000"/>
            <a:headEnd/>
            <a:tailEnd/>
          </a:ln>
        </p:spPr>
      </p:pic>
      <p:sp>
        <p:nvSpPr>
          <p:cNvPr id="7" name="投影片編號版面配置區 6"/>
          <p:cNvSpPr>
            <a:spLocks noGrp="1"/>
          </p:cNvSpPr>
          <p:nvPr>
            <p:ph type="sldNum" sz="quarter" idx="12"/>
          </p:nvPr>
        </p:nvSpPr>
        <p:spPr/>
        <p:txBody>
          <a:bodyPr/>
          <a:lstStyle/>
          <a:p>
            <a:fld id="{73DA0BB7-265A-403C-9275-D587AB510EDC}" type="slidenum">
              <a:rPr lang="zh-TW" altLang="en-US" smtClean="0"/>
              <a:pPr/>
              <a:t>39</a:t>
            </a:fld>
            <a:endParaRPr lang="zh-TW" altLang="en-US"/>
          </a:p>
        </p:txBody>
      </p:sp>
      <p:pic>
        <p:nvPicPr>
          <p:cNvPr id="1026"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197362" y="537455"/>
            <a:ext cx="5556378" cy="46768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83996" y="1133366"/>
            <a:ext cx="3600000" cy="49698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3" name="群組 2"/>
          <p:cNvGrpSpPr/>
          <p:nvPr/>
        </p:nvGrpSpPr>
        <p:grpSpPr>
          <a:xfrm>
            <a:off x="128464" y="5085184"/>
            <a:ext cx="1258342" cy="1652532"/>
            <a:chOff x="128464" y="5085184"/>
            <a:chExt cx="1258342" cy="1652532"/>
          </a:xfrm>
        </p:grpSpPr>
        <p:pic>
          <p:nvPicPr>
            <p:cNvPr id="1029" name="Picture 5"/>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p:blipFill>
          <p:spPr bwMode="auto">
            <a:xfrm>
              <a:off x="128464" y="5085184"/>
              <a:ext cx="443036" cy="16525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文字方塊 1"/>
            <p:cNvSpPr txBox="1"/>
            <p:nvPr/>
          </p:nvSpPr>
          <p:spPr>
            <a:xfrm>
              <a:off x="483995" y="5095056"/>
              <a:ext cx="723275" cy="307777"/>
            </a:xfrm>
            <a:prstGeom prst="rect">
              <a:avLst/>
            </a:prstGeom>
            <a:noFill/>
          </p:spPr>
          <p:txBody>
            <a:bodyPr wrap="none" rtlCol="0">
              <a:spAutoFit/>
            </a:bodyPr>
            <a:lstStyle/>
            <a:p>
              <a:r>
                <a:rPr lang="zh-TW" altLang="en-US" sz="1400" dirty="0" smtClean="0">
                  <a:latin typeface="+mj-ea"/>
                  <a:ea typeface="+mj-ea"/>
                </a:rPr>
                <a:t>青少年</a:t>
              </a:r>
              <a:endParaRPr lang="zh-TW" altLang="en-US" sz="1400" dirty="0">
                <a:latin typeface="+mj-ea"/>
                <a:ea typeface="+mj-ea"/>
              </a:endParaRPr>
            </a:p>
          </p:txBody>
        </p:sp>
        <p:sp>
          <p:nvSpPr>
            <p:cNvPr id="13" name="文字方塊 12"/>
            <p:cNvSpPr txBox="1"/>
            <p:nvPr/>
          </p:nvSpPr>
          <p:spPr>
            <a:xfrm>
              <a:off x="483995" y="5569495"/>
              <a:ext cx="902811" cy="307777"/>
            </a:xfrm>
            <a:prstGeom prst="rect">
              <a:avLst/>
            </a:prstGeom>
            <a:noFill/>
          </p:spPr>
          <p:txBody>
            <a:bodyPr wrap="none" rtlCol="0">
              <a:spAutoFit/>
            </a:bodyPr>
            <a:lstStyle/>
            <a:p>
              <a:r>
                <a:rPr lang="zh-TW" altLang="en-US" sz="1400" dirty="0" smtClean="0">
                  <a:latin typeface="+mj-ea"/>
                  <a:ea typeface="+mj-ea"/>
                </a:rPr>
                <a:t>文化創意</a:t>
              </a:r>
              <a:endParaRPr lang="zh-TW" altLang="en-US" sz="1400" dirty="0">
                <a:latin typeface="+mj-ea"/>
                <a:ea typeface="+mj-ea"/>
              </a:endParaRPr>
            </a:p>
          </p:txBody>
        </p:sp>
        <p:sp>
          <p:nvSpPr>
            <p:cNvPr id="14" name="文字方塊 13"/>
            <p:cNvSpPr txBox="1"/>
            <p:nvPr/>
          </p:nvSpPr>
          <p:spPr>
            <a:xfrm>
              <a:off x="483995" y="5949280"/>
              <a:ext cx="723275" cy="307777"/>
            </a:xfrm>
            <a:prstGeom prst="rect">
              <a:avLst/>
            </a:prstGeom>
            <a:noFill/>
          </p:spPr>
          <p:txBody>
            <a:bodyPr wrap="none" rtlCol="0">
              <a:spAutoFit/>
            </a:bodyPr>
            <a:lstStyle/>
            <a:p>
              <a:r>
                <a:rPr lang="zh-TW" altLang="en-US" sz="1400" dirty="0" smtClean="0">
                  <a:latin typeface="+mj-ea"/>
                  <a:ea typeface="+mj-ea"/>
                </a:rPr>
                <a:t>知識性</a:t>
              </a:r>
              <a:endParaRPr lang="zh-TW" altLang="en-US" sz="1400" dirty="0">
                <a:latin typeface="+mj-ea"/>
                <a:ea typeface="+mj-ea"/>
              </a:endParaRPr>
            </a:p>
          </p:txBody>
        </p:sp>
        <p:sp>
          <p:nvSpPr>
            <p:cNvPr id="15" name="文字方塊 14"/>
            <p:cNvSpPr txBox="1"/>
            <p:nvPr/>
          </p:nvSpPr>
          <p:spPr>
            <a:xfrm>
              <a:off x="483995" y="6381328"/>
              <a:ext cx="902811" cy="307777"/>
            </a:xfrm>
            <a:prstGeom prst="rect">
              <a:avLst/>
            </a:prstGeom>
            <a:noFill/>
          </p:spPr>
          <p:txBody>
            <a:bodyPr wrap="none" rtlCol="0">
              <a:spAutoFit/>
            </a:bodyPr>
            <a:lstStyle/>
            <a:p>
              <a:r>
                <a:rPr lang="zh-TW" altLang="en-US" sz="1400" dirty="0" smtClean="0">
                  <a:latin typeface="+mj-ea"/>
                  <a:ea typeface="+mj-ea"/>
                </a:rPr>
                <a:t>多元文化</a:t>
              </a:r>
              <a:endParaRPr lang="zh-TW" altLang="en-US" sz="1400" dirty="0">
                <a:latin typeface="+mj-ea"/>
                <a:ea typeface="+mj-ea"/>
              </a:endParaRPr>
            </a:p>
          </p:txBody>
        </p:sp>
      </p:gr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extLst>
              <p:ext uri="{D42A27DB-BD31-4B8C-83A1-F6EECF244321}">
                <p14:modId xmlns="" xmlns:p14="http://schemas.microsoft.com/office/powerpoint/2010/main" val="2268333362"/>
              </p:ext>
            </p:extLst>
          </p:nvPr>
        </p:nvGraphicFramePr>
        <p:xfrm>
          <a:off x="1398972" y="2060848"/>
          <a:ext cx="71080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1584130" y="1196755"/>
            <a:ext cx="673774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6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使用大數據分析閱讀興趣及行為</a:t>
            </a:r>
            <a:endParaRPr lang="zh-TW" altLang="en-US" sz="3600" b="1" spc="50" dirty="0">
              <a:ln w="11430"/>
              <a:solidFill>
                <a:srgbClr val="CC00FF"/>
              </a:soli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cstate="email">
            <a:extLst>
              <a:ext uri="{28A0092B-C50C-407E-A947-70E740481C1C}">
                <a14:useLocalDpi xmlns="" xmlns:a14="http://schemas.microsoft.com/office/drawing/2010/main" val="0"/>
              </a:ext>
            </a:extLst>
          </a:blip>
          <a:srcRect/>
          <a:stretch/>
        </p:blipFill>
        <p:spPr>
          <a:xfrm>
            <a:off x="0" y="2"/>
            <a:ext cx="9900001" cy="2461019"/>
          </a:xfrm>
          <a:prstGeom prst="rect">
            <a:avLst/>
          </a:prstGeom>
        </p:spPr>
      </p:pic>
      <p:pic>
        <p:nvPicPr>
          <p:cNvPr id="8" name="圖片 7"/>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627120" y="1052736"/>
            <a:ext cx="3627120" cy="1834896"/>
          </a:xfrm>
          <a:prstGeom prst="rect">
            <a:avLst/>
          </a:prstGeom>
        </p:spPr>
      </p:pic>
      <p:sp>
        <p:nvSpPr>
          <p:cNvPr id="3" name="矩形 2"/>
          <p:cNvSpPr/>
          <p:nvPr/>
        </p:nvSpPr>
        <p:spPr>
          <a:xfrm>
            <a:off x="0" y="2492896"/>
            <a:ext cx="9906000" cy="18722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28464" y="655732"/>
            <a:ext cx="1188000" cy="857129"/>
          </a:xfrm>
          <a:prstGeom prst="rect">
            <a:avLst/>
          </a:prstGeom>
          <a:effectLst>
            <a:glow rad="101600">
              <a:schemeClr val="bg1">
                <a:alpha val="60000"/>
              </a:schemeClr>
            </a:glow>
          </a:effectLst>
        </p:spPr>
      </p:pic>
      <p:cxnSp>
        <p:nvCxnSpPr>
          <p:cNvPr id="14" name="直線接點 13"/>
          <p:cNvCxnSpPr>
            <a:endCxn id="10" idx="0"/>
          </p:cNvCxnSpPr>
          <p:nvPr/>
        </p:nvCxnSpPr>
        <p:spPr>
          <a:xfrm>
            <a:off x="722464" y="8768"/>
            <a:ext cx="0" cy="720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1856656" y="0"/>
            <a:ext cx="0" cy="1548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1" name="圖片 10"/>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424728" y="188640"/>
            <a:ext cx="1007992" cy="1476016"/>
          </a:xfrm>
          <a:prstGeom prst="rect">
            <a:avLst/>
          </a:prstGeom>
          <a:effectLst>
            <a:glow rad="63500">
              <a:schemeClr val="accent1">
                <a:satMod val="175000"/>
                <a:alpha val="40000"/>
              </a:schemeClr>
            </a:glow>
          </a:effectLst>
        </p:spPr>
      </p:pic>
      <p:cxnSp>
        <p:nvCxnSpPr>
          <p:cNvPr id="21" name="直線接點 20"/>
          <p:cNvCxnSpPr>
            <a:endCxn id="13" idx="2"/>
          </p:cNvCxnSpPr>
          <p:nvPr/>
        </p:nvCxnSpPr>
        <p:spPr>
          <a:xfrm>
            <a:off x="3494776" y="0"/>
            <a:ext cx="0" cy="1368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3" name="圖片 12"/>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2936776" y="340720"/>
            <a:ext cx="1116000" cy="1177810"/>
          </a:xfrm>
          <a:prstGeom prst="rect">
            <a:avLst/>
          </a:prstGeom>
          <a:effectLst>
            <a:glow rad="101600">
              <a:schemeClr val="bg1">
                <a:alpha val="60000"/>
              </a:schemeClr>
            </a:glow>
          </a:effectLst>
        </p:spPr>
      </p:pic>
      <p:cxnSp>
        <p:nvCxnSpPr>
          <p:cNvPr id="20" name="直線接點 19"/>
          <p:cNvCxnSpPr/>
          <p:nvPr/>
        </p:nvCxnSpPr>
        <p:spPr>
          <a:xfrm>
            <a:off x="4538880" y="8768"/>
            <a:ext cx="0" cy="1961416"/>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圖片 11"/>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872880" y="1304184"/>
            <a:ext cx="1332000" cy="1332000"/>
          </a:xfrm>
          <a:prstGeom prst="rect">
            <a:avLst/>
          </a:prstGeom>
        </p:spPr>
      </p:pic>
      <p:sp>
        <p:nvSpPr>
          <p:cNvPr id="17" name="矩形 16"/>
          <p:cNvSpPr/>
          <p:nvPr/>
        </p:nvSpPr>
        <p:spPr>
          <a:xfrm>
            <a:off x="2145000" y="2925000"/>
            <a:ext cx="5616000" cy="101566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zh-TW" altLang="en-US" sz="6000" b="1" spc="50" dirty="0" smtClean="0">
                <a:ln w="11430"/>
                <a:solidFill>
                  <a:srgbClr val="FF00FF"/>
                </a:solidFill>
                <a:effectLst>
                  <a:outerShdw blurRad="76200" dist="50800" dir="5400000" algn="tl" rotWithShape="0">
                    <a:srgbClr val="000000">
                      <a:alpha val="65000"/>
                    </a:srgbClr>
                  </a:outerShdw>
                </a:effectLst>
                <a:latin typeface="+mj-ea"/>
                <a:ea typeface="+mj-ea"/>
              </a:rPr>
              <a:t>敬請指導及支持</a:t>
            </a:r>
            <a:endParaRPr lang="zh-TW" altLang="zh-TW" sz="6000" b="1" spc="50" dirty="0">
              <a:ln w="11430"/>
              <a:solidFill>
                <a:srgbClr val="FF00FF"/>
              </a:solidFill>
              <a:effectLst>
                <a:outerShdw blurRad="76200" dist="50800" dir="5400000" algn="tl" rotWithShape="0">
                  <a:srgbClr val="000000">
                    <a:alpha val="65000"/>
                  </a:srgbClr>
                </a:outerShdw>
              </a:effectLst>
              <a:latin typeface="+mj-ea"/>
              <a:ea typeface="+mj-ea"/>
            </a:endParaRPr>
          </a:p>
        </p:txBody>
      </p:sp>
    </p:spTree>
    <p:extLst>
      <p:ext uri="{BB962C8B-B14F-4D97-AF65-F5344CB8AC3E}">
        <p14:creationId xmlns="" xmlns:p14="http://schemas.microsoft.com/office/powerpoint/2010/main" val="32399162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50" fill="hold">
                                          <p:stCondLst>
                                            <p:cond delay="0"/>
                                          </p:stCondLst>
                                        </p:cTn>
                                        <p:tgtEl>
                                          <p:spTgt spid="12"/>
                                        </p:tgtEl>
                                        <p:attrNameLst>
                                          <p:attrName>r</p:attrName>
                                        </p:attrNameLst>
                                      </p:cBhvr>
                                    </p:animRot>
                                    <p:animRot by="-240000">
                                      <p:cBhvr>
                                        <p:cTn id="7" dur="100" fill="hold">
                                          <p:stCondLst>
                                            <p:cond delay="100"/>
                                          </p:stCondLst>
                                        </p:cTn>
                                        <p:tgtEl>
                                          <p:spTgt spid="12"/>
                                        </p:tgtEl>
                                        <p:attrNameLst>
                                          <p:attrName>r</p:attrName>
                                        </p:attrNameLst>
                                      </p:cBhvr>
                                    </p:animRot>
                                    <p:animRot by="240000">
                                      <p:cBhvr>
                                        <p:cTn id="8" dur="100" fill="hold">
                                          <p:stCondLst>
                                            <p:cond delay="200"/>
                                          </p:stCondLst>
                                        </p:cTn>
                                        <p:tgtEl>
                                          <p:spTgt spid="12"/>
                                        </p:tgtEl>
                                        <p:attrNameLst>
                                          <p:attrName>r</p:attrName>
                                        </p:attrNameLst>
                                      </p:cBhvr>
                                    </p:animRot>
                                    <p:animRot by="-240000">
                                      <p:cBhvr>
                                        <p:cTn id="9" dur="100" fill="hold">
                                          <p:stCondLst>
                                            <p:cond delay="300"/>
                                          </p:stCondLst>
                                        </p:cTn>
                                        <p:tgtEl>
                                          <p:spTgt spid="12"/>
                                        </p:tgtEl>
                                        <p:attrNameLst>
                                          <p:attrName>r</p:attrName>
                                        </p:attrNameLst>
                                      </p:cBhvr>
                                    </p:animRot>
                                    <p:animRot by="120000">
                                      <p:cBhvr>
                                        <p:cTn id="10" dur="100" fill="hold">
                                          <p:stCondLst>
                                            <p:cond delay="400"/>
                                          </p:stCondLst>
                                        </p:cTn>
                                        <p:tgtEl>
                                          <p:spTgt spid="12"/>
                                        </p:tgtEl>
                                        <p:attrNameLst>
                                          <p:attrName>r</p:attrName>
                                        </p:attrNameLst>
                                      </p:cBhvr>
                                    </p:animRot>
                                  </p:childTnLst>
                                </p:cTn>
                              </p:par>
                              <p:par>
                                <p:cTn id="11" presetID="42" presetClass="path" presetSubtype="0" repeatCount="indefinite" accel="50000" decel="50000" fill="hold" nodeType="withEffect">
                                  <p:stCondLst>
                                    <p:cond delay="0"/>
                                  </p:stCondLst>
                                  <p:childTnLst>
                                    <p:animMotion origin="layout" path="M -3.65822E-6 -1.11111E-6 L 0.00016 0.19167 " pathEditMode="relative" rAng="0" ptsTypes="AA">
                                      <p:cBhvr>
                                        <p:cTn id="12" dur="2500" fill="hold"/>
                                        <p:tgtEl>
                                          <p:spTgt spid="11"/>
                                        </p:tgtEl>
                                        <p:attrNameLst>
                                          <p:attrName>ppt_x</p:attrName>
                                          <p:attrName>ppt_y</p:attrName>
                                        </p:attrNameLst>
                                      </p:cBhvr>
                                      <p:rCtr x="0" y="9583"/>
                                    </p:animMotion>
                                  </p:childTnLst>
                                </p:cTn>
                              </p:par>
                              <p:par>
                                <p:cTn id="13" presetID="45" presetClass="exit" presetSubtype="0" repeatCount="indefinite" fill="hold" nodeType="withEffect">
                                  <p:stCondLst>
                                    <p:cond delay="0"/>
                                  </p:stCondLst>
                                  <p:endCondLst>
                                    <p:cond evt="onNext" delay="0">
                                      <p:tgtEl>
                                        <p:sldTgt/>
                                      </p:tgtEl>
                                    </p:cond>
                                  </p:endCondLst>
                                  <p:childTnLst>
                                    <p:animEffect transition="out" filter="fade">
                                      <p:cBhvr>
                                        <p:cTn id="14" dur="2000"/>
                                        <p:tgtEl>
                                          <p:spTgt spid="10"/>
                                        </p:tgtEl>
                                      </p:cBhvr>
                                    </p:animEffect>
                                    <p:anim calcmode="lin" valueType="num">
                                      <p:cBhvr>
                                        <p:cTn id="15"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2000"/>
                                        <p:tgtEl>
                                          <p:spTgt spid="10"/>
                                        </p:tgtEl>
                                        <p:attrNameLst>
                                          <p:attrName>ppt_h</p:attrName>
                                        </p:attrNameLst>
                                      </p:cBhvr>
                                      <p:tavLst>
                                        <p:tav tm="0">
                                          <p:val>
                                            <p:strVal val="ppt_h"/>
                                          </p:val>
                                        </p:tav>
                                        <p:tav tm="100000">
                                          <p:val>
                                            <p:strVal val="ppt_h"/>
                                          </p:val>
                                        </p:tav>
                                      </p:tavLst>
                                    </p:anim>
                                    <p:set>
                                      <p:cBhvr>
                                        <p:cTn id="17" dur="1" fill="hold">
                                          <p:stCondLst>
                                            <p:cond delay="1999"/>
                                          </p:stCondLst>
                                        </p:cTn>
                                        <p:tgtEl>
                                          <p:spTgt spid="10"/>
                                        </p:tgtEl>
                                        <p:attrNameLst>
                                          <p:attrName>style.visibility</p:attrName>
                                        </p:attrNameLst>
                                      </p:cBhvr>
                                      <p:to>
                                        <p:strVal val="hidden"/>
                                      </p:to>
                                    </p:set>
                                  </p:childTnLst>
                                </p:cTn>
                              </p:par>
                              <p:par>
                                <p:cTn id="18" presetID="42" presetClass="path" presetSubtype="0" repeatCount="indefinite" accel="50000" decel="50000" fill="hold" nodeType="withEffect">
                                  <p:stCondLst>
                                    <p:cond delay="0"/>
                                  </p:stCondLst>
                                  <p:endCondLst>
                                    <p:cond evt="onNext" delay="0">
                                      <p:tgtEl>
                                        <p:sldTgt/>
                                      </p:tgtEl>
                                    </p:cond>
                                  </p:endCondLst>
                                  <p:childTnLst>
                                    <p:animMotion origin="layout" path="M -1.14139E-6 2.59259E-6 L -1.14139E-6 0.13657 " pathEditMode="relative" rAng="0" ptsTypes="AA">
                                      <p:cBhvr>
                                        <p:cTn id="19" dur="5000" fill="hold"/>
                                        <p:tgtEl>
                                          <p:spTgt spid="13"/>
                                        </p:tgtEl>
                                        <p:attrNameLst>
                                          <p:attrName>ppt_x</p:attrName>
                                          <p:attrName>ppt_y</p:attrName>
                                        </p:attrNameLst>
                                      </p:cBhvr>
                                      <p:rCtr x="0" y="6829"/>
                                    </p:animMotion>
                                  </p:childTnLst>
                                </p:cTn>
                              </p:par>
                              <p:par>
                                <p:cTn id="20" presetID="42" presetClass="path" presetSubtype="0" accel="50000" decel="50000" fill="hold" nodeType="withEffect">
                                  <p:stCondLst>
                                    <p:cond delay="0"/>
                                  </p:stCondLst>
                                  <p:childTnLst>
                                    <p:animMotion origin="layout" path="M 3.49623E-6 8.35068E-7 L 0.35587 0.00278 " pathEditMode="relative" rAng="0" ptsTypes="AA">
                                      <p:cBhvr>
                                        <p:cTn id="21" dur="2000" fill="hold"/>
                                        <p:tgtEl>
                                          <p:spTgt spid="8"/>
                                        </p:tgtEl>
                                        <p:attrNameLst>
                                          <p:attrName>ppt_x</p:attrName>
                                          <p:attrName>ppt_y</p:attrName>
                                        </p:attrNameLst>
                                      </p:cBhvr>
                                      <p:rCtr x="17802"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68583" y="548682"/>
            <a:ext cx="205697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6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進館人次</a:t>
            </a:r>
            <a:endParaRPr lang="zh-TW" altLang="en-US" sz="3600" b="1" spc="50" dirty="0">
              <a:ln w="11430"/>
              <a:solidFill>
                <a:srgbClr val="CC00FF"/>
              </a:solidFill>
              <a:effectLst>
                <a:outerShdw blurRad="76200" dist="50800" dir="5400000" algn="tl" rotWithShape="0">
                  <a:srgbClr val="000000">
                    <a:alpha val="65000"/>
                  </a:srgbClr>
                </a:outerShdw>
              </a:effectLst>
            </a:endParaRPr>
          </a:p>
        </p:txBody>
      </p:sp>
      <p:sp>
        <p:nvSpPr>
          <p:cNvPr id="6" name="矩形 5"/>
          <p:cNvSpPr/>
          <p:nvPr/>
        </p:nvSpPr>
        <p:spPr>
          <a:xfrm>
            <a:off x="1352601" y="1297256"/>
            <a:ext cx="6920644" cy="584775"/>
          </a:xfrm>
          <a:prstGeom prst="rect">
            <a:avLst/>
          </a:prstGeom>
        </p:spPr>
        <p:txBody>
          <a:bodyPr wrap="square">
            <a:spAutoFit/>
          </a:bodyPr>
          <a:lstStyle/>
          <a:p>
            <a:pPr>
              <a:spcAft>
                <a:spcPts val="600"/>
              </a:spcAft>
            </a:pPr>
            <a:r>
              <a:rPr lang="zh-TW" altLang="zh-TW" sz="2400" dirty="0" smtClean="0">
                <a:latin typeface="Calisto MT" panose="02040603050505030304" pitchFamily="18" charset="0"/>
                <a:ea typeface="標楷體" panose="03000509000000000000" pitchFamily="65" charset="-120"/>
              </a:rPr>
              <a:t>全國年度</a:t>
            </a:r>
            <a:r>
              <a:rPr lang="zh-TW" altLang="en-US" sz="2400" dirty="0">
                <a:latin typeface="Calisto MT" panose="02040603050505030304" pitchFamily="18" charset="0"/>
                <a:ea typeface="標楷體" panose="03000509000000000000" pitchFamily="65" charset="-120"/>
              </a:rPr>
              <a:t>進館總</a:t>
            </a:r>
            <a:r>
              <a:rPr lang="zh-TW" altLang="en-US" sz="2400" dirty="0" smtClean="0">
                <a:latin typeface="Calisto MT" panose="02040603050505030304" pitchFamily="18" charset="0"/>
                <a:ea typeface="標楷體" panose="03000509000000000000" pitchFamily="65" charset="-120"/>
              </a:rPr>
              <a:t>人次</a:t>
            </a:r>
            <a:r>
              <a:rPr lang="zh-TW" altLang="zh-TW" sz="3200" b="1" dirty="0" smtClean="0">
                <a:solidFill>
                  <a:srgbClr val="CC0066"/>
                </a:solidFill>
                <a:latin typeface="Calisto MT" panose="02040603050505030304" pitchFamily="18" charset="0"/>
                <a:ea typeface="標楷體" panose="03000509000000000000" pitchFamily="65" charset="-120"/>
              </a:rPr>
              <a:t>逾</a:t>
            </a:r>
            <a:r>
              <a:rPr lang="en-US" altLang="zh-TW" sz="3200" b="1" dirty="0" smtClean="0">
                <a:solidFill>
                  <a:srgbClr val="CC0066"/>
                </a:solidFill>
                <a:latin typeface="Calisto MT" panose="02040603050505030304" pitchFamily="18" charset="0"/>
                <a:ea typeface="標楷體" panose="03000509000000000000" pitchFamily="65" charset="-120"/>
              </a:rPr>
              <a:t>8,219</a:t>
            </a:r>
            <a:r>
              <a:rPr lang="zh-TW" altLang="zh-TW" sz="3200" b="1" dirty="0" smtClean="0">
                <a:solidFill>
                  <a:srgbClr val="CC0066"/>
                </a:solidFill>
                <a:latin typeface="Calisto MT" panose="02040603050505030304" pitchFamily="18" charset="0"/>
                <a:ea typeface="標楷體" panose="03000509000000000000" pitchFamily="65" charset="-120"/>
              </a:rPr>
              <a:t>萬</a:t>
            </a:r>
            <a:r>
              <a:rPr lang="zh-TW" altLang="zh-TW" sz="2400" dirty="0" smtClean="0">
                <a:latin typeface="Calisto MT" panose="02040603050505030304" pitchFamily="18" charset="0"/>
                <a:ea typeface="標楷體" panose="03000509000000000000" pitchFamily="65" charset="-120"/>
              </a:rPr>
              <a:t>，</a:t>
            </a:r>
            <a:r>
              <a:rPr lang="zh-TW" altLang="en-US" sz="2400" dirty="0" smtClean="0">
                <a:solidFill>
                  <a:srgbClr val="CC00FF"/>
                </a:solidFill>
                <a:latin typeface="Calisto MT" panose="02040603050505030304" pitchFamily="18" charset="0"/>
                <a:ea typeface="標楷體" panose="03000509000000000000" pitchFamily="65" charset="-120"/>
              </a:rPr>
              <a:t>每人</a:t>
            </a:r>
            <a:r>
              <a:rPr lang="en-US" altLang="zh-TW" sz="2400" dirty="0" smtClean="0">
                <a:solidFill>
                  <a:srgbClr val="CC00FF"/>
                </a:solidFill>
                <a:latin typeface="Calisto MT" panose="02040603050505030304" pitchFamily="18" charset="0"/>
                <a:ea typeface="標楷體" panose="03000509000000000000" pitchFamily="65" charset="-120"/>
              </a:rPr>
              <a:t>3.5</a:t>
            </a:r>
            <a:r>
              <a:rPr lang="zh-TW" altLang="en-US" sz="2400" dirty="0" smtClean="0">
                <a:solidFill>
                  <a:srgbClr val="CC00FF"/>
                </a:solidFill>
                <a:latin typeface="Calisto MT" panose="02040603050505030304" pitchFamily="18" charset="0"/>
                <a:ea typeface="標楷體" panose="03000509000000000000" pitchFamily="65" charset="-120"/>
              </a:rPr>
              <a:t>次</a:t>
            </a:r>
            <a:r>
              <a:rPr lang="en-US" altLang="zh-TW" sz="2400" dirty="0" smtClean="0">
                <a:solidFill>
                  <a:srgbClr val="CC00FF"/>
                </a:solidFill>
                <a:latin typeface="Calisto MT" panose="02040603050505030304" pitchFamily="18" charset="0"/>
                <a:ea typeface="標楷體" panose="03000509000000000000" pitchFamily="65" charset="-120"/>
              </a:rPr>
              <a:t> </a:t>
            </a:r>
            <a:endParaRPr lang="zh-TW" altLang="zh-TW" sz="2400" dirty="0">
              <a:solidFill>
                <a:srgbClr val="CC00FF"/>
              </a:solidFill>
              <a:latin typeface="Calisto MT" panose="02040603050505030304" pitchFamily="18" charset="0"/>
              <a:ea typeface="標楷體" panose="03000509000000000000" pitchFamily="65" charset="-120"/>
            </a:endParaRPr>
          </a:p>
        </p:txBody>
      </p:sp>
      <p:sp>
        <p:nvSpPr>
          <p:cNvPr id="7" name="矩形 6"/>
          <p:cNvSpPr/>
          <p:nvPr/>
        </p:nvSpPr>
        <p:spPr>
          <a:xfrm>
            <a:off x="668582" y="2345777"/>
            <a:ext cx="205697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6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借閱人次</a:t>
            </a:r>
            <a:endParaRPr lang="zh-TW" altLang="en-US" sz="3600" b="1" spc="50" dirty="0">
              <a:ln w="11430"/>
              <a:solidFill>
                <a:srgbClr val="CC00FF"/>
              </a:solidFill>
              <a:effectLst>
                <a:outerShdw blurRad="76200" dist="50800" dir="5400000" algn="tl" rotWithShape="0">
                  <a:srgbClr val="000000">
                    <a:alpha val="65000"/>
                  </a:srgbClr>
                </a:outerShdw>
              </a:effectLst>
            </a:endParaRPr>
          </a:p>
        </p:txBody>
      </p:sp>
      <p:sp>
        <p:nvSpPr>
          <p:cNvPr id="8" name="矩形 7"/>
          <p:cNvSpPr/>
          <p:nvPr/>
        </p:nvSpPr>
        <p:spPr>
          <a:xfrm>
            <a:off x="1352601" y="3068960"/>
            <a:ext cx="5064207" cy="1031051"/>
          </a:xfrm>
          <a:prstGeom prst="rect">
            <a:avLst/>
          </a:prstGeom>
        </p:spPr>
        <p:txBody>
          <a:bodyPr wrap="none">
            <a:spAutoFit/>
          </a:bodyPr>
          <a:lstStyle/>
          <a:p>
            <a:pPr lvl="0">
              <a:spcAft>
                <a:spcPts val="600"/>
              </a:spcAft>
            </a:pPr>
            <a:r>
              <a:rPr lang="zh-TW" altLang="en-US" sz="2400" kern="0" dirty="0">
                <a:latin typeface="Calisto MT" panose="02040603050505030304" pitchFamily="18" charset="0"/>
                <a:ea typeface="標楷體" panose="03000509000000000000" pitchFamily="65" charset="-120"/>
              </a:rPr>
              <a:t>全國年度借閱圖書人次</a:t>
            </a:r>
            <a:r>
              <a:rPr lang="zh-TW" altLang="en-US" sz="3200" b="1" kern="0" dirty="0" smtClean="0">
                <a:solidFill>
                  <a:srgbClr val="CC0066"/>
                </a:solidFill>
                <a:latin typeface="Calisto MT" panose="02040603050505030304" pitchFamily="18" charset="0"/>
                <a:ea typeface="標楷體" panose="03000509000000000000" pitchFamily="65" charset="-120"/>
              </a:rPr>
              <a:t>逾</a:t>
            </a:r>
            <a:r>
              <a:rPr lang="en-US" altLang="zh-TW" sz="3200" b="1" kern="0" dirty="0" smtClean="0">
                <a:solidFill>
                  <a:srgbClr val="CC0066"/>
                </a:solidFill>
                <a:latin typeface="Calisto MT" panose="02040603050505030304" pitchFamily="18" charset="0"/>
                <a:ea typeface="標楷體" panose="03000509000000000000" pitchFamily="65" charset="-120"/>
              </a:rPr>
              <a:t>1,722</a:t>
            </a:r>
            <a:r>
              <a:rPr lang="zh-TW" altLang="en-US" sz="3200" b="1" kern="0" dirty="0" smtClean="0">
                <a:solidFill>
                  <a:srgbClr val="CC0066"/>
                </a:solidFill>
                <a:latin typeface="Calisto MT" panose="02040603050505030304" pitchFamily="18" charset="0"/>
                <a:ea typeface="標楷體" panose="03000509000000000000" pitchFamily="65" charset="-120"/>
              </a:rPr>
              <a:t>萬</a:t>
            </a:r>
            <a:endParaRPr lang="en-US" altLang="zh-TW" sz="2400" kern="0" dirty="0" smtClean="0">
              <a:latin typeface="Calisto MT" panose="02040603050505030304" pitchFamily="18" charset="0"/>
              <a:ea typeface="標楷體" panose="03000509000000000000" pitchFamily="65" charset="-120"/>
            </a:endParaRPr>
          </a:p>
          <a:p>
            <a:pPr lvl="0">
              <a:spcAft>
                <a:spcPts val="600"/>
              </a:spcAft>
            </a:pPr>
            <a:r>
              <a:rPr lang="zh-TW" altLang="en-US" sz="2400" kern="0" dirty="0" smtClean="0">
                <a:latin typeface="Calisto MT" panose="02040603050505030304" pitchFamily="18" charset="0"/>
                <a:ea typeface="標楷體" panose="03000509000000000000" pitchFamily="65" charset="-120"/>
              </a:rPr>
              <a:t>較</a:t>
            </a:r>
            <a:r>
              <a:rPr lang="en-US" altLang="zh-TW" sz="2400" kern="0" dirty="0" smtClean="0">
                <a:latin typeface="Calisto MT" panose="02040603050505030304" pitchFamily="18" charset="0"/>
                <a:ea typeface="標楷體" panose="03000509000000000000" pitchFamily="65" charset="-120"/>
              </a:rPr>
              <a:t>102</a:t>
            </a:r>
            <a:r>
              <a:rPr lang="zh-TW" altLang="en-US" sz="2400" kern="0" dirty="0" smtClean="0">
                <a:latin typeface="Calisto MT" panose="02040603050505030304" pitchFamily="18" charset="0"/>
                <a:ea typeface="標楷體" panose="03000509000000000000" pitchFamily="65" charset="-120"/>
              </a:rPr>
              <a:t>年增加</a:t>
            </a:r>
            <a:r>
              <a:rPr lang="en-US" altLang="zh-TW" sz="2400" kern="0" dirty="0" smtClean="0">
                <a:latin typeface="Calisto MT" panose="02040603050505030304" pitchFamily="18" charset="0"/>
                <a:ea typeface="標楷體" panose="03000509000000000000" pitchFamily="65" charset="-120"/>
              </a:rPr>
              <a:t>59</a:t>
            </a:r>
            <a:r>
              <a:rPr lang="zh-TW" altLang="en-US" sz="2400" kern="0" dirty="0" smtClean="0">
                <a:latin typeface="Calisto MT" panose="02040603050505030304" pitchFamily="18" charset="0"/>
                <a:ea typeface="標楷體" panose="03000509000000000000" pitchFamily="65" charset="-120"/>
              </a:rPr>
              <a:t>萬，成長</a:t>
            </a:r>
            <a:r>
              <a:rPr lang="en-US" altLang="zh-TW" sz="2400" kern="0" dirty="0" smtClean="0">
                <a:latin typeface="Calisto MT" panose="02040603050505030304" pitchFamily="18" charset="0"/>
                <a:ea typeface="標楷體" panose="03000509000000000000" pitchFamily="65" charset="-120"/>
              </a:rPr>
              <a:t>3 %</a:t>
            </a:r>
          </a:p>
        </p:txBody>
      </p:sp>
      <p:graphicFrame>
        <p:nvGraphicFramePr>
          <p:cNvPr id="9" name="圖表 8"/>
          <p:cNvGraphicFramePr/>
          <p:nvPr>
            <p:extLst>
              <p:ext uri="{D42A27DB-BD31-4B8C-83A1-F6EECF244321}">
                <p14:modId xmlns="" xmlns:p14="http://schemas.microsoft.com/office/powerpoint/2010/main" val="778884249"/>
              </p:ext>
            </p:extLst>
          </p:nvPr>
        </p:nvGraphicFramePr>
        <p:xfrm>
          <a:off x="4664969" y="4100011"/>
          <a:ext cx="4524503" cy="22322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32521" y="548682"/>
            <a:ext cx="205697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6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借閱冊數</a:t>
            </a:r>
            <a:endParaRPr lang="zh-TW" altLang="en-US" sz="3600" b="1" spc="50" dirty="0">
              <a:ln w="11430"/>
              <a:solidFill>
                <a:srgbClr val="CC00FF"/>
              </a:solidFill>
              <a:effectLst>
                <a:outerShdw blurRad="76200" dist="50800" dir="5400000" algn="tl" rotWithShape="0">
                  <a:srgbClr val="000000">
                    <a:alpha val="65000"/>
                  </a:srgbClr>
                </a:outerShdw>
              </a:effectLst>
            </a:endParaRPr>
          </a:p>
        </p:txBody>
      </p:sp>
      <p:sp>
        <p:nvSpPr>
          <p:cNvPr id="8" name="矩形 7"/>
          <p:cNvSpPr/>
          <p:nvPr/>
        </p:nvSpPr>
        <p:spPr>
          <a:xfrm>
            <a:off x="1352601" y="1340770"/>
            <a:ext cx="5064207" cy="1031051"/>
          </a:xfrm>
          <a:prstGeom prst="rect">
            <a:avLst/>
          </a:prstGeom>
        </p:spPr>
        <p:txBody>
          <a:bodyPr wrap="none">
            <a:spAutoFit/>
          </a:bodyPr>
          <a:lstStyle/>
          <a:p>
            <a:pPr lvl="0">
              <a:spcAft>
                <a:spcPts val="600"/>
              </a:spcAft>
            </a:pPr>
            <a:r>
              <a:rPr lang="zh-TW" altLang="en-US" sz="2400" kern="0" dirty="0">
                <a:latin typeface="Calisto MT" panose="02040603050505030304" pitchFamily="18" charset="0"/>
                <a:ea typeface="標楷體" panose="03000509000000000000" pitchFamily="65" charset="-120"/>
              </a:rPr>
              <a:t>全國年度借閱</a:t>
            </a:r>
            <a:r>
              <a:rPr lang="zh-TW" altLang="en-US" sz="2400" kern="0" dirty="0" smtClean="0">
                <a:latin typeface="Calisto MT" panose="02040603050505030304" pitchFamily="18" charset="0"/>
                <a:ea typeface="標楷體" panose="03000509000000000000" pitchFamily="65" charset="-120"/>
              </a:rPr>
              <a:t>圖書冊數</a:t>
            </a:r>
            <a:r>
              <a:rPr lang="zh-TW" altLang="en-US" sz="3200" b="1" kern="0" dirty="0" smtClean="0">
                <a:solidFill>
                  <a:srgbClr val="CC0066"/>
                </a:solidFill>
                <a:latin typeface="Calisto MT" panose="02040603050505030304" pitchFamily="18" charset="0"/>
                <a:ea typeface="標楷體" panose="03000509000000000000" pitchFamily="65" charset="-120"/>
              </a:rPr>
              <a:t>逾</a:t>
            </a:r>
            <a:r>
              <a:rPr lang="en-US" altLang="zh-TW" sz="3200" b="1" kern="0" dirty="0" smtClean="0">
                <a:solidFill>
                  <a:srgbClr val="CC0066"/>
                </a:solidFill>
                <a:latin typeface="Calisto MT" panose="02040603050505030304" pitchFamily="18" charset="0"/>
                <a:ea typeface="標楷體" panose="03000509000000000000" pitchFamily="65" charset="-120"/>
              </a:rPr>
              <a:t>6,358</a:t>
            </a:r>
            <a:r>
              <a:rPr lang="zh-TW" altLang="en-US" sz="3200" b="1" kern="0" dirty="0" smtClean="0">
                <a:solidFill>
                  <a:srgbClr val="CC0066"/>
                </a:solidFill>
                <a:latin typeface="Calisto MT" panose="02040603050505030304" pitchFamily="18" charset="0"/>
                <a:ea typeface="標楷體" panose="03000509000000000000" pitchFamily="65" charset="-120"/>
              </a:rPr>
              <a:t>萬</a:t>
            </a:r>
            <a:endParaRPr lang="en-US" altLang="zh-TW" sz="2400" kern="0" dirty="0" smtClean="0">
              <a:latin typeface="Calisto MT" panose="02040603050505030304" pitchFamily="18" charset="0"/>
              <a:ea typeface="標楷體" panose="03000509000000000000" pitchFamily="65" charset="-120"/>
            </a:endParaRPr>
          </a:p>
          <a:p>
            <a:pPr lvl="0">
              <a:spcAft>
                <a:spcPts val="600"/>
              </a:spcAft>
            </a:pPr>
            <a:r>
              <a:rPr lang="zh-TW" altLang="en-US" sz="2400" kern="0" dirty="0" smtClean="0">
                <a:latin typeface="Calisto MT" panose="02040603050505030304" pitchFamily="18" charset="0"/>
                <a:ea typeface="標楷體" panose="03000509000000000000" pitchFamily="65" charset="-120"/>
              </a:rPr>
              <a:t>較</a:t>
            </a:r>
            <a:r>
              <a:rPr lang="en-US" altLang="zh-TW" sz="2400" kern="0" dirty="0" smtClean="0">
                <a:latin typeface="Calisto MT" panose="02040603050505030304" pitchFamily="18" charset="0"/>
                <a:ea typeface="標楷體" panose="03000509000000000000" pitchFamily="65" charset="-120"/>
              </a:rPr>
              <a:t>103</a:t>
            </a:r>
            <a:r>
              <a:rPr lang="zh-TW" altLang="en-US" sz="2400" kern="0" dirty="0" smtClean="0">
                <a:latin typeface="Calisto MT" panose="02040603050505030304" pitchFamily="18" charset="0"/>
                <a:ea typeface="標楷體" panose="03000509000000000000" pitchFamily="65" charset="-120"/>
              </a:rPr>
              <a:t>年增加</a:t>
            </a:r>
            <a:r>
              <a:rPr lang="en-US" altLang="zh-TW" sz="2400" kern="0" dirty="0" smtClean="0">
                <a:latin typeface="Calisto MT" panose="02040603050505030304" pitchFamily="18" charset="0"/>
                <a:ea typeface="標楷體" panose="03000509000000000000" pitchFamily="65" charset="-120"/>
              </a:rPr>
              <a:t>149</a:t>
            </a:r>
            <a:r>
              <a:rPr lang="zh-TW" altLang="en-US" sz="2400" kern="0" dirty="0" smtClean="0">
                <a:latin typeface="Calisto MT" panose="02040603050505030304" pitchFamily="18" charset="0"/>
                <a:ea typeface="標楷體" panose="03000509000000000000" pitchFamily="65" charset="-120"/>
              </a:rPr>
              <a:t>萬冊，成長</a:t>
            </a:r>
            <a:r>
              <a:rPr lang="en-US" altLang="zh-TW" sz="2400" kern="0" dirty="0" smtClean="0">
                <a:latin typeface="Calisto MT" panose="02040603050505030304" pitchFamily="18" charset="0"/>
                <a:ea typeface="標楷體" panose="03000509000000000000" pitchFamily="65" charset="-120"/>
              </a:rPr>
              <a:t>2 %</a:t>
            </a:r>
          </a:p>
        </p:txBody>
      </p:sp>
      <p:graphicFrame>
        <p:nvGraphicFramePr>
          <p:cNvPr id="10" name="圖表 9"/>
          <p:cNvGraphicFramePr/>
          <p:nvPr>
            <p:extLst>
              <p:ext uri="{D42A27DB-BD31-4B8C-83A1-F6EECF244321}">
                <p14:modId xmlns="" xmlns:p14="http://schemas.microsoft.com/office/powerpoint/2010/main" val="1131447549"/>
              </p:ext>
            </p:extLst>
          </p:nvPr>
        </p:nvGraphicFramePr>
        <p:xfrm>
          <a:off x="2864769" y="2780928"/>
          <a:ext cx="5538615" cy="3240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32521" y="550424"/>
            <a:ext cx="252505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600" b="1" spc="50" dirty="0" smtClean="0">
                <a:ln w="11430"/>
                <a:solidFill>
                  <a:srgbClr val="CC00FF"/>
                </a:solidFill>
                <a:effectLst>
                  <a:outerShdw blurRad="76200" dist="50800" dir="5400000" algn="tl" rotWithShape="0">
                    <a:srgbClr val="000000">
                      <a:alpha val="65000"/>
                    </a:srgbClr>
                  </a:outerShdw>
                </a:effectLst>
                <a:latin typeface="+mj-ea"/>
                <a:ea typeface="+mj-ea"/>
              </a:rPr>
              <a:t>累積辦證數</a:t>
            </a:r>
            <a:endParaRPr lang="zh-TW" altLang="en-US" sz="3600" b="1" spc="50" dirty="0">
              <a:ln w="11430"/>
              <a:solidFill>
                <a:srgbClr val="CC00FF"/>
              </a:solidFill>
              <a:effectLst>
                <a:outerShdw blurRad="76200" dist="50800" dir="5400000" algn="tl" rotWithShape="0">
                  <a:srgbClr val="000000">
                    <a:alpha val="65000"/>
                  </a:srgbClr>
                </a:outerShdw>
              </a:effectLst>
              <a:latin typeface="+mj-ea"/>
              <a:ea typeface="+mj-ea"/>
            </a:endParaRPr>
          </a:p>
        </p:txBody>
      </p:sp>
      <p:sp>
        <p:nvSpPr>
          <p:cNvPr id="8" name="矩形 7"/>
          <p:cNvSpPr/>
          <p:nvPr/>
        </p:nvSpPr>
        <p:spPr>
          <a:xfrm>
            <a:off x="1352601" y="1268762"/>
            <a:ext cx="5064207" cy="1031051"/>
          </a:xfrm>
          <a:prstGeom prst="rect">
            <a:avLst/>
          </a:prstGeom>
        </p:spPr>
        <p:txBody>
          <a:bodyPr wrap="none">
            <a:spAutoFit/>
          </a:bodyPr>
          <a:lstStyle/>
          <a:p>
            <a:pPr lvl="0">
              <a:spcAft>
                <a:spcPts val="600"/>
              </a:spcAft>
            </a:pPr>
            <a:r>
              <a:rPr lang="zh-TW" altLang="en-US" sz="2400" kern="0" dirty="0" smtClean="0">
                <a:latin typeface="Calisto MT" panose="02040603050505030304" pitchFamily="18" charset="0"/>
                <a:ea typeface="標楷體" panose="03000509000000000000" pitchFamily="65" charset="-120"/>
              </a:rPr>
              <a:t>全國累積辦理借閱證數</a:t>
            </a:r>
            <a:r>
              <a:rPr lang="zh-TW" altLang="en-US" sz="3200" b="1" kern="0" dirty="0" smtClean="0">
                <a:solidFill>
                  <a:srgbClr val="CC0066"/>
                </a:solidFill>
                <a:latin typeface="Calisto MT" panose="02040603050505030304" pitchFamily="18" charset="0"/>
                <a:ea typeface="標楷體" panose="03000509000000000000" pitchFamily="65" charset="-120"/>
              </a:rPr>
              <a:t>逾</a:t>
            </a:r>
            <a:r>
              <a:rPr lang="en-US" altLang="zh-TW" sz="3200" b="1" kern="0" dirty="0" smtClean="0">
                <a:solidFill>
                  <a:srgbClr val="CC0066"/>
                </a:solidFill>
                <a:latin typeface="Calisto MT" panose="02040603050505030304" pitchFamily="18" charset="0"/>
                <a:ea typeface="標楷體" panose="03000509000000000000" pitchFamily="65" charset="-120"/>
              </a:rPr>
              <a:t>1,202</a:t>
            </a:r>
            <a:r>
              <a:rPr lang="zh-TW" altLang="en-US" sz="3200" b="1" kern="0" dirty="0" smtClean="0">
                <a:solidFill>
                  <a:srgbClr val="CC0066"/>
                </a:solidFill>
                <a:latin typeface="Calisto MT" panose="02040603050505030304" pitchFamily="18" charset="0"/>
                <a:ea typeface="標楷體" panose="03000509000000000000" pitchFamily="65" charset="-120"/>
              </a:rPr>
              <a:t>萬</a:t>
            </a:r>
            <a:endParaRPr lang="en-US" altLang="zh-TW" sz="2400" kern="0" dirty="0" smtClean="0">
              <a:latin typeface="Calisto MT" panose="02040603050505030304" pitchFamily="18" charset="0"/>
              <a:ea typeface="標楷體" panose="03000509000000000000" pitchFamily="65" charset="-120"/>
            </a:endParaRPr>
          </a:p>
          <a:p>
            <a:pPr lvl="0">
              <a:spcAft>
                <a:spcPts val="600"/>
              </a:spcAft>
            </a:pPr>
            <a:r>
              <a:rPr lang="zh-TW" altLang="en-US" sz="2400" kern="0" dirty="0" smtClean="0">
                <a:latin typeface="Calisto MT" panose="02040603050505030304" pitchFamily="18" charset="0"/>
                <a:ea typeface="標楷體" panose="03000509000000000000" pitchFamily="65" charset="-120"/>
              </a:rPr>
              <a:t>較</a:t>
            </a:r>
            <a:r>
              <a:rPr lang="en-US" altLang="zh-TW" sz="2400" kern="0" dirty="0" smtClean="0">
                <a:latin typeface="Calisto MT" panose="02040603050505030304" pitchFamily="18" charset="0"/>
                <a:ea typeface="標楷體" panose="03000509000000000000" pitchFamily="65" charset="-120"/>
              </a:rPr>
              <a:t>103</a:t>
            </a:r>
            <a:r>
              <a:rPr lang="zh-TW" altLang="en-US" sz="2400" kern="0" dirty="0" smtClean="0">
                <a:latin typeface="Calisto MT" panose="02040603050505030304" pitchFamily="18" charset="0"/>
                <a:ea typeface="標楷體" panose="03000509000000000000" pitchFamily="65" charset="-120"/>
              </a:rPr>
              <a:t>年增加</a:t>
            </a:r>
            <a:r>
              <a:rPr lang="en-US" altLang="zh-TW" sz="2400" kern="0" dirty="0" smtClean="0">
                <a:latin typeface="Calisto MT" panose="02040603050505030304" pitchFamily="18" charset="0"/>
                <a:ea typeface="標楷體" panose="03000509000000000000" pitchFamily="65" charset="-120"/>
              </a:rPr>
              <a:t>60</a:t>
            </a:r>
            <a:r>
              <a:rPr lang="zh-TW" altLang="en-US" sz="2400" kern="0" dirty="0" smtClean="0">
                <a:latin typeface="Calisto MT" panose="02040603050505030304" pitchFamily="18" charset="0"/>
                <a:ea typeface="標楷體" panose="03000509000000000000" pitchFamily="65" charset="-120"/>
              </a:rPr>
              <a:t>萬張，成長</a:t>
            </a:r>
            <a:r>
              <a:rPr lang="en-US" altLang="zh-TW" sz="2400" kern="0" dirty="0" smtClean="0">
                <a:latin typeface="Calisto MT" panose="02040603050505030304" pitchFamily="18" charset="0"/>
                <a:ea typeface="標楷體" panose="03000509000000000000" pitchFamily="65" charset="-120"/>
              </a:rPr>
              <a:t>5 %</a:t>
            </a:r>
          </a:p>
        </p:txBody>
      </p:sp>
      <p:graphicFrame>
        <p:nvGraphicFramePr>
          <p:cNvPr id="6" name="圖表 5"/>
          <p:cNvGraphicFramePr/>
          <p:nvPr>
            <p:extLst>
              <p:ext uri="{D42A27DB-BD31-4B8C-83A1-F6EECF244321}">
                <p14:modId xmlns="" xmlns:p14="http://schemas.microsoft.com/office/powerpoint/2010/main" val="1097235017"/>
              </p:ext>
            </p:extLst>
          </p:nvPr>
        </p:nvGraphicFramePr>
        <p:xfrm>
          <a:off x="3512841" y="2708920"/>
          <a:ext cx="5343043" cy="29592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62524" y="548682"/>
            <a:ext cx="5602816"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男性讀者苦追女性讀者借閱率</a:t>
            </a:r>
            <a:endParaRPr lang="zh-TW" altLang="zh-TW" sz="32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sp>
        <p:nvSpPr>
          <p:cNvPr id="10" name="矩形 9"/>
          <p:cNvSpPr/>
          <p:nvPr/>
        </p:nvSpPr>
        <p:spPr>
          <a:xfrm>
            <a:off x="776536" y="1313698"/>
            <a:ext cx="8502945" cy="1438855"/>
          </a:xfrm>
          <a:prstGeom prst="rect">
            <a:avLst/>
          </a:prstGeom>
        </p:spPr>
        <p:txBody>
          <a:bodyPr wrap="square">
            <a:spAutoFit/>
          </a:bodyPr>
          <a:lstStyle/>
          <a:p>
            <a:pPr marL="457200" indent="-457200">
              <a:lnSpc>
                <a:spcPts val="3500"/>
              </a:lnSpc>
            </a:pPr>
            <a:r>
              <a:rPr lang="en-US" altLang="zh-TW" sz="2200" dirty="0" smtClean="0">
                <a:latin typeface="Calisto MT" pitchFamily="18" charset="0"/>
                <a:ea typeface="標楷體" pitchFamily="65" charset="-120"/>
              </a:rPr>
              <a:t>1.</a:t>
            </a:r>
            <a:r>
              <a:rPr lang="zh-TW" altLang="en-US" sz="2200" dirty="0" smtClean="0">
                <a:latin typeface="Calisto MT" pitchFamily="18" charset="0"/>
                <a:ea typeface="標楷體" pitchFamily="65" charset="-120"/>
              </a:rPr>
              <a:t> </a:t>
            </a:r>
            <a:r>
              <a:rPr lang="zh-TW" altLang="zh-TW" sz="2200" dirty="0" smtClean="0">
                <a:latin typeface="Calisto MT" pitchFamily="18" charset="0"/>
                <a:ea typeface="標楷體" pitchFamily="65" charset="-120"/>
              </a:rPr>
              <a:t>女性</a:t>
            </a:r>
            <a:r>
              <a:rPr lang="zh-TW" altLang="en-US" sz="2200" dirty="0" smtClean="0">
                <a:latin typeface="Calisto MT" pitchFamily="18" charset="0"/>
                <a:ea typeface="標楷體" pitchFamily="65" charset="-120"/>
              </a:rPr>
              <a:t>讀者</a:t>
            </a:r>
            <a:r>
              <a:rPr lang="zh-TW" altLang="zh-TW" sz="2200" dirty="0" smtClean="0">
                <a:latin typeface="Calisto MT" pitchFamily="18" charset="0"/>
                <a:ea typeface="標楷體" pitchFamily="65" charset="-120"/>
              </a:rPr>
              <a:t>借</a:t>
            </a:r>
            <a:r>
              <a:rPr lang="zh-TW" altLang="zh-TW" sz="2200" dirty="0">
                <a:latin typeface="Calisto MT" pitchFamily="18" charset="0"/>
                <a:ea typeface="標楷體" pitchFamily="65" charset="-120"/>
              </a:rPr>
              <a:t>閱冊數</a:t>
            </a:r>
            <a:r>
              <a:rPr lang="en-US" altLang="zh-TW" sz="2200" dirty="0" smtClean="0">
                <a:latin typeface="Calisto MT" pitchFamily="18" charset="0"/>
                <a:ea typeface="標楷體" pitchFamily="65" charset="-120"/>
              </a:rPr>
              <a:t>3,815</a:t>
            </a:r>
            <a:r>
              <a:rPr lang="zh-TW" altLang="zh-TW" sz="2200" dirty="0" smtClean="0">
                <a:latin typeface="Calisto MT" pitchFamily="18" charset="0"/>
                <a:ea typeface="標楷體" pitchFamily="65" charset="-120"/>
              </a:rPr>
              <a:t>萬冊</a:t>
            </a:r>
            <a:r>
              <a:rPr lang="zh-TW" altLang="zh-TW" sz="2200" dirty="0">
                <a:latin typeface="Calisto MT" pitchFamily="18" charset="0"/>
                <a:ea typeface="標楷體" pitchFamily="65" charset="-120"/>
              </a:rPr>
              <a:t>，占</a:t>
            </a:r>
            <a:r>
              <a:rPr lang="zh-TW" altLang="zh-TW" sz="2200" dirty="0" smtClean="0">
                <a:latin typeface="Calisto MT" pitchFamily="18" charset="0"/>
                <a:ea typeface="標楷體" pitchFamily="65" charset="-120"/>
              </a:rPr>
              <a:t>總</a:t>
            </a:r>
            <a:r>
              <a:rPr lang="zh-TW" altLang="en-US" sz="2200" dirty="0" smtClean="0">
                <a:latin typeface="Calisto MT" pitchFamily="18" charset="0"/>
                <a:ea typeface="標楷體" pitchFamily="65" charset="-120"/>
              </a:rPr>
              <a:t>借</a:t>
            </a:r>
            <a:r>
              <a:rPr lang="zh-TW" altLang="zh-TW" sz="2200" dirty="0" smtClean="0">
                <a:latin typeface="Calisto MT" pitchFamily="18" charset="0"/>
                <a:ea typeface="標楷體" pitchFamily="65" charset="-120"/>
              </a:rPr>
              <a:t>閱量</a:t>
            </a:r>
            <a:r>
              <a:rPr lang="en-US" altLang="zh-TW" sz="2200" dirty="0" smtClean="0">
                <a:latin typeface="Calisto MT" pitchFamily="18" charset="0"/>
                <a:ea typeface="標楷體" pitchFamily="65" charset="-120"/>
              </a:rPr>
              <a:t>60 % </a:t>
            </a:r>
            <a:r>
              <a:rPr lang="zh-TW" altLang="en-US" sz="2200" dirty="0" smtClean="0">
                <a:latin typeface="Calisto MT" pitchFamily="18" charset="0"/>
                <a:ea typeface="標楷體" pitchFamily="65" charset="-120"/>
              </a:rPr>
              <a:t>，較</a:t>
            </a:r>
            <a:r>
              <a:rPr lang="en-US" altLang="zh-TW" sz="2200" dirty="0" smtClean="0">
                <a:latin typeface="Calisto MT" pitchFamily="18" charset="0"/>
                <a:ea typeface="標楷體" pitchFamily="65" charset="-120"/>
              </a:rPr>
              <a:t>102</a:t>
            </a:r>
            <a:r>
              <a:rPr lang="zh-TW" altLang="en-US" sz="2200" dirty="0" smtClean="0">
                <a:latin typeface="Calisto MT" pitchFamily="18" charset="0"/>
                <a:ea typeface="標楷體" pitchFamily="65" charset="-120"/>
              </a:rPr>
              <a:t>年略減</a:t>
            </a:r>
            <a:r>
              <a:rPr lang="en-US" altLang="zh-TW" sz="2200" dirty="0" smtClean="0">
                <a:latin typeface="Calisto MT" pitchFamily="18" charset="0"/>
                <a:ea typeface="標楷體" pitchFamily="65" charset="-120"/>
              </a:rPr>
              <a:t>2%</a:t>
            </a:r>
          </a:p>
          <a:p>
            <a:pPr>
              <a:lnSpc>
                <a:spcPts val="3500"/>
              </a:lnSpc>
            </a:pPr>
            <a:r>
              <a:rPr lang="en-US" altLang="zh-TW" sz="2200" dirty="0" smtClean="0">
                <a:latin typeface="Calisto MT" pitchFamily="18" charset="0"/>
                <a:ea typeface="標楷體" pitchFamily="65" charset="-120"/>
              </a:rPr>
              <a:t>2. </a:t>
            </a:r>
            <a:r>
              <a:rPr lang="zh-TW" altLang="zh-TW" sz="2200" dirty="0" smtClean="0">
                <a:latin typeface="Calisto MT" pitchFamily="18" charset="0"/>
                <a:ea typeface="標楷體" pitchFamily="65" charset="-120"/>
              </a:rPr>
              <a:t>男性讀者</a:t>
            </a:r>
            <a:r>
              <a:rPr lang="zh-TW" altLang="zh-TW" sz="2200" dirty="0">
                <a:latin typeface="Calisto MT" pitchFamily="18" charset="0"/>
                <a:ea typeface="標楷體" pitchFamily="65" charset="-120"/>
              </a:rPr>
              <a:t>借閱冊數</a:t>
            </a:r>
            <a:r>
              <a:rPr lang="en-US" altLang="zh-TW" sz="2200" dirty="0" smtClean="0">
                <a:latin typeface="Calisto MT" pitchFamily="18" charset="0"/>
                <a:ea typeface="標楷體" pitchFamily="65" charset="-120"/>
              </a:rPr>
              <a:t>2,543</a:t>
            </a:r>
            <a:r>
              <a:rPr lang="zh-TW" altLang="zh-TW" sz="2200" dirty="0" smtClean="0">
                <a:latin typeface="Calisto MT" pitchFamily="18" charset="0"/>
                <a:ea typeface="標楷體" pitchFamily="65" charset="-120"/>
              </a:rPr>
              <a:t>萬</a:t>
            </a:r>
            <a:r>
              <a:rPr lang="zh-TW" altLang="en-US" sz="2200" dirty="0" smtClean="0">
                <a:latin typeface="Calisto MT" pitchFamily="18" charset="0"/>
                <a:ea typeface="標楷體" pitchFamily="65" charset="-120"/>
              </a:rPr>
              <a:t>冊</a:t>
            </a:r>
            <a:r>
              <a:rPr lang="zh-TW" altLang="zh-TW" sz="2200" dirty="0" smtClean="0">
                <a:latin typeface="Calisto MT" pitchFamily="18" charset="0"/>
                <a:ea typeface="標楷體" pitchFamily="65" charset="-120"/>
              </a:rPr>
              <a:t>，占總</a:t>
            </a:r>
            <a:r>
              <a:rPr lang="zh-TW" altLang="en-US" sz="2200" dirty="0" smtClean="0">
                <a:latin typeface="Calisto MT" pitchFamily="18" charset="0"/>
                <a:ea typeface="標楷體" pitchFamily="65" charset="-120"/>
              </a:rPr>
              <a:t>借</a:t>
            </a:r>
            <a:r>
              <a:rPr lang="zh-TW" altLang="zh-TW" sz="2200" dirty="0" smtClean="0">
                <a:latin typeface="Calisto MT" pitchFamily="18" charset="0"/>
                <a:ea typeface="標楷體" pitchFamily="65" charset="-120"/>
              </a:rPr>
              <a:t>閱量</a:t>
            </a:r>
            <a:r>
              <a:rPr lang="en-US" altLang="zh-TW" sz="2200" dirty="0" smtClean="0">
                <a:latin typeface="Calisto MT" pitchFamily="18" charset="0"/>
                <a:ea typeface="標楷體" pitchFamily="65" charset="-120"/>
              </a:rPr>
              <a:t>40%</a:t>
            </a:r>
            <a:r>
              <a:rPr lang="zh-TW" altLang="en-US" sz="2200" dirty="0" smtClean="0">
                <a:latin typeface="Calisto MT" pitchFamily="18" charset="0"/>
                <a:ea typeface="標楷體" pitchFamily="65" charset="-120"/>
              </a:rPr>
              <a:t>，較</a:t>
            </a:r>
            <a:r>
              <a:rPr lang="en-US" altLang="zh-TW" sz="2200" dirty="0" smtClean="0">
                <a:latin typeface="Calisto MT" pitchFamily="18" charset="0"/>
                <a:ea typeface="標楷體" pitchFamily="65" charset="-120"/>
              </a:rPr>
              <a:t>102</a:t>
            </a:r>
            <a:r>
              <a:rPr lang="zh-TW" altLang="en-US" sz="2200" dirty="0" smtClean="0">
                <a:latin typeface="Calisto MT" pitchFamily="18" charset="0"/>
                <a:ea typeface="標楷體" pitchFamily="65" charset="-120"/>
              </a:rPr>
              <a:t>年略增</a:t>
            </a:r>
            <a:r>
              <a:rPr lang="en-US" altLang="zh-TW" sz="2200" dirty="0" smtClean="0">
                <a:latin typeface="Calisto MT" pitchFamily="18" charset="0"/>
                <a:ea typeface="標楷體" pitchFamily="65" charset="-120"/>
              </a:rPr>
              <a:t>2%</a:t>
            </a:r>
          </a:p>
          <a:p>
            <a:pPr>
              <a:lnSpc>
                <a:spcPts val="3500"/>
              </a:lnSpc>
            </a:pPr>
            <a:r>
              <a:rPr lang="en-US" altLang="zh-TW" sz="2200" dirty="0" smtClean="0">
                <a:latin typeface="Calisto MT" pitchFamily="18" charset="0"/>
                <a:ea typeface="標楷體" pitchFamily="65" charset="-120"/>
              </a:rPr>
              <a:t>3.</a:t>
            </a:r>
            <a:r>
              <a:rPr lang="zh-TW" altLang="en-US" sz="2200" dirty="0" smtClean="0">
                <a:latin typeface="Calisto MT" pitchFamily="18" charset="0"/>
                <a:ea typeface="標楷體" pitchFamily="65" charset="-120"/>
              </a:rPr>
              <a:t> 全國各縣市中已有苗栗縣與臺東縣的男性讀者借閱量超過女性</a:t>
            </a:r>
            <a:endParaRPr lang="en-US" altLang="zh-TW" sz="2200" dirty="0" smtClean="0">
              <a:latin typeface="Calisto MT" pitchFamily="18" charset="0"/>
              <a:ea typeface="標楷體" pitchFamily="65" charset="-120"/>
            </a:endParaRPr>
          </a:p>
        </p:txBody>
      </p:sp>
      <p:graphicFrame>
        <p:nvGraphicFramePr>
          <p:cNvPr id="11" name="圖表 10"/>
          <p:cNvGraphicFramePr/>
          <p:nvPr>
            <p:extLst>
              <p:ext uri="{D42A27DB-BD31-4B8C-83A1-F6EECF244321}">
                <p14:modId xmlns="" xmlns:p14="http://schemas.microsoft.com/office/powerpoint/2010/main" val="2221492892"/>
              </p:ext>
            </p:extLst>
          </p:nvPr>
        </p:nvGraphicFramePr>
        <p:xfrm>
          <a:off x="2576737" y="2996952"/>
          <a:ext cx="7020780" cy="29523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2520" y="548682"/>
            <a:ext cx="6019597"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200" b="1" spc="50" dirty="0" smtClean="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rPr>
              <a:t>青壯年階段是主要之借閱年齡層</a:t>
            </a:r>
            <a:endParaRPr lang="zh-TW" altLang="zh-TW" sz="3200" b="1" spc="50" dirty="0">
              <a:ln w="11430"/>
              <a:solidFill>
                <a:srgbClr val="CC00FF"/>
              </a:solidFill>
              <a:effectLst>
                <a:outerShdw blurRad="76200" dist="50800" dir="5400000" algn="tl" rotWithShape="0">
                  <a:srgbClr val="000000">
                    <a:alpha val="65000"/>
                  </a:srgbClr>
                </a:outerShdw>
              </a:effectLst>
              <a:latin typeface="Calisto MT" pitchFamily="18" charset="0"/>
              <a:ea typeface="微軟正黑體" pitchFamily="34" charset="-120"/>
            </a:endParaRPr>
          </a:p>
        </p:txBody>
      </p:sp>
      <p:graphicFrame>
        <p:nvGraphicFramePr>
          <p:cNvPr id="6" name="圖表 5"/>
          <p:cNvGraphicFramePr/>
          <p:nvPr>
            <p:extLst>
              <p:ext uri="{D42A27DB-BD31-4B8C-83A1-F6EECF244321}">
                <p14:modId xmlns="" xmlns:p14="http://schemas.microsoft.com/office/powerpoint/2010/main" val="160515933"/>
              </p:ext>
            </p:extLst>
          </p:nvPr>
        </p:nvGraphicFramePr>
        <p:xfrm>
          <a:off x="1208584" y="1340768"/>
          <a:ext cx="7536838" cy="43204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883</TotalTime>
  <Words>2705</Words>
  <Application>Microsoft Office PowerPoint</Application>
  <PresentationFormat>A4 紙張 (210x297 公釐)</PresentationFormat>
  <Paragraphs>328</Paragraphs>
  <Slides>40</Slides>
  <Notes>8</Notes>
  <HiddenSlides>0</HiddenSlides>
  <MMClips>0</MMClips>
  <ScaleCrop>false</ScaleCrop>
  <HeadingPairs>
    <vt:vector size="4" baseType="variant">
      <vt:variant>
        <vt:lpstr>佈景主題</vt:lpstr>
      </vt:variant>
      <vt:variant>
        <vt:i4>1</vt:i4>
      </vt:variant>
      <vt:variant>
        <vt:lpstr>投影片標題</vt:lpstr>
      </vt:variant>
      <vt:variant>
        <vt:i4>40</vt:i4>
      </vt:variant>
    </vt:vector>
  </HeadingPairs>
  <TitlesOfParts>
    <vt:vector size="41" baseType="lpstr">
      <vt:lpstr>龍騰四海</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ncluser</dc:creator>
  <cp:lastModifiedBy>user</cp:lastModifiedBy>
  <cp:revision>109</cp:revision>
  <dcterms:modified xsi:type="dcterms:W3CDTF">2015-02-11T03:18:28Z</dcterms:modified>
</cp:coreProperties>
</file>