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8" r:id="rId3"/>
    <p:sldId id="293" r:id="rId4"/>
    <p:sldId id="279" r:id="rId5"/>
    <p:sldId id="281" r:id="rId6"/>
    <p:sldId id="301" r:id="rId7"/>
    <p:sldId id="315" r:id="rId8"/>
    <p:sldId id="316" r:id="rId9"/>
    <p:sldId id="284" r:id="rId10"/>
    <p:sldId id="305" r:id="rId11"/>
    <p:sldId id="286" r:id="rId12"/>
    <p:sldId id="304" r:id="rId13"/>
    <p:sldId id="318" r:id="rId14"/>
    <p:sldId id="306" r:id="rId15"/>
    <p:sldId id="307" r:id="rId16"/>
    <p:sldId id="308" r:id="rId17"/>
    <p:sldId id="312" r:id="rId18"/>
    <p:sldId id="289" r:id="rId19"/>
    <p:sldId id="277" r:id="rId20"/>
    <p:sldId id="280" r:id="rId21"/>
  </p:sldIdLst>
  <p:sldSz cx="9144000" cy="6858000" type="overhead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33"/>
    <a:srgbClr val="C65A98"/>
    <a:srgbClr val="EB35A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>
        <p:scale>
          <a:sx n="124" d="100"/>
          <a:sy n="124" d="100"/>
        </p:scale>
        <p:origin x="-7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4F2C0-2FEB-4B06-BC1D-E68903016BB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4B32C65-0162-4AF5-9362-3ADBAA8489BA}">
      <dgm:prSet phldrT="[文字]" custT="1"/>
      <dgm:spPr/>
      <dgm:t>
        <a:bodyPr/>
        <a:lstStyle/>
        <a:p>
          <a:pPr algn="l" defTabSz="914400" rtl="0" eaLnBrk="1" latinLnBrk="0" hangingPunct="1">
            <a:lnSpc>
              <a:spcPct val="95000"/>
            </a:lnSpc>
            <a:spcBef>
              <a:spcPct val="0"/>
            </a:spcBef>
            <a:buNone/>
          </a:pPr>
          <a:r>
            <a:rPr lang="zh-TW" altLang="en-US" sz="3200" b="1" kern="1200" spc="-1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n-cs"/>
            </a:rPr>
            <a:t>提供青年優質住宿</a:t>
          </a:r>
          <a:endParaRPr lang="zh-TW" altLang="en-US" sz="3200" b="1" kern="1200" spc="-100" dirty="0">
            <a:solidFill>
              <a:schemeClr val="tx2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A21FA901-D319-4693-9E94-37613798C5B1}" type="parTrans" cxnId="{FAF989C1-627A-4E6D-B2CC-2CC23CCD89B6}">
      <dgm:prSet/>
      <dgm:spPr/>
      <dgm:t>
        <a:bodyPr/>
        <a:lstStyle/>
        <a:p>
          <a:endParaRPr lang="zh-TW" altLang="en-US"/>
        </a:p>
      </dgm:t>
    </dgm:pt>
    <dgm:pt modelId="{4130D496-66DC-4414-8D12-EEA59D024F92}" type="sibTrans" cxnId="{FAF989C1-627A-4E6D-B2CC-2CC23CCD89B6}">
      <dgm:prSet/>
      <dgm:spPr/>
      <dgm:t>
        <a:bodyPr/>
        <a:lstStyle/>
        <a:p>
          <a:endParaRPr lang="zh-TW" altLang="en-US"/>
        </a:p>
      </dgm:t>
    </dgm:pt>
    <dgm:pt modelId="{0C6DC2F5-4FBC-4E7A-B00F-F076FC7DD8EA}">
      <dgm:prSet phldrT="[文字]" custT="1"/>
      <dgm:spPr/>
      <dgm:t>
        <a:bodyPr/>
        <a:lstStyle/>
        <a:p>
          <a:pPr algn="l" defTabSz="914400" rtl="0" eaLnBrk="1" latinLnBrk="0" hangingPunct="1">
            <a:lnSpc>
              <a:spcPct val="95000"/>
            </a:lnSpc>
            <a:spcBef>
              <a:spcPct val="0"/>
            </a:spcBef>
            <a:buNone/>
          </a:pPr>
          <a:r>
            <a:rPr lang="zh-TW" altLang="en-US" sz="3200" b="1" kern="1200" spc="-1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n-cs"/>
            </a:rPr>
            <a:t>優先照顧弱勢族群</a:t>
          </a:r>
          <a:endParaRPr lang="zh-TW" altLang="en-US" sz="3200" b="1" kern="1200" spc="-100" dirty="0">
            <a:solidFill>
              <a:schemeClr val="tx2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450C97A3-6518-458B-827A-27A281AB7DE5}" type="parTrans" cxnId="{A8F15C90-FFF7-4406-BB13-00FA331C8654}">
      <dgm:prSet/>
      <dgm:spPr/>
      <dgm:t>
        <a:bodyPr/>
        <a:lstStyle/>
        <a:p>
          <a:endParaRPr lang="zh-TW" altLang="en-US"/>
        </a:p>
      </dgm:t>
    </dgm:pt>
    <dgm:pt modelId="{30E9BDA3-26A7-4B6D-99E2-E7E601773D16}" type="sibTrans" cxnId="{A8F15C90-FFF7-4406-BB13-00FA331C8654}">
      <dgm:prSet/>
      <dgm:spPr/>
      <dgm:t>
        <a:bodyPr/>
        <a:lstStyle/>
        <a:p>
          <a:endParaRPr lang="zh-TW" altLang="en-US"/>
        </a:p>
      </dgm:t>
    </dgm:pt>
    <dgm:pt modelId="{922C40FF-F8A8-47CE-A2CB-D62007B3FD21}">
      <dgm:prSet phldrT="[文字]" custT="1"/>
      <dgm:spPr/>
      <dgm:t>
        <a:bodyPr/>
        <a:lstStyle/>
        <a:p>
          <a:pPr algn="l" defTabSz="914400" rtl="0" eaLnBrk="1" latinLnBrk="0" hangingPunct="1">
            <a:lnSpc>
              <a:spcPct val="95000"/>
            </a:lnSpc>
            <a:spcBef>
              <a:spcPct val="0"/>
            </a:spcBef>
            <a:buNone/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3200" b="1" kern="1200" spc="-1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n-cs"/>
            </a:rPr>
            <a:t>建立創新創業育成場所</a:t>
          </a:r>
          <a:endParaRPr lang="zh-TW" altLang="en-US" sz="3200" b="1" kern="1200" spc="-100" dirty="0">
            <a:solidFill>
              <a:schemeClr val="tx2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9C38C31E-0F5B-411E-B5E8-F537D48A3FE1}" type="parTrans" cxnId="{B27B3EF2-62AD-433C-830B-FF5FB422541B}">
      <dgm:prSet/>
      <dgm:spPr/>
      <dgm:t>
        <a:bodyPr/>
        <a:lstStyle/>
        <a:p>
          <a:endParaRPr lang="zh-TW" altLang="en-US"/>
        </a:p>
      </dgm:t>
    </dgm:pt>
    <dgm:pt modelId="{16ECAFF3-D9F4-45B6-B4E5-BAC9E6A9BA7D}" type="sibTrans" cxnId="{B27B3EF2-62AD-433C-830B-FF5FB422541B}">
      <dgm:prSet/>
      <dgm:spPr/>
      <dgm:t>
        <a:bodyPr/>
        <a:lstStyle/>
        <a:p>
          <a:endParaRPr lang="zh-TW" altLang="en-US"/>
        </a:p>
      </dgm:t>
    </dgm:pt>
    <dgm:pt modelId="{CD050054-E520-4CF3-A44C-749D141C303F}" type="pres">
      <dgm:prSet presAssocID="{DA94F2C0-2FEB-4B06-BC1D-E68903016B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C3793252-364A-41B6-8507-8AC5BBE338C8}" type="pres">
      <dgm:prSet presAssocID="{DA94F2C0-2FEB-4B06-BC1D-E68903016BBA}" presName="Name1" presStyleCnt="0"/>
      <dgm:spPr/>
    </dgm:pt>
    <dgm:pt modelId="{EB73CFDD-83DA-48A6-B6BB-85E6CD20D639}" type="pres">
      <dgm:prSet presAssocID="{DA94F2C0-2FEB-4B06-BC1D-E68903016BBA}" presName="cycle" presStyleCnt="0"/>
      <dgm:spPr/>
    </dgm:pt>
    <dgm:pt modelId="{C35DBFEC-BD69-4199-BFA0-07845C999886}" type="pres">
      <dgm:prSet presAssocID="{DA94F2C0-2FEB-4B06-BC1D-E68903016BBA}" presName="srcNode" presStyleLbl="node1" presStyleIdx="0" presStyleCnt="3"/>
      <dgm:spPr/>
    </dgm:pt>
    <dgm:pt modelId="{42427588-BF4D-4292-86F7-7531AD5F9223}" type="pres">
      <dgm:prSet presAssocID="{DA94F2C0-2FEB-4B06-BC1D-E68903016BBA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5FC65296-7E41-40A9-801A-6709BD6C5940}" type="pres">
      <dgm:prSet presAssocID="{DA94F2C0-2FEB-4B06-BC1D-E68903016BBA}" presName="extraNode" presStyleLbl="node1" presStyleIdx="0" presStyleCnt="3"/>
      <dgm:spPr/>
    </dgm:pt>
    <dgm:pt modelId="{43143924-791B-41FE-8D93-19F8D087ADF4}" type="pres">
      <dgm:prSet presAssocID="{DA94F2C0-2FEB-4B06-BC1D-E68903016BBA}" presName="dstNode" presStyleLbl="node1" presStyleIdx="0" presStyleCnt="3"/>
      <dgm:spPr/>
    </dgm:pt>
    <dgm:pt modelId="{9DFBF678-6787-470B-986A-EE4B790ECE2B}" type="pres">
      <dgm:prSet presAssocID="{04B32C65-0162-4AF5-9362-3ADBAA8489B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4B3A13-764A-4B5D-8D46-E35A5F105A95}" type="pres">
      <dgm:prSet presAssocID="{04B32C65-0162-4AF5-9362-3ADBAA8489BA}" presName="accent_1" presStyleCnt="0"/>
      <dgm:spPr/>
    </dgm:pt>
    <dgm:pt modelId="{FE964C68-C03B-427E-822B-8BB89B2499EA}" type="pres">
      <dgm:prSet presAssocID="{04B32C65-0162-4AF5-9362-3ADBAA8489BA}" presName="accentRepeatNode" presStyleLbl="solidFgAcc1" presStyleIdx="0" presStyleCnt="3"/>
      <dgm:spPr/>
    </dgm:pt>
    <dgm:pt modelId="{57E9F871-DFAC-40D6-BC2A-4B597517832F}" type="pres">
      <dgm:prSet presAssocID="{0C6DC2F5-4FBC-4E7A-B00F-F076FC7DD8E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D1A129-F49F-44D3-9263-D60D05C266CC}" type="pres">
      <dgm:prSet presAssocID="{0C6DC2F5-4FBC-4E7A-B00F-F076FC7DD8EA}" presName="accent_2" presStyleCnt="0"/>
      <dgm:spPr/>
    </dgm:pt>
    <dgm:pt modelId="{4DC29E89-4978-4E46-BB32-FE9BDFDF019E}" type="pres">
      <dgm:prSet presAssocID="{0C6DC2F5-4FBC-4E7A-B00F-F076FC7DD8EA}" presName="accentRepeatNode" presStyleLbl="solidFgAcc1" presStyleIdx="1" presStyleCnt="3"/>
      <dgm:spPr/>
    </dgm:pt>
    <dgm:pt modelId="{BF0521E0-2D46-455C-9237-9BCFD3BF07D9}" type="pres">
      <dgm:prSet presAssocID="{922C40FF-F8A8-47CE-A2CB-D62007B3FD2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CF0D0C-FAA8-4599-AB48-EA4EAED438A6}" type="pres">
      <dgm:prSet presAssocID="{922C40FF-F8A8-47CE-A2CB-D62007B3FD21}" presName="accent_3" presStyleCnt="0"/>
      <dgm:spPr/>
    </dgm:pt>
    <dgm:pt modelId="{A34DE129-711A-417B-9CC3-4D4A7F9DB480}" type="pres">
      <dgm:prSet presAssocID="{922C40FF-F8A8-47CE-A2CB-D62007B3FD21}" presName="accentRepeatNode" presStyleLbl="solidFgAcc1" presStyleIdx="2" presStyleCnt="3" custLinFactNeighborX="19994" custLinFactNeighborY="2222"/>
      <dgm:spPr/>
    </dgm:pt>
  </dgm:ptLst>
  <dgm:cxnLst>
    <dgm:cxn modelId="{968C86DF-C660-4980-B3EB-C753335DA3CE}" type="presOf" srcId="{4130D496-66DC-4414-8D12-EEA59D024F92}" destId="{42427588-BF4D-4292-86F7-7531AD5F9223}" srcOrd="0" destOrd="0" presId="urn:microsoft.com/office/officeart/2008/layout/VerticalCurvedList"/>
    <dgm:cxn modelId="{5E805201-3705-4CF6-9E14-7F8D06B0EB61}" type="presOf" srcId="{0C6DC2F5-4FBC-4E7A-B00F-F076FC7DD8EA}" destId="{57E9F871-DFAC-40D6-BC2A-4B597517832F}" srcOrd="0" destOrd="0" presId="urn:microsoft.com/office/officeart/2008/layout/VerticalCurvedList"/>
    <dgm:cxn modelId="{FAF989C1-627A-4E6D-B2CC-2CC23CCD89B6}" srcId="{DA94F2C0-2FEB-4B06-BC1D-E68903016BBA}" destId="{04B32C65-0162-4AF5-9362-3ADBAA8489BA}" srcOrd="0" destOrd="0" parTransId="{A21FA901-D319-4693-9E94-37613798C5B1}" sibTransId="{4130D496-66DC-4414-8D12-EEA59D024F92}"/>
    <dgm:cxn modelId="{BA6EFCB9-2426-4E55-AB0F-5A8D31C02F12}" type="presOf" srcId="{922C40FF-F8A8-47CE-A2CB-D62007B3FD21}" destId="{BF0521E0-2D46-455C-9237-9BCFD3BF07D9}" srcOrd="0" destOrd="0" presId="urn:microsoft.com/office/officeart/2008/layout/VerticalCurvedList"/>
    <dgm:cxn modelId="{78B1AA63-72E4-498F-98DD-464E7794F7F4}" type="presOf" srcId="{DA94F2C0-2FEB-4B06-BC1D-E68903016BBA}" destId="{CD050054-E520-4CF3-A44C-749D141C303F}" srcOrd="0" destOrd="0" presId="urn:microsoft.com/office/officeart/2008/layout/VerticalCurvedList"/>
    <dgm:cxn modelId="{B27B3EF2-62AD-433C-830B-FF5FB422541B}" srcId="{DA94F2C0-2FEB-4B06-BC1D-E68903016BBA}" destId="{922C40FF-F8A8-47CE-A2CB-D62007B3FD21}" srcOrd="2" destOrd="0" parTransId="{9C38C31E-0F5B-411E-B5E8-F537D48A3FE1}" sibTransId="{16ECAFF3-D9F4-45B6-B4E5-BAC9E6A9BA7D}"/>
    <dgm:cxn modelId="{A8F15C90-FFF7-4406-BB13-00FA331C8654}" srcId="{DA94F2C0-2FEB-4B06-BC1D-E68903016BBA}" destId="{0C6DC2F5-4FBC-4E7A-B00F-F076FC7DD8EA}" srcOrd="1" destOrd="0" parTransId="{450C97A3-6518-458B-827A-27A281AB7DE5}" sibTransId="{30E9BDA3-26A7-4B6D-99E2-E7E601773D16}"/>
    <dgm:cxn modelId="{B4729E66-CF0F-4C00-A08C-1BD8C6ABBCB0}" type="presOf" srcId="{04B32C65-0162-4AF5-9362-3ADBAA8489BA}" destId="{9DFBF678-6787-470B-986A-EE4B790ECE2B}" srcOrd="0" destOrd="0" presId="urn:microsoft.com/office/officeart/2008/layout/VerticalCurvedList"/>
    <dgm:cxn modelId="{B6A252B4-6540-40B9-BB3E-DB09A41E4F3D}" type="presParOf" srcId="{CD050054-E520-4CF3-A44C-749D141C303F}" destId="{C3793252-364A-41B6-8507-8AC5BBE338C8}" srcOrd="0" destOrd="0" presId="urn:microsoft.com/office/officeart/2008/layout/VerticalCurvedList"/>
    <dgm:cxn modelId="{C08DEFF2-A498-4D0E-B8CE-0FFB91821944}" type="presParOf" srcId="{C3793252-364A-41B6-8507-8AC5BBE338C8}" destId="{EB73CFDD-83DA-48A6-B6BB-85E6CD20D639}" srcOrd="0" destOrd="0" presId="urn:microsoft.com/office/officeart/2008/layout/VerticalCurvedList"/>
    <dgm:cxn modelId="{D87C9214-B04F-463D-BB54-CCF5DE6C646A}" type="presParOf" srcId="{EB73CFDD-83DA-48A6-B6BB-85E6CD20D639}" destId="{C35DBFEC-BD69-4199-BFA0-07845C999886}" srcOrd="0" destOrd="0" presId="urn:microsoft.com/office/officeart/2008/layout/VerticalCurvedList"/>
    <dgm:cxn modelId="{1BA10454-49EB-4263-B611-CC8C3F6E9D5A}" type="presParOf" srcId="{EB73CFDD-83DA-48A6-B6BB-85E6CD20D639}" destId="{42427588-BF4D-4292-86F7-7531AD5F9223}" srcOrd="1" destOrd="0" presId="urn:microsoft.com/office/officeart/2008/layout/VerticalCurvedList"/>
    <dgm:cxn modelId="{8F450D0F-BD88-41A1-88FA-64368B314B46}" type="presParOf" srcId="{EB73CFDD-83DA-48A6-B6BB-85E6CD20D639}" destId="{5FC65296-7E41-40A9-801A-6709BD6C5940}" srcOrd="2" destOrd="0" presId="urn:microsoft.com/office/officeart/2008/layout/VerticalCurvedList"/>
    <dgm:cxn modelId="{B3A607D8-F272-469A-8EFE-382C59F90F97}" type="presParOf" srcId="{EB73CFDD-83DA-48A6-B6BB-85E6CD20D639}" destId="{43143924-791B-41FE-8D93-19F8D087ADF4}" srcOrd="3" destOrd="0" presId="urn:microsoft.com/office/officeart/2008/layout/VerticalCurvedList"/>
    <dgm:cxn modelId="{FDA92855-0316-480B-B753-3DE2445981AA}" type="presParOf" srcId="{C3793252-364A-41B6-8507-8AC5BBE338C8}" destId="{9DFBF678-6787-470B-986A-EE4B790ECE2B}" srcOrd="1" destOrd="0" presId="urn:microsoft.com/office/officeart/2008/layout/VerticalCurvedList"/>
    <dgm:cxn modelId="{6A8CE7EB-F253-4450-B148-2215A9A6E425}" type="presParOf" srcId="{C3793252-364A-41B6-8507-8AC5BBE338C8}" destId="{F04B3A13-764A-4B5D-8D46-E35A5F105A95}" srcOrd="2" destOrd="0" presId="urn:microsoft.com/office/officeart/2008/layout/VerticalCurvedList"/>
    <dgm:cxn modelId="{5F997828-5D62-49E7-BCAF-F891A40B9EA5}" type="presParOf" srcId="{F04B3A13-764A-4B5D-8D46-E35A5F105A95}" destId="{FE964C68-C03B-427E-822B-8BB89B2499EA}" srcOrd="0" destOrd="0" presId="urn:microsoft.com/office/officeart/2008/layout/VerticalCurvedList"/>
    <dgm:cxn modelId="{2BEA9AB6-392D-466A-A3EB-523AF5D18F96}" type="presParOf" srcId="{C3793252-364A-41B6-8507-8AC5BBE338C8}" destId="{57E9F871-DFAC-40D6-BC2A-4B597517832F}" srcOrd="3" destOrd="0" presId="urn:microsoft.com/office/officeart/2008/layout/VerticalCurvedList"/>
    <dgm:cxn modelId="{C3947FD3-EC06-42EB-9D3B-938E441A36F7}" type="presParOf" srcId="{C3793252-364A-41B6-8507-8AC5BBE338C8}" destId="{D9D1A129-F49F-44D3-9263-D60D05C266CC}" srcOrd="4" destOrd="0" presId="urn:microsoft.com/office/officeart/2008/layout/VerticalCurvedList"/>
    <dgm:cxn modelId="{31904D45-E52B-422D-B171-4C835F44E387}" type="presParOf" srcId="{D9D1A129-F49F-44D3-9263-D60D05C266CC}" destId="{4DC29E89-4978-4E46-BB32-FE9BDFDF019E}" srcOrd="0" destOrd="0" presId="urn:microsoft.com/office/officeart/2008/layout/VerticalCurvedList"/>
    <dgm:cxn modelId="{F47C35F7-F3F7-48C8-B50F-B3B2BEE7A9AB}" type="presParOf" srcId="{C3793252-364A-41B6-8507-8AC5BBE338C8}" destId="{BF0521E0-2D46-455C-9237-9BCFD3BF07D9}" srcOrd="5" destOrd="0" presId="urn:microsoft.com/office/officeart/2008/layout/VerticalCurvedList"/>
    <dgm:cxn modelId="{B765C268-6946-43DE-BE57-35CE67D32347}" type="presParOf" srcId="{C3793252-364A-41B6-8507-8AC5BBE338C8}" destId="{48CF0D0C-FAA8-4599-AB48-EA4EAED438A6}" srcOrd="6" destOrd="0" presId="urn:microsoft.com/office/officeart/2008/layout/VerticalCurvedList"/>
    <dgm:cxn modelId="{071520DB-C0DB-4152-AF06-5A69AB6D0295}" type="presParOf" srcId="{48CF0D0C-FAA8-4599-AB48-EA4EAED438A6}" destId="{A34DE129-711A-417B-9CC3-4D4A7F9DB4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E0ED9-1E91-4257-A09F-97BB66F105BE}" type="doc">
      <dgm:prSet loTypeId="urn:microsoft.com/office/officeart/2005/8/layout/venn1" loCatId="relationship" qsTypeId="urn:microsoft.com/office/officeart/2005/8/quickstyle/3d1" qsCatId="3D" csTypeId="urn:microsoft.com/office/officeart/2005/8/colors/colorful1#1" csCatId="colorful" phldr="1"/>
      <dgm:spPr/>
    </dgm:pt>
    <dgm:pt modelId="{F51AEC16-43D3-4BEC-8F69-5D25359EC468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生活</a:t>
          </a:r>
          <a:endParaRPr lang="zh-TW" altLang="en-US" sz="3600" b="1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EEA7C9A-1850-45F0-BBB8-0C2649C5C8B4}" type="parTrans" cxnId="{7AE405EB-379C-4746-B77B-85BC8DEF346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14F0744-22FF-4AFB-85A8-BF75B4C1D738}" type="sibTrans" cxnId="{7AE405EB-379C-4746-B77B-85BC8DEF346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73CAE60-A976-43F7-AC20-E9FAC4048A4E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創業</a:t>
          </a:r>
          <a:endParaRPr lang="zh-TW" altLang="en-US" sz="3600" b="1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7646DBE-E00B-4B87-9A50-E388504B6FAF}" type="parTrans" cxnId="{295E00D5-6E58-4093-A5C4-DE283163447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DCA414F-02C5-42C9-BD21-8C2A90FB95B9}" type="sibTrans" cxnId="{295E00D5-6E58-4093-A5C4-DE283163447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0B47AD-4618-477F-B26F-7E393B1A2682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住宿</a:t>
          </a:r>
          <a:endParaRPr lang="zh-TW" altLang="en-US" sz="3600" b="1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10D0EE5-4A80-4AB2-BAFC-9BCCB9E5A26E}" type="parTrans" cxnId="{736A778E-74DD-4463-99CA-0AB28022C3D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E04E194-B39D-45DB-8365-28D43767F884}" type="sibTrans" cxnId="{736A778E-74DD-4463-99CA-0AB28022C3D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F73375E-5E47-4D97-BFD2-1E9402883C6F}" type="pres">
      <dgm:prSet presAssocID="{8F5E0ED9-1E91-4257-A09F-97BB66F105BE}" presName="compositeShape" presStyleCnt="0">
        <dgm:presLayoutVars>
          <dgm:chMax val="7"/>
          <dgm:dir/>
          <dgm:resizeHandles val="exact"/>
        </dgm:presLayoutVars>
      </dgm:prSet>
      <dgm:spPr/>
    </dgm:pt>
    <dgm:pt modelId="{06C278DE-D32C-4F69-9FC8-AED96A675F29}" type="pres">
      <dgm:prSet presAssocID="{F51AEC16-43D3-4BEC-8F69-5D25359EC468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D7E07806-47A3-444B-ADD7-817DDAB19B6B}" type="pres">
      <dgm:prSet presAssocID="{F51AEC16-43D3-4BEC-8F69-5D25359EC46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B5DB30-C793-4848-B97E-99BBBB65215A}" type="pres">
      <dgm:prSet presAssocID="{D73CAE60-A976-43F7-AC20-E9FAC4048A4E}" presName="circ2" presStyleLbl="vennNode1" presStyleIdx="1" presStyleCnt="3" custLinFactNeighborX="495"/>
      <dgm:spPr/>
      <dgm:t>
        <a:bodyPr/>
        <a:lstStyle/>
        <a:p>
          <a:endParaRPr lang="zh-TW" altLang="en-US"/>
        </a:p>
      </dgm:t>
    </dgm:pt>
    <dgm:pt modelId="{35B46DDA-E907-4A45-A7C4-431D5A8AE7CA}" type="pres">
      <dgm:prSet presAssocID="{D73CAE60-A976-43F7-AC20-E9FAC4048A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A8CDDD-3212-4C1F-9C55-C1907726F97E}" type="pres">
      <dgm:prSet presAssocID="{AA0B47AD-4618-477F-B26F-7E393B1A2682}" presName="circ3" presStyleLbl="vennNode1" presStyleIdx="2" presStyleCnt="3" custLinFactNeighborX="95" custLinFactNeighborY="-2122"/>
      <dgm:spPr/>
      <dgm:t>
        <a:bodyPr/>
        <a:lstStyle/>
        <a:p>
          <a:endParaRPr lang="zh-TW" altLang="en-US"/>
        </a:p>
      </dgm:t>
    </dgm:pt>
    <dgm:pt modelId="{E5425CE1-A0E7-4567-BE31-1257348F8B2C}" type="pres">
      <dgm:prSet presAssocID="{AA0B47AD-4618-477F-B26F-7E393B1A268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509948-A336-4F58-BECE-272B11897AFA}" type="presOf" srcId="{D73CAE60-A976-43F7-AC20-E9FAC4048A4E}" destId="{C5B5DB30-C793-4848-B97E-99BBBB65215A}" srcOrd="0" destOrd="0" presId="urn:microsoft.com/office/officeart/2005/8/layout/venn1"/>
    <dgm:cxn modelId="{736A778E-74DD-4463-99CA-0AB28022C3D3}" srcId="{8F5E0ED9-1E91-4257-A09F-97BB66F105BE}" destId="{AA0B47AD-4618-477F-B26F-7E393B1A2682}" srcOrd="2" destOrd="0" parTransId="{B10D0EE5-4A80-4AB2-BAFC-9BCCB9E5A26E}" sibTransId="{4E04E194-B39D-45DB-8365-28D43767F884}"/>
    <dgm:cxn modelId="{295E00D5-6E58-4093-A5C4-DE2831634478}" srcId="{8F5E0ED9-1E91-4257-A09F-97BB66F105BE}" destId="{D73CAE60-A976-43F7-AC20-E9FAC4048A4E}" srcOrd="1" destOrd="0" parTransId="{77646DBE-E00B-4B87-9A50-E388504B6FAF}" sibTransId="{9DCA414F-02C5-42C9-BD21-8C2A90FB95B9}"/>
    <dgm:cxn modelId="{B2561BE8-C170-4F01-8B73-80279A212A6D}" type="presOf" srcId="{D73CAE60-A976-43F7-AC20-E9FAC4048A4E}" destId="{35B46DDA-E907-4A45-A7C4-431D5A8AE7CA}" srcOrd="1" destOrd="0" presId="urn:microsoft.com/office/officeart/2005/8/layout/venn1"/>
    <dgm:cxn modelId="{7AE405EB-379C-4746-B77B-85BC8DEF3468}" srcId="{8F5E0ED9-1E91-4257-A09F-97BB66F105BE}" destId="{F51AEC16-43D3-4BEC-8F69-5D25359EC468}" srcOrd="0" destOrd="0" parTransId="{7EEA7C9A-1850-45F0-BBB8-0C2649C5C8B4}" sibTransId="{014F0744-22FF-4AFB-85A8-BF75B4C1D738}"/>
    <dgm:cxn modelId="{1D56FCB3-FF2A-4DC9-A4AD-0446430E577C}" type="presOf" srcId="{F51AEC16-43D3-4BEC-8F69-5D25359EC468}" destId="{06C278DE-D32C-4F69-9FC8-AED96A675F29}" srcOrd="0" destOrd="0" presId="urn:microsoft.com/office/officeart/2005/8/layout/venn1"/>
    <dgm:cxn modelId="{3B7A312E-145A-4A0C-A9DE-BD01184A6BED}" type="presOf" srcId="{F51AEC16-43D3-4BEC-8F69-5D25359EC468}" destId="{D7E07806-47A3-444B-ADD7-817DDAB19B6B}" srcOrd="1" destOrd="0" presId="urn:microsoft.com/office/officeart/2005/8/layout/venn1"/>
    <dgm:cxn modelId="{00E77906-7144-4F12-8B9F-F0AA473A3A57}" type="presOf" srcId="{AA0B47AD-4618-477F-B26F-7E393B1A2682}" destId="{58A8CDDD-3212-4C1F-9C55-C1907726F97E}" srcOrd="0" destOrd="0" presId="urn:microsoft.com/office/officeart/2005/8/layout/venn1"/>
    <dgm:cxn modelId="{300E9BC3-9350-40C8-9EA1-17034108633F}" type="presOf" srcId="{AA0B47AD-4618-477F-B26F-7E393B1A2682}" destId="{E5425CE1-A0E7-4567-BE31-1257348F8B2C}" srcOrd="1" destOrd="0" presId="urn:microsoft.com/office/officeart/2005/8/layout/venn1"/>
    <dgm:cxn modelId="{38A46D68-D18F-4262-A16A-FBB996043A6B}" type="presOf" srcId="{8F5E0ED9-1E91-4257-A09F-97BB66F105BE}" destId="{4F73375E-5E47-4D97-BFD2-1E9402883C6F}" srcOrd="0" destOrd="0" presId="urn:microsoft.com/office/officeart/2005/8/layout/venn1"/>
    <dgm:cxn modelId="{6B4CD64E-AC8F-4FFD-8EEF-96136B120732}" type="presParOf" srcId="{4F73375E-5E47-4D97-BFD2-1E9402883C6F}" destId="{06C278DE-D32C-4F69-9FC8-AED96A675F29}" srcOrd="0" destOrd="0" presId="urn:microsoft.com/office/officeart/2005/8/layout/venn1"/>
    <dgm:cxn modelId="{F3CEACB8-E54C-407D-8EB1-5D2C2C73F416}" type="presParOf" srcId="{4F73375E-5E47-4D97-BFD2-1E9402883C6F}" destId="{D7E07806-47A3-444B-ADD7-817DDAB19B6B}" srcOrd="1" destOrd="0" presId="urn:microsoft.com/office/officeart/2005/8/layout/venn1"/>
    <dgm:cxn modelId="{7E51FE22-0B4C-4608-825F-5CF7680E6F41}" type="presParOf" srcId="{4F73375E-5E47-4D97-BFD2-1E9402883C6F}" destId="{C5B5DB30-C793-4848-B97E-99BBBB65215A}" srcOrd="2" destOrd="0" presId="urn:microsoft.com/office/officeart/2005/8/layout/venn1"/>
    <dgm:cxn modelId="{ECA2C865-3E8E-4F3D-8EF3-A3B7EEB642B9}" type="presParOf" srcId="{4F73375E-5E47-4D97-BFD2-1E9402883C6F}" destId="{35B46DDA-E907-4A45-A7C4-431D5A8AE7CA}" srcOrd="3" destOrd="0" presId="urn:microsoft.com/office/officeart/2005/8/layout/venn1"/>
    <dgm:cxn modelId="{A5B3B63B-8386-498A-BCFC-7AEA53B20268}" type="presParOf" srcId="{4F73375E-5E47-4D97-BFD2-1E9402883C6F}" destId="{58A8CDDD-3212-4C1F-9C55-C1907726F97E}" srcOrd="4" destOrd="0" presId="urn:microsoft.com/office/officeart/2005/8/layout/venn1"/>
    <dgm:cxn modelId="{484969C9-D001-4FC0-B2D9-E6A5C64DA5C9}" type="presParOf" srcId="{4F73375E-5E47-4D97-BFD2-1E9402883C6F}" destId="{E5425CE1-A0E7-4567-BE31-1257348F8B2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1F9B19-6B7D-46DA-BF7C-9C74174ED1E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030107D-26DB-4983-AB37-19FA019B7EFA}">
      <dgm:prSet phldrT="[文字]" custT="1"/>
      <dgm:spPr/>
      <dgm:t>
        <a:bodyPr/>
        <a:lstStyle/>
        <a:p>
          <a:pPr marL="0" algn="ctr" defTabSz="914400" rtl="0" eaLnBrk="1" latinLnBrk="0" hangingPunct="1">
            <a:lnSpc>
              <a:spcPct val="95000"/>
            </a:lnSpc>
            <a:spcBef>
              <a:spcPct val="0"/>
            </a:spcBef>
          </a:pPr>
          <a:r>
            <a:rPr kumimoji="1" lang="zh-TW" altLang="en-US" sz="3200" b="1" kern="1200" spc="-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為青年找出路</a:t>
          </a:r>
        </a:p>
      </dgm:t>
    </dgm:pt>
    <dgm:pt modelId="{FC77C7C1-F44C-4922-B822-2A831B84FE04}" type="parTrans" cxnId="{AB396523-9338-42BD-ACCF-8490E8E178ED}">
      <dgm:prSet/>
      <dgm:spPr/>
      <dgm:t>
        <a:bodyPr/>
        <a:lstStyle/>
        <a:p>
          <a:endParaRPr lang="zh-TW" altLang="en-US"/>
        </a:p>
      </dgm:t>
    </dgm:pt>
    <dgm:pt modelId="{78E65C3F-ACE4-44AA-95D1-2A5BBE83483C}" type="sibTrans" cxnId="{AB396523-9338-42BD-ACCF-8490E8E178ED}">
      <dgm:prSet/>
      <dgm:spPr/>
      <dgm:t>
        <a:bodyPr/>
        <a:lstStyle/>
        <a:p>
          <a:endParaRPr lang="zh-TW" altLang="en-US"/>
        </a:p>
      </dgm:t>
    </dgm:pt>
    <dgm:pt modelId="{BBFFB54B-7592-4147-A2AC-17D595FAD61A}">
      <dgm:prSet/>
      <dgm:spPr/>
      <dgm:t>
        <a:bodyPr/>
        <a:lstStyle/>
        <a:p>
          <a:r>
            <a:rPr lang="zh-TW" altLang="en-US" b="1" smtClean="0">
              <a:latin typeface="標楷體" panose="03000509000000000000" pitchFamily="65" charset="-120"/>
              <a:ea typeface="標楷體" panose="03000509000000000000" pitchFamily="65" charset="-120"/>
            </a:rPr>
            <a:t>解決學校學生宿舍不足情形，硬體資源由鄰近學校共同使用，具有資源整合效益。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0CE36D-7A4A-40AD-939E-3BC29C43E834}" type="parTrans" cxnId="{6153109F-0BAC-4A1C-BED8-B47755C1599B}">
      <dgm:prSet/>
      <dgm:spPr/>
      <dgm:t>
        <a:bodyPr/>
        <a:lstStyle/>
        <a:p>
          <a:endParaRPr lang="zh-TW" altLang="en-US"/>
        </a:p>
      </dgm:t>
    </dgm:pt>
    <dgm:pt modelId="{CF1BFD3C-DECF-4A68-A0D1-DBB5D70D5E68}" type="sibTrans" cxnId="{6153109F-0BAC-4A1C-BED8-B47755C1599B}">
      <dgm:prSet/>
      <dgm:spPr/>
      <dgm:t>
        <a:bodyPr/>
        <a:lstStyle/>
        <a:p>
          <a:endParaRPr lang="zh-TW" altLang="en-US"/>
        </a:p>
      </dgm:t>
    </dgm:pt>
    <dgm:pt modelId="{6BD29E10-688A-4ED0-9589-0C1F3E6E4C5C}">
      <dgm:prSet/>
      <dgm:spPr/>
      <dgm:t>
        <a:bodyPr/>
        <a:lstStyle/>
        <a:p>
          <a:r>
            <a:rPr lang="zh-TW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納入社會住宅概念，住宿空間保留一定比例供弱勢青年入住，發揮社會多元包容精神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41E671-D9FC-4E72-8F54-4333F924F4EA}" type="parTrans" cxnId="{BFFE6D05-4555-4CEF-A0D8-73A53F5789AC}">
      <dgm:prSet/>
      <dgm:spPr/>
      <dgm:t>
        <a:bodyPr/>
        <a:lstStyle/>
        <a:p>
          <a:endParaRPr lang="zh-TW" altLang="en-US"/>
        </a:p>
      </dgm:t>
    </dgm:pt>
    <dgm:pt modelId="{9C9773C4-8DAE-4B5E-B4E4-8512E56D2A6D}" type="sibTrans" cxnId="{BFFE6D05-4555-4CEF-A0D8-73A53F5789AC}">
      <dgm:prSet/>
      <dgm:spPr/>
      <dgm:t>
        <a:bodyPr/>
        <a:lstStyle/>
        <a:p>
          <a:endParaRPr lang="zh-TW" altLang="en-US"/>
        </a:p>
      </dgm:t>
    </dgm:pt>
    <dgm:pt modelId="{5DAAE6CF-35E4-4EFC-8FA1-944769E9CAE7}">
      <dgm:prSet/>
      <dgm:spPr/>
      <dgm:t>
        <a:bodyPr/>
        <a:lstStyle/>
        <a:p>
          <a:r>
            <a:rPr lang="zh-TW" altLang="en-US" b="1" smtClean="0">
              <a:latin typeface="標楷體" panose="03000509000000000000" pitchFamily="65" charset="-120"/>
              <a:ea typeface="標楷體" panose="03000509000000000000" pitchFamily="65" charset="-120"/>
            </a:rPr>
            <a:t>打造</a:t>
          </a:r>
          <a:r>
            <a:rPr lang="zh-TW" altLang="zh-TW" b="1" smtClean="0">
              <a:latin typeface="標楷體" panose="03000509000000000000" pitchFamily="65" charset="-120"/>
              <a:ea typeface="標楷體" panose="03000509000000000000" pitchFamily="65" charset="-120"/>
            </a:rPr>
            <a:t>青年人</a:t>
          </a:r>
          <a:r>
            <a:rPr lang="zh-TW" altLang="en-US" b="1" smtClean="0">
              <a:latin typeface="標楷體" panose="03000509000000000000" pitchFamily="65" charset="-120"/>
              <a:ea typeface="標楷體" panose="03000509000000000000" pitchFamily="65" charset="-120"/>
            </a:rPr>
            <a:t>就學、就居、就業的築夢生活城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E722F8-3BC1-4437-8FD5-B21A7761CAD2}" type="parTrans" cxnId="{EA83680E-6206-4530-8807-D02BE4CD3C36}">
      <dgm:prSet/>
      <dgm:spPr/>
      <dgm:t>
        <a:bodyPr/>
        <a:lstStyle/>
        <a:p>
          <a:endParaRPr lang="zh-TW" altLang="en-US"/>
        </a:p>
      </dgm:t>
    </dgm:pt>
    <dgm:pt modelId="{18B204EB-B52D-4C3A-BC62-227DB9DD0784}" type="sibTrans" cxnId="{EA83680E-6206-4530-8807-D02BE4CD3C36}">
      <dgm:prSet/>
      <dgm:spPr/>
      <dgm:t>
        <a:bodyPr/>
        <a:lstStyle/>
        <a:p>
          <a:endParaRPr lang="zh-TW" altLang="en-US"/>
        </a:p>
      </dgm:t>
    </dgm:pt>
    <dgm:pt modelId="{EF64A1C7-4059-40F7-A91D-E2044D2114E6}" type="pres">
      <dgm:prSet presAssocID="{401F9B19-6B7D-46DA-BF7C-9C74174ED1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9DE6F8C-D976-456C-B157-D425BAFB676F}" type="pres">
      <dgm:prSet presAssocID="{6030107D-26DB-4983-AB37-19FA019B7EFA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0D1EDCCD-25FD-49A9-B848-AFAFC2C9EE50}" type="pres">
      <dgm:prSet presAssocID="{CFE722F8-3BC1-4437-8FD5-B21A7761CAD2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78A33885-AE83-42AD-B17F-25957ED32CC9}" type="pres">
      <dgm:prSet presAssocID="{5DAAE6CF-35E4-4EFC-8FA1-944769E9CA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BB2954-0D50-4F4D-ACB9-66876BDA7687}" type="pres">
      <dgm:prSet presAssocID="{BB0CE36D-7A4A-40AD-939E-3BC29C43E834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A07150AF-A8AD-4A1F-9042-AA108C8EAA21}" type="pres">
      <dgm:prSet presAssocID="{BBFFB54B-7592-4147-A2AC-17D595FAD6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8F64BC-8A34-4A58-A841-76B7C1D2F87D}" type="pres">
      <dgm:prSet presAssocID="{8E41E671-D9FC-4E72-8F54-4333F924F4EA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B0130631-9AB8-4D5F-95D4-4E93A1C61F00}" type="pres">
      <dgm:prSet presAssocID="{6BD29E10-688A-4ED0-9589-0C1F3E6E4C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6558265-8E39-4C7F-A835-21BCA5F70C0F}" type="presOf" srcId="{CFE722F8-3BC1-4437-8FD5-B21A7761CAD2}" destId="{0D1EDCCD-25FD-49A9-B848-AFAFC2C9EE50}" srcOrd="0" destOrd="0" presId="urn:microsoft.com/office/officeart/2005/8/layout/radial4"/>
    <dgm:cxn modelId="{BFFE6D05-4555-4CEF-A0D8-73A53F5789AC}" srcId="{6030107D-26DB-4983-AB37-19FA019B7EFA}" destId="{6BD29E10-688A-4ED0-9589-0C1F3E6E4C5C}" srcOrd="2" destOrd="0" parTransId="{8E41E671-D9FC-4E72-8F54-4333F924F4EA}" sibTransId="{9C9773C4-8DAE-4B5E-B4E4-8512E56D2A6D}"/>
    <dgm:cxn modelId="{67F526D7-3BE3-4C73-B07D-B3395E9DE8D2}" type="presOf" srcId="{BBFFB54B-7592-4147-A2AC-17D595FAD61A}" destId="{A07150AF-A8AD-4A1F-9042-AA108C8EAA21}" srcOrd="0" destOrd="0" presId="urn:microsoft.com/office/officeart/2005/8/layout/radial4"/>
    <dgm:cxn modelId="{EA83680E-6206-4530-8807-D02BE4CD3C36}" srcId="{6030107D-26DB-4983-AB37-19FA019B7EFA}" destId="{5DAAE6CF-35E4-4EFC-8FA1-944769E9CAE7}" srcOrd="0" destOrd="0" parTransId="{CFE722F8-3BC1-4437-8FD5-B21A7761CAD2}" sibTransId="{18B204EB-B52D-4C3A-BC62-227DB9DD0784}"/>
    <dgm:cxn modelId="{6153109F-0BAC-4A1C-BED8-B47755C1599B}" srcId="{6030107D-26DB-4983-AB37-19FA019B7EFA}" destId="{BBFFB54B-7592-4147-A2AC-17D595FAD61A}" srcOrd="1" destOrd="0" parTransId="{BB0CE36D-7A4A-40AD-939E-3BC29C43E834}" sibTransId="{CF1BFD3C-DECF-4A68-A0D1-DBB5D70D5E68}"/>
    <dgm:cxn modelId="{474A92FD-227C-4D3B-8AC8-EBA35A13E0B6}" type="presOf" srcId="{6BD29E10-688A-4ED0-9589-0C1F3E6E4C5C}" destId="{B0130631-9AB8-4D5F-95D4-4E93A1C61F00}" srcOrd="0" destOrd="0" presId="urn:microsoft.com/office/officeart/2005/8/layout/radial4"/>
    <dgm:cxn modelId="{F372066D-6F20-4DC4-BF3F-7705D3438981}" type="presOf" srcId="{8E41E671-D9FC-4E72-8F54-4333F924F4EA}" destId="{208F64BC-8A34-4A58-A841-76B7C1D2F87D}" srcOrd="0" destOrd="0" presId="urn:microsoft.com/office/officeart/2005/8/layout/radial4"/>
    <dgm:cxn modelId="{B4B88768-AF71-4600-ADE3-7E3BEDFDA0DC}" type="presOf" srcId="{5DAAE6CF-35E4-4EFC-8FA1-944769E9CAE7}" destId="{78A33885-AE83-42AD-B17F-25957ED32CC9}" srcOrd="0" destOrd="0" presId="urn:microsoft.com/office/officeart/2005/8/layout/radial4"/>
    <dgm:cxn modelId="{574F79B0-C5B7-4E18-99F9-0782B8E9FBC7}" type="presOf" srcId="{401F9B19-6B7D-46DA-BF7C-9C74174ED1E3}" destId="{EF64A1C7-4059-40F7-A91D-E2044D2114E6}" srcOrd="0" destOrd="0" presId="urn:microsoft.com/office/officeart/2005/8/layout/radial4"/>
    <dgm:cxn modelId="{E161699C-16FF-45D8-B96B-F94FC375506B}" type="presOf" srcId="{BB0CE36D-7A4A-40AD-939E-3BC29C43E834}" destId="{F1BB2954-0D50-4F4D-ACB9-66876BDA7687}" srcOrd="0" destOrd="0" presId="urn:microsoft.com/office/officeart/2005/8/layout/radial4"/>
    <dgm:cxn modelId="{7D712866-33D4-450D-9E68-4451CDC10479}" type="presOf" srcId="{6030107D-26DB-4983-AB37-19FA019B7EFA}" destId="{89DE6F8C-D976-456C-B157-D425BAFB676F}" srcOrd="0" destOrd="0" presId="urn:microsoft.com/office/officeart/2005/8/layout/radial4"/>
    <dgm:cxn modelId="{AB396523-9338-42BD-ACCF-8490E8E178ED}" srcId="{401F9B19-6B7D-46DA-BF7C-9C74174ED1E3}" destId="{6030107D-26DB-4983-AB37-19FA019B7EFA}" srcOrd="0" destOrd="0" parTransId="{FC77C7C1-F44C-4922-B822-2A831B84FE04}" sibTransId="{78E65C3F-ACE4-44AA-95D1-2A5BBE83483C}"/>
    <dgm:cxn modelId="{59EF37B1-19D4-48A9-892A-6837EFA03F0A}" type="presParOf" srcId="{EF64A1C7-4059-40F7-A91D-E2044D2114E6}" destId="{89DE6F8C-D976-456C-B157-D425BAFB676F}" srcOrd="0" destOrd="0" presId="urn:microsoft.com/office/officeart/2005/8/layout/radial4"/>
    <dgm:cxn modelId="{A5376AB0-9CF6-42F3-853B-22ECAD64943A}" type="presParOf" srcId="{EF64A1C7-4059-40F7-A91D-E2044D2114E6}" destId="{0D1EDCCD-25FD-49A9-B848-AFAFC2C9EE50}" srcOrd="1" destOrd="0" presId="urn:microsoft.com/office/officeart/2005/8/layout/radial4"/>
    <dgm:cxn modelId="{E152E5E2-3210-4B1B-B033-A058B80E9356}" type="presParOf" srcId="{EF64A1C7-4059-40F7-A91D-E2044D2114E6}" destId="{78A33885-AE83-42AD-B17F-25957ED32CC9}" srcOrd="2" destOrd="0" presId="urn:microsoft.com/office/officeart/2005/8/layout/radial4"/>
    <dgm:cxn modelId="{C33C61E4-F334-4CC9-9DE0-816D5AD34F43}" type="presParOf" srcId="{EF64A1C7-4059-40F7-A91D-E2044D2114E6}" destId="{F1BB2954-0D50-4F4D-ACB9-66876BDA7687}" srcOrd="3" destOrd="0" presId="urn:microsoft.com/office/officeart/2005/8/layout/radial4"/>
    <dgm:cxn modelId="{70203503-B696-4474-AA49-D21A2C873BDD}" type="presParOf" srcId="{EF64A1C7-4059-40F7-A91D-E2044D2114E6}" destId="{A07150AF-A8AD-4A1F-9042-AA108C8EAA21}" srcOrd="4" destOrd="0" presId="urn:microsoft.com/office/officeart/2005/8/layout/radial4"/>
    <dgm:cxn modelId="{D4138682-15B9-48FB-BDD5-254A9A2BBD94}" type="presParOf" srcId="{EF64A1C7-4059-40F7-A91D-E2044D2114E6}" destId="{208F64BC-8A34-4A58-A841-76B7C1D2F87D}" srcOrd="5" destOrd="0" presId="urn:microsoft.com/office/officeart/2005/8/layout/radial4"/>
    <dgm:cxn modelId="{A603F827-F994-4206-B762-668013C4D850}" type="presParOf" srcId="{EF64A1C7-4059-40F7-A91D-E2044D2114E6}" destId="{B0130631-9AB8-4D5F-95D4-4E93A1C61F0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0A9400-661F-46CB-B505-2E1AC5D5C1A0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5550EF74-BFB4-4469-BB61-8D108B12E57E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創作中生活</a:t>
          </a:r>
          <a:endParaRPr lang="zh-TW" altLang="en-US" sz="24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9A8D57A-CA8C-43A9-A988-A2658AB29AD7}" type="parTrans" cxnId="{EF9046A1-FF67-40AD-B52A-BCE61E87455E}">
      <dgm:prSet/>
      <dgm:spPr/>
      <dgm:t>
        <a:bodyPr/>
        <a:lstStyle/>
        <a:p>
          <a:endParaRPr lang="zh-TW" altLang="en-US"/>
        </a:p>
      </dgm:t>
    </dgm:pt>
    <dgm:pt modelId="{5B080359-CAB2-4EF0-9EA7-FB8031341F1C}" type="sibTrans" cxnId="{EF9046A1-FF67-40AD-B52A-BCE61E87455E}">
      <dgm:prSet/>
      <dgm:spPr/>
      <dgm:t>
        <a:bodyPr/>
        <a:lstStyle/>
        <a:p>
          <a:endParaRPr lang="zh-TW" altLang="en-US"/>
        </a:p>
      </dgm:t>
    </dgm:pt>
    <dgm:pt modelId="{0C0C07CC-9551-4A00-A400-EE9586122208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學習中創作</a:t>
          </a:r>
          <a:endParaRPr lang="zh-TW" altLang="en-US" sz="24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122BE2-6E06-481F-8D11-0C30C169CA9C}" type="parTrans" cxnId="{EB2312FF-4D90-481A-9E5F-D4582C90E323}">
      <dgm:prSet/>
      <dgm:spPr/>
      <dgm:t>
        <a:bodyPr/>
        <a:lstStyle/>
        <a:p>
          <a:endParaRPr lang="zh-TW" altLang="en-US"/>
        </a:p>
      </dgm:t>
    </dgm:pt>
    <dgm:pt modelId="{C9BAD631-9818-4EB6-A10B-8BDE926C3BB4}" type="sibTrans" cxnId="{EB2312FF-4D90-481A-9E5F-D4582C90E323}">
      <dgm:prSet/>
      <dgm:spPr/>
      <dgm:t>
        <a:bodyPr/>
        <a:lstStyle/>
        <a:p>
          <a:endParaRPr lang="zh-TW" altLang="en-US"/>
        </a:p>
      </dgm:t>
    </dgm:pt>
    <dgm:pt modelId="{30EFA828-5009-4355-9DD0-D4CC42854AC6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生活中學習</a:t>
          </a:r>
          <a:endParaRPr lang="zh-TW" altLang="en-US" sz="24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086D559-23D1-486B-8C4A-80780F1449BC}" type="parTrans" cxnId="{1E8DDE60-344B-4A18-83A5-A42865110D05}">
      <dgm:prSet/>
      <dgm:spPr/>
      <dgm:t>
        <a:bodyPr/>
        <a:lstStyle/>
        <a:p>
          <a:endParaRPr lang="zh-TW" altLang="en-US"/>
        </a:p>
      </dgm:t>
    </dgm:pt>
    <dgm:pt modelId="{8325BD79-C960-4065-B6C9-DBEC0EDBB176}" type="sibTrans" cxnId="{1E8DDE60-344B-4A18-83A5-A42865110D05}">
      <dgm:prSet/>
      <dgm:spPr/>
      <dgm:t>
        <a:bodyPr/>
        <a:lstStyle/>
        <a:p>
          <a:endParaRPr lang="zh-TW" altLang="en-US"/>
        </a:p>
      </dgm:t>
    </dgm:pt>
    <dgm:pt modelId="{C882EAFA-A094-4EC2-A356-DCA5A66A5BA4}" type="pres">
      <dgm:prSet presAssocID="{5E0A9400-661F-46CB-B505-2E1AC5D5C1A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0FC4621-7863-4425-B833-A6E1431DECBB}" type="pres">
      <dgm:prSet presAssocID="{5550EF74-BFB4-4469-BB61-8D108B12E57E}" presName="gear1" presStyleLbl="node1" presStyleIdx="0" presStyleCnt="3" custScaleX="10679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E269A9-E89B-4C52-8143-B295A89601EB}" type="pres">
      <dgm:prSet presAssocID="{5550EF74-BFB4-4469-BB61-8D108B12E57E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D2A53DFA-80F9-4E5B-8EBE-B2B70C6FD995}" type="pres">
      <dgm:prSet presAssocID="{5550EF74-BFB4-4469-BB61-8D108B12E57E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C785CE83-372A-451E-BDA7-C5739CB8851E}" type="pres">
      <dgm:prSet presAssocID="{0C0C07CC-9551-4A00-A400-EE9586122208}" presName="gear2" presStyleLbl="node1" presStyleIdx="1" presStyleCnt="3" custScaleX="10679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F6AD0A-ED18-4AFF-915A-2D11979A8522}" type="pres">
      <dgm:prSet presAssocID="{0C0C07CC-9551-4A00-A400-EE9586122208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75D7CDFA-F318-4A3E-88D3-AEFF801DCCD8}" type="pres">
      <dgm:prSet presAssocID="{0C0C07CC-9551-4A00-A400-EE9586122208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CA6FBC3E-1E30-4BFE-9850-533D88F6E28B}" type="pres">
      <dgm:prSet presAssocID="{30EFA828-5009-4355-9DD0-D4CC42854AC6}" presName="gear3" presStyleLbl="node1" presStyleIdx="2" presStyleCnt="3" custScaleX="106796" custScaleY="109405"/>
      <dgm:spPr/>
      <dgm:t>
        <a:bodyPr/>
        <a:lstStyle/>
        <a:p>
          <a:endParaRPr lang="zh-TW" altLang="en-US"/>
        </a:p>
      </dgm:t>
    </dgm:pt>
    <dgm:pt modelId="{4F73D683-B29F-4F3A-B8AA-F5F4E14347A0}" type="pres">
      <dgm:prSet presAssocID="{30EFA828-5009-4355-9DD0-D4CC42854AC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780457-B4CE-4547-B228-1DAC30A44BDB}" type="pres">
      <dgm:prSet presAssocID="{30EFA828-5009-4355-9DD0-D4CC42854AC6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77E6D986-8994-45D3-81D2-F4696499F1FC}" type="pres">
      <dgm:prSet presAssocID="{30EFA828-5009-4355-9DD0-D4CC42854AC6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68800074-DF78-4E83-8421-277D1919E5E6}" type="pres">
      <dgm:prSet presAssocID="{5B080359-CAB2-4EF0-9EA7-FB8031341F1C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16C1BD8B-C4BD-4271-B264-02A6F88F9B2D}" type="pres">
      <dgm:prSet presAssocID="{C9BAD631-9818-4EB6-A10B-8BDE926C3BB4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0C95DE9B-4583-48A1-A757-5EADD3B2CD94}" type="pres">
      <dgm:prSet presAssocID="{8325BD79-C960-4065-B6C9-DBEC0EDBB176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DC043AAF-24A9-4984-9F8C-4138D48F3AAF}" type="presOf" srcId="{0C0C07CC-9551-4A00-A400-EE9586122208}" destId="{A9F6AD0A-ED18-4AFF-915A-2D11979A8522}" srcOrd="1" destOrd="0" presId="urn:microsoft.com/office/officeart/2005/8/layout/gear1"/>
    <dgm:cxn modelId="{55ECD8E7-1574-467D-95C6-0B8B7B2E6D51}" type="presOf" srcId="{30EFA828-5009-4355-9DD0-D4CC42854AC6}" destId="{77E6D986-8994-45D3-81D2-F4696499F1FC}" srcOrd="3" destOrd="0" presId="urn:microsoft.com/office/officeart/2005/8/layout/gear1"/>
    <dgm:cxn modelId="{1E8DDE60-344B-4A18-83A5-A42865110D05}" srcId="{5E0A9400-661F-46CB-B505-2E1AC5D5C1A0}" destId="{30EFA828-5009-4355-9DD0-D4CC42854AC6}" srcOrd="2" destOrd="0" parTransId="{A086D559-23D1-486B-8C4A-80780F1449BC}" sibTransId="{8325BD79-C960-4065-B6C9-DBEC0EDBB176}"/>
    <dgm:cxn modelId="{28F96B30-A5DD-4DE4-870E-B9F3C5026134}" type="presOf" srcId="{5550EF74-BFB4-4469-BB61-8D108B12E57E}" destId="{F0FC4621-7863-4425-B833-A6E1431DECBB}" srcOrd="0" destOrd="0" presId="urn:microsoft.com/office/officeart/2005/8/layout/gear1"/>
    <dgm:cxn modelId="{AF254F3C-60B5-48AE-8A4A-026C166B851C}" type="presOf" srcId="{30EFA828-5009-4355-9DD0-D4CC42854AC6}" destId="{4F73D683-B29F-4F3A-B8AA-F5F4E14347A0}" srcOrd="1" destOrd="0" presId="urn:microsoft.com/office/officeart/2005/8/layout/gear1"/>
    <dgm:cxn modelId="{F21C2CC7-159D-447B-9A20-35E18CC90E99}" type="presOf" srcId="{30EFA828-5009-4355-9DD0-D4CC42854AC6}" destId="{CA6FBC3E-1E30-4BFE-9850-533D88F6E28B}" srcOrd="0" destOrd="0" presId="urn:microsoft.com/office/officeart/2005/8/layout/gear1"/>
    <dgm:cxn modelId="{EF9046A1-FF67-40AD-B52A-BCE61E87455E}" srcId="{5E0A9400-661F-46CB-B505-2E1AC5D5C1A0}" destId="{5550EF74-BFB4-4469-BB61-8D108B12E57E}" srcOrd="0" destOrd="0" parTransId="{C9A8D57A-CA8C-43A9-A988-A2658AB29AD7}" sibTransId="{5B080359-CAB2-4EF0-9EA7-FB8031341F1C}"/>
    <dgm:cxn modelId="{07790FA3-C566-4234-9031-560119BCBE2C}" type="presOf" srcId="{0C0C07CC-9551-4A00-A400-EE9586122208}" destId="{C785CE83-372A-451E-BDA7-C5739CB8851E}" srcOrd="0" destOrd="0" presId="urn:microsoft.com/office/officeart/2005/8/layout/gear1"/>
    <dgm:cxn modelId="{A3CB64B6-E596-422E-B9B3-2520B30A820E}" type="presOf" srcId="{C9BAD631-9818-4EB6-A10B-8BDE926C3BB4}" destId="{16C1BD8B-C4BD-4271-B264-02A6F88F9B2D}" srcOrd="0" destOrd="0" presId="urn:microsoft.com/office/officeart/2005/8/layout/gear1"/>
    <dgm:cxn modelId="{A7989041-3B40-4E2D-A86C-FE40160393D6}" type="presOf" srcId="{5550EF74-BFB4-4469-BB61-8D108B12E57E}" destId="{AEE269A9-E89B-4C52-8143-B295A89601EB}" srcOrd="1" destOrd="0" presId="urn:microsoft.com/office/officeart/2005/8/layout/gear1"/>
    <dgm:cxn modelId="{934AA41F-B88D-4BA0-AEF0-BBC6C816B89E}" type="presOf" srcId="{0C0C07CC-9551-4A00-A400-EE9586122208}" destId="{75D7CDFA-F318-4A3E-88D3-AEFF801DCCD8}" srcOrd="2" destOrd="0" presId="urn:microsoft.com/office/officeart/2005/8/layout/gear1"/>
    <dgm:cxn modelId="{707E0A83-2FCF-494F-A62F-3B0792D438AE}" type="presOf" srcId="{8325BD79-C960-4065-B6C9-DBEC0EDBB176}" destId="{0C95DE9B-4583-48A1-A757-5EADD3B2CD94}" srcOrd="0" destOrd="0" presId="urn:microsoft.com/office/officeart/2005/8/layout/gear1"/>
    <dgm:cxn modelId="{EB2312FF-4D90-481A-9E5F-D4582C90E323}" srcId="{5E0A9400-661F-46CB-B505-2E1AC5D5C1A0}" destId="{0C0C07CC-9551-4A00-A400-EE9586122208}" srcOrd="1" destOrd="0" parTransId="{32122BE2-6E06-481F-8D11-0C30C169CA9C}" sibTransId="{C9BAD631-9818-4EB6-A10B-8BDE926C3BB4}"/>
    <dgm:cxn modelId="{99BD80EE-F228-4257-AFC7-948F6E30DE09}" type="presOf" srcId="{5550EF74-BFB4-4469-BB61-8D108B12E57E}" destId="{D2A53DFA-80F9-4E5B-8EBE-B2B70C6FD995}" srcOrd="2" destOrd="0" presId="urn:microsoft.com/office/officeart/2005/8/layout/gear1"/>
    <dgm:cxn modelId="{4199F728-5ADE-4818-A51C-6BB2CCD3B412}" type="presOf" srcId="{30EFA828-5009-4355-9DD0-D4CC42854AC6}" destId="{4A780457-B4CE-4547-B228-1DAC30A44BDB}" srcOrd="2" destOrd="0" presId="urn:microsoft.com/office/officeart/2005/8/layout/gear1"/>
    <dgm:cxn modelId="{A552B537-7FAD-4653-A153-5BA3B67DF9ED}" type="presOf" srcId="{5E0A9400-661F-46CB-B505-2E1AC5D5C1A0}" destId="{C882EAFA-A094-4EC2-A356-DCA5A66A5BA4}" srcOrd="0" destOrd="0" presId="urn:microsoft.com/office/officeart/2005/8/layout/gear1"/>
    <dgm:cxn modelId="{C408E272-629D-4914-A8B9-5BE0CF49C303}" type="presOf" srcId="{5B080359-CAB2-4EF0-9EA7-FB8031341F1C}" destId="{68800074-DF78-4E83-8421-277D1919E5E6}" srcOrd="0" destOrd="0" presId="urn:microsoft.com/office/officeart/2005/8/layout/gear1"/>
    <dgm:cxn modelId="{C7746EC3-F10C-4CB1-BAD3-0350138FC09A}" type="presParOf" srcId="{C882EAFA-A094-4EC2-A356-DCA5A66A5BA4}" destId="{F0FC4621-7863-4425-B833-A6E1431DECBB}" srcOrd="0" destOrd="0" presId="urn:microsoft.com/office/officeart/2005/8/layout/gear1"/>
    <dgm:cxn modelId="{6216C89C-D45D-4361-905D-0207BB9DD40C}" type="presParOf" srcId="{C882EAFA-A094-4EC2-A356-DCA5A66A5BA4}" destId="{AEE269A9-E89B-4C52-8143-B295A89601EB}" srcOrd="1" destOrd="0" presId="urn:microsoft.com/office/officeart/2005/8/layout/gear1"/>
    <dgm:cxn modelId="{8D936FC3-328A-4390-A2DB-635072ED4C4A}" type="presParOf" srcId="{C882EAFA-A094-4EC2-A356-DCA5A66A5BA4}" destId="{D2A53DFA-80F9-4E5B-8EBE-B2B70C6FD995}" srcOrd="2" destOrd="0" presId="urn:microsoft.com/office/officeart/2005/8/layout/gear1"/>
    <dgm:cxn modelId="{0B990F8E-4EC9-4B99-AB14-3CFB79E82CA1}" type="presParOf" srcId="{C882EAFA-A094-4EC2-A356-DCA5A66A5BA4}" destId="{C785CE83-372A-451E-BDA7-C5739CB8851E}" srcOrd="3" destOrd="0" presId="urn:microsoft.com/office/officeart/2005/8/layout/gear1"/>
    <dgm:cxn modelId="{0052BF1E-A873-4E4B-AECB-60C7E0E78F82}" type="presParOf" srcId="{C882EAFA-A094-4EC2-A356-DCA5A66A5BA4}" destId="{A9F6AD0A-ED18-4AFF-915A-2D11979A8522}" srcOrd="4" destOrd="0" presId="urn:microsoft.com/office/officeart/2005/8/layout/gear1"/>
    <dgm:cxn modelId="{E29D7775-1804-4939-BFB7-40892011B7F3}" type="presParOf" srcId="{C882EAFA-A094-4EC2-A356-DCA5A66A5BA4}" destId="{75D7CDFA-F318-4A3E-88D3-AEFF801DCCD8}" srcOrd="5" destOrd="0" presId="urn:microsoft.com/office/officeart/2005/8/layout/gear1"/>
    <dgm:cxn modelId="{FA156C6C-C19A-4A63-AC97-B94E7F68ED13}" type="presParOf" srcId="{C882EAFA-A094-4EC2-A356-DCA5A66A5BA4}" destId="{CA6FBC3E-1E30-4BFE-9850-533D88F6E28B}" srcOrd="6" destOrd="0" presId="urn:microsoft.com/office/officeart/2005/8/layout/gear1"/>
    <dgm:cxn modelId="{20D8D5A8-5F55-4930-97FC-52AC88D2584D}" type="presParOf" srcId="{C882EAFA-A094-4EC2-A356-DCA5A66A5BA4}" destId="{4F73D683-B29F-4F3A-B8AA-F5F4E14347A0}" srcOrd="7" destOrd="0" presId="urn:microsoft.com/office/officeart/2005/8/layout/gear1"/>
    <dgm:cxn modelId="{77AC48D3-51C8-4607-9039-E2A67221835D}" type="presParOf" srcId="{C882EAFA-A094-4EC2-A356-DCA5A66A5BA4}" destId="{4A780457-B4CE-4547-B228-1DAC30A44BDB}" srcOrd="8" destOrd="0" presId="urn:microsoft.com/office/officeart/2005/8/layout/gear1"/>
    <dgm:cxn modelId="{F4CFBA4F-535B-41AB-9136-08821106EEA0}" type="presParOf" srcId="{C882EAFA-A094-4EC2-A356-DCA5A66A5BA4}" destId="{77E6D986-8994-45D3-81D2-F4696499F1FC}" srcOrd="9" destOrd="0" presId="urn:microsoft.com/office/officeart/2005/8/layout/gear1"/>
    <dgm:cxn modelId="{CB625FB5-7DEF-4B9B-B59B-AEC198ED439E}" type="presParOf" srcId="{C882EAFA-A094-4EC2-A356-DCA5A66A5BA4}" destId="{68800074-DF78-4E83-8421-277D1919E5E6}" srcOrd="10" destOrd="0" presId="urn:microsoft.com/office/officeart/2005/8/layout/gear1"/>
    <dgm:cxn modelId="{21360C3A-312D-4676-83E8-34F23356A358}" type="presParOf" srcId="{C882EAFA-A094-4EC2-A356-DCA5A66A5BA4}" destId="{16C1BD8B-C4BD-4271-B264-02A6F88F9B2D}" srcOrd="11" destOrd="0" presId="urn:microsoft.com/office/officeart/2005/8/layout/gear1"/>
    <dgm:cxn modelId="{D51F3BB8-D850-4407-8F65-DA0786B3D1ED}" type="presParOf" srcId="{C882EAFA-A094-4EC2-A356-DCA5A66A5BA4}" destId="{0C95DE9B-4583-48A1-A757-5EADD3B2CD9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427588-BF4D-4292-86F7-7531AD5F9223}">
      <dsp:nvSpPr>
        <dsp:cNvPr id="0" name=""/>
        <dsp:cNvSpPr/>
      </dsp:nvSpPr>
      <dsp:spPr>
        <a:xfrm>
          <a:off x="-5280704" y="-808801"/>
          <a:ext cx="6288544" cy="6288544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BF678-6787-470B-986A-EE4B790ECE2B}">
      <dsp:nvSpPr>
        <dsp:cNvPr id="0" name=""/>
        <dsp:cNvSpPr/>
      </dsp:nvSpPr>
      <dsp:spPr>
        <a:xfrm>
          <a:off x="648326" y="467094"/>
          <a:ext cx="5035159" cy="934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512" tIns="81280" rIns="81280" bIns="81280" numCol="1" spcCol="1270" anchor="ctr" anchorCtr="0">
          <a:noAutofit/>
        </a:bodyPr>
        <a:lstStyle/>
        <a:p>
          <a:pPr lvl="0" algn="l" defTabSz="914400" rtl="0" eaLnBrk="1" latinLnBrk="0" hangingPunct="1">
            <a:lnSpc>
              <a:spcPct val="9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spc="-1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n-cs"/>
            </a:rPr>
            <a:t>提供青年優質住宿</a:t>
          </a:r>
          <a:endParaRPr lang="zh-TW" altLang="en-US" sz="3200" b="1" kern="1200" spc="-100" dirty="0">
            <a:solidFill>
              <a:schemeClr val="tx2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648326" y="467094"/>
        <a:ext cx="5035159" cy="934188"/>
      </dsp:txXfrm>
    </dsp:sp>
    <dsp:sp modelId="{FE964C68-C03B-427E-822B-8BB89B2499EA}">
      <dsp:nvSpPr>
        <dsp:cNvPr id="0" name=""/>
        <dsp:cNvSpPr/>
      </dsp:nvSpPr>
      <dsp:spPr>
        <a:xfrm>
          <a:off x="64458" y="350320"/>
          <a:ext cx="1167735" cy="1167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9F871-DFAC-40D6-BC2A-4B597517832F}">
      <dsp:nvSpPr>
        <dsp:cNvPr id="0" name=""/>
        <dsp:cNvSpPr/>
      </dsp:nvSpPr>
      <dsp:spPr>
        <a:xfrm>
          <a:off x="987904" y="1868376"/>
          <a:ext cx="4695581" cy="934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512" tIns="81280" rIns="81280" bIns="81280" numCol="1" spcCol="1270" anchor="ctr" anchorCtr="0">
          <a:noAutofit/>
        </a:bodyPr>
        <a:lstStyle/>
        <a:p>
          <a:pPr lvl="0" algn="l" defTabSz="914400" rtl="0" eaLnBrk="1" latinLnBrk="0" hangingPunct="1">
            <a:lnSpc>
              <a:spcPct val="9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spc="-1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n-cs"/>
            </a:rPr>
            <a:t>優先照顧弱勢族群</a:t>
          </a:r>
          <a:endParaRPr lang="zh-TW" altLang="en-US" sz="3200" b="1" kern="1200" spc="-100" dirty="0">
            <a:solidFill>
              <a:schemeClr val="tx2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987904" y="1868376"/>
        <a:ext cx="4695581" cy="934188"/>
      </dsp:txXfrm>
    </dsp:sp>
    <dsp:sp modelId="{4DC29E89-4978-4E46-BB32-FE9BDFDF019E}">
      <dsp:nvSpPr>
        <dsp:cNvPr id="0" name=""/>
        <dsp:cNvSpPr/>
      </dsp:nvSpPr>
      <dsp:spPr>
        <a:xfrm>
          <a:off x="404036" y="1751602"/>
          <a:ext cx="1167735" cy="1167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521E0-2D46-455C-9237-9BCFD3BF07D9}">
      <dsp:nvSpPr>
        <dsp:cNvPr id="0" name=""/>
        <dsp:cNvSpPr/>
      </dsp:nvSpPr>
      <dsp:spPr>
        <a:xfrm>
          <a:off x="648326" y="3269658"/>
          <a:ext cx="5035159" cy="934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512" tIns="71120" rIns="71120" bIns="71120" numCol="1" spcCol="1270" anchor="ctr" anchorCtr="0">
          <a:noAutofit/>
        </a:bodyPr>
        <a:lstStyle/>
        <a:p>
          <a:pPr lvl="0" algn="l" defTabSz="914400" rtl="0" eaLnBrk="1" latinLnBrk="0" hangingPunct="1">
            <a:lnSpc>
              <a:spcPct val="9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3200" b="1" kern="1200" spc="-1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n-cs"/>
            </a:rPr>
            <a:t>建立創新創業育成場所</a:t>
          </a:r>
          <a:endParaRPr lang="zh-TW" altLang="en-US" sz="3200" b="1" kern="1200" spc="-100" dirty="0">
            <a:solidFill>
              <a:schemeClr val="tx2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648326" y="3269658"/>
        <a:ext cx="5035159" cy="934188"/>
      </dsp:txXfrm>
    </dsp:sp>
    <dsp:sp modelId="{A34DE129-711A-417B-9CC3-4D4A7F9DB480}">
      <dsp:nvSpPr>
        <dsp:cNvPr id="0" name=""/>
        <dsp:cNvSpPr/>
      </dsp:nvSpPr>
      <dsp:spPr>
        <a:xfrm>
          <a:off x="297935" y="3178832"/>
          <a:ext cx="1167735" cy="1167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C278DE-D32C-4F69-9FC8-AED96A675F29}">
      <dsp:nvSpPr>
        <dsp:cNvPr id="0" name=""/>
        <dsp:cNvSpPr/>
      </dsp:nvSpPr>
      <dsp:spPr>
        <a:xfrm>
          <a:off x="966024" y="33470"/>
          <a:ext cx="1606571" cy="160657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生活</a:t>
          </a:r>
          <a:endParaRPr lang="zh-TW" altLang="en-US" sz="3600" b="1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180234" y="314620"/>
        <a:ext cx="1178152" cy="722957"/>
      </dsp:txXfrm>
    </dsp:sp>
    <dsp:sp modelId="{C5B5DB30-C793-4848-B97E-99BBBB65215A}">
      <dsp:nvSpPr>
        <dsp:cNvPr id="0" name=""/>
        <dsp:cNvSpPr/>
      </dsp:nvSpPr>
      <dsp:spPr>
        <a:xfrm>
          <a:off x="1553681" y="1037577"/>
          <a:ext cx="1606571" cy="16065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創業</a:t>
          </a:r>
          <a:endParaRPr lang="zh-TW" altLang="en-US" sz="3600" b="1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045024" y="1452608"/>
        <a:ext cx="963942" cy="883614"/>
      </dsp:txXfrm>
    </dsp:sp>
    <dsp:sp modelId="{58A8CDDD-3212-4C1F-9C55-C1907726F97E}">
      <dsp:nvSpPr>
        <dsp:cNvPr id="0" name=""/>
        <dsp:cNvSpPr/>
      </dsp:nvSpPr>
      <dsp:spPr>
        <a:xfrm>
          <a:off x="387846" y="1003485"/>
          <a:ext cx="1606571" cy="160657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住宿</a:t>
          </a:r>
          <a:endParaRPr lang="zh-TW" altLang="en-US" sz="3600" b="1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9132" y="1418516"/>
        <a:ext cx="963942" cy="8836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DE6F8C-D976-456C-B157-D425BAFB676F}">
      <dsp:nvSpPr>
        <dsp:cNvPr id="0" name=""/>
        <dsp:cNvSpPr/>
      </dsp:nvSpPr>
      <dsp:spPr>
        <a:xfrm>
          <a:off x="3074389" y="2695774"/>
          <a:ext cx="2262054" cy="22620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5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b="1" kern="1200" spc="-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為青年找出路</a:t>
          </a:r>
        </a:p>
      </dsp:txBody>
      <dsp:txXfrm>
        <a:off x="3074389" y="2695774"/>
        <a:ext cx="2262054" cy="2262054"/>
      </dsp:txXfrm>
    </dsp:sp>
    <dsp:sp modelId="{0D1EDCCD-25FD-49A9-B848-AFAFC2C9EE50}">
      <dsp:nvSpPr>
        <dsp:cNvPr id="0" name=""/>
        <dsp:cNvSpPr/>
      </dsp:nvSpPr>
      <dsp:spPr>
        <a:xfrm rot="12900000">
          <a:off x="1618585" y="2300393"/>
          <a:ext cx="1734494" cy="64468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33885-AE83-42AD-B17F-25957ED32CC9}">
      <dsp:nvSpPr>
        <dsp:cNvPr id="0" name=""/>
        <dsp:cNvSpPr/>
      </dsp:nvSpPr>
      <dsp:spPr>
        <a:xfrm>
          <a:off x="700950" y="1265723"/>
          <a:ext cx="2148951" cy="17191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打造</a:t>
          </a:r>
          <a:r>
            <a:rPr lang="zh-TW" altLang="zh-TW" sz="19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青年人</a:t>
          </a:r>
          <a:r>
            <a:rPr lang="zh-TW" altLang="en-US" sz="19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就學、就居、就業的築夢生活城</a:t>
          </a:r>
          <a:endParaRPr lang="zh-TW" altLang="en-US" sz="1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00950" y="1265723"/>
        <a:ext cx="2148951" cy="1719161"/>
      </dsp:txXfrm>
    </dsp:sp>
    <dsp:sp modelId="{F1BB2954-0D50-4F4D-ACB9-66876BDA7687}">
      <dsp:nvSpPr>
        <dsp:cNvPr id="0" name=""/>
        <dsp:cNvSpPr/>
      </dsp:nvSpPr>
      <dsp:spPr>
        <a:xfrm rot="16200000">
          <a:off x="3338169" y="1405235"/>
          <a:ext cx="1734494" cy="64468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978523"/>
            <a:satOff val="-5666"/>
            <a:lumOff val="-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150AF-A8AD-4A1F-9042-AA108C8EAA21}">
      <dsp:nvSpPr>
        <dsp:cNvPr id="0" name=""/>
        <dsp:cNvSpPr/>
      </dsp:nvSpPr>
      <dsp:spPr>
        <a:xfrm>
          <a:off x="3130940" y="750"/>
          <a:ext cx="2148951" cy="1719161"/>
        </a:xfrm>
        <a:prstGeom prst="roundRect">
          <a:avLst>
            <a:gd name="adj" fmla="val 10000"/>
          </a:avLst>
        </a:prstGeom>
        <a:solidFill>
          <a:schemeClr val="accent3">
            <a:hueOff val="2978523"/>
            <a:satOff val="-5666"/>
            <a:lumOff val="-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解決學校學生宿舍不足情形，硬體資源由鄰近學校共同使用，具有資源整合效益。</a:t>
          </a:r>
          <a:endParaRPr lang="zh-TW" altLang="en-US" sz="1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30940" y="750"/>
        <a:ext cx="2148951" cy="1719161"/>
      </dsp:txXfrm>
    </dsp:sp>
    <dsp:sp modelId="{208F64BC-8A34-4A58-A841-76B7C1D2F87D}">
      <dsp:nvSpPr>
        <dsp:cNvPr id="0" name=""/>
        <dsp:cNvSpPr/>
      </dsp:nvSpPr>
      <dsp:spPr>
        <a:xfrm rot="19500000">
          <a:off x="5057752" y="2300393"/>
          <a:ext cx="1734494" cy="64468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957046"/>
            <a:satOff val="-11333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30631-9AB8-4D5F-95D4-4E93A1C61F00}">
      <dsp:nvSpPr>
        <dsp:cNvPr id="0" name=""/>
        <dsp:cNvSpPr/>
      </dsp:nvSpPr>
      <dsp:spPr>
        <a:xfrm>
          <a:off x="5560931" y="1265723"/>
          <a:ext cx="2148951" cy="1719161"/>
        </a:xfrm>
        <a:prstGeom prst="roundRect">
          <a:avLst>
            <a:gd name="adj" fmla="val 10000"/>
          </a:avLst>
        </a:prstGeom>
        <a:solidFill>
          <a:schemeClr val="accent3">
            <a:hueOff val="5957046"/>
            <a:satOff val="-11333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納入社會住宅概念，住宿空間保留一定比例供弱勢青年入住，發揮社會多元包容精神</a:t>
          </a:r>
          <a:endParaRPr lang="zh-TW" altLang="en-US" sz="1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60931" y="1265723"/>
        <a:ext cx="2148951" cy="17191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FC4621-7863-4425-B833-A6E1431DECBB}">
      <dsp:nvSpPr>
        <dsp:cNvPr id="0" name=""/>
        <dsp:cNvSpPr/>
      </dsp:nvSpPr>
      <dsp:spPr>
        <a:xfrm>
          <a:off x="2589645" y="2076061"/>
          <a:ext cx="2643549" cy="247532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創作中生活</a:t>
          </a:r>
          <a:endParaRPr lang="zh-TW" altLang="en-US" sz="2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589645" y="2076061"/>
        <a:ext cx="2643549" cy="2475326"/>
      </dsp:txXfrm>
    </dsp:sp>
    <dsp:sp modelId="{C785CE83-372A-451E-BDA7-C5739CB8851E}">
      <dsp:nvSpPr>
        <dsp:cNvPr id="0" name=""/>
        <dsp:cNvSpPr/>
      </dsp:nvSpPr>
      <dsp:spPr>
        <a:xfrm>
          <a:off x="1172395" y="1490983"/>
          <a:ext cx="1922581" cy="1800237"/>
        </a:xfrm>
        <a:prstGeom prst="gear6">
          <a:avLst/>
        </a:prstGeom>
        <a:solidFill>
          <a:schemeClr val="accent2">
            <a:hueOff val="4089090"/>
            <a:satOff val="-9814"/>
            <a:lumOff val="3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學習中創作</a:t>
          </a:r>
          <a:endParaRPr lang="zh-TW" altLang="en-US" sz="2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172395" y="1490983"/>
        <a:ext cx="1922581" cy="1800237"/>
      </dsp:txXfrm>
    </dsp:sp>
    <dsp:sp modelId="{CA6FBC3E-1E30-4BFE-9850-533D88F6E28B}">
      <dsp:nvSpPr>
        <dsp:cNvPr id="0" name=""/>
        <dsp:cNvSpPr/>
      </dsp:nvSpPr>
      <dsp:spPr>
        <a:xfrm rot="20700000">
          <a:off x="2190370" y="157635"/>
          <a:ext cx="1866893" cy="1946601"/>
        </a:xfrm>
        <a:prstGeom prst="gear6">
          <a:avLst/>
        </a:prstGeom>
        <a:solidFill>
          <a:schemeClr val="accent2">
            <a:hueOff val="8178181"/>
            <a:satOff val="-19628"/>
            <a:lumOff val="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生活中學習</a:t>
          </a:r>
          <a:endParaRPr lang="zh-TW" altLang="en-US" sz="2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595106" y="589310"/>
        <a:ext cx="1057419" cy="1083252"/>
      </dsp:txXfrm>
    </dsp:sp>
    <dsp:sp modelId="{68800074-DF78-4E83-8421-277D1919E5E6}">
      <dsp:nvSpPr>
        <dsp:cNvPr id="0" name=""/>
        <dsp:cNvSpPr/>
      </dsp:nvSpPr>
      <dsp:spPr>
        <a:xfrm>
          <a:off x="2486794" y="1700618"/>
          <a:ext cx="3168418" cy="3168418"/>
        </a:xfrm>
        <a:prstGeom prst="circularArrow">
          <a:avLst>
            <a:gd name="adj1" fmla="val 4688"/>
            <a:gd name="adj2" fmla="val 299029"/>
            <a:gd name="adj3" fmla="val 2523046"/>
            <a:gd name="adj4" fmla="val 1584653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1BD8B-C4BD-4271-B264-02A6F88F9B2D}">
      <dsp:nvSpPr>
        <dsp:cNvPr id="0" name=""/>
        <dsp:cNvSpPr/>
      </dsp:nvSpPr>
      <dsp:spPr>
        <a:xfrm>
          <a:off x="914748" y="1091344"/>
          <a:ext cx="2302053" cy="230205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4089090"/>
            <a:satOff val="-9814"/>
            <a:lumOff val="3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5DE9B-4583-48A1-A757-5EADD3B2CD94}">
      <dsp:nvSpPr>
        <dsp:cNvPr id="0" name=""/>
        <dsp:cNvSpPr/>
      </dsp:nvSpPr>
      <dsp:spPr>
        <a:xfrm>
          <a:off x="1833883" y="-138663"/>
          <a:ext cx="2482077" cy="248207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8178181"/>
            <a:satOff val="-19628"/>
            <a:lumOff val="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5659" cy="495427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7" y="3"/>
            <a:ext cx="2945659" cy="495427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r" latinLnBrk="0">
              <a:defRPr lang="zh-TW" sz="1200"/>
            </a:lvl1pPr>
          </a:lstStyle>
          <a:p>
            <a:fld id="{CEEBDA6D-DC69-4DCE-BAF7-6763517D3376}" type="datetimeFigureOut">
              <a:rPr lang="en-US" altLang="zh-TW"/>
              <a:pPr/>
              <a:t>12/19/2014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5" y="9378824"/>
            <a:ext cx="2945659" cy="495426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7" y="9378824"/>
            <a:ext cx="2945659" cy="495426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r" latinLnBrk="0">
              <a:defRPr lang="zh-TW" sz="1200"/>
            </a:lvl1pPr>
          </a:lstStyle>
          <a:p>
            <a:fld id="{B2977E94-A6AB-4E02-8E43-E89F9CF4757F}" type="slidenum">
              <a:rPr lang="zh-TW"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5659" cy="495427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5427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r" latinLnBrk="0">
              <a:defRPr lang="zh-TW" sz="1200"/>
            </a:lvl1pPr>
          </a:lstStyle>
          <a:p>
            <a:fld id="{237F6C43-988E-4257-9A1C-C162EF036D58}" type="datetimeFigureOut">
              <a:rPr/>
              <a:pPr/>
              <a:t>2014/12/18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7" tIns="45699" rIns="91397" bIns="45699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51988"/>
            <a:ext cx="5438140" cy="3887987"/>
          </a:xfrm>
          <a:prstGeom prst="rect">
            <a:avLst/>
          </a:prstGeom>
        </p:spPr>
        <p:txBody>
          <a:bodyPr vert="horz" lIns="91397" tIns="45699" rIns="91397" bIns="45699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5" y="9378824"/>
            <a:ext cx="2945659" cy="495426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7" y="9378824"/>
            <a:ext cx="2945659" cy="495426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r" latinLnBrk="0">
              <a:defRPr lang="zh-TW" sz="1200"/>
            </a:lvl1pPr>
          </a:lstStyle>
          <a:p>
            <a:fld id="{DED491D0-8E1B-49C7-849B-A28568D9449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3832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1693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9275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24400" y="1371600"/>
            <a:ext cx="7019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10" name="矩形 9"/>
          <p:cNvSpPr/>
          <p:nvPr/>
        </p:nvSpPr>
        <p:spPr>
          <a:xfrm>
            <a:off x="2124400" y="4462272"/>
            <a:ext cx="7019600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 bwMode="black">
          <a:xfrm>
            <a:off x="2381399" y="1943842"/>
            <a:ext cx="6375047" cy="2387600"/>
          </a:xfrm>
        </p:spPr>
        <p:txBody>
          <a:bodyPr anchor="b"/>
          <a:lstStyle>
            <a:lvl1pPr algn="l" latinLnBrk="0">
              <a:lnSpc>
                <a:spcPct val="90000"/>
              </a:lnSpc>
              <a:defRPr lang="zh-TW" sz="6000" b="1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81399" y="4538660"/>
            <a:ext cx="6375047" cy="865321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04FD-3F14-4041-94A1-782EEBC08631}" type="datetime1">
              <a:rPr lang="zh-TW" altLang="en-US" smtClean="0"/>
              <a:pPr/>
              <a:t>2014/12/19</a:t>
            </a:fld>
            <a:endParaRPr lang="zh-TW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959F-BE1B-4592-B2E5-65D31E7F995D}" type="datetime1">
              <a:rPr lang="zh-TW" altLang="en-US" smtClean="0"/>
              <a:pPr/>
              <a:t>2014/12/19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283649" y="462249"/>
            <a:ext cx="7269816" cy="571471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83650" y="6356351"/>
            <a:ext cx="1478960" cy="365125"/>
          </a:xfrm>
        </p:spPr>
        <p:txBody>
          <a:bodyPr/>
          <a:lstStyle/>
          <a:p>
            <a:fld id="{A136BC17-DD6C-473C-A258-9BF0DE775CE6}" type="datetime1">
              <a:rPr lang="zh-TW" altLang="en-US" smtClean="0"/>
              <a:pPr/>
              <a:t>2014/12/19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86780" y="6356351"/>
            <a:ext cx="4265840" cy="365125"/>
          </a:xfrm>
        </p:spPr>
        <p:txBody>
          <a:bodyPr/>
          <a:lstStyle/>
          <a:p>
            <a:endParaRPr 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4785352" y="2914977"/>
            <a:ext cx="6857433" cy="10286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rot="5400000">
            <a:off x="5343503" y="3384990"/>
            <a:ext cx="6858000" cy="89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7699761" y="462249"/>
            <a:ext cx="1028165" cy="571471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076792" y="6356351"/>
            <a:ext cx="1476674" cy="365125"/>
          </a:xfrm>
        </p:spPr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BC36-5E6D-4E57-AF73-55F2BF718894}" type="datetime1">
              <a:rPr lang="zh-TW" altLang="en-US" smtClean="0"/>
              <a:pPr/>
              <a:t>2014/12/19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6614" y="-20637"/>
            <a:ext cx="5486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2626614" y="4462272"/>
            <a:ext cx="54864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 bwMode="black">
          <a:xfrm>
            <a:off x="2878511" y="658347"/>
            <a:ext cx="4948098" cy="3664417"/>
          </a:xfrm>
        </p:spPr>
        <p:txBody>
          <a:bodyPr anchor="b">
            <a:normAutofit/>
          </a:bodyPr>
          <a:lstStyle>
            <a:lvl1pPr latinLnBrk="0">
              <a:lnSpc>
                <a:spcPct val="90000"/>
              </a:lnSpc>
              <a:defRPr lang="zh-TW" sz="5000" b="1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878511" y="4589464"/>
            <a:ext cx="4948099" cy="1500187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3F68-B98B-4A75-A7F8-5D8AB2297F45}" type="datetime1">
              <a:rPr lang="zh-TW" altLang="en-US" smtClean="0"/>
              <a:pPr/>
              <a:t>2014/12/19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60120" y="2194560"/>
            <a:ext cx="3367278" cy="398678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11526" y="2194560"/>
            <a:ext cx="3370068" cy="398678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92E6-A204-4C37-B48A-2E80B378964C}" type="datetime1">
              <a:rPr lang="zh-TW" altLang="en-US" smtClean="0"/>
              <a:pPr/>
              <a:t>2014/12/19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0120" y="1828456"/>
            <a:ext cx="3367278" cy="830695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60120" y="2743195"/>
            <a:ext cx="3367278" cy="343376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814316" y="1828456"/>
            <a:ext cx="3367278" cy="830695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814316" y="2743195"/>
            <a:ext cx="3367278" cy="343376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3B02-1174-4684-BBBC-01D302001FC5}" type="datetime1">
              <a:rPr lang="zh-TW" altLang="en-US" smtClean="0"/>
              <a:pPr/>
              <a:t>2014/12/19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22D9-224B-479E-8773-B5B277046A7B}" type="datetime1">
              <a:rPr lang="zh-TW" altLang="en-US" smtClean="0"/>
              <a:pPr/>
              <a:t>2014/12/19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FB1E-EA2B-4388-BC62-FDF38BF94059}" type="datetime1">
              <a:rPr lang="zh-TW" altLang="en-US" smtClean="0"/>
              <a:pPr/>
              <a:t>2014/12/19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latinLnBrk="0">
              <a:defRPr lang="zh-TW" sz="30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9172" y="2465294"/>
            <a:ext cx="4042421" cy="4392706"/>
          </a:xfrm>
        </p:spPr>
        <p:txBody>
          <a:bodyPr>
            <a:normAutofit/>
          </a:bodyPr>
          <a:lstStyle>
            <a:lvl1pPr latinLnBrk="0">
              <a:defRPr lang="zh-TW" sz="22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68863" y="2465295"/>
            <a:ext cx="2876156" cy="3711669"/>
          </a:xfrm>
        </p:spPr>
        <p:txBody>
          <a:bodyPr>
            <a:normAutofit/>
          </a:bodyPr>
          <a:lstStyle>
            <a:lvl1pPr marL="0" indent="0" latinLnBrk="0">
              <a:spcBef>
                <a:spcPts val="1500"/>
              </a:spcBef>
              <a:buNone/>
              <a:defRPr lang="zh-TW" sz="22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768C-173A-4728-8ACE-12F330B02036}" type="datetime1">
              <a:rPr lang="zh-TW" altLang="en-US" smtClean="0"/>
              <a:pPr/>
              <a:t>2014/12/19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latinLnBrk="0">
              <a:defRPr lang="zh-TW" sz="30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39172" y="1828456"/>
            <a:ext cx="4042421" cy="5029544"/>
          </a:xfrm>
        </p:spPr>
        <p:txBody>
          <a:bodyPr tIns="137160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68864" y="2465294"/>
            <a:ext cx="2876156" cy="3711669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22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EA37-ACF8-4CFF-B325-00AA644AFD07}" type="datetime1">
              <a:rPr lang="zh-TW" altLang="en-US" smtClean="0"/>
              <a:pPr/>
              <a:t>2014/12/19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47472"/>
            <a:ext cx="914171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1"/>
            <a:ext cx="9141714" cy="137125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 bwMode="black">
          <a:xfrm>
            <a:off x="960120" y="466344"/>
            <a:ext cx="722147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  <a:p>
            <a:pPr lvl="5"/>
            <a:r>
              <a:rPr lang="zh-TW"/>
              <a:t>第六層</a:t>
            </a:r>
          </a:p>
          <a:p>
            <a:pPr lvl="6"/>
            <a:r>
              <a:rPr lang="zh-TW"/>
              <a:t>第七層</a:t>
            </a:r>
          </a:p>
          <a:p>
            <a:pPr lvl="7"/>
            <a:r>
              <a:rPr lang="zh-TW"/>
              <a:t>第八層</a:t>
            </a:r>
          </a:p>
          <a:p>
            <a:pPr lvl="8"/>
            <a:r>
              <a:rPr lang="zh-TW"/>
              <a:t>第九層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60121" y="6356351"/>
            <a:ext cx="1478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1FF7318-335D-4D2E-ADF0-B6DD4BA10D08}" type="datetime1">
              <a:rPr lang="zh-TW" altLang="en-US" smtClean="0"/>
              <a:pPr/>
              <a:t>2014/12/19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39080" y="6356351"/>
            <a:ext cx="426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04920" y="6356351"/>
            <a:ext cx="147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D266BE7-899D-4075-917F-DBDE33B6B69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zh-TW" sz="3000" kern="1200">
          <a:solidFill>
            <a:schemeClr val="bg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lang="zh-TW" sz="2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5000"/>
              </a:lnSpc>
            </a:pPr>
            <a:r>
              <a:rPr lang="zh-TW" altLang="en-US" sz="4800" spc="-1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青年居住問題與</a:t>
            </a:r>
            <a:r>
              <a:rPr lang="zh-TW" altLang="en-US" sz="4800" spc="-1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對策</a:t>
            </a:r>
            <a:r>
              <a:rPr lang="en-US" altLang="zh-TW" sz="4800" spc="-1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4800" spc="-1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en-US" altLang="zh-TW" sz="2800" b="0" spc="-1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2800" b="0" spc="-1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摘要版</a:t>
            </a:r>
            <a:r>
              <a:rPr lang="en-US" altLang="zh-TW" sz="2800" b="0" spc="-1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endParaRPr lang="zh-TW" sz="2800" b="0" spc="-1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95000"/>
              </a:lnSpc>
              <a:spcBef>
                <a:spcPct val="0"/>
              </a:spcBef>
            </a:pPr>
            <a:r>
              <a:rPr lang="zh-TW" altLang="en-US" sz="3200" b="1" spc="-1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教育部</a:t>
            </a:r>
            <a:endParaRPr lang="en-US" altLang="zh-TW" sz="3200" b="1" spc="-1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r>
              <a:rPr lang="en-US" altLang="zh-TW" sz="2800" b="1" spc="-1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103.12.1</a:t>
            </a:r>
            <a:r>
              <a:rPr lang="en-US" altLang="zh-TW" sz="2800" b="1" spc="-1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endParaRPr lang="zh-TW" sz="2800" b="1" spc="-1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46529464-DB7A-41BC-8B51-BECDBCDE2E0A}" type="slidenum">
              <a:rPr kumimoji="0" lang="zh-TW" altLang="en-US" smtClean="0">
                <a:solidFill>
                  <a:srgbClr val="FFFFFF"/>
                </a:solidFill>
                <a:ea typeface="微軟正黑體" pitchFamily="34" charset="-120"/>
              </a:rPr>
              <a:pPr eaLnBrk="1" hangingPunct="1"/>
              <a:t>10</a:t>
            </a:fld>
            <a:endParaRPr kumimoji="0" lang="zh-TW" altLang="en-US" smtClean="0">
              <a:solidFill>
                <a:srgbClr val="FFFFFF"/>
              </a:solidFill>
              <a:ea typeface="微軟正黑體" pitchFamily="34" charset="-120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1429136" y="4969137"/>
            <a:ext cx="7074373" cy="1123726"/>
          </a:xfrm>
        </p:spPr>
        <p:txBody>
          <a:bodyPr>
            <a:noAutofit/>
          </a:bodyPr>
          <a:lstStyle/>
          <a:p>
            <a:pPr marL="457200" indent="-4572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0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青年初入社會，所得收入累積有限，購屋的等待期間將更久，衍生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居住的不確定性與不安全感，將衝擊青年的職涯發展、成家與生育意願。          </a:t>
            </a:r>
            <a:endParaRPr lang="en-US" altLang="zh-TW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438275" indent="0">
              <a:spcBef>
                <a:spcPts val="0"/>
              </a:spcBef>
              <a:buFont typeface="Arial" pitchFamily="34" charset="0"/>
              <a:buNone/>
              <a:defRPr/>
            </a:pPr>
            <a:endParaRPr lang="en-US" altLang="zh-TW" sz="1000" dirty="0" smtClean="0"/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06" y="2511452"/>
            <a:ext cx="7219926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466344"/>
            <a:ext cx="9143999" cy="136211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二、</a:t>
            </a:r>
            <a:r>
              <a:rPr lang="zh-TW" altLang="en-US" sz="3600" b="1" spc="-1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現況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分析 </a:t>
            </a:r>
            <a:r>
              <a:rPr lang="en-US" altLang="zh-TW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初畢業青年</a:t>
            </a:r>
          </a:p>
        </p:txBody>
      </p:sp>
      <p:sp>
        <p:nvSpPr>
          <p:cNvPr id="2" name="矩形 1"/>
          <p:cNvSpPr/>
          <p:nvPr/>
        </p:nvSpPr>
        <p:spPr>
          <a:xfrm>
            <a:off x="4892101" y="4057055"/>
            <a:ext cx="36039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8275" indent="0">
              <a:spcBef>
                <a:spcPts val="0"/>
              </a:spcBef>
              <a:buNone/>
              <a:defRPr/>
            </a:pPr>
            <a:r>
              <a:rPr lang="zh-TW" altLang="en-US" sz="1400" dirty="0">
                <a:solidFill>
                  <a:schemeClr val="tx2"/>
                </a:solidFill>
              </a:rPr>
              <a:t>資料來源：內政部營建署</a:t>
            </a:r>
            <a:endParaRPr lang="en-US" altLang="zh-TW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835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466344"/>
            <a:ext cx="9143999" cy="136211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二、</a:t>
            </a:r>
            <a:r>
              <a:rPr lang="zh-TW" altLang="en-US" sz="3600" b="1" spc="-1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現況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分析 </a:t>
            </a:r>
            <a:r>
              <a:rPr lang="en-US" altLang="zh-TW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青年創業</a:t>
            </a:r>
            <a:endParaRPr lang="zh-TW" altLang="en-US" sz="44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50081" y="2378542"/>
            <a:ext cx="8427244" cy="35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457200" lvl="0" indent="-457200">
              <a:lnSpc>
                <a:spcPts val="3360"/>
              </a:lnSpc>
              <a:buFont typeface="Wingdings" panose="05000000000000000000" pitchFamily="2" charset="2"/>
              <a:buChar char="n"/>
            </a:pPr>
            <a:r>
              <a:rPr kumimoji="0"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臺北市大學畢業生留在臺北工作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約</a:t>
            </a:r>
            <a:r>
              <a:rPr kumimoji="0"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3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萬人</a:t>
            </a:r>
            <a:endParaRPr kumimoji="0"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914400" lvl="1" indent="-457200">
              <a:lnSpc>
                <a:spcPts val="3360"/>
              </a:lnSpc>
              <a:buFont typeface="Wingdings" panose="05000000000000000000" pitchFamily="2" charset="2"/>
              <a:buChar char="l"/>
            </a:pPr>
            <a:r>
              <a:rPr kumimoji="0"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依臺北市政府委託調查研究，臺北市大學校院畢業生（</a:t>
            </a:r>
            <a:r>
              <a:rPr kumimoji="0" lang="en-US" altLang="zh-TW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44,144</a:t>
            </a:r>
            <a:r>
              <a:rPr kumimoji="0"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人）有留在臺北市求職的意願約</a:t>
            </a:r>
            <a:r>
              <a:rPr kumimoji="0" lang="en-US" altLang="zh-TW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76% </a:t>
            </a:r>
            <a:r>
              <a:rPr kumimoji="0"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，計約</a:t>
            </a:r>
            <a:r>
              <a:rPr kumimoji="0" lang="en-US" altLang="zh-TW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33,549</a:t>
            </a:r>
            <a:r>
              <a:rPr kumimoji="0"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人。</a:t>
            </a:r>
          </a:p>
          <a:p>
            <a:pPr marL="914400" lvl="1" indent="-457200">
              <a:lnSpc>
                <a:spcPts val="3360"/>
              </a:lnSpc>
              <a:buFont typeface="Wingdings" panose="05000000000000000000" pitchFamily="2" charset="2"/>
              <a:buChar char="l"/>
            </a:pPr>
            <a:r>
              <a:rPr kumimoji="0"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臺北市勞動局統計年報，</a:t>
            </a:r>
            <a:r>
              <a:rPr kumimoji="0" lang="en-US" altLang="zh-TW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102</a:t>
            </a:r>
            <a:r>
              <a:rPr kumimoji="0"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kumimoji="0" lang="en-US" altLang="zh-TW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20-29</a:t>
            </a:r>
            <a:r>
              <a:rPr kumimoji="0"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歲求職人數為</a:t>
            </a:r>
            <a:r>
              <a:rPr kumimoji="0" lang="en-US" altLang="zh-TW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30,747</a:t>
            </a:r>
            <a:r>
              <a:rPr kumimoji="0"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人。</a:t>
            </a:r>
          </a:p>
          <a:p>
            <a:pPr marL="914400" lvl="1" indent="-457200">
              <a:lnSpc>
                <a:spcPts val="3360"/>
              </a:lnSpc>
              <a:buFont typeface="Wingdings" panose="05000000000000000000" pitchFamily="2" charset="2"/>
              <a:buChar char="l"/>
            </a:pPr>
            <a:r>
              <a:rPr kumimoji="0"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大學畢業生留在臺北工作的數目約畢業人數的</a:t>
            </a:r>
            <a:r>
              <a:rPr kumimoji="0" lang="en-US" altLang="zh-TW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70%</a:t>
            </a:r>
            <a:r>
              <a:rPr kumimoji="0"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，約</a:t>
            </a:r>
            <a:r>
              <a:rPr kumimoji="0" lang="en-US" altLang="zh-TW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3</a:t>
            </a:r>
            <a:r>
              <a:rPr kumimoji="0" lang="zh-TW" altLang="en-US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萬人。</a:t>
            </a:r>
            <a:endParaRPr kumimoji="0" lang="en-US" altLang="zh-TW" sz="20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457200" indent="-457200">
              <a:lnSpc>
                <a:spcPts val="3360"/>
              </a:lnSpc>
              <a:buFont typeface="Wingdings" panose="05000000000000000000" pitchFamily="2" charset="2"/>
              <a:buChar char="n"/>
            </a:pPr>
            <a:r>
              <a:rPr kumimoji="0"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我國大學畢業生有自行創業意願比率推估約為</a:t>
            </a:r>
            <a:r>
              <a:rPr kumimoji="0"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9.4%</a:t>
            </a:r>
          </a:p>
          <a:p>
            <a:pPr marL="914400" lvl="1" indent="-457200">
              <a:lnSpc>
                <a:spcPts val="3360"/>
              </a:lnSpc>
              <a:buFont typeface="Wingdings" panose="05000000000000000000" pitchFamily="2" charset="2"/>
              <a:buChar char="l"/>
            </a:pPr>
            <a:r>
              <a:rPr kumimoji="0" lang="zh-TW" altLang="zh-TW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依臺北市就業服務處</a:t>
            </a:r>
            <a:r>
              <a:rPr kumimoji="0" lang="en-US" altLang="zh-TW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102</a:t>
            </a:r>
            <a:r>
              <a:rPr kumimoji="0" lang="zh-TW" altLang="zh-TW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年勞動市場就業與僱用意向調查結案報告，臺北市大學校院應屆畢業生畢業後，最希望自行創業者為</a:t>
            </a:r>
            <a:r>
              <a:rPr kumimoji="0" lang="en-US" altLang="zh-TW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9.4%</a:t>
            </a:r>
            <a:r>
              <a:rPr kumimoji="0" lang="zh-TW" altLang="zh-TW" sz="2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1525604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二、現況分析 </a:t>
            </a:r>
            <a:r>
              <a:rPr lang="en-US" altLang="zh-TW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青年創業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fontAlgn="base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SOHO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small-office home-office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）族工作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型態分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創業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SOHO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、自雇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SOHO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、兼差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SOHO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、在職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SOHO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種，並逐漸成為國際上勞動工作者的潮流及趨勢。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base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2011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年國外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SOHO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族統計數字：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834300" indent="-3429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美國約有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勞動人工屬於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SOHO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族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4300" indent="-3429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英國約有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14%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勞動人口屬於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SOHO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族</a:t>
            </a:r>
            <a:endParaRPr lang="en-US" altLang="zh-TW" sz="2400" b="1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base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東海大學建築研究所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99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年調查國內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SOHO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族統計數字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4300" indent="-342900"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1997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年至今以來，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SOHO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族已達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4300" indent="-342900">
              <a:buFont typeface="Wingdings" panose="05000000000000000000" pitchFamily="2" charset="2"/>
              <a:buChar char="Ø"/>
            </a:pP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SOHO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族主要集中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20~40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歲，占全體比例達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90.08%</a:t>
            </a:r>
          </a:p>
          <a:p>
            <a:pPr marL="834300" indent="-342900">
              <a:buFont typeface="Wingdings" panose="05000000000000000000" pitchFamily="2" charset="2"/>
              <a:buChar char="Ø"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69780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13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466344"/>
            <a:ext cx="8181594" cy="136211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b="1" dirty="0" smtClean="0">
                <a:latin typeface="新細明體" pitchFamily="18" charset="-120"/>
                <a:ea typeface="新細明體" pitchFamily="18" charset="-120"/>
              </a:rPr>
              <a:t>三</a:t>
            </a:r>
            <a:r>
              <a:rPr lang="zh-TW" altLang="en-US" sz="3600" b="1" spc="-1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、解決青年居住問題探討</a:t>
            </a:r>
            <a:endParaRPr lang="zh-TW" altLang="en-US" sz="3600" b="1" spc="-100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="" xmlns:p14="http://schemas.microsoft.com/office/powerpoint/2010/main" val="1165779543"/>
              </p:ext>
            </p:extLst>
          </p:nvPr>
        </p:nvGraphicFramePr>
        <p:xfrm>
          <a:off x="214182" y="1899421"/>
          <a:ext cx="8410833" cy="495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35354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6344"/>
            <a:ext cx="8517924" cy="1362113"/>
          </a:xfrm>
        </p:spPr>
        <p:txBody>
          <a:bodyPr>
            <a:normAutofit fontScale="90000"/>
          </a:bodyPr>
          <a:lstStyle/>
          <a:p>
            <a:r>
              <a:rPr lang="zh-TW" altLang="en-US" sz="4000" b="1" spc="-1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        </a:t>
            </a:r>
            <a:r>
              <a:rPr lang="en-US" altLang="zh-TW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</a:t>
            </a:r>
            <a:r>
              <a:rPr lang="zh-TW" alt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r>
              <a:rPr lang="zh-TW" alt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式創意生活新典範</a:t>
            </a:r>
            <a:r>
              <a:rPr lang="zh-TW" altLang="en-US" sz="4400" dirty="0" smtClean="0"/>
              <a:t/>
            </a:r>
            <a:br>
              <a:rPr lang="zh-TW" altLang="en-US" sz="4400" dirty="0" smtClean="0"/>
            </a:br>
            <a:endParaRPr lang="zh-TW" altLang="en-US" sz="44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14</a:t>
            </a:fld>
            <a:endParaRPr lang="zh-TW" altLang="en-US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="" xmlns:p14="http://schemas.microsoft.com/office/powerpoint/2010/main" val="1202969673"/>
              </p:ext>
            </p:extLst>
          </p:nvPr>
        </p:nvGraphicFramePr>
        <p:xfrm>
          <a:off x="-686996" y="2220882"/>
          <a:ext cx="588168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5103753" y="2692646"/>
            <a:ext cx="3628356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3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r>
              <a:rPr kumimoji="0"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元素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形塑多元友善環境，</a:t>
            </a:r>
            <a:r>
              <a:rPr kumimoji="0"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吸引青年人才進駐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r>
              <a:rPr kumimoji="0"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元素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展現多元文化價值，連結工作、生活與消費，激發創意、創新與創業，</a:t>
            </a:r>
            <a:r>
              <a:rPr kumimoji="0"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促使青年人才久留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r>
              <a:rPr kumimoji="0"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大學城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元素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引進大學豐富的知識資本與人文社群，驅動區域創新，</a:t>
            </a:r>
            <a:r>
              <a:rPr kumimoji="0"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搭建人才發揮舞台</a:t>
            </a:r>
            <a:endParaRPr kumimoji="0"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3305174" y="2727372"/>
            <a:ext cx="2333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kumimoji="0" lang="zh-TW" altLang="en-US" sz="16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青年學生／學人</a:t>
            </a:r>
            <a:endParaRPr kumimoji="0" lang="en-US" altLang="zh-TW" sz="16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kumimoji="0" lang="zh-TW" altLang="en-US" sz="16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青年創業家</a:t>
            </a:r>
            <a:endParaRPr kumimoji="0" lang="en-US" altLang="zh-TW" sz="16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kumimoji="0" lang="zh-TW" altLang="en-US" sz="16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弱勢青年族群</a:t>
            </a:r>
            <a:endParaRPr lang="zh-TW" altLang="en-US" sz="16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851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15</a:t>
            </a:fld>
            <a:endParaRPr lang="zh-TW" altLang="en-US"/>
          </a:p>
        </p:txBody>
      </p:sp>
      <p:sp>
        <p:nvSpPr>
          <p:cNvPr id="5" name="Rectangle 31"/>
          <p:cNvSpPr>
            <a:spLocks/>
          </p:cNvSpPr>
          <p:nvPr/>
        </p:nvSpPr>
        <p:spPr bwMode="auto">
          <a:xfrm>
            <a:off x="359632" y="1828457"/>
            <a:ext cx="7999413" cy="210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n"/>
            </a:pPr>
            <a:r>
              <a:rPr lang="zh-TW" altLang="en-US" sz="2000" dirty="0"/>
              <a:t>國際大學城的建築</a:t>
            </a:r>
            <a:r>
              <a:rPr lang="zh-TW" altLang="en-US" sz="2000" dirty="0">
                <a:solidFill>
                  <a:srgbClr val="C00000"/>
                </a:solidFill>
              </a:rPr>
              <a:t>自</a:t>
            </a:r>
            <a:r>
              <a:rPr lang="en-US" altLang="zh-TW" sz="2000" dirty="0">
                <a:solidFill>
                  <a:srgbClr val="C00000"/>
                </a:solidFill>
              </a:rPr>
              <a:t>1925</a:t>
            </a:r>
            <a:r>
              <a:rPr lang="zh-TW" altLang="en-US" sz="2000" dirty="0">
                <a:solidFill>
                  <a:srgbClr val="C00000"/>
                </a:solidFill>
              </a:rPr>
              <a:t>年</a:t>
            </a:r>
            <a:r>
              <a:rPr lang="zh-TW" altLang="en-US" sz="2000" dirty="0"/>
              <a:t>至</a:t>
            </a:r>
            <a:r>
              <a:rPr lang="en-US" altLang="zh-TW" sz="2000" dirty="0"/>
              <a:t>1969</a:t>
            </a:r>
            <a:r>
              <a:rPr lang="zh-TW" altLang="en-US" sz="2000" dirty="0"/>
              <a:t>年間</a:t>
            </a:r>
            <a:r>
              <a:rPr lang="zh-TW" altLang="en-US" sz="2000" dirty="0">
                <a:solidFill>
                  <a:srgbClr val="C00000"/>
                </a:solidFill>
              </a:rPr>
              <a:t>陸續竣工啟用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eaLnBrk="1" hangingPunct="1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n"/>
            </a:pPr>
            <a:r>
              <a:rPr lang="zh-TW" altLang="en-US" sz="2000" dirty="0"/>
              <a:t>現有美國錧、日本館、英法館、印度館等</a:t>
            </a:r>
            <a:r>
              <a:rPr lang="en-US" altLang="zh-TW" sz="2000" dirty="0">
                <a:solidFill>
                  <a:srgbClr val="C00000"/>
                </a:solidFill>
              </a:rPr>
              <a:t>40</a:t>
            </a:r>
            <a:r>
              <a:rPr lang="zh-TW" altLang="en-US" sz="2000" dirty="0">
                <a:solidFill>
                  <a:srgbClr val="C00000"/>
                </a:solidFill>
              </a:rPr>
              <a:t>棟特色會館</a:t>
            </a:r>
            <a:r>
              <a:rPr lang="zh-TW" altLang="en-US" sz="2000" dirty="0"/>
              <a:t>，各國會館展現多元文化藝術，強調自治管理。</a:t>
            </a:r>
            <a:endParaRPr lang="en-US" altLang="zh-TW" sz="2000" dirty="0"/>
          </a:p>
          <a:p>
            <a:pPr eaLnBrk="1" hangingPunct="1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n"/>
            </a:pPr>
            <a:r>
              <a:rPr lang="zh-TW" altLang="en-US" sz="2000" dirty="0"/>
              <a:t>園區內</a:t>
            </a:r>
            <a:r>
              <a:rPr lang="zh-TW" altLang="en-US" sz="2000" dirty="0">
                <a:solidFill>
                  <a:srgbClr val="C00000"/>
                </a:solidFill>
              </a:rPr>
              <a:t>每年進住人數約</a:t>
            </a:r>
            <a:r>
              <a:rPr lang="en-US" altLang="zh-TW" sz="2000" dirty="0">
                <a:solidFill>
                  <a:srgbClr val="C00000"/>
                </a:solidFill>
              </a:rPr>
              <a:t>10,000</a:t>
            </a:r>
            <a:r>
              <a:rPr lang="zh-TW" altLang="en-US" sz="2000" dirty="0">
                <a:solidFill>
                  <a:srgbClr val="C00000"/>
                </a:solidFill>
              </a:rPr>
              <a:t>名，來自</a:t>
            </a:r>
            <a:r>
              <a:rPr lang="en-US" altLang="zh-TW" sz="2000" dirty="0">
                <a:solidFill>
                  <a:srgbClr val="C00000"/>
                </a:solidFill>
              </a:rPr>
              <a:t>140</a:t>
            </a:r>
            <a:r>
              <a:rPr lang="zh-TW" altLang="en-US" sz="2000" dirty="0">
                <a:solidFill>
                  <a:srgbClr val="C00000"/>
                </a:solidFill>
              </a:rPr>
              <a:t>多個國家</a:t>
            </a:r>
            <a:r>
              <a:rPr lang="zh-TW" altLang="en-US" sz="2000" dirty="0"/>
              <a:t>，外籍學生約佔六成。</a:t>
            </a:r>
            <a:endParaRPr lang="en-US" altLang="zh-TW" sz="2000" dirty="0"/>
          </a:p>
          <a:p>
            <a:pPr eaLnBrk="1" hangingPunct="1"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n"/>
            </a:pPr>
            <a:r>
              <a:rPr lang="zh-TW" altLang="en-US" sz="2000" dirty="0">
                <a:solidFill>
                  <a:srgbClr val="C00000"/>
                </a:solidFill>
              </a:rPr>
              <a:t>占地</a:t>
            </a:r>
            <a:r>
              <a:rPr lang="en-US" altLang="zh-TW" sz="2000" dirty="0">
                <a:solidFill>
                  <a:srgbClr val="C00000"/>
                </a:solidFill>
              </a:rPr>
              <a:t>34</a:t>
            </a:r>
            <a:r>
              <a:rPr lang="zh-TW" altLang="en-US" sz="2000" dirty="0">
                <a:solidFill>
                  <a:srgbClr val="C00000"/>
                </a:solidFill>
              </a:rPr>
              <a:t>公頃</a:t>
            </a:r>
            <a:r>
              <a:rPr lang="zh-TW" altLang="en-US" sz="2000" dirty="0"/>
              <a:t>，</a:t>
            </a:r>
            <a:r>
              <a:rPr lang="en-US" altLang="zh-TW" sz="2000" dirty="0"/>
              <a:t> </a:t>
            </a:r>
            <a:r>
              <a:rPr lang="zh-TW" altLang="en-US" sz="2000" dirty="0"/>
              <a:t>位居巴黎心臟地帶，以區域快捷鐵路連結巴黎市中心，到巴黎索邦大學僅需</a:t>
            </a:r>
            <a:r>
              <a:rPr lang="en-US" altLang="zh-TW" sz="2000" dirty="0"/>
              <a:t>6</a:t>
            </a:r>
            <a:r>
              <a:rPr lang="zh-TW" altLang="en-US" sz="2000" dirty="0"/>
              <a:t>分鐘。</a:t>
            </a:r>
            <a:endParaRPr kumimoji="0" lang="zh-TW" altLang="en-US" sz="2000" dirty="0"/>
          </a:p>
        </p:txBody>
      </p:sp>
      <p:pic>
        <p:nvPicPr>
          <p:cNvPr id="6" name="圖片 33" descr="plan cité u 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4069492"/>
            <a:ext cx="5942012" cy="275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35" descr="http://www.ciup.fr/userfiles/home-angla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868309"/>
            <a:ext cx="32146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34" descr="Doc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786313"/>
            <a:ext cx="32146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514830" y="630090"/>
            <a:ext cx="862917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defRPr/>
            </a:pPr>
            <a:r>
              <a:rPr lang="zh-TW" altLang="en-US" sz="4000" b="1" spc="-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參考範例一：</a:t>
            </a:r>
            <a:r>
              <a:rPr lang="zh-TW" altLang="en-US" sz="4000" b="1" spc="-100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法國巴黎國際大學城</a:t>
            </a:r>
          </a:p>
          <a:p>
            <a:pPr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zh-TW" alt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6002852" y="6538913"/>
            <a:ext cx="2589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資料及圖片來源：</a:t>
            </a:r>
            <a:r>
              <a:rPr kumimoji="0" lang="en-US" altLang="zh-TW" sz="1000" dirty="0">
                <a:solidFill>
                  <a:schemeClr val="bg1"/>
                </a:solidFill>
                <a:ea typeface="微軟正黑體" panose="020B0604030504040204" pitchFamily="34" charset="-120"/>
              </a:rPr>
              <a:t> </a:t>
            </a:r>
            <a:r>
              <a:rPr kumimoji="0" lang="en-US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http://www.ciup.fr/en/</a:t>
            </a:r>
            <a:endParaRPr kumimoji="0" lang="zh-TW" altLang="en-US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21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16</a:t>
            </a:fld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2846" y="576301"/>
            <a:ext cx="7620000" cy="104502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參考範例二</a:t>
            </a:r>
            <a:r>
              <a:rPr lang="zh-TW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：</a:t>
            </a:r>
            <a:r>
              <a:rPr lang="zh-TW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青年</a:t>
            </a:r>
            <a:r>
              <a:rPr lang="zh-TW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共用創業</a:t>
            </a:r>
            <a:r>
              <a:rPr lang="zh-TW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空間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129794" y="1778431"/>
            <a:ext cx="4343352" cy="51891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TW" altLang="en-US" sz="3600" b="1" spc="-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共用創業空間</a:t>
            </a:r>
            <a:r>
              <a:rPr kumimoji="0" lang="en-US" altLang="zh-TW" sz="2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en-US" altLang="zh-TW" sz="2400" b="1" dirty="0" err="1">
                <a:latin typeface="微軟正黑體" pitchFamily="34" charset="-120"/>
                <a:ea typeface="微軟正黑體" pitchFamily="34" charset="-120"/>
              </a:rPr>
              <a:t>Coworking</a:t>
            </a:r>
            <a:r>
              <a:rPr kumimoji="0" lang="en-US" altLang="zh-TW" sz="2400" b="1" dirty="0">
                <a:latin typeface="微軟正黑體" pitchFamily="34" charset="-120"/>
                <a:ea typeface="微軟正黑體" pitchFamily="34" charset="-120"/>
              </a:rPr>
              <a:t> Space)</a:t>
            </a: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</a:rPr>
              <a:t>是一種新的工作型態</a:t>
            </a:r>
            <a:endParaRPr kumimoji="0"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kumimoji="0"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支付廉價租金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，就能夠擁有一張桌子，成立微型辦公室，</a:t>
            </a:r>
            <a:r>
              <a:rPr kumimoji="0"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符合青年創業初期資金不足的困境與需求</a:t>
            </a:r>
            <a:endParaRPr kumimoji="0"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n"/>
              <a:defRPr/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不同領域的青年齊聚共用創業空間一起工作，能</a:t>
            </a:r>
            <a:r>
              <a:rPr kumimoji="0"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形塑互助氛圍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激發創意潛能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協力成長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65"/>
            <a:ext cx="4176713" cy="455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7229475" y="6470650"/>
            <a:ext cx="15192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80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圖片來源：政治大學公企中心</a:t>
            </a:r>
            <a:endParaRPr kumimoji="0" lang="en-US" altLang="zh-TW" sz="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780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0"/>
          </p:nvPr>
        </p:nvSpPr>
        <p:spPr bwMode="auto">
          <a:xfrm>
            <a:off x="960121" y="5422901"/>
            <a:ext cx="147896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7971A20F-631B-43A0-9B12-8D400B9D3C0A}" type="slidenum">
              <a:rPr kumimoji="0" lang="zh-TW" altLang="en-US" smtClean="0">
                <a:solidFill>
                  <a:srgbClr val="FFFFFF"/>
                </a:solidFill>
                <a:ea typeface="微軟正黑體" pitchFamily="34" charset="-120"/>
              </a:rPr>
              <a:pPr eaLnBrk="1" hangingPunct="1"/>
              <a:t>17</a:t>
            </a:fld>
            <a:endParaRPr kumimoji="0" lang="zh-TW" altLang="en-US" smtClean="0">
              <a:solidFill>
                <a:srgbClr val="FFFFFF"/>
              </a:solidFill>
              <a:ea typeface="微軟正黑體" pitchFamily="34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21802" y="472909"/>
            <a:ext cx="9144000" cy="1362113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青年創意生活城</a:t>
            </a:r>
            <a:r>
              <a:rPr lang="zh-TW" alt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」概念</a:t>
            </a:r>
            <a:endParaRPr lang="zh-TW" alt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27"/>
          <p:cNvGrpSpPr>
            <a:grpSpLocks/>
          </p:cNvGrpSpPr>
          <p:nvPr/>
        </p:nvGrpSpPr>
        <p:grpSpPr bwMode="auto">
          <a:xfrm>
            <a:off x="3606418" y="2400300"/>
            <a:ext cx="1847264" cy="3942108"/>
            <a:chOff x="5643595" y="369864"/>
            <a:chExt cx="2765425" cy="5345113"/>
          </a:xfrm>
        </p:grpSpPr>
        <p:pic>
          <p:nvPicPr>
            <p:cNvPr id="8" name="圖片 8" descr="3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595" y="369864"/>
              <a:ext cx="1512888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內容版面配置區 4" descr="7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833" y="642914"/>
              <a:ext cx="992187" cy="141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圖片 5" descr="8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70" y="928664"/>
              <a:ext cx="1330325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圖片 10" descr="5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45" y="1643039"/>
              <a:ext cx="114300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圖片 6" descr="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33" y="2428852"/>
              <a:ext cx="1344612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圖片 9" descr="4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95" y="3071789"/>
              <a:ext cx="141287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圖片 7" descr="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1583" y="3643289"/>
              <a:ext cx="1279525" cy="207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圖片 31" descr="6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33" y="1689077"/>
              <a:ext cx="1214437" cy="152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圖片 33" descr="9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70" y="3000352"/>
              <a:ext cx="928688" cy="135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圓角矩形 17"/>
          <p:cNvSpPr/>
          <p:nvPr/>
        </p:nvSpPr>
        <p:spPr>
          <a:xfrm>
            <a:off x="5887617" y="2308339"/>
            <a:ext cx="3118271" cy="9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讓青年安心衝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事業</a:t>
            </a:r>
            <a:endParaRPr lang="en-US" altLang="zh-TW" sz="24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5689973" y="3764443"/>
            <a:ext cx="3118271" cy="1039123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  <a:buClrTx/>
              <a:defRPr/>
            </a:pPr>
            <a:r>
              <a:rPr lang="zh-TW" altLang="en-US" sz="24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建置青年創業家樞紐</a:t>
            </a:r>
            <a:endParaRPr lang="en-US" altLang="zh-TW" sz="24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5366558" y="5260424"/>
            <a:ext cx="3118271" cy="9676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  <a:buClrTx/>
              <a:defRPr/>
            </a:pPr>
            <a:r>
              <a:rPr lang="zh-TW" altLang="en-US" sz="24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創造新形態就業機會</a:t>
            </a:r>
            <a:endParaRPr lang="en-US" altLang="zh-TW" sz="24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488147" y="2225207"/>
            <a:ext cx="3118271" cy="9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TW" altLang="en-US" sz="2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滿足學生住宿需求，融合本地學生與境外學生</a:t>
            </a:r>
            <a:endParaRPr lang="en-US" altLang="zh-TW" sz="22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127991" y="3658300"/>
            <a:ext cx="3118271" cy="1039123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  <a:buClrTx/>
              <a:defRPr/>
            </a:pPr>
            <a:r>
              <a:rPr lang="zh-TW" altLang="en-US" sz="24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打造多元文化薈萃的複合式創意生活城</a:t>
            </a:r>
            <a:endParaRPr lang="en-US" altLang="zh-TW" sz="24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220860" y="5251700"/>
            <a:ext cx="3118271" cy="9676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  <a:buClrTx/>
              <a:defRPr/>
            </a:pPr>
            <a:r>
              <a:rPr lang="zh-TW" altLang="en-US" sz="24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滿足青年居住需求，只租不售、活絡使用</a:t>
            </a:r>
            <a:endParaRPr lang="en-US" altLang="zh-TW" sz="24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向右箭號 2"/>
          <p:cNvSpPr/>
          <p:nvPr/>
        </p:nvSpPr>
        <p:spPr>
          <a:xfrm rot="21055936">
            <a:off x="5554243" y="2650180"/>
            <a:ext cx="217861" cy="49291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5298901" y="3992337"/>
            <a:ext cx="217861" cy="49291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 rot="487140">
            <a:off x="4972200" y="5468405"/>
            <a:ext cx="217861" cy="49291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左箭號 3"/>
          <p:cNvSpPr/>
          <p:nvPr/>
        </p:nvSpPr>
        <p:spPr>
          <a:xfrm rot="742393">
            <a:off x="3828690" y="2533462"/>
            <a:ext cx="207169" cy="43846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左箭號 29"/>
          <p:cNvSpPr/>
          <p:nvPr/>
        </p:nvSpPr>
        <p:spPr>
          <a:xfrm>
            <a:off x="3342154" y="3932199"/>
            <a:ext cx="207169" cy="43846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左箭號 30"/>
          <p:cNvSpPr/>
          <p:nvPr/>
        </p:nvSpPr>
        <p:spPr>
          <a:xfrm rot="20781395">
            <a:off x="3514768" y="5505150"/>
            <a:ext cx="207169" cy="43846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44785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6344"/>
            <a:ext cx="8181594" cy="1362113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1" spc="-1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lang="zh-TW" altLang="en-US" sz="3600" b="1" spc="-1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三</a:t>
            </a:r>
            <a:r>
              <a:rPr lang="en-US" altLang="zh-TW" sz="3600" b="1" spc="-1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lang="zh-TW" altLang="en-US" sz="3600" b="1" spc="-1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規劃芻議</a:t>
            </a:r>
            <a:endParaRPr lang="zh-TW" altLang="en-US" sz="3600" b="1" spc="-100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18</a:t>
            </a:fld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960120" y="2190749"/>
            <a:ext cx="7221474" cy="3986213"/>
          </a:xfrm>
        </p:spPr>
        <p:txBody>
          <a:bodyPr/>
          <a:lstStyle/>
          <a:p>
            <a:endParaRPr lang="en-US" altLang="zh-TW" dirty="0" smtClean="0"/>
          </a:p>
          <a:p>
            <a:pPr marL="1080000"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4763661"/>
              </p:ext>
            </p:extLst>
          </p:nvPr>
        </p:nvGraphicFramePr>
        <p:xfrm>
          <a:off x="452928" y="2190750"/>
          <a:ext cx="8229598" cy="30734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20138"/>
                <a:gridCol w="2590168"/>
                <a:gridCol w="3519292"/>
              </a:tblGrid>
              <a:tr h="401088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推動型態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使用對象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地點選擇原則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1535543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青年創意生活城（校外）</a:t>
                      </a: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0800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大專校院學生及剛畢業年輕人。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565200" indent="-4572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區域</a:t>
                      </a: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內學校數量多且集中，通勤時間在</a:t>
                      </a: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分以內</a:t>
                      </a:r>
                      <a:endParaRPr lang="en-US" altLang="zh-TW" sz="2000" b="1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565200" indent="-4572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交通便捷及生活機能健全</a:t>
                      </a:r>
                    </a:p>
                  </a:txBody>
                  <a:tcPr marL="51435" marR="51435" marT="0" marB="0" anchor="ctr"/>
                </a:tc>
              </a:tr>
              <a:tr h="1136828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</a:t>
                      </a: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生宿舍（校內或校外）                           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8280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大專校院學生。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540000" indent="-4572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校園空間足夠興建者，便於學生就讀</a:t>
                      </a:r>
                      <a:endParaRPr lang="en-US" altLang="zh-TW" sz="2000" b="1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540000" indent="-4572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各縣市之閒置校園或校舍</a:t>
                      </a:r>
                      <a:endParaRPr lang="en-US" sz="2000" b="1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294910" y="5810801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保留一定比率供弱勢學生及青年入住</a:t>
            </a:r>
            <a:endParaRPr lang="zh-TW" altLang="zh-TW" b="1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5954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19</a:t>
            </a:fld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157935" y="3167125"/>
            <a:ext cx="77159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青年創意生活城內容及推動方式</a:t>
            </a:r>
          </a:p>
          <a:p>
            <a:pPr algn="ctr"/>
            <a:r>
              <a:rPr lang="zh-TW" alt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歡迎青年人提案討論及參與規劃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660826"/>
            <a:ext cx="9143999" cy="164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altLang="zh-TW" sz="4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4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四</a:t>
            </a:r>
            <a:r>
              <a:rPr lang="en-US" altLang="zh-TW" sz="4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r>
              <a:rPr lang="zh-TW" altLang="en-US" sz="4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廣</a:t>
            </a:r>
            <a:r>
              <a:rPr lang="zh-TW" altLang="en-US" sz="4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徵各界</a:t>
            </a:r>
            <a:r>
              <a:rPr lang="zh-TW" altLang="en-US" sz="4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意見，凝聚各界共識</a:t>
            </a:r>
            <a:endParaRPr lang="en-US" altLang="zh-TW" sz="4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</a:pPr>
            <a:endParaRPr lang="zh-TW" altLang="en-US" sz="60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265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6344"/>
            <a:ext cx="8181594" cy="136211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序言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2</a:t>
            </a:fld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466726" y="1885950"/>
            <a:ext cx="5219700" cy="4533900"/>
            <a:chOff x="1123950" y="2124075"/>
            <a:chExt cx="6457950" cy="4533900"/>
          </a:xfrm>
        </p:grpSpPr>
        <p:sp>
          <p:nvSpPr>
            <p:cNvPr id="14" name="向右箭號 13"/>
            <p:cNvSpPr/>
            <p:nvPr/>
          </p:nvSpPr>
          <p:spPr>
            <a:xfrm>
              <a:off x="1123950" y="2124075"/>
              <a:ext cx="6457950" cy="4533900"/>
            </a:xfrm>
            <a:prstGeom prst="rightArrow">
              <a:avLst>
                <a:gd name="adj1" fmla="val 50000"/>
                <a:gd name="adj2" fmla="val 2332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833531" y="2549408"/>
              <a:ext cx="4157694" cy="93197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學生住宿空間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不足</a:t>
              </a:r>
              <a:endParaRPr lang="en-US" altLang="zh-TW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1833531" y="3695693"/>
              <a:ext cx="4157694" cy="1039123"/>
            </a:xfrm>
            <a:prstGeom prst="roundRect">
              <a:avLst/>
            </a:prstGeom>
            <a:solidFill>
              <a:srgbClr val="FFCCCC"/>
            </a:solidFill>
            <a:ln w="28575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青年房價負擔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沈重</a:t>
              </a:r>
              <a:endParaRPr lang="en-US" altLang="zh-TW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1833531" y="4910138"/>
              <a:ext cx="4157694" cy="96768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青年失業率居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高</a:t>
              </a:r>
              <a:endParaRPr lang="en-US" altLang="zh-TW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673934" y="2524126"/>
            <a:ext cx="31986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endParaRPr lang="en-US" altLang="zh-TW" sz="5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就業居住</a:t>
            </a:r>
            <a:endParaRPr lang="en-US" altLang="zh-TW" sz="5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不易</a:t>
            </a:r>
            <a:endParaRPr lang="zh-TW" alt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786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6344"/>
            <a:ext cx="8181594" cy="136211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簡報內容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88704" y="2289603"/>
            <a:ext cx="7221474" cy="398621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TW" altLang="en-US" sz="4400" b="1" spc="-1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一、願景目標</a:t>
            </a:r>
            <a:endParaRPr lang="en-US" altLang="zh-TW" sz="4400" b="1" spc="-1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4400" b="1" spc="-1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二、現況分析</a:t>
            </a:r>
            <a:endParaRPr lang="en-US" altLang="zh-TW" sz="4400" b="1" spc="-1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4400" b="1" spc="-1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TW" altLang="en-US" sz="4400" b="1" spc="-1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4400" b="1" spc="-1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解決</a:t>
            </a:r>
            <a:r>
              <a:rPr lang="zh-TW" altLang="en-US" sz="4400" b="1" spc="-1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青年居住</a:t>
            </a:r>
            <a:r>
              <a:rPr lang="zh-TW" altLang="en-US" sz="4400" b="1" spc="-1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問題  </a:t>
            </a:r>
            <a:endParaRPr lang="en-US" altLang="zh-TW" sz="4400" b="1" spc="-1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4400" b="1" spc="-1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400" b="1" spc="-1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探討</a:t>
            </a:r>
            <a:endParaRPr lang="en-US" altLang="zh-TW" sz="4400" b="1" spc="-1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773973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6344"/>
            <a:ext cx="8181594" cy="136211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一、</a:t>
            </a:r>
            <a:r>
              <a:rPr lang="zh-TW" altLang="en-US" sz="3600" b="1" spc="-1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願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景目標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="" xmlns:p14="http://schemas.microsoft.com/office/powerpoint/2010/main" val="2899092907"/>
              </p:ext>
            </p:extLst>
          </p:nvPr>
        </p:nvGraphicFramePr>
        <p:xfrm>
          <a:off x="-23420" y="1882259"/>
          <a:ext cx="5747945" cy="467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="" xmlns:p14="http://schemas.microsoft.com/office/powerpoint/2010/main" val="2402773275"/>
              </p:ext>
            </p:extLst>
          </p:nvPr>
        </p:nvGraphicFramePr>
        <p:xfrm>
          <a:off x="5629276" y="3133725"/>
          <a:ext cx="3538621" cy="267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4</a:t>
            </a:fld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905501" y="242452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當前青年三大議題</a:t>
            </a: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229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形圖說文字 2"/>
          <p:cNvSpPr/>
          <p:nvPr/>
        </p:nvSpPr>
        <p:spPr>
          <a:xfrm>
            <a:off x="7525252" y="3009901"/>
            <a:ext cx="1440818" cy="1337526"/>
          </a:xfrm>
          <a:prstGeom prst="wedgeEllipseCallout">
            <a:avLst>
              <a:gd name="adj1" fmla="val -61995"/>
              <a:gd name="adj2" fmla="val -53557"/>
            </a:avLst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北區及中區供給率較低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6344"/>
            <a:ext cx="9144000" cy="1362113"/>
          </a:xfrm>
        </p:spPr>
        <p:txBody>
          <a:bodyPr>
            <a:normAutofit/>
          </a:bodyPr>
          <a:lstStyle/>
          <a:p>
            <a:r>
              <a:rPr lang="zh-TW" altLang="en-US" sz="3600" b="1" spc="-1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        二、現況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分析 </a:t>
            </a:r>
            <a:r>
              <a:rPr lang="en-US" altLang="zh-TW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青年學生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住宿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9164120"/>
              </p:ext>
            </p:extLst>
          </p:nvPr>
        </p:nvGraphicFramePr>
        <p:xfrm>
          <a:off x="380372" y="2036190"/>
          <a:ext cx="7007885" cy="3048326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{0E3FDE45-AF77-4B5C-9715-49D594BDF05E}</a:tableStyleId>
              </a:tblPr>
              <a:tblGrid>
                <a:gridCol w="1444893"/>
                <a:gridCol w="1390748"/>
                <a:gridCol w="1390748"/>
                <a:gridCol w="1390748"/>
                <a:gridCol w="1390748"/>
              </a:tblGrid>
              <a:tr h="41969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區域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學校數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床位數</a:t>
                      </a: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(B)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供給率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(B/A)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2138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北區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623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136,352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25.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99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2138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237,</a:t>
                      </a: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963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64,563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27.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2138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02</a:t>
                      </a: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,631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102,541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33.</a:t>
                      </a: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88</a:t>
                      </a: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2138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37,</a:t>
                      </a: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504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23,077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61.</a:t>
                      </a: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</a:t>
                      </a: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2138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離島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5,712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1,843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32.27%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3341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161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1,108,</a:t>
                      </a: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433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328,376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63</a:t>
                      </a:r>
                      <a:r>
                        <a:rPr 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1356" y="5042118"/>
            <a:ext cx="6149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備註：</a:t>
            </a:r>
          </a:p>
          <a:p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區域定義：北區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基隆市、臺北市、新北市、桃園縣、新竹市、新竹縣</a:t>
            </a:r>
          </a:p>
          <a:p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中區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苗栗縣、臺中市、彰化縣、南投縣、雲林縣</a:t>
            </a:r>
          </a:p>
          <a:p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南區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嘉義市、嘉義縣、臺南市、高雄市、屏東縣</a:t>
            </a:r>
          </a:p>
          <a:p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東區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宜蘭縣、花蓮縣、臺東縣</a:t>
            </a:r>
          </a:p>
          <a:p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離島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澎湖縣、金門縣</a:t>
            </a:r>
          </a:p>
          <a:p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學生數</a:t>
            </a:r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為各校之日間學制學生之合計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</a:p>
          <a:p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床位</a:t>
            </a:r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數為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校所提供學生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宿舍</a:t>
            </a:r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、向外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承租宿舍及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BOT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之合計數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117069" y="5270778"/>
            <a:ext cx="2960256" cy="13234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整體供給率僅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29.63%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，導致學校皆訂定宿舍申請條件，優先提供外縣市學生或新生入住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34572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82251" y="5490327"/>
            <a:ext cx="8727846" cy="4308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因學校宿舍不足或個人意願等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因素，目前約有</a:t>
            </a:r>
            <a:r>
              <a:rPr lang="en-US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22.4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萬學生賃居於校外</a:t>
            </a:r>
            <a:endParaRPr lang="zh-TW" altLang="en-US" sz="2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5228820"/>
              </p:ext>
            </p:extLst>
          </p:nvPr>
        </p:nvGraphicFramePr>
        <p:xfrm>
          <a:off x="254033" y="2076782"/>
          <a:ext cx="8635934" cy="2773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87384"/>
                <a:gridCol w="1971675"/>
                <a:gridCol w="5476875"/>
              </a:tblGrid>
              <a:tr h="3784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區域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校外賃居學生數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主要分布地區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超過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萬人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</a:tr>
              <a:tr h="37840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北區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64,141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16,933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、台北市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19,576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、桃園縣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16,329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</a:tr>
              <a:tr h="37840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中區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82,616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台中市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56,309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</a:tr>
              <a:tr h="37840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南區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67,883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台南市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27,881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、高雄市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20,650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</a:tr>
              <a:tr h="37840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東區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8,001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</a:tr>
              <a:tr h="37840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離島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1,579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</a:tr>
              <a:tr h="37840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224,220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7" name="矩形圖說文字 15"/>
          <p:cNvSpPr/>
          <p:nvPr/>
        </p:nvSpPr>
        <p:spPr>
          <a:xfrm>
            <a:off x="5929183" y="3634033"/>
            <a:ext cx="2390775" cy="1149062"/>
          </a:xfrm>
          <a:custGeom>
            <a:avLst/>
            <a:gdLst>
              <a:gd name="connsiteX0" fmla="*/ 0 w 2130458"/>
              <a:gd name="connsiteY0" fmla="*/ 0 h 1140643"/>
              <a:gd name="connsiteX1" fmla="*/ 355076 w 2130458"/>
              <a:gd name="connsiteY1" fmla="*/ 0 h 1140643"/>
              <a:gd name="connsiteX2" fmla="*/ 355076 w 2130458"/>
              <a:gd name="connsiteY2" fmla="*/ 0 h 1140643"/>
              <a:gd name="connsiteX3" fmla="*/ 887691 w 2130458"/>
              <a:gd name="connsiteY3" fmla="*/ 0 h 1140643"/>
              <a:gd name="connsiteX4" fmla="*/ 2130458 w 2130458"/>
              <a:gd name="connsiteY4" fmla="*/ 0 h 1140643"/>
              <a:gd name="connsiteX5" fmla="*/ 2130458 w 2130458"/>
              <a:gd name="connsiteY5" fmla="*/ 665375 h 1140643"/>
              <a:gd name="connsiteX6" fmla="*/ 2130458 w 2130458"/>
              <a:gd name="connsiteY6" fmla="*/ 665375 h 1140643"/>
              <a:gd name="connsiteX7" fmla="*/ 2130458 w 2130458"/>
              <a:gd name="connsiteY7" fmla="*/ 950536 h 1140643"/>
              <a:gd name="connsiteX8" fmla="*/ 2130458 w 2130458"/>
              <a:gd name="connsiteY8" fmla="*/ 1140643 h 1140643"/>
              <a:gd name="connsiteX9" fmla="*/ 887691 w 2130458"/>
              <a:gd name="connsiteY9" fmla="*/ 1140643 h 1140643"/>
              <a:gd name="connsiteX10" fmla="*/ 621391 w 2130458"/>
              <a:gd name="connsiteY10" fmla="*/ 1283223 h 1140643"/>
              <a:gd name="connsiteX11" fmla="*/ 355076 w 2130458"/>
              <a:gd name="connsiteY11" fmla="*/ 1140643 h 1140643"/>
              <a:gd name="connsiteX12" fmla="*/ 0 w 2130458"/>
              <a:gd name="connsiteY12" fmla="*/ 1140643 h 1140643"/>
              <a:gd name="connsiteX13" fmla="*/ 0 w 2130458"/>
              <a:gd name="connsiteY13" fmla="*/ 950536 h 1140643"/>
              <a:gd name="connsiteX14" fmla="*/ 0 w 2130458"/>
              <a:gd name="connsiteY14" fmla="*/ 665375 h 1140643"/>
              <a:gd name="connsiteX15" fmla="*/ 0 w 2130458"/>
              <a:gd name="connsiteY15" fmla="*/ 665375 h 1140643"/>
              <a:gd name="connsiteX16" fmla="*/ 0 w 2130458"/>
              <a:gd name="connsiteY16" fmla="*/ 0 h 1140643"/>
              <a:gd name="connsiteX0" fmla="*/ 0 w 2130458"/>
              <a:gd name="connsiteY0" fmla="*/ 386499 h 1669722"/>
              <a:gd name="connsiteX1" fmla="*/ 355076 w 2130458"/>
              <a:gd name="connsiteY1" fmla="*/ 386499 h 1669722"/>
              <a:gd name="connsiteX2" fmla="*/ 430491 w 2130458"/>
              <a:gd name="connsiteY2" fmla="*/ 0 h 1669722"/>
              <a:gd name="connsiteX3" fmla="*/ 887691 w 2130458"/>
              <a:gd name="connsiteY3" fmla="*/ 386499 h 1669722"/>
              <a:gd name="connsiteX4" fmla="*/ 2130458 w 2130458"/>
              <a:gd name="connsiteY4" fmla="*/ 386499 h 1669722"/>
              <a:gd name="connsiteX5" fmla="*/ 2130458 w 2130458"/>
              <a:gd name="connsiteY5" fmla="*/ 1051874 h 1669722"/>
              <a:gd name="connsiteX6" fmla="*/ 2130458 w 2130458"/>
              <a:gd name="connsiteY6" fmla="*/ 1051874 h 1669722"/>
              <a:gd name="connsiteX7" fmla="*/ 2130458 w 2130458"/>
              <a:gd name="connsiteY7" fmla="*/ 1337035 h 1669722"/>
              <a:gd name="connsiteX8" fmla="*/ 2130458 w 2130458"/>
              <a:gd name="connsiteY8" fmla="*/ 1527142 h 1669722"/>
              <a:gd name="connsiteX9" fmla="*/ 887691 w 2130458"/>
              <a:gd name="connsiteY9" fmla="*/ 1527142 h 1669722"/>
              <a:gd name="connsiteX10" fmla="*/ 621391 w 2130458"/>
              <a:gd name="connsiteY10" fmla="*/ 1669722 h 1669722"/>
              <a:gd name="connsiteX11" fmla="*/ 355076 w 2130458"/>
              <a:gd name="connsiteY11" fmla="*/ 1527142 h 1669722"/>
              <a:gd name="connsiteX12" fmla="*/ 0 w 2130458"/>
              <a:gd name="connsiteY12" fmla="*/ 1527142 h 1669722"/>
              <a:gd name="connsiteX13" fmla="*/ 0 w 2130458"/>
              <a:gd name="connsiteY13" fmla="*/ 1337035 h 1669722"/>
              <a:gd name="connsiteX14" fmla="*/ 0 w 2130458"/>
              <a:gd name="connsiteY14" fmla="*/ 1051874 h 1669722"/>
              <a:gd name="connsiteX15" fmla="*/ 0 w 2130458"/>
              <a:gd name="connsiteY15" fmla="*/ 1051874 h 1669722"/>
              <a:gd name="connsiteX16" fmla="*/ 0 w 2130458"/>
              <a:gd name="connsiteY16" fmla="*/ 386499 h 1669722"/>
              <a:gd name="connsiteX0" fmla="*/ 0 w 2130458"/>
              <a:gd name="connsiteY0" fmla="*/ 386499 h 1527142"/>
              <a:gd name="connsiteX1" fmla="*/ 355076 w 2130458"/>
              <a:gd name="connsiteY1" fmla="*/ 386499 h 1527142"/>
              <a:gd name="connsiteX2" fmla="*/ 430491 w 2130458"/>
              <a:gd name="connsiteY2" fmla="*/ 0 h 1527142"/>
              <a:gd name="connsiteX3" fmla="*/ 887691 w 2130458"/>
              <a:gd name="connsiteY3" fmla="*/ 386499 h 1527142"/>
              <a:gd name="connsiteX4" fmla="*/ 2130458 w 2130458"/>
              <a:gd name="connsiteY4" fmla="*/ 386499 h 1527142"/>
              <a:gd name="connsiteX5" fmla="*/ 2130458 w 2130458"/>
              <a:gd name="connsiteY5" fmla="*/ 1051874 h 1527142"/>
              <a:gd name="connsiteX6" fmla="*/ 2130458 w 2130458"/>
              <a:gd name="connsiteY6" fmla="*/ 1051874 h 1527142"/>
              <a:gd name="connsiteX7" fmla="*/ 2130458 w 2130458"/>
              <a:gd name="connsiteY7" fmla="*/ 1337035 h 1527142"/>
              <a:gd name="connsiteX8" fmla="*/ 2130458 w 2130458"/>
              <a:gd name="connsiteY8" fmla="*/ 1527142 h 1527142"/>
              <a:gd name="connsiteX9" fmla="*/ 887691 w 2130458"/>
              <a:gd name="connsiteY9" fmla="*/ 1527142 h 1527142"/>
              <a:gd name="connsiteX10" fmla="*/ 640245 w 2130458"/>
              <a:gd name="connsiteY10" fmla="*/ 1518893 h 1527142"/>
              <a:gd name="connsiteX11" fmla="*/ 355076 w 2130458"/>
              <a:gd name="connsiteY11" fmla="*/ 1527142 h 1527142"/>
              <a:gd name="connsiteX12" fmla="*/ 0 w 2130458"/>
              <a:gd name="connsiteY12" fmla="*/ 1527142 h 1527142"/>
              <a:gd name="connsiteX13" fmla="*/ 0 w 2130458"/>
              <a:gd name="connsiteY13" fmla="*/ 1337035 h 1527142"/>
              <a:gd name="connsiteX14" fmla="*/ 0 w 2130458"/>
              <a:gd name="connsiteY14" fmla="*/ 1051874 h 1527142"/>
              <a:gd name="connsiteX15" fmla="*/ 0 w 2130458"/>
              <a:gd name="connsiteY15" fmla="*/ 1051874 h 1527142"/>
              <a:gd name="connsiteX16" fmla="*/ 0 w 2130458"/>
              <a:gd name="connsiteY16" fmla="*/ 386499 h 152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30458" h="1527142">
                <a:moveTo>
                  <a:pt x="0" y="386499"/>
                </a:moveTo>
                <a:lnTo>
                  <a:pt x="355076" y="386499"/>
                </a:lnTo>
                <a:lnTo>
                  <a:pt x="430491" y="0"/>
                </a:lnTo>
                <a:lnTo>
                  <a:pt x="887691" y="386499"/>
                </a:lnTo>
                <a:lnTo>
                  <a:pt x="2130458" y="386499"/>
                </a:lnTo>
                <a:lnTo>
                  <a:pt x="2130458" y="1051874"/>
                </a:lnTo>
                <a:lnTo>
                  <a:pt x="2130458" y="1051874"/>
                </a:lnTo>
                <a:lnTo>
                  <a:pt x="2130458" y="1337035"/>
                </a:lnTo>
                <a:lnTo>
                  <a:pt x="2130458" y="1527142"/>
                </a:lnTo>
                <a:lnTo>
                  <a:pt x="887691" y="1527142"/>
                </a:lnTo>
                <a:lnTo>
                  <a:pt x="640245" y="1518893"/>
                </a:lnTo>
                <a:lnTo>
                  <a:pt x="355076" y="1527142"/>
                </a:lnTo>
                <a:lnTo>
                  <a:pt x="0" y="1527142"/>
                </a:lnTo>
                <a:lnTo>
                  <a:pt x="0" y="1337035"/>
                </a:lnTo>
                <a:lnTo>
                  <a:pt x="0" y="1051874"/>
                </a:lnTo>
                <a:lnTo>
                  <a:pt x="0" y="1051874"/>
                </a:lnTo>
                <a:lnTo>
                  <a:pt x="0" y="386499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主要分布於</a:t>
            </a:r>
            <a:endParaRPr lang="en-US" altLang="zh-TW" sz="2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都直轄市及桃園縣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0" y="466344"/>
            <a:ext cx="9144000" cy="1362113"/>
          </a:xfrm>
        </p:spPr>
        <p:txBody>
          <a:bodyPr>
            <a:normAutofit/>
          </a:bodyPr>
          <a:lstStyle/>
          <a:p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    </a:t>
            </a:r>
            <a:r>
              <a:rPr lang="zh-TW" altLang="en-US" sz="3600" b="1" spc="-1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    二、現況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分析 </a:t>
            </a:r>
            <a:r>
              <a:rPr lang="en-US" altLang="zh-TW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青年學生住宿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519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7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04787" y="5940852"/>
            <a:ext cx="873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備註：</a:t>
            </a:r>
            <a:endParaRPr lang="en-US" altLang="zh-TW" sz="1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學校收費：租金收費高低取決於學校財務狀況、建物使用年限及宿舍空間大小等因素，</a:t>
            </a:r>
            <a:r>
              <a:rPr lang="en-US" altLang="zh-TW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人房差異性較小，</a:t>
            </a:r>
            <a:r>
              <a:rPr lang="en-US" altLang="zh-TW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人房</a:t>
            </a:r>
            <a:r>
              <a:rPr lang="en-US" altLang="zh-TW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以研究生宿舍為主</a:t>
            </a:r>
            <a:r>
              <a:rPr lang="en-US" altLang="zh-TW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略有差異。</a:t>
            </a:r>
            <a:endParaRPr lang="en-US" altLang="zh-TW" sz="1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東部及離島地區校外住宿收費較中區及南區高，主要係因</a:t>
            </a: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一般賃居處所坪數較大、屋齡較新、設備齊全致其租金相對較高。</a:t>
            </a:r>
            <a:endParaRPr lang="en-US" altLang="zh-TW" sz="1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46481" y="1923791"/>
            <a:ext cx="3300904" cy="501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defRPr/>
            </a:pPr>
            <a:r>
              <a:rPr kumimoji="1" lang="zh-TW" altLang="en-US" sz="2800" b="1" spc="-100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校內外租金支出差異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3402712"/>
              </p:ext>
            </p:extLst>
          </p:nvPr>
        </p:nvGraphicFramePr>
        <p:xfrm>
          <a:off x="204787" y="2506742"/>
          <a:ext cx="8477249" cy="266956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27193"/>
                <a:gridCol w="1777377"/>
                <a:gridCol w="1690893"/>
                <a:gridCol w="1690893"/>
                <a:gridCol w="1690893"/>
              </a:tblGrid>
              <a:tr h="381367">
                <a:tc rowSpan="2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區域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每月平均</a:t>
                      </a:r>
                      <a:r>
                        <a:rPr 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收費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校外每月平均收費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1367">
                <a:tc vMerge="1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人房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人房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套房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雅房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3813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北區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3,200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2,000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6,900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4,600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13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中區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2,800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1,500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4,500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2,900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13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南區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2,800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1,500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4,500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3,200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13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</a:t>
                      </a:r>
                      <a:r>
                        <a:rPr 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區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0480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2,500</a:t>
                      </a:r>
                      <a:endParaRPr lang="zh-TW" altLang="zh-TW" sz="2000" b="1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1,500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5,100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3,400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136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離島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2,500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1,800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5,600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3,900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017867" y="5572070"/>
            <a:ext cx="6803466" cy="4308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校外賃居租金收費高於學校宿舍收費</a:t>
            </a:r>
            <a:endParaRPr lang="zh-TW" altLang="en-US" sz="2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0" y="466344"/>
            <a:ext cx="9144000" cy="136211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二、</a:t>
            </a:r>
            <a:r>
              <a:rPr lang="zh-TW" altLang="en-US" sz="3600" b="1" spc="-1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現況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分析 </a:t>
            </a:r>
            <a:r>
              <a:rPr lang="en-US" altLang="zh-TW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青年學生住宿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506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6344"/>
            <a:ext cx="8181594" cy="136211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二、</a:t>
            </a:r>
            <a:r>
              <a:rPr lang="zh-TW" altLang="en-US" sz="3600" b="1" spc="-1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現況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分析 </a:t>
            </a:r>
            <a:r>
              <a:rPr lang="en-US" altLang="zh-TW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青年學生住宿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15828511"/>
              </p:ext>
            </p:extLst>
          </p:nvPr>
        </p:nvGraphicFramePr>
        <p:xfrm>
          <a:off x="480258" y="2998223"/>
          <a:ext cx="6283008" cy="2875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6308"/>
                <a:gridCol w="2293350"/>
                <a:gridCol w="2293350"/>
              </a:tblGrid>
              <a:tr h="50420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縣市</a:t>
                      </a:r>
                      <a:r>
                        <a:rPr lang="zh-TW" altLang="en-US" sz="200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   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套房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月租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雅房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月租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</a:tr>
              <a:tr h="29349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臺北市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8,900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5,700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</a:tr>
              <a:tr h="18764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6,100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4,300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</a:tr>
              <a:tr h="19711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臺中市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4,900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3,000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臺南市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4,500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3,100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高雄市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4,700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3,400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</a:tr>
              <a:tr h="21896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桃園縣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5,300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3,800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8</a:t>
            </a:fld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455543" y="2998223"/>
            <a:ext cx="1834576" cy="659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455543" y="6077248"/>
            <a:ext cx="796124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>
              <a:lnSpc>
                <a:spcPts val="2200"/>
              </a:lnSpc>
              <a:spcBef>
                <a:spcPct val="0"/>
              </a:spcBef>
              <a:defRPr/>
            </a:pPr>
            <a:r>
              <a:rPr kumimoji="1" lang="zh-TW" altLang="en-US" sz="1200" b="1" spc="-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備註：校外賃居租金費用高低取決於交通便利性、坪數規模、屋況屋齡、住宅結構等因素，</a:t>
            </a:r>
            <a:r>
              <a:rPr kumimoji="1" lang="zh-TW" altLang="zh-TW" sz="1200" b="1" spc="-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租金額差異極大</a:t>
            </a:r>
            <a:r>
              <a:rPr kumimoji="1" lang="zh-TW" altLang="en-US" sz="1200" b="1" spc="-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。整體而言，以</a:t>
            </a:r>
            <a:r>
              <a:rPr kumimoji="1" lang="en-US" altLang="zh-TW" sz="1200" b="1" spc="-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1" lang="zh-TW" altLang="en-US" sz="1200" b="1" spc="-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都直轄市租金價格較高，尤以臺北市最高。</a:t>
            </a:r>
            <a:endParaRPr kumimoji="1" lang="en-US" altLang="zh-TW" sz="1200" b="1" spc="-1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64757" y="1929167"/>
            <a:ext cx="6392562" cy="96834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都直轄市及桃園縣校外賃居為例</a:t>
            </a:r>
          </a:p>
        </p:txBody>
      </p:sp>
    </p:spTree>
    <p:extLst>
      <p:ext uri="{BB962C8B-B14F-4D97-AF65-F5344CB8AC3E}">
        <p14:creationId xmlns="" xmlns:p14="http://schemas.microsoft.com/office/powerpoint/2010/main" val="2695009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2942" y="2167497"/>
            <a:ext cx="7944982" cy="2224732"/>
          </a:xfrm>
        </p:spPr>
        <p:txBody>
          <a:bodyPr>
            <a:normAutofit fontScale="55000" lnSpcReduction="20000"/>
          </a:bodyPr>
          <a:lstStyle/>
          <a:p>
            <a:pPr marL="457200" lvl="1">
              <a:lnSpc>
                <a:spcPts val="3000"/>
              </a:lnSpc>
              <a:spcBef>
                <a:spcPct val="0"/>
              </a:spcBef>
              <a:defRPr/>
            </a:pPr>
            <a:r>
              <a:rPr kumimoji="1" lang="zh-TW" altLang="en-US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學校學生宿舍整體獲准入住率高達</a:t>
            </a:r>
            <a:r>
              <a:rPr kumimoji="1" lang="en-US" altLang="zh-TW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kumimoji="1" lang="zh-TW" altLang="en-US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成以上，但是因為學生宿舍供給率（</a:t>
            </a:r>
            <a:r>
              <a:rPr kumimoji="1" lang="en-US" altLang="zh-TW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29.63%</a:t>
            </a:r>
            <a:r>
              <a:rPr kumimoji="1" lang="zh-TW" altLang="en-US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）不足，仍有近</a:t>
            </a:r>
            <a:r>
              <a:rPr kumimoji="1" lang="en-US" altLang="zh-TW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kumimoji="1" lang="zh-TW" altLang="en-US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萬學生無法申請到校內學生宿舍。</a:t>
            </a:r>
          </a:p>
          <a:p>
            <a:pPr marL="457200" lvl="1">
              <a:lnSpc>
                <a:spcPts val="3000"/>
              </a:lnSpc>
              <a:spcBef>
                <a:spcPct val="0"/>
              </a:spcBef>
              <a:defRPr/>
            </a:pPr>
            <a:r>
              <a:rPr kumimoji="1" lang="zh-TW" altLang="en-US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目前約有</a:t>
            </a:r>
            <a:r>
              <a:rPr kumimoji="1" lang="en-US" altLang="zh-TW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22.4</a:t>
            </a:r>
            <a:r>
              <a:rPr kumimoji="1" lang="zh-TW" altLang="en-US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萬人因個人意願或學校宿舍不足等因素賃居於校外，且宿舍不足學校，主要分布於</a:t>
            </a:r>
            <a:r>
              <a:rPr kumimoji="1" lang="en-US" altLang="zh-TW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1" lang="zh-TW" altLang="en-US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個直轄市及桃園縣。</a:t>
            </a:r>
            <a:endParaRPr kumimoji="1" lang="en-US" altLang="zh-TW" sz="3700" b="1" spc="-1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1">
              <a:lnSpc>
                <a:spcPts val="3000"/>
              </a:lnSpc>
              <a:spcBef>
                <a:spcPct val="0"/>
              </a:spcBef>
              <a:defRPr/>
            </a:pPr>
            <a:r>
              <a:rPr kumimoji="1" lang="zh-TW" altLang="en-US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校外賃居租金費用，以</a:t>
            </a:r>
            <a:r>
              <a:rPr kumimoji="1" lang="en-US" altLang="zh-TW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1" lang="zh-TW" altLang="en-US" sz="37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都直轄市租金價格較高，尤以臺北市最高。</a:t>
            </a:r>
            <a:endParaRPr kumimoji="1" lang="en-US" altLang="zh-TW" sz="3700" b="1" spc="-1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altLang="zh-TW" smtClean="0"/>
              <a:pPr/>
              <a:t>9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466344"/>
            <a:ext cx="8181594" cy="136211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二、</a:t>
            </a:r>
            <a:r>
              <a:rPr lang="zh-TW" altLang="en-US" sz="3600" b="1" spc="-1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現況</a:t>
            </a:r>
            <a:r>
              <a:rPr lang="zh-TW" altLang="en-US" sz="3600" b="1" spc="-100" dirty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分析 </a:t>
            </a:r>
            <a:r>
              <a:rPr lang="en-US" altLang="zh-TW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青年學生</a:t>
            </a:r>
            <a:r>
              <a:rPr lang="zh-TW" alt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住宿</a:t>
            </a:r>
            <a:endParaRPr lang="zh-TW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218646" y="4858335"/>
            <a:ext cx="7183395" cy="1619594"/>
          </a:xfrm>
          <a:prstGeom prst="roundRect">
            <a:avLst/>
          </a:prstGeom>
          <a:gradFill>
            <a:gsLst>
              <a:gs pos="0">
                <a:srgbClr val="C65A98"/>
              </a:gs>
              <a:gs pos="46000">
                <a:srgbClr val="FFC000"/>
              </a:gs>
              <a:gs pos="79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>
              <a:lnSpc>
                <a:spcPts val="3000"/>
              </a:lnSpc>
              <a:spcBef>
                <a:spcPct val="0"/>
              </a:spcBef>
              <a:defRPr/>
            </a:pPr>
            <a:r>
              <a:rPr kumimoji="1" lang="zh-TW" altLang="en-US" sz="2000" b="1" spc="-1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相較於學校所提供之學生宿舍，校外賃居租金相對高昂，考量生活便利及租金價格等因素，學生及家長仍期盼政府或學校能提供充裕學生宿舍。</a:t>
            </a:r>
          </a:p>
        </p:txBody>
      </p:sp>
    </p:spTree>
    <p:extLst>
      <p:ext uri="{BB962C8B-B14F-4D97-AF65-F5344CB8AC3E}">
        <p14:creationId xmlns="" xmlns:p14="http://schemas.microsoft.com/office/powerpoint/2010/main" val="1374229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28575">
          <a:solidFill>
            <a:srgbClr val="00B0F0"/>
          </a:solidFill>
        </a:ln>
      </a:spPr>
      <a:bodyPr rtlCol="0" anchor="ctr"/>
      <a:lstStyle>
        <a:defPPr algn="ctr">
          <a:defRPr sz="20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Education_16x9_TP103462901" id="{15AD6F34-8E41-4BD8-B888-09CC677BE5F7}" vid="{888EDF1F-802F-4266-AC32-2D64700694C0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教育主題簡報，黑板插圖設計 (寬螢幕)</Template>
  <TotalTime>0</TotalTime>
  <Words>1592</Words>
  <Application>Microsoft Office PowerPoint</Application>
  <PresentationFormat>投影片</PresentationFormat>
  <Paragraphs>248</Paragraphs>
  <Slides>19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Education 16x9</vt:lpstr>
      <vt:lpstr>青年居住問題與對策 (摘要版)</vt:lpstr>
      <vt:lpstr>    序言</vt:lpstr>
      <vt:lpstr>    簡報內容</vt:lpstr>
      <vt:lpstr>    一、願景目標</vt:lpstr>
      <vt:lpstr>        二、現況分析 (一)青年學生住宿</vt:lpstr>
      <vt:lpstr>        二、現況分析 (一)青年學生住宿</vt:lpstr>
      <vt:lpstr>    二、現況分析 (一)青年學生住宿</vt:lpstr>
      <vt:lpstr>    二、現況分析 (一)青年學生住宿</vt:lpstr>
      <vt:lpstr>    二、現況分析 (一)青年學生住宿</vt:lpstr>
      <vt:lpstr>    二、現況分析 (二)初畢業青年</vt:lpstr>
      <vt:lpstr>    二、現況分析 (三)青年創業</vt:lpstr>
      <vt:lpstr> 二、現況分析 (三)青年創業</vt:lpstr>
      <vt:lpstr>    三、解決青年居住問題探討</vt:lpstr>
      <vt:lpstr>        (一)複合式創意生活新典範 </vt:lpstr>
      <vt:lpstr>投影片 15</vt:lpstr>
      <vt:lpstr>投影片 16</vt:lpstr>
      <vt:lpstr>(二)「青年創意生活城」概念</vt:lpstr>
      <vt:lpstr>(三)規劃芻議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2014-12-13T03:08:34Z</dcterms:created>
  <dcterms:modified xsi:type="dcterms:W3CDTF">2014-12-19T08:07:37Z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