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29"/>
  </p:notesMasterIdLst>
  <p:handoutMasterIdLst>
    <p:handoutMasterId r:id="rId30"/>
  </p:handoutMasterIdLst>
  <p:sldIdLst>
    <p:sldId id="445" r:id="rId2"/>
    <p:sldId id="460" r:id="rId3"/>
    <p:sldId id="484" r:id="rId4"/>
    <p:sldId id="485" r:id="rId5"/>
    <p:sldId id="486" r:id="rId6"/>
    <p:sldId id="433" r:id="rId7"/>
    <p:sldId id="444" r:id="rId8"/>
    <p:sldId id="476" r:id="rId9"/>
    <p:sldId id="477" r:id="rId10"/>
    <p:sldId id="479" r:id="rId11"/>
    <p:sldId id="480" r:id="rId12"/>
    <p:sldId id="474" r:id="rId13"/>
    <p:sldId id="431" r:id="rId14"/>
    <p:sldId id="481" r:id="rId15"/>
    <p:sldId id="482" r:id="rId16"/>
    <p:sldId id="483" r:id="rId17"/>
    <p:sldId id="467" r:id="rId18"/>
    <p:sldId id="448" r:id="rId19"/>
    <p:sldId id="468" r:id="rId20"/>
    <p:sldId id="469" r:id="rId21"/>
    <p:sldId id="441" r:id="rId22"/>
    <p:sldId id="450" r:id="rId23"/>
    <p:sldId id="470" r:id="rId24"/>
    <p:sldId id="471" r:id="rId25"/>
    <p:sldId id="454" r:id="rId26"/>
    <p:sldId id="473" r:id="rId27"/>
    <p:sldId id="455" r:id="rId28"/>
  </p:sldIdLst>
  <p:sldSz cx="9144000" cy="6858000" type="screen4x3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CC"/>
    <a:srgbClr val="CC0000"/>
    <a:srgbClr val="008000"/>
    <a:srgbClr val="CCFFFF"/>
    <a:srgbClr val="FFFFCC"/>
    <a:srgbClr val="FFFF99"/>
    <a:srgbClr val="CCFFCC"/>
    <a:srgbClr val="8BA9E5"/>
    <a:srgbClr val="548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佈景主題樣式 2 - 輔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12" autoAdjust="0"/>
    <p:restoredTop sz="99257" autoAdjust="0"/>
  </p:normalViewPr>
  <p:slideViewPr>
    <p:cSldViewPr>
      <p:cViewPr>
        <p:scale>
          <a:sx n="69" d="100"/>
          <a:sy n="69" d="100"/>
        </p:scale>
        <p:origin x="-2562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0" y="11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2D6C85-C223-4A90-8F12-ABD278133A3F}" type="doc">
      <dgm:prSet loTypeId="urn:microsoft.com/office/officeart/2005/8/layout/vList6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5E47EB04-61A1-4657-A02B-DB2FDC234919}">
      <dgm:prSet phldrT="[文字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講師升助理教授</a:t>
          </a:r>
        </a:p>
        <a:p>
          <a:pPr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dirty="0">
            <a:latin typeface="標楷體" pitchFamily="65" charset="-120"/>
            <a:ea typeface="標楷體" pitchFamily="65" charset="-120"/>
          </a:endParaRPr>
        </a:p>
      </dgm:t>
    </dgm:pt>
    <dgm:pt modelId="{E061FBEB-0984-4B54-A969-012868A7E7A3}" type="parTrans" cxnId="{7A505668-0F2A-4689-95A1-BA83644123F4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6E0A936B-BBED-46CC-A9D1-68C13F0D58C7}" type="sibTrans" cxnId="{7A505668-0F2A-4689-95A1-BA83644123F4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9AADED8E-79EF-4E6B-891D-A8ABC4451AF7}">
      <dgm:prSet phldrT="[文字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algn="l">
            <a:spcAft>
              <a:spcPts val="0"/>
            </a:spcAft>
          </a:pP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曾任講師三年以上，有相當於博士論文水準之專門著作。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323A0DFA-02A0-478E-9CBF-0C71ABDD7FBF}" type="parTrans" cxnId="{4FAC96D9-0273-4E43-A3D5-E90087740741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0576B7CF-B4F6-4B07-9C2C-873D1D21ACE7}" type="sibTrans" cxnId="{4FAC96D9-0273-4E43-A3D5-E90087740741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32D1251E-AB92-4EEA-8341-C84AC461D37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助理教授升副教授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dirty="0">
            <a:latin typeface="標楷體" pitchFamily="65" charset="-120"/>
            <a:ea typeface="標楷體" pitchFamily="65" charset="-120"/>
          </a:endParaRPr>
        </a:p>
      </dgm:t>
    </dgm:pt>
    <dgm:pt modelId="{BFDDFF0A-EBEE-4315-B1CE-29929EEB6F93}" type="parTrans" cxnId="{B97B45F2-5457-4544-8E09-19D9F00CB470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2A578017-B690-4CFA-8DA4-79375DBFD8E5}" type="sibTrans" cxnId="{B97B45F2-5457-4544-8E09-19D9F00CB470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96EF5370-DB01-4C54-A6A8-02D832933826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副教授</a:t>
          </a:r>
          <a:endParaRPr lang="en-US" altLang="zh-TW" sz="2400" dirty="0" smtClean="0">
            <a:latin typeface="標楷體" pitchFamily="65" charset="-120"/>
            <a:ea typeface="標楷體" pitchFamily="65" charset="-12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升教授</a:t>
          </a:r>
        </a:p>
        <a:p>
          <a:pPr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900" dirty="0">
            <a:latin typeface="標楷體" pitchFamily="65" charset="-120"/>
            <a:ea typeface="標楷體" pitchFamily="65" charset="-120"/>
          </a:endParaRPr>
        </a:p>
      </dgm:t>
    </dgm:pt>
    <dgm:pt modelId="{8EE081DC-5D7B-4A22-8134-BE73BD23C183}" type="parTrans" cxnId="{BFF6F99E-DB34-463C-8D59-90CD107B15A1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34F062EB-7602-40EA-A3BD-31566B8133A5}" type="sibTrans" cxnId="{BFF6F99E-DB34-463C-8D59-90CD107B15A1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9B115BB1-6406-44B9-A11C-5CA59D799F00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zh-TW" altLang="en-US" sz="700" dirty="0">
            <a:latin typeface="標楷體" pitchFamily="65" charset="-120"/>
            <a:ea typeface="標楷體" pitchFamily="65" charset="-120"/>
          </a:endParaRPr>
        </a:p>
      </dgm:t>
    </dgm:pt>
    <dgm:pt modelId="{1C013154-C323-4245-A51B-C43DA4C7FC71}" type="parTrans" cxnId="{E9C79DF7-053B-4CA3-8D6F-164D9421B746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3C3640C9-8868-43FF-821F-C0DAA85A80ED}" type="sibTrans" cxnId="{E9C79DF7-053B-4CA3-8D6F-164D9421B746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247889AC-E2D4-4984-97C0-B2D7A90F2B9E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曾任副教授三年以上，有相當於學術獎勵標準之專門著作。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21C9AFC6-00AE-4964-A643-8617D7446C9B}" type="parTrans" cxnId="{2CF9970F-D1A9-4B07-8284-6653EA76335F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386CA5E6-9376-4BAF-A82D-EBBB1DF163DF}" type="sibTrans" cxnId="{2CF9970F-D1A9-4B07-8284-6653EA76335F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9724BEFB-E80A-4118-BFB5-88BC5033F950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曾任助理教授三年以上，有專門著作。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BBAD59C3-1975-4122-852D-BE42D1A0C014}" type="parTrans" cxnId="{60BA659E-1DC2-4A49-8A7C-E5A21209D785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2BB1864F-4AFC-4597-B9A7-EF850F723731}" type="sibTrans" cxnId="{60BA659E-1DC2-4A49-8A7C-E5A21209D785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4FFFF6EB-54EC-4DA4-B408-746D965CFEA4}" type="pres">
      <dgm:prSet presAssocID="{522D6C85-C223-4A90-8F12-ABD278133A3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1522E61D-500C-4F6F-A146-30A0471A819A}" type="pres">
      <dgm:prSet presAssocID="{5E47EB04-61A1-4657-A02B-DB2FDC234919}" presName="linNode" presStyleCnt="0"/>
      <dgm:spPr/>
    </dgm:pt>
    <dgm:pt modelId="{DC6B7662-1CF9-4A13-A348-D9D6DEDB5B3A}" type="pres">
      <dgm:prSet presAssocID="{5E47EB04-61A1-4657-A02B-DB2FDC234919}" presName="parentShp" presStyleLbl="node1" presStyleIdx="0" presStyleCnt="3" custScaleX="58750" custScaleY="66679" custLinFactNeighborX="-261" custLinFactNeighborY="-31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DCF3FE-8985-41F7-A260-B4AAE6119DCA}" type="pres">
      <dgm:prSet presAssocID="{5E47EB04-61A1-4657-A02B-DB2FDC234919}" presName="childShp" presStyleLbl="bgAccFollowNode1" presStyleIdx="0" presStyleCnt="3" custScaleX="124788" custScaleY="6030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zh-TW" altLang="en-US"/>
        </a:p>
      </dgm:t>
    </dgm:pt>
    <dgm:pt modelId="{401B9711-C405-4226-BDBE-D133996F15A7}" type="pres">
      <dgm:prSet presAssocID="{6E0A936B-BBED-46CC-A9D1-68C13F0D58C7}" presName="spacing" presStyleCnt="0"/>
      <dgm:spPr/>
    </dgm:pt>
    <dgm:pt modelId="{DAC2A56B-4CA8-498D-B001-7143EDB70E1D}" type="pres">
      <dgm:prSet presAssocID="{32D1251E-AB92-4EEA-8341-C84AC461D376}" presName="linNode" presStyleCnt="0"/>
      <dgm:spPr/>
    </dgm:pt>
    <dgm:pt modelId="{71802500-7519-4C47-9D8B-76B96C919DDF}" type="pres">
      <dgm:prSet presAssocID="{32D1251E-AB92-4EEA-8341-C84AC461D376}" presName="parentShp" presStyleLbl="node1" presStyleIdx="1" presStyleCnt="3" custScaleX="63841" custScaleY="68005" custLinFactNeighborX="-717" custLinFactNeighborY="-509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EE0822-2133-4C45-B072-E492B7AAE0E0}" type="pres">
      <dgm:prSet presAssocID="{32D1251E-AB92-4EEA-8341-C84AC461D376}" presName="childShp" presStyleLbl="bgAccFollowNode1" presStyleIdx="1" presStyleCnt="3" custScaleX="129943" custScaleY="67212" custLinFactNeighborX="11161" custLinFactNeighborY="-300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zh-TW" altLang="en-US"/>
        </a:p>
      </dgm:t>
    </dgm:pt>
    <dgm:pt modelId="{66FA9268-5DFB-4E19-8133-EF4BE6E15525}" type="pres">
      <dgm:prSet presAssocID="{2A578017-B690-4CFA-8DA4-79375DBFD8E5}" presName="spacing" presStyleCnt="0"/>
      <dgm:spPr/>
    </dgm:pt>
    <dgm:pt modelId="{62AA1160-E7A0-4C64-A6F4-759BAA270EA5}" type="pres">
      <dgm:prSet presAssocID="{96EF5370-DB01-4C54-A6A8-02D832933826}" presName="linNode" presStyleCnt="0"/>
      <dgm:spPr/>
    </dgm:pt>
    <dgm:pt modelId="{12F637A9-EE32-4DFB-8369-E06E9FFECF0F}" type="pres">
      <dgm:prSet presAssocID="{96EF5370-DB01-4C54-A6A8-02D832933826}" presName="parentShp" presStyleLbl="node1" presStyleIdx="2" presStyleCnt="3" custScaleX="63231" custScaleY="67617" custLinFactNeighborX="-1547" custLinFactNeighborY="-48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4B2801-C4C9-4740-A7DD-2FB4B076451A}" type="pres">
      <dgm:prSet presAssocID="{96EF5370-DB01-4C54-A6A8-02D832933826}" presName="childShp" presStyleLbl="bgAccFollowNode1" presStyleIdx="2" presStyleCnt="3" custScaleX="124513" custScaleY="69446" custLinFactNeighborX="1441" custLinFactNeighborY="-459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1ABEDAB9-2156-474A-A595-B6B1C80344D7}" type="presOf" srcId="{9B115BB1-6406-44B9-A11C-5CA59D799F00}" destId="{AEEE0822-2133-4C45-B072-E492B7AAE0E0}" srcOrd="0" destOrd="1" presId="urn:microsoft.com/office/officeart/2005/8/layout/vList6"/>
    <dgm:cxn modelId="{7A505668-0F2A-4689-95A1-BA83644123F4}" srcId="{522D6C85-C223-4A90-8F12-ABD278133A3F}" destId="{5E47EB04-61A1-4657-A02B-DB2FDC234919}" srcOrd="0" destOrd="0" parTransId="{E061FBEB-0984-4B54-A969-012868A7E7A3}" sibTransId="{6E0A936B-BBED-46CC-A9D1-68C13F0D58C7}"/>
    <dgm:cxn modelId="{8048EA37-2925-4A77-9C93-89EFD91D6CED}" type="presOf" srcId="{247889AC-E2D4-4984-97C0-B2D7A90F2B9E}" destId="{9B4B2801-C4C9-4740-A7DD-2FB4B076451A}" srcOrd="0" destOrd="0" presId="urn:microsoft.com/office/officeart/2005/8/layout/vList6"/>
    <dgm:cxn modelId="{2CF9970F-D1A9-4B07-8284-6653EA76335F}" srcId="{96EF5370-DB01-4C54-A6A8-02D832933826}" destId="{247889AC-E2D4-4984-97C0-B2D7A90F2B9E}" srcOrd="0" destOrd="0" parTransId="{21C9AFC6-00AE-4964-A643-8617D7446C9B}" sibTransId="{386CA5E6-9376-4BAF-A82D-EBBB1DF163DF}"/>
    <dgm:cxn modelId="{0273F15F-1979-4DEC-81A5-01E239046CA1}" type="presOf" srcId="{32D1251E-AB92-4EEA-8341-C84AC461D376}" destId="{71802500-7519-4C47-9D8B-76B96C919DDF}" srcOrd="0" destOrd="0" presId="urn:microsoft.com/office/officeart/2005/8/layout/vList6"/>
    <dgm:cxn modelId="{4FAC96D9-0273-4E43-A3D5-E90087740741}" srcId="{5E47EB04-61A1-4657-A02B-DB2FDC234919}" destId="{9AADED8E-79EF-4E6B-891D-A8ABC4451AF7}" srcOrd="0" destOrd="0" parTransId="{323A0DFA-02A0-478E-9CBF-0C71ABDD7FBF}" sibTransId="{0576B7CF-B4F6-4B07-9C2C-873D1D21ACE7}"/>
    <dgm:cxn modelId="{E2D6CDAF-5737-47A3-A7BB-452DF952F988}" type="presOf" srcId="{5E47EB04-61A1-4657-A02B-DB2FDC234919}" destId="{DC6B7662-1CF9-4A13-A348-D9D6DEDB5B3A}" srcOrd="0" destOrd="0" presId="urn:microsoft.com/office/officeart/2005/8/layout/vList6"/>
    <dgm:cxn modelId="{60BA659E-1DC2-4A49-8A7C-E5A21209D785}" srcId="{32D1251E-AB92-4EEA-8341-C84AC461D376}" destId="{9724BEFB-E80A-4118-BFB5-88BC5033F950}" srcOrd="0" destOrd="0" parTransId="{BBAD59C3-1975-4122-852D-BE42D1A0C014}" sibTransId="{2BB1864F-4AFC-4597-B9A7-EF850F723731}"/>
    <dgm:cxn modelId="{B97B45F2-5457-4544-8E09-19D9F00CB470}" srcId="{522D6C85-C223-4A90-8F12-ABD278133A3F}" destId="{32D1251E-AB92-4EEA-8341-C84AC461D376}" srcOrd="1" destOrd="0" parTransId="{BFDDFF0A-EBEE-4315-B1CE-29929EEB6F93}" sibTransId="{2A578017-B690-4CFA-8DA4-79375DBFD8E5}"/>
    <dgm:cxn modelId="{BFF6F99E-DB34-463C-8D59-90CD107B15A1}" srcId="{522D6C85-C223-4A90-8F12-ABD278133A3F}" destId="{96EF5370-DB01-4C54-A6A8-02D832933826}" srcOrd="2" destOrd="0" parTransId="{8EE081DC-5D7B-4A22-8134-BE73BD23C183}" sibTransId="{34F062EB-7602-40EA-A3BD-31566B8133A5}"/>
    <dgm:cxn modelId="{3C91820A-BC76-4B31-A478-132070B964E8}" type="presOf" srcId="{522D6C85-C223-4A90-8F12-ABD278133A3F}" destId="{4FFFF6EB-54EC-4DA4-B408-746D965CFEA4}" srcOrd="0" destOrd="0" presId="urn:microsoft.com/office/officeart/2005/8/layout/vList6"/>
    <dgm:cxn modelId="{ADED80F4-5323-42B3-9DAD-A1E35DA35DEC}" type="presOf" srcId="{9AADED8E-79EF-4E6B-891D-A8ABC4451AF7}" destId="{8CDCF3FE-8985-41F7-A260-B4AAE6119DCA}" srcOrd="0" destOrd="0" presId="urn:microsoft.com/office/officeart/2005/8/layout/vList6"/>
    <dgm:cxn modelId="{A5A32800-2DCE-4D38-81BA-9AA2FC2D3315}" type="presOf" srcId="{96EF5370-DB01-4C54-A6A8-02D832933826}" destId="{12F637A9-EE32-4DFB-8369-E06E9FFECF0F}" srcOrd="0" destOrd="0" presId="urn:microsoft.com/office/officeart/2005/8/layout/vList6"/>
    <dgm:cxn modelId="{E9C79DF7-053B-4CA3-8D6F-164D9421B746}" srcId="{32D1251E-AB92-4EEA-8341-C84AC461D376}" destId="{9B115BB1-6406-44B9-A11C-5CA59D799F00}" srcOrd="1" destOrd="0" parTransId="{1C013154-C323-4245-A51B-C43DA4C7FC71}" sibTransId="{3C3640C9-8868-43FF-821F-C0DAA85A80ED}"/>
    <dgm:cxn modelId="{AB76AB3F-0998-4F42-B652-0866EA0556C5}" type="presOf" srcId="{9724BEFB-E80A-4118-BFB5-88BC5033F950}" destId="{AEEE0822-2133-4C45-B072-E492B7AAE0E0}" srcOrd="0" destOrd="0" presId="urn:microsoft.com/office/officeart/2005/8/layout/vList6"/>
    <dgm:cxn modelId="{99FE5295-5817-4623-9354-CFC748116051}" type="presParOf" srcId="{4FFFF6EB-54EC-4DA4-B408-746D965CFEA4}" destId="{1522E61D-500C-4F6F-A146-30A0471A819A}" srcOrd="0" destOrd="0" presId="urn:microsoft.com/office/officeart/2005/8/layout/vList6"/>
    <dgm:cxn modelId="{F1434AA3-9B21-4B7D-A545-E33E0469151F}" type="presParOf" srcId="{1522E61D-500C-4F6F-A146-30A0471A819A}" destId="{DC6B7662-1CF9-4A13-A348-D9D6DEDB5B3A}" srcOrd="0" destOrd="0" presId="urn:microsoft.com/office/officeart/2005/8/layout/vList6"/>
    <dgm:cxn modelId="{6BE522A0-8492-42E9-ABE7-89340B6C5F84}" type="presParOf" srcId="{1522E61D-500C-4F6F-A146-30A0471A819A}" destId="{8CDCF3FE-8985-41F7-A260-B4AAE6119DCA}" srcOrd="1" destOrd="0" presId="urn:microsoft.com/office/officeart/2005/8/layout/vList6"/>
    <dgm:cxn modelId="{69AA053A-AFBE-4172-9B3C-0A7560CBA2EE}" type="presParOf" srcId="{4FFFF6EB-54EC-4DA4-B408-746D965CFEA4}" destId="{401B9711-C405-4226-BDBE-D133996F15A7}" srcOrd="1" destOrd="0" presId="urn:microsoft.com/office/officeart/2005/8/layout/vList6"/>
    <dgm:cxn modelId="{0CD69BBC-3197-4FFC-B59F-6449C3388C7A}" type="presParOf" srcId="{4FFFF6EB-54EC-4DA4-B408-746D965CFEA4}" destId="{DAC2A56B-4CA8-498D-B001-7143EDB70E1D}" srcOrd="2" destOrd="0" presId="urn:microsoft.com/office/officeart/2005/8/layout/vList6"/>
    <dgm:cxn modelId="{5A92472D-1C11-4D99-83C2-50FAF0CE26A7}" type="presParOf" srcId="{DAC2A56B-4CA8-498D-B001-7143EDB70E1D}" destId="{71802500-7519-4C47-9D8B-76B96C919DDF}" srcOrd="0" destOrd="0" presId="urn:microsoft.com/office/officeart/2005/8/layout/vList6"/>
    <dgm:cxn modelId="{4E706D1D-FFB2-4830-8F21-79C75BD5026A}" type="presParOf" srcId="{DAC2A56B-4CA8-498D-B001-7143EDB70E1D}" destId="{AEEE0822-2133-4C45-B072-E492B7AAE0E0}" srcOrd="1" destOrd="0" presId="urn:microsoft.com/office/officeart/2005/8/layout/vList6"/>
    <dgm:cxn modelId="{632C65FC-9916-436E-B4A1-264C99E3ED9B}" type="presParOf" srcId="{4FFFF6EB-54EC-4DA4-B408-746D965CFEA4}" destId="{66FA9268-5DFB-4E19-8133-EF4BE6E15525}" srcOrd="3" destOrd="0" presId="urn:microsoft.com/office/officeart/2005/8/layout/vList6"/>
    <dgm:cxn modelId="{DC460825-7633-4276-A72C-5ED605E6B464}" type="presParOf" srcId="{4FFFF6EB-54EC-4DA4-B408-746D965CFEA4}" destId="{62AA1160-E7A0-4C64-A6F4-759BAA270EA5}" srcOrd="4" destOrd="0" presId="urn:microsoft.com/office/officeart/2005/8/layout/vList6"/>
    <dgm:cxn modelId="{9A9C9138-44ED-41BD-A412-82329716D4BD}" type="presParOf" srcId="{62AA1160-E7A0-4C64-A6F4-759BAA270EA5}" destId="{12F637A9-EE32-4DFB-8369-E06E9FFECF0F}" srcOrd="0" destOrd="0" presId="urn:microsoft.com/office/officeart/2005/8/layout/vList6"/>
    <dgm:cxn modelId="{B59EB900-A605-4749-BC81-8ED45D35B024}" type="presParOf" srcId="{62AA1160-E7A0-4C64-A6F4-759BAA270EA5}" destId="{9B4B2801-C4C9-4740-A7DD-2FB4B076451A}" srcOrd="1" destOrd="0" presId="urn:microsoft.com/office/officeart/2005/8/layout/v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1C4FD91-2B09-4B46-B0C8-CA26ABFC5771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zh-TW" altLang="en-US"/>
        </a:p>
      </dgm:t>
    </dgm:pt>
    <dgm:pt modelId="{0C805E8A-102E-404A-8654-967A2E38684E}">
      <dgm:prSet phldrT="[文字]" custT="1"/>
      <dgm:spPr>
        <a:solidFill>
          <a:schemeClr val="accent6">
            <a:lumMod val="75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講師升助理教授、助理教授升副教授、副教授升教授</a:t>
          </a:r>
          <a:endParaRPr lang="en-US" altLang="zh-TW" sz="24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57ED501-6574-4569-BF5B-BA5F7DF485DE}" type="parTrans" cxnId="{F81A815C-6C0A-4C27-963A-480ADF09EF98}">
      <dgm:prSet/>
      <dgm:spPr/>
      <dgm:t>
        <a:bodyPr/>
        <a:lstStyle/>
        <a:p>
          <a:endParaRPr lang="zh-TW" altLang="en-US"/>
        </a:p>
      </dgm:t>
    </dgm:pt>
    <dgm:pt modelId="{19801A1A-778C-40DE-B86E-DF74876C2A36}" type="sibTrans" cxnId="{F81A815C-6C0A-4C27-963A-480ADF09EF98}">
      <dgm:prSet/>
      <dgm:spPr/>
      <dgm:t>
        <a:bodyPr/>
        <a:lstStyle/>
        <a:p>
          <a:endParaRPr lang="zh-TW" altLang="en-US"/>
        </a:p>
      </dgm:t>
    </dgm:pt>
    <dgm:pt modelId="{0E470B9B-22A2-4F82-B9E1-27098CFA2800}">
      <dgm:prSet phldrT="[文字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zh-TW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體育類科教師本人或受其指導之運動員參加重要國際運動賽會，獲有名次者。</a:t>
          </a:r>
          <a:endParaRPr lang="zh-TW" altLang="en-US" sz="2200" u="none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2F78453-9723-44CF-A0D7-748C0EBC0134}" type="parTrans" cxnId="{A9A1C02A-94B2-43AF-B02D-A2E38C4110EA}">
      <dgm:prSet/>
      <dgm:spPr/>
      <dgm:t>
        <a:bodyPr/>
        <a:lstStyle/>
        <a:p>
          <a:endParaRPr lang="zh-TW" altLang="en-US"/>
        </a:p>
      </dgm:t>
    </dgm:pt>
    <dgm:pt modelId="{61C2D6E4-1433-4A1E-A99C-F1F72690A397}" type="sibTrans" cxnId="{A9A1C02A-94B2-43AF-B02D-A2E38C4110EA}">
      <dgm:prSet/>
      <dgm:spPr/>
      <dgm:t>
        <a:bodyPr/>
        <a:lstStyle/>
        <a:p>
          <a:endParaRPr lang="zh-TW" altLang="en-US"/>
        </a:p>
      </dgm:t>
    </dgm:pt>
    <dgm:pt modelId="{81DA8A93-C5E6-4DAA-ADB7-96538C7F0EFE}">
      <dgm:prSet phldrT="[文字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spcAft>
              <a:spcPct val="20000"/>
            </a:spcAft>
          </a:pPr>
          <a:endParaRPr lang="zh-TW" altLang="en-US" sz="2400" u="none" dirty="0"/>
        </a:p>
      </dgm:t>
    </dgm:pt>
    <dgm:pt modelId="{F485A1FD-53F6-4E81-A8EC-76C37336C4D2}" type="parTrans" cxnId="{353AA368-6310-4F06-9E67-2A84EF11B636}">
      <dgm:prSet/>
      <dgm:spPr/>
      <dgm:t>
        <a:bodyPr/>
        <a:lstStyle/>
        <a:p>
          <a:endParaRPr lang="zh-TW" altLang="en-US"/>
        </a:p>
      </dgm:t>
    </dgm:pt>
    <dgm:pt modelId="{BE4198C6-AA1A-47CE-82A4-4EC063FC3D1D}" type="sibTrans" cxnId="{353AA368-6310-4F06-9E67-2A84EF11B636}">
      <dgm:prSet/>
      <dgm:spPr/>
      <dgm:t>
        <a:bodyPr/>
        <a:lstStyle/>
        <a:p>
          <a:endParaRPr lang="zh-TW" altLang="en-US"/>
        </a:p>
      </dgm:t>
    </dgm:pt>
    <dgm:pt modelId="{21ACF20F-84E4-4028-B434-A9AFA7F1CDDF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須撰寫</a:t>
          </a:r>
          <a:r>
            <a:rPr lang="zh-TW" sz="2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競賽實務報告</a:t>
          </a:r>
          <a:r>
            <a:rPr lang="zh-TW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，指本人或指導他人運動訓練之理論及實務研究成果報告，其內容應包括下列項目，</a:t>
          </a:r>
          <a:r>
            <a:rPr lang="zh-TW" sz="2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送審如通過，送審人應將報告公開出版</a:t>
          </a:r>
          <a:r>
            <a:rPr lang="zh-TW" sz="22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：</a:t>
          </a:r>
          <a:endParaRPr lang="zh-TW" altLang="en-US" sz="22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9A565F5-44F1-4059-A018-D50D06B2836E}" type="parTrans" cxnId="{5456B3B0-148B-4082-9874-F399A158B43E}">
      <dgm:prSet/>
      <dgm:spPr/>
      <dgm:t>
        <a:bodyPr/>
        <a:lstStyle/>
        <a:p>
          <a:endParaRPr lang="zh-TW" altLang="en-US"/>
        </a:p>
      </dgm:t>
    </dgm:pt>
    <dgm:pt modelId="{ED9DB844-B98B-4306-97F1-FE603D1880BA}" type="sibTrans" cxnId="{5456B3B0-148B-4082-9874-F399A158B43E}">
      <dgm:prSet/>
      <dgm:spPr/>
      <dgm:t>
        <a:bodyPr/>
        <a:lstStyle/>
        <a:p>
          <a:endParaRPr lang="zh-TW" altLang="en-US"/>
        </a:p>
      </dgm:t>
    </dgm:pt>
    <dgm:pt modelId="{484701BE-AA94-4F16-9E22-C56C972E4E30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</a:t>
          </a:r>
          <a:r>
            <a:rPr 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個案描述。</a:t>
          </a:r>
          <a:endParaRPr lang="zh-TW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9A6354A-7575-4F2A-A275-88E6D4F3A387}" type="parTrans" cxnId="{1490E2F1-33C9-4C28-968B-45DE4E31705F}">
      <dgm:prSet/>
      <dgm:spPr/>
      <dgm:t>
        <a:bodyPr/>
        <a:lstStyle/>
        <a:p>
          <a:endParaRPr lang="zh-TW" altLang="en-US"/>
        </a:p>
      </dgm:t>
    </dgm:pt>
    <dgm:pt modelId="{6056A579-590B-440C-93B4-66793C83E3A0}" type="sibTrans" cxnId="{1490E2F1-33C9-4C28-968B-45DE4E31705F}">
      <dgm:prSet/>
      <dgm:spPr/>
      <dgm:t>
        <a:bodyPr/>
        <a:lstStyle/>
        <a:p>
          <a:endParaRPr lang="zh-TW" altLang="en-US"/>
        </a:p>
      </dgm:t>
    </dgm:pt>
    <dgm:pt modelId="{C2659BDD-C082-46CF-AA69-C8B068914DD7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二</a:t>
          </a:r>
          <a:r>
            <a:rPr 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學理基礎。</a:t>
          </a:r>
          <a:endParaRPr lang="zh-TW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B9D1E9E-2119-49E4-992A-DD41CA1275D1}" type="parTrans" cxnId="{E4CB9DFB-E471-482B-A5C8-46AB20C44833}">
      <dgm:prSet/>
      <dgm:spPr/>
      <dgm:t>
        <a:bodyPr/>
        <a:lstStyle/>
        <a:p>
          <a:endParaRPr lang="zh-TW" altLang="en-US"/>
        </a:p>
      </dgm:t>
    </dgm:pt>
    <dgm:pt modelId="{11EDFB26-CD83-45D8-BD41-9D577FFB9785}" type="sibTrans" cxnId="{E4CB9DFB-E471-482B-A5C8-46AB20C44833}">
      <dgm:prSet/>
      <dgm:spPr/>
      <dgm:t>
        <a:bodyPr/>
        <a:lstStyle/>
        <a:p>
          <a:endParaRPr lang="zh-TW" altLang="en-US"/>
        </a:p>
      </dgm:t>
    </dgm:pt>
    <dgm:pt modelId="{C0E8A58E-440D-4E76-B821-2173EC7CFCBD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三</a:t>
          </a:r>
          <a:r>
            <a:rPr 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本人訓練（含參賽）計畫或受其指導之運動員訓練（含參賽）計畫。</a:t>
          </a:r>
          <a:endParaRPr lang="zh-TW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0118AB0-2412-4B16-B8E1-03B8B6F0E46C}" type="parTrans" cxnId="{3209A78F-BD0D-429F-AAF8-9AC6C7FC813A}">
      <dgm:prSet/>
      <dgm:spPr/>
      <dgm:t>
        <a:bodyPr/>
        <a:lstStyle/>
        <a:p>
          <a:endParaRPr lang="zh-TW" altLang="en-US"/>
        </a:p>
      </dgm:t>
    </dgm:pt>
    <dgm:pt modelId="{278AFBA7-EED5-43DD-94E9-D3153B47C9F3}" type="sibTrans" cxnId="{3209A78F-BD0D-429F-AAF8-9AC6C7FC813A}">
      <dgm:prSet/>
      <dgm:spPr/>
      <dgm:t>
        <a:bodyPr/>
        <a:lstStyle/>
        <a:p>
          <a:endParaRPr lang="zh-TW" altLang="en-US"/>
        </a:p>
      </dgm:t>
    </dgm:pt>
    <dgm:pt modelId="{8918D7D3-17F2-4F28-8BA1-9F07A7896B5E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四</a:t>
          </a:r>
          <a:r>
            <a:rPr 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本人訓練（含參賽）過程與成果或受其指導之運動員訓練（含參賽）過程與成果。</a:t>
          </a:r>
          <a:endParaRPr lang="zh-TW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E6C7FF6-9678-44AC-81D4-EEF665EF71BC}" type="parTrans" cxnId="{3676100E-F873-4E24-91AB-7D5F27FBC5F0}">
      <dgm:prSet/>
      <dgm:spPr/>
      <dgm:t>
        <a:bodyPr/>
        <a:lstStyle/>
        <a:p>
          <a:endParaRPr lang="zh-TW" altLang="en-US"/>
        </a:p>
      </dgm:t>
    </dgm:pt>
    <dgm:pt modelId="{60AAD310-1AFD-46D8-B2F6-ADB6C1884E1E}" type="sibTrans" cxnId="{3676100E-F873-4E24-91AB-7D5F27FBC5F0}">
      <dgm:prSet/>
      <dgm:spPr/>
      <dgm:t>
        <a:bodyPr/>
        <a:lstStyle/>
        <a:p>
          <a:endParaRPr lang="zh-TW" altLang="en-US"/>
        </a:p>
      </dgm:t>
    </dgm:pt>
    <dgm:pt modelId="{25E10E96-08D3-4B19-81A9-5656F6CA491D}" type="pres">
      <dgm:prSet presAssocID="{A1C4FD91-2B09-4B46-B0C8-CA26ABFC57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086311F-056E-4ADC-9938-A21598C7A188}" type="pres">
      <dgm:prSet presAssocID="{0C805E8A-102E-404A-8654-967A2E38684E}" presName="parentText" presStyleLbl="node1" presStyleIdx="0" presStyleCnt="1" custScaleX="118818" custScaleY="24130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A9EC86-FBCC-4CFC-A9FF-8B20A69CDB84}" type="pres">
      <dgm:prSet presAssocID="{0C805E8A-102E-404A-8654-967A2E38684E}" presName="childText" presStyleLbl="revTx" presStyleIdx="0" presStyleCnt="1" custScaleY="20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4CB9DFB-E471-482B-A5C8-46AB20C44833}" srcId="{21ACF20F-84E4-4028-B434-A9AFA7F1CDDF}" destId="{C2659BDD-C082-46CF-AA69-C8B068914DD7}" srcOrd="1" destOrd="0" parTransId="{EB9D1E9E-2119-49E4-992A-DD41CA1275D1}" sibTransId="{11EDFB26-CD83-45D8-BD41-9D577FFB9785}"/>
    <dgm:cxn modelId="{5D94EF1C-ADC7-4883-B255-9C4D65C1B34A}" type="presOf" srcId="{21ACF20F-84E4-4028-B434-A9AFA7F1CDDF}" destId="{83A9EC86-FBCC-4CFC-A9FF-8B20A69CDB84}" srcOrd="0" destOrd="1" presId="urn:microsoft.com/office/officeart/2005/8/layout/vList2"/>
    <dgm:cxn modelId="{6E61DA45-291A-45FE-88F7-F2E56F3C7515}" type="presOf" srcId="{8918D7D3-17F2-4F28-8BA1-9F07A7896B5E}" destId="{83A9EC86-FBCC-4CFC-A9FF-8B20A69CDB84}" srcOrd="0" destOrd="5" presId="urn:microsoft.com/office/officeart/2005/8/layout/vList2"/>
    <dgm:cxn modelId="{3209A78F-BD0D-429F-AAF8-9AC6C7FC813A}" srcId="{21ACF20F-84E4-4028-B434-A9AFA7F1CDDF}" destId="{C0E8A58E-440D-4E76-B821-2173EC7CFCBD}" srcOrd="2" destOrd="0" parTransId="{50118AB0-2412-4B16-B8E1-03B8B6F0E46C}" sibTransId="{278AFBA7-EED5-43DD-94E9-D3153B47C9F3}"/>
    <dgm:cxn modelId="{5456B3B0-148B-4082-9874-F399A158B43E}" srcId="{0C805E8A-102E-404A-8654-967A2E38684E}" destId="{21ACF20F-84E4-4028-B434-A9AFA7F1CDDF}" srcOrd="1" destOrd="0" parTransId="{E9A565F5-44F1-4059-A018-D50D06B2836E}" sibTransId="{ED9DB844-B98B-4306-97F1-FE603D1880BA}"/>
    <dgm:cxn modelId="{747EDBB5-2B99-4AB7-82BD-ED2CFA57E88C}" type="presOf" srcId="{484701BE-AA94-4F16-9E22-C56C972E4E30}" destId="{83A9EC86-FBCC-4CFC-A9FF-8B20A69CDB84}" srcOrd="0" destOrd="2" presId="urn:microsoft.com/office/officeart/2005/8/layout/vList2"/>
    <dgm:cxn modelId="{E2D45CAB-B60E-478B-A775-E351E2791ECB}" type="presOf" srcId="{0C805E8A-102E-404A-8654-967A2E38684E}" destId="{D086311F-056E-4ADC-9938-A21598C7A188}" srcOrd="0" destOrd="0" presId="urn:microsoft.com/office/officeart/2005/8/layout/vList2"/>
    <dgm:cxn modelId="{353AA368-6310-4F06-9E67-2A84EF11B636}" srcId="{0C805E8A-102E-404A-8654-967A2E38684E}" destId="{81DA8A93-C5E6-4DAA-ADB7-96538C7F0EFE}" srcOrd="2" destOrd="0" parTransId="{F485A1FD-53F6-4E81-A8EC-76C37336C4D2}" sibTransId="{BE4198C6-AA1A-47CE-82A4-4EC063FC3D1D}"/>
    <dgm:cxn modelId="{F81A815C-6C0A-4C27-963A-480ADF09EF98}" srcId="{A1C4FD91-2B09-4B46-B0C8-CA26ABFC5771}" destId="{0C805E8A-102E-404A-8654-967A2E38684E}" srcOrd="0" destOrd="0" parTransId="{A57ED501-6574-4569-BF5B-BA5F7DF485DE}" sibTransId="{19801A1A-778C-40DE-B86E-DF74876C2A36}"/>
    <dgm:cxn modelId="{3676100E-F873-4E24-91AB-7D5F27FBC5F0}" srcId="{21ACF20F-84E4-4028-B434-A9AFA7F1CDDF}" destId="{8918D7D3-17F2-4F28-8BA1-9F07A7896B5E}" srcOrd="3" destOrd="0" parTransId="{EE6C7FF6-9678-44AC-81D4-EEF665EF71BC}" sibTransId="{60AAD310-1AFD-46D8-B2F6-ADB6C1884E1E}"/>
    <dgm:cxn modelId="{C65DFDC0-1EEF-4375-B493-650DB506153C}" type="presOf" srcId="{A1C4FD91-2B09-4B46-B0C8-CA26ABFC5771}" destId="{25E10E96-08D3-4B19-81A9-5656F6CA491D}" srcOrd="0" destOrd="0" presId="urn:microsoft.com/office/officeart/2005/8/layout/vList2"/>
    <dgm:cxn modelId="{61C25871-B3BD-48B7-A1FD-AA52E9BF4CF5}" type="presOf" srcId="{C0E8A58E-440D-4E76-B821-2173EC7CFCBD}" destId="{83A9EC86-FBCC-4CFC-A9FF-8B20A69CDB84}" srcOrd="0" destOrd="4" presId="urn:microsoft.com/office/officeart/2005/8/layout/vList2"/>
    <dgm:cxn modelId="{1376985D-0800-43BC-AC50-0DD9AB183F11}" type="presOf" srcId="{0E470B9B-22A2-4F82-B9E1-27098CFA2800}" destId="{83A9EC86-FBCC-4CFC-A9FF-8B20A69CDB84}" srcOrd="0" destOrd="0" presId="urn:microsoft.com/office/officeart/2005/8/layout/vList2"/>
    <dgm:cxn modelId="{A9A1C02A-94B2-43AF-B02D-A2E38C4110EA}" srcId="{0C805E8A-102E-404A-8654-967A2E38684E}" destId="{0E470B9B-22A2-4F82-B9E1-27098CFA2800}" srcOrd="0" destOrd="0" parTransId="{12F78453-9723-44CF-A0D7-748C0EBC0134}" sibTransId="{61C2D6E4-1433-4A1E-A99C-F1F72690A397}"/>
    <dgm:cxn modelId="{9F2BED34-CB46-4764-B94F-5D633529F699}" type="presOf" srcId="{81DA8A93-C5E6-4DAA-ADB7-96538C7F0EFE}" destId="{83A9EC86-FBCC-4CFC-A9FF-8B20A69CDB84}" srcOrd="0" destOrd="6" presId="urn:microsoft.com/office/officeart/2005/8/layout/vList2"/>
    <dgm:cxn modelId="{35BC01DC-B7CD-4550-BEDC-B8FB76159911}" type="presOf" srcId="{C2659BDD-C082-46CF-AA69-C8B068914DD7}" destId="{83A9EC86-FBCC-4CFC-A9FF-8B20A69CDB84}" srcOrd="0" destOrd="3" presId="urn:microsoft.com/office/officeart/2005/8/layout/vList2"/>
    <dgm:cxn modelId="{1490E2F1-33C9-4C28-968B-45DE4E31705F}" srcId="{21ACF20F-84E4-4028-B434-A9AFA7F1CDDF}" destId="{484701BE-AA94-4F16-9E22-C56C972E4E30}" srcOrd="0" destOrd="0" parTransId="{09A6354A-7575-4F2A-A275-88E6D4F3A387}" sibTransId="{6056A579-590B-440C-93B4-66793C83E3A0}"/>
    <dgm:cxn modelId="{608AF411-09AA-4616-8DC5-8743DB32FB4E}" type="presParOf" srcId="{25E10E96-08D3-4B19-81A9-5656F6CA491D}" destId="{D086311F-056E-4ADC-9938-A21598C7A188}" srcOrd="0" destOrd="0" presId="urn:microsoft.com/office/officeart/2005/8/layout/vList2"/>
    <dgm:cxn modelId="{1B87A1FF-ED7B-41A9-A09E-CA8987EF081A}" type="presParOf" srcId="{25E10E96-08D3-4B19-81A9-5656F6CA491D}" destId="{83A9EC86-FBCC-4CFC-A9FF-8B20A69CDB84}" srcOrd="1" destOrd="0" presId="urn:microsoft.com/office/officeart/2005/8/layout/vList2"/>
  </dgm:cxnLst>
  <dgm:bg>
    <a:solidFill>
      <a:schemeClr val="accent3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074C7C2-4721-4896-8037-C09DC8271D32}" type="doc">
      <dgm:prSet loTypeId="urn:microsoft.com/office/officeart/2005/8/layout/vProcess5" loCatId="process" qsTypeId="urn:microsoft.com/office/officeart/2005/8/quickstyle/simple1#10" qsCatId="simple" csTypeId="urn:microsoft.com/office/officeart/2005/8/colors/colorful1#1" csCatId="colorful" phldr="1"/>
      <dgm:spPr/>
    </dgm:pt>
    <dgm:pt modelId="{2889DB75-DD15-4FFD-9E88-1E19F4623A18}">
      <dgm:prSet phldrT="[文字]" custT="1"/>
      <dgm:spPr>
        <a:solidFill>
          <a:srgbClr val="037B1A"/>
        </a:solidFill>
        <a:ln>
          <a:solidFill>
            <a:schemeClr val="accent1"/>
          </a:solidFill>
        </a:ln>
      </dgm:spPr>
      <dgm:t>
        <a:bodyPr/>
        <a:lstStyle/>
        <a:p>
          <a:r>
            <a:rPr lang="zh-TW" altLang="zh-TW" sz="2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重視教學專業知能、技巧、態度、教材</a:t>
          </a:r>
          <a:r>
            <a:rPr lang="zh-TW" altLang="en-US" sz="2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zh-TW" sz="2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教法等之成長</a:t>
          </a:r>
          <a:r>
            <a:rPr lang="en-US" altLang="zh-TW" sz="22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sz="22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受惠對象除學生外亦包含老師本身</a:t>
          </a:r>
          <a:r>
            <a:rPr lang="en-US" altLang="zh-TW" sz="24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400" b="1" dirty="0">
            <a:solidFill>
              <a:schemeClr val="bg1"/>
            </a:solidFill>
            <a:latin typeface="+mj-ea"/>
            <a:ea typeface="+mj-ea"/>
          </a:endParaRPr>
        </a:p>
      </dgm:t>
    </dgm:pt>
    <dgm:pt modelId="{72242E5F-61F7-408F-B454-A297E0AB3AA6}" type="parTrans" cxnId="{FDBA5059-0662-408F-BE99-9357021F0EC0}">
      <dgm:prSet/>
      <dgm:spPr/>
      <dgm:t>
        <a:bodyPr/>
        <a:lstStyle/>
        <a:p>
          <a:endParaRPr lang="zh-TW" altLang="en-US" sz="2800">
            <a:latin typeface="+mj-ea"/>
            <a:ea typeface="+mj-ea"/>
          </a:endParaRPr>
        </a:p>
      </dgm:t>
    </dgm:pt>
    <dgm:pt modelId="{0FBFCA68-7E69-471B-BA98-A9066D6ACDA2}" type="sibTrans" cxnId="{FDBA5059-0662-408F-BE99-9357021F0EC0}">
      <dgm:prSet custT="1"/>
      <dgm:spPr/>
      <dgm:t>
        <a:bodyPr/>
        <a:lstStyle/>
        <a:p>
          <a:endParaRPr lang="zh-TW" altLang="en-US" sz="2800">
            <a:latin typeface="+mj-ea"/>
            <a:ea typeface="+mj-ea"/>
          </a:endParaRPr>
        </a:p>
      </dgm:t>
    </dgm:pt>
    <dgm:pt modelId="{27291694-6B7B-475C-A606-EAD2EEFE197E}">
      <dgm:prSet phldrT="[文字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zh-TW" altLang="zh-TW" sz="2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推展教師專利研發成果於產學運用</a:t>
          </a:r>
          <a:endParaRPr lang="en-US" altLang="zh-TW" sz="2200" dirty="0" smtClean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22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sz="22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除成就教師外，亦可回饋學校</a:t>
          </a:r>
          <a:r>
            <a:rPr lang="en-US" altLang="zh-TW" sz="22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200" b="1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8BE7992-A330-4B3C-A864-327C7EA9AECB}" type="parTrans" cxnId="{7B6925F3-75A3-45AF-A2B1-10CD19C02C3B}">
      <dgm:prSet/>
      <dgm:spPr/>
      <dgm:t>
        <a:bodyPr/>
        <a:lstStyle/>
        <a:p>
          <a:endParaRPr lang="zh-TW" altLang="en-US" sz="2800">
            <a:latin typeface="+mj-ea"/>
            <a:ea typeface="+mj-ea"/>
          </a:endParaRPr>
        </a:p>
      </dgm:t>
    </dgm:pt>
    <dgm:pt modelId="{F32A0F3A-CACD-4F34-AFDE-A70F320B5581}" type="sibTrans" cxnId="{7B6925F3-75A3-45AF-A2B1-10CD19C02C3B}">
      <dgm:prSet custT="1"/>
      <dgm:spPr/>
      <dgm:t>
        <a:bodyPr/>
        <a:lstStyle/>
        <a:p>
          <a:endParaRPr lang="zh-TW" altLang="en-US" sz="2800">
            <a:latin typeface="+mj-ea"/>
            <a:ea typeface="+mj-ea"/>
          </a:endParaRPr>
        </a:p>
      </dgm:t>
    </dgm:pt>
    <dgm:pt modelId="{81797AD3-F290-4F77-A00A-6F3FFC5D8516}">
      <dgm:prSet phldrT="[文字]" custT="1"/>
      <dgm:spPr>
        <a:solidFill>
          <a:srgbClr val="674C78"/>
        </a:solidFill>
        <a:ln>
          <a:solidFill>
            <a:schemeClr val="accent1"/>
          </a:solidFill>
        </a:ln>
      </dgm:spPr>
      <dgm:t>
        <a:bodyPr/>
        <a:lstStyle/>
        <a:p>
          <a:r>
            <a:rPr lang="zh-TW" altLang="en-US" sz="2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提升學術研究水準</a:t>
          </a:r>
          <a:endParaRPr lang="zh-TW" altLang="en-US" sz="2600" b="1" dirty="0">
            <a:solidFill>
              <a:schemeClr val="bg1"/>
            </a:solidFill>
            <a:latin typeface="+mj-ea"/>
            <a:ea typeface="+mj-ea"/>
          </a:endParaRPr>
        </a:p>
      </dgm:t>
    </dgm:pt>
    <dgm:pt modelId="{C33A2643-038A-409A-AB6C-1A41633BDC6F}" type="parTrans" cxnId="{B79BC444-EEBB-4EC3-A690-897F678D61B9}">
      <dgm:prSet/>
      <dgm:spPr/>
      <dgm:t>
        <a:bodyPr/>
        <a:lstStyle/>
        <a:p>
          <a:endParaRPr lang="zh-TW" altLang="en-US" sz="2800">
            <a:latin typeface="+mj-ea"/>
            <a:ea typeface="+mj-ea"/>
          </a:endParaRPr>
        </a:p>
      </dgm:t>
    </dgm:pt>
    <dgm:pt modelId="{C36BC589-CDA1-4C77-AAFB-BB328E25329A}" type="sibTrans" cxnId="{B79BC444-EEBB-4EC3-A690-897F678D61B9}">
      <dgm:prSet custT="1"/>
      <dgm:spPr/>
      <dgm:t>
        <a:bodyPr/>
        <a:lstStyle/>
        <a:p>
          <a:endParaRPr lang="zh-TW" altLang="en-US" sz="2800">
            <a:latin typeface="+mj-ea"/>
            <a:ea typeface="+mj-ea"/>
          </a:endParaRPr>
        </a:p>
      </dgm:t>
    </dgm:pt>
    <dgm:pt modelId="{1A574E4F-1EC3-4F7D-A445-52ECF2013300}">
      <dgm:prSet phldrT="[文字]" custT="1"/>
      <dgm:spPr>
        <a:solidFill>
          <a:schemeClr val="tx2">
            <a:lumMod val="75000"/>
            <a:lumOff val="2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 altLang="zh-TW" sz="2600" dirty="0" smtClean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強化學校整體競爭力</a:t>
          </a:r>
        </a:p>
        <a:p>
          <a:endParaRPr lang="zh-TW" altLang="en-US" sz="2600" b="1" dirty="0">
            <a:solidFill>
              <a:schemeClr val="bg1"/>
            </a:solidFill>
            <a:latin typeface="+mj-ea"/>
            <a:ea typeface="+mj-ea"/>
          </a:endParaRPr>
        </a:p>
      </dgm:t>
    </dgm:pt>
    <dgm:pt modelId="{3B9DBE92-3714-454B-8494-E43A469092C2}" type="parTrans" cxnId="{A5038F47-9F96-4441-884D-21910FA5EDD9}">
      <dgm:prSet/>
      <dgm:spPr/>
      <dgm:t>
        <a:bodyPr/>
        <a:lstStyle/>
        <a:p>
          <a:endParaRPr lang="zh-TW" altLang="en-US" sz="2800">
            <a:latin typeface="+mj-ea"/>
            <a:ea typeface="+mj-ea"/>
          </a:endParaRPr>
        </a:p>
      </dgm:t>
    </dgm:pt>
    <dgm:pt modelId="{0CD94C2F-9B19-4DAB-8A05-EE293C4B5116}" type="sibTrans" cxnId="{A5038F47-9F96-4441-884D-21910FA5EDD9}">
      <dgm:prSet/>
      <dgm:spPr/>
      <dgm:t>
        <a:bodyPr/>
        <a:lstStyle/>
        <a:p>
          <a:endParaRPr lang="zh-TW" altLang="en-US" sz="2800">
            <a:latin typeface="+mj-ea"/>
            <a:ea typeface="+mj-ea"/>
          </a:endParaRPr>
        </a:p>
      </dgm:t>
    </dgm:pt>
    <dgm:pt modelId="{F916ABE2-C4E8-443C-83CE-CC3394C43EE5}">
      <dgm:prSet phldrT="[文字]" custT="1"/>
      <dgm:spPr>
        <a:solidFill>
          <a:srgbClr val="990033"/>
        </a:solidFill>
        <a:ln>
          <a:solidFill>
            <a:schemeClr val="accent1"/>
          </a:solidFill>
        </a:ln>
      </dgm:spPr>
      <dgm:t>
        <a:bodyPr/>
        <a:lstStyle/>
        <a:p>
          <a:r>
            <a:rPr lang="zh-TW" altLang="zh-TW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激勵教師多元</a:t>
          </a:r>
          <a:r>
            <a:rPr lang="zh-TW" altLang="en-US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適性</a:t>
          </a:r>
          <a:r>
            <a:rPr lang="zh-TW" altLang="zh-TW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專業發展</a:t>
          </a:r>
          <a:endParaRPr lang="zh-TW" altLang="en-US" sz="2800" b="1" dirty="0">
            <a:solidFill>
              <a:schemeClr val="bg1"/>
            </a:solidFill>
            <a:latin typeface="+mj-ea"/>
            <a:ea typeface="+mj-ea"/>
          </a:endParaRPr>
        </a:p>
      </dgm:t>
    </dgm:pt>
    <dgm:pt modelId="{D696F7EE-4531-4F5B-B3A6-3799B22A4C93}" type="sibTrans" cxnId="{F172E17F-3926-43B3-8682-1F1609C27F9F}">
      <dgm:prSet custT="1"/>
      <dgm:spPr/>
      <dgm:t>
        <a:bodyPr/>
        <a:lstStyle/>
        <a:p>
          <a:endParaRPr lang="zh-TW" altLang="en-US" sz="2800">
            <a:latin typeface="+mj-ea"/>
            <a:ea typeface="+mj-ea"/>
          </a:endParaRPr>
        </a:p>
      </dgm:t>
    </dgm:pt>
    <dgm:pt modelId="{37AA955B-5FA6-4E38-B3A7-B8857A9FBC03}" type="parTrans" cxnId="{F172E17F-3926-43B3-8682-1F1609C27F9F}">
      <dgm:prSet/>
      <dgm:spPr/>
      <dgm:t>
        <a:bodyPr/>
        <a:lstStyle/>
        <a:p>
          <a:endParaRPr lang="zh-TW" altLang="en-US" sz="2800">
            <a:latin typeface="+mj-ea"/>
            <a:ea typeface="+mj-ea"/>
          </a:endParaRPr>
        </a:p>
      </dgm:t>
    </dgm:pt>
    <dgm:pt modelId="{023B3A4E-5706-4DF9-8BFA-6657F80B8800}" type="pres">
      <dgm:prSet presAssocID="{7074C7C2-4721-4896-8037-C09DC8271D32}" presName="outerComposite" presStyleCnt="0">
        <dgm:presLayoutVars>
          <dgm:chMax val="5"/>
          <dgm:dir/>
          <dgm:resizeHandles val="exact"/>
        </dgm:presLayoutVars>
      </dgm:prSet>
      <dgm:spPr/>
    </dgm:pt>
    <dgm:pt modelId="{4BEEE64D-51B4-42C9-87B5-BC5969E2AACD}" type="pres">
      <dgm:prSet presAssocID="{7074C7C2-4721-4896-8037-C09DC8271D32}" presName="dummyMaxCanvas" presStyleCnt="0">
        <dgm:presLayoutVars/>
      </dgm:prSet>
      <dgm:spPr/>
    </dgm:pt>
    <dgm:pt modelId="{EDC3F49C-25FF-4AEE-9137-2EFB711BD4C1}" type="pres">
      <dgm:prSet presAssocID="{7074C7C2-4721-4896-8037-C09DC8271D32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A1906F-F8A7-428C-B251-ED0BBC8F2E3B}" type="pres">
      <dgm:prSet presAssocID="{7074C7C2-4721-4896-8037-C09DC8271D32}" presName="FiveNodes_2" presStyleLbl="node1" presStyleIdx="1" presStyleCnt="5" custScaleX="10839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6DE5C2-26E8-4F10-93AF-C620355B5B3B}" type="pres">
      <dgm:prSet presAssocID="{7074C7C2-4721-4896-8037-C09DC8271D32}" presName="FiveNodes_3" presStyleLbl="node1" presStyleIdx="2" presStyleCnt="5" custScaleX="1090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0C7B43-F924-4C0A-965C-BC4D12E2CD62}" type="pres">
      <dgm:prSet presAssocID="{7074C7C2-4721-4896-8037-C09DC8271D32}" presName="FiveNodes_4" presStyleLbl="node1" presStyleIdx="3" presStyleCnt="5" custScaleX="108646" custLinFactNeighborX="-1214" custLinFactNeighborY="-17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4EFDDB-8A8D-41F7-B415-8192743035BC}" type="pres">
      <dgm:prSet presAssocID="{7074C7C2-4721-4896-8037-C09DC8271D32}" presName="FiveNodes_5" presStyleLbl="node1" presStyleIdx="4" presStyleCnt="5" custScaleX="106840" custLinFactNeighborX="-2664" custLinFactNeighborY="16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B6345D-EEB1-454B-9B43-17D47FC7753F}" type="pres">
      <dgm:prSet presAssocID="{7074C7C2-4721-4896-8037-C09DC8271D3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1FD753-BD27-4784-9B12-8C0E0624B53D}" type="pres">
      <dgm:prSet presAssocID="{7074C7C2-4721-4896-8037-C09DC8271D3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B372D8-70FF-4EA2-B0A6-BA001F2861B4}" type="pres">
      <dgm:prSet presAssocID="{7074C7C2-4721-4896-8037-C09DC8271D3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12451C-33D7-4E92-B1BC-22C10D642BFC}" type="pres">
      <dgm:prSet presAssocID="{7074C7C2-4721-4896-8037-C09DC8271D3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60041C-9302-4E99-B76A-88E6DFF230C6}" type="pres">
      <dgm:prSet presAssocID="{7074C7C2-4721-4896-8037-C09DC8271D3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58AFC4-1DD8-49D2-86A7-C4972D8FD6B8}" type="pres">
      <dgm:prSet presAssocID="{7074C7C2-4721-4896-8037-C09DC8271D3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7E1132-9E89-4921-AE6C-D9687566CD26}" type="pres">
      <dgm:prSet presAssocID="{7074C7C2-4721-4896-8037-C09DC8271D3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F90AB0-0BF2-48B0-BD64-E748ECEE34CD}" type="pres">
      <dgm:prSet presAssocID="{7074C7C2-4721-4896-8037-C09DC8271D3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EC4264-393D-4574-898B-84886D11943A}" type="pres">
      <dgm:prSet presAssocID="{7074C7C2-4721-4896-8037-C09DC8271D3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0CC43D3-EBDA-4242-9004-428A1E826427}" type="presOf" srcId="{2889DB75-DD15-4FFD-9E88-1E19F4623A18}" destId="{7258AFC4-1DD8-49D2-86A7-C4972D8FD6B8}" srcOrd="1" destOrd="0" presId="urn:microsoft.com/office/officeart/2005/8/layout/vProcess5"/>
    <dgm:cxn modelId="{3344BBD9-0B7C-43DD-80F8-AB391EB16ED0}" type="presOf" srcId="{C36BC589-CDA1-4C77-AAFB-BB328E25329A}" destId="{F912451C-33D7-4E92-B1BC-22C10D642BFC}" srcOrd="0" destOrd="0" presId="urn:microsoft.com/office/officeart/2005/8/layout/vProcess5"/>
    <dgm:cxn modelId="{F18D2AD2-A968-4DFA-A0B0-8710323460CA}" type="presOf" srcId="{81797AD3-F290-4F77-A00A-6F3FFC5D8516}" destId="{04F90AB0-0BF2-48B0-BD64-E748ECEE34CD}" srcOrd="1" destOrd="0" presId="urn:microsoft.com/office/officeart/2005/8/layout/vProcess5"/>
    <dgm:cxn modelId="{F172E17F-3926-43B3-8682-1F1609C27F9F}" srcId="{7074C7C2-4721-4896-8037-C09DC8271D32}" destId="{F916ABE2-C4E8-443C-83CE-CC3394C43EE5}" srcOrd="0" destOrd="0" parTransId="{37AA955B-5FA6-4E38-B3A7-B8857A9FBC03}" sibTransId="{D696F7EE-4531-4F5B-B3A6-3799B22A4C93}"/>
    <dgm:cxn modelId="{5B6F55A8-F4DF-4D0A-98E9-9ABF3C5AE804}" type="presOf" srcId="{F916ABE2-C4E8-443C-83CE-CC3394C43EE5}" destId="{0660041C-9302-4E99-B76A-88E6DFF230C6}" srcOrd="1" destOrd="0" presId="urn:microsoft.com/office/officeart/2005/8/layout/vProcess5"/>
    <dgm:cxn modelId="{0E385175-A28C-4E8F-930C-62D6AAD333C1}" type="presOf" srcId="{1A574E4F-1EC3-4F7D-A445-52ECF2013300}" destId="{254EFDDB-8A8D-41F7-B415-8192743035BC}" srcOrd="0" destOrd="0" presId="urn:microsoft.com/office/officeart/2005/8/layout/vProcess5"/>
    <dgm:cxn modelId="{E13279BD-0BF8-435B-AFBB-5B84FA953F3D}" type="presOf" srcId="{81797AD3-F290-4F77-A00A-6F3FFC5D8516}" destId="{380C7B43-F924-4C0A-965C-BC4D12E2CD62}" srcOrd="0" destOrd="0" presId="urn:microsoft.com/office/officeart/2005/8/layout/vProcess5"/>
    <dgm:cxn modelId="{FDBA5059-0662-408F-BE99-9357021F0EC0}" srcId="{7074C7C2-4721-4896-8037-C09DC8271D32}" destId="{2889DB75-DD15-4FFD-9E88-1E19F4623A18}" srcOrd="1" destOrd="0" parTransId="{72242E5F-61F7-408F-B454-A297E0AB3AA6}" sibTransId="{0FBFCA68-7E69-471B-BA98-A9066D6ACDA2}"/>
    <dgm:cxn modelId="{F10852C1-23E8-4E3D-81C3-5398C5E99CDC}" type="presOf" srcId="{0FBFCA68-7E69-471B-BA98-A9066D6ACDA2}" destId="{2E1FD753-BD27-4784-9B12-8C0E0624B53D}" srcOrd="0" destOrd="0" presId="urn:microsoft.com/office/officeart/2005/8/layout/vProcess5"/>
    <dgm:cxn modelId="{F4EB1356-FF7C-449E-BCF1-F4F8096B764D}" type="presOf" srcId="{7074C7C2-4721-4896-8037-C09DC8271D32}" destId="{023B3A4E-5706-4DF9-8BFA-6657F80B8800}" srcOrd="0" destOrd="0" presId="urn:microsoft.com/office/officeart/2005/8/layout/vProcess5"/>
    <dgm:cxn modelId="{A5038F47-9F96-4441-884D-21910FA5EDD9}" srcId="{7074C7C2-4721-4896-8037-C09DC8271D32}" destId="{1A574E4F-1EC3-4F7D-A445-52ECF2013300}" srcOrd="4" destOrd="0" parTransId="{3B9DBE92-3714-454B-8494-E43A469092C2}" sibTransId="{0CD94C2F-9B19-4DAB-8A05-EE293C4B5116}"/>
    <dgm:cxn modelId="{13A84C58-A902-4530-B925-ACEFDA22AF26}" type="presOf" srcId="{1A574E4F-1EC3-4F7D-A445-52ECF2013300}" destId="{8BEC4264-393D-4574-898B-84886D11943A}" srcOrd="1" destOrd="0" presId="urn:microsoft.com/office/officeart/2005/8/layout/vProcess5"/>
    <dgm:cxn modelId="{E4262796-BA37-4C15-89B1-F933D393F1D8}" type="presOf" srcId="{F32A0F3A-CACD-4F34-AFDE-A70F320B5581}" destId="{19B372D8-70FF-4EA2-B0A6-BA001F2861B4}" srcOrd="0" destOrd="0" presId="urn:microsoft.com/office/officeart/2005/8/layout/vProcess5"/>
    <dgm:cxn modelId="{B4CCE62B-5BE5-493B-AB79-0FDBC7435A7A}" type="presOf" srcId="{2889DB75-DD15-4FFD-9E88-1E19F4623A18}" destId="{FCA1906F-F8A7-428C-B251-ED0BBC8F2E3B}" srcOrd="0" destOrd="0" presId="urn:microsoft.com/office/officeart/2005/8/layout/vProcess5"/>
    <dgm:cxn modelId="{7B6925F3-75A3-45AF-A2B1-10CD19C02C3B}" srcId="{7074C7C2-4721-4896-8037-C09DC8271D32}" destId="{27291694-6B7B-475C-A606-EAD2EEFE197E}" srcOrd="2" destOrd="0" parTransId="{58BE7992-A330-4B3C-A864-327C7EA9AECB}" sibTransId="{F32A0F3A-CACD-4F34-AFDE-A70F320B5581}"/>
    <dgm:cxn modelId="{3E8EBDA9-66CE-4BBD-8F72-4C19136C0D8F}" type="presOf" srcId="{D696F7EE-4531-4F5B-B3A6-3799B22A4C93}" destId="{B4B6345D-EEB1-454B-9B43-17D47FC7753F}" srcOrd="0" destOrd="0" presId="urn:microsoft.com/office/officeart/2005/8/layout/vProcess5"/>
    <dgm:cxn modelId="{B79BC444-EEBB-4EC3-A690-897F678D61B9}" srcId="{7074C7C2-4721-4896-8037-C09DC8271D32}" destId="{81797AD3-F290-4F77-A00A-6F3FFC5D8516}" srcOrd="3" destOrd="0" parTransId="{C33A2643-038A-409A-AB6C-1A41633BDC6F}" sibTransId="{C36BC589-CDA1-4C77-AAFB-BB328E25329A}"/>
    <dgm:cxn modelId="{31F548C3-DD47-4AA7-AF1C-F59A1D4A9483}" type="presOf" srcId="{F916ABE2-C4E8-443C-83CE-CC3394C43EE5}" destId="{EDC3F49C-25FF-4AEE-9137-2EFB711BD4C1}" srcOrd="0" destOrd="0" presId="urn:microsoft.com/office/officeart/2005/8/layout/vProcess5"/>
    <dgm:cxn modelId="{209F3719-29CE-4BF4-B032-918FE70CA2FD}" type="presOf" srcId="{27291694-6B7B-475C-A606-EAD2EEFE197E}" destId="{D07E1132-9E89-4921-AE6C-D9687566CD26}" srcOrd="1" destOrd="0" presId="urn:microsoft.com/office/officeart/2005/8/layout/vProcess5"/>
    <dgm:cxn modelId="{63613274-ADB5-469E-8A3F-72212C800DE7}" type="presOf" srcId="{27291694-6B7B-475C-A606-EAD2EEFE197E}" destId="{DB6DE5C2-26E8-4F10-93AF-C620355B5B3B}" srcOrd="0" destOrd="0" presId="urn:microsoft.com/office/officeart/2005/8/layout/vProcess5"/>
    <dgm:cxn modelId="{4BBE4720-9A8B-46FE-9693-F4151C0DE856}" type="presParOf" srcId="{023B3A4E-5706-4DF9-8BFA-6657F80B8800}" destId="{4BEEE64D-51B4-42C9-87B5-BC5969E2AACD}" srcOrd="0" destOrd="0" presId="urn:microsoft.com/office/officeart/2005/8/layout/vProcess5"/>
    <dgm:cxn modelId="{9983D695-C878-4836-A5EE-882F2B969E08}" type="presParOf" srcId="{023B3A4E-5706-4DF9-8BFA-6657F80B8800}" destId="{EDC3F49C-25FF-4AEE-9137-2EFB711BD4C1}" srcOrd="1" destOrd="0" presId="urn:microsoft.com/office/officeart/2005/8/layout/vProcess5"/>
    <dgm:cxn modelId="{E46359F2-2F79-4D24-975F-3657D18FC08D}" type="presParOf" srcId="{023B3A4E-5706-4DF9-8BFA-6657F80B8800}" destId="{FCA1906F-F8A7-428C-B251-ED0BBC8F2E3B}" srcOrd="2" destOrd="0" presId="urn:microsoft.com/office/officeart/2005/8/layout/vProcess5"/>
    <dgm:cxn modelId="{EED177FB-6475-4052-8D5E-F70446588FCC}" type="presParOf" srcId="{023B3A4E-5706-4DF9-8BFA-6657F80B8800}" destId="{DB6DE5C2-26E8-4F10-93AF-C620355B5B3B}" srcOrd="3" destOrd="0" presId="urn:microsoft.com/office/officeart/2005/8/layout/vProcess5"/>
    <dgm:cxn modelId="{945B19BC-C18C-4B87-949F-D84BE9489A3F}" type="presParOf" srcId="{023B3A4E-5706-4DF9-8BFA-6657F80B8800}" destId="{380C7B43-F924-4C0A-965C-BC4D12E2CD62}" srcOrd="4" destOrd="0" presId="urn:microsoft.com/office/officeart/2005/8/layout/vProcess5"/>
    <dgm:cxn modelId="{E0B64FEF-89EF-4CDB-BFAB-BF0C21465C73}" type="presParOf" srcId="{023B3A4E-5706-4DF9-8BFA-6657F80B8800}" destId="{254EFDDB-8A8D-41F7-B415-8192743035BC}" srcOrd="5" destOrd="0" presId="urn:microsoft.com/office/officeart/2005/8/layout/vProcess5"/>
    <dgm:cxn modelId="{2C9DFAE7-55E0-486C-835E-04C5CF005579}" type="presParOf" srcId="{023B3A4E-5706-4DF9-8BFA-6657F80B8800}" destId="{B4B6345D-EEB1-454B-9B43-17D47FC7753F}" srcOrd="6" destOrd="0" presId="urn:microsoft.com/office/officeart/2005/8/layout/vProcess5"/>
    <dgm:cxn modelId="{084F424F-CCA7-4047-80A8-BA4EEF9B78F9}" type="presParOf" srcId="{023B3A4E-5706-4DF9-8BFA-6657F80B8800}" destId="{2E1FD753-BD27-4784-9B12-8C0E0624B53D}" srcOrd="7" destOrd="0" presId="urn:microsoft.com/office/officeart/2005/8/layout/vProcess5"/>
    <dgm:cxn modelId="{1B76D376-F10F-44AE-AE58-25745936AA60}" type="presParOf" srcId="{023B3A4E-5706-4DF9-8BFA-6657F80B8800}" destId="{19B372D8-70FF-4EA2-B0A6-BA001F2861B4}" srcOrd="8" destOrd="0" presId="urn:microsoft.com/office/officeart/2005/8/layout/vProcess5"/>
    <dgm:cxn modelId="{9A204F5E-95B2-4490-A85C-786ED82E0C7E}" type="presParOf" srcId="{023B3A4E-5706-4DF9-8BFA-6657F80B8800}" destId="{F912451C-33D7-4E92-B1BC-22C10D642BFC}" srcOrd="9" destOrd="0" presId="urn:microsoft.com/office/officeart/2005/8/layout/vProcess5"/>
    <dgm:cxn modelId="{2DC84AAE-5419-4F18-9601-B78BB2A9112B}" type="presParOf" srcId="{023B3A4E-5706-4DF9-8BFA-6657F80B8800}" destId="{0660041C-9302-4E99-B76A-88E6DFF230C6}" srcOrd="10" destOrd="0" presId="urn:microsoft.com/office/officeart/2005/8/layout/vProcess5"/>
    <dgm:cxn modelId="{C7000851-3B9C-40B5-B7E8-31068CCCC59B}" type="presParOf" srcId="{023B3A4E-5706-4DF9-8BFA-6657F80B8800}" destId="{7258AFC4-1DD8-49D2-86A7-C4972D8FD6B8}" srcOrd="11" destOrd="0" presId="urn:microsoft.com/office/officeart/2005/8/layout/vProcess5"/>
    <dgm:cxn modelId="{0DD7C663-6B1C-4D9D-B952-D096999FD834}" type="presParOf" srcId="{023B3A4E-5706-4DF9-8BFA-6657F80B8800}" destId="{D07E1132-9E89-4921-AE6C-D9687566CD26}" srcOrd="12" destOrd="0" presId="urn:microsoft.com/office/officeart/2005/8/layout/vProcess5"/>
    <dgm:cxn modelId="{E719F302-02B7-4EF0-8618-65A301090A14}" type="presParOf" srcId="{023B3A4E-5706-4DF9-8BFA-6657F80B8800}" destId="{04F90AB0-0BF2-48B0-BD64-E748ECEE34CD}" srcOrd="13" destOrd="0" presId="urn:microsoft.com/office/officeart/2005/8/layout/vProcess5"/>
    <dgm:cxn modelId="{C20C5EFE-7539-4B3A-B7AB-E5317A20FA71}" type="presParOf" srcId="{023B3A4E-5706-4DF9-8BFA-6657F80B8800}" destId="{8BEC4264-393D-4574-898B-84886D11943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F2BA2C-DBB3-4E42-8284-FB7CAF726870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637A5C81-4285-4B77-93E5-ADAED1DC617A}">
      <dgm:prSet custT="1"/>
      <dgm:spPr>
        <a:solidFill>
          <a:srgbClr val="FF9966"/>
        </a:solidFill>
      </dgm:spPr>
      <dgm:t>
        <a:bodyPr anchor="t"/>
        <a:lstStyle/>
        <a:p>
          <a:pPr algn="l" rtl="0"/>
          <a:r>
            <a:rPr kumimoji="1" lang="en-US" sz="1600" b="1" dirty="0" smtClean="0">
              <a:latin typeface="標楷體" pitchFamily="65" charset="-120"/>
              <a:ea typeface="標楷體" pitchFamily="65" charset="-120"/>
            </a:rPr>
            <a:t>1.</a:t>
          </a:r>
        </a:p>
        <a:p>
          <a:pPr algn="l" rtl="0"/>
          <a:r>
            <a:rPr kumimoji="1" lang="zh-TW" altLang="en-US" sz="1800" b="1" dirty="0" smtClean="0">
              <a:latin typeface="標楷體" pitchFamily="65" charset="-120"/>
              <a:ea typeface="標楷體" pitchFamily="65" charset="-120"/>
            </a:rPr>
            <a:t>多元升等制度計畫</a:t>
          </a:r>
          <a:endParaRPr kumimoji="1" lang="en-US" altLang="zh-TW" sz="1800" b="1" dirty="0" smtClean="0">
            <a:latin typeface="標楷體" pitchFamily="65" charset="-120"/>
            <a:ea typeface="標楷體" pitchFamily="65" charset="-120"/>
          </a:endParaRPr>
        </a:p>
        <a:p>
          <a:pPr algn="l" rtl="0"/>
          <a:r>
            <a:rPr kumimoji="1" lang="en-US" altLang="zh-TW" sz="16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(102.08.02)</a:t>
          </a:r>
          <a:endParaRPr lang="zh-TW" sz="1600" dirty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00E12F30-D80E-4CFA-97FE-7FD4C76DEDEC}" type="parTrans" cxnId="{7A94E08A-00E8-44A8-A235-94548170964D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441D66FC-3562-46D9-B387-321E6DD590A7}" type="sibTrans" cxnId="{7A94E08A-00E8-44A8-A235-94548170964D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3F31B2F2-0DF0-41EA-8CF3-E06F8B6BEAC9}">
      <dgm:prSet custT="1"/>
      <dgm:spPr>
        <a:solidFill>
          <a:srgbClr val="FFC000"/>
        </a:solidFill>
      </dgm:spPr>
      <dgm:t>
        <a:bodyPr anchor="t"/>
        <a:lstStyle/>
        <a:p>
          <a:pPr algn="l" rtl="0"/>
          <a:r>
            <a:rPr kumimoji="1" lang="en-US" altLang="zh-TW" sz="1600" b="1" dirty="0" smtClean="0">
              <a:latin typeface="標楷體" pitchFamily="65" charset="-120"/>
              <a:ea typeface="標楷體" pitchFamily="65" charset="-120"/>
            </a:rPr>
            <a:t>2</a:t>
          </a:r>
          <a:r>
            <a:rPr kumimoji="1" lang="en-US" sz="1600" b="1" dirty="0" smtClean="0">
              <a:latin typeface="標楷體" pitchFamily="65" charset="-120"/>
              <a:ea typeface="標楷體" pitchFamily="65" charset="-120"/>
            </a:rPr>
            <a:t>.</a:t>
          </a:r>
        </a:p>
        <a:p>
          <a:pPr algn="l" rtl="0"/>
          <a:r>
            <a:rPr kumimoji="1" lang="zh-TW" sz="1800" b="1" dirty="0" smtClean="0">
              <a:latin typeface="標楷體" pitchFamily="65" charset="-120"/>
              <a:ea typeface="標楷體" pitchFamily="65" charset="-120"/>
            </a:rPr>
            <a:t>邀集各學院院長共同討論</a:t>
          </a:r>
          <a:r>
            <a:rPr kumimoji="1" lang="zh-TW" altLang="en-US" sz="1800" b="1" dirty="0" smtClean="0">
              <a:latin typeface="標楷體" pitchFamily="65" charset="-120"/>
              <a:ea typeface="標楷體" pitchFamily="65" charset="-120"/>
            </a:rPr>
            <a:t>草擬之計畫</a:t>
          </a:r>
          <a:endParaRPr kumimoji="1" lang="en-US" altLang="zh-TW" sz="1800" b="1" dirty="0" smtClean="0">
            <a:latin typeface="標楷體" pitchFamily="65" charset="-120"/>
            <a:ea typeface="標楷體" pitchFamily="65" charset="-120"/>
          </a:endParaRPr>
        </a:p>
        <a:p>
          <a:pPr algn="l" rtl="0"/>
          <a:r>
            <a:rPr kumimoji="1" lang="en-US" altLang="zh-TW" sz="16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(102.11.25)</a:t>
          </a:r>
        </a:p>
        <a:p>
          <a:pPr algn="l" rtl="0"/>
          <a:r>
            <a:rPr kumimoji="1" lang="en-US" altLang="zh-TW" sz="16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(102.12.20)</a:t>
          </a:r>
          <a:endParaRPr lang="zh-TW" sz="1600" dirty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DD9CF572-C0A9-49EF-B2C3-D69BBE14091E}" type="parTrans" cxnId="{A221F272-51A3-40EB-A409-C760E479BD53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F7F70920-8117-4A3C-887D-9274B561F895}" type="sibTrans" cxnId="{A221F272-51A3-40EB-A409-C760E479BD53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AFE9FEFC-B110-436B-AD69-94AEEB4E7AAB}">
      <dgm:prSet custT="1"/>
      <dgm:spPr>
        <a:solidFill>
          <a:srgbClr val="FFFF00"/>
        </a:solidFill>
      </dgm:spPr>
      <dgm:t>
        <a:bodyPr anchor="t"/>
        <a:lstStyle/>
        <a:p>
          <a:pPr algn="l" rtl="0"/>
          <a:r>
            <a:rPr kumimoji="1" lang="en-US" altLang="zh-TW" sz="16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3</a:t>
          </a:r>
          <a:r>
            <a:rPr kumimoji="1" lang="en-US" sz="16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.</a:t>
          </a:r>
        </a:p>
        <a:p>
          <a:pPr algn="l" rtl="0"/>
          <a:r>
            <a:rPr kumimoji="1" lang="zh-TW" altLang="en-US" sz="1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召開座談會與各級行政</a:t>
          </a:r>
          <a:r>
            <a:rPr kumimoji="1" lang="zh-TW" sz="1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主管取得共識</a:t>
          </a:r>
          <a:endParaRPr kumimoji="1" lang="en-US" altLang="zh-TW" sz="1800" b="1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pPr algn="l" rtl="0"/>
          <a:r>
            <a:rPr kumimoji="1" lang="en-US" altLang="zh-TW" sz="16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(103.02.07)</a:t>
          </a:r>
          <a:endParaRPr lang="zh-TW" sz="1600" b="1" dirty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B820F7B3-B032-40D0-B57F-79050D8F84D2}" type="parTrans" cxnId="{76AF95BE-A37A-4DCC-9485-8F2D13351B47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81CA4A92-F3A6-4C2E-9771-34BADDE1106B}" type="sibTrans" cxnId="{76AF95BE-A37A-4DCC-9485-8F2D13351B47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74214690-C2C9-4A97-AA9A-71A84693CCBB}">
      <dgm:prSet custT="1"/>
      <dgm:spPr>
        <a:solidFill>
          <a:srgbClr val="98D0F6"/>
        </a:solidFill>
      </dgm:spPr>
      <dgm:t>
        <a:bodyPr anchor="t"/>
        <a:lstStyle/>
        <a:p>
          <a:pPr algn="l" rtl="0"/>
          <a:r>
            <a:rPr kumimoji="1" lang="en-US" altLang="zh-TW" sz="1600" b="1" dirty="0" smtClean="0">
              <a:latin typeface="標楷體" pitchFamily="65" charset="-120"/>
              <a:ea typeface="標楷體" pitchFamily="65" charset="-120"/>
            </a:rPr>
            <a:t>5.</a:t>
          </a:r>
        </a:p>
        <a:p>
          <a:pPr algn="l" rtl="0"/>
          <a:r>
            <a:rPr kumimoji="1" lang="zh-TW" altLang="zh-TW" sz="1800" b="1" dirty="0" smtClean="0">
              <a:latin typeface="標楷體" pitchFamily="65" charset="-120"/>
              <a:ea typeface="標楷體" pitchFamily="65" charset="-120"/>
            </a:rPr>
            <a:t>召開說明會與校內教師面對面溝通說明</a:t>
          </a:r>
          <a:endParaRPr kumimoji="1" lang="en-US" altLang="zh-TW" sz="1800" b="1" dirty="0" smtClean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  <a:p>
          <a:pPr algn="l" rtl="0"/>
          <a:r>
            <a:rPr kumimoji="1" lang="en-US" altLang="zh-TW" sz="16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(103.03.05)</a:t>
          </a:r>
          <a:endParaRPr lang="zh-TW" altLang="zh-TW" sz="1600" b="1" dirty="0" smtClean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  <a:p>
          <a:pPr algn="l" rtl="0"/>
          <a:endParaRPr lang="zh-TW" sz="1600" dirty="0">
            <a:latin typeface="標楷體" pitchFamily="65" charset="-120"/>
            <a:ea typeface="標楷體" pitchFamily="65" charset="-120"/>
          </a:endParaRPr>
        </a:p>
      </dgm:t>
    </dgm:pt>
    <dgm:pt modelId="{C3C99B60-9FC4-4CF9-A956-559CB7122FE0}" type="parTrans" cxnId="{E04D022F-0214-4917-9836-0605B3DE3209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CF29D393-DDE7-40C5-9CF6-092E70E5C174}" type="sibTrans" cxnId="{E04D022F-0214-4917-9836-0605B3DE3209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DEB1F1B0-B3CA-47A2-A63D-DA126783029E}">
      <dgm:prSet custT="1"/>
      <dgm:spPr>
        <a:solidFill>
          <a:schemeClr val="accent6">
            <a:lumMod val="40000"/>
            <a:lumOff val="60000"/>
          </a:schemeClr>
        </a:solidFill>
      </dgm:spPr>
      <dgm:t>
        <a:bodyPr anchor="t"/>
        <a:lstStyle/>
        <a:p>
          <a:pPr algn="l" rtl="0"/>
          <a:r>
            <a:rPr kumimoji="1" lang="en-US" altLang="zh-TW" sz="1800" b="1" dirty="0" smtClean="0">
              <a:latin typeface="標楷體" pitchFamily="65" charset="-120"/>
              <a:ea typeface="標楷體" pitchFamily="65" charset="-120"/>
            </a:rPr>
            <a:t>6.</a:t>
          </a:r>
        </a:p>
        <a:p>
          <a:pPr algn="l" rtl="0"/>
          <a:r>
            <a:rPr kumimoji="1" lang="zh-TW" altLang="zh-TW" sz="1800" b="1" dirty="0" smtClean="0">
              <a:latin typeface="標楷體" pitchFamily="65" charset="-120"/>
              <a:ea typeface="標楷體" pitchFamily="65" charset="-120"/>
            </a:rPr>
            <a:t>提案送本校校務會議修法</a:t>
          </a:r>
          <a:endParaRPr kumimoji="1" lang="en-US" altLang="zh-TW" sz="1800" b="1" dirty="0" smtClean="0">
            <a:latin typeface="標楷體" pitchFamily="65" charset="-120"/>
            <a:ea typeface="標楷體" pitchFamily="65" charset="-120"/>
          </a:endParaRPr>
        </a:p>
        <a:p>
          <a:pPr algn="l" rtl="0"/>
          <a:r>
            <a:rPr kumimoji="1" lang="en-US" altLang="zh-TW" sz="18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(103.05</a:t>
          </a:r>
          <a:r>
            <a:rPr kumimoji="1" lang="zh-TW" altLang="en-US" sz="18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前</a:t>
          </a:r>
          <a:r>
            <a:rPr kumimoji="1" lang="en-US" altLang="zh-TW" sz="18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)</a:t>
          </a:r>
        </a:p>
        <a:p>
          <a:pPr algn="l" rtl="0"/>
          <a:endParaRPr lang="zh-TW" altLang="zh-TW" sz="1800" dirty="0" smtClean="0">
            <a:latin typeface="標楷體" pitchFamily="65" charset="-120"/>
            <a:ea typeface="標楷體" pitchFamily="65" charset="-120"/>
          </a:endParaRPr>
        </a:p>
        <a:p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5C431C53-F77B-4399-B4B8-E167FD88B688}" type="parTrans" cxnId="{22E2B476-1C25-472A-A578-FAB2829FD5AA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AB43D61E-8A9B-4914-A75C-9DE3D37F16C7}" type="sibTrans" cxnId="{22E2B476-1C25-472A-A578-FAB2829FD5AA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5F105839-E34D-4B82-B18A-C7B125D62CD9}">
      <dgm:prSet custT="1"/>
      <dgm:spPr>
        <a:solidFill>
          <a:srgbClr val="92D050"/>
        </a:solidFill>
      </dgm:spPr>
      <dgm:t>
        <a:bodyPr anchor="t"/>
        <a:lstStyle/>
        <a:p>
          <a:pPr algn="l" rtl="0"/>
          <a:r>
            <a:rPr kumimoji="1" lang="en-US" altLang="zh-TW" sz="1600" b="1" dirty="0" smtClean="0">
              <a:latin typeface="標楷體" pitchFamily="65" charset="-120"/>
              <a:ea typeface="標楷體" pitchFamily="65" charset="-120"/>
            </a:rPr>
            <a:t>4.</a:t>
          </a:r>
        </a:p>
        <a:p>
          <a:pPr algn="l" rtl="0"/>
          <a:r>
            <a:rPr kumimoji="1" lang="zh-TW" altLang="en-US" sz="1800" b="1" dirty="0" smtClean="0">
              <a:latin typeface="標楷體" pitchFamily="65" charset="-120"/>
              <a:ea typeface="標楷體" pitchFamily="65" charset="-120"/>
            </a:rPr>
            <a:t>多元升等經驗與實務分享</a:t>
          </a:r>
          <a:endParaRPr kumimoji="1" lang="en-US" altLang="zh-TW" sz="1800" b="1" dirty="0" smtClean="0">
            <a:solidFill>
              <a:srgbClr val="0033CC"/>
            </a:solidFill>
            <a:latin typeface="標楷體" pitchFamily="65" charset="-120"/>
            <a:ea typeface="標楷體" pitchFamily="65" charset="-120"/>
          </a:endParaRPr>
        </a:p>
        <a:p>
          <a:pPr algn="l" rtl="0"/>
          <a:r>
            <a:rPr kumimoji="1" lang="en-US" altLang="zh-TW" sz="16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(103.02.24)</a:t>
          </a:r>
          <a:endParaRPr lang="zh-TW" altLang="zh-TW" sz="1600" dirty="0" smtClean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  <a:p>
          <a:pPr algn="ctr" rtl="0"/>
          <a:endParaRPr lang="zh-TW" sz="1400" dirty="0">
            <a:latin typeface="標楷體" pitchFamily="65" charset="-120"/>
            <a:ea typeface="標楷體" pitchFamily="65" charset="-120"/>
          </a:endParaRPr>
        </a:p>
      </dgm:t>
    </dgm:pt>
    <dgm:pt modelId="{4EC6AF14-1BF7-4898-9D84-5342A1A9E996}" type="parTrans" cxnId="{F3B6C095-A01C-475C-8397-9301EEEEBE53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95383509-B538-4E93-93EF-F91985B8A609}" type="sibTrans" cxnId="{F3B6C095-A01C-475C-8397-9301EEEEBE53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13BD4528-74AE-429E-AF10-62BC25100509}" type="pres">
      <dgm:prSet presAssocID="{27F2BA2C-DBB3-4E42-8284-FB7CAF72687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8E631D5-2639-41F2-B043-93464A33DA89}" type="pres">
      <dgm:prSet presAssocID="{27F2BA2C-DBB3-4E42-8284-FB7CAF726870}" presName="arrow" presStyleLbl="bgShp" presStyleIdx="0" presStyleCnt="1" custScaleX="110333" custLinFactNeighborX="3403" custLinFactNeighborY="-32195"/>
      <dgm:spPr>
        <a:solidFill>
          <a:srgbClr val="8BA9E5"/>
        </a:solidFill>
      </dgm:spPr>
      <dgm:t>
        <a:bodyPr/>
        <a:lstStyle/>
        <a:p>
          <a:endParaRPr lang="zh-TW" altLang="en-US"/>
        </a:p>
      </dgm:t>
    </dgm:pt>
    <dgm:pt modelId="{F1118909-FD63-48DF-AFEB-E36D29715918}" type="pres">
      <dgm:prSet presAssocID="{27F2BA2C-DBB3-4E42-8284-FB7CAF726870}" presName="linearProcess" presStyleCnt="0"/>
      <dgm:spPr/>
    </dgm:pt>
    <dgm:pt modelId="{017DE99F-BE79-42AF-8F12-4CB6383E45B9}" type="pres">
      <dgm:prSet presAssocID="{637A5C81-4285-4B77-93E5-ADAED1DC617A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8710BA-570C-415B-80CE-65A4CDB517F9}" type="pres">
      <dgm:prSet presAssocID="{441D66FC-3562-46D9-B387-321E6DD590A7}" presName="sibTrans" presStyleCnt="0"/>
      <dgm:spPr/>
    </dgm:pt>
    <dgm:pt modelId="{8B3D3339-DD30-46AD-BC3F-035F0D738D3D}" type="pres">
      <dgm:prSet presAssocID="{3F31B2F2-0DF0-41EA-8CF3-E06F8B6BEAC9}" presName="textNode" presStyleLbl="node1" presStyleIdx="1" presStyleCnt="6" custLinFactNeighborX="-51428" custLinFactNeighborY="-18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959FC5-12E1-4E57-9816-7C3429EA59DF}" type="pres">
      <dgm:prSet presAssocID="{F7F70920-8117-4A3C-887D-9274B561F895}" presName="sibTrans" presStyleCnt="0"/>
      <dgm:spPr/>
    </dgm:pt>
    <dgm:pt modelId="{1C7FD113-3A04-4259-8C11-000CCE40EFA4}" type="pres">
      <dgm:prSet presAssocID="{AFE9FEFC-B110-436B-AD69-94AEEB4E7AAB}" presName="textNode" presStyleLbl="node1" presStyleIdx="2" presStyleCnt="6" custLinFactX="-1298" custLinFactNeighborX="-100000" custLinFactNeighborY="-18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FD1CAF-69AC-483C-97B9-BC2C36D54534}" type="pres">
      <dgm:prSet presAssocID="{81CA4A92-F3A6-4C2E-9771-34BADDE1106B}" presName="sibTrans" presStyleCnt="0"/>
      <dgm:spPr/>
    </dgm:pt>
    <dgm:pt modelId="{5230A715-7EC7-40D2-8D53-107F852218A2}" type="pres">
      <dgm:prSet presAssocID="{5F105839-E34D-4B82-B18A-C7B125D62CD9}" presName="textNode" presStyleLbl="node1" presStyleIdx="3" presStyleCnt="6" custScaleY="99741" custLinFactX="-9660" custLinFactNeighborX="-100000" custLinFactNeighborY="-196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555445-68F5-49D4-A694-21BA73184CEA}" type="pres">
      <dgm:prSet presAssocID="{95383509-B538-4E93-93EF-F91985B8A609}" presName="sibTrans" presStyleCnt="0"/>
      <dgm:spPr/>
    </dgm:pt>
    <dgm:pt modelId="{77246E24-F4C5-480D-A793-1DBF1860FE1C}" type="pres">
      <dgm:prSet presAssocID="{74214690-C2C9-4A97-AA9A-71A84693CCBB}" presName="textNode" presStyleLbl="node1" presStyleIdx="4" presStyleCnt="6" custLinFactX="-18023" custLinFactNeighborX="-100000" custLinFactNeighborY="-18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7B307F-813D-48E2-B767-95DD0BF80599}" type="pres">
      <dgm:prSet presAssocID="{CF29D393-DDE7-40C5-9CF6-092E70E5C174}" presName="sibTrans" presStyleCnt="0"/>
      <dgm:spPr/>
    </dgm:pt>
    <dgm:pt modelId="{BE9F0C90-50B0-426D-B38B-F14C7018E576}" type="pres">
      <dgm:prSet presAssocID="{DEB1F1B0-B3CA-47A2-A63D-DA126783029E}" presName="textNode" presStyleLbl="node1" presStyleIdx="5" presStyleCnt="6" custLinFactX="33940" custLinFactNeighborX="100000" custLinFactNeighborY="-18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E8D321E-BE5D-4836-A3D9-D19FFB4D63D1}" type="presOf" srcId="{27F2BA2C-DBB3-4E42-8284-FB7CAF726870}" destId="{13BD4528-74AE-429E-AF10-62BC25100509}" srcOrd="0" destOrd="0" presId="urn:microsoft.com/office/officeart/2005/8/layout/hProcess9"/>
    <dgm:cxn modelId="{22E2B476-1C25-472A-A578-FAB2829FD5AA}" srcId="{27F2BA2C-DBB3-4E42-8284-FB7CAF726870}" destId="{DEB1F1B0-B3CA-47A2-A63D-DA126783029E}" srcOrd="5" destOrd="0" parTransId="{5C431C53-F77B-4399-B4B8-E167FD88B688}" sibTransId="{AB43D61E-8A9B-4914-A75C-9DE3D37F16C7}"/>
    <dgm:cxn modelId="{F3B6C095-A01C-475C-8397-9301EEEEBE53}" srcId="{27F2BA2C-DBB3-4E42-8284-FB7CAF726870}" destId="{5F105839-E34D-4B82-B18A-C7B125D62CD9}" srcOrd="3" destOrd="0" parTransId="{4EC6AF14-1BF7-4898-9D84-5342A1A9E996}" sibTransId="{95383509-B538-4E93-93EF-F91985B8A609}"/>
    <dgm:cxn modelId="{A221F272-51A3-40EB-A409-C760E479BD53}" srcId="{27F2BA2C-DBB3-4E42-8284-FB7CAF726870}" destId="{3F31B2F2-0DF0-41EA-8CF3-E06F8B6BEAC9}" srcOrd="1" destOrd="0" parTransId="{DD9CF572-C0A9-49EF-B2C3-D69BBE14091E}" sibTransId="{F7F70920-8117-4A3C-887D-9274B561F895}"/>
    <dgm:cxn modelId="{C615749C-CBAC-4D10-9CBD-B2C831F2760F}" type="presOf" srcId="{DEB1F1B0-B3CA-47A2-A63D-DA126783029E}" destId="{BE9F0C90-50B0-426D-B38B-F14C7018E576}" srcOrd="0" destOrd="0" presId="urn:microsoft.com/office/officeart/2005/8/layout/hProcess9"/>
    <dgm:cxn modelId="{29BEF579-1256-4E2D-AB03-3B4A6CC471DD}" type="presOf" srcId="{AFE9FEFC-B110-436B-AD69-94AEEB4E7AAB}" destId="{1C7FD113-3A04-4259-8C11-000CCE40EFA4}" srcOrd="0" destOrd="0" presId="urn:microsoft.com/office/officeart/2005/8/layout/hProcess9"/>
    <dgm:cxn modelId="{E04D022F-0214-4917-9836-0605B3DE3209}" srcId="{27F2BA2C-DBB3-4E42-8284-FB7CAF726870}" destId="{74214690-C2C9-4A97-AA9A-71A84693CCBB}" srcOrd="4" destOrd="0" parTransId="{C3C99B60-9FC4-4CF9-A956-559CB7122FE0}" sibTransId="{CF29D393-DDE7-40C5-9CF6-092E70E5C174}"/>
    <dgm:cxn modelId="{4CFA711D-E0CC-4982-93EE-62B9456AE970}" type="presOf" srcId="{5F105839-E34D-4B82-B18A-C7B125D62CD9}" destId="{5230A715-7EC7-40D2-8D53-107F852218A2}" srcOrd="0" destOrd="0" presId="urn:microsoft.com/office/officeart/2005/8/layout/hProcess9"/>
    <dgm:cxn modelId="{60F25A84-F4D1-417F-AE94-51B2F07EC479}" type="presOf" srcId="{3F31B2F2-0DF0-41EA-8CF3-E06F8B6BEAC9}" destId="{8B3D3339-DD30-46AD-BC3F-035F0D738D3D}" srcOrd="0" destOrd="0" presId="urn:microsoft.com/office/officeart/2005/8/layout/hProcess9"/>
    <dgm:cxn modelId="{76AF95BE-A37A-4DCC-9485-8F2D13351B47}" srcId="{27F2BA2C-DBB3-4E42-8284-FB7CAF726870}" destId="{AFE9FEFC-B110-436B-AD69-94AEEB4E7AAB}" srcOrd="2" destOrd="0" parTransId="{B820F7B3-B032-40D0-B57F-79050D8F84D2}" sibTransId="{81CA4A92-F3A6-4C2E-9771-34BADDE1106B}"/>
    <dgm:cxn modelId="{2C1C5FA4-2F3E-41A7-A80E-5F4A4104B896}" type="presOf" srcId="{74214690-C2C9-4A97-AA9A-71A84693CCBB}" destId="{77246E24-F4C5-480D-A793-1DBF1860FE1C}" srcOrd="0" destOrd="0" presId="urn:microsoft.com/office/officeart/2005/8/layout/hProcess9"/>
    <dgm:cxn modelId="{7A94E08A-00E8-44A8-A235-94548170964D}" srcId="{27F2BA2C-DBB3-4E42-8284-FB7CAF726870}" destId="{637A5C81-4285-4B77-93E5-ADAED1DC617A}" srcOrd="0" destOrd="0" parTransId="{00E12F30-D80E-4CFA-97FE-7FD4C76DEDEC}" sibTransId="{441D66FC-3562-46D9-B387-321E6DD590A7}"/>
    <dgm:cxn modelId="{0F711862-6266-4134-8F8D-89913C078C0F}" type="presOf" srcId="{637A5C81-4285-4B77-93E5-ADAED1DC617A}" destId="{017DE99F-BE79-42AF-8F12-4CB6383E45B9}" srcOrd="0" destOrd="0" presId="urn:microsoft.com/office/officeart/2005/8/layout/hProcess9"/>
    <dgm:cxn modelId="{F4658CDA-8B96-4CC4-89FE-96543FC3E572}" type="presParOf" srcId="{13BD4528-74AE-429E-AF10-62BC25100509}" destId="{08E631D5-2639-41F2-B043-93464A33DA89}" srcOrd="0" destOrd="0" presId="urn:microsoft.com/office/officeart/2005/8/layout/hProcess9"/>
    <dgm:cxn modelId="{3621F572-8F93-469F-B230-7C4B910081E5}" type="presParOf" srcId="{13BD4528-74AE-429E-AF10-62BC25100509}" destId="{F1118909-FD63-48DF-AFEB-E36D29715918}" srcOrd="1" destOrd="0" presId="urn:microsoft.com/office/officeart/2005/8/layout/hProcess9"/>
    <dgm:cxn modelId="{B1D6CA84-0584-4D2B-BC5E-13C99ED51088}" type="presParOf" srcId="{F1118909-FD63-48DF-AFEB-E36D29715918}" destId="{017DE99F-BE79-42AF-8F12-4CB6383E45B9}" srcOrd="0" destOrd="0" presId="urn:microsoft.com/office/officeart/2005/8/layout/hProcess9"/>
    <dgm:cxn modelId="{F132AF06-9293-482C-9640-DCACE90BA506}" type="presParOf" srcId="{F1118909-FD63-48DF-AFEB-E36D29715918}" destId="{B18710BA-570C-415B-80CE-65A4CDB517F9}" srcOrd="1" destOrd="0" presId="urn:microsoft.com/office/officeart/2005/8/layout/hProcess9"/>
    <dgm:cxn modelId="{A532D173-1840-4C04-9B4A-CD0342FC4B93}" type="presParOf" srcId="{F1118909-FD63-48DF-AFEB-E36D29715918}" destId="{8B3D3339-DD30-46AD-BC3F-035F0D738D3D}" srcOrd="2" destOrd="0" presId="urn:microsoft.com/office/officeart/2005/8/layout/hProcess9"/>
    <dgm:cxn modelId="{6DA9A4FD-F6B3-4960-B531-6E211147C2AF}" type="presParOf" srcId="{F1118909-FD63-48DF-AFEB-E36D29715918}" destId="{93959FC5-12E1-4E57-9816-7C3429EA59DF}" srcOrd="3" destOrd="0" presId="urn:microsoft.com/office/officeart/2005/8/layout/hProcess9"/>
    <dgm:cxn modelId="{103683DB-03D9-4F9C-BA3A-72D4D5D9101A}" type="presParOf" srcId="{F1118909-FD63-48DF-AFEB-E36D29715918}" destId="{1C7FD113-3A04-4259-8C11-000CCE40EFA4}" srcOrd="4" destOrd="0" presId="urn:microsoft.com/office/officeart/2005/8/layout/hProcess9"/>
    <dgm:cxn modelId="{DBBAC057-6865-4855-B4D6-1A038F4C24E7}" type="presParOf" srcId="{F1118909-FD63-48DF-AFEB-E36D29715918}" destId="{2AFD1CAF-69AC-483C-97B9-BC2C36D54534}" srcOrd="5" destOrd="0" presId="urn:microsoft.com/office/officeart/2005/8/layout/hProcess9"/>
    <dgm:cxn modelId="{A2D327A1-1FF9-41FC-8C24-3E2DB4AF5356}" type="presParOf" srcId="{F1118909-FD63-48DF-AFEB-E36D29715918}" destId="{5230A715-7EC7-40D2-8D53-107F852218A2}" srcOrd="6" destOrd="0" presId="urn:microsoft.com/office/officeart/2005/8/layout/hProcess9"/>
    <dgm:cxn modelId="{770D8A9C-4885-4B50-8273-88873CA95246}" type="presParOf" srcId="{F1118909-FD63-48DF-AFEB-E36D29715918}" destId="{65555445-68F5-49D4-A694-21BA73184CEA}" srcOrd="7" destOrd="0" presId="urn:microsoft.com/office/officeart/2005/8/layout/hProcess9"/>
    <dgm:cxn modelId="{B357C6E1-DABE-4AD6-BCB0-847AA7006C33}" type="presParOf" srcId="{F1118909-FD63-48DF-AFEB-E36D29715918}" destId="{77246E24-F4C5-480D-A793-1DBF1860FE1C}" srcOrd="8" destOrd="0" presId="urn:microsoft.com/office/officeart/2005/8/layout/hProcess9"/>
    <dgm:cxn modelId="{4F319409-AD3C-4457-A69F-7C2F9702103C}" type="presParOf" srcId="{F1118909-FD63-48DF-AFEB-E36D29715918}" destId="{347B307F-813D-48E2-B767-95DD0BF80599}" srcOrd="9" destOrd="0" presId="urn:microsoft.com/office/officeart/2005/8/layout/hProcess9"/>
    <dgm:cxn modelId="{B7C8F969-B7D0-4923-8EB3-6875D23D50D4}" type="presParOf" srcId="{F1118909-FD63-48DF-AFEB-E36D29715918}" destId="{BE9F0C90-50B0-426D-B38B-F14C7018E576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74C7C2-4721-4896-8037-C09DC8271D32}" type="doc">
      <dgm:prSet loTypeId="urn:microsoft.com/office/officeart/2005/8/layout/vProcess5" loCatId="process" qsTypeId="urn:microsoft.com/office/officeart/2005/8/quickstyle/simple1#1" qsCatId="simple" csTypeId="urn:microsoft.com/office/officeart/2005/8/colors/colorful1#1" csCatId="colorful" phldr="1"/>
      <dgm:spPr/>
    </dgm:pt>
    <dgm:pt modelId="{023B3A4E-5706-4DF9-8BFA-6657F80B8800}" type="pres">
      <dgm:prSet presAssocID="{7074C7C2-4721-4896-8037-C09DC8271D32}" presName="outerComposite" presStyleCnt="0">
        <dgm:presLayoutVars>
          <dgm:chMax val="5"/>
          <dgm:dir/>
          <dgm:resizeHandles val="exact"/>
        </dgm:presLayoutVars>
      </dgm:prSet>
      <dgm:spPr/>
    </dgm:pt>
    <dgm:pt modelId="{4BEEE64D-51B4-42C9-87B5-BC5969E2AACD}" type="pres">
      <dgm:prSet presAssocID="{7074C7C2-4721-4896-8037-C09DC8271D32}" presName="dummyMaxCanvas" presStyleCnt="0">
        <dgm:presLayoutVars/>
      </dgm:prSet>
      <dgm:spPr/>
    </dgm:pt>
  </dgm:ptLst>
  <dgm:cxnLst>
    <dgm:cxn modelId="{8A84CDE7-4457-4645-B3F0-ED4358441248}" type="presOf" srcId="{7074C7C2-4721-4896-8037-C09DC8271D32}" destId="{023B3A4E-5706-4DF9-8BFA-6657F80B8800}" srcOrd="0" destOrd="0" presId="urn:microsoft.com/office/officeart/2005/8/layout/vProcess5"/>
    <dgm:cxn modelId="{4CFBFC2A-4C28-4B52-B37C-B099417DA0A3}" type="presParOf" srcId="{023B3A4E-5706-4DF9-8BFA-6657F80B8800}" destId="{4BEEE64D-51B4-42C9-87B5-BC5969E2AACD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44EBC7-1693-4D19-AD4A-44418AE8707F}" type="doc">
      <dgm:prSet loTypeId="urn:microsoft.com/office/officeart/2005/8/layout/vList5" loCatId="list" qsTypeId="urn:microsoft.com/office/officeart/2005/8/quickstyle/simple1#1" qsCatId="simple" csTypeId="urn:microsoft.com/office/officeart/2005/8/colors/accent2_5" csCatId="accent2" phldr="1"/>
      <dgm:spPr/>
      <dgm:t>
        <a:bodyPr/>
        <a:lstStyle/>
        <a:p>
          <a:endParaRPr lang="zh-TW" altLang="en-US"/>
        </a:p>
      </dgm:t>
    </dgm:pt>
    <dgm:pt modelId="{5500DCC8-A010-4CC2-ABFE-3E67E64B161D}" type="pres">
      <dgm:prSet presAssocID="{C744EBC7-1693-4D19-AD4A-44418AE870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2D45887-4C95-4FFD-9E66-C1F9F3AC783B}" type="presOf" srcId="{C744EBC7-1693-4D19-AD4A-44418AE8707F}" destId="{5500DCC8-A010-4CC2-ABFE-3E67E64B161D}" srcOrd="0" destOrd="0" presId="urn:microsoft.com/office/officeart/2005/8/layout/vList5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44EBC7-1693-4D19-AD4A-44418AE8707F}" type="doc">
      <dgm:prSet loTypeId="urn:microsoft.com/office/officeart/2005/8/layout/vList5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zh-TW" altLang="en-US"/>
        </a:p>
      </dgm:t>
    </dgm:pt>
    <dgm:pt modelId="{A80F6A83-A3F3-48B1-B5AF-05237766B063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 rtl="0"/>
          <a:r>
            <a:rPr kumimoji="1" lang="zh-TW" altLang="en-US" sz="2400" b="1" dirty="0" smtClean="0">
              <a:latin typeface="標楷體" pitchFamily="65" charset="-120"/>
              <a:ea typeface="標楷體" pitchFamily="65" charset="-120"/>
            </a:rPr>
            <a:t>推動教師多元升等目標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2F702303-1CE4-4610-866E-0C51DE8EF820}" type="parTrans" cxnId="{2C7FFE48-5B76-4EB3-AFDB-22F4B776B1C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2C5BDC6A-BEF2-4253-9A92-215E54C80C44}" type="sibTrans" cxnId="{2C7FFE48-5B76-4EB3-AFDB-22F4B776B1C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FA878191-7908-45C5-B4F8-42260BBE1D30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rtl="0"/>
          <a:r>
            <a:rPr kumimoji="1" lang="zh-TW" altLang="en-US" sz="2200" dirty="0" smtClean="0">
              <a:latin typeface="標楷體" pitchFamily="65" charset="-120"/>
              <a:ea typeface="標楷體" pitchFamily="65" charset="-120"/>
            </a:rPr>
            <a:t>強化教學及研究效能</a:t>
          </a:r>
          <a:endParaRPr lang="zh-TW" altLang="en-US" sz="2200" dirty="0">
            <a:latin typeface="標楷體" pitchFamily="65" charset="-120"/>
            <a:ea typeface="標楷體" pitchFamily="65" charset="-120"/>
          </a:endParaRPr>
        </a:p>
      </dgm:t>
    </dgm:pt>
    <dgm:pt modelId="{19A965B7-CBEB-47FD-96B3-078A621D4E8E}" type="parTrans" cxnId="{9C0D26BB-137A-476D-BCAA-01069FC70ED1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DC46A9B3-7B1C-48F9-915A-076ECAA7CA1E}" type="sibTrans" cxnId="{9C0D26BB-137A-476D-BCAA-01069FC70ED1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A6C92A7B-61C8-4EB4-8696-FB3E3D5AC0E6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rtl="0"/>
          <a:r>
            <a:rPr kumimoji="1" lang="zh-TW" altLang="en-US" sz="2200" dirty="0" smtClean="0">
              <a:latin typeface="標楷體" pitchFamily="65" charset="-120"/>
              <a:ea typeface="標楷體" pitchFamily="65" charset="-120"/>
            </a:rPr>
            <a:t>協助產業推動產學合作</a:t>
          </a:r>
          <a:endParaRPr lang="zh-TW" altLang="en-US" sz="2200" dirty="0">
            <a:latin typeface="標楷體" pitchFamily="65" charset="-120"/>
            <a:ea typeface="標楷體" pitchFamily="65" charset="-120"/>
          </a:endParaRPr>
        </a:p>
      </dgm:t>
    </dgm:pt>
    <dgm:pt modelId="{647B3174-1E97-4225-801C-D46D4EC1AB06}" type="parTrans" cxnId="{E7DB3D18-C944-4548-927B-4286B097F496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8BBEEFF5-5769-482C-BAC9-40BD227E5A7C}" type="sibTrans" cxnId="{E7DB3D18-C944-4548-927B-4286B097F496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3FC5B118-225E-475D-8DA3-56FED63D9E27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rtl="0"/>
          <a:r>
            <a:rPr kumimoji="1" lang="zh-TW" altLang="en-US" sz="2200" dirty="0" smtClean="0">
              <a:latin typeface="標楷體" pitchFamily="65" charset="-120"/>
              <a:ea typeface="標楷體" pitchFamily="65" charset="-120"/>
            </a:rPr>
            <a:t>引導教師職涯發展</a:t>
          </a:r>
          <a:endParaRPr lang="zh-TW" altLang="en-US" sz="2200" dirty="0">
            <a:latin typeface="標楷體" pitchFamily="65" charset="-120"/>
            <a:ea typeface="標楷體" pitchFamily="65" charset="-120"/>
          </a:endParaRPr>
        </a:p>
      </dgm:t>
    </dgm:pt>
    <dgm:pt modelId="{3D3C56AF-A85B-48D9-A6E4-2EFC10AE872F}" type="parTrans" cxnId="{B4CF414F-F571-4C21-B7CD-6A9EA7D20EBB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F5F45D02-5914-4D24-92B1-AFD464CA9FE6}" type="sibTrans" cxnId="{B4CF414F-F571-4C21-B7CD-6A9EA7D20EBB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5500DCC8-A010-4CC2-ABFE-3E67E64B161D}" type="pres">
      <dgm:prSet presAssocID="{C744EBC7-1693-4D19-AD4A-44418AE870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A64D12D-C96B-45D1-956C-797EA6E7CA5A}" type="pres">
      <dgm:prSet presAssocID="{A80F6A83-A3F3-48B1-B5AF-05237766B063}" presName="linNode" presStyleCnt="0"/>
      <dgm:spPr/>
    </dgm:pt>
    <dgm:pt modelId="{BEDC7A4D-EFA6-44BB-A3F5-8A5D202303F8}" type="pres">
      <dgm:prSet presAssocID="{A80F6A83-A3F3-48B1-B5AF-05237766B063}" presName="parentText" presStyleLbl="node1" presStyleIdx="0" presStyleCnt="1" custScaleX="39197" custScaleY="40850" custLinFactNeighborX="-14952" custLinFactNeighborY="2727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A8C597-4316-4128-859E-E2B1FFE41E72}" type="pres">
      <dgm:prSet presAssocID="{A80F6A83-A3F3-48B1-B5AF-05237766B063}" presName="descendantText" presStyleLbl="alignAccFollowNode1" presStyleIdx="0" presStyleCnt="1" custScaleX="74913" custScaleY="46941" custLinFactNeighborX="-23989" custLinFactNeighborY="320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9C28951-754E-47FB-BB0D-C8833F224194}" type="presOf" srcId="{A80F6A83-A3F3-48B1-B5AF-05237766B063}" destId="{BEDC7A4D-EFA6-44BB-A3F5-8A5D202303F8}" srcOrd="0" destOrd="0" presId="urn:microsoft.com/office/officeart/2005/8/layout/vList5"/>
    <dgm:cxn modelId="{B4CF414F-F571-4C21-B7CD-6A9EA7D20EBB}" srcId="{A80F6A83-A3F3-48B1-B5AF-05237766B063}" destId="{3FC5B118-225E-475D-8DA3-56FED63D9E27}" srcOrd="2" destOrd="0" parTransId="{3D3C56AF-A85B-48D9-A6E4-2EFC10AE872F}" sibTransId="{F5F45D02-5914-4D24-92B1-AFD464CA9FE6}"/>
    <dgm:cxn modelId="{AAF9766B-09FD-4D20-97DD-55E7FB39B109}" type="presOf" srcId="{C744EBC7-1693-4D19-AD4A-44418AE8707F}" destId="{5500DCC8-A010-4CC2-ABFE-3E67E64B161D}" srcOrd="0" destOrd="0" presId="urn:microsoft.com/office/officeart/2005/8/layout/vList5"/>
    <dgm:cxn modelId="{E7DB3D18-C944-4548-927B-4286B097F496}" srcId="{A80F6A83-A3F3-48B1-B5AF-05237766B063}" destId="{A6C92A7B-61C8-4EB4-8696-FB3E3D5AC0E6}" srcOrd="1" destOrd="0" parTransId="{647B3174-1E97-4225-801C-D46D4EC1AB06}" sibTransId="{8BBEEFF5-5769-482C-BAC9-40BD227E5A7C}"/>
    <dgm:cxn modelId="{2C7FFE48-5B76-4EB3-AFDB-22F4B776B1C8}" srcId="{C744EBC7-1693-4D19-AD4A-44418AE8707F}" destId="{A80F6A83-A3F3-48B1-B5AF-05237766B063}" srcOrd="0" destOrd="0" parTransId="{2F702303-1CE4-4610-866E-0C51DE8EF820}" sibTransId="{2C5BDC6A-BEF2-4253-9A92-215E54C80C44}"/>
    <dgm:cxn modelId="{9FC3ED6D-F308-46C4-835E-202FDDA01DB5}" type="presOf" srcId="{A6C92A7B-61C8-4EB4-8696-FB3E3D5AC0E6}" destId="{87A8C597-4316-4128-859E-E2B1FFE41E72}" srcOrd="0" destOrd="1" presId="urn:microsoft.com/office/officeart/2005/8/layout/vList5"/>
    <dgm:cxn modelId="{9C0D26BB-137A-476D-BCAA-01069FC70ED1}" srcId="{A80F6A83-A3F3-48B1-B5AF-05237766B063}" destId="{FA878191-7908-45C5-B4F8-42260BBE1D30}" srcOrd="0" destOrd="0" parTransId="{19A965B7-CBEB-47FD-96B3-078A621D4E8E}" sibTransId="{DC46A9B3-7B1C-48F9-915A-076ECAA7CA1E}"/>
    <dgm:cxn modelId="{2FC5A1B4-8D49-47A4-ADEC-AB21F72630A3}" type="presOf" srcId="{3FC5B118-225E-475D-8DA3-56FED63D9E27}" destId="{87A8C597-4316-4128-859E-E2B1FFE41E72}" srcOrd="0" destOrd="2" presId="urn:microsoft.com/office/officeart/2005/8/layout/vList5"/>
    <dgm:cxn modelId="{8CD574A6-D0BD-4E19-B3F7-D2B90008F995}" type="presOf" srcId="{FA878191-7908-45C5-B4F8-42260BBE1D30}" destId="{87A8C597-4316-4128-859E-E2B1FFE41E72}" srcOrd="0" destOrd="0" presId="urn:microsoft.com/office/officeart/2005/8/layout/vList5"/>
    <dgm:cxn modelId="{B24FDB86-71B0-405D-B585-2DD9DC4DAE7D}" type="presParOf" srcId="{5500DCC8-A010-4CC2-ABFE-3E67E64B161D}" destId="{2A64D12D-C96B-45D1-956C-797EA6E7CA5A}" srcOrd="0" destOrd="0" presId="urn:microsoft.com/office/officeart/2005/8/layout/vList5"/>
    <dgm:cxn modelId="{C2498321-6355-4F71-8148-41D964007CB3}" type="presParOf" srcId="{2A64D12D-C96B-45D1-956C-797EA6E7CA5A}" destId="{BEDC7A4D-EFA6-44BB-A3F5-8A5D202303F8}" srcOrd="0" destOrd="0" presId="urn:microsoft.com/office/officeart/2005/8/layout/vList5"/>
    <dgm:cxn modelId="{AB5E9A8A-7E68-4436-8C3D-6AB640768A17}" type="presParOf" srcId="{2A64D12D-C96B-45D1-956C-797EA6E7CA5A}" destId="{87A8C597-4316-4128-859E-E2B1FFE41E7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CF2320-2621-4761-8B12-05296B73129D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53A43A39-3449-4528-B1CF-3848DAEA4E75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 rtl="0"/>
          <a:r>
            <a:rPr kumimoji="1" lang="zh-TW" sz="2400" b="1" dirty="0" smtClean="0">
              <a:latin typeface="標楷體" pitchFamily="65" charset="-120"/>
              <a:ea typeface="標楷體" pitchFamily="65" charset="-120"/>
            </a:rPr>
            <a:t>訂定獎勵措施</a:t>
          </a:r>
          <a:endParaRPr kumimoji="1" lang="en-US" sz="2400" b="1" dirty="0">
            <a:latin typeface="標楷體" pitchFamily="65" charset="-120"/>
            <a:ea typeface="標楷體" pitchFamily="65" charset="-120"/>
          </a:endParaRPr>
        </a:p>
      </dgm:t>
    </dgm:pt>
    <dgm:pt modelId="{87F3C2F2-5243-4AF2-A59A-034AD13472CC}" type="parTrans" cxnId="{DA1F3EF0-2F68-46D4-8D36-9ADC1D6AB35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CBD39132-0948-4A09-9858-133E2AE1D71D}" type="sibTrans" cxnId="{DA1F3EF0-2F68-46D4-8D36-9ADC1D6AB35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FC2E9605-D354-431F-A1FA-F0DC791F41A9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alpha val="90000"/>
            </a:schemeClr>
          </a:solidFill>
        </a:ln>
      </dgm:spPr>
      <dgm:t>
        <a:bodyPr/>
        <a:lstStyle/>
        <a:p>
          <a:pPr rtl="0"/>
          <a:r>
            <a:rPr kumimoji="1" lang="zh-TW" sz="2000" b="1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rPr>
            <a:t>提升教學品質，朝向教學發展</a:t>
          </a:r>
          <a:r>
            <a:rPr kumimoji="1" lang="zh-TW" sz="2000" b="1" dirty="0" smtClean="0">
              <a:latin typeface="標楷體" pitchFamily="65" charset="-120"/>
              <a:ea typeface="標楷體" pitchFamily="65" charset="-120"/>
            </a:rPr>
            <a:t>：</a:t>
          </a:r>
          <a:r>
            <a:rPr kumimoji="1" lang="zh-TW" sz="2000" dirty="0" smtClean="0">
              <a:latin typeface="標楷體" pitchFamily="65" charset="-120"/>
              <a:ea typeface="標楷體" pitchFamily="65" charset="-120"/>
            </a:rPr>
            <a:t>訂有「教學特優教師彈性薪資獎勵辦法」、「興人師獎實施要點」及「優良導師評選獎勵辦法」</a:t>
          </a:r>
          <a:r>
            <a:rPr kumimoji="1" lang="zh-TW" altLang="en-US" sz="2000" dirty="0" smtClean="0">
              <a:latin typeface="標楷體" pitchFamily="65" charset="-120"/>
              <a:ea typeface="標楷體" pitchFamily="65" charset="-120"/>
            </a:rPr>
            <a:t>。</a:t>
          </a:r>
          <a:endParaRPr kumimoji="1" lang="en-US" sz="2000" dirty="0">
            <a:latin typeface="標楷體" pitchFamily="65" charset="-120"/>
            <a:ea typeface="標楷體" pitchFamily="65" charset="-120"/>
          </a:endParaRPr>
        </a:p>
      </dgm:t>
    </dgm:pt>
    <dgm:pt modelId="{EDF27B97-4917-4CEB-AB64-9192D9E105AB}" type="parTrans" cxnId="{CF3DB836-2439-42F0-A507-8EF3455332FC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67ADA5E8-BDD9-4FA7-A693-3F3B0351640C}" type="sibTrans" cxnId="{CF3DB836-2439-42F0-A507-8EF3455332FC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8BDAAFB4-04CA-4DDF-85B7-8D11BE8E4F58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alpha val="90000"/>
            </a:schemeClr>
          </a:solidFill>
        </a:ln>
      </dgm:spPr>
      <dgm:t>
        <a:bodyPr/>
        <a:lstStyle/>
        <a:p>
          <a:pPr rtl="0"/>
          <a:r>
            <a:rPr kumimoji="1" lang="zh-TW" altLang="en-US" sz="2000" b="1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rPr>
            <a:t>鼓勵技術應用，推動產學合作：</a:t>
          </a:r>
          <a:r>
            <a:rPr kumimoji="1" lang="zh-TW" altLang="en-US" sz="2000" dirty="0" smtClean="0">
              <a:latin typeface="標楷體" pitchFamily="65" charset="-120"/>
              <a:ea typeface="標楷體" pitchFamily="65" charset="-120"/>
            </a:rPr>
            <a:t>訂有「產學績優教師彈性薪資獎勵辦法」、「產學合作績優教職員獎勵要點」及「學術研究績效獎勵辦法」發明專利、植物品種權獎勵等規範。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C60C16A3-C00A-4690-AC87-ABB66E57632A}" type="parTrans" cxnId="{0F061863-A777-4281-A02D-114A5EB47C84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74688F95-B6F7-4F4E-BC48-229B29FADABE}" type="sibTrans" cxnId="{0F061863-A777-4281-A02D-114A5EB47C84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58DE5581-1E6A-4144-BEB7-04163A7E76D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 rtl="0"/>
          <a:r>
            <a:rPr kumimoji="1" lang="zh-TW" sz="2400" b="1" dirty="0" smtClean="0">
              <a:latin typeface="標楷體" pitchFamily="65" charset="-120"/>
              <a:ea typeface="標楷體" pitchFamily="65" charset="-120"/>
            </a:rPr>
            <a:t>提供教師支援及補助</a:t>
          </a:r>
          <a:endParaRPr kumimoji="1" lang="en-US" sz="2400" b="1" dirty="0">
            <a:latin typeface="標楷體" pitchFamily="65" charset="-120"/>
            <a:ea typeface="標楷體" pitchFamily="65" charset="-120"/>
          </a:endParaRPr>
        </a:p>
      </dgm:t>
    </dgm:pt>
    <dgm:pt modelId="{06BFA655-B1CD-4971-B261-C1EF4E813C9C}" type="parTrans" cxnId="{9EB0A247-DB29-4FCA-A6CF-A89CCA7B651F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00E1F07D-FE5B-4E1A-A795-64DA4304B129}" type="sibTrans" cxnId="{9EB0A247-DB29-4FCA-A6CF-A89CCA7B651F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53523309-35B6-4925-BF69-9BD17FF6C997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alpha val="90000"/>
            </a:schemeClr>
          </a:solidFill>
        </a:ln>
      </dgm:spPr>
      <dgm:t>
        <a:bodyPr/>
        <a:lstStyle/>
        <a:p>
          <a:pPr rtl="0"/>
          <a:r>
            <a:rPr kumimoji="1" lang="zh-TW" altLang="en-US" sz="2000" b="1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rPr>
            <a:t>鼓勵教師教學：</a:t>
          </a:r>
          <a:r>
            <a:rPr kumimoji="1" lang="zh-TW" altLang="en-US" sz="2000" dirty="0" smtClean="0">
              <a:latin typeface="標楷體" pitchFamily="65" charset="-120"/>
              <a:ea typeface="標楷體" pitchFamily="65" charset="-120"/>
            </a:rPr>
            <a:t>提供教學諮詢輔導、教師傳習及教學助理等多項支援。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6D1E5B21-BEFD-4024-B0A5-5CC1CDCCF397}" type="parTrans" cxnId="{CCDE6595-8F3B-4C94-B0AC-F855FBC14EE3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A5958C2E-8983-4B99-A7EA-BA11B1AEA18C}" type="sibTrans" cxnId="{CCDE6595-8F3B-4C94-B0AC-F855FBC14EE3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0F3B1CC4-E190-425B-902A-02D6EACF76C6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alpha val="90000"/>
            </a:schemeClr>
          </a:solidFill>
        </a:ln>
      </dgm:spPr>
      <dgm:t>
        <a:bodyPr/>
        <a:lstStyle/>
        <a:p>
          <a:pPr rtl="0"/>
          <a:r>
            <a:rPr kumimoji="1" lang="zh-TW" altLang="en-US" sz="2000" b="1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rPr>
            <a:t>鼓勵教師產學合作及研究：</a:t>
          </a:r>
          <a:r>
            <a:rPr kumimoji="1" lang="zh-TW" altLang="en-US" sz="2000" dirty="0" smtClean="0">
              <a:latin typeface="標楷體" pitchFamily="65" charset="-120"/>
              <a:ea typeface="標楷體" pitchFamily="65" charset="-120"/>
            </a:rPr>
            <a:t>提供教學及研究經費補助及儀器、教師減授時數、圖書與電子資源配合款經費補助等多項資源。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F5F4C607-3340-4574-B275-260E30EE0385}" type="parTrans" cxnId="{866227D5-FAF2-4C76-97B5-F641B9264014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0345E223-E5A5-49BC-A68D-969A61163767}" type="sibTrans" cxnId="{866227D5-FAF2-4C76-97B5-F641B9264014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0379A729-9B6E-43E1-A8CC-2286D6D15647}" type="pres">
      <dgm:prSet presAssocID="{B1CF2320-2621-4761-8B12-05296B7312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E1234C9-454D-462F-AB3E-0F959A3F6E73}" type="pres">
      <dgm:prSet presAssocID="{53A43A39-3449-4528-B1CF-3848DAEA4E75}" presName="linNode" presStyleCnt="0"/>
      <dgm:spPr/>
    </dgm:pt>
    <dgm:pt modelId="{ED1475F9-7979-46C8-95E5-409259C076FC}" type="pres">
      <dgm:prSet presAssocID="{53A43A39-3449-4528-B1CF-3848DAEA4E75}" presName="parentText" presStyleLbl="node1" presStyleIdx="0" presStyleCnt="2" custScaleX="55992" custScaleY="6576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17EDD3-EF97-42BB-8ECA-02D1B9B4C200}" type="pres">
      <dgm:prSet presAssocID="{53A43A39-3449-4528-B1CF-3848DAEA4E75}" presName="descendantText" presStyleLbl="alignAccFollowNode1" presStyleIdx="0" presStyleCnt="2" custScaleX="111892" custScaleY="827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DD1BF5-86D0-4237-B045-F2F410DF29A0}" type="pres">
      <dgm:prSet presAssocID="{CBD39132-0948-4A09-9858-133E2AE1D71D}" presName="sp" presStyleCnt="0"/>
      <dgm:spPr/>
    </dgm:pt>
    <dgm:pt modelId="{727FDF10-13CF-4E31-9388-A0FC590891CC}" type="pres">
      <dgm:prSet presAssocID="{58DE5581-1E6A-4144-BEB7-04163A7E76DC}" presName="linNode" presStyleCnt="0"/>
      <dgm:spPr/>
    </dgm:pt>
    <dgm:pt modelId="{9CB37226-36B9-4C5D-B165-F6CD65EAD649}" type="pres">
      <dgm:prSet presAssocID="{58DE5581-1E6A-4144-BEB7-04163A7E76DC}" presName="parentText" presStyleLbl="node1" presStyleIdx="1" presStyleCnt="2" custScaleX="58508" custScaleY="67056" custLinFactNeighborX="-464" custLinFactNeighborY="45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AFCF3F-C058-446D-9318-BDE9B71905C7}" type="pres">
      <dgm:prSet presAssocID="{58DE5581-1E6A-4144-BEB7-04163A7E76DC}" presName="descendantText" presStyleLbl="alignAccFollowNode1" presStyleIdx="1" presStyleCnt="2" custScaleX="111863" custScaleY="80589" custLinFactNeighborX="-1236" custLinFactNeighborY="14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A1F3EF0-2F68-46D4-8D36-9ADC1D6AB358}" srcId="{B1CF2320-2621-4761-8B12-05296B73129D}" destId="{53A43A39-3449-4528-B1CF-3848DAEA4E75}" srcOrd="0" destOrd="0" parTransId="{87F3C2F2-5243-4AF2-A59A-034AD13472CC}" sibTransId="{CBD39132-0948-4A09-9858-133E2AE1D71D}"/>
    <dgm:cxn modelId="{9EB0A247-DB29-4FCA-A6CF-A89CCA7B651F}" srcId="{B1CF2320-2621-4761-8B12-05296B73129D}" destId="{58DE5581-1E6A-4144-BEB7-04163A7E76DC}" srcOrd="1" destOrd="0" parTransId="{06BFA655-B1CD-4971-B261-C1EF4E813C9C}" sibTransId="{00E1F07D-FE5B-4E1A-A795-64DA4304B129}"/>
    <dgm:cxn modelId="{42DF3D14-D120-489E-9F45-6D65E0804834}" type="presOf" srcId="{53A43A39-3449-4528-B1CF-3848DAEA4E75}" destId="{ED1475F9-7979-46C8-95E5-409259C076FC}" srcOrd="0" destOrd="0" presId="urn:microsoft.com/office/officeart/2005/8/layout/vList5"/>
    <dgm:cxn modelId="{866227D5-FAF2-4C76-97B5-F641B9264014}" srcId="{58DE5581-1E6A-4144-BEB7-04163A7E76DC}" destId="{0F3B1CC4-E190-425B-902A-02D6EACF76C6}" srcOrd="1" destOrd="0" parTransId="{F5F4C607-3340-4574-B275-260E30EE0385}" sibTransId="{0345E223-E5A5-49BC-A68D-969A61163767}"/>
    <dgm:cxn modelId="{CCDE6595-8F3B-4C94-B0AC-F855FBC14EE3}" srcId="{58DE5581-1E6A-4144-BEB7-04163A7E76DC}" destId="{53523309-35B6-4925-BF69-9BD17FF6C997}" srcOrd="0" destOrd="0" parTransId="{6D1E5B21-BEFD-4024-B0A5-5CC1CDCCF397}" sibTransId="{A5958C2E-8983-4B99-A7EA-BA11B1AEA18C}"/>
    <dgm:cxn modelId="{9D7055C2-164C-4465-AEEC-9BCD9239C6C0}" type="presOf" srcId="{8BDAAFB4-04CA-4DDF-85B7-8D11BE8E4F58}" destId="{3817EDD3-EF97-42BB-8ECA-02D1B9B4C200}" srcOrd="0" destOrd="1" presId="urn:microsoft.com/office/officeart/2005/8/layout/vList5"/>
    <dgm:cxn modelId="{0EB9C3B7-9980-4621-ACE4-967BEADE1834}" type="presOf" srcId="{53523309-35B6-4925-BF69-9BD17FF6C997}" destId="{96AFCF3F-C058-446D-9318-BDE9B71905C7}" srcOrd="0" destOrd="0" presId="urn:microsoft.com/office/officeart/2005/8/layout/vList5"/>
    <dgm:cxn modelId="{3EBE546F-1954-46B3-8B78-3ECE94BC7303}" type="presOf" srcId="{58DE5581-1E6A-4144-BEB7-04163A7E76DC}" destId="{9CB37226-36B9-4C5D-B165-F6CD65EAD649}" srcOrd="0" destOrd="0" presId="urn:microsoft.com/office/officeart/2005/8/layout/vList5"/>
    <dgm:cxn modelId="{CF3DB836-2439-42F0-A507-8EF3455332FC}" srcId="{53A43A39-3449-4528-B1CF-3848DAEA4E75}" destId="{FC2E9605-D354-431F-A1FA-F0DC791F41A9}" srcOrd="0" destOrd="0" parTransId="{EDF27B97-4917-4CEB-AB64-9192D9E105AB}" sibTransId="{67ADA5E8-BDD9-4FA7-A693-3F3B0351640C}"/>
    <dgm:cxn modelId="{BFA59428-2B2E-4904-98AE-0D6DAAE35D8A}" type="presOf" srcId="{FC2E9605-D354-431F-A1FA-F0DC791F41A9}" destId="{3817EDD3-EF97-42BB-8ECA-02D1B9B4C200}" srcOrd="0" destOrd="0" presId="urn:microsoft.com/office/officeart/2005/8/layout/vList5"/>
    <dgm:cxn modelId="{F9D22842-772E-472C-8088-90758493C54C}" type="presOf" srcId="{B1CF2320-2621-4761-8B12-05296B73129D}" destId="{0379A729-9B6E-43E1-A8CC-2286D6D15647}" srcOrd="0" destOrd="0" presId="urn:microsoft.com/office/officeart/2005/8/layout/vList5"/>
    <dgm:cxn modelId="{0F061863-A777-4281-A02D-114A5EB47C84}" srcId="{53A43A39-3449-4528-B1CF-3848DAEA4E75}" destId="{8BDAAFB4-04CA-4DDF-85B7-8D11BE8E4F58}" srcOrd="1" destOrd="0" parTransId="{C60C16A3-C00A-4690-AC87-ABB66E57632A}" sibTransId="{74688F95-B6F7-4F4E-BC48-229B29FADABE}"/>
    <dgm:cxn modelId="{07A1DA3E-A408-453E-8D41-71A1BED13DA7}" type="presOf" srcId="{0F3B1CC4-E190-425B-902A-02D6EACF76C6}" destId="{96AFCF3F-C058-446D-9318-BDE9B71905C7}" srcOrd="0" destOrd="1" presId="urn:microsoft.com/office/officeart/2005/8/layout/vList5"/>
    <dgm:cxn modelId="{62DF1D98-2899-4C12-A387-17F746FE4F53}" type="presParOf" srcId="{0379A729-9B6E-43E1-A8CC-2286D6D15647}" destId="{DE1234C9-454D-462F-AB3E-0F959A3F6E73}" srcOrd="0" destOrd="0" presId="urn:microsoft.com/office/officeart/2005/8/layout/vList5"/>
    <dgm:cxn modelId="{1CD90455-FB0E-4FD6-9AB5-6FE54C29E24D}" type="presParOf" srcId="{DE1234C9-454D-462F-AB3E-0F959A3F6E73}" destId="{ED1475F9-7979-46C8-95E5-409259C076FC}" srcOrd="0" destOrd="0" presId="urn:microsoft.com/office/officeart/2005/8/layout/vList5"/>
    <dgm:cxn modelId="{8775A5AE-C992-4C52-8B26-78F8BF3CEDBC}" type="presParOf" srcId="{DE1234C9-454D-462F-AB3E-0F959A3F6E73}" destId="{3817EDD3-EF97-42BB-8ECA-02D1B9B4C200}" srcOrd="1" destOrd="0" presId="urn:microsoft.com/office/officeart/2005/8/layout/vList5"/>
    <dgm:cxn modelId="{1F1693EA-C21E-4599-BC07-DF2EFB8610AA}" type="presParOf" srcId="{0379A729-9B6E-43E1-A8CC-2286D6D15647}" destId="{F4DD1BF5-86D0-4237-B045-F2F410DF29A0}" srcOrd="1" destOrd="0" presId="urn:microsoft.com/office/officeart/2005/8/layout/vList5"/>
    <dgm:cxn modelId="{BBE551E1-C5F2-438B-A73C-9D10DC024439}" type="presParOf" srcId="{0379A729-9B6E-43E1-A8CC-2286D6D15647}" destId="{727FDF10-13CF-4E31-9388-A0FC590891CC}" srcOrd="2" destOrd="0" presId="urn:microsoft.com/office/officeart/2005/8/layout/vList5"/>
    <dgm:cxn modelId="{3FF59B9A-0210-42C5-AD37-FB79845A757F}" type="presParOf" srcId="{727FDF10-13CF-4E31-9388-A0FC590891CC}" destId="{9CB37226-36B9-4C5D-B165-F6CD65EAD649}" srcOrd="0" destOrd="0" presId="urn:microsoft.com/office/officeart/2005/8/layout/vList5"/>
    <dgm:cxn modelId="{E691F99A-111F-47BC-BDD3-9CE6040DA811}" type="presParOf" srcId="{727FDF10-13CF-4E31-9388-A0FC590891CC}" destId="{96AFCF3F-C058-446D-9318-BDE9B71905C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C98C6E-8A99-4D7F-A47E-BB9F6D2D3706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12568059-95A0-4802-AF14-156E485ADF3A}">
      <dgm:prSet phldrT="[文字]" custT="1"/>
      <dgm:spPr>
        <a:solidFill>
          <a:schemeClr val="accent6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引導教師多元專業發展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000" dirty="0">
            <a:latin typeface="標楷體" pitchFamily="65" charset="-120"/>
            <a:ea typeface="標楷體" pitchFamily="65" charset="-120"/>
          </a:endParaRPr>
        </a:p>
      </dgm:t>
    </dgm:pt>
    <dgm:pt modelId="{BE942F47-E9D9-474A-A2CC-797E2E41E8A5}" type="parTrans" cxnId="{767D4D24-82E6-446F-98B1-2315ECDC35C6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FF99C5DA-41CE-4D69-857F-0FF3CA55C8CB}" type="sibTrans" cxnId="{767D4D24-82E6-446F-98B1-2315ECDC35C6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43C62ACF-10E2-48C1-8CCF-B1AD4CAB498B}">
      <dgm:prSet phldrT="[文字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75000"/>
              <a:lumOff val="25000"/>
              <a:alpha val="90000"/>
            </a:schemeClr>
          </a:solidFill>
        </a:ln>
      </dgm:spPr>
      <dgm:t>
        <a:bodyPr/>
        <a:lstStyle/>
        <a:p>
          <a:r>
            <a:rPr lang="zh-TW" altLang="zh-TW" sz="2200" dirty="0" smtClean="0">
              <a:latin typeface="標楷體" pitchFamily="65" charset="-120"/>
              <a:ea typeface="標楷體" pitchFamily="65" charset="-120"/>
            </a:rPr>
            <a:t>設置</a:t>
          </a:r>
          <a:r>
            <a:rPr lang="zh-TW" altLang="zh-TW" sz="2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「教師教學諮詢輔導小組」</a:t>
          </a:r>
          <a:r>
            <a:rPr lang="zh-TW" altLang="en-US" sz="2200" dirty="0" smtClean="0">
              <a:solidFill>
                <a:schemeClr val="tx1"/>
              </a:solidFill>
              <a:latin typeface="標楷體"/>
              <a:ea typeface="標楷體"/>
            </a:rPr>
            <a:t>，</a:t>
          </a:r>
          <a:r>
            <a:rPr lang="zh-TW" altLang="zh-TW" sz="2200" dirty="0" smtClean="0">
              <a:latin typeface="標楷體" pitchFamily="65" charset="-120"/>
              <a:ea typeface="標楷體" pitchFamily="65" charset="-120"/>
            </a:rPr>
            <a:t>協助教師提昇教學品質。</a:t>
          </a:r>
          <a:endParaRPr lang="zh-TW" altLang="en-US" sz="2200" dirty="0">
            <a:latin typeface="標楷體" pitchFamily="65" charset="-120"/>
            <a:ea typeface="標楷體" pitchFamily="65" charset="-120"/>
          </a:endParaRPr>
        </a:p>
      </dgm:t>
    </dgm:pt>
    <dgm:pt modelId="{551006FA-2167-45A5-B4A4-2A8F7E2B5DBC}" type="parTrans" cxnId="{85391826-83AF-4E9A-891F-4634F475C1E2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83B28307-C0E4-4ACF-AC0B-E1EE3484B80B}" type="sibTrans" cxnId="{85391826-83AF-4E9A-891F-4634F475C1E2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9C573ED3-9FE4-4D7E-AA2C-346DB17A9C1D}">
      <dgm:prSet phldrT="[文字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75000"/>
              <a:lumOff val="25000"/>
              <a:alpha val="90000"/>
            </a:schemeClr>
          </a:solidFill>
        </a:ln>
      </dgm:spPr>
      <dgm:t>
        <a:bodyPr/>
        <a:lstStyle/>
        <a:p>
          <a:r>
            <a:rPr lang="zh-TW" altLang="zh-TW" sz="2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辦理多元教學與學生學習成效相關的研習活動</a:t>
          </a:r>
          <a:r>
            <a:rPr lang="zh-TW" altLang="zh-TW" sz="2200" dirty="0" smtClean="0">
              <a:latin typeface="標楷體" pitchFamily="65" charset="-120"/>
              <a:ea typeface="標楷體" pitchFamily="65" charset="-120"/>
            </a:rPr>
            <a:t>，鼓勵教師爭取教學精進計畫及數位教材的錄製計畫。</a:t>
          </a:r>
          <a:endParaRPr lang="zh-TW" altLang="en-US" sz="2200" dirty="0">
            <a:latin typeface="標楷體" pitchFamily="65" charset="-120"/>
            <a:ea typeface="標楷體" pitchFamily="65" charset="-120"/>
          </a:endParaRPr>
        </a:p>
      </dgm:t>
    </dgm:pt>
    <dgm:pt modelId="{0CD6C0C1-C19E-4EB3-B308-59C637231FCE}" type="parTrans" cxnId="{14535CE2-51BE-4CF1-8754-9CDA72EE0771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D29F0174-97E5-4B3B-A3B1-167575FB9C4F}" type="sibTrans" cxnId="{14535CE2-51BE-4CF1-8754-9CDA72EE0771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EB41D187-ABBE-4174-8A8F-A90C1F5E953A}">
      <dgm:prSet phldrT="[文字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75000"/>
              <a:lumOff val="25000"/>
              <a:alpha val="90000"/>
            </a:schemeClr>
          </a:solidFill>
        </a:ln>
      </dgm:spPr>
      <dgm:t>
        <a:bodyPr/>
        <a:lstStyle/>
        <a:p>
          <a:r>
            <a:rPr lang="zh-TW" altLang="zh-TW" sz="2200" dirty="0" smtClean="0">
              <a:latin typeface="標楷體" pitchFamily="65" charset="-120"/>
              <a:ea typeface="標楷體" pitchFamily="65" charset="-120"/>
            </a:rPr>
            <a:t>辦理獲獎勵教師</a:t>
          </a:r>
          <a:r>
            <a:rPr lang="zh-TW" altLang="zh-TW" sz="2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經驗分享，提</a:t>
          </a:r>
          <a:r>
            <a:rPr lang="zh-TW" altLang="en-US" sz="2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升</a:t>
          </a:r>
          <a:r>
            <a:rPr lang="zh-TW" altLang="zh-TW" sz="2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教師教學技能及品質</a:t>
          </a:r>
          <a:r>
            <a:rPr lang="zh-TW" altLang="zh-TW" sz="2200" dirty="0" smtClean="0">
              <a:latin typeface="標楷體" pitchFamily="65" charset="-120"/>
              <a:ea typeface="標楷體" pitchFamily="65" charset="-120"/>
            </a:rPr>
            <a:t>。</a:t>
          </a:r>
          <a:endParaRPr lang="zh-TW" altLang="en-US" sz="2200" dirty="0">
            <a:latin typeface="標楷體" pitchFamily="65" charset="-120"/>
            <a:ea typeface="標楷體" pitchFamily="65" charset="-120"/>
          </a:endParaRPr>
        </a:p>
      </dgm:t>
    </dgm:pt>
    <dgm:pt modelId="{9E79F957-84ED-4B8A-95BF-9034B1A89E50}" type="parTrans" cxnId="{E473164F-A1D1-4061-A287-AEBD38530CF5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C3A34474-CFCD-4F52-91EB-66704197013C}" type="sibTrans" cxnId="{E473164F-A1D1-4061-A287-AEBD38530CF5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B27674BB-5DC0-48CE-B761-A84DA7608B1C}" type="pres">
      <dgm:prSet presAssocID="{2DC98C6E-8A99-4D7F-A47E-BB9F6D2D37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959E9E2-10A0-410D-91FA-E9C34CB0BA6E}" type="pres">
      <dgm:prSet presAssocID="{12568059-95A0-4802-AF14-156E485ADF3A}" presName="linNode" presStyleCnt="0"/>
      <dgm:spPr/>
    </dgm:pt>
    <dgm:pt modelId="{E237C895-A634-4F87-9D80-5DDB3C0FCF3E}" type="pres">
      <dgm:prSet presAssocID="{12568059-95A0-4802-AF14-156E485ADF3A}" presName="parentText" presStyleLbl="node1" presStyleIdx="0" presStyleCnt="1" custScaleX="6908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BA0972-26C4-40A3-9C66-25657672CF60}" type="pres">
      <dgm:prSet presAssocID="{12568059-95A0-4802-AF14-156E485ADF3A}" presName="descendantText" presStyleLbl="alignAccFollowNode1" presStyleIdx="0" presStyleCnt="1" custScaleX="113661" custScaleY="1225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5391826-83AF-4E9A-891F-4634F475C1E2}" srcId="{12568059-95A0-4802-AF14-156E485ADF3A}" destId="{43C62ACF-10E2-48C1-8CCF-B1AD4CAB498B}" srcOrd="0" destOrd="0" parTransId="{551006FA-2167-45A5-B4A4-2A8F7E2B5DBC}" sibTransId="{83B28307-C0E4-4ACF-AC0B-E1EE3484B80B}"/>
    <dgm:cxn modelId="{767D4D24-82E6-446F-98B1-2315ECDC35C6}" srcId="{2DC98C6E-8A99-4D7F-A47E-BB9F6D2D3706}" destId="{12568059-95A0-4802-AF14-156E485ADF3A}" srcOrd="0" destOrd="0" parTransId="{BE942F47-E9D9-474A-A2CC-797E2E41E8A5}" sibTransId="{FF99C5DA-41CE-4D69-857F-0FF3CA55C8CB}"/>
    <dgm:cxn modelId="{14535CE2-51BE-4CF1-8754-9CDA72EE0771}" srcId="{12568059-95A0-4802-AF14-156E485ADF3A}" destId="{9C573ED3-9FE4-4D7E-AA2C-346DB17A9C1D}" srcOrd="1" destOrd="0" parTransId="{0CD6C0C1-C19E-4EB3-B308-59C637231FCE}" sibTransId="{D29F0174-97E5-4B3B-A3B1-167575FB9C4F}"/>
    <dgm:cxn modelId="{E473164F-A1D1-4061-A287-AEBD38530CF5}" srcId="{12568059-95A0-4802-AF14-156E485ADF3A}" destId="{EB41D187-ABBE-4174-8A8F-A90C1F5E953A}" srcOrd="2" destOrd="0" parTransId="{9E79F957-84ED-4B8A-95BF-9034B1A89E50}" sibTransId="{C3A34474-CFCD-4F52-91EB-66704197013C}"/>
    <dgm:cxn modelId="{649FA5FF-4475-49C5-81EE-D528CD0E5968}" type="presOf" srcId="{12568059-95A0-4802-AF14-156E485ADF3A}" destId="{E237C895-A634-4F87-9D80-5DDB3C0FCF3E}" srcOrd="0" destOrd="0" presId="urn:microsoft.com/office/officeart/2005/8/layout/vList5"/>
    <dgm:cxn modelId="{0F6911BB-7BD1-496B-94BF-895DED1E38CE}" type="presOf" srcId="{2DC98C6E-8A99-4D7F-A47E-BB9F6D2D3706}" destId="{B27674BB-5DC0-48CE-B761-A84DA7608B1C}" srcOrd="0" destOrd="0" presId="urn:microsoft.com/office/officeart/2005/8/layout/vList5"/>
    <dgm:cxn modelId="{BA8BAA8B-C6DF-4901-B391-5802E05D9AAE}" type="presOf" srcId="{43C62ACF-10E2-48C1-8CCF-B1AD4CAB498B}" destId="{46BA0972-26C4-40A3-9C66-25657672CF60}" srcOrd="0" destOrd="0" presId="urn:microsoft.com/office/officeart/2005/8/layout/vList5"/>
    <dgm:cxn modelId="{E4D4DE1A-8F3D-4BC5-9639-7E523F392290}" type="presOf" srcId="{9C573ED3-9FE4-4D7E-AA2C-346DB17A9C1D}" destId="{46BA0972-26C4-40A3-9C66-25657672CF60}" srcOrd="0" destOrd="1" presId="urn:microsoft.com/office/officeart/2005/8/layout/vList5"/>
    <dgm:cxn modelId="{349DE725-D2C6-484E-A932-25166E3D22ED}" type="presOf" srcId="{EB41D187-ABBE-4174-8A8F-A90C1F5E953A}" destId="{46BA0972-26C4-40A3-9C66-25657672CF60}" srcOrd="0" destOrd="2" presId="urn:microsoft.com/office/officeart/2005/8/layout/vList5"/>
    <dgm:cxn modelId="{3071DF5E-AD30-4427-97EC-97FBE623180B}" type="presParOf" srcId="{B27674BB-5DC0-48CE-B761-A84DA7608B1C}" destId="{5959E9E2-10A0-410D-91FA-E9C34CB0BA6E}" srcOrd="0" destOrd="0" presId="urn:microsoft.com/office/officeart/2005/8/layout/vList5"/>
    <dgm:cxn modelId="{A5F9C837-F447-4FF4-B7E3-6C1ED0614687}" type="presParOf" srcId="{5959E9E2-10A0-410D-91FA-E9C34CB0BA6E}" destId="{E237C895-A634-4F87-9D80-5DDB3C0FCF3E}" srcOrd="0" destOrd="0" presId="urn:microsoft.com/office/officeart/2005/8/layout/vList5"/>
    <dgm:cxn modelId="{25B2E6D9-523B-4B47-931A-E564BAC93540}" type="presParOf" srcId="{5959E9E2-10A0-410D-91FA-E9C34CB0BA6E}" destId="{46BA0972-26C4-40A3-9C66-25657672CF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2D6C85-C223-4A90-8F12-ABD278133A3F}" type="doc">
      <dgm:prSet loTypeId="urn:microsoft.com/office/officeart/2005/8/layout/vList6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5E47EB04-61A1-4657-A02B-DB2FDC234919}">
      <dgm:prSet phldrT="[文字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200" dirty="0" smtClean="0">
              <a:latin typeface="標楷體" pitchFamily="65" charset="-120"/>
              <a:ea typeface="標楷體" pitchFamily="65" charset="-120"/>
            </a:rPr>
            <a:t>助理教授升副教授</a:t>
          </a:r>
          <a:endParaRPr lang="zh-TW" altLang="en-US" sz="2200" dirty="0">
            <a:latin typeface="標楷體" pitchFamily="65" charset="-120"/>
            <a:ea typeface="標楷體" pitchFamily="65" charset="-120"/>
          </a:endParaRPr>
        </a:p>
      </dgm:t>
    </dgm:pt>
    <dgm:pt modelId="{E061FBEB-0984-4B54-A969-012868A7E7A3}" type="parTrans" cxnId="{7A505668-0F2A-4689-95A1-BA83644123F4}">
      <dgm:prSet/>
      <dgm:spPr/>
      <dgm:t>
        <a:bodyPr/>
        <a:lstStyle/>
        <a:p>
          <a:endParaRPr lang="zh-TW" altLang="en-US" sz="2200">
            <a:latin typeface="標楷體" pitchFamily="65" charset="-120"/>
            <a:ea typeface="標楷體" pitchFamily="65" charset="-120"/>
          </a:endParaRPr>
        </a:p>
      </dgm:t>
    </dgm:pt>
    <dgm:pt modelId="{6E0A936B-BBED-46CC-A9D1-68C13F0D58C7}" type="sibTrans" cxnId="{7A505668-0F2A-4689-95A1-BA83644123F4}">
      <dgm:prSet/>
      <dgm:spPr/>
      <dgm:t>
        <a:bodyPr/>
        <a:lstStyle/>
        <a:p>
          <a:endParaRPr lang="zh-TW" altLang="en-US" sz="2200">
            <a:latin typeface="標楷體" pitchFamily="65" charset="-120"/>
            <a:ea typeface="標楷體" pitchFamily="65" charset="-120"/>
          </a:endParaRPr>
        </a:p>
      </dgm:t>
    </dgm:pt>
    <dgm:pt modelId="{9AADED8E-79EF-4E6B-891D-A8ABC4451AF7}">
      <dgm:prSet phldrT="[文字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dirty="0" smtClean="0">
              <a:ln w="1905"/>
              <a:solidFill>
                <a:srgbClr val="CC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rPr>
            <a:t>須符合下列基本資格條件之一：</a:t>
          </a:r>
          <a:endParaRPr lang="zh-TW" altLang="en-US" sz="2000" u="none" dirty="0">
            <a:latin typeface="標楷體" pitchFamily="65" charset="-120"/>
            <a:ea typeface="標楷體" pitchFamily="65" charset="-120"/>
          </a:endParaRPr>
        </a:p>
      </dgm:t>
    </dgm:pt>
    <dgm:pt modelId="{323A0DFA-02A0-478E-9CBF-0C71ABDD7FBF}" type="parTrans" cxnId="{4FAC96D9-0273-4E43-A3D5-E90087740741}">
      <dgm:prSet/>
      <dgm:spPr/>
      <dgm:t>
        <a:bodyPr/>
        <a:lstStyle/>
        <a:p>
          <a:endParaRPr lang="zh-TW" altLang="en-US" sz="2200">
            <a:latin typeface="標楷體" pitchFamily="65" charset="-120"/>
            <a:ea typeface="標楷體" pitchFamily="65" charset="-120"/>
          </a:endParaRPr>
        </a:p>
      </dgm:t>
    </dgm:pt>
    <dgm:pt modelId="{0576B7CF-B4F6-4B07-9C2C-873D1D21ACE7}" type="sibTrans" cxnId="{4FAC96D9-0273-4E43-A3D5-E90087740741}">
      <dgm:prSet/>
      <dgm:spPr/>
      <dgm:t>
        <a:bodyPr/>
        <a:lstStyle/>
        <a:p>
          <a:endParaRPr lang="zh-TW" altLang="en-US" sz="2200">
            <a:latin typeface="標楷體" pitchFamily="65" charset="-120"/>
            <a:ea typeface="標楷體" pitchFamily="65" charset="-120"/>
          </a:endParaRPr>
        </a:p>
      </dgm:t>
    </dgm:pt>
    <dgm:pt modelId="{32D1251E-AB92-4EEA-8341-C84AC461D37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200" dirty="0" smtClean="0">
              <a:latin typeface="標楷體" pitchFamily="65" charset="-120"/>
              <a:ea typeface="標楷體" pitchFamily="65" charset="-120"/>
            </a:rPr>
            <a:t>副教授</a:t>
          </a:r>
          <a:endParaRPr lang="en-US" altLang="zh-TW" sz="2200" dirty="0" smtClean="0">
            <a:latin typeface="標楷體" pitchFamily="65" charset="-120"/>
            <a:ea typeface="標楷體" pitchFamily="65" charset="-120"/>
          </a:endParaRP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zh-TW" altLang="en-US" sz="2200" dirty="0" smtClean="0">
              <a:latin typeface="標楷體" pitchFamily="65" charset="-120"/>
              <a:ea typeface="標楷體" pitchFamily="65" charset="-120"/>
            </a:rPr>
            <a:t>升教授</a:t>
          </a:r>
          <a:endParaRPr lang="zh-TW" altLang="en-US" sz="2200" dirty="0">
            <a:latin typeface="標楷體" pitchFamily="65" charset="-120"/>
            <a:ea typeface="標楷體" pitchFamily="65" charset="-120"/>
          </a:endParaRPr>
        </a:p>
      </dgm:t>
    </dgm:pt>
    <dgm:pt modelId="{BFDDFF0A-EBEE-4315-B1CE-29929EEB6F93}" type="parTrans" cxnId="{B97B45F2-5457-4544-8E09-19D9F00CB470}">
      <dgm:prSet/>
      <dgm:spPr/>
      <dgm:t>
        <a:bodyPr/>
        <a:lstStyle/>
        <a:p>
          <a:endParaRPr lang="zh-TW" altLang="en-US" sz="2200">
            <a:latin typeface="標楷體" pitchFamily="65" charset="-120"/>
            <a:ea typeface="標楷體" pitchFamily="65" charset="-120"/>
          </a:endParaRPr>
        </a:p>
      </dgm:t>
    </dgm:pt>
    <dgm:pt modelId="{2A578017-B690-4CFA-8DA4-79375DBFD8E5}" type="sibTrans" cxnId="{B97B45F2-5457-4544-8E09-19D9F00CB470}">
      <dgm:prSet/>
      <dgm:spPr/>
      <dgm:t>
        <a:bodyPr/>
        <a:lstStyle/>
        <a:p>
          <a:endParaRPr lang="zh-TW" altLang="en-US" sz="2200">
            <a:latin typeface="標楷體" pitchFamily="65" charset="-120"/>
            <a:ea typeface="標楷體" pitchFamily="65" charset="-120"/>
          </a:endParaRPr>
        </a:p>
      </dgm:t>
    </dgm:pt>
    <dgm:pt modelId="{9B115BB1-6406-44B9-A11C-5CA59D799F00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zh-TW" altLang="en-US" sz="2200" dirty="0">
            <a:latin typeface="標楷體" pitchFamily="65" charset="-120"/>
            <a:ea typeface="標楷體" pitchFamily="65" charset="-120"/>
          </a:endParaRPr>
        </a:p>
      </dgm:t>
    </dgm:pt>
    <dgm:pt modelId="{1C013154-C323-4245-A51B-C43DA4C7FC71}" type="parTrans" cxnId="{E9C79DF7-053B-4CA3-8D6F-164D9421B746}">
      <dgm:prSet/>
      <dgm:spPr/>
      <dgm:t>
        <a:bodyPr/>
        <a:lstStyle/>
        <a:p>
          <a:endParaRPr lang="zh-TW" altLang="en-US" sz="2200">
            <a:latin typeface="標楷體" pitchFamily="65" charset="-120"/>
            <a:ea typeface="標楷體" pitchFamily="65" charset="-120"/>
          </a:endParaRPr>
        </a:p>
      </dgm:t>
    </dgm:pt>
    <dgm:pt modelId="{3C3640C9-8868-43FF-821F-C0DAA85A80ED}" type="sibTrans" cxnId="{E9C79DF7-053B-4CA3-8D6F-164D9421B746}">
      <dgm:prSet/>
      <dgm:spPr/>
      <dgm:t>
        <a:bodyPr/>
        <a:lstStyle/>
        <a:p>
          <a:endParaRPr lang="zh-TW" altLang="en-US" sz="2200">
            <a:latin typeface="標楷體" pitchFamily="65" charset="-120"/>
            <a:ea typeface="標楷體" pitchFamily="65" charset="-120"/>
          </a:endParaRPr>
        </a:p>
      </dgm:t>
    </dgm:pt>
    <dgm:pt modelId="{9724BEFB-E80A-4118-BFB5-88BC5033F950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zh-TW" altLang="en-US" sz="2000" b="1" dirty="0" smtClean="0">
              <a:ln w="1905"/>
              <a:solidFill>
                <a:srgbClr val="CC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rPr>
            <a:t>須符合下列基本資格條件之一：</a:t>
          </a:r>
          <a:endParaRPr lang="zh-TW" altLang="en-US" sz="2000" u="none" dirty="0">
            <a:solidFill>
              <a:schemeClr val="bg2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BBAD59C3-1975-4122-852D-BE42D1A0C014}" type="parTrans" cxnId="{60BA659E-1DC2-4A49-8A7C-E5A21209D785}">
      <dgm:prSet/>
      <dgm:spPr/>
      <dgm:t>
        <a:bodyPr/>
        <a:lstStyle/>
        <a:p>
          <a:endParaRPr lang="zh-TW" altLang="en-US" sz="2200">
            <a:latin typeface="標楷體" pitchFamily="65" charset="-120"/>
            <a:ea typeface="標楷體" pitchFamily="65" charset="-120"/>
          </a:endParaRPr>
        </a:p>
      </dgm:t>
    </dgm:pt>
    <dgm:pt modelId="{2BB1864F-4AFC-4597-B9A7-EF850F723731}" type="sibTrans" cxnId="{60BA659E-1DC2-4A49-8A7C-E5A21209D785}">
      <dgm:prSet/>
      <dgm:spPr/>
      <dgm:t>
        <a:bodyPr/>
        <a:lstStyle/>
        <a:p>
          <a:endParaRPr lang="zh-TW" altLang="en-US" sz="2200">
            <a:latin typeface="標楷體" pitchFamily="65" charset="-120"/>
            <a:ea typeface="標楷體" pitchFamily="65" charset="-120"/>
          </a:endParaRPr>
        </a:p>
      </dgm:t>
    </dgm:pt>
    <dgm:pt modelId="{BB0539E8-C93F-446B-84C1-C9FF1ABAFA81}">
      <dgm:prSet phldrT="[文字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sz="2000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近五年內建教合作計畫管理費</a:t>
          </a:r>
          <a:r>
            <a:rPr lang="en-US" sz="2000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sz="2000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扣除對外服務收入及教育部計畫之管理費</a:t>
          </a:r>
          <a:r>
            <a:rPr lang="en-US" sz="2000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sz="2000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，累計達</a:t>
          </a:r>
          <a:r>
            <a:rPr lang="en-US" altLang="zh-TW" sz="2000" b="1" u="none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125</a:t>
          </a:r>
          <a:r>
            <a:rPr lang="zh-TW" sz="2000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萬元以上</a:t>
          </a:r>
          <a:r>
            <a:rPr lang="zh-TW" altLang="en-US" sz="2000" b="1" u="none" dirty="0" smtClean="0">
              <a:latin typeface="標楷體"/>
              <a:ea typeface="標楷體"/>
            </a:rPr>
            <a:t>。</a:t>
          </a:r>
          <a:endParaRPr lang="zh-TW" altLang="en-US" sz="2000" u="none" dirty="0">
            <a:latin typeface="標楷體" pitchFamily="65" charset="-120"/>
            <a:ea typeface="標楷體" pitchFamily="65" charset="-120"/>
          </a:endParaRPr>
        </a:p>
      </dgm:t>
    </dgm:pt>
    <dgm:pt modelId="{4EC6364A-50A1-407E-8F84-1C86521E04F0}" type="parTrans" cxnId="{A590046E-DC9B-4268-87DC-659EA294D7ED}">
      <dgm:prSet/>
      <dgm:spPr/>
      <dgm:t>
        <a:bodyPr/>
        <a:lstStyle/>
        <a:p>
          <a:endParaRPr lang="zh-TW" altLang="en-US"/>
        </a:p>
      </dgm:t>
    </dgm:pt>
    <dgm:pt modelId="{AF183C58-6002-401D-BEF4-15DFC579F20A}" type="sibTrans" cxnId="{A590046E-DC9B-4268-87DC-659EA294D7ED}">
      <dgm:prSet/>
      <dgm:spPr/>
      <dgm:t>
        <a:bodyPr/>
        <a:lstStyle/>
        <a:p>
          <a:endParaRPr lang="zh-TW" altLang="en-US"/>
        </a:p>
      </dgm:t>
    </dgm:pt>
    <dgm:pt modelId="{B54461C0-B973-495C-868F-3B5A06309F6E}">
      <dgm:prSet phldrT="[文字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sz="2000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近五年內有發明專利且該專利技轉金實收入總額達</a:t>
          </a:r>
          <a:r>
            <a:rPr lang="en-US" altLang="zh-TW" sz="2000" b="1" u="none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70</a:t>
          </a:r>
          <a:r>
            <a:rPr lang="zh-TW" sz="2000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萬元以上</a:t>
          </a:r>
          <a:r>
            <a:rPr lang="zh-TW" altLang="en-US" sz="2000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000" u="none" dirty="0">
            <a:latin typeface="標楷體" pitchFamily="65" charset="-120"/>
            <a:ea typeface="標楷體" pitchFamily="65" charset="-120"/>
          </a:endParaRPr>
        </a:p>
      </dgm:t>
    </dgm:pt>
    <dgm:pt modelId="{B84D4B50-6C31-4A0E-A57E-0736CBB42382}" type="parTrans" cxnId="{EE8647EE-F2EB-4B6F-88B9-656031B908A1}">
      <dgm:prSet/>
      <dgm:spPr/>
      <dgm:t>
        <a:bodyPr/>
        <a:lstStyle/>
        <a:p>
          <a:endParaRPr lang="zh-TW" altLang="en-US"/>
        </a:p>
      </dgm:t>
    </dgm:pt>
    <dgm:pt modelId="{B77F72AC-B6C9-4847-9AE1-9A73483001ED}" type="sibTrans" cxnId="{EE8647EE-F2EB-4B6F-88B9-656031B908A1}">
      <dgm:prSet/>
      <dgm:spPr/>
      <dgm:t>
        <a:bodyPr/>
        <a:lstStyle/>
        <a:p>
          <a:endParaRPr lang="zh-TW" altLang="en-US"/>
        </a:p>
      </dgm:t>
    </dgm:pt>
    <dgm:pt modelId="{4B466FB6-05D7-4941-949B-A5AB26BAD56F}">
      <dgm:prSet custT="1"/>
      <dgm:spPr/>
      <dgm:t>
        <a:bodyPr/>
        <a:lstStyle/>
        <a:p>
          <a:r>
            <a:rPr lang="zh-TW" sz="2000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近五年內有發明專利且該專利技轉金實收入總額達</a:t>
          </a:r>
          <a:r>
            <a:rPr lang="en-US" altLang="zh-TW" sz="2000" b="1" u="none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110</a:t>
          </a:r>
          <a:r>
            <a:rPr lang="zh-TW" sz="2000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萬元以上</a:t>
          </a:r>
          <a:r>
            <a:rPr lang="zh-TW" altLang="en-US" sz="2000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000" u="none" dirty="0">
            <a:latin typeface="標楷體" pitchFamily="65" charset="-120"/>
            <a:ea typeface="標楷體" pitchFamily="65" charset="-120"/>
          </a:endParaRPr>
        </a:p>
      </dgm:t>
    </dgm:pt>
    <dgm:pt modelId="{47CBAEC1-566E-48BF-B4F3-310CBEF6D3FD}" type="parTrans" cxnId="{E5CE86E9-687C-4060-B975-1D902E1E2790}">
      <dgm:prSet/>
      <dgm:spPr/>
      <dgm:t>
        <a:bodyPr/>
        <a:lstStyle/>
        <a:p>
          <a:endParaRPr lang="zh-TW" altLang="en-US"/>
        </a:p>
      </dgm:t>
    </dgm:pt>
    <dgm:pt modelId="{45AD5522-F8FE-41D2-B9FB-7F74F8A2089F}" type="sibTrans" cxnId="{E5CE86E9-687C-4060-B975-1D902E1E2790}">
      <dgm:prSet/>
      <dgm:spPr/>
      <dgm:t>
        <a:bodyPr/>
        <a:lstStyle/>
        <a:p>
          <a:endParaRPr lang="zh-TW" altLang="en-US"/>
        </a:p>
      </dgm:t>
    </dgm:pt>
    <dgm:pt modelId="{76ABC2FE-319A-4D99-9629-689669FF7885}">
      <dgm:prSet custT="1"/>
      <dgm:spPr/>
      <dgm:t>
        <a:bodyPr/>
        <a:lstStyle/>
        <a:p>
          <a:r>
            <a:rPr lang="zh-TW" sz="2000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近五年內建教合作計畫管理費</a:t>
          </a:r>
          <a:r>
            <a:rPr lang="en-US" sz="2000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sz="2000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扣除對外服務收入及教育部計畫之管理費</a:t>
          </a:r>
          <a:r>
            <a:rPr lang="en-US" sz="2000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sz="2000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，累計達</a:t>
          </a:r>
          <a:r>
            <a:rPr lang="en-US" altLang="zh-TW" sz="2000" b="1" u="none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210</a:t>
          </a:r>
          <a:r>
            <a:rPr lang="zh-TW" sz="2000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萬元以上</a:t>
          </a:r>
          <a:r>
            <a:rPr lang="zh-TW" altLang="en-US" sz="2000" b="1" u="none" dirty="0" smtClean="0">
              <a:latin typeface="標楷體"/>
              <a:ea typeface="標楷體"/>
            </a:rPr>
            <a:t>。</a:t>
          </a:r>
          <a:endParaRPr lang="zh-TW" altLang="en-US" sz="2000" u="none" dirty="0">
            <a:latin typeface="標楷體" pitchFamily="65" charset="-120"/>
            <a:ea typeface="標楷體" pitchFamily="65" charset="-120"/>
          </a:endParaRPr>
        </a:p>
      </dgm:t>
    </dgm:pt>
    <dgm:pt modelId="{DEF29829-94FA-418D-B049-0B02AD21BFE7}" type="parTrans" cxnId="{D4A22430-0893-4698-A664-C5E5D536164F}">
      <dgm:prSet/>
      <dgm:spPr/>
      <dgm:t>
        <a:bodyPr/>
        <a:lstStyle/>
        <a:p>
          <a:endParaRPr lang="zh-TW" altLang="en-US"/>
        </a:p>
      </dgm:t>
    </dgm:pt>
    <dgm:pt modelId="{B4378F01-206F-4629-9081-D247FAB524E0}" type="sibTrans" cxnId="{D4A22430-0893-4698-A664-C5E5D536164F}">
      <dgm:prSet/>
      <dgm:spPr/>
      <dgm:t>
        <a:bodyPr/>
        <a:lstStyle/>
        <a:p>
          <a:endParaRPr lang="zh-TW" altLang="en-US"/>
        </a:p>
      </dgm:t>
    </dgm:pt>
    <dgm:pt modelId="{4FFFF6EB-54EC-4DA4-B408-746D965CFEA4}" type="pres">
      <dgm:prSet presAssocID="{522D6C85-C223-4A90-8F12-ABD278133A3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1522E61D-500C-4F6F-A146-30A0471A819A}" type="pres">
      <dgm:prSet presAssocID="{5E47EB04-61A1-4657-A02B-DB2FDC234919}" presName="linNode" presStyleCnt="0"/>
      <dgm:spPr/>
    </dgm:pt>
    <dgm:pt modelId="{DC6B7662-1CF9-4A13-A348-D9D6DEDB5B3A}" type="pres">
      <dgm:prSet presAssocID="{5E47EB04-61A1-4657-A02B-DB2FDC234919}" presName="parentShp" presStyleLbl="node1" presStyleIdx="0" presStyleCnt="2" custScaleX="62035" custScaleY="66679" custLinFactNeighborX="-261" custLinFactNeighborY="-31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DCF3FE-8985-41F7-A260-B4AAE6119DCA}" type="pres">
      <dgm:prSet presAssocID="{5E47EB04-61A1-4657-A02B-DB2FDC234919}" presName="childShp" presStyleLbl="bgAccFollowNode1" presStyleIdx="0" presStyleCnt="2" custScaleX="124788" custScaleY="60308" custLinFactNeighborX="262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zh-TW" altLang="en-US"/>
        </a:p>
      </dgm:t>
    </dgm:pt>
    <dgm:pt modelId="{401B9711-C405-4226-BDBE-D133996F15A7}" type="pres">
      <dgm:prSet presAssocID="{6E0A936B-BBED-46CC-A9D1-68C13F0D58C7}" presName="spacing" presStyleCnt="0"/>
      <dgm:spPr/>
    </dgm:pt>
    <dgm:pt modelId="{DAC2A56B-4CA8-498D-B001-7143EDB70E1D}" type="pres">
      <dgm:prSet presAssocID="{32D1251E-AB92-4EEA-8341-C84AC461D376}" presName="linNode" presStyleCnt="0"/>
      <dgm:spPr/>
    </dgm:pt>
    <dgm:pt modelId="{71802500-7519-4C47-9D8B-76B96C919DDF}" type="pres">
      <dgm:prSet presAssocID="{32D1251E-AB92-4EEA-8341-C84AC461D376}" presName="parentShp" presStyleLbl="node1" presStyleIdx="1" presStyleCnt="2" custScaleX="63841" custScaleY="68005" custLinFactNeighborX="-717" custLinFactNeighborY="-509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EE0822-2133-4C45-B072-E492B7AAE0E0}" type="pres">
      <dgm:prSet presAssocID="{32D1251E-AB92-4EEA-8341-C84AC461D376}" presName="childShp" presStyleLbl="bgAccFollowNode1" presStyleIdx="1" presStyleCnt="2" custScaleX="129943" custScaleY="64556" custLinFactNeighborX="46" custLinFactNeighborY="-6601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0752335A-9DC9-4743-9745-0F47EFDC55ED}" type="presOf" srcId="{4B466FB6-05D7-4941-949B-A5AB26BAD56F}" destId="{AEEE0822-2133-4C45-B072-E492B7AAE0E0}" srcOrd="0" destOrd="1" presId="urn:microsoft.com/office/officeart/2005/8/layout/vList6"/>
    <dgm:cxn modelId="{A590046E-DC9B-4268-87DC-659EA294D7ED}" srcId="{5E47EB04-61A1-4657-A02B-DB2FDC234919}" destId="{BB0539E8-C93F-446B-84C1-C9FF1ABAFA81}" srcOrd="2" destOrd="0" parTransId="{4EC6364A-50A1-407E-8F84-1C86521E04F0}" sibTransId="{AF183C58-6002-401D-BEF4-15DFC579F20A}"/>
    <dgm:cxn modelId="{D4A22430-0893-4698-A664-C5E5D536164F}" srcId="{32D1251E-AB92-4EEA-8341-C84AC461D376}" destId="{76ABC2FE-319A-4D99-9629-689669FF7885}" srcOrd="2" destOrd="0" parTransId="{DEF29829-94FA-418D-B049-0B02AD21BFE7}" sibTransId="{B4378F01-206F-4629-9081-D247FAB524E0}"/>
    <dgm:cxn modelId="{7A505668-0F2A-4689-95A1-BA83644123F4}" srcId="{522D6C85-C223-4A90-8F12-ABD278133A3F}" destId="{5E47EB04-61A1-4657-A02B-DB2FDC234919}" srcOrd="0" destOrd="0" parTransId="{E061FBEB-0984-4B54-A969-012868A7E7A3}" sibTransId="{6E0A936B-BBED-46CC-A9D1-68C13F0D58C7}"/>
    <dgm:cxn modelId="{8C9126C5-D40F-4F8D-8601-2305856B50D4}" type="presOf" srcId="{9724BEFB-E80A-4118-BFB5-88BC5033F950}" destId="{AEEE0822-2133-4C45-B072-E492B7AAE0E0}" srcOrd="0" destOrd="0" presId="urn:microsoft.com/office/officeart/2005/8/layout/vList6"/>
    <dgm:cxn modelId="{04B9B7BB-3959-4AEB-9A2B-C523310CD7E2}" type="presOf" srcId="{5E47EB04-61A1-4657-A02B-DB2FDC234919}" destId="{DC6B7662-1CF9-4A13-A348-D9D6DEDB5B3A}" srcOrd="0" destOrd="0" presId="urn:microsoft.com/office/officeart/2005/8/layout/vList6"/>
    <dgm:cxn modelId="{4FAC96D9-0273-4E43-A3D5-E90087740741}" srcId="{5E47EB04-61A1-4657-A02B-DB2FDC234919}" destId="{9AADED8E-79EF-4E6B-891D-A8ABC4451AF7}" srcOrd="0" destOrd="0" parTransId="{323A0DFA-02A0-478E-9CBF-0C71ABDD7FBF}" sibTransId="{0576B7CF-B4F6-4B07-9C2C-873D1D21ACE7}"/>
    <dgm:cxn modelId="{60BA659E-1DC2-4A49-8A7C-E5A21209D785}" srcId="{32D1251E-AB92-4EEA-8341-C84AC461D376}" destId="{9724BEFB-E80A-4118-BFB5-88BC5033F950}" srcOrd="0" destOrd="0" parTransId="{BBAD59C3-1975-4122-852D-BE42D1A0C014}" sibTransId="{2BB1864F-4AFC-4597-B9A7-EF850F723731}"/>
    <dgm:cxn modelId="{EE8647EE-F2EB-4B6F-88B9-656031B908A1}" srcId="{5E47EB04-61A1-4657-A02B-DB2FDC234919}" destId="{B54461C0-B973-495C-868F-3B5A06309F6E}" srcOrd="1" destOrd="0" parTransId="{B84D4B50-6C31-4A0E-A57E-0736CBB42382}" sibTransId="{B77F72AC-B6C9-4847-9AE1-9A73483001ED}"/>
    <dgm:cxn modelId="{B97B45F2-5457-4544-8E09-19D9F00CB470}" srcId="{522D6C85-C223-4A90-8F12-ABD278133A3F}" destId="{32D1251E-AB92-4EEA-8341-C84AC461D376}" srcOrd="1" destOrd="0" parTransId="{BFDDFF0A-EBEE-4315-B1CE-29929EEB6F93}" sibTransId="{2A578017-B690-4CFA-8DA4-79375DBFD8E5}"/>
    <dgm:cxn modelId="{E9C79DF7-053B-4CA3-8D6F-164D9421B746}" srcId="{32D1251E-AB92-4EEA-8341-C84AC461D376}" destId="{9B115BB1-6406-44B9-A11C-5CA59D799F00}" srcOrd="3" destOrd="0" parTransId="{1C013154-C323-4245-A51B-C43DA4C7FC71}" sibTransId="{3C3640C9-8868-43FF-821F-C0DAA85A80ED}"/>
    <dgm:cxn modelId="{AA40C5EB-9C52-4E36-82FE-3AD13C4D0D52}" type="presOf" srcId="{B54461C0-B973-495C-868F-3B5A06309F6E}" destId="{8CDCF3FE-8985-41F7-A260-B4AAE6119DCA}" srcOrd="0" destOrd="1" presId="urn:microsoft.com/office/officeart/2005/8/layout/vList6"/>
    <dgm:cxn modelId="{B43C8C88-504A-4815-8D9F-2FE3F52D69D7}" type="presOf" srcId="{9B115BB1-6406-44B9-A11C-5CA59D799F00}" destId="{AEEE0822-2133-4C45-B072-E492B7AAE0E0}" srcOrd="0" destOrd="3" presId="urn:microsoft.com/office/officeart/2005/8/layout/vList6"/>
    <dgm:cxn modelId="{04ACCAA7-D3B2-4EB2-932F-2257D32D4F8D}" type="presOf" srcId="{9AADED8E-79EF-4E6B-891D-A8ABC4451AF7}" destId="{8CDCF3FE-8985-41F7-A260-B4AAE6119DCA}" srcOrd="0" destOrd="0" presId="urn:microsoft.com/office/officeart/2005/8/layout/vList6"/>
    <dgm:cxn modelId="{E5CE86E9-687C-4060-B975-1D902E1E2790}" srcId="{32D1251E-AB92-4EEA-8341-C84AC461D376}" destId="{4B466FB6-05D7-4941-949B-A5AB26BAD56F}" srcOrd="1" destOrd="0" parTransId="{47CBAEC1-566E-48BF-B4F3-310CBEF6D3FD}" sibTransId="{45AD5522-F8FE-41D2-B9FB-7F74F8A2089F}"/>
    <dgm:cxn modelId="{A3498DFC-38C8-4D30-B148-17C924FA53E0}" type="presOf" srcId="{522D6C85-C223-4A90-8F12-ABD278133A3F}" destId="{4FFFF6EB-54EC-4DA4-B408-746D965CFEA4}" srcOrd="0" destOrd="0" presId="urn:microsoft.com/office/officeart/2005/8/layout/vList6"/>
    <dgm:cxn modelId="{CB81A000-3E3F-4B99-839F-65CC8580B34E}" type="presOf" srcId="{76ABC2FE-319A-4D99-9629-689669FF7885}" destId="{AEEE0822-2133-4C45-B072-E492B7AAE0E0}" srcOrd="0" destOrd="2" presId="urn:microsoft.com/office/officeart/2005/8/layout/vList6"/>
    <dgm:cxn modelId="{8CDD7475-EBB3-4D52-B1AF-1AA0CA88E02E}" type="presOf" srcId="{32D1251E-AB92-4EEA-8341-C84AC461D376}" destId="{71802500-7519-4C47-9D8B-76B96C919DDF}" srcOrd="0" destOrd="0" presId="urn:microsoft.com/office/officeart/2005/8/layout/vList6"/>
    <dgm:cxn modelId="{94F0356C-722E-4CC3-A0F5-152F88A935B1}" type="presOf" srcId="{BB0539E8-C93F-446B-84C1-C9FF1ABAFA81}" destId="{8CDCF3FE-8985-41F7-A260-B4AAE6119DCA}" srcOrd="0" destOrd="2" presId="urn:microsoft.com/office/officeart/2005/8/layout/vList6"/>
    <dgm:cxn modelId="{13385C83-AE02-4B0D-A414-40F86359942C}" type="presParOf" srcId="{4FFFF6EB-54EC-4DA4-B408-746D965CFEA4}" destId="{1522E61D-500C-4F6F-A146-30A0471A819A}" srcOrd="0" destOrd="0" presId="urn:microsoft.com/office/officeart/2005/8/layout/vList6"/>
    <dgm:cxn modelId="{46D8C9DA-E722-455C-A4E9-353274749FBD}" type="presParOf" srcId="{1522E61D-500C-4F6F-A146-30A0471A819A}" destId="{DC6B7662-1CF9-4A13-A348-D9D6DEDB5B3A}" srcOrd="0" destOrd="0" presId="urn:microsoft.com/office/officeart/2005/8/layout/vList6"/>
    <dgm:cxn modelId="{8A4CEB57-A8CF-46FB-9F9C-C0BD22D279A3}" type="presParOf" srcId="{1522E61D-500C-4F6F-A146-30A0471A819A}" destId="{8CDCF3FE-8985-41F7-A260-B4AAE6119DCA}" srcOrd="1" destOrd="0" presId="urn:microsoft.com/office/officeart/2005/8/layout/vList6"/>
    <dgm:cxn modelId="{FC69B1E1-73AE-4562-BB17-C4B70B2D02F2}" type="presParOf" srcId="{4FFFF6EB-54EC-4DA4-B408-746D965CFEA4}" destId="{401B9711-C405-4226-BDBE-D133996F15A7}" srcOrd="1" destOrd="0" presId="urn:microsoft.com/office/officeart/2005/8/layout/vList6"/>
    <dgm:cxn modelId="{1494DDE5-521B-43EE-A007-819B4F5DD2D0}" type="presParOf" srcId="{4FFFF6EB-54EC-4DA4-B408-746D965CFEA4}" destId="{DAC2A56B-4CA8-498D-B001-7143EDB70E1D}" srcOrd="2" destOrd="0" presId="urn:microsoft.com/office/officeart/2005/8/layout/vList6"/>
    <dgm:cxn modelId="{70392D7C-016C-4E33-896E-4756F19CE179}" type="presParOf" srcId="{DAC2A56B-4CA8-498D-B001-7143EDB70E1D}" destId="{71802500-7519-4C47-9D8B-76B96C919DDF}" srcOrd="0" destOrd="0" presId="urn:microsoft.com/office/officeart/2005/8/layout/vList6"/>
    <dgm:cxn modelId="{75B98D12-8758-4D67-88EB-772B483BE9A7}" type="presParOf" srcId="{DAC2A56B-4CA8-498D-B001-7143EDB70E1D}" destId="{AEEE0822-2133-4C45-B072-E492B7AAE0E0}" srcOrd="1" destOrd="0" presId="urn:microsoft.com/office/officeart/2005/8/layout/v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1C4FD91-2B09-4B46-B0C8-CA26ABFC5771}" type="doc">
      <dgm:prSet loTypeId="urn:microsoft.com/office/officeart/2005/8/layout/vList2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zh-TW" altLang="en-US"/>
        </a:p>
      </dgm:t>
    </dgm:pt>
    <dgm:pt modelId="{0C805E8A-102E-404A-8654-967A2E38684E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講師升助理教授、助理教授升副教授、副教授升教授</a:t>
          </a:r>
          <a:endParaRPr lang="zh-TW" altLang="en-US" sz="3300" dirty="0">
            <a:latin typeface="標楷體" pitchFamily="65" charset="-120"/>
            <a:ea typeface="標楷體" pitchFamily="65" charset="-120"/>
          </a:endParaRPr>
        </a:p>
      </dgm:t>
    </dgm:pt>
    <dgm:pt modelId="{A57ED501-6574-4569-BF5B-BA5F7DF485DE}" type="parTrans" cxnId="{F81A815C-6C0A-4C27-963A-480ADF09EF9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19801A1A-778C-40DE-B86E-DF74876C2A36}" type="sibTrans" cxnId="{F81A815C-6C0A-4C27-963A-480ADF09EF9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0E470B9B-22A2-4F82-B9E1-27098CFA2800}">
      <dgm:prSet phldrT="[文字]" custT="1"/>
      <dgm:spPr>
        <a:solidFill>
          <a:schemeClr val="accent4">
            <a:lumMod val="20000"/>
            <a:lumOff val="80000"/>
          </a:schemeClr>
        </a:solidFill>
        <a:ln w="28575">
          <a:solidFill>
            <a:schemeClr val="accent1"/>
          </a:solidFill>
        </a:ln>
      </dgm:spPr>
      <dgm:t>
        <a:bodyPr/>
        <a:lstStyle/>
        <a:p>
          <a:pPr algn="l">
            <a:spcAft>
              <a:spcPct val="20000"/>
            </a:spcAft>
          </a:pPr>
          <a:endParaRPr lang="zh-TW" altLang="en-US" sz="2000" u="none" dirty="0">
            <a:latin typeface="標楷體" pitchFamily="65" charset="-120"/>
            <a:ea typeface="標楷體" pitchFamily="65" charset="-120"/>
          </a:endParaRPr>
        </a:p>
      </dgm:t>
    </dgm:pt>
    <dgm:pt modelId="{12F78453-9723-44CF-A0D7-748C0EBC0134}" type="parTrans" cxnId="{A9A1C02A-94B2-43AF-B02D-A2E38C4110EA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61C2D6E4-1433-4A1E-A99C-F1F72690A397}" type="sibTrans" cxnId="{A9A1C02A-94B2-43AF-B02D-A2E38C4110EA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81DA8A93-C5E6-4DAA-ADB7-96538C7F0EFE}">
      <dgm:prSet phldrT="[文字]" custT="1"/>
      <dgm:spPr>
        <a:solidFill>
          <a:schemeClr val="accent4">
            <a:lumMod val="20000"/>
            <a:lumOff val="80000"/>
          </a:schemeClr>
        </a:solidFill>
        <a:ln w="28575">
          <a:solidFill>
            <a:schemeClr val="accent1"/>
          </a:solidFill>
        </a:ln>
      </dgm:spPr>
      <dgm:t>
        <a:bodyPr/>
        <a:lstStyle/>
        <a:p>
          <a:pPr algn="l">
            <a:spcAft>
              <a:spcPct val="20000"/>
            </a:spcAft>
          </a:pPr>
          <a:endParaRPr lang="zh-TW" altLang="en-US" sz="2400" u="none" dirty="0">
            <a:latin typeface="標楷體" pitchFamily="65" charset="-120"/>
            <a:ea typeface="標楷體" pitchFamily="65" charset="-120"/>
          </a:endParaRPr>
        </a:p>
      </dgm:t>
    </dgm:pt>
    <dgm:pt modelId="{F485A1FD-53F6-4E81-A8EC-76C37336C4D2}" type="parTrans" cxnId="{353AA368-6310-4F06-9E67-2A84EF11B636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BE4198C6-AA1A-47CE-82A4-4EC063FC3D1D}" type="sibTrans" cxnId="{353AA368-6310-4F06-9E67-2A84EF11B636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25E10E96-08D3-4B19-81A9-5656F6CA491D}" type="pres">
      <dgm:prSet presAssocID="{A1C4FD91-2B09-4B46-B0C8-CA26ABFC57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086311F-056E-4ADC-9938-A21598C7A188}" type="pres">
      <dgm:prSet presAssocID="{0C805E8A-102E-404A-8654-967A2E38684E}" presName="parentText" presStyleLbl="node1" presStyleIdx="0" presStyleCnt="1" custScaleX="118818" custScaleY="38177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A9EC86-FBCC-4CFC-A9FF-8B20A69CDB84}" type="pres">
      <dgm:prSet presAssocID="{0C805E8A-102E-404A-8654-967A2E38684E}" presName="childText" presStyleLbl="revTx" presStyleIdx="0" presStyleCnt="1" custScaleY="20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61BF80A-5C8B-4F04-8031-F56723D106D4}" type="presOf" srcId="{0C805E8A-102E-404A-8654-967A2E38684E}" destId="{D086311F-056E-4ADC-9938-A21598C7A188}" srcOrd="0" destOrd="0" presId="urn:microsoft.com/office/officeart/2005/8/layout/vList2"/>
    <dgm:cxn modelId="{353AA368-6310-4F06-9E67-2A84EF11B636}" srcId="{0C805E8A-102E-404A-8654-967A2E38684E}" destId="{81DA8A93-C5E6-4DAA-ADB7-96538C7F0EFE}" srcOrd="1" destOrd="0" parTransId="{F485A1FD-53F6-4E81-A8EC-76C37336C4D2}" sibTransId="{BE4198C6-AA1A-47CE-82A4-4EC063FC3D1D}"/>
    <dgm:cxn modelId="{18EDC486-1EBC-4E33-8830-03CAFACF7E7D}" type="presOf" srcId="{0E470B9B-22A2-4F82-B9E1-27098CFA2800}" destId="{83A9EC86-FBCC-4CFC-A9FF-8B20A69CDB84}" srcOrd="0" destOrd="0" presId="urn:microsoft.com/office/officeart/2005/8/layout/vList2"/>
    <dgm:cxn modelId="{8A368CCD-95A4-4673-9DAE-34894F8F22EC}" type="presOf" srcId="{81DA8A93-C5E6-4DAA-ADB7-96538C7F0EFE}" destId="{83A9EC86-FBCC-4CFC-A9FF-8B20A69CDB84}" srcOrd="0" destOrd="1" presId="urn:microsoft.com/office/officeart/2005/8/layout/vList2"/>
    <dgm:cxn modelId="{F81A815C-6C0A-4C27-963A-480ADF09EF98}" srcId="{A1C4FD91-2B09-4B46-B0C8-CA26ABFC5771}" destId="{0C805E8A-102E-404A-8654-967A2E38684E}" srcOrd="0" destOrd="0" parTransId="{A57ED501-6574-4569-BF5B-BA5F7DF485DE}" sibTransId="{19801A1A-778C-40DE-B86E-DF74876C2A36}"/>
    <dgm:cxn modelId="{4A4E9A23-B277-440A-B0B0-359717ED4F49}" type="presOf" srcId="{A1C4FD91-2B09-4B46-B0C8-CA26ABFC5771}" destId="{25E10E96-08D3-4B19-81A9-5656F6CA491D}" srcOrd="0" destOrd="0" presId="urn:microsoft.com/office/officeart/2005/8/layout/vList2"/>
    <dgm:cxn modelId="{A9A1C02A-94B2-43AF-B02D-A2E38C4110EA}" srcId="{0C805E8A-102E-404A-8654-967A2E38684E}" destId="{0E470B9B-22A2-4F82-B9E1-27098CFA2800}" srcOrd="0" destOrd="0" parTransId="{12F78453-9723-44CF-A0D7-748C0EBC0134}" sibTransId="{61C2D6E4-1433-4A1E-A99C-F1F72690A397}"/>
    <dgm:cxn modelId="{FA91AF28-D4AB-4F8F-8074-2AE6A4ADEEFF}" type="presParOf" srcId="{25E10E96-08D3-4B19-81A9-5656F6CA491D}" destId="{D086311F-056E-4ADC-9938-A21598C7A188}" srcOrd="0" destOrd="0" presId="urn:microsoft.com/office/officeart/2005/8/layout/vList2"/>
    <dgm:cxn modelId="{608F6FDE-5D08-4B7D-922B-53C00CE2BEB3}" type="presParOf" srcId="{25E10E96-08D3-4B19-81A9-5656F6CA491D}" destId="{83A9EC86-FBCC-4CFC-A9FF-8B20A69CDB8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CF3FE-8985-41F7-A260-B4AAE6119DCA}">
      <dsp:nvSpPr>
        <dsp:cNvPr id="0" name=""/>
        <dsp:cNvSpPr/>
      </dsp:nvSpPr>
      <dsp:spPr>
        <a:xfrm>
          <a:off x="1925851" y="57879"/>
          <a:ext cx="5930584" cy="1064778"/>
        </a:xfrm>
        <a:prstGeom prst="flowChartAlternateProcess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曾任講師三年以上，有相當於博士論文水準之專門著作。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1977828" y="109856"/>
        <a:ext cx="5826630" cy="960824"/>
      </dsp:txXfrm>
    </dsp:sp>
    <dsp:sp modelId="{DC6B7662-1CF9-4A13-A348-D9D6DEDB5B3A}">
      <dsp:nvSpPr>
        <dsp:cNvPr id="0" name=""/>
        <dsp:cNvSpPr/>
      </dsp:nvSpPr>
      <dsp:spPr>
        <a:xfrm>
          <a:off x="52040" y="0"/>
          <a:ext cx="1861406" cy="117726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講師升助理教授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 dirty="0">
            <a:latin typeface="標楷體" pitchFamily="65" charset="-120"/>
            <a:ea typeface="標楷體" pitchFamily="65" charset="-120"/>
          </a:endParaRPr>
        </a:p>
      </dsp:txBody>
      <dsp:txXfrm>
        <a:off x="109509" y="57469"/>
        <a:ext cx="1746468" cy="1062324"/>
      </dsp:txXfrm>
    </dsp:sp>
    <dsp:sp modelId="{AEEE0822-2133-4C45-B072-E492B7AAE0E0}">
      <dsp:nvSpPr>
        <dsp:cNvPr id="0" name=""/>
        <dsp:cNvSpPr/>
      </dsp:nvSpPr>
      <dsp:spPr>
        <a:xfrm>
          <a:off x="1956381" y="1309489"/>
          <a:ext cx="5964498" cy="1186673"/>
        </a:xfrm>
        <a:prstGeom prst="flowChartAlternateProcess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曾任助理教授三年以上，有專門著作。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700" kern="1200" dirty="0">
            <a:latin typeface="標楷體" pitchFamily="65" charset="-120"/>
            <a:ea typeface="標楷體" pitchFamily="65" charset="-120"/>
          </a:endParaRPr>
        </a:p>
      </dsp:txBody>
      <dsp:txXfrm>
        <a:off x="2014308" y="1367416"/>
        <a:ext cx="5848644" cy="1070819"/>
      </dsp:txXfrm>
    </dsp:sp>
    <dsp:sp modelId="{71802500-7519-4C47-9D8B-76B96C919DDF}">
      <dsp:nvSpPr>
        <dsp:cNvPr id="0" name=""/>
        <dsp:cNvSpPr/>
      </dsp:nvSpPr>
      <dsp:spPr>
        <a:xfrm>
          <a:off x="0" y="1265571"/>
          <a:ext cx="1953572" cy="120067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助理教授升副教授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 dirty="0">
            <a:latin typeface="標楷體" pitchFamily="65" charset="-120"/>
            <a:ea typeface="標楷體" pitchFamily="65" charset="-120"/>
          </a:endParaRPr>
        </a:p>
      </dsp:txBody>
      <dsp:txXfrm>
        <a:off x="58612" y="1324183"/>
        <a:ext cx="1836348" cy="1083450"/>
      </dsp:txXfrm>
    </dsp:sp>
    <dsp:sp modelId="{9B4B2801-C4C9-4740-A7DD-2FB4B076451A}">
      <dsp:nvSpPr>
        <dsp:cNvPr id="0" name=""/>
        <dsp:cNvSpPr/>
      </dsp:nvSpPr>
      <dsp:spPr>
        <a:xfrm>
          <a:off x="2009143" y="2651506"/>
          <a:ext cx="5911736" cy="1226115"/>
        </a:xfrm>
        <a:prstGeom prst="flowChartAlternateProcess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曾任副教授三年以上，有相當於學術獎勵標準之專門著作。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2068996" y="2711359"/>
        <a:ext cx="5792030" cy="1106409"/>
      </dsp:txXfrm>
    </dsp:sp>
    <dsp:sp modelId="{12F637A9-EE32-4DFB-8369-E06E9FFECF0F}">
      <dsp:nvSpPr>
        <dsp:cNvPr id="0" name=""/>
        <dsp:cNvSpPr/>
      </dsp:nvSpPr>
      <dsp:spPr>
        <a:xfrm>
          <a:off x="0" y="2663927"/>
          <a:ext cx="2001424" cy="119382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副教授</a:t>
          </a:r>
          <a:endParaRPr lang="en-US" altLang="zh-TW" sz="2400" kern="1200" dirty="0" smtClean="0">
            <a:latin typeface="標楷體" pitchFamily="65" charset="-120"/>
            <a:ea typeface="標楷體" pitchFamily="65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升教授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900" kern="1200" dirty="0">
            <a:latin typeface="標楷體" pitchFamily="65" charset="-120"/>
            <a:ea typeface="標楷體" pitchFamily="65" charset="-120"/>
          </a:endParaRPr>
        </a:p>
      </dsp:txBody>
      <dsp:txXfrm>
        <a:off x="58278" y="2722205"/>
        <a:ext cx="1884868" cy="10772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6311F-056E-4ADC-9938-A21598C7A188}">
      <dsp:nvSpPr>
        <dsp:cNvPr id="0" name=""/>
        <dsp:cNvSpPr/>
      </dsp:nvSpPr>
      <dsp:spPr>
        <a:xfrm>
          <a:off x="0" y="4273"/>
          <a:ext cx="8280920" cy="613172"/>
        </a:xfrm>
        <a:prstGeom prst="roundRect">
          <a:avLst/>
        </a:prstGeom>
        <a:solidFill>
          <a:schemeClr val="accent6">
            <a:lumMod val="75000"/>
            <a:alpha val="9000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講師升助理教授、助理教授升副教授、副教授升教授</a:t>
          </a:r>
          <a:endParaRPr lang="en-US" altLang="zh-TW" sz="24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9933" y="34206"/>
        <a:ext cx="8221054" cy="553306"/>
      </dsp:txXfrm>
    </dsp:sp>
    <dsp:sp modelId="{83A9EC86-FBCC-4CFC-A9FF-8B20A69CDB84}">
      <dsp:nvSpPr>
        <dsp:cNvPr id="0" name=""/>
        <dsp:cNvSpPr/>
      </dsp:nvSpPr>
      <dsp:spPr>
        <a:xfrm>
          <a:off x="0" y="617445"/>
          <a:ext cx="8280920" cy="357076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19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體育類科教師本人或受其指導之運動員參加重要國際運動賽會，獲有名次者。</a:t>
          </a:r>
          <a:endParaRPr lang="zh-TW" altLang="en-US" sz="2200" u="none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須撰寫</a:t>
          </a:r>
          <a:r>
            <a:rPr lang="zh-TW" sz="22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競賽實務報告</a:t>
          </a:r>
          <a:r>
            <a:rPr lang="zh-TW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，指本人或指導他人運動訓練之理論及實務研究成果報告，其內容應包括下列項目，</a:t>
          </a:r>
          <a:r>
            <a:rPr lang="zh-TW" sz="22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送審如通過，送審人應將報告公開出版</a:t>
          </a:r>
          <a:r>
            <a:rPr lang="zh-TW" sz="2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：</a:t>
          </a:r>
          <a:endParaRPr lang="zh-TW" altLang="en-US" sz="2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</a:t>
          </a:r>
          <a:r>
            <a:rPr 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個案描述。</a:t>
          </a:r>
          <a:endParaRPr lang="zh-TW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二</a:t>
          </a:r>
          <a:r>
            <a:rPr 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學理基礎。</a:t>
          </a:r>
          <a:endParaRPr lang="zh-TW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三</a:t>
          </a:r>
          <a:r>
            <a:rPr 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本人訓練（含參賽）計畫或受其指導之運動員訓練（含參賽）計畫。</a:t>
          </a:r>
          <a:endParaRPr lang="zh-TW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四</a:t>
          </a:r>
          <a:r>
            <a:rPr 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本人訓練（含參賽）過程與成果或受其指導之運動員訓練（含參賽）過程與成果。</a:t>
          </a:r>
          <a:endParaRPr lang="zh-TW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TW" altLang="en-US" sz="2400" u="none" kern="1200" dirty="0"/>
        </a:p>
      </dsp:txBody>
      <dsp:txXfrm>
        <a:off x="0" y="617445"/>
        <a:ext cx="8280920" cy="357076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631D5-2639-41F2-B043-93464A33DA89}">
      <dsp:nvSpPr>
        <dsp:cNvPr id="0" name=""/>
        <dsp:cNvSpPr/>
      </dsp:nvSpPr>
      <dsp:spPr>
        <a:xfrm>
          <a:off x="520534" y="0"/>
          <a:ext cx="8134834" cy="4902200"/>
        </a:xfrm>
        <a:prstGeom prst="rightArrow">
          <a:avLst/>
        </a:prstGeom>
        <a:solidFill>
          <a:srgbClr val="8BA9E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DE99F-BE79-42AF-8F12-4CB6383E45B9}">
      <dsp:nvSpPr>
        <dsp:cNvPr id="0" name=""/>
        <dsp:cNvSpPr/>
      </dsp:nvSpPr>
      <dsp:spPr>
        <a:xfrm>
          <a:off x="3044" y="1470659"/>
          <a:ext cx="1288488" cy="1960880"/>
        </a:xfrm>
        <a:prstGeom prst="roundRect">
          <a:avLst/>
        </a:prstGeom>
        <a:solidFill>
          <a:srgbClr val="FF9966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600" b="1" kern="1200" dirty="0" smtClean="0">
              <a:latin typeface="標楷體" pitchFamily="65" charset="-120"/>
              <a:ea typeface="標楷體" pitchFamily="65" charset="-120"/>
            </a:rPr>
            <a:t>1.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800" b="1" kern="1200" dirty="0" smtClean="0">
              <a:latin typeface="標楷體" pitchFamily="65" charset="-120"/>
              <a:ea typeface="標楷體" pitchFamily="65" charset="-120"/>
            </a:rPr>
            <a:t>多元升等制度計畫</a:t>
          </a:r>
          <a:endParaRPr kumimoji="1" lang="en-US" altLang="zh-TW" sz="18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1600" b="1" kern="1200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(102.08.02)</a:t>
          </a:r>
          <a:endParaRPr lang="zh-TW" sz="1600" kern="1200" dirty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sp:txBody>
      <dsp:txXfrm>
        <a:off x="65943" y="1533558"/>
        <a:ext cx="1162690" cy="1835082"/>
      </dsp:txXfrm>
    </dsp:sp>
    <dsp:sp modelId="{8B3D3339-DD30-46AD-BC3F-035F0D738D3D}">
      <dsp:nvSpPr>
        <dsp:cNvPr id="0" name=""/>
        <dsp:cNvSpPr/>
      </dsp:nvSpPr>
      <dsp:spPr>
        <a:xfrm>
          <a:off x="1382564" y="1434599"/>
          <a:ext cx="1288488" cy="196088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1600" b="1" kern="1200" dirty="0" smtClean="0">
              <a:latin typeface="標楷體" pitchFamily="65" charset="-120"/>
              <a:ea typeface="標楷體" pitchFamily="65" charset="-120"/>
            </a:rPr>
            <a:t>2</a:t>
          </a:r>
          <a:r>
            <a:rPr kumimoji="1" lang="en-US" sz="1600" b="1" kern="1200" dirty="0" smtClean="0">
              <a:latin typeface="標楷體" pitchFamily="65" charset="-120"/>
              <a:ea typeface="標楷體" pitchFamily="65" charset="-120"/>
            </a:rPr>
            <a:t>.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sz="1800" b="1" kern="1200" dirty="0" smtClean="0">
              <a:latin typeface="標楷體" pitchFamily="65" charset="-120"/>
              <a:ea typeface="標楷體" pitchFamily="65" charset="-120"/>
            </a:rPr>
            <a:t>邀集各學院院長共同討論</a:t>
          </a:r>
          <a:r>
            <a:rPr kumimoji="1" lang="zh-TW" altLang="en-US" sz="1800" b="1" kern="1200" dirty="0" smtClean="0">
              <a:latin typeface="標楷體" pitchFamily="65" charset="-120"/>
              <a:ea typeface="標楷體" pitchFamily="65" charset="-120"/>
            </a:rPr>
            <a:t>草擬之計畫</a:t>
          </a:r>
          <a:endParaRPr kumimoji="1" lang="en-US" altLang="zh-TW" sz="18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1600" b="1" kern="1200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(102.11.25)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1600" b="1" kern="1200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(102.12.20)</a:t>
          </a:r>
          <a:endParaRPr lang="zh-TW" sz="1600" kern="1200" dirty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sp:txBody>
      <dsp:txXfrm>
        <a:off x="1445463" y="1497498"/>
        <a:ext cx="1162690" cy="1835082"/>
      </dsp:txXfrm>
    </dsp:sp>
    <dsp:sp modelId="{1C7FD113-3A04-4259-8C11-000CCE40EFA4}">
      <dsp:nvSpPr>
        <dsp:cNvPr id="0" name=""/>
        <dsp:cNvSpPr/>
      </dsp:nvSpPr>
      <dsp:spPr>
        <a:xfrm>
          <a:off x="2750712" y="1434599"/>
          <a:ext cx="1288488" cy="196088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16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3</a:t>
          </a:r>
          <a:r>
            <a:rPr kumimoji="1" lang="en-US" sz="16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.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8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召開座談會與各級行政</a:t>
          </a:r>
          <a:r>
            <a:rPr kumimoji="1" lang="zh-TW" sz="18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主管取得共識</a:t>
          </a:r>
          <a:endParaRPr kumimoji="1" lang="en-US" altLang="zh-TW" sz="1800" b="1" kern="1200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1600" b="1" kern="1200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(103.02.07)</a:t>
          </a:r>
          <a:endParaRPr lang="zh-TW" sz="1600" b="1" kern="1200" dirty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sp:txBody>
      <dsp:txXfrm>
        <a:off x="2813611" y="1497498"/>
        <a:ext cx="1162690" cy="1835082"/>
      </dsp:txXfrm>
    </dsp:sp>
    <dsp:sp modelId="{5230A715-7EC7-40D2-8D53-107F852218A2}">
      <dsp:nvSpPr>
        <dsp:cNvPr id="0" name=""/>
        <dsp:cNvSpPr/>
      </dsp:nvSpPr>
      <dsp:spPr>
        <a:xfrm>
          <a:off x="4118873" y="1434609"/>
          <a:ext cx="1288488" cy="1955801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1600" b="1" kern="1200" dirty="0" smtClean="0">
              <a:latin typeface="標楷體" pitchFamily="65" charset="-120"/>
              <a:ea typeface="標楷體" pitchFamily="65" charset="-120"/>
            </a:rPr>
            <a:t>4.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800" b="1" kern="1200" dirty="0" smtClean="0">
              <a:latin typeface="標楷體" pitchFamily="65" charset="-120"/>
              <a:ea typeface="標楷體" pitchFamily="65" charset="-120"/>
            </a:rPr>
            <a:t>多元升等經驗與實務分享</a:t>
          </a:r>
          <a:endParaRPr kumimoji="1" lang="en-US" altLang="zh-TW" sz="1800" b="1" kern="1200" dirty="0" smtClean="0">
            <a:solidFill>
              <a:srgbClr val="0033CC"/>
            </a:solidFill>
            <a:latin typeface="標楷體" pitchFamily="65" charset="-120"/>
            <a:ea typeface="標楷體" pitchFamily="65" charset="-120"/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1600" b="1" kern="1200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(103.02.24)</a:t>
          </a:r>
          <a:endParaRPr lang="zh-TW" altLang="zh-TW" sz="1600" kern="1200" dirty="0" smtClean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sz="1400" kern="1200" dirty="0">
            <a:latin typeface="標楷體" pitchFamily="65" charset="-120"/>
            <a:ea typeface="標楷體" pitchFamily="65" charset="-120"/>
          </a:endParaRPr>
        </a:p>
      </dsp:txBody>
      <dsp:txXfrm>
        <a:off x="4181772" y="1497508"/>
        <a:ext cx="1162690" cy="1830003"/>
      </dsp:txXfrm>
    </dsp:sp>
    <dsp:sp modelId="{77246E24-F4C5-480D-A793-1DBF1860FE1C}">
      <dsp:nvSpPr>
        <dsp:cNvPr id="0" name=""/>
        <dsp:cNvSpPr/>
      </dsp:nvSpPr>
      <dsp:spPr>
        <a:xfrm>
          <a:off x="5487021" y="1434599"/>
          <a:ext cx="1288488" cy="1960880"/>
        </a:xfrm>
        <a:prstGeom prst="roundRect">
          <a:avLst/>
        </a:prstGeom>
        <a:solidFill>
          <a:srgbClr val="98D0F6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1600" b="1" kern="1200" dirty="0" smtClean="0">
              <a:latin typeface="標楷體" pitchFamily="65" charset="-120"/>
              <a:ea typeface="標楷體" pitchFamily="65" charset="-120"/>
            </a:rPr>
            <a:t>5.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zh-TW" sz="1800" b="1" kern="1200" dirty="0" smtClean="0">
              <a:latin typeface="標楷體" pitchFamily="65" charset="-120"/>
              <a:ea typeface="標楷體" pitchFamily="65" charset="-120"/>
            </a:rPr>
            <a:t>召開說明會與校內教師面對面溝通說明</a:t>
          </a:r>
          <a:endParaRPr kumimoji="1" lang="en-US" altLang="zh-TW" sz="1800" b="1" kern="1200" dirty="0" smtClean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1600" b="1" kern="1200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(103.03.05)</a:t>
          </a:r>
          <a:endParaRPr lang="zh-TW" altLang="zh-TW" sz="1600" b="1" kern="1200" dirty="0" smtClean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sz="1600" kern="1200" dirty="0">
            <a:latin typeface="標楷體" pitchFamily="65" charset="-120"/>
            <a:ea typeface="標楷體" pitchFamily="65" charset="-120"/>
          </a:endParaRPr>
        </a:p>
      </dsp:txBody>
      <dsp:txXfrm>
        <a:off x="5549920" y="1497498"/>
        <a:ext cx="1162690" cy="1835082"/>
      </dsp:txXfrm>
    </dsp:sp>
    <dsp:sp modelId="{BE9F0C90-50B0-426D-B38B-F14C7018E576}">
      <dsp:nvSpPr>
        <dsp:cNvPr id="0" name=""/>
        <dsp:cNvSpPr/>
      </dsp:nvSpPr>
      <dsp:spPr>
        <a:xfrm>
          <a:off x="7385610" y="1434599"/>
          <a:ext cx="1288488" cy="196088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1800" b="1" kern="1200" dirty="0" smtClean="0">
              <a:latin typeface="標楷體" pitchFamily="65" charset="-120"/>
              <a:ea typeface="標楷體" pitchFamily="65" charset="-120"/>
            </a:rPr>
            <a:t>6.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zh-TW" sz="1800" b="1" kern="1200" dirty="0" smtClean="0">
              <a:latin typeface="標楷體" pitchFamily="65" charset="-120"/>
              <a:ea typeface="標楷體" pitchFamily="65" charset="-120"/>
            </a:rPr>
            <a:t>提案送本校校務會議修法</a:t>
          </a:r>
          <a:endParaRPr kumimoji="1" lang="en-US" altLang="zh-TW" sz="18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1800" b="1" kern="1200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(103.05</a:t>
          </a:r>
          <a:r>
            <a:rPr kumimoji="1" lang="zh-TW" altLang="en-US" sz="1800" b="1" kern="1200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前</a:t>
          </a:r>
          <a:r>
            <a:rPr kumimoji="1" lang="en-US" altLang="zh-TW" sz="1800" b="1" kern="1200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)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zh-TW" sz="1800" kern="1200" dirty="0" smtClean="0">
            <a:latin typeface="標楷體" pitchFamily="65" charset="-120"/>
            <a:ea typeface="標楷體" pitchFamily="65" charset="-120"/>
          </a:endParaRP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kern="1200" dirty="0">
            <a:latin typeface="標楷體" pitchFamily="65" charset="-120"/>
            <a:ea typeface="標楷體" pitchFamily="65" charset="-120"/>
          </a:endParaRPr>
        </a:p>
      </dsp:txBody>
      <dsp:txXfrm>
        <a:off x="7448509" y="1497498"/>
        <a:ext cx="1162690" cy="18350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8C597-4316-4128-859E-E2B1FFE41E72}">
      <dsp:nvSpPr>
        <dsp:cNvPr id="0" name=""/>
        <dsp:cNvSpPr/>
      </dsp:nvSpPr>
      <dsp:spPr>
        <a:xfrm rot="5400000">
          <a:off x="2780396" y="1900122"/>
          <a:ext cx="1855221" cy="367162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2200" kern="1200" dirty="0" smtClean="0">
              <a:latin typeface="標楷體" pitchFamily="65" charset="-120"/>
              <a:ea typeface="標楷體" pitchFamily="65" charset="-120"/>
            </a:rPr>
            <a:t>強化教學及研究效能</a:t>
          </a:r>
          <a:endParaRPr lang="zh-TW" altLang="en-US" sz="2200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2200" kern="1200" dirty="0" smtClean="0">
              <a:latin typeface="標楷體" pitchFamily="65" charset="-120"/>
              <a:ea typeface="標楷體" pitchFamily="65" charset="-120"/>
            </a:rPr>
            <a:t>協助產業推動產學合作</a:t>
          </a:r>
          <a:endParaRPr lang="zh-TW" altLang="en-US" sz="2200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2200" kern="1200" dirty="0" smtClean="0">
              <a:latin typeface="標楷體" pitchFamily="65" charset="-120"/>
              <a:ea typeface="標楷體" pitchFamily="65" charset="-120"/>
            </a:rPr>
            <a:t>引導教師職涯發展</a:t>
          </a:r>
          <a:endParaRPr lang="zh-TW" altLang="en-US" sz="220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1872195" y="2898887"/>
        <a:ext cx="3581059" cy="1674093"/>
      </dsp:txXfrm>
    </dsp:sp>
    <dsp:sp modelId="{BEDC7A4D-EFA6-44BB-A3F5-8A5D202303F8}">
      <dsp:nvSpPr>
        <dsp:cNvPr id="0" name=""/>
        <dsp:cNvSpPr/>
      </dsp:nvSpPr>
      <dsp:spPr>
        <a:xfrm>
          <a:off x="720098" y="2808314"/>
          <a:ext cx="1080628" cy="2018112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1" kern="1200" dirty="0" smtClean="0">
              <a:latin typeface="標楷體" pitchFamily="65" charset="-120"/>
              <a:ea typeface="標楷體" pitchFamily="65" charset="-120"/>
            </a:rPr>
            <a:t>推動教師多元升等目標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772850" y="2861066"/>
        <a:ext cx="975124" cy="19126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7EDD3-EF97-42BB-8ECA-02D1B9B4C200}">
      <dsp:nvSpPr>
        <dsp:cNvPr id="0" name=""/>
        <dsp:cNvSpPr/>
      </dsp:nvSpPr>
      <dsp:spPr>
        <a:xfrm rot="5400000">
          <a:off x="3907802" y="-1899205"/>
          <a:ext cx="2224166" cy="6027981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sz="2000" b="1" kern="1200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rPr>
            <a:t>提升教學品質，朝向教學發展</a:t>
          </a:r>
          <a:r>
            <a:rPr kumimoji="1" lang="zh-TW" sz="2000" b="1" kern="1200" dirty="0" smtClean="0">
              <a:latin typeface="標楷體" pitchFamily="65" charset="-120"/>
              <a:ea typeface="標楷體" pitchFamily="65" charset="-120"/>
            </a:rPr>
            <a:t>：</a:t>
          </a:r>
          <a:r>
            <a:rPr kumimoji="1" lang="zh-TW" sz="2000" kern="1200" dirty="0" smtClean="0">
              <a:latin typeface="標楷體" pitchFamily="65" charset="-120"/>
              <a:ea typeface="標楷體" pitchFamily="65" charset="-120"/>
            </a:rPr>
            <a:t>訂有「教學特優教師彈性薪資獎勵辦法」、「興人師獎實施要點」及「優良導師評選獎勵辦法」</a:t>
          </a:r>
          <a:r>
            <a:rPr kumimoji="1" lang="zh-TW" altLang="en-US" sz="2000" kern="1200" dirty="0" smtClean="0">
              <a:latin typeface="標楷體" pitchFamily="65" charset="-120"/>
              <a:ea typeface="標楷體" pitchFamily="65" charset="-120"/>
            </a:rPr>
            <a:t>。</a:t>
          </a:r>
          <a:endParaRPr kumimoji="1" lang="en-US" sz="2000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2000" b="1" kern="1200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rPr>
            <a:t>鼓勵技術應用，推動產學合作：</a:t>
          </a:r>
          <a:r>
            <a:rPr kumimoji="1" lang="zh-TW" altLang="en-US" sz="2000" kern="1200" dirty="0" smtClean="0">
              <a:latin typeface="標楷體" pitchFamily="65" charset="-120"/>
              <a:ea typeface="標楷體" pitchFamily="65" charset="-120"/>
            </a:rPr>
            <a:t>訂有「產學績優教師彈性薪資獎勵辦法」、「產學合作績優教職員獎勵要點」及「學術研究績效獎勵辦法」發明專利、植物品種權獎勵等規範。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2005895" y="111277"/>
        <a:ext cx="5919406" cy="2007016"/>
      </dsp:txXfrm>
    </dsp:sp>
    <dsp:sp modelId="{ED1475F9-7979-46C8-95E5-409259C076FC}">
      <dsp:nvSpPr>
        <dsp:cNvPr id="0" name=""/>
        <dsp:cNvSpPr/>
      </dsp:nvSpPr>
      <dsp:spPr>
        <a:xfrm>
          <a:off x="309131" y="9385"/>
          <a:ext cx="1696763" cy="221080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sz="2400" b="1" kern="1200" dirty="0" smtClean="0">
              <a:latin typeface="標楷體" pitchFamily="65" charset="-120"/>
              <a:ea typeface="標楷體" pitchFamily="65" charset="-120"/>
            </a:rPr>
            <a:t>訂定獎勵措施</a:t>
          </a:r>
          <a:endParaRPr kumimoji="1" lang="en-US" sz="24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391960" y="92214"/>
        <a:ext cx="1531105" cy="2045142"/>
      </dsp:txXfrm>
    </dsp:sp>
    <dsp:sp modelId="{96AFCF3F-C058-446D-9318-BDE9B71905C7}">
      <dsp:nvSpPr>
        <dsp:cNvPr id="0" name=""/>
        <dsp:cNvSpPr/>
      </dsp:nvSpPr>
      <dsp:spPr>
        <a:xfrm rot="5400000">
          <a:off x="3974223" y="546970"/>
          <a:ext cx="2167340" cy="6026419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2000" b="1" kern="1200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rPr>
            <a:t>鼓勵教師教學：</a:t>
          </a:r>
          <a:r>
            <a:rPr kumimoji="1" lang="zh-TW" altLang="en-US" sz="2000" kern="1200" dirty="0" smtClean="0">
              <a:latin typeface="標楷體" pitchFamily="65" charset="-120"/>
              <a:ea typeface="標楷體" pitchFamily="65" charset="-120"/>
            </a:rPr>
            <a:t>提供教學諮詢輔導、教師傳習及教學助理等多項支援。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2000" b="1" kern="1200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rPr>
            <a:t>鼓勵教師產學合作及研究：</a:t>
          </a:r>
          <a:r>
            <a:rPr kumimoji="1" lang="zh-TW" altLang="en-US" sz="2000" kern="1200" dirty="0" smtClean="0">
              <a:latin typeface="標楷體" pitchFamily="65" charset="-120"/>
              <a:ea typeface="標楷體" pitchFamily="65" charset="-120"/>
            </a:rPr>
            <a:t>提供教學及研究經費補助及儀器、教師減授時數、圖書與電子資源配合款經費補助等多項資源。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2044684" y="2582311"/>
        <a:ext cx="5920618" cy="1955738"/>
      </dsp:txXfrm>
    </dsp:sp>
    <dsp:sp modelId="{9CB37226-36B9-4C5D-B165-F6CD65EAD649}">
      <dsp:nvSpPr>
        <dsp:cNvPr id="0" name=""/>
        <dsp:cNvSpPr/>
      </dsp:nvSpPr>
      <dsp:spPr>
        <a:xfrm>
          <a:off x="284134" y="2397657"/>
          <a:ext cx="1773007" cy="2254233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sz="2400" b="1" kern="1200" dirty="0" smtClean="0">
              <a:latin typeface="標楷體" pitchFamily="65" charset="-120"/>
              <a:ea typeface="標楷體" pitchFamily="65" charset="-120"/>
            </a:rPr>
            <a:t>提供教師支援及補助</a:t>
          </a:r>
          <a:endParaRPr kumimoji="1" lang="en-US" sz="24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370685" y="2484208"/>
        <a:ext cx="1599905" cy="20811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A0972-26C4-40A3-9C66-25657672CF60}">
      <dsp:nvSpPr>
        <dsp:cNvPr id="0" name=""/>
        <dsp:cNvSpPr/>
      </dsp:nvSpPr>
      <dsp:spPr>
        <a:xfrm rot="5400000">
          <a:off x="2491831" y="-484925"/>
          <a:ext cx="4420494" cy="5478351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lumMod val="75000"/>
              <a:lumOff val="2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200" kern="1200" dirty="0" smtClean="0">
              <a:latin typeface="標楷體" pitchFamily="65" charset="-120"/>
              <a:ea typeface="標楷體" pitchFamily="65" charset="-120"/>
            </a:rPr>
            <a:t>設置</a:t>
          </a:r>
          <a:r>
            <a:rPr lang="zh-TW" altLang="zh-TW" sz="22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「教師教學諮詢輔導小組」</a:t>
          </a:r>
          <a:r>
            <a:rPr lang="zh-TW" altLang="en-US" sz="2200" kern="1200" dirty="0" smtClean="0">
              <a:solidFill>
                <a:schemeClr val="tx1"/>
              </a:solidFill>
              <a:latin typeface="標楷體"/>
              <a:ea typeface="標楷體"/>
            </a:rPr>
            <a:t>，</a:t>
          </a:r>
          <a:r>
            <a:rPr lang="zh-TW" altLang="zh-TW" sz="2200" kern="1200" dirty="0" smtClean="0">
              <a:latin typeface="標楷體" pitchFamily="65" charset="-120"/>
              <a:ea typeface="標楷體" pitchFamily="65" charset="-120"/>
            </a:rPr>
            <a:t>協助教師提昇教學品質。</a:t>
          </a:r>
          <a:endParaRPr lang="zh-TW" altLang="en-US" sz="2200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2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辦理多元教學與學生學習成效相關的研習活動</a:t>
          </a:r>
          <a:r>
            <a:rPr lang="zh-TW" altLang="zh-TW" sz="2200" kern="1200" dirty="0" smtClean="0">
              <a:latin typeface="標楷體" pitchFamily="65" charset="-120"/>
              <a:ea typeface="標楷體" pitchFamily="65" charset="-120"/>
            </a:rPr>
            <a:t>，鼓勵教師爭取教學精進計畫及數位教材的錄製計畫。</a:t>
          </a:r>
          <a:endParaRPr lang="zh-TW" altLang="en-US" sz="2200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200" kern="1200" dirty="0" smtClean="0">
              <a:latin typeface="標楷體" pitchFamily="65" charset="-120"/>
              <a:ea typeface="標楷體" pitchFamily="65" charset="-120"/>
            </a:rPr>
            <a:t>辦理獲獎勵教師</a:t>
          </a:r>
          <a:r>
            <a:rPr lang="zh-TW" altLang="zh-TW" sz="22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經驗分享，提</a:t>
          </a:r>
          <a:r>
            <a:rPr lang="zh-TW" altLang="en-US" sz="22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升</a:t>
          </a:r>
          <a:r>
            <a:rPr lang="zh-TW" altLang="zh-TW" sz="22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教師教學技能及品質</a:t>
          </a:r>
          <a:r>
            <a:rPr lang="zh-TW" altLang="zh-TW" sz="2200" kern="1200" dirty="0" smtClean="0">
              <a:latin typeface="標楷體" pitchFamily="65" charset="-120"/>
              <a:ea typeface="標楷體" pitchFamily="65" charset="-120"/>
            </a:rPr>
            <a:t>。</a:t>
          </a:r>
          <a:endParaRPr lang="zh-TW" altLang="en-US" sz="220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1962903" y="259794"/>
        <a:ext cx="5262560" cy="3988912"/>
      </dsp:txXfrm>
    </dsp:sp>
    <dsp:sp modelId="{E237C895-A634-4F87-9D80-5DDB3C0FCF3E}">
      <dsp:nvSpPr>
        <dsp:cNvPr id="0" name=""/>
        <dsp:cNvSpPr/>
      </dsp:nvSpPr>
      <dsp:spPr>
        <a:xfrm>
          <a:off x="89846" y="0"/>
          <a:ext cx="1873056" cy="450850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引導教師多元專業發展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000" kern="1200" dirty="0">
            <a:latin typeface="標楷體" pitchFamily="65" charset="-120"/>
            <a:ea typeface="標楷體" pitchFamily="65" charset="-120"/>
          </a:endParaRPr>
        </a:p>
      </dsp:txBody>
      <dsp:txXfrm>
        <a:off x="181281" y="91435"/>
        <a:ext cx="1690186" cy="43256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CF3FE-8985-41F7-A260-B4AAE6119DCA}">
      <dsp:nvSpPr>
        <dsp:cNvPr id="0" name=""/>
        <dsp:cNvSpPr/>
      </dsp:nvSpPr>
      <dsp:spPr>
        <a:xfrm>
          <a:off x="2026482" y="102175"/>
          <a:ext cx="6038413" cy="1888929"/>
        </a:xfrm>
        <a:prstGeom prst="flowChartAlternateProcess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000" b="1" kern="1200" dirty="0" smtClean="0">
              <a:ln w="1905"/>
              <a:solidFill>
                <a:srgbClr val="CC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rPr>
            <a:t>須符合下列基本資格條件之一：</a:t>
          </a:r>
          <a:endParaRPr lang="zh-TW" altLang="en-US" sz="2000" u="none" kern="1200" dirty="0">
            <a:latin typeface="標楷體" pitchFamily="65" charset="-120"/>
            <a:ea typeface="標楷體" pitchFamily="65" charset="-12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sz="20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近五年內有發明專利且該專利技轉金實收入總額達</a:t>
          </a:r>
          <a:r>
            <a:rPr lang="en-US" altLang="zh-TW" sz="2000" b="1" u="none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70</a:t>
          </a:r>
          <a:r>
            <a:rPr lang="zh-TW" sz="20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萬元以上</a:t>
          </a:r>
          <a:r>
            <a:rPr lang="zh-TW" altLang="en-US" sz="20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000" u="none" kern="1200" dirty="0">
            <a:latin typeface="標楷體" pitchFamily="65" charset="-120"/>
            <a:ea typeface="標楷體" pitchFamily="65" charset="-12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sz="20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近五年內建教合作計畫管理費</a:t>
          </a:r>
          <a:r>
            <a:rPr lang="en-US" sz="20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sz="20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扣除對外服務收入及教育部計畫之管理費</a:t>
          </a:r>
          <a:r>
            <a:rPr lang="en-US" sz="20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sz="20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，累計達</a:t>
          </a:r>
          <a:r>
            <a:rPr lang="en-US" altLang="zh-TW" sz="2000" b="1" u="none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125</a:t>
          </a:r>
          <a:r>
            <a:rPr lang="zh-TW" sz="20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萬元以上</a:t>
          </a:r>
          <a:r>
            <a:rPr lang="zh-TW" altLang="en-US" sz="2000" b="1" u="none" kern="1200" dirty="0" smtClean="0">
              <a:latin typeface="標楷體"/>
              <a:ea typeface="標楷體"/>
            </a:rPr>
            <a:t>。</a:t>
          </a:r>
          <a:endParaRPr lang="zh-TW" altLang="en-US" sz="2000" u="none" kern="1200" dirty="0">
            <a:latin typeface="標楷體" pitchFamily="65" charset="-120"/>
            <a:ea typeface="標楷體" pitchFamily="65" charset="-120"/>
          </a:endParaRPr>
        </a:p>
      </dsp:txBody>
      <dsp:txXfrm>
        <a:off x="2118690" y="194383"/>
        <a:ext cx="5853997" cy="1704513"/>
      </dsp:txXfrm>
    </dsp:sp>
    <dsp:sp modelId="{DC6B7662-1CF9-4A13-A348-D9D6DEDB5B3A}">
      <dsp:nvSpPr>
        <dsp:cNvPr id="0" name=""/>
        <dsp:cNvSpPr/>
      </dsp:nvSpPr>
      <dsp:spPr>
        <a:xfrm>
          <a:off x="0" y="0"/>
          <a:ext cx="2001223" cy="208847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200" kern="1200" dirty="0" smtClean="0">
              <a:latin typeface="標楷體" pitchFamily="65" charset="-120"/>
              <a:ea typeface="標楷體" pitchFamily="65" charset="-120"/>
            </a:rPr>
            <a:t>助理教授升副教授</a:t>
          </a:r>
          <a:endParaRPr lang="zh-TW" altLang="en-US" sz="2200" kern="1200" dirty="0">
            <a:latin typeface="標楷體" pitchFamily="65" charset="-120"/>
            <a:ea typeface="標楷體" pitchFamily="65" charset="-120"/>
          </a:endParaRPr>
        </a:p>
      </dsp:txBody>
      <dsp:txXfrm>
        <a:off x="97692" y="97692"/>
        <a:ext cx="1805839" cy="1893093"/>
      </dsp:txXfrm>
    </dsp:sp>
    <dsp:sp modelId="{AEEE0822-2133-4C45-B072-E492B7AAE0E0}">
      <dsp:nvSpPr>
        <dsp:cNvPr id="0" name=""/>
        <dsp:cNvSpPr/>
      </dsp:nvSpPr>
      <dsp:spPr>
        <a:xfrm>
          <a:off x="1991952" y="2251354"/>
          <a:ext cx="6072943" cy="2021982"/>
        </a:xfrm>
        <a:prstGeom prst="flowChartAlternateProcess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ln w="1905"/>
              <a:solidFill>
                <a:srgbClr val="CC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rPr>
            <a:t>須符合下列基本資格條件之一：</a:t>
          </a:r>
          <a:endParaRPr lang="zh-TW" altLang="en-US" sz="2000" u="none" kern="1200" dirty="0">
            <a:solidFill>
              <a:schemeClr val="bg2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近五年內有發明專利且該專利技轉金實收入總額達</a:t>
          </a:r>
          <a:r>
            <a:rPr lang="en-US" altLang="zh-TW" sz="2000" b="1" u="none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110</a:t>
          </a:r>
          <a:r>
            <a:rPr lang="zh-TW" sz="20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萬元以上</a:t>
          </a:r>
          <a:r>
            <a:rPr lang="zh-TW" altLang="en-US" sz="20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000" u="none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近五年內建教合作計畫管理費</a:t>
          </a:r>
          <a:r>
            <a:rPr lang="en-US" sz="20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sz="20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扣除對外服務收入及教育部計畫之管理費</a:t>
          </a:r>
          <a:r>
            <a:rPr lang="en-US" sz="20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sz="20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，累計達</a:t>
          </a:r>
          <a:r>
            <a:rPr lang="en-US" altLang="zh-TW" sz="2000" b="1" u="none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210</a:t>
          </a:r>
          <a:r>
            <a:rPr lang="zh-TW" sz="20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萬元以上</a:t>
          </a:r>
          <a:r>
            <a:rPr lang="zh-TW" altLang="en-US" sz="2000" b="1" u="none" kern="1200" dirty="0" smtClean="0">
              <a:latin typeface="標楷體"/>
              <a:ea typeface="標楷體"/>
            </a:rPr>
            <a:t>。</a:t>
          </a:r>
          <a:endParaRPr lang="zh-TW" altLang="en-US" sz="2000" u="none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200" kern="1200" dirty="0">
            <a:latin typeface="標楷體" pitchFamily="65" charset="-120"/>
            <a:ea typeface="標楷體" pitchFamily="65" charset="-120"/>
          </a:endParaRPr>
        </a:p>
      </dsp:txBody>
      <dsp:txXfrm>
        <a:off x="2090655" y="2350057"/>
        <a:ext cx="5875537" cy="1824576"/>
      </dsp:txXfrm>
    </dsp:sp>
    <dsp:sp modelId="{71802500-7519-4C47-9D8B-76B96C919DDF}">
      <dsp:nvSpPr>
        <dsp:cNvPr id="0" name=""/>
        <dsp:cNvSpPr/>
      </dsp:nvSpPr>
      <dsp:spPr>
        <a:xfrm>
          <a:off x="0" y="2244635"/>
          <a:ext cx="1989091" cy="213000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200" kern="1200" dirty="0" smtClean="0">
              <a:latin typeface="標楷體" pitchFamily="65" charset="-120"/>
              <a:ea typeface="標楷體" pitchFamily="65" charset="-120"/>
            </a:rPr>
            <a:t>副教授</a:t>
          </a:r>
          <a:endParaRPr lang="en-US" altLang="zh-TW" sz="2200" kern="1200" dirty="0" smtClean="0">
            <a:latin typeface="標楷體" pitchFamily="65" charset="-120"/>
            <a:ea typeface="標楷體" pitchFamily="65" charset="-120"/>
          </a:endParaRP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200" kern="1200" dirty="0" smtClean="0">
              <a:latin typeface="標楷體" pitchFamily="65" charset="-120"/>
              <a:ea typeface="標楷體" pitchFamily="65" charset="-120"/>
            </a:rPr>
            <a:t>升教授</a:t>
          </a:r>
          <a:endParaRPr lang="zh-TW" altLang="en-US" sz="2200" kern="1200" dirty="0">
            <a:latin typeface="標楷體" pitchFamily="65" charset="-120"/>
            <a:ea typeface="標楷體" pitchFamily="65" charset="-120"/>
          </a:endParaRPr>
        </a:p>
      </dsp:txBody>
      <dsp:txXfrm>
        <a:off x="97099" y="2341734"/>
        <a:ext cx="1794893" cy="19358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6311F-056E-4ADC-9938-A21598C7A188}">
      <dsp:nvSpPr>
        <dsp:cNvPr id="0" name=""/>
        <dsp:cNvSpPr/>
      </dsp:nvSpPr>
      <dsp:spPr>
        <a:xfrm>
          <a:off x="0" y="2223"/>
          <a:ext cx="8064896" cy="907874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講師升助理教授、助理教授升副教授、副教授升教授</a:t>
          </a:r>
          <a:endParaRPr lang="zh-TW" altLang="en-US" sz="3300" kern="1200" dirty="0">
            <a:latin typeface="標楷體" pitchFamily="65" charset="-120"/>
            <a:ea typeface="標楷體" pitchFamily="65" charset="-120"/>
          </a:endParaRPr>
        </a:p>
      </dsp:txBody>
      <dsp:txXfrm>
        <a:off x="44319" y="46542"/>
        <a:ext cx="7976258" cy="819236"/>
      </dsp:txXfrm>
    </dsp:sp>
    <dsp:sp modelId="{83A9EC86-FBCC-4CFC-A9FF-8B20A69CDB84}">
      <dsp:nvSpPr>
        <dsp:cNvPr id="0" name=""/>
        <dsp:cNvSpPr/>
      </dsp:nvSpPr>
      <dsp:spPr>
        <a:xfrm>
          <a:off x="0" y="910097"/>
          <a:ext cx="8064896" cy="3583478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8575"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TW" altLang="en-US" sz="2000" u="none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TW" altLang="en-US" sz="2400" u="none" kern="1200" dirty="0">
            <a:latin typeface="標楷體" pitchFamily="65" charset="-120"/>
            <a:ea typeface="標楷體" pitchFamily="65" charset="-120"/>
          </a:endParaRPr>
        </a:p>
      </dsp:txBody>
      <dsp:txXfrm>
        <a:off x="0" y="910097"/>
        <a:ext cx="8064896" cy="3583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B1705-6CE9-42C9-96D4-7BF65201D4E0}" type="datetimeFigureOut">
              <a:rPr lang="zh-TW" altLang="en-US" smtClean="0"/>
              <a:pPr/>
              <a:t>2014/5/8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FE736-9997-4A88-86E3-1A44916BD8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40169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Arial" pitchFamily="34" charset="0"/>
              </a:defRPr>
            </a:lvl1pPr>
          </a:lstStyle>
          <a:p>
            <a:pPr>
              <a:defRPr/>
            </a:pPr>
            <a:fld id="{B72E6281-4B51-4EC7-8BF2-EE437841DCE5}" type="datetimeFigureOut">
              <a:rPr lang="zh-CN" altLang="en-US"/>
              <a:pPr>
                <a:defRPr/>
              </a:pPr>
              <a:t>2014/5/8</a:t>
            </a:fld>
            <a:endParaRPr lang="en-US" altLang="zh-CN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Arial" pitchFamily="34" charset="0"/>
              </a:defRPr>
            </a:lvl1pPr>
          </a:lstStyle>
          <a:p>
            <a:pPr>
              <a:defRPr/>
            </a:pPr>
            <a:fld id="{F857CAC2-655B-410A-9511-031D6B52C61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39399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SimSun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SimSun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SimSun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SimSun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0865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3512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325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4899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2969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0834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5585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392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239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8855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325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8618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4410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8256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76142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6460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92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5188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4121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719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9914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6101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85433"/>
            <a:ext cx="9289032" cy="69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05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5832648" cy="64807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2060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 smtClean="0"/>
              <a:t>一、標題</a:t>
            </a:r>
            <a:endParaRPr lang="zh-TW" altLang="en-US" dirty="0"/>
          </a:p>
        </p:txBody>
      </p:sp>
      <p:sp>
        <p:nvSpPr>
          <p:cNvPr id="9" name="內容版面配置區 2"/>
          <p:cNvSpPr>
            <a:spLocks noGrp="1"/>
          </p:cNvSpPr>
          <p:nvPr>
            <p:ph sz="half" idx="10"/>
          </p:nvPr>
        </p:nvSpPr>
        <p:spPr>
          <a:xfrm>
            <a:off x="395536" y="1412776"/>
            <a:ext cx="8424936" cy="4752528"/>
          </a:xfr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 lang="zh-TW" altLang="en-US" sz="2800" kern="1200" dirty="0" smtClean="0">
                <a:solidFill>
                  <a:srgbClr val="0C279C"/>
                </a:solidFill>
                <a:latin typeface="+mj-ea"/>
                <a:ea typeface="+mj-ea"/>
                <a:cs typeface="+mn-cs"/>
              </a:defRPr>
            </a:lvl1pPr>
            <a:lvl2pPr>
              <a:defRPr lang="zh-TW" altLang="en-US" sz="2400" kern="1200" dirty="0" smtClean="0">
                <a:solidFill>
                  <a:srgbClr val="0070C0"/>
                </a:solidFill>
                <a:latin typeface="+mj-ea"/>
                <a:ea typeface="+mj-ea"/>
                <a:cs typeface="+mn-cs"/>
              </a:defRPr>
            </a:lvl2pPr>
            <a:lvl3pPr marL="1144588" indent="-342900">
              <a:defRPr lang="zh-TW" altLang="en-US" sz="2000" kern="1200" dirty="0" smtClean="0">
                <a:solidFill>
                  <a:srgbClr val="00B0F0"/>
                </a:solidFill>
                <a:latin typeface="+mj-ea"/>
                <a:ea typeface="+mj-ea"/>
                <a:cs typeface="+mn-cs"/>
              </a:defRPr>
            </a:lvl3pPr>
            <a:lvl4pPr>
              <a:defRPr lang="zh-TW" altLang="en-US" sz="1800" kern="1200" dirty="0" smtClean="0">
                <a:solidFill>
                  <a:srgbClr val="00B050"/>
                </a:solidFill>
                <a:latin typeface="+mj-ea"/>
                <a:ea typeface="+mj-ea"/>
                <a:cs typeface="+mn-cs"/>
              </a:defRPr>
            </a:lvl4pPr>
            <a:lvl5pPr>
              <a:defRPr lang="en-US" altLang="zh-TW" sz="1800" kern="12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137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8244408" y="1196752"/>
            <a:ext cx="792088" cy="5092994"/>
          </a:xfrm>
          <a:prstGeom prst="rect">
            <a:avLst/>
          </a:prstGeom>
        </p:spPr>
        <p:txBody>
          <a:bodyPr vert="eaVert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一、標題</a:t>
            </a:r>
            <a:endParaRPr lang="zh-TW" altLang="en-US" dirty="0"/>
          </a:p>
        </p:txBody>
      </p:sp>
      <p:sp>
        <p:nvSpPr>
          <p:cNvPr id="9" name="內容版面配置區 2"/>
          <p:cNvSpPr>
            <a:spLocks noGrp="1"/>
          </p:cNvSpPr>
          <p:nvPr>
            <p:ph sz="half" idx="10"/>
          </p:nvPr>
        </p:nvSpPr>
        <p:spPr>
          <a:xfrm>
            <a:off x="395536" y="1412776"/>
            <a:ext cx="7776864" cy="4752528"/>
          </a:xfr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 lang="zh-TW" altLang="en-US" sz="2800" kern="1200" dirty="0" smtClean="0">
                <a:solidFill>
                  <a:srgbClr val="0C279C"/>
                </a:solidFill>
                <a:latin typeface="+mj-ea"/>
                <a:ea typeface="+mj-ea"/>
                <a:cs typeface="+mn-cs"/>
              </a:defRPr>
            </a:lvl1pPr>
            <a:lvl2pPr>
              <a:defRPr lang="zh-TW" altLang="en-US" sz="2400" kern="1200" dirty="0" smtClean="0">
                <a:solidFill>
                  <a:srgbClr val="0070C0"/>
                </a:solidFill>
                <a:latin typeface="+mj-ea"/>
                <a:ea typeface="+mj-ea"/>
                <a:cs typeface="+mn-cs"/>
              </a:defRPr>
            </a:lvl2pPr>
            <a:lvl3pPr marL="1144588" indent="-342900">
              <a:defRPr lang="zh-TW" altLang="en-US" sz="2000" kern="1200" dirty="0" smtClean="0">
                <a:solidFill>
                  <a:srgbClr val="00B0F0"/>
                </a:solidFill>
                <a:latin typeface="+mj-ea"/>
                <a:ea typeface="+mj-ea"/>
                <a:cs typeface="+mn-cs"/>
              </a:defRPr>
            </a:lvl3pPr>
            <a:lvl4pPr>
              <a:defRPr lang="zh-TW" altLang="en-US" sz="1800" kern="1200" dirty="0" smtClean="0">
                <a:solidFill>
                  <a:srgbClr val="00B050"/>
                </a:solidFill>
                <a:latin typeface="+mj-ea"/>
                <a:ea typeface="+mj-ea"/>
                <a:cs typeface="+mn-cs"/>
              </a:defRPr>
            </a:lvl4pPr>
            <a:lvl5pPr>
              <a:defRPr lang="en-US" altLang="zh-TW" sz="1800" kern="12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9325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589713"/>
            <a:ext cx="21336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59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5832648" cy="64807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2060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 smtClean="0"/>
              <a:t>一、標題</a:t>
            </a:r>
            <a:endParaRPr lang="zh-TW" altLang="en-US" dirty="0"/>
          </a:p>
        </p:txBody>
      </p:sp>
      <p:sp>
        <p:nvSpPr>
          <p:cNvPr id="8" name="內容版面配置區 2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8352928" cy="475252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lang="zh-TW" altLang="en-US" sz="2800" kern="1200" dirty="0" smtClean="0">
                <a:solidFill>
                  <a:srgbClr val="0C279C"/>
                </a:solidFill>
                <a:latin typeface="+mj-ea"/>
                <a:ea typeface="+mj-ea"/>
                <a:cs typeface="+mn-cs"/>
              </a:defRPr>
            </a:lvl1pPr>
            <a:lvl2pPr>
              <a:defRPr lang="zh-TW" altLang="en-US" sz="2400" kern="1200" dirty="0" smtClean="0">
                <a:solidFill>
                  <a:srgbClr val="0070C0"/>
                </a:solidFill>
                <a:latin typeface="+mj-ea"/>
                <a:ea typeface="+mj-ea"/>
                <a:cs typeface="+mn-cs"/>
              </a:defRPr>
            </a:lvl2pPr>
            <a:lvl3pPr marL="1144588" indent="-342900">
              <a:defRPr lang="zh-TW" altLang="en-US" sz="2000" kern="1200" dirty="0" smtClean="0">
                <a:solidFill>
                  <a:srgbClr val="00B0F0"/>
                </a:solidFill>
                <a:latin typeface="+mj-ea"/>
                <a:ea typeface="+mj-ea"/>
                <a:cs typeface="+mn-cs"/>
              </a:defRPr>
            </a:lvl3pPr>
            <a:lvl4pPr>
              <a:defRPr lang="zh-TW" altLang="en-US" sz="1800" kern="1200" dirty="0" smtClean="0">
                <a:solidFill>
                  <a:srgbClr val="00B050"/>
                </a:solidFill>
                <a:latin typeface="+mj-ea"/>
                <a:ea typeface="+mj-ea"/>
                <a:cs typeface="+mn-cs"/>
              </a:defRPr>
            </a:lvl4pPr>
            <a:lvl5pPr>
              <a:defRPr lang="en-US" altLang="zh-TW" sz="1800" kern="12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1993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8" name="內容版面配置區 2"/>
          <p:cNvSpPr>
            <a:spLocks noGrp="1"/>
          </p:cNvSpPr>
          <p:nvPr>
            <p:ph sz="half" idx="13"/>
          </p:nvPr>
        </p:nvSpPr>
        <p:spPr>
          <a:xfrm>
            <a:off x="467544" y="1412776"/>
            <a:ext cx="8352928" cy="2808312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lang="zh-TW" altLang="en-US" sz="2800" kern="1200" dirty="0" smtClean="0">
                <a:solidFill>
                  <a:srgbClr val="0C279C"/>
                </a:solidFill>
                <a:latin typeface="+mj-ea"/>
                <a:ea typeface="+mj-ea"/>
                <a:cs typeface="+mn-cs"/>
              </a:defRPr>
            </a:lvl1pPr>
            <a:lvl2pPr>
              <a:defRPr lang="zh-TW" altLang="en-US" sz="2400" kern="1200" dirty="0" smtClean="0">
                <a:solidFill>
                  <a:srgbClr val="0070C0"/>
                </a:solidFill>
                <a:latin typeface="+mj-ea"/>
                <a:ea typeface="+mj-ea"/>
                <a:cs typeface="+mn-cs"/>
              </a:defRPr>
            </a:lvl2pPr>
            <a:lvl3pPr marL="1144588" indent="-342900">
              <a:defRPr lang="zh-TW" altLang="en-US" sz="2000" kern="1200" dirty="0" smtClean="0">
                <a:solidFill>
                  <a:srgbClr val="00B0F0"/>
                </a:solidFill>
                <a:latin typeface="+mj-ea"/>
                <a:ea typeface="+mj-ea"/>
                <a:cs typeface="+mn-cs"/>
              </a:defRPr>
            </a:lvl3pPr>
            <a:lvl4pPr>
              <a:defRPr lang="zh-TW" altLang="en-US" sz="1800" kern="1200" dirty="0" smtClean="0">
                <a:solidFill>
                  <a:srgbClr val="00B050"/>
                </a:solidFill>
                <a:latin typeface="+mj-ea"/>
                <a:ea typeface="+mj-ea"/>
                <a:cs typeface="+mn-cs"/>
              </a:defRPr>
            </a:lvl4pPr>
            <a:lvl5pPr>
              <a:defRPr lang="en-US" altLang="zh-TW" sz="1800" kern="12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7692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5832648" cy="64807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2060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 smtClean="0"/>
              <a:t>一、標題</a:t>
            </a:r>
            <a:endParaRPr lang="zh-TW" altLang="en-US" dirty="0"/>
          </a:p>
        </p:txBody>
      </p:sp>
      <p:sp>
        <p:nvSpPr>
          <p:cNvPr id="13" name="內容版面配置區 2"/>
          <p:cNvSpPr>
            <a:spLocks noGrp="1"/>
          </p:cNvSpPr>
          <p:nvPr>
            <p:ph sz="half" idx="10"/>
          </p:nvPr>
        </p:nvSpPr>
        <p:spPr>
          <a:xfrm>
            <a:off x="467544" y="1628800"/>
            <a:ext cx="4032448" cy="4536504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lang="zh-TW" altLang="en-US" sz="2800" kern="1200" dirty="0" smtClean="0">
                <a:solidFill>
                  <a:srgbClr val="0C279C"/>
                </a:solidFill>
                <a:latin typeface="+mj-ea"/>
                <a:ea typeface="+mj-ea"/>
                <a:cs typeface="+mn-cs"/>
              </a:defRPr>
            </a:lvl1pPr>
            <a:lvl2pPr>
              <a:defRPr lang="zh-TW" altLang="en-US" sz="2400" kern="1200" dirty="0" smtClean="0">
                <a:solidFill>
                  <a:srgbClr val="0070C0"/>
                </a:solidFill>
                <a:latin typeface="+mj-ea"/>
                <a:ea typeface="+mj-ea"/>
                <a:cs typeface="+mn-cs"/>
              </a:defRPr>
            </a:lvl2pPr>
            <a:lvl3pPr marL="1144588" indent="-342900">
              <a:defRPr lang="zh-TW" altLang="en-US" sz="2000" kern="1200" dirty="0" smtClean="0">
                <a:solidFill>
                  <a:srgbClr val="00B0F0"/>
                </a:solidFill>
                <a:latin typeface="+mj-ea"/>
                <a:ea typeface="+mj-ea"/>
                <a:cs typeface="+mn-cs"/>
              </a:defRPr>
            </a:lvl3pPr>
            <a:lvl4pPr>
              <a:defRPr lang="zh-TW" altLang="en-US" sz="1800" kern="1200" dirty="0" smtClean="0">
                <a:solidFill>
                  <a:srgbClr val="00B050"/>
                </a:solidFill>
                <a:latin typeface="+mj-ea"/>
                <a:ea typeface="+mj-ea"/>
                <a:cs typeface="+mn-cs"/>
              </a:defRPr>
            </a:lvl4pPr>
            <a:lvl5pPr>
              <a:defRPr lang="en-US" altLang="zh-TW" sz="1800" kern="12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4" name="內容版面配置區 2"/>
          <p:cNvSpPr>
            <a:spLocks noGrp="1"/>
          </p:cNvSpPr>
          <p:nvPr>
            <p:ph sz="half" idx="11"/>
          </p:nvPr>
        </p:nvSpPr>
        <p:spPr>
          <a:xfrm>
            <a:off x="4644008" y="1628800"/>
            <a:ext cx="4032448" cy="4536504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lang="zh-TW" altLang="en-US" sz="2800" kern="1200" dirty="0" smtClean="0">
                <a:solidFill>
                  <a:srgbClr val="0C279C"/>
                </a:solidFill>
                <a:latin typeface="+mj-ea"/>
                <a:ea typeface="+mj-ea"/>
                <a:cs typeface="+mn-cs"/>
              </a:defRPr>
            </a:lvl1pPr>
            <a:lvl2pPr>
              <a:defRPr lang="zh-TW" altLang="en-US" sz="2400" kern="1200" dirty="0" smtClean="0">
                <a:solidFill>
                  <a:srgbClr val="0070C0"/>
                </a:solidFill>
                <a:latin typeface="+mj-ea"/>
                <a:ea typeface="+mj-ea"/>
                <a:cs typeface="+mn-cs"/>
              </a:defRPr>
            </a:lvl2pPr>
            <a:lvl3pPr marL="1144588" indent="-342900">
              <a:defRPr lang="zh-TW" altLang="en-US" sz="2000" kern="1200" dirty="0" smtClean="0">
                <a:solidFill>
                  <a:srgbClr val="00B0F0"/>
                </a:solidFill>
                <a:latin typeface="+mj-ea"/>
                <a:ea typeface="+mj-ea"/>
                <a:cs typeface="+mn-cs"/>
              </a:defRPr>
            </a:lvl3pPr>
            <a:lvl4pPr>
              <a:defRPr lang="zh-TW" altLang="en-US" sz="1800" kern="1200" dirty="0" smtClean="0">
                <a:solidFill>
                  <a:srgbClr val="00B050"/>
                </a:solidFill>
                <a:latin typeface="+mj-ea"/>
                <a:ea typeface="+mj-ea"/>
                <a:cs typeface="+mn-cs"/>
              </a:defRPr>
            </a:lvl4pPr>
            <a:lvl5pPr>
              <a:defRPr lang="en-US" altLang="zh-TW" sz="1800" kern="12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4334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72FA1"/>
                </a:solidFill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5832648" cy="64807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2060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 smtClean="0"/>
              <a:t>一、標題</a:t>
            </a:r>
            <a:endParaRPr lang="zh-TW" altLang="en-US" dirty="0"/>
          </a:p>
        </p:txBody>
      </p:sp>
      <p:sp>
        <p:nvSpPr>
          <p:cNvPr id="12" name="內容版面配置區 2"/>
          <p:cNvSpPr>
            <a:spLocks noGrp="1"/>
          </p:cNvSpPr>
          <p:nvPr>
            <p:ph sz="half" idx="10"/>
          </p:nvPr>
        </p:nvSpPr>
        <p:spPr>
          <a:xfrm>
            <a:off x="467544" y="2196662"/>
            <a:ext cx="4032448" cy="3968641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lang="zh-TW" altLang="en-US" sz="2800" kern="1200" dirty="0" smtClean="0">
                <a:solidFill>
                  <a:srgbClr val="0C279C"/>
                </a:solidFill>
                <a:latin typeface="+mj-ea"/>
                <a:ea typeface="+mj-ea"/>
                <a:cs typeface="+mn-cs"/>
              </a:defRPr>
            </a:lvl1pPr>
            <a:lvl2pPr>
              <a:defRPr lang="zh-TW" altLang="en-US" sz="2400" kern="1200" dirty="0" smtClean="0">
                <a:solidFill>
                  <a:srgbClr val="0070C0"/>
                </a:solidFill>
                <a:latin typeface="+mj-ea"/>
                <a:ea typeface="+mj-ea"/>
                <a:cs typeface="+mn-cs"/>
              </a:defRPr>
            </a:lvl2pPr>
            <a:lvl3pPr marL="1144588" indent="-342900">
              <a:defRPr lang="zh-TW" altLang="en-US" sz="2000" kern="1200" dirty="0" smtClean="0">
                <a:solidFill>
                  <a:srgbClr val="00B0F0"/>
                </a:solidFill>
                <a:latin typeface="+mj-ea"/>
                <a:ea typeface="+mj-ea"/>
                <a:cs typeface="+mn-cs"/>
              </a:defRPr>
            </a:lvl3pPr>
            <a:lvl4pPr>
              <a:defRPr lang="zh-TW" altLang="en-US" sz="1800" kern="1200" dirty="0" smtClean="0">
                <a:solidFill>
                  <a:srgbClr val="00B050"/>
                </a:solidFill>
                <a:latin typeface="+mj-ea"/>
                <a:ea typeface="+mj-ea"/>
                <a:cs typeface="+mn-cs"/>
              </a:defRPr>
            </a:lvl4pPr>
            <a:lvl5pPr>
              <a:defRPr lang="en-US" altLang="zh-TW" sz="1800" kern="12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3" name="內容版面配置區 2"/>
          <p:cNvSpPr>
            <a:spLocks noGrp="1"/>
          </p:cNvSpPr>
          <p:nvPr>
            <p:ph sz="half" idx="11"/>
          </p:nvPr>
        </p:nvSpPr>
        <p:spPr>
          <a:xfrm>
            <a:off x="4644008" y="2196662"/>
            <a:ext cx="4032448" cy="3968641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lang="zh-TW" altLang="en-US" sz="2800" kern="1200" dirty="0" smtClean="0">
                <a:solidFill>
                  <a:srgbClr val="0C279C"/>
                </a:solidFill>
                <a:latin typeface="+mj-ea"/>
                <a:ea typeface="+mj-ea"/>
                <a:cs typeface="+mn-cs"/>
              </a:defRPr>
            </a:lvl1pPr>
            <a:lvl2pPr>
              <a:defRPr lang="zh-TW" altLang="en-US" sz="2400" kern="1200" dirty="0" smtClean="0">
                <a:solidFill>
                  <a:srgbClr val="0070C0"/>
                </a:solidFill>
                <a:latin typeface="+mj-ea"/>
                <a:ea typeface="+mj-ea"/>
                <a:cs typeface="+mn-cs"/>
              </a:defRPr>
            </a:lvl2pPr>
            <a:lvl3pPr marL="1144588" indent="-342900">
              <a:defRPr lang="zh-TW" altLang="en-US" sz="2000" kern="1200" dirty="0" smtClean="0">
                <a:solidFill>
                  <a:srgbClr val="00B0F0"/>
                </a:solidFill>
                <a:latin typeface="+mj-ea"/>
                <a:ea typeface="+mj-ea"/>
                <a:cs typeface="+mn-cs"/>
              </a:defRPr>
            </a:lvl3pPr>
            <a:lvl4pPr>
              <a:defRPr lang="zh-TW" altLang="en-US" sz="1800" kern="1200" dirty="0" smtClean="0">
                <a:solidFill>
                  <a:srgbClr val="00B050"/>
                </a:solidFill>
                <a:latin typeface="+mj-ea"/>
                <a:ea typeface="+mj-ea"/>
                <a:cs typeface="+mn-cs"/>
              </a:defRPr>
            </a:lvl4pPr>
            <a:lvl5pPr>
              <a:defRPr lang="en-US" altLang="zh-TW" sz="1800" kern="12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4" name="文字版面配置區 2"/>
          <p:cNvSpPr>
            <a:spLocks noGrp="1"/>
          </p:cNvSpPr>
          <p:nvPr>
            <p:ph type="body" idx="12"/>
          </p:nvPr>
        </p:nvSpPr>
        <p:spPr>
          <a:xfrm>
            <a:off x="4644008" y="14127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72FA1"/>
                </a:solidFill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24653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5832648" cy="64807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2060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 smtClean="0"/>
              <a:t>一、標題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136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8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12776"/>
            <a:ext cx="3008313" cy="4713387"/>
          </a:xfrm>
        </p:spPr>
        <p:txBody>
          <a:bodyPr/>
          <a:lstStyle>
            <a:lvl1pPr marL="0" indent="0">
              <a:buNone/>
              <a:defRPr sz="1400">
                <a:solidFill>
                  <a:srgbClr val="072F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標題 1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5832648" cy="64807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2060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 smtClean="0"/>
              <a:t>一、標題</a:t>
            </a:r>
            <a:endParaRPr lang="zh-TW" altLang="en-US" dirty="0"/>
          </a:p>
        </p:txBody>
      </p:sp>
      <p:sp>
        <p:nvSpPr>
          <p:cNvPr id="10" name="內容版面配置區 2"/>
          <p:cNvSpPr>
            <a:spLocks noGrp="1"/>
          </p:cNvSpPr>
          <p:nvPr>
            <p:ph sz="half" idx="10"/>
          </p:nvPr>
        </p:nvSpPr>
        <p:spPr>
          <a:xfrm>
            <a:off x="3707904" y="1412776"/>
            <a:ext cx="5112568" cy="475252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lang="zh-TW" altLang="en-US" sz="2800" kern="1200" dirty="0" smtClean="0">
                <a:solidFill>
                  <a:srgbClr val="0C279C"/>
                </a:solidFill>
                <a:latin typeface="+mj-ea"/>
                <a:ea typeface="+mj-ea"/>
                <a:cs typeface="+mn-cs"/>
              </a:defRPr>
            </a:lvl1pPr>
            <a:lvl2pPr>
              <a:defRPr lang="zh-TW" altLang="en-US" sz="2400" kern="1200" dirty="0" smtClean="0">
                <a:solidFill>
                  <a:srgbClr val="0070C0"/>
                </a:solidFill>
                <a:latin typeface="+mj-ea"/>
                <a:ea typeface="+mj-ea"/>
                <a:cs typeface="+mn-cs"/>
              </a:defRPr>
            </a:lvl2pPr>
            <a:lvl3pPr marL="1144588" indent="-342900">
              <a:defRPr lang="zh-TW" altLang="en-US" sz="2000" kern="1200" dirty="0" smtClean="0">
                <a:solidFill>
                  <a:srgbClr val="00B0F0"/>
                </a:solidFill>
                <a:latin typeface="+mj-ea"/>
                <a:ea typeface="+mj-ea"/>
                <a:cs typeface="+mn-cs"/>
              </a:defRPr>
            </a:lvl3pPr>
            <a:lvl4pPr>
              <a:defRPr lang="zh-TW" altLang="en-US" sz="1800" kern="1200" dirty="0" smtClean="0">
                <a:solidFill>
                  <a:srgbClr val="00B050"/>
                </a:solidFill>
                <a:latin typeface="+mj-ea"/>
                <a:ea typeface="+mj-ea"/>
                <a:cs typeface="+mn-cs"/>
              </a:defRPr>
            </a:lvl4pPr>
            <a:lvl5pPr>
              <a:defRPr lang="en-US" altLang="zh-TW" sz="1800" kern="12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1795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6724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圖片說明</a:t>
            </a:r>
          </a:p>
        </p:txBody>
      </p:sp>
      <p:sp>
        <p:nvSpPr>
          <p:cNvPr id="9" name="標題 1"/>
          <p:cNvSpPr>
            <a:spLocks noGrp="1"/>
          </p:cNvSpPr>
          <p:nvPr>
            <p:ph type="title" hasCustomPrompt="1"/>
          </p:nvPr>
        </p:nvSpPr>
        <p:spPr>
          <a:xfrm>
            <a:off x="1763688" y="4869160"/>
            <a:ext cx="5544616" cy="504056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 smtClean="0"/>
              <a:t>圖片標題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7138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216000" cy="6900961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頁尾版面配置區 4"/>
          <p:cNvSpPr txBox="1">
            <a:spLocks/>
          </p:cNvSpPr>
          <p:nvPr/>
        </p:nvSpPr>
        <p:spPr>
          <a:xfrm>
            <a:off x="2699792" y="6453336"/>
            <a:ext cx="4896544" cy="360040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8" name="投影片編號版面配置區 5"/>
          <p:cNvSpPr txBox="1">
            <a:spLocks/>
          </p:cNvSpPr>
          <p:nvPr/>
        </p:nvSpPr>
        <p:spPr>
          <a:xfrm>
            <a:off x="7740352" y="6448251"/>
            <a:ext cx="1008112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TW" sz="1600" dirty="0" smtClean="0"/>
              <a:t>P. </a:t>
            </a:r>
            <a:fld id="{8912F11A-B769-4885-B8B9-B7B961AE0E3D}" type="slidenum">
              <a:rPr lang="zh-TW" altLang="en-US" sz="1600" smtClean="0"/>
              <a:pPr algn="r"/>
              <a:t>‹#›</a:t>
            </a:fld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5461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3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948264" y="6169462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103</a:t>
            </a:r>
            <a:r>
              <a:rPr lang="zh-TW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年</a:t>
            </a:r>
            <a:r>
              <a:rPr lang="en-US" altLang="zh-TW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5</a:t>
            </a:r>
            <a:r>
              <a:rPr lang="zh-TW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月</a:t>
            </a:r>
            <a:r>
              <a:rPr lang="en-US" altLang="zh-TW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9</a:t>
            </a:r>
            <a:r>
              <a:rPr lang="zh-TW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日</a:t>
            </a:r>
            <a:endParaRPr lang="zh-TW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5656" y="2852936"/>
            <a:ext cx="6552728" cy="175432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ea"/>
                <a:ea typeface="+mj-ea"/>
              </a:rPr>
              <a:t>教師升等制度規劃</a:t>
            </a:r>
            <a:endParaRPr lang="en-US" altLang="zh-TW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ea"/>
                <a:ea typeface="+mj-ea"/>
              </a:rPr>
              <a:t>以國立中興大學為例</a:t>
            </a:r>
            <a:endParaRPr lang="zh-TW" alt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42247" y="5274786"/>
            <a:ext cx="4493538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kern="1200" cap="none" spc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  <a:cs typeface="+mn-cs"/>
              </a:rPr>
              <a:t>報告人：研究發展處李玉玲</a:t>
            </a:r>
          </a:p>
        </p:txBody>
      </p:sp>
    </p:spTree>
    <p:extLst>
      <p:ext uri="{BB962C8B-B14F-4D97-AF65-F5344CB8AC3E}">
        <p14:creationId xmlns:p14="http://schemas.microsoft.com/office/powerpoint/2010/main" val="32191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556792"/>
            <a:ext cx="7848872" cy="4752528"/>
          </a:xfrm>
          <a:solidFill>
            <a:schemeClr val="accent4">
              <a:lumMod val="20000"/>
              <a:lumOff val="80000"/>
            </a:schemeClr>
          </a:solidFill>
          <a:ln w="12700">
            <a:solidFill>
              <a:srgbClr val="990033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TW" altLang="en-US" dirty="0" smtClean="0">
                <a:latin typeface="+mn-ea"/>
              </a:rPr>
              <a:t>　</a:t>
            </a:r>
            <a:r>
              <a:rPr lang="zh-TW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成立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推動小組</a:t>
            </a:r>
            <a:r>
              <a:rPr lang="zh-TW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負責規劃與宣導：</a:t>
            </a:r>
            <a:endParaRPr lang="en-US" altLang="zh-TW" sz="28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成員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1371600" lvl="2" indent="-514350">
              <a:buClr>
                <a:schemeClr val="accent2">
                  <a:lumMod val="50000"/>
                </a:schemeClr>
              </a:buClr>
              <a:defRPr/>
            </a:pPr>
            <a:r>
              <a:rPr lang="zh-TW" altLang="zh-TW" sz="2600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副校長擔任召集人</a:t>
            </a:r>
            <a:endParaRPr lang="en-US" altLang="zh-TW" sz="2600" dirty="0" smtClean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 marL="1371600" lvl="2" indent="-514350">
              <a:buClr>
                <a:schemeClr val="accent2">
                  <a:lumMod val="50000"/>
                </a:schemeClr>
              </a:buClr>
              <a:defRPr/>
            </a:pPr>
            <a:r>
              <a:rPr lang="zh-TW" altLang="zh-TW" sz="2600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教務處、研究發展處、產學智財</a:t>
            </a:r>
            <a:r>
              <a:rPr lang="zh-TW" altLang="en-US" sz="2600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營運</a:t>
            </a:r>
            <a:r>
              <a:rPr lang="zh-TW" altLang="zh-TW" sz="2600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中心</a:t>
            </a:r>
            <a:r>
              <a:rPr lang="zh-TW" altLang="en-US" sz="2600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zh-TW" sz="2600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人事室</a:t>
            </a:r>
            <a:r>
              <a:rPr lang="zh-TW" altLang="en-US" sz="2600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代表</a:t>
            </a:r>
            <a:endParaRPr lang="en-US" altLang="zh-TW" sz="2600" dirty="0" smtClean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zh-TW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任務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Clr>
                <a:schemeClr val="accent2">
                  <a:lumMod val="50000"/>
                </a:schemeClr>
              </a:buClr>
              <a:defRPr/>
            </a:pPr>
            <a:r>
              <a:rPr lang="zh-TW" altLang="zh-TW" sz="2600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規劃教師多元升等機制並擬定相關法規草案</a:t>
            </a:r>
            <a:endParaRPr lang="en-US" altLang="zh-TW" sz="2600" dirty="0" smtClean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Clr>
                <a:schemeClr val="accent2">
                  <a:lumMod val="50000"/>
                </a:schemeClr>
              </a:buClr>
              <a:defRPr/>
            </a:pPr>
            <a:r>
              <a:rPr lang="zh-TW" altLang="en-US" sz="2600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宣導及協助教師提送升等 </a:t>
            </a:r>
            <a:endParaRPr lang="zh-TW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zh-TW" altLang="zh-TW" dirty="0" smtClean="0"/>
          </a:p>
          <a:p>
            <a:pPr eaLnBrk="1" hangingPunct="1">
              <a:defRPr/>
            </a:pPr>
            <a:endParaRPr lang="zh-TW" altLang="en-US" dirty="0" smtClean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1"/>
            <a:ext cx="5004048" cy="476672"/>
          </a:xfrm>
          <a:prstGeom prst="rect">
            <a:avLst/>
          </a:prstGeom>
        </p:spPr>
        <p:txBody>
          <a:bodyPr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伍、</a:t>
            </a:r>
            <a:r>
              <a:rPr lang="zh-TW" alt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實施策略與方法 </a:t>
            </a:r>
            <a:endParaRPr kumimoji="0" lang="zh-TW" altLang="en-US" sz="2800" b="1" i="0" u="none" strike="noStrike" kern="1200" normalizeH="0" baseline="0" noProof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5" name="Rectangle 134"/>
          <p:cNvSpPr>
            <a:spLocks noChangeArrowheads="1"/>
          </p:cNvSpPr>
          <p:nvPr/>
        </p:nvSpPr>
        <p:spPr bwMode="auto">
          <a:xfrm>
            <a:off x="971600" y="980728"/>
            <a:ext cx="7129463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buFontTx/>
              <a:buBlip>
                <a:blip r:embed="rId3"/>
              </a:buBlip>
              <a:defRPr/>
            </a:pPr>
            <a:r>
              <a:rPr lang="zh-TW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一、組織面－</a:t>
            </a:r>
            <a:r>
              <a:rPr lang="zh-TW" altLang="zh-TW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學校推動</a:t>
            </a:r>
            <a:r>
              <a:rPr lang="zh-TW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zh-TW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組織規劃</a:t>
            </a:r>
            <a:endParaRPr kumimoji="0" lang="zh-TW" alt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  <a:ea typeface="SimHei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n"/>
              <a:defRPr>
                <a:solidFill>
                  <a:schemeClr val="tx1"/>
                </a:solidFill>
                <a:latin typeface="Calibri" pitchFamily="34" charset="0"/>
                <a:ea typeface="SimHei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u"/>
              <a:defRPr sz="1600">
                <a:solidFill>
                  <a:schemeClr val="tx1"/>
                </a:solidFill>
                <a:latin typeface="Calibri" pitchFamily="34" charset="0"/>
                <a:ea typeface="SimHei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SimHei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SimHei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SimHei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SimHei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SimHei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SimHei" pitchFamily="2" charset="-122"/>
              </a:defRPr>
            </a:lvl9pPr>
          </a:lstStyle>
          <a:p>
            <a:pPr algn="ctr" eaLnBrk="1" hangingPunct="1">
              <a:buFont typeface="標楷體" pitchFamily="65" charset="-120"/>
              <a:buNone/>
            </a:pPr>
            <a:endParaRPr lang="zh-TW" altLang="en-US" sz="10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320" name="Line 33"/>
          <p:cNvSpPr>
            <a:spLocks noChangeShapeType="1"/>
          </p:cNvSpPr>
          <p:nvPr/>
        </p:nvSpPr>
        <p:spPr bwMode="auto">
          <a:xfrm>
            <a:off x="3149600" y="43942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21" name="Line 34"/>
          <p:cNvSpPr>
            <a:spLocks noChangeShapeType="1"/>
          </p:cNvSpPr>
          <p:nvPr/>
        </p:nvSpPr>
        <p:spPr bwMode="auto">
          <a:xfrm>
            <a:off x="3055938" y="43942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22" name="Line 35"/>
          <p:cNvSpPr>
            <a:spLocks noChangeShapeType="1"/>
          </p:cNvSpPr>
          <p:nvPr/>
        </p:nvSpPr>
        <p:spPr bwMode="auto">
          <a:xfrm>
            <a:off x="3055938" y="4319588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23" name="Line 36"/>
          <p:cNvSpPr>
            <a:spLocks noChangeShapeType="1"/>
          </p:cNvSpPr>
          <p:nvPr/>
        </p:nvSpPr>
        <p:spPr bwMode="auto">
          <a:xfrm>
            <a:off x="3055938" y="43942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" name="標題 1"/>
          <p:cNvSpPr txBox="1">
            <a:spLocks/>
          </p:cNvSpPr>
          <p:nvPr/>
        </p:nvSpPr>
        <p:spPr>
          <a:xfrm>
            <a:off x="0" y="1"/>
            <a:ext cx="5004048" cy="476672"/>
          </a:xfrm>
          <a:prstGeom prst="rect">
            <a:avLst/>
          </a:prstGeom>
        </p:spPr>
        <p:txBody>
          <a:bodyPr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伍、</a:t>
            </a:r>
            <a:r>
              <a:rPr lang="zh-TW" alt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實施策略與方法 </a:t>
            </a:r>
            <a:endParaRPr kumimoji="0" lang="zh-TW" altLang="en-US" sz="2800" b="1" i="0" u="none" strike="noStrike" kern="1200" normalizeH="0" baseline="0" noProof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29" name="Rectangle 134"/>
          <p:cNvSpPr>
            <a:spLocks noChangeArrowheads="1"/>
          </p:cNvSpPr>
          <p:nvPr/>
        </p:nvSpPr>
        <p:spPr bwMode="auto">
          <a:xfrm>
            <a:off x="112605" y="786828"/>
            <a:ext cx="8532440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0" hangingPunct="0">
              <a:buBlip>
                <a:blip r:embed="rId3"/>
              </a:buBlip>
              <a:defRPr/>
            </a:pPr>
            <a:r>
              <a:rPr lang="zh-TW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一、組織面－審查作業流程</a:t>
            </a:r>
            <a:endParaRPr lang="en-US" altLang="zh-TW" sz="2400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畫布 34"/>
          <p:cNvGrpSpPr>
            <a:grpSpLocks/>
          </p:cNvGrpSpPr>
          <p:nvPr/>
        </p:nvGrpSpPr>
        <p:grpSpPr bwMode="auto">
          <a:xfrm>
            <a:off x="539553" y="1413783"/>
            <a:ext cx="8335516" cy="5074676"/>
            <a:chOff x="108225" y="534379"/>
            <a:chExt cx="6527361" cy="664683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2" name="AutoShape 27"/>
            <p:cNvSpPr>
              <a:spLocks noChangeAspect="1" noChangeArrowheads="1"/>
            </p:cNvSpPr>
            <p:nvPr/>
          </p:nvSpPr>
          <p:spPr bwMode="auto">
            <a:xfrm>
              <a:off x="108225" y="534379"/>
              <a:ext cx="6527361" cy="6646836"/>
            </a:xfrm>
            <a:prstGeom prst="rect">
              <a:avLst/>
            </a:pr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3" name="AutoShape 13"/>
            <p:cNvSpPr>
              <a:spLocks noChangeShapeType="1"/>
            </p:cNvSpPr>
            <p:nvPr/>
          </p:nvSpPr>
          <p:spPr bwMode="auto">
            <a:xfrm>
              <a:off x="3037439" y="1170292"/>
              <a:ext cx="0" cy="482523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2105119" y="4275442"/>
              <a:ext cx="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2028919" y="4275442"/>
              <a:ext cx="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2028919" y="4161142"/>
              <a:ext cx="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2028919" y="4275442"/>
              <a:ext cx="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" name="直線單箭頭接點 40"/>
            <p:cNvSpPr>
              <a:spLocks noChangeShapeType="1"/>
            </p:cNvSpPr>
            <p:nvPr/>
          </p:nvSpPr>
          <p:spPr bwMode="auto">
            <a:xfrm flipH="1">
              <a:off x="3048094" y="3272183"/>
              <a:ext cx="4980" cy="476051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" name="直線單箭頭接點 45"/>
            <p:cNvSpPr>
              <a:spLocks noChangeShapeType="1"/>
            </p:cNvSpPr>
            <p:nvPr/>
          </p:nvSpPr>
          <p:spPr bwMode="auto">
            <a:xfrm>
              <a:off x="3043332" y="6134100"/>
              <a:ext cx="4762" cy="584814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" name="直線單箭頭接點 47"/>
            <p:cNvSpPr>
              <a:spLocks noChangeShapeType="1"/>
            </p:cNvSpPr>
            <p:nvPr/>
          </p:nvSpPr>
          <p:spPr bwMode="auto">
            <a:xfrm>
              <a:off x="4819650" y="2460625"/>
              <a:ext cx="419100" cy="20320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21000" y="627367"/>
              <a:ext cx="6283716" cy="6548747"/>
              <a:chOff x="221000" y="627367"/>
              <a:chExt cx="6283716" cy="6548747"/>
            </a:xfrm>
            <a:grpFill/>
          </p:grpSpPr>
          <p:sp>
            <p:nvSpPr>
              <p:cNvPr id="48" name="AutoShape 23"/>
              <p:cNvSpPr>
                <a:spLocks noChangeShapeType="1"/>
              </p:cNvSpPr>
              <p:nvPr/>
            </p:nvSpPr>
            <p:spPr bwMode="auto">
              <a:xfrm>
                <a:off x="3018516" y="4763710"/>
                <a:ext cx="0" cy="490304"/>
              </a:xfrm>
              <a:prstGeom prst="straightConnector1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9" name="AutoShape 26"/>
              <p:cNvSpPr>
                <a:spLocks noChangeArrowheads="1"/>
              </p:cNvSpPr>
              <p:nvPr/>
            </p:nvSpPr>
            <p:spPr bwMode="auto">
              <a:xfrm>
                <a:off x="1838419" y="6718914"/>
                <a:ext cx="2419350" cy="457200"/>
              </a:xfrm>
              <a:prstGeom prst="flowChartTerminator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sz="13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送教育部審定教師資格</a:t>
                </a:r>
                <a:endParaRPr kumimoji="1" lang="zh-TW" sz="13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50" name="流程圖: 決策 43"/>
              <p:cNvSpPr>
                <a:spLocks noChangeArrowheads="1"/>
              </p:cNvSpPr>
              <p:nvPr/>
            </p:nvSpPr>
            <p:spPr bwMode="auto">
              <a:xfrm>
                <a:off x="1266919" y="5254013"/>
                <a:ext cx="3552825" cy="880087"/>
              </a:xfrm>
              <a:prstGeom prst="flowChartDecision">
                <a:avLst/>
              </a:prstGeom>
              <a:solidFill>
                <a:srgbClr val="CC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80975" algn="l"/>
                  </a:tabLst>
                </a:pPr>
                <a:r>
                  <a:rPr kumimoji="1" lang="zh-TW" sz="13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系</a:t>
                </a:r>
                <a:r>
                  <a:rPr kumimoji="1" lang="zh-TW" sz="13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pitchFamily="34" charset="0"/>
                    <a:ea typeface="新細明體" pitchFamily="18" charset="-120"/>
                    <a:cs typeface="新細明體" pitchFamily="18" charset="-120"/>
                  </a:rPr>
                  <a:t>、</a:t>
                </a:r>
                <a:r>
                  <a:rPr kumimoji="1" lang="zh-TW" sz="13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院</a:t>
                </a:r>
                <a:r>
                  <a:rPr kumimoji="1" lang="zh-TW" sz="13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pitchFamily="34" charset="0"/>
                    <a:ea typeface="新細明體" pitchFamily="18" charset="-120"/>
                    <a:cs typeface="新細明體" pitchFamily="18" charset="-120"/>
                  </a:rPr>
                  <a:t>、</a:t>
                </a:r>
                <a:r>
                  <a:rPr kumimoji="1" lang="zh-TW" sz="13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校三級教評會審查</a:t>
                </a:r>
                <a:endParaRPr kumimoji="1" lang="zh-TW" sz="13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221000" y="627367"/>
                <a:ext cx="6283716" cy="5066678"/>
                <a:chOff x="221000" y="627367"/>
                <a:chExt cx="6283716" cy="5066678"/>
              </a:xfrm>
              <a:grpFill/>
            </p:grpSpPr>
            <p:sp>
              <p:nvSpPr>
                <p:cNvPr id="52" name="AutoShape 4"/>
                <p:cNvSpPr>
                  <a:spLocks noChangeArrowheads="1"/>
                </p:cNvSpPr>
                <p:nvPr/>
              </p:nvSpPr>
              <p:spPr bwMode="auto">
                <a:xfrm>
                  <a:off x="1590863" y="627367"/>
                  <a:ext cx="2914650" cy="523875"/>
                </a:xfrm>
                <a:prstGeom prst="flowChartPreparation">
                  <a:avLst/>
                </a:prstGeom>
                <a:solidFill>
                  <a:srgbClr val="CC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zh-TW" sz="13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標楷體" pitchFamily="65" charset="-120"/>
                      <a:ea typeface="標楷體" pitchFamily="65" charset="-120"/>
                      <a:cs typeface="新細明體" pitchFamily="18" charset="-120"/>
                    </a:rPr>
                    <a:t>擬升等教師向所屬系級單位提出申請</a:t>
                  </a:r>
                  <a:endParaRPr kumimoji="1" lang="zh-TW" sz="13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pitchFamily="34" charset="0"/>
                    <a:ea typeface="新細明體" pitchFamily="18" charset="-120"/>
                    <a:cs typeface="新細明體" pitchFamily="18" charset="-120"/>
                  </a:endParaRPr>
                </a:p>
              </p:txBody>
            </p:sp>
            <p:sp>
              <p:nvSpPr>
                <p:cNvPr id="53" name="Rectangle 10"/>
                <p:cNvSpPr>
                  <a:spLocks noChangeArrowheads="1"/>
                </p:cNvSpPr>
                <p:nvPr/>
              </p:nvSpPr>
              <p:spPr bwMode="auto">
                <a:xfrm>
                  <a:off x="1495628" y="3748234"/>
                  <a:ext cx="3339895" cy="1168851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180975" algn="l"/>
                    </a:tabLst>
                  </a:pPr>
                  <a:r>
                    <a:rPr kumimoji="1" lang="zh-TW" sz="13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2"/>
                      </a:solidFill>
                      <a:latin typeface="標楷體" pitchFamily="65" charset="-120"/>
                      <a:ea typeface="標楷體" pitchFamily="65" charset="-120"/>
                      <a:cs typeface="新細明體" pitchFamily="18" charset="-120"/>
                    </a:rPr>
                    <a:t>學院辦理外審</a:t>
                  </a:r>
                </a:p>
                <a:p>
                  <a:pPr marL="228600" marR="0" lvl="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+mj-lt"/>
                    <a:buAutoNum type="arabicPeriod"/>
                    <a:tabLst>
                      <a:tab pos="180975" algn="l"/>
                    </a:tabLst>
                  </a:pPr>
                  <a:r>
                    <a:rPr kumimoji="1" lang="zh-TW" sz="13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2"/>
                      </a:solidFill>
                      <a:latin typeface="標楷體" pitchFamily="65" charset="-120"/>
                      <a:ea typeface="標楷體" pitchFamily="65" charset="-120"/>
                      <a:cs typeface="新細明體" pitchFamily="18" charset="-120"/>
                    </a:rPr>
                    <a:t>校長、院</a:t>
                  </a:r>
                  <a:r>
                    <a:rPr kumimoji="1" lang="zh-TW" sz="13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2"/>
                      </a:solidFill>
                      <a:latin typeface="標楷體" pitchFamily="65" charset="-120"/>
                      <a:ea typeface="標楷體" pitchFamily="65" charset="-120"/>
                      <a:cs typeface="標楷體" pitchFamily="65" charset="-120"/>
                    </a:rPr>
                    <a:t>級教評會召集人分別</a:t>
                  </a:r>
                  <a:r>
                    <a:rPr kumimoji="1" lang="zh-TW" sz="13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2"/>
                      </a:solidFill>
                      <a:latin typeface="標楷體" pitchFamily="65" charset="-120"/>
                      <a:ea typeface="標楷體" pitchFamily="65" charset="-120"/>
                      <a:cs typeface="新細明體" pitchFamily="18" charset="-120"/>
                    </a:rPr>
                    <a:t>圈選</a:t>
                  </a:r>
                  <a:r>
                    <a:rPr kumimoji="1" lang="en-US" altLang="zh-TW" sz="13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2"/>
                      </a:solidFill>
                      <a:latin typeface="標楷體" pitchFamily="65" charset="-120"/>
                      <a:ea typeface="標楷體" pitchFamily="65" charset="-120"/>
                      <a:cs typeface="新細明體" pitchFamily="18" charset="-120"/>
                    </a:rPr>
                    <a:t>2</a:t>
                  </a:r>
                  <a:r>
                    <a:rPr kumimoji="1" lang="zh-TW" altLang="en-US" sz="13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2"/>
                      </a:solidFill>
                      <a:latin typeface="標楷體" pitchFamily="65" charset="-120"/>
                      <a:ea typeface="標楷體" pitchFamily="65" charset="-120"/>
                      <a:cs typeface="新細明體" pitchFamily="18" charset="-120"/>
                    </a:rPr>
                    <a:t>位及</a:t>
                  </a:r>
                  <a:r>
                    <a:rPr kumimoji="1" lang="en-US" altLang="zh-TW" sz="13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2"/>
                      </a:solidFill>
                      <a:latin typeface="標楷體" pitchFamily="65" charset="-120"/>
                      <a:ea typeface="標楷體" pitchFamily="65" charset="-120"/>
                      <a:cs typeface="新細明體" pitchFamily="18" charset="-120"/>
                    </a:rPr>
                    <a:t>3</a:t>
                  </a:r>
                  <a:r>
                    <a:rPr kumimoji="1" lang="zh-TW" altLang="en-US" sz="13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2"/>
                      </a:solidFill>
                      <a:latin typeface="標楷體" pitchFamily="65" charset="-120"/>
                      <a:ea typeface="標楷體" pitchFamily="65" charset="-120"/>
                      <a:cs typeface="新細明體" pitchFamily="18" charset="-120"/>
                    </a:rPr>
                    <a:t>位外審委員</a:t>
                  </a:r>
                </a:p>
                <a:p>
                  <a:pPr lvl="0" algn="l" eaLnBrk="0" hangingPunct="0">
                    <a:spcBef>
                      <a:spcPct val="0"/>
                    </a:spcBef>
                    <a:tabLst>
                      <a:tab pos="180975" algn="l"/>
                    </a:tabLst>
                  </a:pPr>
                  <a:r>
                    <a:rPr kumimoji="1" lang="en-US" altLang="zh-TW" sz="13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2"/>
                      </a:solidFill>
                      <a:latin typeface="標楷體" pitchFamily="65" charset="-120"/>
                      <a:ea typeface="標楷體" pitchFamily="65" charset="-120"/>
                      <a:cs typeface="新細明體" pitchFamily="18" charset="-120"/>
                    </a:rPr>
                    <a:t>2.</a:t>
                  </a:r>
                  <a:r>
                    <a:rPr kumimoji="1" lang="zh-TW" altLang="en-US" sz="13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2"/>
                      </a:solidFill>
                      <a:latin typeface="標楷體" pitchFamily="65" charset="-120"/>
                      <a:ea typeface="標楷體" pitchFamily="65" charset="-120"/>
                      <a:cs typeface="新細明體" pitchFamily="18" charset="-120"/>
                    </a:rPr>
                    <a:t> 教學著作為代表作之升等案，院級教評會召集人圈選之外審委員應有</a:t>
                  </a:r>
                  <a:r>
                    <a:rPr kumimoji="1" lang="en-US" altLang="zh-TW" sz="13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2"/>
                      </a:solidFill>
                      <a:latin typeface="標楷體" pitchFamily="65" charset="-120"/>
                      <a:ea typeface="標楷體" pitchFamily="65" charset="-120"/>
                      <a:cs typeface="新細明體" pitchFamily="18" charset="-120"/>
                    </a:rPr>
                    <a:t>1</a:t>
                  </a:r>
                  <a:r>
                    <a:rPr kumimoji="1" lang="zh-TW" altLang="en-US" sz="13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2"/>
                      </a:solidFill>
                      <a:latin typeface="標楷體" pitchFamily="65" charset="-120"/>
                      <a:ea typeface="標楷體" pitchFamily="65" charset="-120"/>
                      <a:cs typeface="新細明體" pitchFamily="18" charset="-120"/>
                    </a:rPr>
                    <a:t>名具</a:t>
                  </a:r>
                  <a:r>
                    <a:rPr lang="zh-TW" altLang="zh-TW" sz="1300" b="1" dirty="0" smtClean="0">
                      <a:latin typeface="標楷體" pitchFamily="65" charset="-120"/>
                      <a:ea typeface="標楷體" pitchFamily="65" charset="-120"/>
                    </a:rPr>
                    <a:t>學科教育相關資歷與學術發表</a:t>
                  </a:r>
                  <a:r>
                    <a:rPr lang="zh-TW" altLang="en-US" sz="1300" b="1" dirty="0" smtClean="0">
                      <a:latin typeface="標楷體" pitchFamily="65" charset="-120"/>
                      <a:ea typeface="標楷體" pitchFamily="65" charset="-120"/>
                    </a:rPr>
                    <a:t>背景</a:t>
                  </a:r>
                  <a:r>
                    <a:rPr kumimoji="1" lang="zh-TW" altLang="en-US" sz="13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2"/>
                      </a:solidFill>
                      <a:latin typeface="標楷體" pitchFamily="65" charset="-120"/>
                      <a:ea typeface="標楷體" pitchFamily="65" charset="-120"/>
                      <a:cs typeface="新細明體" pitchFamily="18" charset="-120"/>
                    </a:rPr>
                    <a:t>。</a:t>
                  </a:r>
                </a:p>
              </p:txBody>
            </p:sp>
            <p:sp>
              <p:nvSpPr>
                <p:cNvPr id="54" name="流程圖: 決策 35"/>
                <p:cNvSpPr>
                  <a:spLocks noChangeArrowheads="1"/>
                </p:cNvSpPr>
                <p:nvPr/>
              </p:nvSpPr>
              <p:spPr bwMode="auto">
                <a:xfrm>
                  <a:off x="1266919" y="1652815"/>
                  <a:ext cx="3552825" cy="1619251"/>
                </a:xfrm>
                <a:prstGeom prst="flowChartDecision">
                  <a:avLst/>
                </a:prstGeom>
                <a:solidFill>
                  <a:srgbClr val="CC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lvl="0" algn="l">
                    <a:spcBef>
                      <a:spcPct val="0"/>
                    </a:spcBef>
                  </a:pPr>
                  <a:r>
                    <a:rPr kumimoji="1" lang="zh-TW" sz="13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標楷體" pitchFamily="65" charset="-120"/>
                      <a:ea typeface="標楷體" pitchFamily="65" charset="-120"/>
                      <a:cs typeface="新細明體" pitchFamily="18" charset="-120"/>
                    </a:rPr>
                    <a:t>系教評會審查教學、研究</a:t>
                  </a:r>
                  <a:r>
                    <a:rPr kumimoji="1" lang="en-US" altLang="zh-TW" sz="13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標楷體" pitchFamily="65" charset="-120"/>
                      <a:ea typeface="標楷體" pitchFamily="65" charset="-120"/>
                      <a:cs typeface="新細明體" pitchFamily="18" charset="-120"/>
                    </a:rPr>
                    <a:t>(</a:t>
                  </a:r>
                  <a:r>
                    <a:rPr kumimoji="1" lang="zh-TW" altLang="en-US" sz="13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標楷體" pitchFamily="65" charset="-120"/>
                      <a:ea typeface="標楷體" pitchFamily="65" charset="-120"/>
                      <a:cs typeface="新細明體" pitchFamily="18" charset="-120"/>
                    </a:rPr>
                    <a:t>學術著作</a:t>
                  </a:r>
                  <a:r>
                    <a:rPr kumimoji="1" lang="en-US" altLang="zh-TW" sz="13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標楷體" pitchFamily="65" charset="-120"/>
                      <a:ea typeface="標楷體" pitchFamily="65" charset="-120"/>
                      <a:cs typeface="新細明體" pitchFamily="18" charset="-120"/>
                    </a:rPr>
                    <a:t>.</a:t>
                  </a:r>
                  <a:r>
                    <a:rPr kumimoji="1" lang="zh-TW" altLang="en-US" sz="13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標楷體" pitchFamily="65" charset="-120"/>
                      <a:ea typeface="標楷體" pitchFamily="65" charset="-120"/>
                      <a:cs typeface="新細明體" pitchFamily="18" charset="-120"/>
                    </a:rPr>
                    <a:t>技術報告</a:t>
                  </a:r>
                  <a:r>
                    <a:rPr kumimoji="1" lang="en-US" altLang="zh-TW" sz="13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標楷體" pitchFamily="65" charset="-120"/>
                      <a:ea typeface="標楷體" pitchFamily="65" charset="-120"/>
                      <a:cs typeface="新細明體" pitchFamily="18" charset="-120"/>
                    </a:rPr>
                    <a:t>.</a:t>
                  </a:r>
                  <a:r>
                    <a:rPr kumimoji="1" lang="zh-TW" altLang="en-US" sz="13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標楷體" pitchFamily="65" charset="-120"/>
                      <a:ea typeface="標楷體" pitchFamily="65" charset="-120"/>
                      <a:cs typeface="新細明體" pitchFamily="18" charset="-120"/>
                    </a:rPr>
                    <a:t>教學著作</a:t>
                  </a:r>
                  <a:r>
                    <a:rPr kumimoji="1" lang="en-US" altLang="zh-TW" sz="13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標楷體" pitchFamily="65" charset="-120"/>
                      <a:ea typeface="標楷體" pitchFamily="65" charset="-120"/>
                      <a:cs typeface="新細明體" pitchFamily="18" charset="-120"/>
                    </a:rPr>
                    <a:t>)</a:t>
                  </a:r>
                  <a:r>
                    <a:rPr kumimoji="1" lang="zh-TW" sz="13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標楷體" pitchFamily="65" charset="-120"/>
                      <a:ea typeface="標楷體" pitchFamily="65" charset="-120"/>
                      <a:cs typeface="新細明體" pitchFamily="18" charset="-120"/>
                    </a:rPr>
                    <a:t>、服務等</a:t>
                  </a:r>
                  <a:r>
                    <a:rPr kumimoji="1" lang="zh-TW" altLang="en-US" sz="13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標楷體" pitchFamily="65" charset="-120"/>
                      <a:ea typeface="標楷體" pitchFamily="65" charset="-120"/>
                      <a:cs typeface="新細明體" pitchFamily="18" charset="-120"/>
                    </a:rPr>
                    <a:t>是否符合各系級單位基本門檻</a:t>
                  </a:r>
                </a:p>
              </p:txBody>
            </p:sp>
            <p:sp>
              <p:nvSpPr>
                <p:cNvPr id="55" name="AutoShape 22"/>
                <p:cNvSpPr>
                  <a:spLocks/>
                </p:cNvSpPr>
                <p:nvPr/>
              </p:nvSpPr>
              <p:spPr bwMode="auto">
                <a:xfrm>
                  <a:off x="221000" y="2567273"/>
                  <a:ext cx="1188701" cy="2349812"/>
                </a:xfrm>
                <a:prstGeom prst="borderCallout2">
                  <a:avLst>
                    <a:gd name="adj1" fmla="val 7819"/>
                    <a:gd name="adj2" fmla="val 106778"/>
                    <a:gd name="adj3" fmla="val 17579"/>
                    <a:gd name="adj4" fmla="val 139972"/>
                    <a:gd name="adj5" fmla="val 39674"/>
                    <a:gd name="adj6" fmla="val 234537"/>
                  </a:avLst>
                </a:prstGeom>
                <a:solidFill>
                  <a:srgbClr val="FFFFCC"/>
                </a:solidFill>
                <a:ln w="38100">
                  <a:solidFill>
                    <a:srgbClr val="CC0000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algn="l">
                    <a:spcBef>
                      <a:spcPct val="0"/>
                    </a:spcBef>
                  </a:pPr>
                  <a:r>
                    <a:rPr kumimoji="1" lang="zh-TW" sz="1300" b="1" i="0" u="none" strike="noStrike" cap="none" normalizeH="0" baseline="0" dirty="0" smtClean="0">
                      <a:ln>
                        <a:noFill/>
                      </a:ln>
                      <a:effectLst/>
                      <a:latin typeface="標楷體" pitchFamily="65" charset="-120"/>
                      <a:ea typeface="標楷體" pitchFamily="65" charset="-120"/>
                      <a:cs typeface="新細明體" pitchFamily="18" charset="-120"/>
                    </a:rPr>
                    <a:t>系級教評會彙整外審</a:t>
                  </a:r>
                  <a:r>
                    <a:rPr kumimoji="1" lang="zh-TW" altLang="en-US" sz="1300" b="1" i="0" u="none" strike="noStrike" cap="none" normalizeH="0" baseline="0" dirty="0" smtClean="0">
                      <a:ln>
                        <a:noFill/>
                      </a:ln>
                      <a:effectLst/>
                      <a:latin typeface="標楷體" pitchFamily="65" charset="-120"/>
                      <a:ea typeface="標楷體" pitchFamily="65" charset="-120"/>
                      <a:cs typeface="新細明體" pitchFamily="18" charset="-120"/>
                    </a:rPr>
                    <a:t>專家學者建議</a:t>
                  </a:r>
                  <a:r>
                    <a:rPr kumimoji="1" lang="zh-TW" sz="1300" b="1" i="0" u="none" strike="noStrike" cap="none" normalizeH="0" baseline="0" dirty="0" smtClean="0">
                      <a:ln>
                        <a:noFill/>
                      </a:ln>
                      <a:effectLst/>
                      <a:latin typeface="標楷體" pitchFamily="65" charset="-120"/>
                      <a:ea typeface="標楷體" pitchFamily="65" charset="-120"/>
                      <a:cs typeface="新細明體" pitchFamily="18" charset="-120"/>
                    </a:rPr>
                    <a:t>名單至少</a:t>
                  </a:r>
                  <a:r>
                    <a:rPr kumimoji="1" lang="en-US" altLang="zh-TW" sz="1300" b="1" i="0" u="none" strike="noStrike" cap="none" normalizeH="0" baseline="0" dirty="0" smtClean="0">
                      <a:ln>
                        <a:noFill/>
                      </a:ln>
                      <a:effectLst/>
                      <a:latin typeface="標楷體" pitchFamily="65" charset="-120"/>
                      <a:ea typeface="標楷體" pitchFamily="65" charset="-120"/>
                      <a:cs typeface="新細明體" pitchFamily="18" charset="-120"/>
                    </a:rPr>
                    <a:t>10</a:t>
                  </a:r>
                  <a:r>
                    <a:rPr kumimoji="1" lang="zh-TW" altLang="en-US" sz="1300" b="1" i="0" u="none" strike="noStrike" cap="none" normalizeH="0" baseline="0" dirty="0" smtClean="0">
                      <a:ln>
                        <a:noFill/>
                      </a:ln>
                      <a:effectLst/>
                      <a:latin typeface="標楷體" pitchFamily="65" charset="-120"/>
                      <a:ea typeface="標楷體" pitchFamily="65" charset="-120"/>
                      <a:cs typeface="新細明體" pitchFamily="18" charset="-120"/>
                    </a:rPr>
                    <a:t>名以上</a:t>
                  </a:r>
                  <a:r>
                    <a:rPr kumimoji="1" lang="en-US" altLang="zh-TW" sz="1300" b="1" i="0" u="none" strike="noStrike" cap="none" normalizeH="0" baseline="0" dirty="0" smtClean="0">
                      <a:ln>
                        <a:noFill/>
                      </a:ln>
                      <a:effectLst/>
                      <a:latin typeface="標楷體" pitchFamily="65" charset="-120"/>
                      <a:ea typeface="標楷體" pitchFamily="65" charset="-120"/>
                      <a:cs typeface="新細明體" pitchFamily="18" charset="-120"/>
                    </a:rPr>
                    <a:t>(</a:t>
                  </a:r>
                  <a:r>
                    <a:rPr kumimoji="1" lang="zh-TW" altLang="en-US" sz="1300" b="1" i="0" u="none" strike="noStrike" cap="none" normalizeH="0" baseline="0" dirty="0" smtClean="0">
                      <a:ln>
                        <a:noFill/>
                      </a:ln>
                      <a:effectLst/>
                      <a:latin typeface="標楷體" pitchFamily="65" charset="-120"/>
                      <a:ea typeface="標楷體" pitchFamily="65" charset="-120"/>
                      <a:cs typeface="新細明體" pitchFamily="18" charset="-120"/>
                    </a:rPr>
                    <a:t>教學著作為代表作</a:t>
                  </a:r>
                  <a:r>
                    <a:rPr kumimoji="1" lang="zh-TW" altLang="en-US" sz="1300" b="1" i="0" strike="noStrike" cap="none" normalizeH="0" baseline="0" dirty="0" smtClean="0">
                      <a:ln>
                        <a:noFill/>
                      </a:ln>
                      <a:effectLst/>
                      <a:latin typeface="標楷體" pitchFamily="65" charset="-120"/>
                      <a:ea typeface="標楷體" pitchFamily="65" charset="-120"/>
                      <a:cs typeface="新細明體" pitchFamily="18" charset="-120"/>
                    </a:rPr>
                    <a:t>應另由教務處</a:t>
                  </a:r>
                  <a:r>
                    <a:rPr lang="zh-TW" altLang="zh-TW" sz="1300" b="1" dirty="0" smtClean="0">
                      <a:latin typeface="標楷體" pitchFamily="65" charset="-120"/>
                      <a:ea typeface="標楷體" pitchFamily="65" charset="-120"/>
                    </a:rPr>
                    <a:t>提供具有學科教育相關資歷與學術發表之專家學者至少三人</a:t>
                  </a:r>
                  <a:r>
                    <a:rPr kumimoji="1" lang="en-US" altLang="zh-TW" sz="1300" b="1" i="0" strike="noStrike" cap="none" normalizeH="0" baseline="0" dirty="0" smtClean="0">
                      <a:ln>
                        <a:noFill/>
                      </a:ln>
                      <a:effectLst/>
                      <a:latin typeface="標楷體" pitchFamily="65" charset="-120"/>
                      <a:ea typeface="標楷體" pitchFamily="65" charset="-120"/>
                      <a:cs typeface="新細明體" pitchFamily="18" charset="-120"/>
                    </a:rPr>
                    <a:t>)</a:t>
                  </a:r>
                  <a:r>
                    <a:rPr kumimoji="1" lang="zh-TW" altLang="en-US" sz="1300" b="1" i="0" u="none" strike="noStrike" cap="none" normalizeH="0" baseline="0" dirty="0" smtClean="0">
                      <a:ln>
                        <a:noFill/>
                      </a:ln>
                      <a:effectLst/>
                      <a:latin typeface="標楷體" pitchFamily="65" charset="-120"/>
                      <a:ea typeface="標楷體" pitchFamily="65" charset="-120"/>
                      <a:cs typeface="新細明體" pitchFamily="18" charset="-120"/>
                    </a:rPr>
                    <a:t>。</a:t>
                  </a:r>
                </a:p>
              </p:txBody>
            </p:sp>
            <p:sp>
              <p:nvSpPr>
                <p:cNvPr id="56" name="矩形 46"/>
                <p:cNvSpPr>
                  <a:spLocks noChangeArrowheads="1"/>
                </p:cNvSpPr>
                <p:nvPr/>
              </p:nvSpPr>
              <p:spPr bwMode="auto">
                <a:xfrm>
                  <a:off x="5278531" y="2114253"/>
                  <a:ext cx="1226185" cy="666750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zh-TW" sz="13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標楷體" pitchFamily="65" charset="-120"/>
                      <a:ea typeface="標楷體" pitchFamily="65" charset="-120"/>
                      <a:cs typeface="新細明體" pitchFamily="18" charset="-120"/>
                    </a:rPr>
                    <a:t>敘明具體理由</a:t>
                  </a:r>
                  <a:endParaRPr kumimoji="1" lang="zh-TW" sz="13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pitchFamily="34" charset="0"/>
                    <a:ea typeface="新細明體" pitchFamily="18" charset="-120"/>
                    <a:cs typeface="新細明體" pitchFamily="18" charset="-12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zh-TW" sz="13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標楷體" pitchFamily="65" charset="-120"/>
                      <a:ea typeface="標楷體" pitchFamily="65" charset="-120"/>
                      <a:cs typeface="新細明體" pitchFamily="18" charset="-120"/>
                    </a:rPr>
                    <a:t>通知</a:t>
                  </a:r>
                  <a:r>
                    <a:rPr kumimoji="1" lang="zh-TW" altLang="en-US" sz="13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標楷體" pitchFamily="65" charset="-120"/>
                      <a:ea typeface="標楷體" pitchFamily="65" charset="-120"/>
                      <a:cs typeface="新細明體" pitchFamily="18" charset="-120"/>
                    </a:rPr>
                    <a:t>申請</a:t>
                  </a:r>
                  <a:r>
                    <a:rPr kumimoji="1" lang="zh-TW" sz="13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標楷體" pitchFamily="65" charset="-120"/>
                      <a:ea typeface="標楷體" pitchFamily="65" charset="-120"/>
                      <a:cs typeface="新細明體" pitchFamily="18" charset="-120"/>
                    </a:rPr>
                    <a:t>者</a:t>
                  </a:r>
                  <a:endParaRPr kumimoji="1" lang="zh-TW" sz="13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pitchFamily="34" charset="0"/>
                    <a:ea typeface="新細明體" pitchFamily="18" charset="-120"/>
                    <a:cs typeface="新細明體" pitchFamily="18" charset="-120"/>
                  </a:endParaRPr>
                </a:p>
              </p:txBody>
            </p:sp>
            <p:sp>
              <p:nvSpPr>
                <p:cNvPr id="57" name="肘形接點 52"/>
                <p:cNvSpPr>
                  <a:spLocks noChangeShapeType="1"/>
                </p:cNvSpPr>
                <p:nvPr/>
              </p:nvSpPr>
              <p:spPr bwMode="auto">
                <a:xfrm rot="16200000">
                  <a:off x="3887470" y="3729355"/>
                  <a:ext cx="2896870" cy="1032510"/>
                </a:xfrm>
                <a:prstGeom prst="bentConnector3">
                  <a:avLst>
                    <a:gd name="adj1" fmla="val -5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42" name="矩形 53"/>
            <p:cNvSpPr>
              <a:spLocks noChangeArrowheads="1"/>
            </p:cNvSpPr>
            <p:nvPr/>
          </p:nvSpPr>
          <p:spPr bwMode="auto">
            <a:xfrm>
              <a:off x="3114675" y="3300639"/>
              <a:ext cx="352425" cy="371475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Y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3" name="矩形 56"/>
            <p:cNvSpPr>
              <a:spLocks noChangeArrowheads="1"/>
            </p:cNvSpPr>
            <p:nvPr/>
          </p:nvSpPr>
          <p:spPr bwMode="auto">
            <a:xfrm>
              <a:off x="5238577" y="5818799"/>
              <a:ext cx="352425" cy="371475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N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4" name="Text Box 5"/>
            <p:cNvSpPr txBox="1">
              <a:spLocks noChangeArrowheads="1"/>
            </p:cNvSpPr>
            <p:nvPr/>
          </p:nvSpPr>
          <p:spPr bwMode="auto">
            <a:xfrm>
              <a:off x="240890" y="5192016"/>
              <a:ext cx="934839" cy="1698097"/>
            </a:xfrm>
            <a:prstGeom prst="rect">
              <a:avLst/>
            </a:prstGeom>
            <a:solidFill>
              <a:srgbClr val="FFFFCC"/>
            </a:solidFill>
            <a:ln w="38100" cap="rnd">
              <a:solidFill>
                <a:srgbClr val="CC0000"/>
              </a:solidFill>
              <a:prstDash val="sysDot"/>
              <a:miter lim="800000"/>
              <a:headEnd/>
              <a:tailEnd/>
            </a:ln>
          </p:spPr>
          <p:txBody>
            <a:bodyPr vert="horz" wrap="square" lIns="0" tIns="14400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l">
                <a:spcBef>
                  <a:spcPct val="0"/>
                </a:spcBef>
              </a:pPr>
              <a:r>
                <a:rPr kumimoji="1" lang="zh-TW" sz="1300" b="1" i="0" strike="noStrike" cap="none" normalizeH="0" baseline="0" dirty="0" smtClean="0">
                  <a:ln>
                    <a:noFill/>
                  </a:ln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系、院教師評審委員會應辦理</a:t>
              </a:r>
              <a:r>
                <a:rPr lang="zh-TW" altLang="zh-TW" sz="1300" b="1" dirty="0" smtClean="0">
                  <a:latin typeface="標楷體" pitchFamily="65" charset="-120"/>
                  <a:ea typeface="標楷體" pitchFamily="65" charset="-120"/>
                </a:rPr>
                <a:t>著作論文宣讀、技術應用、體育成就報告或教學實務觀摩</a:t>
              </a:r>
              <a:r>
                <a:rPr kumimoji="1" lang="zh-TW" sz="1300" b="1" i="0" strike="noStrike" cap="none" normalizeH="0" baseline="0" dirty="0" smtClean="0">
                  <a:ln>
                    <a:noFill/>
                  </a:ln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。</a:t>
              </a:r>
            </a:p>
          </p:txBody>
        </p:sp>
        <p:sp>
          <p:nvSpPr>
            <p:cNvPr id="45" name="AutoShape 4"/>
            <p:cNvSpPr>
              <a:spLocks noChangeShapeType="1"/>
            </p:cNvSpPr>
            <p:nvPr/>
          </p:nvSpPr>
          <p:spPr bwMode="auto">
            <a:xfrm>
              <a:off x="1123315" y="5644515"/>
              <a:ext cx="143510" cy="49530"/>
            </a:xfrm>
            <a:prstGeom prst="straightConnector1">
              <a:avLst/>
            </a:prstGeom>
            <a:grpFill/>
            <a:ln w="28575" cap="rnd">
              <a:solidFill>
                <a:srgbClr val="CC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6" name="矩形 55"/>
            <p:cNvSpPr>
              <a:spLocks noChangeArrowheads="1"/>
            </p:cNvSpPr>
            <p:nvPr/>
          </p:nvSpPr>
          <p:spPr bwMode="auto">
            <a:xfrm>
              <a:off x="4752990" y="2567274"/>
              <a:ext cx="352425" cy="371475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N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7" name="矩形 54"/>
            <p:cNvSpPr>
              <a:spLocks noChangeArrowheads="1"/>
            </p:cNvSpPr>
            <p:nvPr/>
          </p:nvSpPr>
          <p:spPr bwMode="auto">
            <a:xfrm>
              <a:off x="3114675" y="6190275"/>
              <a:ext cx="352425" cy="371475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Y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/>
          <p:cNvSpPr>
            <a:spLocks noGrp="1"/>
          </p:cNvSpPr>
          <p:nvPr>
            <p:ph type="title"/>
          </p:nvPr>
        </p:nvSpPr>
        <p:spPr>
          <a:xfrm>
            <a:off x="0" y="1"/>
            <a:ext cx="5364088" cy="548680"/>
          </a:xfrm>
        </p:spPr>
        <p:txBody>
          <a:bodyPr>
            <a:norm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tabLst/>
              <a:defRPr/>
            </a:pPr>
            <a:r>
              <a:rPr lang="zh-TW" alt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伍、實施</a:t>
            </a:r>
            <a:r>
              <a:rPr lang="zh-TW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策略與方法 </a:t>
            </a:r>
            <a:endParaRPr lang="zh-TW" altLang="en-US" sz="2800" b="1" kern="1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806376" y="1196752"/>
          <a:ext cx="777686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134"/>
          <p:cNvSpPr>
            <a:spLocks noChangeArrowheads="1"/>
          </p:cNvSpPr>
          <p:nvPr/>
        </p:nvSpPr>
        <p:spPr bwMode="auto">
          <a:xfrm>
            <a:off x="1187624" y="1052270"/>
            <a:ext cx="7129463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buFontTx/>
              <a:buBlip>
                <a:blip r:embed="rId8"/>
              </a:buBlip>
              <a:defRPr/>
            </a:pPr>
            <a:r>
              <a:rPr lang="zh-TW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二、</a:t>
            </a:r>
            <a:r>
              <a:rPr kumimoji="0" lang="zh-TW" alt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規劃原則</a:t>
            </a:r>
            <a:endParaRPr kumimoji="0" lang="zh-TW" alt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67544" y="1575490"/>
            <a:ext cx="7713593" cy="49962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>
              <a:lnSpc>
                <a:spcPts val="2600"/>
              </a:lnSpc>
              <a:buFont typeface="+mj-lt"/>
              <a:buAutoNum type="arabicPeriod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優質技術與教學卓越人才有機會擢升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>
              <a:lnSpc>
                <a:spcPts val="2600"/>
              </a:lnSpc>
              <a:buFont typeface="+mj-lt"/>
              <a:buAutoNum type="arabicPeriod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鼓勵但不浮濫 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>
              <a:lnSpc>
                <a:spcPts val="2600"/>
              </a:lnSpc>
              <a:buFont typeface="+mj-lt"/>
              <a:buAutoNum type="arabicPeriod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回歸學校定位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marL="457200">
              <a:lnSpc>
                <a:spcPts val="2600"/>
              </a:lnSpc>
              <a:buFont typeface="+mj-lt"/>
              <a:buAutoNum type="arabicPeriod"/>
            </a:pPr>
            <a:r>
              <a:rPr lang="zh-TW" alt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升</a:t>
            </a:r>
            <a:r>
              <a:rPr lang="zh-TW" alt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等規劃結合頂尖計畫</a:t>
            </a:r>
            <a:r>
              <a:rPr lang="en-US" altLang="zh-TW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KPI</a:t>
            </a:r>
          </a:p>
          <a:p>
            <a:pPr marL="1257300" lvl="2" indent="-342900">
              <a:spcAft>
                <a:spcPts val="0"/>
              </a:spcAft>
              <a:buClr>
                <a:srgbClr val="000000"/>
              </a:buClr>
              <a:buSzPct val="100000"/>
              <a:buFont typeface="+mj-ea"/>
              <a:buAutoNum type="arabicParenR"/>
            </a:pPr>
            <a:r>
              <a:rPr lang="zh-TW" altLang="zh-TW" sz="2200" kern="1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細明體"/>
              </a:rPr>
              <a:t>學術</a:t>
            </a:r>
            <a:r>
              <a:rPr lang="zh-TW" altLang="zh-TW" sz="2200" kern="1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細明體"/>
              </a:rPr>
              <a:t>面向</a:t>
            </a:r>
            <a:r>
              <a:rPr lang="zh-TW" altLang="zh-TW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細明體"/>
              </a:rPr>
              <a:t>：</a:t>
            </a:r>
            <a:endParaRPr lang="en-US" altLang="zh-TW" sz="2200" kern="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細明體"/>
            </a:endParaRPr>
          </a:p>
          <a:p>
            <a:pPr lvl="3"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zh-TW" altLang="zh-TW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細明體"/>
              </a:rPr>
              <a:t>國際排名學術地位</a:t>
            </a:r>
            <a:r>
              <a:rPr lang="en-US" altLang="zh-TW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細明體"/>
              </a:rPr>
              <a:t>(</a:t>
            </a:r>
            <a:r>
              <a:rPr lang="zh-TW" altLang="zh-TW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細明體"/>
              </a:rPr>
              <a:t>世界一流之研究中心或領域</a:t>
            </a:r>
            <a:r>
              <a:rPr lang="en-US" altLang="zh-TW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細明體"/>
              </a:rPr>
              <a:t>)</a:t>
            </a:r>
            <a:r>
              <a:rPr lang="zh-TW" altLang="zh-TW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細明體"/>
              </a:rPr>
              <a:t>、科研成果</a:t>
            </a:r>
            <a:r>
              <a:rPr lang="en-US" altLang="zh-TW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細明體"/>
              </a:rPr>
              <a:t>(</a:t>
            </a:r>
            <a:r>
              <a:rPr lang="zh-TW" altLang="zh-TW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細明體"/>
              </a:rPr>
              <a:t>論文篇數及成長率</a:t>
            </a:r>
            <a:r>
              <a:rPr lang="en-US" altLang="zh-TW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細明體"/>
              </a:rPr>
              <a:t>)</a:t>
            </a:r>
            <a:r>
              <a:rPr lang="zh-TW" altLang="zh-TW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細明體"/>
              </a:rPr>
              <a:t>、學術能量之提升</a:t>
            </a:r>
            <a:r>
              <a:rPr lang="en-US" altLang="zh-TW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細明體"/>
              </a:rPr>
              <a:t>(</a:t>
            </a:r>
            <a:r>
              <a:rPr lang="zh-TW" altLang="zh-TW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細明體"/>
              </a:rPr>
              <a:t>年輕教師或學者之扶植</a:t>
            </a:r>
            <a:r>
              <a:rPr lang="en-US" altLang="zh-TW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細明體"/>
              </a:rPr>
              <a:t>)</a:t>
            </a:r>
            <a:r>
              <a:rPr lang="zh-TW" altLang="zh-TW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細明體"/>
              </a:rPr>
              <a:t>。</a:t>
            </a:r>
            <a:endParaRPr lang="zh-TW" altLang="zh-TW" sz="2200" kern="100" dirty="0">
              <a:latin typeface="標楷體" panose="03000509000000000000" pitchFamily="65" charset="-120"/>
              <a:ea typeface="標楷體" panose="03000509000000000000" pitchFamily="65" charset="-120"/>
              <a:cs typeface="細明體"/>
            </a:endParaRPr>
          </a:p>
          <a:p>
            <a:pPr marL="1257300" lvl="2" indent="-342900">
              <a:spcAft>
                <a:spcPts val="0"/>
              </a:spcAft>
              <a:buClr>
                <a:srgbClr val="000000"/>
              </a:buClr>
              <a:buSzPct val="100000"/>
              <a:buFont typeface="+mj-ea"/>
              <a:buAutoNum type="arabicParenR"/>
            </a:pPr>
            <a:r>
              <a:rPr lang="zh-TW" altLang="en-US" sz="2200" kern="1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細明體"/>
              </a:rPr>
              <a:t>技術應用</a:t>
            </a:r>
            <a:r>
              <a:rPr lang="zh-TW" altLang="zh-TW" sz="2200" kern="1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細明體"/>
              </a:rPr>
              <a:t>面向</a:t>
            </a:r>
            <a:r>
              <a:rPr lang="zh-TW" altLang="zh-TW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細明體"/>
              </a:rPr>
              <a:t>：</a:t>
            </a:r>
            <a:endParaRPr lang="en-US" altLang="zh-TW" sz="2200" kern="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細明體"/>
            </a:endParaRPr>
          </a:p>
          <a:p>
            <a:pPr lvl="3"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zh-TW" altLang="zh-TW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細明體"/>
              </a:rPr>
              <a:t>專利數、專利研發成果 </a:t>
            </a:r>
            <a:r>
              <a:rPr lang="en-US" altLang="zh-TW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細明體"/>
              </a:rPr>
              <a:t>(</a:t>
            </a:r>
            <a:r>
              <a:rPr lang="zh-TW" altLang="zh-TW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細明體"/>
              </a:rPr>
              <a:t>智慧財產權衍生收入</a:t>
            </a:r>
            <a:r>
              <a:rPr lang="en-US" altLang="zh-TW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細明體"/>
              </a:rPr>
              <a:t>)</a:t>
            </a:r>
            <a:r>
              <a:rPr lang="zh-TW" altLang="zh-TW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細明體"/>
              </a:rPr>
              <a:t>。</a:t>
            </a:r>
            <a:endParaRPr lang="en-US" altLang="zh-TW" sz="2200" kern="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細明體"/>
            </a:endParaRPr>
          </a:p>
          <a:p>
            <a:pPr marL="1257300" lvl="2" indent="-342900">
              <a:spcAft>
                <a:spcPts val="0"/>
              </a:spcAft>
              <a:buClr>
                <a:srgbClr val="000000"/>
              </a:buClr>
              <a:buSzPct val="100000"/>
              <a:buFont typeface="+mj-ea"/>
              <a:buAutoNum type="arabicParenR"/>
            </a:pPr>
            <a:r>
              <a:rPr lang="zh-TW" altLang="zh-TW" sz="2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教學卓越：</a:t>
            </a:r>
            <a:endParaRPr lang="en-US" altLang="zh-TW" sz="220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lvl="3"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zh-TW" altLang="zh-TW" sz="2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對於學生教學環境、方法以及成效之改進績效</a:t>
            </a:r>
            <a:r>
              <a:rPr lang="zh-TW" altLang="en-US" sz="2200" dirty="0" smtClean="0">
                <a:solidFill>
                  <a:srgbClr val="000000"/>
                </a:solidFill>
                <a:latin typeface="標楷體"/>
                <a:ea typeface="標楷體"/>
                <a:cs typeface="Times New Roman"/>
              </a:rPr>
              <a:t>。</a:t>
            </a:r>
            <a:endParaRPr lang="en-US" altLang="zh-TW" sz="2200" b="1" dirty="0" smtClean="0">
              <a:solidFill>
                <a:srgbClr val="0033CC"/>
              </a:solidFill>
              <a:latin typeface="標楷體"/>
              <a:ea typeface="標楷體"/>
            </a:endParaRPr>
          </a:p>
          <a:p>
            <a:pPr marL="457200"/>
            <a:r>
              <a:rPr lang="en-US" altLang="zh-TW" sz="2400" b="1" dirty="0" smtClean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400" b="1" dirty="0" smtClean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</a:t>
            </a:r>
            <a:r>
              <a:rPr lang="zh-TW" altLang="en-US" sz="2400" b="1" dirty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等管道從寬，升等標準從嚴</a:t>
            </a:r>
            <a:endParaRPr lang="en-US" altLang="zh-TW" sz="2400" b="1" dirty="0">
              <a:solidFill>
                <a:schemeClr val="bg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/>
            <a:endParaRPr lang="zh-TW" altLang="en-US" sz="2800" b="1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195055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內容版面配置區 14"/>
          <p:cNvGraphicFramePr>
            <a:graphicFrameLocks noGrp="1"/>
          </p:cNvGraphicFramePr>
          <p:nvPr>
            <p:ph idx="4294967295"/>
          </p:nvPr>
        </p:nvGraphicFramePr>
        <p:xfrm>
          <a:off x="683568" y="1484784"/>
          <a:ext cx="7845425" cy="4816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標題 1"/>
          <p:cNvSpPr txBox="1">
            <a:spLocks/>
          </p:cNvSpPr>
          <p:nvPr/>
        </p:nvSpPr>
        <p:spPr>
          <a:xfrm>
            <a:off x="0" y="692150"/>
            <a:ext cx="9144000" cy="115252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1200"/>
              </a:spcBef>
              <a:defRPr/>
            </a:pPr>
            <a:r>
              <a:rPr kumimoji="0"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endParaRPr kumimoji="0" lang="zh-TW" altLang="en-US" sz="32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22" name="標題 1"/>
          <p:cNvSpPr txBox="1">
            <a:spLocks/>
          </p:cNvSpPr>
          <p:nvPr/>
        </p:nvSpPr>
        <p:spPr>
          <a:xfrm>
            <a:off x="0" y="0"/>
            <a:ext cx="5292080" cy="548681"/>
          </a:xfrm>
          <a:prstGeom prst="rect">
            <a:avLst/>
          </a:prstGeom>
        </p:spPr>
        <p:txBody>
          <a:bodyPr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伍、實施策略與方法 </a:t>
            </a:r>
            <a:endParaRPr kumimoji="0" lang="en-US" altLang="zh-TW" sz="2800" b="1" i="0" u="none" strike="noStrike" kern="1200" normalizeH="0" baseline="0" noProof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graphicFrame>
        <p:nvGraphicFramePr>
          <p:cNvPr id="25" name="內容版面配置區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531670"/>
              </p:ext>
            </p:extLst>
          </p:nvPr>
        </p:nvGraphicFramePr>
        <p:xfrm>
          <a:off x="899592" y="1412776"/>
          <a:ext cx="7658099" cy="4940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6" name="群組 25"/>
          <p:cNvGrpSpPr/>
          <p:nvPr/>
        </p:nvGrpSpPr>
        <p:grpSpPr>
          <a:xfrm>
            <a:off x="1907704" y="1628800"/>
            <a:ext cx="6274478" cy="4229100"/>
            <a:chOff x="914399" y="1282700"/>
            <a:chExt cx="6639995" cy="4229100"/>
          </a:xfrm>
        </p:grpSpPr>
        <p:grpSp>
          <p:nvGrpSpPr>
            <p:cNvPr id="27" name="群組 6"/>
            <p:cNvGrpSpPr/>
            <p:nvPr/>
          </p:nvGrpSpPr>
          <p:grpSpPr>
            <a:xfrm>
              <a:off x="5715174" y="3708214"/>
              <a:ext cx="1839220" cy="1803586"/>
              <a:chOff x="6091133" y="3721007"/>
              <a:chExt cx="1699354" cy="1803586"/>
            </a:xfrm>
            <a:solidFill>
              <a:srgbClr val="3E35F7"/>
            </a:solidFill>
          </p:grpSpPr>
          <p:sp>
            <p:nvSpPr>
              <p:cNvPr id="43" name="橢圓 2"/>
              <p:cNvSpPr/>
              <p:nvPr/>
            </p:nvSpPr>
            <p:spPr bwMode="auto">
              <a:xfrm>
                <a:off x="6583987" y="3721007"/>
                <a:ext cx="1206500" cy="1803586"/>
              </a:xfrm>
              <a:prstGeom prst="ellipse">
                <a:avLst/>
              </a:prstGeom>
              <a:solidFill>
                <a:srgbClr val="3333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 typeface="標楷體" pitchFamily="65" charset="-120"/>
                  <a:buNone/>
                  <a:tabLst/>
                </a:pPr>
                <a:r>
                  <a:rPr kumimoji="1" lang="zh-TW" altLang="en-US" sz="2400" b="1" i="0" u="none" strike="noStrike" kern="0" cap="none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提升學校</a:t>
                </a:r>
                <a:endParaRPr lang="en-US" altLang="zh-TW" sz="2400" b="1" kern="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 typeface="標楷體" pitchFamily="65" charset="-120"/>
                  <a:buNone/>
                  <a:tabLst/>
                </a:pPr>
                <a:r>
                  <a:rPr kumimoji="1" lang="zh-TW" altLang="en-US" sz="2400" b="1" i="0" u="none" strike="noStrike" kern="0" cap="none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競爭力</a:t>
                </a:r>
              </a:p>
            </p:txBody>
          </p:sp>
          <p:sp>
            <p:nvSpPr>
              <p:cNvPr id="44" name="向右箭號 5"/>
              <p:cNvSpPr/>
              <p:nvPr/>
            </p:nvSpPr>
            <p:spPr bwMode="auto">
              <a:xfrm>
                <a:off x="6091133" y="4445000"/>
                <a:ext cx="458434" cy="355600"/>
              </a:xfrm>
              <a:prstGeom prst="stripedRightArrow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vert="eaVert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標楷體" pitchFamily="65" charset="-120"/>
                  <a:buNone/>
                  <a:tabLst/>
                </a:pPr>
                <a:endParaRPr kumimoji="1" lang="zh-TW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28" name="群組 19"/>
            <p:cNvGrpSpPr/>
            <p:nvPr/>
          </p:nvGrpSpPr>
          <p:grpSpPr>
            <a:xfrm>
              <a:off x="914399" y="1282700"/>
              <a:ext cx="6172425" cy="2463800"/>
              <a:chOff x="914399" y="1282700"/>
              <a:chExt cx="6172425" cy="2463800"/>
            </a:xfrm>
          </p:grpSpPr>
          <p:sp>
            <p:nvSpPr>
              <p:cNvPr id="29" name="向左箭號 28"/>
              <p:cNvSpPr/>
              <p:nvPr/>
            </p:nvSpPr>
            <p:spPr>
              <a:xfrm rot="20135465">
                <a:off x="4356871" y="2984141"/>
                <a:ext cx="1684372" cy="508720"/>
              </a:xfrm>
              <a:prstGeom prst="leftArrow">
                <a:avLst>
                  <a:gd name="adj1" fmla="val 60000"/>
                  <a:gd name="adj2" fmla="val 50000"/>
                </a:avLst>
              </a:prstGeom>
              <a:solidFill>
                <a:srgbClr val="CCECFF"/>
              </a:solidFill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33" name="群組 28"/>
              <p:cNvGrpSpPr/>
              <p:nvPr/>
            </p:nvGrpSpPr>
            <p:grpSpPr>
              <a:xfrm>
                <a:off x="914399" y="1282700"/>
                <a:ext cx="4521200" cy="2463800"/>
                <a:chOff x="1866007" y="1104900"/>
                <a:chExt cx="4053185" cy="2463800"/>
              </a:xfrm>
            </p:grpSpPr>
            <p:sp>
              <p:nvSpPr>
                <p:cNvPr id="36" name="向左箭號 35"/>
                <p:cNvSpPr/>
                <p:nvPr/>
              </p:nvSpPr>
              <p:spPr>
                <a:xfrm rot="17865543">
                  <a:off x="4208884" y="2483870"/>
                  <a:ext cx="1394957" cy="456059"/>
                </a:xfrm>
                <a:prstGeom prst="leftArrow">
                  <a:avLst>
                    <a:gd name="adj1" fmla="val 60000"/>
                    <a:gd name="adj2" fmla="val 50000"/>
                  </a:avLst>
                </a:prstGeom>
                <a:solidFill>
                  <a:srgbClr val="CCECFF"/>
                </a:solidFill>
                <a:ln>
                  <a:solidFill>
                    <a:schemeClr val="accent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7" name="向左箭號 36"/>
                <p:cNvSpPr/>
                <p:nvPr/>
              </p:nvSpPr>
              <p:spPr>
                <a:xfrm rot="1914365" flipH="1">
                  <a:off x="2597650" y="2841381"/>
                  <a:ext cx="1596669" cy="508720"/>
                </a:xfrm>
                <a:prstGeom prst="leftArrow">
                  <a:avLst>
                    <a:gd name="adj1" fmla="val 60000"/>
                    <a:gd name="adj2" fmla="val 50000"/>
                  </a:avLst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8" name="向左箭號 37"/>
                <p:cNvSpPr/>
                <p:nvPr/>
              </p:nvSpPr>
              <p:spPr>
                <a:xfrm rot="14711000">
                  <a:off x="3216871" y="2397087"/>
                  <a:ext cx="1605911" cy="508720"/>
                </a:xfrm>
                <a:prstGeom prst="leftArrow">
                  <a:avLst>
                    <a:gd name="adj1" fmla="val 60000"/>
                    <a:gd name="adj2" fmla="val 50000"/>
                  </a:avLst>
                </a:prstGeom>
                <a:solidFill>
                  <a:srgbClr val="CCECFF"/>
                </a:solidFill>
                <a:ln>
                  <a:solidFill>
                    <a:schemeClr val="accent2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39" name="群組 26"/>
                <p:cNvGrpSpPr/>
                <p:nvPr/>
              </p:nvGrpSpPr>
              <p:grpSpPr>
                <a:xfrm>
                  <a:off x="1866007" y="1104900"/>
                  <a:ext cx="4053185" cy="2463800"/>
                  <a:chOff x="2277839" y="1104900"/>
                  <a:chExt cx="3767634" cy="2463800"/>
                </a:xfrm>
              </p:grpSpPr>
              <p:sp>
                <p:nvSpPr>
                  <p:cNvPr id="40" name="圓角矩形 39"/>
                  <p:cNvSpPr/>
                  <p:nvPr/>
                </p:nvSpPr>
                <p:spPr>
                  <a:xfrm>
                    <a:off x="4819574" y="1104900"/>
                    <a:ext cx="1225899" cy="1333500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rgbClr val="CCECFF"/>
                  </a:solidFill>
                  <a:ln>
                    <a:solidFill>
                      <a:schemeClr val="accent2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r>
                      <a:rPr lang="zh-TW" altLang="en-US" sz="24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rPr>
                      <a:t>技術應用升等</a:t>
                    </a:r>
                    <a:endParaRPr lang="en-US" altLang="zh-TW" sz="2400" dirty="0" smtClean="0">
                      <a:solidFill>
                        <a:schemeClr val="tx1"/>
                      </a:solidFill>
                      <a:latin typeface="標楷體" pitchFamily="65" charset="-120"/>
                      <a:ea typeface="標楷體" pitchFamily="65" charset="-120"/>
                    </a:endParaRPr>
                  </a:p>
                  <a:p>
                    <a:r>
                      <a:rPr lang="en-US" altLang="zh-TW" sz="2400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rPr>
                      <a:t>(</a:t>
                    </a:r>
                    <a:r>
                      <a:rPr lang="zh-TW" altLang="en-US" sz="2400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rPr>
                      <a:t>已規劃</a:t>
                    </a:r>
                    <a:r>
                      <a:rPr lang="en-US" altLang="zh-TW" sz="2400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rPr>
                      <a:t>)</a:t>
                    </a:r>
                    <a:endParaRPr lang="zh-TW" altLang="en-US" sz="2400" dirty="0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endParaRPr>
                  </a:p>
                </p:txBody>
              </p:sp>
              <p:sp>
                <p:nvSpPr>
                  <p:cNvPr id="41" name="圓角矩形 40"/>
                  <p:cNvSpPr/>
                  <p:nvPr/>
                </p:nvSpPr>
                <p:spPr>
                  <a:xfrm>
                    <a:off x="3547183" y="1125106"/>
                    <a:ext cx="1185968" cy="1287895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rgbClr val="CCECFF"/>
                  </a:solidFill>
                  <a:ln>
                    <a:solidFill>
                      <a:schemeClr val="accent2"/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r>
                      <a:rPr lang="zh-TW" altLang="en-US" sz="24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rPr>
                      <a:t>教學實務升等</a:t>
                    </a:r>
                    <a:r>
                      <a:rPr lang="en-US" altLang="zh-TW" sz="2400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rPr>
                      <a:t/>
                    </a:r>
                    <a:br>
                      <a:rPr lang="en-US" altLang="zh-TW" sz="2400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rPr>
                    </a:br>
                    <a:r>
                      <a:rPr lang="en-US" altLang="zh-TW" sz="2400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rPr>
                      <a:t>(</a:t>
                    </a:r>
                    <a:r>
                      <a:rPr lang="zh-TW" altLang="en-US" sz="2400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rPr>
                      <a:t>已規劃</a:t>
                    </a:r>
                    <a:r>
                      <a:rPr lang="en-US" altLang="zh-TW" sz="2400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rPr>
                      <a:t>)</a:t>
                    </a:r>
                    <a:endParaRPr lang="zh-TW" altLang="en-US" sz="2400" dirty="0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endParaRPr>
                  </a:p>
                </p:txBody>
              </p:sp>
              <p:sp>
                <p:nvSpPr>
                  <p:cNvPr id="42" name="圓角矩形 41"/>
                  <p:cNvSpPr/>
                  <p:nvPr/>
                </p:nvSpPr>
                <p:spPr>
                  <a:xfrm>
                    <a:off x="2277839" y="2222500"/>
                    <a:ext cx="1185323" cy="1346200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rgbClr val="00B0F0"/>
                  </a:solidFill>
                  <a:ln>
                    <a:solidFill>
                      <a:schemeClr val="tx1"/>
                    </a:solidFill>
                  </a:ln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r>
                      <a:rPr lang="zh-TW" altLang="en-US" sz="24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rPr>
                      <a:t>學術研究升等</a:t>
                    </a:r>
                    <a:endParaRPr lang="en-US" altLang="zh-TW" sz="2400" dirty="0" smtClean="0">
                      <a:solidFill>
                        <a:schemeClr val="tx1"/>
                      </a:solidFill>
                      <a:latin typeface="標楷體" pitchFamily="65" charset="-120"/>
                      <a:ea typeface="標楷體" pitchFamily="65" charset="-120"/>
                    </a:endParaRPr>
                  </a:p>
                  <a:p>
                    <a:r>
                      <a:rPr lang="en-US" altLang="zh-TW" sz="24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rPr>
                      <a:t>(</a:t>
                    </a:r>
                    <a:r>
                      <a:rPr lang="zh-TW" altLang="en-US" sz="24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rPr>
                      <a:t>執行中</a:t>
                    </a:r>
                    <a:r>
                      <a:rPr lang="en-US" altLang="zh-TW" sz="24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rPr>
                      <a:t>)</a:t>
                    </a:r>
                    <a:endParaRPr lang="zh-TW" altLang="en-US" sz="2400" dirty="0">
                      <a:solidFill>
                        <a:schemeClr val="tx1"/>
                      </a:solidFill>
                      <a:latin typeface="標楷體" pitchFamily="65" charset="-120"/>
                      <a:ea typeface="標楷體" pitchFamily="65" charset="-120"/>
                    </a:endParaRPr>
                  </a:p>
                </p:txBody>
              </p:sp>
            </p:grpSp>
          </p:grpSp>
          <p:sp>
            <p:nvSpPr>
              <p:cNvPr id="35" name="圓角矩形 34"/>
              <p:cNvSpPr/>
              <p:nvPr/>
            </p:nvSpPr>
            <p:spPr>
              <a:xfrm>
                <a:off x="5650725" y="2318906"/>
                <a:ext cx="1436099" cy="1287895"/>
              </a:xfrm>
              <a:prstGeom prst="roundRect">
                <a:avLst>
                  <a:gd name="adj" fmla="val 10000"/>
                </a:avLst>
              </a:prstGeom>
              <a:solidFill>
                <a:srgbClr val="CCECFF"/>
              </a:solidFill>
              <a:ln>
                <a:solidFill>
                  <a:schemeClr val="accent2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zh-TW" altLang="en-US" sz="2400" dirty="0" smtClean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體育成就升等</a:t>
                </a:r>
                <a:r>
                  <a:rPr lang="en-US" altLang="zh-TW" sz="24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/>
                </a:r>
                <a:br>
                  <a:rPr lang="en-US" altLang="zh-TW" sz="24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</a:br>
                <a:r>
                  <a:rPr lang="en-US" altLang="zh-TW" sz="24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(</a:t>
                </a:r>
                <a:r>
                  <a:rPr lang="zh-TW" altLang="en-US" sz="24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已規劃</a:t>
                </a:r>
                <a:r>
                  <a:rPr lang="en-US" altLang="zh-TW" sz="24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)</a:t>
                </a:r>
                <a:endParaRPr lang="zh-TW" altLang="en-US" sz="24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</p:grpSp>
      <p:sp>
        <p:nvSpPr>
          <p:cNvPr id="45" name="Rectangle 134"/>
          <p:cNvSpPr>
            <a:spLocks noChangeArrowheads="1"/>
          </p:cNvSpPr>
          <p:nvPr/>
        </p:nvSpPr>
        <p:spPr bwMode="auto">
          <a:xfrm>
            <a:off x="827584" y="980728"/>
            <a:ext cx="7129463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>
              <a:buFontTx/>
              <a:buBlip>
                <a:blip r:embed="rId13"/>
              </a:buBlip>
              <a:defRPr/>
            </a:pPr>
            <a:r>
              <a:rPr lang="zh-TW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三、</a:t>
            </a:r>
            <a:r>
              <a:rPr lang="zh-TW" alt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推動教師多元升等類型</a:t>
            </a:r>
            <a:endParaRPr kumimoji="0" lang="zh-TW" alt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628800"/>
            <a:ext cx="8291264" cy="5001419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0"/>
            <a:ext cx="5004048" cy="476672"/>
          </a:xfrm>
          <a:prstGeom prst="rect">
            <a:avLst/>
          </a:prstGeom>
        </p:spPr>
        <p:txBody>
          <a:bodyPr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伍、實施策略與方法 </a:t>
            </a:r>
            <a:endParaRPr kumimoji="0" lang="en-US" altLang="zh-TW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Rectangle 134"/>
          <p:cNvSpPr>
            <a:spLocks noChangeArrowheads="1"/>
          </p:cNvSpPr>
          <p:nvPr/>
        </p:nvSpPr>
        <p:spPr bwMode="auto">
          <a:xfrm>
            <a:off x="827584" y="980728"/>
            <a:ext cx="7129463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>
              <a:buFontTx/>
              <a:buBlip>
                <a:blip r:embed="rId3"/>
              </a:buBlip>
              <a:defRPr/>
            </a:pPr>
            <a:r>
              <a:rPr lang="zh-TW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四、加強溝通凝聚共識</a:t>
            </a:r>
            <a:endParaRPr kumimoji="0" lang="zh-TW" alt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899592" y="1628800"/>
            <a:ext cx="7848872" cy="47525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90033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召開座談會</a:t>
            </a:r>
            <a:r>
              <a:rPr lang="zh-TW" altLang="en-US" sz="2800" dirty="0" smtClean="0">
                <a:solidFill>
                  <a:srgbClr val="FF0000"/>
                </a:solidFill>
                <a:latin typeface="標楷體"/>
                <a:ea typeface="標楷體"/>
              </a:rPr>
              <a:t>、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說明會</a:t>
            </a: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聽取建議</a:t>
            </a: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凝聚共識</a:t>
            </a: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修正方案</a:t>
            </a: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增列法規建議方案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成立輔導諮詢小組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承諾實施後定期檢視並檢討門檻</a:t>
            </a: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105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0" y="0"/>
            <a:ext cx="5004048" cy="476672"/>
          </a:xfrm>
          <a:prstGeom prst="rect">
            <a:avLst/>
          </a:prstGeom>
        </p:spPr>
        <p:txBody>
          <a:bodyPr/>
          <a:lstStyle/>
          <a:p>
            <a:pPr marL="0" lvl="1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zh-TW" alt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伍、實施策略與方法 </a:t>
            </a:r>
            <a:endParaRPr kumimoji="0" lang="en-US" altLang="zh-TW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zh-TW" altLang="en-US" sz="2200" b="1" i="0" u="none" strike="noStrike" kern="1200" normalizeH="0" baseline="0" noProof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3" name="Rectangle 134"/>
          <p:cNvSpPr>
            <a:spLocks noChangeArrowheads="1"/>
          </p:cNvSpPr>
          <p:nvPr/>
        </p:nvSpPr>
        <p:spPr bwMode="auto">
          <a:xfrm>
            <a:off x="827584" y="764704"/>
            <a:ext cx="7129463" cy="8925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0" hangingPunct="0">
              <a:buFontTx/>
              <a:buBlip>
                <a:blip r:embed="rId3"/>
              </a:buBlip>
              <a:defRPr/>
            </a:pPr>
            <a:r>
              <a:rPr lang="zh-TW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五、配套措施</a:t>
            </a:r>
            <a:endParaRPr lang="en-US" altLang="zh-TW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r>
              <a:rPr lang="zh-TW" altLang="en-US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鼓勵教師發展多元專業方案</a:t>
            </a:r>
            <a:endParaRPr lang="en-US" altLang="zh-TW" sz="2400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71872"/>
              </p:ext>
            </p:extLst>
          </p:nvPr>
        </p:nvGraphicFramePr>
        <p:xfrm>
          <a:off x="539552" y="1700808"/>
          <a:ext cx="8417690" cy="4651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0" y="0"/>
            <a:ext cx="5004048" cy="476672"/>
          </a:xfrm>
          <a:prstGeom prst="rect">
            <a:avLst/>
          </a:prstGeom>
        </p:spPr>
        <p:txBody>
          <a:bodyPr/>
          <a:lstStyle/>
          <a:p>
            <a:pPr marL="0" lvl="1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zh-TW" alt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伍、實施策略與方法 </a:t>
            </a:r>
            <a:endParaRPr kumimoji="0" lang="en-US" altLang="zh-TW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zh-TW" altLang="en-US" sz="2200" b="1" i="0" u="none" strike="noStrike" kern="1200" normalizeH="0" baseline="0" noProof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3" name="Rectangle 134"/>
          <p:cNvSpPr>
            <a:spLocks noChangeArrowheads="1"/>
          </p:cNvSpPr>
          <p:nvPr/>
        </p:nvSpPr>
        <p:spPr bwMode="auto">
          <a:xfrm>
            <a:off x="899592" y="836712"/>
            <a:ext cx="7129463" cy="8925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0" hangingPunct="0">
              <a:buFontTx/>
              <a:buBlip>
                <a:blip r:embed="rId3"/>
              </a:buBlip>
              <a:defRPr/>
            </a:pPr>
            <a:r>
              <a:rPr lang="zh-TW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五、配套措施</a:t>
            </a:r>
            <a:endParaRPr lang="en-US" altLang="zh-TW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r>
              <a:rPr lang="zh-TW" altLang="en-US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學校輔助教師發展多元專業相關配套措施</a:t>
            </a:r>
            <a:endParaRPr lang="en-US" altLang="zh-TW" sz="2400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102645203"/>
              </p:ext>
            </p:extLst>
          </p:nvPr>
        </p:nvGraphicFramePr>
        <p:xfrm>
          <a:off x="899592" y="1772816"/>
          <a:ext cx="7531100" cy="450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0" y="0"/>
            <a:ext cx="5004048" cy="476672"/>
          </a:xfrm>
          <a:prstGeom prst="rect">
            <a:avLst/>
          </a:prstGeom>
        </p:spPr>
        <p:txBody>
          <a:bodyPr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陸、多元升等規劃方案</a:t>
            </a:r>
            <a:r>
              <a:rPr lang="zh-TW" alt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zh-TW" altLang="en-US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Rectangle 134"/>
          <p:cNvSpPr>
            <a:spLocks noChangeArrowheads="1"/>
          </p:cNvSpPr>
          <p:nvPr/>
        </p:nvSpPr>
        <p:spPr bwMode="auto">
          <a:xfrm>
            <a:off x="611560" y="1052736"/>
            <a:ext cx="7129463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0" hangingPunct="0">
              <a:buFontTx/>
              <a:buBlip>
                <a:blip r:embed="rId3"/>
              </a:buBlip>
              <a:defRPr/>
            </a:pPr>
            <a:r>
              <a:rPr lang="zh-TW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一、</a:t>
            </a:r>
            <a:r>
              <a:rPr lang="zh-TW" altLang="en-US" sz="28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技術應用</a:t>
            </a:r>
            <a:r>
              <a:rPr lang="zh-TW" altLang="en-US" sz="2800" b="1" dirty="0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升等</a:t>
            </a:r>
            <a:r>
              <a:rPr lang="zh-TW" alt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－升等資格條件</a:t>
            </a:r>
            <a:endParaRPr lang="en-US" altLang="zh-TW" sz="2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4125539052"/>
              </p:ext>
            </p:extLst>
          </p:nvPr>
        </p:nvGraphicFramePr>
        <p:xfrm>
          <a:off x="539552" y="1772816"/>
          <a:ext cx="806489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247502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67544" y="1772816"/>
          <a:ext cx="8136905" cy="4476462"/>
        </p:xfrm>
        <a:graphic>
          <a:graphicData uri="http://schemas.openxmlformats.org/drawingml/2006/table">
            <a:tbl>
              <a:tblPr/>
              <a:tblGrid>
                <a:gridCol w="1093059"/>
                <a:gridCol w="1568985"/>
                <a:gridCol w="1568985"/>
                <a:gridCol w="1412087"/>
                <a:gridCol w="2493789"/>
              </a:tblGrid>
              <a:tr h="608591">
                <a:tc rowSpan="2">
                  <a:txBody>
                    <a:bodyPr/>
                    <a:lstStyle/>
                    <a:p>
                      <a:pPr marL="0" algn="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項目</a:t>
                      </a:r>
                      <a:endParaRPr lang="en-US" altLang="zh-TW" sz="1800" b="1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0" algn="r">
                        <a:spcAft>
                          <a:spcPts val="0"/>
                        </a:spcAft>
                      </a:pPr>
                      <a:endParaRPr lang="en-US" altLang="zh-TW" sz="1800" b="1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0" algn="r">
                        <a:spcAft>
                          <a:spcPts val="0"/>
                        </a:spcAft>
                      </a:pPr>
                      <a:endParaRPr lang="en-US" altLang="zh-TW" sz="1800" b="1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0" algn="r">
                        <a:spcAft>
                          <a:spcPts val="0"/>
                        </a:spcAft>
                      </a:pPr>
                      <a:endParaRPr lang="en-US" altLang="zh-TW" sz="1800" b="1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0" algn="r">
                        <a:spcAft>
                          <a:spcPts val="0"/>
                        </a:spcAft>
                      </a:pPr>
                      <a:endParaRPr lang="en-US" altLang="zh-TW" sz="1800" b="1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0" algn="r">
                        <a:spcAft>
                          <a:spcPts val="0"/>
                        </a:spcAft>
                      </a:pPr>
                      <a:endParaRPr lang="en-US" altLang="zh-TW" sz="1800" b="1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0" algn="r">
                        <a:spcAft>
                          <a:spcPts val="0"/>
                        </a:spcAft>
                      </a:pPr>
                      <a:endParaRPr lang="en-US" altLang="zh-TW" sz="1800" b="1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0" algn="r">
                        <a:spcAft>
                          <a:spcPts val="0"/>
                        </a:spcAft>
                      </a:pPr>
                      <a:endParaRPr lang="en-US" altLang="zh-TW" sz="1800" b="1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0" algn="r">
                        <a:spcAft>
                          <a:spcPts val="0"/>
                        </a:spcAft>
                      </a:pPr>
                      <a:endParaRPr lang="en-US" altLang="zh-TW" sz="1800" b="1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0" algn="r">
                        <a:spcAft>
                          <a:spcPts val="0"/>
                        </a:spcAft>
                      </a:pPr>
                      <a:endParaRPr lang="en-US" altLang="zh-TW" sz="1800" b="1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0" algn="r">
                        <a:spcAft>
                          <a:spcPts val="0"/>
                        </a:spcAft>
                      </a:pPr>
                      <a:endParaRPr lang="en-US" altLang="zh-TW" sz="1800" b="1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0" algn="r">
                        <a:spcAft>
                          <a:spcPts val="0"/>
                        </a:spcAft>
                      </a:pP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教師職級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0E0F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代表成果評分項目及標準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送審前五年內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參考成果七年內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及前一等級至本次申請等級間技術產出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含在質與量方面之水準、專利獲得與實際之應用、技術移轉績效、獲獎情形、產學合作執行績效、對該專業或產業技術之提升與貢獻、持續研發之投入程度與能力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  <a:endParaRPr lang="zh-TW" sz="1800" kern="0" baseline="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</a:tr>
              <a:tr h="26341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zh-TW" sz="1800" b="1" kern="0" baseline="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研發理念與學理基礎</a:t>
                      </a:r>
                      <a:endParaRPr lang="zh-TW" sz="1800" kern="0" baseline="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baseline="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（含研發理念之創新與所依據之基本學理）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baseline="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主題內容與方法技巧</a:t>
                      </a:r>
                      <a:endParaRPr lang="zh-TW" sz="1800" kern="0" baseline="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0" marR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baseline="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（含研發主題之詳細內容、分析推理、技術創新或突破、試驗方法及文獻引用等）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baseline="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成果貢獻</a:t>
                      </a:r>
                      <a:endParaRPr lang="zh-TW" sz="1800" kern="0" baseline="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baseline="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（含研發成果之創新性、可行性、前瞻性或重要性，在實務應用上之價值及在該專業或產業之具體貢獻）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55151"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教授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10</a:t>
                      </a:r>
                      <a:endParaRPr lang="zh-TW" sz="20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10</a:t>
                      </a:r>
                      <a:endParaRPr lang="zh-TW" sz="20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30</a:t>
                      </a:r>
                      <a:endParaRPr lang="zh-TW" sz="20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50</a:t>
                      </a:r>
                      <a:endParaRPr lang="zh-TW" sz="20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</a:tr>
              <a:tr h="455151"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副教授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10</a:t>
                      </a:r>
                      <a:endParaRPr lang="zh-TW" sz="20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10</a:t>
                      </a:r>
                      <a:endParaRPr lang="zh-TW" sz="20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30</a:t>
                      </a:r>
                      <a:endParaRPr lang="zh-TW" sz="20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50</a:t>
                      </a:r>
                      <a:endParaRPr lang="zh-TW" sz="20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</a:tr>
            </a:tbl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5004048" cy="476672"/>
          </a:xfrm>
          <a:prstGeom prst="rect">
            <a:avLst/>
          </a:prstGeom>
        </p:spPr>
        <p:txBody>
          <a:bodyPr/>
          <a:lstStyle/>
          <a:p>
            <a:pPr marL="0" lvl="1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zh-TW" alt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陸、多元升等規劃方案</a:t>
            </a:r>
            <a:r>
              <a:rPr lang="zh-TW" alt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zh-TW" altLang="en-US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zh-TW" altLang="en-US" sz="2200" b="1" i="0" u="none" strike="noStrike" kern="1200" normalizeH="0" baseline="0" noProof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6" name="Rectangle 134"/>
          <p:cNvSpPr>
            <a:spLocks noChangeArrowheads="1"/>
          </p:cNvSpPr>
          <p:nvPr/>
        </p:nvSpPr>
        <p:spPr bwMode="auto">
          <a:xfrm>
            <a:off x="899592" y="854714"/>
            <a:ext cx="7129463" cy="8925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0" hangingPunct="0">
              <a:buFontTx/>
              <a:buBlip>
                <a:blip r:embed="rId3"/>
              </a:buBlip>
              <a:defRPr/>
            </a:pPr>
            <a:r>
              <a:rPr lang="zh-TW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一、</a:t>
            </a:r>
            <a:r>
              <a:rPr lang="zh-TW" altLang="en-US" sz="28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技術應用</a:t>
            </a:r>
            <a:r>
              <a:rPr lang="zh-TW" altLang="en-US" sz="2800" b="1" dirty="0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升等</a:t>
            </a:r>
            <a:endParaRPr lang="en-US" altLang="zh-TW" sz="2800" b="1" dirty="0" smtClean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r>
              <a:rPr lang="zh-TW" altLang="en-US" sz="2400" b="1" dirty="0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                     外審審查項目及配分比重</a:t>
            </a:r>
            <a:endParaRPr lang="en-US" altLang="zh-TW" sz="2400" b="1" dirty="0" smtClean="0">
              <a:solidFill>
                <a:srgbClr val="CC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0" y="1"/>
            <a:ext cx="5004048" cy="476672"/>
          </a:xfrm>
          <a:prstGeom prst="rect">
            <a:avLst/>
          </a:prstGeom>
        </p:spPr>
        <p:txBody>
          <a:bodyPr/>
          <a:lstStyle/>
          <a:p>
            <a:pPr marL="0" lvl="1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zh-TW" alt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陸、多元升等規劃方案</a:t>
            </a:r>
            <a:r>
              <a:rPr lang="zh-TW" alt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zh-TW" altLang="en-US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zh-TW" altLang="en-US" sz="2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Rectangle 134"/>
          <p:cNvSpPr>
            <a:spLocks noChangeArrowheads="1"/>
          </p:cNvSpPr>
          <p:nvPr/>
        </p:nvSpPr>
        <p:spPr bwMode="auto">
          <a:xfrm>
            <a:off x="899592" y="1052736"/>
            <a:ext cx="7129463" cy="8925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0" hangingPunct="0">
              <a:buFontTx/>
              <a:buBlip>
                <a:blip r:embed="rId3"/>
              </a:buBlip>
              <a:defRPr/>
            </a:pPr>
            <a:r>
              <a:rPr lang="zh-TW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/>
                <a:ea typeface="標楷體"/>
              </a:rPr>
              <a:t>二、</a:t>
            </a:r>
            <a:r>
              <a:rPr lang="zh-TW" altLang="en-US" sz="28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/>
                <a:ea typeface="標楷體"/>
              </a:rPr>
              <a:t>教學實務升等</a:t>
            </a:r>
            <a:r>
              <a:rPr lang="zh-TW" alt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/>
                <a:ea typeface="標楷體"/>
              </a:rPr>
              <a:t>－</a:t>
            </a:r>
            <a:r>
              <a:rPr lang="zh-TW" alt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升等資格條件</a:t>
            </a:r>
            <a:endParaRPr lang="en-US" altLang="zh-TW" sz="2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/>
              <a:ea typeface="標楷體"/>
            </a:endParaRPr>
          </a:p>
          <a:p>
            <a:pPr eaLnBrk="0" hangingPunct="0">
              <a:defRPr/>
            </a:pPr>
            <a:r>
              <a:rPr lang="zh-TW" altLang="en-US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/>
                <a:ea typeface="標楷體"/>
              </a:rPr>
              <a:t>   </a:t>
            </a:r>
            <a:endParaRPr lang="en-US" altLang="zh-TW" sz="2400" b="1" dirty="0" smtClean="0">
              <a:solidFill>
                <a:schemeClr val="bg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3366242719"/>
              </p:ext>
            </p:extLst>
          </p:nvPr>
        </p:nvGraphicFramePr>
        <p:xfrm>
          <a:off x="539552" y="1844824"/>
          <a:ext cx="8064896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2780928"/>
            <a:ext cx="7992888" cy="3600400"/>
          </a:xfrm>
        </p:spPr>
        <p:txBody>
          <a:bodyPr>
            <a:normAutofit/>
          </a:bodyPr>
          <a:lstStyle/>
          <a:p>
            <a:r>
              <a:rPr lang="zh-TW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專任</a:t>
            </a:r>
            <a:r>
              <a:rPr lang="zh-TW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教師具有優秀之教學實務或創新成果</a:t>
            </a:r>
            <a:r>
              <a:rPr lang="zh-TW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，得以</a:t>
            </a:r>
            <a:r>
              <a:rPr lang="zh-TW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教學著作為代表作提出升等。</a:t>
            </a:r>
            <a:endParaRPr lang="zh-TW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spcAft>
                <a:spcPct val="20000"/>
              </a:spcAft>
            </a:pPr>
            <a:r>
              <a:rPr lang="zh-TW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發表</a:t>
            </a:r>
            <a:r>
              <a:rPr lang="zh-TW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之編著教材應以具有審查制度之出版社出版並</a:t>
            </a:r>
            <a:r>
              <a:rPr lang="zh-TW" altLang="zh-TW" sz="2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具全國流通之性質</a:t>
            </a:r>
            <a:r>
              <a:rPr lang="zh-TW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或在國內外知名學術或具有匿名審查制度之專業刊物（含得公開及利用之電子期刊）發表為限</a:t>
            </a:r>
            <a:r>
              <a:rPr lang="zh-TW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3"/>
          <p:cNvSpPr>
            <a:spLocks noGrp="1"/>
          </p:cNvSpPr>
          <p:nvPr>
            <p:ph type="title" idx="4294967295"/>
          </p:nvPr>
        </p:nvSpPr>
        <p:spPr>
          <a:xfrm>
            <a:off x="0" y="476250"/>
            <a:ext cx="9144000" cy="64928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標楷體" pitchFamily="65" charset="-120"/>
              </a:rPr>
              <a:t>簡報大綱</a:t>
            </a:r>
          </a:p>
        </p:txBody>
      </p:sp>
      <p:sp>
        <p:nvSpPr>
          <p:cNvPr id="6" name="矩形 5"/>
          <p:cNvSpPr/>
          <p:nvPr/>
        </p:nvSpPr>
        <p:spPr>
          <a:xfrm>
            <a:off x="683568" y="1628800"/>
            <a:ext cx="7992888" cy="31085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TW" altLang="en-US" sz="2800" b="1" dirty="0">
                <a:solidFill>
                  <a:srgbClr val="660066"/>
                </a:solidFill>
                <a:latin typeface="標楷體" pitchFamily="65" charset="-120"/>
                <a:ea typeface="標楷體" panose="03000509000000000000" pitchFamily="65" charset="-120"/>
              </a:rPr>
              <a:t>壹</a:t>
            </a:r>
            <a:r>
              <a:rPr lang="zh-TW" altLang="en-US" sz="2800" b="1" dirty="0" smtClean="0">
                <a:solidFill>
                  <a:srgbClr val="660066"/>
                </a:solidFill>
                <a:latin typeface="標楷體" pitchFamily="65" charset="-120"/>
                <a:ea typeface="標楷體" panose="03000509000000000000" pitchFamily="65" charset="-120"/>
              </a:rPr>
              <a:t>、本校簡介</a:t>
            </a:r>
            <a:endParaRPr lang="en-US" altLang="zh-TW" sz="2800" b="1" dirty="0">
              <a:solidFill>
                <a:srgbClr val="660066"/>
              </a:solidFill>
              <a:latin typeface="標楷體" pitchFamily="65" charset="-120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None/>
              <a:defRPr/>
            </a:pPr>
            <a:r>
              <a:rPr lang="zh-TW" altLang="en-US" sz="2800" b="1" dirty="0" smtClean="0">
                <a:solidFill>
                  <a:srgbClr val="660066"/>
                </a:solidFill>
                <a:latin typeface="標楷體" pitchFamily="65" charset="-120"/>
                <a:ea typeface="標楷體" panose="03000509000000000000" pitchFamily="65" charset="-120"/>
              </a:rPr>
              <a:t>貳、現行教師</a:t>
            </a:r>
            <a:r>
              <a:rPr lang="zh-TW" altLang="en-US" sz="2800" b="1" dirty="0">
                <a:solidFill>
                  <a:srgbClr val="660066"/>
                </a:solidFill>
                <a:latin typeface="標楷體" pitchFamily="65" charset="-120"/>
                <a:ea typeface="標楷體" panose="03000509000000000000" pitchFamily="65" charset="-120"/>
              </a:rPr>
              <a:t>升等</a:t>
            </a:r>
            <a:r>
              <a:rPr lang="zh-TW" altLang="en-US" sz="2800" b="1" dirty="0" smtClean="0">
                <a:solidFill>
                  <a:srgbClr val="660066"/>
                </a:solidFill>
                <a:latin typeface="標楷體" pitchFamily="65" charset="-120"/>
                <a:ea typeface="標楷體" panose="03000509000000000000" pitchFamily="65" charset="-120"/>
              </a:rPr>
              <a:t>制度</a:t>
            </a:r>
            <a:endParaRPr lang="en-US" altLang="zh-TW" sz="2800" b="1" dirty="0" smtClean="0">
              <a:solidFill>
                <a:srgbClr val="660066"/>
              </a:solidFill>
              <a:latin typeface="標楷體" pitchFamily="65" charset="-120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None/>
              <a:defRPr/>
            </a:pPr>
            <a:r>
              <a:rPr lang="zh-TW" altLang="en-US" sz="2800" b="1" dirty="0" smtClean="0">
                <a:solidFill>
                  <a:srgbClr val="660066"/>
                </a:solidFill>
                <a:latin typeface="標楷體" pitchFamily="65" charset="-120"/>
                <a:ea typeface="標楷體" panose="03000509000000000000" pitchFamily="65" charset="-120"/>
              </a:rPr>
              <a:t>參、多元升等制度推動期程</a:t>
            </a:r>
            <a:endParaRPr lang="en-US" altLang="zh-TW" sz="2800" b="1" dirty="0" smtClean="0">
              <a:solidFill>
                <a:srgbClr val="660066"/>
              </a:solidFill>
              <a:latin typeface="標楷體" pitchFamily="65" charset="-120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None/>
              <a:defRPr/>
            </a:pPr>
            <a:r>
              <a:rPr lang="zh-TW" altLang="en-US" sz="2800" b="1" dirty="0" smtClean="0">
                <a:solidFill>
                  <a:srgbClr val="660066"/>
                </a:solidFill>
                <a:latin typeface="標楷體" pitchFamily="65" charset="-120"/>
                <a:ea typeface="標楷體" panose="03000509000000000000" pitchFamily="65" charset="-120"/>
              </a:rPr>
              <a:t>肆、推動上面臨之挑戰</a:t>
            </a:r>
            <a:endParaRPr lang="en-US" altLang="zh-TW" sz="2800" b="1" dirty="0">
              <a:solidFill>
                <a:srgbClr val="660066"/>
              </a:solidFill>
              <a:latin typeface="標楷體" pitchFamily="65" charset="-120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None/>
              <a:defRPr/>
            </a:pPr>
            <a:r>
              <a:rPr lang="zh-TW" altLang="en-US" sz="2800" b="1" dirty="0" smtClean="0">
                <a:solidFill>
                  <a:srgbClr val="660066"/>
                </a:solidFill>
                <a:latin typeface="標楷體" pitchFamily="65" charset="-120"/>
                <a:ea typeface="標楷體" panose="03000509000000000000" pitchFamily="65" charset="-120"/>
              </a:rPr>
              <a:t>伍、實施</a:t>
            </a:r>
            <a:r>
              <a:rPr lang="zh-TW" altLang="en-US" sz="2800" b="1" dirty="0">
                <a:solidFill>
                  <a:srgbClr val="660066"/>
                </a:solidFill>
                <a:latin typeface="標楷體" pitchFamily="65" charset="-120"/>
                <a:ea typeface="標楷體" panose="03000509000000000000" pitchFamily="65" charset="-120"/>
              </a:rPr>
              <a:t>策略與</a:t>
            </a:r>
            <a:r>
              <a:rPr lang="zh-TW" altLang="en-US" sz="2800" b="1" dirty="0" smtClean="0">
                <a:solidFill>
                  <a:srgbClr val="660066"/>
                </a:solidFill>
                <a:latin typeface="標楷體" pitchFamily="65" charset="-120"/>
                <a:ea typeface="標楷體" panose="03000509000000000000" pitchFamily="65" charset="-120"/>
              </a:rPr>
              <a:t>方法</a:t>
            </a:r>
            <a:endParaRPr lang="en-US" altLang="zh-TW" sz="2800" b="1" dirty="0" smtClean="0">
              <a:solidFill>
                <a:srgbClr val="660066"/>
              </a:solidFill>
              <a:latin typeface="標楷體" pitchFamily="65" charset="-120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None/>
              <a:defRPr/>
            </a:pPr>
            <a:r>
              <a:rPr lang="zh-TW" altLang="en-US" sz="2800" b="1" dirty="0" smtClean="0">
                <a:solidFill>
                  <a:srgbClr val="660066"/>
                </a:solidFill>
                <a:latin typeface="標楷體" pitchFamily="65" charset="-120"/>
                <a:ea typeface="標楷體" panose="03000509000000000000" pitchFamily="65" charset="-120"/>
              </a:rPr>
              <a:t>陸、多元升等規劃方案</a:t>
            </a:r>
            <a:endParaRPr lang="en-US" altLang="zh-TW" sz="2800" b="1" dirty="0">
              <a:solidFill>
                <a:srgbClr val="660066"/>
              </a:solidFill>
              <a:latin typeface="標楷體" pitchFamily="65" charset="-120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None/>
              <a:defRPr/>
            </a:pPr>
            <a:r>
              <a:rPr lang="zh-TW" altLang="en-US" sz="2800" b="1" dirty="0" smtClean="0">
                <a:solidFill>
                  <a:srgbClr val="660066"/>
                </a:solidFill>
                <a:latin typeface="標楷體" pitchFamily="65" charset="-120"/>
                <a:ea typeface="標楷體" panose="03000509000000000000" pitchFamily="65" charset="-120"/>
              </a:rPr>
              <a:t>柒、</a:t>
            </a:r>
            <a:r>
              <a:rPr lang="zh-TW" altLang="en-US" sz="2800" b="1" dirty="0">
                <a:solidFill>
                  <a:srgbClr val="660066"/>
                </a:solidFill>
                <a:latin typeface="標楷體" pitchFamily="65" charset="-120"/>
                <a:ea typeface="標楷體" panose="03000509000000000000" pitchFamily="65" charset="-120"/>
              </a:rPr>
              <a:t>結語</a:t>
            </a:r>
          </a:p>
        </p:txBody>
      </p:sp>
    </p:spTree>
    <p:extLst>
      <p:ext uri="{BB962C8B-B14F-4D97-AF65-F5344CB8AC3E}">
        <p14:creationId xmlns:p14="http://schemas.microsoft.com/office/powerpoint/2010/main" val="35781625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5004048" cy="476672"/>
          </a:xfrm>
          <a:prstGeom prst="rect">
            <a:avLst/>
          </a:prstGeom>
        </p:spPr>
        <p:txBody>
          <a:bodyPr/>
          <a:lstStyle/>
          <a:p>
            <a:pPr marL="0" lvl="1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zh-TW" alt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陸、多元升等規劃方案</a:t>
            </a:r>
            <a:r>
              <a:rPr lang="zh-TW" alt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zh-TW" altLang="en-US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zh-TW" altLang="en-US" sz="2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134"/>
          <p:cNvSpPr>
            <a:spLocks noChangeArrowheads="1"/>
          </p:cNvSpPr>
          <p:nvPr/>
        </p:nvSpPr>
        <p:spPr bwMode="auto">
          <a:xfrm>
            <a:off x="755576" y="836712"/>
            <a:ext cx="7129463" cy="8925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0" hangingPunct="0">
              <a:buFontTx/>
              <a:buBlip>
                <a:blip r:embed="rId3"/>
              </a:buBlip>
              <a:defRPr/>
            </a:pPr>
            <a:r>
              <a:rPr lang="zh-TW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二、</a:t>
            </a:r>
            <a:r>
              <a:rPr lang="zh-TW" altLang="en-US" sz="2800" b="1" dirty="0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教學實務升等</a:t>
            </a:r>
            <a:endParaRPr lang="en-US" altLang="zh-TW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r>
              <a:rPr lang="zh-TW" altLang="en-US" sz="2400" b="1" dirty="0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　　　　　　　　　　外審審查項目及配分比重</a:t>
            </a:r>
            <a:endParaRPr lang="en-US" altLang="zh-TW" sz="2400" b="1" dirty="0">
              <a:solidFill>
                <a:srgbClr val="CC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031900"/>
              </p:ext>
            </p:extLst>
          </p:nvPr>
        </p:nvGraphicFramePr>
        <p:xfrm>
          <a:off x="611560" y="1772815"/>
          <a:ext cx="8045898" cy="4443032"/>
        </p:xfrm>
        <a:graphic>
          <a:graphicData uri="http://schemas.openxmlformats.org/drawingml/2006/table">
            <a:tbl>
              <a:tblPr/>
              <a:tblGrid>
                <a:gridCol w="1555508"/>
                <a:gridCol w="1304086"/>
                <a:gridCol w="1229386"/>
                <a:gridCol w="1229386"/>
                <a:gridCol w="1289214"/>
                <a:gridCol w="1438318"/>
              </a:tblGrid>
              <a:tr h="707419"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2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項目</a:t>
                      </a:r>
                      <a:endParaRPr lang="zh-TW" sz="1800" kern="100" dirty="0">
                        <a:solidFill>
                          <a:schemeClr val="tx2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zh-TW" sz="1800" b="1" kern="100" dirty="0" smtClean="0">
                        <a:solidFill>
                          <a:schemeClr val="tx2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zh-TW" sz="1800" b="1" kern="100" dirty="0" smtClean="0">
                        <a:solidFill>
                          <a:schemeClr val="tx2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zh-TW" sz="1800" b="1" kern="100" dirty="0" smtClean="0">
                        <a:solidFill>
                          <a:schemeClr val="tx2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zh-TW" sz="1800" b="1" kern="100" dirty="0" smtClean="0">
                        <a:solidFill>
                          <a:schemeClr val="tx2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zh-TW" sz="1800" b="1" kern="100" dirty="0" smtClean="0">
                        <a:solidFill>
                          <a:schemeClr val="tx2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chemeClr val="tx2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教師</a:t>
                      </a:r>
                      <a:r>
                        <a:rPr lang="zh-TW" sz="1800" b="1" kern="100" dirty="0">
                          <a:solidFill>
                            <a:schemeClr val="tx2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職級</a:t>
                      </a:r>
                      <a:endParaRPr lang="zh-TW" sz="1800" kern="100" dirty="0">
                        <a:solidFill>
                          <a:schemeClr val="tx2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0E0F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2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教學實施內容評分項目及標準</a:t>
                      </a:r>
                      <a:endParaRPr lang="zh-TW" sz="1800" kern="100" dirty="0">
                        <a:solidFill>
                          <a:schemeClr val="tx2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effectLst/>
                          <a:ea typeface="標楷體"/>
                          <a:cs typeface="Times New Roman"/>
                        </a:rPr>
                        <a:t>送審前五年內</a:t>
                      </a:r>
                      <a:r>
                        <a:rPr lang="en-US" altLang="zh-TW" sz="1800" b="1" kern="100" dirty="0" smtClean="0">
                          <a:effectLst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altLang="zh-TW" sz="1800" b="1" kern="100" dirty="0" smtClean="0">
                          <a:effectLst/>
                          <a:ea typeface="標楷體"/>
                          <a:cs typeface="Times New Roman"/>
                        </a:rPr>
                        <a:t>參考著作七年內</a:t>
                      </a:r>
                      <a:r>
                        <a:rPr lang="en-US" altLang="zh-TW" sz="1800" b="1" kern="100" dirty="0" smtClean="0">
                          <a:effectLst/>
                          <a:ea typeface="標楷體"/>
                          <a:cs typeface="Times New Roman"/>
                        </a:rPr>
                        <a:t>)</a:t>
                      </a:r>
                      <a:r>
                        <a:rPr lang="zh-TW" altLang="zh-TW" sz="1800" b="1" kern="100" dirty="0" smtClean="0">
                          <a:effectLst/>
                          <a:ea typeface="標楷體"/>
                          <a:cs typeface="Times New Roman"/>
                        </a:rPr>
                        <a:t>及前一等級至本次申請等級間之學術研究與</a:t>
                      </a:r>
                      <a:r>
                        <a:rPr lang="zh-TW" altLang="zh-TW" sz="1800" b="1" kern="100" dirty="0" smtClean="0">
                          <a:effectLst/>
                          <a:ea typeface="標楷體"/>
                          <a:cs typeface="新細明體"/>
                        </a:rPr>
                        <a:t>教學整體</a:t>
                      </a:r>
                      <a:r>
                        <a:rPr lang="zh-TW" altLang="zh-TW" sz="1800" b="1" kern="100" dirty="0" smtClean="0">
                          <a:effectLst/>
                          <a:ea typeface="標楷體"/>
                          <a:cs typeface="Times New Roman"/>
                        </a:rPr>
                        <a:t>成果</a:t>
                      </a:r>
                      <a:endParaRPr lang="zh-TW" sz="1600" kern="100" dirty="0">
                        <a:solidFill>
                          <a:schemeClr val="tx2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</a:tr>
              <a:tr h="15606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教學主題內容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7178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教學方法及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indent="-27178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參考資料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學生學習成效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7178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教學</a:t>
                      </a:r>
                      <a:r>
                        <a:rPr 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貢獻</a:t>
                      </a:r>
                      <a:endParaRPr lang="en-US" altLang="zh-TW" sz="1800" b="1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  <a:p>
                      <a:pPr marL="0" indent="-27178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(</a:t>
                      </a:r>
                      <a:r>
                        <a:rPr lang="zh-TW" sz="1700" b="1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含應用</a:t>
                      </a:r>
                      <a:r>
                        <a:rPr lang="zh-TW" sz="17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於核心課程、著作流通性</a:t>
                      </a:r>
                      <a:r>
                        <a:rPr lang="en-US" sz="17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)</a:t>
                      </a:r>
                      <a:endParaRPr lang="zh-TW" sz="17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7249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2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教授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solidFill>
                            <a:schemeClr val="tx2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15</a:t>
                      </a:r>
                      <a:endParaRPr lang="zh-TW" sz="2000" b="1" kern="100" dirty="0">
                        <a:solidFill>
                          <a:schemeClr val="tx2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2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15</a:t>
                      </a:r>
                      <a:endParaRPr lang="zh-TW" sz="2000" b="1" kern="100" dirty="0">
                        <a:solidFill>
                          <a:schemeClr val="tx2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solidFill>
                            <a:schemeClr val="tx2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10</a:t>
                      </a:r>
                      <a:endParaRPr lang="zh-TW" sz="2000" b="1" kern="100" dirty="0">
                        <a:solidFill>
                          <a:schemeClr val="tx2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solidFill>
                            <a:schemeClr val="tx2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20</a:t>
                      </a:r>
                      <a:endParaRPr lang="zh-TW" sz="2000" b="1" kern="100" dirty="0">
                        <a:solidFill>
                          <a:schemeClr val="tx2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solidFill>
                            <a:schemeClr val="tx2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40</a:t>
                      </a:r>
                      <a:endParaRPr lang="zh-TW" sz="2000" b="1" kern="100" dirty="0">
                        <a:solidFill>
                          <a:schemeClr val="tx2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</a:tr>
              <a:tr h="7249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chemeClr val="tx2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副教授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solidFill>
                            <a:schemeClr val="tx2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15</a:t>
                      </a:r>
                      <a:endParaRPr lang="zh-TW" sz="2000" b="1" kern="100" dirty="0">
                        <a:solidFill>
                          <a:schemeClr val="tx2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2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15</a:t>
                      </a:r>
                      <a:endParaRPr lang="zh-TW" sz="2000" b="1" kern="100" dirty="0">
                        <a:solidFill>
                          <a:schemeClr val="tx2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solidFill>
                            <a:schemeClr val="tx2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10</a:t>
                      </a:r>
                      <a:endParaRPr lang="zh-TW" sz="2000" b="1" kern="100" dirty="0">
                        <a:solidFill>
                          <a:schemeClr val="tx2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solidFill>
                            <a:schemeClr val="tx2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20</a:t>
                      </a:r>
                      <a:endParaRPr lang="zh-TW" sz="2000" b="1" kern="100" dirty="0">
                        <a:solidFill>
                          <a:schemeClr val="tx2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solidFill>
                            <a:schemeClr val="tx2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40</a:t>
                      </a:r>
                      <a:endParaRPr lang="zh-TW" sz="2000" b="1" kern="100" dirty="0">
                        <a:solidFill>
                          <a:schemeClr val="tx2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</a:tr>
              <a:tr h="7249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2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助理教授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solidFill>
                            <a:schemeClr val="tx2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15</a:t>
                      </a:r>
                      <a:endParaRPr lang="zh-TW" sz="2000" b="1" kern="100" dirty="0">
                        <a:solidFill>
                          <a:schemeClr val="tx2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solidFill>
                            <a:schemeClr val="tx2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15</a:t>
                      </a:r>
                      <a:endParaRPr lang="zh-TW" sz="2000" b="1" kern="100" dirty="0">
                        <a:solidFill>
                          <a:schemeClr val="tx2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solidFill>
                            <a:schemeClr val="tx2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10</a:t>
                      </a:r>
                      <a:endParaRPr lang="zh-TW" sz="2000" b="1" kern="100" dirty="0">
                        <a:solidFill>
                          <a:schemeClr val="tx2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solidFill>
                            <a:schemeClr val="tx2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15</a:t>
                      </a:r>
                      <a:endParaRPr lang="zh-TW" sz="2000" b="1" kern="100" dirty="0">
                        <a:solidFill>
                          <a:schemeClr val="tx2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solidFill>
                            <a:schemeClr val="tx2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45</a:t>
                      </a:r>
                      <a:endParaRPr lang="zh-TW" sz="2000" b="1" kern="100" dirty="0">
                        <a:solidFill>
                          <a:schemeClr val="tx2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/>
        </p:nvGraphicFramePr>
        <p:xfrm>
          <a:off x="467544" y="1828800"/>
          <a:ext cx="8280920" cy="41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標題 1"/>
          <p:cNvSpPr txBox="1">
            <a:spLocks/>
          </p:cNvSpPr>
          <p:nvPr/>
        </p:nvSpPr>
        <p:spPr>
          <a:xfrm>
            <a:off x="0" y="0"/>
            <a:ext cx="5004048" cy="476672"/>
          </a:xfrm>
          <a:prstGeom prst="rect">
            <a:avLst/>
          </a:prstGeom>
        </p:spPr>
        <p:txBody>
          <a:bodyPr/>
          <a:lstStyle/>
          <a:p>
            <a:pPr marL="0" lvl="1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zh-TW" alt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陸、多元升等規劃方案</a:t>
            </a:r>
            <a:r>
              <a:rPr lang="zh-TW" alt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zh-TW" altLang="en-US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zh-TW" altLang="en-US" sz="2200" b="1" i="0" u="none" strike="noStrike" kern="1200" normalizeH="0" baseline="0" noProof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5" name="Rectangle 134"/>
          <p:cNvSpPr>
            <a:spLocks noChangeArrowheads="1"/>
          </p:cNvSpPr>
          <p:nvPr/>
        </p:nvSpPr>
        <p:spPr bwMode="auto">
          <a:xfrm>
            <a:off x="755576" y="1052736"/>
            <a:ext cx="7057455" cy="8925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0" hangingPunct="0">
              <a:buFontTx/>
              <a:buBlip>
                <a:blip r:embed="rId8"/>
              </a:buBlip>
              <a:defRPr/>
            </a:pPr>
            <a:r>
              <a:rPr lang="zh-TW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三、</a:t>
            </a:r>
            <a:r>
              <a:rPr lang="zh-TW" altLang="en-US" sz="2800" b="1" dirty="0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體育成就</a:t>
            </a:r>
            <a:r>
              <a:rPr lang="zh-TW" alt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－升等資格條件</a:t>
            </a:r>
            <a:endParaRPr lang="en-US" altLang="zh-TW" sz="2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r>
              <a:rPr lang="zh-TW" altLang="en-US" sz="24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    </a:t>
            </a:r>
            <a:endParaRPr lang="en-US" altLang="zh-TW" sz="2400" b="1" dirty="0" smtClean="0">
              <a:solidFill>
                <a:srgbClr val="CC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5004048" cy="476672"/>
          </a:xfrm>
          <a:prstGeom prst="rect">
            <a:avLst/>
          </a:prstGeom>
        </p:spPr>
        <p:txBody>
          <a:bodyPr/>
          <a:lstStyle/>
          <a:p>
            <a:pPr marL="0" lvl="1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zh-TW" alt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陸、多元升等規劃方案</a:t>
            </a:r>
            <a:r>
              <a:rPr lang="zh-TW" alt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zh-TW" altLang="en-US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zh-TW" altLang="en-US" sz="2200" b="1" i="0" u="none" strike="noStrike" kern="1200" normalizeH="0" baseline="0" noProof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6" name="Rectangle 134"/>
          <p:cNvSpPr>
            <a:spLocks noChangeArrowheads="1"/>
          </p:cNvSpPr>
          <p:nvPr/>
        </p:nvSpPr>
        <p:spPr bwMode="auto">
          <a:xfrm>
            <a:off x="755576" y="836712"/>
            <a:ext cx="7129463" cy="8925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0" hangingPunct="0">
              <a:buFontTx/>
              <a:buBlip>
                <a:blip r:embed="rId3"/>
              </a:buBlip>
              <a:defRPr/>
            </a:pPr>
            <a:r>
              <a:rPr lang="zh-TW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三、</a:t>
            </a:r>
            <a:r>
              <a:rPr lang="zh-TW" altLang="en-US" sz="2800" b="1" dirty="0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體育成就升等</a:t>
            </a:r>
            <a:endParaRPr lang="en-US" altLang="zh-TW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r>
              <a:rPr lang="zh-TW" altLang="en-US" sz="2400" b="1" dirty="0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    　　　　　　　　 外審審查項目及配分比重</a:t>
            </a:r>
            <a:endParaRPr lang="en-US" altLang="zh-TW" sz="2400" b="1" dirty="0" smtClean="0">
              <a:solidFill>
                <a:srgbClr val="CC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67545" y="1772816"/>
          <a:ext cx="8208912" cy="4656672"/>
        </p:xfrm>
        <a:graphic>
          <a:graphicData uri="http://schemas.openxmlformats.org/drawingml/2006/table">
            <a:tbl>
              <a:tblPr/>
              <a:tblGrid>
                <a:gridCol w="1224136"/>
                <a:gridCol w="1750936"/>
                <a:gridCol w="3170339"/>
                <a:gridCol w="2063501"/>
              </a:tblGrid>
              <a:tr h="436724">
                <a:tc rowSpan="2">
                  <a:txBody>
                    <a:bodyPr/>
                    <a:lstStyle/>
                    <a:p>
                      <a:pPr marL="0" algn="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項目</a:t>
                      </a:r>
                      <a:endParaRPr lang="en-US" altLang="zh-TW" sz="1800" b="1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0" algn="r">
                        <a:spcAft>
                          <a:spcPts val="0"/>
                        </a:spcAft>
                      </a:pPr>
                      <a:endParaRPr lang="en-US" altLang="zh-TW" sz="1800" b="1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0" algn="r">
                        <a:spcAft>
                          <a:spcPts val="0"/>
                        </a:spcAft>
                      </a:pPr>
                      <a:endParaRPr lang="en-US" altLang="zh-TW" sz="1800" b="1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0" algn="r">
                        <a:spcAft>
                          <a:spcPts val="0"/>
                        </a:spcAft>
                      </a:pPr>
                      <a:endParaRPr lang="en-US" altLang="zh-TW" sz="1800" b="1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0" algn="r">
                        <a:spcAft>
                          <a:spcPts val="0"/>
                        </a:spcAft>
                      </a:pPr>
                      <a:endParaRPr lang="en-US" altLang="zh-TW" sz="1800" b="1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0" algn="r">
                        <a:spcAft>
                          <a:spcPts val="0"/>
                        </a:spcAft>
                      </a:pPr>
                      <a:endParaRPr lang="zh-TW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教師職級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0E0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代表成就評分項目及標準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送審前五年內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參考成就七年內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及前一等級至本次申請等級間其他的自我運動表現、其他指導成就或學術著作等之具體成果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（含階段教練指導成就）。 </a:t>
                      </a:r>
                      <a:endParaRPr lang="zh-TW" sz="1600" kern="0" baseline="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</a:tr>
              <a:tr h="183048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代表成就證明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教師本人競賽成就：參加運動賽會競賽成就</a:t>
                      </a:r>
                    </a:p>
                    <a:p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教師指導運動員競賽成就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: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指導選手成就</a:t>
                      </a:r>
                      <a:endParaRPr lang="zh-TW" sz="1800" kern="0" baseline="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代表成就競賽實務報告內容包括：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個案描述、學理基礎、本人訓練（含參賽）計畫或指導他人訓練（含參賽）計畫、本人訓練過程與成果（含參賽）或指導他人訓練（含參賽）過程與成果</a:t>
                      </a:r>
                      <a:endParaRPr lang="zh-TW" sz="1800" kern="0" baseline="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06347"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教授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25</a:t>
                      </a:r>
                      <a:endParaRPr lang="zh-TW" sz="20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45</a:t>
                      </a:r>
                      <a:endParaRPr lang="zh-TW" sz="20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30</a:t>
                      </a:r>
                      <a:endParaRPr lang="zh-TW" sz="20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</a:tr>
              <a:tr h="506347"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副教授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30</a:t>
                      </a:r>
                      <a:endParaRPr lang="zh-TW" sz="20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40</a:t>
                      </a:r>
                      <a:endParaRPr lang="zh-TW" sz="20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30</a:t>
                      </a:r>
                      <a:endParaRPr lang="zh-TW" sz="20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</a:tr>
              <a:tr h="506347"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助理</a:t>
                      </a:r>
                      <a:r>
                        <a:rPr lang="zh-TW" sz="18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教授</a:t>
                      </a:r>
                      <a:endParaRPr lang="zh-TW" sz="18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35</a:t>
                      </a:r>
                      <a:endParaRPr lang="zh-TW" sz="20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35</a:t>
                      </a:r>
                      <a:endParaRPr lang="zh-TW" sz="20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30</a:t>
                      </a:r>
                      <a:endParaRPr lang="zh-TW" sz="20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</a:tr>
              <a:tr h="506347"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講師</a:t>
                      </a:r>
                      <a:endParaRPr lang="zh-TW" sz="18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40</a:t>
                      </a:r>
                      <a:endParaRPr lang="zh-TW" sz="20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30</a:t>
                      </a:r>
                      <a:endParaRPr lang="zh-TW" sz="20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30</a:t>
                      </a:r>
                      <a:endParaRPr lang="zh-TW" sz="20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8480425" cy="4597971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</a:rPr>
              <a:t>各類升等外審人數</a:t>
            </a:r>
            <a:r>
              <a:rPr lang="en-US" altLang="zh-TW" sz="2400" b="1" dirty="0" smtClean="0"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400" b="1" dirty="0" smtClean="0"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</a:rPr>
              <a:t>位：</a:t>
            </a:r>
            <a:r>
              <a:rPr lang="zh-TW" altLang="en-US" sz="2400" dirty="0" smtClean="0">
                <a:effectLst/>
                <a:latin typeface="標楷體" pitchFamily="65" charset="-120"/>
                <a:ea typeface="標楷體" pitchFamily="65" charset="-120"/>
              </a:rPr>
              <a:t>由系級教評會提供</a:t>
            </a:r>
            <a:r>
              <a:rPr lang="zh-TW" altLang="zh-TW" sz="2400" dirty="0" smtClean="0">
                <a:effectLst/>
                <a:latin typeface="標楷體" pitchFamily="65" charset="-120"/>
                <a:ea typeface="標楷體" pitchFamily="65" charset="-120"/>
              </a:rPr>
              <a:t>建議</a:t>
            </a:r>
            <a:r>
              <a:rPr lang="zh-TW" altLang="zh-TW" sz="2400" dirty="0">
                <a:effectLst/>
                <a:latin typeface="標楷體" pitchFamily="65" charset="-120"/>
                <a:ea typeface="標楷體" pitchFamily="65" charset="-120"/>
              </a:rPr>
              <a:t>外審專家、學者參考名單，每案</a:t>
            </a:r>
            <a:r>
              <a:rPr lang="zh-TW" altLang="zh-TW" sz="2400" dirty="0" smtClean="0">
                <a:effectLst/>
                <a:latin typeface="標楷體" pitchFamily="65" charset="-120"/>
                <a:ea typeface="標楷體" pitchFamily="65" charset="-120"/>
              </a:rPr>
              <a:t>至少</a:t>
            </a:r>
            <a:r>
              <a:rPr lang="en-US" altLang="zh-TW" sz="2400" dirty="0" smtClean="0"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zh-TW" sz="2400" dirty="0" smtClean="0"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zh-TW" sz="2400" dirty="0">
                <a:effectLst/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400" dirty="0" smtClean="0">
                <a:effectLst/>
                <a:latin typeface="標楷體" pitchFamily="65" charset="-120"/>
                <a:ea typeface="標楷體" pitchFamily="65" charset="-120"/>
              </a:rPr>
              <a:t>但</a:t>
            </a:r>
            <a:r>
              <a:rPr lang="zh-TW" altLang="en-US" sz="2400" dirty="0" smtClean="0">
                <a:effectLst/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zh-TW" sz="2400" dirty="0" smtClean="0">
                <a:effectLst/>
                <a:latin typeface="標楷體" pitchFamily="65" charset="-120"/>
                <a:ea typeface="標楷體" pitchFamily="65" charset="-120"/>
              </a:rPr>
              <a:t>教學</a:t>
            </a:r>
            <a:r>
              <a:rPr lang="zh-TW" altLang="en-US" sz="2400" dirty="0" smtClean="0">
                <a:effectLst/>
                <a:latin typeface="標楷體" pitchFamily="65" charset="-120"/>
                <a:ea typeface="標楷體" pitchFamily="65" charset="-120"/>
              </a:rPr>
              <a:t>著作為代表作提送</a:t>
            </a:r>
            <a:r>
              <a:rPr lang="zh-TW" altLang="zh-TW" sz="2400" dirty="0" smtClean="0">
                <a:effectLst/>
                <a:latin typeface="標楷體" pitchFamily="65" charset="-120"/>
                <a:ea typeface="標楷體" pitchFamily="65" charset="-120"/>
              </a:rPr>
              <a:t>升等應</a:t>
            </a:r>
            <a:r>
              <a:rPr lang="zh-TW" altLang="zh-TW" sz="2400" b="1" dirty="0">
                <a:solidFill>
                  <a:srgbClr val="0033CC"/>
                </a:solidFill>
                <a:effectLst/>
                <a:latin typeface="標楷體" pitchFamily="65" charset="-120"/>
                <a:ea typeface="標楷體" pitchFamily="65" charset="-120"/>
              </a:rPr>
              <a:t>另送請教務處</a:t>
            </a:r>
            <a:r>
              <a:rPr lang="zh-TW" altLang="zh-TW" sz="2400" dirty="0" smtClean="0">
                <a:effectLst/>
                <a:latin typeface="標楷體" pitchFamily="65" charset="-120"/>
                <a:ea typeface="標楷體" pitchFamily="65" charset="-120"/>
              </a:rPr>
              <a:t>提供</a:t>
            </a:r>
            <a:r>
              <a:rPr lang="zh-TW" altLang="zh-TW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具有學科教育相關資歷與學術發表之專家學者</a:t>
            </a:r>
            <a:r>
              <a:rPr lang="zh-TW" altLang="zh-TW" sz="2400" u="sng" dirty="0" smtClean="0">
                <a:latin typeface="標楷體" pitchFamily="65" charset="-120"/>
                <a:ea typeface="標楷體" pitchFamily="65" charset="-120"/>
              </a:rPr>
              <a:t>至少</a:t>
            </a:r>
            <a:r>
              <a:rPr lang="en-US" altLang="zh-TW" sz="24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zh-TW" sz="24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zh-TW" sz="2400" u="sng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400" dirty="0" smtClean="0">
                <a:effectLst/>
                <a:latin typeface="標楷體" pitchFamily="65" charset="-120"/>
                <a:ea typeface="標楷體" pitchFamily="65" charset="-120"/>
              </a:rPr>
              <a:t>一併</a:t>
            </a:r>
            <a:r>
              <a:rPr lang="zh-TW" altLang="zh-TW" sz="2400" dirty="0">
                <a:effectLst/>
                <a:latin typeface="標楷體" pitchFamily="65" charset="-120"/>
                <a:ea typeface="標楷體" pitchFamily="65" charset="-120"/>
              </a:rPr>
              <a:t>秘密轉送院級教評</a:t>
            </a:r>
            <a:r>
              <a:rPr lang="zh-TW" altLang="zh-TW" sz="2400" dirty="0" smtClean="0">
                <a:effectLst/>
                <a:latin typeface="標楷體" pitchFamily="65" charset="-120"/>
                <a:ea typeface="標楷體" pitchFamily="65" charset="-120"/>
              </a:rPr>
              <a:t>會</a:t>
            </a:r>
            <a:r>
              <a:rPr lang="zh-TW" altLang="en-US" sz="2400" dirty="0" smtClean="0">
                <a:effectLst/>
                <a:latin typeface="標楷體" pitchFamily="65" charset="-120"/>
                <a:ea typeface="標楷體" pitchFamily="65" charset="-120"/>
              </a:rPr>
              <a:t>召集人</a:t>
            </a:r>
            <a:r>
              <a:rPr lang="zh-TW" altLang="zh-TW" sz="2400" dirty="0" smtClean="0">
                <a:effectLst/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effectLst/>
              <a:latin typeface="標楷體" pitchFamily="65" charset="-120"/>
              <a:ea typeface="標楷體" pitchFamily="65" charset="-120"/>
            </a:endParaRPr>
          </a:p>
          <a:p>
            <a:pPr lvl="1">
              <a:buClr>
                <a:schemeClr val="accent6"/>
              </a:buClr>
              <a:buBlip>
                <a:blip r:embed="rId3"/>
              </a:buBlip>
            </a:pPr>
            <a:r>
              <a:rPr lang="zh-TW" altLang="en-US" sz="2400" b="1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院級教評會召集人：圈選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400" b="1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位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教學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著作為代表作提送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升等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案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院級教評會召集人圈選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名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外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審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委員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400" u="sng" dirty="0">
                <a:latin typeface="標楷體" pitchFamily="65" charset="-120"/>
                <a:ea typeface="標楷體" pitchFamily="65" charset="-120"/>
              </a:rPr>
              <a:t>應</a:t>
            </a:r>
            <a:r>
              <a:rPr lang="zh-TW" altLang="zh-TW" sz="2400" u="sng" dirty="0" smtClean="0">
                <a:latin typeface="標楷體" pitchFamily="65" charset="-120"/>
                <a:ea typeface="標楷體" pitchFamily="65" charset="-120"/>
              </a:rPr>
              <a:t>有</a:t>
            </a:r>
            <a:r>
              <a:rPr lang="en-US" altLang="zh-TW" sz="24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4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zh-TW" sz="2400" u="sng" dirty="0" smtClean="0">
                <a:latin typeface="標楷體" pitchFamily="65" charset="-120"/>
                <a:ea typeface="標楷體" pitchFamily="65" charset="-120"/>
              </a:rPr>
              <a:t>具有學科教育相關資歷與學術發表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lvl="1">
              <a:buClr>
                <a:schemeClr val="accent6"/>
              </a:buClr>
              <a:buBlip>
                <a:blip r:embed="rId3"/>
              </a:buBlip>
            </a:pPr>
            <a:r>
              <a:rPr lang="zh-TW" altLang="en-US" sz="2400" b="1" dirty="0" smtClean="0">
                <a:solidFill>
                  <a:srgbClr val="0033CC"/>
                </a:solidFill>
                <a:effectLst/>
                <a:latin typeface="標楷體" pitchFamily="65" charset="-120"/>
                <a:ea typeface="標楷體" pitchFamily="65" charset="-120"/>
              </a:rPr>
              <a:t>校長</a:t>
            </a:r>
            <a:r>
              <a:rPr lang="zh-TW" altLang="en-US" sz="2400" b="1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：圈選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b="1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位</a:t>
            </a:r>
            <a:endParaRPr lang="en-US" altLang="zh-TW" sz="2400" b="1" dirty="0" smtClean="0">
              <a:solidFill>
                <a:srgbClr val="0033CC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u"/>
            </a:pPr>
            <a:r>
              <a:rPr lang="zh-TW" altLang="zh-TW" sz="2400" dirty="0" smtClean="0">
                <a:effectLst/>
                <a:latin typeface="標楷體" pitchFamily="65" charset="-120"/>
                <a:ea typeface="標楷體" pitchFamily="65" charset="-120"/>
              </a:rPr>
              <a:t>外</a:t>
            </a:r>
            <a:r>
              <a:rPr lang="zh-TW" altLang="zh-TW" sz="2400" dirty="0">
                <a:effectLst/>
                <a:latin typeface="標楷體" pitchFamily="65" charset="-120"/>
                <a:ea typeface="標楷體" pitchFamily="65" charset="-120"/>
              </a:rPr>
              <a:t>審總評結果須符合下列標準，始得提請逐級評審，若各院有更嚴格之規定，從其規定。</a:t>
            </a:r>
          </a:p>
          <a:p>
            <a:pPr lvl="1">
              <a:buBlip>
                <a:blip r:embed="rId3"/>
              </a:buBlip>
            </a:pPr>
            <a:r>
              <a:rPr lang="zh-TW" altLang="zh-TW" sz="2400" dirty="0" smtClean="0"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</a:rPr>
              <a:t>教授</a:t>
            </a:r>
            <a:r>
              <a:rPr lang="zh-TW" altLang="zh-TW" sz="2400" dirty="0"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</a:rPr>
              <a:t>、副教授等級</a:t>
            </a:r>
            <a:r>
              <a:rPr lang="zh-TW" altLang="zh-TW" sz="2400" dirty="0">
                <a:effectLst/>
                <a:latin typeface="標楷體" pitchFamily="65" charset="-120"/>
                <a:ea typeface="標楷體" pitchFamily="65" charset="-120"/>
              </a:rPr>
              <a:t>：總評至少須</a:t>
            </a:r>
            <a:r>
              <a:rPr lang="en-US" altLang="zh-TW" sz="2400" dirty="0">
                <a:effectLst/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zh-TW" sz="2400" dirty="0">
                <a:effectLst/>
                <a:latin typeface="標楷體" pitchFamily="65" charset="-120"/>
                <a:ea typeface="標楷體" pitchFamily="65" charset="-120"/>
              </a:rPr>
              <a:t>位評定為</a:t>
            </a:r>
            <a:r>
              <a:rPr lang="en-US" altLang="zh-TW" sz="2400" dirty="0">
                <a:effectLst/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zh-TW" sz="2400" dirty="0">
                <a:effectLst/>
                <a:latin typeface="標楷體" pitchFamily="65" charset="-120"/>
                <a:ea typeface="標楷體" pitchFamily="65" charset="-120"/>
              </a:rPr>
              <a:t>級（</a:t>
            </a:r>
            <a:r>
              <a:rPr lang="en-US" altLang="zh-TW" sz="2400" dirty="0">
                <a:effectLst/>
                <a:latin typeface="標楷體" pitchFamily="65" charset="-120"/>
                <a:ea typeface="標楷體" pitchFamily="65" charset="-120"/>
              </a:rPr>
              <a:t>80</a:t>
            </a:r>
            <a:r>
              <a:rPr lang="zh-TW" altLang="zh-TW" sz="2400" dirty="0">
                <a:effectLst/>
                <a:latin typeface="標楷體" pitchFamily="65" charset="-120"/>
                <a:ea typeface="標楷體" pitchFamily="65" charset="-120"/>
              </a:rPr>
              <a:t>分）以上。</a:t>
            </a:r>
          </a:p>
          <a:p>
            <a:pPr lvl="1">
              <a:buBlip>
                <a:blip r:embed="rId3"/>
              </a:buBlip>
            </a:pPr>
            <a:r>
              <a:rPr lang="zh-TW" altLang="zh-TW" sz="2400" dirty="0" smtClean="0"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</a:rPr>
              <a:t>助理</a:t>
            </a:r>
            <a:r>
              <a:rPr lang="zh-TW" altLang="zh-TW" sz="2400" dirty="0"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</a:rPr>
              <a:t>教授及講師等級</a:t>
            </a:r>
            <a:r>
              <a:rPr lang="zh-TW" altLang="zh-TW" sz="2400" dirty="0">
                <a:effectLst/>
                <a:latin typeface="標楷體" pitchFamily="65" charset="-120"/>
                <a:ea typeface="標楷體" pitchFamily="65" charset="-120"/>
              </a:rPr>
              <a:t>：總評須達</a:t>
            </a:r>
            <a:r>
              <a:rPr lang="en-US" altLang="zh-TW" sz="2400" dirty="0">
                <a:effectLst/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zh-TW" sz="2400" dirty="0">
                <a:effectLst/>
                <a:latin typeface="標楷體" pitchFamily="65" charset="-120"/>
                <a:ea typeface="標楷體" pitchFamily="65" charset="-120"/>
              </a:rPr>
              <a:t>位以上評定為</a:t>
            </a:r>
            <a:r>
              <a:rPr lang="en-US" altLang="zh-TW" sz="2400" dirty="0">
                <a:effectLst/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zh-TW" sz="2400" dirty="0">
                <a:effectLst/>
                <a:latin typeface="標楷體" pitchFamily="65" charset="-120"/>
                <a:ea typeface="標楷體" pitchFamily="65" charset="-120"/>
              </a:rPr>
              <a:t>級（</a:t>
            </a:r>
            <a:r>
              <a:rPr lang="en-US" altLang="zh-TW" sz="2400" dirty="0">
                <a:effectLst/>
                <a:latin typeface="標楷體" pitchFamily="65" charset="-120"/>
                <a:ea typeface="標楷體" pitchFamily="65" charset="-120"/>
              </a:rPr>
              <a:t>75</a:t>
            </a:r>
            <a:r>
              <a:rPr lang="zh-TW" altLang="zh-TW" sz="2400" dirty="0">
                <a:effectLst/>
                <a:latin typeface="標楷體" pitchFamily="65" charset="-120"/>
                <a:ea typeface="標楷體" pitchFamily="65" charset="-120"/>
              </a:rPr>
              <a:t>分）以上，且其中至少</a:t>
            </a:r>
            <a:r>
              <a:rPr lang="en-US" altLang="zh-TW" sz="2400" dirty="0">
                <a:effectLst/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zh-TW" sz="2400" dirty="0">
                <a:effectLst/>
                <a:latin typeface="標楷體" pitchFamily="65" charset="-120"/>
                <a:ea typeface="標楷體" pitchFamily="65" charset="-120"/>
              </a:rPr>
              <a:t>位評定為</a:t>
            </a:r>
            <a:r>
              <a:rPr lang="en-US" altLang="zh-TW" sz="2400" dirty="0">
                <a:effectLst/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zh-TW" sz="2400" dirty="0">
                <a:effectLst/>
                <a:latin typeface="標楷體" pitchFamily="65" charset="-120"/>
                <a:ea typeface="標楷體" pitchFamily="65" charset="-120"/>
              </a:rPr>
              <a:t>級（</a:t>
            </a:r>
            <a:r>
              <a:rPr lang="en-US" altLang="zh-TW" sz="2400" dirty="0">
                <a:effectLst/>
                <a:latin typeface="標楷體" pitchFamily="65" charset="-120"/>
                <a:ea typeface="標楷體" pitchFamily="65" charset="-120"/>
              </a:rPr>
              <a:t>80</a:t>
            </a:r>
            <a:r>
              <a:rPr lang="zh-TW" altLang="zh-TW" sz="2400" dirty="0">
                <a:effectLst/>
                <a:latin typeface="標楷體" pitchFamily="65" charset="-120"/>
                <a:ea typeface="標楷體" pitchFamily="65" charset="-120"/>
              </a:rPr>
              <a:t>分）以上。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zh-TW" altLang="zh-TW" dirty="0" smtClean="0"/>
          </a:p>
          <a:p>
            <a:pPr marL="0" indent="0" eaLnBrk="1" hangingPunct="1">
              <a:buNone/>
              <a:defRPr/>
            </a:pPr>
            <a:endParaRPr lang="zh-TW" altLang="en-US" dirty="0" smtClean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5004048" cy="476672"/>
          </a:xfrm>
          <a:prstGeom prst="rect">
            <a:avLst/>
          </a:prstGeom>
        </p:spPr>
        <p:txBody>
          <a:bodyPr/>
          <a:lstStyle/>
          <a:p>
            <a:pPr marL="0" lvl="1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zh-TW" alt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陸、多元升等規劃方案</a:t>
            </a:r>
            <a:r>
              <a:rPr lang="zh-TW" alt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zh-TW" altLang="en-US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zh-TW" altLang="en-US" sz="2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134"/>
          <p:cNvSpPr>
            <a:spLocks noChangeArrowheads="1"/>
          </p:cNvSpPr>
          <p:nvPr/>
        </p:nvSpPr>
        <p:spPr bwMode="auto">
          <a:xfrm>
            <a:off x="755576" y="980728"/>
            <a:ext cx="7129463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0" hangingPunct="0">
              <a:buFontTx/>
              <a:buBlip>
                <a:blip r:embed="rId4"/>
              </a:buBlip>
              <a:defRPr/>
            </a:pPr>
            <a:r>
              <a:rPr lang="zh-TW" alt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管理面－外審通過標準</a:t>
            </a:r>
            <a:endParaRPr lang="en-US" altLang="zh-TW" sz="2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8438"/>
              </p:ext>
            </p:extLst>
          </p:nvPr>
        </p:nvGraphicFramePr>
        <p:xfrm>
          <a:off x="539552" y="2204864"/>
          <a:ext cx="8064900" cy="3848307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1296144"/>
                <a:gridCol w="2016224"/>
                <a:gridCol w="2160240"/>
                <a:gridCol w="2592292"/>
              </a:tblGrid>
              <a:tr h="2304256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800" kern="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lang="en-US" altLang="zh-TW" sz="1800" kern="0" dirty="0" smtClean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zh-TW" sz="18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altLang="zh-TW" sz="1800" kern="0" dirty="0" smtClean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altLang="zh-TW" sz="1800" kern="0" dirty="0" smtClean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altLang="zh-TW" sz="1800" kern="0" dirty="0" smtClean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altLang="zh-TW" sz="1800" kern="0" dirty="0" smtClean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800" kern="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升等職</a:t>
                      </a:r>
                      <a:r>
                        <a:rPr lang="zh-TW" sz="1800" kern="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級</a:t>
                      </a:r>
                      <a:endParaRPr lang="zh-TW" sz="18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u="none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教學</a:t>
                      </a:r>
                      <a:r>
                        <a:rPr lang="en-US" sz="2000" u="none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 (</a:t>
                      </a:r>
                      <a:r>
                        <a:rPr lang="zh-TW" sz="2000" u="none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％</a:t>
                      </a:r>
                      <a:r>
                        <a:rPr lang="en-US" sz="2000" u="none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</a:p>
                    <a:p>
                      <a:pPr marL="342900" lvl="0" indent="-342900" algn="l">
                        <a:buFont typeface="+mj-lt"/>
                        <a:buAutoNum type="arabicPeriod"/>
                      </a:pPr>
                      <a:r>
                        <a:rPr lang="zh-TW" altLang="zh-TW" sz="16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任教課程</a:t>
                      </a:r>
                    </a:p>
                    <a:p>
                      <a:pPr marL="342900" lvl="0" indent="-342900" algn="l">
                        <a:buFont typeface="+mj-lt"/>
                        <a:buAutoNum type="arabicPeriod"/>
                      </a:pPr>
                      <a:r>
                        <a:rPr lang="zh-TW" altLang="zh-TW" sz="16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教學貢獻度。</a:t>
                      </a:r>
                    </a:p>
                    <a:p>
                      <a:pPr marL="342900" lvl="0" indent="-342900" algn="l">
                        <a:buFont typeface="+mj-lt"/>
                        <a:buAutoNum type="arabicPeriod"/>
                      </a:pPr>
                      <a:r>
                        <a:rPr lang="zh-TW" altLang="zh-TW" sz="16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參與院校核心課程之講授。</a:t>
                      </a:r>
                    </a:p>
                    <a:p>
                      <a:pPr marL="342900" lvl="0" indent="-342900" algn="l">
                        <a:buFont typeface="+mj-lt"/>
                        <a:buAutoNum type="arabicPeriod"/>
                      </a:pPr>
                      <a:r>
                        <a:rPr lang="zh-TW" altLang="zh-TW" sz="16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教學評量與改進措施</a:t>
                      </a:r>
                      <a:r>
                        <a:rPr lang="en-US" altLang="zh-TW" sz="16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6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教學歷程與反思</a:t>
                      </a:r>
                      <a:r>
                        <a:rPr lang="en-US" altLang="zh-TW" sz="16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zh-TW" sz="16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pPr marL="342900" lvl="0" indent="-342900" algn="l">
                        <a:buFont typeface="+mj-lt"/>
                        <a:buAutoNum type="arabicPeriod"/>
                      </a:pPr>
                      <a:r>
                        <a:rPr lang="zh-TW" altLang="zh-TW" sz="16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教材教案。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800" u="none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u="none" kern="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研究</a:t>
                      </a:r>
                      <a:r>
                        <a:rPr lang="en-US" sz="2000" u="none" kern="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(</a:t>
                      </a:r>
                      <a:r>
                        <a:rPr lang="zh-TW" sz="2000" u="none" kern="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％</a:t>
                      </a:r>
                      <a:r>
                        <a:rPr lang="en-US" sz="2000" u="none" kern="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)</a:t>
                      </a:r>
                    </a:p>
                    <a:p>
                      <a:pPr marL="342900" lvl="0" indent="-342900" algn="l">
                        <a:buFont typeface="+mj-lt"/>
                        <a:buAutoNum type="arabicPeriod"/>
                      </a:pPr>
                      <a:r>
                        <a:rPr lang="zh-TW" altLang="zh-TW" sz="16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學術著作：學術期刊論文或學術論著。</a:t>
                      </a:r>
                    </a:p>
                    <a:p>
                      <a:pPr marL="342900" lvl="0" indent="-342900" algn="l">
                        <a:buFont typeface="+mj-lt"/>
                        <a:buAutoNum type="arabicPeriod"/>
                      </a:pPr>
                      <a:r>
                        <a:rPr lang="zh-TW" altLang="zh-TW" sz="16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教學著作：編著教材或教學研究論文。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zh-TW" altLang="zh-TW" sz="16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技術報告：發明專利及其技術移轉與產學合作報告。</a:t>
                      </a:r>
                      <a:endParaRPr lang="zh-TW" sz="1600" u="none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u="none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服務與合作</a:t>
                      </a:r>
                      <a:r>
                        <a:rPr lang="en-US" sz="2000" u="none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</a:t>
                      </a:r>
                      <a:r>
                        <a:rPr lang="zh-TW" sz="2000" u="none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％</a:t>
                      </a:r>
                      <a:r>
                        <a:rPr lang="en-US" sz="2000" u="none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zh-TW" altLang="zh-TW" sz="16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對系</a:t>
                      </a:r>
                      <a:r>
                        <a:rPr lang="zh-TW" altLang="en-US" sz="16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級單位</a:t>
                      </a:r>
                      <a:r>
                        <a:rPr lang="zh-TW" altLang="zh-TW" sz="16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、實驗室、工廠等共同事務之貢獻。</a:t>
                      </a:r>
                      <a:r>
                        <a:rPr lang="en-US" altLang="zh-TW" sz="16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TW" altLang="zh-TW" sz="1600" b="1" u="non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zh-TW" altLang="zh-TW" sz="16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參與建教合作研究計劃執行成效。</a:t>
                      </a:r>
                      <a:r>
                        <a:rPr lang="en-US" altLang="zh-TW" sz="16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TW" altLang="zh-TW" sz="1600" b="1" u="non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zh-TW" altLang="zh-TW" sz="16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輔導學生參與課外、科技活動及個人參與學術演講等之成果。</a:t>
                      </a:r>
                      <a:r>
                        <a:rPr lang="en-US" altLang="zh-TW" sz="16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TW" altLang="zh-TW" sz="1600" b="1" u="non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zh-TW" altLang="zh-TW" sz="16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其他服務事項有特殊成效者。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800" u="none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820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教授</a:t>
                      </a:r>
                      <a:endParaRPr lang="zh-TW" sz="1800" b="1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30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50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20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820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副教授</a:t>
                      </a:r>
                      <a:endParaRPr lang="zh-TW" sz="1800" b="1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30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40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30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820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助理教授</a:t>
                      </a:r>
                      <a:endParaRPr lang="zh-TW" sz="1800" b="1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30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40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30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5004048" cy="476672"/>
          </a:xfrm>
          <a:prstGeom prst="rect">
            <a:avLst/>
          </a:prstGeom>
        </p:spPr>
        <p:txBody>
          <a:bodyPr/>
          <a:lstStyle/>
          <a:p>
            <a:pPr marL="0" lvl="1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zh-TW" alt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陸、多元升等規劃方案</a:t>
            </a:r>
            <a:r>
              <a:rPr lang="zh-TW" alt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zh-TW" altLang="en-US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zh-TW" altLang="en-US" sz="2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134"/>
          <p:cNvSpPr>
            <a:spLocks noChangeArrowheads="1"/>
          </p:cNvSpPr>
          <p:nvPr/>
        </p:nvSpPr>
        <p:spPr bwMode="auto">
          <a:xfrm>
            <a:off x="755576" y="980728"/>
            <a:ext cx="7129463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0" hangingPunct="0">
              <a:buFontTx/>
              <a:buBlip>
                <a:blip r:embed="rId3"/>
              </a:buBlip>
              <a:defRPr/>
            </a:pPr>
            <a:r>
              <a:rPr lang="zh-TW" alt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管理面－</a:t>
            </a:r>
            <a:r>
              <a:rPr lang="zh-TW" altLang="zh-TW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升等總成績計算標準 </a:t>
            </a:r>
            <a:endParaRPr lang="en-US" altLang="zh-TW" sz="2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539552" y="2204864"/>
            <a:ext cx="1296144" cy="24482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圓角矩形 8"/>
          <p:cNvSpPr/>
          <p:nvPr/>
        </p:nvSpPr>
        <p:spPr>
          <a:xfrm>
            <a:off x="611560" y="1484784"/>
            <a:ext cx="7920880" cy="64807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TW" sz="20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各項目之評審標準如下，各院級、系級教評會得在增減</a:t>
            </a:r>
            <a:r>
              <a:rPr lang="en-US" altLang="zh-TW" sz="20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zh-TW" sz="20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％之範圍內自行調整，</a:t>
            </a:r>
            <a:r>
              <a:rPr lang="zh-TW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三項均須兼顧，任何一項不得以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0</a:t>
            </a:r>
            <a:r>
              <a:rPr lang="zh-TW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％計算。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0" y="0"/>
            <a:ext cx="5004048" cy="476672"/>
          </a:xfrm>
          <a:prstGeom prst="rect">
            <a:avLst/>
          </a:prstGeom>
        </p:spPr>
        <p:txBody>
          <a:bodyPr/>
          <a:lstStyle/>
          <a:p>
            <a:pPr marL="0" lvl="1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zh-TW" alt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陸、多元升等規劃方案</a:t>
            </a:r>
            <a:r>
              <a:rPr lang="zh-TW" alt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zh-TW" altLang="en-US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zh-TW" altLang="en-US" sz="2200" b="1" i="0" u="none" strike="noStrike" kern="1200" normalizeH="0" baseline="0" noProof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3" name="Rectangle 134"/>
          <p:cNvSpPr>
            <a:spLocks noChangeArrowheads="1"/>
          </p:cNvSpPr>
          <p:nvPr/>
        </p:nvSpPr>
        <p:spPr bwMode="auto">
          <a:xfrm>
            <a:off x="827584" y="908720"/>
            <a:ext cx="7129463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0" hangingPunct="0">
              <a:buFontTx/>
              <a:buBlip>
                <a:blip r:embed="rId3"/>
              </a:buBlip>
              <a:defRPr/>
            </a:pPr>
            <a:r>
              <a:rPr lang="zh-TW" alt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績效面</a:t>
            </a:r>
            <a:r>
              <a:rPr lang="zh-TW" altLang="en-US" sz="2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11560" y="1412776"/>
            <a:ext cx="8064896" cy="47609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一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本校為自審學校，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依</a:t>
            </a:r>
            <a:r>
              <a:rPr kumimoji="0" lang="zh-TW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教師適性發展</a:t>
            </a:r>
            <a:r>
              <a:rPr kumimoji="0" lang="zh-TW" altLang="en-US" sz="2000" dirty="0">
                <a:latin typeface="標楷體" pitchFamily="65" charset="-120"/>
                <a:ea typeface="標楷體" pitchFamily="65" charset="-120"/>
              </a:rPr>
              <a:t>，預估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未來</a:t>
            </a:r>
            <a:r>
              <a:rPr kumimoji="0" lang="zh-TW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學術研究、技術應用升等及教學實務之教師比例為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7:2:1</a:t>
            </a:r>
            <a:r>
              <a:rPr kumimoji="0" lang="zh-TW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二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新制升等有助於引導教師發展專業，</a:t>
            </a:r>
            <a:r>
              <a:rPr kumimoji="0" lang="zh-TW" altLang="en-US" sz="2000" dirty="0">
                <a:latin typeface="標楷體" pitchFamily="65" charset="-120"/>
                <a:ea typeface="標楷體" pitchFamily="65" charset="-120"/>
              </a:rPr>
              <a:t>澤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及學生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新細明體"/>
                <a:ea typeface="新細明體"/>
              </a:rPr>
              <a:t>。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三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以學校教師專長特色及所屬學院提送各類升等情形，各學院教師可</a:t>
            </a:r>
            <a:r>
              <a:rPr kumimoji="0" lang="zh-TW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能採行大致區分如下：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zh-TW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學術研究升等：</a:t>
            </a:r>
            <a:r>
              <a:rPr kumimoji="0" lang="zh-TW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各學院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zh-TW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教學實務升等：</a:t>
            </a:r>
            <a:r>
              <a:rPr kumimoji="0" lang="zh-TW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文、理、管理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及</a:t>
            </a:r>
            <a:r>
              <a:rPr kumimoji="0" lang="zh-TW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法政學院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zh-TW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技術應用升等：</a:t>
            </a:r>
            <a:r>
              <a:rPr kumimoji="0" lang="zh-TW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農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資</a:t>
            </a:r>
            <a:r>
              <a:rPr kumimoji="0" lang="zh-TW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、理、工、生命、獸醫學院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體育成就升等：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體育室、運健所</a:t>
            </a:r>
            <a:endParaRPr kumimoji="0" lang="zh-TW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x-none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(三)</a:t>
            </a:r>
            <a:r>
              <a:rPr kumimoji="0" lang="zh-TW" altLang="en-US" sz="2000" dirty="0" smtClean="0">
                <a:latin typeface="標楷體" pitchFamily="65" charset="-120"/>
                <a:ea typeface="標楷體" pitchFamily="65" charset="-120"/>
              </a:rPr>
              <a:t>新</a:t>
            </a:r>
            <a:r>
              <a:rPr kumimoji="0" lang="x-none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制升等可激勵教師朝多元專業發展，進而增進</a:t>
            </a:r>
            <a:r>
              <a:rPr kumimoji="0" lang="zh-TW" altLang="en-US" sz="2000" dirty="0" smtClean="0">
                <a:latin typeface="標楷體" pitchFamily="65" charset="-120"/>
                <a:ea typeface="標楷體" pitchFamily="65" charset="-120"/>
              </a:rPr>
              <a:t>教學</a:t>
            </a:r>
            <a:r>
              <a:rPr kumimoji="0" lang="en-US" altLang="zh-TW" sz="20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kumimoji="0" lang="x-none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研究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/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產學</a:t>
            </a:r>
            <a:r>
              <a:rPr kumimoji="0" lang="x-none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效能，提升學校整體競爭力。</a:t>
            </a:r>
            <a:endParaRPr kumimoji="0" lang="zh-TW" altLang="zh-TW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zh-TW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656854"/>
              </p:ext>
            </p:extLst>
          </p:nvPr>
        </p:nvGraphicFramePr>
        <p:xfrm>
          <a:off x="611560" y="1412776"/>
          <a:ext cx="833762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弧形箭號 (左彎) 8"/>
          <p:cNvSpPr/>
          <p:nvPr/>
        </p:nvSpPr>
        <p:spPr>
          <a:xfrm>
            <a:off x="7451725" y="1196975"/>
            <a:ext cx="1368425" cy="4968875"/>
          </a:xfrm>
          <a:prstGeom prst="curved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標楷體" pitchFamily="65" charset="-120"/>
              <a:buNone/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5004048" cy="476672"/>
          </a:xfrm>
          <a:prstGeom prst="rect">
            <a:avLst/>
          </a:prstGeom>
        </p:spPr>
        <p:txBody>
          <a:bodyPr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柒、結語</a:t>
            </a:r>
            <a:endParaRPr kumimoji="0" lang="zh-TW" altLang="en-US" sz="2800" b="1" i="0" u="none" strike="noStrike" kern="1200" normalizeH="0" baseline="0" noProof="0" dirty="0" smtClean="0">
              <a:ln w="1905"/>
              <a:solidFill>
                <a:srgbClr val="00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3726716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6000" y="19177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zh-TW" altLang="en-US" sz="7200" b="1" i="1" kern="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感謝聆聽敬請</a:t>
            </a:r>
            <a:r>
              <a:rPr lang="zh-TW" altLang="en-US" sz="7200" b="1" i="1" kern="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指教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 txBox="1">
            <a:spLocks/>
          </p:cNvSpPr>
          <p:nvPr/>
        </p:nvSpPr>
        <p:spPr>
          <a:xfrm>
            <a:off x="755576" y="1484784"/>
            <a:ext cx="7848872" cy="4968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90033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eaLnBrk="0" hangingPunct="0">
              <a:lnSpc>
                <a:spcPts val="2800"/>
              </a:lnSpc>
              <a:spcBef>
                <a:spcPct val="40000"/>
              </a:spcBef>
              <a:buClr>
                <a:srgbClr val="7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zh-TW" altLang="en-US" sz="2400" b="1" dirty="0"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校本部佔地 </a:t>
            </a:r>
            <a:r>
              <a:rPr lang="en-US" altLang="zh-TW" sz="2400" b="1" dirty="0"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53 </a:t>
            </a:r>
            <a:r>
              <a:rPr lang="zh-TW" altLang="en-US" sz="2400" b="1" dirty="0"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公頃</a:t>
            </a:r>
            <a:r>
              <a:rPr lang="zh-TW" altLang="en-US" sz="2400" b="1" dirty="0">
                <a:solidFill>
                  <a:srgbClr val="333333"/>
                </a:solidFill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，霧峰、溪心壩等地之農場、畜牧場與園藝場約 </a:t>
            </a:r>
            <a:r>
              <a:rPr lang="en-US" altLang="zh-TW" sz="2400" b="1" dirty="0">
                <a:solidFill>
                  <a:srgbClr val="333333"/>
                </a:solidFill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33.5 </a:t>
            </a:r>
            <a:r>
              <a:rPr lang="zh-TW" altLang="en-US" sz="2400" b="1" dirty="0">
                <a:solidFill>
                  <a:srgbClr val="333333"/>
                </a:solidFill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公頃，另有文山、惠蓀、東勢及新化林場等四大</a:t>
            </a:r>
            <a:r>
              <a:rPr lang="zh-TW" altLang="en-US" sz="2400" b="1" dirty="0"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實驗林場約 </a:t>
            </a:r>
            <a:r>
              <a:rPr lang="en-US" altLang="zh-TW" sz="2400" b="1" dirty="0"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8,000 </a:t>
            </a:r>
            <a:r>
              <a:rPr lang="zh-TW" altLang="en-US" sz="2400" b="1" dirty="0"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公頃</a:t>
            </a:r>
            <a:endParaRPr lang="en-US" altLang="zh-TW" sz="2400" b="1" dirty="0">
              <a:latin typeface="Times New Roman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800100" lvl="1" indent="-342900" eaLnBrk="0" hangingPunct="0">
              <a:lnSpc>
                <a:spcPts val="2800"/>
              </a:lnSpc>
              <a:spcBef>
                <a:spcPct val="40000"/>
              </a:spcBef>
              <a:buClr>
                <a:srgbClr val="7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教學研究單位：文、農資、理、工、獸醫、生科、管理、法政共</a:t>
            </a:r>
            <a:r>
              <a:rPr lang="en-US" altLang="zh-TW" sz="24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24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學院，通識教育中心</a:t>
            </a:r>
            <a:r>
              <a:rPr lang="zh-TW" altLang="en-US" sz="2400" b="1" dirty="0"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及八大頂尖跨領域研究中心等</a:t>
            </a:r>
            <a:endParaRPr lang="en-US" altLang="zh-TW" sz="2400" b="1" dirty="0">
              <a:latin typeface="Times New Roman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800100" lvl="1" indent="-342900" eaLnBrk="0" hangingPunct="0">
              <a:lnSpc>
                <a:spcPts val="2800"/>
              </a:lnSpc>
              <a:spcBef>
                <a:spcPct val="40000"/>
              </a:spcBef>
              <a:buClr>
                <a:srgbClr val="7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zh-TW" altLang="en-US" sz="2400" b="1" dirty="0">
                <a:solidFill>
                  <a:srgbClr val="333333"/>
                </a:solidFill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師資：</a:t>
            </a:r>
            <a:r>
              <a:rPr lang="zh-TW" altLang="en-US" sz="24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專任教師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771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人</a:t>
            </a:r>
            <a:r>
              <a:rPr lang="en-US" altLang="zh-TW" sz="2400" b="1" dirty="0">
                <a:solidFill>
                  <a:srgbClr val="333333"/>
                </a:solidFill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教授</a:t>
            </a:r>
            <a:r>
              <a:rPr lang="en-US" altLang="zh-TW" sz="2400" b="1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388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人</a:t>
            </a:r>
            <a:r>
              <a:rPr lang="zh-TW" altLang="en-US" sz="24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4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副教授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220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人</a:t>
            </a:r>
            <a:r>
              <a:rPr lang="zh-TW" altLang="en-US" sz="24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、助理教授 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134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人</a:t>
            </a:r>
            <a:r>
              <a:rPr lang="zh-TW" altLang="en-US" sz="24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、講師</a:t>
            </a:r>
            <a:r>
              <a:rPr lang="en-US" altLang="zh-TW" sz="24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29</a:t>
            </a:r>
            <a:r>
              <a:rPr lang="zh-TW" altLang="en-US" sz="24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人</a:t>
            </a:r>
            <a:r>
              <a:rPr lang="en-US" altLang="zh-TW" sz="2400" b="1" dirty="0" smtClean="0">
                <a:solidFill>
                  <a:srgbClr val="333333"/>
                </a:solidFill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endParaRPr lang="en-US" altLang="zh-TW" sz="2400" b="1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800100" lvl="1" indent="-342900" eaLnBrk="0" hangingPunct="0">
              <a:lnSpc>
                <a:spcPts val="2800"/>
              </a:lnSpc>
              <a:spcBef>
                <a:spcPct val="40000"/>
              </a:spcBef>
              <a:buClr>
                <a:srgbClr val="7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zh-TW" altLang="en-US" sz="2400" b="1" dirty="0"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學生總數</a:t>
            </a:r>
            <a:r>
              <a:rPr lang="en-US" altLang="zh-TW" sz="2400" b="1" dirty="0"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17,259</a:t>
            </a:r>
            <a:r>
              <a:rPr lang="zh-TW" altLang="en-US" sz="2400" b="1" dirty="0"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人</a:t>
            </a:r>
            <a:r>
              <a:rPr lang="zh-TW" altLang="en-US" sz="2400" b="1" dirty="0">
                <a:solidFill>
                  <a:srgbClr val="333333"/>
                </a:solidFill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：博士班</a:t>
            </a:r>
            <a:r>
              <a:rPr lang="en-US" altLang="zh-TW" sz="2400" b="1" dirty="0">
                <a:solidFill>
                  <a:srgbClr val="333333"/>
                </a:solidFill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1,662</a:t>
            </a:r>
            <a:r>
              <a:rPr lang="zh-TW" altLang="en-US" sz="2400" b="1" dirty="0">
                <a:solidFill>
                  <a:srgbClr val="333333"/>
                </a:solidFill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人、碩士班</a:t>
            </a:r>
            <a:r>
              <a:rPr lang="en-US" altLang="zh-TW" sz="2400" b="1" dirty="0">
                <a:solidFill>
                  <a:srgbClr val="333333"/>
                </a:solidFill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5,867</a:t>
            </a:r>
            <a:r>
              <a:rPr lang="zh-TW" altLang="en-US" sz="2400" b="1" dirty="0">
                <a:solidFill>
                  <a:srgbClr val="333333"/>
                </a:solidFill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人、大學部</a:t>
            </a:r>
            <a:r>
              <a:rPr lang="en-US" altLang="zh-TW" sz="2400" b="1" dirty="0">
                <a:solidFill>
                  <a:srgbClr val="333333"/>
                </a:solidFill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9,730</a:t>
            </a:r>
            <a:r>
              <a:rPr lang="zh-TW" altLang="en-US" sz="2400" b="1" dirty="0">
                <a:solidFill>
                  <a:srgbClr val="333333"/>
                </a:solidFill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人 </a:t>
            </a:r>
            <a:endParaRPr lang="en-US" altLang="zh-TW" sz="2400" b="1" dirty="0">
              <a:solidFill>
                <a:srgbClr val="333333"/>
              </a:solidFill>
              <a:latin typeface="Times New Roman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0"/>
            <a:ext cx="5004048" cy="476672"/>
          </a:xfrm>
          <a:prstGeom prst="rect">
            <a:avLst/>
          </a:prstGeom>
        </p:spPr>
        <p:txBody>
          <a:bodyPr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壹</a:t>
            </a:r>
            <a:r>
              <a:rPr lang="zh-TW" altLang="zh-TW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本校簡介</a:t>
            </a:r>
            <a:endParaRPr kumimoji="0" lang="zh-TW" altLang="en-US" sz="2800" b="1" i="0" u="none" strike="noStrike" kern="1200" normalizeH="0" baseline="0" noProof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5" name="Rectangle 134"/>
          <p:cNvSpPr>
            <a:spLocks noChangeArrowheads="1"/>
          </p:cNvSpPr>
          <p:nvPr/>
        </p:nvSpPr>
        <p:spPr bwMode="auto">
          <a:xfrm>
            <a:off x="971600" y="932537"/>
            <a:ext cx="7129463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buFontTx/>
              <a:buBlip>
                <a:blip r:embed="rId2"/>
              </a:buBlip>
              <a:defRPr/>
            </a:pPr>
            <a:r>
              <a:rPr kumimoji="0" lang="zh-TW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學校現</a:t>
            </a:r>
            <a:r>
              <a:rPr kumimoji="0" lang="zh-TW" alt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況</a:t>
            </a:r>
          </a:p>
        </p:txBody>
      </p:sp>
    </p:spTree>
    <p:extLst>
      <p:ext uri="{BB962C8B-B14F-4D97-AF65-F5344CB8AC3E}">
        <p14:creationId xmlns:p14="http://schemas.microsoft.com/office/powerpoint/2010/main" val="4021780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/>
          </p:cNvSpPr>
          <p:nvPr/>
        </p:nvSpPr>
        <p:spPr>
          <a:xfrm>
            <a:off x="827584" y="1484784"/>
            <a:ext cx="7624266" cy="47525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700000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願景</a:t>
            </a:r>
            <a:endParaRPr lang="en-US" altLang="zh-TW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Clr>
                <a:srgbClr val="700000"/>
              </a:buClr>
              <a:buNone/>
              <a:defRPr/>
            </a:pPr>
            <a:r>
              <a:rPr lang="en-US" altLang="zh-TW" sz="2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學生本位，關懷在地，邁向國際</a:t>
            </a:r>
            <a:endParaRPr lang="en-US" altLang="zh-TW" sz="22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lvl="0">
              <a:buClr>
                <a:srgbClr val="700000"/>
              </a:buClr>
              <a:buFont typeface="Wingdings" panose="05000000000000000000" pitchFamily="2" charset="2"/>
              <a:buChar char="Ø"/>
              <a:defRPr/>
            </a:pPr>
            <a:endParaRPr lang="en-US" altLang="zh-TW" sz="22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lvl="0">
              <a:buClr>
                <a:srgbClr val="700000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教育目標</a:t>
            </a:r>
            <a:endParaRPr lang="en-US" altLang="zh-TW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Clr>
                <a:srgbClr val="700000"/>
              </a:buClr>
              <a:buNone/>
              <a:defRPr/>
            </a:pPr>
            <a:r>
              <a:rPr lang="zh-TW" altLang="en-US" sz="2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培育人文與科學素養、溝通與創新能力、國際視野與</a:t>
            </a:r>
            <a:endParaRPr lang="en-US" altLang="zh-TW" sz="22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Clr>
                <a:srgbClr val="700000"/>
              </a:buClr>
              <a:buNone/>
              <a:defRPr/>
            </a:pPr>
            <a:r>
              <a:rPr lang="en-US" altLang="zh-TW" sz="2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社會關懷兼具之菁英人才</a:t>
            </a:r>
            <a:endParaRPr lang="en-US" altLang="zh-TW" sz="22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Clr>
                <a:srgbClr val="700000"/>
              </a:buClr>
              <a:buNone/>
              <a:defRPr/>
            </a:pPr>
            <a:endParaRPr lang="en-US" altLang="zh-TW" sz="22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lvl="0">
              <a:buClr>
                <a:srgbClr val="700000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定位</a:t>
            </a:r>
            <a:endParaRPr lang="en-US" altLang="zh-TW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457200" lvl="0" indent="-457200">
              <a:buNone/>
              <a:defRPr/>
            </a:pPr>
            <a:r>
              <a:rPr lang="zh-TW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研究</a:t>
            </a:r>
            <a:r>
              <a:rPr lang="zh-TW" altLang="en-US" sz="2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型綜合大學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1"/>
            <a:ext cx="5292080" cy="4766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zh-TW" altLang="en-US" sz="2800" b="1" kern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壹</a:t>
            </a:r>
            <a:r>
              <a:rPr kumimoji="0" lang="zh-TW" altLang="zh-TW" sz="2800" b="1" kern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zh-TW" altLang="en-US" sz="2800" b="1" kern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本校簡介</a:t>
            </a:r>
            <a:endParaRPr kumimoji="0" lang="zh-TW" altLang="en-US" sz="2800" b="1" kern="120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Rectangle 134"/>
          <p:cNvSpPr>
            <a:spLocks noChangeArrowheads="1"/>
          </p:cNvSpPr>
          <p:nvPr/>
        </p:nvSpPr>
        <p:spPr bwMode="auto">
          <a:xfrm>
            <a:off x="971600" y="932537"/>
            <a:ext cx="7129463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buFontTx/>
              <a:buBlip>
                <a:blip r:embed="rId2"/>
              </a:buBlip>
              <a:defRPr/>
            </a:pPr>
            <a:r>
              <a:rPr kumimoji="0" lang="zh-TW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願景、目標與定位</a:t>
            </a:r>
            <a:endParaRPr kumimoji="0" lang="zh-TW" alt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3611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t="29614"/>
          <a:stretch/>
        </p:blipFill>
        <p:spPr bwMode="auto">
          <a:xfrm>
            <a:off x="687512" y="1484784"/>
            <a:ext cx="791693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0" y="1"/>
            <a:ext cx="5292080" cy="4766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zh-TW" altLang="en-US" sz="2800" b="1" kern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壹</a:t>
            </a:r>
            <a:r>
              <a:rPr kumimoji="0" lang="zh-TW" altLang="zh-TW" sz="2800" b="1" kern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zh-TW" altLang="en-US" sz="2800" b="1" kern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本校簡介</a:t>
            </a:r>
            <a:endParaRPr kumimoji="0" lang="zh-TW" altLang="en-US" sz="2800" b="1" kern="120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34"/>
          <p:cNvSpPr>
            <a:spLocks noChangeArrowheads="1"/>
          </p:cNvSpPr>
          <p:nvPr/>
        </p:nvSpPr>
        <p:spPr bwMode="auto">
          <a:xfrm>
            <a:off x="971600" y="932537"/>
            <a:ext cx="7129463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buFontTx/>
              <a:buBlip>
                <a:blip r:embed="rId3"/>
              </a:buBlip>
              <a:defRPr/>
            </a:pPr>
            <a:r>
              <a:rPr kumimoji="0" lang="zh-TW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大學之多</a:t>
            </a:r>
            <a:r>
              <a:rPr kumimoji="0" lang="zh-TW" altLang="en-US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kumimoji="0" lang="zh-TW" altLang="en-US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價</a:t>
            </a:r>
            <a:r>
              <a:rPr kumimoji="0" lang="zh-TW" altLang="en-US" sz="2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值</a:t>
            </a:r>
            <a:r>
              <a:rPr kumimoji="0" lang="zh-TW" altLang="en-US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文化</a:t>
            </a:r>
            <a:endParaRPr kumimoji="0" lang="zh-TW" alt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575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1"/>
          <p:cNvSpPr txBox="1">
            <a:spLocks/>
          </p:cNvSpPr>
          <p:nvPr/>
        </p:nvSpPr>
        <p:spPr>
          <a:xfrm>
            <a:off x="0" y="0"/>
            <a:ext cx="5004048" cy="476672"/>
          </a:xfrm>
          <a:prstGeom prst="rect">
            <a:avLst/>
          </a:prstGeom>
        </p:spPr>
        <p:txBody>
          <a:bodyPr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貳</a:t>
            </a:r>
            <a:r>
              <a:rPr lang="zh-TW" altLang="zh-TW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現行教師升等制度</a:t>
            </a:r>
            <a:endParaRPr kumimoji="0" lang="zh-TW" altLang="en-US" sz="2800" b="1" i="0" u="none" strike="noStrike" kern="1200" normalizeH="0" baseline="0" noProof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7" name="Rectangle 134"/>
          <p:cNvSpPr>
            <a:spLocks noChangeArrowheads="1"/>
          </p:cNvSpPr>
          <p:nvPr/>
        </p:nvSpPr>
        <p:spPr bwMode="auto">
          <a:xfrm>
            <a:off x="1115616" y="1052736"/>
            <a:ext cx="7129463" cy="8925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0" hangingPunct="0">
              <a:buFontTx/>
              <a:buBlip>
                <a:blip r:embed="rId3"/>
              </a:buBlip>
              <a:defRPr/>
            </a:pPr>
            <a:r>
              <a:rPr lang="zh-TW" altLang="en-US" sz="2800" b="1" dirty="0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學術研究升等</a:t>
            </a:r>
            <a:endParaRPr lang="en-US" altLang="zh-TW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r>
              <a:rPr lang="zh-TW" altLang="en-US" sz="2400" b="1" dirty="0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endParaRPr lang="en-US" altLang="zh-TW" sz="2400" b="1" dirty="0" smtClean="0">
              <a:solidFill>
                <a:srgbClr val="CC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8" name="資料庫圖表 17"/>
          <p:cNvGraphicFramePr/>
          <p:nvPr>
            <p:extLst>
              <p:ext uri="{D42A27DB-BD31-4B8C-83A1-F6EECF244321}">
                <p14:modId xmlns:p14="http://schemas.microsoft.com/office/powerpoint/2010/main" val="587114635"/>
              </p:ext>
            </p:extLst>
          </p:nvPr>
        </p:nvGraphicFramePr>
        <p:xfrm>
          <a:off x="755576" y="2060848"/>
          <a:ext cx="792088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內容版面配置區 2"/>
          <p:cNvSpPr>
            <a:spLocks noGrp="1"/>
          </p:cNvSpPr>
          <p:nvPr>
            <p:ph idx="1"/>
          </p:nvPr>
        </p:nvSpPr>
        <p:spPr>
          <a:xfrm>
            <a:off x="358775" y="1244600"/>
            <a:ext cx="8480425" cy="46466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zh-TW" altLang="zh-TW" dirty="0" smtClean="0"/>
          </a:p>
          <a:p>
            <a:pPr lvl="1" eaLnBrk="1" hangingPunct="1">
              <a:buFont typeface="Wingdings" pitchFamily="2" charset="2"/>
              <a:buNone/>
            </a:pPr>
            <a:endParaRPr lang="zh-TW" altLang="zh-TW" dirty="0" smtClean="0"/>
          </a:p>
          <a:p>
            <a:pPr eaLnBrk="1" hangingPunct="1">
              <a:buFont typeface="Wingdings" pitchFamily="2" charset="2"/>
              <a:buNone/>
            </a:pPr>
            <a:endParaRPr lang="zh-TW" altLang="zh-TW" dirty="0" smtClean="0"/>
          </a:p>
          <a:p>
            <a:pPr eaLnBrk="1" hangingPunct="1"/>
            <a:endParaRPr lang="zh-TW" altLang="en-US" dirty="0" smtClean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83567" y="1700808"/>
          <a:ext cx="7992888" cy="4524876"/>
        </p:xfrm>
        <a:graphic>
          <a:graphicData uri="http://schemas.openxmlformats.org/drawingml/2006/table">
            <a:tbl>
              <a:tblPr firstRow="1" firstCol="1">
                <a:solidFill>
                  <a:srgbClr val="E0E0F8"/>
                </a:solidFill>
              </a:tblPr>
              <a:tblGrid>
                <a:gridCol w="1565942"/>
                <a:gridCol w="1196126"/>
                <a:gridCol w="1307705"/>
                <a:gridCol w="1307705"/>
                <a:gridCol w="1307705"/>
                <a:gridCol w="1307705"/>
              </a:tblGrid>
              <a:tr h="495301"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項目</a:t>
                      </a:r>
                      <a:endParaRPr lang="en-US" altLang="zh-TW" sz="1800" b="1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en-US" altLang="zh-TW" sz="1800" b="1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en-US" altLang="zh-TW" sz="1800" b="1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en-US" altLang="zh-TW" sz="1800" b="1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教師職級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代表著作評分項目及標準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送審前五年內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參考作七年內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及前一等級至本次申請等級間之研究成績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4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研究主題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文字與結構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研究方法及參考資料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學術貢獻或應用價值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511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教授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10</a:t>
                      </a:r>
                      <a:endParaRPr lang="zh-TW" sz="20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5</a:t>
                      </a:r>
                      <a:endParaRPr lang="zh-TW" sz="20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20</a:t>
                      </a:r>
                      <a:endParaRPr lang="zh-TW" sz="2000" b="1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25</a:t>
                      </a:r>
                      <a:endParaRPr lang="zh-TW" sz="20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40</a:t>
                      </a:r>
                      <a:endParaRPr lang="zh-TW" sz="20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1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副教授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10</a:t>
                      </a:r>
                      <a:endParaRPr lang="zh-TW" sz="20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10</a:t>
                      </a:r>
                      <a:endParaRPr lang="zh-TW" sz="20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25</a:t>
                      </a:r>
                      <a:endParaRPr lang="zh-TW" sz="20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20</a:t>
                      </a:r>
                      <a:endParaRPr lang="zh-TW" sz="20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35</a:t>
                      </a:r>
                      <a:endParaRPr lang="zh-TW" sz="20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1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助理教授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10</a:t>
                      </a:r>
                      <a:endParaRPr lang="zh-TW" sz="2000" b="1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15</a:t>
                      </a:r>
                      <a:endParaRPr lang="zh-TW" sz="2000" b="1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25</a:t>
                      </a:r>
                      <a:endParaRPr lang="zh-TW" sz="2000" b="1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20</a:t>
                      </a:r>
                      <a:endParaRPr lang="zh-TW" sz="20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30</a:t>
                      </a:r>
                      <a:endParaRPr lang="zh-TW" sz="20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1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講師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10</a:t>
                      </a:r>
                      <a:endParaRPr lang="zh-TW" sz="20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20</a:t>
                      </a:r>
                      <a:endParaRPr lang="zh-TW" sz="2000" b="1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35</a:t>
                      </a:r>
                      <a:endParaRPr lang="zh-TW" sz="2000" b="1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15</a:t>
                      </a:r>
                      <a:endParaRPr lang="zh-TW" sz="2000" b="1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20</a:t>
                      </a:r>
                      <a:endParaRPr lang="zh-TW" sz="20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標題 1"/>
          <p:cNvSpPr txBox="1">
            <a:spLocks/>
          </p:cNvSpPr>
          <p:nvPr/>
        </p:nvSpPr>
        <p:spPr>
          <a:xfrm>
            <a:off x="0" y="0"/>
            <a:ext cx="5004048" cy="476672"/>
          </a:xfrm>
          <a:prstGeom prst="rect">
            <a:avLst/>
          </a:prstGeom>
        </p:spPr>
        <p:txBody>
          <a:bodyPr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貳</a:t>
            </a:r>
            <a:r>
              <a:rPr lang="zh-TW" altLang="zh-TW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現行教師升等制度</a:t>
            </a:r>
            <a:endParaRPr kumimoji="0" lang="zh-TW" altLang="en-US" sz="2800" b="1" i="0" u="none" strike="noStrike" kern="1200" normalizeH="0" baseline="0" noProof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9" name="Rectangle 134"/>
          <p:cNvSpPr>
            <a:spLocks noChangeArrowheads="1"/>
          </p:cNvSpPr>
          <p:nvPr/>
        </p:nvSpPr>
        <p:spPr bwMode="auto">
          <a:xfrm>
            <a:off x="683568" y="980728"/>
            <a:ext cx="7129463" cy="132343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0" hangingPunct="0">
              <a:buBlip>
                <a:blip r:embed="rId3"/>
              </a:buBlip>
              <a:defRPr/>
            </a:pPr>
            <a:r>
              <a:rPr lang="zh-TW" altLang="en-US" sz="2800" b="1" dirty="0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學術研究升等外審審查項目及配分比重</a:t>
            </a:r>
            <a:endParaRPr lang="en-US" altLang="zh-TW" sz="2800" b="1" dirty="0" smtClean="0">
              <a:solidFill>
                <a:srgbClr val="CC0000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endParaRPr lang="en-US" altLang="zh-TW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r>
              <a:rPr lang="zh-TW" altLang="en-US" sz="2400" b="1" dirty="0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endParaRPr lang="en-US" altLang="zh-TW" sz="2400" b="1" dirty="0" smtClean="0">
              <a:solidFill>
                <a:srgbClr val="CC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0" y="0"/>
            <a:ext cx="5004048" cy="476672"/>
          </a:xfrm>
          <a:prstGeom prst="rect">
            <a:avLst/>
          </a:prstGeom>
        </p:spPr>
        <p:txBody>
          <a:bodyPr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參、多元</a:t>
            </a:r>
            <a:r>
              <a:rPr lang="zh-TW" altLang="zh-TW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升等</a:t>
            </a:r>
            <a:r>
              <a:rPr lang="zh-TW" altLang="en-US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制度推動期程</a:t>
            </a:r>
            <a:endParaRPr kumimoji="0" lang="zh-TW" altLang="en-US" sz="2800" b="1" dirty="0" smtClean="0">
              <a:ln w="1905"/>
              <a:solidFill>
                <a:srgbClr val="00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8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266674"/>
              </p:ext>
            </p:extLst>
          </p:nvPr>
        </p:nvGraphicFramePr>
        <p:xfrm>
          <a:off x="165101" y="1130300"/>
          <a:ext cx="8674099" cy="490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向右箭號 1"/>
          <p:cNvSpPr/>
          <p:nvPr/>
        </p:nvSpPr>
        <p:spPr>
          <a:xfrm>
            <a:off x="6948264" y="3501008"/>
            <a:ext cx="648072" cy="2880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直線圖說文字 1 (無框線) 2"/>
          <p:cNvSpPr/>
          <p:nvPr/>
        </p:nvSpPr>
        <p:spPr>
          <a:xfrm rot="5400000">
            <a:off x="6660232" y="4113076"/>
            <a:ext cx="1224136" cy="2736304"/>
          </a:xfrm>
          <a:prstGeom prst="callout1">
            <a:avLst>
              <a:gd name="adj1" fmla="val 52168"/>
              <a:gd name="adj2" fmla="val -4381"/>
              <a:gd name="adj3" fmla="val 52248"/>
              <a:gd name="adj4" fmla="val -94564"/>
            </a:avLst>
          </a:prstGeom>
          <a:noFill/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召開座談會分批與校務會議代表說明多元升等制度</a:t>
            </a:r>
            <a:endParaRPr lang="en-US" altLang="zh-TW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(103.04.22)</a:t>
            </a:r>
          </a:p>
          <a:p>
            <a:pPr algn="ctr"/>
            <a:r>
              <a:rPr lang="en-US" altLang="zh-TW" b="1" dirty="0" smtClean="0">
                <a:solidFill>
                  <a:srgbClr val="0000CC"/>
                </a:solidFill>
                <a:latin typeface="標楷體"/>
                <a:ea typeface="標楷體"/>
              </a:rPr>
              <a:t>(103.04.25)</a:t>
            </a:r>
          </a:p>
          <a:p>
            <a:pPr algn="ctr"/>
            <a:r>
              <a:rPr lang="en-US" altLang="zh-TW" b="1" dirty="0" smtClean="0">
                <a:solidFill>
                  <a:srgbClr val="0000CC"/>
                </a:solidFill>
                <a:latin typeface="標楷體"/>
                <a:ea typeface="標楷體"/>
              </a:rPr>
              <a:t>(103.04.30)</a:t>
            </a:r>
            <a:endParaRPr lang="zh-TW" altLang="en-US" b="1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5001419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學校定位</a:t>
            </a:r>
            <a:r>
              <a:rPr lang="en-US" altLang="zh-TW" sz="2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研究型教師</a:t>
            </a:r>
            <a:r>
              <a:rPr lang="en-US" altLang="zh-TW" sz="2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vs.</a:t>
            </a:r>
            <a:r>
              <a:rPr lang="zh-TW" altLang="en-US" sz="2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教學型教師</a:t>
            </a:r>
            <a:r>
              <a:rPr lang="en-US" altLang="zh-TW" sz="2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多元升等降低學校學術水準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lvl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標準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難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訂</a:t>
            </a:r>
            <a:r>
              <a:rPr lang="zh-TW" altLang="en-US" sz="2400" dirty="0" smtClean="0">
                <a:latin typeface="標楷體"/>
                <a:ea typeface="標楷體"/>
              </a:rPr>
              <a:t>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難以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把關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角色衝突</a:t>
            </a:r>
            <a:r>
              <a:rPr lang="en-US" altLang="zh-TW" sz="2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單位主管</a:t>
            </a:r>
            <a:r>
              <a:rPr lang="en-US" altLang="zh-TW" sz="2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vs.</a:t>
            </a:r>
            <a:r>
              <a:rPr lang="zh-TW" altLang="en-US" sz="2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基層教師</a:t>
            </a:r>
            <a:r>
              <a:rPr lang="en-US" altLang="zh-TW" sz="2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/>
            <a:r>
              <a:rPr lang="zh-TW" altLang="en-US" sz="24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院長及系所主管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：升等門檻應嚴謹，例如：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副教授僅限於學術研究升等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2000" dirty="0" smtClean="0">
                <a:latin typeface="標楷體"/>
                <a:ea typeface="標楷體"/>
              </a:rPr>
              <a:t>教學實務升等總成績之計算，</a:t>
            </a:r>
            <a:r>
              <a:rPr lang="zh-TW" altLang="en-US" sz="2000" dirty="0" smtClean="0">
                <a:solidFill>
                  <a:srgbClr val="FF0000"/>
                </a:solidFill>
                <a:latin typeface="標楷體"/>
                <a:ea typeface="標楷體"/>
              </a:rPr>
              <a:t>學術研究配分比例不宜太低</a:t>
            </a:r>
            <a:endParaRPr lang="en-US" altLang="zh-TW" sz="2000" dirty="0" smtClean="0">
              <a:solidFill>
                <a:srgbClr val="FF0000"/>
              </a:solidFill>
              <a:latin typeface="標楷體"/>
              <a:ea typeface="標楷體"/>
            </a:endParaRPr>
          </a:p>
          <a:p>
            <a:pPr lvl="2"/>
            <a:r>
              <a:rPr lang="zh-TW" altLang="en-US" sz="2000" dirty="0" smtClean="0">
                <a:solidFill>
                  <a:srgbClr val="FF0000"/>
                </a:solidFill>
                <a:latin typeface="標楷體"/>
                <a:ea typeface="標楷體"/>
              </a:rPr>
              <a:t>技術應用升等技轉金的門檻應提高</a:t>
            </a:r>
            <a:endParaRPr lang="en-US" altLang="zh-TW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基層教師：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放寬技術升等或教學升等資格條件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降低教學實務升等</a:t>
            </a:r>
            <a:r>
              <a:rPr lang="zh-TW" altLang="en-US" sz="1800" dirty="0" smtClean="0">
                <a:latin typeface="標楷體"/>
                <a:ea typeface="標楷體"/>
              </a:rPr>
              <a:t>、技術應用升等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門檻條件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增加教學實務升等或技術應用升等之</a:t>
            </a:r>
            <a:r>
              <a:rPr lang="zh-TW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評量方法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0"/>
            <a:ext cx="5004048" cy="476672"/>
          </a:xfrm>
          <a:prstGeom prst="rect">
            <a:avLst/>
          </a:prstGeom>
        </p:spPr>
        <p:txBody>
          <a:bodyPr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肆、推動上面臨之挑戰</a:t>
            </a:r>
            <a:endParaRPr kumimoji="0" lang="zh-TW" altLang="en-US" sz="2800" b="1" i="0" u="none" strike="noStrike" kern="1200" normalizeH="0" baseline="0" noProof="0" dirty="0" smtClean="0">
              <a:ln w="1905"/>
              <a:solidFill>
                <a:srgbClr val="00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7024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MMPROD_UIDATA" val="&lt;database version=&quot;7.0&quot;&gt;&lt;object type=&quot;1&quot; unique_id=&quot;10001&quot;&gt;&lt;object type=&quot;2&quot; unique_id=&quot;18341&quot;&gt;&lt;object type=&quot;3&quot; unique_id=&quot;18726&quot;&gt;&lt;property id=&quot;20148&quot; value=&quot;5&quot;/&gt;&lt;property id=&quot;20300&quot; value=&quot;幻灯片 1&quot;/&gt;&lt;property id=&quot;20307&quot; value=&quot;256&quot;/&gt;&lt;/object&gt;&lt;object type=&quot;3&quot; unique_id=&quot;18727&quot;&gt;&lt;property id=&quot;20148&quot; value=&quot;5&quot;/&gt;&lt;property id=&quot;20300&quot; value=&quot;幻灯片 2&quot;/&gt;&lt;property id=&quot;20307&quot; value=&quot;257&quot;/&gt;&lt;/object&gt;&lt;object type=&quot;3&quot; unique_id=&quot;18728&quot;&gt;&lt;property id=&quot;20148&quot; value=&quot;5&quot;/&gt;&lt;property id=&quot;20300&quot; value=&quot;幻灯片 4&quot;/&gt;&lt;property id=&quot;20307&quot; value=&quot;271&quot;/&gt;&lt;/object&gt;&lt;object type=&quot;3&quot; unique_id=&quot;18729&quot;&gt;&lt;property id=&quot;20148&quot; value=&quot;5&quot;/&gt;&lt;property id=&quot;20300&quot; value=&quot;幻灯片 5&quot;/&gt;&lt;property id=&quot;20307&quot; value=&quot;272&quot;/&gt;&lt;/object&gt;&lt;object type=&quot;3&quot; unique_id=&quot;18730&quot;&gt;&lt;property id=&quot;20148&quot; value=&quot;5&quot;/&gt;&lt;property id=&quot;20300&quot; value=&quot;幻灯片 6&quot;/&gt;&lt;property id=&quot;20307&quot; value=&quot;273&quot;/&gt;&lt;/object&gt;&lt;object type=&quot;3&quot; unique_id=&quot;18836&quot;&gt;&lt;property id=&quot;20148&quot; value=&quot;5&quot;/&gt;&lt;property id=&quot;20300&quot; value=&quot;幻灯片 7&quot;/&gt;&lt;property id=&quot;20307&quot; value=&quot;275&quot;/&gt;&lt;/object&gt;&lt;object type=&quot;3&quot; unique_id=&quot;19079&quot;&gt;&lt;property id=&quot;20148&quot; value=&quot;5&quot;/&gt;&lt;property id=&quot;20300&quot; value=&quot;幻灯片 10&quot;/&gt;&lt;property id=&quot;20307&quot; value=&quot;277&quot;/&gt;&lt;/object&gt;&lt;object type=&quot;3&quot; unique_id=&quot;19080&quot;&gt;&lt;property id=&quot;20148&quot; value=&quot;5&quot;/&gt;&lt;property id=&quot;20300&quot; value=&quot;幻灯片 11&quot;/&gt;&lt;property id=&quot;20307&quot; value=&quot;278&quot;/&gt;&lt;/object&gt;&lt;object type=&quot;3&quot; unique_id=&quot;19081&quot;&gt;&lt;property id=&quot;20148&quot; value=&quot;5&quot;/&gt;&lt;property id=&quot;20300&quot; value=&quot;幻灯片 12&quot;/&gt;&lt;property id=&quot;20307&quot; value=&quot;279&quot;/&gt;&lt;/object&gt;&lt;object type=&quot;3&quot; unique_id=&quot;19082&quot;&gt;&lt;property id=&quot;20148&quot; value=&quot;5&quot;/&gt;&lt;property id=&quot;20300&quot; value=&quot;幻灯片 13&quot;/&gt;&lt;property id=&quot;20307&quot; value=&quot;280&quot;/&gt;&lt;/object&gt;&lt;object type=&quot;3&quot; unique_id=&quot;19084&quot;&gt;&lt;property id=&quot;20148&quot; value=&quot;5&quot;/&gt;&lt;property id=&quot;20300&quot; value=&quot;幻灯片 15&quot;/&gt;&lt;property id=&quot;20307&quot; value=&quot;282&quot;/&gt;&lt;/object&gt;&lt;object type=&quot;3&quot; unique_id=&quot;19085&quot;&gt;&lt;property id=&quot;20148&quot; value=&quot;5&quot;/&gt;&lt;property id=&quot;20300&quot; value=&quot;幻灯片 16&quot;/&gt;&lt;property id=&quot;20307&quot; value=&quot;283&quot;/&gt;&lt;/object&gt;&lt;object type=&quot;3&quot; unique_id=&quot;19495&quot;&gt;&lt;property id=&quot;20148&quot; value=&quot;5&quot;/&gt;&lt;property id=&quot;20300&quot; value=&quot;幻灯片 17&quot;/&gt;&lt;property id=&quot;20307&quot; value=&quot;287&quot;/&gt;&lt;/object&gt;&lt;object type=&quot;3&quot; unique_id=&quot;19496&quot;&gt;&lt;property id=&quot;20148&quot; value=&quot;5&quot;/&gt;&lt;property id=&quot;20300&quot; value=&quot;幻灯片 18&quot;/&gt;&lt;property id=&quot;20307&quot; value=&quot;284&quot;/&gt;&lt;/object&gt;&lt;object type=&quot;3&quot; unique_id=&quot;19497&quot;&gt;&lt;property id=&quot;20148&quot; value=&quot;5&quot;/&gt;&lt;property id=&quot;20300&quot; value=&quot;幻灯片 19&quot;/&gt;&lt;property id=&quot;20307&quot; value=&quot;285&quot;/&gt;&lt;/object&gt;&lt;object type=&quot;3&quot; unique_id=&quot;19498&quot;&gt;&lt;property id=&quot;20148&quot; value=&quot;5&quot;/&gt;&lt;property id=&quot;20300&quot; value=&quot;幻灯片 20&quot;/&gt;&lt;property id=&quot;20307&quot; value=&quot;286&quot;/&gt;&lt;/object&gt;&lt;object type=&quot;3&quot; unique_id=&quot;19499&quot;&gt;&lt;property id=&quot;20148&quot; value=&quot;5&quot;/&gt;&lt;property id=&quot;20300&quot; value=&quot;幻灯片 21&quot;/&gt;&lt;property id=&quot;20307&quot; value=&quot;288&quot;/&gt;&lt;/object&gt;&lt;object type=&quot;3&quot; unique_id=&quot;19500&quot;&gt;&lt;property id=&quot;20148&quot; value=&quot;5&quot;/&gt;&lt;property id=&quot;20300&quot; value=&quot;幻灯片 22&quot;/&gt;&lt;property id=&quot;20307&quot; value=&quot;289&quot;/&gt;&lt;/object&gt;&lt;object type=&quot;3&quot; unique_id=&quot;19501&quot;&gt;&lt;property id=&quot;20148&quot; value=&quot;5&quot;/&gt;&lt;property id=&quot;20300&quot; value=&quot;幻灯片 23&quot;/&gt;&lt;property id=&quot;20307&quot; value=&quot;290&quot;/&gt;&lt;/object&gt;&lt;object type=&quot;3&quot; unique_id=&quot;19502&quot;&gt;&lt;property id=&quot;20148&quot; value=&quot;5&quot;/&gt;&lt;property id=&quot;20300&quot; value=&quot;幻灯片 26&quot;/&gt;&lt;property id=&quot;20307&quot; value=&quot;291&quot;/&gt;&lt;/object&gt;&lt;object type=&quot;3&quot; unique_id=&quot;19503&quot;&gt;&lt;property id=&quot;20148&quot; value=&quot;5&quot;/&gt;&lt;property id=&quot;20300&quot; value=&quot;幻灯片 28&quot;/&gt;&lt;property id=&quot;20307&quot; value=&quot;292&quot;/&gt;&lt;/object&gt;&lt;object type=&quot;3&quot; unique_id=&quot;19504&quot;&gt;&lt;property id=&quot;20148&quot; value=&quot;5&quot;/&gt;&lt;property id=&quot;20300&quot; value=&quot;幻灯片 25&quot;/&gt;&lt;property id=&quot;20307&quot; value=&quot;293&quot;/&gt;&lt;/object&gt;&lt;object type=&quot;3&quot; unique_id=&quot;19681&quot;&gt;&lt;property id=&quot;20148&quot; value=&quot;5&quot;/&gt;&lt;property id=&quot;20300&quot; value=&quot;幻灯片 24&quot;/&gt;&lt;property id=&quot;20307&quot; value=&quot;295&quot;/&gt;&lt;/object&gt;&lt;object type=&quot;3&quot; unique_id=&quot;20201&quot;&gt;&lt;property id=&quot;20148&quot; value=&quot;5&quot;/&gt;&lt;property id=&quot;20300&quot; value=&quot;幻灯片 3 - &amp;quot;模板的使用&amp;quot;&quot;/&gt;&lt;property id=&quot;20307&quot; value=&quot;300&quot;/&gt;&lt;/object&gt;&lt;object type=&quot;3&quot; unique_id=&quot;20202&quot;&gt;&lt;property id=&quot;20148&quot; value=&quot;5&quot;/&gt;&lt;property id=&quot;20300&quot; value=&quot;幻灯片 27&quot;/&gt;&lt;property id=&quot;20307&quot; value=&quot;297&quot;/&gt;&lt;/object&gt;&lt;object type=&quot;3&quot; unique_id=&quot;20203&quot;&gt;&lt;property id=&quot;20148&quot; value=&quot;5&quot;/&gt;&lt;property id=&quot;20300&quot; value=&quot;幻灯片 29&quot;/&gt;&lt;property id=&quot;20307&quot; value=&quot;296&quot;/&gt;&lt;/object&gt;&lt;object type=&quot;3&quot; unique_id=&quot;20204&quot;&gt;&lt;property id=&quot;20148&quot; value=&quot;5&quot;/&gt;&lt;property id=&quot;20300&quot; value=&quot;幻灯片 30&quot;/&gt;&lt;property id=&quot;20307&quot; value=&quot;299&quot;/&gt;&lt;/object&gt;&lt;object type=&quot;3&quot; unique_id=&quot;20904&quot;&gt;&lt;property id=&quot;20148&quot; value=&quot;5&quot;/&gt;&lt;property id=&quot;20300&quot; value=&quot;幻灯片 8&quot;/&gt;&lt;property id=&quot;20307&quot; value=&quot;304&quot;/&gt;&lt;/object&gt;&lt;object type=&quot;3&quot; unique_id=&quot;20905&quot;&gt;&lt;property id=&quot;20148&quot; value=&quot;5&quot;/&gt;&lt;property id=&quot;20300&quot; value=&quot;幻灯片 9&quot;/&gt;&lt;property id=&quot;20307&quot; value=&quot;301&quot;/&gt;&lt;/object&gt;&lt;object type=&quot;3&quot; unique_id=&quot;20906&quot;&gt;&lt;property id=&quot;20148&quot; value=&quot;5&quot;/&gt;&lt;property id=&quot;20300&quot; value=&quot;幻灯片 14&quot;/&gt;&lt;property id=&quot;20307&quot; value=&quot;305&quot;/&gt;&lt;/object&gt;&lt;/object&gt;&lt;object type=&quot;8&quot; unique_id=&quot;1836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佈景主題1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7017</TotalTime>
  <Words>2845</Words>
  <Application>Microsoft Office PowerPoint</Application>
  <PresentationFormat>如螢幕大小 (4:3)</PresentationFormat>
  <Paragraphs>402</Paragraphs>
  <Slides>27</Slides>
  <Notes>24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佈景主題1</vt:lpstr>
      <vt:lpstr>PowerPoint 簡報</vt:lpstr>
      <vt:lpstr>簡報大綱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伍、實施策略與方法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www.ruideppt.net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锐得PPT模板</dc:title>
  <dc:creator>北京锐得幻演广告有限公司</dc:creator>
  <cp:lastModifiedBy>USER</cp:lastModifiedBy>
  <cp:revision>631</cp:revision>
  <dcterms:modified xsi:type="dcterms:W3CDTF">2014-05-08T01:47:50Z</dcterms:modified>
</cp:coreProperties>
</file>