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12192000" cy="6858000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E030"/>
    <a:srgbClr val="66FFFF"/>
    <a:srgbClr val="437CED"/>
    <a:srgbClr val="FF9300"/>
    <a:srgbClr val="F1B60F"/>
    <a:srgbClr val="FF66CC"/>
    <a:srgbClr val="0D6AB0"/>
    <a:srgbClr val="6FCD1D"/>
    <a:srgbClr val="595959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6" autoAdjust="0"/>
    <p:restoredTop sz="84841" autoAdjust="0"/>
  </p:normalViewPr>
  <p:slideViewPr>
    <p:cSldViewPr snapToGrid="0">
      <p:cViewPr>
        <p:scale>
          <a:sx n="60" d="100"/>
          <a:sy n="60" d="100"/>
        </p:scale>
        <p:origin x="-1518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3216" y="-62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448" cy="496332"/>
          </a:xfrm>
          <a:prstGeom prst="rect">
            <a:avLst/>
          </a:prstGeom>
        </p:spPr>
        <p:txBody>
          <a:bodyPr vert="horz" lIns="91273" tIns="45634" rIns="91273" bIns="45634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647" y="2"/>
            <a:ext cx="2945448" cy="496332"/>
          </a:xfrm>
          <a:prstGeom prst="rect">
            <a:avLst/>
          </a:prstGeom>
        </p:spPr>
        <p:txBody>
          <a:bodyPr vert="horz" lIns="91273" tIns="45634" rIns="91273" bIns="45634" rtlCol="0"/>
          <a:lstStyle>
            <a:lvl1pPr algn="r">
              <a:defRPr sz="1200"/>
            </a:lvl1pPr>
          </a:lstStyle>
          <a:p>
            <a:fld id="{700DF302-FD3E-486B-9D86-53F29CA277DE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30308"/>
            <a:ext cx="2945448" cy="496331"/>
          </a:xfrm>
          <a:prstGeom prst="rect">
            <a:avLst/>
          </a:prstGeom>
        </p:spPr>
        <p:txBody>
          <a:bodyPr vert="horz" lIns="91273" tIns="45634" rIns="91273" bIns="45634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647" y="9430308"/>
            <a:ext cx="2945448" cy="496331"/>
          </a:xfrm>
          <a:prstGeom prst="rect">
            <a:avLst/>
          </a:prstGeom>
        </p:spPr>
        <p:txBody>
          <a:bodyPr vert="horz" lIns="91273" tIns="45634" rIns="91273" bIns="45634" rtlCol="0" anchor="b"/>
          <a:lstStyle>
            <a:lvl1pPr algn="r">
              <a:defRPr sz="1200"/>
            </a:lvl1pPr>
          </a:lstStyle>
          <a:p>
            <a:fld id="{51C92D31-47D3-4A5D-958F-86CE0A10D2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8327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5659" cy="496411"/>
          </a:xfrm>
          <a:prstGeom prst="rect">
            <a:avLst/>
          </a:prstGeom>
        </p:spPr>
        <p:txBody>
          <a:bodyPr vert="horz" lIns="91273" tIns="45634" rIns="91273" bIns="45634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411"/>
          </a:xfrm>
          <a:prstGeom prst="rect">
            <a:avLst/>
          </a:prstGeom>
        </p:spPr>
        <p:txBody>
          <a:bodyPr vert="horz" lIns="91273" tIns="45634" rIns="91273" bIns="45634" rtlCol="0"/>
          <a:lstStyle>
            <a:lvl1pPr algn="r">
              <a:defRPr sz="1200"/>
            </a:lvl1pPr>
          </a:lstStyle>
          <a:p>
            <a:fld id="{224549F5-A684-4D17-9B2C-33D3EC0525E7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663" y="744538"/>
            <a:ext cx="6610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3" tIns="45634" rIns="91273" bIns="45634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273" tIns="45634" rIns="91273" bIns="45634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6" y="9430096"/>
            <a:ext cx="2945659" cy="496411"/>
          </a:xfrm>
          <a:prstGeom prst="rect">
            <a:avLst/>
          </a:prstGeom>
        </p:spPr>
        <p:txBody>
          <a:bodyPr vert="horz" lIns="91273" tIns="45634" rIns="91273" bIns="45634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5" y="9430096"/>
            <a:ext cx="2945659" cy="496411"/>
          </a:xfrm>
          <a:prstGeom prst="rect">
            <a:avLst/>
          </a:prstGeom>
        </p:spPr>
        <p:txBody>
          <a:bodyPr vert="horz" lIns="91273" tIns="45634" rIns="91273" bIns="45634" rtlCol="0" anchor="b"/>
          <a:lstStyle>
            <a:lvl1pPr algn="r">
              <a:defRPr sz="1200"/>
            </a:lvl1pPr>
          </a:lstStyle>
          <a:p>
            <a:fld id="{A8723142-C3F2-418A-8277-FC4708CEB1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7229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23142-C3F2-418A-8277-FC4708CEB1E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6812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hyperlink" Target="http://www.tianya.cn/publicforum/content/no20/1/317960.shtml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62986" y="-1"/>
            <a:ext cx="7995684" cy="6857721"/>
          </a:xfrm>
          <a:prstGeom prst="parallelogram">
            <a:avLst>
              <a:gd name="adj" fmla="val 22634"/>
            </a:avLst>
          </a:prstGeom>
        </p:spPr>
      </p:pic>
      <p:sp>
        <p:nvSpPr>
          <p:cNvPr id="2" name="平行四边形 1"/>
          <p:cNvSpPr/>
          <p:nvPr userDrawn="1"/>
        </p:nvSpPr>
        <p:spPr>
          <a:xfrm rot="175985">
            <a:off x="5043198" y="-77325"/>
            <a:ext cx="1523218" cy="6977188"/>
          </a:xfrm>
          <a:prstGeom prst="parallelogram">
            <a:avLst>
              <a:gd name="adj" fmla="val 79353"/>
            </a:avLst>
          </a:prstGeom>
          <a:solidFill>
            <a:srgbClr val="FF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0" name="标题 1"/>
          <p:cNvSpPr txBox="1">
            <a:spLocks/>
          </p:cNvSpPr>
          <p:nvPr userDrawn="1"/>
        </p:nvSpPr>
        <p:spPr>
          <a:xfrm>
            <a:off x="6188149" y="2523778"/>
            <a:ext cx="5911701" cy="1214995"/>
          </a:xfrm>
          <a:prstGeom prst="rect">
            <a:avLst/>
          </a:prstGeom>
        </p:spPr>
        <p:txBody>
          <a:bodyPr vert="horz" lIns="91417" tIns="45708" rIns="91417" bIns="45708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7200" b="1" dirty="0" smtClean="0">
                <a:solidFill>
                  <a:srgbClr val="FC6F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大學體育發展</a:t>
            </a:r>
            <a:endParaRPr lang="zh-CN" altLang="en-US" sz="7200" b="1" dirty="0">
              <a:solidFill>
                <a:srgbClr val="FC6F1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15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:\Teliss_Tong\Copy\定期备份\工作备份\！PPT图片及版面资源\06-PPT精选插图\10-综合\脚印.jp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6285756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 userDrawn="1"/>
        </p:nvSpPr>
        <p:spPr bwMode="auto">
          <a:xfrm>
            <a:off x="1490500" y="5188659"/>
            <a:ext cx="3265288" cy="576064"/>
          </a:xfrm>
          <a:prstGeom prst="rect">
            <a:avLst/>
          </a:prstGeom>
          <a:solidFill>
            <a:srgbClr val="FFFFFF">
              <a:alpha val="69804"/>
            </a:srgbClr>
          </a:solidFill>
          <a:ln w="9525" cap="flat" cmpd="sng">
            <a:noFill/>
            <a:round/>
            <a:headEnd type="oval" w="med" len="med"/>
            <a:tailEnd/>
          </a:ln>
          <a:ex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标题 1"/>
          <p:cNvSpPr txBox="1">
            <a:spLocks/>
          </p:cNvSpPr>
          <p:nvPr userDrawn="1"/>
        </p:nvSpPr>
        <p:spPr>
          <a:xfrm>
            <a:off x="6816378" y="457160"/>
            <a:ext cx="4895452" cy="1214995"/>
          </a:xfrm>
          <a:prstGeom prst="rect">
            <a:avLst/>
          </a:prstGeom>
        </p:spPr>
        <p:txBody>
          <a:bodyPr vert="horz" lIns="91417" tIns="45708" rIns="91417" bIns="45708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7200" b="1" dirty="0">
                <a:solidFill>
                  <a:srgbClr val="FC6F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我的黄金十年</a:t>
            </a:r>
          </a:p>
        </p:txBody>
      </p:sp>
      <p:grpSp>
        <p:nvGrpSpPr>
          <p:cNvPr id="10" name="组合 9"/>
          <p:cNvGrpSpPr/>
          <p:nvPr userDrawn="1"/>
        </p:nvGrpSpPr>
        <p:grpSpPr>
          <a:xfrm>
            <a:off x="4337" y="272493"/>
            <a:ext cx="2033736" cy="461665"/>
            <a:chOff x="8525122" y="157879"/>
            <a:chExt cx="651124" cy="461664"/>
          </a:xfrm>
        </p:grpSpPr>
        <p:sp>
          <p:nvSpPr>
            <p:cNvPr id="11" name="矩形 10"/>
            <p:cNvSpPr/>
            <p:nvPr/>
          </p:nvSpPr>
          <p:spPr>
            <a:xfrm>
              <a:off x="8721689" y="167211"/>
              <a:ext cx="432048" cy="360000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88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12" name="TextBox 16"/>
            <p:cNvSpPr txBox="1"/>
            <p:nvPr/>
          </p:nvSpPr>
          <p:spPr>
            <a:xfrm>
              <a:off x="8525122" y="157879"/>
              <a:ext cx="651124" cy="461664"/>
            </a:xfrm>
            <a:prstGeom prst="rect">
              <a:avLst/>
            </a:prstGeom>
            <a:solidFill>
              <a:srgbClr val="1094EE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r" defTabSz="12188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专业字体设计服务/WWW.ZTSGC.COM/" pitchFamily="2" charset="-122"/>
                </a:rPr>
                <a:t>  </a:t>
              </a:r>
              <a:r>
                <a:rPr kumimoji="0" lang="zh-CN" alt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微软雅黑" pitchFamily="34" charset="-122"/>
                </a:rPr>
                <a:t>片尾广告</a:t>
              </a:r>
            </a:p>
          </p:txBody>
        </p:sp>
      </p:grpSp>
      <p:sp>
        <p:nvSpPr>
          <p:cNvPr id="13" name="矩形 12"/>
          <p:cNvSpPr/>
          <p:nvPr userDrawn="1"/>
        </p:nvSpPr>
        <p:spPr>
          <a:xfrm>
            <a:off x="7342427" y="1647202"/>
            <a:ext cx="4164052" cy="430863"/>
          </a:xfrm>
          <a:prstGeom prst="rect">
            <a:avLst/>
          </a:prstGeom>
          <a:noFill/>
        </p:spPr>
        <p:txBody>
          <a:bodyPr wrap="square" lIns="91417" tIns="45708" rIns="91417" bIns="45708">
            <a:spAutoFit/>
          </a:bodyPr>
          <a:lstStyle/>
          <a:p>
            <a:pPr defTabSz="1218892"/>
            <a:r>
              <a:rPr lang="zh-CN" altLang="en-US" sz="2200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一位平凡</a:t>
            </a:r>
            <a:r>
              <a:rPr lang="en-US" altLang="zh-CN" sz="2200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80</a:t>
            </a:r>
            <a:r>
              <a:rPr lang="zh-CN" altLang="en-US" sz="2200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后的职场与情感历程</a:t>
            </a:r>
          </a:p>
        </p:txBody>
      </p:sp>
      <p:pic>
        <p:nvPicPr>
          <p:cNvPr id="14" name="Picture 3" descr="D:\Teliss_Tong\Copy\定期备份\工作备份\！PPT图片及版面资源\06-PPT精选插图\05-头像\1000mb.ru (42)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104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9"/>
          <p:cNvSpPr txBox="1"/>
          <p:nvPr userDrawn="1"/>
        </p:nvSpPr>
        <p:spPr>
          <a:xfrm>
            <a:off x="6816378" y="2492896"/>
            <a:ext cx="4895452" cy="2166723"/>
          </a:xfrm>
          <a:prstGeom prst="rect">
            <a:avLst/>
          </a:prstGeom>
          <a:noFill/>
        </p:spPr>
        <p:txBody>
          <a:bodyPr wrap="square" lIns="91417" tIns="45708" rIns="91417" bIns="45708" rtlCol="0">
            <a:spAutoFit/>
          </a:bodyPr>
          <a:lstStyle/>
          <a:p>
            <a:pPr indent="-457164" defTabSz="1218892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我将毕业后的第一个十年称之为“黄金十年”，第二个十年称之为“白金十年”，第三个十年称之为“钻石十年”，以此来形容人生当中最青春蓬勃、年富力强和激情满怀的宝贵三十年。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indent="-457164" defTabSz="1218892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“我的黄金十年”写的就是毕业后，第一个十年所发生的职场与情感的那些事儿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……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矩形 15"/>
          <p:cNvSpPr/>
          <p:nvPr userDrawn="1"/>
        </p:nvSpPr>
        <p:spPr>
          <a:xfrm>
            <a:off x="7103318" y="5469419"/>
            <a:ext cx="4369405" cy="369308"/>
          </a:xfrm>
          <a:prstGeom prst="rect">
            <a:avLst/>
          </a:prstGeom>
        </p:spPr>
        <p:txBody>
          <a:bodyPr wrap="square" lIns="91417" tIns="45708" rIns="91417" bIns="45708">
            <a:spAutoFit/>
          </a:bodyPr>
          <a:lstStyle/>
          <a:p>
            <a:pPr defTabSz="1218892">
              <a:lnSpc>
                <a:spcPct val="150000"/>
              </a:lnSpc>
            </a:pPr>
            <a:r>
              <a:rPr lang="en-US" altLang="zh-CN" sz="1200" dirty="0">
                <a:solidFill>
                  <a:srgbClr val="1094EE"/>
                </a:solidFill>
                <a:latin typeface="Arial"/>
                <a:ea typeface="微软雅黑" pitchFamily="34" charset="-122"/>
                <a:cs typeface="Arial"/>
                <a:hlinkClick r:id="rId4"/>
              </a:rPr>
              <a:t>http://www.tianya.cn/publicforum/content/no20/1/317960.shtml</a:t>
            </a:r>
            <a:endParaRPr lang="en-US" altLang="zh-CN" sz="1200" dirty="0">
              <a:solidFill>
                <a:srgbClr val="1094EE"/>
              </a:solidFill>
              <a:latin typeface="Arial"/>
              <a:ea typeface="微软雅黑" pitchFamily="34" charset="-122"/>
              <a:cs typeface="Arial"/>
            </a:endParaRPr>
          </a:p>
        </p:txBody>
      </p:sp>
      <p:sp>
        <p:nvSpPr>
          <p:cNvPr id="17" name="矩形 16"/>
          <p:cNvSpPr/>
          <p:nvPr userDrawn="1"/>
        </p:nvSpPr>
        <p:spPr>
          <a:xfrm>
            <a:off x="7486441" y="5849451"/>
            <a:ext cx="3124698" cy="4598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91417" tIns="45708" rIns="91417" bIns="45708" anchor="ctr"/>
          <a:lstStyle/>
          <a:p>
            <a:pPr marL="0" marR="0" lvl="0" indent="0" algn="ctr" defTabSz="121889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srgbClr val="4F81BD">
                      <a:satMod val="175000"/>
                      <a:alpha val="40000"/>
                    </a:srgbClr>
                  </a:glow>
                </a:effectLst>
                <a:uLnTx/>
                <a:uFillTx/>
                <a:latin typeface="微软雅黑" pitchFamily="34" charset="-122"/>
                <a:ea typeface="微软雅黑" pitchFamily="34" charset="-122"/>
              </a:rPr>
              <a:t>自传体小说，请您多多捧场</a:t>
            </a: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srgbClr val="4F81BD">
                      <a:satMod val="175000"/>
                      <a:alpha val="40000"/>
                    </a:srgbClr>
                  </a:glow>
                </a:effectLst>
                <a:uLnTx/>
                <a:uFillTx/>
                <a:latin typeface="微软雅黑" pitchFamily="34" charset="-122"/>
                <a:ea typeface="微软雅黑" pitchFamily="34" charset="-122"/>
                <a:sym typeface="Wingdings" pitchFamily="2" charset="2"/>
              </a:rPr>
              <a:t>：）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228600">
                  <a:srgbClr val="4F81BD">
                    <a:satMod val="175000"/>
                    <a:alpha val="40000"/>
                  </a:srgbClr>
                </a:glow>
              </a:effectLst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8" name="Picture 2" descr="D:\Teliss_Tong\Copy\定期备份\工作备份\！PPT图片及版面资源\06-PPT精选插图\04-图标\54D742BB28AE93477AE1424E5D991B5D.png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798" y="5841269"/>
            <a:ext cx="396045" cy="396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500" y="1673152"/>
            <a:ext cx="3265288" cy="326528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0" name="文本框 19"/>
          <p:cNvSpPr txBox="1"/>
          <p:nvPr userDrawn="1"/>
        </p:nvSpPr>
        <p:spPr>
          <a:xfrm>
            <a:off x="1490500" y="5219377"/>
            <a:ext cx="3265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892"/>
            <a:r>
              <a:rPr lang="zh-CN" altLang="en-US" sz="2400" dirty="0" smtClean="0">
                <a:solidFill>
                  <a:srgbClr val="FF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布衣公众号：</a:t>
            </a:r>
            <a:r>
              <a:rPr lang="en-US" altLang="zh-CN" sz="2800" b="1" dirty="0" err="1" smtClean="0">
                <a:solidFill>
                  <a:srgbClr val="FF66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hr-ppt</a:t>
            </a:r>
            <a:endParaRPr lang="zh-CN" altLang="en-US" sz="2800" b="1" dirty="0">
              <a:solidFill>
                <a:srgbClr val="FF6600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281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45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17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17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7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6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65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50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5" grpId="0"/>
      <p:bldP spid="16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2"/>
          <p:cNvSpPr>
            <a:spLocks noChangeArrowheads="1"/>
          </p:cNvSpPr>
          <p:nvPr userDrawn="1"/>
        </p:nvSpPr>
        <p:spPr bwMode="auto">
          <a:xfrm>
            <a:off x="0" y="6629401"/>
            <a:ext cx="12192000" cy="228600"/>
          </a:xfrm>
          <a:prstGeom prst="rect">
            <a:avLst/>
          </a:prstGeom>
          <a:solidFill>
            <a:srgbClr val="88E70F">
              <a:alpha val="73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395E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TW" altLang="zh-TW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2" name="矩形 3"/>
          <p:cNvSpPr>
            <a:spLocks noChangeArrowheads="1"/>
          </p:cNvSpPr>
          <p:nvPr userDrawn="1"/>
        </p:nvSpPr>
        <p:spPr bwMode="auto">
          <a:xfrm>
            <a:off x="1" y="6008688"/>
            <a:ext cx="12192000" cy="620713"/>
          </a:xfrm>
          <a:prstGeom prst="rect">
            <a:avLst/>
          </a:prstGeom>
          <a:gradFill rotWithShape="1">
            <a:gsLst>
              <a:gs pos="0">
                <a:srgbClr val="333134"/>
              </a:gs>
              <a:gs pos="73999">
                <a:srgbClr val="39373A"/>
              </a:gs>
              <a:gs pos="82999">
                <a:srgbClr val="373538"/>
              </a:gs>
              <a:gs pos="100000">
                <a:srgbClr val="36343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395E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TW" altLang="zh-TW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76636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80" y="274638"/>
            <a:ext cx="10972641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777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5436973" y="0"/>
            <a:ext cx="675502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5152768" y="0"/>
            <a:ext cx="284205" cy="6858000"/>
          </a:xfrm>
          <a:prstGeom prst="rect">
            <a:avLst/>
          </a:prstGeom>
          <a:solidFill>
            <a:srgbClr val="FF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9748571" y="346070"/>
            <a:ext cx="2003258" cy="850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3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目录页 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3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 </a:t>
            </a:r>
          </a:p>
          <a:p>
            <a:pPr marL="0" marR="0" lvl="0" indent="0" algn="r" defTabSz="914400" eaLnBrk="1" fontAlgn="auto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</a:rPr>
              <a:t>CONTENTS PAGE 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341973" y="5019482"/>
            <a:ext cx="3832304" cy="369332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l"/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" pitchFamily="34" charset="0"/>
                <a:ea typeface="微软雅黑" pitchFamily="34" charset="-122"/>
              </a:rPr>
              <a:t>04    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需要何种文化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341973" y="2787234"/>
            <a:ext cx="3832304" cy="369332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l"/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" pitchFamily="34" charset="0"/>
                <a:ea typeface="微软雅黑" pitchFamily="34" charset="-122"/>
              </a:rPr>
              <a:t>01    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文化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知识概述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10"/>
          <p:cNvSpPr txBox="1"/>
          <p:nvPr userDrawn="1"/>
        </p:nvSpPr>
        <p:spPr>
          <a:xfrm>
            <a:off x="7341973" y="3531317"/>
            <a:ext cx="3832304" cy="369332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l"/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" pitchFamily="34" charset="0"/>
                <a:ea typeface="微软雅黑" pitchFamily="34" charset="-122"/>
              </a:rPr>
              <a:t>02    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企业文化概述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11"/>
          <p:cNvSpPr txBox="1"/>
          <p:nvPr userDrawn="1"/>
        </p:nvSpPr>
        <p:spPr>
          <a:xfrm>
            <a:off x="7341973" y="4275400"/>
            <a:ext cx="3832304" cy="369332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l"/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" pitchFamily="34" charset="0"/>
                <a:ea typeface="微软雅黑" pitchFamily="34" charset="-122"/>
              </a:rPr>
              <a:t>03    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为啥要做文化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5152768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256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5436973" y="0"/>
            <a:ext cx="675502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5152768" y="0"/>
            <a:ext cx="284205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9748571" y="346070"/>
            <a:ext cx="2003258" cy="539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簡報大綱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 </a:t>
            </a:r>
            <a:r>
              <a:rPr kumimoji="0" lang="en-US" altLang="zh-CN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</a:rPr>
              <a:t> 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pic>
        <p:nvPicPr>
          <p:cNvPr id="16" name="图片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614" b="5614"/>
          <a:stretch/>
        </p:blipFill>
        <p:spPr>
          <a:xfrm>
            <a:off x="0" y="-1"/>
            <a:ext cx="5152768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49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EDU0-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2646" y="103765"/>
            <a:ext cx="61118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5386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8"/>
          <p:cNvSpPr txBox="1"/>
          <p:nvPr userDrawn="1"/>
        </p:nvSpPr>
        <p:spPr>
          <a:xfrm>
            <a:off x="977900" y="6410204"/>
            <a:ext cx="49657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TW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01</a:t>
            </a:r>
            <a:r>
              <a:rPr lang="zh-TW" altLang="en-US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前</a:t>
            </a:r>
            <a:r>
              <a:rPr lang="zh-TW" altLang="en-US" sz="1400" kern="1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n-cs"/>
              </a:rPr>
              <a:t>言</a:t>
            </a:r>
            <a:r>
              <a:rPr lang="en-US" altLang="zh-CN" sz="1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2000" baseline="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TW" altLang="en-US" sz="2000" baseline="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中心沿革</a:t>
            </a:r>
            <a:endParaRPr lang="zh-CN" altLang="en-US" sz="20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62067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8"/>
          <p:cNvSpPr txBox="1"/>
          <p:nvPr userDrawn="1"/>
        </p:nvSpPr>
        <p:spPr>
          <a:xfrm>
            <a:off x="977900" y="6410204"/>
            <a:ext cx="49657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CN" altLang="en-US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第二章</a:t>
            </a:r>
            <a:r>
              <a:rPr lang="en-US" altLang="zh-CN" sz="1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2000" baseline="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企业文化概述</a:t>
            </a:r>
            <a:endParaRPr lang="zh-CN" altLang="en-US" sz="20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5487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8"/>
          <p:cNvSpPr txBox="1"/>
          <p:nvPr userDrawn="1"/>
        </p:nvSpPr>
        <p:spPr>
          <a:xfrm>
            <a:off x="977900" y="6410204"/>
            <a:ext cx="49657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CN" altLang="en-US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第三章</a:t>
            </a:r>
            <a:r>
              <a:rPr lang="en-US" altLang="zh-CN" sz="1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2000" baseline="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为啥要做文化</a:t>
            </a:r>
            <a:endParaRPr lang="zh-CN" altLang="en-US" sz="20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76296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2887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3938963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3938964"/>
            <a:ext cx="12192000" cy="262333"/>
          </a:xfrm>
          <a:prstGeom prst="rect">
            <a:avLst/>
          </a:prstGeom>
          <a:solidFill>
            <a:srgbClr val="FF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 Box 2"/>
          <p:cNvSpPr txBox="1">
            <a:spLocks noChangeArrowheads="1"/>
          </p:cNvSpPr>
          <p:nvPr userDrawn="1"/>
        </p:nvSpPr>
        <p:spPr bwMode="auto">
          <a:xfrm>
            <a:off x="3878263" y="5125234"/>
            <a:ext cx="44354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itchFamily="34" charset="0"/>
              </a:rPr>
              <a:t>个人观点 </a:t>
            </a:r>
            <a:r>
              <a: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itchFamily="34" charset="0"/>
              </a:rPr>
              <a:t>. </a:t>
            </a:r>
            <a:r>
              <a:rPr lang="zh-CN" alt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itchFamily="34" charset="0"/>
              </a:rPr>
              <a:t>请多指正 </a:t>
            </a:r>
            <a:endParaRPr lang="zh-CN" alt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itchFamily="34" charset="0"/>
            </a:endParaRPr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2998813" y="5840639"/>
            <a:ext cx="61943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9"/>
          <p:cNvSpPr txBox="1"/>
          <p:nvPr userDrawn="1"/>
        </p:nvSpPr>
        <p:spPr>
          <a:xfrm>
            <a:off x="5311170" y="5981359"/>
            <a:ext cx="191911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zh-CN" altLang="en-US" dirty="0" smtClean="0">
                <a:solidFill>
                  <a:srgbClr val="FF9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 感谢您的阅读 *</a:t>
            </a:r>
            <a:endParaRPr lang="zh-CN" altLang="en-US" dirty="0">
              <a:solidFill>
                <a:srgbClr val="FF9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3"/>
          <p:cNvSpPr txBox="1"/>
          <p:nvPr userDrawn="1"/>
        </p:nvSpPr>
        <p:spPr>
          <a:xfrm>
            <a:off x="6967422" y="3911027"/>
            <a:ext cx="5224578" cy="2951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defRPr/>
            </a:pPr>
            <a:r>
              <a:rPr lang="zh-CN" altLang="en-US" sz="1200" b="0" dirty="0" smtClean="0">
                <a:solidFill>
                  <a:prstClr val="white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更多作品：</a:t>
            </a:r>
            <a:r>
              <a:rPr lang="en-US" altLang="zh-CN" sz="1200" b="0" dirty="0" smtClean="0">
                <a:solidFill>
                  <a:prstClr val="white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http://teliss.blog.163.com</a:t>
            </a:r>
            <a:endParaRPr lang="zh-CN" altLang="en-US" sz="1200" b="0" dirty="0">
              <a:solidFill>
                <a:prstClr val="white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02722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6338455"/>
            <a:ext cx="574766" cy="519545"/>
          </a:xfrm>
          <a:prstGeom prst="rect">
            <a:avLst/>
          </a:prstGeom>
          <a:solidFill>
            <a:srgbClr val="FF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574766" y="6338455"/>
            <a:ext cx="11617233" cy="519545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燕尾形 10"/>
          <p:cNvSpPr/>
          <p:nvPr userDrawn="1"/>
        </p:nvSpPr>
        <p:spPr>
          <a:xfrm>
            <a:off x="193599" y="6475132"/>
            <a:ext cx="187569" cy="24618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椭圆 11"/>
          <p:cNvSpPr/>
          <p:nvPr userDrawn="1"/>
        </p:nvSpPr>
        <p:spPr>
          <a:xfrm>
            <a:off x="11356958" y="6439663"/>
            <a:ext cx="360000" cy="360000"/>
          </a:xfrm>
          <a:prstGeom prst="ellipse">
            <a:avLst/>
          </a:prstGeom>
          <a:solidFill>
            <a:srgbClr val="FFFFFF">
              <a:alpha val="3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TextBox 15"/>
          <p:cNvSpPr txBox="1"/>
          <p:nvPr userDrawn="1"/>
        </p:nvSpPr>
        <p:spPr>
          <a:xfrm>
            <a:off x="11211743" y="6450386"/>
            <a:ext cx="6504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EEF1883-7A0E-4F66-9932-E581691AD397}" type="slidenum">
              <a:rPr lang="zh-CN" altLang="en-US" sz="1600" smtClean="0">
                <a:solidFill>
                  <a:prstClr val="white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pPr algn="ctr"/>
              <a:t>‹#›</a:t>
            </a:fld>
            <a:r>
              <a:rPr lang="zh-CN" altLang="en-US" sz="1600" dirty="0" smtClean="0">
                <a:solidFill>
                  <a:prstClr val="white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endParaRPr lang="zh-CN" altLang="en-US" sz="1600" dirty="0">
              <a:solidFill>
                <a:prstClr val="white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51017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984318"/>
              </p:ext>
            </p:extLst>
          </p:nvPr>
        </p:nvGraphicFramePr>
        <p:xfrm>
          <a:off x="381000" y="196027"/>
          <a:ext cx="113538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8500"/>
                <a:gridCol w="488950"/>
                <a:gridCol w="488950"/>
                <a:gridCol w="488950"/>
                <a:gridCol w="488950"/>
                <a:gridCol w="244475"/>
                <a:gridCol w="244475"/>
                <a:gridCol w="488950"/>
                <a:gridCol w="488950"/>
                <a:gridCol w="244475"/>
                <a:gridCol w="244475"/>
                <a:gridCol w="488950"/>
                <a:gridCol w="488950"/>
                <a:gridCol w="244475"/>
                <a:gridCol w="244475"/>
                <a:gridCol w="488950"/>
                <a:gridCol w="244475"/>
                <a:gridCol w="244475"/>
                <a:gridCol w="488950"/>
              </a:tblGrid>
              <a:tr h="289560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3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工作事項</a:t>
                      </a:r>
                      <a:endParaRPr lang="zh-TW" altLang="en-US" sz="32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106</a:t>
                      </a:r>
                      <a:r>
                        <a:rPr lang="zh-TW" altLang="en-US" sz="2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年度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107</a:t>
                      </a:r>
                      <a:r>
                        <a:rPr lang="zh-TW" altLang="en-US" sz="2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年度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895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zh-TW" altLang="en-US" sz="2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zh-TW" altLang="en-US" sz="2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2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zh-TW" altLang="en-US" sz="2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2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zh-TW" altLang="en-US" sz="2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zh-TW" altLang="en-US" sz="2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2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zh-TW" altLang="en-US" sz="2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2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zh-TW" altLang="en-US" sz="2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1.</a:t>
                      </a:r>
                      <a:r>
                        <a:rPr lang="zh-TW" altLang="zh-TW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研定章程範本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2.</a:t>
                      </a: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召開說明會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3.</a:t>
                      </a: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完成章程草案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9927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8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4.</a:t>
                      </a:r>
                      <a:r>
                        <a:rPr lang="zh-TW" altLang="en-US" sz="18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召開理監事會修改章程</a:t>
                      </a:r>
                      <a:endParaRPr lang="zh-TW" altLang="en-US" sz="18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8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5.</a:t>
                      </a:r>
                      <a:r>
                        <a:rPr lang="zh-TW" altLang="en-US" sz="18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籌備召開會員大會</a:t>
                      </a:r>
                      <a:r>
                        <a:rPr lang="en-US" altLang="zh-TW" sz="18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</a:t>
                      </a:r>
                      <a:r>
                        <a:rPr lang="zh-TW" altLang="en-US" sz="18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原會員</a:t>
                      </a:r>
                      <a:r>
                        <a:rPr lang="en-US" altLang="zh-TW" sz="18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)</a:t>
                      </a:r>
                      <a:endParaRPr lang="zh-TW" altLang="en-US" sz="18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8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6.</a:t>
                      </a:r>
                      <a:r>
                        <a:rPr lang="zh-TW" altLang="en-US" sz="18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召開會員大會審議章程，並報教育部許可</a:t>
                      </a:r>
                      <a:endParaRPr lang="zh-TW" altLang="en-US" sz="18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7.</a:t>
                      </a: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教育部審查、許可章程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8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8.</a:t>
                      </a:r>
                      <a:r>
                        <a:rPr lang="zh-TW" altLang="en-US" sz="18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函報內政部備查</a:t>
                      </a:r>
                      <a:endParaRPr lang="zh-TW" altLang="en-US" sz="18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8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9.</a:t>
                      </a:r>
                      <a:r>
                        <a:rPr lang="zh-TW" altLang="en-US" sz="18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公告章程及受理新會員入會</a:t>
                      </a:r>
                      <a:endParaRPr lang="zh-TW" altLang="en-US" sz="18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55600" indent="-355600" algn="l" defTabSz="914400" rtl="0" eaLnBrk="1" latinLnBrk="0" hangingPunct="1"/>
                      <a:r>
                        <a:rPr lang="en-US" altLang="zh-TW" sz="18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10.</a:t>
                      </a:r>
                      <a:r>
                        <a:rPr lang="zh-TW" altLang="en-US" sz="18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召開理事會審定會員名冊，並報內政備查名單</a:t>
                      </a:r>
                      <a:endParaRPr lang="zh-TW" altLang="en-US" sz="18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8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11.</a:t>
                      </a:r>
                      <a:r>
                        <a:rPr lang="zh-TW" altLang="en-US" sz="18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籌備召開會員大會</a:t>
                      </a:r>
                      <a:r>
                        <a:rPr lang="en-US" altLang="zh-TW" sz="18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</a:t>
                      </a:r>
                      <a:r>
                        <a:rPr lang="zh-TW" altLang="en-US" sz="18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含新會員</a:t>
                      </a:r>
                      <a:r>
                        <a:rPr lang="en-US" altLang="zh-TW" sz="18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)</a:t>
                      </a:r>
                      <a:endParaRPr lang="zh-TW" altLang="en-US" sz="18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8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12.</a:t>
                      </a:r>
                      <a:r>
                        <a:rPr lang="zh-TW" altLang="en-US" sz="18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改選理監事、理事長，報教育部核准</a:t>
                      </a:r>
                      <a:endParaRPr lang="zh-TW" altLang="en-US" sz="18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13.</a:t>
                      </a: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教育部審查、核准理監事及理事長名單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8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14.</a:t>
                      </a:r>
                      <a:r>
                        <a:rPr lang="zh-TW" altLang="zh-TW" sz="18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選舉結果報內政部備查</a:t>
                      </a:r>
                      <a:endParaRPr lang="zh-TW" altLang="en-US" sz="18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09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6475</TotalTime>
  <Words>130</Words>
  <Application>Microsoft Office PowerPoint</Application>
  <PresentationFormat>自訂</PresentationFormat>
  <Paragraphs>25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1_Office 主题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@teliss</dc:creator>
  <cp:lastModifiedBy>b257 林凱凌</cp:lastModifiedBy>
  <cp:revision>563</cp:revision>
  <cp:lastPrinted>2017-08-30T11:14:24Z</cp:lastPrinted>
  <dcterms:created xsi:type="dcterms:W3CDTF">2013-10-18T12:56:42Z</dcterms:created>
  <dcterms:modified xsi:type="dcterms:W3CDTF">2017-09-01T06:52:32Z</dcterms:modified>
</cp:coreProperties>
</file>