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  <p:sldMasterId id="2147483707" r:id="rId2"/>
  </p:sldMasterIdLst>
  <p:sldIdLst>
    <p:sldId id="256" r:id="rId3"/>
    <p:sldId id="275" r:id="rId4"/>
    <p:sldId id="277" r:id="rId5"/>
    <p:sldId id="278" r:id="rId6"/>
    <p:sldId id="276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9" r:id="rId17"/>
    <p:sldId id="288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312" r:id="rId41"/>
    <p:sldId id="313" r:id="rId42"/>
    <p:sldId id="314" r:id="rId43"/>
    <p:sldId id="315" r:id="rId44"/>
    <p:sldId id="316" r:id="rId45"/>
    <p:sldId id="317" r:id="rId46"/>
    <p:sldId id="318" r:id="rId47"/>
    <p:sldId id="319" r:id="rId48"/>
    <p:sldId id="320" r:id="rId49"/>
    <p:sldId id="321" r:id="rId50"/>
    <p:sldId id="323" r:id="rId51"/>
    <p:sldId id="324" r:id="rId52"/>
    <p:sldId id="325" r:id="rId53"/>
    <p:sldId id="326" r:id="rId54"/>
    <p:sldId id="328" r:id="rId5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50" d="100"/>
          <a:sy n="150" d="100"/>
        </p:scale>
        <p:origin x="-7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圖片版面配置區 6"/>
          <p:cNvSpPr>
            <a:spLocks noGrp="1"/>
          </p:cNvSpPr>
          <p:nvPr>
            <p:ph type="pic" sz="quarter" idx="13"/>
          </p:nvPr>
        </p:nvSpPr>
        <p:spPr>
          <a:xfrm>
            <a:off x="638855" y="2380570"/>
            <a:ext cx="8640000" cy="3960000"/>
          </a:xfr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7901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807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480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1641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307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1039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831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056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832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51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287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7835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8127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2009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2648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5514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8186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5052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0744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2985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65684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374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830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24024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3188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4856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709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111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953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324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950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694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645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95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903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02633" y="2071321"/>
            <a:ext cx="7766936" cy="1646302"/>
          </a:xfrm>
        </p:spPr>
        <p:txBody>
          <a:bodyPr/>
          <a:lstStyle/>
          <a:p>
            <a:pPr lvl="0" defTabSz="914400" fontAlgn="base">
              <a:spcAft>
                <a:spcPct val="0"/>
              </a:spcAft>
              <a:defRPr/>
            </a:pPr>
            <a:r>
              <a:rPr kumimoji="1" lang="en-US" altLang="zh-TW" sz="4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WEBHR</a:t>
            </a:r>
            <a:r>
              <a:rPr kumimoji="1" lang="zh-TW" altLang="en-US" sz="4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組織編制</a:t>
            </a:r>
            <a:r>
              <a:rPr kumimoji="1" lang="ja-JP" altLang="en-US" sz="4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rPr>
              <a:t/>
            </a:r>
            <a:br>
              <a:rPr kumimoji="1" lang="ja-JP" altLang="en-US" sz="4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rPr>
            </a:br>
            <a:endParaRPr lang="zh-TW" alt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98579" y="2005057"/>
            <a:ext cx="7766936" cy="1096899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kumimoji="1" lang="en-US" altLang="zh-TW" sz="4800" dirty="0" err="1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WebHR</a:t>
            </a:r>
            <a:r>
              <a:rPr kumimoji="1" lang="zh-TW" altLang="en-US" sz="4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統計</a:t>
            </a:r>
            <a:endParaRPr lang="ja-JP" altLang="en-US" sz="4800" dirty="0">
              <a:latin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60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" y="2160000"/>
            <a:ext cx="8640000" cy="3960000"/>
          </a:xfrm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 bwMode="auto"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</a:rPr>
              <a:t>一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一般統計排程</a:t>
            </a:r>
            <a:endParaRPr lang="zh-TW" altLang="en-US" sz="3200" dirty="0">
              <a:solidFill>
                <a:schemeClr val="tx2"/>
              </a:solidFill>
              <a:latin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128058" y="2917767"/>
            <a:ext cx="1446415" cy="2909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58758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" y="2160000"/>
            <a:ext cx="8640000" cy="3960000"/>
          </a:xfrm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 bwMode="auto"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二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統計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-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季報</a:t>
            </a:r>
            <a:endParaRPr lang="zh-TW" altLang="en-US" sz="3200" dirty="0">
              <a:solidFill>
                <a:schemeClr val="tx2"/>
              </a:solidFill>
              <a:latin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574473" y="2901142"/>
            <a:ext cx="1413163" cy="2576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31083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" y="2160000"/>
            <a:ext cx="8640000" cy="3960000"/>
          </a:xfrm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 bwMode="auto"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二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統計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-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季報查詢</a:t>
            </a:r>
            <a:endParaRPr lang="zh-TW" altLang="en-US" sz="3200" dirty="0">
              <a:solidFill>
                <a:schemeClr val="tx2"/>
              </a:solidFill>
              <a:latin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84845" y="2851265"/>
            <a:ext cx="374072" cy="1911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01260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" y="2160000"/>
            <a:ext cx="8640000" cy="3960000"/>
          </a:xfrm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 bwMode="auto"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</a:rPr>
              <a:t>一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統計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-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季報查詢結果</a:t>
            </a:r>
            <a:endParaRPr lang="zh-TW" altLang="en-US" sz="3200" dirty="0">
              <a:solidFill>
                <a:schemeClr val="tx2"/>
              </a:solidFill>
              <a:latin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42711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" y="2160000"/>
            <a:ext cx="8640000" cy="3960000"/>
          </a:xfrm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 bwMode="auto"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二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統計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-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季報查詢</a:t>
            </a:r>
            <a:endParaRPr lang="zh-TW" altLang="en-US" sz="3200" dirty="0">
              <a:solidFill>
                <a:schemeClr val="tx2"/>
              </a:solidFill>
              <a:latin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485505" y="3507971"/>
            <a:ext cx="1820488" cy="673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58758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" y="2160000"/>
            <a:ext cx="8640000" cy="3960000"/>
          </a:xfrm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 bwMode="auto"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二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統計季報查詢結果</a:t>
            </a:r>
            <a:endParaRPr lang="zh-TW" altLang="en-US" sz="3200" dirty="0">
              <a:solidFill>
                <a:schemeClr val="tx2"/>
              </a:solidFill>
              <a:latin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801260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" y="2160000"/>
            <a:ext cx="8640000" cy="3960000"/>
          </a:xfrm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 bwMode="auto"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二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統計季報查詢</a:t>
            </a:r>
            <a:endParaRPr lang="zh-TW" altLang="en-US" sz="3200" dirty="0">
              <a:solidFill>
                <a:schemeClr val="tx2"/>
              </a:solidFill>
              <a:latin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79418" y="2867891"/>
            <a:ext cx="370032" cy="2078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31083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" y="2160000"/>
            <a:ext cx="8640000" cy="3960000"/>
          </a:xfrm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 bwMode="auto"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二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統計季報查詢列印</a:t>
            </a:r>
            <a:endParaRPr lang="zh-TW" altLang="en-US" sz="3200" dirty="0">
              <a:solidFill>
                <a:schemeClr val="tx2"/>
              </a:solidFill>
              <a:latin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42711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" y="2160000"/>
            <a:ext cx="8640000" cy="3960000"/>
          </a:xfrm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 bwMode="auto"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二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統計季報列印統計表</a:t>
            </a:r>
            <a:endParaRPr lang="zh-TW" altLang="en-US" sz="3200" dirty="0">
              <a:solidFill>
                <a:schemeClr val="tx2"/>
              </a:solidFill>
              <a:latin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558758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" y="2160000"/>
            <a:ext cx="8640000" cy="3960000"/>
          </a:xfrm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 bwMode="auto"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二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統計季報排程</a:t>
            </a:r>
            <a:endParaRPr lang="zh-TW" altLang="en-US" sz="3200" dirty="0">
              <a:solidFill>
                <a:schemeClr val="tx2"/>
              </a:solidFill>
              <a:latin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128058" y="2942705"/>
            <a:ext cx="1479666" cy="2576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31083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05" y="2151688"/>
            <a:ext cx="8640000" cy="39600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 bwMode="auto"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</a:rPr>
              <a:t>一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一般統計</a:t>
            </a:r>
            <a:endParaRPr lang="zh-TW" altLang="en-US" sz="3200" dirty="0">
              <a:solidFill>
                <a:schemeClr val="tx2"/>
              </a:solidFill>
              <a:latin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22960" y="2951018"/>
            <a:ext cx="548640" cy="182880"/>
          </a:xfrm>
          <a:prstGeom prst="rect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29542" y="2884516"/>
            <a:ext cx="914400" cy="2493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65283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" y="2160000"/>
            <a:ext cx="8640000" cy="3960000"/>
          </a:xfrm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 bwMode="auto"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三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新季報表</a:t>
            </a:r>
            <a:endParaRPr lang="zh-TW" altLang="en-US" sz="3200" dirty="0">
              <a:solidFill>
                <a:schemeClr val="tx2"/>
              </a:solidFill>
              <a:latin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37607" y="2826327"/>
            <a:ext cx="1064029" cy="2161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01260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" y="2160000"/>
            <a:ext cx="8640000" cy="3960000"/>
          </a:xfrm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 bwMode="auto"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三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新季報表查詢</a:t>
            </a:r>
            <a:endParaRPr lang="zh-TW" altLang="en-US" sz="3200" dirty="0">
              <a:solidFill>
                <a:schemeClr val="tx2"/>
              </a:solidFill>
              <a:latin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67756" y="2867891"/>
            <a:ext cx="415637" cy="2493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2711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" y="2160000"/>
            <a:ext cx="8640000" cy="3960000"/>
          </a:xfrm>
        </p:spPr>
      </p:pic>
      <p:sp>
        <p:nvSpPr>
          <p:cNvPr id="6" name="標題 4"/>
          <p:cNvSpPr>
            <a:spLocks noGrp="1"/>
          </p:cNvSpPr>
          <p:nvPr>
            <p:ph type="title"/>
          </p:nvPr>
        </p:nvSpPr>
        <p:spPr bwMode="auto"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三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新季報表查詢類型</a:t>
            </a:r>
            <a:endParaRPr lang="zh-TW" altLang="en-US" sz="3200" dirty="0">
              <a:solidFill>
                <a:schemeClr val="tx2"/>
              </a:solidFill>
              <a:latin typeface="標楷體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244436" y="3399905"/>
            <a:ext cx="2094808" cy="6151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58758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" y="2160000"/>
            <a:ext cx="8640000" cy="3960000"/>
          </a:xfrm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 bwMode="auto"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三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新季報表查詢結果</a:t>
            </a:r>
            <a:endParaRPr lang="zh-TW" altLang="en-US" sz="3200" dirty="0">
              <a:solidFill>
                <a:schemeClr val="tx2"/>
              </a:solidFill>
              <a:latin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231083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" y="2160000"/>
            <a:ext cx="8640000" cy="3960000"/>
          </a:xfrm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 bwMode="auto"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三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新季報表列印</a:t>
            </a:r>
            <a:endParaRPr lang="zh-TW" altLang="en-US" sz="3200" dirty="0">
              <a:solidFill>
                <a:schemeClr val="tx2"/>
              </a:solidFill>
              <a:latin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801260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" y="2160587"/>
            <a:ext cx="8640000" cy="3960000"/>
          </a:xfrm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 bwMode="auto"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三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新季報表統計</a:t>
            </a:r>
            <a:endParaRPr lang="zh-TW" altLang="en-US" sz="3200" dirty="0">
              <a:solidFill>
                <a:schemeClr val="tx2"/>
              </a:solidFill>
              <a:latin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42711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" y="2160000"/>
            <a:ext cx="8640000" cy="3960000"/>
          </a:xfrm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 bwMode="auto"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四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人事查報</a:t>
            </a:r>
            <a:endParaRPr lang="zh-TW" altLang="en-US" sz="3200" dirty="0">
              <a:solidFill>
                <a:schemeClr val="tx2"/>
              </a:solidFill>
              <a:latin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558758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" y="2160000"/>
            <a:ext cx="8640000" cy="3960000"/>
          </a:xfrm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 bwMode="auto"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四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人事查報 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(</a:t>
            </a: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</a:rPr>
              <a:t>年度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  <a:latin typeface="Times New Roman"/>
                <a:cs typeface="Times New Roman"/>
              </a:rPr>
              <a:t>)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-</a:t>
            </a: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</a:rPr>
              <a:t>查詢</a:t>
            </a:r>
            <a:endParaRPr lang="zh-TW" altLang="en-US" sz="3200" dirty="0">
              <a:solidFill>
                <a:schemeClr val="tx2"/>
              </a:solidFill>
              <a:latin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87732" y="2809702"/>
            <a:ext cx="623454" cy="274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31083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" y="2160000"/>
            <a:ext cx="8640000" cy="3960000"/>
          </a:xfrm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 bwMode="auto"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四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人事查報結果</a:t>
            </a:r>
            <a:endParaRPr lang="zh-TW" altLang="en-US" sz="3200" dirty="0">
              <a:solidFill>
                <a:schemeClr val="tx2"/>
              </a:solidFill>
              <a:latin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801260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" y="2160000"/>
            <a:ext cx="8640000" cy="3960000"/>
          </a:xfrm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 bwMode="auto"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四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人事查報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-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列印</a:t>
            </a:r>
            <a:endParaRPr lang="zh-TW" altLang="en-US" sz="3200" dirty="0">
              <a:solidFill>
                <a:schemeClr val="tx2"/>
              </a:solidFill>
              <a:latin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20982" y="2818015"/>
            <a:ext cx="365760" cy="2826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2711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74" y="2135062"/>
            <a:ext cx="8640000" cy="3960000"/>
          </a:xfrm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 bwMode="auto"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</a:rPr>
              <a:t>一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一般統計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-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統計查詢及執行</a:t>
            </a:r>
            <a:endParaRPr lang="zh-TW" altLang="en-US" sz="3200" dirty="0">
              <a:solidFill>
                <a:schemeClr val="tx2"/>
              </a:solidFill>
              <a:latin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920240" y="2842953"/>
            <a:ext cx="573578" cy="1828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2207029" y="2955175"/>
            <a:ext cx="698269" cy="1413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94724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" y="2160000"/>
            <a:ext cx="8640000" cy="3960000"/>
          </a:xfrm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 bwMode="auto"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四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人事查報圖表</a:t>
            </a:r>
            <a:endParaRPr lang="zh-TW" altLang="en-US" sz="3200" dirty="0">
              <a:solidFill>
                <a:schemeClr val="tx2"/>
              </a:solidFill>
              <a:latin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47408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" y="2160000"/>
            <a:ext cx="8640000" cy="3960000"/>
          </a:xfrm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 bwMode="auto"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四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人事查詢排程</a:t>
            </a:r>
            <a:endParaRPr lang="zh-TW" altLang="en-US" sz="3200" dirty="0">
              <a:solidFill>
                <a:schemeClr val="tx2"/>
              </a:solidFill>
              <a:latin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47408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" y="2160000"/>
            <a:ext cx="8640000" cy="3960000"/>
          </a:xfrm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 bwMode="auto"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五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大專教師統計</a:t>
            </a:r>
            <a:endParaRPr lang="zh-TW" altLang="en-US" sz="3200" dirty="0">
              <a:solidFill>
                <a:schemeClr val="tx2"/>
              </a:solidFill>
              <a:latin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62545" y="2867891"/>
            <a:ext cx="465513" cy="2327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1895301" y="3158836"/>
            <a:ext cx="1321724" cy="274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47408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" y="2160000"/>
            <a:ext cx="8640000" cy="3960000"/>
          </a:xfrm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 bwMode="auto"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五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大專教師統計</a:t>
            </a:r>
            <a:endParaRPr lang="zh-TW" altLang="en-US" sz="3200" dirty="0">
              <a:solidFill>
                <a:schemeClr val="tx2"/>
              </a:solidFill>
              <a:latin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903615" y="3233651"/>
            <a:ext cx="448887" cy="1654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47408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" y="2160000"/>
            <a:ext cx="8640000" cy="3960000"/>
          </a:xfrm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 bwMode="auto"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五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大專教師統計列印</a:t>
            </a:r>
            <a:endParaRPr lang="zh-TW" altLang="en-US" sz="3200" dirty="0">
              <a:solidFill>
                <a:schemeClr val="tx2"/>
              </a:solidFill>
              <a:latin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58439971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" y="2160000"/>
            <a:ext cx="8640000" cy="3960000"/>
          </a:xfrm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 bwMode="auto">
          <a:xfrm>
            <a:off x="710585" y="617913"/>
            <a:ext cx="8596668" cy="1320800"/>
          </a:xfrm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五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大專教師統計</a:t>
            </a:r>
            <a:endParaRPr lang="zh-TW" altLang="en-US" sz="3200" dirty="0">
              <a:solidFill>
                <a:schemeClr val="tx2"/>
              </a:solidFill>
              <a:latin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01148544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" y="2160000"/>
            <a:ext cx="8640000" cy="3960000"/>
          </a:xfrm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 bwMode="auto"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六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統計服務申請</a:t>
            </a:r>
            <a:endParaRPr lang="zh-TW" altLang="en-US" sz="3200" dirty="0">
              <a:solidFill>
                <a:schemeClr val="tx2"/>
              </a:solidFill>
              <a:latin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895302" y="2834640"/>
            <a:ext cx="556953" cy="2660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84399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" y="2160000"/>
            <a:ext cx="8640000" cy="3960000"/>
          </a:xfrm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 bwMode="auto"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六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統計服務申請</a:t>
            </a:r>
            <a:endParaRPr lang="zh-TW" altLang="en-US" sz="3200" dirty="0">
              <a:solidFill>
                <a:schemeClr val="tx2"/>
              </a:solidFill>
              <a:latin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086495" y="3308465"/>
            <a:ext cx="5569527" cy="13300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1986742" y="2818015"/>
            <a:ext cx="565265" cy="315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11485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" y="2160000"/>
            <a:ext cx="8640000" cy="3960000"/>
          </a:xfrm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 bwMode="auto"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六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統計服務申請</a:t>
            </a:r>
            <a:endParaRPr lang="zh-TW" altLang="en-US" sz="3200" dirty="0">
              <a:solidFill>
                <a:schemeClr val="tx2"/>
              </a:solidFill>
              <a:latin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20982" y="2842953"/>
            <a:ext cx="440574" cy="2576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1620982" y="3491345"/>
            <a:ext cx="7414953" cy="2327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84399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" y="2160000"/>
            <a:ext cx="8640000" cy="3960000"/>
          </a:xfrm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 bwMode="auto"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六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統計服務申請理由</a:t>
            </a:r>
            <a:endParaRPr lang="zh-TW" altLang="en-US" sz="3200" dirty="0">
              <a:solidFill>
                <a:schemeClr val="tx2"/>
              </a:solidFill>
              <a:latin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79665" y="3308465"/>
            <a:ext cx="5644342" cy="1280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11485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" y="2160000"/>
            <a:ext cx="8640000" cy="3960000"/>
          </a:xfrm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 bwMode="auto"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</a:rPr>
              <a:t>一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一般統計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-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資料維護查詢</a:t>
            </a:r>
            <a:endParaRPr lang="zh-TW" altLang="en-US" sz="3200" dirty="0">
              <a:solidFill>
                <a:schemeClr val="tx2"/>
              </a:solidFill>
              <a:latin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20982" y="2818015"/>
            <a:ext cx="490451" cy="2410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1866207" y="3441469"/>
            <a:ext cx="3961015" cy="2244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94724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" y="2160000"/>
            <a:ext cx="8640000" cy="3960000"/>
          </a:xfrm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 bwMode="auto"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六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統計服務申請流程</a:t>
            </a:r>
            <a:endParaRPr lang="zh-TW" altLang="en-US" sz="3200" dirty="0">
              <a:solidFill>
                <a:schemeClr val="tx2"/>
              </a:solidFill>
              <a:latin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14647" y="3358342"/>
            <a:ext cx="8013469" cy="5652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84399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" y="2160000"/>
            <a:ext cx="8640000" cy="3960000"/>
          </a:xfrm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 bwMode="auto"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七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組織圖動態</a:t>
            </a:r>
            <a:endParaRPr lang="zh-TW" altLang="en-US" sz="3200" dirty="0">
              <a:solidFill>
                <a:schemeClr val="tx2"/>
              </a:solidFill>
              <a:latin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019993" y="2951018"/>
            <a:ext cx="2801389" cy="4156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11485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" y="2160000"/>
            <a:ext cx="8640000" cy="3960000"/>
          </a:xfrm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 bwMode="auto"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七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組織圖動態</a:t>
            </a:r>
            <a:endParaRPr lang="zh-TW" altLang="en-US" sz="3200" dirty="0">
              <a:solidFill>
                <a:schemeClr val="tx2"/>
              </a:solidFill>
              <a:latin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870364" y="3632662"/>
            <a:ext cx="407323" cy="2410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84399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" y="2160000"/>
            <a:ext cx="8640000" cy="3960000"/>
          </a:xfrm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 bwMode="auto"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七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組織動態圖各單位員額</a:t>
            </a:r>
            <a:endParaRPr lang="zh-TW" altLang="en-US" sz="3200" dirty="0">
              <a:solidFill>
                <a:schemeClr val="tx2"/>
              </a:solidFill>
              <a:latin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011485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" y="2160000"/>
            <a:ext cx="8640000" cy="3960000"/>
          </a:xfrm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 bwMode="auto"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七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組織動態圖預算員額</a:t>
            </a:r>
            <a:endParaRPr lang="zh-TW" altLang="en-US" sz="3200" dirty="0">
              <a:solidFill>
                <a:schemeClr val="tx2"/>
              </a:solidFill>
              <a:latin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584399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" y="2160000"/>
            <a:ext cx="8640000" cy="3960000"/>
          </a:xfrm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 bwMode="auto"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3200" dirty="0">
                <a:solidFill>
                  <a:prstClr val="white">
                    <a:lumMod val="95000"/>
                  </a:prstClr>
                </a:solidFill>
              </a:rPr>
              <a:t>七</a:t>
            </a:r>
            <a:r>
              <a:rPr lang="en-US" altLang="zh-TW" sz="3200" dirty="0">
                <a:solidFill>
                  <a:prstClr val="white">
                    <a:lumMod val="95000"/>
                  </a:prstClr>
                </a:solidFill>
              </a:rPr>
              <a:t>.</a:t>
            </a:r>
            <a:r>
              <a:rPr lang="zh-TW" altLang="en-US" sz="3200" dirty="0">
                <a:solidFill>
                  <a:prstClr val="white">
                    <a:lumMod val="95000"/>
                  </a:prstClr>
                </a:solidFill>
              </a:rPr>
              <a:t>組織動態圖預算</a:t>
            </a:r>
            <a:r>
              <a:rPr lang="zh-TW" altLang="en-US" sz="3200" dirty="0" smtClean="0">
                <a:solidFill>
                  <a:prstClr val="white">
                    <a:lumMod val="95000"/>
                  </a:prstClr>
                </a:solidFill>
              </a:rPr>
              <a:t>員額分布</a:t>
            </a:r>
            <a:endParaRPr lang="zh-TW" altLang="en-US" sz="3200" dirty="0">
              <a:solidFill>
                <a:schemeClr val="tx2"/>
              </a:solidFill>
              <a:latin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011485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" y="2160000"/>
            <a:ext cx="8640000" cy="3960000"/>
          </a:xfrm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 bwMode="auto"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七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組織動態圖員額數</a:t>
            </a:r>
            <a:endParaRPr lang="zh-TW" altLang="en-US" sz="3200" dirty="0">
              <a:solidFill>
                <a:schemeClr val="tx2"/>
              </a:solidFill>
              <a:latin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584399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" y="2160000"/>
            <a:ext cx="8640000" cy="3960000"/>
          </a:xfrm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 bwMode="auto"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3200" dirty="0">
                <a:solidFill>
                  <a:prstClr val="white">
                    <a:lumMod val="95000"/>
                  </a:prstClr>
                </a:solidFill>
              </a:rPr>
              <a:t>七</a:t>
            </a:r>
            <a:r>
              <a:rPr lang="en-US" altLang="zh-TW" sz="3200" dirty="0">
                <a:solidFill>
                  <a:prstClr val="white">
                    <a:lumMod val="95000"/>
                  </a:prstClr>
                </a:solidFill>
              </a:rPr>
              <a:t>.</a:t>
            </a:r>
            <a:r>
              <a:rPr lang="zh-TW" altLang="en-US" sz="3200" dirty="0">
                <a:solidFill>
                  <a:prstClr val="white">
                    <a:lumMod val="95000"/>
                  </a:prstClr>
                </a:solidFill>
              </a:rPr>
              <a:t>組織動態圖員額</a:t>
            </a:r>
            <a:r>
              <a:rPr lang="zh-TW" altLang="en-US" sz="3200" dirty="0" smtClean="0">
                <a:solidFill>
                  <a:prstClr val="white">
                    <a:lumMod val="95000"/>
                  </a:prstClr>
                </a:solidFill>
              </a:rPr>
              <a:t>數分布</a:t>
            </a:r>
            <a:endParaRPr lang="zh-TW" altLang="en-US" sz="3200" dirty="0">
              <a:solidFill>
                <a:schemeClr val="tx2"/>
              </a:solidFill>
              <a:latin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01148544"/>
      </p:ext>
    </p:extLst>
  </p:cSld>
  <p:clrMapOvr>
    <a:masterClrMapping/>
  </p:clrMapOvr>
  <p:transition spd="slow">
    <p:wip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" y="2160000"/>
            <a:ext cx="8640000" cy="3960000"/>
          </a:xfrm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 bwMode="auto"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七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組織動態圖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-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職缺人數</a:t>
            </a:r>
            <a:endParaRPr lang="zh-TW" altLang="en-US" sz="3200" dirty="0">
              <a:solidFill>
                <a:schemeClr val="tx2"/>
              </a:solidFill>
              <a:latin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37855" y="4089862"/>
            <a:ext cx="1454727" cy="1330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84399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" y="2160000"/>
            <a:ext cx="8640000" cy="3960000"/>
          </a:xfrm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 bwMode="auto"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七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組織圖動態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-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職缺流動圖</a:t>
            </a:r>
            <a:endParaRPr lang="zh-TW" altLang="en-US" sz="3200" dirty="0">
              <a:solidFill>
                <a:schemeClr val="tx2"/>
              </a:solidFill>
              <a:latin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5843997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" y="2160000"/>
            <a:ext cx="8640000" cy="3960000"/>
          </a:xfrm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 bwMode="auto"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</a:rPr>
              <a:t>一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一般統計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-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資料維護</a:t>
            </a:r>
            <a:endParaRPr lang="zh-TW" altLang="en-US" sz="3200" dirty="0">
              <a:solidFill>
                <a:schemeClr val="tx2"/>
              </a:solidFill>
              <a:latin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37308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" y="2160000"/>
            <a:ext cx="8640000" cy="3960000"/>
          </a:xfrm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 bwMode="auto"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八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人力資源管理</a:t>
            </a:r>
            <a:endParaRPr lang="zh-TW" altLang="en-US" sz="3200" dirty="0">
              <a:solidFill>
                <a:schemeClr val="tx2"/>
              </a:solidFill>
              <a:latin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45920" y="2859578"/>
            <a:ext cx="432262" cy="2078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11485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" y="2160000"/>
            <a:ext cx="8640000" cy="3960000"/>
          </a:xfrm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 bwMode="auto"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八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人力資源管理查詢</a:t>
            </a:r>
            <a:endParaRPr lang="zh-TW" altLang="en-US" sz="3200" dirty="0">
              <a:solidFill>
                <a:schemeClr val="tx2"/>
              </a:solidFill>
              <a:latin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62545" y="2851265"/>
            <a:ext cx="299259" cy="2327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84399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" y="2160000"/>
            <a:ext cx="8640000" cy="3960000"/>
          </a:xfrm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 bwMode="auto"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八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人力資源圖表</a:t>
            </a:r>
            <a:endParaRPr lang="zh-TW" altLang="en-US" sz="3200" dirty="0">
              <a:solidFill>
                <a:schemeClr val="tx2"/>
              </a:solidFill>
              <a:latin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011485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6592648" cy="1826581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dirty="0" smtClean="0"/>
              <a:t>謝謝聆聽</a:t>
            </a:r>
            <a:endParaRPr lang="zh-TW" altLang="en-US" sz="60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13" name="群組 12"/>
          <p:cNvGrpSpPr/>
          <p:nvPr/>
        </p:nvGrpSpPr>
        <p:grpSpPr>
          <a:xfrm>
            <a:off x="6379881" y="3250275"/>
            <a:ext cx="1780204" cy="1416818"/>
            <a:chOff x="2100105" y="884255"/>
            <a:chExt cx="1780204" cy="1416818"/>
          </a:xfrm>
        </p:grpSpPr>
        <p:sp>
          <p:nvSpPr>
            <p:cNvPr id="4" name="橢圓 3"/>
            <p:cNvSpPr/>
            <p:nvPr/>
          </p:nvSpPr>
          <p:spPr>
            <a:xfrm>
              <a:off x="2210637" y="884255"/>
              <a:ext cx="592853" cy="552659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5" name="橢圓 4"/>
            <p:cNvSpPr/>
            <p:nvPr/>
          </p:nvSpPr>
          <p:spPr>
            <a:xfrm>
              <a:off x="3166877" y="885935"/>
              <a:ext cx="592853" cy="552659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7" name="橢圓 6"/>
            <p:cNvSpPr/>
            <p:nvPr/>
          </p:nvSpPr>
          <p:spPr>
            <a:xfrm>
              <a:off x="2210636" y="1617785"/>
              <a:ext cx="1549093" cy="683288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100105" y="1112024"/>
              <a:ext cx="733532" cy="3449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146777" y="1123752"/>
              <a:ext cx="733532" cy="3449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6" name="橢圓 5"/>
            <p:cNvSpPr/>
            <p:nvPr/>
          </p:nvSpPr>
          <p:spPr>
            <a:xfrm>
              <a:off x="2833637" y="1227586"/>
              <a:ext cx="283000" cy="259577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</p:grpSp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78" b="98522" l="1563" r="97917">
                        <a14:foregroundMark x1="22396" y1="22660" x2="20313" y2="21182"/>
                        <a14:foregroundMark x1="12500" y1="36946" x2="12500" y2="36946"/>
                        <a14:foregroundMark x1="12500" y1="36946" x2="12500" y2="36946"/>
                        <a14:foregroundMark x1="38021" y1="8867" x2="38021" y2="8867"/>
                        <a14:foregroundMark x1="61458" y1="11823" x2="61458" y2="11823"/>
                        <a14:foregroundMark x1="82813" y1="27094" x2="82813" y2="27094"/>
                        <a14:foregroundMark x1="85417" y1="48276" x2="85417" y2="48276"/>
                        <a14:foregroundMark x1="81771" y1="70936" x2="81771" y2="70936"/>
                        <a14:foregroundMark x1="27604" y1="86207" x2="27604" y2="86207"/>
                        <a14:foregroundMark x1="25000" y1="92118" x2="25000" y2="92118"/>
                        <a14:foregroundMark x1="25000" y1="92118" x2="25000" y2="92118"/>
                        <a14:foregroundMark x1="24479" y1="95074" x2="24479" y2="95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085" y="1783710"/>
            <a:ext cx="1482134" cy="1567048"/>
          </a:xfrm>
          <a:prstGeom prst="rect">
            <a:avLst/>
          </a:prstGeom>
        </p:spPr>
      </p:pic>
      <p:grpSp>
        <p:nvGrpSpPr>
          <p:cNvPr id="15" name="群組 14"/>
          <p:cNvGrpSpPr/>
          <p:nvPr/>
        </p:nvGrpSpPr>
        <p:grpSpPr>
          <a:xfrm>
            <a:off x="6371478" y="2928734"/>
            <a:ext cx="1668027" cy="1848897"/>
            <a:chOff x="1034980" y="2321169"/>
            <a:chExt cx="1668027" cy="1848897"/>
          </a:xfrm>
        </p:grpSpPr>
        <p:cxnSp>
          <p:nvCxnSpPr>
            <p:cNvPr id="16" name="直線接點 15"/>
            <p:cNvCxnSpPr/>
            <p:nvPr/>
          </p:nvCxnSpPr>
          <p:spPr>
            <a:xfrm flipV="1">
              <a:off x="1034980" y="2321169"/>
              <a:ext cx="321547" cy="71343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>
              <a:off x="1356527" y="2321169"/>
              <a:ext cx="321548" cy="71343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>
            <a:xfrm>
              <a:off x="2064936" y="2808515"/>
              <a:ext cx="552660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橢圓 18"/>
            <p:cNvSpPr/>
            <p:nvPr/>
          </p:nvSpPr>
          <p:spPr>
            <a:xfrm>
              <a:off x="1195753" y="3516923"/>
              <a:ext cx="1421843" cy="653143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115367" y="3396343"/>
              <a:ext cx="1587640" cy="4471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cxnSp>
          <p:nvCxnSpPr>
            <p:cNvPr id="21" name="直線接點 20"/>
            <p:cNvCxnSpPr/>
            <p:nvPr/>
          </p:nvCxnSpPr>
          <p:spPr>
            <a:xfrm>
              <a:off x="1920910" y="3188677"/>
              <a:ext cx="0" cy="41533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4128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97 0.1233 L 4.71477E-6 -1.84363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8" y="-6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" y="2160000"/>
            <a:ext cx="8640000" cy="3960000"/>
          </a:xfrm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 bwMode="auto"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</a:rPr>
              <a:t>一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一般統計查詢</a:t>
            </a:r>
            <a:endParaRPr lang="zh-TW" altLang="en-US" sz="3200" dirty="0">
              <a:solidFill>
                <a:schemeClr val="tx2"/>
              </a:solidFill>
              <a:latin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986742" y="3848793"/>
            <a:ext cx="1870363" cy="2576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橢圓形圖說文字 2"/>
          <p:cNvSpPr/>
          <p:nvPr/>
        </p:nvSpPr>
        <p:spPr>
          <a:xfrm>
            <a:off x="3602831" y="4352405"/>
            <a:ext cx="1721990" cy="1097280"/>
          </a:xfrm>
          <a:prstGeom prst="wedgeEllipseCallout">
            <a:avLst>
              <a:gd name="adj1" fmla="val -72396"/>
              <a:gd name="adj2" fmla="val -7114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年齡統計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8758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" y="2160000"/>
            <a:ext cx="8640000" cy="3960000"/>
          </a:xfrm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 bwMode="auto"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</a:rPr>
              <a:t>一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一般統計查詢結果</a:t>
            </a:r>
            <a:endParaRPr lang="zh-TW" altLang="en-US" sz="3200" dirty="0">
              <a:solidFill>
                <a:schemeClr val="tx2"/>
              </a:solidFill>
              <a:latin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231083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" y="2160000"/>
            <a:ext cx="8640000" cy="3960000"/>
          </a:xfrm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 bwMode="auto"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</a:rPr>
              <a:t>一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一般統計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-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列印</a:t>
            </a:r>
            <a:endParaRPr lang="zh-TW" altLang="en-US" sz="3200" dirty="0">
              <a:solidFill>
                <a:schemeClr val="tx2"/>
              </a:solidFill>
              <a:latin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069869" y="3948545"/>
            <a:ext cx="1155469" cy="2493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01260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" y="2160000"/>
            <a:ext cx="8640000" cy="3960000"/>
          </a:xfrm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 bwMode="auto"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</a:rPr>
              <a:t>一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一般統計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-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列印報表</a:t>
            </a:r>
            <a:endParaRPr lang="zh-TW" altLang="en-US" sz="3200" dirty="0">
              <a:solidFill>
                <a:schemeClr val="tx2"/>
              </a:solidFill>
              <a:latin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42711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>
        <a:ln>
          <a:solidFill>
            <a:srgbClr val="FF0000"/>
          </a:solidFill>
        </a:ln>
      </a:spPr>
      <a:bodyPr rtlCol="0" anchor="ctr"/>
      <a:lstStyle>
        <a:defPPr algn="ctr">
          <a:defRPr dirty="0">
            <a:ln>
              <a:solidFill>
                <a:srgbClr val="FF0000"/>
              </a:solidFill>
            </a:ln>
            <a:solidFill>
              <a:srgbClr val="FF0000"/>
            </a:solidFill>
          </a:defRPr>
        </a:defPPr>
      </a:lstStyle>
      <a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527</TotalTime>
  <Words>328</Words>
  <Application>Microsoft Office PowerPoint</Application>
  <PresentationFormat>自訂</PresentationFormat>
  <Paragraphs>55</Paragraphs>
  <Slides>53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53</vt:i4>
      </vt:variant>
    </vt:vector>
  </HeadingPairs>
  <TitlesOfParts>
    <vt:vector size="55" baseType="lpstr">
      <vt:lpstr>多面向</vt:lpstr>
      <vt:lpstr>1_多面向</vt:lpstr>
      <vt:lpstr>WEBHR組織編制 </vt:lpstr>
      <vt:lpstr>一.一般統計</vt:lpstr>
      <vt:lpstr>一.一般統計-統計查詢及執行</vt:lpstr>
      <vt:lpstr>一.一般統計-資料維護查詢</vt:lpstr>
      <vt:lpstr>一.一般統計-資料維護</vt:lpstr>
      <vt:lpstr>一.一般統計查詢</vt:lpstr>
      <vt:lpstr>一.一般統計查詢結果</vt:lpstr>
      <vt:lpstr>一.一般統計-列印</vt:lpstr>
      <vt:lpstr>一.一般統計-列印報表</vt:lpstr>
      <vt:lpstr>一.一般統計排程</vt:lpstr>
      <vt:lpstr>二.統計-季報</vt:lpstr>
      <vt:lpstr>二.統計-季報查詢</vt:lpstr>
      <vt:lpstr>一.統計-季報查詢結果</vt:lpstr>
      <vt:lpstr>二.統計-季報查詢</vt:lpstr>
      <vt:lpstr>二.統計季報查詢結果</vt:lpstr>
      <vt:lpstr>二.統計季報查詢</vt:lpstr>
      <vt:lpstr>二.統計季報查詢列印</vt:lpstr>
      <vt:lpstr>二.統計季報列印統計表</vt:lpstr>
      <vt:lpstr>二.統計季報排程</vt:lpstr>
      <vt:lpstr>三.新季報表</vt:lpstr>
      <vt:lpstr>三.新季報表查詢</vt:lpstr>
      <vt:lpstr>三.新季報表查詢類型</vt:lpstr>
      <vt:lpstr>三.新季報表查詢結果</vt:lpstr>
      <vt:lpstr>三.新季報表列印</vt:lpstr>
      <vt:lpstr>三.新季報表統計</vt:lpstr>
      <vt:lpstr>四.人事查報</vt:lpstr>
      <vt:lpstr>四.人事查報 (年度)-查詢</vt:lpstr>
      <vt:lpstr>四.人事查報結果</vt:lpstr>
      <vt:lpstr>四.人事查報-列印</vt:lpstr>
      <vt:lpstr>四.人事查報圖表</vt:lpstr>
      <vt:lpstr>四.人事查詢排程</vt:lpstr>
      <vt:lpstr>五.大專教師統計</vt:lpstr>
      <vt:lpstr>五.大專教師統計</vt:lpstr>
      <vt:lpstr>五.大專教師統計列印</vt:lpstr>
      <vt:lpstr>五.大專教師統計</vt:lpstr>
      <vt:lpstr>六.統計服務申請</vt:lpstr>
      <vt:lpstr>六.統計服務申請</vt:lpstr>
      <vt:lpstr>六.統計服務申請</vt:lpstr>
      <vt:lpstr>六.統計服務申請理由</vt:lpstr>
      <vt:lpstr>六.統計服務申請流程</vt:lpstr>
      <vt:lpstr>七.組織圖動態</vt:lpstr>
      <vt:lpstr>七.組織圖動態</vt:lpstr>
      <vt:lpstr>七.組織動態圖各單位員額</vt:lpstr>
      <vt:lpstr>七.組織動態圖預算員額</vt:lpstr>
      <vt:lpstr>七.組織動態圖預算員額分布</vt:lpstr>
      <vt:lpstr>七.組織動態圖員額數</vt:lpstr>
      <vt:lpstr>七.組織動態圖員額數分布</vt:lpstr>
      <vt:lpstr>七.組織動態圖-職缺人數</vt:lpstr>
      <vt:lpstr>七.組織圖動態-職缺流動圖</vt:lpstr>
      <vt:lpstr>八.人力資源管理</vt:lpstr>
      <vt:lpstr>八.人力資源管理查詢</vt:lpstr>
      <vt:lpstr>八.人力資源圖表</vt:lpstr>
      <vt:lpstr>謝謝聆聽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36</cp:revision>
  <dcterms:created xsi:type="dcterms:W3CDTF">2018-05-20T06:57:03Z</dcterms:created>
  <dcterms:modified xsi:type="dcterms:W3CDTF">2018-05-24T11:33:21Z</dcterms:modified>
</cp:coreProperties>
</file>