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61" r:id="rId3"/>
    <p:sldId id="263" r:id="rId4"/>
    <p:sldId id="257" r:id="rId5"/>
    <p:sldId id="264" r:id="rId6"/>
    <p:sldId id="268" r:id="rId7"/>
    <p:sldId id="267" r:id="rId8"/>
    <p:sldId id="270" r:id="rId9"/>
    <p:sldId id="265" r:id="rId10"/>
    <p:sldId id="266" r:id="rId11"/>
    <p:sldId id="271" r:id="rId12"/>
    <p:sldId id="269" r:id="rId13"/>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99" autoAdjust="0"/>
    <p:restoredTop sz="94660"/>
  </p:normalViewPr>
  <p:slideViewPr>
    <p:cSldViewPr>
      <p:cViewPr varScale="1">
        <p:scale>
          <a:sx n="112" d="100"/>
          <a:sy n="112" d="100"/>
        </p:scale>
        <p:origin x="157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zh-TW"/>
          </a:p>
        </p:txBody>
      </p:sp>
      <p:sp>
        <p:nvSpPr>
          <p:cNvPr id="26627"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zh-TW"/>
          </a:p>
        </p:txBody>
      </p:sp>
      <p:sp>
        <p:nvSpPr>
          <p:cNvPr id="26628"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zh-TW"/>
          </a:p>
        </p:txBody>
      </p:sp>
      <p:sp>
        <p:nvSpPr>
          <p:cNvPr id="26629"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90F24FF5-D5F5-47C9-B456-A1BFC822F3F6}" type="slidenum">
              <a:rPr lang="en-US" altLang="zh-TW"/>
              <a:pPr/>
              <a:t>‹#›</a:t>
            </a:fld>
            <a:endParaRPr lang="en-US" altLang="zh-TW"/>
          </a:p>
        </p:txBody>
      </p:sp>
    </p:spTree>
    <p:extLst>
      <p:ext uri="{BB962C8B-B14F-4D97-AF65-F5344CB8AC3E}">
        <p14:creationId xmlns:p14="http://schemas.microsoft.com/office/powerpoint/2010/main" val="3105512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zh-TW"/>
          </a:p>
        </p:txBody>
      </p:sp>
      <p:sp>
        <p:nvSpPr>
          <p:cNvPr id="2253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zh-TW"/>
          </a:p>
        </p:txBody>
      </p:sp>
      <p:sp>
        <p:nvSpPr>
          <p:cNvPr id="2253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zh-TW"/>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2A748CD-A42F-48B2-B3FD-E2985A07B44D}" type="slidenum">
              <a:rPr lang="en-US" altLang="zh-TW"/>
              <a:pPr/>
              <a:t>‹#›</a:t>
            </a:fld>
            <a:endParaRPr lang="en-US" altLang="zh-TW"/>
          </a:p>
        </p:txBody>
      </p:sp>
    </p:spTree>
    <p:extLst>
      <p:ext uri="{BB962C8B-B14F-4D97-AF65-F5344CB8AC3E}">
        <p14:creationId xmlns:p14="http://schemas.microsoft.com/office/powerpoint/2010/main" val="39771388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anose="020B0604020202020204" pitchFamily="34" charset="0"/>
        <a:ea typeface="新細明體" panose="02020500000000000000" pitchFamily="18" charset="-120"/>
        <a:cs typeface="+mn-cs"/>
      </a:defRPr>
    </a:lvl1pPr>
    <a:lvl2pPr marL="457200" algn="l" rtl="0" fontAlgn="base">
      <a:spcBef>
        <a:spcPct val="30000"/>
      </a:spcBef>
      <a:spcAft>
        <a:spcPct val="0"/>
      </a:spcAft>
      <a:defRPr kumimoji="1" sz="1200" kern="1200">
        <a:solidFill>
          <a:schemeClr val="tx1"/>
        </a:solidFill>
        <a:latin typeface="Arial" panose="020B0604020202020204" pitchFamily="34" charset="0"/>
        <a:ea typeface="新細明體" panose="02020500000000000000" pitchFamily="18" charset="-120"/>
        <a:cs typeface="+mn-cs"/>
      </a:defRPr>
    </a:lvl2pPr>
    <a:lvl3pPr marL="914400" algn="l" rtl="0" fontAlgn="base">
      <a:spcBef>
        <a:spcPct val="30000"/>
      </a:spcBef>
      <a:spcAft>
        <a:spcPct val="0"/>
      </a:spcAft>
      <a:defRPr kumimoji="1" sz="1200" kern="1200">
        <a:solidFill>
          <a:schemeClr val="tx1"/>
        </a:solidFill>
        <a:latin typeface="Arial" panose="020B0604020202020204" pitchFamily="34" charset="0"/>
        <a:ea typeface="新細明體" panose="02020500000000000000" pitchFamily="18" charset="-120"/>
        <a:cs typeface="+mn-cs"/>
      </a:defRPr>
    </a:lvl3pPr>
    <a:lvl4pPr marL="1371600" algn="l" rtl="0" fontAlgn="base">
      <a:spcBef>
        <a:spcPct val="30000"/>
      </a:spcBef>
      <a:spcAft>
        <a:spcPct val="0"/>
      </a:spcAft>
      <a:defRPr kumimoji="1" sz="1200" kern="1200">
        <a:solidFill>
          <a:schemeClr val="tx1"/>
        </a:solidFill>
        <a:latin typeface="Arial" panose="020B0604020202020204" pitchFamily="34" charset="0"/>
        <a:ea typeface="新細明體" panose="02020500000000000000" pitchFamily="18" charset="-120"/>
        <a:cs typeface="+mn-cs"/>
      </a:defRPr>
    </a:lvl4pPr>
    <a:lvl5pPr marL="1828800" algn="l" rtl="0" fontAlgn="base">
      <a:spcBef>
        <a:spcPct val="30000"/>
      </a:spcBef>
      <a:spcAft>
        <a:spcPct val="0"/>
      </a:spcAft>
      <a:defRPr kumimoji="1" sz="12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F6CF0C-FA66-411B-B911-26F1C83F930F}" type="slidenum">
              <a:rPr lang="en-US" altLang="zh-TW"/>
              <a:pPr/>
              <a:t>1</a:t>
            </a:fld>
            <a:endParaRPr lang="en-US" altLang="zh-TW"/>
          </a:p>
        </p:txBody>
      </p:sp>
      <p:sp>
        <p:nvSpPr>
          <p:cNvPr id="28674" name="Rectangle 2"/>
          <p:cNvSpPr>
            <a:spLocks noRo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zh-TW" altLang="zh-TW"/>
          </a:p>
        </p:txBody>
      </p:sp>
    </p:spTree>
    <p:extLst>
      <p:ext uri="{BB962C8B-B14F-4D97-AF65-F5344CB8AC3E}">
        <p14:creationId xmlns:p14="http://schemas.microsoft.com/office/powerpoint/2010/main" val="2268859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143000" y="1122363"/>
            <a:ext cx="6858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160C652E-2B65-47F4-9582-B54754B79C21}" type="slidenum">
              <a:rPr lang="en-US" altLang="zh-TW"/>
              <a:pPr/>
              <a:t>‹#›</a:t>
            </a:fld>
            <a:endParaRPr lang="en-US" altLang="zh-TW"/>
          </a:p>
        </p:txBody>
      </p:sp>
    </p:spTree>
    <p:extLst>
      <p:ext uri="{BB962C8B-B14F-4D97-AF65-F5344CB8AC3E}">
        <p14:creationId xmlns:p14="http://schemas.microsoft.com/office/powerpoint/2010/main" val="2958273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8064BED3-A493-4431-BFCE-6DF297A4A002}" type="slidenum">
              <a:rPr lang="en-US" altLang="zh-TW"/>
              <a:pPr/>
              <a:t>‹#›</a:t>
            </a:fld>
            <a:endParaRPr lang="en-US" altLang="zh-TW"/>
          </a:p>
        </p:txBody>
      </p:sp>
    </p:spTree>
    <p:extLst>
      <p:ext uri="{BB962C8B-B14F-4D97-AF65-F5344CB8AC3E}">
        <p14:creationId xmlns:p14="http://schemas.microsoft.com/office/powerpoint/2010/main" val="3316620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55742A59-E3B9-4879-9709-8CC6E5E7B839}" type="slidenum">
              <a:rPr lang="en-US" altLang="zh-TW"/>
              <a:pPr/>
              <a:t>‹#›</a:t>
            </a:fld>
            <a:endParaRPr lang="en-US" altLang="zh-TW"/>
          </a:p>
        </p:txBody>
      </p:sp>
    </p:spTree>
    <p:extLst>
      <p:ext uri="{BB962C8B-B14F-4D97-AF65-F5344CB8AC3E}">
        <p14:creationId xmlns:p14="http://schemas.microsoft.com/office/powerpoint/2010/main" val="2592666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874B8806-1C58-4B15-994C-4017A5054D54}" type="slidenum">
              <a:rPr lang="en-US" altLang="zh-TW"/>
              <a:pPr/>
              <a:t>‹#›</a:t>
            </a:fld>
            <a:endParaRPr lang="en-US" altLang="zh-TW"/>
          </a:p>
        </p:txBody>
      </p:sp>
    </p:spTree>
    <p:extLst>
      <p:ext uri="{BB962C8B-B14F-4D97-AF65-F5344CB8AC3E}">
        <p14:creationId xmlns:p14="http://schemas.microsoft.com/office/powerpoint/2010/main" val="2645476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623888" y="1709738"/>
            <a:ext cx="78867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CED3D5DC-9A73-45CD-B665-27F0DF38A041}" type="slidenum">
              <a:rPr lang="en-US" altLang="zh-TW"/>
              <a:pPr/>
              <a:t>‹#›</a:t>
            </a:fld>
            <a:endParaRPr lang="en-US" altLang="zh-TW"/>
          </a:p>
        </p:txBody>
      </p:sp>
    </p:spTree>
    <p:extLst>
      <p:ext uri="{BB962C8B-B14F-4D97-AF65-F5344CB8AC3E}">
        <p14:creationId xmlns:p14="http://schemas.microsoft.com/office/powerpoint/2010/main" val="53899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F4B57F74-391E-4F90-A252-D4C97C1F1E29}" type="slidenum">
              <a:rPr lang="en-US" altLang="zh-TW"/>
              <a:pPr/>
              <a:t>‹#›</a:t>
            </a:fld>
            <a:endParaRPr lang="en-US" altLang="zh-TW"/>
          </a:p>
        </p:txBody>
      </p:sp>
    </p:spTree>
    <p:extLst>
      <p:ext uri="{BB962C8B-B14F-4D97-AF65-F5344CB8AC3E}">
        <p14:creationId xmlns:p14="http://schemas.microsoft.com/office/powerpoint/2010/main" val="588658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630238" y="365125"/>
            <a:ext cx="78867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630238" y="2505075"/>
            <a:ext cx="386873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29150" y="2505075"/>
            <a:ext cx="38877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lvl1pPr>
              <a:defRPr/>
            </a:lvl1pPr>
          </a:lstStyle>
          <a:p>
            <a:endParaRPr lang="en-US" altLang="zh-TW"/>
          </a:p>
        </p:txBody>
      </p:sp>
      <p:sp>
        <p:nvSpPr>
          <p:cNvPr id="8" name="頁尾版面配置區 7"/>
          <p:cNvSpPr>
            <a:spLocks noGrp="1"/>
          </p:cNvSpPr>
          <p:nvPr>
            <p:ph type="ftr" sz="quarter" idx="11"/>
          </p:nvPr>
        </p:nvSpPr>
        <p:spPr/>
        <p:txBody>
          <a:bodyPr/>
          <a:lstStyle>
            <a:lvl1pPr>
              <a:defRPr/>
            </a:lvl1pPr>
          </a:lstStyle>
          <a:p>
            <a:endParaRPr lang="en-US" altLang="zh-TW"/>
          </a:p>
        </p:txBody>
      </p:sp>
      <p:sp>
        <p:nvSpPr>
          <p:cNvPr id="9" name="投影片編號版面配置區 8"/>
          <p:cNvSpPr>
            <a:spLocks noGrp="1"/>
          </p:cNvSpPr>
          <p:nvPr>
            <p:ph type="sldNum" sz="quarter" idx="12"/>
          </p:nvPr>
        </p:nvSpPr>
        <p:spPr/>
        <p:txBody>
          <a:bodyPr/>
          <a:lstStyle>
            <a:lvl1pPr>
              <a:defRPr/>
            </a:lvl1pPr>
          </a:lstStyle>
          <a:p>
            <a:fld id="{18FE2A41-E594-4A23-B4EA-085F60BDDF57}" type="slidenum">
              <a:rPr lang="en-US" altLang="zh-TW"/>
              <a:pPr/>
              <a:t>‹#›</a:t>
            </a:fld>
            <a:endParaRPr lang="en-US" altLang="zh-TW"/>
          </a:p>
        </p:txBody>
      </p:sp>
    </p:spTree>
    <p:extLst>
      <p:ext uri="{BB962C8B-B14F-4D97-AF65-F5344CB8AC3E}">
        <p14:creationId xmlns:p14="http://schemas.microsoft.com/office/powerpoint/2010/main" val="998172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lvl1pPr>
              <a:defRPr/>
            </a:lvl1pPr>
          </a:lstStyle>
          <a:p>
            <a:endParaRPr lang="en-US" altLang="zh-TW"/>
          </a:p>
        </p:txBody>
      </p:sp>
      <p:sp>
        <p:nvSpPr>
          <p:cNvPr id="4" name="頁尾版面配置區 3"/>
          <p:cNvSpPr>
            <a:spLocks noGrp="1"/>
          </p:cNvSpPr>
          <p:nvPr>
            <p:ph type="ftr" sz="quarter" idx="11"/>
          </p:nvPr>
        </p:nvSpPr>
        <p:spPr/>
        <p:txBody>
          <a:bodyPr/>
          <a:lstStyle>
            <a:lvl1pPr>
              <a:defRPr/>
            </a:lvl1pPr>
          </a:lstStyle>
          <a:p>
            <a:endParaRPr lang="en-US" altLang="zh-TW"/>
          </a:p>
        </p:txBody>
      </p:sp>
      <p:sp>
        <p:nvSpPr>
          <p:cNvPr id="5" name="投影片編號版面配置區 4"/>
          <p:cNvSpPr>
            <a:spLocks noGrp="1"/>
          </p:cNvSpPr>
          <p:nvPr>
            <p:ph type="sldNum" sz="quarter" idx="12"/>
          </p:nvPr>
        </p:nvSpPr>
        <p:spPr/>
        <p:txBody>
          <a:bodyPr/>
          <a:lstStyle>
            <a:lvl1pPr>
              <a:defRPr/>
            </a:lvl1pPr>
          </a:lstStyle>
          <a:p>
            <a:fld id="{3E194623-319F-42FD-8F2E-C078E7494831}" type="slidenum">
              <a:rPr lang="en-US" altLang="zh-TW"/>
              <a:pPr/>
              <a:t>‹#›</a:t>
            </a:fld>
            <a:endParaRPr lang="en-US" altLang="zh-TW"/>
          </a:p>
        </p:txBody>
      </p:sp>
    </p:spTree>
    <p:extLst>
      <p:ext uri="{BB962C8B-B14F-4D97-AF65-F5344CB8AC3E}">
        <p14:creationId xmlns:p14="http://schemas.microsoft.com/office/powerpoint/2010/main" val="1576276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endParaRPr lang="en-US" altLang="zh-TW"/>
          </a:p>
        </p:txBody>
      </p:sp>
      <p:sp>
        <p:nvSpPr>
          <p:cNvPr id="3" name="頁尾版面配置區 2"/>
          <p:cNvSpPr>
            <a:spLocks noGrp="1"/>
          </p:cNvSpPr>
          <p:nvPr>
            <p:ph type="ftr" sz="quarter" idx="11"/>
          </p:nvPr>
        </p:nvSpPr>
        <p:spPr/>
        <p:txBody>
          <a:bodyPr/>
          <a:lstStyle>
            <a:lvl1pPr>
              <a:defRPr/>
            </a:lvl1pPr>
          </a:lstStyle>
          <a:p>
            <a:endParaRPr lang="en-US" altLang="zh-TW"/>
          </a:p>
        </p:txBody>
      </p:sp>
      <p:sp>
        <p:nvSpPr>
          <p:cNvPr id="4" name="投影片編號版面配置區 3"/>
          <p:cNvSpPr>
            <a:spLocks noGrp="1"/>
          </p:cNvSpPr>
          <p:nvPr>
            <p:ph type="sldNum" sz="quarter" idx="12"/>
          </p:nvPr>
        </p:nvSpPr>
        <p:spPr/>
        <p:txBody>
          <a:bodyPr/>
          <a:lstStyle>
            <a:lvl1pPr>
              <a:defRPr/>
            </a:lvl1pPr>
          </a:lstStyle>
          <a:p>
            <a:fld id="{7B631207-B78D-4386-8C8C-D86BC510E3AE}" type="slidenum">
              <a:rPr lang="en-US" altLang="zh-TW"/>
              <a:pPr/>
              <a:t>‹#›</a:t>
            </a:fld>
            <a:endParaRPr lang="en-US" altLang="zh-TW"/>
          </a:p>
        </p:txBody>
      </p:sp>
    </p:spTree>
    <p:extLst>
      <p:ext uri="{BB962C8B-B14F-4D97-AF65-F5344CB8AC3E}">
        <p14:creationId xmlns:p14="http://schemas.microsoft.com/office/powerpoint/2010/main" val="21825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30238" y="457200"/>
            <a:ext cx="2949575"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487E08B9-4E15-4F81-9C28-716B45459BAC}" type="slidenum">
              <a:rPr lang="en-US" altLang="zh-TW"/>
              <a:pPr/>
              <a:t>‹#›</a:t>
            </a:fld>
            <a:endParaRPr lang="en-US" altLang="zh-TW"/>
          </a:p>
        </p:txBody>
      </p:sp>
    </p:spTree>
    <p:extLst>
      <p:ext uri="{BB962C8B-B14F-4D97-AF65-F5344CB8AC3E}">
        <p14:creationId xmlns:p14="http://schemas.microsoft.com/office/powerpoint/2010/main" val="1904366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630238" y="457200"/>
            <a:ext cx="2949575"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954238BD-D209-4F96-B728-69FBFDF81896}" type="slidenum">
              <a:rPr lang="en-US" altLang="zh-TW"/>
              <a:pPr/>
              <a:t>‹#›</a:t>
            </a:fld>
            <a:endParaRPr lang="en-US" altLang="zh-TW"/>
          </a:p>
        </p:txBody>
      </p:sp>
    </p:spTree>
    <p:extLst>
      <p:ext uri="{BB962C8B-B14F-4D97-AF65-F5344CB8AC3E}">
        <p14:creationId xmlns:p14="http://schemas.microsoft.com/office/powerpoint/2010/main" val="1428997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zh-TW"/>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zh-TW"/>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45907BD-BA41-48F3-9029-61E2354987AB}"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新細明體" panose="02020500000000000000" pitchFamily="18" charset="-120"/>
        </a:defRPr>
      </a:lvl2pPr>
      <a:lvl3pPr algn="ctr" rtl="0" fontAlgn="base">
        <a:spcBef>
          <a:spcPct val="0"/>
        </a:spcBef>
        <a:spcAft>
          <a:spcPct val="0"/>
        </a:spcAft>
        <a:defRPr kumimoji="1" sz="4400">
          <a:solidFill>
            <a:schemeClr val="tx2"/>
          </a:solidFill>
          <a:latin typeface="Arial" panose="020B0604020202020204" pitchFamily="34" charset="0"/>
          <a:ea typeface="新細明體" panose="02020500000000000000" pitchFamily="18" charset="-120"/>
        </a:defRPr>
      </a:lvl3pPr>
      <a:lvl4pPr algn="ctr" rtl="0" fontAlgn="base">
        <a:spcBef>
          <a:spcPct val="0"/>
        </a:spcBef>
        <a:spcAft>
          <a:spcPct val="0"/>
        </a:spcAft>
        <a:defRPr kumimoji="1" sz="4400">
          <a:solidFill>
            <a:schemeClr val="tx2"/>
          </a:solidFill>
          <a:latin typeface="Arial" panose="020B0604020202020204" pitchFamily="34" charset="0"/>
          <a:ea typeface="新細明體" panose="02020500000000000000" pitchFamily="18" charset="-120"/>
        </a:defRPr>
      </a:lvl4pPr>
      <a:lvl5pPr algn="ctr" rtl="0" fontAlgn="base">
        <a:spcBef>
          <a:spcPct val="0"/>
        </a:spcBef>
        <a:spcAft>
          <a:spcPct val="0"/>
        </a:spcAft>
        <a:defRPr kumimoji="1" sz="4400">
          <a:solidFill>
            <a:schemeClr val="tx2"/>
          </a:solidFill>
          <a:latin typeface="Arial" panose="020B0604020202020204" pitchFamily="34" charset="0"/>
          <a:ea typeface="新細明體" panose="02020500000000000000" pitchFamily="18" charset="-120"/>
        </a:defRPr>
      </a:lvl5pPr>
      <a:lvl6pPr marL="457200" algn="ctr" rtl="0" fontAlgn="base">
        <a:spcBef>
          <a:spcPct val="0"/>
        </a:spcBef>
        <a:spcAft>
          <a:spcPct val="0"/>
        </a:spcAft>
        <a:defRPr kumimoji="1" sz="4400">
          <a:solidFill>
            <a:schemeClr val="tx2"/>
          </a:solidFill>
          <a:latin typeface="Arial" panose="020B0604020202020204" pitchFamily="34" charset="0"/>
          <a:ea typeface="新細明體" panose="02020500000000000000" pitchFamily="18" charset="-120"/>
        </a:defRPr>
      </a:lvl6pPr>
      <a:lvl7pPr marL="914400" algn="ctr" rtl="0" fontAlgn="base">
        <a:spcBef>
          <a:spcPct val="0"/>
        </a:spcBef>
        <a:spcAft>
          <a:spcPct val="0"/>
        </a:spcAft>
        <a:defRPr kumimoji="1" sz="4400">
          <a:solidFill>
            <a:schemeClr val="tx2"/>
          </a:solidFill>
          <a:latin typeface="Arial" panose="020B0604020202020204" pitchFamily="34" charset="0"/>
          <a:ea typeface="新細明體" panose="02020500000000000000" pitchFamily="18" charset="-120"/>
        </a:defRPr>
      </a:lvl7pPr>
      <a:lvl8pPr marL="1371600" algn="ctr" rtl="0" fontAlgn="base">
        <a:spcBef>
          <a:spcPct val="0"/>
        </a:spcBef>
        <a:spcAft>
          <a:spcPct val="0"/>
        </a:spcAft>
        <a:defRPr kumimoji="1" sz="4400">
          <a:solidFill>
            <a:schemeClr val="tx2"/>
          </a:solidFill>
          <a:latin typeface="Arial" panose="020B0604020202020204" pitchFamily="34" charset="0"/>
          <a:ea typeface="新細明體" panose="02020500000000000000" pitchFamily="18" charset="-120"/>
        </a:defRPr>
      </a:lvl8pPr>
      <a:lvl9pPr marL="1828800" algn="ctr" rtl="0" fontAlgn="base">
        <a:spcBef>
          <a:spcPct val="0"/>
        </a:spcBef>
        <a:spcAft>
          <a:spcPct val="0"/>
        </a:spcAft>
        <a:defRPr kumimoji="1" sz="4400">
          <a:solidFill>
            <a:schemeClr val="tx2"/>
          </a:solidFill>
          <a:latin typeface="Arial" panose="020B0604020202020204" pitchFamily="34" charset="0"/>
          <a:ea typeface="新細明體" panose="02020500000000000000" pitchFamily="18" charset="-120"/>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F1259171-9404-4C7A-9EFB-6C25542640AC}" type="slidenum">
              <a:rPr lang="en-US" altLang="zh-TW"/>
              <a:pPr/>
              <a:t>1</a:t>
            </a:fld>
            <a:endParaRPr lang="en-US" altLang="zh-TW"/>
          </a:p>
        </p:txBody>
      </p:sp>
      <p:sp>
        <p:nvSpPr>
          <p:cNvPr id="2050" name="Rectangle 2"/>
          <p:cNvSpPr>
            <a:spLocks noGrp="1" noChangeArrowheads="1"/>
          </p:cNvSpPr>
          <p:nvPr>
            <p:ph type="ctrTitle"/>
          </p:nvPr>
        </p:nvSpPr>
        <p:spPr>
          <a:xfrm>
            <a:off x="684213" y="1196975"/>
            <a:ext cx="7772400" cy="1470025"/>
          </a:xfrm>
        </p:spPr>
        <p:txBody>
          <a:bodyPr anchor="ctr"/>
          <a:lstStyle/>
          <a:p>
            <a:r>
              <a:rPr lang="zh-TW" altLang="en-US" sz="4000" dirty="0">
                <a:ea typeface="標楷體" panose="03000509000000000000" pitchFamily="65" charset="-120"/>
              </a:rPr>
              <a:t>微軟</a:t>
            </a:r>
            <a:r>
              <a:rPr lang="en-US" altLang="zh-TW" sz="4000" dirty="0">
                <a:ea typeface="標楷體" panose="03000509000000000000" pitchFamily="65" charset="-120"/>
              </a:rPr>
              <a:t>GSP</a:t>
            </a:r>
            <a:r>
              <a:rPr lang="zh-TW" altLang="en-US" sz="4000">
                <a:ea typeface="標楷體" panose="03000509000000000000" pitchFamily="65" charset="-120"/>
              </a:rPr>
              <a:t>與成功大學資通安全研究中心</a:t>
            </a:r>
            <a:r>
              <a:rPr lang="en-US" altLang="zh-TW" sz="4000" dirty="0">
                <a:ea typeface="標楷體" panose="03000509000000000000" pitchFamily="65" charset="-120"/>
              </a:rPr>
              <a:t>TWANST</a:t>
            </a:r>
            <a:r>
              <a:rPr lang="zh-TW" altLang="en-US" sz="4000" dirty="0">
                <a:ea typeface="標楷體" panose="03000509000000000000" pitchFamily="65" charset="-120"/>
              </a:rPr>
              <a:t>的進展情況</a:t>
            </a:r>
            <a:endParaRPr lang="zh-TW" altLang="en-US" sz="4400" dirty="0"/>
          </a:p>
        </p:txBody>
      </p:sp>
      <p:sp>
        <p:nvSpPr>
          <p:cNvPr id="2051" name="Rectangle 3"/>
          <p:cNvSpPr>
            <a:spLocks noGrp="1" noChangeArrowheads="1"/>
          </p:cNvSpPr>
          <p:nvPr>
            <p:ph type="subTitle" idx="1"/>
          </p:nvPr>
        </p:nvSpPr>
        <p:spPr>
          <a:xfrm>
            <a:off x="1258888" y="2997200"/>
            <a:ext cx="6408737" cy="3527425"/>
          </a:xfrm>
        </p:spPr>
        <p:txBody>
          <a:bodyPr/>
          <a:lstStyle/>
          <a:p>
            <a:endParaRPr lang="en-US" altLang="zh-TW" sz="2800">
              <a:ea typeface="標楷體" panose="03000509000000000000" pitchFamily="65" charset="-120"/>
            </a:endParaRPr>
          </a:p>
          <a:p>
            <a:r>
              <a:rPr kumimoji="0" lang="zh-TW" altLang="en-US" sz="2800" b="1">
                <a:ea typeface="標楷體" panose="03000509000000000000" pitchFamily="65" charset="-120"/>
              </a:rPr>
              <a:t>報告人</a:t>
            </a:r>
            <a:r>
              <a:rPr kumimoji="0" lang="en-US" altLang="zh-TW" sz="2800" b="1">
                <a:ea typeface="標楷體" panose="03000509000000000000" pitchFamily="65" charset="-120"/>
              </a:rPr>
              <a:t>:</a:t>
            </a:r>
            <a:r>
              <a:rPr kumimoji="0" lang="zh-TW" altLang="en-US" sz="2800" b="1">
                <a:ea typeface="標楷體" panose="03000509000000000000" pitchFamily="65" charset="-120"/>
              </a:rPr>
              <a:t>李忠憲</a:t>
            </a:r>
          </a:p>
          <a:p>
            <a:r>
              <a:rPr kumimoji="0" lang="zh-TW" altLang="en-US" sz="2800" b="1">
                <a:ea typeface="標楷體" panose="03000509000000000000" pitchFamily="65" charset="-120"/>
              </a:rPr>
              <a:t>國立成功大學電機工程學系副教授</a:t>
            </a:r>
          </a:p>
          <a:p>
            <a:r>
              <a:rPr lang="en-US" altLang="zh-TW" sz="2800">
                <a:ea typeface="標楷體" panose="03000509000000000000" pitchFamily="65" charset="-120"/>
              </a:rPr>
              <a:t>TEL</a:t>
            </a:r>
            <a:r>
              <a:rPr lang="en-US" altLang="zh-TW" sz="2800">
                <a:ea typeface="標楷體" panose="03000509000000000000" pitchFamily="65" charset="-120"/>
                <a:sym typeface="Wingdings" panose="05000000000000000000" pitchFamily="2" charset="2"/>
              </a:rPr>
              <a:t>:(0</a:t>
            </a:r>
            <a:r>
              <a:rPr lang="en-US" altLang="zh-TW" sz="2800">
                <a:ea typeface="標楷體" panose="03000509000000000000" pitchFamily="65" charset="-120"/>
              </a:rPr>
              <a:t>6)2757575 Ext. 62385</a:t>
            </a:r>
            <a:br>
              <a:rPr lang="en-US" altLang="zh-TW" sz="2800">
                <a:ea typeface="標楷體" panose="03000509000000000000" pitchFamily="65" charset="-120"/>
              </a:rPr>
            </a:br>
            <a:r>
              <a:rPr kumimoji="0" lang="en-US" altLang="zh-TW" sz="2800">
                <a:latin typeface="Tahoma" panose="020B0604030504040204" pitchFamily="34" charset="0"/>
                <a:ea typeface="標楷體" panose="03000509000000000000" pitchFamily="65" charset="-120"/>
              </a:rPr>
              <a:t>E-mail: </a:t>
            </a:r>
            <a:r>
              <a:rPr lang="en-US" altLang="zh-TW" sz="2800"/>
              <a:t>jsli@mail.ncku.edu.tw</a:t>
            </a:r>
            <a:endParaRPr lang="en-US" altLang="zh-TW" sz="2800">
              <a:ea typeface="標楷體" panose="03000509000000000000" pitchFamily="65" charset="-120"/>
            </a:endParaRPr>
          </a:p>
          <a:p>
            <a:r>
              <a:rPr lang="en-US" altLang="zh-TW" sz="2800">
                <a:ea typeface="標楷體" panose="03000509000000000000" pitchFamily="65" charset="-120"/>
              </a:rPr>
              <a:t>Fax: (</a:t>
            </a:r>
            <a:r>
              <a:rPr lang="en-US" altLang="zh-TW" sz="2800">
                <a:ea typeface="標楷體" panose="03000509000000000000" pitchFamily="65" charset="-120"/>
                <a:sym typeface="Wingdings" panose="05000000000000000000" pitchFamily="2" charset="2"/>
              </a:rPr>
              <a:t>0</a:t>
            </a:r>
            <a:r>
              <a:rPr lang="en-US" altLang="zh-TW" sz="2800">
                <a:ea typeface="標楷體" panose="03000509000000000000" pitchFamily="65" charset="-120"/>
              </a:rPr>
              <a:t>6)2345482</a:t>
            </a:r>
            <a:r>
              <a:rPr lang="en-US" altLang="zh-TW">
                <a:ea typeface="標楷體" panose="03000509000000000000" pitchFamily="65" charset="-120"/>
              </a:rPr>
              <a:t> </a:t>
            </a:r>
          </a:p>
          <a:p>
            <a:r>
              <a:rPr lang="en-US" altLang="zh-TW" sz="2000"/>
              <a:t>April</a:t>
            </a:r>
            <a:r>
              <a:rPr kumimoji="0" lang="en-US" altLang="zh-TW" sz="2000">
                <a:latin typeface="Tahoma" panose="020B0604030504040204" pitchFamily="34" charset="0"/>
                <a:ea typeface="標楷體" panose="03000509000000000000" pitchFamily="65" charset="-120"/>
              </a:rPr>
              <a:t> 15,2004</a:t>
            </a:r>
            <a:endParaRPr lang="en-US" altLang="zh-TW" sz="2000">
              <a:ea typeface="標楷體" panose="03000509000000000000" pitchFamily="65" charset="-120"/>
            </a:endParaRPr>
          </a:p>
          <a:p>
            <a:pPr>
              <a:lnSpc>
                <a:spcPct val="80000"/>
              </a:lnSpc>
            </a:pPr>
            <a:endParaRPr lang="en-US" altLang="zh-TW" sz="2000">
              <a:ea typeface="標楷體" panose="03000509000000000000" pitchFamily="65"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F9A02177-8E47-4E4C-A8C0-E400D584746B}" type="slidenum">
              <a:rPr lang="en-US" altLang="zh-TW"/>
              <a:pPr/>
              <a:t>10</a:t>
            </a:fld>
            <a:endParaRPr lang="en-US" altLang="zh-TW"/>
          </a:p>
        </p:txBody>
      </p:sp>
      <p:sp>
        <p:nvSpPr>
          <p:cNvPr id="17410" name="Rectangle 2"/>
          <p:cNvSpPr>
            <a:spLocks noGrp="1" noChangeArrowheads="1"/>
          </p:cNvSpPr>
          <p:nvPr>
            <p:ph type="title"/>
          </p:nvPr>
        </p:nvSpPr>
        <p:spPr/>
        <p:txBody>
          <a:bodyPr/>
          <a:lstStyle/>
          <a:p>
            <a:r>
              <a:rPr lang="zh-TW" altLang="en-US" sz="3600">
                <a:ea typeface="標楷體" panose="03000509000000000000" pitchFamily="65" charset="-120"/>
              </a:rPr>
              <a:t>國防部</a:t>
            </a:r>
          </a:p>
        </p:txBody>
      </p:sp>
      <p:sp>
        <p:nvSpPr>
          <p:cNvPr id="17411" name="Rectangle 3"/>
          <p:cNvSpPr>
            <a:spLocks noGrp="1" noChangeArrowheads="1"/>
          </p:cNvSpPr>
          <p:nvPr>
            <p:ph type="body" idx="1"/>
          </p:nvPr>
        </p:nvSpPr>
        <p:spPr/>
        <p:txBody>
          <a:bodyPr/>
          <a:lstStyle/>
          <a:p>
            <a:pPr marL="609600" indent="-609600">
              <a:buFontTx/>
              <a:buAutoNum type="arabicPeriod"/>
            </a:pPr>
            <a:r>
              <a:rPr lang="zh-TW" altLang="en-US">
                <a:ea typeface="標楷體" panose="03000509000000000000" pitchFamily="65" charset="-120"/>
              </a:rPr>
              <a:t>視訊會議系統保密裝備之研發</a:t>
            </a:r>
          </a:p>
          <a:p>
            <a:pPr marL="609600" indent="-609600">
              <a:buFontTx/>
              <a:buAutoNum type="arabicPeriod"/>
            </a:pPr>
            <a:r>
              <a:rPr lang="zh-TW" altLang="en-US">
                <a:ea typeface="標楷體" panose="03000509000000000000" pitchFamily="65" charset="-120"/>
              </a:rPr>
              <a:t>在</a:t>
            </a:r>
            <a:r>
              <a:rPr lang="en-US" altLang="zh-TW">
                <a:ea typeface="標楷體" panose="03000509000000000000" pitchFamily="65" charset="-120"/>
              </a:rPr>
              <a:t>H.323 Stack</a:t>
            </a:r>
            <a:r>
              <a:rPr lang="zh-TW" altLang="en-US">
                <a:ea typeface="標楷體" panose="03000509000000000000" pitchFamily="65" charset="-120"/>
              </a:rPr>
              <a:t>上加上應用層的安全機制</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21999853-05C7-4D00-9E68-D0EA42F27971}" type="slidenum">
              <a:rPr lang="en-US" altLang="zh-TW"/>
              <a:pPr/>
              <a:t>11</a:t>
            </a:fld>
            <a:endParaRPr lang="en-US" altLang="zh-TW"/>
          </a:p>
        </p:txBody>
      </p:sp>
      <p:sp>
        <p:nvSpPr>
          <p:cNvPr id="24578" name="Rectangle 2"/>
          <p:cNvSpPr>
            <a:spLocks noGrp="1" noChangeArrowheads="1"/>
          </p:cNvSpPr>
          <p:nvPr>
            <p:ph type="title"/>
          </p:nvPr>
        </p:nvSpPr>
        <p:spPr/>
        <p:txBody>
          <a:bodyPr/>
          <a:lstStyle/>
          <a:p>
            <a:r>
              <a:rPr lang="zh-TW" altLang="en-US" sz="3600">
                <a:ea typeface="標楷體" panose="03000509000000000000" pitchFamily="65" charset="-120"/>
              </a:rPr>
              <a:t>電信技術中心</a:t>
            </a:r>
          </a:p>
        </p:txBody>
      </p:sp>
      <p:sp>
        <p:nvSpPr>
          <p:cNvPr id="24579" name="Rectangle 3"/>
          <p:cNvSpPr>
            <a:spLocks noGrp="1" noChangeArrowheads="1"/>
          </p:cNvSpPr>
          <p:nvPr>
            <p:ph type="body" idx="1"/>
          </p:nvPr>
        </p:nvSpPr>
        <p:spPr/>
        <p:txBody>
          <a:bodyPr/>
          <a:lstStyle/>
          <a:p>
            <a:r>
              <a:rPr lang="zh-TW" altLang="en-US" sz="3600">
                <a:ea typeface="標楷體" panose="03000509000000000000" pitchFamily="65" charset="-120"/>
              </a:rPr>
              <a:t>教育訓練</a:t>
            </a:r>
          </a:p>
          <a:p>
            <a:r>
              <a:rPr lang="zh-TW" altLang="en-US" sz="3600">
                <a:ea typeface="標楷體" panose="03000509000000000000" pitchFamily="65" charset="-120"/>
              </a:rPr>
              <a:t>共同實驗室</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5CFC18DF-0D65-42AC-9F5E-FE0F23EE893C}" type="slidenum">
              <a:rPr lang="en-US" altLang="zh-TW"/>
              <a:pPr/>
              <a:t>12</a:t>
            </a:fld>
            <a:endParaRPr lang="en-US" altLang="zh-TW"/>
          </a:p>
        </p:txBody>
      </p:sp>
      <p:sp>
        <p:nvSpPr>
          <p:cNvPr id="21507" name="Rectangle 3"/>
          <p:cNvSpPr>
            <a:spLocks noGrp="1" noChangeArrowheads="1"/>
          </p:cNvSpPr>
          <p:nvPr>
            <p:ph type="body" idx="1"/>
          </p:nvPr>
        </p:nvSpPr>
        <p:spPr/>
        <p:txBody>
          <a:bodyPr/>
          <a:lstStyle/>
          <a:p>
            <a:pPr algn="ctr">
              <a:buFontTx/>
              <a:buNone/>
            </a:pPr>
            <a:endParaRPr lang="en-US" altLang="zh-TW" sz="4000"/>
          </a:p>
          <a:p>
            <a:pPr algn="ctr">
              <a:buFontTx/>
              <a:buNone/>
            </a:pPr>
            <a:endParaRPr lang="en-US" altLang="zh-TW" sz="4000"/>
          </a:p>
          <a:p>
            <a:pPr algn="ctr">
              <a:buFontTx/>
              <a:buNone/>
            </a:pPr>
            <a:r>
              <a:rPr lang="en-US" altLang="zh-TW" sz="4000"/>
              <a:t>Q &amp; 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F3851F0C-99D1-4BEA-8AA1-EA2A6DDE13C0}" type="slidenum">
              <a:rPr lang="en-US" altLang="zh-TW"/>
              <a:pPr/>
              <a:t>2</a:t>
            </a:fld>
            <a:endParaRPr lang="en-US" altLang="zh-TW"/>
          </a:p>
        </p:txBody>
      </p:sp>
      <p:sp>
        <p:nvSpPr>
          <p:cNvPr id="9218" name="Rectangle 2"/>
          <p:cNvSpPr>
            <a:spLocks noGrp="1" noChangeArrowheads="1"/>
          </p:cNvSpPr>
          <p:nvPr>
            <p:ph type="title"/>
          </p:nvPr>
        </p:nvSpPr>
        <p:spPr>
          <a:xfrm>
            <a:off x="468313" y="0"/>
            <a:ext cx="8229600" cy="1143000"/>
          </a:xfrm>
        </p:spPr>
        <p:txBody>
          <a:bodyPr/>
          <a:lstStyle/>
          <a:p>
            <a:r>
              <a:rPr lang="zh-TW" altLang="en-US" sz="3600">
                <a:ea typeface="標楷體" panose="03000509000000000000" pitchFamily="65" charset="-120"/>
              </a:rPr>
              <a:t>美國</a:t>
            </a:r>
            <a:r>
              <a:rPr lang="en-US" altLang="zh-TW" sz="3600">
                <a:ea typeface="標楷體" panose="03000509000000000000" pitchFamily="65" charset="-120"/>
              </a:rPr>
              <a:t>Mini-Internet Testbed</a:t>
            </a:r>
            <a:r>
              <a:rPr lang="zh-TW" altLang="en-US" sz="3600">
                <a:ea typeface="標楷體" panose="03000509000000000000" pitchFamily="65" charset="-120"/>
              </a:rPr>
              <a:t>建置</a:t>
            </a:r>
          </a:p>
        </p:txBody>
      </p:sp>
      <p:sp>
        <p:nvSpPr>
          <p:cNvPr id="9219" name="Rectangle 3"/>
          <p:cNvSpPr>
            <a:spLocks noGrp="1" noChangeArrowheads="1"/>
          </p:cNvSpPr>
          <p:nvPr>
            <p:ph type="body" idx="1"/>
          </p:nvPr>
        </p:nvSpPr>
        <p:spPr>
          <a:xfrm>
            <a:off x="468313" y="1196975"/>
            <a:ext cx="8280400" cy="5111750"/>
          </a:xfrm>
        </p:spPr>
        <p:txBody>
          <a:bodyPr/>
          <a:lstStyle/>
          <a:p>
            <a:pPr marL="457200" indent="-457200">
              <a:buClr>
                <a:schemeClr val="tx1"/>
              </a:buClr>
              <a:buFont typeface="Wingdings" panose="05000000000000000000" pitchFamily="2" charset="2"/>
              <a:buAutoNum type="arabicPeriod"/>
            </a:pPr>
            <a:r>
              <a:rPr lang="en-US" altLang="zh-TW" sz="2200">
                <a:ea typeface="標楷體" panose="03000509000000000000" pitchFamily="65" charset="-120"/>
              </a:rPr>
              <a:t> 2003/10/9 ISI (Information Sciences Institute)</a:t>
            </a:r>
            <a:r>
              <a:rPr lang="zh-TW" altLang="en-US" sz="2200">
                <a:ea typeface="標楷體" panose="03000509000000000000" pitchFamily="65" charset="-120"/>
              </a:rPr>
              <a:t>發佈</a:t>
            </a:r>
            <a:r>
              <a:rPr lang="en-US" altLang="zh-TW" sz="2200">
                <a:ea typeface="標楷體" panose="03000509000000000000" pitchFamily="65" charset="-120"/>
              </a:rPr>
              <a:t>USC/UCB</a:t>
            </a:r>
          </a:p>
          <a:p>
            <a:pPr marL="457200" indent="-457200">
              <a:buClr>
                <a:schemeClr val="tx1"/>
              </a:buClr>
              <a:buFont typeface="Wingdings" panose="05000000000000000000" pitchFamily="2" charset="2"/>
              <a:buNone/>
            </a:pPr>
            <a:r>
              <a:rPr lang="en-US" altLang="zh-TW" sz="2200">
                <a:ea typeface="標楷體" panose="03000509000000000000" pitchFamily="65" charset="-120"/>
              </a:rPr>
              <a:t>      </a:t>
            </a:r>
            <a:r>
              <a:rPr lang="zh-TW" altLang="en-US" sz="2200">
                <a:ea typeface="標楷體" panose="03000509000000000000" pitchFamily="65" charset="-120"/>
              </a:rPr>
              <a:t>關於</a:t>
            </a:r>
            <a:r>
              <a:rPr lang="en-US" altLang="zh-TW" sz="2200">
                <a:ea typeface="標楷體" panose="03000509000000000000" pitchFamily="65" charset="-120"/>
              </a:rPr>
              <a:t>Mini-Internet Testbed</a:t>
            </a:r>
            <a:r>
              <a:rPr lang="zh-TW" altLang="en-US" sz="2200">
                <a:ea typeface="標楷體" panose="03000509000000000000" pitchFamily="65" charset="-120"/>
              </a:rPr>
              <a:t>消息</a:t>
            </a:r>
          </a:p>
          <a:p>
            <a:pPr marL="457200" indent="-457200">
              <a:buClr>
                <a:schemeClr val="tx1"/>
              </a:buClr>
              <a:buFont typeface="Wingdings" panose="05000000000000000000" pitchFamily="2" charset="2"/>
              <a:buAutoNum type="arabicPeriod" startAt="2"/>
            </a:pPr>
            <a:r>
              <a:rPr lang="zh-TW" altLang="en-US" sz="2200">
                <a:ea typeface="標楷體" panose="03000509000000000000" pitchFamily="65" charset="-120"/>
              </a:rPr>
              <a:t>參與單位</a:t>
            </a:r>
          </a:p>
          <a:p>
            <a:pPr marL="1257300" lvl="2" indent="-342900">
              <a:buClr>
                <a:schemeClr val="tx1"/>
              </a:buClr>
              <a:buSzPct val="80000"/>
              <a:buFont typeface="Wingdings" panose="05000000000000000000" pitchFamily="2" charset="2"/>
              <a:buChar char="n"/>
            </a:pPr>
            <a:r>
              <a:rPr lang="zh-TW" altLang="en-US" sz="2000">
                <a:ea typeface="標楷體" panose="03000509000000000000" pitchFamily="65" charset="-120"/>
              </a:rPr>
              <a:t>學術界 </a:t>
            </a:r>
            <a:r>
              <a:rPr lang="en-US" altLang="zh-TW" sz="2000">
                <a:ea typeface="標楷體" panose="03000509000000000000" pitchFamily="65" charset="-120"/>
              </a:rPr>
              <a:t>- UC Berkeley</a:t>
            </a:r>
            <a:r>
              <a:rPr lang="zh-TW" altLang="en-US" sz="2000">
                <a:ea typeface="標楷體" panose="03000509000000000000" pitchFamily="65" charset="-120"/>
              </a:rPr>
              <a:t>、</a:t>
            </a:r>
            <a:r>
              <a:rPr lang="en-US" altLang="zh-TW" sz="2000">
                <a:ea typeface="標楷體" panose="03000509000000000000" pitchFamily="65" charset="-120"/>
              </a:rPr>
              <a:t>ISI</a:t>
            </a:r>
            <a:r>
              <a:rPr lang="zh-TW" altLang="en-US" sz="2000">
                <a:ea typeface="標楷體" panose="03000509000000000000" pitchFamily="65" charset="-120"/>
              </a:rPr>
              <a:t>、</a:t>
            </a:r>
            <a:r>
              <a:rPr lang="en-US" altLang="zh-TW" sz="2000">
                <a:ea typeface="標楷體" panose="03000509000000000000" pitchFamily="65" charset="-120"/>
              </a:rPr>
              <a:t>SRI</a:t>
            </a:r>
            <a:r>
              <a:rPr lang="zh-TW" altLang="en-US" sz="2000">
                <a:ea typeface="標楷體" panose="03000509000000000000" pitchFamily="65" charset="-120"/>
              </a:rPr>
              <a:t>、</a:t>
            </a:r>
            <a:r>
              <a:rPr lang="en-US" altLang="zh-TW" sz="2000">
                <a:ea typeface="標楷體" panose="03000509000000000000" pitchFamily="65" charset="-120"/>
              </a:rPr>
              <a:t>Pennsylvania State </a:t>
            </a:r>
          </a:p>
          <a:p>
            <a:pPr marL="838200" lvl="1" indent="-381000">
              <a:buClr>
                <a:schemeClr val="tx1"/>
              </a:buClr>
              <a:buSzPct val="70000"/>
              <a:buFont typeface="Arial" panose="020B0604020202020204" pitchFamily="34" charset="0"/>
              <a:buNone/>
            </a:pPr>
            <a:r>
              <a:rPr lang="en-US" altLang="zh-TW" sz="2200">
                <a:ea typeface="標楷體" panose="03000509000000000000" pitchFamily="65" charset="-120"/>
              </a:rPr>
              <a:t>                       University</a:t>
            </a:r>
            <a:r>
              <a:rPr lang="zh-TW" altLang="en-US" sz="2200">
                <a:ea typeface="標楷體" panose="03000509000000000000" pitchFamily="65" charset="-120"/>
              </a:rPr>
              <a:t>、</a:t>
            </a:r>
            <a:r>
              <a:rPr lang="en-US" altLang="zh-TW" sz="2200">
                <a:ea typeface="標楷體" panose="03000509000000000000" pitchFamily="65" charset="-120"/>
              </a:rPr>
              <a:t>Purdue University, Princeton </a:t>
            </a:r>
          </a:p>
          <a:p>
            <a:pPr marL="838200" lvl="1" indent="-381000">
              <a:buClr>
                <a:schemeClr val="tx1"/>
              </a:buClr>
              <a:buSzPct val="70000"/>
              <a:buFont typeface="Arial" panose="020B0604020202020204" pitchFamily="34" charset="0"/>
              <a:buNone/>
            </a:pPr>
            <a:r>
              <a:rPr lang="en-US" altLang="zh-TW" sz="2200">
                <a:ea typeface="標楷體" panose="03000509000000000000" pitchFamily="65" charset="-120"/>
              </a:rPr>
              <a:t>                       University</a:t>
            </a:r>
            <a:r>
              <a:rPr lang="zh-TW" altLang="en-US" sz="2200">
                <a:ea typeface="標楷體" panose="03000509000000000000" pitchFamily="65" charset="-120"/>
              </a:rPr>
              <a:t>、</a:t>
            </a:r>
            <a:r>
              <a:rPr lang="en-US" altLang="zh-TW" sz="2200">
                <a:ea typeface="標楷體" panose="03000509000000000000" pitchFamily="65" charset="-120"/>
              </a:rPr>
              <a:t>UC Davis </a:t>
            </a:r>
            <a:r>
              <a:rPr lang="zh-TW" altLang="en-US" sz="2200">
                <a:ea typeface="標楷體" panose="03000509000000000000" pitchFamily="65" charset="-120"/>
              </a:rPr>
              <a:t>、</a:t>
            </a:r>
            <a:r>
              <a:rPr lang="en-US" altLang="zh-TW" sz="2200">
                <a:ea typeface="標楷體" panose="03000509000000000000" pitchFamily="65" charset="-120"/>
              </a:rPr>
              <a:t>University of Utah</a:t>
            </a:r>
            <a:r>
              <a:rPr lang="zh-TW" altLang="en-US" sz="2200">
                <a:ea typeface="標楷體" panose="03000509000000000000" pitchFamily="65" charset="-120"/>
              </a:rPr>
              <a:t>等</a:t>
            </a:r>
          </a:p>
          <a:p>
            <a:pPr marL="1257300" lvl="2" indent="-342900">
              <a:buClr>
                <a:schemeClr val="tx1"/>
              </a:buClr>
              <a:buSzPct val="80000"/>
              <a:buFont typeface="Wingdings" panose="05000000000000000000" pitchFamily="2" charset="2"/>
              <a:buChar char="n"/>
            </a:pPr>
            <a:r>
              <a:rPr lang="zh-TW" altLang="en-US" sz="2000">
                <a:ea typeface="標楷體" panose="03000509000000000000" pitchFamily="65" charset="-120"/>
              </a:rPr>
              <a:t>工業界 </a:t>
            </a:r>
            <a:r>
              <a:rPr lang="en-US" altLang="zh-TW" sz="2000">
                <a:ea typeface="標楷體" panose="03000509000000000000" pitchFamily="65" charset="-120"/>
              </a:rPr>
              <a:t>- Juniper</a:t>
            </a:r>
            <a:r>
              <a:rPr lang="zh-TW" altLang="en-US" sz="2000">
                <a:ea typeface="標楷體" panose="03000509000000000000" pitchFamily="65" charset="-120"/>
              </a:rPr>
              <a:t>、</a:t>
            </a:r>
            <a:r>
              <a:rPr lang="en-US" altLang="zh-TW" sz="2000">
                <a:ea typeface="標楷體" panose="03000509000000000000" pitchFamily="65" charset="-120"/>
              </a:rPr>
              <a:t>CISCO</a:t>
            </a:r>
            <a:r>
              <a:rPr lang="zh-TW" altLang="en-US" sz="2000">
                <a:ea typeface="標楷體" panose="03000509000000000000" pitchFamily="65" charset="-120"/>
              </a:rPr>
              <a:t>、</a:t>
            </a:r>
            <a:r>
              <a:rPr lang="en-US" altLang="zh-TW" sz="2000">
                <a:ea typeface="標楷體" panose="03000509000000000000" pitchFamily="65" charset="-120"/>
              </a:rPr>
              <a:t>Intel</a:t>
            </a:r>
            <a:r>
              <a:rPr lang="zh-TW" altLang="en-US" sz="2000">
                <a:ea typeface="標楷體" panose="03000509000000000000" pitchFamily="65" charset="-120"/>
              </a:rPr>
              <a:t>、</a:t>
            </a:r>
            <a:r>
              <a:rPr lang="en-US" altLang="zh-TW" sz="2000">
                <a:ea typeface="標楷體" panose="03000509000000000000" pitchFamily="65" charset="-120"/>
              </a:rPr>
              <a:t>IBM</a:t>
            </a:r>
            <a:r>
              <a:rPr lang="zh-TW" altLang="en-US" sz="2000">
                <a:ea typeface="標楷體" panose="03000509000000000000" pitchFamily="65" charset="-120"/>
              </a:rPr>
              <a:t>、</a:t>
            </a:r>
            <a:r>
              <a:rPr lang="en-US" altLang="zh-TW" sz="2000">
                <a:ea typeface="標楷體" panose="03000509000000000000" pitchFamily="65" charset="-120"/>
              </a:rPr>
              <a:t>HP </a:t>
            </a:r>
          </a:p>
          <a:p>
            <a:pPr marL="457200" indent="-457200">
              <a:buClr>
                <a:schemeClr val="tx1"/>
              </a:buClr>
              <a:buFont typeface="Wingdings" panose="05000000000000000000" pitchFamily="2" charset="2"/>
              <a:buAutoNum type="arabicPeriod" startAt="3"/>
            </a:pPr>
            <a:r>
              <a:rPr lang="zh-TW" altLang="en-US" sz="2200">
                <a:ea typeface="標楷體" panose="03000509000000000000" pitchFamily="65" charset="-120"/>
              </a:rPr>
              <a:t>資金來源</a:t>
            </a:r>
          </a:p>
          <a:p>
            <a:pPr marL="1257300" lvl="2" indent="-342900">
              <a:buClr>
                <a:schemeClr val="tx1"/>
              </a:buClr>
              <a:buSzPct val="80000"/>
              <a:buFont typeface="Wingdings" panose="05000000000000000000" pitchFamily="2" charset="2"/>
              <a:buChar char="n"/>
            </a:pPr>
            <a:r>
              <a:rPr lang="zh-TW" altLang="en-US" sz="2200">
                <a:ea typeface="標楷體" panose="03000509000000000000" pitchFamily="65" charset="-120"/>
              </a:rPr>
              <a:t> </a:t>
            </a:r>
            <a:r>
              <a:rPr lang="en-US" altLang="zh-TW" sz="2200">
                <a:ea typeface="標楷體" panose="03000509000000000000" pitchFamily="65" charset="-120"/>
              </a:rPr>
              <a:t>NSF</a:t>
            </a:r>
            <a:r>
              <a:rPr lang="zh-TW" altLang="en-US" sz="2200">
                <a:ea typeface="標楷體" panose="03000509000000000000" pitchFamily="65" charset="-120"/>
              </a:rPr>
              <a:t>、</a:t>
            </a:r>
            <a:r>
              <a:rPr lang="en-US" altLang="zh-TW" sz="2200">
                <a:ea typeface="標楷體" panose="03000509000000000000" pitchFamily="65" charset="-120"/>
              </a:rPr>
              <a:t>DHS </a:t>
            </a:r>
          </a:p>
          <a:p>
            <a:pPr marL="457200" indent="-457200">
              <a:buClr>
                <a:schemeClr val="tx1"/>
              </a:buClr>
              <a:buFont typeface="Wingdings" panose="05000000000000000000" pitchFamily="2" charset="2"/>
              <a:buAutoNum type="arabicPeriod" startAt="4"/>
            </a:pPr>
            <a:r>
              <a:rPr lang="zh-TW" altLang="en-US" sz="2200">
                <a:ea typeface="標楷體" panose="03000509000000000000" pitchFamily="65" charset="-120"/>
              </a:rPr>
              <a:t>計畫名稱</a:t>
            </a:r>
          </a:p>
          <a:p>
            <a:pPr marL="1257300" lvl="2" indent="-342900">
              <a:buClr>
                <a:schemeClr val="tx1"/>
              </a:buClr>
              <a:buSzPct val="80000"/>
              <a:buFont typeface="Wingdings" panose="05000000000000000000" pitchFamily="2" charset="2"/>
              <a:buChar char="n"/>
            </a:pPr>
            <a:r>
              <a:rPr lang="en-US" altLang="zh-TW" sz="2000">
                <a:ea typeface="標楷體" panose="03000509000000000000" pitchFamily="65" charset="-120"/>
              </a:rPr>
              <a:t>Cyber Defense Technology Experimental Research (DETER) NT$1</a:t>
            </a:r>
            <a:r>
              <a:rPr lang="zh-TW" altLang="en-US" sz="2000">
                <a:ea typeface="標楷體" panose="03000509000000000000" pitchFamily="65" charset="-120"/>
              </a:rPr>
              <a:t>億</a:t>
            </a:r>
            <a:r>
              <a:rPr lang="en-US" altLang="zh-TW" sz="2000">
                <a:ea typeface="標楷體" panose="03000509000000000000" pitchFamily="65" charset="-120"/>
              </a:rPr>
              <a:t>8</a:t>
            </a:r>
            <a:r>
              <a:rPr lang="zh-TW" altLang="en-US" sz="2000">
                <a:ea typeface="標楷體" panose="03000509000000000000" pitchFamily="65" charset="-120"/>
              </a:rPr>
              <a:t>仟萬 </a:t>
            </a:r>
            <a:r>
              <a:rPr lang="en-US" altLang="zh-TW" sz="2000">
                <a:ea typeface="標楷體" panose="03000509000000000000" pitchFamily="65" charset="-120"/>
              </a:rPr>
              <a:t>(US$5.46 million)</a:t>
            </a:r>
          </a:p>
          <a:p>
            <a:pPr marL="1257300" lvl="2" indent="-342900">
              <a:buClr>
                <a:schemeClr val="tx1"/>
              </a:buClr>
              <a:buSzPct val="80000"/>
              <a:buFont typeface="Wingdings" panose="05000000000000000000" pitchFamily="2" charset="2"/>
              <a:buChar char="n"/>
            </a:pPr>
            <a:r>
              <a:rPr lang="en-US" altLang="zh-TW" sz="2000">
                <a:ea typeface="標楷體" panose="03000509000000000000" pitchFamily="65" charset="-120"/>
              </a:rPr>
              <a:t>Evaluation Methods for Internet Security Technology (EMIST) NT$1</a:t>
            </a:r>
            <a:r>
              <a:rPr lang="zh-TW" altLang="en-US" sz="2000">
                <a:ea typeface="標楷體" panose="03000509000000000000" pitchFamily="65" charset="-120"/>
              </a:rPr>
              <a:t>億</a:t>
            </a:r>
            <a:r>
              <a:rPr lang="en-US" altLang="zh-TW" sz="2000">
                <a:ea typeface="標楷體" panose="03000509000000000000" pitchFamily="65" charset="-120"/>
              </a:rPr>
              <a:t>7</a:t>
            </a:r>
            <a:r>
              <a:rPr lang="zh-TW" altLang="en-US" sz="2000">
                <a:ea typeface="標楷體" panose="03000509000000000000" pitchFamily="65" charset="-120"/>
              </a:rPr>
              <a:t>仟萬 </a:t>
            </a:r>
            <a:r>
              <a:rPr lang="en-US" altLang="zh-TW" sz="2000">
                <a:ea typeface="標楷體" panose="03000509000000000000" pitchFamily="65" charset="-120"/>
              </a:rPr>
              <a:t>(US$5.34 million)</a:t>
            </a:r>
          </a:p>
          <a:p>
            <a:pPr marL="457200" indent="-457200">
              <a:lnSpc>
                <a:spcPct val="80000"/>
              </a:lnSpc>
            </a:pPr>
            <a:endParaRPr lang="en-US" altLang="zh-TW" sz="2200">
              <a:ea typeface="標楷體" panose="03000509000000000000" pitchFamily="65" charset="-12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75D2430E-4C8E-4630-A99B-E2464292E25F}" type="slidenum">
              <a:rPr lang="en-US" altLang="zh-TW"/>
              <a:pPr/>
              <a:t>3</a:t>
            </a:fld>
            <a:endParaRPr lang="en-US" altLang="zh-TW"/>
          </a:p>
        </p:txBody>
      </p:sp>
      <p:sp>
        <p:nvSpPr>
          <p:cNvPr id="11266" name="Rectangle 2"/>
          <p:cNvSpPr>
            <a:spLocks noGrp="1" noChangeArrowheads="1"/>
          </p:cNvSpPr>
          <p:nvPr>
            <p:ph type="title"/>
          </p:nvPr>
        </p:nvSpPr>
        <p:spPr>
          <a:xfrm>
            <a:off x="468313" y="0"/>
            <a:ext cx="8229600" cy="1143000"/>
          </a:xfrm>
        </p:spPr>
        <p:txBody>
          <a:bodyPr/>
          <a:lstStyle/>
          <a:p>
            <a:r>
              <a:rPr lang="zh-TW" altLang="en-US" sz="3600">
                <a:ea typeface="標楷體" panose="03000509000000000000" pitchFamily="65" charset="-120"/>
              </a:rPr>
              <a:t>成大網路安全測試平台建置</a:t>
            </a:r>
          </a:p>
        </p:txBody>
      </p:sp>
      <p:sp>
        <p:nvSpPr>
          <p:cNvPr id="11267" name="Rectangle 3"/>
          <p:cNvSpPr>
            <a:spLocks noGrp="1" noChangeArrowheads="1"/>
          </p:cNvSpPr>
          <p:nvPr>
            <p:ph type="body" idx="1"/>
          </p:nvPr>
        </p:nvSpPr>
        <p:spPr>
          <a:xfrm>
            <a:off x="468313" y="1412875"/>
            <a:ext cx="8280400" cy="5111750"/>
          </a:xfrm>
        </p:spPr>
        <p:txBody>
          <a:bodyPr/>
          <a:lstStyle/>
          <a:p>
            <a:pPr marL="457200" indent="-457200">
              <a:buClr>
                <a:schemeClr val="tx1"/>
              </a:buClr>
              <a:buFont typeface="Wingdings" panose="05000000000000000000" pitchFamily="2" charset="2"/>
              <a:buAutoNum type="arabicPeriod"/>
            </a:pPr>
            <a:r>
              <a:rPr lang="zh-TW" altLang="en-US" sz="2400">
                <a:ea typeface="標楷體" panose="03000509000000000000" pitchFamily="65" charset="-120"/>
              </a:rPr>
              <a:t>電信國家型科技計畫寬頻網際網路重點領域下計畫之一。由電信國家型科技計畫辦公室提出，並由成功大學</a:t>
            </a:r>
            <a:r>
              <a:rPr lang="en-US" altLang="zh-TW" sz="2400">
                <a:ea typeface="標楷體" panose="03000509000000000000" pitchFamily="65" charset="-120"/>
              </a:rPr>
              <a:t>(</a:t>
            </a:r>
            <a:r>
              <a:rPr lang="zh-TW" altLang="en-US" sz="2400">
                <a:ea typeface="標楷體" panose="03000509000000000000" pitchFamily="65" charset="-120"/>
              </a:rPr>
              <a:t>總計劃</a:t>
            </a:r>
            <a:r>
              <a:rPr lang="en-US" altLang="zh-TW" sz="2400">
                <a:ea typeface="標楷體" panose="03000509000000000000" pitchFamily="65" charset="-120"/>
              </a:rPr>
              <a:t>)</a:t>
            </a:r>
            <a:r>
              <a:rPr lang="zh-TW" altLang="en-US" sz="2400">
                <a:ea typeface="標楷體" panose="03000509000000000000" pitchFamily="65" charset="-120"/>
              </a:rPr>
              <a:t>建置網路安全測試平台</a:t>
            </a:r>
          </a:p>
          <a:p>
            <a:pPr marL="457200" indent="-457200">
              <a:buClr>
                <a:schemeClr val="tx1"/>
              </a:buClr>
              <a:buFont typeface="Wingdings" panose="05000000000000000000" pitchFamily="2" charset="2"/>
              <a:buAutoNum type="arabicPeriod" startAt="2"/>
            </a:pPr>
            <a:r>
              <a:rPr lang="zh-TW" altLang="en-US" sz="2200">
                <a:ea typeface="標楷體" panose="03000509000000000000" pitchFamily="65" charset="-120"/>
              </a:rPr>
              <a:t>資金來源</a:t>
            </a:r>
          </a:p>
          <a:p>
            <a:pPr marL="1257300" lvl="2" indent="-342900">
              <a:buClr>
                <a:schemeClr val="tx1"/>
              </a:buClr>
              <a:buSzPct val="70000"/>
              <a:buFont typeface="Wingdings" panose="05000000000000000000" pitchFamily="2" charset="2"/>
              <a:buChar char="n"/>
            </a:pPr>
            <a:r>
              <a:rPr lang="zh-TW" altLang="en-US">
                <a:ea typeface="標楷體" panose="03000509000000000000" pitchFamily="65" charset="-120"/>
              </a:rPr>
              <a:t>電信國家型計畫辦公室補助</a:t>
            </a:r>
          </a:p>
          <a:p>
            <a:pPr marL="1257300" lvl="2" indent="-342900">
              <a:buClr>
                <a:schemeClr val="tx1"/>
              </a:buClr>
              <a:buSzPct val="70000"/>
              <a:buFont typeface="Wingdings" panose="05000000000000000000" pitchFamily="2" charset="2"/>
              <a:buChar char="n"/>
            </a:pPr>
            <a:r>
              <a:rPr lang="zh-TW" altLang="en-US">
                <a:ea typeface="標楷體" panose="03000509000000000000" pitchFamily="65" charset="-120"/>
              </a:rPr>
              <a:t>計畫時程：</a:t>
            </a:r>
            <a:r>
              <a:rPr lang="en-US" altLang="zh-TW">
                <a:ea typeface="標楷體" panose="03000509000000000000" pitchFamily="65" charset="-120"/>
              </a:rPr>
              <a:t>2003</a:t>
            </a:r>
            <a:r>
              <a:rPr lang="zh-TW" altLang="en-US">
                <a:ea typeface="標楷體" panose="03000509000000000000" pitchFamily="65" charset="-120"/>
              </a:rPr>
              <a:t>年</a:t>
            </a:r>
            <a:r>
              <a:rPr lang="en-US" altLang="zh-TW">
                <a:ea typeface="標楷體" panose="03000509000000000000" pitchFamily="65" charset="-120"/>
              </a:rPr>
              <a:t>5</a:t>
            </a:r>
            <a:r>
              <a:rPr lang="zh-TW" altLang="en-US">
                <a:ea typeface="標楷體" panose="03000509000000000000" pitchFamily="65" charset="-120"/>
              </a:rPr>
              <a:t>月</a:t>
            </a:r>
            <a:r>
              <a:rPr lang="en-US" altLang="zh-TW">
                <a:ea typeface="標楷體" panose="03000509000000000000" pitchFamily="65" charset="-120"/>
              </a:rPr>
              <a:t>-2004</a:t>
            </a:r>
            <a:r>
              <a:rPr lang="zh-TW" altLang="en-US">
                <a:ea typeface="標楷體" panose="03000509000000000000" pitchFamily="65" charset="-120"/>
              </a:rPr>
              <a:t>年</a:t>
            </a:r>
            <a:r>
              <a:rPr lang="en-US" altLang="zh-TW">
                <a:ea typeface="標楷體" panose="03000509000000000000" pitchFamily="65" charset="-120"/>
              </a:rPr>
              <a:t>4</a:t>
            </a:r>
            <a:r>
              <a:rPr lang="zh-TW" altLang="en-US">
                <a:ea typeface="標楷體" panose="03000509000000000000" pitchFamily="65" charset="-120"/>
              </a:rPr>
              <a:t>月</a:t>
            </a:r>
          </a:p>
          <a:p>
            <a:pPr marL="457200" indent="-457200">
              <a:buClr>
                <a:schemeClr val="tx1"/>
              </a:buClr>
              <a:buFont typeface="Wingdings" panose="05000000000000000000" pitchFamily="2" charset="2"/>
              <a:buAutoNum type="arabicPeriod" startAt="3"/>
            </a:pPr>
            <a:r>
              <a:rPr lang="zh-TW" altLang="en-US" sz="2200">
                <a:ea typeface="標楷體" panose="03000509000000000000" pitchFamily="65" charset="-120"/>
              </a:rPr>
              <a:t>計畫名稱</a:t>
            </a:r>
          </a:p>
          <a:p>
            <a:pPr marL="1257300" lvl="2" indent="-342900">
              <a:buClr>
                <a:schemeClr val="tx1"/>
              </a:buClr>
              <a:buSzPct val="80000"/>
              <a:buFont typeface="Wingdings" panose="05000000000000000000" pitchFamily="2" charset="2"/>
              <a:buChar char="n"/>
            </a:pPr>
            <a:r>
              <a:rPr lang="en-US" altLang="zh-TW">
                <a:ea typeface="標楷體" panose="03000509000000000000" pitchFamily="65" charset="-120"/>
              </a:rPr>
              <a:t>NBEN</a:t>
            </a:r>
            <a:r>
              <a:rPr lang="zh-TW" altLang="en-US">
                <a:ea typeface="標楷體" panose="03000509000000000000" pitchFamily="65" charset="-120"/>
              </a:rPr>
              <a:t>網路安全建置與實驗計畫</a:t>
            </a:r>
            <a:r>
              <a:rPr lang="en-US" altLang="zh-TW">
                <a:ea typeface="標楷體" panose="03000509000000000000" pitchFamily="65" charset="-120"/>
              </a:rPr>
              <a:t>-</a:t>
            </a:r>
            <a:r>
              <a:rPr lang="zh-TW" altLang="en-US">
                <a:ea typeface="標楷體" panose="03000509000000000000" pitchFamily="65" charset="-120"/>
              </a:rPr>
              <a:t>總計劃</a:t>
            </a:r>
          </a:p>
          <a:p>
            <a:pPr marL="1257300" lvl="2" indent="-342900">
              <a:buClr>
                <a:schemeClr val="tx1"/>
              </a:buClr>
              <a:buSzPct val="70000"/>
              <a:buFont typeface="Wingdings" panose="05000000000000000000" pitchFamily="2" charset="2"/>
              <a:buChar char="n"/>
            </a:pPr>
            <a:r>
              <a:rPr lang="en-US" altLang="zh-TW">
                <a:ea typeface="標楷體" panose="03000509000000000000" pitchFamily="65" charset="-120"/>
              </a:rPr>
              <a:t>Network Security Testbed</a:t>
            </a:r>
            <a:r>
              <a:rPr lang="zh-TW" altLang="en-US">
                <a:ea typeface="標楷體" panose="03000509000000000000" pitchFamily="65" charset="-120"/>
              </a:rPr>
              <a:t>設備費為</a:t>
            </a:r>
            <a:r>
              <a:rPr lang="en-US" altLang="zh-TW">
                <a:ea typeface="標楷體" panose="03000509000000000000" pitchFamily="65" charset="-120"/>
              </a:rPr>
              <a:t>NT$320</a:t>
            </a:r>
            <a:r>
              <a:rPr lang="zh-TW" altLang="en-US">
                <a:ea typeface="標楷體" panose="03000509000000000000" pitchFamily="65" charset="-120"/>
              </a:rPr>
              <a:t>萬</a:t>
            </a:r>
          </a:p>
          <a:p>
            <a:pPr marL="457200" indent="-457200">
              <a:lnSpc>
                <a:spcPct val="80000"/>
              </a:lnSpc>
            </a:pPr>
            <a:endParaRPr lang="en-US" altLang="zh-TW" sz="2400">
              <a:ea typeface="標楷體" panose="03000509000000000000" pitchFamily="65" charset="-12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5"/>
          <p:cNvSpPr>
            <a:spLocks noGrp="1"/>
          </p:cNvSpPr>
          <p:nvPr>
            <p:ph type="sldNum" sz="quarter" idx="12"/>
          </p:nvPr>
        </p:nvSpPr>
        <p:spPr/>
        <p:txBody>
          <a:bodyPr/>
          <a:lstStyle/>
          <a:p>
            <a:fld id="{9B027FE3-5250-41D7-B481-20FEC77BD7A1}" type="slidenum">
              <a:rPr lang="en-US" altLang="zh-TW"/>
              <a:pPr/>
              <a:t>4</a:t>
            </a:fld>
            <a:endParaRPr lang="en-US" altLang="zh-TW"/>
          </a:p>
        </p:txBody>
      </p:sp>
      <p:sp>
        <p:nvSpPr>
          <p:cNvPr id="3074" name="Rectangle 2"/>
          <p:cNvSpPr>
            <a:spLocks noGrp="1" noChangeArrowheads="1"/>
          </p:cNvSpPr>
          <p:nvPr>
            <p:ph type="title"/>
          </p:nvPr>
        </p:nvSpPr>
        <p:spPr>
          <a:xfrm>
            <a:off x="468313" y="115888"/>
            <a:ext cx="8229600" cy="792162"/>
          </a:xfrm>
        </p:spPr>
        <p:txBody>
          <a:bodyPr/>
          <a:lstStyle/>
          <a:p>
            <a:r>
              <a:rPr lang="zh-TW" altLang="en-US" sz="3600">
                <a:ea typeface="標楷體" panose="03000509000000000000" pitchFamily="65" charset="-120"/>
              </a:rPr>
              <a:t>定位與目的</a:t>
            </a:r>
          </a:p>
        </p:txBody>
      </p:sp>
      <p:pic>
        <p:nvPicPr>
          <p:cNvPr id="3075"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5435600" y="1412875"/>
            <a:ext cx="3382963" cy="3319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6" name="Text Box 4"/>
          <p:cNvSpPr txBox="1">
            <a:spLocks noChangeArrowheads="1"/>
          </p:cNvSpPr>
          <p:nvPr/>
        </p:nvSpPr>
        <p:spPr bwMode="auto">
          <a:xfrm>
            <a:off x="107950" y="1125538"/>
            <a:ext cx="5327650" cy="556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kumimoji="1">
                <a:solidFill>
                  <a:schemeClr val="tx1"/>
                </a:solidFill>
                <a:latin typeface="Arial" panose="020B0604020202020204" pitchFamily="34" charset="0"/>
                <a:ea typeface="新細明體" panose="02020500000000000000" pitchFamily="18" charset="-120"/>
              </a:defRPr>
            </a:lvl1pPr>
            <a:lvl2pPr marL="800100" indent="-342900">
              <a:defRPr kumimoji="1">
                <a:solidFill>
                  <a:schemeClr val="tx1"/>
                </a:solidFill>
                <a:latin typeface="Arial" panose="020B0604020202020204" pitchFamily="34" charset="0"/>
                <a:ea typeface="新細明體" panose="02020500000000000000" pitchFamily="18" charset="-120"/>
              </a:defRPr>
            </a:lvl2pPr>
            <a:lvl3pPr marL="1257300" indent="-342900">
              <a:defRPr kumimoji="1">
                <a:solidFill>
                  <a:schemeClr val="tx1"/>
                </a:solidFill>
                <a:latin typeface="Arial" panose="020B0604020202020204" pitchFamily="34" charset="0"/>
                <a:ea typeface="新細明體" panose="02020500000000000000" pitchFamily="18" charset="-120"/>
              </a:defRPr>
            </a:lvl3pPr>
            <a:lvl4pPr marL="1714500" indent="-342900">
              <a:defRPr kumimoji="1">
                <a:solidFill>
                  <a:schemeClr val="tx1"/>
                </a:solidFill>
                <a:latin typeface="Arial" panose="020B0604020202020204" pitchFamily="34" charset="0"/>
                <a:ea typeface="新細明體" panose="02020500000000000000" pitchFamily="18" charset="-120"/>
              </a:defRPr>
            </a:lvl4pPr>
            <a:lvl5pPr marL="2171700" indent="-342900">
              <a:defRPr kumimoji="1">
                <a:solidFill>
                  <a:schemeClr val="tx1"/>
                </a:solidFill>
                <a:latin typeface="Arial" panose="020B0604020202020204" pitchFamily="34" charset="0"/>
                <a:ea typeface="新細明體" panose="02020500000000000000" pitchFamily="18" charset="-120"/>
              </a:defRPr>
            </a:lvl5pPr>
            <a:lvl6pPr marL="26289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30861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5433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40005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nSpc>
                <a:spcPct val="70000"/>
              </a:lnSpc>
              <a:spcBef>
                <a:spcPct val="50000"/>
              </a:spcBef>
              <a:buFontTx/>
              <a:buAutoNum type="arabicPeriod"/>
            </a:pPr>
            <a:r>
              <a:rPr lang="en-US" altLang="zh-TW" sz="2200">
                <a:solidFill>
                  <a:srgbClr val="FF0000"/>
                </a:solidFill>
                <a:ea typeface="標楷體" panose="03000509000000000000" pitchFamily="65" charset="-120"/>
              </a:rPr>
              <a:t> </a:t>
            </a:r>
            <a:r>
              <a:rPr lang="zh-TW" altLang="en-US" sz="2200">
                <a:solidFill>
                  <a:srgbClr val="FF0000"/>
                </a:solidFill>
                <a:ea typeface="標楷體" panose="03000509000000000000" pitchFamily="65" charset="-120"/>
              </a:rPr>
              <a:t>安全性分析</a:t>
            </a:r>
            <a:endParaRPr lang="zh-TW" altLang="en-US" sz="2200">
              <a:ea typeface="標楷體" panose="03000509000000000000" pitchFamily="65" charset="-120"/>
            </a:endParaRPr>
          </a:p>
          <a:p>
            <a:pPr>
              <a:lnSpc>
                <a:spcPct val="70000"/>
              </a:lnSpc>
              <a:spcBef>
                <a:spcPct val="50000"/>
              </a:spcBef>
            </a:pPr>
            <a:r>
              <a:rPr lang="zh-TW" altLang="en-US" sz="2200">
                <a:ea typeface="標楷體" panose="03000509000000000000" pitchFamily="65" charset="-120"/>
              </a:rPr>
              <a:t>  以已知的方法或發展未知技術進行</a:t>
            </a:r>
          </a:p>
          <a:p>
            <a:pPr>
              <a:lnSpc>
                <a:spcPct val="70000"/>
              </a:lnSpc>
              <a:spcBef>
                <a:spcPct val="50000"/>
              </a:spcBef>
            </a:pPr>
            <a:r>
              <a:rPr lang="zh-TW" altLang="en-US" sz="2200">
                <a:ea typeface="標楷體" panose="03000509000000000000" pitchFamily="65" charset="-120"/>
              </a:rPr>
              <a:t>  各種系統、軟體、駭客攻擊手法等 </a:t>
            </a:r>
          </a:p>
          <a:p>
            <a:pPr>
              <a:lnSpc>
                <a:spcPct val="70000"/>
              </a:lnSpc>
              <a:spcBef>
                <a:spcPct val="50000"/>
              </a:spcBef>
            </a:pPr>
            <a:r>
              <a:rPr lang="zh-TW" altLang="en-US" sz="2200">
                <a:ea typeface="標楷體" panose="03000509000000000000" pitchFamily="65" charset="-120"/>
              </a:rPr>
              <a:t>  的安全性分析，提供相關漏洞資訊</a:t>
            </a:r>
          </a:p>
          <a:p>
            <a:pPr>
              <a:lnSpc>
                <a:spcPct val="70000"/>
              </a:lnSpc>
              <a:spcBef>
                <a:spcPct val="50000"/>
              </a:spcBef>
            </a:pPr>
            <a:r>
              <a:rPr lang="zh-TW" altLang="en-US" sz="2200">
                <a:ea typeface="標楷體" panose="03000509000000000000" pitchFamily="65" charset="-120"/>
              </a:rPr>
              <a:t>  及防範的方法。</a:t>
            </a:r>
          </a:p>
          <a:p>
            <a:pPr>
              <a:lnSpc>
                <a:spcPct val="70000"/>
              </a:lnSpc>
              <a:spcBef>
                <a:spcPct val="50000"/>
              </a:spcBef>
              <a:buFontTx/>
              <a:buAutoNum type="arabicPeriod" startAt="2"/>
            </a:pPr>
            <a:r>
              <a:rPr lang="zh-TW" altLang="en-US" sz="2200">
                <a:solidFill>
                  <a:srgbClr val="FF0000"/>
                </a:solidFill>
                <a:ea typeface="標楷體" panose="03000509000000000000" pitchFamily="65" charset="-120"/>
              </a:rPr>
              <a:t>支援學術界研究發展</a:t>
            </a:r>
            <a:endParaRPr lang="zh-TW" altLang="en-US" sz="2200">
              <a:ea typeface="標楷體" panose="03000509000000000000" pitchFamily="65" charset="-120"/>
            </a:endParaRPr>
          </a:p>
          <a:p>
            <a:pPr>
              <a:lnSpc>
                <a:spcPct val="70000"/>
              </a:lnSpc>
              <a:spcBef>
                <a:spcPct val="50000"/>
              </a:spcBef>
            </a:pPr>
            <a:r>
              <a:rPr lang="zh-TW" altLang="en-US" sz="2200">
                <a:ea typeface="標楷體" panose="03000509000000000000" pitchFamily="65" charset="-120"/>
              </a:rPr>
              <a:t>  可快速提供實驗環境需求及結合理</a:t>
            </a:r>
          </a:p>
          <a:p>
            <a:pPr>
              <a:lnSpc>
                <a:spcPct val="70000"/>
              </a:lnSpc>
              <a:spcBef>
                <a:spcPct val="50000"/>
              </a:spcBef>
            </a:pPr>
            <a:r>
              <a:rPr lang="zh-TW" altLang="en-US" sz="2200">
                <a:ea typeface="標楷體" panose="03000509000000000000" pitchFamily="65" charset="-120"/>
              </a:rPr>
              <a:t>  論創建、模擬分析、實驗的漸進式</a:t>
            </a:r>
          </a:p>
          <a:p>
            <a:pPr>
              <a:lnSpc>
                <a:spcPct val="70000"/>
              </a:lnSpc>
              <a:spcBef>
                <a:spcPct val="50000"/>
              </a:spcBef>
            </a:pPr>
            <a:r>
              <a:rPr lang="zh-TW" altLang="en-US" sz="2200">
                <a:ea typeface="標楷體" panose="03000509000000000000" pitchFamily="65" charset="-120"/>
              </a:rPr>
              <a:t>  研究流程，增強資安研究的深度。</a:t>
            </a:r>
          </a:p>
          <a:p>
            <a:pPr>
              <a:lnSpc>
                <a:spcPct val="70000"/>
              </a:lnSpc>
              <a:spcBef>
                <a:spcPct val="50000"/>
              </a:spcBef>
              <a:buFontTx/>
              <a:buAutoNum type="arabicPeriod" startAt="3"/>
            </a:pPr>
            <a:r>
              <a:rPr lang="zh-TW" altLang="en-US" sz="2200">
                <a:solidFill>
                  <a:srgbClr val="FF0000"/>
                </a:solidFill>
                <a:ea typeface="標楷體" panose="03000509000000000000" pitchFamily="65" charset="-120"/>
              </a:rPr>
              <a:t> 教育訓練</a:t>
            </a:r>
          </a:p>
          <a:p>
            <a:pPr>
              <a:lnSpc>
                <a:spcPct val="70000"/>
              </a:lnSpc>
              <a:spcBef>
                <a:spcPct val="50000"/>
              </a:spcBef>
            </a:pPr>
            <a:r>
              <a:rPr lang="zh-TW" altLang="en-US" sz="2200">
                <a:solidFill>
                  <a:srgbClr val="FF0000"/>
                </a:solidFill>
                <a:ea typeface="標楷體" panose="03000509000000000000" pitchFamily="65" charset="-120"/>
              </a:rPr>
              <a:t>  </a:t>
            </a:r>
            <a:r>
              <a:rPr lang="zh-TW" altLang="en-US" sz="2200">
                <a:ea typeface="標楷體" panose="03000509000000000000" pitchFamily="65" charset="-120"/>
              </a:rPr>
              <a:t>提供網路安全事件的真實重現，提供針</a:t>
            </a:r>
          </a:p>
          <a:p>
            <a:pPr>
              <a:lnSpc>
                <a:spcPct val="70000"/>
              </a:lnSpc>
              <a:spcBef>
                <a:spcPct val="50000"/>
              </a:spcBef>
            </a:pPr>
            <a:r>
              <a:rPr lang="zh-TW" altLang="en-US" sz="2200">
                <a:ea typeface="標楷體" panose="03000509000000000000" pitchFamily="65" charset="-120"/>
              </a:rPr>
              <a:t>  對網管人員或相關人員反覆訓練，學習</a:t>
            </a:r>
          </a:p>
          <a:p>
            <a:pPr>
              <a:lnSpc>
                <a:spcPct val="70000"/>
              </a:lnSpc>
              <a:spcBef>
                <a:spcPct val="50000"/>
              </a:spcBef>
            </a:pPr>
            <a:r>
              <a:rPr lang="zh-TW" altLang="en-US" sz="2200">
                <a:ea typeface="標楷體" panose="03000509000000000000" pitchFamily="65" charset="-120"/>
              </a:rPr>
              <a:t>  與增強網安事件發生時的應變能力過程</a:t>
            </a:r>
          </a:p>
          <a:p>
            <a:pPr>
              <a:lnSpc>
                <a:spcPct val="70000"/>
              </a:lnSpc>
              <a:spcBef>
                <a:spcPct val="50000"/>
              </a:spcBef>
            </a:pPr>
            <a:r>
              <a:rPr lang="zh-TW" altLang="en-US" sz="2200">
                <a:ea typeface="標楷體" panose="03000509000000000000" pitchFamily="65" charset="-120"/>
              </a:rPr>
              <a:t>  經驗。</a:t>
            </a:r>
          </a:p>
        </p:txBody>
      </p:sp>
      <p:sp>
        <p:nvSpPr>
          <p:cNvPr id="3077" name="Text Box 5"/>
          <p:cNvSpPr txBox="1">
            <a:spLocks noChangeArrowheads="1"/>
          </p:cNvSpPr>
          <p:nvPr/>
        </p:nvSpPr>
        <p:spPr bwMode="auto">
          <a:xfrm>
            <a:off x="5724525" y="4868863"/>
            <a:ext cx="27352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TW" altLang="en-US">
                <a:ea typeface="標楷體" panose="03000509000000000000" pitchFamily="65" charset="-120"/>
              </a:rPr>
              <a:t>網路安全測試平台定位圖</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fld id="{F8537CAA-DEC8-4091-94A2-4FE265324BA1}" type="slidenum">
              <a:rPr lang="en-US" altLang="zh-TW"/>
              <a:pPr/>
              <a:t>5</a:t>
            </a:fld>
            <a:endParaRPr lang="en-US" altLang="zh-TW"/>
          </a:p>
        </p:txBody>
      </p:sp>
      <p:sp>
        <p:nvSpPr>
          <p:cNvPr id="15362" name="Rectangle 2"/>
          <p:cNvSpPr>
            <a:spLocks noGrp="1" noChangeArrowheads="1"/>
          </p:cNvSpPr>
          <p:nvPr>
            <p:ph type="title"/>
          </p:nvPr>
        </p:nvSpPr>
        <p:spPr>
          <a:xfrm>
            <a:off x="468313" y="0"/>
            <a:ext cx="8229600" cy="1143000"/>
          </a:xfrm>
        </p:spPr>
        <p:txBody>
          <a:bodyPr/>
          <a:lstStyle/>
          <a:p>
            <a:r>
              <a:rPr lang="zh-TW" altLang="en-US" sz="3600">
                <a:ea typeface="標楷體" panose="03000509000000000000" pitchFamily="65" charset="-120"/>
              </a:rPr>
              <a:t>研究人力與現有設備</a:t>
            </a:r>
          </a:p>
        </p:txBody>
      </p:sp>
      <p:sp>
        <p:nvSpPr>
          <p:cNvPr id="15363" name="Rectangle 3"/>
          <p:cNvSpPr>
            <a:spLocks noGrp="1" noChangeArrowheads="1"/>
          </p:cNvSpPr>
          <p:nvPr>
            <p:ph type="body" idx="1"/>
          </p:nvPr>
        </p:nvSpPr>
        <p:spPr>
          <a:xfrm>
            <a:off x="565150" y="1196975"/>
            <a:ext cx="8578850" cy="1828800"/>
          </a:xfrm>
        </p:spPr>
        <p:txBody>
          <a:bodyPr/>
          <a:lstStyle/>
          <a:p>
            <a:pPr marL="609600" indent="-609600">
              <a:lnSpc>
                <a:spcPct val="80000"/>
              </a:lnSpc>
              <a:buFontTx/>
              <a:buAutoNum type="arabicPeriod"/>
            </a:pPr>
            <a:r>
              <a:rPr lang="zh-TW" altLang="en-US" sz="2600">
                <a:ea typeface="標楷體" panose="03000509000000000000" pitchFamily="65" charset="-120"/>
              </a:rPr>
              <a:t>研究人力：</a:t>
            </a:r>
          </a:p>
          <a:p>
            <a:pPr marL="609600" indent="-609600">
              <a:lnSpc>
                <a:spcPct val="80000"/>
              </a:lnSpc>
              <a:buFontTx/>
              <a:buNone/>
            </a:pPr>
            <a:r>
              <a:rPr lang="zh-TW" altLang="en-US" sz="2600">
                <a:ea typeface="標楷體" panose="03000509000000000000" pitchFamily="65" charset="-120"/>
              </a:rPr>
              <a:t>    以賴溪松教授為主，結合不同地區</a:t>
            </a:r>
            <a:r>
              <a:rPr lang="en-US" altLang="zh-TW" sz="2600">
                <a:ea typeface="標楷體" panose="03000509000000000000" pitchFamily="65" charset="-120"/>
              </a:rPr>
              <a:t>6</a:t>
            </a:r>
            <a:r>
              <a:rPr lang="zh-TW" altLang="en-US" sz="2600">
                <a:ea typeface="標楷體" panose="03000509000000000000" pitchFamily="65" charset="-120"/>
              </a:rPr>
              <a:t>所學校</a:t>
            </a:r>
            <a:r>
              <a:rPr lang="en-US" altLang="zh-TW" sz="2600">
                <a:solidFill>
                  <a:srgbClr val="FF0066"/>
                </a:solidFill>
                <a:ea typeface="標楷體" panose="03000509000000000000" pitchFamily="65" charset="-120"/>
              </a:rPr>
              <a:t>(</a:t>
            </a:r>
            <a:r>
              <a:rPr lang="zh-TW" altLang="en-US" sz="2600">
                <a:solidFill>
                  <a:srgbClr val="FF0066"/>
                </a:solidFill>
                <a:ea typeface="標楷體" panose="03000509000000000000" pitchFamily="65" charset="-120"/>
              </a:rPr>
              <a:t>成功大學、</a:t>
            </a:r>
          </a:p>
          <a:p>
            <a:pPr marL="609600" indent="-609600">
              <a:lnSpc>
                <a:spcPct val="80000"/>
              </a:lnSpc>
              <a:buFontTx/>
              <a:buNone/>
            </a:pPr>
            <a:r>
              <a:rPr lang="zh-TW" altLang="en-US" sz="2600">
                <a:solidFill>
                  <a:srgbClr val="FF0066"/>
                </a:solidFill>
                <a:ea typeface="標楷體" panose="03000509000000000000" pitchFamily="65" charset="-120"/>
              </a:rPr>
              <a:t>    中正大學、雲林科技大學、虎尾科技大學、樹德科技大</a:t>
            </a:r>
          </a:p>
          <a:p>
            <a:pPr marL="609600" indent="-609600">
              <a:lnSpc>
                <a:spcPct val="80000"/>
              </a:lnSpc>
              <a:buFontTx/>
              <a:buNone/>
            </a:pPr>
            <a:r>
              <a:rPr lang="zh-TW" altLang="en-US" sz="2600">
                <a:solidFill>
                  <a:srgbClr val="FF0066"/>
                </a:solidFill>
                <a:ea typeface="標楷體" panose="03000509000000000000" pitchFamily="65" charset="-120"/>
              </a:rPr>
              <a:t>    學、興國管理學院</a:t>
            </a:r>
            <a:r>
              <a:rPr lang="en-US" altLang="zh-TW" sz="2600">
                <a:solidFill>
                  <a:srgbClr val="FF0066"/>
                </a:solidFill>
                <a:ea typeface="標楷體" panose="03000509000000000000" pitchFamily="65" charset="-120"/>
              </a:rPr>
              <a:t>)</a:t>
            </a:r>
            <a:r>
              <a:rPr lang="zh-TW" altLang="en-US" sz="2600">
                <a:ea typeface="標楷體" panose="03000509000000000000" pitchFamily="65" charset="-120"/>
              </a:rPr>
              <a:t>共</a:t>
            </a:r>
            <a:r>
              <a:rPr lang="en-US" altLang="zh-TW" sz="2600">
                <a:ea typeface="標楷體" panose="03000509000000000000" pitchFamily="65" charset="-120"/>
              </a:rPr>
              <a:t>8</a:t>
            </a:r>
            <a:r>
              <a:rPr lang="zh-TW" altLang="en-US" sz="2600">
                <a:ea typeface="標楷體" panose="03000509000000000000" pitchFamily="65" charset="-120"/>
              </a:rPr>
              <a:t>名教授，助理</a:t>
            </a:r>
            <a:r>
              <a:rPr lang="en-US" altLang="zh-TW" sz="2600">
                <a:ea typeface="標楷體" panose="03000509000000000000" pitchFamily="65" charset="-120"/>
              </a:rPr>
              <a:t>2</a:t>
            </a:r>
            <a:r>
              <a:rPr lang="zh-TW" altLang="en-US" sz="2600">
                <a:ea typeface="標楷體" panose="03000509000000000000" pitchFamily="65" charset="-120"/>
              </a:rPr>
              <a:t>名、博士班</a:t>
            </a:r>
            <a:r>
              <a:rPr lang="en-US" altLang="zh-TW" sz="2600">
                <a:ea typeface="標楷體" panose="03000509000000000000" pitchFamily="65" charset="-120"/>
              </a:rPr>
              <a:t>2</a:t>
            </a:r>
            <a:r>
              <a:rPr lang="zh-TW" altLang="en-US" sz="2600">
                <a:ea typeface="標楷體" panose="03000509000000000000" pitchFamily="65" charset="-120"/>
              </a:rPr>
              <a:t>名、</a:t>
            </a:r>
          </a:p>
          <a:p>
            <a:pPr marL="609600" indent="-609600">
              <a:lnSpc>
                <a:spcPct val="80000"/>
              </a:lnSpc>
              <a:buFontTx/>
              <a:buNone/>
            </a:pPr>
            <a:r>
              <a:rPr lang="zh-TW" altLang="en-US" sz="2600">
                <a:ea typeface="標楷體" panose="03000509000000000000" pitchFamily="65" charset="-120"/>
              </a:rPr>
              <a:t>    碩士班</a:t>
            </a:r>
            <a:r>
              <a:rPr lang="en-US" altLang="zh-TW" sz="2600">
                <a:ea typeface="標楷體" panose="03000509000000000000" pitchFamily="65" charset="-120"/>
              </a:rPr>
              <a:t>22</a:t>
            </a:r>
            <a:r>
              <a:rPr lang="zh-TW" altLang="en-US" sz="2600">
                <a:ea typeface="標楷體" panose="03000509000000000000" pitchFamily="65" charset="-120"/>
              </a:rPr>
              <a:t>名</a:t>
            </a:r>
          </a:p>
          <a:p>
            <a:pPr marL="609600" indent="-609600">
              <a:lnSpc>
                <a:spcPct val="80000"/>
              </a:lnSpc>
              <a:buFontTx/>
              <a:buAutoNum type="arabicPeriod" startAt="2"/>
            </a:pPr>
            <a:r>
              <a:rPr lang="zh-TW" altLang="en-US" sz="2600">
                <a:ea typeface="標楷體" panose="03000509000000000000" pitchFamily="65" charset="-120"/>
              </a:rPr>
              <a:t>現有設備 （會再擴充）：</a:t>
            </a:r>
          </a:p>
          <a:p>
            <a:pPr marL="609600" indent="-609600">
              <a:lnSpc>
                <a:spcPct val="80000"/>
              </a:lnSpc>
            </a:pPr>
            <a:endParaRPr lang="zh-TW" altLang="en-US" sz="2600">
              <a:ea typeface="標楷體" panose="03000509000000000000" pitchFamily="65" charset="-120"/>
            </a:endParaRPr>
          </a:p>
          <a:p>
            <a:pPr marL="609600" indent="-609600">
              <a:lnSpc>
                <a:spcPct val="80000"/>
              </a:lnSpc>
            </a:pPr>
            <a:endParaRPr lang="zh-TW" altLang="en-US" sz="2600">
              <a:ea typeface="標楷體" panose="03000509000000000000" pitchFamily="65" charset="-120"/>
            </a:endParaRPr>
          </a:p>
          <a:p>
            <a:pPr marL="609600" indent="-609600">
              <a:lnSpc>
                <a:spcPct val="80000"/>
              </a:lnSpc>
            </a:pPr>
            <a:endParaRPr lang="en-US" altLang="zh-TW" sz="2600">
              <a:ea typeface="標楷體" panose="03000509000000000000" pitchFamily="65" charset="-120"/>
            </a:endParaRPr>
          </a:p>
        </p:txBody>
      </p:sp>
      <p:pic>
        <p:nvPicPr>
          <p:cNvPr id="1536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3789363"/>
            <a:ext cx="6192838" cy="27987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fld id="{99A17CC6-75F5-49C4-A264-A61BA91D73A1}" type="slidenum">
              <a:rPr lang="en-US" altLang="zh-TW"/>
              <a:pPr/>
              <a:t>6</a:t>
            </a:fld>
            <a:endParaRPr lang="en-US" altLang="zh-TW"/>
          </a:p>
        </p:txBody>
      </p:sp>
      <p:sp>
        <p:nvSpPr>
          <p:cNvPr id="19458" name="Rectangle 2"/>
          <p:cNvSpPr>
            <a:spLocks noGrp="1" noChangeArrowheads="1"/>
          </p:cNvSpPr>
          <p:nvPr>
            <p:ph type="title"/>
          </p:nvPr>
        </p:nvSpPr>
        <p:spPr>
          <a:xfrm>
            <a:off x="468313" y="0"/>
            <a:ext cx="8229600" cy="1143000"/>
          </a:xfrm>
        </p:spPr>
        <p:txBody>
          <a:bodyPr/>
          <a:lstStyle/>
          <a:p>
            <a:pPr algn="l"/>
            <a:r>
              <a:rPr lang="zh-TW" altLang="en-US" sz="3600">
                <a:ea typeface="標楷體" panose="03000509000000000000" pitchFamily="65" charset="-120"/>
              </a:rPr>
              <a:t>微軟與成功大學簽定資訊安全合作計劃</a:t>
            </a:r>
            <a:r>
              <a:rPr lang="zh-TW" altLang="en-US" sz="4000"/>
              <a:t> </a:t>
            </a:r>
          </a:p>
        </p:txBody>
      </p:sp>
      <p:sp>
        <p:nvSpPr>
          <p:cNvPr id="19459" name="Rectangle 3"/>
          <p:cNvSpPr>
            <a:spLocks noGrp="1" noChangeArrowheads="1"/>
          </p:cNvSpPr>
          <p:nvPr>
            <p:ph type="body" idx="1"/>
          </p:nvPr>
        </p:nvSpPr>
        <p:spPr>
          <a:xfrm>
            <a:off x="457200" y="1600200"/>
            <a:ext cx="8218488" cy="2333625"/>
          </a:xfrm>
        </p:spPr>
        <p:txBody>
          <a:bodyPr/>
          <a:lstStyle/>
          <a:p>
            <a:pPr marL="609600" indent="-609600">
              <a:lnSpc>
                <a:spcPct val="90000"/>
              </a:lnSpc>
              <a:buFontTx/>
              <a:buNone/>
            </a:pPr>
            <a:r>
              <a:rPr lang="zh-TW" altLang="en-US" sz="2800">
                <a:ea typeface="標楷體" panose="03000509000000000000" pitchFamily="65" charset="-120"/>
              </a:rPr>
              <a:t>微軟公司與成功大學於</a:t>
            </a:r>
            <a:r>
              <a:rPr lang="en-US" altLang="zh-TW" sz="2800">
                <a:ea typeface="標楷體" panose="03000509000000000000" pitchFamily="65" charset="-120"/>
              </a:rPr>
              <a:t>93</a:t>
            </a:r>
            <a:r>
              <a:rPr lang="zh-TW" altLang="en-US" sz="2800">
                <a:ea typeface="標楷體" panose="03000509000000000000" pitchFamily="65" charset="-120"/>
              </a:rPr>
              <a:t>年</a:t>
            </a:r>
            <a:r>
              <a:rPr lang="en-US" altLang="zh-TW" sz="2800">
                <a:ea typeface="標楷體" panose="03000509000000000000" pitchFamily="65" charset="-120"/>
              </a:rPr>
              <a:t>3</a:t>
            </a:r>
            <a:r>
              <a:rPr lang="zh-TW" altLang="en-US" sz="2800">
                <a:ea typeface="標楷體" panose="03000509000000000000" pitchFamily="65" charset="-120"/>
              </a:rPr>
              <a:t>月</a:t>
            </a:r>
            <a:r>
              <a:rPr lang="en-US" altLang="zh-TW" sz="2800">
                <a:ea typeface="標楷體" panose="03000509000000000000" pitchFamily="65" charset="-120"/>
              </a:rPr>
              <a:t>23</a:t>
            </a:r>
            <a:r>
              <a:rPr lang="zh-TW" altLang="en-US" sz="2800">
                <a:ea typeface="標楷體" panose="03000509000000000000" pitchFamily="65" charset="-120"/>
              </a:rPr>
              <a:t>日共同簽訂資訊</a:t>
            </a:r>
          </a:p>
          <a:p>
            <a:pPr marL="609600" indent="-609600">
              <a:lnSpc>
                <a:spcPct val="90000"/>
              </a:lnSpc>
              <a:buFontTx/>
              <a:buNone/>
            </a:pPr>
            <a:r>
              <a:rPr lang="zh-TW" altLang="en-US" sz="2800">
                <a:ea typeface="標楷體" panose="03000509000000000000" pitchFamily="65" charset="-120"/>
              </a:rPr>
              <a:t>安全合作計劃，預計將投入包括資金、軟體與技術</a:t>
            </a:r>
          </a:p>
          <a:p>
            <a:pPr marL="609600" indent="-609600">
              <a:lnSpc>
                <a:spcPct val="90000"/>
              </a:lnSpc>
              <a:buFontTx/>
              <a:buNone/>
            </a:pPr>
            <a:r>
              <a:rPr lang="zh-TW" altLang="en-US" sz="2800">
                <a:ea typeface="標楷體" panose="03000509000000000000" pitchFamily="65" charset="-120"/>
              </a:rPr>
              <a:t>支援等資源，協助成功大學資通安全研究中心有關</a:t>
            </a:r>
          </a:p>
          <a:p>
            <a:pPr marL="609600" indent="-609600">
              <a:lnSpc>
                <a:spcPct val="90000"/>
              </a:lnSpc>
              <a:buFontTx/>
              <a:buNone/>
            </a:pPr>
            <a:r>
              <a:rPr lang="zh-TW" altLang="en-US" sz="2800">
                <a:ea typeface="標楷體" panose="03000509000000000000" pitchFamily="65" charset="-120"/>
              </a:rPr>
              <a:t>資訊安全的研究與實驗。</a:t>
            </a:r>
            <a:r>
              <a:rPr lang="zh-TW" altLang="en-US" sz="2400">
                <a:ea typeface="標楷體" panose="03000509000000000000" pitchFamily="65" charset="-120"/>
              </a:rPr>
              <a:t> </a:t>
            </a:r>
          </a:p>
          <a:p>
            <a:pPr marL="609600" indent="-609600">
              <a:lnSpc>
                <a:spcPct val="90000"/>
              </a:lnSpc>
            </a:pPr>
            <a:endParaRPr lang="en-US" altLang="zh-TW" sz="2400">
              <a:ea typeface="標楷體" panose="03000509000000000000" pitchFamily="65" charset="-120"/>
            </a:endParaRPr>
          </a:p>
        </p:txBody>
      </p:sp>
      <p:pic>
        <p:nvPicPr>
          <p:cNvPr id="1946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3644900"/>
            <a:ext cx="4968875" cy="2952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B4800BC3-A400-4EA4-BC6D-867ED7E90DB3}" type="slidenum">
              <a:rPr lang="en-US" altLang="zh-TW"/>
              <a:pPr/>
              <a:t>7</a:t>
            </a:fld>
            <a:endParaRPr lang="en-US" altLang="zh-TW"/>
          </a:p>
        </p:txBody>
      </p:sp>
      <p:sp>
        <p:nvSpPr>
          <p:cNvPr id="18434" name="Rectangle 2"/>
          <p:cNvSpPr>
            <a:spLocks noGrp="1" noChangeArrowheads="1"/>
          </p:cNvSpPr>
          <p:nvPr>
            <p:ph type="title"/>
          </p:nvPr>
        </p:nvSpPr>
        <p:spPr/>
        <p:txBody>
          <a:bodyPr/>
          <a:lstStyle/>
          <a:p>
            <a:r>
              <a:rPr lang="zh-TW" altLang="en-US" sz="3600">
                <a:ea typeface="標楷體" panose="03000509000000000000" pitchFamily="65" charset="-120"/>
              </a:rPr>
              <a:t>微軟公司全球性政府安全計劃</a:t>
            </a:r>
            <a:br>
              <a:rPr lang="zh-TW" altLang="en-US" sz="3600">
                <a:ea typeface="標楷體" panose="03000509000000000000" pitchFamily="65" charset="-120"/>
              </a:rPr>
            </a:br>
            <a:r>
              <a:rPr lang="zh-TW" altLang="en-US" sz="3600">
                <a:ea typeface="標楷體" panose="03000509000000000000" pitchFamily="65" charset="-120"/>
              </a:rPr>
              <a:t>（</a:t>
            </a:r>
            <a:r>
              <a:rPr lang="en-US" altLang="zh-TW" sz="3600">
                <a:ea typeface="標楷體" panose="03000509000000000000" pitchFamily="65" charset="-120"/>
              </a:rPr>
              <a:t>Government Security Program</a:t>
            </a:r>
            <a:r>
              <a:rPr lang="zh-TW" altLang="en-US" sz="4000"/>
              <a:t>） </a:t>
            </a:r>
          </a:p>
        </p:txBody>
      </p:sp>
      <p:sp>
        <p:nvSpPr>
          <p:cNvPr id="18435" name="Rectangle 3"/>
          <p:cNvSpPr>
            <a:spLocks noGrp="1" noChangeArrowheads="1"/>
          </p:cNvSpPr>
          <p:nvPr>
            <p:ph type="body" idx="1"/>
          </p:nvPr>
        </p:nvSpPr>
        <p:spPr>
          <a:xfrm>
            <a:off x="457200" y="1600200"/>
            <a:ext cx="8229600" cy="3844925"/>
          </a:xfrm>
        </p:spPr>
        <p:txBody>
          <a:bodyPr/>
          <a:lstStyle/>
          <a:p>
            <a:pPr marL="609600" indent="-609600">
              <a:buFontTx/>
              <a:buAutoNum type="arabicPeriod"/>
            </a:pPr>
            <a:r>
              <a:rPr lang="zh-TW" altLang="en-US">
                <a:ea typeface="標楷體" panose="03000509000000000000" pitchFamily="65" charset="-120"/>
              </a:rPr>
              <a:t>繼國防部後，目前唯一對行政院主計處申請通過之學術研究單位。</a:t>
            </a:r>
          </a:p>
          <a:p>
            <a:pPr marL="609600" indent="-609600">
              <a:buFontTx/>
              <a:buAutoNum type="arabicPeriod"/>
            </a:pPr>
            <a:r>
              <a:rPr kumimoji="0" lang="zh-TW" altLang="en-US">
                <a:ea typeface="標楷體" panose="03000509000000000000" pitchFamily="65" charset="-120"/>
              </a:rPr>
              <a:t>經由智慧卡安全線上讀取機制檢閱</a:t>
            </a:r>
            <a:r>
              <a:rPr kumimoji="0" lang="en-US" altLang="zh-TW">
                <a:ea typeface="標楷體" panose="03000509000000000000" pitchFamily="65" charset="-120"/>
              </a:rPr>
              <a:t>Windows</a:t>
            </a:r>
            <a:r>
              <a:rPr kumimoji="0" lang="zh-TW" altLang="en-US">
                <a:ea typeface="標楷體" panose="03000509000000000000" pitchFamily="65" charset="-120"/>
              </a:rPr>
              <a:t>的原始程式碼</a:t>
            </a:r>
            <a:r>
              <a:rPr lang="zh-TW" altLang="en-US">
                <a:ea typeface="標楷體" panose="03000509000000000000" pitchFamily="65" charset="-120"/>
              </a:rPr>
              <a:t>所需的資訊及其它技術資訊。</a:t>
            </a:r>
          </a:p>
          <a:p>
            <a:pPr marL="609600" indent="-609600">
              <a:buFontTx/>
              <a:buAutoNum type="arabicPeriod"/>
            </a:pPr>
            <a:r>
              <a:rPr lang="zh-TW" altLang="en-US">
                <a:ea typeface="標楷體" panose="03000509000000000000" pitchFamily="65" charset="-120"/>
              </a:rPr>
              <a:t>微軟將會提供訓練幫助閱讀</a:t>
            </a:r>
            <a:r>
              <a:rPr kumimoji="0" lang="zh-TW" altLang="en-US">
                <a:ea typeface="標楷體" panose="03000509000000000000" pitchFamily="65" charset="-120"/>
              </a:rPr>
              <a:t>原始程式碼</a:t>
            </a:r>
          </a:p>
          <a:p>
            <a:pPr marL="609600" indent="-609600">
              <a:buFontTx/>
              <a:buAutoNum type="arabicPeriod"/>
            </a:pPr>
            <a:r>
              <a:rPr kumimoji="0" lang="zh-TW" altLang="en-US">
                <a:ea typeface="標楷體" panose="03000509000000000000" pitchFamily="65" charset="-120"/>
              </a:rPr>
              <a:t>成大資通安全研究中心將設置管理辦法</a:t>
            </a:r>
            <a:endParaRPr lang="zh-TW" altLang="en-US">
              <a:ea typeface="標楷體" panose="03000509000000000000" pitchFamily="65" charset="-120"/>
            </a:endParaRPr>
          </a:p>
          <a:p>
            <a:pPr marL="609600" indent="-609600">
              <a:buFontTx/>
              <a:buAutoNum type="arabicPeriod"/>
            </a:pPr>
            <a:endParaRPr lang="zh-TW" altLang="en-US">
              <a:ea typeface="標楷體" panose="03000509000000000000" pitchFamily="65" charset="-120"/>
            </a:endParaRPr>
          </a:p>
          <a:p>
            <a:pPr marL="609600" indent="-609600">
              <a:buFontTx/>
              <a:buAutoNum type="arabicPeriod"/>
            </a:pPr>
            <a:endParaRPr lang="en-US" altLang="zh-TW">
              <a:latin typeface="Tahoma" panose="020B0604030504040204" pitchFamily="34" charset="0"/>
              <a:ea typeface="標楷體" panose="03000509000000000000" pitchFamily="65" charset="-12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fld id="{1BBFA46A-EEF4-41DA-A76C-FBA63D34DAFD}" type="slidenum">
              <a:rPr lang="en-US" altLang="zh-TW"/>
              <a:pPr/>
              <a:t>8</a:t>
            </a:fld>
            <a:endParaRPr lang="en-US" altLang="zh-TW"/>
          </a:p>
        </p:txBody>
      </p:sp>
      <p:pic>
        <p:nvPicPr>
          <p:cNvPr id="23556" name="Picture 4" descr="scan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813" y="1341438"/>
            <a:ext cx="6264275" cy="5327650"/>
          </a:xfrm>
          <a:prstGeom prst="rect">
            <a:avLst/>
          </a:prstGeom>
          <a:noFill/>
          <a:extLst>
            <a:ext uri="{909E8E84-426E-40DD-AFC4-6F175D3DCCD1}">
              <a14:hiddenFill xmlns:a14="http://schemas.microsoft.com/office/drawing/2010/main">
                <a:solidFill>
                  <a:srgbClr val="FFFFFF"/>
                </a:solidFill>
              </a14:hiddenFill>
            </a:ext>
          </a:extLst>
        </p:spPr>
      </p:pic>
      <p:sp>
        <p:nvSpPr>
          <p:cNvPr id="23557" name="Rectangle 5"/>
          <p:cNvSpPr>
            <a:spLocks noGrp="1" noChangeArrowheads="1"/>
          </p:cNvSpPr>
          <p:nvPr>
            <p:ph type="title"/>
          </p:nvPr>
        </p:nvSpPr>
        <p:spPr>
          <a:xfrm>
            <a:off x="468313" y="115888"/>
            <a:ext cx="8229600" cy="1143000"/>
          </a:xfrm>
          <a:noFill/>
          <a:ln/>
        </p:spPr>
        <p:txBody>
          <a:bodyPr/>
          <a:lstStyle/>
          <a:p>
            <a:r>
              <a:rPr lang="zh-TW" altLang="en-US" sz="3200">
                <a:ea typeface="標楷體" panose="03000509000000000000" pitchFamily="65" charset="-120"/>
              </a:rPr>
              <a:t>行政院主計處核准成功大學申請使用</a:t>
            </a:r>
            <a:r>
              <a:rPr lang="en-US" altLang="zh-TW" sz="3200">
                <a:ea typeface="標楷體" panose="03000509000000000000" pitchFamily="65" charset="-120"/>
              </a:rPr>
              <a:t>Microsoft</a:t>
            </a:r>
            <a:r>
              <a:rPr lang="zh-TW" altLang="en-US" sz="3200">
                <a:ea typeface="標楷體" panose="03000509000000000000" pitchFamily="65" charset="-120"/>
              </a:rPr>
              <a:t>政府安全計畫</a:t>
            </a:r>
            <a:r>
              <a:rPr lang="en-US" altLang="zh-TW" sz="3200">
                <a:ea typeface="標楷體" panose="03000509000000000000" pitchFamily="65" charset="-120"/>
              </a:rPr>
              <a:t>(GSP)</a:t>
            </a:r>
            <a:r>
              <a:rPr lang="zh-TW" altLang="en-US" sz="3200">
                <a:ea typeface="標楷體" panose="03000509000000000000" pitchFamily="65" charset="-120"/>
              </a:rPr>
              <a:t>公文證明</a:t>
            </a:r>
          </a:p>
        </p:txBody>
      </p:sp>
      <p:sp>
        <p:nvSpPr>
          <p:cNvPr id="23558" name="Rectangle 6"/>
          <p:cNvSpPr>
            <a:spLocks noChangeArrowheads="1"/>
          </p:cNvSpPr>
          <p:nvPr/>
        </p:nvSpPr>
        <p:spPr bwMode="auto">
          <a:xfrm>
            <a:off x="1547813" y="1341438"/>
            <a:ext cx="6264275" cy="5327650"/>
          </a:xfrm>
          <a:prstGeom prst="rect">
            <a:avLst/>
          </a:prstGeom>
          <a:noFill/>
          <a:ln w="19050">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21F8FB57-E452-4A84-AD43-BCF1A0589877}" type="slidenum">
              <a:rPr lang="en-US" altLang="zh-TW"/>
              <a:pPr/>
              <a:t>9</a:t>
            </a:fld>
            <a:endParaRPr lang="en-US" altLang="zh-TW"/>
          </a:p>
        </p:txBody>
      </p:sp>
      <p:sp>
        <p:nvSpPr>
          <p:cNvPr id="16386" name="Rectangle 2"/>
          <p:cNvSpPr>
            <a:spLocks noGrp="1" noChangeArrowheads="1"/>
          </p:cNvSpPr>
          <p:nvPr>
            <p:ph type="title"/>
          </p:nvPr>
        </p:nvSpPr>
        <p:spPr/>
        <p:txBody>
          <a:bodyPr/>
          <a:lstStyle/>
          <a:p>
            <a:r>
              <a:rPr lang="zh-TW" altLang="en-US" sz="3600">
                <a:ea typeface="標楷體" panose="03000509000000000000" pitchFamily="65" charset="-120"/>
              </a:rPr>
              <a:t>資策會區域聯防計畫</a:t>
            </a:r>
          </a:p>
        </p:txBody>
      </p:sp>
      <p:sp>
        <p:nvSpPr>
          <p:cNvPr id="16387" name="Rectangle 3"/>
          <p:cNvSpPr>
            <a:spLocks noGrp="1" noChangeArrowheads="1"/>
          </p:cNvSpPr>
          <p:nvPr>
            <p:ph type="body" idx="1"/>
          </p:nvPr>
        </p:nvSpPr>
        <p:spPr/>
        <p:txBody>
          <a:bodyPr/>
          <a:lstStyle/>
          <a:p>
            <a:pPr marL="533400" indent="-533400">
              <a:lnSpc>
                <a:spcPct val="90000"/>
              </a:lnSpc>
              <a:buFontTx/>
              <a:buAutoNum type="arabicPeriod"/>
            </a:pPr>
            <a:r>
              <a:rPr lang="zh-TW" altLang="en-US">
                <a:ea typeface="標楷體" panose="03000509000000000000" pitchFamily="65" charset="-120"/>
              </a:rPr>
              <a:t>在</a:t>
            </a:r>
            <a:r>
              <a:rPr lang="en-US" altLang="zh-TW">
                <a:ea typeface="標楷體" panose="03000509000000000000" pitchFamily="65" charset="-120"/>
              </a:rPr>
              <a:t>146</a:t>
            </a:r>
            <a:r>
              <a:rPr lang="zh-TW" altLang="en-US">
                <a:ea typeface="標楷體" panose="03000509000000000000" pitchFamily="65" charset="-120"/>
              </a:rPr>
              <a:t>個政府單位的訪視經驗</a:t>
            </a:r>
            <a:r>
              <a:rPr lang="en-US" altLang="zh-TW">
                <a:ea typeface="標楷體" panose="03000509000000000000" pitchFamily="65" charset="-120"/>
              </a:rPr>
              <a:t>(</a:t>
            </a:r>
            <a:r>
              <a:rPr lang="zh-TW" altLang="en-US">
                <a:ea typeface="標楷體" panose="03000509000000000000" pitchFamily="65" charset="-120"/>
              </a:rPr>
              <a:t>包含弱點掃描、事件諮詢與相關資安協助等</a:t>
            </a:r>
            <a:r>
              <a:rPr lang="en-US" altLang="zh-TW">
                <a:ea typeface="標楷體" panose="03000509000000000000" pitchFamily="65" charset="-120"/>
              </a:rPr>
              <a:t>)</a:t>
            </a:r>
            <a:r>
              <a:rPr lang="zh-TW" altLang="en-US">
                <a:ea typeface="標楷體" panose="03000509000000000000" pitchFamily="65" charset="-120"/>
              </a:rPr>
              <a:t>中，目前需要資安協助的政府機構一般均使用微軟產品作為主要的作業平台。</a:t>
            </a:r>
          </a:p>
          <a:p>
            <a:pPr marL="533400" indent="-533400">
              <a:buFontTx/>
              <a:buAutoNum type="arabicPeriod"/>
            </a:pPr>
            <a:r>
              <a:rPr lang="zh-TW" altLang="en-US">
                <a:ea typeface="標楷體" panose="03000509000000000000" pitchFamily="65" charset="-120"/>
              </a:rPr>
              <a:t>在未來，我們可</a:t>
            </a:r>
            <a:r>
              <a:rPr kumimoji="0" lang="zh-TW" altLang="en-US">
                <a:ea typeface="標楷體" panose="03000509000000000000" pitchFamily="65" charset="-120"/>
              </a:rPr>
              <a:t>經由智慧卡安全線上讀取機制</a:t>
            </a:r>
            <a:r>
              <a:rPr kumimoji="0" lang="en-US" altLang="zh-TW">
                <a:ea typeface="標楷體" panose="03000509000000000000" pitchFamily="65" charset="-120"/>
              </a:rPr>
              <a:t>Windows</a:t>
            </a:r>
            <a:r>
              <a:rPr kumimoji="0" lang="zh-TW" altLang="en-US">
                <a:ea typeface="標楷體" panose="03000509000000000000" pitchFamily="65" charset="-120"/>
              </a:rPr>
              <a:t>原始程式碼檢閱</a:t>
            </a:r>
            <a:r>
              <a:rPr lang="zh-TW" altLang="en-US">
                <a:ea typeface="標楷體" panose="03000509000000000000" pitchFamily="65" charset="-120"/>
              </a:rPr>
              <a:t>所需的資訊及其它技術資訊，提供政府在安全性上的補強及防禦上的技巧，共同協助政府機構營造更安全的環境。</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740</TotalTime>
  <Words>679</Words>
  <Application>Microsoft Office PowerPoint</Application>
  <PresentationFormat>如螢幕大小 (4:3)</PresentationFormat>
  <Paragraphs>88</Paragraphs>
  <Slides>12</Slides>
  <Notes>1</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12</vt:i4>
      </vt:variant>
    </vt:vector>
  </HeadingPairs>
  <TitlesOfParts>
    <vt:vector size="19" baseType="lpstr">
      <vt:lpstr>Arial</vt:lpstr>
      <vt:lpstr>新細明體</vt:lpstr>
      <vt:lpstr>標楷體</vt:lpstr>
      <vt:lpstr>Wingdings</vt:lpstr>
      <vt:lpstr>Tahoma</vt:lpstr>
      <vt:lpstr>Times New Roman</vt:lpstr>
      <vt:lpstr>預設簡報設計</vt:lpstr>
      <vt:lpstr>微軟GSP與成功大學資通安全研究中心TWANST的進展情況</vt:lpstr>
      <vt:lpstr>美國Mini-Internet Testbed建置</vt:lpstr>
      <vt:lpstr>成大網路安全測試平台建置</vt:lpstr>
      <vt:lpstr>定位與目的</vt:lpstr>
      <vt:lpstr>研究人力與現有設備</vt:lpstr>
      <vt:lpstr>微軟與成功大學簽定資訊安全合作計劃 </vt:lpstr>
      <vt:lpstr>微軟公司全球性政府安全計劃 （Government Security Program） </vt:lpstr>
      <vt:lpstr>行政院主計處核准成功大學申請使用Microsoft政府安全計畫(GSP)公文證明</vt:lpstr>
      <vt:lpstr>資策會區域聯防計畫</vt:lpstr>
      <vt:lpstr>國防部</vt:lpstr>
      <vt:lpstr>電信技術中心</vt:lpstr>
      <vt:lpstr>PowerPoint 簡報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protein</dc:creator>
  <cp:lastModifiedBy>葉芙榮</cp:lastModifiedBy>
  <cp:revision>72</cp:revision>
  <dcterms:created xsi:type="dcterms:W3CDTF">2004-04-12T17:14:25Z</dcterms:created>
  <dcterms:modified xsi:type="dcterms:W3CDTF">2017-07-13T03:41:02Z</dcterms:modified>
</cp:coreProperties>
</file>