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974" r:id="rId2"/>
    <p:sldId id="1161" r:id="rId3"/>
    <p:sldId id="1280" r:id="rId4"/>
    <p:sldId id="1117" r:id="rId5"/>
    <p:sldId id="1319" r:id="rId6"/>
    <p:sldId id="1305" r:id="rId7"/>
    <p:sldId id="1321" r:id="rId8"/>
    <p:sldId id="1311" r:id="rId9"/>
    <p:sldId id="1306" r:id="rId10"/>
    <p:sldId id="1301" r:id="rId11"/>
    <p:sldId id="1314" r:id="rId12"/>
    <p:sldId id="1278" r:id="rId13"/>
    <p:sldId id="1315" r:id="rId14"/>
    <p:sldId id="1310" r:id="rId15"/>
    <p:sldId id="1322" r:id="rId16"/>
    <p:sldId id="1040" r:id="rId17"/>
  </p:sldIdLst>
  <p:sldSz cx="10801350" cy="6858000"/>
  <p:notesSz cx="6797675" cy="9874250"/>
  <p:defaultTextStyle>
    <a:defPPr>
      <a:defRPr lang="zh-TW"/>
    </a:defPPr>
    <a:lvl1pPr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204">
          <p15:clr>
            <a:srgbClr val="A4A3A4"/>
          </p15:clr>
        </p15:guide>
        <p15:guide id="2" pos="3402">
          <p15:clr>
            <a:srgbClr val="A4A3A4"/>
          </p15:clr>
        </p15:guide>
      </p15:sldGuideLst>
    </p:ext>
    <p:ext uri="{2D200454-40CA-4A62-9FC3-DE9A4176ACB9}">
      <p15:notesGuideLst xmlns:p15="http://schemas.microsoft.com/office/powerpoint/2012/main">
        <p15:guide id="1" orient="horz" pos="3222" userDrawn="1">
          <p15:clr>
            <a:srgbClr val="A4A3A4"/>
          </p15:clr>
        </p15:guide>
        <p15:guide id="2" pos="2235" userDrawn="1">
          <p15:clr>
            <a:srgbClr val="A4A3A4"/>
          </p15:clr>
        </p15:guide>
        <p15:guide id="3" orient="horz" pos="3109">
          <p15:clr>
            <a:srgbClr val="A4A3A4"/>
          </p15:clr>
        </p15:guide>
        <p15:guide id="4"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8356"/>
    <a:srgbClr val="DFD8E8"/>
    <a:srgbClr val="007AD6"/>
    <a:srgbClr val="009A46"/>
    <a:srgbClr val="0000CC"/>
    <a:srgbClr val="AC0000"/>
    <a:srgbClr val="E06B0A"/>
    <a:srgbClr val="FACBA4"/>
    <a:srgbClr val="28466A"/>
    <a:srgbClr val="416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6275" autoAdjust="0"/>
  </p:normalViewPr>
  <p:slideViewPr>
    <p:cSldViewPr>
      <p:cViewPr varScale="1">
        <p:scale>
          <a:sx n="112" d="100"/>
          <a:sy n="112" d="100"/>
        </p:scale>
        <p:origin x="180" y="108"/>
      </p:cViewPr>
      <p:guideLst>
        <p:guide orient="horz" pos="2204"/>
        <p:guide pos="34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4" d="100"/>
          <a:sy n="44" d="100"/>
        </p:scale>
        <p:origin x="-2076" y="-114"/>
      </p:cViewPr>
      <p:guideLst>
        <p:guide orient="horz" pos="3222"/>
        <p:guide pos="2235"/>
        <p:guide orient="horz" pos="3109"/>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1" y="0"/>
            <a:ext cx="2946255" cy="493791"/>
          </a:xfrm>
          <a:prstGeom prst="rect">
            <a:avLst/>
          </a:prstGeom>
          <a:noFill/>
          <a:ln>
            <a:noFill/>
          </a:ln>
          <a:effectLst/>
          <a:extLst/>
        </p:spPr>
        <p:txBody>
          <a:bodyPr vert="horz" wrap="square" lIns="91098" tIns="45557" rIns="91098" bIns="45557" numCol="1" anchor="t" anchorCtr="0" compatLnSpc="1">
            <a:prstTxWarp prst="textNoShape">
              <a:avLst/>
            </a:prstTxWarp>
          </a:bodyPr>
          <a:lstStyle>
            <a:lvl1pPr defTabSz="911345" eaLnBrk="1" hangingPunct="1">
              <a:defRPr sz="1100" b="0">
                <a:latin typeface="Arial" charset="0"/>
                <a:ea typeface="新細明體" pitchFamily="18" charset="-120"/>
              </a:defRPr>
            </a:lvl1pPr>
          </a:lstStyle>
          <a:p>
            <a:pPr>
              <a:defRPr/>
            </a:pPr>
            <a:endParaRPr lang="en-US" altLang="zh-TW"/>
          </a:p>
        </p:txBody>
      </p:sp>
      <p:sp>
        <p:nvSpPr>
          <p:cNvPr id="143363" name="Rectangle 3"/>
          <p:cNvSpPr>
            <a:spLocks noGrp="1" noChangeArrowheads="1"/>
          </p:cNvSpPr>
          <p:nvPr>
            <p:ph type="dt" sz="quarter" idx="1"/>
          </p:nvPr>
        </p:nvSpPr>
        <p:spPr bwMode="auto">
          <a:xfrm>
            <a:off x="3849796" y="0"/>
            <a:ext cx="2946254" cy="493791"/>
          </a:xfrm>
          <a:prstGeom prst="rect">
            <a:avLst/>
          </a:prstGeom>
          <a:noFill/>
          <a:ln>
            <a:noFill/>
          </a:ln>
          <a:effectLst/>
          <a:extLst/>
        </p:spPr>
        <p:txBody>
          <a:bodyPr vert="horz" wrap="square" lIns="91098" tIns="45557" rIns="91098" bIns="45557" numCol="1" anchor="t" anchorCtr="0" compatLnSpc="1">
            <a:prstTxWarp prst="textNoShape">
              <a:avLst/>
            </a:prstTxWarp>
          </a:bodyPr>
          <a:lstStyle>
            <a:lvl1pPr algn="r" defTabSz="911345" eaLnBrk="1" hangingPunct="1">
              <a:defRPr sz="1100" b="0">
                <a:latin typeface="Arial" charset="0"/>
                <a:ea typeface="新細明體" pitchFamily="18" charset="-120"/>
              </a:defRPr>
            </a:lvl1pPr>
          </a:lstStyle>
          <a:p>
            <a:pPr>
              <a:defRPr/>
            </a:pPr>
            <a:endParaRPr lang="en-US" altLang="zh-TW"/>
          </a:p>
        </p:txBody>
      </p:sp>
      <p:sp>
        <p:nvSpPr>
          <p:cNvPr id="143364" name="Rectangle 4"/>
          <p:cNvSpPr>
            <a:spLocks noGrp="1" noChangeArrowheads="1"/>
          </p:cNvSpPr>
          <p:nvPr>
            <p:ph type="ftr" sz="quarter" idx="2"/>
          </p:nvPr>
        </p:nvSpPr>
        <p:spPr bwMode="auto">
          <a:xfrm>
            <a:off x="1" y="9378877"/>
            <a:ext cx="2946255" cy="493791"/>
          </a:xfrm>
          <a:prstGeom prst="rect">
            <a:avLst/>
          </a:prstGeom>
          <a:noFill/>
          <a:ln>
            <a:noFill/>
          </a:ln>
          <a:effectLst/>
          <a:extLst/>
        </p:spPr>
        <p:txBody>
          <a:bodyPr vert="horz" wrap="square" lIns="91098" tIns="45557" rIns="91098" bIns="45557" numCol="1" anchor="b" anchorCtr="0" compatLnSpc="1">
            <a:prstTxWarp prst="textNoShape">
              <a:avLst/>
            </a:prstTxWarp>
          </a:bodyPr>
          <a:lstStyle>
            <a:lvl1pPr defTabSz="911345" eaLnBrk="1" hangingPunct="1">
              <a:defRPr sz="1100" b="0">
                <a:latin typeface="Arial" charset="0"/>
                <a:ea typeface="新細明體" pitchFamily="18" charset="-120"/>
              </a:defRPr>
            </a:lvl1pPr>
          </a:lstStyle>
          <a:p>
            <a:pPr>
              <a:defRPr/>
            </a:pPr>
            <a:endParaRPr lang="en-US" altLang="zh-TW"/>
          </a:p>
        </p:txBody>
      </p:sp>
      <p:sp>
        <p:nvSpPr>
          <p:cNvPr id="143365" name="Rectangle 5"/>
          <p:cNvSpPr>
            <a:spLocks noGrp="1" noChangeArrowheads="1"/>
          </p:cNvSpPr>
          <p:nvPr>
            <p:ph type="sldNum" sz="quarter" idx="3"/>
          </p:nvPr>
        </p:nvSpPr>
        <p:spPr bwMode="auto">
          <a:xfrm>
            <a:off x="3849796" y="9378877"/>
            <a:ext cx="2946254" cy="493791"/>
          </a:xfrm>
          <a:prstGeom prst="rect">
            <a:avLst/>
          </a:prstGeom>
          <a:noFill/>
          <a:ln>
            <a:noFill/>
          </a:ln>
          <a:effectLst/>
          <a:extLst/>
        </p:spPr>
        <p:txBody>
          <a:bodyPr vert="horz" wrap="square" lIns="91098" tIns="45557" rIns="91098" bIns="45557" numCol="1" anchor="b" anchorCtr="0" compatLnSpc="1">
            <a:prstTxWarp prst="textNoShape">
              <a:avLst/>
            </a:prstTxWarp>
          </a:bodyPr>
          <a:lstStyle>
            <a:lvl1pPr algn="r" defTabSz="911345" eaLnBrk="1" hangingPunct="1">
              <a:defRPr sz="1100" b="0"/>
            </a:lvl1pPr>
          </a:lstStyle>
          <a:p>
            <a:fld id="{2F31EB68-2EB8-4FEE-81DA-5DEFACCBD0EF}" type="slidenum">
              <a:rPr lang="en-US" altLang="zh-TW"/>
              <a:pPr/>
              <a:t>‹#›</a:t>
            </a:fld>
            <a:endParaRPr lang="en-US" altLang="zh-TW"/>
          </a:p>
        </p:txBody>
      </p:sp>
    </p:spTree>
    <p:extLst>
      <p:ext uri="{BB962C8B-B14F-4D97-AF65-F5344CB8AC3E}">
        <p14:creationId xmlns:p14="http://schemas.microsoft.com/office/powerpoint/2010/main" val="2370548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2946255" cy="493791"/>
          </a:xfrm>
          <a:prstGeom prst="rect">
            <a:avLst/>
          </a:prstGeom>
          <a:noFill/>
          <a:ln>
            <a:noFill/>
          </a:ln>
          <a:effectLst/>
          <a:extLst/>
        </p:spPr>
        <p:txBody>
          <a:bodyPr vert="horz" wrap="square" lIns="91098" tIns="45557" rIns="91098" bIns="45557" numCol="1" anchor="t" anchorCtr="0" compatLnSpc="1">
            <a:prstTxWarp prst="textNoShape">
              <a:avLst/>
            </a:prstTxWarp>
          </a:bodyPr>
          <a:lstStyle>
            <a:lvl1pPr defTabSz="911345" eaLnBrk="1" hangingPunct="1">
              <a:defRPr sz="1100" b="0">
                <a:latin typeface="Arial" charset="0"/>
                <a:ea typeface="新細明體" pitchFamily="18" charset="-120"/>
              </a:defRPr>
            </a:lvl1pPr>
          </a:lstStyle>
          <a:p>
            <a:pPr>
              <a:defRPr/>
            </a:pPr>
            <a:endParaRPr lang="en-US" altLang="zh-TW"/>
          </a:p>
        </p:txBody>
      </p:sp>
      <p:sp>
        <p:nvSpPr>
          <p:cNvPr id="25603" name="Rectangle 3"/>
          <p:cNvSpPr>
            <a:spLocks noGrp="1" noChangeArrowheads="1"/>
          </p:cNvSpPr>
          <p:nvPr>
            <p:ph type="dt" idx="1"/>
          </p:nvPr>
        </p:nvSpPr>
        <p:spPr bwMode="auto">
          <a:xfrm>
            <a:off x="3849796" y="0"/>
            <a:ext cx="2946254" cy="493791"/>
          </a:xfrm>
          <a:prstGeom prst="rect">
            <a:avLst/>
          </a:prstGeom>
          <a:noFill/>
          <a:ln>
            <a:noFill/>
          </a:ln>
          <a:effectLst/>
          <a:extLst/>
        </p:spPr>
        <p:txBody>
          <a:bodyPr vert="horz" wrap="square" lIns="91098" tIns="45557" rIns="91098" bIns="45557" numCol="1" anchor="t" anchorCtr="0" compatLnSpc="1">
            <a:prstTxWarp prst="textNoShape">
              <a:avLst/>
            </a:prstTxWarp>
          </a:bodyPr>
          <a:lstStyle>
            <a:lvl1pPr algn="r" defTabSz="911345" eaLnBrk="1" hangingPunct="1">
              <a:defRPr sz="1100" b="0">
                <a:latin typeface="Arial" charset="0"/>
                <a:ea typeface="新細明體" pitchFamily="18" charset="-120"/>
              </a:defRPr>
            </a:lvl1pPr>
          </a:lstStyle>
          <a:p>
            <a:pPr>
              <a:defRPr/>
            </a:pPr>
            <a:endParaRPr lang="en-US" altLang="zh-TW"/>
          </a:p>
        </p:txBody>
      </p:sp>
      <p:sp>
        <p:nvSpPr>
          <p:cNvPr id="73732" name="Rectangle 4"/>
          <p:cNvSpPr>
            <a:spLocks noGrp="1" noRot="1" noChangeAspect="1" noChangeArrowheads="1" noTextEdit="1"/>
          </p:cNvSpPr>
          <p:nvPr>
            <p:ph type="sldImg" idx="2"/>
          </p:nvPr>
        </p:nvSpPr>
        <p:spPr bwMode="auto">
          <a:xfrm>
            <a:off x="487363" y="739775"/>
            <a:ext cx="5837237" cy="3706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679283" y="4689438"/>
            <a:ext cx="5439114" cy="4444125"/>
          </a:xfrm>
          <a:prstGeom prst="rect">
            <a:avLst/>
          </a:prstGeom>
          <a:noFill/>
          <a:ln>
            <a:noFill/>
          </a:ln>
          <a:effectLst/>
          <a:extLst/>
        </p:spPr>
        <p:txBody>
          <a:bodyPr vert="horz" wrap="square" lIns="91098" tIns="45557" rIns="91098" bIns="4555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25606" name="Rectangle 6"/>
          <p:cNvSpPr>
            <a:spLocks noGrp="1" noChangeArrowheads="1"/>
          </p:cNvSpPr>
          <p:nvPr>
            <p:ph type="ftr" sz="quarter" idx="4"/>
          </p:nvPr>
        </p:nvSpPr>
        <p:spPr bwMode="auto">
          <a:xfrm>
            <a:off x="1" y="9378877"/>
            <a:ext cx="2946255" cy="493791"/>
          </a:xfrm>
          <a:prstGeom prst="rect">
            <a:avLst/>
          </a:prstGeom>
          <a:noFill/>
          <a:ln>
            <a:noFill/>
          </a:ln>
          <a:effectLst/>
          <a:extLst/>
        </p:spPr>
        <p:txBody>
          <a:bodyPr vert="horz" wrap="square" lIns="91098" tIns="45557" rIns="91098" bIns="45557" numCol="1" anchor="b" anchorCtr="0" compatLnSpc="1">
            <a:prstTxWarp prst="textNoShape">
              <a:avLst/>
            </a:prstTxWarp>
          </a:bodyPr>
          <a:lstStyle>
            <a:lvl1pPr defTabSz="911345" eaLnBrk="1" hangingPunct="1">
              <a:defRPr sz="1100" b="0">
                <a:latin typeface="Arial" charset="0"/>
                <a:ea typeface="新細明體" pitchFamily="18" charset="-120"/>
              </a:defRPr>
            </a:lvl1pPr>
          </a:lstStyle>
          <a:p>
            <a:pPr>
              <a:defRPr/>
            </a:pPr>
            <a:endParaRPr lang="en-US" altLang="zh-TW"/>
          </a:p>
        </p:txBody>
      </p:sp>
      <p:sp>
        <p:nvSpPr>
          <p:cNvPr id="25607" name="Rectangle 7"/>
          <p:cNvSpPr>
            <a:spLocks noGrp="1" noChangeArrowheads="1"/>
          </p:cNvSpPr>
          <p:nvPr>
            <p:ph type="sldNum" sz="quarter" idx="5"/>
          </p:nvPr>
        </p:nvSpPr>
        <p:spPr bwMode="auto">
          <a:xfrm>
            <a:off x="3849796" y="9378877"/>
            <a:ext cx="2946254" cy="493791"/>
          </a:xfrm>
          <a:prstGeom prst="rect">
            <a:avLst/>
          </a:prstGeom>
          <a:noFill/>
          <a:ln>
            <a:noFill/>
          </a:ln>
          <a:effectLst/>
          <a:extLst/>
        </p:spPr>
        <p:txBody>
          <a:bodyPr vert="horz" wrap="square" lIns="91098" tIns="45557" rIns="91098" bIns="45557" numCol="1" anchor="b" anchorCtr="0" compatLnSpc="1">
            <a:prstTxWarp prst="textNoShape">
              <a:avLst/>
            </a:prstTxWarp>
          </a:bodyPr>
          <a:lstStyle>
            <a:lvl1pPr algn="r" defTabSz="911345" eaLnBrk="1" hangingPunct="1">
              <a:defRPr sz="1100" b="0"/>
            </a:lvl1pPr>
          </a:lstStyle>
          <a:p>
            <a:fld id="{4346322E-AD32-4DDE-BA75-CA7E850F5491}" type="slidenum">
              <a:rPr lang="en-US" altLang="zh-TW"/>
              <a:pPr/>
              <a:t>‹#›</a:t>
            </a:fld>
            <a:endParaRPr lang="en-US" altLang="zh-TW"/>
          </a:p>
        </p:txBody>
      </p:sp>
    </p:spTree>
    <p:extLst>
      <p:ext uri="{BB962C8B-B14F-4D97-AF65-F5344CB8AC3E}">
        <p14:creationId xmlns:p14="http://schemas.microsoft.com/office/powerpoint/2010/main" val="559108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a:t>
            </a:fld>
            <a:endParaRPr lang="en-US" altLang="zh-TW"/>
          </a:p>
        </p:txBody>
      </p:sp>
    </p:spTree>
    <p:extLst>
      <p:ext uri="{BB962C8B-B14F-4D97-AF65-F5344CB8AC3E}">
        <p14:creationId xmlns:p14="http://schemas.microsoft.com/office/powerpoint/2010/main" val="3425998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a:t>
            </a:fld>
            <a:endParaRPr lang="en-US" altLang="zh-TW"/>
          </a:p>
        </p:txBody>
      </p:sp>
    </p:spTree>
    <p:extLst>
      <p:ext uri="{BB962C8B-B14F-4D97-AF65-F5344CB8AC3E}">
        <p14:creationId xmlns:p14="http://schemas.microsoft.com/office/powerpoint/2010/main" val="1959981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3</a:t>
            </a:fld>
            <a:endParaRPr lang="en-US" altLang="zh-TW"/>
          </a:p>
        </p:txBody>
      </p:sp>
    </p:spTree>
    <p:extLst>
      <p:ext uri="{BB962C8B-B14F-4D97-AF65-F5344CB8AC3E}">
        <p14:creationId xmlns:p14="http://schemas.microsoft.com/office/powerpoint/2010/main" val="94905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14</a:t>
            </a:fld>
            <a:endParaRPr lang="en-US" altLang="zh-TW"/>
          </a:p>
        </p:txBody>
      </p:sp>
    </p:spTree>
    <p:extLst>
      <p:ext uri="{BB962C8B-B14F-4D97-AF65-F5344CB8AC3E}">
        <p14:creationId xmlns:p14="http://schemas.microsoft.com/office/powerpoint/2010/main" val="949053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15</a:t>
            </a:fld>
            <a:endParaRPr lang="en-US" altLang="zh-TW"/>
          </a:p>
        </p:txBody>
      </p:sp>
    </p:spTree>
    <p:extLst>
      <p:ext uri="{BB962C8B-B14F-4D97-AF65-F5344CB8AC3E}">
        <p14:creationId xmlns:p14="http://schemas.microsoft.com/office/powerpoint/2010/main" val="949053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16</a:t>
            </a:fld>
            <a:endParaRPr lang="en-US" altLang="zh-TW"/>
          </a:p>
        </p:txBody>
      </p:sp>
    </p:spTree>
    <p:extLst>
      <p:ext uri="{BB962C8B-B14F-4D97-AF65-F5344CB8AC3E}">
        <p14:creationId xmlns:p14="http://schemas.microsoft.com/office/powerpoint/2010/main" val="304325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810101" y="2130426"/>
            <a:ext cx="9181148"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620203" y="3886200"/>
            <a:ext cx="756094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6AA0DE0E-04B1-4C8F-A116-17A9A75A84A0}" type="slidenum">
              <a:rPr lang="en-US" altLang="zh-TW"/>
              <a:pPr/>
              <a:t>‹#›</a:t>
            </a:fld>
            <a:endParaRPr lang="en-US" altLang="zh-TW"/>
          </a:p>
        </p:txBody>
      </p:sp>
    </p:spTree>
    <p:extLst>
      <p:ext uri="{BB962C8B-B14F-4D97-AF65-F5344CB8AC3E}">
        <p14:creationId xmlns:p14="http://schemas.microsoft.com/office/powerpoint/2010/main" val="239135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53AEA5B4-BAA4-4C6B-9CFB-6F97301B82DF}" type="slidenum">
              <a:rPr lang="en-US" altLang="zh-TW"/>
              <a:pPr/>
              <a:t>‹#›</a:t>
            </a:fld>
            <a:endParaRPr lang="en-US" altLang="zh-TW"/>
          </a:p>
        </p:txBody>
      </p:sp>
    </p:spTree>
    <p:extLst>
      <p:ext uri="{BB962C8B-B14F-4D97-AF65-F5344CB8AC3E}">
        <p14:creationId xmlns:p14="http://schemas.microsoft.com/office/powerpoint/2010/main" val="158862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830979" y="274639"/>
            <a:ext cx="2430304"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40067" y="274639"/>
            <a:ext cx="7110889"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B4415B6C-CA09-4E44-A36B-B0CF6692BE9F}" type="slidenum">
              <a:rPr lang="en-US" altLang="zh-TW"/>
              <a:pPr/>
              <a:t>‹#›</a:t>
            </a:fld>
            <a:endParaRPr lang="en-US" altLang="zh-TW"/>
          </a:p>
        </p:txBody>
      </p:sp>
    </p:spTree>
    <p:extLst>
      <p:ext uri="{BB962C8B-B14F-4D97-AF65-F5344CB8AC3E}">
        <p14:creationId xmlns:p14="http://schemas.microsoft.com/office/powerpoint/2010/main" val="211855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4692C43-9171-4C8F-AA73-31C9C7C243DE}" type="slidenum">
              <a:rPr lang="en-US" altLang="zh-TW"/>
              <a:pPr/>
              <a:t>‹#›</a:t>
            </a:fld>
            <a:endParaRPr lang="en-US" altLang="zh-TW"/>
          </a:p>
        </p:txBody>
      </p:sp>
    </p:spTree>
    <p:extLst>
      <p:ext uri="{BB962C8B-B14F-4D97-AF65-F5344CB8AC3E}">
        <p14:creationId xmlns:p14="http://schemas.microsoft.com/office/powerpoint/2010/main" val="171653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53232" y="4406901"/>
            <a:ext cx="9181148"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53232" y="2906713"/>
            <a:ext cx="918114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B880E0AD-B331-4454-B8B2-DAED899E3EB1}" type="slidenum">
              <a:rPr lang="en-US" altLang="zh-TW"/>
              <a:pPr/>
              <a:t>‹#›</a:t>
            </a:fld>
            <a:endParaRPr lang="en-US" altLang="zh-TW"/>
          </a:p>
        </p:txBody>
      </p:sp>
    </p:spTree>
    <p:extLst>
      <p:ext uri="{BB962C8B-B14F-4D97-AF65-F5344CB8AC3E}">
        <p14:creationId xmlns:p14="http://schemas.microsoft.com/office/powerpoint/2010/main" val="188777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40068"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490686"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2F13FA68-DC44-46B9-B8F2-680846BCAF0A}" type="slidenum">
              <a:rPr lang="en-US" altLang="zh-TW"/>
              <a:pPr/>
              <a:t>‹#›</a:t>
            </a:fld>
            <a:endParaRPr lang="en-US" altLang="zh-TW"/>
          </a:p>
        </p:txBody>
      </p:sp>
    </p:spTree>
    <p:extLst>
      <p:ext uri="{BB962C8B-B14F-4D97-AF65-F5344CB8AC3E}">
        <p14:creationId xmlns:p14="http://schemas.microsoft.com/office/powerpoint/2010/main" val="14760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0068" y="1535113"/>
            <a:ext cx="4772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540068" y="2174875"/>
            <a:ext cx="47724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486936" y="1535113"/>
            <a:ext cx="47743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486936" y="2174875"/>
            <a:ext cx="47743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fld id="{3A1BEB57-2E14-4B36-A4FD-5082BE8340BC}" type="slidenum">
              <a:rPr lang="en-US" altLang="zh-TW"/>
              <a:pPr/>
              <a:t>‹#›</a:t>
            </a:fld>
            <a:endParaRPr lang="en-US" altLang="zh-TW"/>
          </a:p>
        </p:txBody>
      </p:sp>
    </p:spTree>
    <p:extLst>
      <p:ext uri="{BB962C8B-B14F-4D97-AF65-F5344CB8AC3E}">
        <p14:creationId xmlns:p14="http://schemas.microsoft.com/office/powerpoint/2010/main" val="372935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fld id="{BE26FC49-BA68-494D-8355-2D67299917D9}" type="slidenum">
              <a:rPr lang="en-US" altLang="zh-TW"/>
              <a:pPr/>
              <a:t>‹#›</a:t>
            </a:fld>
            <a:endParaRPr lang="en-US" altLang="zh-TW"/>
          </a:p>
        </p:txBody>
      </p:sp>
    </p:spTree>
    <p:extLst>
      <p:ext uri="{BB962C8B-B14F-4D97-AF65-F5344CB8AC3E}">
        <p14:creationId xmlns:p14="http://schemas.microsoft.com/office/powerpoint/2010/main" val="182182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xfrm>
            <a:off x="8280325" y="6525344"/>
            <a:ext cx="2520950" cy="476250"/>
          </a:xfrm>
          <a:ln/>
        </p:spPr>
        <p:txBody>
          <a:bodyPr/>
          <a:lstStyle>
            <a:lvl1pPr>
              <a:defRPr sz="1600"/>
            </a:lvl1pPr>
          </a:lstStyle>
          <a:p>
            <a:fld id="{74EF4FA5-3ACF-4466-B5A8-2110E529564F}" type="slidenum">
              <a:rPr lang="en-US" altLang="zh-TW" smtClean="0"/>
              <a:pPr/>
              <a:t>‹#›</a:t>
            </a:fld>
            <a:endParaRPr lang="en-US" altLang="zh-TW" dirty="0"/>
          </a:p>
        </p:txBody>
      </p:sp>
      <p:sp>
        <p:nvSpPr>
          <p:cNvPr id="5" name="Line 10"/>
          <p:cNvSpPr>
            <a:spLocks noChangeShapeType="1"/>
          </p:cNvSpPr>
          <p:nvPr userDrawn="1"/>
        </p:nvSpPr>
        <p:spPr bwMode="auto">
          <a:xfrm>
            <a:off x="0" y="1700808"/>
            <a:ext cx="10801350" cy="0"/>
          </a:xfrm>
          <a:prstGeom prst="line">
            <a:avLst/>
          </a:prstGeom>
          <a:noFill/>
          <a:ln w="1905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Tree>
    <p:extLst>
      <p:ext uri="{BB962C8B-B14F-4D97-AF65-F5344CB8AC3E}">
        <p14:creationId xmlns:p14="http://schemas.microsoft.com/office/powerpoint/2010/main" val="33287019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40068" y="273050"/>
            <a:ext cx="3553570"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223028" y="273051"/>
            <a:ext cx="603825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540068" y="1435101"/>
            <a:ext cx="35535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1FC68E0B-13C9-4384-89D7-4E39E51B22B2}" type="slidenum">
              <a:rPr lang="en-US" altLang="zh-TW"/>
              <a:pPr/>
              <a:t>‹#›</a:t>
            </a:fld>
            <a:endParaRPr lang="en-US" altLang="zh-TW"/>
          </a:p>
        </p:txBody>
      </p:sp>
    </p:spTree>
    <p:extLst>
      <p:ext uri="{BB962C8B-B14F-4D97-AF65-F5344CB8AC3E}">
        <p14:creationId xmlns:p14="http://schemas.microsoft.com/office/powerpoint/2010/main" val="410104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117140" y="4800600"/>
            <a:ext cx="648081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117140" y="612775"/>
            <a:ext cx="64808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2117140" y="5367338"/>
            <a:ext cx="64808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BBC78EB8-A8AA-49C0-BECB-0C0BABB0A096}" type="slidenum">
              <a:rPr lang="en-US" altLang="zh-TW"/>
              <a:pPr/>
              <a:t>‹#›</a:t>
            </a:fld>
            <a:endParaRPr lang="en-US" altLang="zh-TW"/>
          </a:p>
        </p:txBody>
      </p:sp>
    </p:spTree>
    <p:extLst>
      <p:ext uri="{BB962C8B-B14F-4D97-AF65-F5344CB8AC3E}">
        <p14:creationId xmlns:p14="http://schemas.microsoft.com/office/powerpoint/2010/main" val="226733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9750" y="274638"/>
            <a:ext cx="9721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3075" name="Rectangle 3"/>
          <p:cNvSpPr>
            <a:spLocks noGrp="1" noChangeArrowheads="1"/>
          </p:cNvSpPr>
          <p:nvPr>
            <p:ph type="body" idx="1"/>
          </p:nvPr>
        </p:nvSpPr>
        <p:spPr bwMode="auto">
          <a:xfrm>
            <a:off x="539750" y="1600200"/>
            <a:ext cx="97218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39750" y="6245225"/>
            <a:ext cx="25209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b="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690938" y="6245225"/>
            <a:ext cx="34194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740650" y="6245225"/>
            <a:ext cx="25209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0"/>
            </a:lvl1pPr>
          </a:lstStyle>
          <a:p>
            <a:fld id="{4B465BAC-F3A0-4836-ADCC-B07936629AD9}"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1"/>
          <p:cNvSpPr>
            <a:spLocks noChangeArrowheads="1"/>
          </p:cNvSpPr>
          <p:nvPr/>
        </p:nvSpPr>
        <p:spPr bwMode="auto">
          <a:xfrm>
            <a:off x="1457734" y="4920861"/>
            <a:ext cx="77768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ctr" eaLnBrk="1" hangingPunct="1">
              <a:spcBef>
                <a:spcPts val="1200"/>
              </a:spcBef>
              <a:buClr>
                <a:srgbClr val="330066"/>
              </a:buClr>
              <a:buSzPct val="70000"/>
              <a:buFont typeface="Wingdings" panose="05000000000000000000" pitchFamily="2" charset="2"/>
              <a:buNone/>
            </a:pPr>
            <a:r>
              <a:rPr kumimoji="0" lang="en-US" altLang="zh-TW" sz="2800" dirty="0" smtClean="0">
                <a:latin typeface="微軟正黑體" panose="020B0604030504040204" pitchFamily="34" charset="-120"/>
                <a:ea typeface="微軟正黑體" panose="020B0604030504040204" pitchFamily="34" charset="-120"/>
                <a:cs typeface="Arial" panose="020B0604020202020204" pitchFamily="34" charset="0"/>
              </a:rPr>
              <a:t>106</a:t>
            </a:r>
            <a:r>
              <a:rPr kumimoji="0" lang="zh-TW" altLang="en-US" sz="2800" dirty="0" smtClean="0">
                <a:latin typeface="微軟正黑體" panose="020B0604030504040204" pitchFamily="34" charset="-120"/>
                <a:ea typeface="微軟正黑體" panose="020B0604030504040204" pitchFamily="34" charset="-120"/>
                <a:cs typeface="Arial" panose="020B0604020202020204" pitchFamily="34" charset="0"/>
              </a:rPr>
              <a:t>年</a:t>
            </a:r>
            <a:r>
              <a:rPr kumimoji="0" lang="en-US" altLang="zh-TW" sz="2800" smtClean="0">
                <a:latin typeface="微軟正黑體" panose="020B0604030504040204" pitchFamily="34" charset="-120"/>
                <a:ea typeface="微軟正黑體" panose="020B0604030504040204" pitchFamily="34" charset="-120"/>
                <a:cs typeface="Arial" panose="020B0604020202020204" pitchFamily="34" charset="0"/>
              </a:rPr>
              <a:t>3</a:t>
            </a:r>
            <a:r>
              <a:rPr kumimoji="0" lang="zh-TW" altLang="en-US" sz="2800" smtClean="0">
                <a:latin typeface="微軟正黑體" panose="020B0604030504040204" pitchFamily="34" charset="-120"/>
                <a:ea typeface="微軟正黑體" panose="020B0604030504040204" pitchFamily="34" charset="-120"/>
                <a:cs typeface="Arial" panose="020B0604020202020204" pitchFamily="34" charset="0"/>
              </a:rPr>
              <a:t>月</a:t>
            </a:r>
            <a:r>
              <a:rPr kumimoji="0" lang="en-US" altLang="zh-TW" sz="2800" dirty="0" smtClean="0">
                <a:latin typeface="微軟正黑體" panose="020B0604030504040204" pitchFamily="34" charset="-120"/>
                <a:ea typeface="微軟正黑體" panose="020B0604030504040204" pitchFamily="34" charset="-120"/>
                <a:cs typeface="Arial" panose="020B0604020202020204" pitchFamily="34" charset="0"/>
              </a:rPr>
              <a:t>23</a:t>
            </a:r>
            <a:r>
              <a:rPr kumimoji="0" lang="zh-TW" altLang="en-US" sz="2800" dirty="0" smtClean="0">
                <a:latin typeface="微軟正黑體" panose="020B0604030504040204" pitchFamily="34" charset="-120"/>
                <a:ea typeface="微軟正黑體" panose="020B0604030504040204" pitchFamily="34" charset="-120"/>
                <a:cs typeface="Arial" panose="020B0604020202020204" pitchFamily="34" charset="0"/>
              </a:rPr>
              <a:t>日</a:t>
            </a:r>
            <a:endParaRPr lang="zh-TW" altLang="en-US" sz="28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5123" name="矩形 7"/>
          <p:cNvSpPr>
            <a:spLocks noChangeArrowheads="1"/>
          </p:cNvSpPr>
          <p:nvPr/>
        </p:nvSpPr>
        <p:spPr bwMode="auto">
          <a:xfrm>
            <a:off x="-14069" y="557466"/>
            <a:ext cx="38481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r" eaLnBrk="1" hangingPunct="1"/>
            <a:r>
              <a:rPr kumimoji="0" lang="zh-TW" altLang="en-US" sz="3200" dirty="0">
                <a:solidFill>
                  <a:srgbClr val="000000"/>
                </a:solidFill>
                <a:latin typeface="微軟正黑體" panose="020B0604030504040204" pitchFamily="34" charset="-120"/>
                <a:ea typeface="微軟正黑體" panose="020B0604030504040204" pitchFamily="34" charset="-120"/>
              </a:rPr>
              <a:t>高等教育司</a:t>
            </a:r>
            <a:endParaRPr kumimoji="0" lang="en-US" altLang="zh-TW" sz="3200" dirty="0">
              <a:solidFill>
                <a:srgbClr val="000000"/>
              </a:solidFill>
              <a:latin typeface="微軟正黑體" panose="020B0604030504040204" pitchFamily="34" charset="-120"/>
              <a:ea typeface="微軟正黑體" panose="020B0604030504040204" pitchFamily="34" charset="-120"/>
            </a:endParaRPr>
          </a:p>
          <a:p>
            <a:pPr algn="r" eaLnBrk="1" hangingPunct="1"/>
            <a:r>
              <a:rPr kumimoji="0" lang="en-US" altLang="zh-TW" dirty="0" smtClean="0">
                <a:solidFill>
                  <a:srgbClr val="000000"/>
                </a:solidFill>
                <a:latin typeface="微軟正黑體" panose="020B0604030504040204" pitchFamily="34" charset="-120"/>
                <a:ea typeface="微軟正黑體" panose="020B0604030504040204" pitchFamily="34" charset="-120"/>
              </a:rPr>
              <a:t>Department of Higher Education</a:t>
            </a:r>
            <a:endParaRPr lang="zh-TW" altLang="en-US" dirty="0"/>
          </a:p>
        </p:txBody>
      </p:sp>
      <p:sp>
        <p:nvSpPr>
          <p:cNvPr id="5124" name="矩形 8"/>
          <p:cNvSpPr>
            <a:spLocks noChangeArrowheads="1"/>
          </p:cNvSpPr>
          <p:nvPr/>
        </p:nvSpPr>
        <p:spPr bwMode="auto">
          <a:xfrm>
            <a:off x="576139" y="1844824"/>
            <a:ext cx="9793088"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ctr" eaLnBrk="1" hangingPunct="1"/>
            <a:r>
              <a:rPr kumimoji="0" lang="zh-TW" altLang="en-US" sz="6000" dirty="0" smtClean="0">
                <a:solidFill>
                  <a:srgbClr val="C00000"/>
                </a:solidFill>
                <a:latin typeface="微軟正黑體" panose="020B0604030504040204" pitchFamily="34" charset="-120"/>
                <a:ea typeface="微軟正黑體" panose="020B0604030504040204" pitchFamily="34" charset="-120"/>
              </a:rPr>
              <a:t>新</a:t>
            </a:r>
            <a:r>
              <a:rPr kumimoji="0" lang="zh-TW" altLang="en-US" sz="6000" dirty="0">
                <a:solidFill>
                  <a:srgbClr val="C00000"/>
                </a:solidFill>
                <a:latin typeface="微軟正黑體" panose="020B0604030504040204" pitchFamily="34" charset="-120"/>
                <a:ea typeface="微軟正黑體" panose="020B0604030504040204" pitchFamily="34" charset="-120"/>
              </a:rPr>
              <a:t>南向計畫</a:t>
            </a:r>
            <a:r>
              <a:rPr kumimoji="0" lang="en-US" altLang="zh-TW" sz="6000" dirty="0">
                <a:solidFill>
                  <a:srgbClr val="C00000"/>
                </a:solidFill>
                <a:latin typeface="微軟正黑體" panose="020B0604030504040204" pitchFamily="34" charset="-120"/>
                <a:ea typeface="微軟正黑體" panose="020B0604030504040204" pitchFamily="34" charset="-120"/>
              </a:rPr>
              <a:t>---</a:t>
            </a:r>
          </a:p>
          <a:p>
            <a:pPr algn="ctr" eaLnBrk="1" hangingPunct="1"/>
            <a:r>
              <a:rPr kumimoji="0" lang="zh-TW" altLang="en-US" sz="5400" dirty="0">
                <a:solidFill>
                  <a:srgbClr val="C00000"/>
                </a:solidFill>
                <a:latin typeface="微軟正黑體" panose="020B0604030504040204" pitchFamily="34" charset="-120"/>
                <a:ea typeface="微軟正黑體" panose="020B0604030504040204" pitchFamily="34" charset="-120"/>
              </a:rPr>
              <a:t>強化與東協及南亞國家合作交流</a:t>
            </a:r>
          </a:p>
          <a:p>
            <a:pPr algn="ctr" eaLnBrk="1" hangingPunct="1"/>
            <a:endParaRPr kumimoji="0" lang="zh-TW" altLang="en-US" sz="6000" dirty="0">
              <a:solidFill>
                <a:srgbClr val="C00000"/>
              </a:solidFill>
              <a:latin typeface="微軟正黑體" panose="020B0604030504040204" pitchFamily="34" charset="-120"/>
              <a:ea typeface="微軟正黑體" panose="020B0604030504040204" pitchFamily="34" charset="-120"/>
            </a:endParaRPr>
          </a:p>
        </p:txBody>
      </p:sp>
      <p:sp>
        <p:nvSpPr>
          <p:cNvPr id="5125" name="Line 14"/>
          <p:cNvSpPr>
            <a:spLocks noChangeShapeType="1"/>
          </p:cNvSpPr>
          <p:nvPr/>
        </p:nvSpPr>
        <p:spPr bwMode="auto">
          <a:xfrm>
            <a:off x="3971925" y="357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pic>
        <p:nvPicPr>
          <p:cNvPr id="7" name="Picture 17" descr="教育部logo"/>
          <p:cNvPicPr>
            <a:picLocks noChangeAspect="1" noChangeArrowheads="1"/>
          </p:cNvPicPr>
          <p:nvPr/>
        </p:nvPicPr>
        <p:blipFill>
          <a:blip r:embed="rId3" cstate="print">
            <a:clrChange>
              <a:clrFrom>
                <a:srgbClr val="FFFFFF"/>
              </a:clrFrom>
              <a:clrTo>
                <a:srgbClr val="FFFFFF">
                  <a:alpha val="0"/>
                </a:srgbClr>
              </a:clrTo>
            </a:clrChange>
            <a:lum bright="-10000"/>
            <a:extLst>
              <a:ext uri="{28A0092B-C50C-407E-A947-70E740481C1C}">
                <a14:useLocalDpi xmlns:a14="http://schemas.microsoft.com/office/drawing/2010/main" val="0"/>
              </a:ext>
            </a:extLst>
          </a:blip>
          <a:srcRect/>
          <a:stretch>
            <a:fillRect/>
          </a:stretch>
        </p:blipFill>
        <p:spPr bwMode="auto">
          <a:xfrm>
            <a:off x="4186229" y="571480"/>
            <a:ext cx="916442" cy="84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withEffect">
                                  <p:stCondLst>
                                    <p:cond delay="0"/>
                                  </p:stCondLst>
                                  <p:childTnLst>
                                    <p:anim calcmode="discrete" valueType="str">
                                      <p:cBhvr>
                                        <p:cTn id="6"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3823893594"/>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pPr marL="0" algn="l" defTabSz="914400" rtl="0" eaLnBrk="1" latinLnBrk="0" hangingPunct="1"/>
                      <a:r>
                        <a:rPr lang="en-US" altLang="zh-TW" sz="10000" dirty="0" smtClean="0">
                          <a:solidFill>
                            <a:schemeClr val="tx1"/>
                          </a:solidFill>
                        </a:rPr>
                        <a:t>2</a:t>
                      </a:r>
                      <a:r>
                        <a:rPr lang="en-US" altLang="zh-TW" sz="3600" dirty="0" smtClean="0">
                          <a:solidFill>
                            <a:schemeClr val="tx1"/>
                          </a:solidFill>
                        </a:rPr>
                        <a:t>-3</a:t>
                      </a:r>
                      <a:endParaRPr lang="zh-TW" altLang="en-US" sz="44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跨校聯盟</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2664371" y="103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 name="文字方塊 1"/>
          <p:cNvSpPr txBox="1"/>
          <p:nvPr/>
        </p:nvSpPr>
        <p:spPr>
          <a:xfrm>
            <a:off x="281208" y="1865073"/>
            <a:ext cx="1368152" cy="369332"/>
          </a:xfrm>
          <a:prstGeom prst="rect">
            <a:avLst/>
          </a:prstGeom>
          <a:solidFill>
            <a:schemeClr val="accent4"/>
          </a:solidFill>
        </p:spPr>
        <p:txBody>
          <a:bodyPr wrap="square" lIns="0" tIns="0" rIns="0" bIns="0" rtlCol="0" anchor="ctr" anchorCtr="1">
            <a:spAutoFit/>
          </a:bodyPr>
          <a:lstStyle>
            <a:defPPr>
              <a:defRPr lang="zh-TW"/>
            </a:defPPr>
            <a:lvl1pPr>
              <a:defRPr sz="240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defRPr>
            </a:lvl1pPr>
          </a:lstStyle>
          <a:p>
            <a:r>
              <a:rPr lang="zh-TW" altLang="en-US" dirty="0" smtClean="0"/>
              <a:t>目　的</a:t>
            </a:r>
            <a:endParaRPr lang="zh-TW" altLang="en-US" dirty="0"/>
          </a:p>
        </p:txBody>
      </p:sp>
      <p:sp>
        <p:nvSpPr>
          <p:cNvPr id="9" name="文字方塊 8"/>
          <p:cNvSpPr txBox="1"/>
          <p:nvPr/>
        </p:nvSpPr>
        <p:spPr>
          <a:xfrm>
            <a:off x="278637" y="2982569"/>
            <a:ext cx="1368152" cy="369332"/>
          </a:xfrm>
          <a:prstGeom prst="rect">
            <a:avLst/>
          </a:prstGeom>
          <a:solidFill>
            <a:srgbClr val="007AD6"/>
          </a:solidFill>
        </p:spPr>
        <p:txBody>
          <a:bodyPr wrap="square" lIns="0" tIns="0" rIns="0" bIns="0" rtlCol="0" anchor="ctr" anchorCtr="1">
            <a:spAutoFit/>
          </a:bodyPr>
          <a:lstStyle/>
          <a:p>
            <a:r>
              <a:rPr lang="zh-TW" altLang="en-US" sz="24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作　法</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74EF4FA5-3ACF-4466-B5A8-2110E529564F}" type="slidenum">
              <a:rPr lang="en-US" altLang="zh-TW" smtClean="0"/>
              <a:pPr/>
              <a:t>10</a:t>
            </a:fld>
            <a:endParaRPr lang="en-US" altLang="zh-TW" dirty="0"/>
          </a:p>
        </p:txBody>
      </p:sp>
      <p:sp>
        <p:nvSpPr>
          <p:cNvPr id="5" name="標題 4"/>
          <p:cNvSpPr>
            <a:spLocks noGrp="1"/>
          </p:cNvSpPr>
          <p:nvPr>
            <p:ph type="ctrTitle" idx="4294967295"/>
          </p:nvPr>
        </p:nvSpPr>
        <p:spPr>
          <a:xfrm>
            <a:off x="428414" y="2236261"/>
            <a:ext cx="9868805" cy="626429"/>
          </a:xfrm>
        </p:spPr>
        <p:txBody>
          <a:bodyPr anchor="t" anchorCtr="0">
            <a:noAutofit/>
          </a:bodyPr>
          <a:lstStyle/>
          <a:p>
            <a:pPr lvl="0" algn="l">
              <a:lnSpc>
                <a:spcPts val="2200"/>
              </a:lnSpc>
              <a:spcBef>
                <a:spcPts val="0"/>
              </a:spcBef>
            </a:pPr>
            <a:r>
              <a:rPr lang="zh-TW" altLang="en-US" sz="1800" dirty="0">
                <a:solidFill>
                  <a:schemeClr val="tx1"/>
                </a:solidFill>
                <a:latin typeface="微軟正黑體" panose="020B0604030504040204" pitchFamily="34" charset="-120"/>
                <a:ea typeface="微軟正黑體" panose="020B0604030504040204" pitchFamily="34" charset="-120"/>
              </a:rPr>
              <a:t>整合我國優勢領域，促請各校以領域為基礎拓展至東南亞各國，促成國際學術交流，以利將我國領域發展優勢引入當地進行深耕。</a:t>
            </a:r>
          </a:p>
        </p:txBody>
      </p:sp>
      <p:sp>
        <p:nvSpPr>
          <p:cNvPr id="8" name="副標題 7"/>
          <p:cNvSpPr>
            <a:spLocks noGrp="1"/>
          </p:cNvSpPr>
          <p:nvPr>
            <p:ph type="subTitle" idx="4294967295"/>
          </p:nvPr>
        </p:nvSpPr>
        <p:spPr>
          <a:xfrm>
            <a:off x="281209" y="3351901"/>
            <a:ext cx="10088018" cy="3317459"/>
          </a:xfrm>
        </p:spPr>
        <p:txBody>
          <a:bodyPr>
            <a:noAutofit/>
          </a:bodyPr>
          <a:lstStyle/>
          <a:p>
            <a:pPr marL="0" indent="0">
              <a:lnSpc>
                <a:spcPts val="2200"/>
              </a:lnSpc>
              <a:spcBef>
                <a:spcPts val="0"/>
              </a:spcBef>
              <a:buNone/>
            </a:pPr>
            <a:r>
              <a:rPr lang="zh-TW" altLang="en-US" sz="1800" b="1" dirty="0" smtClean="0">
                <a:latin typeface="微軟正黑體" panose="020B0604030504040204" pitchFamily="34" charset="-120"/>
                <a:ea typeface="微軟正黑體" panose="020B0604030504040204" pitchFamily="34" charset="-120"/>
                <a:cs typeface="+mj-cs"/>
              </a:rPr>
              <a:t>一、領域</a:t>
            </a:r>
            <a:r>
              <a:rPr lang="zh-TW" altLang="en-US" sz="1800" b="1" dirty="0">
                <a:latin typeface="微軟正黑體" panose="020B0604030504040204" pitchFamily="34" charset="-120"/>
                <a:ea typeface="微軟正黑體" panose="020B0604030504040204" pitchFamily="34" charset="-120"/>
                <a:cs typeface="+mj-cs"/>
              </a:rPr>
              <a:t>聯盟學校辦理以下工作項目，並開放其他大學校院皆可參與及提出申請</a:t>
            </a:r>
          </a:p>
          <a:p>
            <a:pPr marL="355600" indent="0">
              <a:lnSpc>
                <a:spcPts val="2200"/>
              </a:lnSpc>
              <a:spcBef>
                <a:spcPts val="0"/>
              </a:spcBef>
              <a:buNone/>
            </a:pPr>
            <a:r>
              <a:rPr lang="en-US" altLang="zh-TW" sz="1800" dirty="0" smtClean="0">
                <a:latin typeface="微軟正黑體" panose="020B0604030504040204" pitchFamily="34" charset="-120"/>
                <a:ea typeface="微軟正黑體" panose="020B0604030504040204" pitchFamily="34" charset="-120"/>
                <a:cs typeface="+mj-cs"/>
              </a:rPr>
              <a:t>1.</a:t>
            </a:r>
            <a:r>
              <a:rPr lang="zh-TW" altLang="en-US" sz="1800" dirty="0" smtClean="0">
                <a:latin typeface="微軟正黑體" panose="020B0604030504040204" pitchFamily="34" charset="-120"/>
                <a:ea typeface="微軟正黑體" panose="020B0604030504040204" pitchFamily="34" charset="-120"/>
                <a:cs typeface="+mj-cs"/>
              </a:rPr>
              <a:t>每</a:t>
            </a:r>
            <a:r>
              <a:rPr lang="zh-TW" altLang="en-US" sz="1800" dirty="0">
                <a:latin typeface="微軟正黑體" panose="020B0604030504040204" pitchFamily="34" charset="-120"/>
                <a:ea typeface="微軟正黑體" panose="020B0604030504040204" pitchFamily="34" charset="-120"/>
                <a:cs typeface="+mj-cs"/>
              </a:rPr>
              <a:t>年度定期與南向國家舉辦理各領域學術研討會、論壇等學術活動，辦理與南向國家相關學術活動，分為學生與教師兩部分規劃</a:t>
            </a:r>
            <a:r>
              <a:rPr lang="en-US" altLang="zh-TW" sz="1800" dirty="0">
                <a:latin typeface="微軟正黑體" panose="020B0604030504040204" pitchFamily="34" charset="-120"/>
                <a:ea typeface="微軟正黑體" panose="020B0604030504040204" pitchFamily="34" charset="-120"/>
                <a:cs typeface="+mj-cs"/>
              </a:rPr>
              <a:t>:</a:t>
            </a:r>
            <a:r>
              <a:rPr lang="zh-TW" altLang="en-US" sz="1800" dirty="0">
                <a:latin typeface="微軟正黑體" panose="020B0604030504040204" pitchFamily="34" charset="-120"/>
                <a:ea typeface="微軟正黑體" panose="020B0604030504040204" pitchFamily="34" charset="-120"/>
                <a:cs typeface="+mj-cs"/>
              </a:rPr>
              <a:t>學生方面為辦理研究生之研究成果發表會，教師方面為辦理相關工作坊或學術交流活動等。</a:t>
            </a:r>
          </a:p>
          <a:p>
            <a:pPr marL="0" indent="355600">
              <a:lnSpc>
                <a:spcPts val="2200"/>
              </a:lnSpc>
              <a:spcBef>
                <a:spcPts val="0"/>
              </a:spcBef>
              <a:buNone/>
            </a:pPr>
            <a:r>
              <a:rPr lang="en-US" altLang="zh-TW" sz="1800" dirty="0" smtClean="0">
                <a:latin typeface="微軟正黑體" panose="020B0604030504040204" pitchFamily="34" charset="-120"/>
                <a:ea typeface="微軟正黑體" panose="020B0604030504040204" pitchFamily="34" charset="-120"/>
                <a:cs typeface="+mj-cs"/>
              </a:rPr>
              <a:t>2.</a:t>
            </a:r>
            <a:r>
              <a:rPr lang="zh-TW" altLang="en-US" sz="1800" dirty="0" smtClean="0">
                <a:latin typeface="微軟正黑體" panose="020B0604030504040204" pitchFamily="34" charset="-120"/>
                <a:ea typeface="微軟正黑體" panose="020B0604030504040204" pitchFamily="34" charset="-120"/>
                <a:cs typeface="+mj-cs"/>
              </a:rPr>
              <a:t>並</a:t>
            </a:r>
            <a:r>
              <a:rPr lang="zh-TW" altLang="en-US" sz="1800" dirty="0">
                <a:latin typeface="微軟正黑體" panose="020B0604030504040204" pitchFamily="34" charset="-120"/>
                <a:ea typeface="微軟正黑體" panose="020B0604030504040204" pitchFamily="34" charset="-120"/>
                <a:cs typeface="+mj-cs"/>
              </a:rPr>
              <a:t>審查各校教研人員所提與東南亞國家之學術領域研究合作案。</a:t>
            </a:r>
          </a:p>
          <a:p>
            <a:pPr marL="0" indent="0">
              <a:lnSpc>
                <a:spcPts val="2200"/>
              </a:lnSpc>
              <a:spcBef>
                <a:spcPts val="0"/>
              </a:spcBef>
              <a:buNone/>
            </a:pPr>
            <a:r>
              <a:rPr lang="zh-TW" altLang="en-US" sz="1800" b="1" dirty="0" smtClean="0">
                <a:latin typeface="微軟正黑體" panose="020B0604030504040204" pitchFamily="34" charset="-120"/>
                <a:ea typeface="微軟正黑體" panose="020B0604030504040204" pitchFamily="34" charset="-120"/>
                <a:cs typeface="+mj-cs"/>
              </a:rPr>
              <a:t>二、經</a:t>
            </a:r>
            <a:r>
              <a:rPr lang="zh-TW" altLang="en-US" sz="1800" b="1" dirty="0">
                <a:latin typeface="微軟正黑體" panose="020B0604030504040204" pitchFamily="34" charset="-120"/>
                <a:ea typeface="微軟正黑體" panose="020B0604030504040204" pitchFamily="34" charset="-120"/>
                <a:cs typeface="+mj-cs"/>
              </a:rPr>
              <a:t>聯盟學校審查通過之相關研究案，本部將另行給予相關補助</a:t>
            </a:r>
            <a:r>
              <a:rPr lang="en-US" altLang="zh-TW" sz="1800" b="1" dirty="0">
                <a:latin typeface="微軟正黑體" panose="020B0604030504040204" pitchFamily="34" charset="-120"/>
                <a:ea typeface="微軟正黑體" panose="020B0604030504040204" pitchFamily="34" charset="-120"/>
                <a:cs typeface="+mj-cs"/>
              </a:rPr>
              <a:t>:</a:t>
            </a:r>
          </a:p>
          <a:p>
            <a:pPr marL="0" indent="355600">
              <a:lnSpc>
                <a:spcPts val="2200"/>
              </a:lnSpc>
              <a:spcBef>
                <a:spcPts val="0"/>
              </a:spcBef>
              <a:buNone/>
            </a:pPr>
            <a:r>
              <a:rPr lang="en-US" altLang="zh-TW" sz="1800" b="1" dirty="0" smtClean="0">
                <a:latin typeface="微軟正黑體" panose="020B0604030504040204" pitchFamily="34" charset="-120"/>
                <a:ea typeface="微軟正黑體" panose="020B0604030504040204" pitchFamily="34" charset="-120"/>
                <a:cs typeface="+mj-cs"/>
              </a:rPr>
              <a:t>1.</a:t>
            </a:r>
            <a:r>
              <a:rPr lang="zh-TW" altLang="en-US" sz="1800" b="1" dirty="0" smtClean="0">
                <a:latin typeface="微軟正黑體" panose="020B0604030504040204" pitchFamily="34" charset="-120"/>
                <a:ea typeface="微軟正黑體" panose="020B0604030504040204" pitchFamily="34" charset="-120"/>
                <a:cs typeface="+mj-cs"/>
              </a:rPr>
              <a:t>學術</a:t>
            </a:r>
            <a:r>
              <a:rPr lang="zh-TW" altLang="en-US" sz="1800" b="1" dirty="0">
                <a:latin typeface="微軟正黑體" panose="020B0604030504040204" pitchFamily="34" charset="-120"/>
                <a:ea typeface="微軟正黑體" panose="020B0604030504040204" pitchFamily="34" charset="-120"/>
                <a:cs typeface="+mj-cs"/>
              </a:rPr>
              <a:t>領域研究合作案</a:t>
            </a:r>
            <a:r>
              <a:rPr lang="en-US" altLang="zh-TW" sz="1800" dirty="0">
                <a:latin typeface="微軟正黑體" panose="020B0604030504040204" pitchFamily="34" charset="-120"/>
                <a:ea typeface="微軟正黑體" panose="020B0604030504040204" pitchFamily="34" charset="-120"/>
                <a:cs typeface="+mj-cs"/>
              </a:rPr>
              <a:t>:</a:t>
            </a:r>
            <a:r>
              <a:rPr lang="zh-TW" altLang="en-US" sz="1800" dirty="0">
                <a:latin typeface="微軟正黑體" panose="020B0604030504040204" pitchFamily="34" charset="-120"/>
                <a:ea typeface="微軟正黑體" panose="020B0604030504040204" pitchFamily="34" charset="-120"/>
                <a:cs typeface="+mj-cs"/>
              </a:rPr>
              <a:t>一年以補助</a:t>
            </a:r>
            <a:r>
              <a:rPr lang="en-US" altLang="zh-TW" sz="1800" dirty="0">
                <a:latin typeface="微軟正黑體" panose="020B0604030504040204" pitchFamily="34" charset="-120"/>
                <a:ea typeface="微軟正黑體" panose="020B0604030504040204" pitchFamily="34" charset="-120"/>
                <a:cs typeface="+mj-cs"/>
              </a:rPr>
              <a:t>30</a:t>
            </a:r>
            <a:r>
              <a:rPr lang="zh-TW" altLang="en-US" sz="1800" dirty="0">
                <a:latin typeface="微軟正黑體" panose="020B0604030504040204" pitchFamily="34" charset="-120"/>
                <a:ea typeface="微軟正黑體" panose="020B0604030504040204" pitchFamily="34" charset="-120"/>
                <a:cs typeface="+mj-cs"/>
              </a:rPr>
              <a:t>案為上限</a:t>
            </a:r>
            <a:r>
              <a:rPr lang="en-US" altLang="zh-TW" sz="1800" dirty="0">
                <a:latin typeface="微軟正黑體" panose="020B0604030504040204" pitchFamily="34" charset="-120"/>
                <a:ea typeface="微軟正黑體" panose="020B0604030504040204" pitchFamily="34" charset="-120"/>
                <a:cs typeface="+mj-cs"/>
              </a:rPr>
              <a:t>(</a:t>
            </a:r>
            <a:r>
              <a:rPr lang="zh-TW" altLang="en-US" sz="1800" dirty="0">
                <a:latin typeface="微軟正黑體" panose="020B0604030504040204" pitchFamily="34" charset="-120"/>
                <a:ea typeface="微軟正黑體" panose="020B0604030504040204" pitchFamily="34" charset="-120"/>
                <a:cs typeface="+mj-cs"/>
              </a:rPr>
              <a:t>每個領域約</a:t>
            </a:r>
            <a:r>
              <a:rPr lang="en-US" altLang="zh-TW" sz="1800" dirty="0">
                <a:latin typeface="微軟正黑體" panose="020B0604030504040204" pitchFamily="34" charset="-120"/>
                <a:ea typeface="微軟正黑體" panose="020B0604030504040204" pitchFamily="34" charset="-120"/>
                <a:cs typeface="+mj-cs"/>
              </a:rPr>
              <a:t>6</a:t>
            </a:r>
            <a:r>
              <a:rPr lang="zh-TW" altLang="en-US" sz="1800" dirty="0">
                <a:latin typeface="微軟正黑體" panose="020B0604030504040204" pitchFamily="34" charset="-120"/>
                <a:ea typeface="微軟正黑體" panose="020B0604030504040204" pitchFamily="34" charset="-120"/>
                <a:cs typeface="+mj-cs"/>
              </a:rPr>
              <a:t>案</a:t>
            </a:r>
            <a:r>
              <a:rPr lang="en-US" altLang="zh-TW" sz="1800" dirty="0">
                <a:latin typeface="微軟正黑體" panose="020B0604030504040204" pitchFamily="34" charset="-120"/>
                <a:ea typeface="微軟正黑體" panose="020B0604030504040204" pitchFamily="34" charset="-120"/>
                <a:cs typeface="+mj-cs"/>
              </a:rPr>
              <a:t>)</a:t>
            </a:r>
            <a:r>
              <a:rPr lang="zh-TW" altLang="en-US" sz="1800" dirty="0">
                <a:latin typeface="微軟正黑體" panose="020B0604030504040204" pitchFamily="34" charset="-120"/>
                <a:ea typeface="微軟正黑體" panose="020B0604030504040204" pitchFamily="34" charset="-120"/>
                <a:cs typeface="+mj-cs"/>
              </a:rPr>
              <a:t>。</a:t>
            </a:r>
          </a:p>
          <a:p>
            <a:pPr marL="628650" indent="-273050">
              <a:lnSpc>
                <a:spcPts val="2200"/>
              </a:lnSpc>
              <a:spcBef>
                <a:spcPts val="0"/>
              </a:spcBef>
              <a:buNone/>
            </a:pPr>
            <a:r>
              <a:rPr lang="en-US" altLang="zh-TW" sz="1800" b="1" dirty="0" smtClean="0">
                <a:latin typeface="微軟正黑體" panose="020B0604030504040204" pitchFamily="34" charset="-120"/>
                <a:ea typeface="微軟正黑體" panose="020B0604030504040204" pitchFamily="34" charset="-120"/>
                <a:cs typeface="+mj-cs"/>
              </a:rPr>
              <a:t>2.</a:t>
            </a:r>
            <a:r>
              <a:rPr lang="zh-TW" altLang="en-US" sz="1800" b="1" dirty="0" smtClean="0">
                <a:latin typeface="微軟正黑體" panose="020B0604030504040204" pitchFamily="34" charset="-120"/>
                <a:ea typeface="微軟正黑體" panose="020B0604030504040204" pitchFamily="34" charset="-120"/>
                <a:cs typeface="+mj-cs"/>
              </a:rPr>
              <a:t>選送</a:t>
            </a:r>
            <a:r>
              <a:rPr lang="zh-TW" altLang="en-US" sz="1800" b="1" dirty="0">
                <a:latin typeface="微軟正黑體" panose="020B0604030504040204" pitchFamily="34" charset="-120"/>
                <a:ea typeface="微軟正黑體" panose="020B0604030504040204" pitchFamily="34" charset="-120"/>
                <a:cs typeface="+mj-cs"/>
              </a:rPr>
              <a:t>我國師生赴南向國家進行學術領域之研究、研修與講學</a:t>
            </a:r>
            <a:r>
              <a:rPr lang="en-US" altLang="zh-TW" sz="1800" dirty="0">
                <a:latin typeface="微軟正黑體" panose="020B0604030504040204" pitchFamily="34" charset="-120"/>
                <a:ea typeface="微軟正黑體" panose="020B0604030504040204" pitchFamily="34" charset="-120"/>
                <a:cs typeface="+mj-cs"/>
              </a:rPr>
              <a:t>:</a:t>
            </a:r>
            <a:r>
              <a:rPr lang="zh-TW" altLang="en-US" sz="1800" dirty="0">
                <a:latin typeface="微軟正黑體" panose="020B0604030504040204" pitchFamily="34" charset="-120"/>
                <a:ea typeface="微軟正黑體" panose="020B0604030504040204" pitchFamily="34" charset="-120"/>
                <a:cs typeface="+mj-cs"/>
              </a:rPr>
              <a:t>師生每人以一年為原則，</a:t>
            </a:r>
            <a:r>
              <a:rPr lang="en-US" altLang="zh-TW" sz="1800" dirty="0">
                <a:latin typeface="微軟正黑體" panose="020B0604030504040204" pitchFamily="34" charset="-120"/>
                <a:ea typeface="微軟正黑體" panose="020B0604030504040204" pitchFamily="34" charset="-120"/>
                <a:cs typeface="+mj-cs"/>
              </a:rPr>
              <a:t>5</a:t>
            </a:r>
            <a:r>
              <a:rPr lang="zh-TW" altLang="en-US" sz="1800" dirty="0">
                <a:latin typeface="微軟正黑體" panose="020B0604030504040204" pitchFamily="34" charset="-120"/>
                <a:ea typeface="微軟正黑體" panose="020B0604030504040204" pitchFamily="34" charset="-120"/>
                <a:cs typeface="+mj-cs"/>
              </a:rPr>
              <a:t>項學術領域共補助教師約</a:t>
            </a:r>
            <a:r>
              <a:rPr lang="en-US" altLang="zh-TW" sz="1800" dirty="0">
                <a:latin typeface="微軟正黑體" panose="020B0604030504040204" pitchFamily="34" charset="-120"/>
                <a:ea typeface="微軟正黑體" panose="020B0604030504040204" pitchFamily="34" charset="-120"/>
                <a:cs typeface="+mj-cs"/>
              </a:rPr>
              <a:t>15</a:t>
            </a:r>
            <a:r>
              <a:rPr lang="zh-TW" altLang="en-US" sz="1800" dirty="0">
                <a:latin typeface="微軟正黑體" panose="020B0604030504040204" pitchFamily="34" charset="-120"/>
                <a:ea typeface="微軟正黑體" panose="020B0604030504040204" pitchFamily="34" charset="-120"/>
                <a:cs typeface="+mj-cs"/>
              </a:rPr>
              <a:t>人及學生約</a:t>
            </a:r>
            <a:r>
              <a:rPr lang="en-US" altLang="zh-TW" sz="1800" dirty="0">
                <a:latin typeface="微軟正黑體" panose="020B0604030504040204" pitchFamily="34" charset="-120"/>
                <a:ea typeface="微軟正黑體" panose="020B0604030504040204" pitchFamily="34" charset="-120"/>
                <a:cs typeface="+mj-cs"/>
              </a:rPr>
              <a:t>15</a:t>
            </a:r>
            <a:r>
              <a:rPr lang="zh-TW" altLang="en-US" sz="1800" dirty="0">
                <a:latin typeface="微軟正黑體" panose="020B0604030504040204" pitchFamily="34" charset="-120"/>
                <a:ea typeface="微軟正黑體" panose="020B0604030504040204" pitchFamily="34" charset="-120"/>
                <a:cs typeface="+mj-cs"/>
              </a:rPr>
              <a:t>人。</a:t>
            </a:r>
          </a:p>
          <a:p>
            <a:pPr marL="712788" indent="-357188">
              <a:lnSpc>
                <a:spcPts val="2200"/>
              </a:lnSpc>
              <a:spcBef>
                <a:spcPts val="0"/>
              </a:spcBef>
              <a:buNone/>
            </a:pPr>
            <a:r>
              <a:rPr lang="en-US" altLang="zh-TW" sz="1800" b="1" dirty="0" smtClean="0">
                <a:latin typeface="微軟正黑體" panose="020B0604030504040204" pitchFamily="34" charset="-120"/>
                <a:ea typeface="微軟正黑體" panose="020B0604030504040204" pitchFamily="34" charset="-120"/>
                <a:cs typeface="+mj-cs"/>
              </a:rPr>
              <a:t>3.</a:t>
            </a:r>
            <a:r>
              <a:rPr lang="zh-TW" altLang="en-US" sz="1800" b="1" dirty="0" smtClean="0">
                <a:latin typeface="微軟正黑體" panose="020B0604030504040204" pitchFamily="34" charset="-120"/>
                <a:ea typeface="微軟正黑體" panose="020B0604030504040204" pitchFamily="34" charset="-120"/>
                <a:cs typeface="+mj-cs"/>
              </a:rPr>
              <a:t>南</a:t>
            </a:r>
            <a:r>
              <a:rPr lang="zh-TW" altLang="en-US" sz="1800" b="1" dirty="0">
                <a:latin typeface="微軟正黑體" panose="020B0604030504040204" pitchFamily="34" charset="-120"/>
                <a:ea typeface="微軟正黑體" panose="020B0604030504040204" pitchFamily="34" charset="-120"/>
                <a:cs typeface="+mj-cs"/>
              </a:rPr>
              <a:t>向國家教研人員</a:t>
            </a:r>
            <a:r>
              <a:rPr lang="en-US" altLang="zh-TW" sz="1800" b="1" dirty="0">
                <a:latin typeface="微軟正黑體" panose="020B0604030504040204" pitchFamily="34" charset="-120"/>
                <a:ea typeface="微軟正黑體" panose="020B0604030504040204" pitchFamily="34" charset="-120"/>
                <a:cs typeface="+mj-cs"/>
              </a:rPr>
              <a:t>(</a:t>
            </a:r>
            <a:r>
              <a:rPr lang="zh-TW" altLang="en-US" sz="1800" b="1" dirty="0">
                <a:latin typeface="微軟正黑體" panose="020B0604030504040204" pitchFamily="34" charset="-120"/>
                <a:ea typeface="微軟正黑體" panose="020B0604030504040204" pitchFamily="34" charset="-120"/>
                <a:cs typeface="+mj-cs"/>
              </a:rPr>
              <a:t>含博士生、博士後</a:t>
            </a:r>
            <a:r>
              <a:rPr lang="en-US" altLang="zh-TW" sz="1800" b="1" dirty="0">
                <a:latin typeface="微軟正黑體" panose="020B0604030504040204" pitchFamily="34" charset="-120"/>
                <a:ea typeface="微軟正黑體" panose="020B0604030504040204" pitchFamily="34" charset="-120"/>
                <a:cs typeface="+mj-cs"/>
              </a:rPr>
              <a:t>)</a:t>
            </a:r>
            <a:r>
              <a:rPr lang="zh-TW" altLang="en-US" sz="1800" b="1" dirty="0">
                <a:latin typeface="微軟正黑體" panose="020B0604030504040204" pitchFamily="34" charset="-120"/>
                <a:ea typeface="微軟正黑體" panose="020B0604030504040204" pitchFamily="34" charset="-120"/>
                <a:cs typeface="+mj-cs"/>
              </a:rPr>
              <a:t>來臺進行研究合作</a:t>
            </a:r>
            <a:r>
              <a:rPr lang="en-US" altLang="zh-TW" sz="1800" b="1" dirty="0">
                <a:latin typeface="微軟正黑體" panose="020B0604030504040204" pitchFamily="34" charset="-120"/>
                <a:ea typeface="微軟正黑體" panose="020B0604030504040204" pitchFamily="34" charset="-120"/>
                <a:cs typeface="+mj-cs"/>
              </a:rPr>
              <a:t>:</a:t>
            </a:r>
            <a:r>
              <a:rPr lang="zh-TW" altLang="en-US" sz="1800" dirty="0">
                <a:latin typeface="微軟正黑體" panose="020B0604030504040204" pitchFamily="34" charset="-120"/>
                <a:ea typeface="微軟正黑體" panose="020B0604030504040204" pitchFamily="34" charset="-120"/>
                <a:cs typeface="+mj-cs"/>
              </a:rPr>
              <a:t>每人以一年為原則，</a:t>
            </a:r>
            <a:r>
              <a:rPr lang="en-US" altLang="zh-TW" sz="1800" dirty="0">
                <a:latin typeface="微軟正黑體" panose="020B0604030504040204" pitchFamily="34" charset="-120"/>
                <a:ea typeface="微軟正黑體" panose="020B0604030504040204" pitchFamily="34" charset="-120"/>
                <a:cs typeface="+mj-cs"/>
              </a:rPr>
              <a:t>5</a:t>
            </a:r>
            <a:r>
              <a:rPr lang="zh-TW" altLang="en-US" sz="1800" dirty="0">
                <a:latin typeface="微軟正黑體" panose="020B0604030504040204" pitchFamily="34" charset="-120"/>
                <a:ea typeface="微軟正黑體" panose="020B0604030504040204" pitchFamily="34" charset="-120"/>
                <a:cs typeface="+mj-cs"/>
              </a:rPr>
              <a:t>個學術領域共補助教師</a:t>
            </a:r>
            <a:r>
              <a:rPr lang="en-US" altLang="zh-TW" sz="1800" dirty="0">
                <a:latin typeface="微軟正黑體" panose="020B0604030504040204" pitchFamily="34" charset="-120"/>
                <a:ea typeface="微軟正黑體" panose="020B0604030504040204" pitchFamily="34" charset="-120"/>
                <a:cs typeface="+mj-cs"/>
              </a:rPr>
              <a:t>10</a:t>
            </a:r>
            <a:r>
              <a:rPr lang="zh-TW" altLang="en-US" sz="1800" dirty="0">
                <a:latin typeface="微軟正黑體" panose="020B0604030504040204" pitchFamily="34" charset="-120"/>
                <a:ea typeface="微軟正黑體" panose="020B0604030504040204" pitchFamily="34" charset="-120"/>
                <a:cs typeface="+mj-cs"/>
              </a:rPr>
              <a:t>人為上限。</a:t>
            </a:r>
          </a:p>
          <a:p>
            <a:pPr marL="0" indent="0" algn="l">
              <a:lnSpc>
                <a:spcPts val="2200"/>
              </a:lnSpc>
              <a:spcBef>
                <a:spcPts val="0"/>
              </a:spcBef>
              <a:buNone/>
            </a:pPr>
            <a:endParaRPr lang="zh-TW" altLang="en-US" sz="1800" dirty="0">
              <a:latin typeface="微軟正黑體" panose="020B0604030504040204" pitchFamily="34" charset="-120"/>
              <a:ea typeface="微軟正黑體" panose="020B0604030504040204" pitchFamily="34" charset="-120"/>
              <a:cs typeface="+mj-cs"/>
            </a:endParaRPr>
          </a:p>
        </p:txBody>
      </p:sp>
      <p:pic>
        <p:nvPicPr>
          <p:cNvPr id="13" name="Picture 7" descr="MCj01990310000[1]"/>
          <p:cNvPicPr>
            <a:picLocks noChangeAspect="1" noChangeArrowheads="1"/>
          </p:cNvPicPr>
          <p:nvPr/>
        </p:nvPicPr>
        <p:blipFill>
          <a:blip r:embed="rId2" cstate="print"/>
          <a:srcRect/>
          <a:stretch>
            <a:fillRect/>
          </a:stretch>
        </p:blipFill>
        <p:spPr bwMode="auto">
          <a:xfrm>
            <a:off x="8919271" y="308594"/>
            <a:ext cx="1584176" cy="1205405"/>
          </a:xfrm>
          <a:prstGeom prst="rect">
            <a:avLst/>
          </a:prstGeom>
          <a:noFill/>
          <a:ln w="9525">
            <a:noFill/>
            <a:miter lim="800000"/>
            <a:headEnd/>
            <a:tailEnd/>
          </a:ln>
        </p:spPr>
      </p:pic>
      <p:sp>
        <p:nvSpPr>
          <p:cNvPr id="16" name="矩形 9"/>
          <p:cNvSpPr>
            <a:spLocks noChangeArrowheads="1"/>
          </p:cNvSpPr>
          <p:nvPr/>
        </p:nvSpPr>
        <p:spPr bwMode="auto">
          <a:xfrm>
            <a:off x="2746045" y="223104"/>
            <a:ext cx="6117437" cy="165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342900" lvl="1" indent="-342900" defTabSz="311150">
              <a:lnSpc>
                <a:spcPct val="90000"/>
              </a:lnSpc>
              <a:spcBef>
                <a:spcPts val="600"/>
              </a:spcBef>
              <a:buSzPct val="80000"/>
              <a:buFont typeface="Wingdings" panose="05000000000000000000" pitchFamily="2" charset="2"/>
              <a:buChar char="n"/>
              <a:defRPr/>
            </a:pPr>
            <a:r>
              <a:rPr lang="zh-TW" altLang="en-US" sz="2400" u="sng" dirty="0">
                <a:latin typeface="微軟正黑體" pitchFamily="34" charset="-120"/>
                <a:ea typeface="微軟正黑體" pitchFamily="34" charset="-120"/>
              </a:rPr>
              <a:t>學術型領域聯盟</a:t>
            </a:r>
            <a:r>
              <a:rPr lang="zh-TW" altLang="en-US" sz="2400" u="sng" dirty="0" smtClean="0">
                <a:latin typeface="微軟正黑體" pitchFamily="34" charset="-120"/>
                <a:ea typeface="微軟正黑體" pitchFamily="34" charset="-120"/>
              </a:rPr>
              <a:t>組織</a:t>
            </a:r>
            <a:endParaRPr lang="en-US" altLang="zh-TW" sz="2400" u="sng" dirty="0" smtClean="0">
              <a:latin typeface="微軟正黑體" pitchFamily="34" charset="-120"/>
              <a:ea typeface="微軟正黑體" pitchFamily="34" charset="-120"/>
            </a:endParaRPr>
          </a:p>
          <a:p>
            <a:pPr marL="342900" lvl="1" indent="-342900" defTabSz="311150">
              <a:lnSpc>
                <a:spcPct val="90000"/>
              </a:lnSpc>
              <a:spcBef>
                <a:spcPts val="600"/>
              </a:spcBef>
              <a:buSzPct val="80000"/>
              <a:buFont typeface="Wingdings" panose="05000000000000000000" pitchFamily="2" charset="2"/>
              <a:buChar char="n"/>
              <a:defRPr/>
            </a:pPr>
            <a:r>
              <a:rPr lang="zh-TW" altLang="en-US" sz="2400" dirty="0">
                <a:latin typeface="微軟正黑體" pitchFamily="34" charset="-120"/>
                <a:ea typeface="微軟正黑體" pitchFamily="34" charset="-120"/>
              </a:rPr>
              <a:t>區域經貿文化及產學資源中心</a:t>
            </a:r>
          </a:p>
          <a:p>
            <a:pPr marL="342900" lvl="1" indent="-342900" defTabSz="311150">
              <a:lnSpc>
                <a:spcPct val="90000"/>
              </a:lnSpc>
              <a:spcBef>
                <a:spcPts val="600"/>
              </a:spcBef>
              <a:buSzPct val="80000"/>
              <a:buFont typeface="Wingdings" panose="05000000000000000000" pitchFamily="2" charset="2"/>
              <a:buChar char="n"/>
              <a:defRPr/>
            </a:pPr>
            <a:endParaRPr lang="zh-TW" altLang="en-US" sz="2400" dirty="0">
              <a:latin typeface="微軟正黑體" pitchFamily="34" charset="-120"/>
              <a:ea typeface="微軟正黑體" pitchFamily="34" charset="-120"/>
            </a:endParaRPr>
          </a:p>
          <a:p>
            <a:pPr marL="342900" lvl="1" indent="-342900" defTabSz="311150">
              <a:lnSpc>
                <a:spcPct val="90000"/>
              </a:lnSpc>
              <a:spcBef>
                <a:spcPts val="600"/>
              </a:spcBef>
              <a:buSzPct val="80000"/>
              <a:buFont typeface="Wingdings" panose="05000000000000000000" pitchFamily="2" charset="2"/>
              <a:buChar char="n"/>
              <a:defRPr/>
            </a:pPr>
            <a:endParaRPr lang="zh-TW" altLang="en-US" sz="2400" u="sng" dirty="0">
              <a:solidFill>
                <a:srgbClr val="FF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550613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533340763"/>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pPr marL="0" algn="l" defTabSz="914400" rtl="0" eaLnBrk="1" latinLnBrk="0" hangingPunct="1"/>
                      <a:r>
                        <a:rPr lang="en-US" altLang="zh-TW" sz="10000" dirty="0" smtClean="0">
                          <a:solidFill>
                            <a:schemeClr val="tx1"/>
                          </a:solidFill>
                        </a:rPr>
                        <a:t>2</a:t>
                      </a:r>
                      <a:r>
                        <a:rPr lang="en-US" altLang="zh-TW" sz="3600" dirty="0" smtClean="0">
                          <a:solidFill>
                            <a:schemeClr val="tx1"/>
                          </a:solidFill>
                        </a:rPr>
                        <a:t>-3</a:t>
                      </a:r>
                      <a:endParaRPr lang="zh-TW" altLang="en-US" sz="44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跨校聯盟</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2664371" y="103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 name="文字方塊 1"/>
          <p:cNvSpPr txBox="1"/>
          <p:nvPr/>
        </p:nvSpPr>
        <p:spPr>
          <a:xfrm>
            <a:off x="281208" y="1865073"/>
            <a:ext cx="1368152" cy="369332"/>
          </a:xfrm>
          <a:prstGeom prst="rect">
            <a:avLst/>
          </a:prstGeom>
          <a:solidFill>
            <a:schemeClr val="accent4"/>
          </a:solidFill>
        </p:spPr>
        <p:txBody>
          <a:bodyPr wrap="square" lIns="0" tIns="0" rIns="0" bIns="0" rtlCol="0" anchor="ctr" anchorCtr="1">
            <a:spAutoFit/>
          </a:bodyPr>
          <a:lstStyle>
            <a:defPPr>
              <a:defRPr lang="zh-TW"/>
            </a:defPPr>
            <a:lvl1pPr>
              <a:defRPr sz="240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defRPr>
            </a:lvl1pPr>
          </a:lstStyle>
          <a:p>
            <a:r>
              <a:rPr lang="zh-TW" altLang="en-US" dirty="0" smtClean="0"/>
              <a:t>目　的</a:t>
            </a:r>
            <a:endParaRPr lang="zh-TW" altLang="en-US" dirty="0"/>
          </a:p>
        </p:txBody>
      </p:sp>
      <p:sp>
        <p:nvSpPr>
          <p:cNvPr id="9" name="文字方塊 8"/>
          <p:cNvSpPr txBox="1"/>
          <p:nvPr/>
        </p:nvSpPr>
        <p:spPr>
          <a:xfrm>
            <a:off x="278637" y="2797903"/>
            <a:ext cx="1368152" cy="369332"/>
          </a:xfrm>
          <a:prstGeom prst="rect">
            <a:avLst/>
          </a:prstGeom>
          <a:solidFill>
            <a:srgbClr val="007AD6"/>
          </a:solidFill>
        </p:spPr>
        <p:txBody>
          <a:bodyPr wrap="square" lIns="0" tIns="0" rIns="0" bIns="0" rtlCol="0" anchor="ctr" anchorCtr="1">
            <a:spAutoFit/>
          </a:bodyPr>
          <a:lstStyle/>
          <a:p>
            <a:r>
              <a:rPr lang="zh-TW" altLang="en-US" sz="24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作　法</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74EF4FA5-3ACF-4466-B5A8-2110E529564F}" type="slidenum">
              <a:rPr lang="en-US" altLang="zh-TW" smtClean="0"/>
              <a:pPr/>
              <a:t>11</a:t>
            </a:fld>
            <a:endParaRPr lang="en-US" altLang="zh-TW" dirty="0"/>
          </a:p>
        </p:txBody>
      </p:sp>
      <p:sp>
        <p:nvSpPr>
          <p:cNvPr id="5" name="標題 4"/>
          <p:cNvSpPr>
            <a:spLocks noGrp="1"/>
          </p:cNvSpPr>
          <p:nvPr>
            <p:ph type="ctrTitle" idx="4294967295"/>
          </p:nvPr>
        </p:nvSpPr>
        <p:spPr>
          <a:xfrm>
            <a:off x="428414" y="2236261"/>
            <a:ext cx="9868805" cy="626429"/>
          </a:xfrm>
        </p:spPr>
        <p:txBody>
          <a:bodyPr anchor="t" anchorCtr="0">
            <a:noAutofit/>
          </a:bodyPr>
          <a:lstStyle/>
          <a:p>
            <a:pPr lvl="0" algn="l">
              <a:lnSpc>
                <a:spcPts val="2200"/>
              </a:lnSpc>
              <a:spcBef>
                <a:spcPts val="0"/>
              </a:spcBef>
            </a:pPr>
            <a:r>
              <a:rPr lang="zh-TW" altLang="en-US" sz="1800" dirty="0">
                <a:solidFill>
                  <a:schemeClr val="tx1"/>
                </a:solidFill>
                <a:latin typeface="微軟正黑體" panose="020B0604030504040204" pitchFamily="34" charset="-120"/>
                <a:ea typeface="微軟正黑體" panose="020B0604030504040204" pitchFamily="34" charset="-120"/>
              </a:rPr>
              <a:t>共設置印度、印尼、越南、泰國、馬來西亞</a:t>
            </a:r>
            <a:r>
              <a:rPr lang="en-US" altLang="zh-TW" sz="1800" dirty="0">
                <a:solidFill>
                  <a:schemeClr val="tx1"/>
                </a:solidFill>
                <a:latin typeface="微軟正黑體" panose="020B0604030504040204" pitchFamily="34" charset="-120"/>
                <a:ea typeface="微軟正黑體" panose="020B0604030504040204" pitchFamily="34" charset="-120"/>
              </a:rPr>
              <a:t>/</a:t>
            </a:r>
            <a:r>
              <a:rPr lang="zh-TW" altLang="en-US" sz="1800" dirty="0">
                <a:solidFill>
                  <a:schemeClr val="tx1"/>
                </a:solidFill>
                <a:latin typeface="微軟正黑體" panose="020B0604030504040204" pitchFamily="34" charset="-120"/>
                <a:ea typeface="微軟正黑體" panose="020B0604030504040204" pitchFamily="34" charset="-120"/>
              </a:rPr>
              <a:t>新加坡、緬甸、寮國</a:t>
            </a:r>
            <a:r>
              <a:rPr lang="en-US" altLang="zh-TW" sz="1800" dirty="0">
                <a:solidFill>
                  <a:schemeClr val="tx1"/>
                </a:solidFill>
                <a:latin typeface="微軟正黑體" panose="020B0604030504040204" pitchFamily="34" charset="-120"/>
                <a:ea typeface="微軟正黑體" panose="020B0604030504040204" pitchFamily="34" charset="-120"/>
              </a:rPr>
              <a:t>/</a:t>
            </a:r>
            <a:r>
              <a:rPr lang="zh-TW" altLang="en-US" sz="1800" dirty="0">
                <a:solidFill>
                  <a:schemeClr val="tx1"/>
                </a:solidFill>
                <a:latin typeface="微軟正黑體" panose="020B0604030504040204" pitchFamily="34" charset="-120"/>
                <a:ea typeface="微軟正黑體" panose="020B0604030504040204" pitchFamily="34" charset="-120"/>
              </a:rPr>
              <a:t>柬埔寨、菲律賓、斯里蘭卡等國區域經貿文化及產學資源中心。</a:t>
            </a:r>
          </a:p>
        </p:txBody>
      </p:sp>
      <p:sp>
        <p:nvSpPr>
          <p:cNvPr id="8" name="副標題 7"/>
          <p:cNvSpPr>
            <a:spLocks noGrp="1"/>
          </p:cNvSpPr>
          <p:nvPr>
            <p:ph type="subTitle" idx="4294967295"/>
          </p:nvPr>
        </p:nvSpPr>
        <p:spPr>
          <a:xfrm>
            <a:off x="281208" y="3167235"/>
            <a:ext cx="10222239" cy="3690765"/>
          </a:xfrm>
        </p:spPr>
        <p:txBody>
          <a:bodyPr>
            <a:noAutofit/>
          </a:bodyPr>
          <a:lstStyle/>
          <a:p>
            <a:pPr marL="0" indent="0">
              <a:lnSpc>
                <a:spcPts val="2200"/>
              </a:lnSpc>
              <a:spcBef>
                <a:spcPts val="0"/>
              </a:spcBef>
              <a:buNone/>
            </a:pPr>
            <a:r>
              <a:rPr lang="zh-TW" altLang="en-US" sz="1800" b="1" dirty="0" smtClean="0">
                <a:latin typeface="微軟正黑體" panose="020B0604030504040204" pitchFamily="34" charset="-120"/>
                <a:ea typeface="微軟正黑體" panose="020B0604030504040204" pitchFamily="34" charset="-120"/>
                <a:cs typeface="+mj-cs"/>
              </a:rPr>
              <a:t>一、區域</a:t>
            </a:r>
            <a:r>
              <a:rPr lang="zh-TW" altLang="en-US" sz="1800" b="1" dirty="0">
                <a:latin typeface="微軟正黑體" panose="020B0604030504040204" pitchFamily="34" charset="-120"/>
                <a:ea typeface="微軟正黑體" panose="020B0604030504040204" pitchFamily="34" charset="-120"/>
                <a:cs typeface="+mj-cs"/>
              </a:rPr>
              <a:t>經貿文化及產學資源中心之工作項目</a:t>
            </a:r>
          </a:p>
          <a:p>
            <a:pPr marL="808038" indent="-452438">
              <a:lnSpc>
                <a:spcPts val="2200"/>
              </a:lnSpc>
              <a:spcBef>
                <a:spcPts val="0"/>
              </a:spcBef>
              <a:buNone/>
            </a:pPr>
            <a:r>
              <a:rPr lang="en-US" altLang="zh-TW" sz="1800" dirty="0" smtClean="0">
                <a:latin typeface="微軟正黑體" panose="020B0604030504040204" pitchFamily="34" charset="-120"/>
                <a:ea typeface="微軟正黑體" panose="020B0604030504040204" pitchFamily="34" charset="-120"/>
                <a:cs typeface="+mj-cs"/>
              </a:rPr>
              <a:t>1.</a:t>
            </a:r>
            <a:r>
              <a:rPr lang="zh-TW" altLang="en-US" sz="1800" dirty="0">
                <a:latin typeface="微軟正黑體" panose="020B0604030504040204" pitchFamily="34" charset="-120"/>
                <a:ea typeface="微軟正黑體" panose="020B0604030504040204" pitchFamily="34" charset="-120"/>
                <a:cs typeface="+mj-cs"/>
              </a:rPr>
              <a:t> </a:t>
            </a:r>
            <a:r>
              <a:rPr lang="zh-TW" altLang="en-US" sz="1800" dirty="0" smtClean="0">
                <a:latin typeface="微軟正黑體" panose="020B0604030504040204" pitchFamily="34" charset="-120"/>
                <a:ea typeface="微軟正黑體" panose="020B0604030504040204" pitchFamily="34" charset="-120"/>
                <a:cs typeface="+mj-cs"/>
              </a:rPr>
              <a:t>需</a:t>
            </a:r>
            <a:r>
              <a:rPr lang="zh-TW" altLang="en-US" sz="1800" dirty="0">
                <a:latin typeface="微軟正黑體" panose="020B0604030504040204" pitchFamily="34" charset="-120"/>
                <a:ea typeface="微軟正黑體" panose="020B0604030504040204" pitchFamily="34" charset="-120"/>
                <a:cs typeface="+mj-cs"/>
              </a:rPr>
              <a:t>設立於國外之台商協會之據點，以便連結</a:t>
            </a:r>
            <a:r>
              <a:rPr lang="zh-TW" altLang="en-US" sz="1800" dirty="0" smtClean="0">
                <a:latin typeface="微軟正黑體" panose="020B0604030504040204" pitchFamily="34" charset="-120"/>
                <a:ea typeface="微軟正黑體" panose="020B0604030504040204" pitchFamily="34" charset="-120"/>
                <a:cs typeface="+mj-cs"/>
              </a:rPr>
              <a:t>當地台商</a:t>
            </a:r>
            <a:r>
              <a:rPr lang="zh-TW" altLang="en-US" sz="1800" dirty="0">
                <a:latin typeface="微軟正黑體" panose="020B0604030504040204" pitchFamily="34" charset="-120"/>
                <a:ea typeface="微軟正黑體" panose="020B0604030504040204" pitchFamily="34" charset="-120"/>
                <a:cs typeface="+mj-cs"/>
              </a:rPr>
              <a:t>需求。</a:t>
            </a:r>
          </a:p>
          <a:p>
            <a:pPr marL="808038" indent="-452438">
              <a:lnSpc>
                <a:spcPts val="2200"/>
              </a:lnSpc>
              <a:spcBef>
                <a:spcPts val="0"/>
              </a:spcBef>
              <a:buNone/>
            </a:pPr>
            <a:r>
              <a:rPr lang="en-US" altLang="zh-TW" sz="1800" dirty="0" smtClean="0">
                <a:latin typeface="微軟正黑體" panose="020B0604030504040204" pitchFamily="34" charset="-120"/>
                <a:ea typeface="微軟正黑體" panose="020B0604030504040204" pitchFamily="34" charset="-120"/>
                <a:cs typeface="+mj-cs"/>
              </a:rPr>
              <a:t>2. </a:t>
            </a:r>
            <a:r>
              <a:rPr lang="zh-TW" altLang="en-US" sz="1800" dirty="0">
                <a:latin typeface="微軟正黑體" panose="020B0604030504040204" pitchFamily="34" charset="-120"/>
                <a:ea typeface="微軟正黑體" panose="020B0604030504040204" pitchFamily="34" charset="-120"/>
                <a:cs typeface="+mj-cs"/>
              </a:rPr>
              <a:t>服務對象為大專校院。</a:t>
            </a:r>
          </a:p>
          <a:p>
            <a:pPr marL="808038" indent="-452438">
              <a:lnSpc>
                <a:spcPts val="2200"/>
              </a:lnSpc>
              <a:spcBef>
                <a:spcPts val="0"/>
              </a:spcBef>
              <a:buNone/>
            </a:pPr>
            <a:r>
              <a:rPr lang="en-US" altLang="zh-TW" sz="1800" dirty="0" smtClean="0">
                <a:latin typeface="微軟正黑體" panose="020B0604030504040204" pitchFamily="34" charset="-120"/>
                <a:ea typeface="微軟正黑體" panose="020B0604030504040204" pitchFamily="34" charset="-120"/>
                <a:cs typeface="+mj-cs"/>
              </a:rPr>
              <a:t>3. </a:t>
            </a:r>
            <a:r>
              <a:rPr lang="zh-TW" altLang="en-US" sz="1800" dirty="0">
                <a:latin typeface="微軟正黑體" panose="020B0604030504040204" pitchFamily="34" charset="-120"/>
                <a:ea typeface="微軟正黑體" panose="020B0604030504040204" pitchFamily="34" charset="-120"/>
                <a:cs typeface="+mj-cs"/>
              </a:rPr>
              <a:t>舉辦與產業相關活動，架構整合資源平臺，彙整實習機會，針對畢業生舉辦就業媒合博覽會，並推動文化經貿交流活動。</a:t>
            </a:r>
          </a:p>
          <a:p>
            <a:pPr marL="808038" indent="-452438">
              <a:lnSpc>
                <a:spcPts val="2200"/>
              </a:lnSpc>
              <a:spcBef>
                <a:spcPts val="0"/>
              </a:spcBef>
              <a:buNone/>
            </a:pPr>
            <a:r>
              <a:rPr lang="en-US" altLang="zh-TW" sz="1800" dirty="0" smtClean="0">
                <a:latin typeface="微軟正黑體" panose="020B0604030504040204" pitchFamily="34" charset="-120"/>
                <a:ea typeface="微軟正黑體" panose="020B0604030504040204" pitchFamily="34" charset="-120"/>
                <a:cs typeface="+mj-cs"/>
              </a:rPr>
              <a:t>4.</a:t>
            </a:r>
            <a:r>
              <a:rPr lang="zh-TW" altLang="en-US" sz="1800" dirty="0" smtClean="0">
                <a:latin typeface="微軟正黑體" panose="020B0604030504040204" pitchFamily="34" charset="-120"/>
                <a:ea typeface="微軟正黑體" panose="020B0604030504040204" pitchFamily="34" charset="-120"/>
                <a:cs typeface="+mj-cs"/>
              </a:rPr>
              <a:t>建立</a:t>
            </a:r>
            <a:r>
              <a:rPr lang="zh-TW" altLang="en-US" sz="1800" dirty="0">
                <a:latin typeface="微軟正黑體" panose="020B0604030504040204" pitchFamily="34" charset="-120"/>
                <a:ea typeface="微軟正黑體" panose="020B0604030504040204" pitchFamily="34" charset="-120"/>
                <a:cs typeface="+mj-cs"/>
              </a:rPr>
              <a:t>人才資料庫，每年定期彙整「領域別受補助學生之見實習資料」及「區域文化及經貿人才之學生資料」。</a:t>
            </a:r>
          </a:p>
          <a:p>
            <a:pPr marL="712788" indent="-357188">
              <a:lnSpc>
                <a:spcPts val="2200"/>
              </a:lnSpc>
              <a:spcBef>
                <a:spcPts val="0"/>
              </a:spcBef>
              <a:buNone/>
            </a:pPr>
            <a:r>
              <a:rPr lang="en-US" altLang="zh-TW" sz="1800" dirty="0" smtClean="0">
                <a:latin typeface="微軟正黑體" panose="020B0604030504040204" pitchFamily="34" charset="-120"/>
                <a:ea typeface="微軟正黑體" panose="020B0604030504040204" pitchFamily="34" charset="-120"/>
                <a:cs typeface="+mj-cs"/>
              </a:rPr>
              <a:t>5.</a:t>
            </a:r>
            <a:r>
              <a:rPr lang="zh-TW" altLang="en-US" sz="1800" dirty="0" smtClean="0">
                <a:latin typeface="微軟正黑體" panose="020B0604030504040204" pitchFamily="34" charset="-120"/>
                <a:ea typeface="微軟正黑體" panose="020B0604030504040204" pitchFamily="34" charset="-120"/>
                <a:cs typeface="+mj-cs"/>
              </a:rPr>
              <a:t>協助</a:t>
            </a:r>
            <a:r>
              <a:rPr lang="zh-TW" altLang="en-US" sz="1800" dirty="0">
                <a:latin typeface="微軟正黑體" panose="020B0604030504040204" pitchFamily="34" charset="-120"/>
                <a:ea typeface="微軟正黑體" panose="020B0604030504040204" pitchFamily="34" charset="-120"/>
                <a:cs typeface="+mj-cs"/>
              </a:rPr>
              <a:t>審核補助田野調查及研究計畫以利連結當地與我國之資訊彙整</a:t>
            </a:r>
            <a:r>
              <a:rPr lang="en-US" altLang="zh-TW" sz="1800" dirty="0">
                <a:latin typeface="微軟正黑體" panose="020B0604030504040204" pitchFamily="34" charset="-120"/>
                <a:ea typeface="微軟正黑體" panose="020B0604030504040204" pitchFamily="34" charset="-120"/>
                <a:cs typeface="+mj-cs"/>
              </a:rPr>
              <a:t>(</a:t>
            </a:r>
            <a:r>
              <a:rPr lang="zh-TW" altLang="en-US" sz="1800" dirty="0">
                <a:latin typeface="微軟正黑體" panose="020B0604030504040204" pitchFamily="34" charset="-120"/>
                <a:ea typeface="微軟正黑體" panose="020B0604030504040204" pitchFamily="34" charset="-120"/>
                <a:cs typeface="+mj-cs"/>
              </a:rPr>
              <a:t>開放其他大學校院皆可提出申請</a:t>
            </a:r>
            <a:r>
              <a:rPr lang="en-US" altLang="zh-TW" sz="1800" dirty="0">
                <a:latin typeface="微軟正黑體" panose="020B0604030504040204" pitchFamily="34" charset="-120"/>
                <a:ea typeface="微軟正黑體" panose="020B0604030504040204" pitchFamily="34" charset="-120"/>
                <a:cs typeface="+mj-cs"/>
              </a:rPr>
              <a:t>)</a:t>
            </a:r>
            <a:r>
              <a:rPr lang="zh-TW" altLang="en-US" sz="1800" dirty="0">
                <a:latin typeface="微軟正黑體" panose="020B0604030504040204" pitchFamily="34" charset="-120"/>
                <a:ea typeface="微軟正黑體" panose="020B0604030504040204" pitchFamily="34" charset="-120"/>
                <a:cs typeface="+mj-cs"/>
              </a:rPr>
              <a:t>。</a:t>
            </a:r>
          </a:p>
          <a:p>
            <a:pPr marL="0" indent="0">
              <a:lnSpc>
                <a:spcPts val="2200"/>
              </a:lnSpc>
              <a:spcBef>
                <a:spcPts val="0"/>
              </a:spcBef>
              <a:buNone/>
            </a:pPr>
            <a:r>
              <a:rPr lang="zh-TW" altLang="en-US" sz="1800" b="1" dirty="0">
                <a:latin typeface="微軟正黑體" panose="020B0604030504040204" pitchFamily="34" charset="-120"/>
                <a:ea typeface="微軟正黑體" panose="020B0604030504040204" pitchFamily="34" charset="-120"/>
                <a:cs typeface="+mj-cs"/>
              </a:rPr>
              <a:t>二</a:t>
            </a:r>
            <a:r>
              <a:rPr lang="zh-TW" altLang="en-US" sz="1800" b="1" dirty="0" smtClean="0">
                <a:latin typeface="微軟正黑體" panose="020B0604030504040204" pitchFamily="34" charset="-120"/>
                <a:ea typeface="微軟正黑體" panose="020B0604030504040204" pitchFamily="34" charset="-120"/>
                <a:cs typeface="+mj-cs"/>
              </a:rPr>
              <a:t>、補助</a:t>
            </a:r>
            <a:r>
              <a:rPr lang="zh-TW" altLang="en-US" sz="1800" b="1" dirty="0">
                <a:latin typeface="微軟正黑體" panose="020B0604030504040204" pitchFamily="34" charset="-120"/>
                <a:ea typeface="微軟正黑體" panose="020B0604030504040204" pitchFamily="34" charset="-120"/>
                <a:cs typeface="+mj-cs"/>
              </a:rPr>
              <a:t>我國師生田野調查及研究計畫</a:t>
            </a:r>
          </a:p>
          <a:p>
            <a:pPr marL="0" indent="0">
              <a:lnSpc>
                <a:spcPts val="2200"/>
              </a:lnSpc>
              <a:spcBef>
                <a:spcPts val="0"/>
              </a:spcBef>
              <a:buNone/>
            </a:pPr>
            <a:r>
              <a:rPr lang="zh-TW" altLang="en-US" sz="1800" dirty="0">
                <a:latin typeface="微軟正黑體" panose="020B0604030504040204" pitchFamily="34" charset="-120"/>
                <a:ea typeface="微軟正黑體" panose="020B0604030504040204" pitchFamily="34" charset="-120"/>
                <a:cs typeface="+mj-cs"/>
              </a:rPr>
              <a:t>      以補助個人為單位之田野調查及研究計畫模式，出國研究時間需達</a:t>
            </a:r>
            <a:r>
              <a:rPr lang="en-US" altLang="zh-TW" sz="1800" dirty="0">
                <a:latin typeface="微軟正黑體" panose="020B0604030504040204" pitchFamily="34" charset="-120"/>
                <a:ea typeface="微軟正黑體" panose="020B0604030504040204" pitchFamily="34" charset="-120"/>
                <a:cs typeface="+mj-cs"/>
              </a:rPr>
              <a:t>3</a:t>
            </a:r>
            <a:r>
              <a:rPr lang="zh-TW" altLang="en-US" sz="1800" dirty="0">
                <a:latin typeface="微軟正黑體" panose="020B0604030504040204" pitchFamily="34" charset="-120"/>
                <a:ea typeface="微軟正黑體" panose="020B0604030504040204" pitchFamily="34" charset="-120"/>
                <a:cs typeface="+mj-cs"/>
              </a:rPr>
              <a:t>個月以上，每人以補助</a:t>
            </a:r>
            <a:r>
              <a:rPr lang="en-US" altLang="zh-TW" sz="1800" dirty="0">
                <a:latin typeface="微軟正黑體" panose="020B0604030504040204" pitchFamily="34" charset="-120"/>
                <a:ea typeface="微軟正黑體" panose="020B0604030504040204" pitchFamily="34" charset="-120"/>
                <a:cs typeface="+mj-cs"/>
              </a:rPr>
              <a:t>1</a:t>
            </a:r>
            <a:r>
              <a:rPr lang="zh-TW" altLang="en-US" sz="1800" dirty="0">
                <a:latin typeface="微軟正黑體" panose="020B0604030504040204" pitchFamily="34" charset="-120"/>
                <a:ea typeface="微軟正黑體" panose="020B0604030504040204" pitchFamily="34" charset="-120"/>
                <a:cs typeface="+mj-cs"/>
              </a:rPr>
              <a:t>次為限。個人之研究計畫由學校先行自我評估重要性並由學校統一提出。</a:t>
            </a:r>
          </a:p>
          <a:p>
            <a:pPr marL="0" indent="0">
              <a:lnSpc>
                <a:spcPts val="2200"/>
              </a:lnSpc>
              <a:spcBef>
                <a:spcPts val="0"/>
              </a:spcBef>
              <a:buNone/>
            </a:pPr>
            <a:endParaRPr lang="zh-TW" altLang="en-US" sz="1800" dirty="0">
              <a:latin typeface="微軟正黑體" panose="020B0604030504040204" pitchFamily="34" charset="-120"/>
              <a:ea typeface="微軟正黑體" panose="020B0604030504040204" pitchFamily="34" charset="-120"/>
              <a:cs typeface="+mj-cs"/>
            </a:endParaRPr>
          </a:p>
        </p:txBody>
      </p:sp>
      <p:pic>
        <p:nvPicPr>
          <p:cNvPr id="13" name="Picture 7" descr="MCj01990310000[1]"/>
          <p:cNvPicPr>
            <a:picLocks noChangeAspect="1" noChangeArrowheads="1"/>
          </p:cNvPicPr>
          <p:nvPr/>
        </p:nvPicPr>
        <p:blipFill>
          <a:blip r:embed="rId2" cstate="print"/>
          <a:srcRect/>
          <a:stretch>
            <a:fillRect/>
          </a:stretch>
        </p:blipFill>
        <p:spPr bwMode="auto">
          <a:xfrm>
            <a:off x="8919271" y="308594"/>
            <a:ext cx="1584176" cy="1205405"/>
          </a:xfrm>
          <a:prstGeom prst="rect">
            <a:avLst/>
          </a:prstGeom>
          <a:noFill/>
          <a:ln w="9525">
            <a:noFill/>
            <a:miter lim="800000"/>
            <a:headEnd/>
            <a:tailEnd/>
          </a:ln>
        </p:spPr>
      </p:pic>
      <p:sp>
        <p:nvSpPr>
          <p:cNvPr id="16" name="矩形 9"/>
          <p:cNvSpPr>
            <a:spLocks noChangeArrowheads="1"/>
          </p:cNvSpPr>
          <p:nvPr/>
        </p:nvSpPr>
        <p:spPr bwMode="auto">
          <a:xfrm>
            <a:off x="2746045" y="223104"/>
            <a:ext cx="6117437" cy="165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342900" lvl="1" indent="-342900" defTabSz="311150">
              <a:lnSpc>
                <a:spcPct val="90000"/>
              </a:lnSpc>
              <a:spcBef>
                <a:spcPts val="600"/>
              </a:spcBef>
              <a:buSzPct val="80000"/>
              <a:buFont typeface="Wingdings" panose="05000000000000000000" pitchFamily="2" charset="2"/>
              <a:buChar char="n"/>
              <a:defRPr/>
            </a:pPr>
            <a:r>
              <a:rPr lang="zh-TW" altLang="en-US" sz="2400" dirty="0">
                <a:latin typeface="微軟正黑體" pitchFamily="34" charset="-120"/>
                <a:ea typeface="微軟正黑體" pitchFamily="34" charset="-120"/>
              </a:rPr>
              <a:t>學術型領域聯盟</a:t>
            </a:r>
            <a:r>
              <a:rPr lang="zh-TW" altLang="en-US" sz="2400" dirty="0" smtClean="0">
                <a:latin typeface="微軟正黑體" pitchFamily="34" charset="-120"/>
                <a:ea typeface="微軟正黑體" pitchFamily="34" charset="-120"/>
              </a:rPr>
              <a:t>組織</a:t>
            </a:r>
            <a:endParaRPr lang="en-US" altLang="zh-TW" sz="2400" dirty="0" smtClean="0">
              <a:latin typeface="微軟正黑體" pitchFamily="34" charset="-120"/>
              <a:ea typeface="微軟正黑體" pitchFamily="34" charset="-120"/>
            </a:endParaRPr>
          </a:p>
          <a:p>
            <a:pPr marL="342900" lvl="1" indent="-342900" defTabSz="311150">
              <a:lnSpc>
                <a:spcPct val="90000"/>
              </a:lnSpc>
              <a:spcBef>
                <a:spcPts val="600"/>
              </a:spcBef>
              <a:buSzPct val="80000"/>
              <a:buFont typeface="Wingdings" panose="05000000000000000000" pitchFamily="2" charset="2"/>
              <a:buChar char="n"/>
              <a:defRPr/>
            </a:pPr>
            <a:r>
              <a:rPr lang="zh-TW" altLang="en-US" sz="2400" u="sng" dirty="0">
                <a:latin typeface="微軟正黑體" pitchFamily="34" charset="-120"/>
                <a:ea typeface="微軟正黑體" pitchFamily="34" charset="-120"/>
              </a:rPr>
              <a:t>區域經貿文化及產學資源中心</a:t>
            </a:r>
          </a:p>
          <a:p>
            <a:pPr marL="342900" lvl="1" indent="-342900" defTabSz="311150">
              <a:lnSpc>
                <a:spcPct val="90000"/>
              </a:lnSpc>
              <a:spcBef>
                <a:spcPts val="600"/>
              </a:spcBef>
              <a:buSzPct val="80000"/>
              <a:buFont typeface="Wingdings" panose="05000000000000000000" pitchFamily="2" charset="2"/>
              <a:buChar char="n"/>
              <a:defRPr/>
            </a:pPr>
            <a:endParaRPr lang="zh-TW" altLang="en-US" sz="2400" dirty="0">
              <a:latin typeface="微軟正黑體" pitchFamily="34" charset="-120"/>
              <a:ea typeface="微軟正黑體" pitchFamily="34" charset="-120"/>
            </a:endParaRPr>
          </a:p>
          <a:p>
            <a:pPr marL="342900" lvl="1" indent="-342900" defTabSz="311150">
              <a:lnSpc>
                <a:spcPct val="90000"/>
              </a:lnSpc>
              <a:spcBef>
                <a:spcPts val="600"/>
              </a:spcBef>
              <a:buSzPct val="80000"/>
              <a:buFont typeface="Wingdings" panose="05000000000000000000" pitchFamily="2" charset="2"/>
              <a:buChar char="n"/>
              <a:defRPr/>
            </a:pPr>
            <a:endParaRPr lang="zh-TW" altLang="en-US" sz="2400" u="sng" dirty="0">
              <a:solidFill>
                <a:srgbClr val="FF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3016748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矩形 9"/>
          <p:cNvSpPr>
            <a:spLocks noChangeAspect="1" noChangeArrowheads="1"/>
          </p:cNvSpPr>
          <p:nvPr/>
        </p:nvSpPr>
        <p:spPr bwMode="auto">
          <a:xfrm>
            <a:off x="3024411" y="2786"/>
            <a:ext cx="554461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2">
            <a:spAutoFit/>
          </a:bodyPr>
          <a:lstStyle/>
          <a:p>
            <a:pPr indent="-457200" defTabSz="311150">
              <a:spcBef>
                <a:spcPts val="0"/>
              </a:spcBef>
              <a:buFont typeface="Wingdings" panose="05000000000000000000" pitchFamily="2" charset="2"/>
              <a:buChar char="n"/>
              <a:defRPr/>
            </a:pPr>
            <a:r>
              <a:rPr lang="zh-TW" altLang="en-US" sz="2400" u="sng" dirty="0">
                <a:latin typeface="微軟正黑體" pitchFamily="34" charset="-120"/>
                <a:ea typeface="微軟正黑體" pitchFamily="34" charset="-120"/>
              </a:rPr>
              <a:t>區域教學資源中心東南亞語課程</a:t>
            </a:r>
            <a:r>
              <a:rPr lang="zh-TW" altLang="en-US" sz="2400" u="sng" dirty="0" smtClean="0">
                <a:latin typeface="微軟正黑體" pitchFamily="34" charset="-120"/>
                <a:ea typeface="微軟正黑體" pitchFamily="34" charset="-120"/>
              </a:rPr>
              <a:t>方案    </a:t>
            </a:r>
            <a:endParaRPr lang="en-US" altLang="zh-TW" sz="2400" u="sng" dirty="0" smtClean="0">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en-US" altLang="zh-TW" sz="2400" u="sng" dirty="0">
              <a:solidFill>
                <a:srgbClr val="FF0000"/>
              </a:solidFill>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en-US" altLang="zh-TW" sz="2400" u="sng" dirty="0" smtClean="0">
              <a:solidFill>
                <a:srgbClr val="FF0000"/>
              </a:solidFill>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en-US" altLang="zh-TW" sz="2400" u="sng" dirty="0" smtClean="0">
              <a:solidFill>
                <a:srgbClr val="FF0000"/>
              </a:solidFill>
              <a:latin typeface="微軟正黑體" pitchFamily="34" charset="-120"/>
              <a:ea typeface="微軟正黑體" pitchFamily="34" charset="-120"/>
            </a:endParaRPr>
          </a:p>
          <a:p>
            <a:pPr indent="273050" defTabSz="311150">
              <a:spcBef>
                <a:spcPts val="0"/>
              </a:spcBef>
              <a:buFont typeface="Wingdings" panose="05000000000000000000" pitchFamily="2" charset="2"/>
              <a:buChar char="n"/>
              <a:defRPr/>
            </a:pPr>
            <a:r>
              <a:rPr lang="zh-TW" altLang="en-US" sz="2400" dirty="0">
                <a:latin typeface="微軟正黑體" pitchFamily="34" charset="-120"/>
                <a:ea typeface="微軟正黑體" pitchFamily="34" charset="-120"/>
              </a:rPr>
              <a:t>區域文化及</a:t>
            </a:r>
            <a:r>
              <a:rPr lang="zh-TW" altLang="en-US" sz="2400" dirty="0" smtClean="0">
                <a:latin typeface="微軟正黑體" pitchFamily="34" charset="-120"/>
                <a:ea typeface="微軟正黑體" pitchFamily="34" charset="-120"/>
              </a:rPr>
              <a:t>經貿 人才</a:t>
            </a:r>
            <a:r>
              <a:rPr lang="zh-TW" altLang="en-US" sz="2400" dirty="0">
                <a:latin typeface="微軟正黑體" pitchFamily="34" charset="-120"/>
                <a:ea typeface="微軟正黑體" pitchFamily="34" charset="-120"/>
              </a:rPr>
              <a:t>養成方案</a:t>
            </a:r>
          </a:p>
          <a:p>
            <a:pPr indent="-457200" defTabSz="311150">
              <a:spcBef>
                <a:spcPts val="0"/>
              </a:spcBef>
              <a:buFont typeface="Wingdings" panose="05000000000000000000" pitchFamily="2" charset="2"/>
              <a:buChar char="n"/>
              <a:defRPr/>
            </a:pPr>
            <a:endParaRPr lang="en-US" altLang="zh-TW" sz="2400" u="sng" dirty="0" smtClean="0">
              <a:solidFill>
                <a:srgbClr val="FF0000"/>
              </a:solidFill>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zh-TW" altLang="en-US" sz="2400" u="sng" dirty="0">
              <a:solidFill>
                <a:srgbClr val="FF0000"/>
              </a:solidFill>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en-US" altLang="zh-TW" sz="2400" u="sng" dirty="0" smtClean="0">
              <a:solidFill>
                <a:srgbClr val="FF0000"/>
              </a:solidFill>
              <a:latin typeface="微軟正黑體" pitchFamily="34" charset="-120"/>
              <a:ea typeface="微軟正黑體" pitchFamily="34" charset="-120"/>
            </a:endParaRPr>
          </a:p>
          <a:p>
            <a:pPr marL="342900" lvl="1" indent="-342900" defTabSz="311150">
              <a:spcBef>
                <a:spcPts val="0"/>
              </a:spcBef>
              <a:buFont typeface="Wingdings" panose="05000000000000000000" pitchFamily="2" charset="2"/>
              <a:buChar char="n"/>
              <a:defRPr/>
            </a:pPr>
            <a:endParaRPr lang="en-US" altLang="zh-TW" sz="2400" dirty="0" smtClean="0">
              <a:latin typeface="微軟正黑體" pitchFamily="34" charset="-120"/>
              <a:ea typeface="微軟正黑體" pitchFamily="34"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2976239203"/>
              </p:ext>
            </p:extLst>
          </p:nvPr>
        </p:nvGraphicFramePr>
        <p:xfrm>
          <a:off x="7404" y="7821"/>
          <a:ext cx="3468106" cy="1615440"/>
        </p:xfrm>
        <a:graphic>
          <a:graphicData uri="http://schemas.openxmlformats.org/drawingml/2006/table">
            <a:tbl>
              <a:tblPr firstRow="1" bandRow="1">
                <a:tableStyleId>{5C22544A-7EE6-4342-B048-85BDC9FD1C3A}</a:tableStyleId>
              </a:tblPr>
              <a:tblGrid>
                <a:gridCol w="1504839"/>
                <a:gridCol w="1963267"/>
              </a:tblGrid>
              <a:tr h="1615440">
                <a:tc>
                  <a:txBody>
                    <a:bodyPr/>
                    <a:lstStyle/>
                    <a:p>
                      <a:pPr marL="0" algn="l" defTabSz="914400" rtl="0" eaLnBrk="1" latinLnBrk="0" hangingPunct="1"/>
                      <a:r>
                        <a:rPr lang="en-US" altLang="zh-TW" sz="10000" dirty="0" smtClean="0">
                          <a:solidFill>
                            <a:schemeClr val="tx1"/>
                          </a:solidFill>
                        </a:rPr>
                        <a:t>2</a:t>
                      </a:r>
                      <a:r>
                        <a:rPr lang="en-US" altLang="zh-TW" sz="4400" dirty="0" smtClean="0">
                          <a:solidFill>
                            <a:schemeClr val="tx1"/>
                          </a:solidFill>
                        </a:rPr>
                        <a:t>-4</a:t>
                      </a:r>
                      <a:endParaRPr lang="zh-TW" altLang="en-US" sz="44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跨校</a:t>
                      </a:r>
                      <a:endParaRPr kumimoji="1" lang="en-US" altLang="zh-TW" sz="4000" b="1" kern="1200" dirty="0" smtClean="0">
                        <a:solidFill>
                          <a:schemeClr val="tx1"/>
                        </a:solidFill>
                        <a:latin typeface="Arial" panose="020B0604020202020204" pitchFamily="34" charset="0"/>
                        <a:ea typeface="華康黑體 Std W3" pitchFamily="34" charset="-120"/>
                        <a:cs typeface="+mn-cs"/>
                      </a:endParaRPr>
                    </a:p>
                    <a:p>
                      <a:r>
                        <a:rPr kumimoji="1" lang="zh-TW" altLang="en-US" sz="4000" b="1" kern="1200" dirty="0" smtClean="0">
                          <a:solidFill>
                            <a:schemeClr val="tx1"/>
                          </a:solidFill>
                          <a:latin typeface="Arial" panose="020B0604020202020204" pitchFamily="34" charset="0"/>
                          <a:ea typeface="華康黑體 Std W3" pitchFamily="34" charset="-120"/>
                          <a:cs typeface="+mn-cs"/>
                        </a:rPr>
                        <a:t>辦理</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2808387" y="224702"/>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6" name="文字方塊 15"/>
          <p:cNvSpPr txBox="1"/>
          <p:nvPr/>
        </p:nvSpPr>
        <p:spPr>
          <a:xfrm>
            <a:off x="144091" y="1941778"/>
            <a:ext cx="1368152" cy="369332"/>
          </a:xfrm>
          <a:prstGeom prst="rect">
            <a:avLst/>
          </a:prstGeom>
          <a:solidFill>
            <a:srgbClr val="007AD6"/>
          </a:solidFill>
        </p:spPr>
        <p:txBody>
          <a:bodyPr wrap="square" lIns="0" tIns="0" rIns="0" bIns="0" rtlCol="0" anchor="ctr" anchorCtr="1">
            <a:spAutoFit/>
          </a:bodyPr>
          <a:lstStyle>
            <a:defPPr>
              <a:defRPr lang="zh-TW"/>
            </a:defPPr>
            <a:lvl1pPr>
              <a:defRPr sz="240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defRPr>
            </a:lvl1pPr>
          </a:lstStyle>
          <a:p>
            <a:r>
              <a:rPr lang="zh-TW" altLang="en-US" dirty="0" smtClean="0"/>
              <a:t>作　法</a:t>
            </a:r>
            <a:endParaRPr lang="zh-TW" altLang="en-US" dirty="0"/>
          </a:p>
        </p:txBody>
      </p:sp>
      <p:sp>
        <p:nvSpPr>
          <p:cNvPr id="4" name="投影片編號版面配置區 3"/>
          <p:cNvSpPr>
            <a:spLocks noGrp="1"/>
          </p:cNvSpPr>
          <p:nvPr>
            <p:ph type="sldNum" sz="quarter" idx="12"/>
          </p:nvPr>
        </p:nvSpPr>
        <p:spPr/>
        <p:txBody>
          <a:bodyPr/>
          <a:lstStyle/>
          <a:p>
            <a:fld id="{74EF4FA5-3ACF-4466-B5A8-2110E529564F}" type="slidenum">
              <a:rPr lang="en-US" altLang="zh-TW" smtClean="0"/>
              <a:pPr/>
              <a:t>12</a:t>
            </a:fld>
            <a:endParaRPr lang="en-US" altLang="zh-TW" dirty="0"/>
          </a:p>
        </p:txBody>
      </p:sp>
      <p:pic>
        <p:nvPicPr>
          <p:cNvPr id="10" name="Picture 7" descr="MCj01990310000[1]"/>
          <p:cNvPicPr>
            <a:picLocks noChangeAspect="1" noChangeArrowheads="1"/>
          </p:cNvPicPr>
          <p:nvPr/>
        </p:nvPicPr>
        <p:blipFill>
          <a:blip r:embed="rId2" cstate="print"/>
          <a:srcRect/>
          <a:stretch>
            <a:fillRect/>
          </a:stretch>
        </p:blipFill>
        <p:spPr bwMode="auto">
          <a:xfrm>
            <a:off x="8919271" y="308594"/>
            <a:ext cx="1584176" cy="1205405"/>
          </a:xfrm>
          <a:prstGeom prst="rect">
            <a:avLst/>
          </a:prstGeom>
          <a:noFill/>
          <a:ln w="9525">
            <a:noFill/>
            <a:miter lim="800000"/>
            <a:headEnd/>
            <a:tailEnd/>
          </a:ln>
        </p:spPr>
      </p:pic>
      <p:sp>
        <p:nvSpPr>
          <p:cNvPr id="18" name="矩形 17"/>
          <p:cNvSpPr/>
          <p:nvPr/>
        </p:nvSpPr>
        <p:spPr>
          <a:xfrm>
            <a:off x="144091" y="2564904"/>
            <a:ext cx="10175249" cy="3579231"/>
          </a:xfrm>
          <a:prstGeom prst="rect">
            <a:avLst/>
          </a:prstGeom>
          <a:noFill/>
          <a:ln>
            <a:noFill/>
          </a:ln>
          <a:effectLst/>
          <a:extLst>
            <a:ext uri="{909E8E84-426E-40DD-AFC4-6F175D3DCCD1}">
              <a14:hiddenFill xmlns:a14="http://schemas.microsoft.com/office/drawing/2010/main">
                <a:solidFill>
                  <a:srgbClr val="9BCD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lvl="1" algn="just">
              <a:lnSpc>
                <a:spcPts val="1800"/>
              </a:lnSpc>
              <a:spcBef>
                <a:spcPts val="0"/>
              </a:spcBef>
              <a:spcAft>
                <a:spcPts val="0"/>
              </a:spcAft>
              <a:buClr>
                <a:srgbClr val="7030A0"/>
              </a:buClr>
              <a:buSzPct val="100000"/>
            </a:pPr>
            <a:endParaRPr lang="en-US" altLang="zh-TW" sz="1700" b="0" dirty="0" smtClean="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24" name="矩形 23"/>
          <p:cNvSpPr/>
          <p:nvPr/>
        </p:nvSpPr>
        <p:spPr>
          <a:xfrm>
            <a:off x="360114" y="2492896"/>
            <a:ext cx="9959225" cy="3416320"/>
          </a:xfrm>
          <a:prstGeom prst="rect">
            <a:avLst/>
          </a:prstGeom>
        </p:spPr>
        <p:txBody>
          <a:bodyPr wrap="square">
            <a:spAutoFit/>
          </a:bodyPr>
          <a:lstStyle/>
          <a:p>
            <a:pPr marL="534988" indent="-534988"/>
            <a:r>
              <a:rPr lang="zh-TW" altLang="en-US" sz="2400" dirty="0" smtClean="0">
                <a:latin typeface="微軟正黑體" panose="020B0604030504040204" pitchFamily="34" charset="-120"/>
                <a:ea typeface="微軟正黑體" panose="020B0604030504040204" pitchFamily="34" charset="-120"/>
              </a:rPr>
              <a:t>一、區域</a:t>
            </a:r>
            <a:r>
              <a:rPr lang="zh-TW" altLang="en-US" sz="2400" dirty="0">
                <a:latin typeface="微軟正黑體" panose="020B0604030504040204" pitchFamily="34" charset="-120"/>
                <a:ea typeface="微軟正黑體" panose="020B0604030504040204" pitchFamily="34" charset="-120"/>
              </a:rPr>
              <a:t>教學資源中心以跨校方式推動，並建立教師人才庫，以解決東南亞語言師資不普及之困境</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indent="-534988"/>
            <a:r>
              <a:rPr lang="zh-TW" altLang="en-US" sz="2400" dirty="0">
                <a:latin typeface="微軟正黑體" panose="020B0604030504040204" pitchFamily="34" charset="-120"/>
                <a:ea typeface="微軟正黑體" panose="020B0604030504040204" pitchFamily="34" charset="-120"/>
              </a:rPr>
              <a:t>二、</a:t>
            </a:r>
            <a:r>
              <a:rPr lang="zh-TW" altLang="en-US" sz="2400" dirty="0" smtClean="0">
                <a:latin typeface="微軟正黑體" panose="020B0604030504040204" pitchFamily="34" charset="-120"/>
                <a:ea typeface="微軟正黑體" panose="020B0604030504040204" pitchFamily="34" charset="-120"/>
              </a:rPr>
              <a:t>課程</a:t>
            </a:r>
            <a:r>
              <a:rPr lang="zh-TW" altLang="en-US" sz="2400" dirty="0">
                <a:latin typeface="微軟正黑體" panose="020B0604030504040204" pitchFamily="34" charset="-120"/>
                <a:ea typeface="微軟正黑體" panose="020B0604030504040204" pitchFamily="34" charset="-120"/>
              </a:rPr>
              <a:t>設計為結合</a:t>
            </a:r>
            <a:r>
              <a:rPr lang="en-US" altLang="zh-TW" sz="2400" dirty="0">
                <a:latin typeface="微軟正黑體" panose="020B0604030504040204" pitchFamily="34" charset="-120"/>
                <a:ea typeface="微軟正黑體" panose="020B0604030504040204" pitchFamily="34" charset="-120"/>
              </a:rPr>
              <a:t>MOOCs</a:t>
            </a:r>
            <a:r>
              <a:rPr lang="zh-TW" altLang="en-US" sz="2400" dirty="0">
                <a:latin typeface="微軟正黑體" panose="020B0604030504040204" pitchFamily="34" charset="-120"/>
                <a:ea typeface="微軟正黑體" panose="020B0604030504040204" pitchFamily="34" charset="-120"/>
              </a:rPr>
              <a:t>線上課程機制及實體課程，並搭配由老師輪流巡迴中心內學校進行實體教學之課程</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indent="-534988"/>
            <a:r>
              <a:rPr lang="zh-TW" altLang="en-US" sz="2400" dirty="0">
                <a:latin typeface="微軟正黑體" panose="020B0604030504040204" pitchFamily="34" charset="-120"/>
                <a:ea typeface="微軟正黑體" panose="020B0604030504040204" pitchFamily="34" charset="-120"/>
              </a:rPr>
              <a:t>三、</a:t>
            </a:r>
            <a:r>
              <a:rPr lang="zh-TW" altLang="en-US" sz="2400" dirty="0" smtClean="0">
                <a:latin typeface="微軟正黑體" panose="020B0604030504040204" pitchFamily="34" charset="-120"/>
                <a:ea typeface="微軟正黑體" panose="020B0604030504040204" pitchFamily="34" charset="-120"/>
              </a:rPr>
              <a:t>每</a:t>
            </a:r>
            <a:r>
              <a:rPr lang="zh-TW" altLang="en-US" sz="2400" dirty="0">
                <a:latin typeface="微軟正黑體" panose="020B0604030504040204" pitchFamily="34" charset="-120"/>
                <a:ea typeface="微軟正黑體" panose="020B0604030504040204" pitchFamily="34" charset="-120"/>
              </a:rPr>
              <a:t>門課程明確規劃語言種類及語言級別，並與其他學校分享，以利語言教學之推廣</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indent="-534988"/>
            <a:r>
              <a:rPr lang="zh-TW" altLang="en-US" sz="2400" dirty="0">
                <a:latin typeface="微軟正黑體" panose="020B0604030504040204" pitchFamily="34" charset="-120"/>
                <a:ea typeface="微軟正黑體" panose="020B0604030504040204" pitchFamily="34" charset="-120"/>
              </a:rPr>
              <a:t>四、</a:t>
            </a:r>
            <a:r>
              <a:rPr lang="zh-TW" altLang="en-US" sz="2400" dirty="0" smtClean="0">
                <a:latin typeface="微軟正黑體" panose="020B0604030504040204" pitchFamily="34" charset="-120"/>
                <a:ea typeface="微軟正黑體" panose="020B0604030504040204" pitchFamily="34" charset="-120"/>
              </a:rPr>
              <a:t>另</a:t>
            </a:r>
            <a:r>
              <a:rPr lang="zh-TW" altLang="en-US" sz="2400" dirty="0">
                <a:latin typeface="微軟正黑體" panose="020B0604030504040204" pitchFamily="34" charset="-120"/>
                <a:ea typeface="微軟正黑體" panose="020B0604030504040204" pitchFamily="34" charset="-120"/>
              </a:rPr>
              <a:t>各語種負責學校編撰語種之檢測工具，用以分級檢測語言程度</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628650" indent="-628650"/>
            <a:r>
              <a:rPr lang="zh-TW" altLang="en-US" sz="2400" dirty="0">
                <a:latin typeface="微軟正黑體" panose="020B0604030504040204" pitchFamily="34" charset="-120"/>
                <a:ea typeface="微軟正黑體" panose="020B0604030504040204" pitchFamily="34" charset="-120"/>
              </a:rPr>
              <a:t>五、</a:t>
            </a:r>
            <a:r>
              <a:rPr lang="zh-TW" altLang="en-US" sz="2400" dirty="0" smtClean="0">
                <a:latin typeface="微軟正黑體" panose="020B0604030504040204" pitchFamily="34" charset="-120"/>
                <a:ea typeface="微軟正黑體" panose="020B0604030504040204" pitchFamily="34" charset="-120"/>
              </a:rPr>
              <a:t>為</a:t>
            </a:r>
            <a:r>
              <a:rPr lang="zh-TW" altLang="en-US" sz="2400" dirty="0">
                <a:latin typeface="微軟正黑體" panose="020B0604030504040204" pitchFamily="34" charset="-120"/>
                <a:ea typeface="微軟正黑體" panose="020B0604030504040204" pitchFamily="34" charset="-120"/>
              </a:rPr>
              <a:t>因應國內通譯人才之需求，推動跨域學習，鼓勵法律、社福、醫藥相關系所學生至區域教學資源中心學習東南亞語言。</a:t>
            </a:r>
          </a:p>
        </p:txBody>
      </p:sp>
    </p:spTree>
    <p:extLst>
      <p:ext uri="{BB962C8B-B14F-4D97-AF65-F5344CB8AC3E}">
        <p14:creationId xmlns:p14="http://schemas.microsoft.com/office/powerpoint/2010/main" val="533844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矩形 9"/>
          <p:cNvSpPr>
            <a:spLocks noChangeAspect="1" noChangeArrowheads="1"/>
          </p:cNvSpPr>
          <p:nvPr/>
        </p:nvSpPr>
        <p:spPr bwMode="auto">
          <a:xfrm>
            <a:off x="3024411" y="2786"/>
            <a:ext cx="554461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2">
            <a:spAutoFit/>
          </a:bodyPr>
          <a:lstStyle/>
          <a:p>
            <a:pPr indent="-457200" defTabSz="311150">
              <a:spcBef>
                <a:spcPts val="0"/>
              </a:spcBef>
              <a:buFont typeface="Wingdings" panose="05000000000000000000" pitchFamily="2" charset="2"/>
              <a:buChar char="n"/>
              <a:defRPr/>
            </a:pPr>
            <a:r>
              <a:rPr lang="zh-TW" altLang="en-US" sz="2400" dirty="0">
                <a:latin typeface="微軟正黑體" pitchFamily="34" charset="-120"/>
                <a:ea typeface="微軟正黑體" pitchFamily="34" charset="-120"/>
              </a:rPr>
              <a:t>區域教學資源中心東南亞語課程</a:t>
            </a:r>
            <a:r>
              <a:rPr lang="zh-TW" altLang="en-US" sz="2400" dirty="0" smtClean="0">
                <a:latin typeface="微軟正黑體" pitchFamily="34" charset="-120"/>
                <a:ea typeface="微軟正黑體" pitchFamily="34" charset="-120"/>
              </a:rPr>
              <a:t>方案    </a:t>
            </a:r>
            <a:endParaRPr lang="en-US" altLang="zh-TW" sz="2400" dirty="0" smtClean="0">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en-US" altLang="zh-TW" sz="2400" u="sng" dirty="0">
              <a:solidFill>
                <a:srgbClr val="FF0000"/>
              </a:solidFill>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en-US" altLang="zh-TW" sz="2400" u="sng" dirty="0" smtClean="0">
              <a:solidFill>
                <a:srgbClr val="FF0000"/>
              </a:solidFill>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en-US" altLang="zh-TW" sz="2400" u="sng" dirty="0" smtClean="0">
              <a:solidFill>
                <a:srgbClr val="FF0000"/>
              </a:solidFill>
              <a:latin typeface="微軟正黑體" pitchFamily="34" charset="-120"/>
              <a:ea typeface="微軟正黑體" pitchFamily="34" charset="-120"/>
            </a:endParaRPr>
          </a:p>
          <a:p>
            <a:pPr indent="273050" defTabSz="311150">
              <a:spcBef>
                <a:spcPts val="0"/>
              </a:spcBef>
              <a:buFont typeface="Wingdings" panose="05000000000000000000" pitchFamily="2" charset="2"/>
              <a:buChar char="n"/>
              <a:defRPr/>
            </a:pPr>
            <a:r>
              <a:rPr lang="zh-TW" altLang="en-US" sz="2400" u="sng" dirty="0">
                <a:latin typeface="微軟正黑體" pitchFamily="34" charset="-120"/>
                <a:ea typeface="微軟正黑體" pitchFamily="34" charset="-120"/>
              </a:rPr>
              <a:t>區域文化及</a:t>
            </a:r>
            <a:r>
              <a:rPr lang="zh-TW" altLang="en-US" sz="2400" u="sng" dirty="0" smtClean="0">
                <a:latin typeface="微軟正黑體" pitchFamily="34" charset="-120"/>
                <a:ea typeface="微軟正黑體" pitchFamily="34" charset="-120"/>
              </a:rPr>
              <a:t>經貿 人才</a:t>
            </a:r>
            <a:r>
              <a:rPr lang="zh-TW" altLang="en-US" sz="2400" u="sng" dirty="0">
                <a:latin typeface="微軟正黑體" pitchFamily="34" charset="-120"/>
                <a:ea typeface="微軟正黑體" pitchFamily="34" charset="-120"/>
              </a:rPr>
              <a:t>養成方案</a:t>
            </a:r>
          </a:p>
          <a:p>
            <a:pPr indent="-457200" defTabSz="311150">
              <a:spcBef>
                <a:spcPts val="0"/>
              </a:spcBef>
              <a:buFont typeface="Wingdings" panose="05000000000000000000" pitchFamily="2" charset="2"/>
              <a:buChar char="n"/>
              <a:defRPr/>
            </a:pPr>
            <a:endParaRPr lang="en-US" altLang="zh-TW" sz="2400" u="sng" dirty="0" smtClean="0">
              <a:solidFill>
                <a:srgbClr val="FF0000"/>
              </a:solidFill>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zh-TW" altLang="en-US" sz="2400" u="sng" dirty="0">
              <a:solidFill>
                <a:srgbClr val="FF0000"/>
              </a:solidFill>
              <a:latin typeface="微軟正黑體" pitchFamily="34" charset="-120"/>
              <a:ea typeface="微軟正黑體" pitchFamily="34" charset="-120"/>
            </a:endParaRPr>
          </a:p>
          <a:p>
            <a:pPr indent="-457200" defTabSz="311150">
              <a:spcBef>
                <a:spcPts val="0"/>
              </a:spcBef>
              <a:buFont typeface="Wingdings" panose="05000000000000000000" pitchFamily="2" charset="2"/>
              <a:buChar char="n"/>
              <a:defRPr/>
            </a:pPr>
            <a:endParaRPr lang="en-US" altLang="zh-TW" sz="2400" u="sng" dirty="0" smtClean="0">
              <a:solidFill>
                <a:srgbClr val="FF0000"/>
              </a:solidFill>
              <a:latin typeface="微軟正黑體" pitchFamily="34" charset="-120"/>
              <a:ea typeface="微軟正黑體" pitchFamily="34" charset="-120"/>
            </a:endParaRPr>
          </a:p>
          <a:p>
            <a:pPr marL="342900" lvl="1" indent="-342900" defTabSz="311150">
              <a:spcBef>
                <a:spcPts val="0"/>
              </a:spcBef>
              <a:buFont typeface="Wingdings" panose="05000000000000000000" pitchFamily="2" charset="2"/>
              <a:buChar char="n"/>
              <a:defRPr/>
            </a:pPr>
            <a:endParaRPr lang="en-US" altLang="zh-TW" sz="2400" dirty="0" smtClean="0">
              <a:latin typeface="微軟正黑體" pitchFamily="34" charset="-120"/>
              <a:ea typeface="微軟正黑體" pitchFamily="34"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3063567795"/>
              </p:ext>
            </p:extLst>
          </p:nvPr>
        </p:nvGraphicFramePr>
        <p:xfrm>
          <a:off x="7404" y="7821"/>
          <a:ext cx="3468106" cy="1615440"/>
        </p:xfrm>
        <a:graphic>
          <a:graphicData uri="http://schemas.openxmlformats.org/drawingml/2006/table">
            <a:tbl>
              <a:tblPr firstRow="1" bandRow="1">
                <a:tableStyleId>{5C22544A-7EE6-4342-B048-85BDC9FD1C3A}</a:tableStyleId>
              </a:tblPr>
              <a:tblGrid>
                <a:gridCol w="1504839"/>
                <a:gridCol w="1963267"/>
              </a:tblGrid>
              <a:tr h="1615440">
                <a:tc>
                  <a:txBody>
                    <a:bodyPr/>
                    <a:lstStyle/>
                    <a:p>
                      <a:pPr marL="0" algn="l" defTabSz="914400" rtl="0" eaLnBrk="1" latinLnBrk="0" hangingPunct="1"/>
                      <a:r>
                        <a:rPr lang="en-US" altLang="zh-TW" sz="10000" dirty="0" smtClean="0">
                          <a:solidFill>
                            <a:schemeClr val="tx1"/>
                          </a:solidFill>
                        </a:rPr>
                        <a:t>2</a:t>
                      </a:r>
                      <a:r>
                        <a:rPr lang="en-US" altLang="zh-TW" sz="4400" dirty="0" smtClean="0">
                          <a:solidFill>
                            <a:schemeClr val="tx1"/>
                          </a:solidFill>
                        </a:rPr>
                        <a:t>-4</a:t>
                      </a:r>
                      <a:endParaRPr lang="zh-TW" altLang="en-US" sz="44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跨校</a:t>
                      </a:r>
                      <a:endParaRPr kumimoji="1" lang="en-US" altLang="zh-TW" sz="4000" b="1" kern="1200" dirty="0" smtClean="0">
                        <a:solidFill>
                          <a:schemeClr val="tx1"/>
                        </a:solidFill>
                        <a:latin typeface="Arial" panose="020B0604020202020204" pitchFamily="34" charset="0"/>
                        <a:ea typeface="華康黑體 Std W3" pitchFamily="34" charset="-120"/>
                        <a:cs typeface="+mn-cs"/>
                      </a:endParaRPr>
                    </a:p>
                    <a:p>
                      <a:r>
                        <a:rPr kumimoji="1" lang="zh-TW" altLang="en-US" sz="4000" b="1" kern="1200" dirty="0" smtClean="0">
                          <a:solidFill>
                            <a:schemeClr val="tx1"/>
                          </a:solidFill>
                          <a:latin typeface="Arial" panose="020B0604020202020204" pitchFamily="34" charset="0"/>
                          <a:ea typeface="華康黑體 Std W3" pitchFamily="34" charset="-120"/>
                          <a:cs typeface="+mn-cs"/>
                        </a:rPr>
                        <a:t>辦理</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2808387" y="224702"/>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6" name="文字方塊 15"/>
          <p:cNvSpPr txBox="1"/>
          <p:nvPr/>
        </p:nvSpPr>
        <p:spPr>
          <a:xfrm>
            <a:off x="144091" y="1941778"/>
            <a:ext cx="1368152" cy="369332"/>
          </a:xfrm>
          <a:prstGeom prst="rect">
            <a:avLst/>
          </a:prstGeom>
          <a:solidFill>
            <a:srgbClr val="007AD6"/>
          </a:solidFill>
        </p:spPr>
        <p:txBody>
          <a:bodyPr wrap="square" lIns="0" tIns="0" rIns="0" bIns="0" rtlCol="0" anchor="ctr" anchorCtr="1">
            <a:spAutoFit/>
          </a:bodyPr>
          <a:lstStyle>
            <a:defPPr>
              <a:defRPr lang="zh-TW"/>
            </a:defPPr>
            <a:lvl1pPr>
              <a:defRPr sz="240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defRPr>
            </a:lvl1pPr>
          </a:lstStyle>
          <a:p>
            <a:r>
              <a:rPr lang="zh-TW" altLang="en-US" dirty="0" smtClean="0"/>
              <a:t>作　法</a:t>
            </a:r>
            <a:endParaRPr lang="zh-TW" altLang="en-US" dirty="0"/>
          </a:p>
        </p:txBody>
      </p:sp>
      <p:sp>
        <p:nvSpPr>
          <p:cNvPr id="4" name="投影片編號版面配置區 3"/>
          <p:cNvSpPr>
            <a:spLocks noGrp="1"/>
          </p:cNvSpPr>
          <p:nvPr>
            <p:ph type="sldNum" sz="quarter" idx="12"/>
          </p:nvPr>
        </p:nvSpPr>
        <p:spPr/>
        <p:txBody>
          <a:bodyPr/>
          <a:lstStyle/>
          <a:p>
            <a:fld id="{74EF4FA5-3ACF-4466-B5A8-2110E529564F}" type="slidenum">
              <a:rPr lang="en-US" altLang="zh-TW" smtClean="0"/>
              <a:pPr/>
              <a:t>13</a:t>
            </a:fld>
            <a:endParaRPr lang="en-US" altLang="zh-TW" dirty="0"/>
          </a:p>
        </p:txBody>
      </p:sp>
      <p:pic>
        <p:nvPicPr>
          <p:cNvPr id="10" name="Picture 7" descr="MCj01990310000[1]"/>
          <p:cNvPicPr>
            <a:picLocks noChangeAspect="1" noChangeArrowheads="1"/>
          </p:cNvPicPr>
          <p:nvPr/>
        </p:nvPicPr>
        <p:blipFill>
          <a:blip r:embed="rId2" cstate="print"/>
          <a:srcRect/>
          <a:stretch>
            <a:fillRect/>
          </a:stretch>
        </p:blipFill>
        <p:spPr bwMode="auto">
          <a:xfrm>
            <a:off x="8919271" y="308594"/>
            <a:ext cx="1584176" cy="1205405"/>
          </a:xfrm>
          <a:prstGeom prst="rect">
            <a:avLst/>
          </a:prstGeom>
          <a:noFill/>
          <a:ln w="9525">
            <a:noFill/>
            <a:miter lim="800000"/>
            <a:headEnd/>
            <a:tailEnd/>
          </a:ln>
        </p:spPr>
      </p:pic>
      <p:sp>
        <p:nvSpPr>
          <p:cNvPr id="18" name="矩形 17"/>
          <p:cNvSpPr/>
          <p:nvPr/>
        </p:nvSpPr>
        <p:spPr>
          <a:xfrm>
            <a:off x="144091" y="2564904"/>
            <a:ext cx="10175249" cy="3579231"/>
          </a:xfrm>
          <a:prstGeom prst="rect">
            <a:avLst/>
          </a:prstGeom>
          <a:noFill/>
          <a:ln>
            <a:noFill/>
          </a:ln>
          <a:effectLst/>
          <a:extLst>
            <a:ext uri="{909E8E84-426E-40DD-AFC4-6F175D3DCCD1}">
              <a14:hiddenFill xmlns:a14="http://schemas.microsoft.com/office/drawing/2010/main">
                <a:solidFill>
                  <a:srgbClr val="9BCD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lvl="1" algn="just">
              <a:lnSpc>
                <a:spcPts val="1800"/>
              </a:lnSpc>
              <a:spcBef>
                <a:spcPts val="0"/>
              </a:spcBef>
              <a:spcAft>
                <a:spcPts val="0"/>
              </a:spcAft>
              <a:buClr>
                <a:srgbClr val="7030A0"/>
              </a:buClr>
              <a:buSzPct val="100000"/>
            </a:pPr>
            <a:endParaRPr lang="en-US" altLang="zh-TW" sz="1700" b="0" dirty="0" smtClean="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24" name="矩形 23"/>
          <p:cNvSpPr/>
          <p:nvPr/>
        </p:nvSpPr>
        <p:spPr>
          <a:xfrm>
            <a:off x="360115" y="2492896"/>
            <a:ext cx="9577064" cy="461665"/>
          </a:xfrm>
          <a:prstGeom prst="rect">
            <a:avLst/>
          </a:prstGeom>
        </p:spPr>
        <p:txBody>
          <a:bodyPr wrap="square">
            <a:spAutoFit/>
          </a:bodyPr>
          <a:lstStyle/>
          <a:p>
            <a:r>
              <a:rPr lang="zh-TW" altLang="en-US" dirty="0"/>
              <a:t> </a:t>
            </a:r>
            <a:endParaRPr lang="zh-TW" altLang="en-US" sz="2400" dirty="0"/>
          </a:p>
        </p:txBody>
      </p:sp>
      <p:sp>
        <p:nvSpPr>
          <p:cNvPr id="2" name="矩形 1"/>
          <p:cNvSpPr/>
          <p:nvPr/>
        </p:nvSpPr>
        <p:spPr>
          <a:xfrm>
            <a:off x="360116" y="2413338"/>
            <a:ext cx="9959224" cy="3108543"/>
          </a:xfrm>
          <a:prstGeom prst="rect">
            <a:avLst/>
          </a:prstGeom>
        </p:spPr>
        <p:txBody>
          <a:bodyPr wrap="square">
            <a:spAutoFit/>
          </a:bodyPr>
          <a:lstStyle/>
          <a:p>
            <a:pPr marL="628650" indent="-628650"/>
            <a:r>
              <a:rPr lang="zh-TW" altLang="en-US" sz="2400" dirty="0" smtClean="0"/>
              <a:t>一、</a:t>
            </a:r>
            <a:r>
              <a:rPr lang="zh-TW" altLang="zh-TW" sz="2800" dirty="0" smtClean="0">
                <a:latin typeface="微軟正黑體" panose="020B0604030504040204" pitchFamily="34" charset="-120"/>
                <a:ea typeface="微軟正黑體" panose="020B0604030504040204" pitchFamily="34" charset="-120"/>
              </a:rPr>
              <a:t>採</a:t>
            </a:r>
            <a:r>
              <a:rPr lang="zh-TW" altLang="zh-TW" sz="2800" dirty="0">
                <a:latin typeface="微軟正黑體" panose="020B0604030504040204" pitchFamily="34" charset="-120"/>
                <a:ea typeface="微軟正黑體" panose="020B0604030504040204" pitchFamily="34" charset="-120"/>
              </a:rPr>
              <a:t>系統性的跨校課程整合，著重文化及經貿領域專長的養成</a:t>
            </a:r>
            <a:r>
              <a:rPr lang="zh-TW" altLang="zh-TW" sz="2800" dirty="0" smtClean="0">
                <a:latin typeface="微軟正黑體" panose="020B0604030504040204" pitchFamily="34" charset="-120"/>
                <a:ea typeface="微軟正黑體" panose="020B0604030504040204" pitchFamily="34" charset="-120"/>
              </a:rPr>
              <a:t>，針對</a:t>
            </a:r>
            <a:r>
              <a:rPr lang="zh-TW" altLang="zh-TW" sz="2800" dirty="0">
                <a:latin typeface="微軟正黑體" panose="020B0604030504040204" pitchFamily="34" charset="-120"/>
                <a:ea typeface="微軟正黑體" panose="020B0604030504040204" pitchFamily="34" charset="-120"/>
              </a:rPr>
              <a:t>有先備語言能力之大四生及研究生，開設「短期經貿班</a:t>
            </a:r>
            <a:r>
              <a:rPr lang="zh-TW"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a:t>
            </a:r>
            <a:endParaRPr lang="en-US" altLang="zh-TW" sz="2800" dirty="0" smtClean="0">
              <a:latin typeface="微軟正黑體" panose="020B0604030504040204" pitchFamily="34" charset="-120"/>
              <a:ea typeface="微軟正黑體" panose="020B0604030504040204" pitchFamily="34" charset="-120"/>
            </a:endParaRPr>
          </a:p>
          <a:p>
            <a:pPr marL="628650" indent="-628650"/>
            <a:r>
              <a:rPr lang="zh-TW" altLang="en-US" sz="2800" dirty="0">
                <a:latin typeface="微軟正黑體" panose="020B0604030504040204" pitchFamily="34" charset="-120"/>
                <a:ea typeface="微軟正黑體" panose="020B0604030504040204" pitchFamily="34" charset="-120"/>
              </a:rPr>
              <a:t>二</a:t>
            </a:r>
            <a:r>
              <a:rPr lang="zh-TW" altLang="en-US" sz="2800" dirty="0" smtClean="0">
                <a:latin typeface="微軟正黑體" panose="020B0604030504040204" pitchFamily="34" charset="-120"/>
                <a:ea typeface="微軟正黑體" panose="020B0604030504040204" pitchFamily="34" charset="-120"/>
              </a:rPr>
              <a:t>、</a:t>
            </a:r>
            <a:r>
              <a:rPr lang="zh-TW" altLang="zh-TW" sz="2800" dirty="0" smtClean="0">
                <a:latin typeface="微軟正黑體" panose="020B0604030504040204" pitchFamily="34" charset="-120"/>
                <a:ea typeface="微軟正黑體" panose="020B0604030504040204" pitchFamily="34" charset="-120"/>
              </a:rPr>
              <a:t>各</a:t>
            </a:r>
            <a:r>
              <a:rPr lang="zh-TW" altLang="zh-TW" sz="2800" dirty="0">
                <a:latin typeface="微軟正黑體" panose="020B0604030504040204" pitchFamily="34" charset="-120"/>
                <a:ea typeface="微軟正黑體" panose="020B0604030504040204" pitchFamily="34" charset="-120"/>
              </a:rPr>
              <a:t>語種與國外臺商企業合作成立，擇優挑選學生赴當地企業參訪</a:t>
            </a:r>
            <a:r>
              <a:rPr lang="zh-TW" altLang="zh-TW" sz="2800" dirty="0" smtClean="0">
                <a:latin typeface="微軟正黑體" panose="020B0604030504040204" pitchFamily="34" charset="-120"/>
                <a:ea typeface="微軟正黑體" panose="020B0604030504040204" pitchFamily="34" charset="-120"/>
              </a:rPr>
              <a:t>見習</a:t>
            </a:r>
            <a:r>
              <a:rPr lang="zh-TW" altLang="en-US" sz="2800" dirty="0" smtClean="0">
                <a:latin typeface="微軟正黑體" panose="020B0604030504040204" pitchFamily="34" charset="-120"/>
                <a:ea typeface="微軟正黑體" panose="020B0604030504040204" pitchFamily="34" charset="-120"/>
              </a:rPr>
              <a:t>；與</a:t>
            </a:r>
            <a:r>
              <a:rPr lang="zh-TW" altLang="en-US" sz="2800" dirty="0">
                <a:latin typeface="微軟正黑體" panose="020B0604030504040204" pitchFamily="34" charset="-120"/>
                <a:ea typeface="微軟正黑體" panose="020B0604030504040204" pitchFamily="34" charset="-120"/>
              </a:rPr>
              <a:t>當地貿協建立連結，共同培養優秀人才。</a:t>
            </a:r>
            <a:endParaRPr lang="en-US" altLang="zh-TW" sz="2800" dirty="0" smtClean="0">
              <a:latin typeface="微軟正黑體" panose="020B0604030504040204" pitchFamily="34" charset="-120"/>
              <a:ea typeface="微軟正黑體" panose="020B0604030504040204" pitchFamily="34" charset="-120"/>
            </a:endParaRPr>
          </a:p>
          <a:p>
            <a:pPr marL="628650" indent="-628650"/>
            <a:r>
              <a:rPr lang="zh-TW" altLang="en-US" sz="2800" dirty="0">
                <a:latin typeface="微軟正黑體" panose="020B0604030504040204" pitchFamily="34" charset="-120"/>
                <a:ea typeface="微軟正黑體" panose="020B0604030504040204" pitchFamily="34" charset="-120"/>
              </a:rPr>
              <a:t>三、</a:t>
            </a:r>
            <a:r>
              <a:rPr lang="zh-TW" altLang="zh-TW" sz="2800" dirty="0" smtClean="0">
                <a:latin typeface="微軟正黑體" panose="020B0604030504040204" pitchFamily="34" charset="-120"/>
                <a:ea typeface="微軟正黑體" panose="020B0604030504040204" pitchFamily="34" charset="-120"/>
              </a:rPr>
              <a:t>並</a:t>
            </a:r>
            <a:r>
              <a:rPr lang="zh-TW" altLang="zh-TW" sz="2800" dirty="0">
                <a:latin typeface="微軟正黑體" panose="020B0604030504040204" pitchFamily="34" charset="-120"/>
                <a:ea typeface="微軟正黑體" panose="020B0604030504040204" pitchFamily="34" charset="-120"/>
              </a:rPr>
              <a:t>定期匯出見實習受補助學生資料至區域經貿文化及產學資中心，建立教師人才庫。</a:t>
            </a:r>
          </a:p>
        </p:txBody>
      </p:sp>
    </p:spTree>
    <p:extLst>
      <p:ext uri="{BB962C8B-B14F-4D97-AF65-F5344CB8AC3E}">
        <p14:creationId xmlns:p14="http://schemas.microsoft.com/office/powerpoint/2010/main" val="366428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294087490"/>
              </p:ext>
            </p:extLst>
          </p:nvPr>
        </p:nvGraphicFramePr>
        <p:xfrm>
          <a:off x="7404" y="7821"/>
          <a:ext cx="4025119" cy="1920240"/>
        </p:xfrm>
        <a:graphic>
          <a:graphicData uri="http://schemas.openxmlformats.org/drawingml/2006/table">
            <a:tbl>
              <a:tblPr firstRow="1" bandRow="1">
                <a:tableStyleId>{5C22544A-7EE6-4342-B048-85BDC9FD1C3A}</a:tableStyleId>
              </a:tblPr>
              <a:tblGrid>
                <a:gridCol w="1576847"/>
                <a:gridCol w="2448272"/>
              </a:tblGrid>
              <a:tr h="1615440">
                <a:tc>
                  <a:txBody>
                    <a:bodyPr/>
                    <a:lstStyle/>
                    <a:p>
                      <a:r>
                        <a:rPr lang="en-US" altLang="zh-TW" sz="10000" dirty="0" smtClean="0">
                          <a:solidFill>
                            <a:schemeClr val="tx1"/>
                          </a:solidFill>
                        </a:rPr>
                        <a:t>3</a:t>
                      </a:r>
                      <a:endParaRPr lang="zh-TW" altLang="en-US" sz="4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r>
                        <a:rPr kumimoji="1" lang="zh-TW" altLang="en-US" sz="4000" b="1" kern="1200" dirty="0" smtClean="0">
                          <a:solidFill>
                            <a:schemeClr val="tx1"/>
                          </a:solidFill>
                          <a:latin typeface="Arial" panose="020B0604020202020204" pitchFamily="34" charset="0"/>
                          <a:ea typeface="華康黑體 Std W3" pitchFamily="34" charset="-120"/>
                          <a:cs typeface="+mn-cs"/>
                        </a:rPr>
                        <a:t>計畫申請注意事項</a:t>
                      </a:r>
                    </a:p>
                    <a:p>
                      <a:pPr marL="0" indent="0"/>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4104531" y="103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 name="投影片編號版面配置區 20"/>
          <p:cNvSpPr>
            <a:spLocks noGrp="1"/>
          </p:cNvSpPr>
          <p:nvPr>
            <p:ph type="sldNum" sz="quarter" idx="12"/>
          </p:nvPr>
        </p:nvSpPr>
        <p:spPr>
          <a:xfrm>
            <a:off x="8353003" y="6553150"/>
            <a:ext cx="2520950" cy="476250"/>
          </a:xfrm>
        </p:spPr>
        <p:txBody>
          <a:bodyPr/>
          <a:lstStyle/>
          <a:p>
            <a:fld id="{74EF4FA5-3ACF-4466-B5A8-2110E529564F}" type="slidenum">
              <a:rPr lang="en-US" altLang="zh-TW" smtClean="0"/>
              <a:pPr/>
              <a:t>14</a:t>
            </a:fld>
            <a:endParaRPr lang="en-US" altLang="zh-TW" dirty="0"/>
          </a:p>
        </p:txBody>
      </p:sp>
      <p:pic>
        <p:nvPicPr>
          <p:cNvPr id="23" name="圖片 22"/>
          <p:cNvPicPr>
            <a:picLocks noChangeAspect="1"/>
          </p:cNvPicPr>
          <p:nvPr/>
        </p:nvPicPr>
        <p:blipFill rotWithShape="1">
          <a:blip r:embed="rId3" cstate="print"/>
          <a:srcRect b="33209"/>
          <a:stretch/>
        </p:blipFill>
        <p:spPr>
          <a:xfrm>
            <a:off x="7560916" y="103188"/>
            <a:ext cx="2984591" cy="1629027"/>
          </a:xfrm>
          <a:prstGeom prst="rect">
            <a:avLst/>
          </a:prstGeom>
        </p:spPr>
      </p:pic>
      <p:sp>
        <p:nvSpPr>
          <p:cNvPr id="5" name="文字方塊 4"/>
          <p:cNvSpPr txBox="1"/>
          <p:nvPr/>
        </p:nvSpPr>
        <p:spPr>
          <a:xfrm>
            <a:off x="288107" y="2060848"/>
            <a:ext cx="10369152" cy="4524315"/>
          </a:xfrm>
          <a:prstGeom prst="rect">
            <a:avLst/>
          </a:prstGeom>
          <a:noFill/>
        </p:spPr>
        <p:txBody>
          <a:bodyPr wrap="square" rtlCol="0">
            <a:spAutoFit/>
          </a:bodyPr>
          <a:lstStyle/>
          <a:p>
            <a:r>
              <a:rPr lang="zh-TW" altLang="en-US" sz="3200" dirty="0" smtClean="0">
                <a:latin typeface="微軟正黑體" panose="020B0604030504040204" pitchFamily="34" charset="-120"/>
                <a:ea typeface="微軟正黑體" panose="020B0604030504040204" pitchFamily="34" charset="-120"/>
              </a:rPr>
              <a:t>一、繳交時間</a:t>
            </a:r>
            <a:r>
              <a:rPr lang="en-US" altLang="zh-TW" sz="3200" dirty="0" smtClean="0">
                <a:latin typeface="微軟正黑體" panose="020B0604030504040204" pitchFamily="34" charset="-120"/>
                <a:ea typeface="微軟正黑體" panose="020B0604030504040204" pitchFamily="34" charset="-120"/>
              </a:rPr>
              <a:t>:</a:t>
            </a:r>
            <a:r>
              <a:rPr lang="zh-TW" altLang="en-US" sz="3200" dirty="0" smtClean="0">
                <a:latin typeface="微軟正黑體" panose="020B0604030504040204" pitchFamily="34" charset="-120"/>
                <a:ea typeface="微軟正黑體" panose="020B0604030504040204" pitchFamily="34" charset="-120"/>
              </a:rPr>
              <a:t>本</a:t>
            </a:r>
            <a:r>
              <a:rPr lang="en-US" altLang="zh-TW" sz="3200" dirty="0">
                <a:latin typeface="微軟正黑體" panose="020B0604030504040204" pitchFamily="34" charset="-120"/>
                <a:ea typeface="微軟正黑體" panose="020B0604030504040204" pitchFamily="34" charset="-120"/>
              </a:rPr>
              <a:t>(</a:t>
            </a:r>
            <a:r>
              <a:rPr lang="en-US" altLang="zh-TW" sz="3200" dirty="0" smtClean="0">
                <a:latin typeface="微軟正黑體" panose="020B0604030504040204" pitchFamily="34" charset="-120"/>
                <a:ea typeface="微軟正黑體" panose="020B0604030504040204" pitchFamily="34" charset="-120"/>
              </a:rPr>
              <a:t>106)</a:t>
            </a:r>
            <a:r>
              <a:rPr lang="zh-TW" altLang="en-US" sz="3200" dirty="0" smtClean="0">
                <a:latin typeface="微軟正黑體" panose="020B0604030504040204" pitchFamily="34" charset="-120"/>
                <a:ea typeface="微軟正黑體" panose="020B0604030504040204" pitchFamily="34" charset="-120"/>
              </a:rPr>
              <a:t>年</a:t>
            </a:r>
            <a:r>
              <a:rPr lang="en-US" altLang="zh-TW" sz="3200" dirty="0" smtClean="0">
                <a:latin typeface="微軟正黑體" panose="020B0604030504040204" pitchFamily="34" charset="-120"/>
                <a:ea typeface="微軟正黑體" panose="020B0604030504040204" pitchFamily="34" charset="-120"/>
              </a:rPr>
              <a:t>4</a:t>
            </a:r>
            <a:r>
              <a:rPr lang="zh-TW" altLang="en-US" sz="3200" dirty="0">
                <a:latin typeface="微軟正黑體" panose="020B0604030504040204" pitchFamily="34" charset="-120"/>
                <a:ea typeface="微軟正黑體" panose="020B0604030504040204" pitchFamily="34" charset="-120"/>
              </a:rPr>
              <a:t>月</a:t>
            </a:r>
            <a:r>
              <a:rPr lang="en-US" altLang="zh-TW" sz="3200" dirty="0">
                <a:latin typeface="微軟正黑體" panose="020B0604030504040204" pitchFamily="34" charset="-120"/>
                <a:ea typeface="微軟正黑體" panose="020B0604030504040204" pitchFamily="34" charset="-120"/>
              </a:rPr>
              <a:t>30</a:t>
            </a:r>
            <a:r>
              <a:rPr lang="zh-TW" altLang="en-US" sz="3200" dirty="0">
                <a:latin typeface="微軟正黑體" panose="020B0604030504040204" pitchFamily="34" charset="-120"/>
                <a:ea typeface="微軟正黑體" panose="020B0604030504040204" pitchFamily="34" charset="-120"/>
              </a:rPr>
              <a:t>日前</a:t>
            </a:r>
            <a:r>
              <a:rPr lang="en-US" altLang="zh-TW" sz="3200" dirty="0">
                <a:latin typeface="微軟正黑體" panose="020B0604030504040204" pitchFamily="34" charset="-120"/>
                <a:ea typeface="微軟正黑體" panose="020B0604030504040204" pitchFamily="34" charset="-120"/>
              </a:rPr>
              <a:t>(</a:t>
            </a:r>
            <a:r>
              <a:rPr lang="zh-TW" altLang="en-US" sz="3200" dirty="0">
                <a:latin typeface="微軟正黑體" panose="020B0604030504040204" pitchFamily="34" charset="-120"/>
                <a:ea typeface="微軟正黑體" panose="020B0604030504040204" pitchFamily="34" charset="-120"/>
              </a:rPr>
              <a:t>以郵戳為憑</a:t>
            </a:r>
            <a:r>
              <a:rPr lang="en-US" altLang="zh-TW" sz="3200" dirty="0" smtClean="0">
                <a:latin typeface="微軟正黑體" panose="020B0604030504040204" pitchFamily="34" charset="-120"/>
                <a:ea typeface="微軟正黑體" panose="020B0604030504040204" pitchFamily="34" charset="-120"/>
              </a:rPr>
              <a:t>)</a:t>
            </a:r>
          </a:p>
          <a:p>
            <a:endParaRPr lang="en-US" altLang="zh-TW" sz="3200" dirty="0" smtClean="0">
              <a:latin typeface="微軟正黑體" panose="020B0604030504040204" pitchFamily="34" charset="-120"/>
              <a:ea typeface="微軟正黑體" panose="020B0604030504040204" pitchFamily="34" charset="-120"/>
            </a:endParaRPr>
          </a:p>
          <a:p>
            <a:pPr marL="2695575" indent="-2695575"/>
            <a:r>
              <a:rPr lang="zh-TW" altLang="en-US" sz="3200" dirty="0">
                <a:latin typeface="微軟正黑體" panose="020B0604030504040204" pitchFamily="34" charset="-120"/>
                <a:ea typeface="微軟正黑體" panose="020B0604030504040204" pitchFamily="34" charset="-120"/>
              </a:rPr>
              <a:t>二</a:t>
            </a:r>
            <a:r>
              <a:rPr lang="zh-TW" altLang="en-US" sz="3200" dirty="0" smtClean="0">
                <a:latin typeface="微軟正黑體" panose="020B0604030504040204" pitchFamily="34" charset="-120"/>
                <a:ea typeface="微軟正黑體" panose="020B0604030504040204" pitchFamily="34" charset="-120"/>
              </a:rPr>
              <a:t>、繳交冊數</a:t>
            </a:r>
            <a:r>
              <a:rPr lang="en-US" altLang="zh-TW" sz="3200" dirty="0" smtClean="0">
                <a:latin typeface="微軟正黑體" panose="020B0604030504040204" pitchFamily="34" charset="-120"/>
                <a:ea typeface="微軟正黑體" panose="020B0604030504040204" pitchFamily="34" charset="-120"/>
              </a:rPr>
              <a:t>:</a:t>
            </a:r>
            <a:r>
              <a:rPr lang="zh-TW" altLang="en-US" sz="3200" dirty="0">
                <a:latin typeface="微軟正黑體" panose="020B0604030504040204" pitchFamily="34" charset="-120"/>
                <a:ea typeface="微軟正黑體" panose="020B0604030504040204" pitchFamily="34" charset="-120"/>
              </a:rPr>
              <a:t>申請書及經費需求表正本一式</a:t>
            </a:r>
            <a:r>
              <a:rPr lang="en-US" altLang="zh-TW" sz="3200" dirty="0">
                <a:latin typeface="微軟正黑體" panose="020B0604030504040204" pitchFamily="34" charset="-120"/>
                <a:ea typeface="微軟正黑體" panose="020B0604030504040204" pitchFamily="34" charset="-120"/>
              </a:rPr>
              <a:t>8</a:t>
            </a:r>
            <a:r>
              <a:rPr lang="zh-TW" altLang="en-US" sz="3200" dirty="0" smtClean="0">
                <a:latin typeface="微軟正黑體" panose="020B0604030504040204" pitchFamily="34" charset="-120"/>
                <a:ea typeface="微軟正黑體" panose="020B0604030504040204" pitchFamily="34" charset="-120"/>
              </a:rPr>
              <a:t>份，裝訂</a:t>
            </a:r>
            <a:r>
              <a:rPr lang="zh-TW" altLang="en-US" sz="3200" dirty="0">
                <a:latin typeface="微軟正黑體" panose="020B0604030504040204" pitchFamily="34" charset="-120"/>
                <a:ea typeface="微軟正黑體" panose="020B0604030504040204" pitchFamily="34" charset="-120"/>
              </a:rPr>
              <a:t>成冊</a:t>
            </a:r>
            <a:r>
              <a:rPr lang="en-US" altLang="zh-TW" sz="3200" dirty="0">
                <a:latin typeface="微軟正黑體" panose="020B0604030504040204" pitchFamily="34" charset="-120"/>
                <a:ea typeface="微軟正黑體" panose="020B0604030504040204" pitchFamily="34" charset="-120"/>
              </a:rPr>
              <a:t>(</a:t>
            </a:r>
            <a:r>
              <a:rPr lang="zh-TW" altLang="en-US" sz="3200" dirty="0">
                <a:latin typeface="微軟正黑體" panose="020B0604030504040204" pitchFamily="34" charset="-120"/>
                <a:ea typeface="微軟正黑體" panose="020B0604030504040204" pitchFamily="34" charset="-120"/>
              </a:rPr>
              <a:t>另含光碟</a:t>
            </a:r>
            <a:r>
              <a:rPr lang="en-US" altLang="zh-TW" sz="3200" dirty="0">
                <a:latin typeface="微軟正黑體" panose="020B0604030504040204" pitchFamily="34" charset="-120"/>
                <a:ea typeface="微軟正黑體" panose="020B0604030504040204" pitchFamily="34" charset="-120"/>
              </a:rPr>
              <a:t>1</a:t>
            </a:r>
            <a:r>
              <a:rPr lang="zh-TW" altLang="en-US" sz="3200" dirty="0">
                <a:latin typeface="微軟正黑體" panose="020B0604030504040204" pitchFamily="34" charset="-120"/>
                <a:ea typeface="微軟正黑體" panose="020B0604030504040204" pitchFamily="34" charset="-120"/>
              </a:rPr>
              <a:t>份</a:t>
            </a:r>
            <a:r>
              <a:rPr lang="en-US" altLang="zh-TW" sz="3200" dirty="0" smtClean="0">
                <a:latin typeface="微軟正黑體" panose="020B0604030504040204" pitchFamily="34" charset="-120"/>
                <a:ea typeface="微軟正黑體" panose="020B0604030504040204" pitchFamily="34" charset="-120"/>
              </a:rPr>
              <a:t>)</a:t>
            </a:r>
          </a:p>
          <a:p>
            <a:pPr marL="2695575" indent="-2695575"/>
            <a:endParaRPr lang="en-US" altLang="zh-TW" sz="3200" dirty="0" smtClean="0">
              <a:latin typeface="微軟正黑體" panose="020B0604030504040204" pitchFamily="34" charset="-120"/>
              <a:ea typeface="微軟正黑體" panose="020B0604030504040204" pitchFamily="34" charset="-120"/>
            </a:endParaRPr>
          </a:p>
          <a:p>
            <a:r>
              <a:rPr lang="zh-TW" altLang="en-US" sz="3200" dirty="0">
                <a:latin typeface="微軟正黑體" panose="020B0604030504040204" pitchFamily="34" charset="-120"/>
                <a:ea typeface="微軟正黑體" panose="020B0604030504040204" pitchFamily="34" charset="-120"/>
              </a:rPr>
              <a:t>三</a:t>
            </a:r>
            <a:r>
              <a:rPr lang="zh-TW" altLang="en-US" sz="3200" dirty="0" smtClean="0">
                <a:latin typeface="微軟正黑體" panose="020B0604030504040204" pitchFamily="34" charset="-120"/>
                <a:ea typeface="微軟正黑體" panose="020B0604030504040204" pitchFamily="34" charset="-120"/>
              </a:rPr>
              <a:t>、繳交方式</a:t>
            </a:r>
            <a:r>
              <a:rPr lang="en-US" altLang="zh-TW" sz="3200" dirty="0" smtClean="0">
                <a:latin typeface="微軟正黑體" panose="020B0604030504040204" pitchFamily="34" charset="-120"/>
                <a:ea typeface="微軟正黑體" panose="020B0604030504040204" pitchFamily="34" charset="-120"/>
              </a:rPr>
              <a:t>:</a:t>
            </a:r>
            <a:r>
              <a:rPr lang="zh-TW" altLang="en-US" sz="3200" dirty="0" smtClean="0">
                <a:latin typeface="微軟正黑體" panose="020B0604030504040204" pitchFamily="34" charset="-120"/>
                <a:ea typeface="微軟正黑體" panose="020B0604030504040204" pitchFamily="34" charset="-120"/>
              </a:rPr>
              <a:t>備</a:t>
            </a:r>
            <a:r>
              <a:rPr lang="zh-TW" altLang="en-US" sz="3200" dirty="0">
                <a:latin typeface="微軟正黑體" panose="020B0604030504040204" pitchFamily="34" charset="-120"/>
                <a:ea typeface="微軟正黑體" panose="020B0604030504040204" pitchFamily="34" charset="-120"/>
              </a:rPr>
              <a:t>文函送</a:t>
            </a:r>
            <a:r>
              <a:rPr lang="zh-TW" altLang="en-US" sz="3200" dirty="0" smtClean="0">
                <a:latin typeface="微軟正黑體" panose="020B0604030504040204" pitchFamily="34" charset="-120"/>
                <a:ea typeface="微軟正黑體" panose="020B0604030504040204" pitchFamily="34" charset="-120"/>
              </a:rPr>
              <a:t>本部</a:t>
            </a:r>
            <a:endParaRPr lang="en-US" altLang="zh-TW" sz="3200" dirty="0" smtClean="0">
              <a:latin typeface="微軟正黑體" panose="020B0604030504040204" pitchFamily="34" charset="-120"/>
              <a:ea typeface="微軟正黑體" panose="020B0604030504040204" pitchFamily="34" charset="-120"/>
            </a:endParaRPr>
          </a:p>
          <a:p>
            <a:endParaRPr lang="en-US" altLang="zh-TW" sz="3200" dirty="0" smtClean="0">
              <a:latin typeface="微軟正黑體" panose="020B0604030504040204" pitchFamily="34" charset="-120"/>
              <a:ea typeface="微軟正黑體" panose="020B0604030504040204" pitchFamily="34" charset="-120"/>
            </a:endParaRPr>
          </a:p>
          <a:p>
            <a:r>
              <a:rPr lang="zh-TW" altLang="en-US" sz="3200" dirty="0">
                <a:latin typeface="微軟正黑體" panose="020B0604030504040204" pitchFamily="34" charset="-120"/>
                <a:ea typeface="微軟正黑體" panose="020B0604030504040204" pitchFamily="34" charset="-120"/>
              </a:rPr>
              <a:t>四、計畫執行期</a:t>
            </a:r>
            <a:r>
              <a:rPr lang="zh-TW" altLang="en-US" sz="3200" dirty="0" smtClean="0">
                <a:latin typeface="微軟正黑體" panose="020B0604030504040204" pitchFamily="34" charset="-120"/>
                <a:ea typeface="微軟正黑體" panose="020B0604030504040204" pitchFamily="34" charset="-120"/>
              </a:rPr>
              <a:t>程</a:t>
            </a:r>
            <a:r>
              <a:rPr lang="en-US" altLang="zh-TW" sz="3200" dirty="0">
                <a:latin typeface="微軟正黑體" panose="020B0604030504040204" pitchFamily="34" charset="-120"/>
                <a:ea typeface="微軟正黑體" panose="020B0604030504040204" pitchFamily="34" charset="-120"/>
              </a:rPr>
              <a:t>:106</a:t>
            </a:r>
            <a:r>
              <a:rPr lang="zh-TW" altLang="en-US" sz="3200" dirty="0">
                <a:latin typeface="微軟正黑體" panose="020B0604030504040204" pitchFamily="34" charset="-120"/>
                <a:ea typeface="微軟正黑體" panose="020B0604030504040204" pitchFamily="34" charset="-120"/>
              </a:rPr>
              <a:t>年</a:t>
            </a:r>
            <a:r>
              <a:rPr lang="en-US" altLang="zh-TW" sz="3200" dirty="0">
                <a:latin typeface="微軟正黑體" panose="020B0604030504040204" pitchFamily="34" charset="-120"/>
                <a:ea typeface="微軟正黑體" panose="020B0604030504040204" pitchFamily="34" charset="-120"/>
              </a:rPr>
              <a:t>3</a:t>
            </a:r>
            <a:r>
              <a:rPr lang="zh-TW" altLang="en-US" sz="3200" dirty="0">
                <a:latin typeface="微軟正黑體" panose="020B0604030504040204" pitchFamily="34" charset="-120"/>
                <a:ea typeface="微軟正黑體" panose="020B0604030504040204" pitchFamily="34" charset="-120"/>
              </a:rPr>
              <a:t>月</a:t>
            </a:r>
            <a:r>
              <a:rPr lang="en-US" altLang="zh-TW" sz="3200" dirty="0">
                <a:latin typeface="微軟正黑體" panose="020B0604030504040204" pitchFamily="34" charset="-120"/>
                <a:ea typeface="微軟正黑體" panose="020B0604030504040204" pitchFamily="34" charset="-120"/>
              </a:rPr>
              <a:t>1</a:t>
            </a:r>
            <a:r>
              <a:rPr lang="zh-TW" altLang="en-US" sz="3200" dirty="0">
                <a:latin typeface="微軟正黑體" panose="020B0604030504040204" pitchFamily="34" charset="-120"/>
                <a:ea typeface="微軟正黑體" panose="020B0604030504040204" pitchFamily="34" charset="-120"/>
              </a:rPr>
              <a:t>日至</a:t>
            </a:r>
            <a:r>
              <a:rPr lang="en-US" altLang="zh-TW" sz="3200" dirty="0">
                <a:latin typeface="微軟正黑體" panose="020B0604030504040204" pitchFamily="34" charset="-120"/>
                <a:ea typeface="微軟正黑體" panose="020B0604030504040204" pitchFamily="34" charset="-120"/>
              </a:rPr>
              <a:t>106</a:t>
            </a:r>
            <a:r>
              <a:rPr lang="zh-TW" altLang="en-US" sz="3200" dirty="0">
                <a:latin typeface="微軟正黑體" panose="020B0604030504040204" pitchFamily="34" charset="-120"/>
                <a:ea typeface="微軟正黑體" panose="020B0604030504040204" pitchFamily="34" charset="-120"/>
              </a:rPr>
              <a:t>年</a:t>
            </a:r>
            <a:r>
              <a:rPr lang="en-US" altLang="zh-TW" sz="3200" dirty="0">
                <a:latin typeface="微軟正黑體" panose="020B0604030504040204" pitchFamily="34" charset="-120"/>
                <a:ea typeface="微軟正黑體" panose="020B0604030504040204" pitchFamily="34" charset="-120"/>
              </a:rPr>
              <a:t>12</a:t>
            </a:r>
            <a:r>
              <a:rPr lang="zh-TW" altLang="en-US" sz="3200" dirty="0">
                <a:latin typeface="微軟正黑體" panose="020B0604030504040204" pitchFamily="34" charset="-120"/>
                <a:ea typeface="微軟正黑體" panose="020B0604030504040204" pitchFamily="34" charset="-120"/>
              </a:rPr>
              <a:t>月</a:t>
            </a:r>
            <a:r>
              <a:rPr lang="en-US" altLang="zh-TW" sz="3200" dirty="0">
                <a:latin typeface="微軟正黑體" panose="020B0604030504040204" pitchFamily="34" charset="-120"/>
                <a:ea typeface="微軟正黑體" panose="020B0604030504040204" pitchFamily="34" charset="-120"/>
              </a:rPr>
              <a:t>31</a:t>
            </a:r>
            <a:r>
              <a:rPr lang="zh-TW" altLang="en-US" sz="3200" dirty="0" smtClean="0">
                <a:latin typeface="微軟正黑體" panose="020B0604030504040204" pitchFamily="34" charset="-120"/>
                <a:ea typeface="微軟正黑體" panose="020B0604030504040204" pitchFamily="34" charset="-120"/>
              </a:rPr>
              <a:t>日</a:t>
            </a:r>
            <a:endParaRPr lang="en-US" altLang="zh-TW" sz="3200" dirty="0" smtClean="0">
              <a:latin typeface="微軟正黑體" panose="020B0604030504040204" pitchFamily="34" charset="-120"/>
              <a:ea typeface="微軟正黑體" panose="020B0604030504040204" pitchFamily="34" charset="-120"/>
            </a:endParaRPr>
          </a:p>
          <a:p>
            <a:endParaRPr lang="zh-TW" altLang="en-US" sz="3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95578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2315065102"/>
              </p:ext>
            </p:extLst>
          </p:nvPr>
        </p:nvGraphicFramePr>
        <p:xfrm>
          <a:off x="7404" y="7821"/>
          <a:ext cx="4025119" cy="1920240"/>
        </p:xfrm>
        <a:graphic>
          <a:graphicData uri="http://schemas.openxmlformats.org/drawingml/2006/table">
            <a:tbl>
              <a:tblPr firstRow="1" bandRow="1">
                <a:tableStyleId>{5C22544A-7EE6-4342-B048-85BDC9FD1C3A}</a:tableStyleId>
              </a:tblPr>
              <a:tblGrid>
                <a:gridCol w="1576847"/>
                <a:gridCol w="2448272"/>
              </a:tblGrid>
              <a:tr h="1615440">
                <a:tc>
                  <a:txBody>
                    <a:bodyPr/>
                    <a:lstStyle/>
                    <a:p>
                      <a:r>
                        <a:rPr lang="en-US" altLang="zh-TW" sz="10000" dirty="0" smtClean="0">
                          <a:solidFill>
                            <a:schemeClr val="tx1"/>
                          </a:solidFill>
                        </a:rPr>
                        <a:t>3</a:t>
                      </a:r>
                      <a:endParaRPr lang="zh-TW" altLang="en-US" sz="4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r>
                        <a:rPr kumimoji="1" lang="zh-TW" altLang="en-US" sz="4000" b="1" kern="1200" dirty="0" smtClean="0">
                          <a:solidFill>
                            <a:schemeClr val="tx1"/>
                          </a:solidFill>
                          <a:latin typeface="Arial" panose="020B0604020202020204" pitchFamily="34" charset="0"/>
                          <a:ea typeface="華康黑體 Std W3" pitchFamily="34" charset="-120"/>
                          <a:cs typeface="+mn-cs"/>
                        </a:rPr>
                        <a:t>計畫申請注意事項</a:t>
                      </a:r>
                    </a:p>
                    <a:p>
                      <a:pPr marL="0" indent="0"/>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4104531" y="103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 name="投影片編號版面配置區 20"/>
          <p:cNvSpPr>
            <a:spLocks noGrp="1"/>
          </p:cNvSpPr>
          <p:nvPr>
            <p:ph type="sldNum" sz="quarter" idx="12"/>
          </p:nvPr>
        </p:nvSpPr>
        <p:spPr>
          <a:xfrm>
            <a:off x="8353003" y="6553150"/>
            <a:ext cx="2520950" cy="476250"/>
          </a:xfrm>
        </p:spPr>
        <p:txBody>
          <a:bodyPr/>
          <a:lstStyle/>
          <a:p>
            <a:fld id="{74EF4FA5-3ACF-4466-B5A8-2110E529564F}" type="slidenum">
              <a:rPr lang="en-US" altLang="zh-TW" smtClean="0"/>
              <a:pPr/>
              <a:t>15</a:t>
            </a:fld>
            <a:endParaRPr lang="en-US" altLang="zh-TW" dirty="0"/>
          </a:p>
        </p:txBody>
      </p:sp>
      <p:pic>
        <p:nvPicPr>
          <p:cNvPr id="23" name="圖片 22"/>
          <p:cNvPicPr>
            <a:picLocks noChangeAspect="1"/>
          </p:cNvPicPr>
          <p:nvPr/>
        </p:nvPicPr>
        <p:blipFill rotWithShape="1">
          <a:blip r:embed="rId3" cstate="print"/>
          <a:srcRect b="33209"/>
          <a:stretch/>
        </p:blipFill>
        <p:spPr>
          <a:xfrm>
            <a:off x="7560916" y="103188"/>
            <a:ext cx="2984591" cy="1629027"/>
          </a:xfrm>
          <a:prstGeom prst="rect">
            <a:avLst/>
          </a:prstGeom>
        </p:spPr>
      </p:pic>
      <p:sp>
        <p:nvSpPr>
          <p:cNvPr id="5" name="文字方塊 4"/>
          <p:cNvSpPr txBox="1"/>
          <p:nvPr/>
        </p:nvSpPr>
        <p:spPr>
          <a:xfrm>
            <a:off x="288107" y="2060848"/>
            <a:ext cx="10369152" cy="4401205"/>
          </a:xfrm>
          <a:prstGeom prst="rect">
            <a:avLst/>
          </a:prstGeom>
          <a:noFill/>
        </p:spPr>
        <p:txBody>
          <a:bodyPr wrap="square" rtlCol="0">
            <a:spAutoFit/>
          </a:bodyPr>
          <a:lstStyle/>
          <a:p>
            <a:r>
              <a:rPr lang="zh-TW" altLang="en-US" sz="2800" dirty="0">
                <a:latin typeface="微軟正黑體" panose="020B0604030504040204" pitchFamily="34" charset="-120"/>
                <a:ea typeface="微軟正黑體" panose="020B0604030504040204" pitchFamily="34" charset="-120"/>
              </a:rPr>
              <a:t>五</a:t>
            </a:r>
            <a:r>
              <a:rPr lang="zh-TW" altLang="en-US" sz="2800" dirty="0" smtClean="0">
                <a:latin typeface="微軟正黑體" panose="020B0604030504040204" pitchFamily="34" charset="-120"/>
                <a:ea typeface="微軟正黑體" panose="020B0604030504040204" pitchFamily="34" charset="-120"/>
              </a:rPr>
              <a:t>、申請書形式</a:t>
            </a:r>
            <a:r>
              <a:rPr lang="en-US" altLang="zh-TW" sz="2800" dirty="0" smtClean="0">
                <a:latin typeface="微軟正黑體" panose="020B0604030504040204" pitchFamily="34" charset="-120"/>
                <a:ea typeface="微軟正黑體" panose="020B0604030504040204" pitchFamily="34" charset="-120"/>
              </a:rPr>
              <a:t>:</a:t>
            </a:r>
          </a:p>
          <a:p>
            <a:r>
              <a:rPr lang="zh-TW" altLang="en-US" sz="2800"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  </a:t>
            </a:r>
            <a:r>
              <a:rPr lang="en-US" altLang="zh-TW" sz="2800" dirty="0" smtClean="0">
                <a:latin typeface="微軟正黑體" panose="020B0604030504040204" pitchFamily="34" charset="-120"/>
                <a:ea typeface="微軟正黑體" panose="020B0604030504040204" pitchFamily="34" charset="-120"/>
              </a:rPr>
              <a:t>1.</a:t>
            </a:r>
            <a:r>
              <a:rPr lang="zh-TW" altLang="en-US" sz="2800" dirty="0" smtClean="0">
                <a:latin typeface="微軟正黑體" panose="020B0604030504040204" pitchFamily="34" charset="-120"/>
                <a:ea typeface="微軟正黑體" panose="020B0604030504040204" pitchFamily="34" charset="-120"/>
              </a:rPr>
              <a:t>個別學校申請之項目</a:t>
            </a:r>
            <a:r>
              <a:rPr lang="en-US" altLang="zh-TW" sz="2800" dirty="0" smtClean="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拓</a:t>
            </a:r>
            <a:r>
              <a:rPr lang="zh-TW" altLang="en-US" sz="2800" dirty="0" smtClean="0">
                <a:latin typeface="微軟正黑體" panose="020B0604030504040204" pitchFamily="34" charset="-120"/>
                <a:ea typeface="微軟正黑體" panose="020B0604030504040204" pitchFamily="34" charset="-120"/>
              </a:rPr>
              <a:t>點招生、專班、夏日學校、見實習</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 </a:t>
            </a:r>
            <a:endParaRPr lang="en-US" altLang="zh-TW" sz="2800" dirty="0" smtClean="0">
              <a:latin typeface="微軟正黑體" panose="020B0604030504040204" pitchFamily="34" charset="-120"/>
              <a:ea typeface="微軟正黑體" panose="020B0604030504040204" pitchFamily="34" charset="-120"/>
            </a:endParaRPr>
          </a:p>
          <a:p>
            <a:r>
              <a:rPr lang="zh-TW" altLang="en-US" sz="2800"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  </a:t>
            </a:r>
            <a:r>
              <a:rPr lang="en-US" altLang="zh-TW" sz="2800" dirty="0" smtClean="0">
                <a:latin typeface="微軟正黑體" panose="020B0604030504040204" pitchFamily="34" charset="-120"/>
                <a:ea typeface="微軟正黑體" panose="020B0604030504040204" pitchFamily="34" charset="-120"/>
              </a:rPr>
              <a:t>2.</a:t>
            </a:r>
            <a:r>
              <a:rPr lang="zh-TW" altLang="en-US" sz="2800" dirty="0">
                <a:latin typeface="微軟正黑體" panose="020B0604030504040204" pitchFamily="34" charset="-120"/>
                <a:ea typeface="微軟正黑體" panose="020B0604030504040204" pitchFamily="34" charset="-120"/>
              </a:rPr>
              <a:t>聯盟或跨校整合方式辦理</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學術型領域</a:t>
            </a:r>
            <a:r>
              <a:rPr lang="zh-TW" altLang="en-US" sz="2800" dirty="0" smtClean="0">
                <a:latin typeface="微軟正黑體" panose="020B0604030504040204" pitchFamily="34" charset="-120"/>
                <a:ea typeface="微軟正黑體" panose="020B0604030504040204" pitchFamily="34" charset="-120"/>
              </a:rPr>
              <a:t>聯盟</a:t>
            </a:r>
            <a:r>
              <a:rPr lang="en-US" altLang="zh-TW" sz="2800" dirty="0" smtClean="0">
                <a:latin typeface="微軟正黑體" panose="020B0604030504040204" pitchFamily="34" charset="-120"/>
                <a:ea typeface="微軟正黑體" panose="020B0604030504040204" pitchFamily="34" charset="-120"/>
              </a:rPr>
              <a:t>】</a:t>
            </a:r>
          </a:p>
          <a:p>
            <a:pPr marL="712788" indent="-712788"/>
            <a:r>
              <a:rPr lang="zh-TW" altLang="en-US" sz="2800"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  </a:t>
            </a:r>
            <a:r>
              <a:rPr lang="en-US" altLang="zh-TW" sz="2800" dirty="0" smtClean="0">
                <a:latin typeface="微軟正黑體" panose="020B0604030504040204" pitchFamily="34" charset="-120"/>
                <a:ea typeface="微軟正黑體" panose="020B0604030504040204" pitchFamily="34" charset="-120"/>
              </a:rPr>
              <a:t>3.</a:t>
            </a:r>
            <a:r>
              <a:rPr lang="zh-TW" altLang="en-US" sz="2800" dirty="0">
                <a:latin typeface="微軟正黑體" panose="020B0604030504040204" pitchFamily="34" charset="-120"/>
                <a:ea typeface="微軟正黑體" panose="020B0604030504040204" pitchFamily="34" charset="-120"/>
              </a:rPr>
              <a:t>聯盟或跨校整合方式辦理</a:t>
            </a:r>
            <a:r>
              <a:rPr lang="en-US" altLang="zh-TW" sz="2800" dirty="0" smtClean="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區域經貿文化及產學資源</a:t>
            </a:r>
            <a:r>
              <a:rPr lang="zh-TW" altLang="en-US" sz="2800" dirty="0" smtClean="0">
                <a:latin typeface="微軟正黑體" panose="020B0604030504040204" pitchFamily="34" charset="-120"/>
                <a:ea typeface="微軟正黑體" panose="020B0604030504040204" pitchFamily="34" charset="-120"/>
              </a:rPr>
              <a:t>中心</a:t>
            </a:r>
            <a:r>
              <a:rPr lang="en-US" altLang="zh-TW" sz="2800" dirty="0" smtClean="0">
                <a:latin typeface="微軟正黑體" panose="020B0604030504040204" pitchFamily="34" charset="-120"/>
                <a:ea typeface="微軟正黑體" panose="020B0604030504040204" pitchFamily="34" charset="-120"/>
              </a:rPr>
              <a:t>】</a:t>
            </a:r>
          </a:p>
          <a:p>
            <a:pPr marL="712788" indent="-712788"/>
            <a:endParaRPr lang="en-US" altLang="zh-TW" sz="2800" dirty="0" smtClean="0">
              <a:latin typeface="微軟正黑體" panose="020B0604030504040204" pitchFamily="34" charset="-120"/>
              <a:ea typeface="微軟正黑體" panose="020B0604030504040204" pitchFamily="34" charset="-120"/>
            </a:endParaRPr>
          </a:p>
          <a:p>
            <a:pPr marL="712788" indent="-712788"/>
            <a:r>
              <a:rPr lang="zh-TW" altLang="en-US" sz="2800" dirty="0" smtClean="0">
                <a:latin typeface="微軟正黑體" panose="020B0604030504040204" pitchFamily="34" charset="-120"/>
                <a:ea typeface="微軟正黑體" panose="020B0604030504040204" pitchFamily="34" charset="-120"/>
              </a:rPr>
              <a:t>六、申請計畫參考依據</a:t>
            </a:r>
            <a:r>
              <a:rPr lang="en-US" altLang="zh-TW" sz="2800" dirty="0" smtClean="0">
                <a:latin typeface="微軟正黑體" panose="020B0604030504040204" pitchFamily="34" charset="-120"/>
                <a:ea typeface="微軟正黑體" panose="020B0604030504040204" pitchFamily="34" charset="-120"/>
              </a:rPr>
              <a:t>:</a:t>
            </a:r>
          </a:p>
          <a:p>
            <a:pPr marL="712788" indent="-712788"/>
            <a:r>
              <a:rPr lang="zh-TW" altLang="en-US" sz="2800"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  </a:t>
            </a:r>
            <a:r>
              <a:rPr lang="en-US" altLang="zh-TW" sz="2800" dirty="0" smtClean="0">
                <a:latin typeface="微軟正黑體" panose="020B0604030504040204" pitchFamily="34" charset="-120"/>
                <a:ea typeface="微軟正黑體" panose="020B0604030504040204" pitchFamily="34" charset="-120"/>
              </a:rPr>
              <a:t>1.</a:t>
            </a:r>
            <a:r>
              <a:rPr lang="zh-TW" altLang="en-US" sz="2800" dirty="0">
                <a:latin typeface="微軟正黑體" panose="020B0604030504040204" pitchFamily="34" charset="-120"/>
                <a:ea typeface="微軟正黑體" panose="020B0604030504040204" pitchFamily="34" charset="-120"/>
              </a:rPr>
              <a:t>新南向計畫</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強化與東協及南亞國家合作</a:t>
            </a:r>
            <a:r>
              <a:rPr lang="zh-TW" altLang="en-US" sz="2800" dirty="0" smtClean="0">
                <a:latin typeface="微軟正黑體" panose="020B0604030504040204" pitchFamily="34" charset="-120"/>
                <a:ea typeface="微軟正黑體" panose="020B0604030504040204" pitchFamily="34" charset="-120"/>
              </a:rPr>
              <a:t>交流</a:t>
            </a:r>
            <a:endParaRPr lang="en-US" altLang="zh-TW" sz="2800" dirty="0" smtClean="0">
              <a:latin typeface="微軟正黑體" panose="020B0604030504040204" pitchFamily="34" charset="-120"/>
              <a:ea typeface="微軟正黑體" panose="020B0604030504040204" pitchFamily="34" charset="-120"/>
            </a:endParaRPr>
          </a:p>
          <a:p>
            <a:pPr marL="712788" indent="-712788"/>
            <a:r>
              <a:rPr lang="zh-TW" altLang="en-US" sz="2800"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  </a:t>
            </a:r>
            <a:r>
              <a:rPr lang="en-US" altLang="zh-TW" sz="2800" dirty="0" smtClean="0">
                <a:latin typeface="微軟正黑體" panose="020B0604030504040204" pitchFamily="34" charset="-120"/>
                <a:ea typeface="微軟正黑體" panose="020B0604030504040204" pitchFamily="34" charset="-120"/>
              </a:rPr>
              <a:t>2.</a:t>
            </a:r>
            <a:r>
              <a:rPr lang="zh-TW" altLang="en-US" sz="2800" dirty="0">
                <a:latin typeface="微軟正黑體" panose="020B0604030504040204" pitchFamily="34" charset="-120"/>
                <a:ea typeface="微軟正黑體" panose="020B0604030504040204" pitchFamily="34" charset="-120"/>
              </a:rPr>
              <a:t>計畫申請及經費使用原則</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個別學校辦理</a:t>
            </a:r>
            <a:r>
              <a:rPr lang="en-US" altLang="zh-TW" sz="2800" dirty="0">
                <a:latin typeface="微軟正黑體" panose="020B0604030504040204" pitchFamily="34" charset="-120"/>
                <a:ea typeface="微軟正黑體" panose="020B0604030504040204" pitchFamily="34" charset="-120"/>
              </a:rPr>
              <a:t>)</a:t>
            </a:r>
          </a:p>
          <a:p>
            <a:pPr marL="712788" indent="-712788"/>
            <a:r>
              <a:rPr lang="zh-TW" altLang="en-US" sz="2800" dirty="0" smtClean="0">
                <a:latin typeface="微軟正黑體" panose="020B0604030504040204" pitchFamily="34" charset="-120"/>
                <a:ea typeface="微軟正黑體" panose="020B0604030504040204" pitchFamily="34" charset="-120"/>
              </a:rPr>
              <a:t>   </a:t>
            </a:r>
            <a:r>
              <a:rPr lang="en-US" altLang="zh-TW" sz="2800" dirty="0" smtClean="0">
                <a:latin typeface="微軟正黑體" panose="020B0604030504040204" pitchFamily="34" charset="-120"/>
                <a:ea typeface="微軟正黑體" panose="020B0604030504040204" pitchFamily="34" charset="-120"/>
              </a:rPr>
              <a:t>3.</a:t>
            </a:r>
            <a:r>
              <a:rPr lang="zh-TW" altLang="en-US" sz="2800" dirty="0" smtClean="0">
                <a:latin typeface="微軟正黑體" panose="020B0604030504040204" pitchFamily="34" charset="-120"/>
                <a:ea typeface="微軟正黑體" panose="020B0604030504040204" pitchFamily="34" charset="-120"/>
              </a:rPr>
              <a:t>計畫申請及經費</a:t>
            </a:r>
            <a:r>
              <a:rPr lang="zh-TW" altLang="en-US" sz="2800" dirty="0">
                <a:latin typeface="微軟正黑體" panose="020B0604030504040204" pitchFamily="34" charset="-120"/>
                <a:ea typeface="微軟正黑體" panose="020B0604030504040204" pitchFamily="34" charset="-120"/>
              </a:rPr>
              <a:t>使用</a:t>
            </a:r>
            <a:r>
              <a:rPr lang="zh-TW" altLang="en-US" sz="2800" dirty="0" smtClean="0">
                <a:latin typeface="微軟正黑體" panose="020B0604030504040204" pitchFamily="34" charset="-120"/>
                <a:ea typeface="微軟正黑體" panose="020B0604030504040204" pitchFamily="34" charset="-120"/>
              </a:rPr>
              <a:t>原則</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聯盟</a:t>
            </a:r>
            <a:r>
              <a:rPr lang="zh-TW" altLang="en-US" sz="2800" dirty="0">
                <a:latin typeface="微軟正黑體" panose="020B0604030504040204" pitchFamily="34" charset="-120"/>
                <a:ea typeface="微軟正黑體" panose="020B0604030504040204" pitchFamily="34" charset="-120"/>
              </a:rPr>
              <a:t>或跨校整合方式</a:t>
            </a:r>
            <a:r>
              <a:rPr lang="zh-TW" altLang="en-US" sz="2800" dirty="0" smtClean="0">
                <a:latin typeface="微軟正黑體" panose="020B0604030504040204" pitchFamily="34" charset="-120"/>
                <a:ea typeface="微軟正黑體" panose="020B0604030504040204" pitchFamily="34" charset="-120"/>
              </a:rPr>
              <a:t>辦理</a:t>
            </a:r>
            <a:r>
              <a:rPr lang="en-US" altLang="zh-TW" sz="2800" dirty="0" smtClean="0">
                <a:latin typeface="微軟正黑體" panose="020B0604030504040204" pitchFamily="34" charset="-120"/>
                <a:ea typeface="微軟正黑體" panose="020B0604030504040204" pitchFamily="34" charset="-120"/>
              </a:rPr>
              <a:t>)</a:t>
            </a:r>
          </a:p>
          <a:p>
            <a:pPr marL="712788" indent="-712788"/>
            <a:r>
              <a:rPr lang="zh-TW" altLang="en-US" sz="2800"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  </a:t>
            </a:r>
            <a:endParaRPr lang="en-US" altLang="zh-TW" sz="28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11785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7"/>
          <p:cNvSpPr>
            <a:spLocks noChangeArrowheads="1"/>
          </p:cNvSpPr>
          <p:nvPr/>
        </p:nvSpPr>
        <p:spPr bwMode="auto">
          <a:xfrm>
            <a:off x="1" y="571500"/>
            <a:ext cx="38481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r" eaLnBrk="1" hangingPunct="1"/>
            <a:r>
              <a:rPr kumimoji="0" lang="zh-TW" altLang="en-US" sz="3200" dirty="0">
                <a:latin typeface="微軟正黑體" panose="020B0604030504040204" pitchFamily="34" charset="-120"/>
                <a:ea typeface="微軟正黑體" panose="020B0604030504040204" pitchFamily="34" charset="-120"/>
              </a:rPr>
              <a:t>高等教育司</a:t>
            </a:r>
            <a:endParaRPr kumimoji="0" lang="en-US" altLang="zh-TW" sz="3200" dirty="0">
              <a:latin typeface="微軟正黑體" panose="020B0604030504040204" pitchFamily="34" charset="-120"/>
              <a:ea typeface="微軟正黑體" panose="020B0604030504040204" pitchFamily="34" charset="-120"/>
            </a:endParaRPr>
          </a:p>
          <a:p>
            <a:pPr algn="r" eaLnBrk="1" hangingPunct="1"/>
            <a:r>
              <a:rPr kumimoji="0" lang="en-US" altLang="zh-TW" dirty="0" smtClean="0">
                <a:latin typeface="微軟正黑體" panose="020B0604030504040204" pitchFamily="34" charset="-120"/>
                <a:ea typeface="微軟正黑體" panose="020B0604030504040204" pitchFamily="34" charset="-120"/>
              </a:rPr>
              <a:t>Department of Higher Education</a:t>
            </a:r>
            <a:endParaRPr lang="zh-TW" altLang="en-US" dirty="0"/>
          </a:p>
        </p:txBody>
      </p:sp>
      <p:sp>
        <p:nvSpPr>
          <p:cNvPr id="5" name="Line 14"/>
          <p:cNvSpPr>
            <a:spLocks noChangeShapeType="1"/>
          </p:cNvSpPr>
          <p:nvPr/>
        </p:nvSpPr>
        <p:spPr bwMode="auto">
          <a:xfrm>
            <a:off x="3971925" y="116632"/>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6" name="矩形 8"/>
          <p:cNvSpPr>
            <a:spLocks noChangeArrowheads="1"/>
          </p:cNvSpPr>
          <p:nvPr/>
        </p:nvSpPr>
        <p:spPr bwMode="auto">
          <a:xfrm>
            <a:off x="755824" y="2909711"/>
            <a:ext cx="8784976" cy="1186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ctr" eaLnBrk="1" hangingPunct="1">
              <a:lnSpc>
                <a:spcPct val="150000"/>
              </a:lnSpc>
            </a:pPr>
            <a:r>
              <a:rPr kumimoji="0" lang="zh-TW" altLang="en-US" sz="5400" dirty="0" smtClean="0">
                <a:latin typeface="微軟正黑體" panose="020B0604030504040204" pitchFamily="34" charset="-120"/>
                <a:ea typeface="微軟正黑體" panose="020B0604030504040204" pitchFamily="34" charset="-120"/>
              </a:rPr>
              <a:t>簡報完畢</a:t>
            </a:r>
            <a:endParaRPr kumimoji="0" lang="zh-TW" altLang="en-US" sz="5400"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74EF4FA5-3ACF-4466-B5A8-2110E529564F}" type="slidenum">
              <a:rPr lang="en-US" altLang="zh-TW" smtClean="0"/>
              <a:pPr/>
              <a:t>16</a:t>
            </a:fld>
            <a:endParaRPr lang="en-US" altLang="zh-TW" dirty="0"/>
          </a:p>
        </p:txBody>
      </p:sp>
      <p:grpSp>
        <p:nvGrpSpPr>
          <p:cNvPr id="8" name="群組 7"/>
          <p:cNvGrpSpPr/>
          <p:nvPr/>
        </p:nvGrpSpPr>
        <p:grpSpPr>
          <a:xfrm flipH="1">
            <a:off x="6258102" y="4941168"/>
            <a:ext cx="3417832" cy="1109687"/>
            <a:chOff x="4925777" y="5157788"/>
            <a:chExt cx="2922587" cy="935037"/>
          </a:xfrm>
        </p:grpSpPr>
        <p:pic>
          <p:nvPicPr>
            <p:cNvPr id="9" name="Picture 22" descr="j037040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5777" y="5157788"/>
              <a:ext cx="977900"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2" descr="j037040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9414" y="5300663"/>
              <a:ext cx="822325"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2" descr="j037040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9239" y="5516563"/>
              <a:ext cx="61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ChangeArrowheads="1"/>
          </p:cNvSpPr>
          <p:nvPr/>
        </p:nvSpPr>
        <p:spPr bwMode="auto">
          <a:xfrm>
            <a:off x="7188200" y="6061075"/>
            <a:ext cx="1358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eaLnBrk="1" hangingPunct="1"/>
            <a:r>
              <a:rPr lang="en-US" altLang="zh-TW" b="0" smtClean="0">
                <a:latin typeface="華康中黑體" panose="02010609010101010101" pitchFamily="49" charset="-120"/>
                <a:ea typeface="華康中黑體" panose="02010609010101010101" pitchFamily="49" charset="-120"/>
              </a:rPr>
              <a:t>  </a:t>
            </a:r>
            <a:endParaRPr lang="en-GB" altLang="zh-TW" b="0" dirty="0">
              <a:latin typeface="華康中黑體" panose="02010609010101010101" pitchFamily="49" charset="-120"/>
              <a:ea typeface="華康中黑體" panose="02010609010101010101" pitchFamily="49" charset="-120"/>
            </a:endParaRPr>
          </a:p>
        </p:txBody>
      </p:sp>
      <p:sp>
        <p:nvSpPr>
          <p:cNvPr id="22" name="矩形 21"/>
          <p:cNvSpPr/>
          <p:nvPr/>
        </p:nvSpPr>
        <p:spPr>
          <a:xfrm>
            <a:off x="299683" y="493925"/>
            <a:ext cx="8223250" cy="936104"/>
          </a:xfrm>
          <a:prstGeom prst="rect">
            <a:avLst/>
          </a:prstGeom>
        </p:spPr>
        <p:txBody>
          <a:bodyPr anchor="ctr" anchorCtr="0">
            <a:noAutofit/>
          </a:bodyPr>
          <a:lstStyle/>
          <a:p>
            <a:pPr algn="just" eaLnBrk="1" hangingPunct="1">
              <a:spcAft>
                <a:spcPts val="0"/>
              </a:spcAft>
              <a:defRPr/>
            </a:pPr>
            <a:r>
              <a:rPr lang="zh-TW" altLang="en-US" sz="3200" kern="100" dirty="0" smtClean="0">
                <a:latin typeface="微軟正黑體" panose="020B0604030504040204" pitchFamily="34" charset="-120"/>
                <a:ea typeface="微軟正黑體" panose="020B0604030504040204" pitchFamily="34" charset="-120"/>
              </a:rPr>
              <a:t>簡報</a:t>
            </a:r>
            <a:r>
              <a:rPr lang="zh-TW" altLang="en-US" sz="3200" kern="100" dirty="0">
                <a:latin typeface="微軟正黑體" panose="020B0604030504040204" pitchFamily="34" charset="-120"/>
                <a:ea typeface="微軟正黑體" panose="020B0604030504040204" pitchFamily="34" charset="-120"/>
              </a:rPr>
              <a:t>大綱</a:t>
            </a:r>
            <a:endParaRPr lang="zh-TW" altLang="zh-TW" sz="3200" kern="100" dirty="0">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507564614"/>
              </p:ext>
            </p:extLst>
          </p:nvPr>
        </p:nvGraphicFramePr>
        <p:xfrm>
          <a:off x="550362" y="3134365"/>
          <a:ext cx="9962880" cy="1535948"/>
        </p:xfrm>
        <a:graphic>
          <a:graphicData uri="http://schemas.openxmlformats.org/drawingml/2006/table">
            <a:tbl>
              <a:tblPr firstRow="1" bandRow="1">
                <a:tableStyleId>{5C22544A-7EE6-4342-B048-85BDC9FD1C3A}</a:tableStyleId>
              </a:tblPr>
              <a:tblGrid>
                <a:gridCol w="817865"/>
                <a:gridCol w="2448272"/>
                <a:gridCol w="849720"/>
                <a:gridCol w="2759467"/>
                <a:gridCol w="916710"/>
                <a:gridCol w="2170846"/>
              </a:tblGrid>
              <a:tr h="1535948">
                <a:tc>
                  <a:txBody>
                    <a:bodyPr/>
                    <a:lstStyle/>
                    <a:p>
                      <a:pPr algn="r"/>
                      <a:r>
                        <a:rPr lang="en-US" altLang="zh-TW" sz="8800" dirty="0" smtClean="0">
                          <a:solidFill>
                            <a:schemeClr val="tx1"/>
                          </a:solidFill>
                          <a:latin typeface="+mn-lt"/>
                        </a:rPr>
                        <a:t>1</a:t>
                      </a:r>
                      <a:endParaRPr lang="zh-TW" altLang="en-US" sz="88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TW" altLang="en-US" sz="3600" dirty="0" smtClean="0">
                          <a:solidFill>
                            <a:schemeClr val="tx1"/>
                          </a:solidFill>
                          <a:latin typeface="微軟正黑體" panose="020B0604030504040204" pitchFamily="34" charset="-120"/>
                          <a:ea typeface="微軟正黑體" panose="020B0604030504040204" pitchFamily="34" charset="-120"/>
                        </a:rPr>
                        <a:t>整體計畫</a:t>
                      </a:r>
                      <a:endParaRPr lang="zh-TW" altLang="en-US" sz="36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177800" algn="r" defTabSz="914400" rtl="0" eaLnBrk="1" latinLnBrk="0" hangingPunct="1"/>
                      <a:r>
                        <a:rPr lang="en-US" altLang="zh-TW" sz="8800" b="1" kern="1200" dirty="0" smtClean="0">
                          <a:solidFill>
                            <a:schemeClr val="tx1"/>
                          </a:solidFill>
                          <a:latin typeface="+mn-lt"/>
                          <a:ea typeface="+mn-ea"/>
                          <a:cs typeface="+mn-cs"/>
                        </a:rPr>
                        <a:t>2</a:t>
                      </a:r>
                      <a:endParaRPr lang="zh-TW" altLang="en-US" sz="88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zh-TW" altLang="en-US" sz="3600" b="1" kern="1200" dirty="0" smtClean="0">
                          <a:solidFill>
                            <a:schemeClr val="tx1"/>
                          </a:solidFill>
                          <a:latin typeface="微軟正黑體" panose="020B0604030504040204" pitchFamily="34" charset="-120"/>
                          <a:ea typeface="微軟正黑體" panose="020B0604030504040204" pitchFamily="34" charset="-120"/>
                          <a:cs typeface="+mn-cs"/>
                        </a:rPr>
                        <a:t>  子計畫內容及補助方式</a:t>
                      </a:r>
                      <a:endParaRPr lang="zh-TW" altLang="en-US" sz="3600" b="1" kern="1200" dirty="0">
                        <a:solidFill>
                          <a:schemeClr val="tx1"/>
                        </a:solidFill>
                        <a:latin typeface="微軟正黑體" panose="020B0604030504040204" pitchFamily="34" charset="-120"/>
                        <a:ea typeface="微軟正黑體" panose="020B0604030504040204"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latinLnBrk="0" hangingPunct="1"/>
                      <a:r>
                        <a:rPr lang="en-US" altLang="zh-TW" sz="8800" b="1" kern="1200" dirty="0" smtClean="0">
                          <a:solidFill>
                            <a:schemeClr val="tx1"/>
                          </a:solidFill>
                          <a:latin typeface="+mn-lt"/>
                          <a:ea typeface="+mn-ea"/>
                          <a:cs typeface="+mn-cs"/>
                        </a:rPr>
                        <a:t>3</a:t>
                      </a:r>
                      <a:endParaRPr lang="zh-TW" altLang="en-US" sz="88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zh-TW" altLang="en-US" sz="3600" b="1" kern="1200" dirty="0" smtClean="0">
                          <a:solidFill>
                            <a:schemeClr val="tx1"/>
                          </a:solidFill>
                          <a:latin typeface="微軟正黑體" panose="020B0604030504040204" pitchFamily="34" charset="-120"/>
                          <a:ea typeface="微軟正黑體" panose="020B0604030504040204" pitchFamily="34" charset="-120"/>
                          <a:cs typeface="+mn-cs"/>
                        </a:rPr>
                        <a:t>計畫申請注意事項</a:t>
                      </a:r>
                      <a:endParaRPr lang="zh-TW" altLang="en-US" sz="3600" b="1" kern="1200" dirty="0">
                        <a:solidFill>
                          <a:schemeClr val="tx1"/>
                        </a:solidFill>
                        <a:latin typeface="微軟正黑體" panose="020B0604030504040204" pitchFamily="34" charset="-120"/>
                        <a:ea typeface="微軟正黑體" panose="020B0604030504040204"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投影片編號版面配置區 1"/>
          <p:cNvSpPr>
            <a:spLocks noGrp="1"/>
          </p:cNvSpPr>
          <p:nvPr>
            <p:ph type="sldNum" sz="quarter" idx="12"/>
          </p:nvPr>
        </p:nvSpPr>
        <p:spPr/>
        <p:txBody>
          <a:bodyPr/>
          <a:lstStyle/>
          <a:p>
            <a:fld id="{74EF4FA5-3ACF-4466-B5A8-2110E529564F}" type="slidenum">
              <a:rPr lang="en-US" altLang="zh-TW" smtClean="0"/>
              <a:pPr/>
              <a:t>2</a:t>
            </a:fld>
            <a:endParaRPr lang="en-US" altLang="zh-TW" dirty="0"/>
          </a:p>
        </p:txBody>
      </p:sp>
    </p:spTree>
    <p:extLst>
      <p:ext uri="{BB962C8B-B14F-4D97-AF65-F5344CB8AC3E}">
        <p14:creationId xmlns:p14="http://schemas.microsoft.com/office/powerpoint/2010/main" val="3298753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1383212290"/>
              </p:ext>
            </p:extLst>
          </p:nvPr>
        </p:nvGraphicFramePr>
        <p:xfrm>
          <a:off x="7407" y="7821"/>
          <a:ext cx="3953108" cy="1615440"/>
        </p:xfrm>
        <a:graphic>
          <a:graphicData uri="http://schemas.openxmlformats.org/drawingml/2006/table">
            <a:tbl>
              <a:tblPr firstRow="1" bandRow="1">
                <a:tableStyleId>{5C22544A-7EE6-4342-B048-85BDC9FD1C3A}</a:tableStyleId>
              </a:tblPr>
              <a:tblGrid>
                <a:gridCol w="1360820"/>
                <a:gridCol w="2592288"/>
              </a:tblGrid>
              <a:tr h="14685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1</a:t>
                      </a:r>
                      <a:endParaRPr lang="zh-TW" altLang="en-US" sz="4000" dirty="0" smtClean="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微軟正黑體" panose="020B0604030504040204" pitchFamily="34" charset="-120"/>
                          <a:ea typeface="微軟正黑體" panose="020B0604030504040204" pitchFamily="34" charset="-120"/>
                          <a:cs typeface="+mn-cs"/>
                        </a:rPr>
                        <a:t>整體計畫</a:t>
                      </a:r>
                      <a:endParaRPr kumimoji="1" lang="zh-TW" altLang="en-US" sz="4000" b="1" kern="1200" dirty="0">
                        <a:solidFill>
                          <a:schemeClr val="tx1"/>
                        </a:solidFill>
                        <a:latin typeface="微軟正黑體" panose="020B0604030504040204" pitchFamily="34" charset="-120"/>
                        <a:ea typeface="微軟正黑體" panose="020B0604030504040204"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3600475" y="165866"/>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 name="投影片編號版面配置區 20"/>
          <p:cNvSpPr>
            <a:spLocks noGrp="1"/>
          </p:cNvSpPr>
          <p:nvPr>
            <p:ph type="sldNum" sz="quarter" idx="12"/>
          </p:nvPr>
        </p:nvSpPr>
        <p:spPr>
          <a:xfrm>
            <a:off x="8353003" y="6553150"/>
            <a:ext cx="2520950" cy="476250"/>
          </a:xfrm>
        </p:spPr>
        <p:txBody>
          <a:bodyPr/>
          <a:lstStyle/>
          <a:p>
            <a:fld id="{74EF4FA5-3ACF-4466-B5A8-2110E529564F}" type="slidenum">
              <a:rPr lang="en-US" altLang="zh-TW" smtClean="0"/>
              <a:pPr/>
              <a:t>3</a:t>
            </a:fld>
            <a:endParaRPr lang="en-US" altLang="zh-TW" dirty="0"/>
          </a:p>
        </p:txBody>
      </p:sp>
      <p:graphicFrame>
        <p:nvGraphicFramePr>
          <p:cNvPr id="7" name="表格 6"/>
          <p:cNvGraphicFramePr>
            <a:graphicFrameLocks noGrp="1"/>
          </p:cNvGraphicFramePr>
          <p:nvPr>
            <p:extLst>
              <p:ext uri="{D42A27DB-BD31-4B8C-83A1-F6EECF244321}">
                <p14:modId xmlns:p14="http://schemas.microsoft.com/office/powerpoint/2010/main" val="2196577310"/>
              </p:ext>
            </p:extLst>
          </p:nvPr>
        </p:nvGraphicFramePr>
        <p:xfrm>
          <a:off x="216099" y="1916832"/>
          <a:ext cx="10441159" cy="4392489"/>
        </p:xfrm>
        <a:graphic>
          <a:graphicData uri="http://schemas.openxmlformats.org/drawingml/2006/table">
            <a:tbl>
              <a:tblPr firstRow="1" bandRow="1">
                <a:tableStyleId>{5C22544A-7EE6-4342-B048-85BDC9FD1C3A}</a:tableStyleId>
              </a:tblPr>
              <a:tblGrid>
                <a:gridCol w="4585583"/>
                <a:gridCol w="3712139"/>
                <a:gridCol w="1164593"/>
                <a:gridCol w="978844"/>
              </a:tblGrid>
              <a:tr h="320390">
                <a:tc>
                  <a:txBody>
                    <a:bodyPr/>
                    <a:lstStyle/>
                    <a:p>
                      <a:pPr>
                        <a:lnSpc>
                          <a:spcPts val="1500"/>
                        </a:lnSpc>
                      </a:pPr>
                      <a:r>
                        <a:rPr lang="zh-TW" altLang="en-US" sz="1600" dirty="0" smtClean="0">
                          <a:latin typeface="微軟正黑體" panose="020B0604030504040204" pitchFamily="34" charset="-120"/>
                          <a:ea typeface="微軟正黑體" panose="020B0604030504040204" pitchFamily="34" charset="-120"/>
                        </a:rPr>
                        <a:t>高教司新南向主計畫</a:t>
                      </a:r>
                      <a:endParaRPr lang="zh-TW" altLang="en-US" sz="1600" dirty="0">
                        <a:latin typeface="微軟正黑體" panose="020B0604030504040204" pitchFamily="34" charset="-120"/>
                        <a:ea typeface="微軟正黑體" panose="020B0604030504040204" pitchFamily="34" charset="-120"/>
                      </a:endParaRPr>
                    </a:p>
                  </a:txBody>
                  <a:tcPr anchor="ctr"/>
                </a:tc>
                <a:tc>
                  <a:txBody>
                    <a:bodyPr/>
                    <a:lstStyle/>
                    <a:p>
                      <a:pPr>
                        <a:lnSpc>
                          <a:spcPts val="1500"/>
                        </a:lnSpc>
                      </a:pPr>
                      <a:r>
                        <a:rPr lang="zh-TW" altLang="en-US" sz="1600" dirty="0" smtClean="0">
                          <a:latin typeface="微軟正黑體" panose="020B0604030504040204" pitchFamily="34" charset="-120"/>
                          <a:ea typeface="微軟正黑體" panose="020B0604030504040204" pitchFamily="34" charset="-120"/>
                        </a:rPr>
                        <a:t>子計畫</a:t>
                      </a:r>
                      <a:endParaRPr lang="zh-TW" altLang="en-US" sz="1600" dirty="0">
                        <a:latin typeface="微軟正黑體" panose="020B0604030504040204" pitchFamily="34" charset="-120"/>
                        <a:ea typeface="微軟正黑體" panose="020B0604030504040204" pitchFamily="34" charset="-120"/>
                      </a:endParaRPr>
                    </a:p>
                  </a:txBody>
                  <a:tcPr anchor="ctr"/>
                </a:tc>
                <a:tc gridSpan="2">
                  <a:txBody>
                    <a:bodyPr/>
                    <a:lstStyle/>
                    <a:p>
                      <a:pPr algn="ctr">
                        <a:lnSpc>
                          <a:spcPts val="1500"/>
                        </a:lnSpc>
                      </a:pPr>
                      <a:r>
                        <a:rPr lang="zh-TW" altLang="en-US" sz="1600" dirty="0" smtClean="0">
                          <a:latin typeface="微軟正黑體" panose="020B0604030504040204" pitchFamily="34" charset="-120"/>
                          <a:ea typeface="微軟正黑體" panose="020B0604030504040204" pitchFamily="34" charset="-120"/>
                        </a:rPr>
                        <a:t>分類項目</a:t>
                      </a:r>
                      <a:endParaRPr lang="zh-TW" altLang="en-US" sz="1600" dirty="0">
                        <a:latin typeface="微軟正黑體" panose="020B0604030504040204" pitchFamily="34" charset="-120"/>
                        <a:ea typeface="微軟正黑體" panose="020B0604030504040204" pitchFamily="34" charset="-120"/>
                      </a:endParaRPr>
                    </a:p>
                  </a:txBody>
                  <a:tcPr anchor="ctr"/>
                </a:tc>
                <a:tc hMerge="1">
                  <a:txBody>
                    <a:bodyPr/>
                    <a:lstStyle/>
                    <a:p>
                      <a:pPr>
                        <a:lnSpc>
                          <a:spcPts val="1500"/>
                        </a:lnSpc>
                      </a:pPr>
                      <a:endParaRPr lang="zh-TW" altLang="en-US" sz="1600" dirty="0">
                        <a:latin typeface="微軟正黑體" panose="020B0604030504040204" pitchFamily="34" charset="-120"/>
                        <a:ea typeface="微軟正黑體" panose="020B0604030504040204" pitchFamily="34" charset="-120"/>
                      </a:endParaRPr>
                    </a:p>
                  </a:txBody>
                  <a:tcPr anchor="ctr"/>
                </a:tc>
              </a:tr>
              <a:tr h="678825">
                <a:tc>
                  <a:txBody>
                    <a:bodyPr/>
                    <a:lstStyle/>
                    <a:p>
                      <a:pPr marL="355600" indent="-355600" algn="l" defTabSz="914400" rtl="0" eaLnBrk="1" latinLnBrk="0" hangingPunct="1">
                        <a:lnSpc>
                          <a:spcPts val="1500"/>
                        </a:lnSpc>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一、</a:t>
                      </a:r>
                      <a:r>
                        <a:rPr lang="zh-TW" altLang="zh-TW" sz="1400" b="1" kern="1200" dirty="0" smtClean="0">
                          <a:solidFill>
                            <a:schemeClr val="tx1"/>
                          </a:solidFill>
                          <a:latin typeface="微軟正黑體" panose="020B0604030504040204" pitchFamily="34" charset="-120"/>
                          <a:ea typeface="微軟正黑體" panose="020B0604030504040204" pitchFamily="34" charset="-120"/>
                          <a:cs typeface="+mn-cs"/>
                        </a:rPr>
                        <a:t>補助學校特定國家拓點招生開班行銷費用</a:t>
                      </a:r>
                      <a:endParaRPr lang="zh-TW" altLang="en-US" sz="1400" b="1" kern="1200" dirty="0">
                        <a:solidFill>
                          <a:schemeClr val="tx1"/>
                        </a:solidFill>
                        <a:latin typeface="微軟正黑體" panose="020B0604030504040204" pitchFamily="34" charset="-120"/>
                        <a:ea typeface="微軟正黑體" panose="020B0604030504040204" pitchFamily="34" charset="-120"/>
                        <a:cs typeface="+mn-cs"/>
                      </a:endParaRPr>
                    </a:p>
                  </a:txBody>
                  <a:tcPr/>
                </a:tc>
                <a:tc>
                  <a:txBody>
                    <a:bodyPr/>
                    <a:lstStyle/>
                    <a:p>
                      <a:pPr marL="177800" indent="-177800" algn="l" defTabSz="914400" rtl="0" eaLnBrk="1" latinLnBrk="0" hangingPunct="1">
                        <a:lnSpc>
                          <a:spcPts val="1500"/>
                        </a:lnSpc>
                        <a:buFont typeface="+mj-lt"/>
                        <a:buAutoNum type="arabicPeriod"/>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補助學校赴東協及南亞拓點、招生</a:t>
                      </a:r>
                    </a:p>
                    <a:p>
                      <a:pPr marL="177800" indent="-177800" algn="l" defTabSz="914400" rtl="0" eaLnBrk="1" latinLnBrk="0" hangingPunct="1">
                        <a:lnSpc>
                          <a:spcPts val="1500"/>
                        </a:lnSpc>
                        <a:buFont typeface="+mj-lt"/>
                        <a:buAutoNum type="arabicPeriod"/>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補助學校在台開設各種專班</a:t>
                      </a:r>
                    </a:p>
                  </a:txBody>
                  <a:tcPr/>
                </a:tc>
                <a:tc rowSpan="2">
                  <a:txBody>
                    <a:bodyPr/>
                    <a:lstStyle/>
                    <a:p>
                      <a:pPr marL="0" indent="0" algn="l" defTabSz="914400" rtl="0" eaLnBrk="1" latinLnBrk="0" hangingPunct="1">
                        <a:lnSpc>
                          <a:spcPts val="1500"/>
                        </a:lnSpc>
                        <a:buFont typeface="+mj-lt"/>
                        <a:buNone/>
                      </a:pPr>
                      <a:r>
                        <a:rPr lang="en-US" altLang="zh-TW" sz="1400" b="1" kern="1200" dirty="0" smtClean="0">
                          <a:solidFill>
                            <a:schemeClr val="dk1"/>
                          </a:solidFill>
                          <a:latin typeface="微軟正黑體" panose="020B0604030504040204" pitchFamily="34" charset="-120"/>
                          <a:ea typeface="微軟正黑體" panose="020B0604030504040204" pitchFamily="34" charset="-120"/>
                          <a:cs typeface="+mn-cs"/>
                        </a:rPr>
                        <a:t>Inbound</a:t>
                      </a:r>
                    </a:p>
                    <a:p>
                      <a:pPr marL="177800" indent="-177800" algn="l" defTabSz="914400" rtl="0" eaLnBrk="1" latinLnBrk="0" hangingPunct="1">
                        <a:lnSpc>
                          <a:spcPts val="1500"/>
                        </a:lnSpc>
                        <a:buFont typeface="+mj-lt"/>
                        <a:buAutoNum type="arabicPeriod"/>
                      </a:pPr>
                      <a:endPar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endParaRPr>
                    </a:p>
                  </a:txBody>
                  <a:tcPr/>
                </a:tc>
                <a:tc rowSpan="3">
                  <a:txBody>
                    <a:bodyPr/>
                    <a:lstStyle/>
                    <a:p>
                      <a:pPr marL="0" indent="0" algn="l" defTabSz="914400" rtl="0" eaLnBrk="1" latinLnBrk="0" hangingPunct="1">
                        <a:lnSpc>
                          <a:spcPts val="1500"/>
                        </a:lnSpc>
                        <a:buFont typeface="+mj-lt"/>
                        <a:buNone/>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個別學校得提出申請者</a:t>
                      </a:r>
                    </a:p>
                    <a:p>
                      <a:pPr marL="177800" indent="-177800" algn="l" defTabSz="914400" rtl="0" eaLnBrk="1" latinLnBrk="0" hangingPunct="1">
                        <a:lnSpc>
                          <a:spcPts val="1500"/>
                        </a:lnSpc>
                        <a:buFont typeface="+mj-lt"/>
                        <a:buAutoNum type="arabicPeriod"/>
                      </a:pPr>
                      <a:endPar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endParaRPr>
                    </a:p>
                  </a:txBody>
                  <a:tcPr/>
                </a:tc>
              </a:tr>
              <a:tr h="320390">
                <a:tc>
                  <a:txBody>
                    <a:bodyPr/>
                    <a:lstStyle/>
                    <a:p>
                      <a:pPr marL="355600" indent="-355600" algn="l" defTabSz="914400" rtl="0" eaLnBrk="1" latinLnBrk="0" hangingPunct="1">
                        <a:lnSpc>
                          <a:spcPts val="1500"/>
                        </a:lnSpc>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二、在臺舉辦夏日學校</a:t>
                      </a: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vMerge="1">
                  <a:txBody>
                    <a:bodyPr/>
                    <a:lstStyle/>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vMerge="1">
                  <a:txBody>
                    <a:bodyPr/>
                    <a:lstStyle/>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r>
              <a:tr h="873890">
                <a:tc>
                  <a:txBody>
                    <a:bodyPr/>
                    <a:lstStyle/>
                    <a:p>
                      <a:pPr marL="355600" indent="-355600" algn="l" defTabSz="914400" rtl="0" eaLnBrk="1" latinLnBrk="0" hangingPunct="1">
                        <a:lnSpc>
                          <a:spcPts val="1500"/>
                        </a:lnSpc>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三、於「商管及社會科學」、「工程」、「醫藥」、「農業」、「教育及人文」等領域，補助見習或實習計畫</a:t>
                      </a: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177800" indent="-177800" algn="l" defTabSz="914400" rtl="0" eaLnBrk="1" latinLnBrk="0" hangingPunct="1">
                        <a:lnSpc>
                          <a:spcPts val="1500"/>
                        </a:lnSpc>
                        <a:buFont typeface="+mj-lt"/>
                        <a:buAutoNum type="arabicPeriod"/>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領域見習或實習	</a:t>
                      </a:r>
                    </a:p>
                    <a:p>
                      <a:pPr marL="177800" indent="-177800" algn="l" defTabSz="914400" rtl="0" eaLnBrk="1" latinLnBrk="0" hangingPunct="1">
                        <a:lnSpc>
                          <a:spcPts val="1500"/>
                        </a:lnSpc>
                        <a:buFont typeface="+mj-lt"/>
                        <a:buAutoNum type="arabicPeriod"/>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新住民二代培力計畫</a:t>
                      </a: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0" indent="0" algn="l" defTabSz="914400" rtl="0" eaLnBrk="1" latinLnBrk="0" hangingPunct="1">
                        <a:lnSpc>
                          <a:spcPts val="1500"/>
                        </a:lnSpc>
                        <a:buFont typeface="+mj-lt"/>
                        <a:buNone/>
                      </a:pPr>
                      <a:r>
                        <a:rPr lang="en-US" altLang="zh-TW" sz="1400" b="1" kern="1200" dirty="0" smtClean="0">
                          <a:solidFill>
                            <a:schemeClr val="dk1"/>
                          </a:solidFill>
                          <a:latin typeface="微軟正黑體" panose="020B0604030504040204" pitchFamily="34" charset="-120"/>
                          <a:ea typeface="微軟正黑體" panose="020B0604030504040204" pitchFamily="34" charset="-120"/>
                          <a:cs typeface="+mn-cs"/>
                        </a:rPr>
                        <a:t>outbound</a:t>
                      </a:r>
                    </a:p>
                    <a:p>
                      <a:pPr marL="177800" indent="-177800" algn="l" defTabSz="914400" rtl="0" eaLnBrk="1" latinLnBrk="0" hangingPunct="1">
                        <a:lnSpc>
                          <a:spcPts val="1500"/>
                        </a:lnSpc>
                        <a:buFont typeface="+mj-lt"/>
                        <a:buAutoNum type="arabicPeriod"/>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vMerge="1">
                  <a:txBody>
                    <a:bodyPr/>
                    <a:lstStyle/>
                    <a:p>
                      <a:pPr marL="177800" indent="-177800" algn="l" defTabSz="914400" rtl="0" eaLnBrk="1" latinLnBrk="0" hangingPunct="1">
                        <a:lnSpc>
                          <a:spcPts val="1500"/>
                        </a:lnSpc>
                        <a:buFont typeface="+mj-lt"/>
                        <a:buAutoNum type="arabicPeriod"/>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r>
              <a:tr h="425011">
                <a:tc>
                  <a:txBody>
                    <a:bodyPr/>
                    <a:lstStyle/>
                    <a:p>
                      <a:pPr marL="355600" indent="-355600" algn="l" defTabSz="914400" rtl="0" eaLnBrk="1" latinLnBrk="0" hangingPunct="1">
                        <a:lnSpc>
                          <a:spcPts val="1500"/>
                        </a:lnSpc>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四、補助成立學術型領域聯盟組織	</a:t>
                      </a: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0" indent="0" algn="l" defTabSz="914400" rtl="0" eaLnBrk="1" latinLnBrk="0" hangingPunct="1">
                        <a:lnSpc>
                          <a:spcPts val="1500"/>
                        </a:lnSpc>
                        <a:buFont typeface="+mj-lt"/>
                        <a:buNone/>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0" indent="0" algn="l" defTabSz="914400" rtl="0" eaLnBrk="1" latinLnBrk="0" hangingPunct="1">
                        <a:lnSpc>
                          <a:spcPts val="1500"/>
                        </a:lnSpc>
                        <a:buFont typeface="+mj-lt"/>
                        <a:buNone/>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rowSpan="4">
                  <a:txBody>
                    <a:bodyPr/>
                    <a:lstStyle/>
                    <a:p>
                      <a:pPr marL="0" indent="0" algn="l" defTabSz="914400" rtl="0" eaLnBrk="1" latinLnBrk="0" hangingPunct="1">
                        <a:lnSpc>
                          <a:spcPts val="1500"/>
                        </a:lnSpc>
                        <a:buFont typeface="+mj-lt"/>
                        <a:buNone/>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以聯盟或跨校整合方式辦理</a:t>
                      </a:r>
                    </a:p>
                    <a:p>
                      <a:pPr marL="0" indent="0" algn="l" defTabSz="914400" rtl="0" eaLnBrk="1" latinLnBrk="0" hangingPunct="1">
                        <a:lnSpc>
                          <a:spcPts val="1500"/>
                        </a:lnSpc>
                        <a:buFont typeface="+mj-lt"/>
                        <a:buNone/>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r>
              <a:tr h="753351">
                <a:tc>
                  <a:txBody>
                    <a:bodyPr/>
                    <a:lstStyle/>
                    <a:p>
                      <a:pPr marL="355600" indent="-355600" algn="l" defTabSz="914400" rtl="0" eaLnBrk="1" latinLnBrk="0" hangingPunct="1">
                        <a:lnSpc>
                          <a:spcPts val="1500"/>
                        </a:lnSpc>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五、設立東協及南亞主要國家之區域經貿文化及產學資源中心</a:t>
                      </a: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177800" indent="-177800" algn="l" defTabSz="914400" rtl="0" eaLnBrk="1" latinLnBrk="0" hangingPunct="1">
                        <a:lnSpc>
                          <a:spcPts val="1500"/>
                        </a:lnSpc>
                        <a:buFont typeface="+mj-lt"/>
                        <a:buAutoNum type="arabicPeriod"/>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規劃於當地國設立東協及南亞主要國家之區域經貿文化及產學資源中心</a:t>
                      </a:r>
                    </a:p>
                    <a:p>
                      <a:pPr marL="177800" indent="-177800" algn="l" defTabSz="914400" rtl="0" eaLnBrk="1" latinLnBrk="0" hangingPunct="1">
                        <a:lnSpc>
                          <a:spcPts val="1500"/>
                        </a:lnSpc>
                        <a:buFont typeface="+mj-lt"/>
                        <a:buAutoNum type="arabicPeriod"/>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規劃補助我國師生田野調查及研究計畫</a:t>
                      </a: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177800" indent="-177800" algn="l" defTabSz="914400" rtl="0" eaLnBrk="1" latinLnBrk="0" hangingPunct="1">
                        <a:lnSpc>
                          <a:spcPts val="1500"/>
                        </a:lnSpc>
                        <a:buFont typeface="+mj-lt"/>
                        <a:buAutoNum type="arabicPeriod"/>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vMerge="1">
                  <a:txBody>
                    <a:bodyPr/>
                    <a:lstStyle/>
                    <a:p>
                      <a:pPr marL="177800" indent="-177800" algn="l" defTabSz="914400" rtl="0" eaLnBrk="1" latinLnBrk="0" hangingPunct="1">
                        <a:lnSpc>
                          <a:spcPts val="1500"/>
                        </a:lnSpc>
                        <a:buFont typeface="+mj-lt"/>
                        <a:buAutoNum type="arabicPeriod"/>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r>
              <a:tr h="483761">
                <a:tc>
                  <a:txBody>
                    <a:bodyPr/>
                    <a:lstStyle/>
                    <a:p>
                      <a:pPr marL="355600" indent="-355600" algn="l" defTabSz="914400" rtl="0" eaLnBrk="1" latinLnBrk="0" hangingPunct="1">
                        <a:lnSpc>
                          <a:spcPts val="1500"/>
                        </a:lnSpc>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六、區域教學資源中心東南亞語課程方案</a:t>
                      </a: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vMerge="1">
                  <a:txBody>
                    <a:bodyPr/>
                    <a:lstStyle/>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r>
              <a:tr h="536871">
                <a:tc>
                  <a:txBody>
                    <a:bodyPr/>
                    <a:lstStyle/>
                    <a:p>
                      <a:pPr marL="355600" indent="-355600" algn="l" defTabSz="914400" rtl="0" eaLnBrk="1" latinLnBrk="0" hangingPunct="1">
                        <a:lnSpc>
                          <a:spcPts val="1500"/>
                        </a:lnSpc>
                      </a:pPr>
                      <a:r>
                        <a:rPr lang="zh-TW" altLang="en-US" sz="1400" b="1" kern="1200" dirty="0" smtClean="0">
                          <a:solidFill>
                            <a:schemeClr val="dk1"/>
                          </a:solidFill>
                          <a:latin typeface="微軟正黑體" panose="020B0604030504040204" pitchFamily="34" charset="-120"/>
                          <a:ea typeface="微軟正黑體" panose="020B0604030504040204" pitchFamily="34" charset="-120"/>
                          <a:cs typeface="+mn-cs"/>
                        </a:rPr>
                        <a:t>七、區域文化及經貿人才養成方案</a:t>
                      </a:r>
                    </a:p>
                  </a:txBody>
                  <a:tcPr/>
                </a:tc>
                <a:tc>
                  <a:txBody>
                    <a:bodyPr/>
                    <a:lstStyle/>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a:txBody>
                    <a:bodyPr/>
                    <a:lstStyle/>
                    <a:p>
                      <a:pPr marL="361950" indent="-361950" algn="l" defTabSz="914400" rtl="0" eaLnBrk="1" latinLnBrk="0" hangingPunct="1">
                        <a:lnSpc>
                          <a:spcPts val="1500"/>
                        </a:lnSpc>
                      </a:pPr>
                      <a:r>
                        <a:rPr lang="en-US" altLang="zh-TW" sz="1400" b="1" kern="1200" dirty="0" smtClean="0">
                          <a:solidFill>
                            <a:schemeClr val="dk1"/>
                          </a:solidFill>
                          <a:latin typeface="微軟正黑體" panose="020B0604030504040204" pitchFamily="34" charset="-120"/>
                          <a:ea typeface="微軟正黑體" panose="020B0604030504040204" pitchFamily="34" charset="-120"/>
                          <a:cs typeface="+mn-cs"/>
                        </a:rPr>
                        <a:t>outbound</a:t>
                      </a:r>
                    </a:p>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c vMerge="1">
                  <a:txBody>
                    <a:bodyPr/>
                    <a:lstStyle/>
                    <a:p>
                      <a:pPr marL="361950" indent="-361950" algn="l" defTabSz="914400" rtl="0" eaLnBrk="1" latinLnBrk="0" hangingPunct="1">
                        <a:lnSpc>
                          <a:spcPts val="1500"/>
                        </a:lnSpc>
                      </a:pPr>
                      <a:endParaRPr lang="zh-TW" altLang="en-US" sz="1400" b="1" kern="1200" dirty="0">
                        <a:solidFill>
                          <a:schemeClr val="dk1"/>
                        </a:solidFill>
                        <a:latin typeface="微軟正黑體" panose="020B0604030504040204" pitchFamily="34" charset="-120"/>
                        <a:ea typeface="微軟正黑體" panose="020B0604030504040204" pitchFamily="34" charset="-120"/>
                        <a:cs typeface="+mn-cs"/>
                      </a:endParaRPr>
                    </a:p>
                  </a:txBody>
                  <a:tcPr/>
                </a:tc>
              </a:tr>
            </a:tbl>
          </a:graphicData>
        </a:graphic>
      </p:graphicFrame>
      <p:pic>
        <p:nvPicPr>
          <p:cNvPr id="23" name="圖片 22"/>
          <p:cNvPicPr>
            <a:picLocks noChangeAspect="1"/>
          </p:cNvPicPr>
          <p:nvPr/>
        </p:nvPicPr>
        <p:blipFill rotWithShape="1">
          <a:blip r:embed="rId3" cstate="print"/>
          <a:srcRect b="33209"/>
          <a:stretch/>
        </p:blipFill>
        <p:spPr>
          <a:xfrm>
            <a:off x="7560916" y="103188"/>
            <a:ext cx="2984591" cy="1629027"/>
          </a:xfrm>
          <a:prstGeom prst="rect">
            <a:avLst/>
          </a:prstGeom>
        </p:spPr>
      </p:pic>
    </p:spTree>
    <p:extLst>
      <p:ext uri="{BB962C8B-B14F-4D97-AF65-F5344CB8AC3E}">
        <p14:creationId xmlns:p14="http://schemas.microsoft.com/office/powerpoint/2010/main" val="2161644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格 34"/>
          <p:cNvGraphicFramePr>
            <a:graphicFrameLocks noGrp="1"/>
          </p:cNvGraphicFramePr>
          <p:nvPr>
            <p:extLst>
              <p:ext uri="{D42A27DB-BD31-4B8C-83A1-F6EECF244321}">
                <p14:modId xmlns:p14="http://schemas.microsoft.com/office/powerpoint/2010/main" val="92618513"/>
              </p:ext>
            </p:extLst>
          </p:nvPr>
        </p:nvGraphicFramePr>
        <p:xfrm>
          <a:off x="7403" y="7821"/>
          <a:ext cx="5537288" cy="1920240"/>
        </p:xfrm>
        <a:graphic>
          <a:graphicData uri="http://schemas.openxmlformats.org/drawingml/2006/table">
            <a:tbl>
              <a:tblPr firstRow="1" bandRow="1">
                <a:tableStyleId>{5C22544A-7EE6-4342-B048-85BDC9FD1C3A}</a:tableStyleId>
              </a:tblPr>
              <a:tblGrid>
                <a:gridCol w="1423820"/>
                <a:gridCol w="4113468"/>
              </a:tblGrid>
              <a:tr h="1615440">
                <a:tc>
                  <a:txBody>
                    <a:bodyPr/>
                    <a:lstStyle/>
                    <a:p>
                      <a:pPr algn="ctr"/>
                      <a:r>
                        <a:rPr lang="en-US" altLang="zh-TW" sz="10000" dirty="0" smtClean="0">
                          <a:solidFill>
                            <a:schemeClr val="tx1"/>
                          </a:solidFill>
                        </a:rPr>
                        <a:t>2</a:t>
                      </a:r>
                      <a:endParaRPr lang="zh-TW" altLang="en-US" sz="10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子計畫內容</a:t>
                      </a:r>
                      <a:endParaRPr kumimoji="1" lang="en-US" altLang="zh-TW" sz="4000" b="1" kern="1200" dirty="0" smtClean="0">
                        <a:solidFill>
                          <a:schemeClr val="tx1"/>
                        </a:solidFill>
                        <a:latin typeface="Arial" panose="020B0604020202020204" pitchFamily="34" charset="0"/>
                        <a:ea typeface="華康黑體 Std W3" pitchFamily="34" charset="-120"/>
                        <a:cs typeface="+mn-cs"/>
                      </a:endParaRPr>
                    </a:p>
                    <a:p>
                      <a:r>
                        <a:rPr kumimoji="1" lang="zh-TW" altLang="en-US" sz="4000" b="1" kern="1200" dirty="0" smtClean="0">
                          <a:solidFill>
                            <a:schemeClr val="tx1"/>
                          </a:solidFill>
                          <a:latin typeface="Arial" panose="020B0604020202020204" pitchFamily="34" charset="0"/>
                          <a:ea typeface="華康黑體 Std W3" pitchFamily="34" charset="-120"/>
                          <a:cs typeface="+mn-cs"/>
                        </a:rPr>
                        <a:t>及補助方式</a:t>
                      </a:r>
                    </a:p>
                    <a:p>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6" name="Line 14"/>
          <p:cNvSpPr>
            <a:spLocks noChangeShapeType="1"/>
          </p:cNvSpPr>
          <p:nvPr/>
        </p:nvSpPr>
        <p:spPr bwMode="auto">
          <a:xfrm>
            <a:off x="4824611" y="332656"/>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grpSp>
        <p:nvGrpSpPr>
          <p:cNvPr id="44" name="群組 43"/>
          <p:cNvGrpSpPr/>
          <p:nvPr/>
        </p:nvGrpSpPr>
        <p:grpSpPr>
          <a:xfrm>
            <a:off x="230045" y="2276872"/>
            <a:ext cx="10218480" cy="4357734"/>
            <a:chOff x="200302" y="2132856"/>
            <a:chExt cx="6887826" cy="4248472"/>
          </a:xfrm>
        </p:grpSpPr>
        <p:sp>
          <p:nvSpPr>
            <p:cNvPr id="45" name="手繪多邊形 44"/>
            <p:cNvSpPr/>
            <p:nvPr/>
          </p:nvSpPr>
          <p:spPr>
            <a:xfrm>
              <a:off x="200302" y="2132856"/>
              <a:ext cx="1440000" cy="4248472"/>
            </a:xfrm>
            <a:custGeom>
              <a:avLst/>
              <a:gdLst>
                <a:gd name="connsiteX0" fmla="*/ 0 w 1272116"/>
                <a:gd name="connsiteY0" fmla="*/ 127212 h 4248472"/>
                <a:gd name="connsiteX1" fmla="*/ 127212 w 1272116"/>
                <a:gd name="connsiteY1" fmla="*/ 0 h 4248472"/>
                <a:gd name="connsiteX2" fmla="*/ 1144904 w 1272116"/>
                <a:gd name="connsiteY2" fmla="*/ 0 h 4248472"/>
                <a:gd name="connsiteX3" fmla="*/ 1272116 w 1272116"/>
                <a:gd name="connsiteY3" fmla="*/ 127212 h 4248472"/>
                <a:gd name="connsiteX4" fmla="*/ 1272116 w 1272116"/>
                <a:gd name="connsiteY4" fmla="*/ 4121260 h 4248472"/>
                <a:gd name="connsiteX5" fmla="*/ 1144904 w 1272116"/>
                <a:gd name="connsiteY5" fmla="*/ 4248472 h 4248472"/>
                <a:gd name="connsiteX6" fmla="*/ 127212 w 1272116"/>
                <a:gd name="connsiteY6" fmla="*/ 4248472 h 4248472"/>
                <a:gd name="connsiteX7" fmla="*/ 0 w 1272116"/>
                <a:gd name="connsiteY7" fmla="*/ 4121260 h 4248472"/>
                <a:gd name="connsiteX8" fmla="*/ 0 w 1272116"/>
                <a:gd name="connsiteY8" fmla="*/ 127212 h 4248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2116" h="4248472">
                  <a:moveTo>
                    <a:pt x="0" y="127212"/>
                  </a:moveTo>
                  <a:cubicBezTo>
                    <a:pt x="0" y="56955"/>
                    <a:pt x="56955" y="0"/>
                    <a:pt x="127212" y="0"/>
                  </a:cubicBezTo>
                  <a:lnTo>
                    <a:pt x="1144904" y="0"/>
                  </a:lnTo>
                  <a:cubicBezTo>
                    <a:pt x="1215161" y="0"/>
                    <a:pt x="1272116" y="56955"/>
                    <a:pt x="1272116" y="127212"/>
                  </a:cubicBezTo>
                  <a:lnTo>
                    <a:pt x="1272116" y="4121260"/>
                  </a:lnTo>
                  <a:cubicBezTo>
                    <a:pt x="1272116" y="4191517"/>
                    <a:pt x="1215161" y="4248472"/>
                    <a:pt x="1144904" y="4248472"/>
                  </a:cubicBezTo>
                  <a:lnTo>
                    <a:pt x="127212" y="4248472"/>
                  </a:lnTo>
                  <a:cubicBezTo>
                    <a:pt x="56955" y="4248472"/>
                    <a:pt x="0" y="4191517"/>
                    <a:pt x="0" y="4121260"/>
                  </a:cubicBezTo>
                  <a:lnTo>
                    <a:pt x="0" y="127212"/>
                  </a:lnTo>
                  <a:close/>
                </a:path>
              </a:pathLst>
            </a:custGeom>
            <a:solidFill>
              <a:schemeClr val="accent2">
                <a:lumMod val="60000"/>
                <a:lumOff val="40000"/>
              </a:schemeClr>
            </a:solidFill>
            <a:scene3d>
              <a:camera prst="orthographicFront"/>
              <a:lightRig rig="threePt" dir="t"/>
            </a:scene3d>
            <a:sp3d>
              <a:bevelT w="114300" prst="artDeco"/>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72000" tIns="180000" rIns="72000" bIns="180000" numCol="1" spcCol="1270" anchor="t" anchorCtr="0">
              <a:noAutofit/>
            </a:bodyPr>
            <a:lstStyle/>
            <a:p>
              <a:pPr lvl="0" algn="l" defTabSz="889000">
                <a:lnSpc>
                  <a:spcPct val="90000"/>
                </a:lnSpc>
                <a:spcBef>
                  <a:spcPct val="0"/>
                </a:spcBef>
                <a:spcAft>
                  <a:spcPts val="600"/>
                </a:spcAft>
              </a:pPr>
              <a:r>
                <a:rPr lang="en-US" altLang="zh-TW" sz="2400" dirty="0">
                  <a:solidFill>
                    <a:schemeClr val="tx1"/>
                  </a:solidFill>
                  <a:latin typeface="微軟正黑體" pitchFamily="34" charset="-120"/>
                  <a:ea typeface="微軟正黑體" pitchFamily="34" charset="-120"/>
                </a:rPr>
                <a:t>2</a:t>
              </a:r>
              <a:r>
                <a:rPr lang="en-US" altLang="zh-TW" sz="2400" kern="1200" dirty="0" smtClean="0">
                  <a:solidFill>
                    <a:schemeClr val="tx1"/>
                  </a:solidFill>
                  <a:latin typeface="微軟正黑體" pitchFamily="34" charset="-120"/>
                  <a:ea typeface="微軟正黑體" pitchFamily="34" charset="-120"/>
                </a:rPr>
                <a:t>-1</a:t>
              </a:r>
              <a:r>
                <a:rPr lang="zh-TW" altLang="en-US" sz="2400" kern="1200" dirty="0" smtClean="0">
                  <a:solidFill>
                    <a:schemeClr val="tx1"/>
                  </a:solidFill>
                  <a:latin typeface="微軟正黑體" pitchFamily="34" charset="-120"/>
                  <a:ea typeface="微軟正黑體" pitchFamily="34" charset="-120"/>
                </a:rPr>
                <a:t>  </a:t>
              </a:r>
              <a:endParaRPr lang="en-US" altLang="zh-TW" sz="2400" kern="1200" dirty="0" smtClean="0">
                <a:solidFill>
                  <a:schemeClr val="tx1"/>
                </a:solidFill>
                <a:latin typeface="微軟正黑體" pitchFamily="34" charset="-120"/>
                <a:ea typeface="微軟正黑體" pitchFamily="34" charset="-120"/>
              </a:endParaRPr>
            </a:p>
            <a:p>
              <a:pPr lvl="0" defTabSz="889000">
                <a:lnSpc>
                  <a:spcPct val="90000"/>
                </a:lnSpc>
                <a:spcAft>
                  <a:spcPts val="1200"/>
                </a:spcAft>
              </a:pPr>
              <a:r>
                <a:rPr lang="zh-TW" altLang="en-US" sz="2400" u="sng" dirty="0">
                  <a:solidFill>
                    <a:schemeClr val="tx1"/>
                  </a:solidFill>
                  <a:latin typeface="微軟正黑體" pitchFamily="34" charset="-120"/>
                  <a:ea typeface="微軟正黑體" pitchFamily="34" charset="-120"/>
                </a:rPr>
                <a:t>招生</a:t>
              </a:r>
              <a:r>
                <a:rPr lang="zh-TW" altLang="en-US" sz="2400" u="sng" dirty="0" smtClean="0">
                  <a:solidFill>
                    <a:schemeClr val="tx1"/>
                  </a:solidFill>
                  <a:latin typeface="微軟正黑體" pitchFamily="34" charset="-120"/>
                  <a:ea typeface="微軟正黑體" pitchFamily="34" charset="-120"/>
                </a:rPr>
                <a:t>相關計畫</a:t>
              </a:r>
              <a:endParaRPr lang="en-US" altLang="zh-TW" sz="2400" u="sng" kern="1200" dirty="0" smtClean="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defRPr/>
              </a:pPr>
              <a:r>
                <a:rPr lang="zh-TW" altLang="en-US" sz="2000" dirty="0" smtClean="0">
                  <a:solidFill>
                    <a:schemeClr val="tx1"/>
                  </a:solidFill>
                  <a:latin typeface="微軟正黑體" pitchFamily="34" charset="-120"/>
                  <a:ea typeface="微軟正黑體" pitchFamily="34" charset="-120"/>
                </a:rPr>
                <a:t>補助學校特定國家拓點招生開班行銷費用</a:t>
              </a:r>
              <a:endParaRPr lang="zh-TW" altLang="zh-TW" sz="2000"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defRPr/>
              </a:pPr>
              <a:r>
                <a:rPr lang="zh-TW" altLang="en-US" sz="2000" dirty="0">
                  <a:solidFill>
                    <a:schemeClr val="tx1"/>
                  </a:solidFill>
                  <a:latin typeface="微軟正黑體" pitchFamily="34" charset="-120"/>
                  <a:ea typeface="微軟正黑體" pitchFamily="34" charset="-120"/>
                </a:rPr>
                <a:t>在</a:t>
              </a:r>
              <a:r>
                <a:rPr lang="zh-TW" altLang="en-US" sz="2000" dirty="0" smtClean="0">
                  <a:solidFill>
                    <a:schemeClr val="tx1"/>
                  </a:solidFill>
                  <a:latin typeface="微軟正黑體" pitchFamily="34" charset="-120"/>
                  <a:ea typeface="微軟正黑體" pitchFamily="34" charset="-120"/>
                </a:rPr>
                <a:t>臺舉辦夏日學校</a:t>
              </a:r>
              <a:endParaRPr lang="en-US" altLang="zh-TW" sz="2000" dirty="0">
                <a:solidFill>
                  <a:schemeClr val="tx1"/>
                </a:solidFill>
                <a:latin typeface="微軟正黑體" pitchFamily="34" charset="-120"/>
                <a:ea typeface="微軟正黑體" pitchFamily="34" charset="-120"/>
              </a:endParaRPr>
            </a:p>
            <a:p>
              <a:pPr marL="0" lvl="1" defTabSz="889000">
                <a:lnSpc>
                  <a:spcPct val="90000"/>
                </a:lnSpc>
                <a:spcBef>
                  <a:spcPts val="600"/>
                </a:spcBef>
                <a:spcAft>
                  <a:spcPct val="15000"/>
                </a:spcAft>
                <a:buSzPct val="80000"/>
                <a:defRPr/>
              </a:pPr>
              <a:endParaRPr lang="zh-TW" altLang="en-US" sz="2000"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pPr>
              <a:endParaRPr lang="zh-TW" altLang="zh-TW" sz="2000"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pPr>
              <a:endParaRPr lang="zh-TW" altLang="en-US" sz="2000" dirty="0">
                <a:solidFill>
                  <a:schemeClr val="tx1"/>
                </a:solidFill>
                <a:latin typeface="微軟正黑體" pitchFamily="34" charset="-120"/>
                <a:ea typeface="微軟正黑體" pitchFamily="34" charset="-120"/>
              </a:endParaRPr>
            </a:p>
          </p:txBody>
        </p:sp>
        <p:sp>
          <p:nvSpPr>
            <p:cNvPr id="47" name="手繪多邊形 46"/>
            <p:cNvSpPr/>
            <p:nvPr/>
          </p:nvSpPr>
          <p:spPr>
            <a:xfrm>
              <a:off x="2016244" y="2132856"/>
              <a:ext cx="1440000" cy="4248472"/>
            </a:xfrm>
            <a:custGeom>
              <a:avLst/>
              <a:gdLst>
                <a:gd name="connsiteX0" fmla="*/ 0 w 1272116"/>
                <a:gd name="connsiteY0" fmla="*/ 127212 h 4248472"/>
                <a:gd name="connsiteX1" fmla="*/ 127212 w 1272116"/>
                <a:gd name="connsiteY1" fmla="*/ 0 h 4248472"/>
                <a:gd name="connsiteX2" fmla="*/ 1144904 w 1272116"/>
                <a:gd name="connsiteY2" fmla="*/ 0 h 4248472"/>
                <a:gd name="connsiteX3" fmla="*/ 1272116 w 1272116"/>
                <a:gd name="connsiteY3" fmla="*/ 127212 h 4248472"/>
                <a:gd name="connsiteX4" fmla="*/ 1272116 w 1272116"/>
                <a:gd name="connsiteY4" fmla="*/ 4121260 h 4248472"/>
                <a:gd name="connsiteX5" fmla="*/ 1144904 w 1272116"/>
                <a:gd name="connsiteY5" fmla="*/ 4248472 h 4248472"/>
                <a:gd name="connsiteX6" fmla="*/ 127212 w 1272116"/>
                <a:gd name="connsiteY6" fmla="*/ 4248472 h 4248472"/>
                <a:gd name="connsiteX7" fmla="*/ 0 w 1272116"/>
                <a:gd name="connsiteY7" fmla="*/ 4121260 h 4248472"/>
                <a:gd name="connsiteX8" fmla="*/ 0 w 1272116"/>
                <a:gd name="connsiteY8" fmla="*/ 127212 h 4248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2116" h="4248472">
                  <a:moveTo>
                    <a:pt x="0" y="127212"/>
                  </a:moveTo>
                  <a:cubicBezTo>
                    <a:pt x="0" y="56955"/>
                    <a:pt x="56955" y="0"/>
                    <a:pt x="127212" y="0"/>
                  </a:cubicBezTo>
                  <a:lnTo>
                    <a:pt x="1144904" y="0"/>
                  </a:lnTo>
                  <a:cubicBezTo>
                    <a:pt x="1215161" y="0"/>
                    <a:pt x="1272116" y="56955"/>
                    <a:pt x="1272116" y="127212"/>
                  </a:cubicBezTo>
                  <a:lnTo>
                    <a:pt x="1272116" y="4121260"/>
                  </a:lnTo>
                  <a:cubicBezTo>
                    <a:pt x="1272116" y="4191517"/>
                    <a:pt x="1215161" y="4248472"/>
                    <a:pt x="1144904" y="4248472"/>
                  </a:cubicBezTo>
                  <a:lnTo>
                    <a:pt x="127212" y="4248472"/>
                  </a:lnTo>
                  <a:cubicBezTo>
                    <a:pt x="56955" y="4248472"/>
                    <a:pt x="0" y="4191517"/>
                    <a:pt x="0" y="4121260"/>
                  </a:cubicBezTo>
                  <a:lnTo>
                    <a:pt x="0" y="127212"/>
                  </a:lnTo>
                  <a:close/>
                </a:path>
              </a:pathLst>
            </a:custGeom>
            <a:solidFill>
              <a:schemeClr val="accent3">
                <a:lumMod val="60000"/>
                <a:lumOff val="40000"/>
              </a:schemeClr>
            </a:solidFill>
            <a:scene3d>
              <a:camera prst="orthographicFront"/>
              <a:lightRig rig="threePt" dir="t"/>
            </a:scene3d>
            <a:sp3d>
              <a:bevelT w="114300" prst="artDeco"/>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72000" tIns="180000" rIns="72000" bIns="180000" numCol="1" spcCol="1270" anchor="t" anchorCtr="0">
              <a:noAutofit/>
            </a:bodyPr>
            <a:lstStyle/>
            <a:p>
              <a:pPr lvl="0" algn="l" defTabSz="889000">
                <a:lnSpc>
                  <a:spcPct val="90000"/>
                </a:lnSpc>
                <a:spcBef>
                  <a:spcPct val="0"/>
                </a:spcBef>
                <a:spcAft>
                  <a:spcPts val="600"/>
                </a:spcAft>
              </a:pPr>
              <a:r>
                <a:rPr lang="en-US" altLang="zh-TW" sz="2400" dirty="0">
                  <a:solidFill>
                    <a:schemeClr val="tx1"/>
                  </a:solidFill>
                  <a:latin typeface="微軟正黑體" pitchFamily="34" charset="-120"/>
                  <a:ea typeface="微軟正黑體" pitchFamily="34" charset="-120"/>
                </a:rPr>
                <a:t>2</a:t>
              </a:r>
              <a:r>
                <a:rPr lang="en-US" altLang="zh-TW" sz="2400" kern="1200" dirty="0" smtClean="0">
                  <a:solidFill>
                    <a:schemeClr val="tx1"/>
                  </a:solidFill>
                  <a:latin typeface="微軟正黑體" pitchFamily="34" charset="-120"/>
                  <a:ea typeface="微軟正黑體" pitchFamily="34" charset="-120"/>
                </a:rPr>
                <a:t>-2</a:t>
              </a:r>
              <a:r>
                <a:rPr lang="zh-TW" altLang="en-US" sz="2400" kern="1200" dirty="0" smtClean="0">
                  <a:solidFill>
                    <a:schemeClr val="tx1"/>
                  </a:solidFill>
                  <a:latin typeface="微軟正黑體" pitchFamily="34" charset="-120"/>
                  <a:ea typeface="微軟正黑體" pitchFamily="34" charset="-120"/>
                </a:rPr>
                <a:t> </a:t>
              </a:r>
              <a:endParaRPr lang="en-US" altLang="zh-TW" sz="2400" kern="1200" dirty="0" smtClean="0">
                <a:solidFill>
                  <a:schemeClr val="tx1"/>
                </a:solidFill>
                <a:latin typeface="微軟正黑體" pitchFamily="34" charset="-120"/>
                <a:ea typeface="微軟正黑體" pitchFamily="34" charset="-120"/>
              </a:endParaRPr>
            </a:p>
            <a:p>
              <a:pPr defTabSz="889000">
                <a:lnSpc>
                  <a:spcPct val="90000"/>
                </a:lnSpc>
                <a:spcAft>
                  <a:spcPts val="1200"/>
                </a:spcAft>
              </a:pPr>
              <a:r>
                <a:rPr lang="zh-TW" altLang="en-US" sz="2400" u="sng" dirty="0">
                  <a:solidFill>
                    <a:schemeClr val="tx1"/>
                  </a:solidFill>
                  <a:latin typeface="微軟正黑體" pitchFamily="34" charset="-120"/>
                  <a:ea typeface="微軟正黑體" pitchFamily="34" charset="-120"/>
                </a:rPr>
                <a:t>見實習計畫</a:t>
              </a:r>
              <a:endParaRPr lang="en-US" altLang="zh-TW" sz="2400" u="sng" dirty="0">
                <a:solidFill>
                  <a:schemeClr val="tx1"/>
                </a:solidFill>
                <a:latin typeface="微軟正黑體" pitchFamily="34" charset="-120"/>
                <a:ea typeface="微軟正黑體" pitchFamily="34" charset="-120"/>
              </a:endParaRPr>
            </a:p>
            <a:p>
              <a:pPr marL="0" lvl="1" defTabSz="889000">
                <a:lnSpc>
                  <a:spcPct val="90000"/>
                </a:lnSpc>
                <a:spcBef>
                  <a:spcPts val="600"/>
                </a:spcBef>
                <a:spcAft>
                  <a:spcPct val="15000"/>
                </a:spcAft>
                <a:buSzPct val="80000"/>
                <a:defRPr/>
              </a:pPr>
              <a:endParaRPr lang="en-US" altLang="zh-TW" sz="2000" dirty="0">
                <a:solidFill>
                  <a:schemeClr val="tx1"/>
                </a:solidFill>
                <a:latin typeface="微軟正黑體" pitchFamily="34" charset="-120"/>
                <a:ea typeface="微軟正黑體" pitchFamily="34" charset="-120"/>
              </a:endParaRPr>
            </a:p>
            <a:p>
              <a:pPr marL="0" lvl="1" defTabSz="889000">
                <a:lnSpc>
                  <a:spcPct val="90000"/>
                </a:lnSpc>
                <a:spcBef>
                  <a:spcPts val="600"/>
                </a:spcBef>
                <a:spcAft>
                  <a:spcPct val="15000"/>
                </a:spcAft>
                <a:buSzPct val="80000"/>
                <a:defRPr/>
              </a:pPr>
              <a:endParaRPr lang="en-US" altLang="zh-TW" sz="2000"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defRPr/>
              </a:pPr>
              <a:endParaRPr lang="en-US" altLang="zh-TW" sz="2000" dirty="0">
                <a:solidFill>
                  <a:schemeClr val="tx1"/>
                </a:solidFill>
                <a:latin typeface="微軟正黑體" pitchFamily="34" charset="-120"/>
                <a:ea typeface="微軟正黑體" pitchFamily="34" charset="-120"/>
              </a:endParaRPr>
            </a:p>
          </p:txBody>
        </p:sp>
        <p:sp>
          <p:nvSpPr>
            <p:cNvPr id="49" name="手繪多邊形 48"/>
            <p:cNvSpPr/>
            <p:nvPr/>
          </p:nvSpPr>
          <p:spPr>
            <a:xfrm>
              <a:off x="3832186" y="2132856"/>
              <a:ext cx="1440000" cy="4248472"/>
            </a:xfrm>
            <a:custGeom>
              <a:avLst/>
              <a:gdLst>
                <a:gd name="connsiteX0" fmla="*/ 0 w 1272116"/>
                <a:gd name="connsiteY0" fmla="*/ 127212 h 4248472"/>
                <a:gd name="connsiteX1" fmla="*/ 127212 w 1272116"/>
                <a:gd name="connsiteY1" fmla="*/ 0 h 4248472"/>
                <a:gd name="connsiteX2" fmla="*/ 1144904 w 1272116"/>
                <a:gd name="connsiteY2" fmla="*/ 0 h 4248472"/>
                <a:gd name="connsiteX3" fmla="*/ 1272116 w 1272116"/>
                <a:gd name="connsiteY3" fmla="*/ 127212 h 4248472"/>
                <a:gd name="connsiteX4" fmla="*/ 1272116 w 1272116"/>
                <a:gd name="connsiteY4" fmla="*/ 4121260 h 4248472"/>
                <a:gd name="connsiteX5" fmla="*/ 1144904 w 1272116"/>
                <a:gd name="connsiteY5" fmla="*/ 4248472 h 4248472"/>
                <a:gd name="connsiteX6" fmla="*/ 127212 w 1272116"/>
                <a:gd name="connsiteY6" fmla="*/ 4248472 h 4248472"/>
                <a:gd name="connsiteX7" fmla="*/ 0 w 1272116"/>
                <a:gd name="connsiteY7" fmla="*/ 4121260 h 4248472"/>
                <a:gd name="connsiteX8" fmla="*/ 0 w 1272116"/>
                <a:gd name="connsiteY8" fmla="*/ 127212 h 4248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2116" h="4248472">
                  <a:moveTo>
                    <a:pt x="0" y="127212"/>
                  </a:moveTo>
                  <a:cubicBezTo>
                    <a:pt x="0" y="56955"/>
                    <a:pt x="56955" y="0"/>
                    <a:pt x="127212" y="0"/>
                  </a:cubicBezTo>
                  <a:lnTo>
                    <a:pt x="1144904" y="0"/>
                  </a:lnTo>
                  <a:cubicBezTo>
                    <a:pt x="1215161" y="0"/>
                    <a:pt x="1272116" y="56955"/>
                    <a:pt x="1272116" y="127212"/>
                  </a:cubicBezTo>
                  <a:lnTo>
                    <a:pt x="1272116" y="4121260"/>
                  </a:lnTo>
                  <a:cubicBezTo>
                    <a:pt x="1272116" y="4191517"/>
                    <a:pt x="1215161" y="4248472"/>
                    <a:pt x="1144904" y="4248472"/>
                  </a:cubicBezTo>
                  <a:lnTo>
                    <a:pt x="127212" y="4248472"/>
                  </a:lnTo>
                  <a:cubicBezTo>
                    <a:pt x="56955" y="4248472"/>
                    <a:pt x="0" y="4191517"/>
                    <a:pt x="0" y="4121260"/>
                  </a:cubicBezTo>
                  <a:lnTo>
                    <a:pt x="0" y="127212"/>
                  </a:lnTo>
                  <a:close/>
                </a:path>
              </a:pathLst>
            </a:custGeom>
            <a:solidFill>
              <a:schemeClr val="accent4">
                <a:lumMod val="60000"/>
                <a:lumOff val="40000"/>
              </a:schemeClr>
            </a:solidFill>
            <a:scene3d>
              <a:camera prst="orthographicFront"/>
              <a:lightRig rig="threePt" dir="t"/>
            </a:scene3d>
            <a:sp3d>
              <a:bevelT w="114300" prst="artDeco"/>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72000" tIns="180000" rIns="72000" bIns="180000" numCol="1" spcCol="1270" anchor="t" anchorCtr="0">
              <a:noAutofit/>
            </a:bodyPr>
            <a:lstStyle/>
            <a:p>
              <a:pPr lvl="0" algn="l" defTabSz="889000">
                <a:lnSpc>
                  <a:spcPct val="90000"/>
                </a:lnSpc>
                <a:spcBef>
                  <a:spcPct val="0"/>
                </a:spcBef>
                <a:spcAft>
                  <a:spcPts val="600"/>
                </a:spcAft>
              </a:pPr>
              <a:r>
                <a:rPr lang="en-US" altLang="zh-TW" sz="2400" kern="1200" dirty="0" smtClean="0">
                  <a:solidFill>
                    <a:schemeClr val="tx1"/>
                  </a:solidFill>
                  <a:latin typeface="微軟正黑體" pitchFamily="34" charset="-120"/>
                  <a:ea typeface="微軟正黑體" pitchFamily="34" charset="-120"/>
                </a:rPr>
                <a:t>2-3</a:t>
              </a:r>
              <a:r>
                <a:rPr lang="zh-TW" altLang="en-US" sz="2400" kern="1200" dirty="0" smtClean="0">
                  <a:solidFill>
                    <a:schemeClr val="tx1"/>
                  </a:solidFill>
                  <a:latin typeface="微軟正黑體" pitchFamily="34" charset="-120"/>
                  <a:ea typeface="微軟正黑體" pitchFamily="34" charset="-120"/>
                </a:rPr>
                <a:t> </a:t>
              </a:r>
              <a:endParaRPr lang="en-US" altLang="zh-TW" sz="2400" kern="1200" dirty="0" smtClean="0">
                <a:solidFill>
                  <a:schemeClr val="tx1"/>
                </a:solidFill>
                <a:latin typeface="微軟正黑體" pitchFamily="34" charset="-120"/>
                <a:ea typeface="微軟正黑體" pitchFamily="34" charset="-120"/>
              </a:endParaRPr>
            </a:p>
            <a:p>
              <a:pPr defTabSz="889000">
                <a:lnSpc>
                  <a:spcPct val="90000"/>
                </a:lnSpc>
                <a:spcAft>
                  <a:spcPts val="1200"/>
                </a:spcAft>
              </a:pPr>
              <a:r>
                <a:rPr lang="zh-TW" altLang="en-US" sz="2400" u="sng" dirty="0">
                  <a:solidFill>
                    <a:schemeClr val="tx1"/>
                  </a:solidFill>
                  <a:latin typeface="微軟正黑體" pitchFamily="34" charset="-120"/>
                  <a:ea typeface="微軟正黑體" pitchFamily="34" charset="-120"/>
                </a:rPr>
                <a:t>跨校聯盟</a:t>
              </a:r>
              <a:endParaRPr lang="en-US" altLang="zh-TW" sz="2400" u="sng"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pPr>
              <a:r>
                <a:rPr lang="zh-TW" altLang="en-US" sz="2000" dirty="0" smtClean="0">
                  <a:solidFill>
                    <a:schemeClr val="tx1"/>
                  </a:solidFill>
                  <a:latin typeface="微軟正黑體" pitchFamily="34" charset="-120"/>
                  <a:ea typeface="微軟正黑體" pitchFamily="34" charset="-120"/>
                </a:rPr>
                <a:t>學術型領域聯盟組織</a:t>
              </a:r>
              <a:endParaRPr lang="zh-TW" altLang="zh-TW" sz="2000"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pPr>
              <a:r>
                <a:rPr lang="zh-TW" altLang="en-US" sz="2000" dirty="0" smtClean="0">
                  <a:solidFill>
                    <a:schemeClr val="tx1"/>
                  </a:solidFill>
                  <a:latin typeface="微軟正黑體" pitchFamily="34" charset="-120"/>
                  <a:ea typeface="微軟正黑體" pitchFamily="34" charset="-120"/>
                </a:rPr>
                <a:t>區域經貿文化及產學資源中心</a:t>
              </a:r>
              <a:endParaRPr lang="zh-TW" altLang="zh-TW" sz="2000"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pPr>
              <a:endParaRPr lang="zh-TW" altLang="zh-TW" sz="2000" dirty="0">
                <a:solidFill>
                  <a:schemeClr val="tx1"/>
                </a:solidFill>
                <a:latin typeface="微軟正黑體" pitchFamily="34" charset="-120"/>
                <a:ea typeface="微軟正黑體" pitchFamily="34" charset="-120"/>
              </a:endParaRPr>
            </a:p>
          </p:txBody>
        </p:sp>
        <p:sp>
          <p:nvSpPr>
            <p:cNvPr id="51" name="手繪多邊形 50"/>
            <p:cNvSpPr/>
            <p:nvPr/>
          </p:nvSpPr>
          <p:spPr>
            <a:xfrm>
              <a:off x="5648128" y="2132856"/>
              <a:ext cx="1440000" cy="4248472"/>
            </a:xfrm>
            <a:custGeom>
              <a:avLst/>
              <a:gdLst>
                <a:gd name="connsiteX0" fmla="*/ 0 w 1447007"/>
                <a:gd name="connsiteY0" fmla="*/ 144701 h 4248472"/>
                <a:gd name="connsiteX1" fmla="*/ 144701 w 1447007"/>
                <a:gd name="connsiteY1" fmla="*/ 0 h 4248472"/>
                <a:gd name="connsiteX2" fmla="*/ 1302306 w 1447007"/>
                <a:gd name="connsiteY2" fmla="*/ 0 h 4248472"/>
                <a:gd name="connsiteX3" fmla="*/ 1447007 w 1447007"/>
                <a:gd name="connsiteY3" fmla="*/ 144701 h 4248472"/>
                <a:gd name="connsiteX4" fmla="*/ 1447007 w 1447007"/>
                <a:gd name="connsiteY4" fmla="*/ 4103771 h 4248472"/>
                <a:gd name="connsiteX5" fmla="*/ 1302306 w 1447007"/>
                <a:gd name="connsiteY5" fmla="*/ 4248472 h 4248472"/>
                <a:gd name="connsiteX6" fmla="*/ 144701 w 1447007"/>
                <a:gd name="connsiteY6" fmla="*/ 4248472 h 4248472"/>
                <a:gd name="connsiteX7" fmla="*/ 0 w 1447007"/>
                <a:gd name="connsiteY7" fmla="*/ 4103771 h 4248472"/>
                <a:gd name="connsiteX8" fmla="*/ 0 w 1447007"/>
                <a:gd name="connsiteY8" fmla="*/ 144701 h 4248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7007" h="4248472">
                  <a:moveTo>
                    <a:pt x="0" y="144701"/>
                  </a:moveTo>
                  <a:cubicBezTo>
                    <a:pt x="0" y="64785"/>
                    <a:pt x="64785" y="0"/>
                    <a:pt x="144701" y="0"/>
                  </a:cubicBezTo>
                  <a:lnTo>
                    <a:pt x="1302306" y="0"/>
                  </a:lnTo>
                  <a:cubicBezTo>
                    <a:pt x="1382222" y="0"/>
                    <a:pt x="1447007" y="64785"/>
                    <a:pt x="1447007" y="144701"/>
                  </a:cubicBezTo>
                  <a:lnTo>
                    <a:pt x="1447007" y="4103771"/>
                  </a:lnTo>
                  <a:cubicBezTo>
                    <a:pt x="1447007" y="4183687"/>
                    <a:pt x="1382222" y="4248472"/>
                    <a:pt x="1302306" y="4248472"/>
                  </a:cubicBezTo>
                  <a:lnTo>
                    <a:pt x="144701" y="4248472"/>
                  </a:lnTo>
                  <a:cubicBezTo>
                    <a:pt x="64785" y="4248472"/>
                    <a:pt x="0" y="4183687"/>
                    <a:pt x="0" y="4103771"/>
                  </a:cubicBezTo>
                  <a:lnTo>
                    <a:pt x="0" y="144701"/>
                  </a:lnTo>
                  <a:close/>
                </a:path>
              </a:pathLst>
            </a:custGeom>
            <a:solidFill>
              <a:schemeClr val="accent5">
                <a:lumMod val="60000"/>
                <a:lumOff val="40000"/>
              </a:schemeClr>
            </a:solidFill>
            <a:scene3d>
              <a:camera prst="orthographicFront"/>
              <a:lightRig rig="threePt" dir="t"/>
            </a:scene3d>
            <a:sp3d>
              <a:bevelT w="114300" prst="artDeco"/>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72000" tIns="180000" rIns="72000" bIns="180000" numCol="1" spcCol="1270" anchor="t" anchorCtr="0">
              <a:noAutofit/>
            </a:bodyPr>
            <a:lstStyle/>
            <a:p>
              <a:pPr lvl="0" algn="l" defTabSz="889000">
                <a:lnSpc>
                  <a:spcPct val="90000"/>
                </a:lnSpc>
                <a:spcBef>
                  <a:spcPct val="0"/>
                </a:spcBef>
                <a:spcAft>
                  <a:spcPts val="600"/>
                </a:spcAft>
              </a:pPr>
              <a:r>
                <a:rPr lang="en-US" altLang="zh-TW" sz="2400" dirty="0">
                  <a:solidFill>
                    <a:schemeClr val="tx1"/>
                  </a:solidFill>
                  <a:latin typeface="微軟正黑體" pitchFamily="34" charset="-120"/>
                  <a:ea typeface="微軟正黑體" pitchFamily="34" charset="-120"/>
                </a:rPr>
                <a:t>2</a:t>
              </a:r>
              <a:r>
                <a:rPr lang="en-US" altLang="zh-TW" sz="2400" kern="1200" dirty="0" smtClean="0">
                  <a:solidFill>
                    <a:schemeClr val="tx1"/>
                  </a:solidFill>
                  <a:latin typeface="微軟正黑體" pitchFamily="34" charset="-120"/>
                  <a:ea typeface="微軟正黑體" pitchFamily="34" charset="-120"/>
                </a:rPr>
                <a:t>-4</a:t>
              </a:r>
              <a:r>
                <a:rPr lang="zh-TW" altLang="en-US" sz="2400" kern="1200" dirty="0" smtClean="0">
                  <a:solidFill>
                    <a:schemeClr val="tx1"/>
                  </a:solidFill>
                  <a:latin typeface="微軟正黑體" pitchFamily="34" charset="-120"/>
                  <a:ea typeface="微軟正黑體" pitchFamily="34" charset="-120"/>
                </a:rPr>
                <a:t> </a:t>
              </a:r>
              <a:endParaRPr lang="en-US" altLang="zh-TW" sz="2400" kern="1200" dirty="0" smtClean="0">
                <a:solidFill>
                  <a:schemeClr val="tx1"/>
                </a:solidFill>
                <a:latin typeface="微軟正黑體" pitchFamily="34" charset="-120"/>
                <a:ea typeface="微軟正黑體" pitchFamily="34" charset="-120"/>
              </a:endParaRPr>
            </a:p>
            <a:p>
              <a:pPr defTabSz="889000">
                <a:lnSpc>
                  <a:spcPct val="90000"/>
                </a:lnSpc>
                <a:spcAft>
                  <a:spcPts val="1200"/>
                </a:spcAft>
              </a:pPr>
              <a:r>
                <a:rPr lang="zh-TW" altLang="en-US" sz="2400" u="sng" dirty="0" smtClean="0">
                  <a:solidFill>
                    <a:schemeClr val="tx1"/>
                  </a:solidFill>
                  <a:latin typeface="微軟正黑體" pitchFamily="34" charset="-120"/>
                  <a:ea typeface="微軟正黑體" pitchFamily="34" charset="-120"/>
                </a:rPr>
                <a:t>跨校辦理</a:t>
              </a:r>
              <a:endParaRPr lang="zh-TW" altLang="zh-TW" sz="2400" u="sng"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defRPr/>
              </a:pPr>
              <a:r>
                <a:rPr lang="zh-TW" altLang="en-US" sz="2000" dirty="0" smtClean="0">
                  <a:solidFill>
                    <a:schemeClr val="tx1"/>
                  </a:solidFill>
                  <a:latin typeface="微軟正黑體" pitchFamily="34" charset="-120"/>
                  <a:ea typeface="微軟正黑體" pitchFamily="34" charset="-120"/>
                </a:rPr>
                <a:t>區域教學資源中心東南亞語課程</a:t>
              </a:r>
              <a:r>
                <a:rPr lang="zh-TW" altLang="en-US" sz="2000" dirty="0">
                  <a:solidFill>
                    <a:schemeClr val="tx1"/>
                  </a:solidFill>
                  <a:latin typeface="微軟正黑體" pitchFamily="34" charset="-120"/>
                  <a:ea typeface="微軟正黑體" pitchFamily="34" charset="-120"/>
                </a:rPr>
                <a:t>方案</a:t>
              </a:r>
              <a:endParaRPr lang="en-US" altLang="zh-TW" sz="2000" dirty="0">
                <a:solidFill>
                  <a:schemeClr val="tx1"/>
                </a:solidFill>
                <a:latin typeface="微軟正黑體" pitchFamily="34" charset="-120"/>
                <a:ea typeface="微軟正黑體" pitchFamily="34" charset="-120"/>
              </a:endParaRPr>
            </a:p>
            <a:p>
              <a:pPr marL="187325" lvl="1" indent="-187325" defTabSz="889000">
                <a:lnSpc>
                  <a:spcPct val="90000"/>
                </a:lnSpc>
                <a:spcBef>
                  <a:spcPts val="600"/>
                </a:spcBef>
                <a:spcAft>
                  <a:spcPct val="15000"/>
                </a:spcAft>
                <a:buSzPct val="80000"/>
                <a:buFont typeface="Wingdings" panose="05000000000000000000" pitchFamily="2" charset="2"/>
                <a:buChar char="u"/>
                <a:defRPr/>
              </a:pPr>
              <a:r>
                <a:rPr lang="zh-TW" altLang="en-US" sz="2000" dirty="0" smtClean="0">
                  <a:solidFill>
                    <a:schemeClr val="tx1"/>
                  </a:solidFill>
                  <a:latin typeface="微軟正黑體" pitchFamily="34" charset="-120"/>
                  <a:ea typeface="微軟正黑體" pitchFamily="34" charset="-120"/>
                </a:rPr>
                <a:t>區域文化及經貿人才養成方案</a:t>
              </a:r>
              <a:endParaRPr lang="zh-TW" altLang="zh-TW" sz="2000" dirty="0">
                <a:solidFill>
                  <a:schemeClr val="tx1"/>
                </a:solidFill>
                <a:latin typeface="微軟正黑體" pitchFamily="34" charset="-120"/>
                <a:ea typeface="微軟正黑體" pitchFamily="34" charset="-120"/>
              </a:endParaRPr>
            </a:p>
          </p:txBody>
        </p:sp>
      </p:grpSp>
      <p:sp>
        <p:nvSpPr>
          <p:cNvPr id="2" name="投影片編號版面配置區 1"/>
          <p:cNvSpPr>
            <a:spLocks noGrp="1"/>
          </p:cNvSpPr>
          <p:nvPr>
            <p:ph type="sldNum" sz="quarter" idx="12"/>
          </p:nvPr>
        </p:nvSpPr>
        <p:spPr/>
        <p:txBody>
          <a:bodyPr/>
          <a:lstStyle/>
          <a:p>
            <a:fld id="{74EF4FA5-3ACF-4466-B5A8-2110E529564F}" type="slidenum">
              <a:rPr lang="en-US" altLang="zh-TW" smtClean="0"/>
              <a:pPr/>
              <a:t>4</a:t>
            </a:fld>
            <a:endParaRPr lang="en-US" altLang="zh-TW" dirty="0"/>
          </a:p>
        </p:txBody>
      </p:sp>
      <p:pic>
        <p:nvPicPr>
          <p:cNvPr id="17" name="Picture 7" descr="MCj01990310000[1]"/>
          <p:cNvPicPr>
            <a:picLocks noChangeAspect="1" noChangeArrowheads="1"/>
          </p:cNvPicPr>
          <p:nvPr/>
        </p:nvPicPr>
        <p:blipFill>
          <a:blip r:embed="rId2" cstate="print"/>
          <a:srcRect/>
          <a:stretch>
            <a:fillRect/>
          </a:stretch>
        </p:blipFill>
        <p:spPr bwMode="auto">
          <a:xfrm>
            <a:off x="8748712" y="246569"/>
            <a:ext cx="1584176" cy="12054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格 9"/>
          <p:cNvGraphicFramePr>
            <a:graphicFrameLocks noGrp="1"/>
          </p:cNvGraphicFramePr>
          <p:nvPr>
            <p:extLst>
              <p:ext uri="{D42A27DB-BD31-4B8C-83A1-F6EECF244321}">
                <p14:modId xmlns:p14="http://schemas.microsoft.com/office/powerpoint/2010/main" val="172583317"/>
              </p:ext>
            </p:extLst>
          </p:nvPr>
        </p:nvGraphicFramePr>
        <p:xfrm>
          <a:off x="7936" y="7938"/>
          <a:ext cx="6472859" cy="1616075"/>
        </p:xfrm>
        <a:graphic>
          <a:graphicData uri="http://schemas.openxmlformats.org/drawingml/2006/table">
            <a:tbl>
              <a:tblPr firstRow="1" bandRow="1">
                <a:tableStyleId>{5C22544A-7EE6-4342-B048-85BDC9FD1C3A}</a:tableStyleId>
              </a:tblPr>
              <a:tblGrid>
                <a:gridCol w="280171"/>
                <a:gridCol w="6192688"/>
              </a:tblGrid>
              <a:tr h="1616075">
                <a:tc>
                  <a:txBody>
                    <a:bodyPr/>
                    <a:lstStyle/>
                    <a:p>
                      <a:pPr algn="r">
                        <a:tabLst/>
                      </a:pPr>
                      <a:endParaRPr lang="zh-TW" altLang="en-US" sz="3600" dirty="0">
                        <a:solidFill>
                          <a:schemeClr val="tx1"/>
                        </a:solidFill>
                      </a:endParaRPr>
                    </a:p>
                  </a:txBody>
                  <a:tcPr marL="91405" marR="91405" marT="45738" marB="457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r>
                        <a:rPr kumimoji="1" lang="zh-TW" altLang="en-US" sz="4000" b="1" kern="1200" dirty="0" smtClean="0">
                          <a:solidFill>
                            <a:schemeClr val="tx1"/>
                          </a:solidFill>
                          <a:latin typeface="Arial" panose="020B0604020202020204" pitchFamily="34" charset="0"/>
                          <a:ea typeface="華康黑體 Std W3" pitchFamily="34" charset="-120"/>
                          <a:cs typeface="+mn-cs"/>
                        </a:rPr>
                        <a:t>目前一般大學校院於南向國家的招生情形</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marL="91405" marR="91405" marT="45738" marB="457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197" name="Line 14"/>
          <p:cNvSpPr>
            <a:spLocks noChangeShapeType="1"/>
          </p:cNvSpPr>
          <p:nvPr/>
        </p:nvSpPr>
        <p:spPr bwMode="auto">
          <a:xfrm>
            <a:off x="6120755" y="78221"/>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solidFill>
                <a:prstClr val="black"/>
              </a:solidFill>
            </a:endParaRPr>
          </a:p>
        </p:txBody>
      </p:sp>
      <p:sp>
        <p:nvSpPr>
          <p:cNvPr id="2" name="投影片編號版面配置區 1"/>
          <p:cNvSpPr>
            <a:spLocks noGrp="1"/>
          </p:cNvSpPr>
          <p:nvPr>
            <p:ph type="sldNum" sz="quarter" idx="12"/>
          </p:nvPr>
        </p:nvSpPr>
        <p:spPr/>
        <p:txBody>
          <a:bodyPr/>
          <a:lstStyle/>
          <a:p>
            <a:fld id="{74EF4FA5-3ACF-4466-B5A8-2110E529564F}" type="slidenum">
              <a:rPr lang="en-US" altLang="zh-TW" smtClean="0">
                <a:solidFill>
                  <a:prstClr val="black"/>
                </a:solidFill>
              </a:rPr>
              <a:pPr/>
              <a:t>5</a:t>
            </a:fld>
            <a:endParaRPr lang="en-US" altLang="zh-TW" dirty="0">
              <a:solidFill>
                <a:prstClr val="black"/>
              </a:solidFill>
            </a:endParaRPr>
          </a:p>
        </p:txBody>
      </p:sp>
      <p:sp>
        <p:nvSpPr>
          <p:cNvPr id="9" name="文字方塊 8"/>
          <p:cNvSpPr txBox="1">
            <a:spLocks noChangeArrowheads="1"/>
          </p:cNvSpPr>
          <p:nvPr/>
        </p:nvSpPr>
        <p:spPr bwMode="auto">
          <a:xfrm>
            <a:off x="576139" y="2276872"/>
            <a:ext cx="10009112" cy="458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eaLnBrk="1" hangingPunct="1">
              <a:lnSpc>
                <a:spcPts val="2800"/>
              </a:lnSpc>
              <a:spcBef>
                <a:spcPts val="0"/>
              </a:spcBef>
              <a:spcAft>
                <a:spcPts val="400"/>
              </a:spcAft>
              <a:buNone/>
              <a:defRPr/>
            </a:pPr>
            <a:endParaRPr lang="zh-TW" altLang="en-US" sz="2400" kern="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3949295002"/>
              </p:ext>
            </p:extLst>
          </p:nvPr>
        </p:nvGraphicFramePr>
        <p:xfrm>
          <a:off x="288107" y="1916832"/>
          <a:ext cx="10297145" cy="3312368"/>
        </p:xfrm>
        <a:graphic>
          <a:graphicData uri="http://schemas.openxmlformats.org/drawingml/2006/table">
            <a:tbl>
              <a:tblPr firstRow="1" firstCol="1" bandRow="1"/>
              <a:tblGrid>
                <a:gridCol w="966399"/>
                <a:gridCol w="388467"/>
                <a:gridCol w="483199"/>
                <a:gridCol w="388467"/>
                <a:gridCol w="388467"/>
                <a:gridCol w="483199"/>
                <a:gridCol w="388467"/>
                <a:gridCol w="579294"/>
                <a:gridCol w="579976"/>
                <a:gridCol w="483199"/>
                <a:gridCol w="579294"/>
                <a:gridCol w="483199"/>
                <a:gridCol w="676070"/>
                <a:gridCol w="579976"/>
                <a:gridCol w="482519"/>
                <a:gridCol w="676752"/>
                <a:gridCol w="482519"/>
                <a:gridCol w="776935"/>
                <a:gridCol w="430747"/>
              </a:tblGrid>
              <a:tr h="438635">
                <a:tc>
                  <a:txBody>
                    <a:bodyPr/>
                    <a:lstStyle/>
                    <a:p>
                      <a:pPr algn="l">
                        <a:spcAft>
                          <a:spcPts val="0"/>
                        </a:spcAft>
                      </a:pPr>
                      <a:r>
                        <a:rPr lang="en-US" sz="1200" kern="0" dirty="0">
                          <a:solidFill>
                            <a:srgbClr val="000000"/>
                          </a:solidFill>
                          <a:effectLst/>
                          <a:latin typeface="新細明體"/>
                          <a:ea typeface="新細明體"/>
                          <a:cs typeface="新細明體"/>
                        </a:rPr>
                        <a:t> </a:t>
                      </a:r>
                      <a:endParaRPr lang="zh-TW" sz="1200" kern="100" dirty="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1200" kern="0" dirty="0">
                          <a:solidFill>
                            <a:srgbClr val="000000"/>
                          </a:solidFill>
                          <a:effectLst/>
                          <a:latin typeface="標楷體"/>
                          <a:ea typeface="新細明體"/>
                          <a:cs typeface="新細明體"/>
                        </a:rPr>
                        <a:t>A</a:t>
                      </a:r>
                      <a:r>
                        <a:rPr lang="zh-TW" sz="1200" kern="0" dirty="0">
                          <a:solidFill>
                            <a:srgbClr val="000000"/>
                          </a:solidFill>
                          <a:effectLst/>
                          <a:latin typeface="Calibri"/>
                          <a:ea typeface="標楷體"/>
                          <a:cs typeface="新細明體"/>
                        </a:rPr>
                        <a:t>區</a:t>
                      </a:r>
                      <a:endParaRPr lang="zh-TW" sz="1200" kern="100" dirty="0">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5">
                  <a:txBody>
                    <a:bodyPr/>
                    <a:lstStyle/>
                    <a:p>
                      <a:pPr algn="ctr">
                        <a:spcAft>
                          <a:spcPts val="0"/>
                        </a:spcAft>
                      </a:pPr>
                      <a:r>
                        <a:rPr lang="en-US" sz="1200" kern="0" dirty="0">
                          <a:solidFill>
                            <a:srgbClr val="000000"/>
                          </a:solidFill>
                          <a:effectLst/>
                          <a:latin typeface="標楷體"/>
                          <a:ea typeface="新細明體"/>
                          <a:cs typeface="新細明體"/>
                        </a:rPr>
                        <a:t>B</a:t>
                      </a:r>
                      <a:r>
                        <a:rPr lang="zh-TW" sz="1200" kern="0" dirty="0">
                          <a:solidFill>
                            <a:srgbClr val="000000"/>
                          </a:solidFill>
                          <a:effectLst/>
                          <a:latin typeface="Calibri"/>
                          <a:ea typeface="標楷體"/>
                          <a:cs typeface="新細明體"/>
                        </a:rPr>
                        <a:t>區</a:t>
                      </a:r>
                      <a:endParaRPr lang="zh-TW" sz="1200" kern="100" dirty="0">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8">
                  <a:txBody>
                    <a:bodyPr/>
                    <a:lstStyle/>
                    <a:p>
                      <a:pPr algn="ctr">
                        <a:spcAft>
                          <a:spcPts val="0"/>
                        </a:spcAft>
                      </a:pPr>
                      <a:r>
                        <a:rPr lang="en-US" sz="1200" kern="0" dirty="0">
                          <a:solidFill>
                            <a:srgbClr val="000000"/>
                          </a:solidFill>
                          <a:effectLst/>
                          <a:latin typeface="標楷體"/>
                          <a:ea typeface="新細明體"/>
                          <a:cs typeface="新細明體"/>
                        </a:rPr>
                        <a:t>C</a:t>
                      </a:r>
                      <a:r>
                        <a:rPr lang="zh-TW" sz="1200" kern="0" dirty="0">
                          <a:solidFill>
                            <a:srgbClr val="000000"/>
                          </a:solidFill>
                          <a:effectLst/>
                          <a:latin typeface="Calibri"/>
                          <a:ea typeface="標楷體"/>
                          <a:cs typeface="新細明體"/>
                        </a:rPr>
                        <a:t>區</a:t>
                      </a:r>
                      <a:endParaRPr lang="zh-TW" sz="1200" kern="100" dirty="0">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marR="275590" algn="l">
                        <a:spcAft>
                          <a:spcPts val="0"/>
                        </a:spcAft>
                      </a:pPr>
                      <a:r>
                        <a:rPr lang="en-US" sz="1200" kern="0" dirty="0">
                          <a:solidFill>
                            <a:srgbClr val="000000"/>
                          </a:solidFill>
                          <a:effectLst/>
                          <a:latin typeface="標楷體"/>
                          <a:ea typeface="新細明體"/>
                          <a:cs typeface="新細明體"/>
                        </a:rPr>
                        <a:t> </a:t>
                      </a:r>
                      <a:endParaRPr lang="zh-TW" sz="1200" kern="100" dirty="0">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200" kern="100">
                          <a:effectLst/>
                          <a:latin typeface="Calibri"/>
                          <a:ea typeface="新細明體"/>
                          <a:cs typeface="Times New Roman"/>
                        </a:rPr>
                        <a:t> </a:t>
                      </a:r>
                    </a:p>
                  </a:txBody>
                  <a:tcPr marL="0" marR="0" marT="0" marB="0" anchor="ctr">
                    <a:lnL w="38100" cap="flat" cmpd="sng" algn="ctr">
                      <a:solidFill>
                        <a:schemeClr val="tx1"/>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a:noFill/>
                    </a:lnB>
                  </a:tcPr>
                </a:tc>
              </a:tr>
              <a:tr h="765619">
                <a:tc>
                  <a:txBody>
                    <a:bodyPr/>
                    <a:lstStyle/>
                    <a:p>
                      <a:pPr algn="l">
                        <a:spcAft>
                          <a:spcPts val="0"/>
                        </a:spcAft>
                      </a:pPr>
                      <a:r>
                        <a:rPr lang="zh-TW" sz="1200" kern="0" dirty="0">
                          <a:solidFill>
                            <a:srgbClr val="000000"/>
                          </a:solidFill>
                          <a:effectLst/>
                          <a:latin typeface="Calibri"/>
                          <a:ea typeface="新細明體"/>
                          <a:cs typeface="新細明體"/>
                        </a:rPr>
                        <a:t>國別</a:t>
                      </a:r>
                      <a:endParaRPr lang="zh-TW" sz="1200" kern="100" dirty="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200" kern="0">
                          <a:solidFill>
                            <a:srgbClr val="000000"/>
                          </a:solidFill>
                          <a:effectLst/>
                          <a:latin typeface="Calibri"/>
                          <a:ea typeface="標楷體"/>
                          <a:cs typeface="新細明體"/>
                        </a:rPr>
                        <a:t>馬來西亞</a:t>
                      </a:r>
                      <a:endParaRPr lang="zh-TW" sz="1200" kern="100">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0" dirty="0">
                          <a:solidFill>
                            <a:srgbClr val="000000"/>
                          </a:solidFill>
                          <a:effectLst/>
                          <a:latin typeface="Calibri"/>
                          <a:ea typeface="標楷體"/>
                          <a:cs typeface="新細明體"/>
                        </a:rPr>
                        <a:t>印尼</a:t>
                      </a:r>
                      <a:endParaRPr lang="zh-TW" sz="1200" kern="100" dirty="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0" dirty="0">
                          <a:solidFill>
                            <a:srgbClr val="000000"/>
                          </a:solidFill>
                          <a:effectLst/>
                          <a:latin typeface="Calibri"/>
                          <a:ea typeface="標楷體"/>
                          <a:cs typeface="新細明體"/>
                        </a:rPr>
                        <a:t>越南</a:t>
                      </a:r>
                      <a:endParaRPr lang="zh-TW" sz="1200" kern="100" dirty="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0">
                          <a:solidFill>
                            <a:srgbClr val="000000"/>
                          </a:solidFill>
                          <a:effectLst/>
                          <a:latin typeface="Calibri"/>
                          <a:ea typeface="標楷體"/>
                          <a:cs typeface="新細明體"/>
                        </a:rPr>
                        <a:t>印度</a:t>
                      </a:r>
                      <a:endParaRPr lang="zh-TW" sz="1200" kern="100">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0">
                          <a:solidFill>
                            <a:srgbClr val="000000"/>
                          </a:solidFill>
                          <a:effectLst/>
                          <a:latin typeface="Calibri"/>
                          <a:ea typeface="標楷體"/>
                          <a:cs typeface="新細明體"/>
                        </a:rPr>
                        <a:t>泰國</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0">
                          <a:solidFill>
                            <a:srgbClr val="000000"/>
                          </a:solidFill>
                          <a:effectLst/>
                          <a:highlight>
                            <a:srgbClr val="FFFF00"/>
                          </a:highlight>
                          <a:latin typeface="Calibri"/>
                          <a:ea typeface="標楷體"/>
                          <a:cs typeface="新細明體"/>
                        </a:rPr>
                        <a:t>緬甸</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0">
                          <a:solidFill>
                            <a:srgbClr val="000000"/>
                          </a:solidFill>
                          <a:effectLst/>
                          <a:highlight>
                            <a:srgbClr val="FFFF00"/>
                          </a:highlight>
                          <a:latin typeface="Calibri"/>
                          <a:ea typeface="標楷體"/>
                          <a:cs typeface="新細明體"/>
                        </a:rPr>
                        <a:t>新加坡</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0">
                          <a:solidFill>
                            <a:srgbClr val="000000"/>
                          </a:solidFill>
                          <a:effectLst/>
                          <a:highlight>
                            <a:srgbClr val="FFFF00"/>
                          </a:highlight>
                          <a:latin typeface="Calibri"/>
                          <a:ea typeface="標楷體"/>
                          <a:cs typeface="新細明體"/>
                        </a:rPr>
                        <a:t>菲律賓</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0">
                          <a:solidFill>
                            <a:srgbClr val="000000"/>
                          </a:solidFill>
                          <a:effectLst/>
                          <a:latin typeface="Calibri"/>
                          <a:ea typeface="標楷體"/>
                          <a:cs typeface="新細明體"/>
                        </a:rPr>
                        <a:t>巴基斯坦</a:t>
                      </a:r>
                      <a:endParaRPr lang="zh-TW" sz="1200" kern="100">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0">
                          <a:solidFill>
                            <a:srgbClr val="000000"/>
                          </a:solidFill>
                          <a:effectLst/>
                          <a:latin typeface="Calibri"/>
                          <a:ea typeface="標楷體"/>
                          <a:cs typeface="新細明體"/>
                        </a:rPr>
                        <a:t>尼泊爾</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0">
                          <a:solidFill>
                            <a:srgbClr val="000000"/>
                          </a:solidFill>
                          <a:effectLst/>
                          <a:latin typeface="Calibri"/>
                          <a:ea typeface="標楷體"/>
                          <a:cs typeface="新細明體"/>
                        </a:rPr>
                        <a:t>斯里蘭卡</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0">
                          <a:solidFill>
                            <a:srgbClr val="000000"/>
                          </a:solidFill>
                          <a:effectLst/>
                          <a:latin typeface="Calibri"/>
                          <a:ea typeface="標楷體"/>
                          <a:cs typeface="新細明體"/>
                        </a:rPr>
                        <a:t>汶萊</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0">
                          <a:solidFill>
                            <a:srgbClr val="000000"/>
                          </a:solidFill>
                          <a:effectLst/>
                          <a:latin typeface="Calibri"/>
                          <a:ea typeface="標楷體"/>
                          <a:cs typeface="新細明體"/>
                        </a:rPr>
                        <a:t>孟加拉</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0">
                          <a:solidFill>
                            <a:srgbClr val="000000"/>
                          </a:solidFill>
                          <a:effectLst/>
                          <a:latin typeface="Calibri"/>
                          <a:ea typeface="標楷體"/>
                          <a:cs typeface="新細明體"/>
                        </a:rPr>
                        <a:t>寮國</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0">
                          <a:solidFill>
                            <a:srgbClr val="000000"/>
                          </a:solidFill>
                          <a:effectLst/>
                          <a:latin typeface="Calibri"/>
                          <a:ea typeface="標楷體"/>
                          <a:cs typeface="新細明體"/>
                        </a:rPr>
                        <a:t>柬埔寨</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spcAft>
                          <a:spcPts val="0"/>
                        </a:spcAft>
                      </a:pPr>
                      <a:r>
                        <a:rPr lang="zh-TW" sz="1200" kern="0">
                          <a:solidFill>
                            <a:srgbClr val="000000"/>
                          </a:solidFill>
                          <a:effectLst/>
                          <a:latin typeface="Calibri"/>
                          <a:ea typeface="標楷體"/>
                          <a:cs typeface="新細明體"/>
                        </a:rPr>
                        <a:t>不丹</a:t>
                      </a:r>
                      <a:endParaRPr lang="zh-TW" sz="1200" kern="10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275590" algn="l">
                        <a:spcAft>
                          <a:spcPts val="0"/>
                        </a:spcAft>
                      </a:pPr>
                      <a:r>
                        <a:rPr lang="zh-TW" sz="1200" kern="0">
                          <a:solidFill>
                            <a:srgbClr val="000000"/>
                          </a:solidFill>
                          <a:effectLst/>
                          <a:latin typeface="Calibri"/>
                          <a:ea typeface="標楷體"/>
                          <a:cs typeface="新細明體"/>
                        </a:rPr>
                        <a:t>總計</a:t>
                      </a:r>
                      <a:endParaRPr lang="zh-TW" sz="1200" kern="100">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200" kern="100">
                          <a:effectLst/>
                          <a:latin typeface="Calibri"/>
                          <a:ea typeface="新細明體"/>
                          <a:cs typeface="Times New Roman"/>
                        </a:rPr>
                        <a:t> </a:t>
                      </a:r>
                    </a:p>
                  </a:txBody>
                  <a:tcPr marL="0" marR="0" marT="0" marB="0" anchor="ctr">
                    <a:lnL w="38100" cap="flat" cmpd="sng" algn="ctr">
                      <a:solidFill>
                        <a:schemeClr val="tx1"/>
                      </a:solidFill>
                      <a:prstDash val="solid"/>
                      <a:round/>
                      <a:headEnd type="none" w="med" len="med"/>
                      <a:tailEnd type="none" w="med" len="med"/>
                    </a:lnL>
                    <a:lnR>
                      <a:noFill/>
                    </a:lnR>
                    <a:lnT>
                      <a:noFill/>
                    </a:lnT>
                    <a:lnB>
                      <a:noFill/>
                    </a:lnB>
                  </a:tcPr>
                </a:tc>
              </a:tr>
              <a:tr h="2108114">
                <a:tc>
                  <a:txBody>
                    <a:bodyPr/>
                    <a:lstStyle/>
                    <a:p>
                      <a:pPr algn="l">
                        <a:spcAft>
                          <a:spcPts val="0"/>
                        </a:spcAft>
                      </a:pPr>
                      <a:r>
                        <a:rPr lang="en-US" sz="1200" kern="0" dirty="0">
                          <a:solidFill>
                            <a:srgbClr val="000000"/>
                          </a:solidFill>
                          <a:effectLst/>
                          <a:latin typeface="新細明體"/>
                          <a:ea typeface="新細明體"/>
                          <a:cs typeface="新細明體"/>
                        </a:rPr>
                        <a:t>104</a:t>
                      </a:r>
                      <a:r>
                        <a:rPr lang="zh-TW" sz="1200" kern="0" dirty="0">
                          <a:solidFill>
                            <a:srgbClr val="000000"/>
                          </a:solidFill>
                          <a:effectLst/>
                          <a:latin typeface="Calibri"/>
                          <a:ea typeface="新細明體"/>
                          <a:cs typeface="新細明體"/>
                        </a:rPr>
                        <a:t>學年</a:t>
                      </a:r>
                      <a:r>
                        <a:rPr lang="zh-TW" sz="1200" kern="0" dirty="0" smtClean="0">
                          <a:solidFill>
                            <a:srgbClr val="000000"/>
                          </a:solidFill>
                          <a:effectLst/>
                          <a:latin typeface="Calibri"/>
                          <a:ea typeface="新細明體"/>
                          <a:cs typeface="新細明體"/>
                        </a:rPr>
                        <a:t>度</a:t>
                      </a:r>
                      <a:endParaRPr lang="en-US" altLang="zh-TW" sz="1200" kern="0" dirty="0" smtClean="0">
                        <a:solidFill>
                          <a:srgbClr val="000000"/>
                        </a:solidFill>
                        <a:effectLst/>
                        <a:latin typeface="Calibri"/>
                        <a:ea typeface="新細明體"/>
                        <a:cs typeface="新細明體"/>
                      </a:endParaRPr>
                    </a:p>
                    <a:p>
                      <a:pPr algn="l">
                        <a:spcAft>
                          <a:spcPts val="0"/>
                        </a:spcAft>
                      </a:pPr>
                      <a:r>
                        <a:rPr lang="zh-TW" altLang="en-US" sz="1200" kern="0" dirty="0" smtClean="0">
                          <a:solidFill>
                            <a:srgbClr val="000000"/>
                          </a:solidFill>
                          <a:effectLst/>
                          <a:latin typeface="Calibri"/>
                          <a:ea typeface="新細明體"/>
                          <a:cs typeface="新細明體"/>
                        </a:rPr>
                        <a:t>境外學位</a:t>
                      </a:r>
                      <a:r>
                        <a:rPr lang="zh-TW" sz="1200" kern="0" dirty="0" smtClean="0">
                          <a:solidFill>
                            <a:srgbClr val="000000"/>
                          </a:solidFill>
                          <a:effectLst/>
                          <a:latin typeface="Calibri"/>
                          <a:ea typeface="新細明體"/>
                          <a:cs typeface="新細明體"/>
                        </a:rPr>
                        <a:t>生</a:t>
                      </a:r>
                      <a:r>
                        <a:rPr lang="zh-TW" sz="1200" kern="0" dirty="0">
                          <a:solidFill>
                            <a:srgbClr val="000000"/>
                          </a:solidFill>
                          <a:effectLst/>
                          <a:latin typeface="Calibri"/>
                          <a:ea typeface="新細明體"/>
                          <a:cs typeface="新細明體"/>
                        </a:rPr>
                        <a:t>數</a:t>
                      </a:r>
                      <a:endParaRPr lang="zh-TW" sz="1200" kern="100" dirty="0">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0" dirty="0">
                          <a:solidFill>
                            <a:schemeClr val="tx1"/>
                          </a:solidFill>
                          <a:effectLst/>
                          <a:latin typeface="標楷體"/>
                          <a:ea typeface="新細明體"/>
                          <a:cs typeface="新細明體"/>
                        </a:rPr>
                        <a:t>7761</a:t>
                      </a:r>
                      <a:endParaRPr lang="zh-TW" sz="1200" kern="100" dirty="0">
                        <a:solidFill>
                          <a:schemeClr val="tx1"/>
                        </a:solidFill>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US" sz="1200" kern="0" dirty="0">
                          <a:solidFill>
                            <a:schemeClr val="tx1"/>
                          </a:solidFill>
                          <a:effectLst/>
                          <a:latin typeface="標楷體"/>
                          <a:ea typeface="新細明體"/>
                          <a:cs typeface="新細明體"/>
                        </a:rPr>
                        <a:t>1813</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US" sz="1200" kern="0" dirty="0">
                          <a:solidFill>
                            <a:schemeClr val="tx1"/>
                          </a:solidFill>
                          <a:effectLst/>
                          <a:latin typeface="標楷體"/>
                          <a:ea typeface="新細明體"/>
                          <a:cs typeface="新細明體"/>
                        </a:rPr>
                        <a:t>1619</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US" sz="1200" kern="0" dirty="0">
                          <a:solidFill>
                            <a:schemeClr val="tx1"/>
                          </a:solidFill>
                          <a:effectLst/>
                          <a:latin typeface="標楷體"/>
                          <a:ea typeface="新細明體"/>
                          <a:cs typeface="新細明體"/>
                        </a:rPr>
                        <a:t>650</a:t>
                      </a:r>
                      <a:endParaRPr lang="zh-TW" sz="1200" kern="100" dirty="0">
                        <a:solidFill>
                          <a:schemeClr val="tx1"/>
                        </a:solidFill>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1200" kern="0" dirty="0">
                          <a:solidFill>
                            <a:schemeClr val="tx1"/>
                          </a:solidFill>
                          <a:effectLst/>
                          <a:latin typeface="標楷體"/>
                          <a:ea typeface="新細明體"/>
                          <a:cs typeface="新細明體"/>
                        </a:rPr>
                        <a:t>499</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1200" kern="0" dirty="0">
                          <a:solidFill>
                            <a:schemeClr val="tx1"/>
                          </a:solidFill>
                          <a:effectLst/>
                          <a:highlight>
                            <a:srgbClr val="FFFF00"/>
                          </a:highlight>
                          <a:latin typeface="標楷體"/>
                          <a:ea typeface="新細明體"/>
                          <a:cs typeface="新細明體"/>
                        </a:rPr>
                        <a:t>237</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1200" kern="0">
                          <a:solidFill>
                            <a:schemeClr val="tx1"/>
                          </a:solidFill>
                          <a:effectLst/>
                          <a:highlight>
                            <a:srgbClr val="FFFF00"/>
                          </a:highlight>
                          <a:latin typeface="標楷體"/>
                          <a:ea typeface="新細明體"/>
                          <a:cs typeface="新細明體"/>
                        </a:rPr>
                        <a:t>159</a:t>
                      </a:r>
                      <a:endParaRPr lang="zh-TW" sz="1200" kern="10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1200" kern="0">
                          <a:solidFill>
                            <a:schemeClr val="tx1"/>
                          </a:solidFill>
                          <a:effectLst/>
                          <a:highlight>
                            <a:srgbClr val="FFFF00"/>
                          </a:highlight>
                          <a:latin typeface="標楷體"/>
                          <a:ea typeface="新細明體"/>
                          <a:cs typeface="新細明體"/>
                        </a:rPr>
                        <a:t>130</a:t>
                      </a:r>
                      <a:endParaRPr lang="zh-TW" sz="1200" kern="10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1200" kern="0" dirty="0">
                          <a:solidFill>
                            <a:schemeClr val="tx1"/>
                          </a:solidFill>
                          <a:effectLst/>
                          <a:latin typeface="標楷體"/>
                          <a:ea typeface="新細明體"/>
                          <a:cs typeface="新細明體"/>
                        </a:rPr>
                        <a:t>35</a:t>
                      </a:r>
                      <a:endParaRPr lang="zh-TW" sz="1200" kern="100" dirty="0">
                        <a:solidFill>
                          <a:schemeClr val="tx1"/>
                        </a:solidFill>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US" sz="1200" kern="0">
                          <a:solidFill>
                            <a:schemeClr val="tx1"/>
                          </a:solidFill>
                          <a:effectLst/>
                          <a:latin typeface="標楷體"/>
                          <a:ea typeface="新細明體"/>
                          <a:cs typeface="新細明體"/>
                        </a:rPr>
                        <a:t>31</a:t>
                      </a:r>
                      <a:endParaRPr lang="zh-TW" sz="1200" kern="10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US" sz="1200" kern="0">
                          <a:solidFill>
                            <a:schemeClr val="tx1"/>
                          </a:solidFill>
                          <a:effectLst/>
                          <a:latin typeface="標楷體"/>
                          <a:ea typeface="新細明體"/>
                          <a:cs typeface="新細明體"/>
                        </a:rPr>
                        <a:t>19</a:t>
                      </a:r>
                      <a:endParaRPr lang="zh-TW" sz="1200" kern="10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US" sz="1200" kern="0" dirty="0">
                          <a:solidFill>
                            <a:schemeClr val="tx1"/>
                          </a:solidFill>
                          <a:effectLst/>
                          <a:latin typeface="標楷體"/>
                          <a:ea typeface="新細明體"/>
                          <a:cs typeface="新細明體"/>
                        </a:rPr>
                        <a:t>16</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US" sz="1200" kern="0" dirty="0">
                          <a:solidFill>
                            <a:schemeClr val="tx1"/>
                          </a:solidFill>
                          <a:effectLst/>
                          <a:latin typeface="標楷體"/>
                          <a:ea typeface="新細明體"/>
                          <a:cs typeface="新細明體"/>
                        </a:rPr>
                        <a:t>15</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US" sz="1200" kern="0" dirty="0">
                          <a:solidFill>
                            <a:schemeClr val="tx1"/>
                          </a:solidFill>
                          <a:effectLst/>
                          <a:latin typeface="標楷體"/>
                          <a:ea typeface="新細明體"/>
                          <a:cs typeface="新細明體"/>
                        </a:rPr>
                        <a:t>3</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ctr">
                        <a:spcAft>
                          <a:spcPts val="0"/>
                        </a:spcAft>
                      </a:pPr>
                      <a:r>
                        <a:rPr lang="en-US" sz="1200" kern="0" dirty="0">
                          <a:solidFill>
                            <a:schemeClr val="tx1"/>
                          </a:solidFill>
                          <a:effectLst/>
                          <a:latin typeface="標楷體"/>
                          <a:ea typeface="新細明體"/>
                          <a:cs typeface="新細明體"/>
                        </a:rPr>
                        <a:t>2</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0" dirty="0">
                          <a:solidFill>
                            <a:schemeClr val="tx1"/>
                          </a:solidFill>
                          <a:effectLst/>
                          <a:latin typeface="標楷體"/>
                          <a:ea typeface="新細明體"/>
                          <a:cs typeface="新細明體"/>
                        </a:rPr>
                        <a:t>1</a:t>
                      </a:r>
                      <a:endParaRPr lang="zh-TW" sz="1200" kern="100" dirty="0">
                        <a:solidFill>
                          <a:schemeClr val="tx1"/>
                        </a:solidFill>
                        <a:effectLst/>
                        <a:latin typeface="Calibri"/>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D9D9"/>
                    </a:solidFill>
                  </a:tcPr>
                </a:tc>
                <a:tc>
                  <a:txBody>
                    <a:bodyPr/>
                    <a:lstStyle/>
                    <a:p>
                      <a:pPr algn="l">
                        <a:spcAft>
                          <a:spcPts val="0"/>
                        </a:spcAft>
                      </a:pPr>
                      <a:r>
                        <a:rPr lang="en-US" sz="1200" kern="0" dirty="0">
                          <a:solidFill>
                            <a:schemeClr val="tx1"/>
                          </a:solidFill>
                          <a:effectLst/>
                          <a:latin typeface="標楷體"/>
                          <a:ea typeface="新細明體"/>
                          <a:cs typeface="新細明體"/>
                        </a:rPr>
                        <a:t>12984</a:t>
                      </a:r>
                      <a:endParaRPr lang="zh-TW" sz="1200" kern="100" dirty="0">
                        <a:solidFill>
                          <a:schemeClr val="tx1"/>
                        </a:solidFill>
                        <a:effectLst/>
                        <a:latin typeface="Calibri"/>
                        <a:ea typeface="新細明體"/>
                        <a:cs typeface="Times New Roman"/>
                      </a:endParaRPr>
                    </a:p>
                    <a:p>
                      <a:pPr algn="l">
                        <a:spcAft>
                          <a:spcPts val="0"/>
                        </a:spcAft>
                      </a:pPr>
                      <a:r>
                        <a:rPr lang="en-US" sz="1200" kern="0" dirty="0">
                          <a:solidFill>
                            <a:schemeClr val="tx1"/>
                          </a:solidFill>
                          <a:effectLst/>
                          <a:latin typeface="標楷體"/>
                          <a:ea typeface="新細明體"/>
                          <a:cs typeface="新細明體"/>
                        </a:rPr>
                        <a:t>(</a:t>
                      </a:r>
                      <a:r>
                        <a:rPr lang="zh-TW" sz="1200" kern="0" dirty="0">
                          <a:solidFill>
                            <a:schemeClr val="tx1"/>
                          </a:solidFill>
                          <a:effectLst/>
                          <a:latin typeface="Calibri"/>
                          <a:ea typeface="新細明體"/>
                          <a:cs typeface="新細明體"/>
                        </a:rPr>
                        <a:t>僑大</a:t>
                      </a:r>
                      <a:r>
                        <a:rPr lang="en-US" sz="1200" kern="0" dirty="0">
                          <a:solidFill>
                            <a:schemeClr val="tx1"/>
                          </a:solidFill>
                          <a:effectLst/>
                          <a:latin typeface="Calibri"/>
                          <a:ea typeface="新細明體"/>
                          <a:cs typeface="新細明體"/>
                        </a:rPr>
                        <a:t>721</a:t>
                      </a:r>
                      <a:r>
                        <a:rPr lang="zh-TW" sz="1200" kern="0" dirty="0">
                          <a:solidFill>
                            <a:schemeClr val="tx1"/>
                          </a:solidFill>
                          <a:effectLst/>
                          <a:latin typeface="Calibri"/>
                          <a:ea typeface="新細明體"/>
                          <a:cs typeface="新細明體"/>
                        </a:rPr>
                        <a:t>，</a:t>
                      </a:r>
                      <a:endParaRPr lang="zh-TW" sz="1200" kern="100" dirty="0">
                        <a:solidFill>
                          <a:schemeClr val="tx1"/>
                        </a:solidFill>
                        <a:effectLst/>
                        <a:latin typeface="Calibri"/>
                        <a:ea typeface="新細明體"/>
                        <a:cs typeface="Times New Roman"/>
                      </a:endParaRPr>
                    </a:p>
                    <a:p>
                      <a:pPr algn="l">
                        <a:spcAft>
                          <a:spcPts val="0"/>
                        </a:spcAft>
                      </a:pPr>
                      <a:r>
                        <a:rPr lang="zh-TW" sz="1200" kern="0" dirty="0">
                          <a:solidFill>
                            <a:schemeClr val="tx1"/>
                          </a:solidFill>
                          <a:effectLst/>
                          <a:latin typeface="Calibri"/>
                          <a:ea typeface="新細明體"/>
                          <a:cs typeface="新細明體"/>
                        </a:rPr>
                        <a:t>共</a:t>
                      </a:r>
                      <a:r>
                        <a:rPr lang="en-US" sz="1200" kern="0" dirty="0">
                          <a:solidFill>
                            <a:schemeClr val="tx1"/>
                          </a:solidFill>
                          <a:effectLst/>
                          <a:latin typeface="Calibri"/>
                          <a:ea typeface="新細明體"/>
                          <a:cs typeface="新細明體"/>
                        </a:rPr>
                        <a:t>13705</a:t>
                      </a:r>
                      <a:r>
                        <a:rPr lang="en-US" sz="1200" kern="0" dirty="0">
                          <a:solidFill>
                            <a:schemeClr val="tx1"/>
                          </a:solidFill>
                          <a:effectLst/>
                          <a:latin typeface="標楷體"/>
                          <a:ea typeface="新細明體"/>
                          <a:cs typeface="新細明體"/>
                        </a:rPr>
                        <a:t>)</a:t>
                      </a:r>
                      <a:endParaRPr lang="zh-TW" sz="1200" kern="100" dirty="0">
                        <a:solidFill>
                          <a:schemeClr val="tx1"/>
                        </a:solidFill>
                        <a:effectLst/>
                        <a:latin typeface="Calibri"/>
                        <a:ea typeface="新細明體"/>
                        <a:cs typeface="Times New Roman"/>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a:spcAft>
                          <a:spcPts val="0"/>
                        </a:spcAft>
                      </a:pPr>
                      <a:r>
                        <a:rPr lang="zh-TW" sz="1200" kern="100" dirty="0">
                          <a:solidFill>
                            <a:schemeClr val="tx1"/>
                          </a:solidFill>
                          <a:effectLst/>
                          <a:latin typeface="Calibri"/>
                          <a:ea typeface="新細明體"/>
                          <a:cs typeface="Times New Roman"/>
                        </a:rPr>
                        <a:t> </a:t>
                      </a:r>
                    </a:p>
                  </a:txBody>
                  <a:tcPr marL="0" marR="0" marT="0" marB="0" anchor="ctr">
                    <a:lnL w="38100" cap="flat" cmpd="sng" algn="ctr">
                      <a:solidFill>
                        <a:schemeClr val="tx1"/>
                      </a:solidFill>
                      <a:prstDash val="solid"/>
                      <a:round/>
                      <a:headEnd type="none" w="med" len="med"/>
                      <a:tailEnd type="none" w="med" len="med"/>
                    </a:lnL>
                    <a:lnR>
                      <a:noFill/>
                    </a:lnR>
                    <a:lnT>
                      <a:noFill/>
                    </a:lnT>
                    <a:lnB>
                      <a:noFill/>
                    </a:lnB>
                  </a:tcPr>
                </a:tc>
              </a:tr>
            </a:tbl>
          </a:graphicData>
        </a:graphic>
      </p:graphicFrame>
      <p:sp>
        <p:nvSpPr>
          <p:cNvPr id="7" name="文字方塊 6"/>
          <p:cNvSpPr txBox="1"/>
          <p:nvPr/>
        </p:nvSpPr>
        <p:spPr>
          <a:xfrm>
            <a:off x="6408787" y="188640"/>
            <a:ext cx="3816424" cy="1200329"/>
          </a:xfrm>
          <a:prstGeom prst="rect">
            <a:avLst/>
          </a:prstGeom>
          <a:noFill/>
        </p:spPr>
        <p:txBody>
          <a:bodyPr wrap="square" rtlCol="0">
            <a:spAutoFit/>
          </a:bodyPr>
          <a:lstStyle/>
          <a:p>
            <a:r>
              <a:rPr lang="zh-TW" altLang="en-US" dirty="0"/>
              <a:t>將國家分為</a:t>
            </a:r>
            <a:r>
              <a:rPr lang="en-US" altLang="zh-TW" dirty="0"/>
              <a:t>3</a:t>
            </a:r>
            <a:r>
              <a:rPr lang="zh-TW" altLang="en-US" dirty="0"/>
              <a:t>區</a:t>
            </a:r>
            <a:r>
              <a:rPr lang="en-US" altLang="zh-TW" dirty="0"/>
              <a:t>:</a:t>
            </a:r>
          </a:p>
          <a:p>
            <a:pPr marL="285750" indent="-285750">
              <a:buFont typeface="Wingdings" panose="05000000000000000000" pitchFamily="2" charset="2"/>
              <a:buChar char="n"/>
            </a:pPr>
            <a:r>
              <a:rPr lang="en-US" altLang="zh-TW" dirty="0" smtClean="0"/>
              <a:t>A</a:t>
            </a:r>
            <a:r>
              <a:rPr lang="zh-TW" altLang="en-US" dirty="0" smtClean="0"/>
              <a:t>區</a:t>
            </a:r>
            <a:r>
              <a:rPr lang="en-US" altLang="zh-TW" dirty="0" smtClean="0"/>
              <a:t>:</a:t>
            </a:r>
            <a:r>
              <a:rPr lang="zh-TW" altLang="en-US" dirty="0" smtClean="0"/>
              <a:t>招生發展成熟國家</a:t>
            </a:r>
            <a:endParaRPr lang="en-US" altLang="zh-TW" dirty="0" smtClean="0"/>
          </a:p>
          <a:p>
            <a:pPr marL="285750" indent="-285750">
              <a:buFont typeface="Wingdings" panose="05000000000000000000" pitchFamily="2" charset="2"/>
              <a:buChar char="n"/>
            </a:pPr>
            <a:r>
              <a:rPr lang="en-US" altLang="zh-TW" dirty="0" smtClean="0"/>
              <a:t>B</a:t>
            </a:r>
            <a:r>
              <a:rPr lang="zh-TW" altLang="en-US" dirty="0" smtClean="0"/>
              <a:t>區</a:t>
            </a:r>
            <a:r>
              <a:rPr lang="en-US" altLang="zh-TW" dirty="0" smtClean="0"/>
              <a:t>:</a:t>
            </a:r>
            <a:r>
              <a:rPr lang="zh-TW" altLang="en-US" dirty="0" smtClean="0"/>
              <a:t>具有潛力之國家</a:t>
            </a:r>
            <a:endParaRPr lang="en-US" altLang="zh-TW" dirty="0" smtClean="0"/>
          </a:p>
          <a:p>
            <a:pPr marL="285750" indent="-285750">
              <a:buFont typeface="Wingdings" panose="05000000000000000000" pitchFamily="2" charset="2"/>
              <a:buChar char="n"/>
            </a:pPr>
            <a:r>
              <a:rPr lang="en-US" altLang="zh-TW" dirty="0" smtClean="0"/>
              <a:t>C</a:t>
            </a:r>
            <a:r>
              <a:rPr lang="zh-TW" altLang="en-US" dirty="0" smtClean="0"/>
              <a:t>區</a:t>
            </a:r>
            <a:r>
              <a:rPr lang="en-US" altLang="zh-TW" dirty="0" smtClean="0"/>
              <a:t>:</a:t>
            </a:r>
            <a:r>
              <a:rPr lang="zh-TW" altLang="en-US" dirty="0" smtClean="0"/>
              <a:t>招生艱困國家</a:t>
            </a:r>
            <a:endParaRPr lang="zh-TW" altLang="en-US" dirty="0"/>
          </a:p>
        </p:txBody>
      </p:sp>
    </p:spTree>
    <p:extLst>
      <p:ext uri="{BB962C8B-B14F-4D97-AF65-F5344CB8AC3E}">
        <p14:creationId xmlns:p14="http://schemas.microsoft.com/office/powerpoint/2010/main" val="2606417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3595313033"/>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2</a:t>
                      </a:r>
                      <a:r>
                        <a:rPr lang="en-US" altLang="zh-TW" sz="3600" dirty="0" smtClean="0">
                          <a:solidFill>
                            <a:schemeClr val="tx1"/>
                          </a:solidFill>
                        </a:rPr>
                        <a:t>-</a:t>
                      </a:r>
                      <a:r>
                        <a:rPr lang="en-US" altLang="zh-TW" sz="4400" dirty="0" smtClean="0">
                          <a:solidFill>
                            <a:schemeClr val="tx1"/>
                          </a:solidFill>
                        </a:rPr>
                        <a:t>1</a:t>
                      </a:r>
                      <a:endParaRPr lang="zh-TW" altLang="en-US" sz="4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招生相關</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2664371" y="103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 name="文字方塊 1"/>
          <p:cNvSpPr txBox="1"/>
          <p:nvPr/>
        </p:nvSpPr>
        <p:spPr>
          <a:xfrm>
            <a:off x="504131" y="1844824"/>
            <a:ext cx="1368152" cy="369332"/>
          </a:xfrm>
          <a:prstGeom prst="rect">
            <a:avLst/>
          </a:prstGeom>
          <a:solidFill>
            <a:schemeClr val="accent4"/>
          </a:solidFill>
        </p:spPr>
        <p:txBody>
          <a:bodyPr wrap="square" lIns="0" tIns="0" rIns="0" bIns="0" rtlCol="0" anchor="ctr" anchorCtr="1">
            <a:spAutoFit/>
          </a:bodyPr>
          <a:lstStyle>
            <a:defPPr>
              <a:defRPr lang="zh-TW"/>
            </a:defPPr>
            <a:lvl1pPr>
              <a:defRPr sz="240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defRPr>
            </a:lvl1pPr>
          </a:lstStyle>
          <a:p>
            <a:r>
              <a:rPr lang="zh-TW" altLang="en-US" dirty="0" smtClean="0"/>
              <a:t>目　的</a:t>
            </a:r>
            <a:endParaRPr lang="zh-TW" altLang="en-US" dirty="0"/>
          </a:p>
        </p:txBody>
      </p:sp>
      <p:sp>
        <p:nvSpPr>
          <p:cNvPr id="9" name="文字方塊 8"/>
          <p:cNvSpPr txBox="1"/>
          <p:nvPr/>
        </p:nvSpPr>
        <p:spPr>
          <a:xfrm>
            <a:off x="360115" y="2890214"/>
            <a:ext cx="1368152" cy="369332"/>
          </a:xfrm>
          <a:prstGeom prst="rect">
            <a:avLst/>
          </a:prstGeom>
          <a:solidFill>
            <a:srgbClr val="007AD6"/>
          </a:solidFill>
        </p:spPr>
        <p:txBody>
          <a:bodyPr wrap="square" lIns="0" tIns="0" rIns="0" bIns="0" rtlCol="0" anchor="ctr" anchorCtr="1">
            <a:spAutoFit/>
          </a:bodyPr>
          <a:lstStyle/>
          <a:p>
            <a:r>
              <a:rPr lang="zh-TW" altLang="en-US" sz="24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作　法</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74EF4FA5-3ACF-4466-B5A8-2110E529564F}" type="slidenum">
              <a:rPr lang="en-US" altLang="zh-TW" smtClean="0"/>
              <a:pPr/>
              <a:t>6</a:t>
            </a:fld>
            <a:endParaRPr lang="en-US" altLang="zh-TW" dirty="0"/>
          </a:p>
        </p:txBody>
      </p:sp>
      <p:pic>
        <p:nvPicPr>
          <p:cNvPr id="13" name="Picture 7" descr="MCj01990310000[1]"/>
          <p:cNvPicPr>
            <a:picLocks noChangeAspect="1" noChangeArrowheads="1"/>
          </p:cNvPicPr>
          <p:nvPr/>
        </p:nvPicPr>
        <p:blipFill>
          <a:blip r:embed="rId2" cstate="print"/>
          <a:srcRect/>
          <a:stretch>
            <a:fillRect/>
          </a:stretch>
        </p:blipFill>
        <p:spPr bwMode="auto">
          <a:xfrm>
            <a:off x="8919271" y="308594"/>
            <a:ext cx="1584176" cy="1205405"/>
          </a:xfrm>
          <a:prstGeom prst="rect">
            <a:avLst/>
          </a:prstGeom>
          <a:noFill/>
          <a:ln w="9525">
            <a:noFill/>
            <a:miter lim="800000"/>
            <a:headEnd/>
            <a:tailEnd/>
          </a:ln>
        </p:spPr>
      </p:pic>
      <p:sp>
        <p:nvSpPr>
          <p:cNvPr id="3" name="文字方塊 2"/>
          <p:cNvSpPr txBox="1"/>
          <p:nvPr/>
        </p:nvSpPr>
        <p:spPr>
          <a:xfrm>
            <a:off x="720155" y="2225971"/>
            <a:ext cx="9505056" cy="646331"/>
          </a:xfrm>
          <a:prstGeom prst="rect">
            <a:avLst/>
          </a:prstGeom>
          <a:noFill/>
        </p:spPr>
        <p:txBody>
          <a:bodyPr wrap="square" rtlCol="0">
            <a:spAutoFit/>
          </a:bodyPr>
          <a:lstStyle/>
          <a:p>
            <a:pPr algn="just"/>
            <a:r>
              <a:rPr lang="zh-TW" altLang="en-US" b="0" dirty="0">
                <a:latin typeface="微軟正黑體" panose="020B0604030504040204" pitchFamily="34" charset="-120"/>
                <a:ea typeface="微軟正黑體" panose="020B0604030504040204" pitchFamily="34" charset="-120"/>
              </a:rPr>
              <a:t>依東南亞各國現行發展需求，調整現階段赴境外招生策略並進行拓點，擴大我國向東南亞及印度各國招生之利基。</a:t>
            </a:r>
          </a:p>
        </p:txBody>
      </p:sp>
      <p:sp>
        <p:nvSpPr>
          <p:cNvPr id="16" name="文字方塊 15"/>
          <p:cNvSpPr txBox="1"/>
          <p:nvPr/>
        </p:nvSpPr>
        <p:spPr>
          <a:xfrm>
            <a:off x="692165" y="3259546"/>
            <a:ext cx="9533046" cy="3600986"/>
          </a:xfrm>
          <a:prstGeom prst="rect">
            <a:avLst/>
          </a:prstGeom>
          <a:noFill/>
        </p:spPr>
        <p:txBody>
          <a:bodyPr wrap="square" rtlCol="0">
            <a:spAutoFit/>
          </a:bodyPr>
          <a:lstStyle/>
          <a:p>
            <a:pPr marL="447675" indent="-447675" algn="just">
              <a:spcBef>
                <a:spcPts val="600"/>
              </a:spcBef>
            </a:pPr>
            <a:r>
              <a:rPr lang="zh-TW" altLang="en-US" dirty="0" smtClean="0">
                <a:latin typeface="微軟正黑體" panose="020B0604030504040204" pitchFamily="34" charset="-120"/>
                <a:ea typeface="微軟正黑體" panose="020B0604030504040204" pitchFamily="34" charset="-120"/>
              </a:rPr>
              <a:t>一、補助學校特定國家拓點招生開班行銷費用</a:t>
            </a:r>
            <a:r>
              <a:rPr lang="en-US" altLang="zh-TW"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a:p>
            <a:pPr marL="447675" indent="-447675" algn="just">
              <a:spcBef>
                <a:spcPts val="600"/>
              </a:spcBef>
            </a:pPr>
            <a:r>
              <a:rPr lang="en-US" altLang="zh-TW" b="0" dirty="0">
                <a:latin typeface="微軟正黑體" panose="020B0604030504040204" pitchFamily="34" charset="-120"/>
                <a:ea typeface="微軟正黑體" panose="020B0604030504040204" pitchFamily="34" charset="-120"/>
              </a:rPr>
              <a:t>1.</a:t>
            </a:r>
            <a:r>
              <a:rPr lang="zh-TW" altLang="en-US" b="0" dirty="0">
                <a:latin typeface="微軟正黑體" panose="020B0604030504040204" pitchFamily="34" charset="-120"/>
                <a:ea typeface="微軟正黑體" panose="020B0604030504040204" pitchFamily="34" charset="-120"/>
              </a:rPr>
              <a:t>補助學校拓點招生開班行銷費用。</a:t>
            </a:r>
          </a:p>
          <a:p>
            <a:pPr marL="1887538" indent="-1887538" algn="just">
              <a:spcBef>
                <a:spcPts val="600"/>
              </a:spcBef>
            </a:pPr>
            <a:r>
              <a:rPr lang="en-US" altLang="zh-TW" b="0" dirty="0">
                <a:latin typeface="微軟正黑體" panose="020B0604030504040204" pitchFamily="34" charset="-120"/>
                <a:ea typeface="微軟正黑體" panose="020B0604030504040204" pitchFamily="34" charset="-120"/>
              </a:rPr>
              <a:t>2.</a:t>
            </a:r>
            <a:r>
              <a:rPr lang="zh-TW" altLang="en-US" b="0" dirty="0">
                <a:latin typeface="微軟正黑體" panose="020B0604030504040204" pitchFamily="34" charset="-120"/>
                <a:ea typeface="微軟正黑體" panose="020B0604030504040204" pitchFamily="34" charset="-120"/>
              </a:rPr>
              <a:t>招生事宜作業費</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招收來臺之學位生，參酌每校以上一學年度</a:t>
            </a:r>
            <a:r>
              <a:rPr lang="en-US" altLang="zh-TW" b="0" dirty="0">
                <a:latin typeface="微軟正黑體" panose="020B0604030504040204" pitchFamily="34" charset="-120"/>
                <a:ea typeface="微軟正黑體" panose="020B0604030504040204" pitchFamily="34" charset="-120"/>
              </a:rPr>
              <a:t>(9</a:t>
            </a:r>
            <a:r>
              <a:rPr lang="zh-TW" altLang="en-US" b="0" dirty="0">
                <a:latin typeface="微軟正黑體" panose="020B0604030504040204" pitchFamily="34" charset="-120"/>
                <a:ea typeface="微軟正黑體" panose="020B0604030504040204" pitchFamily="34" charset="-120"/>
              </a:rPr>
              <a:t>月註冊</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實際註冊之東協南亞國家新生人數，補助招生事宜作業費用。</a:t>
            </a:r>
          </a:p>
          <a:p>
            <a:pPr marL="447675" indent="-447675" algn="just">
              <a:spcBef>
                <a:spcPts val="600"/>
              </a:spcBef>
            </a:pPr>
            <a:r>
              <a:rPr lang="zh-TW" altLang="en-US" dirty="0" smtClean="0">
                <a:latin typeface="微軟正黑體" panose="020B0604030504040204" pitchFamily="34" charset="-120"/>
                <a:ea typeface="微軟正黑體" panose="020B0604030504040204" pitchFamily="34" charset="-120"/>
              </a:rPr>
              <a:t>二、補助</a:t>
            </a:r>
            <a:r>
              <a:rPr lang="zh-TW" altLang="en-US" dirty="0">
                <a:latin typeface="微軟正黑體" panose="020B0604030504040204" pitchFamily="34" charset="-120"/>
                <a:ea typeface="微軟正黑體" panose="020B0604030504040204" pitchFamily="34" charset="-120"/>
              </a:rPr>
              <a:t>學校在臺開設各種專</a:t>
            </a:r>
            <a:r>
              <a:rPr lang="zh-TW" altLang="en-US" dirty="0" smtClean="0">
                <a:latin typeface="微軟正黑體" panose="020B0604030504040204" pitchFamily="34" charset="-120"/>
                <a:ea typeface="微軟正黑體" panose="020B0604030504040204" pitchFamily="34" charset="-120"/>
              </a:rPr>
              <a:t>班</a:t>
            </a:r>
            <a:r>
              <a:rPr lang="en-US" altLang="zh-TW"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a:p>
            <a:pPr marL="273050" indent="-273050" algn="just">
              <a:spcBef>
                <a:spcPts val="600"/>
              </a:spcBef>
            </a:pPr>
            <a:r>
              <a:rPr lang="en-US" altLang="zh-TW" b="0" dirty="0">
                <a:latin typeface="微軟正黑體" panose="020B0604030504040204" pitchFamily="34" charset="-120"/>
                <a:ea typeface="微軟正黑體" panose="020B0604030504040204" pitchFamily="34" charset="-120"/>
              </a:rPr>
              <a:t>1.</a:t>
            </a:r>
            <a:r>
              <a:rPr lang="zh-TW" altLang="en-US" b="0" dirty="0">
                <a:latin typeface="微軟正黑體" panose="020B0604030504040204" pitchFamily="34" charset="-120"/>
                <a:ea typeface="微軟正黑體" panose="020B0604030504040204" pitchFamily="34" charset="-120"/>
              </a:rPr>
              <a:t>大學校院在臺開設高階人才專班</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每班招收至少</a:t>
            </a:r>
            <a:r>
              <a:rPr lang="en-US" altLang="zh-TW" b="0" dirty="0">
                <a:latin typeface="微軟正黑體" panose="020B0604030504040204" pitchFamily="34" charset="-120"/>
                <a:ea typeface="微軟正黑體" panose="020B0604030504040204" pitchFamily="34" charset="-120"/>
              </a:rPr>
              <a:t>20</a:t>
            </a:r>
            <a:r>
              <a:rPr lang="zh-TW" altLang="en-US" b="0" dirty="0">
                <a:latin typeface="微軟正黑體" panose="020B0604030504040204" pitchFamily="34" charset="-120"/>
                <a:ea typeface="微軟正黑體" panose="020B0604030504040204" pitchFamily="34" charset="-120"/>
              </a:rPr>
              <a:t>人</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，採跨領域別或議題導向、專題研習之短期研習方式進行</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上課至少</a:t>
            </a:r>
            <a:r>
              <a:rPr lang="en-US" altLang="zh-TW" b="0" dirty="0">
                <a:latin typeface="微軟正黑體" panose="020B0604030504040204" pitchFamily="34" charset="-120"/>
                <a:ea typeface="微軟正黑體" panose="020B0604030504040204" pitchFamily="34" charset="-120"/>
              </a:rPr>
              <a:t>4</a:t>
            </a:r>
            <a:r>
              <a:rPr lang="zh-TW" altLang="en-US" b="0" dirty="0">
                <a:latin typeface="微軟正黑體" panose="020B0604030504040204" pitchFamily="34" charset="-120"/>
                <a:ea typeface="微軟正黑體" panose="020B0604030504040204" pitchFamily="34" charset="-120"/>
              </a:rPr>
              <a:t>週以上</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，提供東協南亞等南向國家經濟發展所需之高級專業人才。</a:t>
            </a:r>
          </a:p>
          <a:p>
            <a:pPr marL="273050" indent="-273050" algn="just">
              <a:spcBef>
                <a:spcPts val="600"/>
              </a:spcBef>
            </a:pPr>
            <a:r>
              <a:rPr lang="en-US" altLang="zh-TW" b="0" dirty="0">
                <a:latin typeface="微軟正黑體" panose="020B0604030504040204" pitchFamily="34" charset="-120"/>
                <a:ea typeface="微軟正黑體" panose="020B0604030504040204" pitchFamily="34" charset="-120"/>
              </a:rPr>
              <a:t>2.</a:t>
            </a:r>
            <a:r>
              <a:rPr lang="zh-TW" altLang="en-US" b="0" dirty="0">
                <a:latin typeface="微軟正黑體" panose="020B0604030504040204" pitchFamily="34" charset="-120"/>
                <a:ea typeface="微軟正黑體" panose="020B0604030504040204" pitchFamily="34" charset="-120"/>
              </a:rPr>
              <a:t>學校辦理先修班</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含語言、基礎</a:t>
            </a:r>
            <a:r>
              <a:rPr lang="zh-TW" altLang="en-US" b="0" dirty="0" smtClean="0">
                <a:latin typeface="微軟正黑體" panose="020B0604030504040204" pitchFamily="34" charset="-120"/>
                <a:ea typeface="微軟正黑體" panose="020B0604030504040204" pitchFamily="34" charset="-120"/>
              </a:rPr>
              <a:t>學科</a:t>
            </a:r>
            <a:r>
              <a:rPr lang="en-US" altLang="zh-TW" b="0" dirty="0" smtClean="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，及</a:t>
            </a:r>
            <a:r>
              <a:rPr lang="zh-TW" altLang="en-US" b="0" dirty="0" smtClean="0">
                <a:latin typeface="微軟正黑體" panose="020B0604030504040204" pitchFamily="34" charset="-120"/>
                <a:ea typeface="微軟正黑體" panose="020B0604030504040204" pitchFamily="34" charset="-120"/>
              </a:rPr>
              <a:t>學士</a:t>
            </a:r>
            <a:r>
              <a:rPr lang="zh-TW" altLang="en-US" b="0" dirty="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碩士及博士合作</a:t>
            </a:r>
            <a:r>
              <a:rPr lang="zh-TW" altLang="en-US" b="0" dirty="0">
                <a:latin typeface="微軟正黑體" panose="020B0604030504040204" pitchFamily="34" charset="-120"/>
                <a:ea typeface="微軟正黑體" panose="020B0604030504040204" pitchFamily="34" charset="-120"/>
              </a:rPr>
              <a:t>式專班</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可採</a:t>
            </a:r>
            <a:r>
              <a:rPr lang="en-US" altLang="zh-TW" b="0" dirty="0">
                <a:latin typeface="微軟正黑體" panose="020B0604030504040204" pitchFamily="34" charset="-120"/>
                <a:ea typeface="微軟正黑體" panose="020B0604030504040204" pitchFamily="34" charset="-120"/>
              </a:rPr>
              <a:t>1+3</a:t>
            </a:r>
            <a:r>
              <a:rPr lang="zh-TW" altLang="en-US" b="0" dirty="0">
                <a:latin typeface="微軟正黑體" panose="020B0604030504040204" pitchFamily="34" charset="-120"/>
                <a:ea typeface="微軟正黑體" panose="020B0604030504040204" pitchFamily="34" charset="-120"/>
              </a:rPr>
              <a:t>，</a:t>
            </a:r>
            <a:r>
              <a:rPr lang="en-US" altLang="zh-TW" b="0" dirty="0">
                <a:latin typeface="微軟正黑體" panose="020B0604030504040204" pitchFamily="34" charset="-120"/>
                <a:ea typeface="微軟正黑體" panose="020B0604030504040204" pitchFamily="34" charset="-120"/>
              </a:rPr>
              <a:t>2+2</a:t>
            </a:r>
            <a:r>
              <a:rPr lang="zh-TW" altLang="en-US" b="0" dirty="0">
                <a:latin typeface="微軟正黑體" panose="020B0604030504040204" pitchFamily="34" charset="-120"/>
                <a:ea typeface="微軟正黑體" panose="020B0604030504040204" pitchFamily="34" charset="-120"/>
              </a:rPr>
              <a:t>等模式</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，若入學後，學分可依各校學則及相關教務章則規定應進行抵免。</a:t>
            </a:r>
          </a:p>
          <a:p>
            <a:pPr marL="447675" indent="-447675" algn="just">
              <a:spcBef>
                <a:spcPts val="600"/>
              </a:spcBef>
            </a:pPr>
            <a:endParaRPr lang="en-US" altLang="zh-TW" b="0" dirty="0" smtClean="0">
              <a:latin typeface="微軟正黑體" panose="020B0604030504040204" pitchFamily="34" charset="-120"/>
              <a:ea typeface="微軟正黑體" panose="020B0604030504040204" pitchFamily="34" charset="-120"/>
            </a:endParaRPr>
          </a:p>
        </p:txBody>
      </p:sp>
      <p:sp>
        <p:nvSpPr>
          <p:cNvPr id="17" name="矩形 9"/>
          <p:cNvSpPr>
            <a:spLocks noChangeArrowheads="1"/>
          </p:cNvSpPr>
          <p:nvPr/>
        </p:nvSpPr>
        <p:spPr bwMode="auto">
          <a:xfrm>
            <a:off x="2746045" y="223104"/>
            <a:ext cx="6117437" cy="124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342900" lvl="1" indent="-342900" defTabSz="311150">
              <a:lnSpc>
                <a:spcPct val="90000"/>
              </a:lnSpc>
              <a:spcBef>
                <a:spcPts val="600"/>
              </a:spcBef>
              <a:buSzPct val="80000"/>
              <a:buFont typeface="Wingdings" panose="05000000000000000000" pitchFamily="2" charset="2"/>
              <a:buChar char="n"/>
              <a:defRPr/>
            </a:pPr>
            <a:r>
              <a:rPr lang="zh-TW" altLang="zh-TW" sz="2400" u="sng" dirty="0" smtClean="0"/>
              <a:t>補助學校特定國家拓點招生開班行銷費用</a:t>
            </a:r>
            <a:endParaRPr lang="zh-TW" altLang="en-US" sz="2400" u="sng" dirty="0">
              <a:latin typeface="微軟正黑體" pitchFamily="34" charset="-120"/>
              <a:ea typeface="微軟正黑體" pitchFamily="34" charset="-120"/>
            </a:endParaRPr>
          </a:p>
          <a:p>
            <a:pPr marL="342900" lvl="1" indent="-342900" defTabSz="311150">
              <a:lnSpc>
                <a:spcPct val="90000"/>
              </a:lnSpc>
              <a:spcBef>
                <a:spcPts val="600"/>
              </a:spcBef>
              <a:buSzPct val="80000"/>
              <a:buFont typeface="Wingdings" panose="05000000000000000000" pitchFamily="2" charset="2"/>
              <a:buChar char="n"/>
              <a:defRPr/>
            </a:pPr>
            <a:r>
              <a:rPr lang="zh-TW" altLang="en-US" sz="2400" dirty="0">
                <a:latin typeface="微軟正黑體" pitchFamily="34" charset="-120"/>
                <a:ea typeface="微軟正黑體" pitchFamily="34" charset="-120"/>
              </a:rPr>
              <a:t>在臺舉辦夏日學校</a:t>
            </a:r>
          </a:p>
          <a:p>
            <a:pPr marL="342900" lvl="1" indent="-342900" defTabSz="311150">
              <a:lnSpc>
                <a:spcPct val="90000"/>
              </a:lnSpc>
              <a:spcBef>
                <a:spcPts val="600"/>
              </a:spcBef>
              <a:buSzPct val="80000"/>
              <a:buFont typeface="Wingdings" panose="05000000000000000000" pitchFamily="2" charset="2"/>
              <a:buChar char="n"/>
              <a:defRPr/>
            </a:pPr>
            <a:endParaRPr lang="zh-TW" altLang="en-US"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555377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4056304734"/>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2</a:t>
                      </a:r>
                      <a:r>
                        <a:rPr lang="en-US" altLang="zh-TW" sz="3600" dirty="0" smtClean="0">
                          <a:solidFill>
                            <a:schemeClr val="tx1"/>
                          </a:solidFill>
                        </a:rPr>
                        <a:t>-</a:t>
                      </a:r>
                      <a:r>
                        <a:rPr lang="en-US" altLang="zh-TW" sz="4400" dirty="0" smtClean="0">
                          <a:solidFill>
                            <a:schemeClr val="tx1"/>
                          </a:solidFill>
                        </a:rPr>
                        <a:t>1</a:t>
                      </a:r>
                      <a:endParaRPr lang="zh-TW" altLang="en-US" sz="4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招生相關</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2664371" y="103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1386861433"/>
              </p:ext>
            </p:extLst>
          </p:nvPr>
        </p:nvGraphicFramePr>
        <p:xfrm>
          <a:off x="504130" y="1617664"/>
          <a:ext cx="9316146" cy="5137171"/>
        </p:xfrm>
        <a:graphic>
          <a:graphicData uri="http://schemas.openxmlformats.org/drawingml/2006/table">
            <a:tbl>
              <a:tblPr firstRow="1" firstCol="1" bandRow="1"/>
              <a:tblGrid>
                <a:gridCol w="708350"/>
                <a:gridCol w="708350"/>
                <a:gridCol w="708350"/>
                <a:gridCol w="614795"/>
                <a:gridCol w="783863"/>
                <a:gridCol w="552647"/>
                <a:gridCol w="414318"/>
                <a:gridCol w="507874"/>
                <a:gridCol w="507874"/>
                <a:gridCol w="775175"/>
                <a:gridCol w="368208"/>
                <a:gridCol w="380906"/>
                <a:gridCol w="380906"/>
                <a:gridCol w="380906"/>
                <a:gridCol w="380906"/>
                <a:gridCol w="380906"/>
                <a:gridCol w="380906"/>
                <a:gridCol w="380906"/>
              </a:tblGrid>
              <a:tr h="0">
                <a:tc>
                  <a:txBody>
                    <a:bodyPr/>
                    <a:lstStyle/>
                    <a:p>
                      <a:pPr algn="l">
                        <a:spcAft>
                          <a:spcPts val="0"/>
                        </a:spcAft>
                      </a:pPr>
                      <a:r>
                        <a:rPr lang="zh-TW" sz="1200" kern="100" dirty="0">
                          <a:effectLst/>
                          <a:latin typeface="Calibri"/>
                          <a:ea typeface="新細明體"/>
                          <a:cs typeface="Times New Roman"/>
                        </a:rPr>
                        <a:t>分區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a:effectLst/>
                          <a:latin typeface="Calibri"/>
                          <a:ea typeface="新細明體"/>
                          <a:cs typeface="Times New Roman"/>
                        </a:rPr>
                        <a:t> </a:t>
                      </a:r>
                      <a:endParaRPr lang="zh-TW" sz="1200" kern="100">
                        <a:effectLst/>
                        <a:latin typeface="Calibri"/>
                        <a:ea typeface="新細明體"/>
                        <a:cs typeface="Times New Roman"/>
                      </a:endParaRP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1200" kern="100">
                          <a:effectLst/>
                          <a:latin typeface="Calibri"/>
                          <a:ea typeface="新細明體"/>
                          <a:cs typeface="Times New Roman"/>
                        </a:rPr>
                        <a:t>A</a:t>
                      </a:r>
                      <a:r>
                        <a:rPr lang="zh-TW" sz="1200" kern="100">
                          <a:effectLst/>
                          <a:latin typeface="Calibri"/>
                          <a:ea typeface="新細明體"/>
                          <a:cs typeface="Times New Roman"/>
                        </a:rPr>
                        <a:t>區</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5">
                  <a:txBody>
                    <a:bodyPr/>
                    <a:lstStyle/>
                    <a:p>
                      <a:pPr algn="ctr">
                        <a:spcAft>
                          <a:spcPts val="0"/>
                        </a:spcAft>
                      </a:pPr>
                      <a:r>
                        <a:rPr lang="en-US" sz="1200" kern="100">
                          <a:effectLst/>
                          <a:latin typeface="Calibri"/>
                          <a:ea typeface="新細明體"/>
                          <a:cs typeface="Times New Roman"/>
                        </a:rPr>
                        <a:t>B</a:t>
                      </a:r>
                      <a:r>
                        <a:rPr lang="zh-TW" sz="1200" kern="100">
                          <a:effectLst/>
                          <a:latin typeface="Calibri"/>
                          <a:ea typeface="新細明體"/>
                          <a:cs typeface="Times New Roman"/>
                        </a:rPr>
                        <a:t>區</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8">
                  <a:txBody>
                    <a:bodyPr/>
                    <a:lstStyle/>
                    <a:p>
                      <a:pPr algn="ctr">
                        <a:spcAft>
                          <a:spcPts val="0"/>
                        </a:spcAft>
                      </a:pPr>
                      <a:r>
                        <a:rPr lang="en-US" sz="1200" kern="100">
                          <a:effectLst/>
                          <a:latin typeface="Calibri"/>
                          <a:ea typeface="新細明體"/>
                          <a:cs typeface="Times New Roman"/>
                        </a:rPr>
                        <a:t>C</a:t>
                      </a:r>
                      <a:r>
                        <a:rPr lang="zh-TW" sz="1200" kern="100">
                          <a:effectLst/>
                          <a:latin typeface="Calibri"/>
                          <a:ea typeface="新細明體"/>
                          <a:cs typeface="Times New Roman"/>
                        </a:rPr>
                        <a:t>區</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45685">
                <a:tc>
                  <a:txBody>
                    <a:bodyPr/>
                    <a:lstStyle/>
                    <a:p>
                      <a:pPr algn="l">
                        <a:spcAft>
                          <a:spcPts val="0"/>
                        </a:spcAft>
                      </a:pPr>
                      <a:r>
                        <a:rPr lang="zh-TW" sz="1200" kern="100">
                          <a:effectLst/>
                          <a:latin typeface="Calibri"/>
                          <a:ea typeface="新細明體"/>
                          <a:cs typeface="Times New Roman"/>
                        </a:rPr>
                        <a:t>國別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a:effectLst/>
                          <a:latin typeface="Calibri"/>
                          <a:ea typeface="新細明體"/>
                          <a:cs typeface="Times New Roman"/>
                        </a:rPr>
                        <a:t> </a:t>
                      </a:r>
                      <a:endParaRPr lang="zh-TW" sz="1200" kern="100">
                        <a:effectLst/>
                        <a:latin typeface="Calibri"/>
                        <a:ea typeface="新細明體"/>
                        <a:cs typeface="Times New Roman"/>
                      </a:endParaRP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100">
                          <a:effectLst/>
                          <a:latin typeface="Calibri"/>
                          <a:ea typeface="新細明體"/>
                          <a:cs typeface="Times New Roman"/>
                        </a:rPr>
                        <a:t>馬來西亞</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100">
                          <a:effectLst/>
                          <a:latin typeface="Calibri"/>
                          <a:ea typeface="新細明體"/>
                          <a:cs typeface="Times New Roman"/>
                        </a:rPr>
                        <a:t>印尼</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100">
                          <a:effectLst/>
                          <a:latin typeface="Calibri"/>
                          <a:ea typeface="新細明體"/>
                          <a:cs typeface="Times New Roman"/>
                        </a:rPr>
                        <a:t>越南</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100">
                          <a:effectLst/>
                          <a:latin typeface="Calibri"/>
                          <a:ea typeface="新細明體"/>
                          <a:cs typeface="Times New Roman"/>
                        </a:rPr>
                        <a:t>印度</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100">
                          <a:effectLst/>
                          <a:latin typeface="Calibri"/>
                          <a:ea typeface="新細明體"/>
                          <a:cs typeface="Times New Roman"/>
                        </a:rPr>
                        <a:t>泰國</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100">
                          <a:effectLst/>
                          <a:latin typeface="Calibri"/>
                          <a:ea typeface="新細明體"/>
                          <a:cs typeface="Times New Roman"/>
                        </a:rPr>
                        <a:t>緬甸</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100">
                          <a:effectLst/>
                          <a:latin typeface="Calibri"/>
                          <a:ea typeface="新細明體"/>
                          <a:cs typeface="Times New Roman"/>
                        </a:rPr>
                        <a:t>新加坡</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100">
                          <a:effectLst/>
                          <a:latin typeface="Calibri"/>
                          <a:ea typeface="新細明體"/>
                          <a:cs typeface="Times New Roman"/>
                        </a:rPr>
                        <a:t>菲律賓</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zh-TW" sz="1200" kern="100">
                          <a:effectLst/>
                          <a:latin typeface="Calibri"/>
                          <a:ea typeface="新細明體"/>
                          <a:cs typeface="Times New Roman"/>
                        </a:rPr>
                        <a:t>巴基斯坦</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100">
                          <a:effectLst/>
                          <a:latin typeface="Calibri"/>
                          <a:ea typeface="新細明體"/>
                          <a:cs typeface="Times New Roman"/>
                        </a:rPr>
                        <a:t>尼泊爾</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100">
                          <a:effectLst/>
                          <a:latin typeface="Calibri"/>
                          <a:ea typeface="新細明體"/>
                          <a:cs typeface="Times New Roman"/>
                        </a:rPr>
                        <a:t>斯里蘭卡</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100">
                          <a:effectLst/>
                          <a:latin typeface="Calibri"/>
                          <a:ea typeface="新細明體"/>
                          <a:cs typeface="Times New Roman"/>
                        </a:rPr>
                        <a:t>汶萊</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100">
                          <a:effectLst/>
                          <a:latin typeface="Calibri"/>
                          <a:ea typeface="新細明體"/>
                          <a:cs typeface="Times New Roman"/>
                        </a:rPr>
                        <a:t>孟加拉</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100">
                          <a:effectLst/>
                          <a:latin typeface="Calibri"/>
                          <a:ea typeface="新細明體"/>
                          <a:cs typeface="Times New Roman"/>
                        </a:rPr>
                        <a:t>寮國</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100">
                          <a:effectLst/>
                          <a:latin typeface="Calibri"/>
                          <a:ea typeface="新細明體"/>
                          <a:cs typeface="Times New Roman"/>
                        </a:rPr>
                        <a:t>柬埔寨</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200" kern="100" dirty="0">
                          <a:effectLst/>
                          <a:latin typeface="Calibri"/>
                          <a:ea typeface="新細明體"/>
                          <a:cs typeface="Times New Roman"/>
                        </a:rPr>
                        <a:t>不丹</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45685">
                <a:tc rowSpan="2">
                  <a:txBody>
                    <a:bodyPr/>
                    <a:lstStyle/>
                    <a:p>
                      <a:pPr algn="l">
                        <a:spcAft>
                          <a:spcPts val="0"/>
                        </a:spcAft>
                      </a:pPr>
                      <a:r>
                        <a:rPr lang="zh-TW" sz="1200" kern="100">
                          <a:effectLst/>
                          <a:latin typeface="Calibri"/>
                          <a:ea typeface="新細明體"/>
                          <a:cs typeface="Times New Roman"/>
                        </a:rPr>
                        <a:t>拓點行銷費用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200" kern="100">
                          <a:effectLst/>
                          <a:latin typeface="Calibri"/>
                          <a:ea typeface="新細明體"/>
                          <a:cs typeface="Times New Roman"/>
                        </a:rPr>
                        <a:t>學校申請原則 </a:t>
                      </a: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sz="1200" kern="100">
                          <a:effectLst/>
                          <a:latin typeface="Calibri"/>
                          <a:ea typeface="新細明體"/>
                          <a:cs typeface="Times New Roman"/>
                        </a:rPr>
                        <a:t>無</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13">
                  <a:txBody>
                    <a:bodyPr/>
                    <a:lstStyle/>
                    <a:p>
                      <a:pPr algn="ctr">
                        <a:spcAft>
                          <a:spcPts val="0"/>
                        </a:spcAft>
                      </a:pPr>
                      <a:r>
                        <a:rPr lang="zh-TW" sz="1200" kern="100">
                          <a:effectLst/>
                          <a:latin typeface="Calibri"/>
                          <a:ea typeface="新細明體"/>
                          <a:cs typeface="Times New Roman"/>
                        </a:rPr>
                        <a:t>每校至多申請</a:t>
                      </a:r>
                      <a:r>
                        <a:rPr lang="en-US" sz="1200" kern="100">
                          <a:effectLst/>
                          <a:latin typeface="Calibri"/>
                          <a:ea typeface="新細明體"/>
                          <a:cs typeface="Times New Roman"/>
                        </a:rPr>
                        <a:t>3</a:t>
                      </a:r>
                      <a:r>
                        <a:rPr lang="zh-TW" sz="1200" kern="100">
                          <a:effectLst/>
                          <a:latin typeface="Calibri"/>
                          <a:ea typeface="新細明體"/>
                          <a:cs typeface="Times New Roman"/>
                        </a:rPr>
                        <a:t>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45685">
                <a:tc vMerge="1">
                  <a:txBody>
                    <a:bodyPr/>
                    <a:lstStyle/>
                    <a:p>
                      <a:endParaRPr lang="zh-TW" altLang="en-US"/>
                    </a:p>
                  </a:txBody>
                  <a:tcPr/>
                </a:tc>
                <a:tc>
                  <a:txBody>
                    <a:bodyPr/>
                    <a:lstStyle/>
                    <a:p>
                      <a:pPr algn="l">
                        <a:spcAft>
                          <a:spcPts val="0"/>
                        </a:spcAft>
                      </a:pPr>
                      <a:r>
                        <a:rPr lang="zh-TW" sz="1200" kern="100">
                          <a:effectLst/>
                          <a:latin typeface="Calibri"/>
                          <a:ea typeface="新細明體"/>
                          <a:cs typeface="Times New Roman"/>
                        </a:rPr>
                        <a:t>補助原則 </a:t>
                      </a: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sz="1200" kern="100">
                          <a:effectLst/>
                          <a:latin typeface="Calibri"/>
                          <a:ea typeface="新細明體"/>
                          <a:cs typeface="Times New Roman"/>
                        </a:rPr>
                        <a:t>無</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5">
                  <a:txBody>
                    <a:bodyPr/>
                    <a:lstStyle/>
                    <a:p>
                      <a:pPr algn="l">
                        <a:spcAft>
                          <a:spcPts val="0"/>
                        </a:spcAft>
                      </a:pPr>
                      <a:r>
                        <a:rPr lang="zh-TW" sz="1200" kern="100" dirty="0">
                          <a:effectLst/>
                          <a:latin typeface="Calibri"/>
                          <a:ea typeface="新細明體"/>
                          <a:cs typeface="Times New Roman"/>
                        </a:rPr>
                        <a:t>各國別補助</a:t>
                      </a:r>
                      <a:r>
                        <a:rPr lang="en-US" sz="1200" kern="100" dirty="0">
                          <a:effectLst/>
                          <a:latin typeface="Calibri"/>
                          <a:ea typeface="新細明體"/>
                          <a:cs typeface="Times New Roman"/>
                        </a:rPr>
                        <a:t>10</a:t>
                      </a:r>
                      <a:r>
                        <a:rPr lang="zh-TW" sz="1200" kern="100" dirty="0">
                          <a:effectLst/>
                          <a:latin typeface="Calibri"/>
                          <a:ea typeface="新細明體"/>
                          <a:cs typeface="Times New Roman"/>
                        </a:rPr>
                        <a:t>校，每校補助上限為</a:t>
                      </a:r>
                      <a:r>
                        <a:rPr lang="en-US" sz="1200" kern="100" dirty="0">
                          <a:effectLst/>
                          <a:latin typeface="Calibri"/>
                          <a:ea typeface="新細明體"/>
                          <a:cs typeface="Times New Roman"/>
                        </a:rPr>
                        <a:t>100</a:t>
                      </a:r>
                      <a:r>
                        <a:rPr lang="zh-TW" sz="1200" kern="100" dirty="0">
                          <a:effectLst/>
                          <a:latin typeface="Calibri"/>
                          <a:ea typeface="新細明體"/>
                          <a:cs typeface="Times New Roman"/>
                        </a:rPr>
                        <a:t>萬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8">
                  <a:txBody>
                    <a:bodyPr/>
                    <a:lstStyle/>
                    <a:p>
                      <a:pPr algn="l">
                        <a:spcAft>
                          <a:spcPts val="0"/>
                        </a:spcAft>
                      </a:pPr>
                      <a:r>
                        <a:rPr lang="zh-TW" sz="1200" kern="100">
                          <a:effectLst/>
                          <a:latin typeface="Calibri"/>
                          <a:ea typeface="新細明體"/>
                          <a:cs typeface="Times New Roman"/>
                        </a:rPr>
                        <a:t>各國別補助</a:t>
                      </a:r>
                      <a:r>
                        <a:rPr lang="en-US" sz="1200" kern="100">
                          <a:effectLst/>
                          <a:latin typeface="Calibri"/>
                          <a:ea typeface="新細明體"/>
                          <a:cs typeface="Times New Roman"/>
                        </a:rPr>
                        <a:t>3</a:t>
                      </a:r>
                      <a:r>
                        <a:rPr lang="zh-TW" sz="1200" kern="100">
                          <a:effectLst/>
                          <a:latin typeface="Calibri"/>
                          <a:ea typeface="新細明體"/>
                          <a:cs typeface="Times New Roman"/>
                        </a:rPr>
                        <a:t>校，每校補助上限為</a:t>
                      </a:r>
                      <a:r>
                        <a:rPr lang="en-US" sz="1200" kern="100">
                          <a:effectLst/>
                          <a:latin typeface="Calibri"/>
                          <a:ea typeface="新細明體"/>
                          <a:cs typeface="Times New Roman"/>
                        </a:rPr>
                        <a:t>150</a:t>
                      </a:r>
                      <a:r>
                        <a:rPr lang="zh-TW" sz="1200" kern="100">
                          <a:effectLst/>
                          <a:latin typeface="Calibri"/>
                          <a:ea typeface="新細明體"/>
                          <a:cs typeface="Times New Roman"/>
                        </a:rPr>
                        <a:t>萬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528638">
                <a:tc rowSpan="2">
                  <a:txBody>
                    <a:bodyPr/>
                    <a:lstStyle/>
                    <a:p>
                      <a:pPr algn="l">
                        <a:spcAft>
                          <a:spcPts val="0"/>
                        </a:spcAft>
                      </a:pPr>
                      <a:r>
                        <a:rPr lang="zh-TW" sz="1200" kern="100">
                          <a:effectLst/>
                          <a:latin typeface="Calibri"/>
                          <a:ea typeface="新細明體"/>
                          <a:cs typeface="Times New Roman"/>
                        </a:rPr>
                        <a:t>招生事宜作業費用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200" kern="100">
                          <a:effectLst/>
                          <a:latin typeface="Calibri"/>
                          <a:ea typeface="新細明體"/>
                          <a:cs typeface="Times New Roman"/>
                        </a:rPr>
                        <a:t>學校申請原則 </a:t>
                      </a: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6">
                  <a:txBody>
                    <a:bodyPr/>
                    <a:lstStyle/>
                    <a:p>
                      <a:pPr algn="l">
                        <a:spcAft>
                          <a:spcPts val="0"/>
                        </a:spcAft>
                      </a:pPr>
                      <a:r>
                        <a:rPr lang="en-US" sz="1200" kern="100" dirty="0">
                          <a:effectLst/>
                          <a:latin typeface="Calibri"/>
                          <a:ea typeface="新細明體"/>
                          <a:cs typeface="Times New Roman"/>
                        </a:rPr>
                        <a:t>1.</a:t>
                      </a:r>
                      <a:r>
                        <a:rPr lang="zh-TW" sz="1200" kern="100" dirty="0">
                          <a:effectLst/>
                          <a:latin typeface="Calibri"/>
                          <a:ea typeface="新細明體"/>
                          <a:cs typeface="Times New Roman"/>
                        </a:rPr>
                        <a:t>針對各區</a:t>
                      </a:r>
                      <a:r>
                        <a:rPr lang="en-US" sz="1200" kern="100" dirty="0">
                          <a:effectLst/>
                          <a:latin typeface="Calibri"/>
                          <a:ea typeface="新細明體"/>
                          <a:cs typeface="Times New Roman"/>
                        </a:rPr>
                        <a:t>(A</a:t>
                      </a:r>
                      <a:r>
                        <a:rPr lang="zh-TW" sz="1200" kern="100" dirty="0">
                          <a:effectLst/>
                          <a:latin typeface="Calibri"/>
                          <a:ea typeface="新細明體"/>
                          <a:cs typeface="Times New Roman"/>
                        </a:rPr>
                        <a:t>區、</a:t>
                      </a:r>
                      <a:r>
                        <a:rPr lang="en-US" sz="1200" kern="100" dirty="0">
                          <a:effectLst/>
                          <a:latin typeface="Calibri"/>
                          <a:ea typeface="新細明體"/>
                          <a:cs typeface="Times New Roman"/>
                        </a:rPr>
                        <a:t>B</a:t>
                      </a:r>
                      <a:r>
                        <a:rPr lang="zh-TW" sz="1200" kern="100" dirty="0">
                          <a:effectLst/>
                          <a:latin typeface="Calibri"/>
                          <a:ea typeface="新細明體"/>
                          <a:cs typeface="Times New Roman"/>
                        </a:rPr>
                        <a:t>區、</a:t>
                      </a:r>
                      <a:r>
                        <a:rPr lang="en-US" sz="1200" kern="100" dirty="0">
                          <a:effectLst/>
                          <a:latin typeface="Calibri"/>
                          <a:ea typeface="新細明體"/>
                          <a:cs typeface="Times New Roman"/>
                        </a:rPr>
                        <a:t>C</a:t>
                      </a:r>
                      <a:r>
                        <a:rPr lang="zh-TW" sz="1200" kern="100" dirty="0">
                          <a:effectLst/>
                          <a:latin typeface="Calibri"/>
                          <a:ea typeface="新細明體"/>
                          <a:cs typeface="Times New Roman"/>
                        </a:rPr>
                        <a:t>區</a:t>
                      </a:r>
                      <a:r>
                        <a:rPr lang="en-US" sz="1200" kern="100" dirty="0">
                          <a:effectLst/>
                          <a:latin typeface="Calibri"/>
                          <a:ea typeface="新細明體"/>
                          <a:cs typeface="Times New Roman"/>
                        </a:rPr>
                        <a:t>)</a:t>
                      </a:r>
                      <a:r>
                        <a:rPr lang="zh-TW" sz="1200" kern="100" dirty="0">
                          <a:effectLst/>
                          <a:latin typeface="Calibri"/>
                          <a:ea typeface="新細明體"/>
                          <a:cs typeface="Times New Roman"/>
                        </a:rPr>
                        <a:t>國別，依各</a:t>
                      </a:r>
                      <a:r>
                        <a:rPr lang="zh-TW" sz="1200" kern="100" dirty="0" smtClean="0">
                          <a:effectLst/>
                          <a:latin typeface="Calibri"/>
                          <a:ea typeface="新細明體"/>
                          <a:cs typeface="Times New Roman"/>
                        </a:rPr>
                        <a:t>校規</a:t>
                      </a:r>
                      <a:r>
                        <a:rPr lang="zh-TW" altLang="en-US" sz="1200" kern="100" dirty="0" smtClean="0">
                          <a:effectLst/>
                          <a:latin typeface="Calibri"/>
                          <a:ea typeface="新細明體"/>
                          <a:cs typeface="Times New Roman"/>
                        </a:rPr>
                        <a:t>劃</a:t>
                      </a:r>
                      <a:r>
                        <a:rPr lang="zh-TW" sz="1200" kern="100" dirty="0" smtClean="0">
                          <a:effectLst/>
                          <a:latin typeface="Calibri"/>
                          <a:ea typeface="新細明體"/>
                          <a:cs typeface="Times New Roman"/>
                        </a:rPr>
                        <a:t>提出</a:t>
                      </a:r>
                      <a:r>
                        <a:rPr lang="zh-TW" sz="1200" kern="100" dirty="0">
                          <a:effectLst/>
                          <a:latin typeface="Calibri"/>
                          <a:ea typeface="新細明體"/>
                          <a:cs typeface="Times New Roman"/>
                        </a:rPr>
                        <a:t>申請。</a:t>
                      </a:r>
                      <a:r>
                        <a:rPr lang="en-US" sz="1200" kern="100" dirty="0">
                          <a:effectLst/>
                          <a:latin typeface="Calibri"/>
                          <a:ea typeface="新細明體"/>
                          <a:cs typeface="Times New Roman"/>
                        </a:rPr>
                        <a:t>2.</a:t>
                      </a:r>
                      <a:r>
                        <a:rPr lang="zh-TW" sz="1200" kern="100" dirty="0">
                          <a:effectLst/>
                          <a:latin typeface="Calibri"/>
                          <a:ea typeface="新細明體"/>
                          <a:cs typeface="Times New Roman"/>
                        </a:rPr>
                        <a:t>學校</a:t>
                      </a:r>
                      <a:r>
                        <a:rPr lang="zh-TW" sz="1200" kern="100" dirty="0" smtClean="0">
                          <a:effectLst/>
                          <a:latin typeface="Calibri"/>
                          <a:ea typeface="新細明體"/>
                          <a:cs typeface="Times New Roman"/>
                        </a:rPr>
                        <a:t>應</a:t>
                      </a:r>
                      <a:r>
                        <a:rPr lang="zh-TW" altLang="en-US" sz="1200" kern="100" dirty="0" smtClean="0">
                          <a:effectLst/>
                          <a:latin typeface="Calibri"/>
                          <a:ea typeface="新細明體"/>
                          <a:cs typeface="Times New Roman"/>
                        </a:rPr>
                        <a:t>以</a:t>
                      </a:r>
                      <a:r>
                        <a:rPr lang="zh-TW" sz="1200" kern="100" dirty="0" smtClean="0">
                          <a:effectLst/>
                          <a:latin typeface="Calibri"/>
                          <a:ea typeface="新細明體"/>
                          <a:cs typeface="Times New Roman"/>
                        </a:rPr>
                        <a:t>總</a:t>
                      </a:r>
                      <a:r>
                        <a:rPr lang="zh-TW" altLang="en-US" sz="1200" kern="100" dirty="0" smtClean="0">
                          <a:effectLst/>
                          <a:latin typeface="Calibri"/>
                          <a:ea typeface="新細明體"/>
                          <a:cs typeface="Times New Roman"/>
                        </a:rPr>
                        <a:t>補助經費之</a:t>
                      </a:r>
                      <a:r>
                        <a:rPr lang="en-US" sz="1200" kern="100" dirty="0" smtClean="0">
                          <a:effectLst/>
                          <a:latin typeface="Calibri"/>
                          <a:ea typeface="新細明體"/>
                          <a:cs typeface="Times New Roman"/>
                        </a:rPr>
                        <a:t>10%</a:t>
                      </a:r>
                      <a:r>
                        <a:rPr lang="zh-TW" altLang="en-US" sz="1200" kern="100" dirty="0" smtClean="0">
                          <a:effectLst/>
                          <a:latin typeface="Calibri"/>
                          <a:ea typeface="新細明體"/>
                          <a:cs typeface="Times New Roman"/>
                        </a:rPr>
                        <a:t>作</a:t>
                      </a:r>
                      <a:r>
                        <a:rPr lang="zh-TW" sz="1200" kern="100" dirty="0" smtClean="0">
                          <a:effectLst/>
                          <a:latin typeface="Calibri"/>
                          <a:ea typeface="新細明體"/>
                          <a:cs typeface="Times New Roman"/>
                        </a:rPr>
                        <a:t>為</a:t>
                      </a:r>
                      <a:r>
                        <a:rPr lang="zh-TW" sz="1200" kern="100" dirty="0">
                          <a:effectLst/>
                          <a:latin typeface="Calibri"/>
                          <a:ea typeface="新細明體"/>
                          <a:cs typeface="Times New Roman"/>
                        </a:rPr>
                        <a:t>配合款</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757891">
                <a:tc vMerge="1">
                  <a:txBody>
                    <a:bodyPr/>
                    <a:lstStyle/>
                    <a:p>
                      <a:endParaRPr lang="zh-TW" altLang="en-US"/>
                    </a:p>
                  </a:txBody>
                  <a:tcPr/>
                </a:tc>
                <a:tc>
                  <a:txBody>
                    <a:bodyPr/>
                    <a:lstStyle/>
                    <a:p>
                      <a:pPr algn="l">
                        <a:spcAft>
                          <a:spcPts val="0"/>
                        </a:spcAft>
                      </a:pPr>
                      <a:r>
                        <a:rPr lang="zh-TW" sz="1200" kern="100">
                          <a:effectLst/>
                          <a:latin typeface="Calibri"/>
                          <a:ea typeface="新細明體"/>
                          <a:cs typeface="Times New Roman"/>
                        </a:rPr>
                        <a:t>補助原則 </a:t>
                      </a: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zh-TW" sz="1200" kern="100" dirty="0">
                          <a:effectLst/>
                          <a:latin typeface="Calibri"/>
                          <a:ea typeface="新細明體"/>
                          <a:cs typeface="Times New Roman"/>
                        </a:rPr>
                        <a:t>博士新生人數達</a:t>
                      </a:r>
                      <a:r>
                        <a:rPr lang="en-US" sz="1200" kern="100" dirty="0">
                          <a:effectLst/>
                          <a:latin typeface="Calibri"/>
                          <a:ea typeface="新細明體"/>
                          <a:cs typeface="Times New Roman"/>
                        </a:rPr>
                        <a:t>20</a:t>
                      </a:r>
                      <a:r>
                        <a:rPr lang="zh-TW" sz="1200" kern="100" dirty="0">
                          <a:effectLst/>
                          <a:latin typeface="Calibri"/>
                          <a:ea typeface="新細明體"/>
                          <a:cs typeface="Times New Roman"/>
                        </a:rPr>
                        <a:t>人，以每位博士生約</a:t>
                      </a:r>
                      <a:r>
                        <a:rPr lang="en-US" sz="1200" kern="100" dirty="0">
                          <a:effectLst/>
                          <a:latin typeface="Calibri"/>
                          <a:ea typeface="新細明體"/>
                          <a:cs typeface="Times New Roman"/>
                        </a:rPr>
                        <a:t>2</a:t>
                      </a:r>
                      <a:r>
                        <a:rPr lang="zh-TW" sz="1200" kern="100" dirty="0">
                          <a:effectLst/>
                          <a:latin typeface="Calibri"/>
                          <a:ea typeface="新細明體"/>
                          <a:cs typeface="Times New Roman"/>
                        </a:rPr>
                        <a:t>萬元核算，補助招生作業費用。</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5">
                  <a:txBody>
                    <a:bodyPr/>
                    <a:lstStyle/>
                    <a:p>
                      <a:pPr algn="l">
                        <a:spcAft>
                          <a:spcPts val="0"/>
                        </a:spcAft>
                      </a:pPr>
                      <a:r>
                        <a:rPr lang="zh-TW" sz="1200" kern="100">
                          <a:effectLst/>
                          <a:latin typeface="Calibri"/>
                          <a:ea typeface="新細明體"/>
                          <a:cs typeface="Times New Roman"/>
                        </a:rPr>
                        <a:t>新生人數達</a:t>
                      </a:r>
                      <a:r>
                        <a:rPr lang="en-US" sz="1200" kern="100">
                          <a:effectLst/>
                          <a:latin typeface="Calibri"/>
                          <a:ea typeface="新細明體"/>
                          <a:cs typeface="Times New Roman"/>
                        </a:rPr>
                        <a:t>20</a:t>
                      </a:r>
                      <a:r>
                        <a:rPr lang="zh-TW" sz="1200" kern="100">
                          <a:effectLst/>
                          <a:latin typeface="Calibri"/>
                          <a:ea typeface="新細明體"/>
                          <a:cs typeface="Times New Roman"/>
                        </a:rPr>
                        <a:t>人，以每位學生約</a:t>
                      </a:r>
                      <a:r>
                        <a:rPr lang="en-US" sz="1200" kern="100">
                          <a:effectLst/>
                          <a:latin typeface="Calibri"/>
                          <a:ea typeface="新細明體"/>
                          <a:cs typeface="Times New Roman"/>
                        </a:rPr>
                        <a:t>3</a:t>
                      </a:r>
                      <a:r>
                        <a:rPr lang="zh-TW" sz="1200" kern="100">
                          <a:effectLst/>
                          <a:latin typeface="Calibri"/>
                          <a:ea typeface="新細明體"/>
                          <a:cs typeface="Times New Roman"/>
                        </a:rPr>
                        <a:t>萬元核算，補助招生作業費用。</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8">
                  <a:txBody>
                    <a:bodyPr/>
                    <a:lstStyle/>
                    <a:p>
                      <a:pPr algn="l">
                        <a:spcAft>
                          <a:spcPts val="0"/>
                        </a:spcAft>
                      </a:pPr>
                      <a:r>
                        <a:rPr lang="zh-TW" sz="1200" kern="100">
                          <a:effectLst/>
                          <a:latin typeface="Calibri"/>
                          <a:ea typeface="新細明體"/>
                          <a:cs typeface="Times New Roman"/>
                        </a:rPr>
                        <a:t>新生人數達</a:t>
                      </a:r>
                      <a:r>
                        <a:rPr lang="en-US" sz="1200" kern="100">
                          <a:effectLst/>
                          <a:latin typeface="Calibri"/>
                          <a:ea typeface="新細明體"/>
                          <a:cs typeface="Times New Roman"/>
                        </a:rPr>
                        <a:t>5</a:t>
                      </a:r>
                      <a:r>
                        <a:rPr lang="zh-TW" sz="1200" kern="100">
                          <a:effectLst/>
                          <a:latin typeface="Calibri"/>
                          <a:ea typeface="新細明體"/>
                          <a:cs typeface="Times New Roman"/>
                        </a:rPr>
                        <a:t>人以上，以每位學生約</a:t>
                      </a:r>
                      <a:r>
                        <a:rPr lang="en-US" sz="1200" kern="100">
                          <a:effectLst/>
                          <a:latin typeface="Calibri"/>
                          <a:ea typeface="新細明體"/>
                          <a:cs typeface="Times New Roman"/>
                        </a:rPr>
                        <a:t>4</a:t>
                      </a:r>
                      <a:r>
                        <a:rPr lang="zh-TW" sz="1200" kern="100">
                          <a:effectLst/>
                          <a:latin typeface="Calibri"/>
                          <a:ea typeface="新細明體"/>
                          <a:cs typeface="Times New Roman"/>
                        </a:rPr>
                        <a:t>萬元核算，補助招生作業費用。</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960749">
                <a:tc>
                  <a:txBody>
                    <a:bodyPr/>
                    <a:lstStyle/>
                    <a:p>
                      <a:pPr algn="l">
                        <a:spcAft>
                          <a:spcPts val="0"/>
                        </a:spcAft>
                      </a:pPr>
                      <a:r>
                        <a:rPr lang="zh-TW" sz="1200" kern="100">
                          <a:effectLst/>
                          <a:latin typeface="Calibri"/>
                          <a:ea typeface="新細明體"/>
                          <a:cs typeface="Times New Roman"/>
                        </a:rPr>
                        <a:t>高階人才專班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200" kern="100">
                          <a:effectLst/>
                          <a:latin typeface="Calibri"/>
                          <a:ea typeface="新細明體"/>
                          <a:cs typeface="Times New Roman"/>
                        </a:rPr>
                        <a:t>學校申請原則 </a:t>
                      </a: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zh-TW" sz="1200" kern="100">
                          <a:effectLst/>
                          <a:latin typeface="Calibri"/>
                          <a:ea typeface="新細明體"/>
                          <a:cs typeface="Times New Roman"/>
                        </a:rPr>
                        <a:t>需有各國政府官員、學校行政主管</a:t>
                      </a:r>
                      <a:r>
                        <a:rPr lang="en-US" sz="1200" kern="100">
                          <a:effectLst/>
                          <a:latin typeface="Calibri"/>
                          <a:ea typeface="新細明體"/>
                          <a:cs typeface="Times New Roman"/>
                        </a:rPr>
                        <a:t>(</a:t>
                      </a:r>
                      <a:r>
                        <a:rPr lang="zh-TW" sz="1200" kern="100">
                          <a:effectLst/>
                          <a:latin typeface="Calibri"/>
                          <a:ea typeface="新細明體"/>
                          <a:cs typeface="Times New Roman"/>
                        </a:rPr>
                        <a:t>含高中職教師</a:t>
                      </a:r>
                      <a:r>
                        <a:rPr lang="en-US" sz="1200" kern="100">
                          <a:effectLst/>
                          <a:latin typeface="Calibri"/>
                          <a:ea typeface="新細明體"/>
                          <a:cs typeface="Times New Roman"/>
                        </a:rPr>
                        <a:t>)</a:t>
                      </a:r>
                      <a:r>
                        <a:rPr lang="zh-TW" sz="1200" kern="100">
                          <a:effectLst/>
                          <a:latin typeface="Calibri"/>
                          <a:ea typeface="新細明體"/>
                          <a:cs typeface="Times New Roman"/>
                        </a:rPr>
                        <a:t>、或企業中高階主管人員於每班人數</a:t>
                      </a:r>
                      <a:r>
                        <a:rPr lang="en-US" sz="1200" kern="100">
                          <a:effectLst/>
                          <a:latin typeface="Calibri"/>
                          <a:ea typeface="新細明體"/>
                          <a:cs typeface="Times New Roman"/>
                        </a:rPr>
                        <a:t>1/3</a:t>
                      </a:r>
                      <a:r>
                        <a:rPr lang="zh-TW" sz="1200" kern="100">
                          <a:effectLst/>
                          <a:latin typeface="Calibri"/>
                          <a:ea typeface="新細明體"/>
                          <a:cs typeface="Times New Roman"/>
                        </a:rPr>
                        <a:t>以上。</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13">
                  <a:txBody>
                    <a:bodyPr/>
                    <a:lstStyle/>
                    <a:p>
                      <a:pPr algn="ctr">
                        <a:spcAft>
                          <a:spcPts val="0"/>
                        </a:spcAft>
                      </a:pPr>
                      <a:r>
                        <a:rPr lang="zh-TW" sz="1200" kern="100">
                          <a:effectLst/>
                          <a:latin typeface="Calibri"/>
                          <a:ea typeface="新細明體"/>
                          <a:cs typeface="Times New Roman"/>
                        </a:rPr>
                        <a:t>不限制</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71167">
                <a:tc rowSpan="2">
                  <a:txBody>
                    <a:bodyPr/>
                    <a:lstStyle/>
                    <a:p>
                      <a:pPr algn="l">
                        <a:spcAft>
                          <a:spcPts val="0"/>
                        </a:spcAft>
                      </a:pPr>
                      <a:r>
                        <a:rPr lang="zh-TW" sz="1200" kern="100" dirty="0">
                          <a:effectLst/>
                          <a:latin typeface="Calibri"/>
                          <a:ea typeface="新細明體"/>
                          <a:cs typeface="Times New Roman"/>
                        </a:rPr>
                        <a:t>先修班及合作式雙聯專班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200" kern="100">
                          <a:effectLst/>
                          <a:latin typeface="Calibri"/>
                          <a:ea typeface="新細明體"/>
                          <a:cs typeface="Times New Roman"/>
                        </a:rPr>
                        <a:t>學校申請原則 </a:t>
                      </a: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zh-TW" sz="1200" kern="100">
                          <a:effectLst/>
                          <a:latin typeface="Calibri"/>
                          <a:ea typeface="新細明體"/>
                          <a:cs typeface="Times New Roman"/>
                        </a:rPr>
                        <a:t>限碩士或博士級別，每班招收至少</a:t>
                      </a:r>
                      <a:r>
                        <a:rPr lang="en-US" sz="1200" kern="100">
                          <a:effectLst/>
                          <a:latin typeface="Calibri"/>
                          <a:ea typeface="新細明體"/>
                          <a:cs typeface="Times New Roman"/>
                        </a:rPr>
                        <a:t>10</a:t>
                      </a:r>
                      <a:r>
                        <a:rPr lang="zh-TW" sz="1200" kern="100">
                          <a:effectLst/>
                          <a:latin typeface="Calibri"/>
                          <a:ea typeface="新細明體"/>
                          <a:cs typeface="Times New Roman"/>
                        </a:rPr>
                        <a:t>人</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13">
                  <a:txBody>
                    <a:bodyPr/>
                    <a:lstStyle/>
                    <a:p>
                      <a:pPr algn="l">
                        <a:spcAft>
                          <a:spcPts val="0"/>
                        </a:spcAft>
                      </a:pPr>
                      <a:r>
                        <a:rPr lang="en-US" sz="1200" kern="100">
                          <a:effectLst/>
                          <a:latin typeface="Calibri"/>
                          <a:ea typeface="新細明體"/>
                          <a:cs typeface="Times New Roman"/>
                        </a:rPr>
                        <a:t>1.</a:t>
                      </a:r>
                      <a:r>
                        <a:rPr lang="zh-TW" sz="1200" kern="100">
                          <a:effectLst/>
                          <a:latin typeface="Calibri"/>
                          <a:ea typeface="新細明體"/>
                          <a:cs typeface="Times New Roman"/>
                        </a:rPr>
                        <a:t>碩士或博士級別，每班招收至少</a:t>
                      </a:r>
                      <a:r>
                        <a:rPr lang="en-US" sz="1200" kern="100">
                          <a:effectLst/>
                          <a:latin typeface="Calibri"/>
                          <a:ea typeface="新細明體"/>
                          <a:cs typeface="Times New Roman"/>
                        </a:rPr>
                        <a:t>10</a:t>
                      </a:r>
                      <a:r>
                        <a:rPr lang="zh-TW" sz="1200" kern="100">
                          <a:effectLst/>
                          <a:latin typeface="Calibri"/>
                          <a:ea typeface="新細明體"/>
                          <a:cs typeface="Times New Roman"/>
                        </a:rPr>
                        <a:t>人</a:t>
                      </a:r>
                      <a:r>
                        <a:rPr lang="en-US" sz="1200" kern="100">
                          <a:effectLst/>
                          <a:latin typeface="Calibri"/>
                          <a:ea typeface="新細明體"/>
                          <a:cs typeface="Times New Roman"/>
                        </a:rPr>
                        <a:t>       2.</a:t>
                      </a:r>
                      <a:r>
                        <a:rPr lang="zh-TW" sz="1200" kern="100">
                          <a:effectLst/>
                          <a:latin typeface="Calibri"/>
                          <a:ea typeface="新細明體"/>
                          <a:cs typeface="Times New Roman"/>
                        </a:rPr>
                        <a:t>學士級別，每班招收至少</a:t>
                      </a:r>
                      <a:r>
                        <a:rPr lang="en-US" sz="1200" kern="100">
                          <a:effectLst/>
                          <a:latin typeface="Calibri"/>
                          <a:ea typeface="新細明體"/>
                          <a:cs typeface="Times New Roman"/>
                        </a:rPr>
                        <a:t>20</a:t>
                      </a:r>
                      <a:r>
                        <a:rPr lang="zh-TW" sz="1200" kern="100">
                          <a:effectLst/>
                          <a:latin typeface="Calibri"/>
                          <a:ea typeface="新細明體"/>
                          <a:cs typeface="Times New Roman"/>
                        </a:rPr>
                        <a:t>人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89266">
                <a:tc vMerge="1">
                  <a:txBody>
                    <a:bodyPr/>
                    <a:lstStyle/>
                    <a:p>
                      <a:endParaRPr lang="zh-TW" altLang="en-US"/>
                    </a:p>
                  </a:txBody>
                  <a:tcPr/>
                </a:tc>
                <a:tc>
                  <a:txBody>
                    <a:bodyPr/>
                    <a:lstStyle/>
                    <a:p>
                      <a:pPr algn="l">
                        <a:spcAft>
                          <a:spcPts val="0"/>
                        </a:spcAft>
                      </a:pPr>
                      <a:r>
                        <a:rPr lang="zh-TW" sz="1200" kern="100">
                          <a:effectLst/>
                          <a:latin typeface="Calibri"/>
                          <a:ea typeface="新細明體"/>
                          <a:cs typeface="Times New Roman"/>
                        </a:rPr>
                        <a:t>補助原則 </a:t>
                      </a:r>
                    </a:p>
                  </a:txBody>
                  <a:tcPr marL="17780" marR="177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6">
                  <a:txBody>
                    <a:bodyPr/>
                    <a:lstStyle/>
                    <a:p>
                      <a:pPr algn="l">
                        <a:spcAft>
                          <a:spcPts val="0"/>
                        </a:spcAft>
                      </a:pPr>
                      <a:r>
                        <a:rPr lang="zh-TW" sz="1200" kern="100" dirty="0">
                          <a:effectLst/>
                          <a:latin typeface="Calibri"/>
                          <a:ea typeface="新細明體"/>
                          <a:cs typeface="Times New Roman"/>
                        </a:rPr>
                        <a:t>每班補助</a:t>
                      </a:r>
                      <a:r>
                        <a:rPr lang="en-US" sz="1200" kern="100" dirty="0">
                          <a:effectLst/>
                          <a:latin typeface="Calibri"/>
                          <a:ea typeface="新細明體"/>
                          <a:cs typeface="Times New Roman"/>
                        </a:rPr>
                        <a:t>50</a:t>
                      </a:r>
                      <a:r>
                        <a:rPr lang="zh-TW" sz="1200" kern="100" dirty="0">
                          <a:effectLst/>
                          <a:latin typeface="Calibri"/>
                          <a:ea typeface="新細明體"/>
                          <a:cs typeface="Times New Roman"/>
                        </a:rPr>
                        <a:t>萬，每校補助上限為</a:t>
                      </a:r>
                      <a:r>
                        <a:rPr lang="en-US" sz="1200" kern="100" dirty="0">
                          <a:effectLst/>
                          <a:latin typeface="Calibri"/>
                          <a:ea typeface="新細明體"/>
                          <a:cs typeface="Times New Roman"/>
                        </a:rPr>
                        <a:t>2</a:t>
                      </a:r>
                      <a:r>
                        <a:rPr lang="zh-TW" sz="1200" kern="100" dirty="0">
                          <a:effectLst/>
                          <a:latin typeface="Calibri"/>
                          <a:ea typeface="新細明體"/>
                          <a:cs typeface="Times New Roman"/>
                        </a:rPr>
                        <a:t>班，預計補助</a:t>
                      </a:r>
                      <a:r>
                        <a:rPr lang="en-US" sz="1200" kern="100" dirty="0">
                          <a:effectLst/>
                          <a:latin typeface="Calibri"/>
                          <a:ea typeface="新細明體"/>
                          <a:cs typeface="Times New Roman"/>
                        </a:rPr>
                        <a:t>60</a:t>
                      </a:r>
                      <a:r>
                        <a:rPr lang="zh-TW" sz="1200" kern="100" dirty="0">
                          <a:effectLst/>
                          <a:latin typeface="Calibri"/>
                          <a:ea typeface="新細明體"/>
                          <a:cs typeface="Times New Roman"/>
                        </a:rPr>
                        <a:t>班。 </a:t>
                      </a:r>
                    </a:p>
                  </a:txBody>
                  <a:tcPr marL="17780" marR="177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7" name="投影片編號版面配置區 6"/>
          <p:cNvSpPr>
            <a:spLocks noGrp="1"/>
          </p:cNvSpPr>
          <p:nvPr>
            <p:ph type="sldNum" sz="quarter" idx="12"/>
          </p:nvPr>
        </p:nvSpPr>
        <p:spPr/>
        <p:txBody>
          <a:bodyPr/>
          <a:lstStyle/>
          <a:p>
            <a:fld id="{74EF4FA5-3ACF-4466-B5A8-2110E529564F}" type="slidenum">
              <a:rPr lang="en-US" altLang="zh-TW" smtClean="0"/>
              <a:pPr/>
              <a:t>7</a:t>
            </a:fld>
            <a:endParaRPr lang="en-US" altLang="zh-TW" dirty="0"/>
          </a:p>
        </p:txBody>
      </p:sp>
      <p:sp>
        <p:nvSpPr>
          <p:cNvPr id="17" name="矩形 9"/>
          <p:cNvSpPr>
            <a:spLocks noChangeArrowheads="1"/>
          </p:cNvSpPr>
          <p:nvPr/>
        </p:nvSpPr>
        <p:spPr bwMode="auto">
          <a:xfrm>
            <a:off x="2746045" y="223104"/>
            <a:ext cx="6117437" cy="834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342900" lvl="1" indent="-342900" defTabSz="311150">
              <a:lnSpc>
                <a:spcPct val="90000"/>
              </a:lnSpc>
              <a:spcBef>
                <a:spcPts val="600"/>
              </a:spcBef>
              <a:buSzPct val="80000"/>
              <a:buFont typeface="Wingdings" panose="05000000000000000000" pitchFamily="2" charset="2"/>
              <a:buChar char="n"/>
              <a:defRPr/>
            </a:pPr>
            <a:r>
              <a:rPr lang="zh-TW" altLang="en-US" sz="2400" u="sng" dirty="0" smtClean="0">
                <a:latin typeface="微軟正黑體" pitchFamily="34" charset="-120"/>
                <a:ea typeface="微軟正黑體" pitchFamily="34" charset="-120"/>
              </a:rPr>
              <a:t>補助學校特定國家拓點招生開班行銷費用</a:t>
            </a:r>
            <a:endParaRPr lang="zh-TW" altLang="en-US" sz="2400" u="sng" dirty="0">
              <a:latin typeface="微軟正黑體" pitchFamily="34" charset="-120"/>
              <a:ea typeface="微軟正黑體" pitchFamily="34" charset="-120"/>
            </a:endParaRPr>
          </a:p>
          <a:p>
            <a:pPr marL="342900" lvl="1" indent="-342900" defTabSz="311150">
              <a:lnSpc>
                <a:spcPct val="90000"/>
              </a:lnSpc>
              <a:spcBef>
                <a:spcPts val="600"/>
              </a:spcBef>
              <a:buSzPct val="80000"/>
              <a:buFont typeface="Wingdings" panose="05000000000000000000" pitchFamily="2" charset="2"/>
              <a:buChar char="n"/>
              <a:defRPr/>
            </a:pPr>
            <a:r>
              <a:rPr lang="zh-TW" altLang="en-US" sz="2400" dirty="0">
                <a:latin typeface="微軟正黑體" pitchFamily="34" charset="-120"/>
                <a:ea typeface="微軟正黑體" pitchFamily="34" charset="-120"/>
              </a:rPr>
              <a:t>在臺舉辦夏日</a:t>
            </a:r>
            <a:r>
              <a:rPr lang="zh-TW" altLang="en-US" sz="2400" dirty="0" smtClean="0">
                <a:latin typeface="微軟正黑體" pitchFamily="34" charset="-120"/>
                <a:ea typeface="微軟正黑體" pitchFamily="34" charset="-120"/>
              </a:rPr>
              <a:t>學校</a:t>
            </a:r>
            <a:endParaRPr lang="zh-TW" altLang="en-US"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4037538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3002585257"/>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2</a:t>
                      </a:r>
                      <a:r>
                        <a:rPr lang="en-US" altLang="zh-TW" sz="3600" dirty="0" smtClean="0">
                          <a:solidFill>
                            <a:schemeClr val="tx1"/>
                          </a:solidFill>
                        </a:rPr>
                        <a:t>-</a:t>
                      </a:r>
                      <a:r>
                        <a:rPr lang="en-US" altLang="zh-TW" sz="4400" dirty="0" smtClean="0">
                          <a:solidFill>
                            <a:schemeClr val="tx1"/>
                          </a:solidFill>
                        </a:rPr>
                        <a:t>1</a:t>
                      </a:r>
                      <a:endParaRPr lang="zh-TW" altLang="en-US" sz="4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招生相關</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2664371" y="103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 name="文字方塊 1"/>
          <p:cNvSpPr txBox="1"/>
          <p:nvPr/>
        </p:nvSpPr>
        <p:spPr>
          <a:xfrm>
            <a:off x="504131" y="1844824"/>
            <a:ext cx="1368152" cy="369332"/>
          </a:xfrm>
          <a:prstGeom prst="rect">
            <a:avLst/>
          </a:prstGeom>
          <a:solidFill>
            <a:schemeClr val="accent4"/>
          </a:solidFill>
        </p:spPr>
        <p:txBody>
          <a:bodyPr wrap="square" lIns="0" tIns="0" rIns="0" bIns="0" rtlCol="0" anchor="ctr" anchorCtr="1">
            <a:spAutoFit/>
          </a:bodyPr>
          <a:lstStyle>
            <a:defPPr>
              <a:defRPr lang="zh-TW"/>
            </a:defPPr>
            <a:lvl1pPr>
              <a:defRPr sz="240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defRPr>
            </a:lvl1pPr>
          </a:lstStyle>
          <a:p>
            <a:r>
              <a:rPr lang="zh-TW" altLang="en-US" dirty="0" smtClean="0"/>
              <a:t>目　的</a:t>
            </a:r>
            <a:endParaRPr lang="zh-TW" altLang="en-US" dirty="0"/>
          </a:p>
        </p:txBody>
      </p:sp>
      <p:sp>
        <p:nvSpPr>
          <p:cNvPr id="9" name="文字方塊 8"/>
          <p:cNvSpPr txBox="1"/>
          <p:nvPr/>
        </p:nvSpPr>
        <p:spPr>
          <a:xfrm>
            <a:off x="487716" y="3282466"/>
            <a:ext cx="1368152" cy="369332"/>
          </a:xfrm>
          <a:prstGeom prst="rect">
            <a:avLst/>
          </a:prstGeom>
          <a:solidFill>
            <a:srgbClr val="007AD6"/>
          </a:solidFill>
        </p:spPr>
        <p:txBody>
          <a:bodyPr wrap="square" lIns="0" tIns="0" rIns="0" bIns="0" rtlCol="0" anchor="ctr" anchorCtr="1">
            <a:spAutoFit/>
          </a:bodyPr>
          <a:lstStyle/>
          <a:p>
            <a:r>
              <a:rPr lang="zh-TW" altLang="en-US" sz="24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作　法</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74EF4FA5-3ACF-4466-B5A8-2110E529564F}" type="slidenum">
              <a:rPr lang="en-US" altLang="zh-TW" smtClean="0"/>
              <a:pPr/>
              <a:t>8</a:t>
            </a:fld>
            <a:endParaRPr lang="en-US" altLang="zh-TW" dirty="0"/>
          </a:p>
        </p:txBody>
      </p:sp>
      <p:pic>
        <p:nvPicPr>
          <p:cNvPr id="13" name="Picture 7" descr="MCj01990310000[1]"/>
          <p:cNvPicPr>
            <a:picLocks noChangeAspect="1" noChangeArrowheads="1"/>
          </p:cNvPicPr>
          <p:nvPr/>
        </p:nvPicPr>
        <p:blipFill>
          <a:blip r:embed="rId2" cstate="print"/>
          <a:srcRect/>
          <a:stretch>
            <a:fillRect/>
          </a:stretch>
        </p:blipFill>
        <p:spPr bwMode="auto">
          <a:xfrm>
            <a:off x="8919271" y="308594"/>
            <a:ext cx="1584176" cy="1205405"/>
          </a:xfrm>
          <a:prstGeom prst="rect">
            <a:avLst/>
          </a:prstGeom>
          <a:noFill/>
          <a:ln w="9525">
            <a:noFill/>
            <a:miter lim="800000"/>
            <a:headEnd/>
            <a:tailEnd/>
          </a:ln>
        </p:spPr>
      </p:pic>
      <p:sp>
        <p:nvSpPr>
          <p:cNvPr id="3" name="文字方塊 2"/>
          <p:cNvSpPr txBox="1"/>
          <p:nvPr/>
        </p:nvSpPr>
        <p:spPr>
          <a:xfrm>
            <a:off x="720155" y="2225971"/>
            <a:ext cx="9505056" cy="830997"/>
          </a:xfrm>
          <a:prstGeom prst="rect">
            <a:avLst/>
          </a:prstGeom>
          <a:noFill/>
        </p:spPr>
        <p:txBody>
          <a:bodyPr wrap="square" rtlCol="0">
            <a:spAutoFit/>
          </a:bodyPr>
          <a:lstStyle/>
          <a:p>
            <a:pPr algn="just"/>
            <a:r>
              <a:rPr lang="zh-TW" altLang="en-US" sz="2400" b="0" dirty="0">
                <a:latin typeface="微軟正黑體" panose="020B0604030504040204" pitchFamily="34" charset="-120"/>
                <a:ea typeface="微軟正黑體" panose="020B0604030504040204" pitchFamily="34" charset="-120"/>
              </a:rPr>
              <a:t>透過短期交流活動引入東南亞學生等來臺進行文化體驗，強化學生對我國之早期認同感，促進未來來臺攻讀學位之可能性。</a:t>
            </a:r>
          </a:p>
        </p:txBody>
      </p:sp>
      <p:sp>
        <p:nvSpPr>
          <p:cNvPr id="16" name="文字方塊 15"/>
          <p:cNvSpPr txBox="1"/>
          <p:nvPr/>
        </p:nvSpPr>
        <p:spPr>
          <a:xfrm>
            <a:off x="704040" y="3651798"/>
            <a:ext cx="9505056" cy="2308324"/>
          </a:xfrm>
          <a:prstGeom prst="rect">
            <a:avLst/>
          </a:prstGeom>
          <a:noFill/>
        </p:spPr>
        <p:txBody>
          <a:bodyPr wrap="square" rtlCol="0">
            <a:spAutoFit/>
          </a:bodyPr>
          <a:lstStyle/>
          <a:p>
            <a:pPr marL="447675" indent="-447675" algn="just"/>
            <a:r>
              <a:rPr lang="zh-TW" altLang="en-US" sz="2400" b="0" dirty="0" smtClean="0">
                <a:latin typeface="微軟正黑體" panose="020B0604030504040204" pitchFamily="34" charset="-120"/>
                <a:ea typeface="微軟正黑體" panose="020B0604030504040204" pitchFamily="34" charset="-120"/>
              </a:rPr>
              <a:t>一、參加</a:t>
            </a:r>
            <a:r>
              <a:rPr lang="zh-TW" altLang="en-US" sz="2400" b="0" dirty="0">
                <a:latin typeface="微軟正黑體" panose="020B0604030504040204" pitchFamily="34" charset="-120"/>
                <a:ea typeface="微軟正黑體" panose="020B0604030504040204" pitchFamily="34" charset="-120"/>
              </a:rPr>
              <a:t>之</a:t>
            </a:r>
            <a:r>
              <a:rPr lang="zh-TW" altLang="en-US" sz="2400" b="0" dirty="0" smtClean="0">
                <a:latin typeface="微軟正黑體" panose="020B0604030504040204" pitchFamily="34" charset="-120"/>
                <a:ea typeface="微軟正黑體" panose="020B0604030504040204" pitchFamily="34" charset="-120"/>
              </a:rPr>
              <a:t>對象可</a:t>
            </a:r>
            <a:r>
              <a:rPr lang="zh-TW" altLang="en-US" sz="2400" b="0" dirty="0">
                <a:latin typeface="微軟正黑體" panose="020B0604030504040204" pitchFamily="34" charset="-120"/>
                <a:ea typeface="微軟正黑體" panose="020B0604030504040204" pitchFamily="34" charset="-120"/>
              </a:rPr>
              <a:t>包括</a:t>
            </a:r>
            <a:r>
              <a:rPr lang="en-US" altLang="zh-TW" sz="2400" b="0" dirty="0">
                <a:latin typeface="微軟正黑體" panose="020B0604030504040204" pitchFamily="34" charset="-120"/>
                <a:ea typeface="微軟正黑體" panose="020B0604030504040204" pitchFamily="34" charset="-120"/>
              </a:rPr>
              <a:t>:</a:t>
            </a:r>
            <a:r>
              <a:rPr lang="zh-TW" altLang="en-US" sz="2400" b="0" dirty="0">
                <a:latin typeface="微軟正黑體" panose="020B0604030504040204" pitchFamily="34" charset="-120"/>
                <a:ea typeface="微軟正黑體" panose="020B0604030504040204" pitchFamily="34" charset="-120"/>
              </a:rPr>
              <a:t>教師、高中以上學生、學校行政主管、政府官員等。</a:t>
            </a:r>
          </a:p>
          <a:p>
            <a:pPr marL="447675" indent="-447675" algn="just"/>
            <a:r>
              <a:rPr lang="zh-TW" altLang="en-US" sz="2400" b="0" dirty="0">
                <a:latin typeface="微軟正黑體" panose="020B0604030504040204" pitchFamily="34" charset="-120"/>
                <a:ea typeface="微軟正黑體" panose="020B0604030504040204" pitchFamily="34" charset="-120"/>
              </a:rPr>
              <a:t>二、</a:t>
            </a:r>
            <a:r>
              <a:rPr lang="zh-TW" altLang="en-US" sz="2400" b="0" dirty="0" smtClean="0">
                <a:latin typeface="微軟正黑體" panose="020B0604030504040204" pitchFamily="34" charset="-120"/>
                <a:ea typeface="微軟正黑體" panose="020B0604030504040204" pitchFamily="34" charset="-120"/>
              </a:rPr>
              <a:t>預計</a:t>
            </a:r>
            <a:r>
              <a:rPr lang="zh-TW" altLang="en-US" sz="2400" b="0" dirty="0">
                <a:latin typeface="微軟正黑體" panose="020B0604030504040204" pitchFamily="34" charset="-120"/>
                <a:ea typeface="微軟正黑體" panose="020B0604030504040204" pitchFamily="34" charset="-120"/>
              </a:rPr>
              <a:t>每場次人數至少</a:t>
            </a:r>
            <a:r>
              <a:rPr lang="en-US" altLang="zh-TW" sz="2400" b="0" dirty="0">
                <a:latin typeface="微軟正黑體" panose="020B0604030504040204" pitchFamily="34" charset="-120"/>
                <a:ea typeface="微軟正黑體" panose="020B0604030504040204" pitchFamily="34" charset="-120"/>
              </a:rPr>
              <a:t>25</a:t>
            </a:r>
            <a:r>
              <a:rPr lang="zh-TW" altLang="en-US" sz="2400" b="0" dirty="0">
                <a:latin typeface="微軟正黑體" panose="020B0604030504040204" pitchFamily="34" charset="-120"/>
                <a:ea typeface="微軟正黑體" panose="020B0604030504040204" pitchFamily="34" charset="-120"/>
              </a:rPr>
              <a:t>人，天數須達</a:t>
            </a:r>
            <a:r>
              <a:rPr lang="en-US" altLang="zh-TW" sz="2400" b="0" dirty="0">
                <a:latin typeface="微軟正黑體" panose="020B0604030504040204" pitchFamily="34" charset="-120"/>
                <a:ea typeface="微軟正黑體" panose="020B0604030504040204" pitchFamily="34" charset="-120"/>
              </a:rPr>
              <a:t>14</a:t>
            </a:r>
            <a:r>
              <a:rPr lang="zh-TW" altLang="en-US" sz="2400" b="0" dirty="0">
                <a:latin typeface="微軟正黑體" panose="020B0604030504040204" pitchFamily="34" charset="-120"/>
                <a:ea typeface="微軟正黑體" panose="020B0604030504040204" pitchFamily="34" charset="-120"/>
              </a:rPr>
              <a:t>天以上</a:t>
            </a:r>
            <a:r>
              <a:rPr lang="zh-TW" altLang="en-US" sz="2400" b="0" dirty="0" smtClean="0">
                <a:latin typeface="微軟正黑體" panose="020B0604030504040204" pitchFamily="34" charset="-120"/>
                <a:ea typeface="微軟正黑體" panose="020B0604030504040204" pitchFamily="34" charset="-120"/>
              </a:rPr>
              <a:t>，本部對於國別將做</a:t>
            </a:r>
            <a:r>
              <a:rPr lang="zh-TW" altLang="en-US" sz="2400" b="0" dirty="0">
                <a:latin typeface="微軟正黑體" panose="020B0604030504040204" pitchFamily="34" charset="-120"/>
                <a:ea typeface="微軟正黑體" panose="020B0604030504040204" pitchFamily="34" charset="-120"/>
              </a:rPr>
              <a:t>區域平衡考量。</a:t>
            </a:r>
          </a:p>
          <a:p>
            <a:pPr marL="447675" indent="-447675" algn="just"/>
            <a:r>
              <a:rPr lang="zh-TW" altLang="en-US" sz="2400" b="0" dirty="0">
                <a:latin typeface="微軟正黑體" panose="020B0604030504040204" pitchFamily="34" charset="-120"/>
                <a:ea typeface="微軟正黑體" panose="020B0604030504040204" pitchFamily="34" charset="-120"/>
              </a:rPr>
              <a:t>三、</a:t>
            </a:r>
            <a:r>
              <a:rPr lang="zh-TW" altLang="en-US" sz="2400" b="0" dirty="0" smtClean="0">
                <a:latin typeface="微軟正黑體" panose="020B0604030504040204" pitchFamily="34" charset="-120"/>
                <a:ea typeface="微軟正黑體" panose="020B0604030504040204" pitchFamily="34" charset="-120"/>
              </a:rPr>
              <a:t>學校</a:t>
            </a:r>
            <a:r>
              <a:rPr lang="zh-TW" altLang="en-US" sz="2400" b="0" dirty="0">
                <a:latin typeface="微軟正黑體" panose="020B0604030504040204" pitchFamily="34" charset="-120"/>
                <a:ea typeface="微軟正黑體" panose="020B0604030504040204" pitchFamily="34" charset="-120"/>
              </a:rPr>
              <a:t>規劃課程內容得搭配本部終身教育司所屬社教館所，進行教育文化參訪。</a:t>
            </a:r>
          </a:p>
        </p:txBody>
      </p:sp>
      <p:sp>
        <p:nvSpPr>
          <p:cNvPr id="17" name="矩形 9"/>
          <p:cNvSpPr>
            <a:spLocks noChangeArrowheads="1"/>
          </p:cNvSpPr>
          <p:nvPr/>
        </p:nvSpPr>
        <p:spPr bwMode="auto">
          <a:xfrm>
            <a:off x="2746045" y="223104"/>
            <a:ext cx="6117437" cy="124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342900" lvl="1" indent="-342900" defTabSz="311150">
              <a:lnSpc>
                <a:spcPct val="90000"/>
              </a:lnSpc>
              <a:spcBef>
                <a:spcPts val="600"/>
              </a:spcBef>
              <a:buSzPct val="80000"/>
              <a:buFont typeface="Wingdings" panose="05000000000000000000" pitchFamily="2" charset="2"/>
              <a:buChar char="n"/>
              <a:defRPr/>
            </a:pPr>
            <a:r>
              <a:rPr lang="zh-TW" altLang="en-US" sz="2400" dirty="0" smtClean="0">
                <a:latin typeface="微軟正黑體" pitchFamily="34" charset="-120"/>
                <a:ea typeface="微軟正黑體" pitchFamily="34" charset="-120"/>
              </a:rPr>
              <a:t>補助學校特定國家拓點招生開班行銷費用</a:t>
            </a:r>
            <a:endParaRPr lang="zh-TW" altLang="en-US" sz="2400" dirty="0">
              <a:latin typeface="微軟正黑體" pitchFamily="34" charset="-120"/>
              <a:ea typeface="微軟正黑體" pitchFamily="34" charset="-120"/>
            </a:endParaRPr>
          </a:p>
          <a:p>
            <a:pPr marL="342900" lvl="1" indent="-342900" defTabSz="311150">
              <a:lnSpc>
                <a:spcPct val="90000"/>
              </a:lnSpc>
              <a:spcBef>
                <a:spcPts val="600"/>
              </a:spcBef>
              <a:buSzPct val="80000"/>
              <a:buFont typeface="Wingdings" panose="05000000000000000000" pitchFamily="2" charset="2"/>
              <a:buChar char="n"/>
              <a:defRPr/>
            </a:pPr>
            <a:r>
              <a:rPr lang="zh-TW" altLang="en-US" sz="2400" u="sng" dirty="0">
                <a:latin typeface="微軟正黑體" pitchFamily="34" charset="-120"/>
                <a:ea typeface="微軟正黑體" pitchFamily="34" charset="-120"/>
              </a:rPr>
              <a:t>在臺舉辦夏日學校</a:t>
            </a:r>
          </a:p>
          <a:p>
            <a:pPr marL="342900" lvl="1" indent="-342900" defTabSz="311150">
              <a:lnSpc>
                <a:spcPct val="90000"/>
              </a:lnSpc>
              <a:spcBef>
                <a:spcPts val="600"/>
              </a:spcBef>
              <a:buSzPct val="80000"/>
              <a:buFont typeface="Wingdings" panose="05000000000000000000" pitchFamily="2" charset="2"/>
              <a:buChar char="n"/>
              <a:defRPr/>
            </a:pPr>
            <a:endParaRPr lang="zh-TW" altLang="en-US"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2520756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359642871"/>
              </p:ext>
            </p:extLst>
          </p:nvPr>
        </p:nvGraphicFramePr>
        <p:xfrm>
          <a:off x="72083" y="51642"/>
          <a:ext cx="4896544" cy="1620979"/>
        </p:xfrm>
        <a:graphic>
          <a:graphicData uri="http://schemas.openxmlformats.org/drawingml/2006/table">
            <a:tbl>
              <a:tblPr firstRow="1" bandRow="1">
                <a:tableStyleId>{5C22544A-7EE6-4342-B048-85BDC9FD1C3A}</a:tableStyleId>
              </a:tblPr>
              <a:tblGrid>
                <a:gridCol w="1656184"/>
                <a:gridCol w="3240360"/>
              </a:tblGrid>
              <a:tr h="1620979">
                <a:tc>
                  <a:txBody>
                    <a:bodyPr/>
                    <a:lstStyle/>
                    <a:p>
                      <a:pPr marL="0" algn="l" defTabSz="914400" rtl="0" eaLnBrk="1" latinLnBrk="0" hangingPunct="1"/>
                      <a:r>
                        <a:rPr lang="en-US" altLang="zh-TW" sz="10000" dirty="0" smtClean="0">
                          <a:solidFill>
                            <a:schemeClr val="tx1"/>
                          </a:solidFill>
                        </a:rPr>
                        <a:t>2</a:t>
                      </a:r>
                      <a:r>
                        <a:rPr lang="en-US" altLang="zh-TW" sz="3600" dirty="0" smtClean="0">
                          <a:solidFill>
                            <a:schemeClr val="tx1"/>
                          </a:solidFill>
                        </a:rPr>
                        <a:t>-</a:t>
                      </a:r>
                      <a:r>
                        <a:rPr lang="en-US" altLang="zh-TW" sz="4400" b="1" kern="1200" dirty="0" smtClean="0">
                          <a:solidFill>
                            <a:schemeClr val="tx1"/>
                          </a:solidFill>
                          <a:latin typeface="+mn-lt"/>
                          <a:ea typeface="+mn-ea"/>
                          <a:cs typeface="+mn-cs"/>
                        </a:rPr>
                        <a:t>2</a:t>
                      </a:r>
                      <a:endParaRPr lang="zh-TW" altLang="en-US" sz="4400" b="1"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見實習計畫</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Line 14"/>
          <p:cNvSpPr>
            <a:spLocks noChangeShapeType="1"/>
          </p:cNvSpPr>
          <p:nvPr/>
        </p:nvSpPr>
        <p:spPr bwMode="auto">
          <a:xfrm>
            <a:off x="4453621" y="220072"/>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 name="文字方塊 1"/>
          <p:cNvSpPr txBox="1"/>
          <p:nvPr/>
        </p:nvSpPr>
        <p:spPr>
          <a:xfrm>
            <a:off x="288107" y="1925309"/>
            <a:ext cx="1368152" cy="369332"/>
          </a:xfrm>
          <a:prstGeom prst="rect">
            <a:avLst/>
          </a:prstGeom>
          <a:solidFill>
            <a:schemeClr val="accent4"/>
          </a:solidFill>
        </p:spPr>
        <p:txBody>
          <a:bodyPr wrap="square" lIns="0" tIns="0" rIns="0" bIns="0" rtlCol="0" anchor="ctr" anchorCtr="1">
            <a:spAutoFit/>
          </a:bodyPr>
          <a:lstStyle>
            <a:defPPr>
              <a:defRPr lang="zh-TW"/>
            </a:defPPr>
            <a:lvl1pPr>
              <a:defRPr sz="240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defRPr>
            </a:lvl1pPr>
          </a:lstStyle>
          <a:p>
            <a:r>
              <a:rPr lang="zh-TW" altLang="en-US" dirty="0" smtClean="0"/>
              <a:t>目　的</a:t>
            </a:r>
            <a:endParaRPr lang="zh-TW" altLang="en-US" dirty="0"/>
          </a:p>
        </p:txBody>
      </p:sp>
      <p:sp>
        <p:nvSpPr>
          <p:cNvPr id="9" name="文字方塊 8"/>
          <p:cNvSpPr txBox="1"/>
          <p:nvPr/>
        </p:nvSpPr>
        <p:spPr>
          <a:xfrm>
            <a:off x="293474" y="3275692"/>
            <a:ext cx="1368152" cy="369332"/>
          </a:xfrm>
          <a:prstGeom prst="rect">
            <a:avLst/>
          </a:prstGeom>
          <a:solidFill>
            <a:srgbClr val="007AD6"/>
          </a:solidFill>
        </p:spPr>
        <p:txBody>
          <a:bodyPr wrap="square" lIns="0" tIns="0" rIns="0" bIns="0" rtlCol="0" anchor="ctr" anchorCtr="1">
            <a:spAutoFit/>
          </a:bodyPr>
          <a:lstStyle/>
          <a:p>
            <a:r>
              <a:rPr lang="zh-TW" altLang="en-US" sz="24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作　法</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74EF4FA5-3ACF-4466-B5A8-2110E529564F}" type="slidenum">
              <a:rPr lang="en-US" altLang="zh-TW" smtClean="0"/>
              <a:pPr/>
              <a:t>9</a:t>
            </a:fld>
            <a:endParaRPr lang="en-US" altLang="zh-TW" dirty="0"/>
          </a:p>
        </p:txBody>
      </p:sp>
      <p:pic>
        <p:nvPicPr>
          <p:cNvPr id="13" name="Picture 7" descr="MCj01990310000[1]"/>
          <p:cNvPicPr>
            <a:picLocks noChangeAspect="1" noChangeArrowheads="1"/>
          </p:cNvPicPr>
          <p:nvPr/>
        </p:nvPicPr>
        <p:blipFill>
          <a:blip r:embed="rId2" cstate="print"/>
          <a:srcRect/>
          <a:stretch>
            <a:fillRect/>
          </a:stretch>
        </p:blipFill>
        <p:spPr bwMode="auto">
          <a:xfrm>
            <a:off x="8919271" y="308594"/>
            <a:ext cx="1584176" cy="1205405"/>
          </a:xfrm>
          <a:prstGeom prst="rect">
            <a:avLst/>
          </a:prstGeom>
          <a:noFill/>
          <a:ln w="9525">
            <a:noFill/>
            <a:miter lim="800000"/>
            <a:headEnd/>
            <a:tailEnd/>
          </a:ln>
        </p:spPr>
      </p:pic>
      <p:sp>
        <p:nvSpPr>
          <p:cNvPr id="4" name="文字方塊 3"/>
          <p:cNvSpPr txBox="1"/>
          <p:nvPr/>
        </p:nvSpPr>
        <p:spPr>
          <a:xfrm>
            <a:off x="357717" y="3645024"/>
            <a:ext cx="9797884" cy="2631490"/>
          </a:xfrm>
          <a:prstGeom prst="rect">
            <a:avLst/>
          </a:prstGeom>
          <a:noFill/>
        </p:spPr>
        <p:txBody>
          <a:bodyPr wrap="square" rtlCol="0">
            <a:spAutoFit/>
          </a:bodyPr>
          <a:lstStyle/>
          <a:p>
            <a:pPr marL="444500" indent="-444500">
              <a:lnSpc>
                <a:spcPts val="2200"/>
              </a:lnSpc>
            </a:pPr>
            <a:r>
              <a:rPr lang="zh-TW" altLang="en-US" sz="2000" dirty="0" smtClean="0">
                <a:latin typeface="微軟正黑體" panose="020B0604030504040204" pitchFamily="34" charset="-120"/>
                <a:ea typeface="微軟正黑體" panose="020B0604030504040204" pitchFamily="34" charset="-120"/>
              </a:rPr>
              <a:t>一、領域</a:t>
            </a:r>
            <a:r>
              <a:rPr lang="zh-TW" altLang="en-US" sz="2000" dirty="0">
                <a:latin typeface="微軟正黑體" panose="020B0604030504040204" pitchFamily="34" charset="-120"/>
                <a:ea typeface="微軟正黑體" panose="020B0604030504040204" pitchFamily="34" charset="-120"/>
              </a:rPr>
              <a:t>見習或實習</a:t>
            </a:r>
          </a:p>
          <a:p>
            <a:pPr marL="450850" indent="-95250">
              <a:lnSpc>
                <a:spcPts val="2200"/>
              </a:lnSpc>
            </a:pPr>
            <a:r>
              <a:rPr lang="zh-TW" altLang="en-US" sz="2000" dirty="0">
                <a:latin typeface="微軟正黑體" panose="020B0604030504040204" pitchFamily="34" charset="-120"/>
                <a:ea typeface="微軟正黑體" panose="020B0604030504040204" pitchFamily="34" charset="-120"/>
              </a:rPr>
              <a:t> </a:t>
            </a:r>
            <a:r>
              <a:rPr lang="zh-TW" altLang="en-US" sz="2000" b="0" dirty="0">
                <a:latin typeface="微軟正黑體" panose="020B0604030504040204" pitchFamily="34" charset="-120"/>
                <a:ea typeface="微軟正黑體" panose="020B0604030504040204" pitchFamily="34" charset="-120"/>
              </a:rPr>
              <a:t>以大三以上及研究所學生優先，需達二週以上，可採密集上課方式。學校並配合定期匯出見實習學生資料至區域經貿文化及產學資中心。</a:t>
            </a:r>
          </a:p>
          <a:p>
            <a:pPr marL="444500" indent="-444500">
              <a:lnSpc>
                <a:spcPts val="2200"/>
              </a:lnSpc>
            </a:pPr>
            <a:r>
              <a:rPr lang="zh-TW" altLang="en-US" sz="2000" dirty="0" smtClean="0">
                <a:latin typeface="微軟正黑體" panose="020B0604030504040204" pitchFamily="34" charset="-120"/>
                <a:ea typeface="微軟正黑體" panose="020B0604030504040204" pitchFamily="34" charset="-120"/>
              </a:rPr>
              <a:t>二、新</a:t>
            </a:r>
            <a:r>
              <a:rPr lang="zh-TW" altLang="en-US" sz="2000" dirty="0">
                <a:latin typeface="微軟正黑體" panose="020B0604030504040204" pitchFamily="34" charset="-120"/>
                <a:ea typeface="微軟正黑體" panose="020B0604030504040204" pitchFamily="34" charset="-120"/>
              </a:rPr>
              <a:t>住民二代培力計畫</a:t>
            </a:r>
          </a:p>
          <a:p>
            <a:pPr marL="450850">
              <a:lnSpc>
                <a:spcPts val="2200"/>
              </a:lnSpc>
            </a:pPr>
            <a:r>
              <a:rPr lang="zh-TW" altLang="en-US" sz="2000" b="0" dirty="0" smtClean="0">
                <a:latin typeface="微軟正黑體" panose="020B0604030504040204" pitchFamily="34" charset="-120"/>
                <a:ea typeface="微軟正黑體" panose="020B0604030504040204" pitchFamily="34" charset="-120"/>
              </a:rPr>
              <a:t>新</a:t>
            </a:r>
            <a:r>
              <a:rPr lang="zh-TW" altLang="en-US" sz="2000" b="0" dirty="0">
                <a:latin typeface="微軟正黑體" panose="020B0604030504040204" pitchFamily="34" charset="-120"/>
                <a:ea typeface="微軟正黑體" panose="020B0604030504040204" pitchFamily="34" charset="-120"/>
              </a:rPr>
              <a:t>住民二代在學生修習重點領域</a:t>
            </a:r>
            <a:r>
              <a:rPr lang="en-US" altLang="zh-TW" sz="2000" b="0" dirty="0">
                <a:latin typeface="微軟正黑體" panose="020B0604030504040204" pitchFamily="34" charset="-120"/>
                <a:ea typeface="微軟正黑體" panose="020B0604030504040204" pitchFamily="34" charset="-120"/>
              </a:rPr>
              <a:t>(</a:t>
            </a:r>
            <a:r>
              <a:rPr lang="zh-TW" altLang="en-US" sz="2000" b="0" dirty="0">
                <a:latin typeface="微軟正黑體" panose="020B0604030504040204" pitchFamily="34" charset="-120"/>
                <a:ea typeface="微軟正黑體" panose="020B0604030504040204" pitchFamily="34" charset="-120"/>
              </a:rPr>
              <a:t>以臺商在產業領域為主</a:t>
            </a:r>
            <a:r>
              <a:rPr lang="en-US" altLang="zh-TW" sz="2000" b="0" dirty="0">
                <a:latin typeface="微軟正黑體" panose="020B0604030504040204" pitchFamily="34" charset="-120"/>
                <a:ea typeface="微軟正黑體" panose="020B0604030504040204" pitchFamily="34" charset="-120"/>
              </a:rPr>
              <a:t>)</a:t>
            </a:r>
            <a:r>
              <a:rPr lang="zh-TW" altLang="en-US" sz="2000" b="0" dirty="0">
                <a:latin typeface="微軟正黑體" panose="020B0604030504040204" pitchFamily="34" charset="-120"/>
                <a:ea typeface="微軟正黑體" panose="020B0604030504040204" pitchFamily="34" charset="-120"/>
              </a:rPr>
              <a:t>，並具有東協或南亞國家語言專長者。補助學生於大二暑假或大三暑假赴東協南亞國家見習，表現優異者，於大四時每人給予學雜費補助</a:t>
            </a:r>
            <a:r>
              <a:rPr lang="en-US" altLang="zh-TW" sz="2000" b="0" dirty="0">
                <a:latin typeface="微軟正黑體" panose="020B0604030504040204" pitchFamily="34" charset="-120"/>
                <a:ea typeface="微軟正黑體" panose="020B0604030504040204" pitchFamily="34" charset="-120"/>
              </a:rPr>
              <a:t>10</a:t>
            </a:r>
            <a:r>
              <a:rPr lang="zh-TW" altLang="en-US" sz="2000" b="0" dirty="0">
                <a:latin typeface="微軟正黑體" panose="020B0604030504040204" pitchFamily="34" charset="-120"/>
                <a:ea typeface="微軟正黑體" panose="020B0604030504040204" pitchFamily="34" charset="-120"/>
              </a:rPr>
              <a:t>萬，畢業後需至臺商企業服務至少</a:t>
            </a:r>
            <a:r>
              <a:rPr lang="en-US" altLang="zh-TW" sz="2000" b="0" dirty="0">
                <a:latin typeface="微軟正黑體" panose="020B0604030504040204" pitchFamily="34" charset="-120"/>
                <a:ea typeface="微軟正黑體" panose="020B0604030504040204" pitchFamily="34" charset="-120"/>
              </a:rPr>
              <a:t>1</a:t>
            </a:r>
            <a:r>
              <a:rPr lang="zh-TW" altLang="en-US" sz="2000" b="0" dirty="0">
                <a:latin typeface="微軟正黑體" panose="020B0604030504040204" pitchFamily="34" charset="-120"/>
                <a:ea typeface="微軟正黑體" panose="020B0604030504040204" pitchFamily="34" charset="-120"/>
              </a:rPr>
              <a:t>年。學校並配合定期匯出見受補助學生資料至區域經貿文化及產學資中心，以便建立人才資料庫。</a:t>
            </a:r>
          </a:p>
        </p:txBody>
      </p:sp>
      <p:sp>
        <p:nvSpPr>
          <p:cNvPr id="8" name="矩形 7"/>
          <p:cNvSpPr/>
          <p:nvPr/>
        </p:nvSpPr>
        <p:spPr>
          <a:xfrm>
            <a:off x="288107" y="2315879"/>
            <a:ext cx="9937104" cy="1015663"/>
          </a:xfrm>
          <a:prstGeom prst="rect">
            <a:avLst/>
          </a:prstGeom>
        </p:spPr>
        <p:txBody>
          <a:bodyPr wrap="square">
            <a:spAutoFit/>
          </a:bodyPr>
          <a:lstStyle/>
          <a:p>
            <a:r>
              <a:rPr lang="zh-TW" altLang="en-US" sz="2000" dirty="0"/>
              <a:t>著重我國專長領域及南向國家需求產業領域人才之養成，規劃於不同領域，補助學生赴東協及南亞臺商企業、跨國企業或當地機關構進行見習或實習計畫，共同培養優秀人才。</a:t>
            </a:r>
          </a:p>
        </p:txBody>
      </p:sp>
    </p:spTree>
    <p:extLst>
      <p:ext uri="{BB962C8B-B14F-4D97-AF65-F5344CB8AC3E}">
        <p14:creationId xmlns:p14="http://schemas.microsoft.com/office/powerpoint/2010/main" val="329921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spPr>
      <a:bodyPr spcFirstLastPara="0" vert="horz" wrap="square" lIns="155347" tIns="155347" rIns="155347" bIns="155347" numCol="1" spcCol="1270" anchor="t" anchorCtr="0">
        <a:noAutofit/>
      </a:bodyPr>
      <a:lstStyle>
        <a:defPPr marL="355600" indent="-355600" algn="ctr" defTabSz="1066800">
          <a:lnSpc>
            <a:spcPct val="90000"/>
          </a:lnSpc>
          <a:spcBef>
            <a:spcPct val="0"/>
          </a:spcBef>
          <a:spcAft>
            <a:spcPct val="35000"/>
          </a:spcAft>
          <a:defRPr sz="2400" b="1" kern="1200" dirty="0" smtClean="0">
            <a:latin typeface="微軟正黑體" panose="020B0604030504040204" pitchFamily="34" charset="-120"/>
            <a:ea typeface="微軟正黑體" panose="020B0604030504040204" pitchFamily="34" charset="-120"/>
          </a:defRPr>
        </a:defPPr>
      </a:lstStyle>
      <a: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14335</TotalTime>
  <Words>2312</Words>
  <Application>Microsoft Office PowerPoint</Application>
  <PresentationFormat>自訂</PresentationFormat>
  <Paragraphs>296</Paragraphs>
  <Slides>16</Slides>
  <Notes>6</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16</vt:i4>
      </vt:variant>
    </vt:vector>
  </HeadingPairs>
  <TitlesOfParts>
    <vt:vector size="26" baseType="lpstr">
      <vt:lpstr>華康中黑體</vt:lpstr>
      <vt:lpstr>華康黑體 Std W3</vt:lpstr>
      <vt:lpstr>微軟正黑體</vt:lpstr>
      <vt:lpstr>新細明體</vt:lpstr>
      <vt:lpstr>標楷體</vt:lpstr>
      <vt:lpstr>Arial</vt:lpstr>
      <vt:lpstr>Calibri</vt:lpstr>
      <vt:lpstr>Times New Roman</vt:lpstr>
      <vt:lpstr>Wingdings</vt: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整合我國優勢領域，促請各校以領域為基礎拓展至東南亞各國，促成國際學術交流，以利將我國領域發展優勢引入當地進行深耕。</vt:lpstr>
      <vt:lpstr>共設置印度、印尼、越南、泰國、馬來西亞/新加坡、緬甸、寮國/柬埔寨、菲律賓、斯里蘭卡等國區域經貿文化及產學資源中心。</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90-92學年度 文藝術與應用類組大學評鑑       實踐大學</dc:title>
  <dc:creator>user</dc:creator>
  <cp:lastModifiedBy>葉芙榮</cp:lastModifiedBy>
  <cp:revision>1774</cp:revision>
  <cp:lastPrinted>2017-03-22T10:01:55Z</cp:lastPrinted>
  <dcterms:created xsi:type="dcterms:W3CDTF">2005-04-30T03:01:44Z</dcterms:created>
  <dcterms:modified xsi:type="dcterms:W3CDTF">2017-07-05T06:43:54Z</dcterms:modified>
</cp:coreProperties>
</file>