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6.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5"/>
  </p:notesMasterIdLst>
  <p:handoutMasterIdLst>
    <p:handoutMasterId r:id="rId36"/>
  </p:handoutMasterIdLst>
  <p:sldIdLst>
    <p:sldId id="256" r:id="rId2"/>
    <p:sldId id="318" r:id="rId3"/>
    <p:sldId id="319" r:id="rId4"/>
    <p:sldId id="320" r:id="rId5"/>
    <p:sldId id="321" r:id="rId6"/>
    <p:sldId id="263" r:id="rId7"/>
    <p:sldId id="379" r:id="rId8"/>
    <p:sldId id="433" r:id="rId9"/>
    <p:sldId id="431" r:id="rId10"/>
    <p:sldId id="396" r:id="rId11"/>
    <p:sldId id="397" r:id="rId12"/>
    <p:sldId id="399" r:id="rId13"/>
    <p:sldId id="400" r:id="rId14"/>
    <p:sldId id="401" r:id="rId15"/>
    <p:sldId id="402" r:id="rId16"/>
    <p:sldId id="437" r:id="rId17"/>
    <p:sldId id="438" r:id="rId18"/>
    <p:sldId id="439" r:id="rId19"/>
    <p:sldId id="440" r:id="rId20"/>
    <p:sldId id="441" r:id="rId21"/>
    <p:sldId id="442" r:id="rId22"/>
    <p:sldId id="443" r:id="rId23"/>
    <p:sldId id="409" r:id="rId24"/>
    <p:sldId id="410" r:id="rId25"/>
    <p:sldId id="411" r:id="rId26"/>
    <p:sldId id="412" r:id="rId27"/>
    <p:sldId id="413" r:id="rId28"/>
    <p:sldId id="434" r:id="rId29"/>
    <p:sldId id="415" r:id="rId30"/>
    <p:sldId id="444" r:id="rId31"/>
    <p:sldId id="436" r:id="rId32"/>
    <p:sldId id="435" r:id="rId33"/>
    <p:sldId id="309" r:id="rId34"/>
  </p:sldIdLst>
  <p:sldSz cx="9144000" cy="6858000" type="screen4x3"/>
  <p:notesSz cx="6797675" cy="987425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D575"/>
    <a:srgbClr val="8FB737"/>
    <a:srgbClr val="FFFFEB"/>
    <a:srgbClr val="FFFFCC"/>
    <a:srgbClr val="FFCC00"/>
    <a:srgbClr val="00CC66"/>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中等深淺樣式 4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2DE63D5-997A-4646-A377-4702673A728D}" styleName="淺色樣式 2 - 輔色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2838BEF-8BB2-4498-84A7-C5851F593DF1}" styleName="中等深淺樣式 4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中等深淺樣式 4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中等深淺樣式 3 - 輔色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中等深淺樣式 1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淺色樣式 3 - 輔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淺色樣式 3 - 輔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中等深淺樣式 4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5968" autoAdjust="0"/>
  </p:normalViewPr>
  <p:slideViewPr>
    <p:cSldViewPr>
      <p:cViewPr varScale="1">
        <p:scale>
          <a:sx n="111" d="100"/>
          <a:sy n="111" d="100"/>
        </p:scale>
        <p:origin x="181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4"/>
    </mc:Choice>
    <mc:Fallback>
      <c:style val="4"/>
    </mc:Fallback>
  </mc:AlternateContent>
  <c:chart>
    <c:title>
      <c:layout/>
      <c:overlay val="0"/>
      <c:spPr>
        <a:noFill/>
        <a:ln>
          <a:noFill/>
        </a:ln>
        <a:effectLst/>
      </c:spPr>
      <c:txPr>
        <a:bodyPr rot="0" spcFirstLastPara="1" vertOverflow="ellipsis" vert="horz" wrap="square" anchor="ctr" anchorCtr="1"/>
        <a:lstStyle/>
        <a:p>
          <a:pPr>
            <a:defRPr sz="2128" b="1" i="0" u="none" strike="noStrike" kern="1200" spc="100" baseline="0">
              <a:solidFill>
                <a:srgbClr val="002060"/>
              </a:solidFill>
              <a:effectLst>
                <a:outerShdw blurRad="50800" dist="38100" dir="5400000" algn="t" rotWithShape="0">
                  <a:prstClr val="black">
                    <a:alpha val="40000"/>
                  </a:prstClr>
                </a:outerShdw>
              </a:effectLst>
              <a:latin typeface="+mn-lt"/>
              <a:ea typeface="+mn-ea"/>
              <a:cs typeface="+mn-cs"/>
            </a:defRPr>
          </a:pPr>
          <a:endParaRPr lang="zh-TW"/>
        </a:p>
      </c:txPr>
    </c:title>
    <c:autoTitleDeleted val="0"/>
    <c:plotArea>
      <c:layout/>
      <c:lineChart>
        <c:grouping val="stacked"/>
        <c:varyColors val="0"/>
        <c:ser>
          <c:idx val="0"/>
          <c:order val="0"/>
          <c:tx>
            <c:strRef>
              <c:f>工作表1!$A$3:$B$3</c:f>
              <c:strCache>
                <c:ptCount val="1"/>
                <c:pt idx="0">
                  <c:v>大專校院一年級學生數</c:v>
                </c:pt>
              </c:strCache>
            </c:strRef>
          </c:tx>
          <c:spPr>
            <a:ln w="34925" cap="rnd">
              <a:solidFill>
                <a:schemeClr val="accent2"/>
              </a:solidFill>
              <a:round/>
            </a:ln>
            <a:effectLst>
              <a:outerShdw blurRad="63500" dist="25400" dir="5400000" rotWithShape="0">
                <a:srgbClr val="000000">
                  <a:alpha val="43137"/>
                </a:srgbClr>
              </a:outerShdw>
            </a:effectLst>
          </c:spPr>
          <c:marker>
            <c:symbol val="none"/>
          </c:marker>
          <c:dLbls>
            <c:dLbl>
              <c:idx val="1"/>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layout>
                <c:manualLayout>
                  <c:x val="-1.7784552845528455E-2"/>
                  <c:y val="-6.222222222222222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2060"/>
                    </a:solidFill>
                    <a:latin typeface="+mn-lt"/>
                    <a:ea typeface="+mn-ea"/>
                    <a:cs typeface="+mn-cs"/>
                  </a:defRPr>
                </a:pPr>
                <a:endParaRPr lang="zh-TW"/>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工作表1!$C$2:$L$2</c:f>
              <c:numCache>
                <c:formatCode>General</c:formatCode>
                <c:ptCount val="10"/>
                <c:pt idx="0">
                  <c:v>102</c:v>
                </c:pt>
                <c:pt idx="1">
                  <c:v>103</c:v>
                </c:pt>
                <c:pt idx="2">
                  <c:v>105</c:v>
                </c:pt>
                <c:pt idx="3">
                  <c:v>106</c:v>
                </c:pt>
                <c:pt idx="4">
                  <c:v>107</c:v>
                </c:pt>
                <c:pt idx="5">
                  <c:v>108</c:v>
                </c:pt>
                <c:pt idx="6">
                  <c:v>109</c:v>
                </c:pt>
                <c:pt idx="7">
                  <c:v>110</c:v>
                </c:pt>
                <c:pt idx="8">
                  <c:v>111</c:v>
                </c:pt>
                <c:pt idx="9">
                  <c:v>112</c:v>
                </c:pt>
              </c:numCache>
            </c:numRef>
          </c:cat>
          <c:val>
            <c:numRef>
              <c:f>工作表1!$C$3:$L$3</c:f>
              <c:numCache>
                <c:formatCode>#,##0</c:formatCode>
                <c:ptCount val="10"/>
                <c:pt idx="0">
                  <c:v>271108</c:v>
                </c:pt>
                <c:pt idx="1">
                  <c:v>275815</c:v>
                </c:pt>
                <c:pt idx="2">
                  <c:v>252002</c:v>
                </c:pt>
                <c:pt idx="3">
                  <c:v>238048</c:v>
                </c:pt>
                <c:pt idx="4">
                  <c:v>249681</c:v>
                </c:pt>
                <c:pt idx="5">
                  <c:v>241124</c:v>
                </c:pt>
                <c:pt idx="6">
                  <c:v>213329</c:v>
                </c:pt>
                <c:pt idx="7">
                  <c:v>202272</c:v>
                </c:pt>
                <c:pt idx="8">
                  <c:v>189237</c:v>
                </c:pt>
                <c:pt idx="9">
                  <c:v>184553</c:v>
                </c:pt>
              </c:numCache>
            </c:numRef>
          </c:val>
          <c:smooth val="0"/>
        </c:ser>
        <c:dLbls>
          <c:showLegendKey val="0"/>
          <c:showVal val="0"/>
          <c:showCatName val="0"/>
          <c:showSerName val="0"/>
          <c:showPercent val="0"/>
          <c:showBubbleSize val="0"/>
        </c:dLbls>
        <c:smooth val="0"/>
        <c:axId val="709604760"/>
        <c:axId val="709604368"/>
      </c:lineChart>
      <c:catAx>
        <c:axId val="709604760"/>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197" b="1" i="0" u="none" strike="noStrike" kern="1200" baseline="0">
                <a:solidFill>
                  <a:srgbClr val="002060"/>
                </a:solidFill>
                <a:latin typeface="+mn-lt"/>
                <a:ea typeface="+mn-ea"/>
                <a:cs typeface="+mn-cs"/>
              </a:defRPr>
            </a:pPr>
            <a:endParaRPr lang="zh-TW"/>
          </a:p>
        </c:txPr>
        <c:crossAx val="709604368"/>
        <c:crosses val="autoZero"/>
        <c:auto val="1"/>
        <c:lblAlgn val="ctr"/>
        <c:lblOffset val="100"/>
        <c:noMultiLvlLbl val="0"/>
      </c:catAx>
      <c:valAx>
        <c:axId val="709604368"/>
        <c:scaling>
          <c:orientation val="minMax"/>
          <c:max val="300000"/>
          <c:min val="180000"/>
        </c:scaling>
        <c:delete val="0"/>
        <c:axPos val="l"/>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rgbClr val="002060"/>
                </a:solidFill>
                <a:latin typeface="+mn-lt"/>
                <a:ea typeface="+mn-ea"/>
                <a:cs typeface="+mn-cs"/>
              </a:defRPr>
            </a:pPr>
            <a:endParaRPr lang="zh-TW"/>
          </a:p>
        </c:txPr>
        <c:crossAx val="709604760"/>
        <c:crosses val="autoZero"/>
        <c:crossBetween val="between"/>
        <c:majorUnit val="20000"/>
        <c:minorUnit val="10000"/>
      </c:valAx>
      <c:spPr>
        <a:noFill/>
        <a:ln>
          <a:noFill/>
        </a:ln>
        <a:effectLst/>
      </c:spPr>
    </c:plotArea>
    <c:plotVisOnly val="1"/>
    <c:dispBlanksAs val="zero"/>
    <c:showDLblsOverMax val="0"/>
  </c:chart>
  <c:spPr>
    <a:solidFill>
      <a:schemeClr val="accent1">
        <a:lumMod val="20000"/>
        <a:lumOff val="80000"/>
      </a:schemeClr>
    </a:solidFill>
    <a:ln>
      <a:noFill/>
    </a:ln>
    <a:effectLst/>
  </c:spPr>
  <c:txPr>
    <a:bodyPr/>
    <a:lstStyle/>
    <a:p>
      <a:pPr>
        <a:defRPr/>
      </a:pPr>
      <a:endParaRPr lang="zh-TW"/>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7D4339-EDC8-4B0D-8DFC-4E81A334262F}" type="doc">
      <dgm:prSet loTypeId="urn:microsoft.com/office/officeart/2005/8/layout/rings+Icon" loCatId="officeonline" qsTypeId="urn:microsoft.com/office/officeart/2009/2/quickstyle/3d8" qsCatId="3D" csTypeId="urn:microsoft.com/office/officeart/2005/8/colors/accent3_1" csCatId="accent3" phldr="1"/>
      <dgm:spPr/>
    </dgm:pt>
    <dgm:pt modelId="{A22EFB15-F111-4684-A2E4-FBC2E8CE3A94}">
      <dgm:prSet phldrT="[文字]"/>
      <dgm:spPr/>
      <dgm:t>
        <a:bodyPr/>
        <a:lstStyle/>
        <a:p>
          <a:r>
            <a:rPr lang="zh-TW" altLang="en-US" b="1" smtClean="0">
              <a:effectLst/>
            </a:rPr>
            <a:t>高等教育創新轉型</a:t>
          </a:r>
          <a:endParaRPr lang="zh-TW" altLang="en-US" b="1" dirty="0">
            <a:effectLst/>
          </a:endParaRPr>
        </a:p>
      </dgm:t>
    </dgm:pt>
    <dgm:pt modelId="{CB3076B2-B1AC-42D7-A273-95BA8146139C}" type="parTrans" cxnId="{1F246B6C-0DB2-4526-B251-A36461701753}">
      <dgm:prSet/>
      <dgm:spPr/>
      <dgm:t>
        <a:bodyPr/>
        <a:lstStyle/>
        <a:p>
          <a:endParaRPr lang="zh-TW" altLang="en-US" b="1">
            <a:solidFill>
              <a:schemeClr val="bg1"/>
            </a:solidFill>
            <a:effectLst/>
          </a:endParaRPr>
        </a:p>
      </dgm:t>
    </dgm:pt>
    <dgm:pt modelId="{FC84950B-EE4C-4AAF-83B6-CB3C6E4048E6}" type="sibTrans" cxnId="{1F246B6C-0DB2-4526-B251-A36461701753}">
      <dgm:prSet/>
      <dgm:spPr/>
      <dgm:t>
        <a:bodyPr/>
        <a:lstStyle/>
        <a:p>
          <a:endParaRPr lang="zh-TW" altLang="en-US" b="1">
            <a:solidFill>
              <a:schemeClr val="bg1"/>
            </a:solidFill>
            <a:effectLst/>
          </a:endParaRPr>
        </a:p>
      </dgm:t>
    </dgm:pt>
    <dgm:pt modelId="{28435D7A-DA4C-4C42-86D9-26BCD5135DDB}">
      <dgm:prSet phldrT="[文字]"/>
      <dgm:spPr/>
      <dgm:t>
        <a:bodyPr/>
        <a:lstStyle/>
        <a:p>
          <a:r>
            <a:rPr lang="zh-TW" altLang="en-US" b="1" smtClean="0">
              <a:effectLst/>
            </a:rPr>
            <a:t>高等教育資源調整</a:t>
          </a:r>
          <a:endParaRPr lang="zh-TW" altLang="en-US" b="1" dirty="0">
            <a:effectLst/>
          </a:endParaRPr>
        </a:p>
      </dgm:t>
    </dgm:pt>
    <dgm:pt modelId="{C1EB54CA-A581-4162-AC0C-CB9D751E1988}" type="parTrans" cxnId="{C3EAA36C-2798-49B6-B1F5-7D02C3ED8151}">
      <dgm:prSet/>
      <dgm:spPr/>
      <dgm:t>
        <a:bodyPr/>
        <a:lstStyle/>
        <a:p>
          <a:endParaRPr lang="zh-TW" altLang="en-US" b="1">
            <a:solidFill>
              <a:schemeClr val="bg1"/>
            </a:solidFill>
            <a:effectLst/>
          </a:endParaRPr>
        </a:p>
      </dgm:t>
    </dgm:pt>
    <dgm:pt modelId="{E932650C-176A-4180-8365-DBCF68513817}" type="sibTrans" cxnId="{C3EAA36C-2798-49B6-B1F5-7D02C3ED8151}">
      <dgm:prSet/>
      <dgm:spPr/>
      <dgm:t>
        <a:bodyPr/>
        <a:lstStyle/>
        <a:p>
          <a:endParaRPr lang="zh-TW" altLang="en-US" b="1">
            <a:solidFill>
              <a:schemeClr val="bg1"/>
            </a:solidFill>
            <a:effectLst/>
          </a:endParaRPr>
        </a:p>
      </dgm:t>
    </dgm:pt>
    <dgm:pt modelId="{217F6C1F-3314-42CB-9035-E0A625B40649}">
      <dgm:prSet phldrT="[文字]"/>
      <dgm:spPr/>
      <dgm:t>
        <a:bodyPr/>
        <a:lstStyle/>
        <a:p>
          <a:r>
            <a:rPr lang="zh-TW" altLang="en-US" b="1" smtClean="0">
              <a:effectLst/>
            </a:rPr>
            <a:t>高階人才分流發展</a:t>
          </a:r>
          <a:endParaRPr lang="zh-TW" altLang="en-US" b="1" dirty="0">
            <a:effectLst/>
          </a:endParaRPr>
        </a:p>
      </dgm:t>
    </dgm:pt>
    <dgm:pt modelId="{E899A1FF-BE2F-463D-A441-AE879E8EBF83}" type="parTrans" cxnId="{52B9F813-FC05-4E89-ACF3-A2EECEE11641}">
      <dgm:prSet/>
      <dgm:spPr/>
      <dgm:t>
        <a:bodyPr/>
        <a:lstStyle/>
        <a:p>
          <a:endParaRPr lang="zh-TW" altLang="en-US" b="1">
            <a:solidFill>
              <a:schemeClr val="bg1"/>
            </a:solidFill>
            <a:effectLst/>
          </a:endParaRPr>
        </a:p>
      </dgm:t>
    </dgm:pt>
    <dgm:pt modelId="{F179682B-8ECB-4288-A4A6-E1D90F6E89A3}" type="sibTrans" cxnId="{52B9F813-FC05-4E89-ACF3-A2EECEE11641}">
      <dgm:prSet/>
      <dgm:spPr/>
      <dgm:t>
        <a:bodyPr/>
        <a:lstStyle/>
        <a:p>
          <a:endParaRPr lang="zh-TW" altLang="en-US" b="1">
            <a:solidFill>
              <a:schemeClr val="bg1"/>
            </a:solidFill>
            <a:effectLst/>
          </a:endParaRPr>
        </a:p>
      </dgm:t>
    </dgm:pt>
    <dgm:pt modelId="{DCBB19DB-927A-41CF-B636-AA64C844057C}" type="pres">
      <dgm:prSet presAssocID="{D97D4339-EDC8-4B0D-8DFC-4E81A334262F}" presName="Name0" presStyleCnt="0">
        <dgm:presLayoutVars>
          <dgm:chMax val="7"/>
          <dgm:dir/>
          <dgm:resizeHandles val="exact"/>
        </dgm:presLayoutVars>
      </dgm:prSet>
      <dgm:spPr/>
    </dgm:pt>
    <dgm:pt modelId="{F2C32CED-8253-4D8D-ACE6-EC3E8BD15ED1}" type="pres">
      <dgm:prSet presAssocID="{D97D4339-EDC8-4B0D-8DFC-4E81A334262F}" presName="ellipse1" presStyleLbl="vennNode1" presStyleIdx="0" presStyleCnt="3">
        <dgm:presLayoutVars>
          <dgm:bulletEnabled val="1"/>
        </dgm:presLayoutVars>
      </dgm:prSet>
      <dgm:spPr/>
      <dgm:t>
        <a:bodyPr/>
        <a:lstStyle/>
        <a:p>
          <a:endParaRPr lang="zh-TW" altLang="en-US"/>
        </a:p>
      </dgm:t>
    </dgm:pt>
    <dgm:pt modelId="{B70BADEF-068A-4F20-9853-5A3B091F989D}" type="pres">
      <dgm:prSet presAssocID="{D97D4339-EDC8-4B0D-8DFC-4E81A334262F}" presName="ellipse2" presStyleLbl="vennNode1" presStyleIdx="1" presStyleCnt="3">
        <dgm:presLayoutVars>
          <dgm:bulletEnabled val="1"/>
        </dgm:presLayoutVars>
      </dgm:prSet>
      <dgm:spPr/>
      <dgm:t>
        <a:bodyPr/>
        <a:lstStyle/>
        <a:p>
          <a:endParaRPr lang="zh-TW" altLang="en-US"/>
        </a:p>
      </dgm:t>
    </dgm:pt>
    <dgm:pt modelId="{077AD512-25D0-4D53-BACF-E7EEDC8685FC}" type="pres">
      <dgm:prSet presAssocID="{D97D4339-EDC8-4B0D-8DFC-4E81A334262F}" presName="ellipse3" presStyleLbl="vennNode1" presStyleIdx="2" presStyleCnt="3" custLinFactNeighborX="-1440">
        <dgm:presLayoutVars>
          <dgm:bulletEnabled val="1"/>
        </dgm:presLayoutVars>
      </dgm:prSet>
      <dgm:spPr/>
      <dgm:t>
        <a:bodyPr/>
        <a:lstStyle/>
        <a:p>
          <a:endParaRPr lang="zh-TW" altLang="en-US"/>
        </a:p>
      </dgm:t>
    </dgm:pt>
  </dgm:ptLst>
  <dgm:cxnLst>
    <dgm:cxn modelId="{52B9F813-FC05-4E89-ACF3-A2EECEE11641}" srcId="{D97D4339-EDC8-4B0D-8DFC-4E81A334262F}" destId="{217F6C1F-3314-42CB-9035-E0A625B40649}" srcOrd="2" destOrd="0" parTransId="{E899A1FF-BE2F-463D-A441-AE879E8EBF83}" sibTransId="{F179682B-8ECB-4288-A4A6-E1D90F6E89A3}"/>
    <dgm:cxn modelId="{542B3A4A-2D2E-4BE5-A9B0-F0BB62905133}" type="presOf" srcId="{28435D7A-DA4C-4C42-86D9-26BCD5135DDB}" destId="{B70BADEF-068A-4F20-9853-5A3B091F989D}" srcOrd="0" destOrd="0" presId="urn:microsoft.com/office/officeart/2005/8/layout/rings+Icon"/>
    <dgm:cxn modelId="{D5579A46-58FA-44D9-9C90-8B62568407BE}" type="presOf" srcId="{217F6C1F-3314-42CB-9035-E0A625B40649}" destId="{077AD512-25D0-4D53-BACF-E7EEDC8685FC}" srcOrd="0" destOrd="0" presId="urn:microsoft.com/office/officeart/2005/8/layout/rings+Icon"/>
    <dgm:cxn modelId="{1F246B6C-0DB2-4526-B251-A36461701753}" srcId="{D97D4339-EDC8-4B0D-8DFC-4E81A334262F}" destId="{A22EFB15-F111-4684-A2E4-FBC2E8CE3A94}" srcOrd="0" destOrd="0" parTransId="{CB3076B2-B1AC-42D7-A273-95BA8146139C}" sibTransId="{FC84950B-EE4C-4AAF-83B6-CB3C6E4048E6}"/>
    <dgm:cxn modelId="{C3EAA36C-2798-49B6-B1F5-7D02C3ED8151}" srcId="{D97D4339-EDC8-4B0D-8DFC-4E81A334262F}" destId="{28435D7A-DA4C-4C42-86D9-26BCD5135DDB}" srcOrd="1" destOrd="0" parTransId="{C1EB54CA-A581-4162-AC0C-CB9D751E1988}" sibTransId="{E932650C-176A-4180-8365-DBCF68513817}"/>
    <dgm:cxn modelId="{8DF24B4B-62B4-485B-9E0B-2B77E27FDE6B}" type="presOf" srcId="{D97D4339-EDC8-4B0D-8DFC-4E81A334262F}" destId="{DCBB19DB-927A-41CF-B636-AA64C844057C}" srcOrd="0" destOrd="0" presId="urn:microsoft.com/office/officeart/2005/8/layout/rings+Icon"/>
    <dgm:cxn modelId="{A9D05831-67F4-4022-A6BD-66713AC88BAB}" type="presOf" srcId="{A22EFB15-F111-4684-A2E4-FBC2E8CE3A94}" destId="{F2C32CED-8253-4D8D-ACE6-EC3E8BD15ED1}" srcOrd="0" destOrd="0" presId="urn:microsoft.com/office/officeart/2005/8/layout/rings+Icon"/>
    <dgm:cxn modelId="{A6A9BDF1-E129-4E3E-81A2-6DB8AEFE104A}" type="presParOf" srcId="{DCBB19DB-927A-41CF-B636-AA64C844057C}" destId="{F2C32CED-8253-4D8D-ACE6-EC3E8BD15ED1}" srcOrd="0" destOrd="0" presId="urn:microsoft.com/office/officeart/2005/8/layout/rings+Icon"/>
    <dgm:cxn modelId="{8D55485A-F6E7-418A-8251-FEA5ABCD9BC9}" type="presParOf" srcId="{DCBB19DB-927A-41CF-B636-AA64C844057C}" destId="{B70BADEF-068A-4F20-9853-5A3B091F989D}" srcOrd="1" destOrd="0" presId="urn:microsoft.com/office/officeart/2005/8/layout/rings+Icon"/>
    <dgm:cxn modelId="{23008C52-920B-410F-B29A-75724493C3E7}" type="presParOf" srcId="{DCBB19DB-927A-41CF-B636-AA64C844057C}" destId="{077AD512-25D0-4D53-BACF-E7EEDC8685FC}" srcOrd="2"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A52AC4-6B3F-46E5-876F-96CEC8EE725A}"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zh-TW" altLang="en-US"/>
        </a:p>
      </dgm:t>
    </dgm:pt>
    <dgm:pt modelId="{30EAB86C-D81F-42FC-B81E-836DCA520ECB}">
      <dgm:prSet phldrT="[文字]"/>
      <dgm:spPr/>
      <dgm:t>
        <a:bodyPr/>
        <a:lstStyle/>
        <a:p>
          <a:r>
            <a:rPr lang="zh-TW" altLang="en-US" dirty="0" smtClean="0"/>
            <a:t>高階人才躍升</a:t>
          </a:r>
          <a:endParaRPr lang="zh-TW" altLang="en-US" dirty="0"/>
        </a:p>
      </dgm:t>
    </dgm:pt>
    <dgm:pt modelId="{9776C294-03B1-4BFC-B233-8AAF47D128B9}" type="parTrans" cxnId="{CD20D9CB-1A87-4380-A9FC-6A834B31048F}">
      <dgm:prSet/>
      <dgm:spPr/>
      <dgm:t>
        <a:bodyPr/>
        <a:lstStyle/>
        <a:p>
          <a:endParaRPr lang="zh-TW" altLang="en-US"/>
        </a:p>
      </dgm:t>
    </dgm:pt>
    <dgm:pt modelId="{8FE1721F-D9F8-4F5D-9986-BE43DF3793A7}" type="sibTrans" cxnId="{CD20D9CB-1A87-4380-A9FC-6A834B31048F}">
      <dgm:prSet/>
      <dgm:spPr/>
      <dgm:t>
        <a:bodyPr/>
        <a:lstStyle/>
        <a:p>
          <a:endParaRPr lang="zh-TW" altLang="en-US"/>
        </a:p>
      </dgm:t>
    </dgm:pt>
    <dgm:pt modelId="{18715623-1C14-4957-B388-773A63BFAFAE}">
      <dgm:prSet phldrT="[文字]"/>
      <dgm:spPr/>
      <dgm:t>
        <a:bodyPr/>
        <a:lstStyle/>
        <a:p>
          <a:r>
            <a:rPr lang="zh-TW" altLang="en-US" dirty="0" smtClean="0"/>
            <a:t>退場學校輔導</a:t>
          </a:r>
          <a:endParaRPr lang="zh-TW" altLang="en-US" dirty="0"/>
        </a:p>
      </dgm:t>
    </dgm:pt>
    <dgm:pt modelId="{9EFDA8A1-710F-41DD-94C6-E4CDD6989774}" type="parTrans" cxnId="{BF2558EA-9094-4079-96DE-13F64264D838}">
      <dgm:prSet/>
      <dgm:spPr/>
      <dgm:t>
        <a:bodyPr/>
        <a:lstStyle/>
        <a:p>
          <a:endParaRPr lang="zh-TW" altLang="en-US"/>
        </a:p>
      </dgm:t>
    </dgm:pt>
    <dgm:pt modelId="{00AC6013-7D04-4BD9-AB87-49AB714EBECD}" type="sibTrans" cxnId="{BF2558EA-9094-4079-96DE-13F64264D838}">
      <dgm:prSet/>
      <dgm:spPr/>
      <dgm:t>
        <a:bodyPr/>
        <a:lstStyle/>
        <a:p>
          <a:endParaRPr lang="zh-TW" altLang="en-US"/>
        </a:p>
      </dgm:t>
    </dgm:pt>
    <dgm:pt modelId="{52B8E0E4-9671-453E-A053-5F7470675454}">
      <dgm:prSet phldrT="[文字]"/>
      <dgm:spPr/>
      <dgm:t>
        <a:bodyPr/>
        <a:lstStyle/>
        <a:p>
          <a:r>
            <a:rPr lang="zh-TW" altLang="en-US" dirty="0" smtClean="0"/>
            <a:t>大學合作與合併</a:t>
          </a:r>
          <a:endParaRPr lang="zh-TW" altLang="en-US" dirty="0"/>
        </a:p>
      </dgm:t>
    </dgm:pt>
    <dgm:pt modelId="{9FC49DB8-350A-4FD3-A686-56E458522D11}" type="parTrans" cxnId="{41F41576-BDA0-4D98-96CA-5E24ACB909CB}">
      <dgm:prSet/>
      <dgm:spPr/>
      <dgm:t>
        <a:bodyPr/>
        <a:lstStyle/>
        <a:p>
          <a:endParaRPr lang="zh-TW" altLang="en-US"/>
        </a:p>
      </dgm:t>
    </dgm:pt>
    <dgm:pt modelId="{79D0FDE7-A7A1-475C-8BE4-0AFE8258EFD7}" type="sibTrans" cxnId="{41F41576-BDA0-4D98-96CA-5E24ACB909CB}">
      <dgm:prSet/>
      <dgm:spPr/>
      <dgm:t>
        <a:bodyPr/>
        <a:lstStyle/>
        <a:p>
          <a:endParaRPr lang="zh-TW" altLang="en-US"/>
        </a:p>
      </dgm:t>
    </dgm:pt>
    <dgm:pt modelId="{281BAD9F-1A45-42AE-A2FF-71D3E3F47087}">
      <dgm:prSet/>
      <dgm:spPr/>
      <dgm:t>
        <a:bodyPr/>
        <a:lstStyle/>
        <a:p>
          <a:r>
            <a:rPr lang="zh-TW" altLang="en-US" dirty="0" smtClean="0"/>
            <a:t>學校典範重塑</a:t>
          </a:r>
          <a:endParaRPr lang="zh-TW" altLang="en-US" dirty="0"/>
        </a:p>
      </dgm:t>
    </dgm:pt>
    <dgm:pt modelId="{14B11031-48AB-4475-9A96-1FEA37A2F1E7}" type="parTrans" cxnId="{5F00DE33-9714-4BEA-99AA-0CC5A149C5AC}">
      <dgm:prSet/>
      <dgm:spPr/>
      <dgm:t>
        <a:bodyPr/>
        <a:lstStyle/>
        <a:p>
          <a:endParaRPr lang="zh-TW" altLang="en-US"/>
        </a:p>
      </dgm:t>
    </dgm:pt>
    <dgm:pt modelId="{7C874927-5E3D-4C6B-9EE5-CF2ACA6EDFC8}" type="sibTrans" cxnId="{5F00DE33-9714-4BEA-99AA-0CC5A149C5AC}">
      <dgm:prSet/>
      <dgm:spPr/>
      <dgm:t>
        <a:bodyPr/>
        <a:lstStyle/>
        <a:p>
          <a:endParaRPr lang="zh-TW" altLang="en-US"/>
        </a:p>
      </dgm:t>
    </dgm:pt>
    <dgm:pt modelId="{74C82E04-8EC1-45AC-9EFC-4A89518AC69B}" type="pres">
      <dgm:prSet presAssocID="{05A52AC4-6B3F-46E5-876F-96CEC8EE725A}" presName="Name0" presStyleCnt="0">
        <dgm:presLayoutVars>
          <dgm:chMax val="7"/>
          <dgm:chPref val="7"/>
          <dgm:dir/>
        </dgm:presLayoutVars>
      </dgm:prSet>
      <dgm:spPr/>
      <dgm:t>
        <a:bodyPr/>
        <a:lstStyle/>
        <a:p>
          <a:endParaRPr lang="zh-TW" altLang="en-US"/>
        </a:p>
      </dgm:t>
    </dgm:pt>
    <dgm:pt modelId="{1174CEBE-B1E1-488A-9FA4-B65BD318FDA2}" type="pres">
      <dgm:prSet presAssocID="{05A52AC4-6B3F-46E5-876F-96CEC8EE725A}" presName="Name1" presStyleCnt="0"/>
      <dgm:spPr/>
    </dgm:pt>
    <dgm:pt modelId="{6ECECC50-999C-46B9-A12A-3C024FBFFD0F}" type="pres">
      <dgm:prSet presAssocID="{05A52AC4-6B3F-46E5-876F-96CEC8EE725A}" presName="cycle" presStyleCnt="0"/>
      <dgm:spPr/>
    </dgm:pt>
    <dgm:pt modelId="{A44826D4-2143-4310-8C30-981FEC2EBCE0}" type="pres">
      <dgm:prSet presAssocID="{05A52AC4-6B3F-46E5-876F-96CEC8EE725A}" presName="srcNode" presStyleLbl="node1" presStyleIdx="0" presStyleCnt="4"/>
      <dgm:spPr/>
    </dgm:pt>
    <dgm:pt modelId="{2797E37C-A5CE-47F2-9B18-16FDB1A2E2D2}" type="pres">
      <dgm:prSet presAssocID="{05A52AC4-6B3F-46E5-876F-96CEC8EE725A}" presName="conn" presStyleLbl="parChTrans1D2" presStyleIdx="0" presStyleCnt="1"/>
      <dgm:spPr/>
      <dgm:t>
        <a:bodyPr/>
        <a:lstStyle/>
        <a:p>
          <a:endParaRPr lang="zh-TW" altLang="en-US"/>
        </a:p>
      </dgm:t>
    </dgm:pt>
    <dgm:pt modelId="{6346728C-40C2-410B-ABAE-134106801A38}" type="pres">
      <dgm:prSet presAssocID="{05A52AC4-6B3F-46E5-876F-96CEC8EE725A}" presName="extraNode" presStyleLbl="node1" presStyleIdx="0" presStyleCnt="4"/>
      <dgm:spPr/>
    </dgm:pt>
    <dgm:pt modelId="{792EA18D-8DFF-4897-BEE7-C2648888B9C6}" type="pres">
      <dgm:prSet presAssocID="{05A52AC4-6B3F-46E5-876F-96CEC8EE725A}" presName="dstNode" presStyleLbl="node1" presStyleIdx="0" presStyleCnt="4"/>
      <dgm:spPr/>
    </dgm:pt>
    <dgm:pt modelId="{B8BED488-2275-453F-B0B0-A7B35E021671}" type="pres">
      <dgm:prSet presAssocID="{30EAB86C-D81F-42FC-B81E-836DCA520ECB}" presName="text_1" presStyleLbl="node1" presStyleIdx="0" presStyleCnt="4">
        <dgm:presLayoutVars>
          <dgm:bulletEnabled val="1"/>
        </dgm:presLayoutVars>
      </dgm:prSet>
      <dgm:spPr/>
      <dgm:t>
        <a:bodyPr/>
        <a:lstStyle/>
        <a:p>
          <a:endParaRPr lang="zh-TW" altLang="en-US"/>
        </a:p>
      </dgm:t>
    </dgm:pt>
    <dgm:pt modelId="{A7EC6F3F-D09A-4947-8246-10D9E0BAB970}" type="pres">
      <dgm:prSet presAssocID="{30EAB86C-D81F-42FC-B81E-836DCA520ECB}" presName="accent_1" presStyleCnt="0"/>
      <dgm:spPr/>
    </dgm:pt>
    <dgm:pt modelId="{0F110EAB-02C8-47DC-B1D1-1FF181FC4BFF}" type="pres">
      <dgm:prSet presAssocID="{30EAB86C-D81F-42FC-B81E-836DCA520ECB}" presName="accentRepeatNode" presStyleLbl="solidFgAcc1" presStyleIdx="0" presStyleCnt="4"/>
      <dgm:spPr/>
    </dgm:pt>
    <dgm:pt modelId="{59423CD0-0334-4B44-9A40-CD7E191BD705}" type="pres">
      <dgm:prSet presAssocID="{18715623-1C14-4957-B388-773A63BFAFAE}" presName="text_2" presStyleLbl="node1" presStyleIdx="1" presStyleCnt="4">
        <dgm:presLayoutVars>
          <dgm:bulletEnabled val="1"/>
        </dgm:presLayoutVars>
      </dgm:prSet>
      <dgm:spPr/>
      <dgm:t>
        <a:bodyPr/>
        <a:lstStyle/>
        <a:p>
          <a:endParaRPr lang="zh-TW" altLang="en-US"/>
        </a:p>
      </dgm:t>
    </dgm:pt>
    <dgm:pt modelId="{7E27EA5C-76FE-46C8-96D6-8DB9DC5CFE0F}" type="pres">
      <dgm:prSet presAssocID="{18715623-1C14-4957-B388-773A63BFAFAE}" presName="accent_2" presStyleCnt="0"/>
      <dgm:spPr/>
    </dgm:pt>
    <dgm:pt modelId="{6C68B2DD-8159-4CD2-B49C-BF5CB9991A46}" type="pres">
      <dgm:prSet presAssocID="{18715623-1C14-4957-B388-773A63BFAFAE}" presName="accentRepeatNode" presStyleLbl="solidFgAcc1" presStyleIdx="1" presStyleCnt="4"/>
      <dgm:spPr/>
    </dgm:pt>
    <dgm:pt modelId="{C3D9A871-0D2D-44FD-BA73-14E61AA64B84}" type="pres">
      <dgm:prSet presAssocID="{281BAD9F-1A45-42AE-A2FF-71D3E3F47087}" presName="text_3" presStyleLbl="node1" presStyleIdx="2" presStyleCnt="4">
        <dgm:presLayoutVars>
          <dgm:bulletEnabled val="1"/>
        </dgm:presLayoutVars>
      </dgm:prSet>
      <dgm:spPr/>
      <dgm:t>
        <a:bodyPr/>
        <a:lstStyle/>
        <a:p>
          <a:endParaRPr lang="zh-TW" altLang="en-US"/>
        </a:p>
      </dgm:t>
    </dgm:pt>
    <dgm:pt modelId="{EED3E21A-A33A-41FC-B258-E9A89A09C2CE}" type="pres">
      <dgm:prSet presAssocID="{281BAD9F-1A45-42AE-A2FF-71D3E3F47087}" presName="accent_3" presStyleCnt="0"/>
      <dgm:spPr/>
    </dgm:pt>
    <dgm:pt modelId="{C55C6600-0D58-4176-8C21-838685A394AF}" type="pres">
      <dgm:prSet presAssocID="{281BAD9F-1A45-42AE-A2FF-71D3E3F47087}" presName="accentRepeatNode" presStyleLbl="solidFgAcc1" presStyleIdx="2" presStyleCnt="4"/>
      <dgm:spPr/>
    </dgm:pt>
    <dgm:pt modelId="{EF4E354F-1A8B-4EA3-97A0-E7C6B8F41B04}" type="pres">
      <dgm:prSet presAssocID="{52B8E0E4-9671-453E-A053-5F7470675454}" presName="text_4" presStyleLbl="node1" presStyleIdx="3" presStyleCnt="4">
        <dgm:presLayoutVars>
          <dgm:bulletEnabled val="1"/>
        </dgm:presLayoutVars>
      </dgm:prSet>
      <dgm:spPr/>
      <dgm:t>
        <a:bodyPr/>
        <a:lstStyle/>
        <a:p>
          <a:endParaRPr lang="zh-TW" altLang="en-US"/>
        </a:p>
      </dgm:t>
    </dgm:pt>
    <dgm:pt modelId="{DB84B93D-0264-4ED3-82E4-798723EBC1E3}" type="pres">
      <dgm:prSet presAssocID="{52B8E0E4-9671-453E-A053-5F7470675454}" presName="accent_4" presStyleCnt="0"/>
      <dgm:spPr/>
    </dgm:pt>
    <dgm:pt modelId="{9F7130C8-CD01-4A30-8E6C-2A54566C2BDA}" type="pres">
      <dgm:prSet presAssocID="{52B8E0E4-9671-453E-A053-5F7470675454}" presName="accentRepeatNode" presStyleLbl="solidFgAcc1" presStyleIdx="3" presStyleCnt="4"/>
      <dgm:spPr/>
    </dgm:pt>
  </dgm:ptLst>
  <dgm:cxnLst>
    <dgm:cxn modelId="{A9F93ADA-5115-474F-97E9-ECDE1771B708}" type="presOf" srcId="{30EAB86C-D81F-42FC-B81E-836DCA520ECB}" destId="{B8BED488-2275-453F-B0B0-A7B35E021671}" srcOrd="0" destOrd="0" presId="urn:microsoft.com/office/officeart/2008/layout/VerticalCurvedList"/>
    <dgm:cxn modelId="{8F81CDE4-E28B-43FC-8BED-9795DA9274D5}" type="presOf" srcId="{281BAD9F-1A45-42AE-A2FF-71D3E3F47087}" destId="{C3D9A871-0D2D-44FD-BA73-14E61AA64B84}" srcOrd="0" destOrd="0" presId="urn:microsoft.com/office/officeart/2008/layout/VerticalCurvedList"/>
    <dgm:cxn modelId="{5F00DE33-9714-4BEA-99AA-0CC5A149C5AC}" srcId="{05A52AC4-6B3F-46E5-876F-96CEC8EE725A}" destId="{281BAD9F-1A45-42AE-A2FF-71D3E3F47087}" srcOrd="2" destOrd="0" parTransId="{14B11031-48AB-4475-9A96-1FEA37A2F1E7}" sibTransId="{7C874927-5E3D-4C6B-9EE5-CF2ACA6EDFC8}"/>
    <dgm:cxn modelId="{F2A5A873-9EB2-4D75-BA40-3D9C87094DAF}" type="presOf" srcId="{8FE1721F-D9F8-4F5D-9986-BE43DF3793A7}" destId="{2797E37C-A5CE-47F2-9B18-16FDB1A2E2D2}" srcOrd="0" destOrd="0" presId="urn:microsoft.com/office/officeart/2008/layout/VerticalCurvedList"/>
    <dgm:cxn modelId="{629388B2-DC52-433F-9521-731692A9D2AF}" type="presOf" srcId="{05A52AC4-6B3F-46E5-876F-96CEC8EE725A}" destId="{74C82E04-8EC1-45AC-9EFC-4A89518AC69B}" srcOrd="0" destOrd="0" presId="urn:microsoft.com/office/officeart/2008/layout/VerticalCurvedList"/>
    <dgm:cxn modelId="{BF2558EA-9094-4079-96DE-13F64264D838}" srcId="{05A52AC4-6B3F-46E5-876F-96CEC8EE725A}" destId="{18715623-1C14-4957-B388-773A63BFAFAE}" srcOrd="1" destOrd="0" parTransId="{9EFDA8A1-710F-41DD-94C6-E4CDD6989774}" sibTransId="{00AC6013-7D04-4BD9-AB87-49AB714EBECD}"/>
    <dgm:cxn modelId="{41F41576-BDA0-4D98-96CA-5E24ACB909CB}" srcId="{05A52AC4-6B3F-46E5-876F-96CEC8EE725A}" destId="{52B8E0E4-9671-453E-A053-5F7470675454}" srcOrd="3" destOrd="0" parTransId="{9FC49DB8-350A-4FD3-A686-56E458522D11}" sibTransId="{79D0FDE7-A7A1-475C-8BE4-0AFE8258EFD7}"/>
    <dgm:cxn modelId="{CD20D9CB-1A87-4380-A9FC-6A834B31048F}" srcId="{05A52AC4-6B3F-46E5-876F-96CEC8EE725A}" destId="{30EAB86C-D81F-42FC-B81E-836DCA520ECB}" srcOrd="0" destOrd="0" parTransId="{9776C294-03B1-4BFC-B233-8AAF47D128B9}" sibTransId="{8FE1721F-D9F8-4F5D-9986-BE43DF3793A7}"/>
    <dgm:cxn modelId="{B88B09BD-2308-40D7-BF1A-28ADFE23F191}" type="presOf" srcId="{52B8E0E4-9671-453E-A053-5F7470675454}" destId="{EF4E354F-1A8B-4EA3-97A0-E7C6B8F41B04}" srcOrd="0" destOrd="0" presId="urn:microsoft.com/office/officeart/2008/layout/VerticalCurvedList"/>
    <dgm:cxn modelId="{A3A30F20-0999-41BA-928D-10BF69576AC7}" type="presOf" srcId="{18715623-1C14-4957-B388-773A63BFAFAE}" destId="{59423CD0-0334-4B44-9A40-CD7E191BD705}" srcOrd="0" destOrd="0" presId="urn:microsoft.com/office/officeart/2008/layout/VerticalCurvedList"/>
    <dgm:cxn modelId="{8911C74C-7451-43F2-B4D7-52B4667612B0}" type="presParOf" srcId="{74C82E04-8EC1-45AC-9EFC-4A89518AC69B}" destId="{1174CEBE-B1E1-488A-9FA4-B65BD318FDA2}" srcOrd="0" destOrd="0" presId="urn:microsoft.com/office/officeart/2008/layout/VerticalCurvedList"/>
    <dgm:cxn modelId="{C0109D7E-F2AA-4D73-8026-C724273C1AC8}" type="presParOf" srcId="{1174CEBE-B1E1-488A-9FA4-B65BD318FDA2}" destId="{6ECECC50-999C-46B9-A12A-3C024FBFFD0F}" srcOrd="0" destOrd="0" presId="urn:microsoft.com/office/officeart/2008/layout/VerticalCurvedList"/>
    <dgm:cxn modelId="{182B3147-9321-4127-B5FF-89A64B2CAED7}" type="presParOf" srcId="{6ECECC50-999C-46B9-A12A-3C024FBFFD0F}" destId="{A44826D4-2143-4310-8C30-981FEC2EBCE0}" srcOrd="0" destOrd="0" presId="urn:microsoft.com/office/officeart/2008/layout/VerticalCurvedList"/>
    <dgm:cxn modelId="{426CB621-E0C1-49D5-8462-9A8994DFF83D}" type="presParOf" srcId="{6ECECC50-999C-46B9-A12A-3C024FBFFD0F}" destId="{2797E37C-A5CE-47F2-9B18-16FDB1A2E2D2}" srcOrd="1" destOrd="0" presId="urn:microsoft.com/office/officeart/2008/layout/VerticalCurvedList"/>
    <dgm:cxn modelId="{8F1FAF8F-B66F-4CB9-AC5A-7B458441B43F}" type="presParOf" srcId="{6ECECC50-999C-46B9-A12A-3C024FBFFD0F}" destId="{6346728C-40C2-410B-ABAE-134106801A38}" srcOrd="2" destOrd="0" presId="urn:microsoft.com/office/officeart/2008/layout/VerticalCurvedList"/>
    <dgm:cxn modelId="{34093D3A-1B15-45A3-BC49-B900FA70935F}" type="presParOf" srcId="{6ECECC50-999C-46B9-A12A-3C024FBFFD0F}" destId="{792EA18D-8DFF-4897-BEE7-C2648888B9C6}" srcOrd="3" destOrd="0" presId="urn:microsoft.com/office/officeart/2008/layout/VerticalCurvedList"/>
    <dgm:cxn modelId="{D0ED0F29-840D-437B-98F3-86E29991E13E}" type="presParOf" srcId="{1174CEBE-B1E1-488A-9FA4-B65BD318FDA2}" destId="{B8BED488-2275-453F-B0B0-A7B35E021671}" srcOrd="1" destOrd="0" presId="urn:microsoft.com/office/officeart/2008/layout/VerticalCurvedList"/>
    <dgm:cxn modelId="{FD64B3F0-8104-4F07-9E8D-7FBF5CCE2984}" type="presParOf" srcId="{1174CEBE-B1E1-488A-9FA4-B65BD318FDA2}" destId="{A7EC6F3F-D09A-4947-8246-10D9E0BAB970}" srcOrd="2" destOrd="0" presId="urn:microsoft.com/office/officeart/2008/layout/VerticalCurvedList"/>
    <dgm:cxn modelId="{BB097D59-11C9-4DCB-818A-AFD2052C60F4}" type="presParOf" srcId="{A7EC6F3F-D09A-4947-8246-10D9E0BAB970}" destId="{0F110EAB-02C8-47DC-B1D1-1FF181FC4BFF}" srcOrd="0" destOrd="0" presId="urn:microsoft.com/office/officeart/2008/layout/VerticalCurvedList"/>
    <dgm:cxn modelId="{0F12B8F8-A04F-475D-88A4-E6C51021CB8B}" type="presParOf" srcId="{1174CEBE-B1E1-488A-9FA4-B65BD318FDA2}" destId="{59423CD0-0334-4B44-9A40-CD7E191BD705}" srcOrd="3" destOrd="0" presId="urn:microsoft.com/office/officeart/2008/layout/VerticalCurvedList"/>
    <dgm:cxn modelId="{58683C32-E9F6-45FA-89C7-F7DDCC27D970}" type="presParOf" srcId="{1174CEBE-B1E1-488A-9FA4-B65BD318FDA2}" destId="{7E27EA5C-76FE-46C8-96D6-8DB9DC5CFE0F}" srcOrd="4" destOrd="0" presId="urn:microsoft.com/office/officeart/2008/layout/VerticalCurvedList"/>
    <dgm:cxn modelId="{37499368-F805-49B4-A5D9-DF7BFC81AAC6}" type="presParOf" srcId="{7E27EA5C-76FE-46C8-96D6-8DB9DC5CFE0F}" destId="{6C68B2DD-8159-4CD2-B49C-BF5CB9991A46}" srcOrd="0" destOrd="0" presId="urn:microsoft.com/office/officeart/2008/layout/VerticalCurvedList"/>
    <dgm:cxn modelId="{DC5277FD-4705-4B4A-AF8E-142EEFDDFF66}" type="presParOf" srcId="{1174CEBE-B1E1-488A-9FA4-B65BD318FDA2}" destId="{C3D9A871-0D2D-44FD-BA73-14E61AA64B84}" srcOrd="5" destOrd="0" presId="urn:microsoft.com/office/officeart/2008/layout/VerticalCurvedList"/>
    <dgm:cxn modelId="{BF1B288F-A8E3-4329-9F21-99CD4C421D1E}" type="presParOf" srcId="{1174CEBE-B1E1-488A-9FA4-B65BD318FDA2}" destId="{EED3E21A-A33A-41FC-B258-E9A89A09C2CE}" srcOrd="6" destOrd="0" presId="urn:microsoft.com/office/officeart/2008/layout/VerticalCurvedList"/>
    <dgm:cxn modelId="{A86E0B98-B7BA-4BFA-9C5B-1AB4059A5E79}" type="presParOf" srcId="{EED3E21A-A33A-41FC-B258-E9A89A09C2CE}" destId="{C55C6600-0D58-4176-8C21-838685A394AF}" srcOrd="0" destOrd="0" presId="urn:microsoft.com/office/officeart/2008/layout/VerticalCurvedList"/>
    <dgm:cxn modelId="{B496068A-47CE-4DD5-A0A1-828AD15F2B54}" type="presParOf" srcId="{1174CEBE-B1E1-488A-9FA4-B65BD318FDA2}" destId="{EF4E354F-1A8B-4EA3-97A0-E7C6B8F41B04}" srcOrd="7" destOrd="0" presId="urn:microsoft.com/office/officeart/2008/layout/VerticalCurvedList"/>
    <dgm:cxn modelId="{97AD5F3A-765C-44AD-8441-FD8AD7072198}" type="presParOf" srcId="{1174CEBE-B1E1-488A-9FA4-B65BD318FDA2}" destId="{DB84B93D-0264-4ED3-82E4-798723EBC1E3}" srcOrd="8" destOrd="0" presId="urn:microsoft.com/office/officeart/2008/layout/VerticalCurvedList"/>
    <dgm:cxn modelId="{929F894F-251D-432B-ABA2-1D6966ECBADC}" type="presParOf" srcId="{DB84B93D-0264-4ED3-82E4-798723EBC1E3}" destId="{9F7130C8-CD01-4A30-8E6C-2A54566C2BD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9D9D045-F991-4C1B-B844-723129AB08B5}"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zh-TW" altLang="en-US"/>
        </a:p>
      </dgm:t>
    </dgm:pt>
    <dgm:pt modelId="{EE264437-5995-4F6A-B30C-48599CACA15B}">
      <dgm:prSet phldrT="[文字]" custT="1"/>
      <dgm:spPr/>
      <dgm:t>
        <a:bodyPr/>
        <a:lstStyle/>
        <a:p>
          <a:r>
            <a:rPr lang="zh-TW" sz="2000" dirty="0" smtClean="0"/>
            <a:t>建立媒合中介培訓</a:t>
          </a:r>
          <a:endParaRPr lang="en-US" altLang="zh-TW" sz="2000" dirty="0" smtClean="0"/>
        </a:p>
        <a:p>
          <a:r>
            <a:rPr lang="zh-TW" sz="2000" dirty="0" smtClean="0"/>
            <a:t>導入機制</a:t>
          </a:r>
          <a:endParaRPr lang="zh-TW" altLang="en-US" sz="2000" dirty="0"/>
        </a:p>
      </dgm:t>
    </dgm:pt>
    <dgm:pt modelId="{3B31112B-1BAC-42B9-A24A-9CC7D9B1268E}" type="parTrans" cxnId="{1E94D186-1F75-439A-BE0C-FA3380BCF363}">
      <dgm:prSet/>
      <dgm:spPr/>
      <dgm:t>
        <a:bodyPr/>
        <a:lstStyle/>
        <a:p>
          <a:endParaRPr lang="zh-TW" altLang="en-US"/>
        </a:p>
      </dgm:t>
    </dgm:pt>
    <dgm:pt modelId="{BC0B8D10-E9B0-4754-B69D-6F3A036E084D}" type="sibTrans" cxnId="{1E94D186-1F75-439A-BE0C-FA3380BCF363}">
      <dgm:prSet/>
      <dgm:spPr/>
      <dgm:t>
        <a:bodyPr/>
        <a:lstStyle/>
        <a:p>
          <a:endParaRPr lang="zh-TW" altLang="en-US"/>
        </a:p>
      </dgm:t>
    </dgm:pt>
    <dgm:pt modelId="{B203263D-8994-4A12-AFBD-F07A8C230C8E}">
      <dgm:prSet custT="1"/>
      <dgm:spPr/>
      <dgm:t>
        <a:bodyPr/>
        <a:lstStyle/>
        <a:p>
          <a:r>
            <a:rPr lang="zh-TW" sz="2000" dirty="0" smtClean="0"/>
            <a:t>菁英導入產業發展</a:t>
          </a:r>
          <a:endParaRPr lang="en-US" altLang="zh-TW" sz="2000" dirty="0" smtClean="0"/>
        </a:p>
        <a:p>
          <a:r>
            <a:rPr lang="zh-TW" sz="2000" dirty="0" smtClean="0"/>
            <a:t>人才轉型</a:t>
          </a:r>
          <a:endParaRPr lang="zh-TW" altLang="en-US" sz="2000" dirty="0"/>
        </a:p>
      </dgm:t>
    </dgm:pt>
    <dgm:pt modelId="{45D2FB9B-81E6-4FDE-BC1F-60976D7BD52B}" type="parTrans" cxnId="{F4877D62-2C59-4837-9257-D004BE5ADBE3}">
      <dgm:prSet/>
      <dgm:spPr/>
      <dgm:t>
        <a:bodyPr/>
        <a:lstStyle/>
        <a:p>
          <a:endParaRPr lang="zh-TW" altLang="en-US"/>
        </a:p>
      </dgm:t>
    </dgm:pt>
    <dgm:pt modelId="{BD8C0F0C-4C97-42CC-B869-576AC9114FB0}" type="sibTrans" cxnId="{F4877D62-2C59-4837-9257-D004BE5ADBE3}">
      <dgm:prSet/>
      <dgm:spPr/>
      <dgm:t>
        <a:bodyPr/>
        <a:lstStyle/>
        <a:p>
          <a:endParaRPr lang="zh-TW" altLang="en-US"/>
        </a:p>
      </dgm:t>
    </dgm:pt>
    <dgm:pt modelId="{4581941A-1847-4FFB-BBAA-86CDF18091A4}">
      <dgm:prSet custT="1"/>
      <dgm:spPr/>
      <dgm:t>
        <a:bodyPr/>
        <a:lstStyle/>
        <a:p>
          <a:r>
            <a:rPr lang="zh-TW" sz="2000" dirty="0" smtClean="0"/>
            <a:t>產學研人才加值培育</a:t>
          </a:r>
          <a:endParaRPr lang="zh-TW" altLang="en-US" sz="2000" dirty="0"/>
        </a:p>
      </dgm:t>
    </dgm:pt>
    <dgm:pt modelId="{FA8D4D08-2709-48B9-95D3-17559BF71D92}" type="parTrans" cxnId="{17AC744A-3BFE-422F-B9A4-97E8D6AC8A8B}">
      <dgm:prSet/>
      <dgm:spPr/>
      <dgm:t>
        <a:bodyPr/>
        <a:lstStyle/>
        <a:p>
          <a:endParaRPr lang="zh-TW" altLang="en-US"/>
        </a:p>
      </dgm:t>
    </dgm:pt>
    <dgm:pt modelId="{5612C988-17BB-4F00-80A0-3A38745A3758}" type="sibTrans" cxnId="{17AC744A-3BFE-422F-B9A4-97E8D6AC8A8B}">
      <dgm:prSet/>
      <dgm:spPr/>
      <dgm:t>
        <a:bodyPr/>
        <a:lstStyle/>
        <a:p>
          <a:endParaRPr lang="zh-TW" altLang="en-US"/>
        </a:p>
      </dgm:t>
    </dgm:pt>
    <dgm:pt modelId="{E7308CB9-DE5E-48EC-B8BD-360862410A63}">
      <dgm:prSet phldrT="[文字]" custT="1"/>
      <dgm:spPr/>
      <dgm:t>
        <a:bodyPr/>
        <a:lstStyle/>
        <a:p>
          <a:r>
            <a:rPr lang="zh-TW" sz="1600" dirty="0" smtClean="0"/>
            <a:t>收集國立學校、法人研究單位、產企業高階人力</a:t>
          </a:r>
          <a:r>
            <a:rPr lang="zh-TW" sz="1600" b="1" dirty="0" smtClean="0"/>
            <a:t>需求工作職缺等，建立適合教師專職之職缺專區，</a:t>
          </a:r>
          <a:r>
            <a:rPr lang="zh-TW" altLang="en-US" sz="1600" b="1" dirty="0" smtClean="0"/>
            <a:t>開設培訓課程</a:t>
          </a:r>
          <a:r>
            <a:rPr lang="zh-TW" altLang="en-US" sz="1600" dirty="0" smtClean="0"/>
            <a:t>。</a:t>
          </a:r>
          <a:endParaRPr lang="zh-TW" altLang="en-US" sz="1600" b="1" dirty="0"/>
        </a:p>
      </dgm:t>
    </dgm:pt>
    <dgm:pt modelId="{96945613-68D9-48AA-81EE-73D5426A353F}" type="parTrans" cxnId="{7B8B53A0-22AB-4A4B-9874-25573907144A}">
      <dgm:prSet/>
      <dgm:spPr/>
      <dgm:t>
        <a:bodyPr/>
        <a:lstStyle/>
        <a:p>
          <a:endParaRPr lang="zh-TW" altLang="en-US"/>
        </a:p>
      </dgm:t>
    </dgm:pt>
    <dgm:pt modelId="{B2C6FC4B-4B94-4CDD-B89B-693B16CF179A}" type="sibTrans" cxnId="{7B8B53A0-22AB-4A4B-9874-25573907144A}">
      <dgm:prSet/>
      <dgm:spPr/>
      <dgm:t>
        <a:bodyPr/>
        <a:lstStyle/>
        <a:p>
          <a:endParaRPr lang="zh-TW" altLang="en-US"/>
        </a:p>
      </dgm:t>
    </dgm:pt>
    <dgm:pt modelId="{CAA2166A-2C5E-4D5E-8303-FF8D278A82F4}">
      <dgm:prSet custT="1"/>
      <dgm:spPr/>
      <dgm:t>
        <a:bodyPr/>
        <a:lstStyle/>
        <a:p>
          <a:r>
            <a:rPr lang="zh-TW" sz="1600" dirty="0" smtClean="0"/>
            <a:t>增進教師與產業及學研機構研究發展趨勢接軌，並</a:t>
          </a:r>
          <a:r>
            <a:rPr lang="zh-TW" sz="1600" b="1" dirty="0" smtClean="0"/>
            <a:t>促成教師轉型投入產業，帶動產學合作與企業升級</a:t>
          </a:r>
          <a:r>
            <a:rPr lang="zh-TW" altLang="en-US" sz="1600" dirty="0" smtClean="0"/>
            <a:t>。</a:t>
          </a:r>
          <a:endParaRPr lang="zh-TW" altLang="en-US" sz="1600" b="1" dirty="0"/>
        </a:p>
      </dgm:t>
    </dgm:pt>
    <dgm:pt modelId="{524EAD55-F3AB-4642-A0FC-0893ED2433A2}" type="parTrans" cxnId="{1E9D41F9-1A63-4FF3-8F81-6F0AF73F401D}">
      <dgm:prSet/>
      <dgm:spPr/>
      <dgm:t>
        <a:bodyPr/>
        <a:lstStyle/>
        <a:p>
          <a:endParaRPr lang="zh-TW" altLang="en-US"/>
        </a:p>
      </dgm:t>
    </dgm:pt>
    <dgm:pt modelId="{0B4DACE9-0450-4DB0-A1A4-EFF2A07E380F}" type="sibTrans" cxnId="{1E9D41F9-1A63-4FF3-8F81-6F0AF73F401D}">
      <dgm:prSet/>
      <dgm:spPr/>
      <dgm:t>
        <a:bodyPr/>
        <a:lstStyle/>
        <a:p>
          <a:endParaRPr lang="zh-TW" altLang="en-US"/>
        </a:p>
      </dgm:t>
    </dgm:pt>
    <dgm:pt modelId="{FF780C51-5922-4F34-925E-651DE151D6C2}">
      <dgm:prSet custT="1"/>
      <dgm:spPr/>
      <dgm:t>
        <a:bodyPr/>
        <a:lstStyle/>
        <a:p>
          <a:r>
            <a:rPr lang="zh-TW" sz="1600" b="1" dirty="0" smtClean="0"/>
            <a:t>因應政府推動產業升級轉型行動方案</a:t>
          </a:r>
          <a:r>
            <a:rPr lang="zh-TW" sz="1600" dirty="0" smtClean="0"/>
            <a:t>，促成學界高階人才投入產業技術升級轉型發展或產能提升</a:t>
          </a:r>
          <a:r>
            <a:rPr lang="zh-TW" altLang="en-US" sz="1600" dirty="0" smtClean="0"/>
            <a:t>。</a:t>
          </a:r>
          <a:endParaRPr lang="zh-TW" altLang="en-US" sz="1600" b="1" dirty="0"/>
        </a:p>
      </dgm:t>
    </dgm:pt>
    <dgm:pt modelId="{F3D04D99-D504-417D-B99E-8915C131E033}" type="parTrans" cxnId="{D4632DD4-8C25-472C-8290-6EC355850F93}">
      <dgm:prSet/>
      <dgm:spPr/>
      <dgm:t>
        <a:bodyPr/>
        <a:lstStyle/>
        <a:p>
          <a:endParaRPr lang="zh-TW" altLang="en-US"/>
        </a:p>
      </dgm:t>
    </dgm:pt>
    <dgm:pt modelId="{193DF050-342A-45B7-8527-883A65FCF17B}" type="sibTrans" cxnId="{D4632DD4-8C25-472C-8290-6EC355850F93}">
      <dgm:prSet/>
      <dgm:spPr/>
      <dgm:t>
        <a:bodyPr/>
        <a:lstStyle/>
        <a:p>
          <a:endParaRPr lang="zh-TW" altLang="en-US"/>
        </a:p>
      </dgm:t>
    </dgm:pt>
    <dgm:pt modelId="{96CF985F-4356-4B8F-A127-E6ADB05E3B63}">
      <dgm:prSet custT="1"/>
      <dgm:spPr/>
      <dgm:t>
        <a:bodyPr/>
        <a:lstStyle/>
        <a:p>
          <a:r>
            <a:rPr lang="zh-TW" sz="1600" dirty="0" smtClean="0"/>
            <a:t>建立</a:t>
          </a:r>
          <a:r>
            <a:rPr lang="zh-TW" sz="1600" dirty="0" smtClean="0"/>
            <a:t>學界高階人才導入產業或研究機構服務之橋接管道</a:t>
          </a:r>
          <a:r>
            <a:rPr lang="zh-TW" altLang="en-US" sz="1600" dirty="0" smtClean="0"/>
            <a:t>。</a:t>
          </a:r>
          <a:endParaRPr lang="zh-TW" altLang="en-US" sz="1600" b="1" dirty="0"/>
        </a:p>
      </dgm:t>
    </dgm:pt>
    <dgm:pt modelId="{2972DE64-7B88-4224-8F7F-E0837C86E4EE}" type="parTrans" cxnId="{A08BE6DC-6C8B-452A-AADE-2B9CF007487B}">
      <dgm:prSet/>
      <dgm:spPr/>
      <dgm:t>
        <a:bodyPr/>
        <a:lstStyle/>
        <a:p>
          <a:endParaRPr lang="zh-TW" altLang="en-US"/>
        </a:p>
      </dgm:t>
    </dgm:pt>
    <dgm:pt modelId="{C7026842-AF10-4A96-ACD4-E3E7088C4BAD}" type="sibTrans" cxnId="{A08BE6DC-6C8B-452A-AADE-2B9CF007487B}">
      <dgm:prSet/>
      <dgm:spPr/>
      <dgm:t>
        <a:bodyPr/>
        <a:lstStyle/>
        <a:p>
          <a:endParaRPr lang="zh-TW" altLang="en-US"/>
        </a:p>
      </dgm:t>
    </dgm:pt>
    <dgm:pt modelId="{EA5FC4A5-465F-4EB8-8D37-33254AF923D5}">
      <dgm:prSet phldrT="[文字]" custT="1"/>
      <dgm:spPr/>
      <dgm:t>
        <a:bodyPr/>
        <a:lstStyle/>
        <a:p>
          <a:r>
            <a:rPr lang="zh-TW" sz="1600" dirty="0" smtClean="0"/>
            <a:t>針對</a:t>
          </a:r>
          <a:r>
            <a:rPr lang="zh-TW" sz="1600" b="1" dirty="0" smtClean="0"/>
            <a:t>不同類型之高階人才建議可能媒合之模式與管道，並進行轉介服務及後續輔導</a:t>
          </a:r>
          <a:r>
            <a:rPr lang="zh-TW" sz="1600" dirty="0" smtClean="0"/>
            <a:t>。</a:t>
          </a:r>
          <a:endParaRPr lang="zh-TW" altLang="en-US" sz="1600" b="1" dirty="0"/>
        </a:p>
      </dgm:t>
    </dgm:pt>
    <dgm:pt modelId="{E3456F1F-69BA-47CA-A776-284C389EE46F}" type="parTrans" cxnId="{4DE82C88-8605-4167-BB62-F3F589ED4A57}">
      <dgm:prSet/>
      <dgm:spPr/>
      <dgm:t>
        <a:bodyPr/>
        <a:lstStyle/>
        <a:p>
          <a:endParaRPr lang="zh-TW" altLang="en-US"/>
        </a:p>
      </dgm:t>
    </dgm:pt>
    <dgm:pt modelId="{7C8E39EA-0ADC-4A7A-9507-70DE7799D837}" type="sibTrans" cxnId="{4DE82C88-8605-4167-BB62-F3F589ED4A57}">
      <dgm:prSet/>
      <dgm:spPr/>
      <dgm:t>
        <a:bodyPr/>
        <a:lstStyle/>
        <a:p>
          <a:endParaRPr lang="zh-TW" altLang="en-US"/>
        </a:p>
      </dgm:t>
    </dgm:pt>
    <dgm:pt modelId="{C6E61B3E-E698-4C4C-A040-7DF3B91D9193}">
      <dgm:prSet custT="1"/>
      <dgm:spPr/>
      <dgm:t>
        <a:bodyPr/>
        <a:lstStyle/>
        <a:p>
          <a:r>
            <a:rPr lang="zh-TW" sz="1600" dirty="0" smtClean="0"/>
            <a:t>建立由「學界</a:t>
          </a:r>
          <a:r>
            <a:rPr lang="en-US" sz="1600" dirty="0" smtClean="0"/>
            <a:t>-</a:t>
          </a:r>
          <a:r>
            <a:rPr lang="zh-TW" sz="1600" dirty="0" smtClean="0"/>
            <a:t>法人</a:t>
          </a:r>
          <a:r>
            <a:rPr lang="en-US" sz="1600" dirty="0" smtClean="0"/>
            <a:t>-</a:t>
          </a:r>
          <a:r>
            <a:rPr lang="zh-TW" sz="1600" dirty="0" smtClean="0"/>
            <a:t>產業」之產學研接軌人才加值培育運用模式</a:t>
          </a:r>
          <a:r>
            <a:rPr lang="zh-TW" altLang="en-US" sz="1600" dirty="0" smtClean="0"/>
            <a:t>。</a:t>
          </a:r>
          <a:endParaRPr lang="zh-TW" altLang="en-US" sz="1600" b="1" dirty="0"/>
        </a:p>
      </dgm:t>
    </dgm:pt>
    <dgm:pt modelId="{98DA5D94-E009-4C3B-B013-1333CAE9DE12}" type="parTrans" cxnId="{9BB553D9-9750-45A1-B267-68A14A4C7D1B}">
      <dgm:prSet/>
      <dgm:spPr/>
      <dgm:t>
        <a:bodyPr/>
        <a:lstStyle/>
        <a:p>
          <a:endParaRPr lang="zh-TW" altLang="en-US"/>
        </a:p>
      </dgm:t>
    </dgm:pt>
    <dgm:pt modelId="{9FF83E6D-9DB3-427F-B89C-6500440C3FAF}" type="sibTrans" cxnId="{9BB553D9-9750-45A1-B267-68A14A4C7D1B}">
      <dgm:prSet/>
      <dgm:spPr/>
      <dgm:t>
        <a:bodyPr/>
        <a:lstStyle/>
        <a:p>
          <a:endParaRPr lang="zh-TW" altLang="en-US"/>
        </a:p>
      </dgm:t>
    </dgm:pt>
    <dgm:pt modelId="{1BD7FE62-A32F-479B-99C0-7A987082D49D}" type="pres">
      <dgm:prSet presAssocID="{A9D9D045-F991-4C1B-B844-723129AB08B5}" presName="Name0" presStyleCnt="0">
        <dgm:presLayoutVars>
          <dgm:dir/>
          <dgm:animLvl val="lvl"/>
          <dgm:resizeHandles val="exact"/>
        </dgm:presLayoutVars>
      </dgm:prSet>
      <dgm:spPr/>
      <dgm:t>
        <a:bodyPr/>
        <a:lstStyle/>
        <a:p>
          <a:endParaRPr lang="zh-TW" altLang="en-US"/>
        </a:p>
      </dgm:t>
    </dgm:pt>
    <dgm:pt modelId="{B0D7EE38-4DF8-4DB6-B8F1-2A24C7CC5D52}" type="pres">
      <dgm:prSet presAssocID="{EE264437-5995-4F6A-B30C-48599CACA15B}" presName="linNode" presStyleCnt="0"/>
      <dgm:spPr/>
      <dgm:t>
        <a:bodyPr/>
        <a:lstStyle/>
        <a:p>
          <a:endParaRPr lang="zh-TW" altLang="en-US"/>
        </a:p>
      </dgm:t>
    </dgm:pt>
    <dgm:pt modelId="{BD0E1ACC-EE67-4234-946B-CB97908828DB}" type="pres">
      <dgm:prSet presAssocID="{EE264437-5995-4F6A-B30C-48599CACA15B}" presName="parentText" presStyleLbl="node1" presStyleIdx="0" presStyleCnt="3" custScaleX="85177" custLinFactNeighborX="641" custLinFactNeighborY="-208">
        <dgm:presLayoutVars>
          <dgm:chMax val="1"/>
          <dgm:bulletEnabled val="1"/>
        </dgm:presLayoutVars>
      </dgm:prSet>
      <dgm:spPr/>
      <dgm:t>
        <a:bodyPr/>
        <a:lstStyle/>
        <a:p>
          <a:endParaRPr lang="zh-TW" altLang="en-US"/>
        </a:p>
      </dgm:t>
    </dgm:pt>
    <dgm:pt modelId="{97F9DDCB-AB07-4275-8CAE-2BE80B132CF4}" type="pres">
      <dgm:prSet presAssocID="{EE264437-5995-4F6A-B30C-48599CACA15B}" presName="descendantText" presStyleLbl="alignAccFollowNode1" presStyleIdx="0" presStyleCnt="3" custScaleX="104972">
        <dgm:presLayoutVars>
          <dgm:bulletEnabled val="1"/>
        </dgm:presLayoutVars>
      </dgm:prSet>
      <dgm:spPr/>
      <dgm:t>
        <a:bodyPr/>
        <a:lstStyle/>
        <a:p>
          <a:endParaRPr lang="zh-TW" altLang="en-US"/>
        </a:p>
      </dgm:t>
    </dgm:pt>
    <dgm:pt modelId="{E94F84A1-125B-41A0-A736-55063404D7F5}" type="pres">
      <dgm:prSet presAssocID="{BC0B8D10-E9B0-4754-B69D-6F3A036E084D}" presName="sp" presStyleCnt="0"/>
      <dgm:spPr/>
      <dgm:t>
        <a:bodyPr/>
        <a:lstStyle/>
        <a:p>
          <a:endParaRPr lang="zh-TW" altLang="en-US"/>
        </a:p>
      </dgm:t>
    </dgm:pt>
    <dgm:pt modelId="{A8571218-4F87-4287-A563-9645829FCE35}" type="pres">
      <dgm:prSet presAssocID="{B203263D-8994-4A12-AFBD-F07A8C230C8E}" presName="linNode" presStyleCnt="0"/>
      <dgm:spPr/>
    </dgm:pt>
    <dgm:pt modelId="{B4962554-2291-4E4B-B61C-FC41E6194910}" type="pres">
      <dgm:prSet presAssocID="{B203263D-8994-4A12-AFBD-F07A8C230C8E}" presName="parentText" presStyleLbl="node1" presStyleIdx="1" presStyleCnt="3" custScaleX="85769" custLinFactNeighborX="641" custLinFactNeighborY="-2292">
        <dgm:presLayoutVars>
          <dgm:chMax val="1"/>
          <dgm:bulletEnabled val="1"/>
        </dgm:presLayoutVars>
      </dgm:prSet>
      <dgm:spPr/>
      <dgm:t>
        <a:bodyPr/>
        <a:lstStyle/>
        <a:p>
          <a:endParaRPr lang="zh-TW" altLang="en-US"/>
        </a:p>
      </dgm:t>
    </dgm:pt>
    <dgm:pt modelId="{14AFC463-C49D-4F26-96A6-48181BABBF09}" type="pres">
      <dgm:prSet presAssocID="{B203263D-8994-4A12-AFBD-F07A8C230C8E}" presName="descendantText" presStyleLbl="alignAccFollowNode1" presStyleIdx="1" presStyleCnt="3" custScaleX="104343" custLinFactNeighborX="-3286" custLinFactNeighborY="-230">
        <dgm:presLayoutVars>
          <dgm:bulletEnabled val="1"/>
        </dgm:presLayoutVars>
      </dgm:prSet>
      <dgm:spPr/>
      <dgm:t>
        <a:bodyPr/>
        <a:lstStyle/>
        <a:p>
          <a:endParaRPr lang="zh-TW" altLang="en-US"/>
        </a:p>
      </dgm:t>
    </dgm:pt>
    <dgm:pt modelId="{C92F8243-2ABA-475F-A15D-BCF1D6C55174}" type="pres">
      <dgm:prSet presAssocID="{BD8C0F0C-4C97-42CC-B869-576AC9114FB0}" presName="sp" presStyleCnt="0"/>
      <dgm:spPr/>
    </dgm:pt>
    <dgm:pt modelId="{22093988-C281-4756-91EE-DD1762BE68D2}" type="pres">
      <dgm:prSet presAssocID="{4581941A-1847-4FFB-BBAA-86CDF18091A4}" presName="linNode" presStyleCnt="0"/>
      <dgm:spPr/>
    </dgm:pt>
    <dgm:pt modelId="{3A5D6BD0-23EF-4B0F-A854-A50C10148762}" type="pres">
      <dgm:prSet presAssocID="{4581941A-1847-4FFB-BBAA-86CDF18091A4}" presName="parentText" presStyleLbl="node1" presStyleIdx="2" presStyleCnt="3" custScaleX="86504" custLinFactNeighborX="641" custLinFactNeighborY="-4376">
        <dgm:presLayoutVars>
          <dgm:chMax val="1"/>
          <dgm:bulletEnabled val="1"/>
        </dgm:presLayoutVars>
      </dgm:prSet>
      <dgm:spPr/>
      <dgm:t>
        <a:bodyPr/>
        <a:lstStyle/>
        <a:p>
          <a:endParaRPr lang="zh-TW" altLang="en-US"/>
        </a:p>
      </dgm:t>
    </dgm:pt>
    <dgm:pt modelId="{6164EBA2-1AC5-45BD-A9AC-2378D59B1F3A}" type="pres">
      <dgm:prSet presAssocID="{4581941A-1847-4FFB-BBAA-86CDF18091A4}" presName="descendantText" presStyleLbl="alignAccFollowNode1" presStyleIdx="2" presStyleCnt="3" custLinFactNeighborX="-2697" custLinFactNeighborY="-2835">
        <dgm:presLayoutVars>
          <dgm:bulletEnabled val="1"/>
        </dgm:presLayoutVars>
      </dgm:prSet>
      <dgm:spPr/>
      <dgm:t>
        <a:bodyPr/>
        <a:lstStyle/>
        <a:p>
          <a:endParaRPr lang="zh-TW" altLang="en-US"/>
        </a:p>
      </dgm:t>
    </dgm:pt>
  </dgm:ptLst>
  <dgm:cxnLst>
    <dgm:cxn modelId="{4913813D-810D-47DF-A6AF-31A91C87AF0A}" type="presOf" srcId="{A9D9D045-F991-4C1B-B844-723129AB08B5}" destId="{1BD7FE62-A32F-479B-99C0-7A987082D49D}" srcOrd="0" destOrd="0" presId="urn:microsoft.com/office/officeart/2005/8/layout/vList5"/>
    <dgm:cxn modelId="{17AC744A-3BFE-422F-B9A4-97E8D6AC8A8B}" srcId="{A9D9D045-F991-4C1B-B844-723129AB08B5}" destId="{4581941A-1847-4FFB-BBAA-86CDF18091A4}" srcOrd="2" destOrd="0" parTransId="{FA8D4D08-2709-48B9-95D3-17559BF71D92}" sibTransId="{5612C988-17BB-4F00-80A0-3A38745A3758}"/>
    <dgm:cxn modelId="{63C7C4D9-ECA5-4B27-BE3C-52312E9AE4A7}" type="presOf" srcId="{B203263D-8994-4A12-AFBD-F07A8C230C8E}" destId="{B4962554-2291-4E4B-B61C-FC41E6194910}" srcOrd="0" destOrd="0" presId="urn:microsoft.com/office/officeart/2005/8/layout/vList5"/>
    <dgm:cxn modelId="{6EF713D8-C73C-493E-809B-67A8559F2715}" type="presOf" srcId="{EA5FC4A5-465F-4EB8-8D37-33254AF923D5}" destId="{97F9DDCB-AB07-4275-8CAE-2BE80B132CF4}" srcOrd="0" destOrd="1" presId="urn:microsoft.com/office/officeart/2005/8/layout/vList5"/>
    <dgm:cxn modelId="{ADCC4B6A-54D7-49DD-BDA3-9F2A2F7AB8BB}" type="presOf" srcId="{FF780C51-5922-4F34-925E-651DE151D6C2}" destId="{6164EBA2-1AC5-45BD-A9AC-2378D59B1F3A}" srcOrd="0" destOrd="0" presId="urn:microsoft.com/office/officeart/2005/8/layout/vList5"/>
    <dgm:cxn modelId="{7B8B53A0-22AB-4A4B-9874-25573907144A}" srcId="{EE264437-5995-4F6A-B30C-48599CACA15B}" destId="{E7308CB9-DE5E-48EC-B8BD-360862410A63}" srcOrd="0" destOrd="0" parTransId="{96945613-68D9-48AA-81EE-73D5426A353F}" sibTransId="{B2C6FC4B-4B94-4CDD-B89B-693B16CF179A}"/>
    <dgm:cxn modelId="{4DE82C88-8605-4167-BB62-F3F589ED4A57}" srcId="{EE264437-5995-4F6A-B30C-48599CACA15B}" destId="{EA5FC4A5-465F-4EB8-8D37-33254AF923D5}" srcOrd="1" destOrd="0" parTransId="{E3456F1F-69BA-47CA-A776-284C389EE46F}" sibTransId="{7C8E39EA-0ADC-4A7A-9507-70DE7799D837}"/>
    <dgm:cxn modelId="{C4764F1D-0A5C-4CDB-AF7C-19DE92362617}" type="presOf" srcId="{EE264437-5995-4F6A-B30C-48599CACA15B}" destId="{BD0E1ACC-EE67-4234-946B-CB97908828DB}" srcOrd="0" destOrd="0" presId="urn:microsoft.com/office/officeart/2005/8/layout/vList5"/>
    <dgm:cxn modelId="{1E94D186-1F75-439A-BE0C-FA3380BCF363}" srcId="{A9D9D045-F991-4C1B-B844-723129AB08B5}" destId="{EE264437-5995-4F6A-B30C-48599CACA15B}" srcOrd="0" destOrd="0" parTransId="{3B31112B-1BAC-42B9-A24A-9CC7D9B1268E}" sibTransId="{BC0B8D10-E9B0-4754-B69D-6F3A036E084D}"/>
    <dgm:cxn modelId="{12FC6227-813F-48C2-8318-E8B80FA8EFE1}" type="presOf" srcId="{4581941A-1847-4FFB-BBAA-86CDF18091A4}" destId="{3A5D6BD0-23EF-4B0F-A854-A50C10148762}" srcOrd="0" destOrd="0" presId="urn:microsoft.com/office/officeart/2005/8/layout/vList5"/>
    <dgm:cxn modelId="{9BB553D9-9750-45A1-B267-68A14A4C7D1B}" srcId="{4581941A-1847-4FFB-BBAA-86CDF18091A4}" destId="{C6E61B3E-E698-4C4C-A040-7DF3B91D9193}" srcOrd="1" destOrd="0" parTransId="{98DA5D94-E009-4C3B-B013-1333CAE9DE12}" sibTransId="{9FF83E6D-9DB3-427F-B89C-6500440C3FAF}"/>
    <dgm:cxn modelId="{D4632DD4-8C25-472C-8290-6EC355850F93}" srcId="{4581941A-1847-4FFB-BBAA-86CDF18091A4}" destId="{FF780C51-5922-4F34-925E-651DE151D6C2}" srcOrd="0" destOrd="0" parTransId="{F3D04D99-D504-417D-B99E-8915C131E033}" sibTransId="{193DF050-342A-45B7-8527-883A65FCF17B}"/>
    <dgm:cxn modelId="{8DD58CEA-7BC0-4BF5-83D6-E0792AF3A734}" type="presOf" srcId="{E7308CB9-DE5E-48EC-B8BD-360862410A63}" destId="{97F9DDCB-AB07-4275-8CAE-2BE80B132CF4}" srcOrd="0" destOrd="0" presId="urn:microsoft.com/office/officeart/2005/8/layout/vList5"/>
    <dgm:cxn modelId="{A08BE6DC-6C8B-452A-AADE-2B9CF007487B}" srcId="{B203263D-8994-4A12-AFBD-F07A8C230C8E}" destId="{96CF985F-4356-4B8F-A127-E6ADB05E3B63}" srcOrd="1" destOrd="0" parTransId="{2972DE64-7B88-4224-8F7F-E0837C86E4EE}" sibTransId="{C7026842-AF10-4A96-ACD4-E3E7088C4BAD}"/>
    <dgm:cxn modelId="{F4877D62-2C59-4837-9257-D004BE5ADBE3}" srcId="{A9D9D045-F991-4C1B-B844-723129AB08B5}" destId="{B203263D-8994-4A12-AFBD-F07A8C230C8E}" srcOrd="1" destOrd="0" parTransId="{45D2FB9B-81E6-4FDE-BC1F-60976D7BD52B}" sibTransId="{BD8C0F0C-4C97-42CC-B869-576AC9114FB0}"/>
    <dgm:cxn modelId="{71702C4D-1A32-4F34-A641-FA76D0A83143}" type="presOf" srcId="{96CF985F-4356-4B8F-A127-E6ADB05E3B63}" destId="{14AFC463-C49D-4F26-96A6-48181BABBF09}" srcOrd="0" destOrd="1" presId="urn:microsoft.com/office/officeart/2005/8/layout/vList5"/>
    <dgm:cxn modelId="{CF722AA0-11FA-461D-966C-369DD25355FB}" type="presOf" srcId="{C6E61B3E-E698-4C4C-A040-7DF3B91D9193}" destId="{6164EBA2-1AC5-45BD-A9AC-2378D59B1F3A}" srcOrd="0" destOrd="1" presId="urn:microsoft.com/office/officeart/2005/8/layout/vList5"/>
    <dgm:cxn modelId="{38C8E3D8-AB76-4E0E-B298-812301017062}" type="presOf" srcId="{CAA2166A-2C5E-4D5E-8303-FF8D278A82F4}" destId="{14AFC463-C49D-4F26-96A6-48181BABBF09}" srcOrd="0" destOrd="0" presId="urn:microsoft.com/office/officeart/2005/8/layout/vList5"/>
    <dgm:cxn modelId="{1E9D41F9-1A63-4FF3-8F81-6F0AF73F401D}" srcId="{B203263D-8994-4A12-AFBD-F07A8C230C8E}" destId="{CAA2166A-2C5E-4D5E-8303-FF8D278A82F4}" srcOrd="0" destOrd="0" parTransId="{524EAD55-F3AB-4642-A0FC-0893ED2433A2}" sibTransId="{0B4DACE9-0450-4DB0-A1A4-EFF2A07E380F}"/>
    <dgm:cxn modelId="{C354F45C-EAC8-4F5B-A266-0601506AADEB}" type="presParOf" srcId="{1BD7FE62-A32F-479B-99C0-7A987082D49D}" destId="{B0D7EE38-4DF8-4DB6-B8F1-2A24C7CC5D52}" srcOrd="0" destOrd="0" presId="urn:microsoft.com/office/officeart/2005/8/layout/vList5"/>
    <dgm:cxn modelId="{39178042-FA61-4C45-9C6D-7558646DC648}" type="presParOf" srcId="{B0D7EE38-4DF8-4DB6-B8F1-2A24C7CC5D52}" destId="{BD0E1ACC-EE67-4234-946B-CB97908828DB}" srcOrd="0" destOrd="0" presId="urn:microsoft.com/office/officeart/2005/8/layout/vList5"/>
    <dgm:cxn modelId="{69EDDDEB-858D-4F0F-AC88-2B5D16E128C2}" type="presParOf" srcId="{B0D7EE38-4DF8-4DB6-B8F1-2A24C7CC5D52}" destId="{97F9DDCB-AB07-4275-8CAE-2BE80B132CF4}" srcOrd="1" destOrd="0" presId="urn:microsoft.com/office/officeart/2005/8/layout/vList5"/>
    <dgm:cxn modelId="{E8F19923-7B10-40CA-9383-F9CA9EB09AF3}" type="presParOf" srcId="{1BD7FE62-A32F-479B-99C0-7A987082D49D}" destId="{E94F84A1-125B-41A0-A736-55063404D7F5}" srcOrd="1" destOrd="0" presId="urn:microsoft.com/office/officeart/2005/8/layout/vList5"/>
    <dgm:cxn modelId="{9E1CFBD8-E88D-45BD-8409-D8BF734267B0}" type="presParOf" srcId="{1BD7FE62-A32F-479B-99C0-7A987082D49D}" destId="{A8571218-4F87-4287-A563-9645829FCE35}" srcOrd="2" destOrd="0" presId="urn:microsoft.com/office/officeart/2005/8/layout/vList5"/>
    <dgm:cxn modelId="{C9662ACA-8887-4437-9E4F-D579945091C4}" type="presParOf" srcId="{A8571218-4F87-4287-A563-9645829FCE35}" destId="{B4962554-2291-4E4B-B61C-FC41E6194910}" srcOrd="0" destOrd="0" presId="urn:microsoft.com/office/officeart/2005/8/layout/vList5"/>
    <dgm:cxn modelId="{21541795-A0D1-43E1-836D-F4ED9905DD59}" type="presParOf" srcId="{A8571218-4F87-4287-A563-9645829FCE35}" destId="{14AFC463-C49D-4F26-96A6-48181BABBF09}" srcOrd="1" destOrd="0" presId="urn:microsoft.com/office/officeart/2005/8/layout/vList5"/>
    <dgm:cxn modelId="{673CFB39-DB17-4E24-950E-5C3E866FA17B}" type="presParOf" srcId="{1BD7FE62-A32F-479B-99C0-7A987082D49D}" destId="{C92F8243-2ABA-475F-A15D-BCF1D6C55174}" srcOrd="3" destOrd="0" presId="urn:microsoft.com/office/officeart/2005/8/layout/vList5"/>
    <dgm:cxn modelId="{44FA91C9-4CA5-49FD-8C83-D1743D3F1542}" type="presParOf" srcId="{1BD7FE62-A32F-479B-99C0-7A987082D49D}" destId="{22093988-C281-4756-91EE-DD1762BE68D2}" srcOrd="4" destOrd="0" presId="urn:microsoft.com/office/officeart/2005/8/layout/vList5"/>
    <dgm:cxn modelId="{6A0DB093-1165-4559-B78F-027EB1F0D66F}" type="presParOf" srcId="{22093988-C281-4756-91EE-DD1762BE68D2}" destId="{3A5D6BD0-23EF-4B0F-A854-A50C10148762}" srcOrd="0" destOrd="0" presId="urn:microsoft.com/office/officeart/2005/8/layout/vList5"/>
    <dgm:cxn modelId="{6AB0C954-AF94-4EA1-9170-5BC140D504C9}" type="presParOf" srcId="{22093988-C281-4756-91EE-DD1762BE68D2}" destId="{6164EBA2-1AC5-45BD-A9AC-2378D59B1F3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E2541D7-5A42-489F-8A08-B3C6E85A2E6D}" type="doc">
      <dgm:prSet loTypeId="urn:microsoft.com/office/officeart/2005/8/layout/hList3" loCatId="list" qsTypeId="urn:microsoft.com/office/officeart/2005/8/quickstyle/simple1" qsCatId="simple" csTypeId="urn:microsoft.com/office/officeart/2005/8/colors/accent2_1" csCatId="accent2" phldr="1"/>
      <dgm:spPr/>
      <dgm:t>
        <a:bodyPr/>
        <a:lstStyle/>
        <a:p>
          <a:endParaRPr lang="zh-TW" altLang="en-US"/>
        </a:p>
      </dgm:t>
    </dgm:pt>
    <dgm:pt modelId="{32C05CF0-8E4D-4E52-9231-9F16D82FE93F}">
      <dgm:prSet custT="1"/>
      <dgm:spPr/>
      <dgm:t>
        <a:bodyPr/>
        <a:lstStyle/>
        <a:p>
          <a:pPr rtl="0"/>
          <a:r>
            <a:rPr lang="zh-TW" altLang="en-US" sz="2400" b="1" dirty="0" smtClean="0">
              <a:effectLst>
                <a:outerShdw blurRad="38100" dist="38100" dir="2700000" algn="tl">
                  <a:srgbClr val="000000">
                    <a:alpha val="43137"/>
                  </a:srgbClr>
                </a:outerShdw>
              </a:effectLst>
            </a:rPr>
            <a:t>透過公布大專新生註冊率暨財務、人事、教學品質等監督方式，建立行政監督機制。</a:t>
          </a:r>
          <a:endParaRPr lang="zh-TW" altLang="en-US" sz="2400" b="1" dirty="0">
            <a:effectLst>
              <a:outerShdw blurRad="38100" dist="38100" dir="2700000" algn="tl">
                <a:srgbClr val="000000">
                  <a:alpha val="43137"/>
                </a:srgbClr>
              </a:outerShdw>
            </a:effectLst>
          </a:endParaRPr>
        </a:p>
      </dgm:t>
    </dgm:pt>
    <dgm:pt modelId="{260F6AAB-4EFD-423D-89CD-82BE80CFB3FE}" type="parTrans" cxnId="{7B517D8A-79EC-47F4-936A-423F2D386FC6}">
      <dgm:prSet/>
      <dgm:spPr/>
      <dgm:t>
        <a:bodyPr/>
        <a:lstStyle/>
        <a:p>
          <a:endParaRPr lang="zh-TW" altLang="en-US" b="1">
            <a:solidFill>
              <a:schemeClr val="tx1"/>
            </a:solidFill>
          </a:endParaRPr>
        </a:p>
      </dgm:t>
    </dgm:pt>
    <dgm:pt modelId="{77496BAC-1477-4D01-A89C-54BCF5F3C0D6}" type="sibTrans" cxnId="{7B517D8A-79EC-47F4-936A-423F2D386FC6}">
      <dgm:prSet/>
      <dgm:spPr/>
      <dgm:t>
        <a:bodyPr/>
        <a:lstStyle/>
        <a:p>
          <a:endParaRPr lang="zh-TW" altLang="en-US" b="1">
            <a:solidFill>
              <a:schemeClr val="tx1"/>
            </a:solidFill>
          </a:endParaRPr>
        </a:p>
      </dgm:t>
    </dgm:pt>
    <dgm:pt modelId="{FBE7A3E5-43AE-4DDE-A196-29931AE18C3A}">
      <dgm:prSet custT="1"/>
      <dgm:spPr/>
      <dgm:t>
        <a:bodyPr/>
        <a:lstStyle/>
        <a:p>
          <a:pPr marL="447675" indent="-447675" algn="l" rtl="0"/>
          <a:r>
            <a:rPr lang="zh-TW" sz="1800" b="1" dirty="0" smtClean="0"/>
            <a:t>一、註冊率公</a:t>
          </a:r>
          <a:r>
            <a:rPr lang="zh-TW" altLang="en-US" sz="1800" b="1" dirty="0" smtClean="0"/>
            <a:t>開</a:t>
          </a:r>
          <a:r>
            <a:rPr lang="zh-TW" sz="1800" b="1" dirty="0" smtClean="0"/>
            <a:t>：自</a:t>
          </a:r>
          <a:r>
            <a:rPr lang="en-US" sz="1800" b="1" dirty="0" smtClean="0"/>
            <a:t>103</a:t>
          </a:r>
          <a:r>
            <a:rPr lang="zh-TW" sz="1800" b="1" dirty="0" smtClean="0"/>
            <a:t>學年度起公布各校各系（科）所日間學制註冊率。</a:t>
          </a:r>
          <a:r>
            <a:rPr lang="zh-TW" altLang="en-US" sz="1800" b="1" dirty="0" smtClean="0"/>
            <a:t>由學校自行調整規模，以確保教育品質。</a:t>
          </a:r>
          <a:endParaRPr lang="zh-TW" sz="1800" b="1" dirty="0"/>
        </a:p>
      </dgm:t>
    </dgm:pt>
    <dgm:pt modelId="{A17BDD57-8B08-4DDC-9449-436B342945E9}" type="parTrans" cxnId="{6A6EA359-9942-4A4F-A238-D2A1C4FA571D}">
      <dgm:prSet/>
      <dgm:spPr/>
      <dgm:t>
        <a:bodyPr/>
        <a:lstStyle/>
        <a:p>
          <a:endParaRPr lang="zh-TW" altLang="en-US" b="1">
            <a:solidFill>
              <a:schemeClr val="tx1"/>
            </a:solidFill>
          </a:endParaRPr>
        </a:p>
      </dgm:t>
    </dgm:pt>
    <dgm:pt modelId="{79B35293-5EB5-4D01-8062-8FBC0EFB980D}" type="sibTrans" cxnId="{6A6EA359-9942-4A4F-A238-D2A1C4FA571D}">
      <dgm:prSet/>
      <dgm:spPr/>
      <dgm:t>
        <a:bodyPr/>
        <a:lstStyle/>
        <a:p>
          <a:endParaRPr lang="zh-TW" altLang="en-US" b="1">
            <a:solidFill>
              <a:schemeClr val="tx1"/>
            </a:solidFill>
          </a:endParaRPr>
        </a:p>
      </dgm:t>
    </dgm:pt>
    <dgm:pt modelId="{7E6EAECC-E147-479A-B950-4A31DA68D061}">
      <dgm:prSet custT="1"/>
      <dgm:spPr/>
      <dgm:t>
        <a:bodyPr/>
        <a:lstStyle/>
        <a:p>
          <a:pPr marL="447675" indent="-447675" algn="l" rtl="0"/>
          <a:r>
            <a:rPr lang="zh-TW" altLang="en-US" sz="1800" b="1" dirty="0" smtClean="0"/>
            <a:t>二、財務監督：依據重要財務指標，據以篩選財務狀況不佳者，及時掌握各校財務狀況異常情事等必要資訊。</a:t>
          </a:r>
          <a:endParaRPr lang="en-US" altLang="zh-TW" sz="1800" b="1" dirty="0" smtClean="0"/>
        </a:p>
      </dgm:t>
    </dgm:pt>
    <dgm:pt modelId="{A1C31C90-319E-4BDE-9E2D-2376407419A2}" type="parTrans" cxnId="{46E70C2F-9DF6-4B8C-A355-65A3281C707A}">
      <dgm:prSet/>
      <dgm:spPr/>
      <dgm:t>
        <a:bodyPr/>
        <a:lstStyle/>
        <a:p>
          <a:endParaRPr lang="zh-TW" altLang="en-US" b="1">
            <a:solidFill>
              <a:schemeClr val="tx1"/>
            </a:solidFill>
          </a:endParaRPr>
        </a:p>
      </dgm:t>
    </dgm:pt>
    <dgm:pt modelId="{59484C2F-484D-4BE5-86A1-1C2CF74F2B08}" type="sibTrans" cxnId="{46E70C2F-9DF6-4B8C-A355-65A3281C707A}">
      <dgm:prSet/>
      <dgm:spPr/>
      <dgm:t>
        <a:bodyPr/>
        <a:lstStyle/>
        <a:p>
          <a:endParaRPr lang="zh-TW" altLang="en-US" b="1">
            <a:solidFill>
              <a:schemeClr val="tx1"/>
            </a:solidFill>
          </a:endParaRPr>
        </a:p>
      </dgm:t>
    </dgm:pt>
    <dgm:pt modelId="{E1DDBCE2-E21D-4ECA-8E5A-705D6261D5CC}">
      <dgm:prSet custT="1"/>
      <dgm:spPr/>
      <dgm:t>
        <a:bodyPr/>
        <a:lstStyle/>
        <a:p>
          <a:pPr marL="447675" indent="-447675" algn="l" rtl="0"/>
          <a:r>
            <a:rPr lang="zh-TW" altLang="en-US" sz="1800" b="1" dirty="0" smtClean="0"/>
            <a:t>三、教學品質查核：設立教學品質檢核與輔導門檻，經限期改善未果，得扣減招生名額及獎補助款。 </a:t>
          </a:r>
          <a:endParaRPr lang="zh-TW" altLang="en-US" sz="1800" b="1" dirty="0"/>
        </a:p>
      </dgm:t>
    </dgm:pt>
    <dgm:pt modelId="{BA73B9E0-F8E8-4625-B7D5-587F389FEB4D}" type="parTrans" cxnId="{0164AF25-3702-48F4-A3BD-F8494C72AC60}">
      <dgm:prSet/>
      <dgm:spPr/>
      <dgm:t>
        <a:bodyPr/>
        <a:lstStyle/>
        <a:p>
          <a:endParaRPr lang="zh-TW" altLang="en-US" b="1">
            <a:solidFill>
              <a:schemeClr val="tx1"/>
            </a:solidFill>
          </a:endParaRPr>
        </a:p>
      </dgm:t>
    </dgm:pt>
    <dgm:pt modelId="{5041DC42-EFFA-4DEF-9E2B-57F473D380C2}" type="sibTrans" cxnId="{0164AF25-3702-48F4-A3BD-F8494C72AC60}">
      <dgm:prSet/>
      <dgm:spPr/>
      <dgm:t>
        <a:bodyPr/>
        <a:lstStyle/>
        <a:p>
          <a:endParaRPr lang="zh-TW" altLang="en-US" b="1">
            <a:solidFill>
              <a:schemeClr val="tx1"/>
            </a:solidFill>
          </a:endParaRPr>
        </a:p>
      </dgm:t>
    </dgm:pt>
    <dgm:pt modelId="{240C7D05-EFF1-4DDE-9BE2-21DC38993C29}">
      <dgm:prSet custT="1"/>
      <dgm:spPr/>
      <dgm:t>
        <a:bodyPr/>
        <a:lstStyle/>
        <a:p>
          <a:pPr marL="447675" indent="-447675" algn="l" rtl="0"/>
          <a:r>
            <a:rPr lang="zh-TW" altLang="en-US" sz="1800" b="1" dirty="0" smtClean="0"/>
            <a:t>四、建立輔導改善原則：訂有輔導私立大專校院改善及停辦實施原則，主動提供學校相關輔導。</a:t>
          </a:r>
          <a:endParaRPr lang="zh-TW" altLang="en-US" sz="1800" b="1" dirty="0"/>
        </a:p>
      </dgm:t>
    </dgm:pt>
    <dgm:pt modelId="{9B705438-AA4C-4D12-B60B-98BFE9C62E60}" type="parTrans" cxnId="{7EB03699-1F13-4212-9DD1-648E3A240726}">
      <dgm:prSet/>
      <dgm:spPr/>
      <dgm:t>
        <a:bodyPr/>
        <a:lstStyle/>
        <a:p>
          <a:endParaRPr lang="zh-TW" altLang="en-US"/>
        </a:p>
      </dgm:t>
    </dgm:pt>
    <dgm:pt modelId="{F353A0A7-9BC7-4D53-8762-6863F52684DE}" type="sibTrans" cxnId="{7EB03699-1F13-4212-9DD1-648E3A240726}">
      <dgm:prSet/>
      <dgm:spPr/>
      <dgm:t>
        <a:bodyPr/>
        <a:lstStyle/>
        <a:p>
          <a:endParaRPr lang="zh-TW" altLang="en-US"/>
        </a:p>
      </dgm:t>
    </dgm:pt>
    <dgm:pt modelId="{388BACB9-08EC-45DC-9602-CBAFEECDD427}" type="pres">
      <dgm:prSet presAssocID="{2E2541D7-5A42-489F-8A08-B3C6E85A2E6D}" presName="composite" presStyleCnt="0">
        <dgm:presLayoutVars>
          <dgm:chMax val="1"/>
          <dgm:dir/>
          <dgm:resizeHandles val="exact"/>
        </dgm:presLayoutVars>
      </dgm:prSet>
      <dgm:spPr/>
      <dgm:t>
        <a:bodyPr/>
        <a:lstStyle/>
        <a:p>
          <a:endParaRPr lang="zh-TW" altLang="en-US"/>
        </a:p>
      </dgm:t>
    </dgm:pt>
    <dgm:pt modelId="{38237997-E4A4-4BF5-B804-8C54DDCAD29F}" type="pres">
      <dgm:prSet presAssocID="{32C05CF0-8E4D-4E52-9231-9F16D82FE93F}" presName="roof" presStyleLbl="dkBgShp" presStyleIdx="0" presStyleCnt="2" custScaleY="46394"/>
      <dgm:spPr/>
      <dgm:t>
        <a:bodyPr/>
        <a:lstStyle/>
        <a:p>
          <a:endParaRPr lang="zh-TW" altLang="en-US"/>
        </a:p>
      </dgm:t>
    </dgm:pt>
    <dgm:pt modelId="{C4C92995-368A-4986-96BE-719F2D661A67}" type="pres">
      <dgm:prSet presAssocID="{32C05CF0-8E4D-4E52-9231-9F16D82FE93F}" presName="pillars" presStyleCnt="0"/>
      <dgm:spPr/>
      <dgm:t>
        <a:bodyPr/>
        <a:lstStyle/>
        <a:p>
          <a:endParaRPr lang="zh-TW" altLang="en-US"/>
        </a:p>
      </dgm:t>
    </dgm:pt>
    <dgm:pt modelId="{207D3EBB-4A13-4357-A707-3FD5CB248797}" type="pres">
      <dgm:prSet presAssocID="{32C05CF0-8E4D-4E52-9231-9F16D82FE93F}" presName="pillar1" presStyleLbl="node1" presStyleIdx="0" presStyleCnt="4" custScaleY="84666" custLinFactNeighborX="-912" custLinFactNeighborY="-18326">
        <dgm:presLayoutVars>
          <dgm:bulletEnabled val="1"/>
        </dgm:presLayoutVars>
      </dgm:prSet>
      <dgm:spPr/>
      <dgm:t>
        <a:bodyPr/>
        <a:lstStyle/>
        <a:p>
          <a:endParaRPr lang="zh-TW" altLang="en-US"/>
        </a:p>
      </dgm:t>
    </dgm:pt>
    <dgm:pt modelId="{312BAB51-1EF7-4C91-B08A-902A088C56BB}" type="pres">
      <dgm:prSet presAssocID="{7E6EAECC-E147-479A-B950-4A31DA68D061}" presName="pillarX" presStyleLbl="node1" presStyleIdx="1" presStyleCnt="4" custScaleY="84666" custLinFactNeighborX="-851" custLinFactNeighborY="-18326">
        <dgm:presLayoutVars>
          <dgm:bulletEnabled val="1"/>
        </dgm:presLayoutVars>
      </dgm:prSet>
      <dgm:spPr/>
      <dgm:t>
        <a:bodyPr/>
        <a:lstStyle/>
        <a:p>
          <a:endParaRPr lang="zh-TW" altLang="en-US"/>
        </a:p>
      </dgm:t>
    </dgm:pt>
    <dgm:pt modelId="{4DEAF469-21BC-4D71-ACD2-B50721B70808}" type="pres">
      <dgm:prSet presAssocID="{E1DDBCE2-E21D-4ECA-8E5A-705D6261D5CC}" presName="pillarX" presStyleLbl="node1" presStyleIdx="2" presStyleCnt="4" custScaleY="84666" custLinFactNeighborX="-851" custLinFactNeighborY="-18326">
        <dgm:presLayoutVars>
          <dgm:bulletEnabled val="1"/>
        </dgm:presLayoutVars>
      </dgm:prSet>
      <dgm:spPr/>
      <dgm:t>
        <a:bodyPr/>
        <a:lstStyle/>
        <a:p>
          <a:endParaRPr lang="zh-TW" altLang="en-US"/>
        </a:p>
      </dgm:t>
    </dgm:pt>
    <dgm:pt modelId="{922DFF70-8C68-4ADC-B35C-101D0FB37D01}" type="pres">
      <dgm:prSet presAssocID="{240C7D05-EFF1-4DDE-9BE2-21DC38993C29}" presName="pillarX" presStyleLbl="node1" presStyleIdx="3" presStyleCnt="4" custScaleY="84782" custLinFactNeighborX="-1345" custLinFactNeighborY="-18975">
        <dgm:presLayoutVars>
          <dgm:bulletEnabled val="1"/>
        </dgm:presLayoutVars>
      </dgm:prSet>
      <dgm:spPr/>
      <dgm:t>
        <a:bodyPr/>
        <a:lstStyle/>
        <a:p>
          <a:endParaRPr lang="zh-TW" altLang="en-US"/>
        </a:p>
      </dgm:t>
    </dgm:pt>
    <dgm:pt modelId="{F55FC4EB-8265-4BD1-9748-F0F7C9E9A9CD}" type="pres">
      <dgm:prSet presAssocID="{32C05CF0-8E4D-4E52-9231-9F16D82FE93F}" presName="base" presStyleLbl="dkBgShp" presStyleIdx="1" presStyleCnt="2" custLinFactY="-100000" custLinFactNeighborY="-145367"/>
      <dgm:spPr/>
      <dgm:t>
        <a:bodyPr/>
        <a:lstStyle/>
        <a:p>
          <a:endParaRPr lang="zh-TW" altLang="en-US"/>
        </a:p>
      </dgm:t>
    </dgm:pt>
  </dgm:ptLst>
  <dgm:cxnLst>
    <dgm:cxn modelId="{6A6EA359-9942-4A4F-A238-D2A1C4FA571D}" srcId="{32C05CF0-8E4D-4E52-9231-9F16D82FE93F}" destId="{FBE7A3E5-43AE-4DDE-A196-29931AE18C3A}" srcOrd="0" destOrd="0" parTransId="{A17BDD57-8B08-4DDC-9449-436B342945E9}" sibTransId="{79B35293-5EB5-4D01-8062-8FBC0EFB980D}"/>
    <dgm:cxn modelId="{46E70C2F-9DF6-4B8C-A355-65A3281C707A}" srcId="{32C05CF0-8E4D-4E52-9231-9F16D82FE93F}" destId="{7E6EAECC-E147-479A-B950-4A31DA68D061}" srcOrd="1" destOrd="0" parTransId="{A1C31C90-319E-4BDE-9E2D-2376407419A2}" sibTransId="{59484C2F-484D-4BE5-86A1-1C2CF74F2B08}"/>
    <dgm:cxn modelId="{6C339AEE-BC7A-42F0-9BB8-49E33ED37667}" type="presOf" srcId="{E1DDBCE2-E21D-4ECA-8E5A-705D6261D5CC}" destId="{4DEAF469-21BC-4D71-ACD2-B50721B70808}" srcOrd="0" destOrd="0" presId="urn:microsoft.com/office/officeart/2005/8/layout/hList3"/>
    <dgm:cxn modelId="{7B517D8A-79EC-47F4-936A-423F2D386FC6}" srcId="{2E2541D7-5A42-489F-8A08-B3C6E85A2E6D}" destId="{32C05CF0-8E4D-4E52-9231-9F16D82FE93F}" srcOrd="0" destOrd="0" parTransId="{260F6AAB-4EFD-423D-89CD-82BE80CFB3FE}" sibTransId="{77496BAC-1477-4D01-A89C-54BCF5F3C0D6}"/>
    <dgm:cxn modelId="{11B7128F-B76F-41C2-BA8C-6DB93673A8CD}" type="presOf" srcId="{32C05CF0-8E4D-4E52-9231-9F16D82FE93F}" destId="{38237997-E4A4-4BF5-B804-8C54DDCAD29F}" srcOrd="0" destOrd="0" presId="urn:microsoft.com/office/officeart/2005/8/layout/hList3"/>
    <dgm:cxn modelId="{57CFC770-51B7-4DD8-BF80-0E2C310A991C}" type="presOf" srcId="{FBE7A3E5-43AE-4DDE-A196-29931AE18C3A}" destId="{207D3EBB-4A13-4357-A707-3FD5CB248797}" srcOrd="0" destOrd="0" presId="urn:microsoft.com/office/officeart/2005/8/layout/hList3"/>
    <dgm:cxn modelId="{FFAA0B43-32E8-43BB-BF28-A73FACD45583}" type="presOf" srcId="{7E6EAECC-E147-479A-B950-4A31DA68D061}" destId="{312BAB51-1EF7-4C91-B08A-902A088C56BB}" srcOrd="0" destOrd="0" presId="urn:microsoft.com/office/officeart/2005/8/layout/hList3"/>
    <dgm:cxn modelId="{60381F9B-B1C7-49CF-860C-0AB019514C02}" type="presOf" srcId="{240C7D05-EFF1-4DDE-9BE2-21DC38993C29}" destId="{922DFF70-8C68-4ADC-B35C-101D0FB37D01}" srcOrd="0" destOrd="0" presId="urn:microsoft.com/office/officeart/2005/8/layout/hList3"/>
    <dgm:cxn modelId="{10C0E6ED-447F-4EFB-885C-DAB049A933C3}" type="presOf" srcId="{2E2541D7-5A42-489F-8A08-B3C6E85A2E6D}" destId="{388BACB9-08EC-45DC-9602-CBAFEECDD427}" srcOrd="0" destOrd="0" presId="urn:microsoft.com/office/officeart/2005/8/layout/hList3"/>
    <dgm:cxn modelId="{0164AF25-3702-48F4-A3BD-F8494C72AC60}" srcId="{32C05CF0-8E4D-4E52-9231-9F16D82FE93F}" destId="{E1DDBCE2-E21D-4ECA-8E5A-705D6261D5CC}" srcOrd="2" destOrd="0" parTransId="{BA73B9E0-F8E8-4625-B7D5-587F389FEB4D}" sibTransId="{5041DC42-EFFA-4DEF-9E2B-57F473D380C2}"/>
    <dgm:cxn modelId="{7EB03699-1F13-4212-9DD1-648E3A240726}" srcId="{32C05CF0-8E4D-4E52-9231-9F16D82FE93F}" destId="{240C7D05-EFF1-4DDE-9BE2-21DC38993C29}" srcOrd="3" destOrd="0" parTransId="{9B705438-AA4C-4D12-B60B-98BFE9C62E60}" sibTransId="{F353A0A7-9BC7-4D53-8762-6863F52684DE}"/>
    <dgm:cxn modelId="{24F6D6F4-242A-4D2C-BCC7-ECBFAA8E36E6}" type="presParOf" srcId="{388BACB9-08EC-45DC-9602-CBAFEECDD427}" destId="{38237997-E4A4-4BF5-B804-8C54DDCAD29F}" srcOrd="0" destOrd="0" presId="urn:microsoft.com/office/officeart/2005/8/layout/hList3"/>
    <dgm:cxn modelId="{89DE0D53-4C48-47E2-9B5F-73D7E9AEFC91}" type="presParOf" srcId="{388BACB9-08EC-45DC-9602-CBAFEECDD427}" destId="{C4C92995-368A-4986-96BE-719F2D661A67}" srcOrd="1" destOrd="0" presId="urn:microsoft.com/office/officeart/2005/8/layout/hList3"/>
    <dgm:cxn modelId="{794C331C-C4C8-44E3-B721-2EE5068DB672}" type="presParOf" srcId="{C4C92995-368A-4986-96BE-719F2D661A67}" destId="{207D3EBB-4A13-4357-A707-3FD5CB248797}" srcOrd="0" destOrd="0" presId="urn:microsoft.com/office/officeart/2005/8/layout/hList3"/>
    <dgm:cxn modelId="{30F8AE5D-38A4-4D0F-8DA9-A4EB91435762}" type="presParOf" srcId="{C4C92995-368A-4986-96BE-719F2D661A67}" destId="{312BAB51-1EF7-4C91-B08A-902A088C56BB}" srcOrd="1" destOrd="0" presId="urn:microsoft.com/office/officeart/2005/8/layout/hList3"/>
    <dgm:cxn modelId="{735DECEF-0C46-4057-9F24-FAA618BAE55E}" type="presParOf" srcId="{C4C92995-368A-4986-96BE-719F2D661A67}" destId="{4DEAF469-21BC-4D71-ACD2-B50721B70808}" srcOrd="2" destOrd="0" presId="urn:microsoft.com/office/officeart/2005/8/layout/hList3"/>
    <dgm:cxn modelId="{A61FE8C7-B786-4EE5-8D65-BFCB201FAF60}" type="presParOf" srcId="{C4C92995-368A-4986-96BE-719F2D661A67}" destId="{922DFF70-8C68-4ADC-B35C-101D0FB37D01}" srcOrd="3" destOrd="0" presId="urn:microsoft.com/office/officeart/2005/8/layout/hList3"/>
    <dgm:cxn modelId="{34637CA7-9EFB-4414-8315-6669964DAC92}" type="presParOf" srcId="{388BACB9-08EC-45DC-9602-CBAFEECDD427}" destId="{F55FC4EB-8265-4BD1-9748-F0F7C9E9A9CD}"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51129E4-1B4A-4395-93C6-6BE665DA7667}" type="doc">
      <dgm:prSet loTypeId="urn:microsoft.com/office/officeart/2008/layout/IncreasingCircleProcess" loCatId="list" qsTypeId="urn:microsoft.com/office/officeart/2005/8/quickstyle/simple1" qsCatId="simple" csTypeId="urn:microsoft.com/office/officeart/2005/8/colors/colorful2" csCatId="colorful" phldr="1"/>
      <dgm:spPr/>
      <dgm:t>
        <a:bodyPr/>
        <a:lstStyle/>
        <a:p>
          <a:endParaRPr lang="zh-TW" altLang="en-US"/>
        </a:p>
      </dgm:t>
    </dgm:pt>
    <dgm:pt modelId="{F432E04B-9C00-4E71-858B-C3F71DC77E8E}">
      <dgm:prSet phldrT="[文字]" custT="1"/>
      <dgm:spPr/>
      <dgm:t>
        <a:bodyPr/>
        <a:lstStyle/>
        <a:p>
          <a:r>
            <a:rPr lang="zh-TW" altLang="en-US" sz="2800" b="1" dirty="0" smtClean="0"/>
            <a:t>法人存續</a:t>
          </a:r>
          <a:endParaRPr lang="zh-TW" altLang="en-US" sz="2800" b="1" dirty="0"/>
        </a:p>
      </dgm:t>
    </dgm:pt>
    <dgm:pt modelId="{260F399A-EBA6-40DF-B887-4AF8C2E1D85D}" type="parTrans" cxnId="{84E4B168-2197-4353-954D-DF7E08536107}">
      <dgm:prSet/>
      <dgm:spPr/>
      <dgm:t>
        <a:bodyPr/>
        <a:lstStyle/>
        <a:p>
          <a:endParaRPr lang="zh-TW" altLang="en-US"/>
        </a:p>
      </dgm:t>
    </dgm:pt>
    <dgm:pt modelId="{F803B8BF-5143-4CE0-B711-D710E38109EB}" type="sibTrans" cxnId="{84E4B168-2197-4353-954D-DF7E08536107}">
      <dgm:prSet/>
      <dgm:spPr/>
      <dgm:t>
        <a:bodyPr/>
        <a:lstStyle/>
        <a:p>
          <a:endParaRPr lang="zh-TW" altLang="en-US"/>
        </a:p>
      </dgm:t>
    </dgm:pt>
    <dgm:pt modelId="{141FB49F-CCFE-43DF-86D1-61882D58D4B1}">
      <dgm:prSet phldrT="[文字]" custT="1"/>
      <dgm:spPr/>
      <dgm:t>
        <a:bodyPr/>
        <a:lstStyle/>
        <a:p>
          <a:r>
            <a:rPr lang="zh-TW" altLang="en-US" sz="2200" dirty="0" smtClean="0">
              <a:latin typeface="+mj-ea"/>
              <a:ea typeface="+mj-ea"/>
            </a:rPr>
            <a:t>依私校法可進行土地處分，其所得需用於學校法人改辦或恢復辦學之用途。</a:t>
          </a:r>
          <a:endParaRPr lang="zh-TW" altLang="en-US" sz="2200" dirty="0"/>
        </a:p>
      </dgm:t>
    </dgm:pt>
    <dgm:pt modelId="{7D55CD8F-4D51-48FB-87B3-77FD8337EFCE}" type="parTrans" cxnId="{34F5E5B7-D31F-4C0B-8359-3FA4D52097E7}">
      <dgm:prSet/>
      <dgm:spPr/>
      <dgm:t>
        <a:bodyPr/>
        <a:lstStyle/>
        <a:p>
          <a:endParaRPr lang="zh-TW" altLang="en-US"/>
        </a:p>
      </dgm:t>
    </dgm:pt>
    <dgm:pt modelId="{A1AFCD4C-BDB0-40D6-8BC9-0A4804F03F24}" type="sibTrans" cxnId="{34F5E5B7-D31F-4C0B-8359-3FA4D52097E7}">
      <dgm:prSet/>
      <dgm:spPr/>
      <dgm:t>
        <a:bodyPr/>
        <a:lstStyle/>
        <a:p>
          <a:endParaRPr lang="zh-TW" altLang="en-US"/>
        </a:p>
      </dgm:t>
    </dgm:pt>
    <dgm:pt modelId="{D6951CDD-A5A0-4FDC-BD9A-BCB4FEFEEAF9}">
      <dgm:prSet phldrT="[文字]" custT="1"/>
      <dgm:spPr/>
      <dgm:t>
        <a:bodyPr/>
        <a:lstStyle/>
        <a:p>
          <a:r>
            <a:rPr lang="zh-TW" altLang="en-US" sz="2800" b="1" dirty="0" smtClean="0"/>
            <a:t>法人改辦</a:t>
          </a:r>
          <a:endParaRPr lang="zh-TW" altLang="en-US" sz="2800" b="1" dirty="0"/>
        </a:p>
      </dgm:t>
    </dgm:pt>
    <dgm:pt modelId="{898ADD48-0E87-496E-BFA2-28D249D1F6EE}" type="parTrans" cxnId="{C1E6FF5C-B75D-491C-9479-FD3B894582E1}">
      <dgm:prSet/>
      <dgm:spPr/>
      <dgm:t>
        <a:bodyPr/>
        <a:lstStyle/>
        <a:p>
          <a:endParaRPr lang="zh-TW" altLang="en-US"/>
        </a:p>
      </dgm:t>
    </dgm:pt>
    <dgm:pt modelId="{1A3371F6-3253-42F9-A337-F3CBA2A783F7}" type="sibTrans" cxnId="{C1E6FF5C-B75D-491C-9479-FD3B894582E1}">
      <dgm:prSet/>
      <dgm:spPr/>
      <dgm:t>
        <a:bodyPr/>
        <a:lstStyle/>
        <a:p>
          <a:endParaRPr lang="zh-TW" altLang="en-US"/>
        </a:p>
      </dgm:t>
    </dgm:pt>
    <dgm:pt modelId="{77527F39-2C85-4A50-90DE-C6E6BF4F96B5}">
      <dgm:prSet phldrT="[文字]" custT="1"/>
      <dgm:spPr/>
      <dgm:t>
        <a:bodyPr/>
        <a:lstStyle/>
        <a:p>
          <a:r>
            <a:rPr lang="zh-TW" altLang="en-US" sz="2200" dirty="0" smtClean="0">
              <a:latin typeface="+mj-ea"/>
              <a:ea typeface="+mj-ea"/>
            </a:rPr>
            <a:t>改辦其他教育文化或社會福利事業時，原依土地稅法第</a:t>
          </a:r>
          <a:r>
            <a:rPr lang="en-US" altLang="zh-TW" sz="2200" dirty="0" smtClean="0">
              <a:latin typeface="+mj-ea"/>
              <a:ea typeface="+mj-ea"/>
            </a:rPr>
            <a:t>28</a:t>
          </a:r>
          <a:r>
            <a:rPr lang="zh-TW" altLang="en-US" sz="2200" dirty="0" smtClean="0">
              <a:latin typeface="+mj-ea"/>
              <a:ea typeface="+mj-ea"/>
            </a:rPr>
            <a:t>條之</a:t>
          </a:r>
          <a:r>
            <a:rPr lang="en-US" altLang="zh-TW" sz="2200" dirty="0" smtClean="0">
              <a:latin typeface="+mj-ea"/>
              <a:ea typeface="+mj-ea"/>
            </a:rPr>
            <a:t>1</a:t>
          </a:r>
          <a:r>
            <a:rPr lang="zh-TW" altLang="en-US" sz="2200" dirty="0" smtClean="0">
              <a:latin typeface="+mj-ea"/>
              <a:ea typeface="+mj-ea"/>
            </a:rPr>
            <a:t>受贈土地者，其應追補之土地增值稅准予記存。</a:t>
          </a:r>
          <a:endParaRPr lang="zh-TW" altLang="en-US" sz="2200" dirty="0"/>
        </a:p>
      </dgm:t>
    </dgm:pt>
    <dgm:pt modelId="{5756207B-C404-4425-A484-82F438E35BA6}" type="parTrans" cxnId="{A6AF8326-1F9A-49C2-B772-BD037BAC4481}">
      <dgm:prSet/>
      <dgm:spPr/>
      <dgm:t>
        <a:bodyPr/>
        <a:lstStyle/>
        <a:p>
          <a:endParaRPr lang="zh-TW" altLang="en-US"/>
        </a:p>
      </dgm:t>
    </dgm:pt>
    <dgm:pt modelId="{6387E985-1FF4-4540-90F4-BB62D718D151}" type="sibTrans" cxnId="{A6AF8326-1F9A-49C2-B772-BD037BAC4481}">
      <dgm:prSet/>
      <dgm:spPr/>
      <dgm:t>
        <a:bodyPr/>
        <a:lstStyle/>
        <a:p>
          <a:endParaRPr lang="zh-TW" altLang="en-US"/>
        </a:p>
      </dgm:t>
    </dgm:pt>
    <dgm:pt modelId="{09C1E789-CBFF-43BD-AA58-E60EE24CD0A9}">
      <dgm:prSet phldrT="[文字]" custT="1"/>
      <dgm:spPr/>
      <dgm:t>
        <a:bodyPr/>
        <a:lstStyle/>
        <a:p>
          <a:r>
            <a:rPr lang="zh-TW" altLang="en-US" sz="2800" b="1" dirty="0" smtClean="0"/>
            <a:t>所得運用</a:t>
          </a:r>
          <a:endParaRPr lang="zh-TW" altLang="en-US" sz="2800" b="1" dirty="0"/>
        </a:p>
      </dgm:t>
    </dgm:pt>
    <dgm:pt modelId="{97ABC98A-FC45-4503-A2B2-3CDA2F663118}" type="parTrans" cxnId="{C1FEB289-41A8-4C89-B046-F29EEC537E99}">
      <dgm:prSet/>
      <dgm:spPr/>
      <dgm:t>
        <a:bodyPr/>
        <a:lstStyle/>
        <a:p>
          <a:endParaRPr lang="zh-TW" altLang="en-US"/>
        </a:p>
      </dgm:t>
    </dgm:pt>
    <dgm:pt modelId="{2170D08A-6D1F-4DFB-AAD2-C8F0766E3C2A}" type="sibTrans" cxnId="{C1FEB289-41A8-4C89-B046-F29EEC537E99}">
      <dgm:prSet/>
      <dgm:spPr/>
      <dgm:t>
        <a:bodyPr/>
        <a:lstStyle/>
        <a:p>
          <a:endParaRPr lang="zh-TW" altLang="en-US"/>
        </a:p>
      </dgm:t>
    </dgm:pt>
    <dgm:pt modelId="{4EBF4E49-237C-45A5-A320-192F49E06877}">
      <dgm:prSet phldrT="[文字]" custT="1"/>
      <dgm:spPr/>
      <dgm:t>
        <a:bodyPr/>
        <a:lstStyle/>
        <a:p>
          <a:pPr>
            <a:lnSpc>
              <a:spcPts val="2800"/>
            </a:lnSpc>
            <a:spcAft>
              <a:spcPts val="0"/>
            </a:spcAft>
          </a:pPr>
          <a:r>
            <a:rPr lang="en-US" altLang="zh-TW" sz="2200" dirty="0" smtClean="0">
              <a:latin typeface="+mj-ea"/>
              <a:ea typeface="+mj-ea"/>
            </a:rPr>
            <a:t>1.</a:t>
          </a:r>
          <a:r>
            <a:rPr lang="zh-TW" altLang="en-US" sz="2200" dirty="0" smtClean="0">
              <a:latin typeface="+mj-ea"/>
              <a:ea typeface="+mj-ea"/>
            </a:rPr>
            <a:t>學校</a:t>
          </a:r>
          <a:r>
            <a:rPr lang="zh-TW" altLang="en-US" sz="2200" smtClean="0">
              <a:latin typeface="+mj-ea"/>
              <a:ea typeface="+mj-ea"/>
            </a:rPr>
            <a:t>法人清算解散前</a:t>
          </a:r>
          <a:r>
            <a:rPr lang="zh-TW" altLang="en-US" sz="2200" dirty="0" smtClean="0">
              <a:latin typeface="+mj-ea"/>
              <a:ea typeface="+mj-ea"/>
            </a:rPr>
            <a:t>，應優先清償教職員工聘僱契約所積欠應支付之薪資、資遣費。</a:t>
          </a:r>
          <a:endParaRPr lang="en-US" altLang="zh-TW" sz="2200" dirty="0" smtClean="0">
            <a:latin typeface="+mj-ea"/>
            <a:ea typeface="+mj-ea"/>
          </a:endParaRPr>
        </a:p>
        <a:p>
          <a:pPr>
            <a:lnSpc>
              <a:spcPts val="2800"/>
            </a:lnSpc>
            <a:spcAft>
              <a:spcPts val="0"/>
            </a:spcAft>
          </a:pPr>
          <a:r>
            <a:rPr lang="en-US" altLang="zh-TW" sz="2200" dirty="0" smtClean="0">
              <a:latin typeface="+mj-ea"/>
              <a:ea typeface="+mj-ea"/>
            </a:rPr>
            <a:t>2.</a:t>
          </a:r>
          <a:r>
            <a:rPr lang="zh-TW" altLang="en-US" sz="2200" dirty="0" smtClean="0">
              <a:latin typeface="+mj-ea"/>
              <a:ea typeface="+mj-ea"/>
            </a:rPr>
            <a:t>優先使用於教職員工優退優離經費。</a:t>
          </a:r>
          <a:endParaRPr lang="zh-TW" altLang="en-US" sz="2200" dirty="0"/>
        </a:p>
      </dgm:t>
    </dgm:pt>
    <dgm:pt modelId="{C92F6A97-386F-41AC-B31E-BEEF94B8C398}" type="parTrans" cxnId="{6121CA61-EC25-458D-B1BF-0937A2DA2741}">
      <dgm:prSet/>
      <dgm:spPr/>
      <dgm:t>
        <a:bodyPr/>
        <a:lstStyle/>
        <a:p>
          <a:endParaRPr lang="zh-TW" altLang="en-US"/>
        </a:p>
      </dgm:t>
    </dgm:pt>
    <dgm:pt modelId="{ACA84C08-A1B8-491C-84CD-6E19A4414705}" type="sibTrans" cxnId="{6121CA61-EC25-458D-B1BF-0937A2DA2741}">
      <dgm:prSet/>
      <dgm:spPr/>
      <dgm:t>
        <a:bodyPr/>
        <a:lstStyle/>
        <a:p>
          <a:endParaRPr lang="zh-TW" altLang="en-US"/>
        </a:p>
      </dgm:t>
    </dgm:pt>
    <dgm:pt modelId="{2C7C88C8-A068-4D4D-B8C2-A703CCAAF6B7}" type="pres">
      <dgm:prSet presAssocID="{B51129E4-1B4A-4395-93C6-6BE665DA7667}" presName="Name0" presStyleCnt="0">
        <dgm:presLayoutVars>
          <dgm:chMax val="7"/>
          <dgm:chPref val="7"/>
          <dgm:dir/>
          <dgm:animOne val="branch"/>
          <dgm:animLvl val="lvl"/>
        </dgm:presLayoutVars>
      </dgm:prSet>
      <dgm:spPr/>
      <dgm:t>
        <a:bodyPr/>
        <a:lstStyle/>
        <a:p>
          <a:endParaRPr lang="zh-TW" altLang="en-US"/>
        </a:p>
      </dgm:t>
    </dgm:pt>
    <dgm:pt modelId="{19ECF6A2-07B5-4884-A866-FA65197DC4D3}" type="pres">
      <dgm:prSet presAssocID="{F432E04B-9C00-4E71-858B-C3F71DC77E8E}" presName="composite" presStyleCnt="0"/>
      <dgm:spPr/>
    </dgm:pt>
    <dgm:pt modelId="{5BD25F2B-89BB-472B-8707-EDDAD6274214}" type="pres">
      <dgm:prSet presAssocID="{F432E04B-9C00-4E71-858B-C3F71DC77E8E}" presName="BackAccent" presStyleLbl="bgShp" presStyleIdx="0" presStyleCnt="3"/>
      <dgm:spPr/>
    </dgm:pt>
    <dgm:pt modelId="{07C50C53-BD57-4D74-A44D-48C1328E0F42}" type="pres">
      <dgm:prSet presAssocID="{F432E04B-9C00-4E71-858B-C3F71DC77E8E}" presName="Accent" presStyleLbl="alignNode1" presStyleIdx="0" presStyleCnt="3"/>
      <dgm:spPr/>
    </dgm:pt>
    <dgm:pt modelId="{33C8F63C-60F4-416A-8A8F-F534CFF8F3DD}" type="pres">
      <dgm:prSet presAssocID="{F432E04B-9C00-4E71-858B-C3F71DC77E8E}" presName="Child" presStyleLbl="revTx" presStyleIdx="0" presStyleCnt="6">
        <dgm:presLayoutVars>
          <dgm:chMax val="0"/>
          <dgm:chPref val="0"/>
          <dgm:bulletEnabled val="1"/>
        </dgm:presLayoutVars>
      </dgm:prSet>
      <dgm:spPr/>
      <dgm:t>
        <a:bodyPr/>
        <a:lstStyle/>
        <a:p>
          <a:endParaRPr lang="zh-TW" altLang="en-US"/>
        </a:p>
      </dgm:t>
    </dgm:pt>
    <dgm:pt modelId="{BEB8C865-3439-4FD8-BDBB-B799ED6386D3}" type="pres">
      <dgm:prSet presAssocID="{F432E04B-9C00-4E71-858B-C3F71DC77E8E}" presName="Parent" presStyleLbl="revTx" presStyleIdx="1" presStyleCnt="6">
        <dgm:presLayoutVars>
          <dgm:chMax val="1"/>
          <dgm:chPref val="1"/>
          <dgm:bulletEnabled val="1"/>
        </dgm:presLayoutVars>
      </dgm:prSet>
      <dgm:spPr/>
      <dgm:t>
        <a:bodyPr/>
        <a:lstStyle/>
        <a:p>
          <a:endParaRPr lang="zh-TW" altLang="en-US"/>
        </a:p>
      </dgm:t>
    </dgm:pt>
    <dgm:pt modelId="{3F33A326-16D3-469E-A451-7C433089CC43}" type="pres">
      <dgm:prSet presAssocID="{F803B8BF-5143-4CE0-B711-D710E38109EB}" presName="sibTrans" presStyleCnt="0"/>
      <dgm:spPr/>
    </dgm:pt>
    <dgm:pt modelId="{7B044354-4B92-4193-B837-B84A85873091}" type="pres">
      <dgm:prSet presAssocID="{D6951CDD-A5A0-4FDC-BD9A-BCB4FEFEEAF9}" presName="composite" presStyleCnt="0"/>
      <dgm:spPr/>
    </dgm:pt>
    <dgm:pt modelId="{D56470A3-FA5A-48CB-9555-969FAF7363E1}" type="pres">
      <dgm:prSet presAssocID="{D6951CDD-A5A0-4FDC-BD9A-BCB4FEFEEAF9}" presName="BackAccent" presStyleLbl="bgShp" presStyleIdx="1" presStyleCnt="3"/>
      <dgm:spPr/>
    </dgm:pt>
    <dgm:pt modelId="{7949A621-753C-4A35-B6AC-CC00FAFC7C08}" type="pres">
      <dgm:prSet presAssocID="{D6951CDD-A5A0-4FDC-BD9A-BCB4FEFEEAF9}" presName="Accent" presStyleLbl="alignNode1" presStyleIdx="1" presStyleCnt="3"/>
      <dgm:spPr/>
    </dgm:pt>
    <dgm:pt modelId="{1FE38B10-06C9-433A-87ED-7C7314499A84}" type="pres">
      <dgm:prSet presAssocID="{D6951CDD-A5A0-4FDC-BD9A-BCB4FEFEEAF9}" presName="Child" presStyleLbl="revTx" presStyleIdx="2" presStyleCnt="6">
        <dgm:presLayoutVars>
          <dgm:chMax val="0"/>
          <dgm:chPref val="0"/>
          <dgm:bulletEnabled val="1"/>
        </dgm:presLayoutVars>
      </dgm:prSet>
      <dgm:spPr/>
      <dgm:t>
        <a:bodyPr/>
        <a:lstStyle/>
        <a:p>
          <a:endParaRPr lang="zh-TW" altLang="en-US"/>
        </a:p>
      </dgm:t>
    </dgm:pt>
    <dgm:pt modelId="{27827E2D-17DE-4027-953D-8ABED5491987}" type="pres">
      <dgm:prSet presAssocID="{D6951CDD-A5A0-4FDC-BD9A-BCB4FEFEEAF9}" presName="Parent" presStyleLbl="revTx" presStyleIdx="3" presStyleCnt="6">
        <dgm:presLayoutVars>
          <dgm:chMax val="1"/>
          <dgm:chPref val="1"/>
          <dgm:bulletEnabled val="1"/>
        </dgm:presLayoutVars>
      </dgm:prSet>
      <dgm:spPr/>
      <dgm:t>
        <a:bodyPr/>
        <a:lstStyle/>
        <a:p>
          <a:endParaRPr lang="zh-TW" altLang="en-US"/>
        </a:p>
      </dgm:t>
    </dgm:pt>
    <dgm:pt modelId="{35AB3021-F75A-4A51-8C51-3666E7C11358}" type="pres">
      <dgm:prSet presAssocID="{1A3371F6-3253-42F9-A337-F3CBA2A783F7}" presName="sibTrans" presStyleCnt="0"/>
      <dgm:spPr/>
    </dgm:pt>
    <dgm:pt modelId="{380BF7B0-2615-4585-AEDD-C08A49EC61C1}" type="pres">
      <dgm:prSet presAssocID="{09C1E789-CBFF-43BD-AA58-E60EE24CD0A9}" presName="composite" presStyleCnt="0"/>
      <dgm:spPr/>
    </dgm:pt>
    <dgm:pt modelId="{3750B374-AB00-497D-ACD9-FC36898BDEE3}" type="pres">
      <dgm:prSet presAssocID="{09C1E789-CBFF-43BD-AA58-E60EE24CD0A9}" presName="BackAccent" presStyleLbl="bgShp" presStyleIdx="2" presStyleCnt="3"/>
      <dgm:spPr/>
    </dgm:pt>
    <dgm:pt modelId="{A8EB0024-7137-4E74-9037-B0699CA9484A}" type="pres">
      <dgm:prSet presAssocID="{09C1E789-CBFF-43BD-AA58-E60EE24CD0A9}" presName="Accent" presStyleLbl="alignNode1" presStyleIdx="2" presStyleCnt="3"/>
      <dgm:spPr/>
    </dgm:pt>
    <dgm:pt modelId="{465F5C85-8DF3-4A87-90A2-7BE9DEDC0400}" type="pres">
      <dgm:prSet presAssocID="{09C1E789-CBFF-43BD-AA58-E60EE24CD0A9}" presName="Child" presStyleLbl="revTx" presStyleIdx="4" presStyleCnt="6">
        <dgm:presLayoutVars>
          <dgm:chMax val="0"/>
          <dgm:chPref val="0"/>
          <dgm:bulletEnabled val="1"/>
        </dgm:presLayoutVars>
      </dgm:prSet>
      <dgm:spPr/>
      <dgm:t>
        <a:bodyPr/>
        <a:lstStyle/>
        <a:p>
          <a:endParaRPr lang="zh-TW" altLang="en-US"/>
        </a:p>
      </dgm:t>
    </dgm:pt>
    <dgm:pt modelId="{422C8F26-E8C8-44FA-B28D-F6B0DDC6F085}" type="pres">
      <dgm:prSet presAssocID="{09C1E789-CBFF-43BD-AA58-E60EE24CD0A9}" presName="Parent" presStyleLbl="revTx" presStyleIdx="5" presStyleCnt="6">
        <dgm:presLayoutVars>
          <dgm:chMax val="1"/>
          <dgm:chPref val="1"/>
          <dgm:bulletEnabled val="1"/>
        </dgm:presLayoutVars>
      </dgm:prSet>
      <dgm:spPr/>
      <dgm:t>
        <a:bodyPr/>
        <a:lstStyle/>
        <a:p>
          <a:endParaRPr lang="zh-TW" altLang="en-US"/>
        </a:p>
      </dgm:t>
    </dgm:pt>
  </dgm:ptLst>
  <dgm:cxnLst>
    <dgm:cxn modelId="{AC4083E2-8BA4-45FF-9C3A-E3F3F986F650}" type="presOf" srcId="{77527F39-2C85-4A50-90DE-C6E6BF4F96B5}" destId="{1FE38B10-06C9-433A-87ED-7C7314499A84}" srcOrd="0" destOrd="0" presId="urn:microsoft.com/office/officeart/2008/layout/IncreasingCircleProcess"/>
    <dgm:cxn modelId="{C1E6FF5C-B75D-491C-9479-FD3B894582E1}" srcId="{B51129E4-1B4A-4395-93C6-6BE665DA7667}" destId="{D6951CDD-A5A0-4FDC-BD9A-BCB4FEFEEAF9}" srcOrd="1" destOrd="0" parTransId="{898ADD48-0E87-496E-BFA2-28D249D1F6EE}" sibTransId="{1A3371F6-3253-42F9-A337-F3CBA2A783F7}"/>
    <dgm:cxn modelId="{7EC51E86-50FF-4964-A624-F41DAEA61E54}" type="presOf" srcId="{F432E04B-9C00-4E71-858B-C3F71DC77E8E}" destId="{BEB8C865-3439-4FD8-BDBB-B799ED6386D3}" srcOrd="0" destOrd="0" presId="urn:microsoft.com/office/officeart/2008/layout/IncreasingCircleProcess"/>
    <dgm:cxn modelId="{AD54EB56-3C0E-47BB-A24B-77C4BAB85081}" type="presOf" srcId="{B51129E4-1B4A-4395-93C6-6BE665DA7667}" destId="{2C7C88C8-A068-4D4D-B8C2-A703CCAAF6B7}" srcOrd="0" destOrd="0" presId="urn:microsoft.com/office/officeart/2008/layout/IncreasingCircleProcess"/>
    <dgm:cxn modelId="{FB50B93B-63AA-4839-990A-692B32C147CD}" type="presOf" srcId="{141FB49F-CCFE-43DF-86D1-61882D58D4B1}" destId="{33C8F63C-60F4-416A-8A8F-F534CFF8F3DD}" srcOrd="0" destOrd="0" presId="urn:microsoft.com/office/officeart/2008/layout/IncreasingCircleProcess"/>
    <dgm:cxn modelId="{856E3DA9-5000-4EB8-8CA8-FB8C34CDC760}" type="presOf" srcId="{09C1E789-CBFF-43BD-AA58-E60EE24CD0A9}" destId="{422C8F26-E8C8-44FA-B28D-F6B0DDC6F085}" srcOrd="0" destOrd="0" presId="urn:microsoft.com/office/officeart/2008/layout/IncreasingCircleProcess"/>
    <dgm:cxn modelId="{245A66F0-6735-4D2F-A94A-61DBE0845111}" type="presOf" srcId="{D6951CDD-A5A0-4FDC-BD9A-BCB4FEFEEAF9}" destId="{27827E2D-17DE-4027-953D-8ABED5491987}" srcOrd="0" destOrd="0" presId="urn:microsoft.com/office/officeart/2008/layout/IncreasingCircleProcess"/>
    <dgm:cxn modelId="{A6AF8326-1F9A-49C2-B772-BD037BAC4481}" srcId="{D6951CDD-A5A0-4FDC-BD9A-BCB4FEFEEAF9}" destId="{77527F39-2C85-4A50-90DE-C6E6BF4F96B5}" srcOrd="0" destOrd="0" parTransId="{5756207B-C404-4425-A484-82F438E35BA6}" sibTransId="{6387E985-1FF4-4540-90F4-BB62D718D151}"/>
    <dgm:cxn modelId="{44232B2C-A5A4-4470-A363-E527298D940B}" type="presOf" srcId="{4EBF4E49-237C-45A5-A320-192F49E06877}" destId="{465F5C85-8DF3-4A87-90A2-7BE9DEDC0400}" srcOrd="0" destOrd="0" presId="urn:microsoft.com/office/officeart/2008/layout/IncreasingCircleProcess"/>
    <dgm:cxn modelId="{84E4B168-2197-4353-954D-DF7E08536107}" srcId="{B51129E4-1B4A-4395-93C6-6BE665DA7667}" destId="{F432E04B-9C00-4E71-858B-C3F71DC77E8E}" srcOrd="0" destOrd="0" parTransId="{260F399A-EBA6-40DF-B887-4AF8C2E1D85D}" sibTransId="{F803B8BF-5143-4CE0-B711-D710E38109EB}"/>
    <dgm:cxn modelId="{34F5E5B7-D31F-4C0B-8359-3FA4D52097E7}" srcId="{F432E04B-9C00-4E71-858B-C3F71DC77E8E}" destId="{141FB49F-CCFE-43DF-86D1-61882D58D4B1}" srcOrd="0" destOrd="0" parTransId="{7D55CD8F-4D51-48FB-87B3-77FD8337EFCE}" sibTransId="{A1AFCD4C-BDB0-40D6-8BC9-0A4804F03F24}"/>
    <dgm:cxn modelId="{6121CA61-EC25-458D-B1BF-0937A2DA2741}" srcId="{09C1E789-CBFF-43BD-AA58-E60EE24CD0A9}" destId="{4EBF4E49-237C-45A5-A320-192F49E06877}" srcOrd="0" destOrd="0" parTransId="{C92F6A97-386F-41AC-B31E-BEEF94B8C398}" sibTransId="{ACA84C08-A1B8-491C-84CD-6E19A4414705}"/>
    <dgm:cxn modelId="{C1FEB289-41A8-4C89-B046-F29EEC537E99}" srcId="{B51129E4-1B4A-4395-93C6-6BE665DA7667}" destId="{09C1E789-CBFF-43BD-AA58-E60EE24CD0A9}" srcOrd="2" destOrd="0" parTransId="{97ABC98A-FC45-4503-A2B2-3CDA2F663118}" sibTransId="{2170D08A-6D1F-4DFB-AAD2-C8F0766E3C2A}"/>
    <dgm:cxn modelId="{73BA14DE-A680-49C8-99AB-5C7D686A2DF5}" type="presParOf" srcId="{2C7C88C8-A068-4D4D-B8C2-A703CCAAF6B7}" destId="{19ECF6A2-07B5-4884-A866-FA65197DC4D3}" srcOrd="0" destOrd="0" presId="urn:microsoft.com/office/officeart/2008/layout/IncreasingCircleProcess"/>
    <dgm:cxn modelId="{1595733B-B38F-4BFA-9678-52C3C01551D0}" type="presParOf" srcId="{19ECF6A2-07B5-4884-A866-FA65197DC4D3}" destId="{5BD25F2B-89BB-472B-8707-EDDAD6274214}" srcOrd="0" destOrd="0" presId="urn:microsoft.com/office/officeart/2008/layout/IncreasingCircleProcess"/>
    <dgm:cxn modelId="{68AC1E00-C787-4A8B-933F-BB8B11F888EC}" type="presParOf" srcId="{19ECF6A2-07B5-4884-A866-FA65197DC4D3}" destId="{07C50C53-BD57-4D74-A44D-48C1328E0F42}" srcOrd="1" destOrd="0" presId="urn:microsoft.com/office/officeart/2008/layout/IncreasingCircleProcess"/>
    <dgm:cxn modelId="{32FB97BB-9383-4D16-992F-E78F199CF969}" type="presParOf" srcId="{19ECF6A2-07B5-4884-A866-FA65197DC4D3}" destId="{33C8F63C-60F4-416A-8A8F-F534CFF8F3DD}" srcOrd="2" destOrd="0" presId="urn:microsoft.com/office/officeart/2008/layout/IncreasingCircleProcess"/>
    <dgm:cxn modelId="{716A6375-13E7-4BE9-99DE-83C8A1F54298}" type="presParOf" srcId="{19ECF6A2-07B5-4884-A866-FA65197DC4D3}" destId="{BEB8C865-3439-4FD8-BDBB-B799ED6386D3}" srcOrd="3" destOrd="0" presId="urn:microsoft.com/office/officeart/2008/layout/IncreasingCircleProcess"/>
    <dgm:cxn modelId="{1C7FCB1C-87E8-4E25-B36C-35A5D85D8712}" type="presParOf" srcId="{2C7C88C8-A068-4D4D-B8C2-A703CCAAF6B7}" destId="{3F33A326-16D3-469E-A451-7C433089CC43}" srcOrd="1" destOrd="0" presId="urn:microsoft.com/office/officeart/2008/layout/IncreasingCircleProcess"/>
    <dgm:cxn modelId="{5F630582-F339-4AE7-8B82-AFC3A7017CDB}" type="presParOf" srcId="{2C7C88C8-A068-4D4D-B8C2-A703CCAAF6B7}" destId="{7B044354-4B92-4193-B837-B84A85873091}" srcOrd="2" destOrd="0" presId="urn:microsoft.com/office/officeart/2008/layout/IncreasingCircleProcess"/>
    <dgm:cxn modelId="{0041994E-87FB-49DC-B7A9-0E99C95A635F}" type="presParOf" srcId="{7B044354-4B92-4193-B837-B84A85873091}" destId="{D56470A3-FA5A-48CB-9555-969FAF7363E1}" srcOrd="0" destOrd="0" presId="urn:microsoft.com/office/officeart/2008/layout/IncreasingCircleProcess"/>
    <dgm:cxn modelId="{7DE01CAA-ACBA-455D-8D1C-960C9FC3041F}" type="presParOf" srcId="{7B044354-4B92-4193-B837-B84A85873091}" destId="{7949A621-753C-4A35-B6AC-CC00FAFC7C08}" srcOrd="1" destOrd="0" presId="urn:microsoft.com/office/officeart/2008/layout/IncreasingCircleProcess"/>
    <dgm:cxn modelId="{201F4455-A775-4CD9-B18A-C3C0B45D20C8}" type="presParOf" srcId="{7B044354-4B92-4193-B837-B84A85873091}" destId="{1FE38B10-06C9-433A-87ED-7C7314499A84}" srcOrd="2" destOrd="0" presId="urn:microsoft.com/office/officeart/2008/layout/IncreasingCircleProcess"/>
    <dgm:cxn modelId="{B70E1F57-8E80-4EAC-A53F-B488D9501D2D}" type="presParOf" srcId="{7B044354-4B92-4193-B837-B84A85873091}" destId="{27827E2D-17DE-4027-953D-8ABED5491987}" srcOrd="3" destOrd="0" presId="urn:microsoft.com/office/officeart/2008/layout/IncreasingCircleProcess"/>
    <dgm:cxn modelId="{F939D4DF-ECC5-49FE-9202-4C3D24C96547}" type="presParOf" srcId="{2C7C88C8-A068-4D4D-B8C2-A703CCAAF6B7}" destId="{35AB3021-F75A-4A51-8C51-3666E7C11358}" srcOrd="3" destOrd="0" presId="urn:microsoft.com/office/officeart/2008/layout/IncreasingCircleProcess"/>
    <dgm:cxn modelId="{33F72B30-1BB0-47E2-931D-E0D1458036FC}" type="presParOf" srcId="{2C7C88C8-A068-4D4D-B8C2-A703CCAAF6B7}" destId="{380BF7B0-2615-4585-AEDD-C08A49EC61C1}" srcOrd="4" destOrd="0" presId="urn:microsoft.com/office/officeart/2008/layout/IncreasingCircleProcess"/>
    <dgm:cxn modelId="{95C816B2-7E95-41F9-B82D-D8674FC9053B}" type="presParOf" srcId="{380BF7B0-2615-4585-AEDD-C08A49EC61C1}" destId="{3750B374-AB00-497D-ACD9-FC36898BDEE3}" srcOrd="0" destOrd="0" presId="urn:microsoft.com/office/officeart/2008/layout/IncreasingCircleProcess"/>
    <dgm:cxn modelId="{F33F1152-5ABB-4625-B72C-6DD79ADA55BF}" type="presParOf" srcId="{380BF7B0-2615-4585-AEDD-C08A49EC61C1}" destId="{A8EB0024-7137-4E74-9037-B0699CA9484A}" srcOrd="1" destOrd="0" presId="urn:microsoft.com/office/officeart/2008/layout/IncreasingCircleProcess"/>
    <dgm:cxn modelId="{C3CAA5DD-21D0-4023-8441-A055D7EFF57C}" type="presParOf" srcId="{380BF7B0-2615-4585-AEDD-C08A49EC61C1}" destId="{465F5C85-8DF3-4A87-90A2-7BE9DEDC0400}" srcOrd="2" destOrd="0" presId="urn:microsoft.com/office/officeart/2008/layout/IncreasingCircleProcess"/>
    <dgm:cxn modelId="{B10E05EF-59EA-4EFF-AC69-FDF780860C66}" type="presParOf" srcId="{380BF7B0-2615-4585-AEDD-C08A49EC61C1}" destId="{422C8F26-E8C8-44FA-B28D-F6B0DDC6F085}" srcOrd="3" destOrd="0" presId="urn:microsoft.com/office/officeart/2008/layout/Increasing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8EACC61-9507-4D5B-AF71-A026C583AAA5}"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zh-TW" altLang="en-US"/>
        </a:p>
      </dgm:t>
    </dgm:pt>
    <dgm:pt modelId="{8BA33004-0F2D-4657-B229-D70F146D0FE2}">
      <dgm:prSet phldrT="[文字]" custT="1"/>
      <dgm:spPr/>
      <dgm:t>
        <a:bodyPr/>
        <a:lstStyle/>
        <a:p>
          <a:r>
            <a:rPr lang="zh-TW" altLang="en-US" sz="2000" u="none" dirty="0" smtClean="0"/>
            <a:t>跨校聯盟</a:t>
          </a:r>
          <a:endParaRPr lang="zh-TW" altLang="en-US" sz="2000" u="none" dirty="0"/>
        </a:p>
      </dgm:t>
    </dgm:pt>
    <dgm:pt modelId="{DF76F7FF-B2FB-4159-96F8-F76A17FA4BFF}" type="parTrans" cxnId="{9EAF358C-F12C-4325-BF53-6AAD11C889B7}">
      <dgm:prSet/>
      <dgm:spPr/>
      <dgm:t>
        <a:bodyPr/>
        <a:lstStyle/>
        <a:p>
          <a:endParaRPr lang="zh-TW" altLang="en-US"/>
        </a:p>
      </dgm:t>
    </dgm:pt>
    <dgm:pt modelId="{AE59A142-4AF2-47C5-9A00-C824568DCCD1}" type="sibTrans" cxnId="{9EAF358C-F12C-4325-BF53-6AAD11C889B7}">
      <dgm:prSet/>
      <dgm:spPr/>
      <dgm:t>
        <a:bodyPr/>
        <a:lstStyle/>
        <a:p>
          <a:endParaRPr lang="zh-TW" altLang="en-US"/>
        </a:p>
      </dgm:t>
    </dgm:pt>
    <dgm:pt modelId="{455D6151-B8A8-42EB-970D-4AB32565FEFE}">
      <dgm:prSet phldrT="[文字]" custT="1"/>
      <dgm:spPr/>
      <dgm:t>
        <a:bodyPr/>
        <a:lstStyle/>
        <a:p>
          <a:r>
            <a:rPr lang="zh-TW" altLang="en-US" sz="1800" dirty="0" smtClean="0">
              <a:latin typeface="微軟正黑體" panose="020B0604030504040204" pitchFamily="34" charset="-120"/>
            </a:rPr>
            <a:t>為保障學生受教品質，透過跨校聯盟，由「邁向頂尖大學計畫」、「獎勵大學教學卓越計畫」及「典範科技大學」學校積極</a:t>
          </a:r>
          <a:r>
            <a:rPr lang="zh-TW" altLang="en-US" sz="1800" dirty="0" smtClean="0">
              <a:latin typeface="微軟正黑體" panose="020B0604030504040204" pitchFamily="34" charset="-120"/>
            </a:rPr>
            <a:t>發展。</a:t>
          </a:r>
          <a:endParaRPr lang="zh-TW" altLang="en-US" sz="1800" u="none" dirty="0"/>
        </a:p>
      </dgm:t>
    </dgm:pt>
    <dgm:pt modelId="{EEE36A64-50AB-4DD0-9CE9-432CB42B8BEE}" type="parTrans" cxnId="{A25AB708-35FD-4FFF-AC6B-4C329957BC10}">
      <dgm:prSet/>
      <dgm:spPr/>
      <dgm:t>
        <a:bodyPr/>
        <a:lstStyle/>
        <a:p>
          <a:endParaRPr lang="zh-TW" altLang="en-US"/>
        </a:p>
      </dgm:t>
    </dgm:pt>
    <dgm:pt modelId="{F8AA2325-82BE-4F22-87E0-CD214BAC6B13}" type="sibTrans" cxnId="{A25AB708-35FD-4FFF-AC6B-4C329957BC10}">
      <dgm:prSet/>
      <dgm:spPr/>
      <dgm:t>
        <a:bodyPr/>
        <a:lstStyle/>
        <a:p>
          <a:endParaRPr lang="zh-TW" altLang="en-US"/>
        </a:p>
      </dgm:t>
    </dgm:pt>
    <dgm:pt modelId="{3C7BB823-1BBD-4EA1-A9F1-CFB268BE0E84}">
      <dgm:prSet phldrT="[文字]" custT="1"/>
      <dgm:spPr/>
      <dgm:t>
        <a:bodyPr/>
        <a:lstStyle/>
        <a:p>
          <a:r>
            <a:rPr lang="zh-TW" altLang="zh-TW" sz="2000" smtClean="0"/>
            <a:t>大手牽小手（頂大、典範）</a:t>
          </a:r>
          <a:endParaRPr lang="zh-TW" altLang="en-US" sz="2000" u="none" dirty="0"/>
        </a:p>
      </dgm:t>
    </dgm:pt>
    <dgm:pt modelId="{452FB105-7241-4844-BEE2-075D05AF4BCB}" type="parTrans" cxnId="{87F1B603-9804-4225-983D-2237BE0F5C29}">
      <dgm:prSet/>
      <dgm:spPr/>
      <dgm:t>
        <a:bodyPr/>
        <a:lstStyle/>
        <a:p>
          <a:endParaRPr lang="zh-TW" altLang="en-US"/>
        </a:p>
      </dgm:t>
    </dgm:pt>
    <dgm:pt modelId="{653605EE-97B0-4327-8997-87E3A93540ED}" type="sibTrans" cxnId="{87F1B603-9804-4225-983D-2237BE0F5C29}">
      <dgm:prSet/>
      <dgm:spPr/>
      <dgm:t>
        <a:bodyPr/>
        <a:lstStyle/>
        <a:p>
          <a:endParaRPr lang="zh-TW" altLang="en-US"/>
        </a:p>
      </dgm:t>
    </dgm:pt>
    <dgm:pt modelId="{6D0ECB28-0EE1-494C-87A8-3D57F05F1473}">
      <dgm:prSet phldrT="[文字]" custT="1"/>
      <dgm:spPr/>
      <dgm:t>
        <a:bodyPr/>
        <a:lstStyle/>
        <a:p>
          <a:r>
            <a:rPr lang="en-US" altLang="zh-TW" sz="1800" smtClean="0">
              <a:latin typeface="微軟正黑體" panose="020B0604030504040204" pitchFamily="34" charset="-120"/>
            </a:rPr>
            <a:t>(1)</a:t>
          </a:r>
          <a:r>
            <a:rPr lang="zh-TW" altLang="zh-TW" sz="1800" smtClean="0">
              <a:latin typeface="+mj-ea"/>
            </a:rPr>
            <a:t>鼓勵典範大學或頂尖大學共用教育資源輔佐私立學校，以善盡社會責任。</a:t>
          </a:r>
          <a:endParaRPr lang="zh-TW" altLang="en-US" sz="1800" u="none" dirty="0"/>
        </a:p>
      </dgm:t>
    </dgm:pt>
    <dgm:pt modelId="{3116489A-A42B-48B4-B9A6-0D2ADB904F50}" type="parTrans" cxnId="{885507D6-B0F1-47B1-915A-41DC1F891BB3}">
      <dgm:prSet/>
      <dgm:spPr/>
      <dgm:t>
        <a:bodyPr/>
        <a:lstStyle/>
        <a:p>
          <a:endParaRPr lang="zh-TW" altLang="en-US"/>
        </a:p>
      </dgm:t>
    </dgm:pt>
    <dgm:pt modelId="{0AAC98D4-DA76-4AD7-9915-0930F927A766}" type="sibTrans" cxnId="{885507D6-B0F1-47B1-915A-41DC1F891BB3}">
      <dgm:prSet/>
      <dgm:spPr/>
      <dgm:t>
        <a:bodyPr/>
        <a:lstStyle/>
        <a:p>
          <a:endParaRPr lang="zh-TW" altLang="en-US"/>
        </a:p>
      </dgm:t>
    </dgm:pt>
    <dgm:pt modelId="{7510CBA1-AA13-4AFB-9E53-7E901A097768}">
      <dgm:prSet custT="1"/>
      <dgm:spPr/>
      <dgm:t>
        <a:bodyPr/>
        <a:lstStyle/>
        <a:p>
          <a:r>
            <a:rPr lang="en-US" altLang="zh-TW" sz="1800" dirty="0" smtClean="0">
              <a:latin typeface="微軟正黑體" panose="020B0604030504040204" pitchFamily="34" charset="-120"/>
            </a:rPr>
            <a:t>(2)</a:t>
          </a:r>
          <a:r>
            <a:rPr lang="zh-TW" altLang="en-US" sz="1800" dirty="0" smtClean="0">
              <a:latin typeface="微軟正黑體" panose="020B0604030504040204" pitchFamily="34" charset="-120"/>
            </a:rPr>
            <a:t>為保障學生受教品質，在「先停招後停辦」原則下，針對面臨停招即將停辦之大學，補助優質學校</a:t>
          </a:r>
          <a:r>
            <a:rPr lang="zh-TW" altLang="en-US" sz="1800" dirty="0" smtClean="0"/>
            <a:t>，進行個案輔導，</a:t>
          </a:r>
          <a:r>
            <a:rPr lang="zh-TW" altLang="en-US" sz="1800" dirty="0" smtClean="0">
              <a:latin typeface="微軟正黑體" panose="020B0604030504040204" pitchFamily="34" charset="-120"/>
            </a:rPr>
            <a:t>輔導至留校</a:t>
          </a:r>
          <a:r>
            <a:rPr lang="zh-TW" altLang="en-US" sz="1800" dirty="0" smtClean="0"/>
            <a:t>學生順利畢業，以</a:t>
          </a:r>
          <a:r>
            <a:rPr lang="zh-TW" altLang="zh-TW" sz="1800" dirty="0" smtClean="0">
              <a:latin typeface="微軟正黑體" panose="020B0604030504040204" pitchFamily="34" charset="-120"/>
            </a:rPr>
            <a:t>善盡社會責任</a:t>
          </a:r>
          <a:r>
            <a:rPr lang="zh-TW" altLang="en-US" sz="1800" dirty="0" smtClean="0">
              <a:latin typeface="微軟正黑體" panose="020B0604030504040204" pitchFamily="34" charset="-120"/>
            </a:rPr>
            <a:t>，確保學生學習</a:t>
          </a:r>
          <a:r>
            <a:rPr lang="zh-TW" altLang="en-US" sz="1800" dirty="0" smtClean="0">
              <a:latin typeface="微軟正黑體" panose="020B0604030504040204" pitchFamily="34" charset="-120"/>
            </a:rPr>
            <a:t>權益。</a:t>
          </a:r>
          <a:endParaRPr lang="en-US" altLang="zh-TW" sz="1800" dirty="0">
            <a:latin typeface="微軟正黑體" panose="020B0604030504040204" pitchFamily="34" charset="-120"/>
          </a:endParaRPr>
        </a:p>
      </dgm:t>
    </dgm:pt>
    <dgm:pt modelId="{3E048668-B70C-43DE-9078-3E1B616E1A00}" type="parTrans" cxnId="{18A5F664-52D7-469F-A949-B56B5765E2A0}">
      <dgm:prSet/>
      <dgm:spPr/>
      <dgm:t>
        <a:bodyPr/>
        <a:lstStyle/>
        <a:p>
          <a:endParaRPr lang="zh-TW" altLang="en-US"/>
        </a:p>
      </dgm:t>
    </dgm:pt>
    <dgm:pt modelId="{F77AE047-3AD0-4139-B0B7-8A449AFEF54A}" type="sibTrans" cxnId="{18A5F664-52D7-469F-A949-B56B5765E2A0}">
      <dgm:prSet/>
      <dgm:spPr/>
      <dgm:t>
        <a:bodyPr/>
        <a:lstStyle/>
        <a:p>
          <a:endParaRPr lang="zh-TW" altLang="en-US"/>
        </a:p>
      </dgm:t>
    </dgm:pt>
    <dgm:pt modelId="{CDDD9137-9E75-446E-82C7-1E3E4C04D0C8}" type="pres">
      <dgm:prSet presAssocID="{C8EACC61-9507-4D5B-AF71-A026C583AAA5}" presName="Name0" presStyleCnt="0">
        <dgm:presLayoutVars>
          <dgm:dir/>
          <dgm:animLvl val="lvl"/>
          <dgm:resizeHandles val="exact"/>
        </dgm:presLayoutVars>
      </dgm:prSet>
      <dgm:spPr/>
      <dgm:t>
        <a:bodyPr/>
        <a:lstStyle/>
        <a:p>
          <a:endParaRPr lang="zh-TW" altLang="en-US"/>
        </a:p>
      </dgm:t>
    </dgm:pt>
    <dgm:pt modelId="{FBF80CDC-63E1-4E90-A224-318E70F9211B}" type="pres">
      <dgm:prSet presAssocID="{8BA33004-0F2D-4657-B229-D70F146D0FE2}" presName="composite" presStyleCnt="0"/>
      <dgm:spPr/>
    </dgm:pt>
    <dgm:pt modelId="{DF596644-4A2B-44F7-9FB3-6BA8C4599878}" type="pres">
      <dgm:prSet presAssocID="{8BA33004-0F2D-4657-B229-D70F146D0FE2}" presName="parTx" presStyleLbl="alignNode1" presStyleIdx="0" presStyleCnt="2" custScaleY="92021">
        <dgm:presLayoutVars>
          <dgm:chMax val="0"/>
          <dgm:chPref val="0"/>
          <dgm:bulletEnabled val="1"/>
        </dgm:presLayoutVars>
      </dgm:prSet>
      <dgm:spPr/>
      <dgm:t>
        <a:bodyPr/>
        <a:lstStyle/>
        <a:p>
          <a:endParaRPr lang="zh-TW" altLang="en-US"/>
        </a:p>
      </dgm:t>
    </dgm:pt>
    <dgm:pt modelId="{F317D189-8748-421A-AA1A-5616F6EDE3BB}" type="pres">
      <dgm:prSet presAssocID="{8BA33004-0F2D-4657-B229-D70F146D0FE2}" presName="desTx" presStyleLbl="alignAccFollowNode1" presStyleIdx="0" presStyleCnt="2">
        <dgm:presLayoutVars>
          <dgm:bulletEnabled val="1"/>
        </dgm:presLayoutVars>
      </dgm:prSet>
      <dgm:spPr/>
      <dgm:t>
        <a:bodyPr/>
        <a:lstStyle/>
        <a:p>
          <a:endParaRPr lang="zh-TW" altLang="en-US"/>
        </a:p>
      </dgm:t>
    </dgm:pt>
    <dgm:pt modelId="{A54A155D-18E1-44DA-8952-8BF7B9076964}" type="pres">
      <dgm:prSet presAssocID="{AE59A142-4AF2-47C5-9A00-C824568DCCD1}" presName="space" presStyleCnt="0"/>
      <dgm:spPr/>
    </dgm:pt>
    <dgm:pt modelId="{0022812E-A661-463C-82CB-4C162AC3C51D}" type="pres">
      <dgm:prSet presAssocID="{3C7BB823-1BBD-4EA1-A9F1-CFB268BE0E84}" presName="composite" presStyleCnt="0"/>
      <dgm:spPr/>
    </dgm:pt>
    <dgm:pt modelId="{E78C9A65-CBCF-4D74-B888-692B4F757E3C}" type="pres">
      <dgm:prSet presAssocID="{3C7BB823-1BBD-4EA1-A9F1-CFB268BE0E84}" presName="parTx" presStyleLbl="alignNode1" presStyleIdx="1" presStyleCnt="2" custScaleY="92021">
        <dgm:presLayoutVars>
          <dgm:chMax val="0"/>
          <dgm:chPref val="0"/>
          <dgm:bulletEnabled val="1"/>
        </dgm:presLayoutVars>
      </dgm:prSet>
      <dgm:spPr/>
      <dgm:t>
        <a:bodyPr/>
        <a:lstStyle/>
        <a:p>
          <a:endParaRPr lang="zh-TW" altLang="en-US"/>
        </a:p>
      </dgm:t>
    </dgm:pt>
    <dgm:pt modelId="{2F8F9B5A-B259-4B9B-A050-C84124EBE24D}" type="pres">
      <dgm:prSet presAssocID="{3C7BB823-1BBD-4EA1-A9F1-CFB268BE0E84}" presName="desTx" presStyleLbl="alignAccFollowNode1" presStyleIdx="1" presStyleCnt="2">
        <dgm:presLayoutVars>
          <dgm:bulletEnabled val="1"/>
        </dgm:presLayoutVars>
      </dgm:prSet>
      <dgm:spPr/>
      <dgm:t>
        <a:bodyPr/>
        <a:lstStyle/>
        <a:p>
          <a:endParaRPr lang="zh-TW" altLang="en-US"/>
        </a:p>
      </dgm:t>
    </dgm:pt>
  </dgm:ptLst>
  <dgm:cxnLst>
    <dgm:cxn modelId="{865835BE-6053-4CB0-925A-FB836CCED2EC}" type="presOf" srcId="{6D0ECB28-0EE1-494C-87A8-3D57F05F1473}" destId="{2F8F9B5A-B259-4B9B-A050-C84124EBE24D}" srcOrd="0" destOrd="0" presId="urn:microsoft.com/office/officeart/2005/8/layout/hList1"/>
    <dgm:cxn modelId="{9BF19921-CFAF-4050-BF01-003E64636EF5}" type="presOf" srcId="{455D6151-B8A8-42EB-970D-4AB32565FEFE}" destId="{F317D189-8748-421A-AA1A-5616F6EDE3BB}" srcOrd="0" destOrd="0" presId="urn:microsoft.com/office/officeart/2005/8/layout/hList1"/>
    <dgm:cxn modelId="{885507D6-B0F1-47B1-915A-41DC1F891BB3}" srcId="{3C7BB823-1BBD-4EA1-A9F1-CFB268BE0E84}" destId="{6D0ECB28-0EE1-494C-87A8-3D57F05F1473}" srcOrd="0" destOrd="0" parTransId="{3116489A-A42B-48B4-B9A6-0D2ADB904F50}" sibTransId="{0AAC98D4-DA76-4AD7-9915-0930F927A766}"/>
    <dgm:cxn modelId="{9520BFA8-932D-4B8C-845E-DBFCCFE88580}" type="presOf" srcId="{7510CBA1-AA13-4AFB-9E53-7E901A097768}" destId="{2F8F9B5A-B259-4B9B-A050-C84124EBE24D}" srcOrd="0" destOrd="1" presId="urn:microsoft.com/office/officeart/2005/8/layout/hList1"/>
    <dgm:cxn modelId="{D879B7FF-D3FE-4638-9E90-7094EE5F8287}" type="presOf" srcId="{8BA33004-0F2D-4657-B229-D70F146D0FE2}" destId="{DF596644-4A2B-44F7-9FB3-6BA8C4599878}" srcOrd="0" destOrd="0" presId="urn:microsoft.com/office/officeart/2005/8/layout/hList1"/>
    <dgm:cxn modelId="{9EAF358C-F12C-4325-BF53-6AAD11C889B7}" srcId="{C8EACC61-9507-4D5B-AF71-A026C583AAA5}" destId="{8BA33004-0F2D-4657-B229-D70F146D0FE2}" srcOrd="0" destOrd="0" parTransId="{DF76F7FF-B2FB-4159-96F8-F76A17FA4BFF}" sibTransId="{AE59A142-4AF2-47C5-9A00-C824568DCCD1}"/>
    <dgm:cxn modelId="{95812FF1-F0DA-45B7-8527-26F05DC8E8D9}" type="presOf" srcId="{3C7BB823-1BBD-4EA1-A9F1-CFB268BE0E84}" destId="{E78C9A65-CBCF-4D74-B888-692B4F757E3C}" srcOrd="0" destOrd="0" presId="urn:microsoft.com/office/officeart/2005/8/layout/hList1"/>
    <dgm:cxn modelId="{18A5F664-52D7-469F-A949-B56B5765E2A0}" srcId="{3C7BB823-1BBD-4EA1-A9F1-CFB268BE0E84}" destId="{7510CBA1-AA13-4AFB-9E53-7E901A097768}" srcOrd="1" destOrd="0" parTransId="{3E048668-B70C-43DE-9078-3E1B616E1A00}" sibTransId="{F77AE047-3AD0-4139-B0B7-8A449AFEF54A}"/>
    <dgm:cxn modelId="{DF437CD1-203D-40CD-A378-7E30803B521D}" type="presOf" srcId="{C8EACC61-9507-4D5B-AF71-A026C583AAA5}" destId="{CDDD9137-9E75-446E-82C7-1E3E4C04D0C8}" srcOrd="0" destOrd="0" presId="urn:microsoft.com/office/officeart/2005/8/layout/hList1"/>
    <dgm:cxn modelId="{A25AB708-35FD-4FFF-AC6B-4C329957BC10}" srcId="{8BA33004-0F2D-4657-B229-D70F146D0FE2}" destId="{455D6151-B8A8-42EB-970D-4AB32565FEFE}" srcOrd="0" destOrd="0" parTransId="{EEE36A64-50AB-4DD0-9CE9-432CB42B8BEE}" sibTransId="{F8AA2325-82BE-4F22-87E0-CD214BAC6B13}"/>
    <dgm:cxn modelId="{87F1B603-9804-4225-983D-2237BE0F5C29}" srcId="{C8EACC61-9507-4D5B-AF71-A026C583AAA5}" destId="{3C7BB823-1BBD-4EA1-A9F1-CFB268BE0E84}" srcOrd="1" destOrd="0" parTransId="{452FB105-7241-4844-BEE2-075D05AF4BCB}" sibTransId="{653605EE-97B0-4327-8997-87E3A93540ED}"/>
    <dgm:cxn modelId="{6791EA4D-7A86-489A-BA2F-D93DDDA06C4B}" type="presParOf" srcId="{CDDD9137-9E75-446E-82C7-1E3E4C04D0C8}" destId="{FBF80CDC-63E1-4E90-A224-318E70F9211B}" srcOrd="0" destOrd="0" presId="urn:microsoft.com/office/officeart/2005/8/layout/hList1"/>
    <dgm:cxn modelId="{96CA6AA1-DF6F-4B59-9DAA-603BC8C18D17}" type="presParOf" srcId="{FBF80CDC-63E1-4E90-A224-318E70F9211B}" destId="{DF596644-4A2B-44F7-9FB3-6BA8C4599878}" srcOrd="0" destOrd="0" presId="urn:microsoft.com/office/officeart/2005/8/layout/hList1"/>
    <dgm:cxn modelId="{38963C48-33C5-4ECC-BEB3-B01D9F253FF9}" type="presParOf" srcId="{FBF80CDC-63E1-4E90-A224-318E70F9211B}" destId="{F317D189-8748-421A-AA1A-5616F6EDE3BB}" srcOrd="1" destOrd="0" presId="urn:microsoft.com/office/officeart/2005/8/layout/hList1"/>
    <dgm:cxn modelId="{CBDBD2B3-8149-4667-80CB-555B49558ECC}" type="presParOf" srcId="{CDDD9137-9E75-446E-82C7-1E3E4C04D0C8}" destId="{A54A155D-18E1-44DA-8952-8BF7B9076964}" srcOrd="1" destOrd="0" presId="urn:microsoft.com/office/officeart/2005/8/layout/hList1"/>
    <dgm:cxn modelId="{FE02724B-249A-4993-A45F-02A5E4699870}" type="presParOf" srcId="{CDDD9137-9E75-446E-82C7-1E3E4C04D0C8}" destId="{0022812E-A661-463C-82CB-4C162AC3C51D}" srcOrd="2" destOrd="0" presId="urn:microsoft.com/office/officeart/2005/8/layout/hList1"/>
    <dgm:cxn modelId="{DC355CB2-77AC-4681-BBDA-67AF45BB6FC2}" type="presParOf" srcId="{0022812E-A661-463C-82CB-4C162AC3C51D}" destId="{E78C9A65-CBCF-4D74-B888-692B4F757E3C}" srcOrd="0" destOrd="0" presId="urn:microsoft.com/office/officeart/2005/8/layout/hList1"/>
    <dgm:cxn modelId="{1FF9FE7E-345D-4AA1-A1F7-D6EBB03772AB}" type="presParOf" srcId="{0022812E-A661-463C-82CB-4C162AC3C51D}" destId="{2F8F9B5A-B259-4B9B-A050-C84124EBE24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8EACC61-9507-4D5B-AF71-A026C583AAA5}"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zh-TW" altLang="en-US"/>
        </a:p>
      </dgm:t>
    </dgm:pt>
    <dgm:pt modelId="{8BA33004-0F2D-4657-B229-D70F146D0FE2}">
      <dgm:prSet phldrT="[文字]" custT="1"/>
      <dgm:spPr/>
      <dgm:t>
        <a:bodyPr/>
        <a:lstStyle/>
        <a:p>
          <a:r>
            <a:rPr lang="zh-TW" altLang="en-US" sz="2000" b="1" u="none" dirty="0" smtClean="0">
              <a:effectLst>
                <a:outerShdw blurRad="38100" dist="38100" dir="2700000" algn="tl">
                  <a:srgbClr val="000000">
                    <a:alpha val="43137"/>
                  </a:srgbClr>
                </a:outerShdw>
              </a:effectLst>
            </a:rPr>
            <a:t>公公併</a:t>
          </a:r>
          <a:endParaRPr lang="zh-TW" altLang="en-US" sz="2000" b="1" u="none" dirty="0">
            <a:effectLst>
              <a:outerShdw blurRad="38100" dist="38100" dir="2700000" algn="tl">
                <a:srgbClr val="000000">
                  <a:alpha val="43137"/>
                </a:srgbClr>
              </a:outerShdw>
            </a:effectLst>
          </a:endParaRPr>
        </a:p>
      </dgm:t>
    </dgm:pt>
    <dgm:pt modelId="{DF76F7FF-B2FB-4159-96F8-F76A17FA4BFF}" type="parTrans" cxnId="{9EAF358C-F12C-4325-BF53-6AAD11C889B7}">
      <dgm:prSet/>
      <dgm:spPr/>
      <dgm:t>
        <a:bodyPr/>
        <a:lstStyle/>
        <a:p>
          <a:endParaRPr lang="zh-TW" altLang="en-US" b="1"/>
        </a:p>
      </dgm:t>
    </dgm:pt>
    <dgm:pt modelId="{AE59A142-4AF2-47C5-9A00-C824568DCCD1}" type="sibTrans" cxnId="{9EAF358C-F12C-4325-BF53-6AAD11C889B7}">
      <dgm:prSet/>
      <dgm:spPr/>
      <dgm:t>
        <a:bodyPr/>
        <a:lstStyle/>
        <a:p>
          <a:endParaRPr lang="zh-TW" altLang="en-US" b="1"/>
        </a:p>
      </dgm:t>
    </dgm:pt>
    <dgm:pt modelId="{455D6151-B8A8-42EB-970D-4AB32565FEFE}">
      <dgm:prSet phldrT="[文字]" custT="1"/>
      <dgm:spPr/>
      <dgm:t>
        <a:bodyPr/>
        <a:lstStyle/>
        <a:p>
          <a:r>
            <a:rPr lang="zh-TW" altLang="en-US" sz="1800" b="0" dirty="0" smtClean="0">
              <a:latin typeface="微軟正黑體" panose="020B0604030504040204" pitchFamily="34" charset="-120"/>
            </a:rPr>
            <a:t>為調控高等教育規模，本部依</a:t>
          </a:r>
          <a:r>
            <a:rPr lang="zh-TW" altLang="zh-TW" sz="1800" b="0" dirty="0" smtClean="0">
              <a:latin typeface="微軟正黑體" panose="020B0604030504040204" pitchFamily="34" charset="-120"/>
            </a:rPr>
            <a:t>「國立大學合併推動辦法」規定，就全國</a:t>
          </a:r>
          <a:r>
            <a:rPr lang="en-US" altLang="zh-TW" sz="1800" b="0" dirty="0" smtClean="0">
              <a:latin typeface="微軟正黑體" panose="020B0604030504040204" pitchFamily="34" charset="-120"/>
            </a:rPr>
            <a:t>50</a:t>
          </a:r>
          <a:r>
            <a:rPr lang="zh-TW" altLang="zh-TW" sz="1800" b="0" dirty="0" smtClean="0">
              <a:latin typeface="微軟正黑體" panose="020B0604030504040204" pitchFamily="34" charset="-120"/>
            </a:rPr>
            <a:t>所大專校院</a:t>
          </a:r>
          <a:r>
            <a:rPr lang="en-US" altLang="zh-TW" sz="1800" b="0" dirty="0" smtClean="0">
              <a:latin typeface="微軟正黑體" panose="020B0604030504040204" pitchFamily="34" charset="-120"/>
            </a:rPr>
            <a:t>(</a:t>
          </a:r>
          <a:r>
            <a:rPr lang="zh-TW" altLang="zh-TW" sz="1800" b="0" dirty="0" smtClean="0">
              <a:latin typeface="微軟正黑體" panose="020B0604030504040204" pitchFamily="34" charset="-120"/>
            </a:rPr>
            <a:t>不含空大、軍警校院</a:t>
          </a:r>
          <a:r>
            <a:rPr lang="en-US" altLang="zh-TW" sz="1800" b="0" dirty="0" smtClean="0">
              <a:latin typeface="微軟正黑體" panose="020B0604030504040204" pitchFamily="34" charset="-120"/>
            </a:rPr>
            <a:t>)</a:t>
          </a:r>
          <a:r>
            <a:rPr lang="zh-TW" altLang="zh-TW" sz="1800" b="0" dirty="0" smtClean="0">
              <a:latin typeface="微軟正黑體" panose="020B0604030504040204" pitchFamily="34" charset="-120"/>
            </a:rPr>
            <a:t>重新進行盤點，篩選具有資源及學術互補、可透過資源整合之方式提升其競爭力之學校，並評估以扣減基本需求補助等方式，積極促成合併之可行性，以加速高教規模之調整。</a:t>
          </a:r>
          <a:endParaRPr lang="zh-TW" altLang="en-US" sz="1800" b="0" u="none" dirty="0"/>
        </a:p>
      </dgm:t>
    </dgm:pt>
    <dgm:pt modelId="{EEE36A64-50AB-4DD0-9CE9-432CB42B8BEE}" type="parTrans" cxnId="{A25AB708-35FD-4FFF-AC6B-4C329957BC10}">
      <dgm:prSet/>
      <dgm:spPr/>
      <dgm:t>
        <a:bodyPr/>
        <a:lstStyle/>
        <a:p>
          <a:endParaRPr lang="zh-TW" altLang="en-US" b="1"/>
        </a:p>
      </dgm:t>
    </dgm:pt>
    <dgm:pt modelId="{F8AA2325-82BE-4F22-87E0-CD214BAC6B13}" type="sibTrans" cxnId="{A25AB708-35FD-4FFF-AC6B-4C329957BC10}">
      <dgm:prSet/>
      <dgm:spPr/>
      <dgm:t>
        <a:bodyPr/>
        <a:lstStyle/>
        <a:p>
          <a:endParaRPr lang="zh-TW" altLang="en-US" b="1"/>
        </a:p>
      </dgm:t>
    </dgm:pt>
    <dgm:pt modelId="{3C7BB823-1BBD-4EA1-A9F1-CFB268BE0E84}">
      <dgm:prSet phldrT="[文字]" custT="1"/>
      <dgm:spPr/>
      <dgm:t>
        <a:bodyPr/>
        <a:lstStyle/>
        <a:p>
          <a:r>
            <a:rPr lang="zh-TW" altLang="en-US" sz="2000" b="1" u="none" dirty="0" smtClean="0"/>
            <a:t>私私併</a:t>
          </a:r>
          <a:endParaRPr lang="zh-TW" altLang="en-US" sz="2000" b="1" u="none" dirty="0"/>
        </a:p>
      </dgm:t>
    </dgm:pt>
    <dgm:pt modelId="{452FB105-7241-4844-BEE2-075D05AF4BCB}" type="parTrans" cxnId="{87F1B603-9804-4225-983D-2237BE0F5C29}">
      <dgm:prSet/>
      <dgm:spPr/>
      <dgm:t>
        <a:bodyPr/>
        <a:lstStyle/>
        <a:p>
          <a:endParaRPr lang="zh-TW" altLang="en-US" b="1"/>
        </a:p>
      </dgm:t>
    </dgm:pt>
    <dgm:pt modelId="{653605EE-97B0-4327-8997-87E3A93540ED}" type="sibTrans" cxnId="{87F1B603-9804-4225-983D-2237BE0F5C29}">
      <dgm:prSet/>
      <dgm:spPr/>
      <dgm:t>
        <a:bodyPr/>
        <a:lstStyle/>
        <a:p>
          <a:endParaRPr lang="zh-TW" altLang="en-US" b="1"/>
        </a:p>
      </dgm:t>
    </dgm:pt>
    <dgm:pt modelId="{6D0ECB28-0EE1-494C-87A8-3D57F05F1473}">
      <dgm:prSet phldrT="[文字]" custT="1"/>
      <dgm:spPr/>
      <dgm:t>
        <a:bodyPr/>
        <a:lstStyle/>
        <a:p>
          <a:r>
            <a:rPr lang="zh-TW" altLang="zh-TW" sz="1800" b="0" dirty="0" smtClean="0"/>
            <a:t>本部於</a:t>
          </a:r>
          <a:r>
            <a:rPr lang="en-US" altLang="zh-TW" sz="1800" b="0" dirty="0" smtClean="0"/>
            <a:t>103</a:t>
          </a:r>
          <a:r>
            <a:rPr lang="zh-TW" altLang="zh-TW" sz="1800" b="0" dirty="0" smtClean="0"/>
            <a:t>年</a:t>
          </a:r>
          <a:r>
            <a:rPr lang="en-US" altLang="zh-TW" sz="1800" b="0" dirty="0" smtClean="0"/>
            <a:t>11</a:t>
          </a:r>
          <a:r>
            <a:rPr lang="zh-TW" altLang="zh-TW" sz="1800" b="0" dirty="0" smtClean="0"/>
            <a:t>月</a:t>
          </a:r>
          <a:r>
            <a:rPr lang="en-US" altLang="zh-TW" sz="1800" b="0" dirty="0" smtClean="0"/>
            <a:t>3</a:t>
          </a:r>
          <a:r>
            <a:rPr lang="zh-TW" altLang="zh-TW" sz="1800" b="0" dirty="0" smtClean="0"/>
            <a:t>日發布「大專校院合併處理原則」，針對大專校院合併提出教育資源調整與獎勵機制，包括招生名額及經費補助事項</a:t>
          </a:r>
          <a:r>
            <a:rPr lang="zh-TW" altLang="en-US" sz="1800" b="0" dirty="0" smtClean="0"/>
            <a:t>。</a:t>
          </a:r>
          <a:endParaRPr lang="zh-TW" altLang="en-US" sz="1800" b="0" u="none" dirty="0"/>
        </a:p>
      </dgm:t>
    </dgm:pt>
    <dgm:pt modelId="{3116489A-A42B-48B4-B9A6-0D2ADB904F50}" type="parTrans" cxnId="{885507D6-B0F1-47B1-915A-41DC1F891BB3}">
      <dgm:prSet/>
      <dgm:spPr/>
      <dgm:t>
        <a:bodyPr/>
        <a:lstStyle/>
        <a:p>
          <a:endParaRPr lang="zh-TW" altLang="en-US" b="1"/>
        </a:p>
      </dgm:t>
    </dgm:pt>
    <dgm:pt modelId="{0AAC98D4-DA76-4AD7-9915-0930F927A766}" type="sibTrans" cxnId="{885507D6-B0F1-47B1-915A-41DC1F891BB3}">
      <dgm:prSet/>
      <dgm:spPr/>
      <dgm:t>
        <a:bodyPr/>
        <a:lstStyle/>
        <a:p>
          <a:endParaRPr lang="zh-TW" altLang="en-US" b="1"/>
        </a:p>
      </dgm:t>
    </dgm:pt>
    <dgm:pt modelId="{CDDD9137-9E75-446E-82C7-1E3E4C04D0C8}" type="pres">
      <dgm:prSet presAssocID="{C8EACC61-9507-4D5B-AF71-A026C583AAA5}" presName="Name0" presStyleCnt="0">
        <dgm:presLayoutVars>
          <dgm:dir/>
          <dgm:animLvl val="lvl"/>
          <dgm:resizeHandles val="exact"/>
        </dgm:presLayoutVars>
      </dgm:prSet>
      <dgm:spPr/>
      <dgm:t>
        <a:bodyPr/>
        <a:lstStyle/>
        <a:p>
          <a:endParaRPr lang="zh-TW" altLang="en-US"/>
        </a:p>
      </dgm:t>
    </dgm:pt>
    <dgm:pt modelId="{FBF80CDC-63E1-4E90-A224-318E70F9211B}" type="pres">
      <dgm:prSet presAssocID="{8BA33004-0F2D-4657-B229-D70F146D0FE2}" presName="composite" presStyleCnt="0"/>
      <dgm:spPr/>
    </dgm:pt>
    <dgm:pt modelId="{DF596644-4A2B-44F7-9FB3-6BA8C4599878}" type="pres">
      <dgm:prSet presAssocID="{8BA33004-0F2D-4657-B229-D70F146D0FE2}" presName="parTx" presStyleLbl="alignNode1" presStyleIdx="0" presStyleCnt="2" custScaleY="92021">
        <dgm:presLayoutVars>
          <dgm:chMax val="0"/>
          <dgm:chPref val="0"/>
          <dgm:bulletEnabled val="1"/>
        </dgm:presLayoutVars>
      </dgm:prSet>
      <dgm:spPr/>
      <dgm:t>
        <a:bodyPr/>
        <a:lstStyle/>
        <a:p>
          <a:endParaRPr lang="zh-TW" altLang="en-US"/>
        </a:p>
      </dgm:t>
    </dgm:pt>
    <dgm:pt modelId="{F317D189-8748-421A-AA1A-5616F6EDE3BB}" type="pres">
      <dgm:prSet presAssocID="{8BA33004-0F2D-4657-B229-D70F146D0FE2}" presName="desTx" presStyleLbl="alignAccFollowNode1" presStyleIdx="0" presStyleCnt="2">
        <dgm:presLayoutVars>
          <dgm:bulletEnabled val="1"/>
        </dgm:presLayoutVars>
      </dgm:prSet>
      <dgm:spPr/>
      <dgm:t>
        <a:bodyPr/>
        <a:lstStyle/>
        <a:p>
          <a:endParaRPr lang="zh-TW" altLang="en-US"/>
        </a:p>
      </dgm:t>
    </dgm:pt>
    <dgm:pt modelId="{A54A155D-18E1-44DA-8952-8BF7B9076964}" type="pres">
      <dgm:prSet presAssocID="{AE59A142-4AF2-47C5-9A00-C824568DCCD1}" presName="space" presStyleCnt="0"/>
      <dgm:spPr/>
    </dgm:pt>
    <dgm:pt modelId="{0022812E-A661-463C-82CB-4C162AC3C51D}" type="pres">
      <dgm:prSet presAssocID="{3C7BB823-1BBD-4EA1-A9F1-CFB268BE0E84}" presName="composite" presStyleCnt="0"/>
      <dgm:spPr/>
    </dgm:pt>
    <dgm:pt modelId="{E78C9A65-CBCF-4D74-B888-692B4F757E3C}" type="pres">
      <dgm:prSet presAssocID="{3C7BB823-1BBD-4EA1-A9F1-CFB268BE0E84}" presName="parTx" presStyleLbl="alignNode1" presStyleIdx="1" presStyleCnt="2" custScaleY="92021">
        <dgm:presLayoutVars>
          <dgm:chMax val="0"/>
          <dgm:chPref val="0"/>
          <dgm:bulletEnabled val="1"/>
        </dgm:presLayoutVars>
      </dgm:prSet>
      <dgm:spPr/>
      <dgm:t>
        <a:bodyPr/>
        <a:lstStyle/>
        <a:p>
          <a:endParaRPr lang="zh-TW" altLang="en-US"/>
        </a:p>
      </dgm:t>
    </dgm:pt>
    <dgm:pt modelId="{2F8F9B5A-B259-4B9B-A050-C84124EBE24D}" type="pres">
      <dgm:prSet presAssocID="{3C7BB823-1BBD-4EA1-A9F1-CFB268BE0E84}" presName="desTx" presStyleLbl="alignAccFollowNode1" presStyleIdx="1" presStyleCnt="2">
        <dgm:presLayoutVars>
          <dgm:bulletEnabled val="1"/>
        </dgm:presLayoutVars>
      </dgm:prSet>
      <dgm:spPr/>
      <dgm:t>
        <a:bodyPr/>
        <a:lstStyle/>
        <a:p>
          <a:endParaRPr lang="zh-TW" altLang="en-US"/>
        </a:p>
      </dgm:t>
    </dgm:pt>
  </dgm:ptLst>
  <dgm:cxnLst>
    <dgm:cxn modelId="{AA2E6E59-F03A-45E6-AF5E-FFB9FD25B8EF}" type="presOf" srcId="{6D0ECB28-0EE1-494C-87A8-3D57F05F1473}" destId="{2F8F9B5A-B259-4B9B-A050-C84124EBE24D}" srcOrd="0" destOrd="0" presId="urn:microsoft.com/office/officeart/2005/8/layout/hList1"/>
    <dgm:cxn modelId="{A25AB708-35FD-4FFF-AC6B-4C329957BC10}" srcId="{8BA33004-0F2D-4657-B229-D70F146D0FE2}" destId="{455D6151-B8A8-42EB-970D-4AB32565FEFE}" srcOrd="0" destOrd="0" parTransId="{EEE36A64-50AB-4DD0-9CE9-432CB42B8BEE}" sibTransId="{F8AA2325-82BE-4F22-87E0-CD214BAC6B13}"/>
    <dgm:cxn modelId="{885507D6-B0F1-47B1-915A-41DC1F891BB3}" srcId="{3C7BB823-1BBD-4EA1-A9F1-CFB268BE0E84}" destId="{6D0ECB28-0EE1-494C-87A8-3D57F05F1473}" srcOrd="0" destOrd="0" parTransId="{3116489A-A42B-48B4-B9A6-0D2ADB904F50}" sibTransId="{0AAC98D4-DA76-4AD7-9915-0930F927A766}"/>
    <dgm:cxn modelId="{4FDFB090-0AA5-4103-BDA4-B5CBB1281499}" type="presOf" srcId="{8BA33004-0F2D-4657-B229-D70F146D0FE2}" destId="{DF596644-4A2B-44F7-9FB3-6BA8C4599878}" srcOrd="0" destOrd="0" presId="urn:microsoft.com/office/officeart/2005/8/layout/hList1"/>
    <dgm:cxn modelId="{F35B812D-4FA7-4045-A571-08CDBA2140AE}" type="presOf" srcId="{3C7BB823-1BBD-4EA1-A9F1-CFB268BE0E84}" destId="{E78C9A65-CBCF-4D74-B888-692B4F757E3C}" srcOrd="0" destOrd="0" presId="urn:microsoft.com/office/officeart/2005/8/layout/hList1"/>
    <dgm:cxn modelId="{9EAF358C-F12C-4325-BF53-6AAD11C889B7}" srcId="{C8EACC61-9507-4D5B-AF71-A026C583AAA5}" destId="{8BA33004-0F2D-4657-B229-D70F146D0FE2}" srcOrd="0" destOrd="0" parTransId="{DF76F7FF-B2FB-4159-96F8-F76A17FA4BFF}" sibTransId="{AE59A142-4AF2-47C5-9A00-C824568DCCD1}"/>
    <dgm:cxn modelId="{87F1B603-9804-4225-983D-2237BE0F5C29}" srcId="{C8EACC61-9507-4D5B-AF71-A026C583AAA5}" destId="{3C7BB823-1BBD-4EA1-A9F1-CFB268BE0E84}" srcOrd="1" destOrd="0" parTransId="{452FB105-7241-4844-BEE2-075D05AF4BCB}" sibTransId="{653605EE-97B0-4327-8997-87E3A93540ED}"/>
    <dgm:cxn modelId="{2F402C4B-28DF-498E-AC80-3229596F3B67}" type="presOf" srcId="{455D6151-B8A8-42EB-970D-4AB32565FEFE}" destId="{F317D189-8748-421A-AA1A-5616F6EDE3BB}" srcOrd="0" destOrd="0" presId="urn:microsoft.com/office/officeart/2005/8/layout/hList1"/>
    <dgm:cxn modelId="{BA0B08F5-E312-45CF-BC9C-4721A1D366D6}" type="presOf" srcId="{C8EACC61-9507-4D5B-AF71-A026C583AAA5}" destId="{CDDD9137-9E75-446E-82C7-1E3E4C04D0C8}" srcOrd="0" destOrd="0" presId="urn:microsoft.com/office/officeart/2005/8/layout/hList1"/>
    <dgm:cxn modelId="{FD2C69E5-43FB-403A-9F23-BDCDEC3357DA}" type="presParOf" srcId="{CDDD9137-9E75-446E-82C7-1E3E4C04D0C8}" destId="{FBF80CDC-63E1-4E90-A224-318E70F9211B}" srcOrd="0" destOrd="0" presId="urn:microsoft.com/office/officeart/2005/8/layout/hList1"/>
    <dgm:cxn modelId="{1E888EA5-F2BD-44D4-B439-881F756C90D7}" type="presParOf" srcId="{FBF80CDC-63E1-4E90-A224-318E70F9211B}" destId="{DF596644-4A2B-44F7-9FB3-6BA8C4599878}" srcOrd="0" destOrd="0" presId="urn:microsoft.com/office/officeart/2005/8/layout/hList1"/>
    <dgm:cxn modelId="{1F8524D5-D26C-4410-B825-8D7A2F6DDE3D}" type="presParOf" srcId="{FBF80CDC-63E1-4E90-A224-318E70F9211B}" destId="{F317D189-8748-421A-AA1A-5616F6EDE3BB}" srcOrd="1" destOrd="0" presId="urn:microsoft.com/office/officeart/2005/8/layout/hList1"/>
    <dgm:cxn modelId="{70FC4551-B37D-4885-8864-602B45E5242E}" type="presParOf" srcId="{CDDD9137-9E75-446E-82C7-1E3E4C04D0C8}" destId="{A54A155D-18E1-44DA-8952-8BF7B9076964}" srcOrd="1" destOrd="0" presId="urn:microsoft.com/office/officeart/2005/8/layout/hList1"/>
    <dgm:cxn modelId="{6A71BC80-180B-4FCD-814F-203D5716067F}" type="presParOf" srcId="{CDDD9137-9E75-446E-82C7-1E3E4C04D0C8}" destId="{0022812E-A661-463C-82CB-4C162AC3C51D}" srcOrd="2" destOrd="0" presId="urn:microsoft.com/office/officeart/2005/8/layout/hList1"/>
    <dgm:cxn modelId="{CCF78474-FC2F-4288-978E-A5D3D0CBF3EB}" type="presParOf" srcId="{0022812E-A661-463C-82CB-4C162AC3C51D}" destId="{E78C9A65-CBCF-4D74-B888-692B4F757E3C}" srcOrd="0" destOrd="0" presId="urn:microsoft.com/office/officeart/2005/8/layout/hList1"/>
    <dgm:cxn modelId="{F59133CF-100C-4E90-A7D3-DEF90A0AFE0B}" type="presParOf" srcId="{0022812E-A661-463C-82CB-4C162AC3C51D}" destId="{2F8F9B5A-B259-4B9B-A050-C84124EBE24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CCB1750-20B0-42AE-955A-E8175AAC612F}"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zh-TW" altLang="en-US"/>
        </a:p>
      </dgm:t>
    </dgm:pt>
    <dgm:pt modelId="{1B7D7E66-63FB-4CA4-B85E-44CC9E479A54}">
      <dgm:prSet custT="1"/>
      <dgm:spPr/>
      <dgm:t>
        <a:bodyPr/>
        <a:lstStyle/>
        <a:p>
          <a:r>
            <a:rPr lang="zh-TW" altLang="en-US" sz="3600" b="1" dirty="0" smtClean="0"/>
            <a:t>一</a:t>
          </a:r>
          <a:r>
            <a:rPr lang="zh-TW" altLang="zh-TW" sz="3600" b="1" dirty="0" smtClean="0"/>
            <a:t>、</a:t>
          </a:r>
          <a:r>
            <a:rPr lang="zh-TW" altLang="en-US" sz="3600" b="1" dirty="0" smtClean="0"/>
            <a:t>三合一推動辦公室 </a:t>
          </a:r>
          <a:endParaRPr lang="zh-TW" altLang="zh-TW" sz="3600" b="1" dirty="0"/>
        </a:p>
      </dgm:t>
    </dgm:pt>
    <dgm:pt modelId="{5CEA797A-CE64-49EB-931D-F1B287767AD5}" type="parTrans" cxnId="{E86F8C6B-E84C-47B1-8EC4-FDE73C0EFDFB}">
      <dgm:prSet/>
      <dgm:spPr/>
      <dgm:t>
        <a:bodyPr/>
        <a:lstStyle/>
        <a:p>
          <a:endParaRPr lang="zh-TW" altLang="en-US" sz="3600" b="1"/>
        </a:p>
      </dgm:t>
    </dgm:pt>
    <dgm:pt modelId="{EA3FDF3D-FB90-4A0B-9493-D2A16E05BDCC}" type="sibTrans" cxnId="{E86F8C6B-E84C-47B1-8EC4-FDE73C0EFDFB}">
      <dgm:prSet/>
      <dgm:spPr/>
      <dgm:t>
        <a:bodyPr/>
        <a:lstStyle/>
        <a:p>
          <a:endParaRPr lang="zh-TW" altLang="en-US" sz="3600" b="1"/>
        </a:p>
      </dgm:t>
    </dgm:pt>
    <dgm:pt modelId="{9AA9645E-6E64-44E9-A938-5714459D69EE}">
      <dgm:prSet custT="1"/>
      <dgm:spPr/>
      <dgm:t>
        <a:bodyPr/>
        <a:lstStyle/>
        <a:p>
          <a:r>
            <a:rPr lang="zh-TW" altLang="en-US" sz="3600" b="1" dirty="0" smtClean="0"/>
            <a:t>二</a:t>
          </a:r>
          <a:r>
            <a:rPr lang="zh-TW" altLang="zh-TW" sz="3600" b="1" dirty="0" smtClean="0"/>
            <a:t>、跨部會</a:t>
          </a:r>
          <a:r>
            <a:rPr lang="zh-TW" altLang="en-US" sz="3600" b="1" dirty="0" smtClean="0"/>
            <a:t>統合協調</a:t>
          </a:r>
          <a:endParaRPr lang="zh-TW" altLang="zh-TW" sz="3600" b="1" dirty="0"/>
        </a:p>
      </dgm:t>
    </dgm:pt>
    <dgm:pt modelId="{F351F83E-20CB-449A-8A16-A41CBC862E84}" type="parTrans" cxnId="{2D8A1DBB-72B9-41DE-B2E3-623105C11A5B}">
      <dgm:prSet/>
      <dgm:spPr/>
      <dgm:t>
        <a:bodyPr/>
        <a:lstStyle/>
        <a:p>
          <a:endParaRPr lang="zh-TW" altLang="en-US" sz="3600" b="1"/>
        </a:p>
      </dgm:t>
    </dgm:pt>
    <dgm:pt modelId="{3BB6527D-5176-4734-918F-F98906D89B8D}" type="sibTrans" cxnId="{2D8A1DBB-72B9-41DE-B2E3-623105C11A5B}">
      <dgm:prSet/>
      <dgm:spPr/>
      <dgm:t>
        <a:bodyPr/>
        <a:lstStyle/>
        <a:p>
          <a:endParaRPr lang="zh-TW" altLang="en-US" sz="3600" b="1"/>
        </a:p>
      </dgm:t>
    </dgm:pt>
    <dgm:pt modelId="{25FE4655-0BD5-46BE-A718-3F8E3837EF9D}">
      <dgm:prSet custT="1"/>
      <dgm:spPr/>
      <dgm:t>
        <a:bodyPr/>
        <a:lstStyle/>
        <a:p>
          <a:r>
            <a:rPr lang="zh-TW" altLang="en-US" sz="3600" b="1" dirty="0" smtClean="0"/>
            <a:t>三</a:t>
          </a:r>
          <a:r>
            <a:rPr lang="zh-TW" altLang="zh-TW" sz="3600" b="1" dirty="0" smtClean="0"/>
            <a:t>、</a:t>
          </a:r>
          <a:r>
            <a:rPr lang="zh-TW" altLang="en-US" sz="3600" b="1" dirty="0" smtClean="0"/>
            <a:t>制定專法鼓勵</a:t>
          </a:r>
          <a:endParaRPr lang="zh-TW" altLang="zh-TW" sz="3600" b="1" dirty="0"/>
        </a:p>
      </dgm:t>
    </dgm:pt>
    <dgm:pt modelId="{A4CF9215-66C7-4B50-940B-BC70C403E264}" type="parTrans" cxnId="{F5A6CE29-0E3F-43C7-B0BD-566D1B23F1F5}">
      <dgm:prSet/>
      <dgm:spPr/>
      <dgm:t>
        <a:bodyPr/>
        <a:lstStyle/>
        <a:p>
          <a:endParaRPr lang="zh-TW" altLang="en-US" sz="3600" b="1"/>
        </a:p>
      </dgm:t>
    </dgm:pt>
    <dgm:pt modelId="{C96D9E43-77D3-4ED4-A5B1-4D40CA743857}" type="sibTrans" cxnId="{F5A6CE29-0E3F-43C7-B0BD-566D1B23F1F5}">
      <dgm:prSet/>
      <dgm:spPr/>
      <dgm:t>
        <a:bodyPr/>
        <a:lstStyle/>
        <a:p>
          <a:endParaRPr lang="zh-TW" altLang="en-US" sz="3600" b="1"/>
        </a:p>
      </dgm:t>
    </dgm:pt>
    <dgm:pt modelId="{969CA83E-DA3B-4F35-B1A0-75FE07DB1D53}" type="pres">
      <dgm:prSet presAssocID="{ACCB1750-20B0-42AE-955A-E8175AAC612F}" presName="linear" presStyleCnt="0">
        <dgm:presLayoutVars>
          <dgm:dir/>
          <dgm:animLvl val="lvl"/>
          <dgm:resizeHandles val="exact"/>
        </dgm:presLayoutVars>
      </dgm:prSet>
      <dgm:spPr/>
      <dgm:t>
        <a:bodyPr/>
        <a:lstStyle/>
        <a:p>
          <a:endParaRPr lang="zh-TW" altLang="en-US"/>
        </a:p>
      </dgm:t>
    </dgm:pt>
    <dgm:pt modelId="{20402A76-CB0C-4D5D-A588-A3F478D5546F}" type="pres">
      <dgm:prSet presAssocID="{1B7D7E66-63FB-4CA4-B85E-44CC9E479A54}" presName="parentLin" presStyleCnt="0"/>
      <dgm:spPr/>
      <dgm:t>
        <a:bodyPr/>
        <a:lstStyle/>
        <a:p>
          <a:endParaRPr lang="zh-TW" altLang="en-US"/>
        </a:p>
      </dgm:t>
    </dgm:pt>
    <dgm:pt modelId="{AA5AE1DE-E520-40F1-8E54-D75ECC1EB984}" type="pres">
      <dgm:prSet presAssocID="{1B7D7E66-63FB-4CA4-B85E-44CC9E479A54}" presName="parentLeftMargin" presStyleLbl="node1" presStyleIdx="0" presStyleCnt="3"/>
      <dgm:spPr/>
      <dgm:t>
        <a:bodyPr/>
        <a:lstStyle/>
        <a:p>
          <a:endParaRPr lang="zh-TW" altLang="en-US"/>
        </a:p>
      </dgm:t>
    </dgm:pt>
    <dgm:pt modelId="{1A05B41A-A418-4383-A6BF-8553C06842F5}" type="pres">
      <dgm:prSet presAssocID="{1B7D7E66-63FB-4CA4-B85E-44CC9E479A54}" presName="parentText" presStyleLbl="node1" presStyleIdx="0" presStyleCnt="3" custScaleX="114758">
        <dgm:presLayoutVars>
          <dgm:chMax val="0"/>
          <dgm:bulletEnabled val="1"/>
        </dgm:presLayoutVars>
      </dgm:prSet>
      <dgm:spPr/>
      <dgm:t>
        <a:bodyPr/>
        <a:lstStyle/>
        <a:p>
          <a:endParaRPr lang="zh-TW" altLang="en-US"/>
        </a:p>
      </dgm:t>
    </dgm:pt>
    <dgm:pt modelId="{B080A169-D433-4A24-A161-1F9FD9FC954D}" type="pres">
      <dgm:prSet presAssocID="{1B7D7E66-63FB-4CA4-B85E-44CC9E479A54}" presName="negativeSpace" presStyleCnt="0"/>
      <dgm:spPr/>
      <dgm:t>
        <a:bodyPr/>
        <a:lstStyle/>
        <a:p>
          <a:endParaRPr lang="zh-TW" altLang="en-US"/>
        </a:p>
      </dgm:t>
    </dgm:pt>
    <dgm:pt modelId="{53B66550-EE59-4F8B-8F64-9A4902AD3754}" type="pres">
      <dgm:prSet presAssocID="{1B7D7E66-63FB-4CA4-B85E-44CC9E479A54}" presName="childText" presStyleLbl="conFgAcc1" presStyleIdx="0" presStyleCnt="3">
        <dgm:presLayoutVars>
          <dgm:bulletEnabled val="1"/>
        </dgm:presLayoutVars>
      </dgm:prSet>
      <dgm:spPr/>
      <dgm:t>
        <a:bodyPr/>
        <a:lstStyle/>
        <a:p>
          <a:endParaRPr lang="zh-TW" altLang="en-US"/>
        </a:p>
      </dgm:t>
    </dgm:pt>
    <dgm:pt modelId="{F4DF3B49-8BE9-457F-851D-1B1FF6F2DE46}" type="pres">
      <dgm:prSet presAssocID="{EA3FDF3D-FB90-4A0B-9493-D2A16E05BDCC}" presName="spaceBetweenRectangles" presStyleCnt="0"/>
      <dgm:spPr/>
      <dgm:t>
        <a:bodyPr/>
        <a:lstStyle/>
        <a:p>
          <a:endParaRPr lang="zh-TW" altLang="en-US"/>
        </a:p>
      </dgm:t>
    </dgm:pt>
    <dgm:pt modelId="{E131B7E5-444D-48B6-A97F-E1818556FA1A}" type="pres">
      <dgm:prSet presAssocID="{9AA9645E-6E64-44E9-A938-5714459D69EE}" presName="parentLin" presStyleCnt="0"/>
      <dgm:spPr/>
      <dgm:t>
        <a:bodyPr/>
        <a:lstStyle/>
        <a:p>
          <a:endParaRPr lang="zh-TW" altLang="en-US"/>
        </a:p>
      </dgm:t>
    </dgm:pt>
    <dgm:pt modelId="{A35F6048-4FDC-46A6-9D5F-4CC204155FAA}" type="pres">
      <dgm:prSet presAssocID="{9AA9645E-6E64-44E9-A938-5714459D69EE}" presName="parentLeftMargin" presStyleLbl="node1" presStyleIdx="0" presStyleCnt="3"/>
      <dgm:spPr/>
      <dgm:t>
        <a:bodyPr/>
        <a:lstStyle/>
        <a:p>
          <a:endParaRPr lang="zh-TW" altLang="en-US"/>
        </a:p>
      </dgm:t>
    </dgm:pt>
    <dgm:pt modelId="{B1BE42E4-6E7B-4726-8167-0F205306FFD6}" type="pres">
      <dgm:prSet presAssocID="{9AA9645E-6E64-44E9-A938-5714459D69EE}" presName="parentText" presStyleLbl="node1" presStyleIdx="1" presStyleCnt="3" custScaleX="114758">
        <dgm:presLayoutVars>
          <dgm:chMax val="0"/>
          <dgm:bulletEnabled val="1"/>
        </dgm:presLayoutVars>
      </dgm:prSet>
      <dgm:spPr/>
      <dgm:t>
        <a:bodyPr/>
        <a:lstStyle/>
        <a:p>
          <a:endParaRPr lang="zh-TW" altLang="en-US"/>
        </a:p>
      </dgm:t>
    </dgm:pt>
    <dgm:pt modelId="{44FDFD9F-A8BA-477C-A5B8-EF624AE1418D}" type="pres">
      <dgm:prSet presAssocID="{9AA9645E-6E64-44E9-A938-5714459D69EE}" presName="negativeSpace" presStyleCnt="0"/>
      <dgm:spPr/>
      <dgm:t>
        <a:bodyPr/>
        <a:lstStyle/>
        <a:p>
          <a:endParaRPr lang="zh-TW" altLang="en-US"/>
        </a:p>
      </dgm:t>
    </dgm:pt>
    <dgm:pt modelId="{EAAAE45A-FAD7-4D1D-A642-54E4A1613D1D}" type="pres">
      <dgm:prSet presAssocID="{9AA9645E-6E64-44E9-A938-5714459D69EE}" presName="childText" presStyleLbl="conFgAcc1" presStyleIdx="1" presStyleCnt="3">
        <dgm:presLayoutVars>
          <dgm:bulletEnabled val="1"/>
        </dgm:presLayoutVars>
      </dgm:prSet>
      <dgm:spPr/>
      <dgm:t>
        <a:bodyPr/>
        <a:lstStyle/>
        <a:p>
          <a:endParaRPr lang="zh-TW" altLang="en-US"/>
        </a:p>
      </dgm:t>
    </dgm:pt>
    <dgm:pt modelId="{4E862F9F-0935-4321-837D-E8C0B1A7EFCB}" type="pres">
      <dgm:prSet presAssocID="{3BB6527D-5176-4734-918F-F98906D89B8D}" presName="spaceBetweenRectangles" presStyleCnt="0"/>
      <dgm:spPr/>
      <dgm:t>
        <a:bodyPr/>
        <a:lstStyle/>
        <a:p>
          <a:endParaRPr lang="zh-TW" altLang="en-US"/>
        </a:p>
      </dgm:t>
    </dgm:pt>
    <dgm:pt modelId="{A90887C4-2C32-4C80-B551-9A5EF55C2598}" type="pres">
      <dgm:prSet presAssocID="{25FE4655-0BD5-46BE-A718-3F8E3837EF9D}" presName="parentLin" presStyleCnt="0"/>
      <dgm:spPr/>
      <dgm:t>
        <a:bodyPr/>
        <a:lstStyle/>
        <a:p>
          <a:endParaRPr lang="zh-TW" altLang="en-US"/>
        </a:p>
      </dgm:t>
    </dgm:pt>
    <dgm:pt modelId="{8CFE14F6-58C1-4A28-82CA-A46042CBB2AD}" type="pres">
      <dgm:prSet presAssocID="{25FE4655-0BD5-46BE-A718-3F8E3837EF9D}" presName="parentLeftMargin" presStyleLbl="node1" presStyleIdx="1" presStyleCnt="3"/>
      <dgm:spPr/>
      <dgm:t>
        <a:bodyPr/>
        <a:lstStyle/>
        <a:p>
          <a:endParaRPr lang="zh-TW" altLang="en-US"/>
        </a:p>
      </dgm:t>
    </dgm:pt>
    <dgm:pt modelId="{EF90B698-B95B-4585-8E58-FD2ED51D9FE4}" type="pres">
      <dgm:prSet presAssocID="{25FE4655-0BD5-46BE-A718-3F8E3837EF9D}" presName="parentText" presStyleLbl="node1" presStyleIdx="2" presStyleCnt="3" custScaleX="114758">
        <dgm:presLayoutVars>
          <dgm:chMax val="0"/>
          <dgm:bulletEnabled val="1"/>
        </dgm:presLayoutVars>
      </dgm:prSet>
      <dgm:spPr/>
      <dgm:t>
        <a:bodyPr/>
        <a:lstStyle/>
        <a:p>
          <a:endParaRPr lang="zh-TW" altLang="en-US"/>
        </a:p>
      </dgm:t>
    </dgm:pt>
    <dgm:pt modelId="{907F7332-C8A9-4824-8081-13CF4E355A22}" type="pres">
      <dgm:prSet presAssocID="{25FE4655-0BD5-46BE-A718-3F8E3837EF9D}" presName="negativeSpace" presStyleCnt="0"/>
      <dgm:spPr/>
      <dgm:t>
        <a:bodyPr/>
        <a:lstStyle/>
        <a:p>
          <a:endParaRPr lang="zh-TW" altLang="en-US"/>
        </a:p>
      </dgm:t>
    </dgm:pt>
    <dgm:pt modelId="{574E10F8-F7FC-41D2-9001-392412B053AE}" type="pres">
      <dgm:prSet presAssocID="{25FE4655-0BD5-46BE-A718-3F8E3837EF9D}" presName="childText" presStyleLbl="conFgAcc1" presStyleIdx="2" presStyleCnt="3">
        <dgm:presLayoutVars>
          <dgm:bulletEnabled val="1"/>
        </dgm:presLayoutVars>
      </dgm:prSet>
      <dgm:spPr/>
      <dgm:t>
        <a:bodyPr/>
        <a:lstStyle/>
        <a:p>
          <a:endParaRPr lang="zh-TW" altLang="en-US"/>
        </a:p>
      </dgm:t>
    </dgm:pt>
  </dgm:ptLst>
  <dgm:cxnLst>
    <dgm:cxn modelId="{EEC9047D-B3F7-477F-916E-1EE847104BBB}" type="presOf" srcId="{9AA9645E-6E64-44E9-A938-5714459D69EE}" destId="{B1BE42E4-6E7B-4726-8167-0F205306FFD6}" srcOrd="1" destOrd="0" presId="urn:microsoft.com/office/officeart/2005/8/layout/list1"/>
    <dgm:cxn modelId="{E86F8C6B-E84C-47B1-8EC4-FDE73C0EFDFB}" srcId="{ACCB1750-20B0-42AE-955A-E8175AAC612F}" destId="{1B7D7E66-63FB-4CA4-B85E-44CC9E479A54}" srcOrd="0" destOrd="0" parTransId="{5CEA797A-CE64-49EB-931D-F1B287767AD5}" sibTransId="{EA3FDF3D-FB90-4A0B-9493-D2A16E05BDCC}"/>
    <dgm:cxn modelId="{A2E924B9-8A5B-4496-A96A-E36EB3949034}" type="presOf" srcId="{9AA9645E-6E64-44E9-A938-5714459D69EE}" destId="{A35F6048-4FDC-46A6-9D5F-4CC204155FAA}" srcOrd="0" destOrd="0" presId="urn:microsoft.com/office/officeart/2005/8/layout/list1"/>
    <dgm:cxn modelId="{862A8262-DDDE-490D-B001-BB85090311B6}" type="presOf" srcId="{25FE4655-0BD5-46BE-A718-3F8E3837EF9D}" destId="{EF90B698-B95B-4585-8E58-FD2ED51D9FE4}" srcOrd="1" destOrd="0" presId="urn:microsoft.com/office/officeart/2005/8/layout/list1"/>
    <dgm:cxn modelId="{F5A6CE29-0E3F-43C7-B0BD-566D1B23F1F5}" srcId="{ACCB1750-20B0-42AE-955A-E8175AAC612F}" destId="{25FE4655-0BD5-46BE-A718-3F8E3837EF9D}" srcOrd="2" destOrd="0" parTransId="{A4CF9215-66C7-4B50-940B-BC70C403E264}" sibTransId="{C96D9E43-77D3-4ED4-A5B1-4D40CA743857}"/>
    <dgm:cxn modelId="{2D8A1DBB-72B9-41DE-B2E3-623105C11A5B}" srcId="{ACCB1750-20B0-42AE-955A-E8175AAC612F}" destId="{9AA9645E-6E64-44E9-A938-5714459D69EE}" srcOrd="1" destOrd="0" parTransId="{F351F83E-20CB-449A-8A16-A41CBC862E84}" sibTransId="{3BB6527D-5176-4734-918F-F98906D89B8D}"/>
    <dgm:cxn modelId="{8C1CCABA-D3B5-4FA9-A47B-F2A00B7E9630}" type="presOf" srcId="{1B7D7E66-63FB-4CA4-B85E-44CC9E479A54}" destId="{1A05B41A-A418-4383-A6BF-8553C06842F5}" srcOrd="1" destOrd="0" presId="urn:microsoft.com/office/officeart/2005/8/layout/list1"/>
    <dgm:cxn modelId="{5D7C0DFE-1328-459C-8C83-460CFB7D65DF}" type="presOf" srcId="{25FE4655-0BD5-46BE-A718-3F8E3837EF9D}" destId="{8CFE14F6-58C1-4A28-82CA-A46042CBB2AD}" srcOrd="0" destOrd="0" presId="urn:microsoft.com/office/officeart/2005/8/layout/list1"/>
    <dgm:cxn modelId="{D4913D91-D38A-4352-99F7-788AFECA9440}" type="presOf" srcId="{1B7D7E66-63FB-4CA4-B85E-44CC9E479A54}" destId="{AA5AE1DE-E520-40F1-8E54-D75ECC1EB984}" srcOrd="0" destOrd="0" presId="urn:microsoft.com/office/officeart/2005/8/layout/list1"/>
    <dgm:cxn modelId="{E0E17C92-CE23-4ECE-A265-B36D7CF2D79A}" type="presOf" srcId="{ACCB1750-20B0-42AE-955A-E8175AAC612F}" destId="{969CA83E-DA3B-4F35-B1A0-75FE07DB1D53}" srcOrd="0" destOrd="0" presId="urn:microsoft.com/office/officeart/2005/8/layout/list1"/>
    <dgm:cxn modelId="{B0A5EF92-4600-4D17-B241-6C81860E489B}" type="presParOf" srcId="{969CA83E-DA3B-4F35-B1A0-75FE07DB1D53}" destId="{20402A76-CB0C-4D5D-A588-A3F478D5546F}" srcOrd="0" destOrd="0" presId="urn:microsoft.com/office/officeart/2005/8/layout/list1"/>
    <dgm:cxn modelId="{3D0115E4-63AE-4BEC-B8FE-4BACE5DC5A5E}" type="presParOf" srcId="{20402A76-CB0C-4D5D-A588-A3F478D5546F}" destId="{AA5AE1DE-E520-40F1-8E54-D75ECC1EB984}" srcOrd="0" destOrd="0" presId="urn:microsoft.com/office/officeart/2005/8/layout/list1"/>
    <dgm:cxn modelId="{A49986CE-668B-4D02-B0CB-5B2C38FCC1F7}" type="presParOf" srcId="{20402A76-CB0C-4D5D-A588-A3F478D5546F}" destId="{1A05B41A-A418-4383-A6BF-8553C06842F5}" srcOrd="1" destOrd="0" presId="urn:microsoft.com/office/officeart/2005/8/layout/list1"/>
    <dgm:cxn modelId="{93A322B6-C23F-4176-9ABC-EAA8F240C301}" type="presParOf" srcId="{969CA83E-DA3B-4F35-B1A0-75FE07DB1D53}" destId="{B080A169-D433-4A24-A161-1F9FD9FC954D}" srcOrd="1" destOrd="0" presId="urn:microsoft.com/office/officeart/2005/8/layout/list1"/>
    <dgm:cxn modelId="{A655A12E-820A-49EA-85F5-594C726EFFEE}" type="presParOf" srcId="{969CA83E-DA3B-4F35-B1A0-75FE07DB1D53}" destId="{53B66550-EE59-4F8B-8F64-9A4902AD3754}" srcOrd="2" destOrd="0" presId="urn:microsoft.com/office/officeart/2005/8/layout/list1"/>
    <dgm:cxn modelId="{A5744F19-5380-45C0-B0FB-8B1121F48325}" type="presParOf" srcId="{969CA83E-DA3B-4F35-B1A0-75FE07DB1D53}" destId="{F4DF3B49-8BE9-457F-851D-1B1FF6F2DE46}" srcOrd="3" destOrd="0" presId="urn:microsoft.com/office/officeart/2005/8/layout/list1"/>
    <dgm:cxn modelId="{9B6EF7F7-F5CF-43F6-AB24-C81A8320915E}" type="presParOf" srcId="{969CA83E-DA3B-4F35-B1A0-75FE07DB1D53}" destId="{E131B7E5-444D-48B6-A97F-E1818556FA1A}" srcOrd="4" destOrd="0" presId="urn:microsoft.com/office/officeart/2005/8/layout/list1"/>
    <dgm:cxn modelId="{EDF0F64D-5940-4F9C-B7A3-8DA7DAB85D5E}" type="presParOf" srcId="{E131B7E5-444D-48B6-A97F-E1818556FA1A}" destId="{A35F6048-4FDC-46A6-9D5F-4CC204155FAA}" srcOrd="0" destOrd="0" presId="urn:microsoft.com/office/officeart/2005/8/layout/list1"/>
    <dgm:cxn modelId="{81F5555F-91CE-4CEA-97A0-1E62F674335A}" type="presParOf" srcId="{E131B7E5-444D-48B6-A97F-E1818556FA1A}" destId="{B1BE42E4-6E7B-4726-8167-0F205306FFD6}" srcOrd="1" destOrd="0" presId="urn:microsoft.com/office/officeart/2005/8/layout/list1"/>
    <dgm:cxn modelId="{C4912E22-0953-4868-9FE9-BAA4C525032D}" type="presParOf" srcId="{969CA83E-DA3B-4F35-B1A0-75FE07DB1D53}" destId="{44FDFD9F-A8BA-477C-A5B8-EF624AE1418D}" srcOrd="5" destOrd="0" presId="urn:microsoft.com/office/officeart/2005/8/layout/list1"/>
    <dgm:cxn modelId="{C1E27ACC-B55A-4796-8674-4FC92C5973FD}" type="presParOf" srcId="{969CA83E-DA3B-4F35-B1A0-75FE07DB1D53}" destId="{EAAAE45A-FAD7-4D1D-A642-54E4A1613D1D}" srcOrd="6" destOrd="0" presId="urn:microsoft.com/office/officeart/2005/8/layout/list1"/>
    <dgm:cxn modelId="{F50AC082-4B71-47C8-956B-9B422949F755}" type="presParOf" srcId="{969CA83E-DA3B-4F35-B1A0-75FE07DB1D53}" destId="{4E862F9F-0935-4321-837D-E8C0B1A7EFCB}" srcOrd="7" destOrd="0" presId="urn:microsoft.com/office/officeart/2005/8/layout/list1"/>
    <dgm:cxn modelId="{26DA3352-5586-463D-9EFC-E298A565434D}" type="presParOf" srcId="{969CA83E-DA3B-4F35-B1A0-75FE07DB1D53}" destId="{A90887C4-2C32-4C80-B551-9A5EF55C2598}" srcOrd="8" destOrd="0" presId="urn:microsoft.com/office/officeart/2005/8/layout/list1"/>
    <dgm:cxn modelId="{6922D681-6FB0-42B2-AAA8-9E2EF38DC61B}" type="presParOf" srcId="{A90887C4-2C32-4C80-B551-9A5EF55C2598}" destId="{8CFE14F6-58C1-4A28-82CA-A46042CBB2AD}" srcOrd="0" destOrd="0" presId="urn:microsoft.com/office/officeart/2005/8/layout/list1"/>
    <dgm:cxn modelId="{70F407E8-62C3-4746-93E5-2F7493A6A4E2}" type="presParOf" srcId="{A90887C4-2C32-4C80-B551-9A5EF55C2598}" destId="{EF90B698-B95B-4585-8E58-FD2ED51D9FE4}" srcOrd="1" destOrd="0" presId="urn:microsoft.com/office/officeart/2005/8/layout/list1"/>
    <dgm:cxn modelId="{C4773421-FA1C-4E59-8847-DDCBC32E69B7}" type="presParOf" srcId="{969CA83E-DA3B-4F35-B1A0-75FE07DB1D53}" destId="{907F7332-C8A9-4824-8081-13CF4E355A22}" srcOrd="9" destOrd="0" presId="urn:microsoft.com/office/officeart/2005/8/layout/list1"/>
    <dgm:cxn modelId="{1C27583B-E9BE-446A-9397-3A0AD31280C0}" type="presParOf" srcId="{969CA83E-DA3B-4F35-B1A0-75FE07DB1D53}" destId="{574E10F8-F7FC-41D2-9001-392412B053AE}"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536FD12-9646-4739-9010-470B36D4CCEE}" type="doc">
      <dgm:prSet loTypeId="urn:microsoft.com/office/officeart/2005/8/layout/list1" loCatId="list" qsTypeId="urn:microsoft.com/office/officeart/2005/8/quickstyle/simple2" qsCatId="simple" csTypeId="urn:microsoft.com/office/officeart/2005/8/colors/colorful1" csCatId="colorful" phldr="1"/>
      <dgm:spPr/>
      <dgm:t>
        <a:bodyPr/>
        <a:lstStyle/>
        <a:p>
          <a:endParaRPr lang="zh-TW" altLang="en-US"/>
        </a:p>
      </dgm:t>
    </dgm:pt>
    <dgm:pt modelId="{AE892997-093C-4543-9AD8-6A102BC1459A}">
      <dgm:prSet phldrT="[文字]" custT="1"/>
      <dgm:spPr/>
      <dgm:t>
        <a:bodyPr/>
        <a:lstStyle/>
        <a:p>
          <a:r>
            <a:rPr lang="zh-TW" altLang="en-US" sz="3200" b="1" dirty="0" smtClean="0">
              <a:effectLst>
                <a:outerShdw blurRad="38100" dist="38100" dir="2700000" algn="tl">
                  <a:srgbClr val="000000">
                    <a:alpha val="43137"/>
                  </a:srgbClr>
                </a:outerShdw>
              </a:effectLst>
            </a:rPr>
            <a:t>一、提升高教國際競爭力</a:t>
          </a:r>
          <a:endParaRPr lang="zh-TW" altLang="en-US" sz="3200" b="1" dirty="0">
            <a:effectLst>
              <a:outerShdw blurRad="38100" dist="38100" dir="2700000" algn="tl">
                <a:srgbClr val="000000">
                  <a:alpha val="43137"/>
                </a:srgbClr>
              </a:outerShdw>
            </a:effectLst>
          </a:endParaRPr>
        </a:p>
      </dgm:t>
    </dgm:pt>
    <dgm:pt modelId="{A78F1293-A158-4205-A201-00145BDFA2A5}" type="parTrans" cxnId="{EF64C6DA-819C-4891-99F1-F841A14BEFC2}">
      <dgm:prSet/>
      <dgm:spPr/>
      <dgm:t>
        <a:bodyPr/>
        <a:lstStyle/>
        <a:p>
          <a:endParaRPr lang="zh-TW" altLang="en-US"/>
        </a:p>
      </dgm:t>
    </dgm:pt>
    <dgm:pt modelId="{2216D0CC-C010-4B1A-B4AE-7A42574E7379}" type="sibTrans" cxnId="{EF64C6DA-819C-4891-99F1-F841A14BEFC2}">
      <dgm:prSet/>
      <dgm:spPr/>
      <dgm:t>
        <a:bodyPr/>
        <a:lstStyle/>
        <a:p>
          <a:endParaRPr lang="zh-TW" altLang="en-US"/>
        </a:p>
      </dgm:t>
    </dgm:pt>
    <dgm:pt modelId="{E6ED84CA-29CE-4935-BC5A-3A0D744CEAA9}">
      <dgm:prSet custT="1"/>
      <dgm:spPr/>
      <dgm:t>
        <a:bodyPr/>
        <a:lstStyle/>
        <a:p>
          <a:r>
            <a:rPr lang="zh-TW" altLang="en-US" sz="3200" b="1" dirty="0" smtClean="0">
              <a:effectLst>
                <a:outerShdw blurRad="38100" dist="38100" dir="2700000" algn="tl">
                  <a:srgbClr val="000000">
                    <a:alpha val="43137"/>
                  </a:srgbClr>
                </a:outerShdw>
              </a:effectLst>
            </a:rPr>
            <a:t>二、促進學校展現辦學特色</a:t>
          </a:r>
          <a:endParaRPr lang="en-US" altLang="zh-TW" sz="3200" b="1" dirty="0" smtClean="0">
            <a:effectLst>
              <a:outerShdw blurRad="38100" dist="38100" dir="2700000" algn="tl">
                <a:srgbClr val="000000">
                  <a:alpha val="43137"/>
                </a:srgbClr>
              </a:outerShdw>
            </a:effectLst>
          </a:endParaRPr>
        </a:p>
      </dgm:t>
    </dgm:pt>
    <dgm:pt modelId="{F497681B-5963-4D36-8FFB-89ED27AB4CF7}" type="parTrans" cxnId="{6037FF5E-4FD7-4C39-AACD-FEA84EB2F9B2}">
      <dgm:prSet/>
      <dgm:spPr/>
      <dgm:t>
        <a:bodyPr/>
        <a:lstStyle/>
        <a:p>
          <a:endParaRPr lang="zh-TW" altLang="en-US"/>
        </a:p>
      </dgm:t>
    </dgm:pt>
    <dgm:pt modelId="{8B0325EB-81C1-41DC-9A7D-A5740E619A97}" type="sibTrans" cxnId="{6037FF5E-4FD7-4C39-AACD-FEA84EB2F9B2}">
      <dgm:prSet/>
      <dgm:spPr/>
      <dgm:t>
        <a:bodyPr/>
        <a:lstStyle/>
        <a:p>
          <a:endParaRPr lang="zh-TW" altLang="en-US"/>
        </a:p>
      </dgm:t>
    </dgm:pt>
    <dgm:pt modelId="{9FB7E74B-5E1B-43F2-9148-025485BC056A}">
      <dgm:prSet custT="1"/>
      <dgm:spPr/>
      <dgm:t>
        <a:bodyPr/>
        <a:lstStyle/>
        <a:p>
          <a:r>
            <a:rPr kumimoji="1" lang="zh-TW" altLang="en-US" sz="3200" b="1" dirty="0" smtClean="0">
              <a:effectLst>
                <a:outerShdw blurRad="38100" dist="38100" dir="2700000" algn="tl">
                  <a:srgbClr val="000000">
                    <a:alpha val="43137"/>
                  </a:srgbClr>
                </a:outerShdw>
              </a:effectLst>
            </a:rPr>
            <a:t>三、高階人力協助產業升級</a:t>
          </a:r>
        </a:p>
      </dgm:t>
    </dgm:pt>
    <dgm:pt modelId="{F4390D29-338D-408D-87B0-654A06134FEE}" type="parTrans" cxnId="{D8FFC8FF-FD2D-41F8-9778-6361D8BF78E6}">
      <dgm:prSet/>
      <dgm:spPr/>
      <dgm:t>
        <a:bodyPr/>
        <a:lstStyle/>
        <a:p>
          <a:endParaRPr lang="zh-TW" altLang="en-US"/>
        </a:p>
      </dgm:t>
    </dgm:pt>
    <dgm:pt modelId="{FCE64AA8-6D39-4026-B323-D004212D1F65}" type="sibTrans" cxnId="{D8FFC8FF-FD2D-41F8-9778-6361D8BF78E6}">
      <dgm:prSet/>
      <dgm:spPr/>
      <dgm:t>
        <a:bodyPr/>
        <a:lstStyle/>
        <a:p>
          <a:endParaRPr lang="zh-TW" altLang="en-US"/>
        </a:p>
      </dgm:t>
    </dgm:pt>
    <dgm:pt modelId="{238D1B89-767C-496B-9D49-ABB8FD1620B0}">
      <dgm:prSet custT="1"/>
      <dgm:spPr>
        <a:solidFill>
          <a:srgbClr val="0070C0"/>
        </a:solidFill>
      </dgm:spPr>
      <dgm:t>
        <a:bodyPr/>
        <a:lstStyle/>
        <a:p>
          <a:r>
            <a:rPr lang="zh-TW" altLang="en-US" sz="3200" b="1" dirty="0" smtClean="0">
              <a:effectLst>
                <a:outerShdw blurRad="38100" dist="38100" dir="2700000" algn="tl">
                  <a:srgbClr val="000000">
                    <a:alpha val="43137"/>
                  </a:srgbClr>
                </a:outerShdw>
              </a:effectLst>
            </a:rPr>
            <a:t>四、退場學校正向發展</a:t>
          </a:r>
          <a:endParaRPr lang="en-US" altLang="zh-TW" sz="3200" b="1" dirty="0" smtClean="0">
            <a:effectLst>
              <a:outerShdw blurRad="38100" dist="38100" dir="2700000" algn="tl">
                <a:srgbClr val="000000">
                  <a:alpha val="43137"/>
                </a:srgbClr>
              </a:outerShdw>
            </a:effectLst>
          </a:endParaRPr>
        </a:p>
      </dgm:t>
    </dgm:pt>
    <dgm:pt modelId="{287DBA6B-FEAE-43B4-A95A-FF6E2381E49A}" type="parTrans" cxnId="{AAEB5469-AAFA-45E1-8468-80E03F451C44}">
      <dgm:prSet/>
      <dgm:spPr/>
      <dgm:t>
        <a:bodyPr/>
        <a:lstStyle/>
        <a:p>
          <a:endParaRPr lang="zh-TW" altLang="en-US"/>
        </a:p>
      </dgm:t>
    </dgm:pt>
    <dgm:pt modelId="{4717BEE0-A6A9-47DB-B373-FE500BA413A0}" type="sibTrans" cxnId="{AAEB5469-AAFA-45E1-8468-80E03F451C44}">
      <dgm:prSet/>
      <dgm:spPr/>
      <dgm:t>
        <a:bodyPr/>
        <a:lstStyle/>
        <a:p>
          <a:endParaRPr lang="zh-TW" altLang="en-US"/>
        </a:p>
      </dgm:t>
    </dgm:pt>
    <dgm:pt modelId="{967CA468-5DB2-42CC-BCC8-96BD843BDA72}" type="pres">
      <dgm:prSet presAssocID="{A536FD12-9646-4739-9010-470B36D4CCEE}" presName="linear" presStyleCnt="0">
        <dgm:presLayoutVars>
          <dgm:dir/>
          <dgm:animLvl val="lvl"/>
          <dgm:resizeHandles val="exact"/>
        </dgm:presLayoutVars>
      </dgm:prSet>
      <dgm:spPr/>
      <dgm:t>
        <a:bodyPr/>
        <a:lstStyle/>
        <a:p>
          <a:endParaRPr lang="zh-TW" altLang="en-US"/>
        </a:p>
      </dgm:t>
    </dgm:pt>
    <dgm:pt modelId="{EF44FA41-5C40-4028-A654-0D7550D8875B}" type="pres">
      <dgm:prSet presAssocID="{AE892997-093C-4543-9AD8-6A102BC1459A}" presName="parentLin" presStyleCnt="0"/>
      <dgm:spPr/>
    </dgm:pt>
    <dgm:pt modelId="{187C29B7-F61E-4B9B-B424-0FFE05746ECC}" type="pres">
      <dgm:prSet presAssocID="{AE892997-093C-4543-9AD8-6A102BC1459A}" presName="parentLeftMargin" presStyleLbl="node1" presStyleIdx="0" presStyleCnt="4"/>
      <dgm:spPr/>
      <dgm:t>
        <a:bodyPr/>
        <a:lstStyle/>
        <a:p>
          <a:endParaRPr lang="zh-TW" altLang="en-US"/>
        </a:p>
      </dgm:t>
    </dgm:pt>
    <dgm:pt modelId="{377F5C65-7831-481A-B434-2DA36084692C}" type="pres">
      <dgm:prSet presAssocID="{AE892997-093C-4543-9AD8-6A102BC1459A}" presName="parentText" presStyleLbl="node1" presStyleIdx="0" presStyleCnt="4" custScaleX="127651">
        <dgm:presLayoutVars>
          <dgm:chMax val="0"/>
          <dgm:bulletEnabled val="1"/>
        </dgm:presLayoutVars>
      </dgm:prSet>
      <dgm:spPr/>
      <dgm:t>
        <a:bodyPr/>
        <a:lstStyle/>
        <a:p>
          <a:endParaRPr lang="zh-TW" altLang="en-US"/>
        </a:p>
      </dgm:t>
    </dgm:pt>
    <dgm:pt modelId="{4C9F29E9-BFE8-4176-8719-877A0ACD6152}" type="pres">
      <dgm:prSet presAssocID="{AE892997-093C-4543-9AD8-6A102BC1459A}" presName="negativeSpace" presStyleCnt="0"/>
      <dgm:spPr/>
    </dgm:pt>
    <dgm:pt modelId="{5CA71E4E-140E-4D81-92D6-1C0B49DD4321}" type="pres">
      <dgm:prSet presAssocID="{AE892997-093C-4543-9AD8-6A102BC1459A}" presName="childText" presStyleLbl="conFgAcc1" presStyleIdx="0" presStyleCnt="4">
        <dgm:presLayoutVars>
          <dgm:bulletEnabled val="1"/>
        </dgm:presLayoutVars>
      </dgm:prSet>
      <dgm:spPr/>
    </dgm:pt>
    <dgm:pt modelId="{A8AB8FD9-0B76-4F9C-BDA2-8234E86B6EF7}" type="pres">
      <dgm:prSet presAssocID="{2216D0CC-C010-4B1A-B4AE-7A42574E7379}" presName="spaceBetweenRectangles" presStyleCnt="0"/>
      <dgm:spPr/>
    </dgm:pt>
    <dgm:pt modelId="{66159270-8A6D-4049-9707-3E5C4CFAA6B5}" type="pres">
      <dgm:prSet presAssocID="{E6ED84CA-29CE-4935-BC5A-3A0D744CEAA9}" presName="parentLin" presStyleCnt="0"/>
      <dgm:spPr/>
    </dgm:pt>
    <dgm:pt modelId="{40ECE26C-4729-4061-AC0D-1FC95960B7D5}" type="pres">
      <dgm:prSet presAssocID="{E6ED84CA-29CE-4935-BC5A-3A0D744CEAA9}" presName="parentLeftMargin" presStyleLbl="node1" presStyleIdx="0" presStyleCnt="4"/>
      <dgm:spPr/>
      <dgm:t>
        <a:bodyPr/>
        <a:lstStyle/>
        <a:p>
          <a:endParaRPr lang="zh-TW" altLang="en-US"/>
        </a:p>
      </dgm:t>
    </dgm:pt>
    <dgm:pt modelId="{19149142-B61A-4489-9D37-C1E26A6B8F66}" type="pres">
      <dgm:prSet presAssocID="{E6ED84CA-29CE-4935-BC5A-3A0D744CEAA9}" presName="parentText" presStyleLbl="node1" presStyleIdx="1" presStyleCnt="4" custScaleX="127651">
        <dgm:presLayoutVars>
          <dgm:chMax val="0"/>
          <dgm:bulletEnabled val="1"/>
        </dgm:presLayoutVars>
      </dgm:prSet>
      <dgm:spPr/>
      <dgm:t>
        <a:bodyPr/>
        <a:lstStyle/>
        <a:p>
          <a:endParaRPr lang="zh-TW" altLang="en-US"/>
        </a:p>
      </dgm:t>
    </dgm:pt>
    <dgm:pt modelId="{4CEE85AC-B685-4C77-BFA8-2AF5FF391055}" type="pres">
      <dgm:prSet presAssocID="{E6ED84CA-29CE-4935-BC5A-3A0D744CEAA9}" presName="negativeSpace" presStyleCnt="0"/>
      <dgm:spPr/>
    </dgm:pt>
    <dgm:pt modelId="{A2020D39-5A86-40D8-8E98-C9A7CA1B1B7F}" type="pres">
      <dgm:prSet presAssocID="{E6ED84CA-29CE-4935-BC5A-3A0D744CEAA9}" presName="childText" presStyleLbl="conFgAcc1" presStyleIdx="1" presStyleCnt="4">
        <dgm:presLayoutVars>
          <dgm:bulletEnabled val="1"/>
        </dgm:presLayoutVars>
      </dgm:prSet>
      <dgm:spPr/>
    </dgm:pt>
    <dgm:pt modelId="{E27DB80A-53D7-4C5C-8CE0-8A8A7928B7F9}" type="pres">
      <dgm:prSet presAssocID="{8B0325EB-81C1-41DC-9A7D-A5740E619A97}" presName="spaceBetweenRectangles" presStyleCnt="0"/>
      <dgm:spPr/>
    </dgm:pt>
    <dgm:pt modelId="{A059244F-E09C-4602-B5E2-68C1529EC726}" type="pres">
      <dgm:prSet presAssocID="{9FB7E74B-5E1B-43F2-9148-025485BC056A}" presName="parentLin" presStyleCnt="0"/>
      <dgm:spPr/>
    </dgm:pt>
    <dgm:pt modelId="{9EB6C076-8FD5-41BD-ACBB-5EB3998452BE}" type="pres">
      <dgm:prSet presAssocID="{9FB7E74B-5E1B-43F2-9148-025485BC056A}" presName="parentLeftMargin" presStyleLbl="node1" presStyleIdx="1" presStyleCnt="4"/>
      <dgm:spPr/>
      <dgm:t>
        <a:bodyPr/>
        <a:lstStyle/>
        <a:p>
          <a:endParaRPr lang="zh-TW" altLang="en-US"/>
        </a:p>
      </dgm:t>
    </dgm:pt>
    <dgm:pt modelId="{11E2D9BC-CD31-4AB2-8C81-4FD807C5919E}" type="pres">
      <dgm:prSet presAssocID="{9FB7E74B-5E1B-43F2-9148-025485BC056A}" presName="parentText" presStyleLbl="node1" presStyleIdx="2" presStyleCnt="4" custScaleX="127651">
        <dgm:presLayoutVars>
          <dgm:chMax val="0"/>
          <dgm:bulletEnabled val="1"/>
        </dgm:presLayoutVars>
      </dgm:prSet>
      <dgm:spPr/>
      <dgm:t>
        <a:bodyPr/>
        <a:lstStyle/>
        <a:p>
          <a:endParaRPr lang="zh-TW" altLang="en-US"/>
        </a:p>
      </dgm:t>
    </dgm:pt>
    <dgm:pt modelId="{04A62791-93D7-47A6-A25F-FE7673FEAB37}" type="pres">
      <dgm:prSet presAssocID="{9FB7E74B-5E1B-43F2-9148-025485BC056A}" presName="negativeSpace" presStyleCnt="0"/>
      <dgm:spPr/>
    </dgm:pt>
    <dgm:pt modelId="{FDAFF3D8-ECC9-43D3-8486-CBBABF3957BE}" type="pres">
      <dgm:prSet presAssocID="{9FB7E74B-5E1B-43F2-9148-025485BC056A}" presName="childText" presStyleLbl="conFgAcc1" presStyleIdx="2" presStyleCnt="4">
        <dgm:presLayoutVars>
          <dgm:bulletEnabled val="1"/>
        </dgm:presLayoutVars>
      </dgm:prSet>
      <dgm:spPr/>
    </dgm:pt>
    <dgm:pt modelId="{DBF46938-02F1-4954-9EC8-F47468444ADE}" type="pres">
      <dgm:prSet presAssocID="{FCE64AA8-6D39-4026-B323-D004212D1F65}" presName="spaceBetweenRectangles" presStyleCnt="0"/>
      <dgm:spPr/>
    </dgm:pt>
    <dgm:pt modelId="{AB642C12-A754-4F79-888F-45CE5290B8EA}" type="pres">
      <dgm:prSet presAssocID="{238D1B89-767C-496B-9D49-ABB8FD1620B0}" presName="parentLin" presStyleCnt="0"/>
      <dgm:spPr/>
    </dgm:pt>
    <dgm:pt modelId="{AA2A40F0-6087-4C1A-BF4B-B2B08C78E051}" type="pres">
      <dgm:prSet presAssocID="{238D1B89-767C-496B-9D49-ABB8FD1620B0}" presName="parentLeftMargin" presStyleLbl="node1" presStyleIdx="2" presStyleCnt="4"/>
      <dgm:spPr/>
      <dgm:t>
        <a:bodyPr/>
        <a:lstStyle/>
        <a:p>
          <a:endParaRPr lang="zh-TW" altLang="en-US"/>
        </a:p>
      </dgm:t>
    </dgm:pt>
    <dgm:pt modelId="{A50567B9-CD04-4351-AFF4-3E03D200D65E}" type="pres">
      <dgm:prSet presAssocID="{238D1B89-767C-496B-9D49-ABB8FD1620B0}" presName="parentText" presStyleLbl="node1" presStyleIdx="3" presStyleCnt="4" custScaleX="127651">
        <dgm:presLayoutVars>
          <dgm:chMax val="0"/>
          <dgm:bulletEnabled val="1"/>
        </dgm:presLayoutVars>
      </dgm:prSet>
      <dgm:spPr/>
      <dgm:t>
        <a:bodyPr/>
        <a:lstStyle/>
        <a:p>
          <a:endParaRPr lang="zh-TW" altLang="en-US"/>
        </a:p>
      </dgm:t>
    </dgm:pt>
    <dgm:pt modelId="{8E7E6AFA-A58E-450C-9327-3E29C27976B8}" type="pres">
      <dgm:prSet presAssocID="{238D1B89-767C-496B-9D49-ABB8FD1620B0}" presName="negativeSpace" presStyleCnt="0"/>
      <dgm:spPr/>
    </dgm:pt>
    <dgm:pt modelId="{128EDAEA-0057-4586-AF7E-8088F4B1C2EA}" type="pres">
      <dgm:prSet presAssocID="{238D1B89-767C-496B-9D49-ABB8FD1620B0}" presName="childText" presStyleLbl="conFgAcc1" presStyleIdx="3" presStyleCnt="4">
        <dgm:presLayoutVars>
          <dgm:bulletEnabled val="1"/>
        </dgm:presLayoutVars>
      </dgm:prSet>
      <dgm:spPr>
        <a:ln>
          <a:solidFill>
            <a:srgbClr val="0070C0"/>
          </a:solidFill>
        </a:ln>
      </dgm:spPr>
      <dgm:t>
        <a:bodyPr/>
        <a:lstStyle/>
        <a:p>
          <a:endParaRPr lang="zh-TW" altLang="en-US"/>
        </a:p>
      </dgm:t>
    </dgm:pt>
  </dgm:ptLst>
  <dgm:cxnLst>
    <dgm:cxn modelId="{D8FFC8FF-FD2D-41F8-9778-6361D8BF78E6}" srcId="{A536FD12-9646-4739-9010-470B36D4CCEE}" destId="{9FB7E74B-5E1B-43F2-9148-025485BC056A}" srcOrd="2" destOrd="0" parTransId="{F4390D29-338D-408D-87B0-654A06134FEE}" sibTransId="{FCE64AA8-6D39-4026-B323-D004212D1F65}"/>
    <dgm:cxn modelId="{447E3F2C-94B6-48A9-A613-DCF4376328DA}" type="presOf" srcId="{9FB7E74B-5E1B-43F2-9148-025485BC056A}" destId="{11E2D9BC-CD31-4AB2-8C81-4FD807C5919E}" srcOrd="1" destOrd="0" presId="urn:microsoft.com/office/officeart/2005/8/layout/list1"/>
    <dgm:cxn modelId="{2325F371-B072-44A3-8FF1-E251D8E39F0B}" type="presOf" srcId="{E6ED84CA-29CE-4935-BC5A-3A0D744CEAA9}" destId="{19149142-B61A-4489-9D37-C1E26A6B8F66}" srcOrd="1" destOrd="0" presId="urn:microsoft.com/office/officeart/2005/8/layout/list1"/>
    <dgm:cxn modelId="{85E9CC2A-B6C5-4624-AA93-507644653B1D}" type="presOf" srcId="{AE892997-093C-4543-9AD8-6A102BC1459A}" destId="{377F5C65-7831-481A-B434-2DA36084692C}" srcOrd="1" destOrd="0" presId="urn:microsoft.com/office/officeart/2005/8/layout/list1"/>
    <dgm:cxn modelId="{6037FF5E-4FD7-4C39-AACD-FEA84EB2F9B2}" srcId="{A536FD12-9646-4739-9010-470B36D4CCEE}" destId="{E6ED84CA-29CE-4935-BC5A-3A0D744CEAA9}" srcOrd="1" destOrd="0" parTransId="{F497681B-5963-4D36-8FFB-89ED27AB4CF7}" sibTransId="{8B0325EB-81C1-41DC-9A7D-A5740E619A97}"/>
    <dgm:cxn modelId="{E60E3EAC-F24E-4965-BCD5-7E7DCD0480E7}" type="presOf" srcId="{238D1B89-767C-496B-9D49-ABB8FD1620B0}" destId="{AA2A40F0-6087-4C1A-BF4B-B2B08C78E051}" srcOrd="0" destOrd="0" presId="urn:microsoft.com/office/officeart/2005/8/layout/list1"/>
    <dgm:cxn modelId="{8D6ED4C2-9840-4288-9DDC-3F16F9F86E66}" type="presOf" srcId="{E6ED84CA-29CE-4935-BC5A-3A0D744CEAA9}" destId="{40ECE26C-4729-4061-AC0D-1FC95960B7D5}" srcOrd="0" destOrd="0" presId="urn:microsoft.com/office/officeart/2005/8/layout/list1"/>
    <dgm:cxn modelId="{2C1D15DD-1EB0-464C-98C7-D3BFF1BE5A94}" type="presOf" srcId="{9FB7E74B-5E1B-43F2-9148-025485BC056A}" destId="{9EB6C076-8FD5-41BD-ACBB-5EB3998452BE}" srcOrd="0" destOrd="0" presId="urn:microsoft.com/office/officeart/2005/8/layout/list1"/>
    <dgm:cxn modelId="{EF64C6DA-819C-4891-99F1-F841A14BEFC2}" srcId="{A536FD12-9646-4739-9010-470B36D4CCEE}" destId="{AE892997-093C-4543-9AD8-6A102BC1459A}" srcOrd="0" destOrd="0" parTransId="{A78F1293-A158-4205-A201-00145BDFA2A5}" sibTransId="{2216D0CC-C010-4B1A-B4AE-7A42574E7379}"/>
    <dgm:cxn modelId="{AAEB5469-AAFA-45E1-8468-80E03F451C44}" srcId="{A536FD12-9646-4739-9010-470B36D4CCEE}" destId="{238D1B89-767C-496B-9D49-ABB8FD1620B0}" srcOrd="3" destOrd="0" parTransId="{287DBA6B-FEAE-43B4-A95A-FF6E2381E49A}" sibTransId="{4717BEE0-A6A9-47DB-B373-FE500BA413A0}"/>
    <dgm:cxn modelId="{D7B2DCC3-C31B-4F14-9779-09A9A45CFFA0}" type="presOf" srcId="{A536FD12-9646-4739-9010-470B36D4CCEE}" destId="{967CA468-5DB2-42CC-BCC8-96BD843BDA72}" srcOrd="0" destOrd="0" presId="urn:microsoft.com/office/officeart/2005/8/layout/list1"/>
    <dgm:cxn modelId="{AADE236F-F2B3-4267-A4C7-B2A76CD94709}" type="presOf" srcId="{238D1B89-767C-496B-9D49-ABB8FD1620B0}" destId="{A50567B9-CD04-4351-AFF4-3E03D200D65E}" srcOrd="1" destOrd="0" presId="urn:microsoft.com/office/officeart/2005/8/layout/list1"/>
    <dgm:cxn modelId="{5922046E-DB1E-4173-AAD4-3AACC93F3AB5}" type="presOf" srcId="{AE892997-093C-4543-9AD8-6A102BC1459A}" destId="{187C29B7-F61E-4B9B-B424-0FFE05746ECC}" srcOrd="0" destOrd="0" presId="urn:microsoft.com/office/officeart/2005/8/layout/list1"/>
    <dgm:cxn modelId="{6C68F365-88A0-4B70-B025-0E476E509C9B}" type="presParOf" srcId="{967CA468-5DB2-42CC-BCC8-96BD843BDA72}" destId="{EF44FA41-5C40-4028-A654-0D7550D8875B}" srcOrd="0" destOrd="0" presId="urn:microsoft.com/office/officeart/2005/8/layout/list1"/>
    <dgm:cxn modelId="{05592020-0C92-48EE-B8AB-8A9C3686BAD8}" type="presParOf" srcId="{EF44FA41-5C40-4028-A654-0D7550D8875B}" destId="{187C29B7-F61E-4B9B-B424-0FFE05746ECC}" srcOrd="0" destOrd="0" presId="urn:microsoft.com/office/officeart/2005/8/layout/list1"/>
    <dgm:cxn modelId="{463774C5-7661-496C-9B7C-3C2FCF324F6D}" type="presParOf" srcId="{EF44FA41-5C40-4028-A654-0D7550D8875B}" destId="{377F5C65-7831-481A-B434-2DA36084692C}" srcOrd="1" destOrd="0" presId="urn:microsoft.com/office/officeart/2005/8/layout/list1"/>
    <dgm:cxn modelId="{B1CBB84C-61EA-47BB-9B0E-999776E55D24}" type="presParOf" srcId="{967CA468-5DB2-42CC-BCC8-96BD843BDA72}" destId="{4C9F29E9-BFE8-4176-8719-877A0ACD6152}" srcOrd="1" destOrd="0" presId="urn:microsoft.com/office/officeart/2005/8/layout/list1"/>
    <dgm:cxn modelId="{979F496C-7603-43FE-B868-01634A85D539}" type="presParOf" srcId="{967CA468-5DB2-42CC-BCC8-96BD843BDA72}" destId="{5CA71E4E-140E-4D81-92D6-1C0B49DD4321}" srcOrd="2" destOrd="0" presId="urn:microsoft.com/office/officeart/2005/8/layout/list1"/>
    <dgm:cxn modelId="{B9F97DF0-EC63-4A32-9FEC-C4E2E974223A}" type="presParOf" srcId="{967CA468-5DB2-42CC-BCC8-96BD843BDA72}" destId="{A8AB8FD9-0B76-4F9C-BDA2-8234E86B6EF7}" srcOrd="3" destOrd="0" presId="urn:microsoft.com/office/officeart/2005/8/layout/list1"/>
    <dgm:cxn modelId="{D5EB3D93-7862-4B76-8B4B-3C05C40DE4BF}" type="presParOf" srcId="{967CA468-5DB2-42CC-BCC8-96BD843BDA72}" destId="{66159270-8A6D-4049-9707-3E5C4CFAA6B5}" srcOrd="4" destOrd="0" presId="urn:microsoft.com/office/officeart/2005/8/layout/list1"/>
    <dgm:cxn modelId="{39DDBD57-D4DD-475C-A2AD-0A62800C5329}" type="presParOf" srcId="{66159270-8A6D-4049-9707-3E5C4CFAA6B5}" destId="{40ECE26C-4729-4061-AC0D-1FC95960B7D5}" srcOrd="0" destOrd="0" presId="urn:microsoft.com/office/officeart/2005/8/layout/list1"/>
    <dgm:cxn modelId="{FB49B7E2-15C0-4B9C-B0A0-E10807276589}" type="presParOf" srcId="{66159270-8A6D-4049-9707-3E5C4CFAA6B5}" destId="{19149142-B61A-4489-9D37-C1E26A6B8F66}" srcOrd="1" destOrd="0" presId="urn:microsoft.com/office/officeart/2005/8/layout/list1"/>
    <dgm:cxn modelId="{744ECF95-0265-409C-B522-F1EC6E47C7E0}" type="presParOf" srcId="{967CA468-5DB2-42CC-BCC8-96BD843BDA72}" destId="{4CEE85AC-B685-4C77-BFA8-2AF5FF391055}" srcOrd="5" destOrd="0" presId="urn:microsoft.com/office/officeart/2005/8/layout/list1"/>
    <dgm:cxn modelId="{4D36DAA4-784C-482A-9E0A-7A194D2C7B92}" type="presParOf" srcId="{967CA468-5DB2-42CC-BCC8-96BD843BDA72}" destId="{A2020D39-5A86-40D8-8E98-C9A7CA1B1B7F}" srcOrd="6" destOrd="0" presId="urn:microsoft.com/office/officeart/2005/8/layout/list1"/>
    <dgm:cxn modelId="{77854F5A-0990-4F52-AD5E-E1D95016311B}" type="presParOf" srcId="{967CA468-5DB2-42CC-BCC8-96BD843BDA72}" destId="{E27DB80A-53D7-4C5C-8CE0-8A8A7928B7F9}" srcOrd="7" destOrd="0" presId="urn:microsoft.com/office/officeart/2005/8/layout/list1"/>
    <dgm:cxn modelId="{25E6E3F7-E94A-4A7A-B6C8-87D227C5CD50}" type="presParOf" srcId="{967CA468-5DB2-42CC-BCC8-96BD843BDA72}" destId="{A059244F-E09C-4602-B5E2-68C1529EC726}" srcOrd="8" destOrd="0" presId="urn:microsoft.com/office/officeart/2005/8/layout/list1"/>
    <dgm:cxn modelId="{B96F617B-4DEE-4385-BFD1-A393830D5E41}" type="presParOf" srcId="{A059244F-E09C-4602-B5E2-68C1529EC726}" destId="{9EB6C076-8FD5-41BD-ACBB-5EB3998452BE}" srcOrd="0" destOrd="0" presId="urn:microsoft.com/office/officeart/2005/8/layout/list1"/>
    <dgm:cxn modelId="{75C00A2E-648D-4AB6-B4E7-1BB0FB6FAAAF}" type="presParOf" srcId="{A059244F-E09C-4602-B5E2-68C1529EC726}" destId="{11E2D9BC-CD31-4AB2-8C81-4FD807C5919E}" srcOrd="1" destOrd="0" presId="urn:microsoft.com/office/officeart/2005/8/layout/list1"/>
    <dgm:cxn modelId="{56889667-382C-4651-B6BB-12B7B927A282}" type="presParOf" srcId="{967CA468-5DB2-42CC-BCC8-96BD843BDA72}" destId="{04A62791-93D7-47A6-A25F-FE7673FEAB37}" srcOrd="9" destOrd="0" presId="urn:microsoft.com/office/officeart/2005/8/layout/list1"/>
    <dgm:cxn modelId="{3D3D64F5-235B-4430-86C6-9C60074E5D36}" type="presParOf" srcId="{967CA468-5DB2-42CC-BCC8-96BD843BDA72}" destId="{FDAFF3D8-ECC9-43D3-8486-CBBABF3957BE}" srcOrd="10" destOrd="0" presId="urn:microsoft.com/office/officeart/2005/8/layout/list1"/>
    <dgm:cxn modelId="{251C795A-46E8-4477-8C70-EAA21058E8B2}" type="presParOf" srcId="{967CA468-5DB2-42CC-BCC8-96BD843BDA72}" destId="{DBF46938-02F1-4954-9EC8-F47468444ADE}" srcOrd="11" destOrd="0" presId="urn:microsoft.com/office/officeart/2005/8/layout/list1"/>
    <dgm:cxn modelId="{6EA13629-6B3E-4ADA-A034-D4F8920D5BED}" type="presParOf" srcId="{967CA468-5DB2-42CC-BCC8-96BD843BDA72}" destId="{AB642C12-A754-4F79-888F-45CE5290B8EA}" srcOrd="12" destOrd="0" presId="urn:microsoft.com/office/officeart/2005/8/layout/list1"/>
    <dgm:cxn modelId="{533EF183-8447-4778-AEE5-2024DF553D52}" type="presParOf" srcId="{AB642C12-A754-4F79-888F-45CE5290B8EA}" destId="{AA2A40F0-6087-4C1A-BF4B-B2B08C78E051}" srcOrd="0" destOrd="0" presId="urn:microsoft.com/office/officeart/2005/8/layout/list1"/>
    <dgm:cxn modelId="{8B180C51-116B-428F-A9E1-3E00DE1BE5D1}" type="presParOf" srcId="{AB642C12-A754-4F79-888F-45CE5290B8EA}" destId="{A50567B9-CD04-4351-AFF4-3E03D200D65E}" srcOrd="1" destOrd="0" presId="urn:microsoft.com/office/officeart/2005/8/layout/list1"/>
    <dgm:cxn modelId="{4415DE0B-EC9A-4EEC-902B-A24CD7E1A071}" type="presParOf" srcId="{967CA468-5DB2-42CC-BCC8-96BD843BDA72}" destId="{8E7E6AFA-A58E-450C-9327-3E29C27976B8}" srcOrd="13" destOrd="0" presId="urn:microsoft.com/office/officeart/2005/8/layout/list1"/>
    <dgm:cxn modelId="{E3575DFE-85CC-4564-895A-9BDA160AD988}" type="presParOf" srcId="{967CA468-5DB2-42CC-BCC8-96BD843BDA72}" destId="{128EDAEA-0057-4586-AF7E-8088F4B1C2EA}"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C32CED-8253-4D8D-ACE6-EC3E8BD15ED1}">
      <dsp:nvSpPr>
        <dsp:cNvPr id="0" name=""/>
        <dsp:cNvSpPr/>
      </dsp:nvSpPr>
      <dsp:spPr>
        <a:xfrm>
          <a:off x="0" y="811474"/>
          <a:ext cx="1774637" cy="1774611"/>
        </a:xfrm>
        <a:prstGeom prst="ellipse">
          <a:avLst/>
        </a:prstGeom>
        <a:solidFill>
          <a:schemeClr val="lt1">
            <a:alpha val="50000"/>
            <a:hueOff val="0"/>
            <a:satOff val="0"/>
            <a:lumOff val="0"/>
            <a:alphaOff val="0"/>
          </a:schemeClr>
        </a:soli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tx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zh-TW" altLang="en-US" sz="2100" b="1" kern="1200" smtClean="0">
              <a:effectLst/>
            </a:rPr>
            <a:t>高等教育創新轉型</a:t>
          </a:r>
          <a:endParaRPr lang="zh-TW" altLang="en-US" sz="2100" b="1" kern="1200" dirty="0">
            <a:effectLst/>
          </a:endParaRPr>
        </a:p>
      </dsp:txBody>
      <dsp:txXfrm>
        <a:off x="259890" y="1071360"/>
        <a:ext cx="1254857" cy="1254839"/>
      </dsp:txXfrm>
    </dsp:sp>
    <dsp:sp modelId="{B70BADEF-068A-4F20-9853-5A3B091F989D}">
      <dsp:nvSpPr>
        <dsp:cNvPr id="0" name=""/>
        <dsp:cNvSpPr/>
      </dsp:nvSpPr>
      <dsp:spPr>
        <a:xfrm>
          <a:off x="913421" y="1995041"/>
          <a:ext cx="1774637" cy="1774611"/>
        </a:xfrm>
        <a:prstGeom prst="ellipse">
          <a:avLst/>
        </a:prstGeom>
        <a:solidFill>
          <a:schemeClr val="lt1">
            <a:alpha val="50000"/>
            <a:hueOff val="0"/>
            <a:satOff val="0"/>
            <a:lumOff val="0"/>
            <a:alphaOff val="0"/>
          </a:schemeClr>
        </a:soli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tx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zh-TW" altLang="en-US" sz="2100" b="1" kern="1200" smtClean="0">
              <a:effectLst/>
            </a:rPr>
            <a:t>高等教育資源調整</a:t>
          </a:r>
          <a:endParaRPr lang="zh-TW" altLang="en-US" sz="2100" b="1" kern="1200" dirty="0">
            <a:effectLst/>
          </a:endParaRPr>
        </a:p>
      </dsp:txBody>
      <dsp:txXfrm>
        <a:off x="1173311" y="2254927"/>
        <a:ext cx="1254857" cy="1254839"/>
      </dsp:txXfrm>
    </dsp:sp>
    <dsp:sp modelId="{077AD512-25D0-4D53-BACF-E7EEDC8685FC}">
      <dsp:nvSpPr>
        <dsp:cNvPr id="0" name=""/>
        <dsp:cNvSpPr/>
      </dsp:nvSpPr>
      <dsp:spPr>
        <a:xfrm>
          <a:off x="1800208" y="811474"/>
          <a:ext cx="1774637" cy="1774611"/>
        </a:xfrm>
        <a:prstGeom prst="ellipse">
          <a:avLst/>
        </a:prstGeom>
        <a:solidFill>
          <a:schemeClr val="lt1">
            <a:alpha val="50000"/>
            <a:hueOff val="0"/>
            <a:satOff val="0"/>
            <a:lumOff val="0"/>
            <a:alphaOff val="0"/>
          </a:schemeClr>
        </a:soli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tx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zh-TW" altLang="en-US" sz="2100" b="1" kern="1200" smtClean="0">
              <a:effectLst/>
            </a:rPr>
            <a:t>高階人才分流發展</a:t>
          </a:r>
          <a:endParaRPr lang="zh-TW" altLang="en-US" sz="2100" b="1" kern="1200" dirty="0">
            <a:effectLst/>
          </a:endParaRPr>
        </a:p>
      </dsp:txBody>
      <dsp:txXfrm>
        <a:off x="2060098" y="1071360"/>
        <a:ext cx="1254857" cy="12548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97E37C-A5CE-47F2-9B18-16FDB1A2E2D2}">
      <dsp:nvSpPr>
        <dsp:cNvPr id="0" name=""/>
        <dsp:cNvSpPr/>
      </dsp:nvSpPr>
      <dsp:spPr>
        <a:xfrm>
          <a:off x="-5228235" y="-800777"/>
          <a:ext cx="6225843" cy="6225843"/>
        </a:xfrm>
        <a:prstGeom prst="blockArc">
          <a:avLst>
            <a:gd name="adj1" fmla="val 18900000"/>
            <a:gd name="adj2" fmla="val 2700000"/>
            <a:gd name="adj3" fmla="val 347"/>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BED488-2275-453F-B0B0-A7B35E021671}">
      <dsp:nvSpPr>
        <dsp:cNvPr id="0" name=""/>
        <dsp:cNvSpPr/>
      </dsp:nvSpPr>
      <dsp:spPr>
        <a:xfrm>
          <a:off x="522323" y="355515"/>
          <a:ext cx="6134048" cy="71140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4674" tIns="71120" rIns="71120" bIns="71120" numCol="1" spcCol="1270" anchor="ctr" anchorCtr="0">
          <a:noAutofit/>
        </a:bodyPr>
        <a:lstStyle/>
        <a:p>
          <a:pPr lvl="0" algn="l" defTabSz="1244600">
            <a:lnSpc>
              <a:spcPct val="90000"/>
            </a:lnSpc>
            <a:spcBef>
              <a:spcPct val="0"/>
            </a:spcBef>
            <a:spcAft>
              <a:spcPct val="35000"/>
            </a:spcAft>
          </a:pPr>
          <a:r>
            <a:rPr lang="zh-TW" altLang="en-US" sz="2800" kern="1200" dirty="0" smtClean="0"/>
            <a:t>高階人才躍升</a:t>
          </a:r>
          <a:endParaRPr lang="zh-TW" altLang="en-US" sz="2800" kern="1200" dirty="0"/>
        </a:p>
      </dsp:txBody>
      <dsp:txXfrm>
        <a:off x="522323" y="355515"/>
        <a:ext cx="6134048" cy="711400"/>
      </dsp:txXfrm>
    </dsp:sp>
    <dsp:sp modelId="{0F110EAB-02C8-47DC-B1D1-1FF181FC4BFF}">
      <dsp:nvSpPr>
        <dsp:cNvPr id="0" name=""/>
        <dsp:cNvSpPr/>
      </dsp:nvSpPr>
      <dsp:spPr>
        <a:xfrm>
          <a:off x="77698" y="266590"/>
          <a:ext cx="889250" cy="889250"/>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423CD0-0334-4B44-9A40-CD7E191BD705}">
      <dsp:nvSpPr>
        <dsp:cNvPr id="0" name=""/>
        <dsp:cNvSpPr/>
      </dsp:nvSpPr>
      <dsp:spPr>
        <a:xfrm>
          <a:off x="930186" y="1422800"/>
          <a:ext cx="5726186" cy="71140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4674" tIns="71120" rIns="71120" bIns="71120" numCol="1" spcCol="1270" anchor="ctr" anchorCtr="0">
          <a:noAutofit/>
        </a:bodyPr>
        <a:lstStyle/>
        <a:p>
          <a:pPr lvl="0" algn="l" defTabSz="1244600">
            <a:lnSpc>
              <a:spcPct val="90000"/>
            </a:lnSpc>
            <a:spcBef>
              <a:spcPct val="0"/>
            </a:spcBef>
            <a:spcAft>
              <a:spcPct val="35000"/>
            </a:spcAft>
          </a:pPr>
          <a:r>
            <a:rPr lang="zh-TW" altLang="en-US" sz="2800" kern="1200" dirty="0" smtClean="0"/>
            <a:t>退場學校輔導</a:t>
          </a:r>
          <a:endParaRPr lang="zh-TW" altLang="en-US" sz="2800" kern="1200" dirty="0"/>
        </a:p>
      </dsp:txBody>
      <dsp:txXfrm>
        <a:off x="930186" y="1422800"/>
        <a:ext cx="5726186" cy="711400"/>
      </dsp:txXfrm>
    </dsp:sp>
    <dsp:sp modelId="{6C68B2DD-8159-4CD2-B49C-BF5CB9991A46}">
      <dsp:nvSpPr>
        <dsp:cNvPr id="0" name=""/>
        <dsp:cNvSpPr/>
      </dsp:nvSpPr>
      <dsp:spPr>
        <a:xfrm>
          <a:off x="485560" y="1333875"/>
          <a:ext cx="889250" cy="889250"/>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D9A871-0D2D-44FD-BA73-14E61AA64B84}">
      <dsp:nvSpPr>
        <dsp:cNvPr id="0" name=""/>
        <dsp:cNvSpPr/>
      </dsp:nvSpPr>
      <dsp:spPr>
        <a:xfrm>
          <a:off x="930186" y="2490086"/>
          <a:ext cx="5726186" cy="711400"/>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4674" tIns="71120" rIns="71120" bIns="71120" numCol="1" spcCol="1270" anchor="ctr" anchorCtr="0">
          <a:noAutofit/>
        </a:bodyPr>
        <a:lstStyle/>
        <a:p>
          <a:pPr lvl="0" algn="l" defTabSz="1244600">
            <a:lnSpc>
              <a:spcPct val="90000"/>
            </a:lnSpc>
            <a:spcBef>
              <a:spcPct val="0"/>
            </a:spcBef>
            <a:spcAft>
              <a:spcPct val="35000"/>
            </a:spcAft>
          </a:pPr>
          <a:r>
            <a:rPr lang="zh-TW" altLang="en-US" sz="2800" kern="1200" dirty="0" smtClean="0"/>
            <a:t>學校典範重塑</a:t>
          </a:r>
          <a:endParaRPr lang="zh-TW" altLang="en-US" sz="2800" kern="1200" dirty="0"/>
        </a:p>
      </dsp:txBody>
      <dsp:txXfrm>
        <a:off x="930186" y="2490086"/>
        <a:ext cx="5726186" cy="711400"/>
      </dsp:txXfrm>
    </dsp:sp>
    <dsp:sp modelId="{C55C6600-0D58-4176-8C21-838685A394AF}">
      <dsp:nvSpPr>
        <dsp:cNvPr id="0" name=""/>
        <dsp:cNvSpPr/>
      </dsp:nvSpPr>
      <dsp:spPr>
        <a:xfrm>
          <a:off x="485560" y="2401161"/>
          <a:ext cx="889250" cy="889250"/>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4E354F-1A8B-4EA3-97A0-E7C6B8F41B04}">
      <dsp:nvSpPr>
        <dsp:cNvPr id="0" name=""/>
        <dsp:cNvSpPr/>
      </dsp:nvSpPr>
      <dsp:spPr>
        <a:xfrm>
          <a:off x="522323" y="3557372"/>
          <a:ext cx="6134048" cy="711400"/>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4674" tIns="71120" rIns="71120" bIns="71120" numCol="1" spcCol="1270" anchor="ctr" anchorCtr="0">
          <a:noAutofit/>
        </a:bodyPr>
        <a:lstStyle/>
        <a:p>
          <a:pPr lvl="0" algn="l" defTabSz="1244600">
            <a:lnSpc>
              <a:spcPct val="90000"/>
            </a:lnSpc>
            <a:spcBef>
              <a:spcPct val="0"/>
            </a:spcBef>
            <a:spcAft>
              <a:spcPct val="35000"/>
            </a:spcAft>
          </a:pPr>
          <a:r>
            <a:rPr lang="zh-TW" altLang="en-US" sz="2800" kern="1200" dirty="0" smtClean="0"/>
            <a:t>大學合作與合併</a:t>
          </a:r>
          <a:endParaRPr lang="zh-TW" altLang="en-US" sz="2800" kern="1200" dirty="0"/>
        </a:p>
      </dsp:txBody>
      <dsp:txXfrm>
        <a:off x="522323" y="3557372"/>
        <a:ext cx="6134048" cy="711400"/>
      </dsp:txXfrm>
    </dsp:sp>
    <dsp:sp modelId="{9F7130C8-CD01-4A30-8E6C-2A54566C2BDA}">
      <dsp:nvSpPr>
        <dsp:cNvPr id="0" name=""/>
        <dsp:cNvSpPr/>
      </dsp:nvSpPr>
      <dsp:spPr>
        <a:xfrm>
          <a:off x="77698" y="3468447"/>
          <a:ext cx="889250" cy="889250"/>
        </a:xfrm>
        <a:prstGeom prst="ellipse">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F9DDCB-AB07-4275-8CAE-2BE80B132CF4}">
      <dsp:nvSpPr>
        <dsp:cNvPr id="0" name=""/>
        <dsp:cNvSpPr/>
      </dsp:nvSpPr>
      <dsp:spPr>
        <a:xfrm rot="5400000">
          <a:off x="5172675" y="-2188479"/>
          <a:ext cx="1273894" cy="5974153"/>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zh-TW" sz="1600" kern="1200" dirty="0" smtClean="0"/>
            <a:t>收集國立學校、法人研究單位、產企業高階人力</a:t>
          </a:r>
          <a:r>
            <a:rPr lang="zh-TW" sz="1600" b="1" kern="1200" dirty="0" smtClean="0"/>
            <a:t>需求工作職缺等，建立適合教師專職之職缺專區，</a:t>
          </a:r>
          <a:r>
            <a:rPr lang="zh-TW" altLang="en-US" sz="1600" b="1" kern="1200" dirty="0" smtClean="0"/>
            <a:t>開設培訓課程</a:t>
          </a:r>
          <a:r>
            <a:rPr lang="zh-TW" altLang="en-US" sz="1600" kern="1200" dirty="0" smtClean="0"/>
            <a:t>。</a:t>
          </a:r>
          <a:endParaRPr lang="zh-TW" altLang="en-US" sz="1600" b="1" kern="1200" dirty="0"/>
        </a:p>
        <a:p>
          <a:pPr marL="171450" lvl="1" indent="-171450" algn="l" defTabSz="711200">
            <a:lnSpc>
              <a:spcPct val="90000"/>
            </a:lnSpc>
            <a:spcBef>
              <a:spcPct val="0"/>
            </a:spcBef>
            <a:spcAft>
              <a:spcPct val="15000"/>
            </a:spcAft>
            <a:buChar char="••"/>
          </a:pPr>
          <a:r>
            <a:rPr lang="zh-TW" sz="1600" kern="1200" dirty="0" smtClean="0"/>
            <a:t>針對</a:t>
          </a:r>
          <a:r>
            <a:rPr lang="zh-TW" sz="1600" b="1" kern="1200" dirty="0" smtClean="0"/>
            <a:t>不同類型之高階人才建議可能媒合之模式與管道，並進行轉介服務及後續輔導</a:t>
          </a:r>
          <a:r>
            <a:rPr lang="zh-TW" sz="1600" kern="1200" dirty="0" smtClean="0"/>
            <a:t>。</a:t>
          </a:r>
          <a:endParaRPr lang="zh-TW" altLang="en-US" sz="1600" b="1" kern="1200" dirty="0"/>
        </a:p>
      </dsp:txBody>
      <dsp:txXfrm rot="-5400000">
        <a:off x="2822546" y="223836"/>
        <a:ext cx="5911967" cy="1149522"/>
      </dsp:txXfrm>
    </dsp:sp>
    <dsp:sp modelId="{BD0E1ACC-EE67-4234-946B-CB97908828DB}">
      <dsp:nvSpPr>
        <dsp:cNvPr id="0" name=""/>
        <dsp:cNvSpPr/>
      </dsp:nvSpPr>
      <dsp:spPr>
        <a:xfrm>
          <a:off x="132261" y="0"/>
          <a:ext cx="2726765" cy="1592368"/>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zh-TW" sz="2000" kern="1200" dirty="0" smtClean="0"/>
            <a:t>建立媒合中介培訓</a:t>
          </a:r>
          <a:endParaRPr lang="en-US" altLang="zh-TW" sz="2000" kern="1200" dirty="0" smtClean="0"/>
        </a:p>
        <a:p>
          <a:pPr lvl="0" algn="ctr" defTabSz="889000">
            <a:lnSpc>
              <a:spcPct val="90000"/>
            </a:lnSpc>
            <a:spcBef>
              <a:spcPct val="0"/>
            </a:spcBef>
            <a:spcAft>
              <a:spcPct val="35000"/>
            </a:spcAft>
          </a:pPr>
          <a:r>
            <a:rPr lang="zh-TW" sz="2000" kern="1200" dirty="0" smtClean="0"/>
            <a:t>導入機制</a:t>
          </a:r>
          <a:endParaRPr lang="zh-TW" altLang="en-US" sz="2000" kern="1200" dirty="0"/>
        </a:p>
      </dsp:txBody>
      <dsp:txXfrm>
        <a:off x="209994" y="77733"/>
        <a:ext cx="2571299" cy="1436902"/>
      </dsp:txXfrm>
    </dsp:sp>
    <dsp:sp modelId="{14AFC463-C49D-4F26-96A6-48181BABBF09}">
      <dsp:nvSpPr>
        <dsp:cNvPr id="0" name=""/>
        <dsp:cNvSpPr/>
      </dsp:nvSpPr>
      <dsp:spPr>
        <a:xfrm rot="5400000">
          <a:off x="5068533" y="-501523"/>
          <a:ext cx="1273894" cy="5938355"/>
        </a:xfrm>
        <a:prstGeom prst="round2SameRect">
          <a:avLst/>
        </a:prstGeom>
        <a:solidFill>
          <a:schemeClr val="accent2">
            <a:tint val="40000"/>
            <a:alpha val="90000"/>
            <a:hueOff val="9862339"/>
            <a:satOff val="-29363"/>
            <a:lumOff val="-1939"/>
            <a:alphaOff val="0"/>
          </a:schemeClr>
        </a:solidFill>
        <a:ln w="25400" cap="flat" cmpd="sng" algn="ctr">
          <a:solidFill>
            <a:schemeClr val="accent2">
              <a:tint val="40000"/>
              <a:alpha val="90000"/>
              <a:hueOff val="9862339"/>
              <a:satOff val="-29363"/>
              <a:lumOff val="-19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zh-TW" sz="1600" kern="1200" dirty="0" smtClean="0"/>
            <a:t>增進教師與產業及學研機構研究發展趨勢接軌，並</a:t>
          </a:r>
          <a:r>
            <a:rPr lang="zh-TW" sz="1600" b="1" kern="1200" dirty="0" smtClean="0"/>
            <a:t>促成教師轉型投入產業，帶動產學合作與企業升級</a:t>
          </a:r>
          <a:r>
            <a:rPr lang="zh-TW" altLang="en-US" sz="1600" kern="1200" dirty="0" smtClean="0"/>
            <a:t>。</a:t>
          </a:r>
          <a:endParaRPr lang="zh-TW" altLang="en-US" sz="1600" b="1" kern="1200" dirty="0"/>
        </a:p>
        <a:p>
          <a:pPr marL="171450" lvl="1" indent="-171450" algn="l" defTabSz="711200">
            <a:lnSpc>
              <a:spcPct val="90000"/>
            </a:lnSpc>
            <a:spcBef>
              <a:spcPct val="0"/>
            </a:spcBef>
            <a:spcAft>
              <a:spcPct val="15000"/>
            </a:spcAft>
            <a:buChar char="••"/>
          </a:pPr>
          <a:r>
            <a:rPr lang="zh-TW" sz="1600" kern="1200" dirty="0" smtClean="0"/>
            <a:t>建立</a:t>
          </a:r>
          <a:r>
            <a:rPr lang="zh-TW" sz="1600" kern="1200" dirty="0" smtClean="0"/>
            <a:t>學界高階人才導入產業或研究機構服務之橋接管道</a:t>
          </a:r>
          <a:r>
            <a:rPr lang="zh-TW" altLang="en-US" sz="1600" kern="1200" dirty="0" smtClean="0"/>
            <a:t>。</a:t>
          </a:r>
          <a:endParaRPr lang="zh-TW" altLang="en-US" sz="1600" b="1" kern="1200" dirty="0"/>
        </a:p>
      </dsp:txBody>
      <dsp:txXfrm rot="-5400000">
        <a:off x="2736303" y="1892893"/>
        <a:ext cx="5876169" cy="1149522"/>
      </dsp:txXfrm>
    </dsp:sp>
    <dsp:sp modelId="{B4962554-2291-4E4B-B61C-FC41E6194910}">
      <dsp:nvSpPr>
        <dsp:cNvPr id="0" name=""/>
        <dsp:cNvSpPr/>
      </dsp:nvSpPr>
      <dsp:spPr>
        <a:xfrm>
          <a:off x="132261" y="1637902"/>
          <a:ext cx="2745716" cy="1592368"/>
        </a:xfrm>
        <a:prstGeom prst="roundRect">
          <a:avLst/>
        </a:prstGeom>
        <a:solidFill>
          <a:schemeClr val="accent2">
            <a:hueOff val="9504422"/>
            <a:satOff val="-18343"/>
            <a:lumOff val="-23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zh-TW" sz="2000" kern="1200" dirty="0" smtClean="0"/>
            <a:t>菁英導入產業發展</a:t>
          </a:r>
          <a:endParaRPr lang="en-US" altLang="zh-TW" sz="2000" kern="1200" dirty="0" smtClean="0"/>
        </a:p>
        <a:p>
          <a:pPr lvl="0" algn="ctr" defTabSz="889000">
            <a:lnSpc>
              <a:spcPct val="90000"/>
            </a:lnSpc>
            <a:spcBef>
              <a:spcPct val="0"/>
            </a:spcBef>
            <a:spcAft>
              <a:spcPct val="35000"/>
            </a:spcAft>
          </a:pPr>
          <a:r>
            <a:rPr lang="zh-TW" sz="2000" kern="1200" dirty="0" smtClean="0"/>
            <a:t>人才轉型</a:t>
          </a:r>
          <a:endParaRPr lang="zh-TW" altLang="en-US" sz="2000" kern="1200" dirty="0"/>
        </a:p>
      </dsp:txBody>
      <dsp:txXfrm>
        <a:off x="209994" y="1715635"/>
        <a:ext cx="2590250" cy="1436902"/>
      </dsp:txXfrm>
    </dsp:sp>
    <dsp:sp modelId="{6164EBA2-1AC5-45BD-A9AC-2378D59B1F3A}">
      <dsp:nvSpPr>
        <dsp:cNvPr id="0" name=""/>
        <dsp:cNvSpPr/>
      </dsp:nvSpPr>
      <dsp:spPr>
        <a:xfrm rot="5400000">
          <a:off x="4987334" y="1260862"/>
          <a:ext cx="1273894" cy="5691187"/>
        </a:xfrm>
        <a:prstGeom prst="round2SameRect">
          <a:avLst/>
        </a:prstGeom>
        <a:solidFill>
          <a:schemeClr val="accent2">
            <a:tint val="40000"/>
            <a:alpha val="90000"/>
            <a:hueOff val="19724678"/>
            <a:satOff val="-58726"/>
            <a:lumOff val="-3877"/>
            <a:alphaOff val="0"/>
          </a:schemeClr>
        </a:solidFill>
        <a:ln w="25400" cap="flat" cmpd="sng" algn="ctr">
          <a:solidFill>
            <a:schemeClr val="accent2">
              <a:tint val="40000"/>
              <a:alpha val="90000"/>
              <a:hueOff val="19724678"/>
              <a:satOff val="-58726"/>
              <a:lumOff val="-38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zh-TW" sz="1600" b="1" kern="1200" dirty="0" smtClean="0"/>
            <a:t>因應政府推動產業升級轉型行動方案</a:t>
          </a:r>
          <a:r>
            <a:rPr lang="zh-TW" sz="1600" kern="1200" dirty="0" smtClean="0"/>
            <a:t>，促成學界高階人才投入產業技術升級轉型發展或產能提升</a:t>
          </a:r>
          <a:r>
            <a:rPr lang="zh-TW" altLang="en-US" sz="1600" kern="1200" dirty="0" smtClean="0"/>
            <a:t>。</a:t>
          </a:r>
          <a:endParaRPr lang="zh-TW" altLang="en-US" sz="1600" b="1" kern="1200" dirty="0"/>
        </a:p>
        <a:p>
          <a:pPr marL="171450" lvl="1" indent="-171450" algn="l" defTabSz="711200">
            <a:lnSpc>
              <a:spcPct val="90000"/>
            </a:lnSpc>
            <a:spcBef>
              <a:spcPct val="0"/>
            </a:spcBef>
            <a:spcAft>
              <a:spcPct val="15000"/>
            </a:spcAft>
            <a:buChar char="••"/>
          </a:pPr>
          <a:r>
            <a:rPr lang="zh-TW" sz="1600" kern="1200" dirty="0" smtClean="0"/>
            <a:t>建立由「學界</a:t>
          </a:r>
          <a:r>
            <a:rPr lang="en-US" sz="1600" kern="1200" dirty="0" smtClean="0"/>
            <a:t>-</a:t>
          </a:r>
          <a:r>
            <a:rPr lang="zh-TW" sz="1600" kern="1200" dirty="0" smtClean="0"/>
            <a:t>法人</a:t>
          </a:r>
          <a:r>
            <a:rPr lang="en-US" sz="1600" kern="1200" dirty="0" smtClean="0"/>
            <a:t>-</a:t>
          </a:r>
          <a:r>
            <a:rPr lang="zh-TW" sz="1600" kern="1200" dirty="0" smtClean="0"/>
            <a:t>產業」之產學研接軌人才加值培育運用模式</a:t>
          </a:r>
          <a:r>
            <a:rPr lang="zh-TW" altLang="en-US" sz="1600" kern="1200" dirty="0" smtClean="0"/>
            <a:t>。</a:t>
          </a:r>
          <a:endParaRPr lang="zh-TW" altLang="en-US" sz="1600" b="1" kern="1200" dirty="0"/>
        </a:p>
      </dsp:txBody>
      <dsp:txXfrm rot="-5400000">
        <a:off x="2778688" y="3531694"/>
        <a:ext cx="5629001" cy="1149522"/>
      </dsp:txXfrm>
    </dsp:sp>
    <dsp:sp modelId="{3A5D6BD0-23EF-4B0F-A854-A50C10148762}">
      <dsp:nvSpPr>
        <dsp:cNvPr id="0" name=""/>
        <dsp:cNvSpPr/>
      </dsp:nvSpPr>
      <dsp:spPr>
        <a:xfrm>
          <a:off x="132261" y="3276704"/>
          <a:ext cx="2769246" cy="1592368"/>
        </a:xfrm>
        <a:prstGeom prst="roundRect">
          <a:avLst/>
        </a:prstGeom>
        <a:solidFill>
          <a:schemeClr val="accent2">
            <a:hueOff val="19008843"/>
            <a:satOff val="-36686"/>
            <a:lumOff val="-471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zh-TW" sz="2000" kern="1200" dirty="0" smtClean="0"/>
            <a:t>產學研人才加值培育</a:t>
          </a:r>
          <a:endParaRPr lang="zh-TW" altLang="en-US" sz="2000" kern="1200" dirty="0"/>
        </a:p>
      </dsp:txBody>
      <dsp:txXfrm>
        <a:off x="209994" y="3354437"/>
        <a:ext cx="2613780" cy="14369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237997-E4A4-4BF5-B804-8C54DDCAD29F}">
      <dsp:nvSpPr>
        <dsp:cNvPr id="0" name=""/>
        <dsp:cNvSpPr/>
      </dsp:nvSpPr>
      <dsp:spPr>
        <a:xfrm>
          <a:off x="0" y="246140"/>
          <a:ext cx="8502736" cy="852101"/>
        </a:xfrm>
        <a:prstGeom prst="rect">
          <a:avLst/>
        </a:prstGeom>
        <a:solidFill>
          <a:schemeClr val="accent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zh-TW" altLang="en-US" sz="2400" b="1" kern="1200" dirty="0" smtClean="0">
              <a:effectLst>
                <a:outerShdw blurRad="38100" dist="38100" dir="2700000" algn="tl">
                  <a:srgbClr val="000000">
                    <a:alpha val="43137"/>
                  </a:srgbClr>
                </a:outerShdw>
              </a:effectLst>
            </a:rPr>
            <a:t>透過公布大專新生註冊率暨財務、人事、教學品質等監督方式，建立行政監督機制。</a:t>
          </a:r>
          <a:endParaRPr lang="zh-TW" altLang="en-US" sz="2400" b="1" kern="1200" dirty="0">
            <a:effectLst>
              <a:outerShdw blurRad="38100" dist="38100" dir="2700000" algn="tl">
                <a:srgbClr val="000000">
                  <a:alpha val="43137"/>
                </a:srgbClr>
              </a:outerShdw>
            </a:effectLst>
          </a:endParaRPr>
        </a:p>
      </dsp:txBody>
      <dsp:txXfrm>
        <a:off x="0" y="246140"/>
        <a:ext cx="8502736" cy="852101"/>
      </dsp:txXfrm>
    </dsp:sp>
    <dsp:sp modelId="{207D3EBB-4A13-4357-A707-3FD5CB248797}">
      <dsp:nvSpPr>
        <dsp:cNvPr id="0" name=""/>
        <dsp:cNvSpPr/>
      </dsp:nvSpPr>
      <dsp:spPr>
        <a:xfrm>
          <a:off x="0" y="1179405"/>
          <a:ext cx="2125683" cy="3265559"/>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447675" lvl="0" indent="-447675" algn="l" defTabSz="800100" rtl="0">
            <a:lnSpc>
              <a:spcPct val="90000"/>
            </a:lnSpc>
            <a:spcBef>
              <a:spcPct val="0"/>
            </a:spcBef>
            <a:spcAft>
              <a:spcPct val="35000"/>
            </a:spcAft>
          </a:pPr>
          <a:r>
            <a:rPr lang="zh-TW" sz="1800" b="1" kern="1200" dirty="0" smtClean="0"/>
            <a:t>一、註冊率公</a:t>
          </a:r>
          <a:r>
            <a:rPr lang="zh-TW" altLang="en-US" sz="1800" b="1" kern="1200" dirty="0" smtClean="0"/>
            <a:t>開</a:t>
          </a:r>
          <a:r>
            <a:rPr lang="zh-TW" sz="1800" b="1" kern="1200" dirty="0" smtClean="0"/>
            <a:t>：自</a:t>
          </a:r>
          <a:r>
            <a:rPr lang="en-US" sz="1800" b="1" kern="1200" dirty="0" smtClean="0"/>
            <a:t>103</a:t>
          </a:r>
          <a:r>
            <a:rPr lang="zh-TW" sz="1800" b="1" kern="1200" dirty="0" smtClean="0"/>
            <a:t>學年度起公布各校各系（科）所日間學制註冊率。</a:t>
          </a:r>
          <a:r>
            <a:rPr lang="zh-TW" altLang="en-US" sz="1800" b="1" kern="1200" dirty="0" smtClean="0"/>
            <a:t>由學校自行調整規模，以確保教育品質。</a:t>
          </a:r>
          <a:endParaRPr lang="zh-TW" sz="1800" b="1" kern="1200" dirty="0"/>
        </a:p>
      </dsp:txBody>
      <dsp:txXfrm>
        <a:off x="0" y="1179405"/>
        <a:ext cx="2125683" cy="3265559"/>
      </dsp:txXfrm>
    </dsp:sp>
    <dsp:sp modelId="{312BAB51-1EF7-4C91-B08A-902A088C56BB}">
      <dsp:nvSpPr>
        <dsp:cNvPr id="0" name=""/>
        <dsp:cNvSpPr/>
      </dsp:nvSpPr>
      <dsp:spPr>
        <a:xfrm>
          <a:off x="2107594" y="1179405"/>
          <a:ext cx="2125683" cy="3265559"/>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447675" lvl="0" indent="-447675" algn="l" defTabSz="800100" rtl="0">
            <a:lnSpc>
              <a:spcPct val="90000"/>
            </a:lnSpc>
            <a:spcBef>
              <a:spcPct val="0"/>
            </a:spcBef>
            <a:spcAft>
              <a:spcPct val="35000"/>
            </a:spcAft>
          </a:pPr>
          <a:r>
            <a:rPr lang="zh-TW" altLang="en-US" sz="1800" b="1" kern="1200" dirty="0" smtClean="0"/>
            <a:t>二、財務監督：依據重要財務指標，據以篩選財務狀況不佳者，及時掌握各校財務狀況異常情事等必要資訊。</a:t>
          </a:r>
          <a:endParaRPr lang="en-US" altLang="zh-TW" sz="1800" b="1" kern="1200" dirty="0" smtClean="0"/>
        </a:p>
      </dsp:txBody>
      <dsp:txXfrm>
        <a:off x="2107594" y="1179405"/>
        <a:ext cx="2125683" cy="3265559"/>
      </dsp:txXfrm>
    </dsp:sp>
    <dsp:sp modelId="{4DEAF469-21BC-4D71-ACD2-B50721B70808}">
      <dsp:nvSpPr>
        <dsp:cNvPr id="0" name=""/>
        <dsp:cNvSpPr/>
      </dsp:nvSpPr>
      <dsp:spPr>
        <a:xfrm>
          <a:off x="4233278" y="1179405"/>
          <a:ext cx="2125683" cy="3265559"/>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447675" lvl="0" indent="-447675" algn="l" defTabSz="800100" rtl="0">
            <a:lnSpc>
              <a:spcPct val="90000"/>
            </a:lnSpc>
            <a:spcBef>
              <a:spcPct val="0"/>
            </a:spcBef>
            <a:spcAft>
              <a:spcPct val="35000"/>
            </a:spcAft>
          </a:pPr>
          <a:r>
            <a:rPr lang="zh-TW" altLang="en-US" sz="1800" b="1" kern="1200" dirty="0" smtClean="0"/>
            <a:t>三、教學品質查核：設立教學品質檢核與輔導門檻，經限期改善未果，得扣減招生名額及獎補助款。 </a:t>
          </a:r>
          <a:endParaRPr lang="zh-TW" altLang="en-US" sz="1800" b="1" kern="1200" dirty="0"/>
        </a:p>
      </dsp:txBody>
      <dsp:txXfrm>
        <a:off x="4233278" y="1179405"/>
        <a:ext cx="2125683" cy="3265559"/>
      </dsp:txXfrm>
    </dsp:sp>
    <dsp:sp modelId="{922DFF70-8C68-4ADC-B35C-101D0FB37D01}">
      <dsp:nvSpPr>
        <dsp:cNvPr id="0" name=""/>
        <dsp:cNvSpPr/>
      </dsp:nvSpPr>
      <dsp:spPr>
        <a:xfrm>
          <a:off x="6348461" y="1152136"/>
          <a:ext cx="2125683" cy="3270033"/>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447675" lvl="0" indent="-447675" algn="l" defTabSz="800100" rtl="0">
            <a:lnSpc>
              <a:spcPct val="90000"/>
            </a:lnSpc>
            <a:spcBef>
              <a:spcPct val="0"/>
            </a:spcBef>
            <a:spcAft>
              <a:spcPct val="35000"/>
            </a:spcAft>
          </a:pPr>
          <a:r>
            <a:rPr lang="zh-TW" altLang="en-US" sz="1800" b="1" kern="1200" dirty="0" smtClean="0"/>
            <a:t>四、建立輔導改善原則：訂有輔導私立大專校院改善及停辦實施原則，主動提供學校相關輔導。</a:t>
          </a:r>
          <a:endParaRPr lang="zh-TW" altLang="en-US" sz="1800" b="1" kern="1200" dirty="0"/>
        </a:p>
      </dsp:txBody>
      <dsp:txXfrm>
        <a:off x="6348461" y="1152136"/>
        <a:ext cx="2125683" cy="3270033"/>
      </dsp:txXfrm>
    </dsp:sp>
    <dsp:sp modelId="{F55FC4EB-8265-4BD1-9748-F0F7C9E9A9CD}">
      <dsp:nvSpPr>
        <dsp:cNvPr id="0" name=""/>
        <dsp:cNvSpPr/>
      </dsp:nvSpPr>
      <dsp:spPr>
        <a:xfrm>
          <a:off x="0" y="4395980"/>
          <a:ext cx="8502736" cy="428554"/>
        </a:xfrm>
        <a:prstGeom prst="rect">
          <a:avLst/>
        </a:prstGeom>
        <a:solidFill>
          <a:schemeClr val="accent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D25F2B-89BB-472B-8707-EDDAD6274214}">
      <dsp:nvSpPr>
        <dsp:cNvPr id="0" name=""/>
        <dsp:cNvSpPr/>
      </dsp:nvSpPr>
      <dsp:spPr>
        <a:xfrm>
          <a:off x="1462" y="0"/>
          <a:ext cx="646451" cy="646451"/>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7C50C53-BD57-4D74-A44D-48C1328E0F42}">
      <dsp:nvSpPr>
        <dsp:cNvPr id="0" name=""/>
        <dsp:cNvSpPr/>
      </dsp:nvSpPr>
      <dsp:spPr>
        <a:xfrm>
          <a:off x="66107" y="64645"/>
          <a:ext cx="517161" cy="517161"/>
        </a:xfrm>
        <a:prstGeom prst="chord">
          <a:avLst>
            <a:gd name="adj1" fmla="val 1168272"/>
            <a:gd name="adj2" fmla="val 9631728"/>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C8F63C-60F4-416A-8A8F-F534CFF8F3DD}">
      <dsp:nvSpPr>
        <dsp:cNvPr id="0" name=""/>
        <dsp:cNvSpPr/>
      </dsp:nvSpPr>
      <dsp:spPr>
        <a:xfrm>
          <a:off x="782591" y="646451"/>
          <a:ext cx="1912419" cy="2720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880" tIns="55880" rIns="55880" bIns="55880" numCol="1" spcCol="1270" anchor="t" anchorCtr="0">
          <a:noAutofit/>
        </a:bodyPr>
        <a:lstStyle/>
        <a:p>
          <a:pPr lvl="0" algn="l" defTabSz="977900">
            <a:lnSpc>
              <a:spcPct val="90000"/>
            </a:lnSpc>
            <a:spcBef>
              <a:spcPct val="0"/>
            </a:spcBef>
            <a:spcAft>
              <a:spcPct val="35000"/>
            </a:spcAft>
          </a:pPr>
          <a:r>
            <a:rPr lang="zh-TW" altLang="en-US" sz="2200" kern="1200" dirty="0" smtClean="0">
              <a:latin typeface="+mj-ea"/>
              <a:ea typeface="+mj-ea"/>
            </a:rPr>
            <a:t>依私校法可進行土地處分，其所得需用於學校法人改辦或恢復辦學之用途。</a:t>
          </a:r>
          <a:endParaRPr lang="zh-TW" altLang="en-US" sz="2200" kern="1200" dirty="0"/>
        </a:p>
      </dsp:txBody>
      <dsp:txXfrm>
        <a:off x="782591" y="646451"/>
        <a:ext cx="1912419" cy="2720484"/>
      </dsp:txXfrm>
    </dsp:sp>
    <dsp:sp modelId="{BEB8C865-3439-4FD8-BDBB-B799ED6386D3}">
      <dsp:nvSpPr>
        <dsp:cNvPr id="0" name=""/>
        <dsp:cNvSpPr/>
      </dsp:nvSpPr>
      <dsp:spPr>
        <a:xfrm>
          <a:off x="782591" y="0"/>
          <a:ext cx="1912419" cy="6464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l" defTabSz="1244600">
            <a:lnSpc>
              <a:spcPct val="90000"/>
            </a:lnSpc>
            <a:spcBef>
              <a:spcPct val="0"/>
            </a:spcBef>
            <a:spcAft>
              <a:spcPct val="35000"/>
            </a:spcAft>
          </a:pPr>
          <a:r>
            <a:rPr lang="zh-TW" altLang="en-US" sz="2800" b="1" kern="1200" dirty="0" smtClean="0"/>
            <a:t>法人存續</a:t>
          </a:r>
          <a:endParaRPr lang="zh-TW" altLang="en-US" sz="2800" b="1" kern="1200" dirty="0"/>
        </a:p>
      </dsp:txBody>
      <dsp:txXfrm>
        <a:off x="782591" y="0"/>
        <a:ext cx="1912419" cy="646451"/>
      </dsp:txXfrm>
    </dsp:sp>
    <dsp:sp modelId="{D56470A3-FA5A-48CB-9555-969FAF7363E1}">
      <dsp:nvSpPr>
        <dsp:cNvPr id="0" name=""/>
        <dsp:cNvSpPr/>
      </dsp:nvSpPr>
      <dsp:spPr>
        <a:xfrm>
          <a:off x="2829689" y="0"/>
          <a:ext cx="646451" cy="646451"/>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949A621-753C-4A35-B6AC-CC00FAFC7C08}">
      <dsp:nvSpPr>
        <dsp:cNvPr id="0" name=""/>
        <dsp:cNvSpPr/>
      </dsp:nvSpPr>
      <dsp:spPr>
        <a:xfrm>
          <a:off x="2894334" y="64645"/>
          <a:ext cx="517161" cy="517161"/>
        </a:xfrm>
        <a:prstGeom prst="chord">
          <a:avLst>
            <a:gd name="adj1" fmla="val 20431728"/>
            <a:gd name="adj2" fmla="val 11968272"/>
          </a:avLst>
        </a:prstGeom>
        <a:solidFill>
          <a:schemeClr val="accent2">
            <a:hueOff val="9504422"/>
            <a:satOff val="-18343"/>
            <a:lumOff val="-2355"/>
            <a:alphaOff val="0"/>
          </a:schemeClr>
        </a:solidFill>
        <a:ln w="25400" cap="flat" cmpd="sng" algn="ctr">
          <a:solidFill>
            <a:schemeClr val="accent2">
              <a:hueOff val="9504422"/>
              <a:satOff val="-18343"/>
              <a:lumOff val="-235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E38B10-06C9-433A-87ED-7C7314499A84}">
      <dsp:nvSpPr>
        <dsp:cNvPr id="0" name=""/>
        <dsp:cNvSpPr/>
      </dsp:nvSpPr>
      <dsp:spPr>
        <a:xfrm>
          <a:off x="3610818" y="646451"/>
          <a:ext cx="1912419" cy="2720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880" tIns="55880" rIns="55880" bIns="55880" numCol="1" spcCol="1270" anchor="t" anchorCtr="0">
          <a:noAutofit/>
        </a:bodyPr>
        <a:lstStyle/>
        <a:p>
          <a:pPr lvl="0" algn="l" defTabSz="977900">
            <a:lnSpc>
              <a:spcPct val="90000"/>
            </a:lnSpc>
            <a:spcBef>
              <a:spcPct val="0"/>
            </a:spcBef>
            <a:spcAft>
              <a:spcPct val="35000"/>
            </a:spcAft>
          </a:pPr>
          <a:r>
            <a:rPr lang="zh-TW" altLang="en-US" sz="2200" kern="1200" dirty="0" smtClean="0">
              <a:latin typeface="+mj-ea"/>
              <a:ea typeface="+mj-ea"/>
            </a:rPr>
            <a:t>改辦其他教育文化或社會福利事業時，原依土地稅法第</a:t>
          </a:r>
          <a:r>
            <a:rPr lang="en-US" altLang="zh-TW" sz="2200" kern="1200" dirty="0" smtClean="0">
              <a:latin typeface="+mj-ea"/>
              <a:ea typeface="+mj-ea"/>
            </a:rPr>
            <a:t>28</a:t>
          </a:r>
          <a:r>
            <a:rPr lang="zh-TW" altLang="en-US" sz="2200" kern="1200" dirty="0" smtClean="0">
              <a:latin typeface="+mj-ea"/>
              <a:ea typeface="+mj-ea"/>
            </a:rPr>
            <a:t>條之</a:t>
          </a:r>
          <a:r>
            <a:rPr lang="en-US" altLang="zh-TW" sz="2200" kern="1200" dirty="0" smtClean="0">
              <a:latin typeface="+mj-ea"/>
              <a:ea typeface="+mj-ea"/>
            </a:rPr>
            <a:t>1</a:t>
          </a:r>
          <a:r>
            <a:rPr lang="zh-TW" altLang="en-US" sz="2200" kern="1200" dirty="0" smtClean="0">
              <a:latin typeface="+mj-ea"/>
              <a:ea typeface="+mj-ea"/>
            </a:rPr>
            <a:t>受贈土地者，其應追補之土地增值稅准予記存。</a:t>
          </a:r>
          <a:endParaRPr lang="zh-TW" altLang="en-US" sz="2200" kern="1200" dirty="0"/>
        </a:p>
      </dsp:txBody>
      <dsp:txXfrm>
        <a:off x="3610818" y="646451"/>
        <a:ext cx="1912419" cy="2720484"/>
      </dsp:txXfrm>
    </dsp:sp>
    <dsp:sp modelId="{27827E2D-17DE-4027-953D-8ABED5491987}">
      <dsp:nvSpPr>
        <dsp:cNvPr id="0" name=""/>
        <dsp:cNvSpPr/>
      </dsp:nvSpPr>
      <dsp:spPr>
        <a:xfrm>
          <a:off x="3610818" y="0"/>
          <a:ext cx="1912419" cy="6464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l" defTabSz="1244600">
            <a:lnSpc>
              <a:spcPct val="90000"/>
            </a:lnSpc>
            <a:spcBef>
              <a:spcPct val="0"/>
            </a:spcBef>
            <a:spcAft>
              <a:spcPct val="35000"/>
            </a:spcAft>
          </a:pPr>
          <a:r>
            <a:rPr lang="zh-TW" altLang="en-US" sz="2800" b="1" kern="1200" dirty="0" smtClean="0"/>
            <a:t>法人改辦</a:t>
          </a:r>
          <a:endParaRPr lang="zh-TW" altLang="en-US" sz="2800" b="1" kern="1200" dirty="0"/>
        </a:p>
      </dsp:txBody>
      <dsp:txXfrm>
        <a:off x="3610818" y="0"/>
        <a:ext cx="1912419" cy="646451"/>
      </dsp:txXfrm>
    </dsp:sp>
    <dsp:sp modelId="{3750B374-AB00-497D-ACD9-FC36898BDEE3}">
      <dsp:nvSpPr>
        <dsp:cNvPr id="0" name=""/>
        <dsp:cNvSpPr/>
      </dsp:nvSpPr>
      <dsp:spPr>
        <a:xfrm>
          <a:off x="5657916" y="0"/>
          <a:ext cx="646451" cy="646451"/>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EB0024-7137-4E74-9037-B0699CA9484A}">
      <dsp:nvSpPr>
        <dsp:cNvPr id="0" name=""/>
        <dsp:cNvSpPr/>
      </dsp:nvSpPr>
      <dsp:spPr>
        <a:xfrm>
          <a:off x="5722561" y="64645"/>
          <a:ext cx="517161" cy="517161"/>
        </a:xfrm>
        <a:prstGeom prst="chord">
          <a:avLst>
            <a:gd name="adj1" fmla="val 16200000"/>
            <a:gd name="adj2" fmla="val 16200000"/>
          </a:avLst>
        </a:prstGeom>
        <a:solidFill>
          <a:schemeClr val="accent2">
            <a:hueOff val="19008843"/>
            <a:satOff val="-36686"/>
            <a:lumOff val="-4710"/>
            <a:alphaOff val="0"/>
          </a:schemeClr>
        </a:solidFill>
        <a:ln w="25400" cap="flat" cmpd="sng" algn="ctr">
          <a:solidFill>
            <a:schemeClr val="accent2">
              <a:hueOff val="19008843"/>
              <a:satOff val="-36686"/>
              <a:lumOff val="-471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5F5C85-8DF3-4A87-90A2-7BE9DEDC0400}">
      <dsp:nvSpPr>
        <dsp:cNvPr id="0" name=""/>
        <dsp:cNvSpPr/>
      </dsp:nvSpPr>
      <dsp:spPr>
        <a:xfrm>
          <a:off x="6439045" y="646451"/>
          <a:ext cx="1912419" cy="2720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880" tIns="55880" rIns="55880" bIns="55880" numCol="1" spcCol="1270" anchor="t" anchorCtr="0">
          <a:noAutofit/>
        </a:bodyPr>
        <a:lstStyle/>
        <a:p>
          <a:pPr lvl="0" algn="l" defTabSz="977900">
            <a:lnSpc>
              <a:spcPts val="2800"/>
            </a:lnSpc>
            <a:spcBef>
              <a:spcPct val="0"/>
            </a:spcBef>
            <a:spcAft>
              <a:spcPts val="0"/>
            </a:spcAft>
          </a:pPr>
          <a:r>
            <a:rPr lang="en-US" altLang="zh-TW" sz="2200" kern="1200" dirty="0" smtClean="0">
              <a:latin typeface="+mj-ea"/>
              <a:ea typeface="+mj-ea"/>
            </a:rPr>
            <a:t>1.</a:t>
          </a:r>
          <a:r>
            <a:rPr lang="zh-TW" altLang="en-US" sz="2200" kern="1200" dirty="0" smtClean="0">
              <a:latin typeface="+mj-ea"/>
              <a:ea typeface="+mj-ea"/>
            </a:rPr>
            <a:t>學校</a:t>
          </a:r>
          <a:r>
            <a:rPr lang="zh-TW" altLang="en-US" sz="2200" kern="1200" smtClean="0">
              <a:latin typeface="+mj-ea"/>
              <a:ea typeface="+mj-ea"/>
            </a:rPr>
            <a:t>法人清算解散前</a:t>
          </a:r>
          <a:r>
            <a:rPr lang="zh-TW" altLang="en-US" sz="2200" kern="1200" dirty="0" smtClean="0">
              <a:latin typeface="+mj-ea"/>
              <a:ea typeface="+mj-ea"/>
            </a:rPr>
            <a:t>，應優先清償教職員工聘僱契約所積欠應支付之薪資、資遣費。</a:t>
          </a:r>
          <a:endParaRPr lang="en-US" altLang="zh-TW" sz="2200" kern="1200" dirty="0" smtClean="0">
            <a:latin typeface="+mj-ea"/>
            <a:ea typeface="+mj-ea"/>
          </a:endParaRPr>
        </a:p>
        <a:p>
          <a:pPr lvl="0" algn="l" defTabSz="977900">
            <a:lnSpc>
              <a:spcPts val="2800"/>
            </a:lnSpc>
            <a:spcBef>
              <a:spcPct val="0"/>
            </a:spcBef>
            <a:spcAft>
              <a:spcPts val="0"/>
            </a:spcAft>
          </a:pPr>
          <a:r>
            <a:rPr lang="en-US" altLang="zh-TW" sz="2200" kern="1200" dirty="0" smtClean="0">
              <a:latin typeface="+mj-ea"/>
              <a:ea typeface="+mj-ea"/>
            </a:rPr>
            <a:t>2.</a:t>
          </a:r>
          <a:r>
            <a:rPr lang="zh-TW" altLang="en-US" sz="2200" kern="1200" dirty="0" smtClean="0">
              <a:latin typeface="+mj-ea"/>
              <a:ea typeface="+mj-ea"/>
            </a:rPr>
            <a:t>優先使用於教職員工優退優離經費。</a:t>
          </a:r>
          <a:endParaRPr lang="zh-TW" altLang="en-US" sz="2200" kern="1200" dirty="0"/>
        </a:p>
      </dsp:txBody>
      <dsp:txXfrm>
        <a:off x="6439045" y="646451"/>
        <a:ext cx="1912419" cy="2720484"/>
      </dsp:txXfrm>
    </dsp:sp>
    <dsp:sp modelId="{422C8F26-E8C8-44FA-B28D-F6B0DDC6F085}">
      <dsp:nvSpPr>
        <dsp:cNvPr id="0" name=""/>
        <dsp:cNvSpPr/>
      </dsp:nvSpPr>
      <dsp:spPr>
        <a:xfrm>
          <a:off x="6439045" y="0"/>
          <a:ext cx="1912419" cy="6464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l" defTabSz="1244600">
            <a:lnSpc>
              <a:spcPct val="90000"/>
            </a:lnSpc>
            <a:spcBef>
              <a:spcPct val="0"/>
            </a:spcBef>
            <a:spcAft>
              <a:spcPct val="35000"/>
            </a:spcAft>
          </a:pPr>
          <a:r>
            <a:rPr lang="zh-TW" altLang="en-US" sz="2800" b="1" kern="1200" dirty="0" smtClean="0"/>
            <a:t>所得運用</a:t>
          </a:r>
          <a:endParaRPr lang="zh-TW" altLang="en-US" sz="2800" b="1" kern="1200" dirty="0"/>
        </a:p>
      </dsp:txBody>
      <dsp:txXfrm>
        <a:off x="6439045" y="0"/>
        <a:ext cx="1912419" cy="64645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596644-4A2B-44F7-9FB3-6BA8C4599878}">
      <dsp:nvSpPr>
        <dsp:cNvPr id="0" name=""/>
        <dsp:cNvSpPr/>
      </dsp:nvSpPr>
      <dsp:spPr>
        <a:xfrm>
          <a:off x="37" y="54087"/>
          <a:ext cx="3566716" cy="471273"/>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zh-TW" altLang="en-US" sz="2000" u="none" kern="1200" dirty="0" smtClean="0"/>
            <a:t>跨校聯盟</a:t>
          </a:r>
          <a:endParaRPr lang="zh-TW" altLang="en-US" sz="2000" u="none" kern="1200" dirty="0"/>
        </a:p>
      </dsp:txBody>
      <dsp:txXfrm>
        <a:off x="37" y="54087"/>
        <a:ext cx="3566716" cy="471273"/>
      </dsp:txXfrm>
    </dsp:sp>
    <dsp:sp modelId="{F317D189-8748-421A-AA1A-5616F6EDE3BB}">
      <dsp:nvSpPr>
        <dsp:cNvPr id="0" name=""/>
        <dsp:cNvSpPr/>
      </dsp:nvSpPr>
      <dsp:spPr>
        <a:xfrm>
          <a:off x="37" y="504928"/>
          <a:ext cx="3566716" cy="3891037"/>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zh-TW" altLang="en-US" sz="1800" kern="1200" dirty="0" smtClean="0">
              <a:latin typeface="微軟正黑體" panose="020B0604030504040204" pitchFamily="34" charset="-120"/>
            </a:rPr>
            <a:t>為保障學生受教品質，透過跨校聯盟，由「邁向頂尖大學計畫」、「獎勵大學教學卓越計畫」及「典範科技大學」學校積極</a:t>
          </a:r>
          <a:r>
            <a:rPr lang="zh-TW" altLang="en-US" sz="1800" kern="1200" dirty="0" smtClean="0">
              <a:latin typeface="微軟正黑體" panose="020B0604030504040204" pitchFamily="34" charset="-120"/>
            </a:rPr>
            <a:t>發展。</a:t>
          </a:r>
          <a:endParaRPr lang="zh-TW" altLang="en-US" sz="1800" u="none" kern="1200" dirty="0"/>
        </a:p>
      </dsp:txBody>
      <dsp:txXfrm>
        <a:off x="37" y="504928"/>
        <a:ext cx="3566716" cy="3891037"/>
      </dsp:txXfrm>
    </dsp:sp>
    <dsp:sp modelId="{E78C9A65-CBCF-4D74-B888-692B4F757E3C}">
      <dsp:nvSpPr>
        <dsp:cNvPr id="0" name=""/>
        <dsp:cNvSpPr/>
      </dsp:nvSpPr>
      <dsp:spPr>
        <a:xfrm>
          <a:off x="4066094" y="54087"/>
          <a:ext cx="3566716" cy="471273"/>
        </a:xfrm>
        <a:prstGeom prst="rect">
          <a:avLst/>
        </a:prstGeom>
        <a:solidFill>
          <a:schemeClr val="accent2">
            <a:hueOff val="19008843"/>
            <a:satOff val="-36686"/>
            <a:lumOff val="-4710"/>
            <a:alphaOff val="0"/>
          </a:schemeClr>
        </a:solidFill>
        <a:ln w="25400" cap="flat" cmpd="sng" algn="ctr">
          <a:solidFill>
            <a:schemeClr val="accent2">
              <a:hueOff val="19008843"/>
              <a:satOff val="-36686"/>
              <a:lumOff val="-471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zh-TW" altLang="zh-TW" sz="2000" kern="1200" smtClean="0"/>
            <a:t>大手牽小手（頂大、典範）</a:t>
          </a:r>
          <a:endParaRPr lang="zh-TW" altLang="en-US" sz="2000" u="none" kern="1200" dirty="0"/>
        </a:p>
      </dsp:txBody>
      <dsp:txXfrm>
        <a:off x="4066094" y="54087"/>
        <a:ext cx="3566716" cy="471273"/>
      </dsp:txXfrm>
    </dsp:sp>
    <dsp:sp modelId="{2F8F9B5A-B259-4B9B-A050-C84124EBE24D}">
      <dsp:nvSpPr>
        <dsp:cNvPr id="0" name=""/>
        <dsp:cNvSpPr/>
      </dsp:nvSpPr>
      <dsp:spPr>
        <a:xfrm>
          <a:off x="4066094" y="504928"/>
          <a:ext cx="3566716" cy="3891037"/>
        </a:xfrm>
        <a:prstGeom prst="rect">
          <a:avLst/>
        </a:prstGeom>
        <a:solidFill>
          <a:schemeClr val="accent2">
            <a:tint val="40000"/>
            <a:alpha val="90000"/>
            <a:hueOff val="19724678"/>
            <a:satOff val="-58726"/>
            <a:lumOff val="-3877"/>
            <a:alphaOff val="0"/>
          </a:schemeClr>
        </a:solidFill>
        <a:ln w="25400" cap="flat" cmpd="sng" algn="ctr">
          <a:solidFill>
            <a:schemeClr val="accent2">
              <a:tint val="40000"/>
              <a:alpha val="90000"/>
              <a:hueOff val="19724678"/>
              <a:satOff val="-58726"/>
              <a:lumOff val="-38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altLang="zh-TW" sz="1800" kern="1200" smtClean="0">
              <a:latin typeface="微軟正黑體" panose="020B0604030504040204" pitchFamily="34" charset="-120"/>
            </a:rPr>
            <a:t>(1)</a:t>
          </a:r>
          <a:r>
            <a:rPr lang="zh-TW" altLang="zh-TW" sz="1800" kern="1200" smtClean="0">
              <a:latin typeface="+mj-ea"/>
            </a:rPr>
            <a:t>鼓勵典範大學或頂尖大學共用教育資源輔佐私立學校，以善盡社會責任。</a:t>
          </a:r>
          <a:endParaRPr lang="zh-TW" altLang="en-US" sz="1800" u="none" kern="1200" dirty="0"/>
        </a:p>
        <a:p>
          <a:pPr marL="171450" lvl="1" indent="-171450" algn="l" defTabSz="800100">
            <a:lnSpc>
              <a:spcPct val="90000"/>
            </a:lnSpc>
            <a:spcBef>
              <a:spcPct val="0"/>
            </a:spcBef>
            <a:spcAft>
              <a:spcPct val="15000"/>
            </a:spcAft>
            <a:buChar char="••"/>
          </a:pPr>
          <a:r>
            <a:rPr lang="en-US" altLang="zh-TW" sz="1800" kern="1200" dirty="0" smtClean="0">
              <a:latin typeface="微軟正黑體" panose="020B0604030504040204" pitchFamily="34" charset="-120"/>
            </a:rPr>
            <a:t>(2)</a:t>
          </a:r>
          <a:r>
            <a:rPr lang="zh-TW" altLang="en-US" sz="1800" kern="1200" dirty="0" smtClean="0">
              <a:latin typeface="微軟正黑體" panose="020B0604030504040204" pitchFamily="34" charset="-120"/>
            </a:rPr>
            <a:t>為保障學生受教品質，在「先停招後停辦」原則下，針對面臨停招即將停辦之大學，補助優質學校</a:t>
          </a:r>
          <a:r>
            <a:rPr lang="zh-TW" altLang="en-US" sz="1800" kern="1200" dirty="0" smtClean="0"/>
            <a:t>，進行個案輔導，</a:t>
          </a:r>
          <a:r>
            <a:rPr lang="zh-TW" altLang="en-US" sz="1800" kern="1200" dirty="0" smtClean="0">
              <a:latin typeface="微軟正黑體" panose="020B0604030504040204" pitchFamily="34" charset="-120"/>
            </a:rPr>
            <a:t>輔導至留校</a:t>
          </a:r>
          <a:r>
            <a:rPr lang="zh-TW" altLang="en-US" sz="1800" kern="1200" dirty="0" smtClean="0"/>
            <a:t>學生順利畢業，以</a:t>
          </a:r>
          <a:r>
            <a:rPr lang="zh-TW" altLang="zh-TW" sz="1800" kern="1200" dirty="0" smtClean="0">
              <a:latin typeface="微軟正黑體" panose="020B0604030504040204" pitchFamily="34" charset="-120"/>
            </a:rPr>
            <a:t>善盡社會責任</a:t>
          </a:r>
          <a:r>
            <a:rPr lang="zh-TW" altLang="en-US" sz="1800" kern="1200" dirty="0" smtClean="0">
              <a:latin typeface="微軟正黑體" panose="020B0604030504040204" pitchFamily="34" charset="-120"/>
            </a:rPr>
            <a:t>，確保學生學習</a:t>
          </a:r>
          <a:r>
            <a:rPr lang="zh-TW" altLang="en-US" sz="1800" kern="1200" dirty="0" smtClean="0">
              <a:latin typeface="微軟正黑體" panose="020B0604030504040204" pitchFamily="34" charset="-120"/>
            </a:rPr>
            <a:t>權益。</a:t>
          </a:r>
          <a:endParaRPr lang="en-US" altLang="zh-TW" sz="1800" kern="1200" dirty="0">
            <a:latin typeface="微軟正黑體" panose="020B0604030504040204" pitchFamily="34" charset="-120"/>
          </a:endParaRPr>
        </a:p>
      </dsp:txBody>
      <dsp:txXfrm>
        <a:off x="4066094" y="504928"/>
        <a:ext cx="3566716" cy="389103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596644-4A2B-44F7-9FB3-6BA8C4599878}">
      <dsp:nvSpPr>
        <dsp:cNvPr id="0" name=""/>
        <dsp:cNvSpPr/>
      </dsp:nvSpPr>
      <dsp:spPr>
        <a:xfrm>
          <a:off x="37" y="43858"/>
          <a:ext cx="3566716" cy="583045"/>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zh-TW" altLang="en-US" sz="2000" b="1" u="none" kern="1200" dirty="0" smtClean="0">
              <a:effectLst>
                <a:outerShdw blurRad="38100" dist="38100" dir="2700000" algn="tl">
                  <a:srgbClr val="000000">
                    <a:alpha val="43137"/>
                  </a:srgbClr>
                </a:outerShdw>
              </a:effectLst>
            </a:rPr>
            <a:t>公公併</a:t>
          </a:r>
          <a:endParaRPr lang="zh-TW" altLang="en-US" sz="2000" b="1" u="none" kern="1200" dirty="0">
            <a:effectLst>
              <a:outerShdw blurRad="38100" dist="38100" dir="2700000" algn="tl">
                <a:srgbClr val="000000">
                  <a:alpha val="43137"/>
                </a:srgbClr>
              </a:outerShdw>
            </a:effectLst>
          </a:endParaRPr>
        </a:p>
      </dsp:txBody>
      <dsp:txXfrm>
        <a:off x="37" y="43858"/>
        <a:ext cx="3566716" cy="583045"/>
      </dsp:txXfrm>
    </dsp:sp>
    <dsp:sp modelId="{F317D189-8748-421A-AA1A-5616F6EDE3BB}">
      <dsp:nvSpPr>
        <dsp:cNvPr id="0" name=""/>
        <dsp:cNvSpPr/>
      </dsp:nvSpPr>
      <dsp:spPr>
        <a:xfrm>
          <a:off x="37" y="601625"/>
          <a:ext cx="3566716" cy="3804570"/>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zh-TW" altLang="en-US" sz="1800" b="0" kern="1200" dirty="0" smtClean="0">
              <a:latin typeface="微軟正黑體" panose="020B0604030504040204" pitchFamily="34" charset="-120"/>
            </a:rPr>
            <a:t>為調控高等教育規模，本部依</a:t>
          </a:r>
          <a:r>
            <a:rPr lang="zh-TW" altLang="zh-TW" sz="1800" b="0" kern="1200" dirty="0" smtClean="0">
              <a:latin typeface="微軟正黑體" panose="020B0604030504040204" pitchFamily="34" charset="-120"/>
            </a:rPr>
            <a:t>「國立大學合併推動辦法」規定，就全國</a:t>
          </a:r>
          <a:r>
            <a:rPr lang="en-US" altLang="zh-TW" sz="1800" b="0" kern="1200" dirty="0" smtClean="0">
              <a:latin typeface="微軟正黑體" panose="020B0604030504040204" pitchFamily="34" charset="-120"/>
            </a:rPr>
            <a:t>50</a:t>
          </a:r>
          <a:r>
            <a:rPr lang="zh-TW" altLang="zh-TW" sz="1800" b="0" kern="1200" dirty="0" smtClean="0">
              <a:latin typeface="微軟正黑體" panose="020B0604030504040204" pitchFamily="34" charset="-120"/>
            </a:rPr>
            <a:t>所大專校院</a:t>
          </a:r>
          <a:r>
            <a:rPr lang="en-US" altLang="zh-TW" sz="1800" b="0" kern="1200" dirty="0" smtClean="0">
              <a:latin typeface="微軟正黑體" panose="020B0604030504040204" pitchFamily="34" charset="-120"/>
            </a:rPr>
            <a:t>(</a:t>
          </a:r>
          <a:r>
            <a:rPr lang="zh-TW" altLang="zh-TW" sz="1800" b="0" kern="1200" dirty="0" smtClean="0">
              <a:latin typeface="微軟正黑體" panose="020B0604030504040204" pitchFamily="34" charset="-120"/>
            </a:rPr>
            <a:t>不含空大、軍警校院</a:t>
          </a:r>
          <a:r>
            <a:rPr lang="en-US" altLang="zh-TW" sz="1800" b="0" kern="1200" dirty="0" smtClean="0">
              <a:latin typeface="微軟正黑體" panose="020B0604030504040204" pitchFamily="34" charset="-120"/>
            </a:rPr>
            <a:t>)</a:t>
          </a:r>
          <a:r>
            <a:rPr lang="zh-TW" altLang="zh-TW" sz="1800" b="0" kern="1200" dirty="0" smtClean="0">
              <a:latin typeface="微軟正黑體" panose="020B0604030504040204" pitchFamily="34" charset="-120"/>
            </a:rPr>
            <a:t>重新進行盤點，篩選具有資源及學術互補、可透過資源整合之方式提升其競爭力之學校，並評估以扣減基本需求補助等方式，積極促成合併之可行性，以加速高教規模之調整。</a:t>
          </a:r>
          <a:endParaRPr lang="zh-TW" altLang="en-US" sz="1800" b="0" u="none" kern="1200" dirty="0"/>
        </a:p>
      </dsp:txBody>
      <dsp:txXfrm>
        <a:off x="37" y="601625"/>
        <a:ext cx="3566716" cy="3804570"/>
      </dsp:txXfrm>
    </dsp:sp>
    <dsp:sp modelId="{E78C9A65-CBCF-4D74-B888-692B4F757E3C}">
      <dsp:nvSpPr>
        <dsp:cNvPr id="0" name=""/>
        <dsp:cNvSpPr/>
      </dsp:nvSpPr>
      <dsp:spPr>
        <a:xfrm>
          <a:off x="4066094" y="43858"/>
          <a:ext cx="3566716" cy="583045"/>
        </a:xfrm>
        <a:prstGeom prst="rect">
          <a:avLst/>
        </a:prstGeom>
        <a:solidFill>
          <a:schemeClr val="accent2">
            <a:hueOff val="19008843"/>
            <a:satOff val="-36686"/>
            <a:lumOff val="-4710"/>
            <a:alphaOff val="0"/>
          </a:schemeClr>
        </a:solidFill>
        <a:ln w="25400" cap="flat" cmpd="sng" algn="ctr">
          <a:solidFill>
            <a:schemeClr val="accent2">
              <a:hueOff val="19008843"/>
              <a:satOff val="-36686"/>
              <a:lumOff val="-471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zh-TW" altLang="en-US" sz="2000" b="1" u="none" kern="1200" dirty="0" smtClean="0"/>
            <a:t>私私併</a:t>
          </a:r>
          <a:endParaRPr lang="zh-TW" altLang="en-US" sz="2000" b="1" u="none" kern="1200" dirty="0"/>
        </a:p>
      </dsp:txBody>
      <dsp:txXfrm>
        <a:off x="4066094" y="43858"/>
        <a:ext cx="3566716" cy="583045"/>
      </dsp:txXfrm>
    </dsp:sp>
    <dsp:sp modelId="{2F8F9B5A-B259-4B9B-A050-C84124EBE24D}">
      <dsp:nvSpPr>
        <dsp:cNvPr id="0" name=""/>
        <dsp:cNvSpPr/>
      </dsp:nvSpPr>
      <dsp:spPr>
        <a:xfrm>
          <a:off x="4066094" y="601625"/>
          <a:ext cx="3566716" cy="3804570"/>
        </a:xfrm>
        <a:prstGeom prst="rect">
          <a:avLst/>
        </a:prstGeom>
        <a:solidFill>
          <a:schemeClr val="accent2">
            <a:tint val="40000"/>
            <a:alpha val="90000"/>
            <a:hueOff val="19724678"/>
            <a:satOff val="-58726"/>
            <a:lumOff val="-3877"/>
            <a:alphaOff val="0"/>
          </a:schemeClr>
        </a:solidFill>
        <a:ln w="25400" cap="flat" cmpd="sng" algn="ctr">
          <a:solidFill>
            <a:schemeClr val="accent2">
              <a:tint val="40000"/>
              <a:alpha val="90000"/>
              <a:hueOff val="19724678"/>
              <a:satOff val="-58726"/>
              <a:lumOff val="-38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zh-TW" altLang="zh-TW" sz="1800" b="0" kern="1200" dirty="0" smtClean="0"/>
            <a:t>本部於</a:t>
          </a:r>
          <a:r>
            <a:rPr lang="en-US" altLang="zh-TW" sz="1800" b="0" kern="1200" dirty="0" smtClean="0"/>
            <a:t>103</a:t>
          </a:r>
          <a:r>
            <a:rPr lang="zh-TW" altLang="zh-TW" sz="1800" b="0" kern="1200" dirty="0" smtClean="0"/>
            <a:t>年</a:t>
          </a:r>
          <a:r>
            <a:rPr lang="en-US" altLang="zh-TW" sz="1800" b="0" kern="1200" dirty="0" smtClean="0"/>
            <a:t>11</a:t>
          </a:r>
          <a:r>
            <a:rPr lang="zh-TW" altLang="zh-TW" sz="1800" b="0" kern="1200" dirty="0" smtClean="0"/>
            <a:t>月</a:t>
          </a:r>
          <a:r>
            <a:rPr lang="en-US" altLang="zh-TW" sz="1800" b="0" kern="1200" dirty="0" smtClean="0"/>
            <a:t>3</a:t>
          </a:r>
          <a:r>
            <a:rPr lang="zh-TW" altLang="zh-TW" sz="1800" b="0" kern="1200" dirty="0" smtClean="0"/>
            <a:t>日發布「大專校院合併處理原則」，針對大專校院合併提出教育資源調整與獎勵機制，包括招生名額及經費補助事項</a:t>
          </a:r>
          <a:r>
            <a:rPr lang="zh-TW" altLang="en-US" sz="1800" b="0" kern="1200" dirty="0" smtClean="0"/>
            <a:t>。</a:t>
          </a:r>
          <a:endParaRPr lang="zh-TW" altLang="en-US" sz="1800" b="0" u="none" kern="1200" dirty="0"/>
        </a:p>
      </dsp:txBody>
      <dsp:txXfrm>
        <a:off x="4066094" y="601625"/>
        <a:ext cx="3566716" cy="380457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B66550-EE59-4F8B-8F64-9A4902AD3754}">
      <dsp:nvSpPr>
        <dsp:cNvPr id="0" name=""/>
        <dsp:cNvSpPr/>
      </dsp:nvSpPr>
      <dsp:spPr>
        <a:xfrm>
          <a:off x="0" y="507964"/>
          <a:ext cx="7910591" cy="8568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05B41A-A418-4383-A6BF-8553C06842F5}">
      <dsp:nvSpPr>
        <dsp:cNvPr id="0" name=""/>
        <dsp:cNvSpPr/>
      </dsp:nvSpPr>
      <dsp:spPr>
        <a:xfrm>
          <a:off x="395529" y="6124"/>
          <a:ext cx="6354625" cy="100368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301" tIns="0" rIns="209301" bIns="0" numCol="1" spcCol="1270" anchor="ctr" anchorCtr="0">
          <a:noAutofit/>
        </a:bodyPr>
        <a:lstStyle/>
        <a:p>
          <a:pPr lvl="0" algn="l" defTabSz="1600200">
            <a:lnSpc>
              <a:spcPct val="90000"/>
            </a:lnSpc>
            <a:spcBef>
              <a:spcPct val="0"/>
            </a:spcBef>
            <a:spcAft>
              <a:spcPct val="35000"/>
            </a:spcAft>
          </a:pPr>
          <a:r>
            <a:rPr lang="zh-TW" altLang="en-US" sz="3600" b="1" kern="1200" dirty="0" smtClean="0"/>
            <a:t>一</a:t>
          </a:r>
          <a:r>
            <a:rPr lang="zh-TW" altLang="zh-TW" sz="3600" b="1" kern="1200" dirty="0" smtClean="0"/>
            <a:t>、</a:t>
          </a:r>
          <a:r>
            <a:rPr lang="zh-TW" altLang="en-US" sz="3600" b="1" kern="1200" dirty="0" smtClean="0"/>
            <a:t>三合一推動辦公室 </a:t>
          </a:r>
          <a:endParaRPr lang="zh-TW" altLang="zh-TW" sz="3600" b="1" kern="1200" dirty="0"/>
        </a:p>
      </dsp:txBody>
      <dsp:txXfrm>
        <a:off x="444525" y="55120"/>
        <a:ext cx="6256633" cy="905688"/>
      </dsp:txXfrm>
    </dsp:sp>
    <dsp:sp modelId="{EAAAE45A-FAD7-4D1D-A642-54E4A1613D1D}">
      <dsp:nvSpPr>
        <dsp:cNvPr id="0" name=""/>
        <dsp:cNvSpPr/>
      </dsp:nvSpPr>
      <dsp:spPr>
        <a:xfrm>
          <a:off x="0" y="2050204"/>
          <a:ext cx="7910591" cy="856800"/>
        </a:xfrm>
        <a:prstGeom prst="rect">
          <a:avLst/>
        </a:prstGeom>
        <a:solidFill>
          <a:schemeClr val="lt1">
            <a:alpha val="90000"/>
            <a:hueOff val="0"/>
            <a:satOff val="0"/>
            <a:lumOff val="0"/>
            <a:alphaOff val="0"/>
          </a:schemeClr>
        </a:solidFill>
        <a:ln w="25400" cap="flat" cmpd="sng" algn="ctr">
          <a:solidFill>
            <a:schemeClr val="accent4">
              <a:hueOff val="-1605168"/>
              <a:satOff val="19845"/>
              <a:lumOff val="-6470"/>
              <a:alphaOff val="0"/>
            </a:schemeClr>
          </a:solidFill>
          <a:prstDash val="solid"/>
        </a:ln>
        <a:effectLst/>
      </dsp:spPr>
      <dsp:style>
        <a:lnRef idx="2">
          <a:scrgbClr r="0" g="0" b="0"/>
        </a:lnRef>
        <a:fillRef idx="1">
          <a:scrgbClr r="0" g="0" b="0"/>
        </a:fillRef>
        <a:effectRef idx="0">
          <a:scrgbClr r="0" g="0" b="0"/>
        </a:effectRef>
        <a:fontRef idx="minor"/>
      </dsp:style>
    </dsp:sp>
    <dsp:sp modelId="{B1BE42E4-6E7B-4726-8167-0F205306FFD6}">
      <dsp:nvSpPr>
        <dsp:cNvPr id="0" name=""/>
        <dsp:cNvSpPr/>
      </dsp:nvSpPr>
      <dsp:spPr>
        <a:xfrm>
          <a:off x="395529" y="1548364"/>
          <a:ext cx="6354625" cy="1003680"/>
        </a:xfrm>
        <a:prstGeom prst="roundRect">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301" tIns="0" rIns="209301" bIns="0" numCol="1" spcCol="1270" anchor="ctr" anchorCtr="0">
          <a:noAutofit/>
        </a:bodyPr>
        <a:lstStyle/>
        <a:p>
          <a:pPr lvl="0" algn="l" defTabSz="1600200">
            <a:lnSpc>
              <a:spcPct val="90000"/>
            </a:lnSpc>
            <a:spcBef>
              <a:spcPct val="0"/>
            </a:spcBef>
            <a:spcAft>
              <a:spcPct val="35000"/>
            </a:spcAft>
          </a:pPr>
          <a:r>
            <a:rPr lang="zh-TW" altLang="en-US" sz="3600" b="1" kern="1200" dirty="0" smtClean="0"/>
            <a:t>二</a:t>
          </a:r>
          <a:r>
            <a:rPr lang="zh-TW" altLang="zh-TW" sz="3600" b="1" kern="1200" dirty="0" smtClean="0"/>
            <a:t>、跨部會</a:t>
          </a:r>
          <a:r>
            <a:rPr lang="zh-TW" altLang="en-US" sz="3600" b="1" kern="1200" dirty="0" smtClean="0"/>
            <a:t>統合協調</a:t>
          </a:r>
          <a:endParaRPr lang="zh-TW" altLang="zh-TW" sz="3600" b="1" kern="1200" dirty="0"/>
        </a:p>
      </dsp:txBody>
      <dsp:txXfrm>
        <a:off x="444525" y="1597360"/>
        <a:ext cx="6256633" cy="905688"/>
      </dsp:txXfrm>
    </dsp:sp>
    <dsp:sp modelId="{574E10F8-F7FC-41D2-9001-392412B053AE}">
      <dsp:nvSpPr>
        <dsp:cNvPr id="0" name=""/>
        <dsp:cNvSpPr/>
      </dsp:nvSpPr>
      <dsp:spPr>
        <a:xfrm>
          <a:off x="0" y="3592444"/>
          <a:ext cx="7910591" cy="856800"/>
        </a:xfrm>
        <a:prstGeom prst="rect">
          <a:avLst/>
        </a:prstGeom>
        <a:solidFill>
          <a:schemeClr val="lt1">
            <a:alpha val="90000"/>
            <a:hueOff val="0"/>
            <a:satOff val="0"/>
            <a:lumOff val="0"/>
            <a:alphaOff val="0"/>
          </a:schemeClr>
        </a:solidFill>
        <a:ln w="25400" cap="flat" cmpd="sng" algn="ctr">
          <a:solidFill>
            <a:schemeClr val="accent4">
              <a:hueOff val="-3210336"/>
              <a:satOff val="39690"/>
              <a:lumOff val="-12939"/>
              <a:alphaOff val="0"/>
            </a:schemeClr>
          </a:solidFill>
          <a:prstDash val="solid"/>
        </a:ln>
        <a:effectLst/>
      </dsp:spPr>
      <dsp:style>
        <a:lnRef idx="2">
          <a:scrgbClr r="0" g="0" b="0"/>
        </a:lnRef>
        <a:fillRef idx="1">
          <a:scrgbClr r="0" g="0" b="0"/>
        </a:fillRef>
        <a:effectRef idx="0">
          <a:scrgbClr r="0" g="0" b="0"/>
        </a:effectRef>
        <a:fontRef idx="minor"/>
      </dsp:style>
    </dsp:sp>
    <dsp:sp modelId="{EF90B698-B95B-4585-8E58-FD2ED51D9FE4}">
      <dsp:nvSpPr>
        <dsp:cNvPr id="0" name=""/>
        <dsp:cNvSpPr/>
      </dsp:nvSpPr>
      <dsp:spPr>
        <a:xfrm>
          <a:off x="395529" y="3090603"/>
          <a:ext cx="6354625" cy="1003680"/>
        </a:xfrm>
        <a:prstGeom prst="roundRect">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301" tIns="0" rIns="209301" bIns="0" numCol="1" spcCol="1270" anchor="ctr" anchorCtr="0">
          <a:noAutofit/>
        </a:bodyPr>
        <a:lstStyle/>
        <a:p>
          <a:pPr lvl="0" algn="l" defTabSz="1600200">
            <a:lnSpc>
              <a:spcPct val="90000"/>
            </a:lnSpc>
            <a:spcBef>
              <a:spcPct val="0"/>
            </a:spcBef>
            <a:spcAft>
              <a:spcPct val="35000"/>
            </a:spcAft>
          </a:pPr>
          <a:r>
            <a:rPr lang="zh-TW" altLang="en-US" sz="3600" b="1" kern="1200" dirty="0" smtClean="0"/>
            <a:t>三</a:t>
          </a:r>
          <a:r>
            <a:rPr lang="zh-TW" altLang="zh-TW" sz="3600" b="1" kern="1200" dirty="0" smtClean="0"/>
            <a:t>、</a:t>
          </a:r>
          <a:r>
            <a:rPr lang="zh-TW" altLang="en-US" sz="3600" b="1" kern="1200" dirty="0" smtClean="0"/>
            <a:t>制定專法鼓勵</a:t>
          </a:r>
          <a:endParaRPr lang="zh-TW" altLang="zh-TW" sz="3600" b="1" kern="1200" dirty="0"/>
        </a:p>
      </dsp:txBody>
      <dsp:txXfrm>
        <a:off x="444525" y="3139599"/>
        <a:ext cx="6256633" cy="90568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A71E4E-140E-4D81-92D6-1C0B49DD4321}">
      <dsp:nvSpPr>
        <dsp:cNvPr id="0" name=""/>
        <dsp:cNvSpPr/>
      </dsp:nvSpPr>
      <dsp:spPr>
        <a:xfrm>
          <a:off x="0" y="435499"/>
          <a:ext cx="7440488" cy="6552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77F5C65-7831-481A-B434-2DA36084692C}">
      <dsp:nvSpPr>
        <dsp:cNvPr id="0" name=""/>
        <dsp:cNvSpPr/>
      </dsp:nvSpPr>
      <dsp:spPr>
        <a:xfrm>
          <a:off x="372024" y="51739"/>
          <a:ext cx="6648500" cy="7675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a:outerShdw blurRad="63500" dist="25400" dir="5400000" rotWithShape="0">
            <a:srgbClr val="000000">
              <a:alpha val="43137"/>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6863" tIns="0" rIns="196863" bIns="0" numCol="1" spcCol="1270" anchor="ctr" anchorCtr="0">
          <a:noAutofit/>
        </a:bodyPr>
        <a:lstStyle/>
        <a:p>
          <a:pPr lvl="0" algn="l" defTabSz="1422400">
            <a:lnSpc>
              <a:spcPct val="90000"/>
            </a:lnSpc>
            <a:spcBef>
              <a:spcPct val="0"/>
            </a:spcBef>
            <a:spcAft>
              <a:spcPct val="35000"/>
            </a:spcAft>
          </a:pPr>
          <a:r>
            <a:rPr lang="zh-TW" altLang="en-US" sz="3200" b="1" kern="1200" dirty="0" smtClean="0">
              <a:effectLst>
                <a:outerShdw blurRad="38100" dist="38100" dir="2700000" algn="tl">
                  <a:srgbClr val="000000">
                    <a:alpha val="43137"/>
                  </a:srgbClr>
                </a:outerShdw>
              </a:effectLst>
            </a:rPr>
            <a:t>一、提升高教國際競爭力</a:t>
          </a:r>
          <a:endParaRPr lang="zh-TW" altLang="en-US" sz="3200" b="1" kern="1200" dirty="0">
            <a:effectLst>
              <a:outerShdw blurRad="38100" dist="38100" dir="2700000" algn="tl">
                <a:srgbClr val="000000">
                  <a:alpha val="43137"/>
                </a:srgbClr>
              </a:outerShdw>
            </a:effectLst>
          </a:endParaRPr>
        </a:p>
      </dsp:txBody>
      <dsp:txXfrm>
        <a:off x="409491" y="89206"/>
        <a:ext cx="6573566" cy="692586"/>
      </dsp:txXfrm>
    </dsp:sp>
    <dsp:sp modelId="{A2020D39-5A86-40D8-8E98-C9A7CA1B1B7F}">
      <dsp:nvSpPr>
        <dsp:cNvPr id="0" name=""/>
        <dsp:cNvSpPr/>
      </dsp:nvSpPr>
      <dsp:spPr>
        <a:xfrm>
          <a:off x="0" y="1614859"/>
          <a:ext cx="7440488" cy="6552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149142-B61A-4489-9D37-C1E26A6B8F66}">
      <dsp:nvSpPr>
        <dsp:cNvPr id="0" name=""/>
        <dsp:cNvSpPr/>
      </dsp:nvSpPr>
      <dsp:spPr>
        <a:xfrm>
          <a:off x="372024" y="1231099"/>
          <a:ext cx="6648500" cy="76752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a:outerShdw blurRad="63500" dist="25400" dir="5400000" rotWithShape="0">
            <a:srgbClr val="000000">
              <a:alpha val="43137"/>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6863" tIns="0" rIns="196863" bIns="0" numCol="1" spcCol="1270" anchor="ctr" anchorCtr="0">
          <a:noAutofit/>
        </a:bodyPr>
        <a:lstStyle/>
        <a:p>
          <a:pPr lvl="0" algn="l" defTabSz="1422400">
            <a:lnSpc>
              <a:spcPct val="90000"/>
            </a:lnSpc>
            <a:spcBef>
              <a:spcPct val="0"/>
            </a:spcBef>
            <a:spcAft>
              <a:spcPct val="35000"/>
            </a:spcAft>
          </a:pPr>
          <a:r>
            <a:rPr lang="zh-TW" altLang="en-US" sz="3200" b="1" kern="1200" dirty="0" smtClean="0">
              <a:effectLst>
                <a:outerShdw blurRad="38100" dist="38100" dir="2700000" algn="tl">
                  <a:srgbClr val="000000">
                    <a:alpha val="43137"/>
                  </a:srgbClr>
                </a:outerShdw>
              </a:effectLst>
            </a:rPr>
            <a:t>二、促進學校展現辦學特色</a:t>
          </a:r>
          <a:endParaRPr lang="en-US" altLang="zh-TW" sz="3200" b="1" kern="1200" dirty="0" smtClean="0">
            <a:effectLst>
              <a:outerShdw blurRad="38100" dist="38100" dir="2700000" algn="tl">
                <a:srgbClr val="000000">
                  <a:alpha val="43137"/>
                </a:srgbClr>
              </a:outerShdw>
            </a:effectLst>
          </a:endParaRPr>
        </a:p>
      </dsp:txBody>
      <dsp:txXfrm>
        <a:off x="409491" y="1268566"/>
        <a:ext cx="6573566" cy="692586"/>
      </dsp:txXfrm>
    </dsp:sp>
    <dsp:sp modelId="{FDAFF3D8-ECC9-43D3-8486-CBBABF3957BE}">
      <dsp:nvSpPr>
        <dsp:cNvPr id="0" name=""/>
        <dsp:cNvSpPr/>
      </dsp:nvSpPr>
      <dsp:spPr>
        <a:xfrm>
          <a:off x="0" y="2794219"/>
          <a:ext cx="7440488" cy="6552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1E2D9BC-CD31-4AB2-8C81-4FD807C5919E}">
      <dsp:nvSpPr>
        <dsp:cNvPr id="0" name=""/>
        <dsp:cNvSpPr/>
      </dsp:nvSpPr>
      <dsp:spPr>
        <a:xfrm>
          <a:off x="372024" y="2410459"/>
          <a:ext cx="6648500" cy="76752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a:outerShdw blurRad="63500" dist="25400" dir="5400000" rotWithShape="0">
            <a:srgbClr val="000000">
              <a:alpha val="43137"/>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6863" tIns="0" rIns="196863" bIns="0" numCol="1" spcCol="1270" anchor="ctr" anchorCtr="0">
          <a:noAutofit/>
        </a:bodyPr>
        <a:lstStyle/>
        <a:p>
          <a:pPr lvl="0" algn="l" defTabSz="1422400">
            <a:lnSpc>
              <a:spcPct val="90000"/>
            </a:lnSpc>
            <a:spcBef>
              <a:spcPct val="0"/>
            </a:spcBef>
            <a:spcAft>
              <a:spcPct val="35000"/>
            </a:spcAft>
          </a:pPr>
          <a:r>
            <a:rPr kumimoji="1" lang="zh-TW" altLang="en-US" sz="3200" b="1" kern="1200" dirty="0" smtClean="0">
              <a:effectLst>
                <a:outerShdw blurRad="38100" dist="38100" dir="2700000" algn="tl">
                  <a:srgbClr val="000000">
                    <a:alpha val="43137"/>
                  </a:srgbClr>
                </a:outerShdw>
              </a:effectLst>
            </a:rPr>
            <a:t>三、高階人力協助產業升級</a:t>
          </a:r>
        </a:p>
      </dsp:txBody>
      <dsp:txXfrm>
        <a:off x="409491" y="2447926"/>
        <a:ext cx="6573566" cy="692586"/>
      </dsp:txXfrm>
    </dsp:sp>
    <dsp:sp modelId="{128EDAEA-0057-4586-AF7E-8088F4B1C2EA}">
      <dsp:nvSpPr>
        <dsp:cNvPr id="0" name=""/>
        <dsp:cNvSpPr/>
      </dsp:nvSpPr>
      <dsp:spPr>
        <a:xfrm>
          <a:off x="0" y="3973580"/>
          <a:ext cx="7440488" cy="655200"/>
        </a:xfrm>
        <a:prstGeom prst="rect">
          <a:avLst/>
        </a:prstGeom>
        <a:solidFill>
          <a:schemeClr val="lt1">
            <a:alpha val="90000"/>
            <a:hueOff val="0"/>
            <a:satOff val="0"/>
            <a:lumOff val="0"/>
            <a:alphaOff val="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sp>
    <dsp:sp modelId="{A50567B9-CD04-4351-AFF4-3E03D200D65E}">
      <dsp:nvSpPr>
        <dsp:cNvPr id="0" name=""/>
        <dsp:cNvSpPr/>
      </dsp:nvSpPr>
      <dsp:spPr>
        <a:xfrm>
          <a:off x="372024" y="3589820"/>
          <a:ext cx="6648500" cy="767520"/>
        </a:xfrm>
        <a:prstGeom prst="roundRect">
          <a:avLst/>
        </a:prstGeom>
        <a:solidFill>
          <a:srgbClr val="0070C0"/>
        </a:solidFill>
        <a:ln w="25400" cap="flat" cmpd="sng" algn="ctr">
          <a:solidFill>
            <a:schemeClr val="lt1">
              <a:hueOff val="0"/>
              <a:satOff val="0"/>
              <a:lumOff val="0"/>
              <a:alphaOff val="0"/>
            </a:schemeClr>
          </a:solidFill>
          <a:prstDash val="solid"/>
        </a:ln>
        <a:effectLst>
          <a:outerShdw blurRad="63500" dist="25400" dir="5400000" rotWithShape="0">
            <a:srgbClr val="000000">
              <a:alpha val="43137"/>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6863" tIns="0" rIns="196863" bIns="0" numCol="1" spcCol="1270" anchor="ctr" anchorCtr="0">
          <a:noAutofit/>
        </a:bodyPr>
        <a:lstStyle/>
        <a:p>
          <a:pPr lvl="0" algn="l" defTabSz="1422400">
            <a:lnSpc>
              <a:spcPct val="90000"/>
            </a:lnSpc>
            <a:spcBef>
              <a:spcPct val="0"/>
            </a:spcBef>
            <a:spcAft>
              <a:spcPct val="35000"/>
            </a:spcAft>
          </a:pPr>
          <a:r>
            <a:rPr lang="zh-TW" altLang="en-US" sz="3200" b="1" kern="1200" dirty="0" smtClean="0">
              <a:effectLst>
                <a:outerShdw blurRad="38100" dist="38100" dir="2700000" algn="tl">
                  <a:srgbClr val="000000">
                    <a:alpha val="43137"/>
                  </a:srgbClr>
                </a:outerShdw>
              </a:effectLst>
            </a:rPr>
            <a:t>四、退場學校正向發展</a:t>
          </a:r>
          <a:endParaRPr lang="en-US" altLang="zh-TW" sz="3200" b="1" kern="1200" dirty="0" smtClean="0">
            <a:effectLst>
              <a:outerShdw blurRad="38100" dist="38100" dir="2700000" algn="tl">
                <a:srgbClr val="000000">
                  <a:alpha val="43137"/>
                </a:srgbClr>
              </a:outerShdw>
            </a:effectLst>
          </a:endParaRPr>
        </a:p>
      </dsp:txBody>
      <dsp:txXfrm>
        <a:off x="409491" y="3627287"/>
        <a:ext cx="6573566" cy="692586"/>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互連式環形圖"/>
  <dgm:desc val="用來顯示重疊或交互關聯的想法或概念。前 7 行 [階層 1] 的文字會各對應到一個圓。未使用的文字不會出現，但只要切換版面配置，仍然可以使用。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0.51</cdr:x>
      <cdr:y>0.51883</cdr:y>
    </cdr:from>
    <cdr:to>
      <cdr:x>0.51</cdr:x>
      <cdr:y>0.89683</cdr:y>
    </cdr:to>
    <cdr:cxnSp macro="">
      <cdr:nvCxnSpPr>
        <cdr:cNvPr id="2" name="直線單箭頭接點 1"/>
        <cdr:cNvCxnSpPr/>
      </cdr:nvCxnSpPr>
      <cdr:spPr>
        <a:xfrm xmlns:a="http://schemas.openxmlformats.org/drawingml/2006/main" flipV="1">
          <a:off x="3672408" y="1482551"/>
          <a:ext cx="0" cy="1080135"/>
        </a:xfrm>
        <a:prstGeom xmlns:a="http://schemas.openxmlformats.org/drawingml/2006/main" prst="straightConnector1">
          <a:avLst/>
        </a:prstGeom>
        <a:ln xmlns:a="http://schemas.openxmlformats.org/drawingml/2006/main" w="19050">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0.67</cdr:x>
      <cdr:y>0.69523</cdr:y>
    </cdr:from>
    <cdr:to>
      <cdr:x>0.67025</cdr:x>
      <cdr:y>0.90389</cdr:y>
    </cdr:to>
    <cdr:cxnSp macro="">
      <cdr:nvCxnSpPr>
        <cdr:cNvPr id="4" name="直線單箭頭接點 3"/>
        <cdr:cNvCxnSpPr/>
      </cdr:nvCxnSpPr>
      <cdr:spPr>
        <a:xfrm xmlns:a="http://schemas.openxmlformats.org/drawingml/2006/main" flipH="1" flipV="1">
          <a:off x="4824536" y="1986607"/>
          <a:ext cx="1802" cy="596254"/>
        </a:xfrm>
        <a:prstGeom xmlns:a="http://schemas.openxmlformats.org/drawingml/2006/main" prst="straightConnector1">
          <a:avLst/>
        </a:prstGeom>
        <a:ln xmlns:a="http://schemas.openxmlformats.org/drawingml/2006/main" w="19050">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0.16</cdr:x>
      <cdr:y>0.41803</cdr:y>
    </cdr:from>
    <cdr:to>
      <cdr:x>0.16019</cdr:x>
      <cdr:y>0.91386</cdr:y>
    </cdr:to>
    <cdr:cxnSp macro="">
      <cdr:nvCxnSpPr>
        <cdr:cNvPr id="5" name="直線單箭頭接點 4"/>
        <cdr:cNvCxnSpPr/>
      </cdr:nvCxnSpPr>
      <cdr:spPr>
        <a:xfrm xmlns:a="http://schemas.openxmlformats.org/drawingml/2006/main" flipV="1">
          <a:off x="1152128" y="1194519"/>
          <a:ext cx="1368" cy="1416834"/>
        </a:xfrm>
        <a:prstGeom xmlns:a="http://schemas.openxmlformats.org/drawingml/2006/main" prst="straightConnector1">
          <a:avLst/>
        </a:prstGeom>
        <a:ln xmlns:a="http://schemas.openxmlformats.org/drawingml/2006/main" w="19050">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0.34</cdr:x>
      <cdr:y>0.51883</cdr:y>
    </cdr:from>
    <cdr:to>
      <cdr:x>0.34</cdr:x>
      <cdr:y>0.91094</cdr:y>
    </cdr:to>
    <cdr:cxnSp macro="">
      <cdr:nvCxnSpPr>
        <cdr:cNvPr id="6" name="直線單箭頭接點 5"/>
        <cdr:cNvCxnSpPr/>
      </cdr:nvCxnSpPr>
      <cdr:spPr>
        <a:xfrm xmlns:a="http://schemas.openxmlformats.org/drawingml/2006/main" flipV="1">
          <a:off x="2448272" y="1482551"/>
          <a:ext cx="0" cy="1120454"/>
        </a:xfrm>
        <a:prstGeom xmlns:a="http://schemas.openxmlformats.org/drawingml/2006/main" prst="straightConnector1">
          <a:avLst/>
        </a:prstGeom>
        <a:ln xmlns:a="http://schemas.openxmlformats.org/drawingml/2006/main" w="19050">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2" y="0"/>
            <a:ext cx="2946247" cy="495539"/>
          </a:xfrm>
          <a:prstGeom prst="rect">
            <a:avLst/>
          </a:prstGeom>
        </p:spPr>
        <p:txBody>
          <a:bodyPr vert="horz" lIns="92075" tIns="46038" rIns="92075" bIns="46038" rtlCol="0"/>
          <a:lstStyle>
            <a:lvl1pPr algn="l">
              <a:defRPr sz="1200"/>
            </a:lvl1pPr>
          </a:lstStyle>
          <a:p>
            <a:endParaRPr lang="zh-TW" altLang="en-US"/>
          </a:p>
        </p:txBody>
      </p:sp>
      <p:sp>
        <p:nvSpPr>
          <p:cNvPr id="3" name="日期版面配置區 2"/>
          <p:cNvSpPr>
            <a:spLocks noGrp="1"/>
          </p:cNvSpPr>
          <p:nvPr>
            <p:ph type="dt" sz="quarter" idx="1"/>
          </p:nvPr>
        </p:nvSpPr>
        <p:spPr>
          <a:xfrm>
            <a:off x="3849826" y="0"/>
            <a:ext cx="2946246" cy="495539"/>
          </a:xfrm>
          <a:prstGeom prst="rect">
            <a:avLst/>
          </a:prstGeom>
        </p:spPr>
        <p:txBody>
          <a:bodyPr vert="horz" lIns="92075" tIns="46038" rIns="92075" bIns="46038" rtlCol="0"/>
          <a:lstStyle>
            <a:lvl1pPr algn="r">
              <a:defRPr sz="1200"/>
            </a:lvl1pPr>
          </a:lstStyle>
          <a:p>
            <a:fld id="{AA1429B2-5362-4D89-A34A-3F9EF2E380DD}" type="datetimeFigureOut">
              <a:rPr lang="zh-TW" altLang="en-US" smtClean="0"/>
              <a:t>2015/3/26</a:t>
            </a:fld>
            <a:endParaRPr lang="zh-TW" altLang="en-US"/>
          </a:p>
        </p:txBody>
      </p:sp>
      <p:sp>
        <p:nvSpPr>
          <p:cNvPr id="4" name="頁尾版面配置區 3"/>
          <p:cNvSpPr>
            <a:spLocks noGrp="1"/>
          </p:cNvSpPr>
          <p:nvPr>
            <p:ph type="ftr" sz="quarter" idx="2"/>
          </p:nvPr>
        </p:nvSpPr>
        <p:spPr>
          <a:xfrm>
            <a:off x="2" y="9378711"/>
            <a:ext cx="2946247" cy="495539"/>
          </a:xfrm>
          <a:prstGeom prst="rect">
            <a:avLst/>
          </a:prstGeom>
        </p:spPr>
        <p:txBody>
          <a:bodyPr vert="horz" lIns="92075" tIns="46038" rIns="92075" bIns="46038"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826" y="9378711"/>
            <a:ext cx="2946246" cy="495539"/>
          </a:xfrm>
          <a:prstGeom prst="rect">
            <a:avLst/>
          </a:prstGeom>
        </p:spPr>
        <p:txBody>
          <a:bodyPr vert="horz" lIns="92075" tIns="46038" rIns="92075" bIns="46038" rtlCol="0" anchor="b"/>
          <a:lstStyle>
            <a:lvl1pPr algn="r">
              <a:defRPr sz="1200"/>
            </a:lvl1pPr>
          </a:lstStyle>
          <a:p>
            <a:fld id="{786EA7DE-9AEB-4479-A136-6B707781FC67}" type="slidenum">
              <a:rPr lang="zh-TW" altLang="en-US" smtClean="0"/>
              <a:t>‹#›</a:t>
            </a:fld>
            <a:endParaRPr lang="zh-TW" altLang="en-US"/>
          </a:p>
        </p:txBody>
      </p:sp>
    </p:spTree>
    <p:extLst>
      <p:ext uri="{BB962C8B-B14F-4D97-AF65-F5344CB8AC3E}">
        <p14:creationId xmlns:p14="http://schemas.microsoft.com/office/powerpoint/2010/main" val="370061040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7" y="0"/>
            <a:ext cx="2945659" cy="493712"/>
          </a:xfrm>
          <a:prstGeom prst="rect">
            <a:avLst/>
          </a:prstGeom>
        </p:spPr>
        <p:txBody>
          <a:bodyPr vert="horz" lIns="91392" tIns="45695" rIns="91392" bIns="45695" rtlCol="0"/>
          <a:lstStyle>
            <a:lvl1pPr algn="l">
              <a:defRPr sz="1200"/>
            </a:lvl1pPr>
          </a:lstStyle>
          <a:p>
            <a:endParaRPr lang="zh-TW" altLang="en-US"/>
          </a:p>
        </p:txBody>
      </p:sp>
      <p:sp>
        <p:nvSpPr>
          <p:cNvPr id="3" name="日期版面配置區 2"/>
          <p:cNvSpPr>
            <a:spLocks noGrp="1"/>
          </p:cNvSpPr>
          <p:nvPr>
            <p:ph type="dt" idx="1"/>
          </p:nvPr>
        </p:nvSpPr>
        <p:spPr>
          <a:xfrm>
            <a:off x="3850450" y="0"/>
            <a:ext cx="2945659" cy="493712"/>
          </a:xfrm>
          <a:prstGeom prst="rect">
            <a:avLst/>
          </a:prstGeom>
        </p:spPr>
        <p:txBody>
          <a:bodyPr vert="horz" lIns="91392" tIns="45695" rIns="91392" bIns="45695" rtlCol="0"/>
          <a:lstStyle>
            <a:lvl1pPr algn="r">
              <a:defRPr sz="1200"/>
            </a:lvl1pPr>
          </a:lstStyle>
          <a:p>
            <a:fld id="{69434231-AC64-4895-95D4-2699F01CA866}" type="datetimeFigureOut">
              <a:rPr lang="zh-TW" altLang="en-US" smtClean="0"/>
              <a:t>2015/3/26</a:t>
            </a:fld>
            <a:endParaRPr lang="zh-TW" altLang="en-US"/>
          </a:p>
        </p:txBody>
      </p:sp>
      <p:sp>
        <p:nvSpPr>
          <p:cNvPr id="4" name="投影片圖像版面配置區 3"/>
          <p:cNvSpPr>
            <a:spLocks noGrp="1" noRot="1" noChangeAspect="1"/>
          </p:cNvSpPr>
          <p:nvPr>
            <p:ph type="sldImg" idx="2"/>
          </p:nvPr>
        </p:nvSpPr>
        <p:spPr>
          <a:xfrm>
            <a:off x="930275" y="741363"/>
            <a:ext cx="4937125" cy="3702050"/>
          </a:xfrm>
          <a:prstGeom prst="rect">
            <a:avLst/>
          </a:prstGeom>
          <a:noFill/>
          <a:ln w="12700">
            <a:solidFill>
              <a:prstClr val="black"/>
            </a:solidFill>
          </a:ln>
        </p:spPr>
        <p:txBody>
          <a:bodyPr vert="horz" lIns="91392" tIns="45695" rIns="91392" bIns="45695" rtlCol="0" anchor="ctr"/>
          <a:lstStyle/>
          <a:p>
            <a:endParaRPr lang="zh-TW" altLang="en-US"/>
          </a:p>
        </p:txBody>
      </p:sp>
      <p:sp>
        <p:nvSpPr>
          <p:cNvPr id="5" name="備忘稿版面配置區 4"/>
          <p:cNvSpPr>
            <a:spLocks noGrp="1"/>
          </p:cNvSpPr>
          <p:nvPr>
            <p:ph type="body" sz="quarter" idx="3"/>
          </p:nvPr>
        </p:nvSpPr>
        <p:spPr>
          <a:xfrm>
            <a:off x="679768" y="4690270"/>
            <a:ext cx="5438140" cy="4443413"/>
          </a:xfrm>
          <a:prstGeom prst="rect">
            <a:avLst/>
          </a:prstGeom>
        </p:spPr>
        <p:txBody>
          <a:bodyPr vert="horz" lIns="91392" tIns="45695" rIns="91392" bIns="45695"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7" y="9378828"/>
            <a:ext cx="2945659" cy="493712"/>
          </a:xfrm>
          <a:prstGeom prst="rect">
            <a:avLst/>
          </a:prstGeom>
        </p:spPr>
        <p:txBody>
          <a:bodyPr vert="horz" lIns="91392" tIns="45695" rIns="91392" bIns="45695"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50" y="9378828"/>
            <a:ext cx="2945659" cy="493712"/>
          </a:xfrm>
          <a:prstGeom prst="rect">
            <a:avLst/>
          </a:prstGeom>
        </p:spPr>
        <p:txBody>
          <a:bodyPr vert="horz" lIns="91392" tIns="45695" rIns="91392" bIns="45695" rtlCol="0" anchor="b"/>
          <a:lstStyle>
            <a:lvl1pPr algn="r">
              <a:defRPr sz="1200"/>
            </a:lvl1pPr>
          </a:lstStyle>
          <a:p>
            <a:fld id="{37170EE2-AF21-4F58-ACD5-7D18C3DA6B35}" type="slidenum">
              <a:rPr lang="zh-TW" altLang="en-US" smtClean="0"/>
              <a:t>‹#›</a:t>
            </a:fld>
            <a:endParaRPr lang="zh-TW" altLang="en-US"/>
          </a:p>
        </p:txBody>
      </p:sp>
    </p:spTree>
    <p:extLst>
      <p:ext uri="{BB962C8B-B14F-4D97-AF65-F5344CB8AC3E}">
        <p14:creationId xmlns:p14="http://schemas.microsoft.com/office/powerpoint/2010/main" val="296000710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1688948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663720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895583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Tree>
    <p:extLst>
      <p:ext uri="{BB962C8B-B14F-4D97-AF65-F5344CB8AC3E}">
        <p14:creationId xmlns:p14="http://schemas.microsoft.com/office/powerpoint/2010/main" val="3261613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Tree>
    <p:extLst>
      <p:ext uri="{BB962C8B-B14F-4D97-AF65-F5344CB8AC3E}">
        <p14:creationId xmlns:p14="http://schemas.microsoft.com/office/powerpoint/2010/main" val="69321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Tree>
    <p:extLst>
      <p:ext uri="{BB962C8B-B14F-4D97-AF65-F5344CB8AC3E}">
        <p14:creationId xmlns:p14="http://schemas.microsoft.com/office/powerpoint/2010/main" val="2170235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3399420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32560" y="359898"/>
            <a:ext cx="7406640" cy="1472184"/>
          </a:xfrm>
        </p:spPr>
        <p:txBody>
          <a:bodyPr anchor="b"/>
          <a:lstStyle>
            <a:lvl1pPr algn="l">
              <a:defRPr/>
            </a:lvl1pPr>
            <a:extLst/>
          </a:lstStyle>
          <a:p>
            <a:r>
              <a:rPr kumimoji="0" lang="zh-TW" altLang="en-US" smtClean="0"/>
              <a:t>按一下以編輯母片標題樣式</a:t>
            </a:r>
            <a:endParaRPr kumimoji="0"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7" name="日期版面配置區 6"/>
          <p:cNvSpPr>
            <a:spLocks noGrp="1"/>
          </p:cNvSpPr>
          <p:nvPr>
            <p:ph type="dt" sz="half" idx="10"/>
          </p:nvPr>
        </p:nvSpPr>
        <p:spPr/>
        <p:txBody>
          <a:bodyPr/>
          <a:lstStyle>
            <a:extLst/>
          </a:lstStyle>
          <a:p>
            <a:fld id="{39955048-B6A9-4669-B4BE-6620FE3F1E27}" type="datetime1">
              <a:rPr lang="zh-TW" altLang="en-US" smtClean="0"/>
              <a:t>2015/3/26</a:t>
            </a:fld>
            <a:endParaRPr lang="zh-TW" altLang="en-US"/>
          </a:p>
        </p:txBody>
      </p:sp>
      <p:sp>
        <p:nvSpPr>
          <p:cNvPr id="20" name="頁尾版面配置區 19"/>
          <p:cNvSpPr>
            <a:spLocks noGrp="1"/>
          </p:cNvSpPr>
          <p:nvPr>
            <p:ph type="ftr" sz="quarter" idx="11"/>
          </p:nvPr>
        </p:nvSpPr>
        <p:spPr/>
        <p:txBody>
          <a:bodyPr/>
          <a:lstStyle>
            <a:extLst/>
          </a:lstStyle>
          <a:p>
            <a:endParaRPr lang="zh-TW" altLang="en-US"/>
          </a:p>
        </p:txBody>
      </p:sp>
      <p:sp>
        <p:nvSpPr>
          <p:cNvPr id="10" name="投影片編號版面配置區 9"/>
          <p:cNvSpPr>
            <a:spLocks noGrp="1"/>
          </p:cNvSpPr>
          <p:nvPr>
            <p:ph type="sldNum" sz="quarter" idx="12"/>
          </p:nvPr>
        </p:nvSpPr>
        <p:spPr/>
        <p:txBody>
          <a:bodyPr/>
          <a:lstStyle>
            <a:extLst/>
          </a:lstStyle>
          <a:p>
            <a:fld id="{749F9AC0-5DDB-4D78-8B3E-390E5C5F4784}" type="slidenum">
              <a:rPr lang="zh-TW" altLang="en-US" smtClean="0"/>
              <a:pPr/>
              <a:t>‹#›</a:t>
            </a:fld>
            <a:endParaRPr lang="zh-TW" altLang="en-US" dirty="0"/>
          </a:p>
        </p:txBody>
      </p:sp>
      <p:sp>
        <p:nvSpPr>
          <p:cNvPr id="8" name="橢圓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8F08F1E8-33DD-4E13-BB2E-6651CA84E102}" type="datetime1">
              <a:rPr lang="zh-TW" altLang="en-US" smtClean="0"/>
              <a:t>2015/3/26</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749F9AC0-5DDB-4D78-8B3E-390E5C5F4784}"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1143000" y="274640"/>
            <a:ext cx="55626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783132AA-E933-4903-B2DB-E647D3815442}" type="datetime1">
              <a:rPr lang="zh-TW" altLang="en-US" smtClean="0"/>
              <a:t>2015/3/26</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749F9AC0-5DDB-4D78-8B3E-390E5C5F4784}"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A5F816B6-07DC-4D6D-A9DE-52BDF7A1D0C5}" type="datetime1">
              <a:rPr lang="zh-TW" altLang="en-US" smtClean="0"/>
              <a:t>2015/3/26</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749F9AC0-5DDB-4D78-8B3E-390E5C5F4784}"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ABD8DAA0-EDF9-4E37-8DA2-486F14CF94C3}" type="datetime1">
              <a:rPr lang="zh-TW" altLang="en-US" smtClean="0"/>
              <a:t>2015/3/26</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749F9AC0-5DDB-4D78-8B3E-390E5C5F4784}" type="slidenum">
              <a:rPr lang="zh-TW" altLang="en-US" smtClean="0"/>
              <a:t>‹#›</a:t>
            </a:fld>
            <a:endParaRPr lang="zh-TW"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35107689-6E83-48D2-A3C7-0B6916D2AEFF}" type="datetime1">
              <a:rPr lang="zh-TW" altLang="en-US" smtClean="0"/>
              <a:t>2015/3/26</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749F9AC0-5DDB-4D78-8B3E-390E5C5F4784}"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522C5F99-0141-4007-8912-F3E0A4C52E8F}" type="datetime1">
              <a:rPr lang="zh-TW" altLang="en-US" smtClean="0"/>
              <a:t>2015/3/26</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749F9AC0-5DDB-4D78-8B3E-390E5C5F4784}"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nchor="ctr"/>
          <a:lstStyle>
            <a:lvl1pPr>
              <a:defRPr b="1"/>
            </a:lvl1pPr>
            <a:extLst/>
          </a:lstStyle>
          <a:p>
            <a:r>
              <a:rPr kumimoji="0" lang="zh-TW" altLang="en-US" dirty="0" smtClean="0"/>
              <a:t>按一下以編輯母片標題樣式</a:t>
            </a:r>
            <a:endParaRPr kumimoji="0" lang="en-US" dirty="0"/>
          </a:p>
        </p:txBody>
      </p:sp>
      <p:sp>
        <p:nvSpPr>
          <p:cNvPr id="3" name="日期版面配置區 2"/>
          <p:cNvSpPr>
            <a:spLocks noGrp="1"/>
          </p:cNvSpPr>
          <p:nvPr>
            <p:ph type="dt" sz="half" idx="10"/>
          </p:nvPr>
        </p:nvSpPr>
        <p:spPr/>
        <p:txBody>
          <a:bodyPr/>
          <a:lstStyle>
            <a:extLst/>
          </a:lstStyle>
          <a:p>
            <a:fld id="{4D9A2095-49E0-4356-9F33-998BB19D3CDE}" type="datetime1">
              <a:rPr lang="zh-TW" altLang="en-US" smtClean="0"/>
              <a:t>2015/3/26</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749F9AC0-5DDB-4D78-8B3E-390E5C5F4784}" type="slidenum">
              <a:rPr lang="zh-TW" altLang="en-US" smtClean="0"/>
              <a:pPr/>
              <a:t>‹#›</a:t>
            </a:fld>
            <a:endParaRPr lang="zh-TW" altLang="en-US" dirty="0"/>
          </a:p>
        </p:txBody>
      </p:sp>
      <p:sp>
        <p:nvSpPr>
          <p:cNvPr id="6" name="Rectangle 15"/>
          <p:cNvSpPr>
            <a:spLocks noChangeArrowheads="1"/>
          </p:cNvSpPr>
          <p:nvPr userDrawn="1"/>
        </p:nvSpPr>
        <p:spPr bwMode="auto">
          <a:xfrm>
            <a:off x="8281519" y="6511925"/>
            <a:ext cx="720725" cy="269875"/>
          </a:xfrm>
          <a:prstGeom prst="rect">
            <a:avLst/>
          </a:prstGeom>
          <a:noFill/>
          <a:ln w="9525">
            <a:noFill/>
            <a:miter lim="800000"/>
            <a:headEnd/>
            <a:tailEnd/>
          </a:ln>
        </p:spPr>
        <p:txBody>
          <a:bodyPr lIns="0" tIns="0" rIns="0" bIns="0"/>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fld id="{0ABB345E-0AAB-44DD-83F4-4B8EDF2BD269}" type="slidenum">
              <a:rPr lang="en-US" altLang="zh-TW" b="1" smtClean="0">
                <a:latin typeface="Times New Roman" panose="02020603050405020304" pitchFamily="18" charset="0"/>
              </a:rPr>
              <a:pPr algn="r" eaLnBrk="1" hangingPunct="1"/>
              <a:t>‹#›</a:t>
            </a:fld>
            <a:r>
              <a:rPr lang="en-US" altLang="zh-TW" b="1" dirty="0" smtClean="0">
                <a:latin typeface="Times New Roman" panose="02020603050405020304" pitchFamily="18" charset="0"/>
              </a:rPr>
              <a:t>/33</a:t>
            </a:r>
            <a:endParaRPr lang="en-US" altLang="zh-TW" b="1" dirty="0">
              <a:latin typeface="Times New Roman" panose="02020603050405020304" pitchFamily="18" charset="0"/>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版面配置區 1"/>
          <p:cNvSpPr>
            <a:spLocks noGrp="1"/>
          </p:cNvSpPr>
          <p:nvPr>
            <p:ph type="dt" sz="half" idx="10"/>
          </p:nvPr>
        </p:nvSpPr>
        <p:spPr/>
        <p:txBody>
          <a:bodyPr/>
          <a:lstStyle>
            <a:extLst/>
          </a:lstStyle>
          <a:p>
            <a:fld id="{106E676D-C9B0-49D1-86B2-D030056441DF}" type="datetime1">
              <a:rPr lang="zh-TW" altLang="en-US" smtClean="0"/>
              <a:t>2015/3/26</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749F9AC0-5DDB-4D78-8B3E-390E5C5F4784}" type="slidenum">
              <a:rPr lang="zh-TW" altLang="en-US" smtClean="0"/>
              <a:pPr/>
              <a:t>‹#›</a:t>
            </a:fld>
            <a:endParaRPr lang="zh-TW"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383A5302-5200-412A-B3D4-1495EE0E6A74}" type="datetime1">
              <a:rPr lang="zh-TW" altLang="en-US" smtClean="0"/>
              <a:t>2015/3/26</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749F9AC0-5DDB-4D78-8B3E-390E5C5F4784}" type="slidenum">
              <a:rPr lang="zh-TW" altLang="en-US" smtClean="0"/>
              <a:t>‹#›</a:t>
            </a:fld>
            <a:endParaRPr lang="zh-TW"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extLst/>
          </a:lstStyle>
          <a:p>
            <a:fld id="{1EB17BEE-6746-4560-B18F-BD96CC58FC1B}" type="datetime1">
              <a:rPr lang="zh-TW" altLang="en-US" smtClean="0"/>
              <a:t>2015/3/26</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749F9AC0-5DDB-4D78-8B3E-390E5C5F4784}" type="slidenum">
              <a:rPr lang="zh-TW" altLang="en-US" smtClean="0"/>
              <a:t>‹#›</a:t>
            </a:fld>
            <a:endParaRPr lang="zh-TW"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TW" altLang="en-US" smtClean="0"/>
              <a:t>按一下圖示以新增圖片</a:t>
            </a:r>
            <a:endParaRPr kumimoji="0" lang="en-US" dirty="0"/>
          </a:p>
        </p:txBody>
      </p:sp>
      <p:sp>
        <p:nvSpPr>
          <p:cNvPr id="9" name="流程圖: 程序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流程圖: 程序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標題版面配置區 4"/>
          <p:cNvSpPr>
            <a:spLocks noGrp="1"/>
          </p:cNvSpPr>
          <p:nvPr>
            <p:ph type="title"/>
          </p:nvPr>
        </p:nvSpPr>
        <p:spPr>
          <a:xfrm>
            <a:off x="1435608" y="274638"/>
            <a:ext cx="7498080" cy="1143000"/>
          </a:xfrm>
          <a:prstGeom prst="rect">
            <a:avLst/>
          </a:prstGeom>
        </p:spPr>
        <p:txBody>
          <a:bodyPr anchor="ctr">
            <a:normAutofit/>
          </a:bodyPr>
          <a:lstStyle>
            <a:extLst/>
          </a:lstStyle>
          <a:p>
            <a:r>
              <a:rPr kumimoji="0" lang="zh-TW" altLang="en-US" smtClean="0"/>
              <a:t>按一下以編輯母片標題樣式</a:t>
            </a:r>
            <a:endParaRPr kumimoji="0" lang="en-US"/>
          </a:p>
        </p:txBody>
      </p:sp>
      <p:sp>
        <p:nvSpPr>
          <p:cNvPr id="9" name="文字版面配置區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280AB03-D31F-4BBE-9620-34CDDAB5E214}" type="datetime1">
              <a:rPr lang="zh-TW" altLang="en-US" smtClean="0"/>
              <a:t>2015/3/26</a:t>
            </a:fld>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zh-TW" altLang="en-US"/>
          </a:p>
        </p:txBody>
      </p:sp>
      <p:sp>
        <p:nvSpPr>
          <p:cNvPr id="22" name="投影片編號版面配置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49F9AC0-5DDB-4D78-8B3E-390E5C5F4784}" type="slidenum">
              <a:rPr lang="zh-TW" altLang="en-US" smtClean="0"/>
              <a:t>‹#›</a:t>
            </a:fld>
            <a:endParaRPr lang="zh-TW"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pic>
        <p:nvPicPr>
          <p:cNvPr id="13" name="圖片 12"/>
          <p:cNvPicPr>
            <a:picLocks noChangeAspect="1"/>
          </p:cNvPicPr>
          <p:nvPr userDrawn="1"/>
        </p:nvPicPr>
        <p:blipFill>
          <a:blip r:embed="rId13" cstate="print">
            <a:extLst>
              <a:ext uri="{BEBA8EAE-BF5A-486C-A8C5-ECC9F3942E4B}">
                <a14:imgProps xmlns:a14="http://schemas.microsoft.com/office/drawing/2010/main">
                  <a14:imgLayer r:embed="rId14">
                    <a14:imgEffect>
                      <a14:backgroundRemoval t="0" b="100000" l="471" r="99529"/>
                    </a14:imgEffect>
                  </a14:imgLayer>
                </a14:imgProps>
              </a:ext>
              <a:ext uri="{28A0092B-C50C-407E-A947-70E740481C1C}">
                <a14:useLocalDpi xmlns:a14="http://schemas.microsoft.com/office/drawing/2010/main" val="0"/>
              </a:ext>
            </a:extLst>
          </a:blip>
          <a:stretch>
            <a:fillRect/>
          </a:stretch>
        </p:blipFill>
        <p:spPr>
          <a:xfrm>
            <a:off x="8100392" y="260648"/>
            <a:ext cx="691915" cy="691915"/>
          </a:xfrm>
          <a:prstGeom prst="rect">
            <a:avLst/>
          </a:prstGeom>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6.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043608" y="2852936"/>
            <a:ext cx="7858875" cy="1088798"/>
          </a:xfrm>
        </p:spPr>
        <p:txBody>
          <a:bodyPr>
            <a:normAutofit/>
          </a:bodyPr>
          <a:lstStyle/>
          <a:p>
            <a:r>
              <a:rPr lang="zh-TW" altLang="en-US" sz="5400" b="1" dirty="0" smtClean="0"/>
              <a:t>高等教育創新轉型方案</a:t>
            </a:r>
            <a:endParaRPr lang="zh-TW" altLang="en-US" sz="5400" b="1" dirty="0"/>
          </a:p>
        </p:txBody>
      </p:sp>
      <p:sp>
        <p:nvSpPr>
          <p:cNvPr id="3" name="副標題 2"/>
          <p:cNvSpPr>
            <a:spLocks noGrp="1"/>
          </p:cNvSpPr>
          <p:nvPr>
            <p:ph type="subTitle" idx="1"/>
          </p:nvPr>
        </p:nvSpPr>
        <p:spPr>
          <a:xfrm>
            <a:off x="2915816" y="4797152"/>
            <a:ext cx="5637010" cy="882119"/>
          </a:xfrm>
        </p:spPr>
        <p:txBody>
          <a:bodyPr>
            <a:normAutofit/>
          </a:bodyPr>
          <a:lstStyle/>
          <a:p>
            <a:pPr algn="r"/>
            <a:r>
              <a:rPr lang="zh-TW" altLang="en-US" sz="2800" b="1" dirty="0" smtClean="0">
                <a:latin typeface="+mn-ea"/>
              </a:rPr>
              <a:t>教育部 </a:t>
            </a:r>
            <a:r>
              <a:rPr lang="en-US" altLang="zh-TW" sz="2800" b="1" dirty="0" smtClean="0">
                <a:latin typeface="+mn-ea"/>
              </a:rPr>
              <a:t>104.3.27</a:t>
            </a:r>
            <a:endParaRPr lang="zh-TW" altLang="en-US" sz="2800" b="1" dirty="0">
              <a:latin typeface="+mn-ea"/>
            </a:endParaRPr>
          </a:p>
        </p:txBody>
      </p:sp>
    </p:spTree>
    <p:extLst>
      <p:ext uri="{BB962C8B-B14F-4D97-AF65-F5344CB8AC3E}">
        <p14:creationId xmlns:p14="http://schemas.microsoft.com/office/powerpoint/2010/main" val="22041539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1"/>
          <p:cNvSpPr txBox="1">
            <a:spLocks/>
          </p:cNvSpPr>
          <p:nvPr/>
        </p:nvSpPr>
        <p:spPr>
          <a:xfrm>
            <a:off x="107504" y="397823"/>
            <a:ext cx="6512511" cy="1143000"/>
          </a:xfrm>
          <a:prstGeom prst="rect">
            <a:avLst/>
          </a:prstGeom>
        </p:spPr>
        <p:txBody>
          <a:bodyPr anchor="ctr">
            <a:normAutofit/>
          </a:bodyPr>
          <a:lstStyle>
            <a:lvl1pPr algn="l" rtl="0" eaLnBrk="1" latinLnBrk="0" hangingPunct="1">
              <a:spcBef>
                <a:spcPct val="0"/>
              </a:spcBef>
              <a:buNone/>
              <a:defRPr kumimoji="0" sz="4300" b="1"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zh-TW" altLang="en-US" dirty="0" smtClean="0">
                <a:latin typeface="+mn-ea"/>
                <a:ea typeface="+mn-ea"/>
              </a:rPr>
              <a:t>ㄧ、高階</a:t>
            </a:r>
            <a:r>
              <a:rPr lang="zh-TW" altLang="zh-TW" dirty="0">
                <a:latin typeface="+mn-ea"/>
                <a:ea typeface="+mn-ea"/>
              </a:rPr>
              <a:t>人</a:t>
            </a:r>
            <a:r>
              <a:rPr lang="zh-TW" altLang="en-US" dirty="0">
                <a:latin typeface="+mn-ea"/>
                <a:ea typeface="+mn-ea"/>
              </a:rPr>
              <a:t>才</a:t>
            </a:r>
            <a:r>
              <a:rPr lang="zh-TW" altLang="zh-TW" dirty="0" smtClean="0">
                <a:latin typeface="+mn-ea"/>
                <a:ea typeface="+mn-ea"/>
              </a:rPr>
              <a:t>躍升</a:t>
            </a:r>
            <a:endParaRPr lang="zh-TW" altLang="zh-TW" dirty="0">
              <a:latin typeface="+mn-ea"/>
              <a:ea typeface="+mn-ea"/>
            </a:endParaRPr>
          </a:p>
          <a:p>
            <a:pPr algn="ctr"/>
            <a:endParaRPr lang="zh-TW" altLang="en-US" sz="2000" dirty="0"/>
          </a:p>
        </p:txBody>
      </p:sp>
      <p:graphicFrame>
        <p:nvGraphicFramePr>
          <p:cNvPr id="5" name="資料庫圖表 4"/>
          <p:cNvGraphicFramePr/>
          <p:nvPr>
            <p:extLst>
              <p:ext uri="{D42A27DB-BD31-4B8C-83A1-F6EECF244321}">
                <p14:modId xmlns:p14="http://schemas.microsoft.com/office/powerpoint/2010/main" val="2578989761"/>
              </p:ext>
            </p:extLst>
          </p:nvPr>
        </p:nvGraphicFramePr>
        <p:xfrm>
          <a:off x="251520" y="1484784"/>
          <a:ext cx="8892480" cy="4941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21017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字方塊 1"/>
          <p:cNvSpPr txBox="1"/>
          <p:nvPr/>
        </p:nvSpPr>
        <p:spPr>
          <a:xfrm>
            <a:off x="3438942" y="5193000"/>
            <a:ext cx="2644140" cy="39624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540385">
              <a:lnSpc>
                <a:spcPts val="2400"/>
              </a:lnSpc>
              <a:spcAft>
                <a:spcPts val="0"/>
              </a:spcAft>
            </a:pPr>
            <a:r>
              <a:rPr lang="zh-TW" sz="1400" b="1" kern="100" dirty="0">
                <a:effectLst/>
                <a:latin typeface="微軟正黑體" panose="020B0604030504040204" pitchFamily="34" charset="-120"/>
                <a:ea typeface="微軟正黑體" panose="020B0604030504040204" pitchFamily="34" charset="-120"/>
                <a:cs typeface="Times New Roman"/>
              </a:rPr>
              <a:t>教師個人媒合流程</a:t>
            </a:r>
            <a:endParaRPr lang="zh-TW" sz="1200" kern="100" dirty="0">
              <a:effectLst/>
              <a:latin typeface="微軟正黑體" panose="020B0604030504040204" pitchFamily="34" charset="-120"/>
              <a:ea typeface="微軟正黑體" panose="020B0604030504040204" pitchFamily="34" charset="-120"/>
              <a:cs typeface="Times New Roman"/>
            </a:endParaRPr>
          </a:p>
          <a:p>
            <a:pPr>
              <a:spcAft>
                <a:spcPts val="0"/>
              </a:spcAft>
            </a:pPr>
            <a:r>
              <a:rPr lang="en-US" sz="1200" kern="100" dirty="0">
                <a:effectLst/>
                <a:latin typeface="微軟正黑體" panose="020B0604030504040204" pitchFamily="34" charset="-120"/>
                <a:ea typeface="微軟正黑體" panose="020B0604030504040204" pitchFamily="34" charset="-120"/>
                <a:cs typeface="Times New Roman"/>
              </a:rPr>
              <a:t> </a:t>
            </a:r>
            <a:endParaRPr lang="zh-TW" sz="1200" kern="100" dirty="0">
              <a:effectLst/>
              <a:latin typeface="微軟正黑體" panose="020B0604030504040204" pitchFamily="34" charset="-120"/>
              <a:ea typeface="微軟正黑體" panose="020B0604030504040204" pitchFamily="34" charset="-120"/>
              <a:cs typeface="Times New Roman"/>
            </a:endParaRPr>
          </a:p>
        </p:txBody>
      </p:sp>
      <p:sp>
        <p:nvSpPr>
          <p:cNvPr id="6" name="文字方塊 5"/>
          <p:cNvSpPr txBox="1"/>
          <p:nvPr/>
        </p:nvSpPr>
        <p:spPr>
          <a:xfrm>
            <a:off x="245136" y="1244823"/>
            <a:ext cx="2820064" cy="461665"/>
          </a:xfrm>
          <a:prstGeom prst="rect">
            <a:avLst/>
          </a:prstGeom>
          <a:solidFill>
            <a:schemeClr val="tx2">
              <a:lumMod val="75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r>
              <a:rPr lang="zh-TW" altLang="en-US" sz="2400" dirty="0" smtClean="0"/>
              <a:t>輔導及運作機制</a:t>
            </a:r>
            <a:endParaRPr lang="zh-TW" altLang="en-US" sz="2400" dirty="0"/>
          </a:p>
        </p:txBody>
      </p:sp>
      <p:sp>
        <p:nvSpPr>
          <p:cNvPr id="2" name="矩形 1"/>
          <p:cNvSpPr/>
          <p:nvPr/>
        </p:nvSpPr>
        <p:spPr>
          <a:xfrm>
            <a:off x="1187624" y="1829606"/>
            <a:ext cx="7776864" cy="2751522"/>
          </a:xfrm>
          <a:prstGeom prst="rect">
            <a:avLst/>
          </a:prstGeom>
        </p:spPr>
        <p:txBody>
          <a:bodyPr wrap="square">
            <a:spAutoFit/>
          </a:bodyPr>
          <a:lstStyle/>
          <a:p>
            <a:pPr marL="342900" lvl="0" indent="-342900">
              <a:lnSpc>
                <a:spcPct val="120000"/>
              </a:lnSpc>
              <a:buFont typeface="+mj-lt"/>
              <a:buAutoNum type="arabicPeriod"/>
            </a:pPr>
            <a:r>
              <a:rPr lang="zh-TW" altLang="zh-TW" b="1" dirty="0"/>
              <a:t>建置大專校院高等教育人力躍升培訓及媒合平臺，並辦理平臺使用說明會使學界教師了解相關媒合管道。</a:t>
            </a:r>
            <a:endParaRPr lang="zh-TW" altLang="zh-TW" dirty="0"/>
          </a:p>
          <a:p>
            <a:pPr marL="342900" lvl="0" indent="-342900">
              <a:lnSpc>
                <a:spcPct val="120000"/>
              </a:lnSpc>
              <a:buFont typeface="+mj-lt"/>
              <a:buAutoNum type="arabicPeriod"/>
            </a:pPr>
            <a:r>
              <a:rPr lang="zh-TW" altLang="zh-TW" b="1" dirty="0"/>
              <a:t>受理大專校院教師提出申請書，分析高階人力現況後，進一步比對高等教育人才相關職缺結果，以利確定媒合標的。</a:t>
            </a:r>
            <a:endParaRPr lang="zh-TW" altLang="zh-TW" dirty="0"/>
          </a:p>
          <a:p>
            <a:pPr marL="342900" lvl="0" indent="-342900">
              <a:lnSpc>
                <a:spcPct val="120000"/>
              </a:lnSpc>
              <a:buFont typeface="+mj-lt"/>
              <a:buAutoNum type="arabicPeriod"/>
            </a:pPr>
            <a:r>
              <a:rPr lang="zh-TW" altLang="zh-TW" b="1" dirty="0"/>
              <a:t>針對不同類型之高等教育人才，建議可能媒合之模式與管道，並進行轉介服務及後續輔導</a:t>
            </a:r>
            <a:r>
              <a:rPr lang="zh-TW" altLang="zh-TW" b="1" dirty="0" smtClean="0"/>
              <a:t>。</a:t>
            </a:r>
            <a:endParaRPr lang="en-US" altLang="zh-TW" b="1" dirty="0" smtClean="0"/>
          </a:p>
          <a:p>
            <a:pPr marL="342900" lvl="0" indent="-342900">
              <a:lnSpc>
                <a:spcPct val="120000"/>
              </a:lnSpc>
              <a:buFont typeface="+mj-lt"/>
              <a:buAutoNum type="arabicPeriod"/>
            </a:pPr>
            <a:r>
              <a:rPr lang="x-none" altLang="zh-TW" b="1" dirty="0" smtClean="0"/>
              <a:t>開設相關培</a:t>
            </a:r>
            <a:r>
              <a:rPr lang="zh-TW" altLang="zh-TW" b="1" dirty="0"/>
              <a:t>訓課程，以協助學界教師對應產業端人力需求專長技能。</a:t>
            </a:r>
            <a:endParaRPr lang="en-US" altLang="zh-TW" b="1" dirty="0" smtClean="0"/>
          </a:p>
          <a:p>
            <a:pPr marL="342900" lvl="0" indent="-342900">
              <a:lnSpc>
                <a:spcPct val="120000"/>
              </a:lnSpc>
              <a:buFont typeface="+mj-lt"/>
              <a:buAutoNum type="arabicPeriod"/>
            </a:pPr>
            <a:endParaRPr lang="zh-TW" altLang="zh-TW" dirty="0"/>
          </a:p>
        </p:txBody>
      </p:sp>
      <p:grpSp>
        <p:nvGrpSpPr>
          <p:cNvPr id="19" name="群組 18"/>
          <p:cNvGrpSpPr/>
          <p:nvPr/>
        </p:nvGrpSpPr>
        <p:grpSpPr>
          <a:xfrm>
            <a:off x="971600" y="4365108"/>
            <a:ext cx="6652725" cy="884061"/>
            <a:chOff x="971756" y="4372381"/>
            <a:chExt cx="6652725" cy="633516"/>
          </a:xfrm>
        </p:grpSpPr>
        <p:sp>
          <p:nvSpPr>
            <p:cNvPr id="20" name="手繪多邊形 19"/>
            <p:cNvSpPr/>
            <p:nvPr/>
          </p:nvSpPr>
          <p:spPr>
            <a:xfrm>
              <a:off x="971756" y="4372382"/>
              <a:ext cx="1583789" cy="633515"/>
            </a:xfrm>
            <a:custGeom>
              <a:avLst/>
              <a:gdLst>
                <a:gd name="connsiteX0" fmla="*/ 0 w 1583789"/>
                <a:gd name="connsiteY0" fmla="*/ 0 h 633515"/>
                <a:gd name="connsiteX1" fmla="*/ 1267032 w 1583789"/>
                <a:gd name="connsiteY1" fmla="*/ 0 h 633515"/>
                <a:gd name="connsiteX2" fmla="*/ 1583789 w 1583789"/>
                <a:gd name="connsiteY2" fmla="*/ 316758 h 633515"/>
                <a:gd name="connsiteX3" fmla="*/ 1267032 w 1583789"/>
                <a:gd name="connsiteY3" fmla="*/ 633515 h 633515"/>
                <a:gd name="connsiteX4" fmla="*/ 0 w 1583789"/>
                <a:gd name="connsiteY4" fmla="*/ 633515 h 633515"/>
                <a:gd name="connsiteX5" fmla="*/ 0 w 1583789"/>
                <a:gd name="connsiteY5" fmla="*/ 0 h 633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83789" h="633515">
                  <a:moveTo>
                    <a:pt x="0" y="0"/>
                  </a:moveTo>
                  <a:lnTo>
                    <a:pt x="1267032" y="0"/>
                  </a:lnTo>
                  <a:lnTo>
                    <a:pt x="1583789" y="316758"/>
                  </a:lnTo>
                  <a:lnTo>
                    <a:pt x="1267032" y="633515"/>
                  </a:lnTo>
                  <a:lnTo>
                    <a:pt x="0" y="633515"/>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4008" tIns="32004" rIns="174381" bIns="32004" numCol="1" spcCol="1270" anchor="ctr" anchorCtr="0">
              <a:noAutofit/>
            </a:bodyPr>
            <a:lstStyle/>
            <a:p>
              <a:pPr lvl="0" algn="ctr" defTabSz="533400">
                <a:lnSpc>
                  <a:spcPct val="90000"/>
                </a:lnSpc>
                <a:spcBef>
                  <a:spcPct val="0"/>
                </a:spcBef>
                <a:spcAft>
                  <a:spcPct val="35000"/>
                </a:spcAft>
              </a:pPr>
              <a:r>
                <a:rPr lang="zh-TW" altLang="en-US" sz="1200" kern="1200"/>
                <a:t>教師個人會員註冊</a:t>
              </a:r>
            </a:p>
          </p:txBody>
        </p:sp>
        <p:sp>
          <p:nvSpPr>
            <p:cNvPr id="21" name="手繪多邊形 20"/>
            <p:cNvSpPr/>
            <p:nvPr/>
          </p:nvSpPr>
          <p:spPr>
            <a:xfrm>
              <a:off x="2230748" y="4372382"/>
              <a:ext cx="1583789" cy="633515"/>
            </a:xfrm>
            <a:custGeom>
              <a:avLst/>
              <a:gdLst>
                <a:gd name="connsiteX0" fmla="*/ 0 w 1583789"/>
                <a:gd name="connsiteY0" fmla="*/ 0 h 633515"/>
                <a:gd name="connsiteX1" fmla="*/ 1267032 w 1583789"/>
                <a:gd name="connsiteY1" fmla="*/ 0 h 633515"/>
                <a:gd name="connsiteX2" fmla="*/ 1583789 w 1583789"/>
                <a:gd name="connsiteY2" fmla="*/ 316758 h 633515"/>
                <a:gd name="connsiteX3" fmla="*/ 1267032 w 1583789"/>
                <a:gd name="connsiteY3" fmla="*/ 633515 h 633515"/>
                <a:gd name="connsiteX4" fmla="*/ 0 w 1583789"/>
                <a:gd name="connsiteY4" fmla="*/ 633515 h 633515"/>
                <a:gd name="connsiteX5" fmla="*/ 316758 w 1583789"/>
                <a:gd name="connsiteY5" fmla="*/ 316758 h 633515"/>
                <a:gd name="connsiteX6" fmla="*/ 0 w 1583789"/>
                <a:gd name="connsiteY6" fmla="*/ 0 h 633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89" h="633515">
                  <a:moveTo>
                    <a:pt x="0" y="0"/>
                  </a:moveTo>
                  <a:lnTo>
                    <a:pt x="1267032" y="0"/>
                  </a:lnTo>
                  <a:lnTo>
                    <a:pt x="1583789" y="316758"/>
                  </a:lnTo>
                  <a:lnTo>
                    <a:pt x="1267032" y="633515"/>
                  </a:lnTo>
                  <a:lnTo>
                    <a:pt x="0" y="633515"/>
                  </a:lnTo>
                  <a:lnTo>
                    <a:pt x="316758" y="31675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4764" tIns="32004" rIns="332759" bIns="32004" numCol="1" spcCol="1270" anchor="ctr" anchorCtr="0">
              <a:noAutofit/>
            </a:bodyPr>
            <a:lstStyle/>
            <a:p>
              <a:pPr lvl="0" algn="ctr" defTabSz="533400">
                <a:lnSpc>
                  <a:spcPct val="90000"/>
                </a:lnSpc>
                <a:spcBef>
                  <a:spcPct val="0"/>
                </a:spcBef>
                <a:spcAft>
                  <a:spcPct val="35000"/>
                </a:spcAft>
              </a:pPr>
              <a:r>
                <a:rPr lang="zh-TW" altLang="en-US" sz="1200" kern="1200" dirty="0"/>
                <a:t>填寫專長投遞履歷</a:t>
              </a:r>
            </a:p>
          </p:txBody>
        </p:sp>
        <p:sp>
          <p:nvSpPr>
            <p:cNvPr id="22" name="手繪多邊形 21"/>
            <p:cNvSpPr/>
            <p:nvPr/>
          </p:nvSpPr>
          <p:spPr>
            <a:xfrm>
              <a:off x="3506629" y="4372382"/>
              <a:ext cx="1583789" cy="633515"/>
            </a:xfrm>
            <a:custGeom>
              <a:avLst/>
              <a:gdLst>
                <a:gd name="connsiteX0" fmla="*/ 0 w 1583789"/>
                <a:gd name="connsiteY0" fmla="*/ 0 h 633515"/>
                <a:gd name="connsiteX1" fmla="*/ 1267032 w 1583789"/>
                <a:gd name="connsiteY1" fmla="*/ 0 h 633515"/>
                <a:gd name="connsiteX2" fmla="*/ 1583789 w 1583789"/>
                <a:gd name="connsiteY2" fmla="*/ 316758 h 633515"/>
                <a:gd name="connsiteX3" fmla="*/ 1267032 w 1583789"/>
                <a:gd name="connsiteY3" fmla="*/ 633515 h 633515"/>
                <a:gd name="connsiteX4" fmla="*/ 0 w 1583789"/>
                <a:gd name="connsiteY4" fmla="*/ 633515 h 633515"/>
                <a:gd name="connsiteX5" fmla="*/ 316758 w 1583789"/>
                <a:gd name="connsiteY5" fmla="*/ 316758 h 633515"/>
                <a:gd name="connsiteX6" fmla="*/ 0 w 1583789"/>
                <a:gd name="connsiteY6" fmla="*/ 0 h 633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89" h="633515">
                  <a:moveTo>
                    <a:pt x="0" y="0"/>
                  </a:moveTo>
                  <a:lnTo>
                    <a:pt x="1267032" y="0"/>
                  </a:lnTo>
                  <a:lnTo>
                    <a:pt x="1583789" y="316758"/>
                  </a:lnTo>
                  <a:lnTo>
                    <a:pt x="1267032" y="633515"/>
                  </a:lnTo>
                  <a:lnTo>
                    <a:pt x="0" y="633515"/>
                  </a:lnTo>
                  <a:lnTo>
                    <a:pt x="316758" y="31675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4764" tIns="32004" rIns="332759" bIns="32004" numCol="1" spcCol="1270" anchor="ctr" anchorCtr="0">
              <a:noAutofit/>
            </a:bodyPr>
            <a:lstStyle/>
            <a:p>
              <a:pPr lvl="0" algn="ctr" defTabSz="533400">
                <a:lnSpc>
                  <a:spcPct val="90000"/>
                </a:lnSpc>
                <a:spcBef>
                  <a:spcPct val="0"/>
                </a:spcBef>
                <a:spcAft>
                  <a:spcPct val="35000"/>
                </a:spcAft>
              </a:pPr>
              <a:r>
                <a:rPr lang="zh-TW" altLang="en-US" sz="1200" kern="1200" dirty="0"/>
                <a:t>媒合聯繫</a:t>
              </a:r>
            </a:p>
          </p:txBody>
        </p:sp>
        <p:sp>
          <p:nvSpPr>
            <p:cNvPr id="23" name="手繪多邊形 22"/>
            <p:cNvSpPr/>
            <p:nvPr/>
          </p:nvSpPr>
          <p:spPr>
            <a:xfrm>
              <a:off x="4773661" y="4372382"/>
              <a:ext cx="1583789" cy="633515"/>
            </a:xfrm>
            <a:custGeom>
              <a:avLst/>
              <a:gdLst>
                <a:gd name="connsiteX0" fmla="*/ 0 w 1583789"/>
                <a:gd name="connsiteY0" fmla="*/ 0 h 633515"/>
                <a:gd name="connsiteX1" fmla="*/ 1267032 w 1583789"/>
                <a:gd name="connsiteY1" fmla="*/ 0 h 633515"/>
                <a:gd name="connsiteX2" fmla="*/ 1583789 w 1583789"/>
                <a:gd name="connsiteY2" fmla="*/ 316758 h 633515"/>
                <a:gd name="connsiteX3" fmla="*/ 1267032 w 1583789"/>
                <a:gd name="connsiteY3" fmla="*/ 633515 h 633515"/>
                <a:gd name="connsiteX4" fmla="*/ 0 w 1583789"/>
                <a:gd name="connsiteY4" fmla="*/ 633515 h 633515"/>
                <a:gd name="connsiteX5" fmla="*/ 316758 w 1583789"/>
                <a:gd name="connsiteY5" fmla="*/ 316758 h 633515"/>
                <a:gd name="connsiteX6" fmla="*/ 0 w 1583789"/>
                <a:gd name="connsiteY6" fmla="*/ 0 h 633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89" h="633515">
                  <a:moveTo>
                    <a:pt x="0" y="0"/>
                  </a:moveTo>
                  <a:lnTo>
                    <a:pt x="1267032" y="0"/>
                  </a:lnTo>
                  <a:lnTo>
                    <a:pt x="1583789" y="316758"/>
                  </a:lnTo>
                  <a:lnTo>
                    <a:pt x="1267032" y="633515"/>
                  </a:lnTo>
                  <a:lnTo>
                    <a:pt x="0" y="633515"/>
                  </a:lnTo>
                  <a:lnTo>
                    <a:pt x="316758" y="31675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4764" tIns="32004" rIns="332759" bIns="32004" numCol="1" spcCol="1270" anchor="ctr" anchorCtr="0">
              <a:noAutofit/>
            </a:bodyPr>
            <a:lstStyle/>
            <a:p>
              <a:pPr lvl="0" algn="ctr" defTabSz="533400">
                <a:lnSpc>
                  <a:spcPct val="90000"/>
                </a:lnSpc>
                <a:spcBef>
                  <a:spcPct val="0"/>
                </a:spcBef>
                <a:spcAft>
                  <a:spcPct val="35000"/>
                </a:spcAft>
              </a:pPr>
              <a:r>
                <a:rPr lang="zh-TW" altLang="en-US" sz="1200" kern="1200" dirty="0"/>
                <a:t>轉介服務</a:t>
              </a:r>
            </a:p>
          </p:txBody>
        </p:sp>
        <p:sp>
          <p:nvSpPr>
            <p:cNvPr id="24" name="手繪多邊形 23"/>
            <p:cNvSpPr/>
            <p:nvPr/>
          </p:nvSpPr>
          <p:spPr>
            <a:xfrm>
              <a:off x="6040692" y="4372381"/>
              <a:ext cx="1583789" cy="633515"/>
            </a:xfrm>
            <a:custGeom>
              <a:avLst/>
              <a:gdLst>
                <a:gd name="connsiteX0" fmla="*/ 0 w 1583789"/>
                <a:gd name="connsiteY0" fmla="*/ 0 h 633515"/>
                <a:gd name="connsiteX1" fmla="*/ 1267032 w 1583789"/>
                <a:gd name="connsiteY1" fmla="*/ 0 h 633515"/>
                <a:gd name="connsiteX2" fmla="*/ 1583789 w 1583789"/>
                <a:gd name="connsiteY2" fmla="*/ 316758 h 633515"/>
                <a:gd name="connsiteX3" fmla="*/ 1267032 w 1583789"/>
                <a:gd name="connsiteY3" fmla="*/ 633515 h 633515"/>
                <a:gd name="connsiteX4" fmla="*/ 0 w 1583789"/>
                <a:gd name="connsiteY4" fmla="*/ 633515 h 633515"/>
                <a:gd name="connsiteX5" fmla="*/ 316758 w 1583789"/>
                <a:gd name="connsiteY5" fmla="*/ 316758 h 633515"/>
                <a:gd name="connsiteX6" fmla="*/ 0 w 1583789"/>
                <a:gd name="connsiteY6" fmla="*/ 0 h 633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89" h="633515">
                  <a:moveTo>
                    <a:pt x="0" y="0"/>
                  </a:moveTo>
                  <a:lnTo>
                    <a:pt x="1267032" y="0"/>
                  </a:lnTo>
                  <a:lnTo>
                    <a:pt x="1583789" y="316758"/>
                  </a:lnTo>
                  <a:lnTo>
                    <a:pt x="1267032" y="633515"/>
                  </a:lnTo>
                  <a:lnTo>
                    <a:pt x="0" y="633515"/>
                  </a:lnTo>
                  <a:lnTo>
                    <a:pt x="316758" y="31675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4764" tIns="32004" rIns="332759" bIns="32004" numCol="1" spcCol="1270" anchor="ctr" anchorCtr="0">
              <a:noAutofit/>
            </a:bodyPr>
            <a:lstStyle/>
            <a:p>
              <a:pPr lvl="0" algn="ctr" defTabSz="533400">
                <a:lnSpc>
                  <a:spcPct val="90000"/>
                </a:lnSpc>
                <a:spcBef>
                  <a:spcPct val="0"/>
                </a:spcBef>
                <a:spcAft>
                  <a:spcPct val="35000"/>
                </a:spcAft>
              </a:pPr>
              <a:r>
                <a:rPr lang="zh-TW" altLang="en-US" sz="1200" kern="1200" dirty="0"/>
                <a:t>後續輔導</a:t>
              </a:r>
            </a:p>
          </p:txBody>
        </p:sp>
      </p:grpSp>
      <p:sp>
        <p:nvSpPr>
          <p:cNvPr id="10" name="文字方塊 1"/>
          <p:cNvSpPr txBox="1"/>
          <p:nvPr/>
        </p:nvSpPr>
        <p:spPr>
          <a:xfrm>
            <a:off x="3491786" y="6461760"/>
            <a:ext cx="2644140" cy="39624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540385">
              <a:lnSpc>
                <a:spcPts val="2400"/>
              </a:lnSpc>
              <a:spcAft>
                <a:spcPts val="0"/>
              </a:spcAft>
            </a:pPr>
            <a:r>
              <a:rPr lang="zh-TW" altLang="en-US" sz="1400" b="1" kern="100" dirty="0" smtClean="0">
                <a:effectLst/>
                <a:latin typeface="微軟正黑體" panose="020B0604030504040204" pitchFamily="34" charset="-120"/>
                <a:ea typeface="微軟正黑體" panose="020B0604030504040204" pitchFamily="34" charset="-120"/>
                <a:cs typeface="Times New Roman"/>
              </a:rPr>
              <a:t>廠商企業</a:t>
            </a:r>
            <a:r>
              <a:rPr lang="zh-TW" sz="1400" b="1" kern="100" dirty="0" smtClean="0">
                <a:effectLst/>
                <a:latin typeface="微軟正黑體" panose="020B0604030504040204" pitchFamily="34" charset="-120"/>
                <a:ea typeface="微軟正黑體" panose="020B0604030504040204" pitchFamily="34" charset="-120"/>
                <a:cs typeface="Times New Roman"/>
              </a:rPr>
              <a:t>媒</a:t>
            </a:r>
            <a:r>
              <a:rPr lang="zh-TW" sz="1400" b="1" kern="100" dirty="0">
                <a:effectLst/>
                <a:latin typeface="微軟正黑體" panose="020B0604030504040204" pitchFamily="34" charset="-120"/>
                <a:ea typeface="微軟正黑體" panose="020B0604030504040204" pitchFamily="34" charset="-120"/>
                <a:cs typeface="Times New Roman"/>
              </a:rPr>
              <a:t>合流程</a:t>
            </a:r>
            <a:endParaRPr lang="zh-TW" sz="1200" kern="100" dirty="0">
              <a:effectLst/>
              <a:latin typeface="微軟正黑體" panose="020B0604030504040204" pitchFamily="34" charset="-120"/>
              <a:ea typeface="微軟正黑體" panose="020B0604030504040204" pitchFamily="34" charset="-120"/>
              <a:cs typeface="Times New Roman"/>
            </a:endParaRPr>
          </a:p>
          <a:p>
            <a:pPr>
              <a:spcAft>
                <a:spcPts val="0"/>
              </a:spcAft>
            </a:pPr>
            <a:r>
              <a:rPr lang="en-US" sz="1200" kern="100" dirty="0">
                <a:effectLst/>
                <a:latin typeface="微軟正黑體" panose="020B0604030504040204" pitchFamily="34" charset="-120"/>
                <a:ea typeface="微軟正黑體" panose="020B0604030504040204" pitchFamily="34" charset="-120"/>
                <a:cs typeface="Times New Roman"/>
              </a:rPr>
              <a:t> </a:t>
            </a:r>
            <a:endParaRPr lang="zh-TW" sz="1200" kern="100" dirty="0">
              <a:effectLst/>
              <a:latin typeface="微軟正黑體" panose="020B0604030504040204" pitchFamily="34" charset="-120"/>
              <a:ea typeface="微軟正黑體" panose="020B0604030504040204" pitchFamily="34" charset="-120"/>
              <a:cs typeface="Times New Roman"/>
            </a:endParaRPr>
          </a:p>
        </p:txBody>
      </p:sp>
      <p:sp>
        <p:nvSpPr>
          <p:cNvPr id="11" name="標題 1"/>
          <p:cNvSpPr txBox="1">
            <a:spLocks/>
          </p:cNvSpPr>
          <p:nvPr/>
        </p:nvSpPr>
        <p:spPr>
          <a:xfrm>
            <a:off x="467544" y="307713"/>
            <a:ext cx="5688632" cy="1143000"/>
          </a:xfrm>
          <a:prstGeom prst="rect">
            <a:avLst/>
          </a:prstGeom>
        </p:spPr>
        <p:txBody>
          <a:bodyPr anchor="ctr">
            <a:normAutofit/>
          </a:bodyPr>
          <a:lstStyle>
            <a:lvl1pPr algn="l" rtl="0" eaLnBrk="1" latinLnBrk="0" hangingPunct="1">
              <a:spcBef>
                <a:spcPct val="0"/>
              </a:spcBef>
              <a:buNone/>
              <a:defRPr kumimoji="0" sz="4300" b="1"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zh-TW" altLang="en-US" dirty="0" smtClean="0">
                <a:latin typeface="+mn-ea"/>
                <a:ea typeface="+mn-ea"/>
              </a:rPr>
              <a:t>ㄧ</a:t>
            </a:r>
            <a:r>
              <a:rPr lang="zh-TW" altLang="en-US" dirty="0">
                <a:latin typeface="+mn-ea"/>
                <a:ea typeface="+mn-ea"/>
              </a:rPr>
              <a:t>、</a:t>
            </a:r>
            <a:r>
              <a:rPr lang="zh-TW" altLang="en-US" dirty="0" smtClean="0">
                <a:latin typeface="+mn-ea"/>
                <a:ea typeface="+mn-ea"/>
              </a:rPr>
              <a:t>高階</a:t>
            </a:r>
            <a:r>
              <a:rPr lang="zh-TW" altLang="zh-TW" dirty="0">
                <a:latin typeface="+mn-ea"/>
                <a:ea typeface="+mn-ea"/>
              </a:rPr>
              <a:t>人</a:t>
            </a:r>
            <a:r>
              <a:rPr lang="zh-TW" altLang="en-US" dirty="0">
                <a:latin typeface="+mn-ea"/>
                <a:ea typeface="+mn-ea"/>
              </a:rPr>
              <a:t>才</a:t>
            </a:r>
            <a:r>
              <a:rPr lang="zh-TW" altLang="zh-TW" dirty="0">
                <a:latin typeface="+mn-ea"/>
                <a:ea typeface="+mn-ea"/>
              </a:rPr>
              <a:t>躍升</a:t>
            </a:r>
          </a:p>
          <a:p>
            <a:pPr algn="ctr"/>
            <a:endParaRPr lang="zh-TW" altLang="en-US" sz="2000" dirty="0"/>
          </a:p>
        </p:txBody>
      </p:sp>
      <p:sp>
        <p:nvSpPr>
          <p:cNvPr id="17" name="手繪多邊形 16"/>
          <p:cNvSpPr/>
          <p:nvPr/>
        </p:nvSpPr>
        <p:spPr>
          <a:xfrm>
            <a:off x="7291431" y="4365108"/>
            <a:ext cx="1740587" cy="884060"/>
          </a:xfrm>
          <a:custGeom>
            <a:avLst/>
            <a:gdLst>
              <a:gd name="connsiteX0" fmla="*/ 0 w 1583789"/>
              <a:gd name="connsiteY0" fmla="*/ 0 h 633515"/>
              <a:gd name="connsiteX1" fmla="*/ 1267032 w 1583789"/>
              <a:gd name="connsiteY1" fmla="*/ 0 h 633515"/>
              <a:gd name="connsiteX2" fmla="*/ 1583789 w 1583789"/>
              <a:gd name="connsiteY2" fmla="*/ 316758 h 633515"/>
              <a:gd name="connsiteX3" fmla="*/ 1267032 w 1583789"/>
              <a:gd name="connsiteY3" fmla="*/ 633515 h 633515"/>
              <a:gd name="connsiteX4" fmla="*/ 0 w 1583789"/>
              <a:gd name="connsiteY4" fmla="*/ 633515 h 633515"/>
              <a:gd name="connsiteX5" fmla="*/ 316758 w 1583789"/>
              <a:gd name="connsiteY5" fmla="*/ 316758 h 633515"/>
              <a:gd name="connsiteX6" fmla="*/ 0 w 1583789"/>
              <a:gd name="connsiteY6" fmla="*/ 0 h 633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89" h="633515">
                <a:moveTo>
                  <a:pt x="0" y="0"/>
                </a:moveTo>
                <a:lnTo>
                  <a:pt x="1267032" y="0"/>
                </a:lnTo>
                <a:lnTo>
                  <a:pt x="1583789" y="316758"/>
                </a:lnTo>
                <a:lnTo>
                  <a:pt x="1267032" y="633515"/>
                </a:lnTo>
                <a:lnTo>
                  <a:pt x="0" y="633515"/>
                </a:lnTo>
                <a:lnTo>
                  <a:pt x="316758" y="31675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4764" tIns="32004" rIns="332759" bIns="32004" numCol="1" spcCol="1270" anchor="ctr" anchorCtr="0">
            <a:noAutofit/>
          </a:bodyPr>
          <a:lstStyle/>
          <a:p>
            <a:pPr lvl="0" algn="ctr" defTabSz="533400">
              <a:lnSpc>
                <a:spcPct val="90000"/>
              </a:lnSpc>
              <a:spcBef>
                <a:spcPct val="0"/>
              </a:spcBef>
              <a:spcAft>
                <a:spcPct val="35000"/>
              </a:spcAft>
            </a:pPr>
            <a:r>
              <a:rPr lang="zh-TW" altLang="en-US" sz="1200" dirty="0" smtClean="0"/>
              <a:t>開設相關</a:t>
            </a:r>
            <a:r>
              <a:rPr lang="zh-TW" altLang="en-US" sz="1200" dirty="0" smtClean="0"/>
              <a:t>培訓課程，以協助學界教師對應產業端人力需求專長技能</a:t>
            </a:r>
            <a:endParaRPr lang="zh-TW" altLang="en-US" sz="1200" kern="1200" dirty="0"/>
          </a:p>
        </p:txBody>
      </p:sp>
      <p:grpSp>
        <p:nvGrpSpPr>
          <p:cNvPr id="32" name="群組 31"/>
          <p:cNvGrpSpPr/>
          <p:nvPr/>
        </p:nvGrpSpPr>
        <p:grpSpPr>
          <a:xfrm>
            <a:off x="975305" y="5604081"/>
            <a:ext cx="6652725" cy="884061"/>
            <a:chOff x="971756" y="4372381"/>
            <a:chExt cx="6652725" cy="633516"/>
          </a:xfrm>
        </p:grpSpPr>
        <p:sp>
          <p:nvSpPr>
            <p:cNvPr id="33" name="手繪多邊形 32"/>
            <p:cNvSpPr/>
            <p:nvPr/>
          </p:nvSpPr>
          <p:spPr>
            <a:xfrm>
              <a:off x="971756" y="4372382"/>
              <a:ext cx="1583789" cy="633515"/>
            </a:xfrm>
            <a:custGeom>
              <a:avLst/>
              <a:gdLst>
                <a:gd name="connsiteX0" fmla="*/ 0 w 1583789"/>
                <a:gd name="connsiteY0" fmla="*/ 0 h 633515"/>
                <a:gd name="connsiteX1" fmla="*/ 1267032 w 1583789"/>
                <a:gd name="connsiteY1" fmla="*/ 0 h 633515"/>
                <a:gd name="connsiteX2" fmla="*/ 1583789 w 1583789"/>
                <a:gd name="connsiteY2" fmla="*/ 316758 h 633515"/>
                <a:gd name="connsiteX3" fmla="*/ 1267032 w 1583789"/>
                <a:gd name="connsiteY3" fmla="*/ 633515 h 633515"/>
                <a:gd name="connsiteX4" fmla="*/ 0 w 1583789"/>
                <a:gd name="connsiteY4" fmla="*/ 633515 h 633515"/>
                <a:gd name="connsiteX5" fmla="*/ 0 w 1583789"/>
                <a:gd name="connsiteY5" fmla="*/ 0 h 633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83789" h="633515">
                  <a:moveTo>
                    <a:pt x="0" y="0"/>
                  </a:moveTo>
                  <a:lnTo>
                    <a:pt x="1267032" y="0"/>
                  </a:lnTo>
                  <a:lnTo>
                    <a:pt x="1583789" y="316758"/>
                  </a:lnTo>
                  <a:lnTo>
                    <a:pt x="1267032" y="633515"/>
                  </a:lnTo>
                  <a:lnTo>
                    <a:pt x="0" y="633515"/>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4008" tIns="32004" rIns="174381" bIns="32004" numCol="1" spcCol="1270" anchor="ctr" anchorCtr="0">
              <a:noAutofit/>
            </a:bodyPr>
            <a:lstStyle/>
            <a:p>
              <a:pPr lvl="0" algn="ctr" defTabSz="533400">
                <a:lnSpc>
                  <a:spcPct val="90000"/>
                </a:lnSpc>
                <a:spcBef>
                  <a:spcPct val="0"/>
                </a:spcBef>
                <a:spcAft>
                  <a:spcPct val="35000"/>
                </a:spcAft>
              </a:pPr>
              <a:r>
                <a:rPr lang="zh-TW" altLang="en-US" sz="1200" dirty="0" smtClean="0"/>
                <a:t>廠商企業會員註冊</a:t>
              </a:r>
              <a:endParaRPr lang="zh-TW" altLang="en-US" sz="1200" kern="1200" dirty="0"/>
            </a:p>
          </p:txBody>
        </p:sp>
        <p:sp>
          <p:nvSpPr>
            <p:cNvPr id="34" name="手繪多邊形 33"/>
            <p:cNvSpPr/>
            <p:nvPr/>
          </p:nvSpPr>
          <p:spPr>
            <a:xfrm>
              <a:off x="2230748" y="4372382"/>
              <a:ext cx="1583789" cy="633515"/>
            </a:xfrm>
            <a:custGeom>
              <a:avLst/>
              <a:gdLst>
                <a:gd name="connsiteX0" fmla="*/ 0 w 1583789"/>
                <a:gd name="connsiteY0" fmla="*/ 0 h 633515"/>
                <a:gd name="connsiteX1" fmla="*/ 1267032 w 1583789"/>
                <a:gd name="connsiteY1" fmla="*/ 0 h 633515"/>
                <a:gd name="connsiteX2" fmla="*/ 1583789 w 1583789"/>
                <a:gd name="connsiteY2" fmla="*/ 316758 h 633515"/>
                <a:gd name="connsiteX3" fmla="*/ 1267032 w 1583789"/>
                <a:gd name="connsiteY3" fmla="*/ 633515 h 633515"/>
                <a:gd name="connsiteX4" fmla="*/ 0 w 1583789"/>
                <a:gd name="connsiteY4" fmla="*/ 633515 h 633515"/>
                <a:gd name="connsiteX5" fmla="*/ 316758 w 1583789"/>
                <a:gd name="connsiteY5" fmla="*/ 316758 h 633515"/>
                <a:gd name="connsiteX6" fmla="*/ 0 w 1583789"/>
                <a:gd name="connsiteY6" fmla="*/ 0 h 633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89" h="633515">
                  <a:moveTo>
                    <a:pt x="0" y="0"/>
                  </a:moveTo>
                  <a:lnTo>
                    <a:pt x="1267032" y="0"/>
                  </a:lnTo>
                  <a:lnTo>
                    <a:pt x="1583789" y="316758"/>
                  </a:lnTo>
                  <a:lnTo>
                    <a:pt x="1267032" y="633515"/>
                  </a:lnTo>
                  <a:lnTo>
                    <a:pt x="0" y="633515"/>
                  </a:lnTo>
                  <a:lnTo>
                    <a:pt x="316758" y="31675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4764" tIns="32004" rIns="332759" bIns="32004" numCol="1" spcCol="1270" anchor="ctr" anchorCtr="0">
              <a:noAutofit/>
            </a:bodyPr>
            <a:lstStyle/>
            <a:p>
              <a:pPr lvl="0" algn="ctr" defTabSz="533400">
                <a:lnSpc>
                  <a:spcPct val="90000"/>
                </a:lnSpc>
                <a:spcBef>
                  <a:spcPct val="0"/>
                </a:spcBef>
                <a:spcAft>
                  <a:spcPct val="35000"/>
                </a:spcAft>
              </a:pPr>
              <a:r>
                <a:rPr lang="zh-TW" altLang="en-US" sz="1200" kern="1200" dirty="0" smtClean="0"/>
                <a:t>填寫</a:t>
              </a:r>
              <a:r>
                <a:rPr lang="zh-TW" altLang="en-US" sz="1200" dirty="0" smtClean="0"/>
                <a:t>求才審核資訊</a:t>
              </a:r>
              <a:endParaRPr lang="zh-TW" altLang="en-US" sz="1200" kern="1200" dirty="0"/>
            </a:p>
          </p:txBody>
        </p:sp>
        <p:sp>
          <p:nvSpPr>
            <p:cNvPr id="35" name="手繪多邊形 34"/>
            <p:cNvSpPr/>
            <p:nvPr/>
          </p:nvSpPr>
          <p:spPr>
            <a:xfrm>
              <a:off x="3506629" y="4372382"/>
              <a:ext cx="1583789" cy="633515"/>
            </a:xfrm>
            <a:custGeom>
              <a:avLst/>
              <a:gdLst>
                <a:gd name="connsiteX0" fmla="*/ 0 w 1583789"/>
                <a:gd name="connsiteY0" fmla="*/ 0 h 633515"/>
                <a:gd name="connsiteX1" fmla="*/ 1267032 w 1583789"/>
                <a:gd name="connsiteY1" fmla="*/ 0 h 633515"/>
                <a:gd name="connsiteX2" fmla="*/ 1583789 w 1583789"/>
                <a:gd name="connsiteY2" fmla="*/ 316758 h 633515"/>
                <a:gd name="connsiteX3" fmla="*/ 1267032 w 1583789"/>
                <a:gd name="connsiteY3" fmla="*/ 633515 h 633515"/>
                <a:gd name="connsiteX4" fmla="*/ 0 w 1583789"/>
                <a:gd name="connsiteY4" fmla="*/ 633515 h 633515"/>
                <a:gd name="connsiteX5" fmla="*/ 316758 w 1583789"/>
                <a:gd name="connsiteY5" fmla="*/ 316758 h 633515"/>
                <a:gd name="connsiteX6" fmla="*/ 0 w 1583789"/>
                <a:gd name="connsiteY6" fmla="*/ 0 h 633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89" h="633515">
                  <a:moveTo>
                    <a:pt x="0" y="0"/>
                  </a:moveTo>
                  <a:lnTo>
                    <a:pt x="1267032" y="0"/>
                  </a:lnTo>
                  <a:lnTo>
                    <a:pt x="1583789" y="316758"/>
                  </a:lnTo>
                  <a:lnTo>
                    <a:pt x="1267032" y="633515"/>
                  </a:lnTo>
                  <a:lnTo>
                    <a:pt x="0" y="633515"/>
                  </a:lnTo>
                  <a:lnTo>
                    <a:pt x="316758" y="31675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4764" tIns="32004" rIns="332759" bIns="32004" numCol="1" spcCol="1270" anchor="ctr" anchorCtr="0">
              <a:noAutofit/>
            </a:bodyPr>
            <a:lstStyle/>
            <a:p>
              <a:pPr lvl="0" algn="ctr" defTabSz="533400">
                <a:lnSpc>
                  <a:spcPct val="90000"/>
                </a:lnSpc>
                <a:spcBef>
                  <a:spcPct val="0"/>
                </a:spcBef>
                <a:spcAft>
                  <a:spcPct val="35000"/>
                </a:spcAft>
              </a:pPr>
              <a:r>
                <a:rPr lang="zh-TW" altLang="en-US" sz="1200" kern="1200" dirty="0" smtClean="0"/>
                <a:t>進行媒合</a:t>
              </a:r>
              <a:endParaRPr lang="zh-TW" altLang="en-US" sz="1200" kern="1200" dirty="0"/>
            </a:p>
          </p:txBody>
        </p:sp>
        <p:sp>
          <p:nvSpPr>
            <p:cNvPr id="36" name="手繪多邊形 35"/>
            <p:cNvSpPr/>
            <p:nvPr/>
          </p:nvSpPr>
          <p:spPr>
            <a:xfrm>
              <a:off x="4773661" y="4372382"/>
              <a:ext cx="1583789" cy="633515"/>
            </a:xfrm>
            <a:custGeom>
              <a:avLst/>
              <a:gdLst>
                <a:gd name="connsiteX0" fmla="*/ 0 w 1583789"/>
                <a:gd name="connsiteY0" fmla="*/ 0 h 633515"/>
                <a:gd name="connsiteX1" fmla="*/ 1267032 w 1583789"/>
                <a:gd name="connsiteY1" fmla="*/ 0 h 633515"/>
                <a:gd name="connsiteX2" fmla="*/ 1583789 w 1583789"/>
                <a:gd name="connsiteY2" fmla="*/ 316758 h 633515"/>
                <a:gd name="connsiteX3" fmla="*/ 1267032 w 1583789"/>
                <a:gd name="connsiteY3" fmla="*/ 633515 h 633515"/>
                <a:gd name="connsiteX4" fmla="*/ 0 w 1583789"/>
                <a:gd name="connsiteY4" fmla="*/ 633515 h 633515"/>
                <a:gd name="connsiteX5" fmla="*/ 316758 w 1583789"/>
                <a:gd name="connsiteY5" fmla="*/ 316758 h 633515"/>
                <a:gd name="connsiteX6" fmla="*/ 0 w 1583789"/>
                <a:gd name="connsiteY6" fmla="*/ 0 h 633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89" h="633515">
                  <a:moveTo>
                    <a:pt x="0" y="0"/>
                  </a:moveTo>
                  <a:lnTo>
                    <a:pt x="1267032" y="0"/>
                  </a:lnTo>
                  <a:lnTo>
                    <a:pt x="1583789" y="316758"/>
                  </a:lnTo>
                  <a:lnTo>
                    <a:pt x="1267032" y="633515"/>
                  </a:lnTo>
                  <a:lnTo>
                    <a:pt x="0" y="633515"/>
                  </a:lnTo>
                  <a:lnTo>
                    <a:pt x="316758" y="31675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4764" tIns="32004" rIns="332759" bIns="32004" numCol="1" spcCol="1270" anchor="ctr" anchorCtr="0">
              <a:noAutofit/>
            </a:bodyPr>
            <a:lstStyle/>
            <a:p>
              <a:pPr lvl="0" algn="ctr" defTabSz="533400">
                <a:lnSpc>
                  <a:spcPct val="90000"/>
                </a:lnSpc>
                <a:spcBef>
                  <a:spcPct val="0"/>
                </a:spcBef>
                <a:spcAft>
                  <a:spcPct val="35000"/>
                </a:spcAft>
              </a:pPr>
              <a:r>
                <a:rPr lang="zh-TW" altLang="en-US" sz="1200" dirty="0" smtClean="0"/>
                <a:t>確認求才</a:t>
              </a:r>
              <a:endParaRPr lang="en-US" altLang="zh-TW" sz="1200" dirty="0" smtClean="0"/>
            </a:p>
            <a:p>
              <a:pPr lvl="0" algn="ctr" defTabSz="533400">
                <a:lnSpc>
                  <a:spcPct val="90000"/>
                </a:lnSpc>
                <a:spcBef>
                  <a:spcPct val="0"/>
                </a:spcBef>
                <a:spcAft>
                  <a:spcPct val="35000"/>
                </a:spcAft>
              </a:pPr>
              <a:r>
                <a:rPr lang="zh-TW" altLang="en-US" sz="1200" dirty="0" smtClean="0"/>
                <a:t>對象</a:t>
              </a:r>
              <a:endParaRPr lang="zh-TW" altLang="en-US" sz="1200" kern="1200" dirty="0"/>
            </a:p>
          </p:txBody>
        </p:sp>
        <p:sp>
          <p:nvSpPr>
            <p:cNvPr id="37" name="手繪多邊形 36"/>
            <p:cNvSpPr/>
            <p:nvPr/>
          </p:nvSpPr>
          <p:spPr>
            <a:xfrm>
              <a:off x="6040692" y="4372381"/>
              <a:ext cx="1583789" cy="633515"/>
            </a:xfrm>
            <a:custGeom>
              <a:avLst/>
              <a:gdLst>
                <a:gd name="connsiteX0" fmla="*/ 0 w 1583789"/>
                <a:gd name="connsiteY0" fmla="*/ 0 h 633515"/>
                <a:gd name="connsiteX1" fmla="*/ 1267032 w 1583789"/>
                <a:gd name="connsiteY1" fmla="*/ 0 h 633515"/>
                <a:gd name="connsiteX2" fmla="*/ 1583789 w 1583789"/>
                <a:gd name="connsiteY2" fmla="*/ 316758 h 633515"/>
                <a:gd name="connsiteX3" fmla="*/ 1267032 w 1583789"/>
                <a:gd name="connsiteY3" fmla="*/ 633515 h 633515"/>
                <a:gd name="connsiteX4" fmla="*/ 0 w 1583789"/>
                <a:gd name="connsiteY4" fmla="*/ 633515 h 633515"/>
                <a:gd name="connsiteX5" fmla="*/ 316758 w 1583789"/>
                <a:gd name="connsiteY5" fmla="*/ 316758 h 633515"/>
                <a:gd name="connsiteX6" fmla="*/ 0 w 1583789"/>
                <a:gd name="connsiteY6" fmla="*/ 0 h 633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89" h="633515">
                  <a:moveTo>
                    <a:pt x="0" y="0"/>
                  </a:moveTo>
                  <a:lnTo>
                    <a:pt x="1267032" y="0"/>
                  </a:lnTo>
                  <a:lnTo>
                    <a:pt x="1583789" y="316758"/>
                  </a:lnTo>
                  <a:lnTo>
                    <a:pt x="1267032" y="633515"/>
                  </a:lnTo>
                  <a:lnTo>
                    <a:pt x="0" y="633515"/>
                  </a:lnTo>
                  <a:lnTo>
                    <a:pt x="316758" y="31675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4764" tIns="32004" rIns="332759" bIns="32004" numCol="1" spcCol="1270" anchor="ctr" anchorCtr="0">
              <a:noAutofit/>
            </a:bodyPr>
            <a:lstStyle/>
            <a:p>
              <a:pPr lvl="0" algn="ctr" defTabSz="533400">
                <a:lnSpc>
                  <a:spcPct val="90000"/>
                </a:lnSpc>
                <a:spcBef>
                  <a:spcPct val="0"/>
                </a:spcBef>
                <a:spcAft>
                  <a:spcPct val="35000"/>
                </a:spcAft>
              </a:pPr>
              <a:r>
                <a:rPr lang="zh-TW" altLang="en-US" sz="1200" dirty="0" smtClean="0"/>
                <a:t>進行培訓</a:t>
              </a:r>
              <a:endParaRPr lang="en-US" altLang="zh-TW" sz="1200" dirty="0" smtClean="0"/>
            </a:p>
            <a:p>
              <a:pPr lvl="0" algn="ctr" defTabSz="533400">
                <a:lnSpc>
                  <a:spcPct val="90000"/>
                </a:lnSpc>
                <a:spcBef>
                  <a:spcPct val="0"/>
                </a:spcBef>
                <a:spcAft>
                  <a:spcPct val="35000"/>
                </a:spcAft>
              </a:pPr>
              <a:r>
                <a:rPr lang="zh-TW" altLang="en-US" sz="1200" dirty="0" smtClean="0"/>
                <a:t>作業</a:t>
              </a:r>
              <a:endParaRPr lang="zh-TW" altLang="en-US" sz="1200" kern="1200" dirty="0"/>
            </a:p>
          </p:txBody>
        </p:sp>
      </p:grpSp>
      <p:sp>
        <p:nvSpPr>
          <p:cNvPr id="38" name="手繪多邊形 37"/>
          <p:cNvSpPr/>
          <p:nvPr/>
        </p:nvSpPr>
        <p:spPr>
          <a:xfrm>
            <a:off x="7291430" y="5604081"/>
            <a:ext cx="1740587" cy="884060"/>
          </a:xfrm>
          <a:custGeom>
            <a:avLst/>
            <a:gdLst>
              <a:gd name="connsiteX0" fmla="*/ 0 w 1583789"/>
              <a:gd name="connsiteY0" fmla="*/ 0 h 633515"/>
              <a:gd name="connsiteX1" fmla="*/ 1267032 w 1583789"/>
              <a:gd name="connsiteY1" fmla="*/ 0 h 633515"/>
              <a:gd name="connsiteX2" fmla="*/ 1583789 w 1583789"/>
              <a:gd name="connsiteY2" fmla="*/ 316758 h 633515"/>
              <a:gd name="connsiteX3" fmla="*/ 1267032 w 1583789"/>
              <a:gd name="connsiteY3" fmla="*/ 633515 h 633515"/>
              <a:gd name="connsiteX4" fmla="*/ 0 w 1583789"/>
              <a:gd name="connsiteY4" fmla="*/ 633515 h 633515"/>
              <a:gd name="connsiteX5" fmla="*/ 316758 w 1583789"/>
              <a:gd name="connsiteY5" fmla="*/ 316758 h 633515"/>
              <a:gd name="connsiteX6" fmla="*/ 0 w 1583789"/>
              <a:gd name="connsiteY6" fmla="*/ 0 h 633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789" h="633515">
                <a:moveTo>
                  <a:pt x="0" y="0"/>
                </a:moveTo>
                <a:lnTo>
                  <a:pt x="1267032" y="0"/>
                </a:lnTo>
                <a:lnTo>
                  <a:pt x="1583789" y="316758"/>
                </a:lnTo>
                <a:lnTo>
                  <a:pt x="1267032" y="633515"/>
                </a:lnTo>
                <a:lnTo>
                  <a:pt x="0" y="633515"/>
                </a:lnTo>
                <a:lnTo>
                  <a:pt x="316758" y="31675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4764" tIns="32004" rIns="332759" bIns="32004" numCol="1" spcCol="1270" anchor="ctr" anchorCtr="0">
            <a:noAutofit/>
          </a:bodyPr>
          <a:lstStyle/>
          <a:p>
            <a:pPr lvl="0" algn="ctr" defTabSz="533400">
              <a:lnSpc>
                <a:spcPct val="90000"/>
              </a:lnSpc>
              <a:spcBef>
                <a:spcPct val="0"/>
              </a:spcBef>
              <a:spcAft>
                <a:spcPct val="35000"/>
              </a:spcAft>
            </a:pPr>
            <a:r>
              <a:rPr lang="zh-TW" altLang="en-US" sz="1200" dirty="0" smtClean="0"/>
              <a:t>追蹤聘任</a:t>
            </a:r>
            <a:endParaRPr lang="en-US" altLang="zh-TW" sz="1200" dirty="0" smtClean="0"/>
          </a:p>
          <a:p>
            <a:pPr lvl="0" algn="ctr" defTabSz="533400">
              <a:lnSpc>
                <a:spcPct val="90000"/>
              </a:lnSpc>
              <a:spcBef>
                <a:spcPct val="0"/>
              </a:spcBef>
              <a:spcAft>
                <a:spcPct val="35000"/>
              </a:spcAft>
            </a:pPr>
            <a:r>
              <a:rPr lang="zh-TW" altLang="en-US" sz="1200" dirty="0" smtClean="0"/>
              <a:t>情況</a:t>
            </a:r>
            <a:endParaRPr lang="zh-TW" altLang="en-US" sz="1200" kern="1200" dirty="0"/>
          </a:p>
        </p:txBody>
      </p:sp>
    </p:spTree>
    <p:extLst>
      <p:ext uri="{BB962C8B-B14F-4D97-AF65-F5344CB8AC3E}">
        <p14:creationId xmlns:p14="http://schemas.microsoft.com/office/powerpoint/2010/main" val="292223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資料庫圖表 9"/>
          <p:cNvGraphicFramePr/>
          <p:nvPr>
            <p:extLst>
              <p:ext uri="{D42A27DB-BD31-4B8C-83A1-F6EECF244321}">
                <p14:modId xmlns:p14="http://schemas.microsoft.com/office/powerpoint/2010/main" val="1675985661"/>
              </p:ext>
            </p:extLst>
          </p:nvPr>
        </p:nvGraphicFramePr>
        <p:xfrm>
          <a:off x="209866" y="1700808"/>
          <a:ext cx="8502736" cy="6122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文字方塊 6"/>
          <p:cNvSpPr txBox="1"/>
          <p:nvPr/>
        </p:nvSpPr>
        <p:spPr>
          <a:xfrm>
            <a:off x="251520" y="1340768"/>
            <a:ext cx="2160240" cy="40011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defPPr>
              <a:defRPr lang="zh-TW"/>
            </a:defPPr>
            <a:lvl1pPr>
              <a:defRPr sz="2000" b="1">
                <a:effectLst>
                  <a:outerShdw blurRad="38100" dist="38100" dir="2700000" algn="tl">
                    <a:srgbClr val="000000">
                      <a:alpha val="43137"/>
                    </a:srgbClr>
                  </a:outerShdw>
                </a:effectLst>
              </a:defRPr>
            </a:lvl1pPr>
          </a:lstStyle>
          <a:p>
            <a:r>
              <a:rPr lang="en-US" altLang="zh-TW" dirty="0"/>
              <a:t>(</a:t>
            </a:r>
            <a:r>
              <a:rPr lang="zh-TW" altLang="en-US" dirty="0"/>
              <a:t>一</a:t>
            </a:r>
            <a:r>
              <a:rPr lang="en-US" altLang="zh-TW" dirty="0"/>
              <a:t>)</a:t>
            </a:r>
            <a:r>
              <a:rPr lang="zh-TW" altLang="en-US" dirty="0"/>
              <a:t>行政監督</a:t>
            </a:r>
          </a:p>
        </p:txBody>
      </p:sp>
      <p:sp>
        <p:nvSpPr>
          <p:cNvPr id="8" name="標題 1"/>
          <p:cNvSpPr txBox="1">
            <a:spLocks/>
          </p:cNvSpPr>
          <p:nvPr/>
        </p:nvSpPr>
        <p:spPr>
          <a:xfrm>
            <a:off x="507761" y="197768"/>
            <a:ext cx="6512511" cy="1143000"/>
          </a:xfrm>
          <a:prstGeom prst="rect">
            <a:avLst/>
          </a:prstGeom>
        </p:spPr>
        <p:txBody>
          <a:bodyPr anchor="ctr">
            <a:normAutofit/>
          </a:bodyPr>
          <a:lstStyle>
            <a:lvl1pPr algn="l" rtl="0" eaLnBrk="1" latinLnBrk="0" hangingPunct="1">
              <a:spcBef>
                <a:spcPct val="0"/>
              </a:spcBef>
              <a:buNone/>
              <a:defRPr kumimoji="0" sz="4300" b="1"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zh-TW" altLang="en-US" dirty="0" smtClean="0">
                <a:latin typeface="+mn-ea"/>
                <a:ea typeface="+mn-ea"/>
              </a:rPr>
              <a:t>二</a:t>
            </a:r>
            <a:r>
              <a:rPr lang="zh-TW" altLang="en-US" dirty="0">
                <a:latin typeface="+mn-ea"/>
                <a:ea typeface="+mn-ea"/>
              </a:rPr>
              <a:t>、</a:t>
            </a:r>
            <a:r>
              <a:rPr lang="zh-TW" altLang="zh-TW" dirty="0" smtClean="0">
                <a:effectLst/>
              </a:rPr>
              <a:t>退場學校</a:t>
            </a:r>
            <a:r>
              <a:rPr lang="zh-TW" altLang="en-US" dirty="0" smtClean="0">
                <a:effectLst/>
              </a:rPr>
              <a:t>輔</a:t>
            </a:r>
            <a:r>
              <a:rPr lang="zh-TW" altLang="en-US" dirty="0">
                <a:effectLst/>
              </a:rPr>
              <a:t>導</a:t>
            </a:r>
            <a:endParaRPr lang="zh-TW" altLang="en-US" sz="2000" dirty="0"/>
          </a:p>
        </p:txBody>
      </p:sp>
    </p:spTree>
    <p:extLst>
      <p:ext uri="{BB962C8B-B14F-4D97-AF65-F5344CB8AC3E}">
        <p14:creationId xmlns:p14="http://schemas.microsoft.com/office/powerpoint/2010/main" val="19997733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群組 27"/>
          <p:cNvGrpSpPr/>
          <p:nvPr/>
        </p:nvGrpSpPr>
        <p:grpSpPr>
          <a:xfrm>
            <a:off x="1259632" y="1703326"/>
            <a:ext cx="7704856" cy="5182058"/>
            <a:chOff x="1259632" y="1703326"/>
            <a:chExt cx="7704856" cy="5182058"/>
          </a:xfrm>
        </p:grpSpPr>
        <p:sp>
          <p:nvSpPr>
            <p:cNvPr id="3" name="直線接點 2"/>
            <p:cNvSpPr/>
            <p:nvPr/>
          </p:nvSpPr>
          <p:spPr>
            <a:xfrm>
              <a:off x="1259632" y="1703326"/>
              <a:ext cx="7560840" cy="0"/>
            </a:xfrm>
            <a:prstGeom prst="lin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手繪多邊形 4"/>
            <p:cNvSpPr/>
            <p:nvPr/>
          </p:nvSpPr>
          <p:spPr>
            <a:xfrm>
              <a:off x="1259632" y="1703326"/>
              <a:ext cx="1512168" cy="1717385"/>
            </a:xfrm>
            <a:custGeom>
              <a:avLst/>
              <a:gdLst>
                <a:gd name="connsiteX0" fmla="*/ 0 w 1512168"/>
                <a:gd name="connsiteY0" fmla="*/ 0 h 1717385"/>
                <a:gd name="connsiteX1" fmla="*/ 1512168 w 1512168"/>
                <a:gd name="connsiteY1" fmla="*/ 0 h 1717385"/>
                <a:gd name="connsiteX2" fmla="*/ 1512168 w 1512168"/>
                <a:gd name="connsiteY2" fmla="*/ 1717385 h 1717385"/>
                <a:gd name="connsiteX3" fmla="*/ 0 w 1512168"/>
                <a:gd name="connsiteY3" fmla="*/ 1717385 h 1717385"/>
                <a:gd name="connsiteX4" fmla="*/ 0 w 1512168"/>
                <a:gd name="connsiteY4" fmla="*/ 0 h 17173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2168" h="1717385">
                  <a:moveTo>
                    <a:pt x="0" y="0"/>
                  </a:moveTo>
                  <a:lnTo>
                    <a:pt x="1512168" y="0"/>
                  </a:lnTo>
                  <a:lnTo>
                    <a:pt x="1512168" y="1717385"/>
                  </a:lnTo>
                  <a:lnTo>
                    <a:pt x="0" y="171738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zh-TW" altLang="en-US" sz="2400" b="1" kern="1200" dirty="0" smtClean="0"/>
                <a:t>學生</a:t>
              </a:r>
              <a:endParaRPr lang="zh-TW" altLang="en-US" sz="2400" b="1" kern="1200" dirty="0"/>
            </a:p>
          </p:txBody>
        </p:sp>
        <p:sp>
          <p:nvSpPr>
            <p:cNvPr id="8" name="手繪多邊形 7"/>
            <p:cNvSpPr/>
            <p:nvPr/>
          </p:nvSpPr>
          <p:spPr>
            <a:xfrm>
              <a:off x="2885212" y="1844824"/>
              <a:ext cx="6079276" cy="536682"/>
            </a:xfrm>
            <a:custGeom>
              <a:avLst/>
              <a:gdLst>
                <a:gd name="connsiteX0" fmla="*/ 0 w 5935259"/>
                <a:gd name="connsiteY0" fmla="*/ 0 h 536682"/>
                <a:gd name="connsiteX1" fmla="*/ 5935259 w 5935259"/>
                <a:gd name="connsiteY1" fmla="*/ 0 h 536682"/>
                <a:gd name="connsiteX2" fmla="*/ 5935259 w 5935259"/>
                <a:gd name="connsiteY2" fmla="*/ 536682 h 536682"/>
                <a:gd name="connsiteX3" fmla="*/ 0 w 5935259"/>
                <a:gd name="connsiteY3" fmla="*/ 536682 h 536682"/>
                <a:gd name="connsiteX4" fmla="*/ 0 w 5935259"/>
                <a:gd name="connsiteY4" fmla="*/ 0 h 536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5259" h="536682">
                  <a:moveTo>
                    <a:pt x="0" y="0"/>
                  </a:moveTo>
                  <a:lnTo>
                    <a:pt x="5935259" y="0"/>
                  </a:lnTo>
                  <a:lnTo>
                    <a:pt x="5935259" y="536682"/>
                  </a:lnTo>
                  <a:lnTo>
                    <a:pt x="0" y="53668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altLang="zh-TW" sz="1400" b="1" kern="1200" dirty="0" smtClean="0">
                  <a:solidFill>
                    <a:schemeClr val="tx1"/>
                  </a:solidFill>
                </a:rPr>
                <a:t>1.</a:t>
              </a:r>
              <a:r>
                <a:rPr lang="zh-TW" altLang="en-US" sz="1400" b="1" kern="1200" dirty="0" smtClean="0">
                  <a:solidFill>
                    <a:schemeClr val="tx1"/>
                  </a:solidFill>
                </a:rPr>
                <a:t>原則採停招續辦，學生於原校畢業，課責學校維持教學品質及辦學責任。</a:t>
              </a:r>
              <a:endParaRPr lang="zh-TW" altLang="en-US" sz="1400" b="1" kern="1200" dirty="0"/>
            </a:p>
          </p:txBody>
        </p:sp>
        <p:sp>
          <p:nvSpPr>
            <p:cNvPr id="9" name="直線接點 8"/>
            <p:cNvSpPr/>
            <p:nvPr/>
          </p:nvSpPr>
          <p:spPr>
            <a:xfrm>
              <a:off x="2771799" y="2266843"/>
              <a:ext cx="6048672" cy="0"/>
            </a:xfrm>
            <a:prstGeom prst="line">
              <a:avLst/>
            </a:prstGeom>
          </p:spPr>
          <p:style>
            <a:lnRef idx="2">
              <a:schemeClr val="accent1">
                <a:tint val="50000"/>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0" name="手繪多邊形 9"/>
            <p:cNvSpPr/>
            <p:nvPr/>
          </p:nvSpPr>
          <p:spPr>
            <a:xfrm>
              <a:off x="2878813" y="2379378"/>
              <a:ext cx="5935259" cy="536682"/>
            </a:xfrm>
            <a:custGeom>
              <a:avLst/>
              <a:gdLst>
                <a:gd name="connsiteX0" fmla="*/ 0 w 5935259"/>
                <a:gd name="connsiteY0" fmla="*/ 0 h 536682"/>
                <a:gd name="connsiteX1" fmla="*/ 5935259 w 5935259"/>
                <a:gd name="connsiteY1" fmla="*/ 0 h 536682"/>
                <a:gd name="connsiteX2" fmla="*/ 5935259 w 5935259"/>
                <a:gd name="connsiteY2" fmla="*/ 536682 h 536682"/>
                <a:gd name="connsiteX3" fmla="*/ 0 w 5935259"/>
                <a:gd name="connsiteY3" fmla="*/ 536682 h 536682"/>
                <a:gd name="connsiteX4" fmla="*/ 0 w 5935259"/>
                <a:gd name="connsiteY4" fmla="*/ 0 h 536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5259" h="536682">
                  <a:moveTo>
                    <a:pt x="0" y="0"/>
                  </a:moveTo>
                  <a:lnTo>
                    <a:pt x="5935259" y="0"/>
                  </a:lnTo>
                  <a:lnTo>
                    <a:pt x="5935259" y="536682"/>
                  </a:lnTo>
                  <a:lnTo>
                    <a:pt x="0" y="53668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3340" tIns="53340" rIns="53340" bIns="53340" numCol="1" spcCol="1270" anchor="t" anchorCtr="0">
              <a:noAutofit/>
            </a:bodyPr>
            <a:lstStyle/>
            <a:p>
              <a:pPr marL="179388" lvl="0" indent="-179388" defTabSz="622300">
                <a:lnSpc>
                  <a:spcPct val="90000"/>
                </a:lnSpc>
                <a:spcBef>
                  <a:spcPct val="0"/>
                </a:spcBef>
                <a:spcAft>
                  <a:spcPct val="35000"/>
                </a:spcAft>
              </a:pPr>
              <a:r>
                <a:rPr lang="en-US" altLang="zh-TW" sz="1400" b="1" dirty="0">
                  <a:solidFill>
                    <a:schemeClr val="tx1"/>
                  </a:solidFill>
                </a:rPr>
                <a:t>2.</a:t>
              </a:r>
              <a:r>
                <a:rPr lang="zh-TW" altLang="en-US" sz="1400" b="1" dirty="0">
                  <a:solidFill>
                    <a:schemeClr val="tx1"/>
                  </a:solidFill>
                </a:rPr>
                <a:t>就學權益之確保：本部協助轉學分發</a:t>
              </a:r>
              <a:r>
                <a:rPr lang="zh-TW" altLang="zh-TW" sz="1400" b="1" dirty="0">
                  <a:solidFill>
                    <a:schemeClr val="tx1"/>
                  </a:solidFill>
                </a:rPr>
                <a:t>。分發學校</a:t>
              </a:r>
              <a:r>
                <a:rPr lang="zh-TW" altLang="en-US" sz="1400" b="1" dirty="0">
                  <a:solidFill>
                    <a:schemeClr val="tx1"/>
                  </a:solidFill>
                </a:rPr>
                <a:t>應</a:t>
              </a:r>
              <a:r>
                <a:rPr lang="zh-TW" altLang="zh-TW" sz="1400" b="1" dirty="0">
                  <a:solidFill>
                    <a:schemeClr val="tx1"/>
                  </a:solidFill>
                </a:rPr>
                <a:t>提供分發學生課程</a:t>
              </a:r>
              <a:r>
                <a:rPr lang="zh-TW" altLang="zh-TW" sz="1400" b="1" dirty="0" smtClean="0">
                  <a:solidFill>
                    <a:schemeClr val="tx1"/>
                  </a:solidFill>
                </a:rPr>
                <a:t>銜</a:t>
              </a:r>
              <a:endParaRPr lang="en-US" altLang="zh-TW" sz="1400" b="1" dirty="0" smtClean="0">
                <a:solidFill>
                  <a:schemeClr val="tx1"/>
                </a:solidFill>
              </a:endParaRPr>
            </a:p>
            <a:p>
              <a:pPr marL="179388" lvl="0" indent="-179388" defTabSz="622300">
                <a:lnSpc>
                  <a:spcPct val="90000"/>
                </a:lnSpc>
                <a:spcBef>
                  <a:spcPct val="0"/>
                </a:spcBef>
                <a:spcAft>
                  <a:spcPct val="35000"/>
                </a:spcAft>
              </a:pPr>
              <a:r>
                <a:rPr lang="zh-TW" altLang="en-US" sz="1400" b="1" dirty="0">
                  <a:solidFill>
                    <a:schemeClr val="tx1"/>
                  </a:solidFill>
                </a:rPr>
                <a:t> </a:t>
              </a:r>
              <a:r>
                <a:rPr lang="zh-TW" altLang="en-US" sz="1400" b="1" dirty="0" smtClean="0">
                  <a:solidFill>
                    <a:schemeClr val="tx1"/>
                  </a:solidFill>
                </a:rPr>
                <a:t>  </a:t>
              </a:r>
              <a:r>
                <a:rPr lang="zh-TW" altLang="zh-TW" sz="1400" b="1" dirty="0" smtClean="0">
                  <a:solidFill>
                    <a:schemeClr val="tx1"/>
                  </a:solidFill>
                </a:rPr>
                <a:t>接</a:t>
              </a:r>
              <a:r>
                <a:rPr lang="zh-TW" altLang="en-US" sz="1400" b="1" dirty="0">
                  <a:solidFill>
                    <a:schemeClr val="tx1"/>
                  </a:solidFill>
                </a:rPr>
                <a:t>及</a:t>
              </a:r>
              <a:r>
                <a:rPr lang="zh-TW" altLang="zh-TW" sz="1400" b="1" dirty="0">
                  <a:solidFill>
                    <a:schemeClr val="tx1"/>
                  </a:solidFill>
                </a:rPr>
                <a:t>輔導</a:t>
              </a:r>
              <a:r>
                <a:rPr lang="zh-TW" altLang="en-US" sz="1400" b="1" dirty="0">
                  <a:solidFill>
                    <a:schemeClr val="tx1"/>
                  </a:solidFill>
                </a:rPr>
                <a:t>。</a:t>
              </a:r>
              <a:endParaRPr lang="en-US" altLang="zh-TW" sz="1400" b="1" dirty="0">
                <a:solidFill>
                  <a:schemeClr val="tx1"/>
                </a:solidFill>
              </a:endParaRPr>
            </a:p>
          </p:txBody>
        </p:sp>
        <p:sp>
          <p:nvSpPr>
            <p:cNvPr id="11" name="直線接點 10"/>
            <p:cNvSpPr/>
            <p:nvPr/>
          </p:nvSpPr>
          <p:spPr>
            <a:xfrm>
              <a:off x="2771799" y="2924944"/>
              <a:ext cx="6048672" cy="0"/>
            </a:xfrm>
            <a:prstGeom prst="line">
              <a:avLst/>
            </a:prstGeom>
          </p:spPr>
          <p:style>
            <a:lnRef idx="2">
              <a:schemeClr val="accent1">
                <a:tint val="50000"/>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2" name="手繪多邊形 11"/>
            <p:cNvSpPr/>
            <p:nvPr/>
          </p:nvSpPr>
          <p:spPr>
            <a:xfrm>
              <a:off x="2885212" y="3036334"/>
              <a:ext cx="5935259" cy="536682"/>
            </a:xfrm>
            <a:custGeom>
              <a:avLst/>
              <a:gdLst>
                <a:gd name="connsiteX0" fmla="*/ 0 w 5935259"/>
                <a:gd name="connsiteY0" fmla="*/ 0 h 536682"/>
                <a:gd name="connsiteX1" fmla="*/ 5935259 w 5935259"/>
                <a:gd name="connsiteY1" fmla="*/ 0 h 536682"/>
                <a:gd name="connsiteX2" fmla="*/ 5935259 w 5935259"/>
                <a:gd name="connsiteY2" fmla="*/ 536682 h 536682"/>
                <a:gd name="connsiteX3" fmla="*/ 0 w 5935259"/>
                <a:gd name="connsiteY3" fmla="*/ 536682 h 536682"/>
                <a:gd name="connsiteX4" fmla="*/ 0 w 5935259"/>
                <a:gd name="connsiteY4" fmla="*/ 0 h 536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5259" h="536682">
                  <a:moveTo>
                    <a:pt x="0" y="0"/>
                  </a:moveTo>
                  <a:lnTo>
                    <a:pt x="5935259" y="0"/>
                  </a:lnTo>
                  <a:lnTo>
                    <a:pt x="5935259" y="536682"/>
                  </a:lnTo>
                  <a:lnTo>
                    <a:pt x="0" y="53668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altLang="zh-TW" sz="1400" b="1" kern="1200" dirty="0" smtClean="0">
                  <a:solidFill>
                    <a:schemeClr val="tx1"/>
                  </a:solidFill>
                </a:rPr>
                <a:t>3.</a:t>
              </a:r>
              <a:r>
                <a:rPr lang="zh-TW" altLang="zh-TW" sz="1400" b="1" kern="1200" dirty="0" smtClean="0">
                  <a:solidFill>
                    <a:schemeClr val="tx1"/>
                  </a:solidFill>
                </a:rPr>
                <a:t>生活照顧等扶助事項</a:t>
              </a:r>
              <a:r>
                <a:rPr lang="zh-TW" altLang="en-US" sz="1400" b="1" kern="1200" dirty="0" smtClean="0">
                  <a:solidFill>
                    <a:schemeClr val="tx1"/>
                  </a:solidFill>
                </a:rPr>
                <a:t>：安置學校應協助各項生活照顧事宜</a:t>
              </a:r>
              <a:r>
                <a:rPr lang="zh-TW" altLang="zh-TW" sz="1400" b="1" kern="1200" dirty="0" smtClean="0">
                  <a:solidFill>
                    <a:schemeClr val="tx1"/>
                  </a:solidFill>
                </a:rPr>
                <a:t>。</a:t>
              </a:r>
              <a:endParaRPr lang="en-US" altLang="zh-TW" sz="1400" b="1" kern="1200" dirty="0">
                <a:solidFill>
                  <a:schemeClr val="tx1"/>
                </a:solidFill>
              </a:endParaRPr>
            </a:p>
          </p:txBody>
        </p:sp>
        <p:sp>
          <p:nvSpPr>
            <p:cNvPr id="14" name="直線接點 13"/>
            <p:cNvSpPr/>
            <p:nvPr/>
          </p:nvSpPr>
          <p:spPr>
            <a:xfrm>
              <a:off x="1259632" y="3450614"/>
              <a:ext cx="7560840" cy="0"/>
            </a:xfrm>
            <a:prstGeom prst="lin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手繪多邊形 14"/>
            <p:cNvSpPr/>
            <p:nvPr/>
          </p:nvSpPr>
          <p:spPr>
            <a:xfrm>
              <a:off x="1259632" y="3450614"/>
              <a:ext cx="1512168" cy="1717385"/>
            </a:xfrm>
            <a:custGeom>
              <a:avLst/>
              <a:gdLst>
                <a:gd name="connsiteX0" fmla="*/ 0 w 1512168"/>
                <a:gd name="connsiteY0" fmla="*/ 0 h 1717385"/>
                <a:gd name="connsiteX1" fmla="*/ 1512168 w 1512168"/>
                <a:gd name="connsiteY1" fmla="*/ 0 h 1717385"/>
                <a:gd name="connsiteX2" fmla="*/ 1512168 w 1512168"/>
                <a:gd name="connsiteY2" fmla="*/ 1717385 h 1717385"/>
                <a:gd name="connsiteX3" fmla="*/ 0 w 1512168"/>
                <a:gd name="connsiteY3" fmla="*/ 1717385 h 1717385"/>
                <a:gd name="connsiteX4" fmla="*/ 0 w 1512168"/>
                <a:gd name="connsiteY4" fmla="*/ 0 h 17173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2168" h="1717385">
                  <a:moveTo>
                    <a:pt x="0" y="0"/>
                  </a:moveTo>
                  <a:lnTo>
                    <a:pt x="1512168" y="0"/>
                  </a:lnTo>
                  <a:lnTo>
                    <a:pt x="1512168" y="1717385"/>
                  </a:lnTo>
                  <a:lnTo>
                    <a:pt x="0" y="171738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zh-TW" altLang="en-US" sz="2400" b="1" kern="1200" dirty="0" smtClean="0"/>
                <a:t>教師</a:t>
              </a:r>
              <a:endParaRPr lang="zh-TW" altLang="en-US" sz="2400" b="1" kern="1200" dirty="0"/>
            </a:p>
          </p:txBody>
        </p:sp>
        <p:sp>
          <p:nvSpPr>
            <p:cNvPr id="16" name="手繪多邊形 15"/>
            <p:cNvSpPr/>
            <p:nvPr/>
          </p:nvSpPr>
          <p:spPr>
            <a:xfrm>
              <a:off x="2904990" y="4207534"/>
              <a:ext cx="5935259" cy="536682"/>
            </a:xfrm>
            <a:custGeom>
              <a:avLst/>
              <a:gdLst>
                <a:gd name="connsiteX0" fmla="*/ 0 w 5935259"/>
                <a:gd name="connsiteY0" fmla="*/ 0 h 536682"/>
                <a:gd name="connsiteX1" fmla="*/ 5935259 w 5935259"/>
                <a:gd name="connsiteY1" fmla="*/ 0 h 536682"/>
                <a:gd name="connsiteX2" fmla="*/ 5935259 w 5935259"/>
                <a:gd name="connsiteY2" fmla="*/ 536682 h 536682"/>
                <a:gd name="connsiteX3" fmla="*/ 0 w 5935259"/>
                <a:gd name="connsiteY3" fmla="*/ 536682 h 536682"/>
                <a:gd name="connsiteX4" fmla="*/ 0 w 5935259"/>
                <a:gd name="connsiteY4" fmla="*/ 0 h 536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5259" h="536682">
                  <a:moveTo>
                    <a:pt x="0" y="0"/>
                  </a:moveTo>
                  <a:lnTo>
                    <a:pt x="5935259" y="0"/>
                  </a:lnTo>
                  <a:lnTo>
                    <a:pt x="5935259" y="536682"/>
                  </a:lnTo>
                  <a:lnTo>
                    <a:pt x="0" y="53668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altLang="zh-TW" sz="1400" b="1" dirty="0">
                  <a:solidFill>
                    <a:schemeClr val="tx1"/>
                  </a:solidFill>
                </a:rPr>
                <a:t>2</a:t>
              </a:r>
              <a:r>
                <a:rPr lang="en-US" altLang="zh-TW" sz="1400" b="1" kern="1200" dirty="0" smtClean="0">
                  <a:solidFill>
                    <a:schemeClr val="tx1"/>
                  </a:solidFill>
                </a:rPr>
                <a:t>.</a:t>
              </a:r>
              <a:r>
                <a:rPr lang="zh-TW" altLang="zh-TW" sz="1400" b="1" kern="1200" dirty="0" smtClean="0">
                  <a:solidFill>
                    <a:schemeClr val="tx1"/>
                  </a:solidFill>
                </a:rPr>
                <a:t>建置全國大專教師人才網，</a:t>
              </a:r>
              <a:r>
                <a:rPr lang="zh-TW" altLang="en-US" sz="1400" b="1" kern="1200" dirty="0" smtClean="0">
                  <a:solidFill>
                    <a:schemeClr val="tx1"/>
                  </a:solidFill>
                </a:rPr>
                <a:t>以</a:t>
              </a:r>
              <a:r>
                <a:rPr lang="zh-TW" altLang="zh-TW" sz="1400" b="1" kern="1200" dirty="0" smtClean="0">
                  <a:solidFill>
                    <a:schemeClr val="tx1"/>
                  </a:solidFill>
                </a:rPr>
                <a:t>協助停辦或改辦學校教師之工作轉銜。</a:t>
              </a:r>
              <a:endParaRPr lang="zh-TW" altLang="en-US" sz="1400" b="1" kern="1200" dirty="0"/>
            </a:p>
          </p:txBody>
        </p:sp>
        <p:sp>
          <p:nvSpPr>
            <p:cNvPr id="17" name="直線接點 16"/>
            <p:cNvSpPr/>
            <p:nvPr/>
          </p:nvSpPr>
          <p:spPr>
            <a:xfrm>
              <a:off x="2771799" y="4014131"/>
              <a:ext cx="6048672" cy="0"/>
            </a:xfrm>
            <a:prstGeom prst="line">
              <a:avLst/>
            </a:prstGeom>
          </p:spPr>
          <p:style>
            <a:lnRef idx="2">
              <a:schemeClr val="accent1">
                <a:tint val="50000"/>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8" name="手繪多邊形 17"/>
            <p:cNvSpPr/>
            <p:nvPr/>
          </p:nvSpPr>
          <p:spPr>
            <a:xfrm>
              <a:off x="2878813" y="3653118"/>
              <a:ext cx="6079276" cy="536682"/>
            </a:xfrm>
            <a:custGeom>
              <a:avLst/>
              <a:gdLst>
                <a:gd name="connsiteX0" fmla="*/ 0 w 5935259"/>
                <a:gd name="connsiteY0" fmla="*/ 0 h 536682"/>
                <a:gd name="connsiteX1" fmla="*/ 5935259 w 5935259"/>
                <a:gd name="connsiteY1" fmla="*/ 0 h 536682"/>
                <a:gd name="connsiteX2" fmla="*/ 5935259 w 5935259"/>
                <a:gd name="connsiteY2" fmla="*/ 536682 h 536682"/>
                <a:gd name="connsiteX3" fmla="*/ 0 w 5935259"/>
                <a:gd name="connsiteY3" fmla="*/ 536682 h 536682"/>
                <a:gd name="connsiteX4" fmla="*/ 0 w 5935259"/>
                <a:gd name="connsiteY4" fmla="*/ 0 h 536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5259" h="536682">
                  <a:moveTo>
                    <a:pt x="0" y="0"/>
                  </a:moveTo>
                  <a:lnTo>
                    <a:pt x="5935259" y="0"/>
                  </a:lnTo>
                  <a:lnTo>
                    <a:pt x="5935259" y="536682"/>
                  </a:lnTo>
                  <a:lnTo>
                    <a:pt x="0" y="53668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altLang="zh-TW" sz="1400" b="1" dirty="0">
                  <a:solidFill>
                    <a:schemeClr val="tx1"/>
                  </a:solidFill>
                </a:rPr>
                <a:t>1</a:t>
              </a:r>
              <a:r>
                <a:rPr lang="en-US" altLang="zh-TW" sz="1400" b="1" kern="1200" dirty="0" smtClean="0">
                  <a:solidFill>
                    <a:schemeClr val="tx1"/>
                  </a:solidFill>
                </a:rPr>
                <a:t>.</a:t>
              </a:r>
              <a:r>
                <a:rPr lang="zh-TW" altLang="zh-TW" sz="1400" b="1" kern="1200" dirty="0" smtClean="0">
                  <a:solidFill>
                    <a:schemeClr val="tx1"/>
                  </a:solidFill>
                </a:rPr>
                <a:t>明訂學校</a:t>
              </a:r>
              <a:r>
                <a:rPr lang="zh-TW" altLang="en-US" sz="1400" b="1" kern="1200" dirty="0" smtClean="0">
                  <a:solidFill>
                    <a:schemeClr val="tx1"/>
                  </a:solidFill>
                </a:rPr>
                <a:t>及董事會</a:t>
              </a:r>
              <a:r>
                <a:rPr lang="zh-TW" altLang="zh-TW" sz="1400" b="1" kern="1200" dirty="0" smtClean="0">
                  <a:solidFill>
                    <a:schemeClr val="tx1"/>
                  </a:solidFill>
                </a:rPr>
                <a:t>之權責範圍，並納入學校法人</a:t>
              </a:r>
              <a:r>
                <a:rPr lang="zh-TW" altLang="en-US" sz="1400" b="1" kern="1200" dirty="0" smtClean="0">
                  <a:solidFill>
                    <a:schemeClr val="tx1"/>
                  </a:solidFill>
                </a:rPr>
                <a:t>申請改辦之審核重要指標</a:t>
              </a:r>
              <a:r>
                <a:rPr lang="zh-TW" altLang="zh-TW" sz="1400" b="1" kern="1200" dirty="0" smtClean="0">
                  <a:solidFill>
                    <a:schemeClr val="tx1"/>
                  </a:solidFill>
                </a:rPr>
                <a:t>。</a:t>
              </a:r>
              <a:endParaRPr lang="en-US" altLang="zh-TW" sz="1400" b="1" u="sng" kern="1200" dirty="0">
                <a:solidFill>
                  <a:schemeClr val="tx1"/>
                </a:solidFill>
                <a:latin typeface="+mj-ea"/>
              </a:endParaRPr>
            </a:p>
          </p:txBody>
        </p:sp>
        <p:sp>
          <p:nvSpPr>
            <p:cNvPr id="19" name="直線接點 18"/>
            <p:cNvSpPr/>
            <p:nvPr/>
          </p:nvSpPr>
          <p:spPr>
            <a:xfrm>
              <a:off x="2771799" y="4577648"/>
              <a:ext cx="6048672" cy="0"/>
            </a:xfrm>
            <a:prstGeom prst="line">
              <a:avLst/>
            </a:prstGeom>
          </p:spPr>
          <p:style>
            <a:lnRef idx="2">
              <a:schemeClr val="accent1">
                <a:tint val="50000"/>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20" name="手繪多邊形 19"/>
            <p:cNvSpPr/>
            <p:nvPr/>
          </p:nvSpPr>
          <p:spPr>
            <a:xfrm>
              <a:off x="2904989" y="4649052"/>
              <a:ext cx="5935259" cy="536682"/>
            </a:xfrm>
            <a:custGeom>
              <a:avLst/>
              <a:gdLst>
                <a:gd name="connsiteX0" fmla="*/ 0 w 5935259"/>
                <a:gd name="connsiteY0" fmla="*/ 0 h 536682"/>
                <a:gd name="connsiteX1" fmla="*/ 5935259 w 5935259"/>
                <a:gd name="connsiteY1" fmla="*/ 0 h 536682"/>
                <a:gd name="connsiteX2" fmla="*/ 5935259 w 5935259"/>
                <a:gd name="connsiteY2" fmla="*/ 536682 h 536682"/>
                <a:gd name="connsiteX3" fmla="*/ 0 w 5935259"/>
                <a:gd name="connsiteY3" fmla="*/ 536682 h 536682"/>
                <a:gd name="connsiteX4" fmla="*/ 0 w 5935259"/>
                <a:gd name="connsiteY4" fmla="*/ 0 h 536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5259" h="536682">
                  <a:moveTo>
                    <a:pt x="0" y="0"/>
                  </a:moveTo>
                  <a:lnTo>
                    <a:pt x="5935259" y="0"/>
                  </a:lnTo>
                  <a:lnTo>
                    <a:pt x="5935259" y="536682"/>
                  </a:lnTo>
                  <a:lnTo>
                    <a:pt x="0" y="53668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altLang="zh-TW" sz="1400" b="1" u="none" kern="1200" dirty="0" smtClean="0">
                  <a:solidFill>
                    <a:schemeClr val="tx1"/>
                  </a:solidFill>
                  <a:latin typeface="+mj-ea"/>
                </a:rPr>
                <a:t>3.</a:t>
              </a:r>
              <a:r>
                <a:rPr lang="zh-TW" altLang="en-US" sz="1400" b="1" u="none" kern="1200" dirty="0" smtClean="0">
                  <a:solidFill>
                    <a:schemeClr val="tx1"/>
                  </a:solidFill>
                  <a:latin typeface="+mj-ea"/>
                </a:rPr>
                <a:t>規劃於高教創新轉型條例訂定停辦或停招學校之教職員，嗣後轉任參加  </a:t>
              </a:r>
              <a:endParaRPr lang="en-US" altLang="zh-TW" sz="1400" b="1" u="none" kern="1200" dirty="0" smtClean="0">
                <a:solidFill>
                  <a:schemeClr val="tx1"/>
                </a:solidFill>
                <a:latin typeface="+mj-ea"/>
              </a:endParaRPr>
            </a:p>
            <a:p>
              <a:pPr lvl="0" algn="l" defTabSz="622300">
                <a:lnSpc>
                  <a:spcPct val="90000"/>
                </a:lnSpc>
                <a:spcBef>
                  <a:spcPct val="0"/>
                </a:spcBef>
                <a:spcAft>
                  <a:spcPct val="35000"/>
                </a:spcAft>
              </a:pPr>
              <a:r>
                <a:rPr lang="zh-TW" altLang="en-US" sz="1400" b="1" dirty="0">
                  <a:solidFill>
                    <a:schemeClr val="tx1"/>
                  </a:solidFill>
                  <a:latin typeface="+mj-ea"/>
                </a:rPr>
                <a:t> </a:t>
              </a:r>
              <a:r>
                <a:rPr lang="zh-TW" altLang="en-US" sz="1400" b="1" dirty="0" smtClean="0">
                  <a:solidFill>
                    <a:schemeClr val="tx1"/>
                  </a:solidFill>
                  <a:latin typeface="+mj-ea"/>
                </a:rPr>
                <a:t>  </a:t>
              </a:r>
              <a:r>
                <a:rPr lang="zh-TW" altLang="en-US" sz="1400" b="1" u="none" kern="1200" dirty="0" smtClean="0">
                  <a:solidFill>
                    <a:schemeClr val="tx1"/>
                  </a:solidFill>
                  <a:latin typeface="+mj-ea"/>
                </a:rPr>
                <a:t>勞工保險者，研議保險年資併計之規範。 </a:t>
              </a:r>
              <a:endParaRPr lang="en-US" altLang="zh-TW" sz="1400" b="1" u="none" kern="1200" dirty="0">
                <a:solidFill>
                  <a:schemeClr val="tx1"/>
                </a:solidFill>
                <a:latin typeface="+mj-ea"/>
              </a:endParaRPr>
            </a:p>
          </p:txBody>
        </p:sp>
        <p:sp>
          <p:nvSpPr>
            <p:cNvPr id="22" name="直線接點 21"/>
            <p:cNvSpPr/>
            <p:nvPr/>
          </p:nvSpPr>
          <p:spPr>
            <a:xfrm>
              <a:off x="1259632" y="5167999"/>
              <a:ext cx="7560840" cy="0"/>
            </a:xfrm>
            <a:prstGeom prst="lin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手繪多邊形 22"/>
            <p:cNvSpPr/>
            <p:nvPr/>
          </p:nvSpPr>
          <p:spPr>
            <a:xfrm>
              <a:off x="1259632" y="5167999"/>
              <a:ext cx="1512168" cy="1717385"/>
            </a:xfrm>
            <a:custGeom>
              <a:avLst/>
              <a:gdLst>
                <a:gd name="connsiteX0" fmla="*/ 0 w 1512168"/>
                <a:gd name="connsiteY0" fmla="*/ 0 h 1717385"/>
                <a:gd name="connsiteX1" fmla="*/ 1512168 w 1512168"/>
                <a:gd name="connsiteY1" fmla="*/ 0 h 1717385"/>
                <a:gd name="connsiteX2" fmla="*/ 1512168 w 1512168"/>
                <a:gd name="connsiteY2" fmla="*/ 1717385 h 1717385"/>
                <a:gd name="connsiteX3" fmla="*/ 0 w 1512168"/>
                <a:gd name="connsiteY3" fmla="*/ 1717385 h 1717385"/>
                <a:gd name="connsiteX4" fmla="*/ 0 w 1512168"/>
                <a:gd name="connsiteY4" fmla="*/ 0 h 17173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2168" h="1717385">
                  <a:moveTo>
                    <a:pt x="0" y="0"/>
                  </a:moveTo>
                  <a:lnTo>
                    <a:pt x="1512168" y="0"/>
                  </a:lnTo>
                  <a:lnTo>
                    <a:pt x="1512168" y="1717385"/>
                  </a:lnTo>
                  <a:lnTo>
                    <a:pt x="0" y="171738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zh-TW" altLang="zh-TW" sz="2400" b="1" kern="1200" dirty="0" smtClean="0"/>
                <a:t>行政人員</a:t>
              </a:r>
              <a:endParaRPr lang="en-US" altLang="zh-TW" sz="2400" b="1" kern="1200" dirty="0" smtClean="0"/>
            </a:p>
            <a:p>
              <a:pPr lvl="0" algn="l" defTabSz="1066800">
                <a:lnSpc>
                  <a:spcPct val="90000"/>
                </a:lnSpc>
                <a:spcBef>
                  <a:spcPct val="0"/>
                </a:spcBef>
                <a:spcAft>
                  <a:spcPct val="35000"/>
                </a:spcAft>
              </a:pPr>
              <a:endParaRPr lang="zh-TW" altLang="en-US" sz="2400" b="1" kern="1200" dirty="0"/>
            </a:p>
          </p:txBody>
        </p:sp>
        <p:sp>
          <p:nvSpPr>
            <p:cNvPr id="24" name="手繪多邊形 23"/>
            <p:cNvSpPr/>
            <p:nvPr/>
          </p:nvSpPr>
          <p:spPr>
            <a:xfrm>
              <a:off x="2878814" y="5273929"/>
              <a:ext cx="5935259" cy="798315"/>
            </a:xfrm>
            <a:custGeom>
              <a:avLst/>
              <a:gdLst>
                <a:gd name="connsiteX0" fmla="*/ 0 w 5935259"/>
                <a:gd name="connsiteY0" fmla="*/ 0 h 798315"/>
                <a:gd name="connsiteX1" fmla="*/ 5935259 w 5935259"/>
                <a:gd name="connsiteY1" fmla="*/ 0 h 798315"/>
                <a:gd name="connsiteX2" fmla="*/ 5935259 w 5935259"/>
                <a:gd name="connsiteY2" fmla="*/ 798315 h 798315"/>
                <a:gd name="connsiteX3" fmla="*/ 0 w 5935259"/>
                <a:gd name="connsiteY3" fmla="*/ 798315 h 798315"/>
                <a:gd name="connsiteX4" fmla="*/ 0 w 5935259"/>
                <a:gd name="connsiteY4" fmla="*/ 0 h 7983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5259" h="798315">
                  <a:moveTo>
                    <a:pt x="0" y="0"/>
                  </a:moveTo>
                  <a:lnTo>
                    <a:pt x="5935259" y="0"/>
                  </a:lnTo>
                  <a:lnTo>
                    <a:pt x="5935259" y="798315"/>
                  </a:lnTo>
                  <a:lnTo>
                    <a:pt x="0" y="79831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3340" tIns="53340" rIns="53340" bIns="53340" numCol="1" spcCol="1270" anchor="t" anchorCtr="0">
              <a:noAutofit/>
            </a:bodyPr>
            <a:lstStyle/>
            <a:p>
              <a:pPr marL="179388" lvl="0" indent="-179388" algn="l" defTabSz="622300">
                <a:lnSpc>
                  <a:spcPct val="90000"/>
                </a:lnSpc>
                <a:spcBef>
                  <a:spcPct val="0"/>
                </a:spcBef>
                <a:spcAft>
                  <a:spcPct val="35000"/>
                </a:spcAft>
              </a:pPr>
              <a:r>
                <a:rPr lang="en-US" altLang="zh-TW" sz="1400" b="1" kern="1200" dirty="0" smtClean="0">
                  <a:solidFill>
                    <a:schemeClr val="tx1"/>
                  </a:solidFill>
                </a:rPr>
                <a:t>1.</a:t>
              </a:r>
              <a:r>
                <a:rPr lang="zh-TW" altLang="zh-TW" sz="1400" b="1" kern="1200" dirty="0" smtClean="0">
                  <a:solidFill>
                    <a:schemeClr val="tx1"/>
                  </a:solidFill>
                </a:rPr>
                <a:t> 依就業服務法規定辦理資遣通報。公立就業服務機構應依被資遣人員之</a:t>
              </a:r>
              <a:r>
                <a:rPr lang="zh-TW" altLang="en-US" sz="1400" b="1" kern="1200" dirty="0" smtClean="0">
                  <a:solidFill>
                    <a:schemeClr val="tx1"/>
                  </a:solidFill>
                </a:rPr>
                <a:t>  </a:t>
              </a:r>
              <a:r>
                <a:rPr lang="zh-TW" altLang="zh-TW" sz="1400" b="1" kern="1200" dirty="0" smtClean="0">
                  <a:solidFill>
                    <a:schemeClr val="tx1"/>
                  </a:solidFill>
                </a:rPr>
                <a:t>志願、工作能力，協助其再就業。</a:t>
              </a:r>
              <a:endParaRPr lang="zh-TW" altLang="en-US" sz="1400" b="1" kern="1200" dirty="0"/>
            </a:p>
          </p:txBody>
        </p:sp>
        <p:sp>
          <p:nvSpPr>
            <p:cNvPr id="25" name="直線接點 24"/>
            <p:cNvSpPr/>
            <p:nvPr/>
          </p:nvSpPr>
          <p:spPr>
            <a:xfrm>
              <a:off x="2771799" y="5763159"/>
              <a:ext cx="6048672" cy="0"/>
            </a:xfrm>
            <a:prstGeom prst="line">
              <a:avLst/>
            </a:prstGeom>
          </p:spPr>
          <p:style>
            <a:lnRef idx="2">
              <a:schemeClr val="accent1">
                <a:tint val="50000"/>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26" name="手繪多邊形 25"/>
            <p:cNvSpPr/>
            <p:nvPr/>
          </p:nvSpPr>
          <p:spPr>
            <a:xfrm>
              <a:off x="2885212" y="5828940"/>
              <a:ext cx="5935259" cy="798315"/>
            </a:xfrm>
            <a:custGeom>
              <a:avLst/>
              <a:gdLst>
                <a:gd name="connsiteX0" fmla="*/ 0 w 5935259"/>
                <a:gd name="connsiteY0" fmla="*/ 0 h 798315"/>
                <a:gd name="connsiteX1" fmla="*/ 5935259 w 5935259"/>
                <a:gd name="connsiteY1" fmla="*/ 0 h 798315"/>
                <a:gd name="connsiteX2" fmla="*/ 5935259 w 5935259"/>
                <a:gd name="connsiteY2" fmla="*/ 798315 h 798315"/>
                <a:gd name="connsiteX3" fmla="*/ 0 w 5935259"/>
                <a:gd name="connsiteY3" fmla="*/ 798315 h 798315"/>
                <a:gd name="connsiteX4" fmla="*/ 0 w 5935259"/>
                <a:gd name="connsiteY4" fmla="*/ 0 h 7983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5259" h="798315">
                  <a:moveTo>
                    <a:pt x="0" y="0"/>
                  </a:moveTo>
                  <a:lnTo>
                    <a:pt x="5935259" y="0"/>
                  </a:lnTo>
                  <a:lnTo>
                    <a:pt x="5935259" y="798315"/>
                  </a:lnTo>
                  <a:lnTo>
                    <a:pt x="0" y="79831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3340" tIns="53340" rIns="53340" bIns="53340" numCol="1" spcCol="1270" anchor="t" anchorCtr="0">
              <a:noAutofit/>
            </a:bodyPr>
            <a:lstStyle/>
            <a:p>
              <a:pPr marL="179388" indent="-179388" defTabSz="622300">
                <a:lnSpc>
                  <a:spcPct val="90000"/>
                </a:lnSpc>
                <a:spcBef>
                  <a:spcPct val="0"/>
                </a:spcBef>
                <a:spcAft>
                  <a:spcPct val="35000"/>
                </a:spcAft>
              </a:pPr>
              <a:r>
                <a:rPr lang="en-US" altLang="zh-TW" sz="1400" b="1" dirty="0">
                  <a:solidFill>
                    <a:schemeClr val="tx1"/>
                  </a:solidFill>
                </a:rPr>
                <a:t>2.</a:t>
              </a:r>
              <a:r>
                <a:rPr lang="zh-TW" altLang="zh-TW" sz="1400" b="1" dirty="0">
                  <a:solidFill>
                    <a:schemeClr val="tx1"/>
                  </a:solidFill>
                </a:rPr>
                <a:t>課責學校停辦計畫及學校法人合併或改辦，比照教師安置作業，亦應優先處理職員工權益保障事宜。</a:t>
              </a:r>
            </a:p>
          </p:txBody>
        </p:sp>
        <p:sp>
          <p:nvSpPr>
            <p:cNvPr id="27" name="直線接點 26"/>
            <p:cNvSpPr/>
            <p:nvPr/>
          </p:nvSpPr>
          <p:spPr>
            <a:xfrm>
              <a:off x="2771799" y="6381328"/>
              <a:ext cx="6048672" cy="0"/>
            </a:xfrm>
            <a:prstGeom prst="line">
              <a:avLst/>
            </a:prstGeom>
          </p:spPr>
          <p:style>
            <a:lnRef idx="2">
              <a:schemeClr val="accent1">
                <a:tint val="50000"/>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grpSp>
      <p:sp>
        <p:nvSpPr>
          <p:cNvPr id="6" name="文字方塊 5"/>
          <p:cNvSpPr txBox="1"/>
          <p:nvPr/>
        </p:nvSpPr>
        <p:spPr>
          <a:xfrm>
            <a:off x="179512" y="1109935"/>
            <a:ext cx="2160240" cy="40011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defPPr>
              <a:defRPr lang="zh-TW"/>
            </a:defPPr>
            <a:lvl1pPr>
              <a:defRPr sz="2000" b="1">
                <a:effectLst>
                  <a:outerShdw blurRad="38100" dist="38100" dir="2700000" algn="tl">
                    <a:srgbClr val="000000">
                      <a:alpha val="43137"/>
                    </a:srgbClr>
                  </a:outerShdw>
                </a:effectLst>
              </a:defRPr>
            </a:lvl1pPr>
          </a:lstStyle>
          <a:p>
            <a:r>
              <a:rPr lang="en-US" altLang="zh-TW" dirty="0"/>
              <a:t>(</a:t>
            </a:r>
            <a:r>
              <a:rPr lang="zh-TW" altLang="en-US" dirty="0"/>
              <a:t>二</a:t>
            </a:r>
            <a:r>
              <a:rPr lang="en-US" altLang="zh-TW" dirty="0"/>
              <a:t>)</a:t>
            </a:r>
            <a:r>
              <a:rPr lang="zh-TW" altLang="zh-TW" dirty="0"/>
              <a:t>人員安置</a:t>
            </a:r>
            <a:endParaRPr lang="zh-TW" altLang="en-US" dirty="0"/>
          </a:p>
        </p:txBody>
      </p:sp>
      <p:sp>
        <p:nvSpPr>
          <p:cNvPr id="7" name="標題 1"/>
          <p:cNvSpPr txBox="1">
            <a:spLocks/>
          </p:cNvSpPr>
          <p:nvPr/>
        </p:nvSpPr>
        <p:spPr>
          <a:xfrm>
            <a:off x="507761" y="197768"/>
            <a:ext cx="6512511" cy="1143000"/>
          </a:xfrm>
          <a:prstGeom prst="rect">
            <a:avLst/>
          </a:prstGeom>
        </p:spPr>
        <p:txBody>
          <a:bodyPr anchor="ctr">
            <a:normAutofit/>
          </a:bodyPr>
          <a:lstStyle>
            <a:lvl1pPr algn="l" rtl="0" eaLnBrk="1" latinLnBrk="0" hangingPunct="1">
              <a:spcBef>
                <a:spcPct val="0"/>
              </a:spcBef>
              <a:buNone/>
              <a:defRPr kumimoji="0" sz="4300" b="1"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zh-TW" altLang="en-US" dirty="0" smtClean="0">
                <a:latin typeface="+mn-ea"/>
                <a:ea typeface="+mn-ea"/>
              </a:rPr>
              <a:t>二</a:t>
            </a:r>
            <a:r>
              <a:rPr lang="zh-TW" altLang="en-US" dirty="0">
                <a:latin typeface="+mn-ea"/>
                <a:ea typeface="+mn-ea"/>
              </a:rPr>
              <a:t>、</a:t>
            </a:r>
            <a:r>
              <a:rPr lang="zh-TW" altLang="zh-TW" dirty="0" smtClean="0">
                <a:effectLst/>
              </a:rPr>
              <a:t>退場學校</a:t>
            </a:r>
            <a:r>
              <a:rPr lang="zh-TW" altLang="en-US" dirty="0" smtClean="0">
                <a:effectLst/>
              </a:rPr>
              <a:t>輔</a:t>
            </a:r>
            <a:r>
              <a:rPr lang="zh-TW" altLang="en-US" dirty="0">
                <a:effectLst/>
              </a:rPr>
              <a:t>導</a:t>
            </a:r>
            <a:endParaRPr lang="zh-TW" altLang="en-US" sz="2000" dirty="0"/>
          </a:p>
        </p:txBody>
      </p:sp>
    </p:spTree>
    <p:extLst>
      <p:ext uri="{BB962C8B-B14F-4D97-AF65-F5344CB8AC3E}">
        <p14:creationId xmlns:p14="http://schemas.microsoft.com/office/powerpoint/2010/main" val="16146621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755576" y="1483493"/>
            <a:ext cx="8142536" cy="2000548"/>
          </a:xfrm>
          <a:prstGeom prst="rect">
            <a:avLst/>
          </a:prstGeom>
        </p:spPr>
        <p:txBody>
          <a:bodyPr wrap="square">
            <a:spAutoFit/>
          </a:bodyPr>
          <a:lstStyle/>
          <a:p>
            <a:pPr lvl="0"/>
            <a:endParaRPr lang="en-US" altLang="zh-TW" sz="2400" kern="100" dirty="0" smtClean="0">
              <a:solidFill>
                <a:schemeClr val="bg1"/>
              </a:solidFill>
              <a:latin typeface="+mj-ea"/>
              <a:cs typeface="Times New Roman" panose="02020603050405020304" pitchFamily="18" charset="0"/>
            </a:endParaRPr>
          </a:p>
          <a:p>
            <a:pPr marL="622300" lvl="0" indent="-447675">
              <a:buNone/>
            </a:pPr>
            <a:r>
              <a:rPr lang="en-US" altLang="zh-TW" sz="2000" dirty="0" smtClean="0"/>
              <a:t>(</a:t>
            </a:r>
            <a:r>
              <a:rPr lang="zh-TW" altLang="en-US" sz="2000" dirty="0"/>
              <a:t>一</a:t>
            </a:r>
            <a:r>
              <a:rPr lang="en-US" altLang="zh-TW" sz="2000" dirty="0" smtClean="0"/>
              <a:t>)</a:t>
            </a:r>
            <a:r>
              <a:rPr lang="zh-TW" altLang="en-US" sz="2000" dirty="0" smtClean="0"/>
              <a:t>學校法人因情事變更，經董事會議及法人主管機關許可，得變更其目的，改辦其他教育、文化或社會福利事業。</a:t>
            </a:r>
            <a:endParaRPr lang="en-US" altLang="zh-TW" sz="2000" dirty="0"/>
          </a:p>
          <a:p>
            <a:pPr marL="622300" lvl="0" indent="-447675">
              <a:buNone/>
            </a:pPr>
            <a:r>
              <a:rPr lang="en-US" altLang="zh-TW" sz="2000" dirty="0" smtClean="0"/>
              <a:t>(</a:t>
            </a:r>
            <a:r>
              <a:rPr lang="zh-TW" altLang="en-US" sz="2000" dirty="0"/>
              <a:t>二</a:t>
            </a:r>
            <a:r>
              <a:rPr lang="en-US" altLang="zh-TW" sz="2000" dirty="0"/>
              <a:t>)</a:t>
            </a:r>
            <a:r>
              <a:rPr lang="zh-TW" altLang="en-US" sz="2000" dirty="0"/>
              <a:t>學校</a:t>
            </a:r>
            <a:r>
              <a:rPr lang="zh-TW" altLang="en-US" sz="2000" dirty="0" smtClean="0"/>
              <a:t>轉型以</a:t>
            </a:r>
            <a:r>
              <a:rPr lang="zh-TW" altLang="en-US" sz="2000" dirty="0"/>
              <a:t>辦學為主體者，無須辦理土地變更；如改辦目的係做為其他社會、文化事業，涉及土地變更者</a:t>
            </a:r>
            <a:r>
              <a:rPr lang="zh-TW" altLang="en-US" sz="2000" dirty="0" smtClean="0"/>
              <a:t>，依</a:t>
            </a:r>
            <a:r>
              <a:rPr lang="zh-TW" altLang="en-US" sz="2000" dirty="0"/>
              <a:t>都市計畫法第</a:t>
            </a:r>
            <a:r>
              <a:rPr lang="en-US" altLang="zh-TW" sz="2000" dirty="0"/>
              <a:t>27</a:t>
            </a:r>
            <a:r>
              <a:rPr lang="zh-TW" altLang="en-US" sz="2000" dirty="0"/>
              <a:t>條</a:t>
            </a:r>
            <a:r>
              <a:rPr lang="zh-TW" altLang="en-US" sz="2000" dirty="0" smtClean="0"/>
              <a:t>規定可協助辦理</a:t>
            </a:r>
            <a:r>
              <a:rPr lang="zh-TW" altLang="en-US" sz="2000" dirty="0"/>
              <a:t>迅行變更，以</a:t>
            </a:r>
            <a:r>
              <a:rPr lang="zh-TW" altLang="en-US" sz="2000" dirty="0" smtClean="0"/>
              <a:t>加速辦理</a:t>
            </a:r>
            <a:r>
              <a:rPr lang="zh-TW" altLang="en-US" sz="2000" dirty="0"/>
              <a:t>時程</a:t>
            </a:r>
            <a:r>
              <a:rPr lang="zh-TW" altLang="zh-TW" sz="2000" dirty="0"/>
              <a:t>。</a:t>
            </a: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3626766"/>
            <a:ext cx="8784976" cy="27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文字方塊 6"/>
          <p:cNvSpPr txBox="1"/>
          <p:nvPr/>
        </p:nvSpPr>
        <p:spPr>
          <a:xfrm>
            <a:off x="179512" y="1228690"/>
            <a:ext cx="2808312" cy="40011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defPPr>
              <a:defRPr lang="zh-TW"/>
            </a:defPPr>
            <a:lvl1pPr>
              <a:defRPr sz="2000" b="1">
                <a:effectLst>
                  <a:outerShdw blurRad="38100" dist="38100" dir="2700000" algn="tl">
                    <a:srgbClr val="000000">
                      <a:alpha val="43137"/>
                    </a:srgbClr>
                  </a:outerShdw>
                </a:effectLst>
              </a:defRPr>
            </a:lvl1pPr>
          </a:lstStyle>
          <a:p>
            <a:r>
              <a:rPr lang="en-US" altLang="zh-TW" dirty="0"/>
              <a:t>(</a:t>
            </a:r>
            <a:r>
              <a:rPr lang="zh-TW" altLang="en-US" dirty="0"/>
              <a:t>三</a:t>
            </a:r>
            <a:r>
              <a:rPr lang="en-US" altLang="zh-TW" dirty="0" smtClean="0"/>
              <a:t>)</a:t>
            </a:r>
            <a:r>
              <a:rPr lang="zh-TW" altLang="en-US" dirty="0" smtClean="0"/>
              <a:t>學校法人轉型</a:t>
            </a:r>
            <a:endParaRPr lang="zh-TW" altLang="zh-TW" dirty="0"/>
          </a:p>
        </p:txBody>
      </p:sp>
      <p:sp>
        <p:nvSpPr>
          <p:cNvPr id="8" name="標題 1"/>
          <p:cNvSpPr txBox="1">
            <a:spLocks/>
          </p:cNvSpPr>
          <p:nvPr/>
        </p:nvSpPr>
        <p:spPr>
          <a:xfrm>
            <a:off x="507761" y="197768"/>
            <a:ext cx="6512511" cy="1143000"/>
          </a:xfrm>
          <a:prstGeom prst="rect">
            <a:avLst/>
          </a:prstGeom>
        </p:spPr>
        <p:txBody>
          <a:bodyPr anchor="ctr">
            <a:normAutofit/>
          </a:bodyPr>
          <a:lstStyle>
            <a:lvl1pPr algn="l" rtl="0" eaLnBrk="1" latinLnBrk="0" hangingPunct="1">
              <a:spcBef>
                <a:spcPct val="0"/>
              </a:spcBef>
              <a:buNone/>
              <a:defRPr kumimoji="0" sz="4300" b="1"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zh-TW" altLang="en-US" dirty="0" smtClean="0">
                <a:latin typeface="+mn-ea"/>
                <a:ea typeface="+mn-ea"/>
              </a:rPr>
              <a:t>二</a:t>
            </a:r>
            <a:r>
              <a:rPr lang="zh-TW" altLang="en-US" dirty="0">
                <a:latin typeface="+mn-ea"/>
                <a:ea typeface="+mn-ea"/>
              </a:rPr>
              <a:t>、</a:t>
            </a:r>
            <a:r>
              <a:rPr lang="zh-TW" altLang="zh-TW" dirty="0" smtClean="0">
                <a:effectLst/>
              </a:rPr>
              <a:t>退場學校</a:t>
            </a:r>
            <a:r>
              <a:rPr lang="zh-TW" altLang="en-US" dirty="0" smtClean="0">
                <a:effectLst/>
              </a:rPr>
              <a:t>輔</a:t>
            </a:r>
            <a:r>
              <a:rPr lang="zh-TW" altLang="en-US" dirty="0">
                <a:effectLst/>
              </a:rPr>
              <a:t>導</a:t>
            </a:r>
            <a:endParaRPr lang="zh-TW" altLang="en-US" sz="2000" dirty="0"/>
          </a:p>
        </p:txBody>
      </p:sp>
    </p:spTree>
    <p:extLst>
      <p:ext uri="{BB962C8B-B14F-4D97-AF65-F5344CB8AC3E}">
        <p14:creationId xmlns:p14="http://schemas.microsoft.com/office/powerpoint/2010/main" val="36441969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字方塊 7"/>
          <p:cNvSpPr txBox="1"/>
          <p:nvPr/>
        </p:nvSpPr>
        <p:spPr>
          <a:xfrm>
            <a:off x="395536" y="1300698"/>
            <a:ext cx="2808312" cy="40011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defPPr>
              <a:defRPr lang="zh-TW"/>
            </a:defPPr>
            <a:lvl1pPr>
              <a:defRPr sz="2000" b="1">
                <a:effectLst>
                  <a:outerShdw blurRad="38100" dist="38100" dir="2700000" algn="tl">
                    <a:srgbClr val="000000">
                      <a:alpha val="43137"/>
                    </a:srgbClr>
                  </a:outerShdw>
                </a:effectLst>
              </a:defRPr>
            </a:lvl1pPr>
          </a:lstStyle>
          <a:p>
            <a:r>
              <a:rPr lang="en-US" altLang="zh-TW" dirty="0"/>
              <a:t>(</a:t>
            </a:r>
            <a:r>
              <a:rPr lang="zh-TW" altLang="en-US" dirty="0"/>
              <a:t>四</a:t>
            </a:r>
            <a:r>
              <a:rPr lang="en-US" altLang="zh-TW" dirty="0"/>
              <a:t>)</a:t>
            </a:r>
            <a:r>
              <a:rPr lang="zh-TW" altLang="en-US" dirty="0"/>
              <a:t>資產處分</a:t>
            </a:r>
            <a:endParaRPr lang="zh-TW" altLang="zh-TW" dirty="0"/>
          </a:p>
        </p:txBody>
      </p:sp>
      <p:graphicFrame>
        <p:nvGraphicFramePr>
          <p:cNvPr id="5" name="資料庫圖表 4"/>
          <p:cNvGraphicFramePr/>
          <p:nvPr>
            <p:extLst>
              <p:ext uri="{D42A27DB-BD31-4B8C-83A1-F6EECF244321}">
                <p14:modId xmlns:p14="http://schemas.microsoft.com/office/powerpoint/2010/main" val="1443921020"/>
              </p:ext>
            </p:extLst>
          </p:nvPr>
        </p:nvGraphicFramePr>
        <p:xfrm>
          <a:off x="539552" y="1916832"/>
          <a:ext cx="8352928"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標題 1"/>
          <p:cNvSpPr txBox="1">
            <a:spLocks/>
          </p:cNvSpPr>
          <p:nvPr/>
        </p:nvSpPr>
        <p:spPr>
          <a:xfrm>
            <a:off x="507761" y="197768"/>
            <a:ext cx="6512511" cy="1143000"/>
          </a:xfrm>
          <a:prstGeom prst="rect">
            <a:avLst/>
          </a:prstGeom>
        </p:spPr>
        <p:txBody>
          <a:bodyPr anchor="ctr">
            <a:normAutofit/>
          </a:bodyPr>
          <a:lstStyle>
            <a:lvl1pPr algn="l" rtl="0" eaLnBrk="1" latinLnBrk="0" hangingPunct="1">
              <a:spcBef>
                <a:spcPct val="0"/>
              </a:spcBef>
              <a:buNone/>
              <a:defRPr kumimoji="0" sz="4300" b="1"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zh-TW" altLang="en-US" dirty="0" smtClean="0">
                <a:latin typeface="+mn-ea"/>
                <a:ea typeface="+mn-ea"/>
              </a:rPr>
              <a:t>二</a:t>
            </a:r>
            <a:r>
              <a:rPr lang="zh-TW" altLang="en-US" dirty="0">
                <a:latin typeface="+mn-ea"/>
                <a:ea typeface="+mn-ea"/>
              </a:rPr>
              <a:t>、</a:t>
            </a:r>
            <a:r>
              <a:rPr lang="zh-TW" altLang="zh-TW" dirty="0" smtClean="0">
                <a:effectLst/>
              </a:rPr>
              <a:t>退場學校</a:t>
            </a:r>
            <a:r>
              <a:rPr lang="zh-TW" altLang="en-US" dirty="0" smtClean="0">
                <a:effectLst/>
              </a:rPr>
              <a:t>輔</a:t>
            </a:r>
            <a:r>
              <a:rPr lang="zh-TW" altLang="en-US" dirty="0">
                <a:effectLst/>
              </a:rPr>
              <a:t>導</a:t>
            </a:r>
            <a:endParaRPr lang="zh-TW" altLang="en-US" sz="2000" dirty="0"/>
          </a:p>
        </p:txBody>
      </p:sp>
    </p:spTree>
    <p:extLst>
      <p:ext uri="{BB962C8B-B14F-4D97-AF65-F5344CB8AC3E}">
        <p14:creationId xmlns:p14="http://schemas.microsoft.com/office/powerpoint/2010/main" val="38738641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標題 1"/>
          <p:cNvSpPr txBox="1">
            <a:spLocks/>
          </p:cNvSpPr>
          <p:nvPr/>
        </p:nvSpPr>
        <p:spPr>
          <a:xfrm>
            <a:off x="507761" y="197768"/>
            <a:ext cx="6512511" cy="1143000"/>
          </a:xfrm>
          <a:prstGeom prst="rect">
            <a:avLst/>
          </a:prstGeom>
        </p:spPr>
        <p:txBody>
          <a:bodyPr anchor="ctr">
            <a:normAutofit/>
          </a:bodyPr>
          <a:lstStyle>
            <a:lvl1pPr algn="l" rtl="0" eaLnBrk="1" latinLnBrk="0" hangingPunct="1">
              <a:spcBef>
                <a:spcPct val="0"/>
              </a:spcBef>
              <a:buNone/>
              <a:defRPr kumimoji="0" sz="4300" b="1"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zh-TW" altLang="en-US" dirty="0" smtClean="0">
                <a:latin typeface="+mn-ea"/>
                <a:ea typeface="+mn-ea"/>
              </a:rPr>
              <a:t>三</a:t>
            </a:r>
            <a:r>
              <a:rPr lang="zh-TW" altLang="en-US" dirty="0">
                <a:latin typeface="+mn-ea"/>
                <a:ea typeface="+mn-ea"/>
              </a:rPr>
              <a:t>、</a:t>
            </a:r>
            <a:r>
              <a:rPr lang="zh-TW" altLang="en-US" dirty="0" smtClean="0"/>
              <a:t>學校</a:t>
            </a:r>
            <a:r>
              <a:rPr lang="zh-TW" altLang="en-US" dirty="0"/>
              <a:t>典範重</a:t>
            </a:r>
            <a:r>
              <a:rPr lang="zh-TW" altLang="en-US" dirty="0" smtClean="0"/>
              <a:t>塑</a:t>
            </a:r>
            <a:endParaRPr lang="zh-TW" altLang="en-US" sz="2000" dirty="0"/>
          </a:p>
        </p:txBody>
      </p:sp>
      <p:grpSp>
        <p:nvGrpSpPr>
          <p:cNvPr id="12" name="群組 19"/>
          <p:cNvGrpSpPr>
            <a:grpSpLocks/>
          </p:cNvGrpSpPr>
          <p:nvPr/>
        </p:nvGrpSpPr>
        <p:grpSpPr bwMode="auto">
          <a:xfrm>
            <a:off x="1115616" y="1196752"/>
            <a:ext cx="7891392" cy="5329089"/>
            <a:chOff x="121920" y="76033"/>
            <a:chExt cx="6702069" cy="2277264"/>
          </a:xfrm>
          <a:solidFill>
            <a:srgbClr val="4BACC6">
              <a:lumMod val="25000"/>
            </a:srgbClr>
          </a:solidFill>
        </p:grpSpPr>
        <p:sp>
          <p:nvSpPr>
            <p:cNvPr id="14" name="流程圖: 換頁接點 21"/>
            <p:cNvSpPr>
              <a:spLocks noChangeArrowheads="1"/>
            </p:cNvSpPr>
            <p:nvPr/>
          </p:nvSpPr>
          <p:spPr bwMode="auto">
            <a:xfrm>
              <a:off x="125408" y="446818"/>
              <a:ext cx="766340" cy="552344"/>
            </a:xfrm>
            <a:prstGeom prst="flowChartOffpageConnector">
              <a:avLst/>
            </a:prstGeom>
            <a:solidFill>
              <a:srgbClr val="4BACC6">
                <a:lumMod val="60000"/>
                <a:lumOff val="40000"/>
              </a:srgbClr>
            </a:solidFill>
            <a:ln w="25400" cap="flat" cmpd="sng" algn="ctr">
              <a:noFill/>
              <a:prstDash val="solid"/>
              <a:headEnd/>
              <a:tailEnd/>
            </a:ln>
            <a:effec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r>
                <a:rPr kumimoji="1" lang="zh-TW" altLang="zh-TW" sz="2400" b="1" i="0" u="none" strike="noStrike" kern="0" cap="none" spc="0" normalizeH="0" baseline="0" noProof="0">
                  <a:ln>
                    <a:noFill/>
                  </a:ln>
                  <a:solidFill>
                    <a:prstClr val="black"/>
                  </a:solidFill>
                  <a:effectLst/>
                  <a:uLnTx/>
                  <a:uFillTx/>
                  <a:latin typeface="+mn-ea"/>
                  <a:cs typeface="Times New Roman" pitchFamily="18" charset="0"/>
                </a:rPr>
                <a:t>目標</a:t>
              </a:r>
            </a:p>
          </p:txBody>
        </p:sp>
        <p:sp>
          <p:nvSpPr>
            <p:cNvPr id="18" name="流程圖: 換頁接點 22"/>
            <p:cNvSpPr>
              <a:spLocks noChangeArrowheads="1"/>
            </p:cNvSpPr>
            <p:nvPr/>
          </p:nvSpPr>
          <p:spPr bwMode="auto">
            <a:xfrm>
              <a:off x="121920" y="76033"/>
              <a:ext cx="769828" cy="292021"/>
            </a:xfrm>
            <a:prstGeom prst="flowChartOffpageConnector">
              <a:avLst/>
            </a:prstGeom>
            <a:solidFill>
              <a:srgbClr val="4BACC6">
                <a:lumMod val="60000"/>
                <a:lumOff val="40000"/>
              </a:srgbClr>
            </a:solidFill>
            <a:ln w="25400" cap="flat" cmpd="sng" algn="ctr">
              <a:noFill/>
              <a:prstDash val="solid"/>
              <a:headEnd/>
              <a:tailEnd/>
            </a:ln>
            <a:effec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r>
                <a:rPr kumimoji="1" lang="zh-TW" altLang="zh-TW" sz="2400" b="1" i="0" u="none" strike="noStrike" kern="0" cap="none" spc="0" normalizeH="0" baseline="0" noProof="0" dirty="0">
                  <a:ln>
                    <a:noFill/>
                  </a:ln>
                  <a:solidFill>
                    <a:prstClr val="black"/>
                  </a:solidFill>
                  <a:effectLst/>
                  <a:uLnTx/>
                  <a:uFillTx/>
                  <a:latin typeface="+mn-ea"/>
                  <a:cs typeface="Times New Roman" pitchFamily="18" charset="0"/>
                </a:rPr>
                <a:t>理念</a:t>
              </a:r>
            </a:p>
          </p:txBody>
        </p:sp>
        <p:sp>
          <p:nvSpPr>
            <p:cNvPr id="19" name="流程圖: 換頁接點 24"/>
            <p:cNvSpPr>
              <a:spLocks noChangeArrowheads="1"/>
            </p:cNvSpPr>
            <p:nvPr/>
          </p:nvSpPr>
          <p:spPr bwMode="auto">
            <a:xfrm>
              <a:off x="131223" y="1077926"/>
              <a:ext cx="760525" cy="1275371"/>
            </a:xfrm>
            <a:prstGeom prst="flowChartOffpageConnector">
              <a:avLst/>
            </a:prstGeom>
            <a:solidFill>
              <a:srgbClr val="4BACC6">
                <a:lumMod val="60000"/>
                <a:lumOff val="40000"/>
              </a:srgbClr>
            </a:solidFill>
            <a:ln w="25400" cap="flat" cmpd="sng" algn="ctr">
              <a:noFill/>
              <a:prstDash val="solid"/>
              <a:headEnd/>
              <a:tailEnd/>
            </a:ln>
            <a:effec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r>
                <a:rPr kumimoji="1" lang="zh-TW" altLang="zh-TW" sz="2400" b="1" i="0" u="none" strike="noStrike" kern="0" cap="none" spc="0" normalizeH="0" baseline="0" noProof="0" dirty="0">
                  <a:ln>
                    <a:noFill/>
                  </a:ln>
                  <a:solidFill>
                    <a:prstClr val="black"/>
                  </a:solidFill>
                  <a:effectLst/>
                  <a:uLnTx/>
                  <a:uFillTx/>
                  <a:latin typeface="+mn-ea"/>
                  <a:cs typeface="Times New Roman" pitchFamily="18" charset="0"/>
                </a:rPr>
                <a:t>推動</a:t>
              </a:r>
            </a:p>
            <a:p>
              <a:pPr marL="0" marR="0" lvl="0" indent="0" algn="ctr" defTabSz="914400" eaLnBrk="0" fontAlgn="base" latinLnBrk="0" hangingPunct="0">
                <a:lnSpc>
                  <a:spcPct val="100000"/>
                </a:lnSpc>
                <a:spcBef>
                  <a:spcPct val="0"/>
                </a:spcBef>
                <a:spcAft>
                  <a:spcPct val="0"/>
                </a:spcAft>
                <a:buClrTx/>
                <a:buSzTx/>
                <a:buFontTx/>
                <a:buNone/>
                <a:tabLst/>
                <a:defRPr/>
              </a:pPr>
              <a:r>
                <a:rPr kumimoji="1" lang="zh-TW" altLang="zh-TW" sz="2400" b="1" i="0" u="none" strike="noStrike" kern="0" cap="none" spc="0" normalizeH="0" baseline="0" noProof="0" dirty="0">
                  <a:ln>
                    <a:noFill/>
                  </a:ln>
                  <a:solidFill>
                    <a:prstClr val="black"/>
                  </a:solidFill>
                  <a:effectLst/>
                  <a:uLnTx/>
                  <a:uFillTx/>
                  <a:latin typeface="+mn-ea"/>
                  <a:cs typeface="Times New Roman" pitchFamily="18" charset="0"/>
                </a:rPr>
                <a:t>策略</a:t>
              </a:r>
            </a:p>
          </p:txBody>
        </p:sp>
        <p:sp>
          <p:nvSpPr>
            <p:cNvPr id="20" name="剪去單一角落矩形 19"/>
            <p:cNvSpPr/>
            <p:nvPr/>
          </p:nvSpPr>
          <p:spPr>
            <a:xfrm>
              <a:off x="931110" y="442360"/>
              <a:ext cx="5892878" cy="556802"/>
            </a:xfrm>
            <a:prstGeom prst="snip1Rect">
              <a:avLst>
                <a:gd name="adj" fmla="val 16667"/>
              </a:avLst>
            </a:prstGeom>
            <a:solidFill>
              <a:srgbClr val="4BACC6">
                <a:lumMod val="20000"/>
                <a:lumOff val="80000"/>
              </a:srgbClr>
            </a:solidFill>
            <a:ln w="25400" cap="flat" cmpd="sng" algn="ctr">
              <a:noFill/>
              <a:prstDash val="solid"/>
            </a:ln>
            <a:effectLst/>
          </p:spPr>
          <p:txBody>
            <a:bodyPr lIns="108000" tIns="0" rIns="0" bIns="0" anchor="ctr"/>
            <a:lstStyle/>
            <a:p>
              <a:pPr marL="0" marR="0" lvl="0" indent="0" defTabSz="914400" eaLnBrk="0" fontAlgn="base" latinLnBrk="0" hangingPunct="0">
                <a:lnSpc>
                  <a:spcPts val="3200"/>
                </a:lnSpc>
                <a:spcBef>
                  <a:spcPts val="0"/>
                </a:spcBef>
                <a:spcAft>
                  <a:spcPts val="0"/>
                </a:spcAft>
                <a:buClrTx/>
                <a:buSzTx/>
                <a:buFontTx/>
                <a:buNone/>
                <a:tabLst/>
                <a:defRPr/>
              </a:pPr>
              <a:r>
                <a:rPr kumimoji="1" lang="en-US" altLang="zh-TW" sz="2400" i="0" u="none" strike="noStrike" kern="100" cap="none" spc="0" normalizeH="0" baseline="0" noProof="0" dirty="0">
                  <a:ln>
                    <a:noFill/>
                  </a:ln>
                  <a:solidFill>
                    <a:prstClr val="black"/>
                  </a:solidFill>
                  <a:effectLst/>
                  <a:uLnTx/>
                  <a:uFillTx/>
                  <a:latin typeface="+mn-ea"/>
                  <a:cs typeface="Times New Roman" panose="02020603050405020304" pitchFamily="18" charset="0"/>
                </a:rPr>
                <a:t>1.</a:t>
              </a:r>
              <a:r>
                <a:rPr kumimoji="1" lang="zh-TW" altLang="zh-TW" sz="2400" i="0" u="none" strike="noStrike" kern="100" cap="none" spc="0" normalizeH="0" baseline="0" noProof="0" dirty="0">
                  <a:ln>
                    <a:noFill/>
                  </a:ln>
                  <a:solidFill>
                    <a:prstClr val="black"/>
                  </a:solidFill>
                  <a:effectLst/>
                  <a:uLnTx/>
                  <a:uFillTx/>
                  <a:latin typeface="+mn-ea"/>
                  <a:cs typeface="Times New Roman" panose="02020603050405020304" pitchFamily="18" charset="0"/>
                </a:rPr>
                <a:t>有效活化</a:t>
              </a:r>
              <a:r>
                <a:rPr kumimoji="1" lang="zh-TW" altLang="en-US" sz="2400" i="0" u="none" strike="noStrike" kern="100" cap="none" spc="0" normalizeH="0" baseline="0" noProof="0" dirty="0">
                  <a:ln>
                    <a:noFill/>
                  </a:ln>
                  <a:solidFill>
                    <a:prstClr val="black"/>
                  </a:solidFill>
                  <a:effectLst/>
                  <a:uLnTx/>
                  <a:uFillTx/>
                  <a:latin typeface="+mn-ea"/>
                  <a:cs typeface="Times New Roman" panose="02020603050405020304" pitchFamily="18" charset="0"/>
                </a:rPr>
                <a:t>校園</a:t>
              </a:r>
              <a:r>
                <a:rPr kumimoji="1" lang="zh-TW" altLang="zh-TW" sz="2400" i="0" u="none" strike="noStrike" kern="100" cap="none" spc="0" normalizeH="0" baseline="0" noProof="0" dirty="0">
                  <a:ln>
                    <a:noFill/>
                  </a:ln>
                  <a:solidFill>
                    <a:prstClr val="black"/>
                  </a:solidFill>
                  <a:effectLst/>
                  <a:uLnTx/>
                  <a:uFillTx/>
                  <a:latin typeface="+mn-ea"/>
                  <a:cs typeface="Times New Roman" panose="02020603050405020304" pitchFamily="18" charset="0"/>
                </a:rPr>
                <a:t>資源增加學校收益，提升教學品質</a:t>
              </a:r>
            </a:p>
            <a:p>
              <a:pPr marL="0" marR="0" lvl="0" indent="0" defTabSz="914400" eaLnBrk="0" fontAlgn="base" latinLnBrk="0" hangingPunct="0">
                <a:lnSpc>
                  <a:spcPts val="3200"/>
                </a:lnSpc>
                <a:spcBef>
                  <a:spcPts val="0"/>
                </a:spcBef>
                <a:spcAft>
                  <a:spcPts val="0"/>
                </a:spcAft>
                <a:buClrTx/>
                <a:buSzTx/>
                <a:buFontTx/>
                <a:buNone/>
                <a:tabLst/>
                <a:defRPr/>
              </a:pPr>
              <a:r>
                <a:rPr kumimoji="1" lang="en-US" altLang="zh-TW" sz="2400" i="0" u="none" strike="noStrike" kern="100" cap="none" spc="0" normalizeH="0" baseline="0" noProof="0" dirty="0">
                  <a:ln>
                    <a:noFill/>
                  </a:ln>
                  <a:solidFill>
                    <a:prstClr val="black"/>
                  </a:solidFill>
                  <a:effectLst/>
                  <a:uLnTx/>
                  <a:uFillTx/>
                  <a:latin typeface="+mn-ea"/>
                  <a:cs typeface="Times New Roman" panose="02020603050405020304" pitchFamily="18" charset="0"/>
                </a:rPr>
                <a:t>2.</a:t>
              </a:r>
              <a:r>
                <a:rPr kumimoji="1" lang="zh-TW" altLang="zh-TW" sz="2400" i="0" u="none" strike="noStrike" kern="100" cap="none" spc="0" normalizeH="0" baseline="0" noProof="0" dirty="0">
                  <a:ln>
                    <a:noFill/>
                  </a:ln>
                  <a:solidFill>
                    <a:prstClr val="black"/>
                  </a:solidFill>
                  <a:effectLst/>
                  <a:uLnTx/>
                  <a:uFillTx/>
                  <a:latin typeface="+mn-ea"/>
                  <a:cs typeface="Times New Roman" panose="02020603050405020304" pitchFamily="18" charset="0"/>
                </a:rPr>
                <a:t>引導教研人員</a:t>
              </a:r>
              <a:r>
                <a:rPr kumimoji="1" lang="zh-TW" altLang="en-US" sz="2400" i="0" u="none" strike="noStrike" kern="100" cap="none" spc="0" normalizeH="0" baseline="0" noProof="0" dirty="0">
                  <a:ln>
                    <a:noFill/>
                  </a:ln>
                  <a:solidFill>
                    <a:prstClr val="black"/>
                  </a:solidFill>
                  <a:effectLst/>
                  <a:uLnTx/>
                  <a:uFillTx/>
                  <a:latin typeface="+mn-ea"/>
                  <a:cs typeface="Times New Roman" panose="02020603050405020304" pitchFamily="18" charset="0"/>
                </a:rPr>
                <a:t>及博士生</a:t>
              </a:r>
              <a:r>
                <a:rPr kumimoji="1" lang="zh-TW" altLang="zh-TW" sz="2400" i="0" u="none" strike="noStrike" kern="100" cap="none" spc="0" normalizeH="0" baseline="0" noProof="0" dirty="0">
                  <a:ln>
                    <a:noFill/>
                  </a:ln>
                  <a:solidFill>
                    <a:prstClr val="black"/>
                  </a:solidFill>
                  <a:effectLst/>
                  <a:uLnTx/>
                  <a:uFillTx/>
                  <a:latin typeface="+mn-ea"/>
                  <a:cs typeface="Times New Roman" panose="02020603050405020304" pitchFamily="18" charset="0"/>
                </a:rPr>
                <a:t>轉進其他教學場域或產業</a:t>
              </a:r>
            </a:p>
            <a:p>
              <a:pPr marL="0" marR="0" lvl="0" indent="0" defTabSz="914400" eaLnBrk="0" fontAlgn="base" latinLnBrk="0" hangingPunct="0">
                <a:lnSpc>
                  <a:spcPts val="3200"/>
                </a:lnSpc>
                <a:spcBef>
                  <a:spcPts val="0"/>
                </a:spcBef>
                <a:spcAft>
                  <a:spcPts val="0"/>
                </a:spcAft>
                <a:buClrTx/>
                <a:buSzTx/>
                <a:buFontTx/>
                <a:buNone/>
                <a:tabLst/>
                <a:defRPr/>
              </a:pPr>
              <a:r>
                <a:rPr kumimoji="1" lang="en-US" altLang="zh-TW" sz="2400" i="0" u="none" strike="noStrike" kern="100" cap="none" spc="0" normalizeH="0" baseline="0" noProof="0" dirty="0">
                  <a:ln>
                    <a:noFill/>
                  </a:ln>
                  <a:solidFill>
                    <a:prstClr val="black"/>
                  </a:solidFill>
                  <a:effectLst/>
                  <a:uLnTx/>
                  <a:uFillTx/>
                  <a:latin typeface="+mn-ea"/>
                  <a:cs typeface="Times New Roman" panose="02020603050405020304" pitchFamily="18" charset="0"/>
                </a:rPr>
                <a:t>3.</a:t>
              </a:r>
              <a:r>
                <a:rPr kumimoji="1" lang="zh-TW" altLang="en-US" sz="2400" i="0" u="none" strike="noStrike" kern="100" cap="none" spc="0" normalizeH="0" baseline="0" noProof="0" dirty="0">
                  <a:ln>
                    <a:noFill/>
                  </a:ln>
                  <a:solidFill>
                    <a:prstClr val="black"/>
                  </a:solidFill>
                  <a:effectLst/>
                  <a:uLnTx/>
                  <a:uFillTx/>
                  <a:latin typeface="+mn-ea"/>
                  <a:cs typeface="Times New Roman" panose="02020603050405020304" pitchFamily="18" charset="0"/>
                </a:rPr>
                <a:t>積極</a:t>
              </a:r>
              <a:r>
                <a:rPr kumimoji="1" lang="zh-TW" altLang="zh-TW" sz="2400" i="0" u="none" strike="noStrike" kern="100" cap="none" spc="0" normalizeH="0" baseline="0" noProof="0" dirty="0">
                  <a:ln>
                    <a:noFill/>
                  </a:ln>
                  <a:solidFill>
                    <a:prstClr val="black"/>
                  </a:solidFill>
                  <a:effectLst/>
                  <a:uLnTx/>
                  <a:uFillTx/>
                  <a:latin typeface="+mn-ea"/>
                  <a:cs typeface="Times New Roman" panose="02020603050405020304" pitchFamily="18" charset="0"/>
                </a:rPr>
                <a:t>提供學校彈性實驗場域，</a:t>
              </a:r>
              <a:r>
                <a:rPr kumimoji="1" lang="zh-TW" altLang="en-US" sz="2400" i="0" u="none" strike="noStrike" kern="100" cap="none" spc="0" normalizeH="0" baseline="0" noProof="0" dirty="0">
                  <a:ln>
                    <a:noFill/>
                  </a:ln>
                  <a:solidFill>
                    <a:prstClr val="black"/>
                  </a:solidFill>
                  <a:effectLst/>
                  <a:uLnTx/>
                  <a:uFillTx/>
                  <a:latin typeface="+mn-ea"/>
                  <a:cs typeface="Times New Roman" panose="02020603050405020304" pitchFamily="18" charset="0"/>
                </a:rPr>
                <a:t>賦予</a:t>
              </a:r>
              <a:r>
                <a:rPr kumimoji="1" lang="zh-TW" altLang="zh-TW" sz="2400" i="0" u="none" strike="noStrike" kern="100" cap="none" spc="0" normalizeH="0" baseline="0" noProof="0" dirty="0">
                  <a:ln>
                    <a:noFill/>
                  </a:ln>
                  <a:solidFill>
                    <a:prstClr val="black"/>
                  </a:solidFill>
                  <a:effectLst/>
                  <a:uLnTx/>
                  <a:uFillTx/>
                  <a:latin typeface="+mn-ea"/>
                  <a:cs typeface="Times New Roman" panose="02020603050405020304" pitchFamily="18" charset="0"/>
                </a:rPr>
                <a:t>辦學自由</a:t>
              </a:r>
              <a:r>
                <a:rPr kumimoji="1" lang="zh-TW" altLang="zh-TW" sz="2400" i="0" u="none" strike="noStrike" kern="100" cap="none" spc="0" normalizeH="0" baseline="0" noProof="0" dirty="0" smtClean="0">
                  <a:ln>
                    <a:noFill/>
                  </a:ln>
                  <a:solidFill>
                    <a:prstClr val="black"/>
                  </a:solidFill>
                  <a:effectLst/>
                  <a:uLnTx/>
                  <a:uFillTx/>
                  <a:latin typeface="+mn-ea"/>
                  <a:cs typeface="Times New Roman" panose="02020603050405020304" pitchFamily="18" charset="0"/>
                </a:rPr>
                <a:t>度</a:t>
              </a:r>
            </a:p>
          </p:txBody>
        </p:sp>
        <p:sp>
          <p:nvSpPr>
            <p:cNvPr id="21" name="剪去單一角落矩形 20"/>
            <p:cNvSpPr/>
            <p:nvPr/>
          </p:nvSpPr>
          <p:spPr>
            <a:xfrm>
              <a:off x="934063" y="76033"/>
              <a:ext cx="5889925" cy="292021"/>
            </a:xfrm>
            <a:prstGeom prst="snip1Rect">
              <a:avLst>
                <a:gd name="adj" fmla="val 35600"/>
              </a:avLst>
            </a:prstGeom>
            <a:solidFill>
              <a:srgbClr val="4BACC6">
                <a:lumMod val="20000"/>
                <a:lumOff val="80000"/>
              </a:srgbClr>
            </a:solidFill>
            <a:ln w="25400" cap="flat" cmpd="sng" algn="ctr">
              <a:noFill/>
              <a:prstDash val="solid"/>
            </a:ln>
            <a:effectLst/>
          </p:spPr>
          <p:txBody>
            <a:bodyPr lIns="108000" tIns="0" rIns="0" bIns="0" anchor="ct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1" lang="zh-TW" altLang="zh-TW" sz="2400" i="0" u="none" strike="noStrike" kern="0" cap="none" spc="0" normalizeH="0" baseline="0" noProof="0" dirty="0" smtClean="0">
                  <a:ln>
                    <a:noFill/>
                  </a:ln>
                  <a:solidFill>
                    <a:prstClr val="black"/>
                  </a:solidFill>
                  <a:effectLst/>
                  <a:uLnTx/>
                  <a:uFillTx/>
                  <a:latin typeface="+mn-ea"/>
                  <a:ea typeface="+mn-ea"/>
                  <a:cs typeface="Times New Roman" panose="02020603050405020304" pitchFamily="18" charset="0"/>
                </a:rPr>
                <a:t>促進學校創新轉型，培育多元創新人才</a:t>
              </a:r>
            </a:p>
          </p:txBody>
        </p:sp>
        <p:sp>
          <p:nvSpPr>
            <p:cNvPr id="22" name="剪去單一角落矩形 21"/>
            <p:cNvSpPr/>
            <p:nvPr/>
          </p:nvSpPr>
          <p:spPr>
            <a:xfrm>
              <a:off x="934064" y="1073468"/>
              <a:ext cx="5889925" cy="1279829"/>
            </a:xfrm>
            <a:prstGeom prst="snip1Rect">
              <a:avLst>
                <a:gd name="adj" fmla="val 10379"/>
              </a:avLst>
            </a:prstGeom>
            <a:solidFill>
              <a:srgbClr val="4BACC6">
                <a:lumMod val="20000"/>
                <a:lumOff val="80000"/>
              </a:srgbClr>
            </a:solidFill>
            <a:ln w="25400" cap="flat" cmpd="sng" algn="ctr">
              <a:noFill/>
              <a:prstDash val="solid"/>
            </a:ln>
            <a:effectLst/>
          </p:spPr>
          <p:txBody>
            <a:bodyPr lIns="108000" tIns="0" rIns="0" bIns="108000" anchor="ctr"/>
            <a:lstStyle/>
            <a:p>
              <a:pPr marL="0" marR="0" lvl="0" indent="0" defTabSz="914400" eaLnBrk="0" fontAlgn="base" latinLnBrk="0" hangingPunct="0">
                <a:lnSpc>
                  <a:spcPts val="3000"/>
                </a:lnSpc>
                <a:spcBef>
                  <a:spcPts val="0"/>
                </a:spcBef>
                <a:spcAft>
                  <a:spcPts val="0"/>
                </a:spcAft>
                <a:buClrTx/>
                <a:buSzTx/>
                <a:buFontTx/>
                <a:buNone/>
                <a:tabLst/>
                <a:defRPr/>
              </a:pPr>
              <a:r>
                <a:rPr kumimoji="1" lang="zh-TW" altLang="zh-TW" sz="2400" i="0" u="none" strike="noStrike" kern="100" cap="none" spc="0" normalizeH="0" baseline="0" noProof="0" dirty="0">
                  <a:ln>
                    <a:noFill/>
                  </a:ln>
                  <a:solidFill>
                    <a:prstClr val="black"/>
                  </a:solidFill>
                  <a:effectLst/>
                  <a:uLnTx/>
                  <a:uFillTx/>
                  <a:latin typeface="+mn-ea"/>
                  <a:cs typeface="Times New Roman" panose="02020603050405020304" pitchFamily="18" charset="0"/>
                </a:rPr>
                <a:t>鼓勵</a:t>
              </a:r>
              <a:r>
                <a:rPr kumimoji="1" lang="zh-TW" altLang="en-US" sz="2400" i="0" u="none" strike="noStrike" kern="100" cap="none" spc="0" normalizeH="0" baseline="0" noProof="0" dirty="0">
                  <a:ln>
                    <a:noFill/>
                  </a:ln>
                  <a:solidFill>
                    <a:prstClr val="black"/>
                  </a:solidFill>
                  <a:effectLst/>
                  <a:uLnTx/>
                  <a:uFillTx/>
                  <a:latin typeface="+mn-ea"/>
                  <a:cs typeface="Times New Roman" panose="02020603050405020304" pitchFamily="18" charset="0"/>
                </a:rPr>
                <a:t>各</a:t>
              </a:r>
              <a:r>
                <a:rPr kumimoji="1" lang="zh-TW" altLang="zh-TW" sz="2400" i="0" u="none" strike="noStrike" kern="100" cap="none" spc="0" normalizeH="0" baseline="0" noProof="0" dirty="0">
                  <a:ln>
                    <a:noFill/>
                  </a:ln>
                  <a:solidFill>
                    <a:prstClr val="black"/>
                  </a:solidFill>
                  <a:effectLst/>
                  <a:uLnTx/>
                  <a:uFillTx/>
                  <a:latin typeface="+mn-ea"/>
                  <a:cs typeface="Times New Roman" panose="02020603050405020304" pitchFamily="18" charset="0"/>
                </a:rPr>
                <a:t>校參考下列面向提出創新典範實驗</a:t>
              </a:r>
              <a:r>
                <a:rPr kumimoji="1" lang="zh-TW" altLang="en-US" sz="2400" i="0" u="none" strike="noStrike" kern="100" cap="none" spc="0" normalizeH="0" baseline="0" noProof="0" dirty="0">
                  <a:ln>
                    <a:noFill/>
                  </a:ln>
                  <a:solidFill>
                    <a:prstClr val="black"/>
                  </a:solidFill>
                  <a:effectLst/>
                  <a:uLnTx/>
                  <a:uFillTx/>
                  <a:latin typeface="+mn-ea"/>
                  <a:cs typeface="Times New Roman" panose="02020603050405020304" pitchFamily="18" charset="0"/>
                </a:rPr>
                <a:t>計畫 </a:t>
              </a:r>
              <a:r>
                <a:rPr kumimoji="1" lang="en-US" altLang="zh-TW" sz="2400" i="0" u="none" strike="noStrike" kern="100" cap="none" spc="0" normalizeH="0" baseline="0" noProof="0" dirty="0">
                  <a:ln>
                    <a:noFill/>
                  </a:ln>
                  <a:solidFill>
                    <a:prstClr val="black"/>
                  </a:solidFill>
                  <a:effectLst/>
                  <a:uLnTx/>
                  <a:uFillTx/>
                  <a:latin typeface="+mn-ea"/>
                  <a:cs typeface="Times New Roman" panose="02020603050405020304" pitchFamily="18" charset="0"/>
                </a:rPr>
                <a:t>:</a:t>
              </a:r>
              <a:endParaRPr kumimoji="1" lang="zh-TW" altLang="zh-TW" sz="2400" i="0" u="none" strike="noStrike" kern="100" cap="none" spc="0" normalizeH="0" baseline="0" noProof="0" dirty="0">
                <a:ln>
                  <a:noFill/>
                </a:ln>
                <a:solidFill>
                  <a:prstClr val="black"/>
                </a:solidFill>
                <a:effectLst/>
                <a:uLnTx/>
                <a:uFillTx/>
                <a:latin typeface="+mn-ea"/>
                <a:cs typeface="Times New Roman" panose="02020603050405020304" pitchFamily="18" charset="0"/>
              </a:endParaRPr>
            </a:p>
            <a:p>
              <a:pPr marL="265113" marR="0" lvl="0" indent="-265113" defTabSz="914400" eaLnBrk="0" fontAlgn="base" latinLnBrk="0" hangingPunct="0">
                <a:lnSpc>
                  <a:spcPts val="3000"/>
                </a:lnSpc>
                <a:spcBef>
                  <a:spcPts val="0"/>
                </a:spcBef>
                <a:spcAft>
                  <a:spcPts val="0"/>
                </a:spcAft>
                <a:buClrTx/>
                <a:buSzTx/>
                <a:buFontTx/>
                <a:buNone/>
                <a:tabLst/>
                <a:defRPr/>
              </a:pPr>
              <a:r>
                <a:rPr kumimoji="1" lang="en-US" altLang="zh-TW" sz="2400" i="0" u="none" strike="noStrike" kern="100" cap="none" spc="0" normalizeH="0" baseline="0" noProof="0" dirty="0">
                  <a:ln>
                    <a:noFill/>
                  </a:ln>
                  <a:solidFill>
                    <a:prstClr val="black"/>
                  </a:solidFill>
                  <a:effectLst/>
                  <a:uLnTx/>
                  <a:uFillTx/>
                  <a:latin typeface="+mn-ea"/>
                  <a:cs typeface="Times New Roman" panose="02020603050405020304" pitchFamily="18" charset="0"/>
                </a:rPr>
                <a:t>1.</a:t>
              </a:r>
              <a:r>
                <a:rPr kumimoji="1" lang="zh-TW" altLang="zh-TW" sz="2400" i="0" u="none" strike="noStrike" kern="100" cap="none" spc="0" normalizeH="0" baseline="0" noProof="0" dirty="0">
                  <a:ln>
                    <a:noFill/>
                  </a:ln>
                  <a:solidFill>
                    <a:prstClr val="black"/>
                  </a:solidFill>
                  <a:effectLst/>
                  <a:uLnTx/>
                  <a:uFillTx/>
                  <a:latin typeface="+mn-ea"/>
                  <a:cs typeface="Times New Roman" panose="02020603050405020304" pitchFamily="18" charset="0"/>
                </a:rPr>
                <a:t>強化產學</a:t>
              </a:r>
              <a:r>
                <a:rPr kumimoji="1" lang="zh-TW" altLang="zh-TW" sz="2400" i="0" u="none" strike="noStrike" kern="100" cap="none" spc="0" normalizeH="0" baseline="0" noProof="0" dirty="0" smtClean="0">
                  <a:ln>
                    <a:noFill/>
                  </a:ln>
                  <a:solidFill>
                    <a:prstClr val="black"/>
                  </a:solidFill>
                  <a:effectLst/>
                  <a:uLnTx/>
                  <a:uFillTx/>
                  <a:latin typeface="+mn-ea"/>
                  <a:cs typeface="Times New Roman" panose="02020603050405020304" pitchFamily="18" charset="0"/>
                </a:rPr>
                <a:t>合作</a:t>
              </a:r>
              <a:r>
                <a:rPr kumimoji="1" lang="zh-TW" altLang="en-US" sz="2400" kern="100" noProof="0" dirty="0">
                  <a:solidFill>
                    <a:prstClr val="black"/>
                  </a:solidFill>
                  <a:latin typeface="+mn-ea"/>
                  <a:cs typeface="Times New Roman" panose="02020603050405020304" pitchFamily="18" charset="0"/>
                </a:rPr>
                <a:t>（</a:t>
              </a:r>
              <a:r>
                <a:rPr kumimoji="1" lang="zh-TW" altLang="en-US" sz="2400" i="0" u="none" strike="noStrike" kern="100" cap="none" spc="0" normalizeH="0" baseline="0" noProof="0" dirty="0" smtClean="0">
                  <a:ln>
                    <a:noFill/>
                  </a:ln>
                  <a:solidFill>
                    <a:prstClr val="black"/>
                  </a:solidFill>
                  <a:effectLst/>
                  <a:uLnTx/>
                  <a:uFillTx/>
                  <a:latin typeface="+mn-ea"/>
                  <a:cs typeface="Times New Roman" panose="02020603050405020304" pitchFamily="18" charset="0"/>
                </a:rPr>
                <a:t>衍生企業、產學實驗園區、附屬機構及興辦事業等</a:t>
              </a:r>
              <a:r>
                <a:rPr kumimoji="1" lang="zh-TW" altLang="en-US" sz="2400" kern="100" dirty="0">
                  <a:solidFill>
                    <a:prstClr val="black"/>
                  </a:solidFill>
                  <a:latin typeface="+mn-ea"/>
                  <a:cs typeface="Times New Roman" panose="02020603050405020304" pitchFamily="18" charset="0"/>
                </a:rPr>
                <a:t>）</a:t>
              </a:r>
              <a:endParaRPr kumimoji="1" lang="en-US" altLang="zh-TW" sz="2400" i="0" u="none" strike="noStrike" kern="100" cap="none" spc="0" normalizeH="0" baseline="0" noProof="0" dirty="0" smtClean="0">
                <a:ln>
                  <a:noFill/>
                </a:ln>
                <a:solidFill>
                  <a:prstClr val="black"/>
                </a:solidFill>
                <a:effectLst/>
                <a:uLnTx/>
                <a:uFillTx/>
                <a:latin typeface="+mn-ea"/>
                <a:cs typeface="Times New Roman" panose="02020603050405020304" pitchFamily="18" charset="0"/>
              </a:endParaRPr>
            </a:p>
            <a:p>
              <a:pPr marL="265113" lvl="0" indent="-265113" eaLnBrk="0" fontAlgn="base" hangingPunct="0">
                <a:lnSpc>
                  <a:spcPts val="3000"/>
                </a:lnSpc>
                <a:defRPr/>
              </a:pPr>
              <a:r>
                <a:rPr kumimoji="1" lang="en-US" altLang="zh-TW" sz="2400" i="0" u="none" strike="noStrike" kern="100" cap="none" spc="0" normalizeH="0" baseline="0" noProof="0" dirty="0" smtClean="0">
                  <a:ln>
                    <a:noFill/>
                  </a:ln>
                  <a:solidFill>
                    <a:prstClr val="black"/>
                  </a:solidFill>
                  <a:effectLst/>
                  <a:uLnTx/>
                  <a:uFillTx/>
                  <a:latin typeface="+mn-ea"/>
                  <a:cs typeface="Times New Roman" panose="02020603050405020304" pitchFamily="18" charset="0"/>
                </a:rPr>
                <a:t>2.</a:t>
              </a:r>
              <a:r>
                <a:rPr kumimoji="1" lang="zh-TW" altLang="zh-TW" sz="2400" i="0" u="none" strike="noStrike" kern="100" cap="none" spc="0" normalizeH="0" baseline="0" noProof="0" dirty="0" smtClean="0">
                  <a:ln>
                    <a:noFill/>
                  </a:ln>
                  <a:solidFill>
                    <a:prstClr val="black"/>
                  </a:solidFill>
                  <a:effectLst/>
                  <a:uLnTx/>
                  <a:uFillTx/>
                  <a:latin typeface="+mn-ea"/>
                  <a:cs typeface="Times New Roman" panose="02020603050405020304" pitchFamily="18" charset="0"/>
                </a:rPr>
                <a:t>國際合作辦學</a:t>
              </a:r>
              <a:r>
                <a:rPr kumimoji="1" lang="zh-TW" altLang="en-US" sz="2400" kern="100" noProof="0" dirty="0">
                  <a:solidFill>
                    <a:prstClr val="black"/>
                  </a:solidFill>
                  <a:latin typeface="+mn-ea"/>
                  <a:cs typeface="Times New Roman" panose="02020603050405020304" pitchFamily="18" charset="0"/>
                </a:rPr>
                <a:t>（</a:t>
              </a:r>
              <a:r>
                <a:rPr kumimoji="1" lang="zh-TW" altLang="en-US" sz="2400" i="0" u="none" strike="noStrike" kern="100" cap="none" spc="0" normalizeH="0" baseline="0" noProof="0" dirty="0" smtClean="0">
                  <a:ln>
                    <a:noFill/>
                  </a:ln>
                  <a:solidFill>
                    <a:prstClr val="black"/>
                  </a:solidFill>
                  <a:effectLst/>
                  <a:uLnTx/>
                  <a:uFillTx/>
                  <a:latin typeface="+mn-ea"/>
                  <a:cs typeface="Times New Roman" panose="02020603050405020304" pitchFamily="18" charset="0"/>
                </a:rPr>
                <a:t>境外辦學、</a:t>
              </a:r>
              <a:r>
                <a:rPr kumimoji="1" lang="zh-TW" altLang="en-US" sz="2400" kern="100" dirty="0" smtClean="0">
                  <a:solidFill>
                    <a:prstClr val="black"/>
                  </a:solidFill>
                  <a:latin typeface="+mn-ea"/>
                  <a:cs typeface="Times New Roman" panose="02020603050405020304" pitchFamily="18" charset="0"/>
                </a:rPr>
                <a:t>與外國大學合作在臺辦學、擴大</a:t>
              </a:r>
              <a:r>
                <a:rPr kumimoji="1" lang="zh-TW" altLang="en-US" sz="2400" i="0" u="none" strike="noStrike" kern="100" cap="none" spc="0" normalizeH="0" baseline="0" noProof="0" dirty="0" smtClean="0">
                  <a:ln>
                    <a:noFill/>
                  </a:ln>
                  <a:solidFill>
                    <a:prstClr val="black"/>
                  </a:solidFill>
                  <a:effectLst/>
                  <a:uLnTx/>
                  <a:uFillTx/>
                  <a:latin typeface="+mn-ea"/>
                  <a:cs typeface="Times New Roman" panose="02020603050405020304" pitchFamily="18" charset="0"/>
                </a:rPr>
                <a:t>境外生來源等</a:t>
              </a:r>
              <a:r>
                <a:rPr kumimoji="1" lang="zh-TW" altLang="en-US" sz="2400" kern="100" noProof="0" dirty="0">
                  <a:solidFill>
                    <a:prstClr val="black"/>
                  </a:solidFill>
                  <a:latin typeface="+mn-ea"/>
                  <a:cs typeface="Times New Roman" panose="02020603050405020304" pitchFamily="18" charset="0"/>
                </a:rPr>
                <a:t>）</a:t>
              </a:r>
              <a:r>
                <a:rPr kumimoji="1" lang="zh-TW" altLang="en-US" sz="2400" i="0" u="none" strike="noStrike" kern="100" cap="none" spc="0" normalizeH="0" baseline="0" noProof="0" dirty="0" smtClean="0">
                  <a:ln>
                    <a:noFill/>
                  </a:ln>
                  <a:solidFill>
                    <a:prstClr val="black"/>
                  </a:solidFill>
                  <a:effectLst/>
                  <a:uLnTx/>
                  <a:uFillTx/>
                  <a:latin typeface="+mn-ea"/>
                  <a:cs typeface="Times New Roman" panose="02020603050405020304" pitchFamily="18" charset="0"/>
                </a:rPr>
                <a:t> </a:t>
              </a:r>
              <a:endParaRPr kumimoji="1" lang="en-US" altLang="zh-TW" sz="2400" i="0" u="none" strike="noStrike" kern="100" cap="none" spc="0" normalizeH="0" baseline="0" noProof="0" dirty="0" smtClean="0">
                <a:ln>
                  <a:noFill/>
                </a:ln>
                <a:solidFill>
                  <a:prstClr val="black"/>
                </a:solidFill>
                <a:effectLst/>
                <a:uLnTx/>
                <a:uFillTx/>
                <a:latin typeface="+mn-ea"/>
                <a:cs typeface="Times New Roman" panose="02020603050405020304" pitchFamily="18" charset="0"/>
              </a:endParaRPr>
            </a:p>
            <a:p>
              <a:pPr marL="265113" marR="0" lvl="0" indent="-265113" defTabSz="914400" eaLnBrk="0" fontAlgn="base" latinLnBrk="0" hangingPunct="0">
                <a:lnSpc>
                  <a:spcPts val="3000"/>
                </a:lnSpc>
                <a:spcBef>
                  <a:spcPts val="0"/>
                </a:spcBef>
                <a:spcAft>
                  <a:spcPts val="0"/>
                </a:spcAft>
                <a:buClrTx/>
                <a:buSzTx/>
                <a:buFontTx/>
                <a:buNone/>
                <a:tabLst/>
                <a:defRPr/>
              </a:pPr>
              <a:r>
                <a:rPr kumimoji="1" lang="en-US" altLang="zh-TW" sz="2400" i="0" u="none" strike="noStrike" kern="100" cap="none" spc="0" normalizeH="0" baseline="0" noProof="0" dirty="0" smtClean="0">
                  <a:ln>
                    <a:noFill/>
                  </a:ln>
                  <a:solidFill>
                    <a:prstClr val="black"/>
                  </a:solidFill>
                  <a:effectLst/>
                  <a:uLnTx/>
                  <a:uFillTx/>
                  <a:latin typeface="+mn-ea"/>
                  <a:cs typeface="Times New Roman" panose="02020603050405020304" pitchFamily="18" charset="0"/>
                </a:rPr>
                <a:t>3</a:t>
              </a:r>
              <a:r>
                <a:rPr kumimoji="1" lang="en-US" altLang="zh-TW" sz="2400" i="0" u="none" strike="noStrike" kern="100" cap="none" spc="0" normalizeH="0" baseline="0" noProof="0" dirty="0">
                  <a:ln>
                    <a:noFill/>
                  </a:ln>
                  <a:solidFill>
                    <a:prstClr val="black"/>
                  </a:solidFill>
                  <a:effectLst/>
                  <a:uLnTx/>
                  <a:uFillTx/>
                  <a:latin typeface="+mn-ea"/>
                  <a:cs typeface="Times New Roman" panose="02020603050405020304" pitchFamily="18" charset="0"/>
                </a:rPr>
                <a:t>.</a:t>
              </a:r>
              <a:r>
                <a:rPr kumimoji="1" lang="zh-TW" altLang="zh-TW" sz="2400" i="0" u="none" strike="noStrike" kern="100" cap="none" spc="0" normalizeH="0" baseline="0" noProof="0" dirty="0">
                  <a:ln>
                    <a:noFill/>
                  </a:ln>
                  <a:solidFill>
                    <a:prstClr val="black"/>
                  </a:solidFill>
                  <a:effectLst/>
                  <a:uLnTx/>
                  <a:uFillTx/>
                  <a:latin typeface="+mn-ea"/>
                  <a:cs typeface="Times New Roman" panose="02020603050405020304" pitchFamily="18" charset="0"/>
                </a:rPr>
                <a:t>多元實驗</a:t>
              </a:r>
              <a:r>
                <a:rPr kumimoji="1" lang="zh-TW" altLang="zh-TW" sz="2400" i="0" u="none" strike="noStrike" kern="100" cap="none" spc="0" normalizeH="0" baseline="0" noProof="0" dirty="0" smtClean="0">
                  <a:ln>
                    <a:noFill/>
                  </a:ln>
                  <a:solidFill>
                    <a:prstClr val="black"/>
                  </a:solidFill>
                  <a:effectLst/>
                  <a:uLnTx/>
                  <a:uFillTx/>
                  <a:latin typeface="+mn-ea"/>
                  <a:cs typeface="Times New Roman" panose="02020603050405020304" pitchFamily="18" charset="0"/>
                </a:rPr>
                <a:t>教育</a:t>
              </a:r>
              <a:r>
                <a:rPr kumimoji="1" lang="zh-TW" altLang="en-US" sz="2400" kern="100" dirty="0">
                  <a:solidFill>
                    <a:prstClr val="black"/>
                  </a:solidFill>
                  <a:latin typeface="+mn-ea"/>
                  <a:cs typeface="Times New Roman" panose="02020603050405020304" pitchFamily="18" charset="0"/>
                </a:rPr>
                <a:t>（</a:t>
              </a:r>
              <a:r>
                <a:rPr kumimoji="1" lang="zh-TW" altLang="en-US" sz="2400" i="0" u="none" strike="noStrike" kern="100" cap="none" spc="0" normalizeH="0" baseline="0" noProof="0" dirty="0" smtClean="0">
                  <a:ln>
                    <a:noFill/>
                  </a:ln>
                  <a:solidFill>
                    <a:prstClr val="black"/>
                  </a:solidFill>
                  <a:effectLst/>
                  <a:uLnTx/>
                  <a:uFillTx/>
                  <a:latin typeface="+mn-ea"/>
                  <a:cs typeface="Times New Roman" panose="02020603050405020304" pitchFamily="18" charset="0"/>
                </a:rPr>
                <a:t>實驗辦學、國際標竿學習、實踐特定教育理念等）</a:t>
              </a:r>
              <a:endParaRPr kumimoji="1" lang="en-US" altLang="zh-TW" sz="2400" i="0" u="none" strike="noStrike" kern="100" cap="none" spc="0" normalizeH="0" baseline="0" noProof="0" dirty="0">
                <a:ln>
                  <a:noFill/>
                </a:ln>
                <a:solidFill>
                  <a:prstClr val="black"/>
                </a:solidFill>
                <a:effectLst/>
                <a:uLnTx/>
                <a:uFillTx/>
                <a:latin typeface="+mn-ea"/>
                <a:cs typeface="Times New Roman" panose="02020603050405020304" pitchFamily="18" charset="0"/>
              </a:endParaRPr>
            </a:p>
            <a:p>
              <a:pPr marL="0" marR="0" lvl="0" indent="0" defTabSz="914400" eaLnBrk="0" fontAlgn="base" latinLnBrk="0" hangingPunct="0">
                <a:lnSpc>
                  <a:spcPts val="3000"/>
                </a:lnSpc>
                <a:spcBef>
                  <a:spcPts val="0"/>
                </a:spcBef>
                <a:spcAft>
                  <a:spcPts val="0"/>
                </a:spcAft>
                <a:buClrTx/>
                <a:buSzTx/>
                <a:buFontTx/>
                <a:buNone/>
                <a:tabLst/>
                <a:defRPr/>
              </a:pPr>
              <a:r>
                <a:rPr kumimoji="1" lang="en-US" altLang="zh-TW" sz="2400" i="0" u="none" strike="noStrike" kern="100" cap="none" spc="0" normalizeH="0" baseline="0" noProof="0" dirty="0">
                  <a:ln>
                    <a:noFill/>
                  </a:ln>
                  <a:solidFill>
                    <a:prstClr val="black"/>
                  </a:solidFill>
                  <a:effectLst/>
                  <a:uLnTx/>
                  <a:uFillTx/>
                  <a:latin typeface="+mn-ea"/>
                  <a:cs typeface="Times New Roman" panose="02020603050405020304" pitchFamily="18" charset="0"/>
                </a:rPr>
                <a:t>4.</a:t>
              </a:r>
              <a:r>
                <a:rPr kumimoji="1" lang="zh-TW" altLang="zh-TW" sz="2400" i="0" u="none" strike="noStrike" kern="100" cap="none" spc="0" normalizeH="0" baseline="0" noProof="0" dirty="0">
                  <a:ln>
                    <a:noFill/>
                  </a:ln>
                  <a:solidFill>
                    <a:prstClr val="black"/>
                  </a:solidFill>
                  <a:effectLst/>
                  <a:uLnTx/>
                  <a:uFillTx/>
                  <a:latin typeface="+mn-ea"/>
                  <a:cs typeface="Times New Roman" panose="02020603050405020304" pitchFamily="18" charset="0"/>
                </a:rPr>
                <a:t>其他創新</a:t>
              </a:r>
              <a:r>
                <a:rPr kumimoji="1" lang="zh-TW" altLang="zh-TW" sz="2400" i="0" u="none" strike="noStrike" kern="100" cap="none" spc="0" normalizeH="0" baseline="0" noProof="0" dirty="0" smtClean="0">
                  <a:ln>
                    <a:noFill/>
                  </a:ln>
                  <a:solidFill>
                    <a:prstClr val="black"/>
                  </a:solidFill>
                  <a:effectLst/>
                  <a:uLnTx/>
                  <a:uFillTx/>
                  <a:latin typeface="+mn-ea"/>
                  <a:cs typeface="Times New Roman" panose="02020603050405020304" pitchFamily="18" charset="0"/>
                </a:rPr>
                <a:t>面向</a:t>
              </a:r>
              <a:endParaRPr kumimoji="1" lang="zh-TW" altLang="zh-TW" sz="2400" i="0" u="none" strike="noStrike" kern="100" cap="none" spc="0" normalizeH="0" baseline="0" noProof="0" dirty="0">
                <a:ln>
                  <a:noFill/>
                </a:ln>
                <a:solidFill>
                  <a:prstClr val="black"/>
                </a:solidFill>
                <a:effectLst/>
                <a:uLnTx/>
                <a:uFillTx/>
                <a:latin typeface="+mn-ea"/>
                <a:cs typeface="Times New Roman" panose="02020603050405020304" pitchFamily="18" charset="0"/>
              </a:endParaRPr>
            </a:p>
          </p:txBody>
        </p:sp>
      </p:grpSp>
    </p:spTree>
    <p:extLst>
      <p:ext uri="{BB962C8B-B14F-4D97-AF65-F5344CB8AC3E}">
        <p14:creationId xmlns:p14="http://schemas.microsoft.com/office/powerpoint/2010/main" val="6139085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標題 1"/>
          <p:cNvSpPr txBox="1">
            <a:spLocks/>
          </p:cNvSpPr>
          <p:nvPr/>
        </p:nvSpPr>
        <p:spPr>
          <a:xfrm>
            <a:off x="507761" y="197768"/>
            <a:ext cx="6512511" cy="1143000"/>
          </a:xfrm>
          <a:prstGeom prst="rect">
            <a:avLst/>
          </a:prstGeom>
        </p:spPr>
        <p:txBody>
          <a:bodyPr anchor="ctr">
            <a:normAutofit/>
          </a:bodyPr>
          <a:lstStyle>
            <a:lvl1pPr algn="l" rtl="0" eaLnBrk="1" latinLnBrk="0" hangingPunct="1">
              <a:spcBef>
                <a:spcPct val="0"/>
              </a:spcBef>
              <a:buNone/>
              <a:defRPr kumimoji="0" sz="4300" b="1"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zh-TW" altLang="en-US" dirty="0" smtClean="0">
                <a:latin typeface="+mn-ea"/>
                <a:ea typeface="+mn-ea"/>
              </a:rPr>
              <a:t>三</a:t>
            </a:r>
            <a:r>
              <a:rPr lang="zh-TW" altLang="en-US" dirty="0">
                <a:latin typeface="+mn-ea"/>
                <a:ea typeface="+mn-ea"/>
              </a:rPr>
              <a:t>、</a:t>
            </a:r>
            <a:r>
              <a:rPr lang="zh-TW" altLang="en-US" dirty="0" smtClean="0"/>
              <a:t>學校</a:t>
            </a:r>
            <a:r>
              <a:rPr lang="zh-TW" altLang="en-US" dirty="0"/>
              <a:t>典範重</a:t>
            </a:r>
            <a:r>
              <a:rPr lang="zh-TW" altLang="en-US" dirty="0" smtClean="0"/>
              <a:t>塑</a:t>
            </a:r>
            <a:endParaRPr lang="zh-TW" altLang="en-US" sz="2000" dirty="0"/>
          </a:p>
        </p:txBody>
      </p:sp>
      <p:grpSp>
        <p:nvGrpSpPr>
          <p:cNvPr id="9" name="群組 2"/>
          <p:cNvGrpSpPr>
            <a:grpSpLocks/>
          </p:cNvGrpSpPr>
          <p:nvPr/>
        </p:nvGrpSpPr>
        <p:grpSpPr bwMode="auto">
          <a:xfrm>
            <a:off x="239769" y="1185189"/>
            <a:ext cx="8724719" cy="5268148"/>
            <a:chOff x="240652" y="616868"/>
            <a:chExt cx="8580884" cy="5700307"/>
          </a:xfrm>
        </p:grpSpPr>
        <p:sp>
          <p:nvSpPr>
            <p:cNvPr id="10" name="手繪多邊形 9"/>
            <p:cNvSpPr/>
            <p:nvPr/>
          </p:nvSpPr>
          <p:spPr>
            <a:xfrm>
              <a:off x="240652" y="1330616"/>
              <a:ext cx="8580884" cy="4986559"/>
            </a:xfrm>
            <a:custGeom>
              <a:avLst/>
              <a:gdLst>
                <a:gd name="connsiteX0" fmla="*/ 0 w 8680174"/>
                <a:gd name="connsiteY0" fmla="*/ 0 h 1793941"/>
                <a:gd name="connsiteX1" fmla="*/ 8680174 w 8680174"/>
                <a:gd name="connsiteY1" fmla="*/ 0 h 1793941"/>
                <a:gd name="connsiteX2" fmla="*/ 8680174 w 8680174"/>
                <a:gd name="connsiteY2" fmla="*/ 1793941 h 1793941"/>
                <a:gd name="connsiteX3" fmla="*/ 0 w 8680174"/>
                <a:gd name="connsiteY3" fmla="*/ 1793941 h 1793941"/>
                <a:gd name="connsiteX4" fmla="*/ 0 w 8680174"/>
                <a:gd name="connsiteY4" fmla="*/ 0 h 17939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80174" h="1793941">
                  <a:moveTo>
                    <a:pt x="0" y="0"/>
                  </a:moveTo>
                  <a:lnTo>
                    <a:pt x="8680174" y="0"/>
                  </a:lnTo>
                  <a:lnTo>
                    <a:pt x="8680174" y="1793941"/>
                  </a:lnTo>
                  <a:lnTo>
                    <a:pt x="0" y="1793941"/>
                  </a:lnTo>
                  <a:lnTo>
                    <a:pt x="0" y="0"/>
                  </a:lnTo>
                  <a:close/>
                </a:path>
              </a:pathLst>
            </a:custGeom>
            <a:solidFill>
              <a:sysClr val="window" lastClr="FFFFFF">
                <a:alpha val="90000"/>
                <a:hueOff val="0"/>
                <a:satOff val="0"/>
                <a:lumOff val="0"/>
                <a:alphaOff val="0"/>
              </a:sysClr>
            </a:solidFill>
            <a:ln w="101600" cap="flat" cmpd="sng" algn="ctr">
              <a:solidFill>
                <a:srgbClr val="92D050"/>
              </a:solidFill>
              <a:prstDash val="solid"/>
            </a:ln>
            <a:effectLst/>
          </p:spPr>
          <p:txBody>
            <a:bodyPr lIns="180000" tIns="270764" rIns="180000" bIns="199136" spcCol="1270"/>
            <a:lstStyle/>
            <a:p>
              <a:pPr marL="177800" lvl="1" indent="-177800" defTabSz="1244600" fontAlgn="base">
                <a:lnSpc>
                  <a:spcPts val="3200"/>
                </a:lnSpc>
                <a:spcBef>
                  <a:spcPct val="0"/>
                </a:spcBef>
                <a:buFontTx/>
                <a:buChar char="••"/>
                <a:defRPr/>
              </a:pPr>
              <a:r>
                <a:rPr kumimoji="1" lang="zh-TW" altLang="en-US" sz="2400" b="1" kern="0" dirty="0" smtClean="0">
                  <a:solidFill>
                    <a:srgbClr val="FF0000"/>
                  </a:solidFill>
                  <a:latin typeface="+mn-ea"/>
                </a:rPr>
                <a:t>衍生</a:t>
              </a:r>
              <a:r>
                <a:rPr kumimoji="1" lang="zh-TW" altLang="en-US" sz="2400" b="1" kern="0" dirty="0">
                  <a:solidFill>
                    <a:srgbClr val="FF0000"/>
                  </a:solidFill>
                  <a:latin typeface="+mn-ea"/>
                </a:rPr>
                <a:t>企業：</a:t>
              </a:r>
              <a:r>
                <a:rPr kumimoji="1" lang="zh-TW" altLang="en-US" sz="2400" kern="0" dirty="0">
                  <a:solidFill>
                    <a:srgbClr val="FF0000"/>
                  </a:solidFill>
                  <a:latin typeface="+mn-ea"/>
                </a:rPr>
                <a:t>鼓勵師生創業並協助產業創新</a:t>
              </a:r>
            </a:p>
            <a:p>
              <a:pPr marL="447675" lvl="1" indent="-447675" defTabSz="1244600" fontAlgn="base">
                <a:lnSpc>
                  <a:spcPts val="3200"/>
                </a:lnSpc>
                <a:spcBef>
                  <a:spcPct val="0"/>
                </a:spcBef>
                <a:defRPr/>
              </a:pPr>
              <a:r>
                <a:rPr kumimoji="1" lang="zh-TW" altLang="en-US" sz="2400" kern="0" dirty="0" smtClean="0">
                  <a:solidFill>
                    <a:prstClr val="black">
                      <a:hueOff val="0"/>
                      <a:satOff val="0"/>
                      <a:lumOff val="0"/>
                      <a:alphaOff val="0"/>
                    </a:prstClr>
                  </a:solidFill>
                  <a:latin typeface="+mn-ea"/>
                </a:rPr>
                <a:t>  →以</a:t>
              </a:r>
              <a:r>
                <a:rPr kumimoji="1" lang="zh-TW" altLang="en-US" sz="2400" kern="0" dirty="0">
                  <a:solidFill>
                    <a:prstClr val="black">
                      <a:hueOff val="0"/>
                      <a:satOff val="0"/>
                      <a:lumOff val="0"/>
                      <a:alphaOff val="0"/>
                    </a:prstClr>
                  </a:solidFill>
                  <a:latin typeface="+mn-ea"/>
                </a:rPr>
                <a:t>人員借調、資金投資、技術入股等方式參與企業經營。</a:t>
              </a:r>
            </a:p>
            <a:p>
              <a:pPr marL="447675" lvl="1" indent="-447675" defTabSz="1244600" fontAlgn="base">
                <a:lnSpc>
                  <a:spcPts val="3200"/>
                </a:lnSpc>
                <a:spcBef>
                  <a:spcPct val="0"/>
                </a:spcBef>
                <a:defRPr/>
              </a:pPr>
              <a:r>
                <a:rPr kumimoji="1" lang="zh-TW" altLang="en-US" sz="2400" kern="0" dirty="0">
                  <a:solidFill>
                    <a:prstClr val="black">
                      <a:hueOff val="0"/>
                      <a:satOff val="0"/>
                      <a:lumOff val="0"/>
                      <a:alphaOff val="0"/>
                    </a:prstClr>
                  </a:solidFill>
                  <a:latin typeface="+mn-ea"/>
                </a:rPr>
                <a:t> </a:t>
              </a:r>
              <a:r>
                <a:rPr kumimoji="1" lang="zh-TW" altLang="en-US" sz="2400" kern="0" dirty="0" smtClean="0">
                  <a:solidFill>
                    <a:prstClr val="black">
                      <a:hueOff val="0"/>
                      <a:satOff val="0"/>
                      <a:lumOff val="0"/>
                      <a:alphaOff val="0"/>
                    </a:prstClr>
                  </a:solidFill>
                  <a:latin typeface="+mn-ea"/>
                </a:rPr>
                <a:t> →衍生</a:t>
              </a:r>
              <a:r>
                <a:rPr kumimoji="1" lang="zh-TW" altLang="en-US" sz="2400" kern="0" dirty="0">
                  <a:solidFill>
                    <a:prstClr val="black">
                      <a:hueOff val="0"/>
                      <a:satOff val="0"/>
                      <a:lumOff val="0"/>
                      <a:alphaOff val="0"/>
                    </a:prstClr>
                  </a:solidFill>
                  <a:latin typeface="+mn-ea"/>
                </a:rPr>
                <a:t>企業不得以學校名義經營，其財務應與學校明確</a:t>
              </a:r>
              <a:r>
                <a:rPr kumimoji="1" lang="zh-TW" altLang="en-US" sz="2400" kern="0" dirty="0" smtClean="0">
                  <a:solidFill>
                    <a:prstClr val="black">
                      <a:hueOff val="0"/>
                      <a:satOff val="0"/>
                      <a:lumOff val="0"/>
                      <a:alphaOff val="0"/>
                    </a:prstClr>
                  </a:solidFill>
                  <a:latin typeface="+mn-ea"/>
                </a:rPr>
                <a:t>劃分。</a:t>
              </a:r>
              <a:endParaRPr kumimoji="1" lang="en-US" altLang="zh-TW" sz="2400" kern="0" dirty="0" smtClean="0">
                <a:solidFill>
                  <a:prstClr val="black">
                    <a:hueOff val="0"/>
                    <a:satOff val="0"/>
                    <a:lumOff val="0"/>
                    <a:alphaOff val="0"/>
                  </a:prstClr>
                </a:solidFill>
                <a:latin typeface="+mn-ea"/>
              </a:endParaRPr>
            </a:p>
            <a:p>
              <a:pPr marL="447675" lvl="1" indent="-447675" defTabSz="1244600" fontAlgn="base">
                <a:lnSpc>
                  <a:spcPts val="3200"/>
                </a:lnSpc>
                <a:spcBef>
                  <a:spcPct val="0"/>
                </a:spcBef>
                <a:defRPr/>
              </a:pPr>
              <a:r>
                <a:rPr kumimoji="1" lang="zh-TW" altLang="en-US" sz="2400" kern="0" dirty="0" smtClean="0">
                  <a:solidFill>
                    <a:prstClr val="black">
                      <a:hueOff val="0"/>
                      <a:satOff val="0"/>
                      <a:lumOff val="0"/>
                      <a:alphaOff val="0"/>
                    </a:prstClr>
                  </a:solidFill>
                  <a:latin typeface="+mn-ea"/>
                </a:rPr>
                <a:t>    </a:t>
              </a:r>
              <a:r>
                <a:rPr kumimoji="1" lang="zh-TW" altLang="en-US" sz="2400" b="1" kern="0" dirty="0" smtClean="0">
                  <a:solidFill>
                    <a:srgbClr val="7030A0"/>
                  </a:solidFill>
                  <a:latin typeface="+mn-ea"/>
                </a:rPr>
                <a:t>效益：</a:t>
              </a:r>
              <a:r>
                <a:rPr kumimoji="1" lang="zh-TW" altLang="en-US" sz="2400" kern="0" dirty="0" smtClean="0">
                  <a:solidFill>
                    <a:prstClr val="black">
                      <a:hueOff val="0"/>
                      <a:satOff val="0"/>
                      <a:lumOff val="0"/>
                      <a:alphaOff val="0"/>
                    </a:prstClr>
                  </a:solidFill>
                  <a:latin typeface="+mn-ea"/>
                </a:rPr>
                <a:t>提供師生教</a:t>
              </a:r>
              <a:r>
                <a:rPr kumimoji="1" lang="zh-TW" altLang="en-US" sz="2400" kern="0" dirty="0">
                  <a:solidFill>
                    <a:prstClr val="black">
                      <a:hueOff val="0"/>
                      <a:satOff val="0"/>
                      <a:lumOff val="0"/>
                      <a:alphaOff val="0"/>
                    </a:prstClr>
                  </a:solidFill>
                  <a:latin typeface="+mn-ea"/>
                </a:rPr>
                <a:t>學</a:t>
              </a:r>
              <a:r>
                <a:rPr kumimoji="1" lang="zh-TW" altLang="en-US" sz="2400" kern="0" dirty="0" smtClean="0">
                  <a:solidFill>
                    <a:prstClr val="black">
                      <a:hueOff val="0"/>
                      <a:satOff val="0"/>
                      <a:lumOff val="0"/>
                      <a:alphaOff val="0"/>
                    </a:prstClr>
                  </a:solidFill>
                  <a:latin typeface="+mn-ea"/>
                </a:rPr>
                <a:t>實習，</a:t>
              </a:r>
              <a:r>
                <a:rPr kumimoji="1" lang="zh-TW" altLang="en-US" sz="2400" kern="0" dirty="0">
                  <a:solidFill>
                    <a:prstClr val="black">
                      <a:hueOff val="0"/>
                      <a:satOff val="0"/>
                      <a:lumOff val="0"/>
                      <a:alphaOff val="0"/>
                    </a:prstClr>
                  </a:solidFill>
                  <a:latin typeface="+mn-ea"/>
                </a:rPr>
                <a:t>協助</a:t>
              </a:r>
              <a:r>
                <a:rPr kumimoji="1" lang="zh-TW" altLang="en-US" sz="2400" kern="0" dirty="0" smtClean="0">
                  <a:solidFill>
                    <a:prstClr val="black">
                      <a:hueOff val="0"/>
                      <a:satOff val="0"/>
                      <a:lumOff val="0"/>
                      <a:alphaOff val="0"/>
                    </a:prstClr>
                  </a:solidFill>
                  <a:latin typeface="+mn-ea"/>
                </a:rPr>
                <a:t>學校將研發商品化</a:t>
              </a:r>
              <a:r>
                <a:rPr kumimoji="1" lang="zh-TW" altLang="en-US" sz="2400" kern="0" dirty="0">
                  <a:solidFill>
                    <a:prstClr val="black">
                      <a:hueOff val="0"/>
                      <a:satOff val="0"/>
                      <a:lumOff val="0"/>
                      <a:alphaOff val="0"/>
                    </a:prstClr>
                  </a:solidFill>
                  <a:latin typeface="+mn-ea"/>
                </a:rPr>
                <a:t>與</a:t>
              </a:r>
              <a:r>
                <a:rPr kumimoji="1" lang="zh-TW" altLang="en-US" sz="2400" kern="0" dirty="0" smtClean="0">
                  <a:solidFill>
                    <a:prstClr val="black">
                      <a:hueOff val="0"/>
                      <a:satOff val="0"/>
                      <a:lumOff val="0"/>
                      <a:alphaOff val="0"/>
                    </a:prstClr>
                  </a:solidFill>
                  <a:latin typeface="+mn-ea"/>
                </a:rPr>
                <a:t>技轉。</a:t>
              </a:r>
              <a:endParaRPr kumimoji="1" lang="zh-TW" altLang="en-US" sz="2400" kern="0" dirty="0">
                <a:solidFill>
                  <a:prstClr val="black">
                    <a:hueOff val="0"/>
                    <a:satOff val="0"/>
                    <a:lumOff val="0"/>
                    <a:alphaOff val="0"/>
                  </a:prstClr>
                </a:solidFill>
                <a:latin typeface="+mn-ea"/>
              </a:endParaRPr>
            </a:p>
          </p:txBody>
        </p:sp>
        <p:sp>
          <p:nvSpPr>
            <p:cNvPr id="11" name="手繪多邊形 10"/>
            <p:cNvSpPr/>
            <p:nvPr/>
          </p:nvSpPr>
          <p:spPr>
            <a:xfrm>
              <a:off x="1951911" y="616868"/>
              <a:ext cx="4532535" cy="869577"/>
            </a:xfrm>
            <a:custGeom>
              <a:avLst/>
              <a:gdLst>
                <a:gd name="connsiteX0" fmla="*/ 0 w 6627043"/>
                <a:gd name="connsiteY0" fmla="*/ 87808 h 526837"/>
                <a:gd name="connsiteX1" fmla="*/ 87808 w 6627043"/>
                <a:gd name="connsiteY1" fmla="*/ 0 h 526837"/>
                <a:gd name="connsiteX2" fmla="*/ 6539235 w 6627043"/>
                <a:gd name="connsiteY2" fmla="*/ 0 h 526837"/>
                <a:gd name="connsiteX3" fmla="*/ 6627043 w 6627043"/>
                <a:gd name="connsiteY3" fmla="*/ 87808 h 526837"/>
                <a:gd name="connsiteX4" fmla="*/ 6627043 w 6627043"/>
                <a:gd name="connsiteY4" fmla="*/ 439029 h 526837"/>
                <a:gd name="connsiteX5" fmla="*/ 6539235 w 6627043"/>
                <a:gd name="connsiteY5" fmla="*/ 526837 h 526837"/>
                <a:gd name="connsiteX6" fmla="*/ 87808 w 6627043"/>
                <a:gd name="connsiteY6" fmla="*/ 526837 h 526837"/>
                <a:gd name="connsiteX7" fmla="*/ 0 w 6627043"/>
                <a:gd name="connsiteY7" fmla="*/ 439029 h 526837"/>
                <a:gd name="connsiteX8" fmla="*/ 0 w 6627043"/>
                <a:gd name="connsiteY8" fmla="*/ 87808 h 526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27043" h="526837">
                  <a:moveTo>
                    <a:pt x="0" y="87808"/>
                  </a:moveTo>
                  <a:cubicBezTo>
                    <a:pt x="0" y="39313"/>
                    <a:pt x="39313" y="0"/>
                    <a:pt x="87808" y="0"/>
                  </a:cubicBezTo>
                  <a:lnTo>
                    <a:pt x="6539235" y="0"/>
                  </a:lnTo>
                  <a:cubicBezTo>
                    <a:pt x="6587730" y="0"/>
                    <a:pt x="6627043" y="39313"/>
                    <a:pt x="6627043" y="87808"/>
                  </a:cubicBezTo>
                  <a:lnTo>
                    <a:pt x="6627043" y="439029"/>
                  </a:lnTo>
                  <a:cubicBezTo>
                    <a:pt x="6627043" y="487524"/>
                    <a:pt x="6587730" y="526837"/>
                    <a:pt x="6539235" y="526837"/>
                  </a:cubicBezTo>
                  <a:lnTo>
                    <a:pt x="87808" y="526837"/>
                  </a:lnTo>
                  <a:cubicBezTo>
                    <a:pt x="39313" y="526837"/>
                    <a:pt x="0" y="487524"/>
                    <a:pt x="0" y="439029"/>
                  </a:cubicBezTo>
                  <a:lnTo>
                    <a:pt x="0" y="87808"/>
                  </a:lnTo>
                  <a:close/>
                </a:path>
              </a:pathLst>
            </a:cu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lIns="255381" tIns="25718" rIns="255381" bIns="25718" spcCol="1270" anchor="ctr"/>
            <a:lstStyle/>
            <a:p>
              <a:pPr marL="0" marR="0" lvl="0" indent="0" defTabSz="1422400" eaLnBrk="1" fontAlgn="base" latinLnBrk="0" hangingPunct="1">
                <a:lnSpc>
                  <a:spcPct val="90000"/>
                </a:lnSpc>
                <a:spcBef>
                  <a:spcPct val="0"/>
                </a:spcBef>
                <a:spcAft>
                  <a:spcPct val="35000"/>
                </a:spcAft>
                <a:buClrTx/>
                <a:buSzTx/>
                <a:buFontTx/>
                <a:buNone/>
                <a:tabLst/>
                <a:defRPr/>
              </a:pPr>
              <a:r>
                <a:rPr kumimoji="1" lang="en-US" altLang="zh-TW" sz="3200" b="1" kern="0" dirty="0" smtClean="0">
                  <a:solidFill>
                    <a:srgbClr val="1F497D">
                      <a:lumMod val="75000"/>
                    </a:srgbClr>
                  </a:solidFill>
                  <a:latin typeface="+mn-ea"/>
                </a:rPr>
                <a:t>(</a:t>
              </a:r>
              <a:r>
                <a:rPr kumimoji="1" lang="zh-TW" altLang="en-US" sz="3200" b="1" kern="0" dirty="0" smtClean="0">
                  <a:solidFill>
                    <a:srgbClr val="1F497D">
                      <a:lumMod val="75000"/>
                    </a:srgbClr>
                  </a:solidFill>
                  <a:latin typeface="+mn-ea"/>
                </a:rPr>
                <a:t>ㄧ</a:t>
              </a:r>
              <a:r>
                <a:rPr kumimoji="1" lang="en-US" altLang="zh-TW" sz="3200" b="1" kern="0" dirty="0" smtClean="0">
                  <a:solidFill>
                    <a:srgbClr val="1F497D">
                      <a:lumMod val="75000"/>
                    </a:srgbClr>
                  </a:solidFill>
                  <a:latin typeface="+mn-ea"/>
                </a:rPr>
                <a:t>)</a:t>
              </a:r>
              <a:r>
                <a:rPr kumimoji="1" lang="zh-TW" altLang="en-US" sz="3200" b="1" i="0" u="none" strike="noStrike" kern="0" cap="none" spc="0" normalizeH="0" baseline="0" noProof="0" dirty="0" smtClean="0">
                  <a:ln>
                    <a:noFill/>
                  </a:ln>
                  <a:solidFill>
                    <a:srgbClr val="1F497D">
                      <a:lumMod val="75000"/>
                    </a:srgbClr>
                  </a:solidFill>
                  <a:effectLst/>
                  <a:uLnTx/>
                  <a:uFillTx/>
                  <a:latin typeface="+mn-ea"/>
                  <a:cs typeface="+mn-cs"/>
                </a:rPr>
                <a:t>強化產學合作面向</a:t>
              </a:r>
              <a:endParaRPr kumimoji="1" lang="zh-TW" altLang="en-US" sz="3200" b="1" i="0" u="none" strike="noStrike" kern="0" cap="none" spc="0" normalizeH="0" baseline="0" noProof="0" dirty="0">
                <a:ln>
                  <a:noFill/>
                </a:ln>
                <a:solidFill>
                  <a:srgbClr val="1F497D">
                    <a:lumMod val="75000"/>
                  </a:srgbClr>
                </a:solidFill>
                <a:effectLst/>
                <a:uLnTx/>
                <a:uFillTx/>
                <a:latin typeface="+mn-ea"/>
                <a:cs typeface="+mn-cs"/>
              </a:endParaRPr>
            </a:p>
          </p:txBody>
        </p:sp>
      </p:grpSp>
      <p:sp>
        <p:nvSpPr>
          <p:cNvPr id="2" name="矩形 1"/>
          <p:cNvSpPr/>
          <p:nvPr/>
        </p:nvSpPr>
        <p:spPr>
          <a:xfrm>
            <a:off x="323528" y="3861048"/>
            <a:ext cx="8640960" cy="2605842"/>
          </a:xfrm>
          <a:prstGeom prst="rect">
            <a:avLst/>
          </a:prstGeom>
        </p:spPr>
        <p:txBody>
          <a:bodyPr wrap="square">
            <a:spAutoFit/>
          </a:bodyPr>
          <a:lstStyle/>
          <a:p>
            <a:pPr marL="177800" lvl="1" indent="-177800" defTabSz="1244600" fontAlgn="base">
              <a:lnSpc>
                <a:spcPts val="2800"/>
              </a:lnSpc>
              <a:spcBef>
                <a:spcPct val="0"/>
              </a:spcBef>
              <a:buFontTx/>
              <a:buChar char="••"/>
              <a:defRPr/>
            </a:pPr>
            <a:r>
              <a:rPr kumimoji="1" lang="zh-TW" altLang="en-US" sz="2400" b="1" kern="0" dirty="0" smtClean="0">
                <a:solidFill>
                  <a:srgbClr val="FF0000"/>
                </a:solidFill>
                <a:latin typeface="+mn-ea"/>
              </a:rPr>
              <a:t>產學實驗</a:t>
            </a:r>
            <a:r>
              <a:rPr kumimoji="1" lang="zh-TW" altLang="en-US" sz="2400" b="1" kern="0" dirty="0">
                <a:solidFill>
                  <a:srgbClr val="FF0000"/>
                </a:solidFill>
                <a:latin typeface="+mn-ea"/>
              </a:rPr>
              <a:t>基地：</a:t>
            </a:r>
            <a:r>
              <a:rPr kumimoji="1" lang="zh-TW" altLang="en-US" sz="2400" kern="0" dirty="0">
                <a:solidFill>
                  <a:srgbClr val="FF0000"/>
                </a:solidFill>
                <a:latin typeface="+mn-ea"/>
              </a:rPr>
              <a:t>協助學校活化校內空間及研究能量</a:t>
            </a:r>
            <a:endParaRPr kumimoji="1" lang="zh-TW" altLang="en-US" sz="2400" kern="0" dirty="0" smtClean="0">
              <a:solidFill>
                <a:srgbClr val="FF0000"/>
              </a:solidFill>
              <a:latin typeface="+mn-ea"/>
            </a:endParaRPr>
          </a:p>
          <a:p>
            <a:pPr marL="447675" lvl="1" indent="-447675" defTabSz="1244600" fontAlgn="base">
              <a:lnSpc>
                <a:spcPts val="2800"/>
              </a:lnSpc>
              <a:spcBef>
                <a:spcPct val="0"/>
              </a:spcBef>
              <a:defRPr/>
            </a:pPr>
            <a:r>
              <a:rPr kumimoji="1" lang="zh-TW" altLang="en-US" sz="2400" kern="0" dirty="0">
                <a:solidFill>
                  <a:prstClr val="black">
                    <a:hueOff val="0"/>
                    <a:satOff val="0"/>
                    <a:lumOff val="0"/>
                    <a:alphaOff val="0"/>
                  </a:prstClr>
                </a:solidFill>
                <a:latin typeface="+mn-ea"/>
              </a:rPr>
              <a:t>  →由大學活化校內空間、購置</a:t>
            </a:r>
            <a:r>
              <a:rPr kumimoji="1" lang="zh-TW" altLang="en-US" sz="2400" kern="0" dirty="0" smtClean="0">
                <a:solidFill>
                  <a:prstClr val="black">
                    <a:hueOff val="0"/>
                    <a:satOff val="0"/>
                    <a:lumOff val="0"/>
                    <a:alphaOff val="0"/>
                  </a:prstClr>
                </a:solidFill>
                <a:latin typeface="+mn-ea"/>
              </a:rPr>
              <a:t>設備，提供法人、企業及</a:t>
            </a:r>
            <a:r>
              <a:rPr kumimoji="1" lang="zh-TW" altLang="en-US" sz="2400" kern="0" dirty="0">
                <a:solidFill>
                  <a:prstClr val="black">
                    <a:hueOff val="0"/>
                    <a:satOff val="0"/>
                    <a:lumOff val="0"/>
                    <a:alphaOff val="0"/>
                  </a:prstClr>
                </a:solidFill>
                <a:latin typeface="+mn-ea"/>
              </a:rPr>
              <a:t>參與師生進駐使用，結合學術研究或課程教學。</a:t>
            </a:r>
          </a:p>
          <a:p>
            <a:pPr marL="447675" lvl="1" indent="-447675" defTabSz="1244600" fontAlgn="base">
              <a:lnSpc>
                <a:spcPts val="2800"/>
              </a:lnSpc>
              <a:spcBef>
                <a:spcPct val="0"/>
              </a:spcBef>
              <a:defRPr/>
            </a:pPr>
            <a:r>
              <a:rPr kumimoji="1" lang="zh-TW" altLang="en-US" sz="2400" kern="0" dirty="0" smtClean="0">
                <a:solidFill>
                  <a:prstClr val="black">
                    <a:hueOff val="0"/>
                    <a:satOff val="0"/>
                    <a:lumOff val="0"/>
                    <a:alphaOff val="0"/>
                  </a:prstClr>
                </a:solidFill>
                <a:latin typeface="+mn-ea"/>
              </a:rPr>
              <a:t>  →法人、企業應</a:t>
            </a:r>
            <a:r>
              <a:rPr kumimoji="1" lang="zh-TW" altLang="en-US" sz="2400" kern="0" dirty="0">
                <a:solidFill>
                  <a:prstClr val="black">
                    <a:hueOff val="0"/>
                    <a:satOff val="0"/>
                    <a:lumOff val="0"/>
                    <a:alphaOff val="0"/>
                  </a:prstClr>
                </a:solidFill>
                <a:latin typeface="+mn-ea"/>
              </a:rPr>
              <a:t>透過付費、捐贈、支持研究課題、合聘教研人員或提供實習場所等措施回饋學校。</a:t>
            </a:r>
          </a:p>
          <a:p>
            <a:pPr marL="1169988" lvl="1" indent="-1169988" defTabSz="1244600" fontAlgn="base">
              <a:lnSpc>
                <a:spcPts val="2800"/>
              </a:lnSpc>
              <a:spcBef>
                <a:spcPct val="0"/>
              </a:spcBef>
              <a:defRPr/>
            </a:pPr>
            <a:r>
              <a:rPr kumimoji="1" lang="zh-TW" altLang="en-US" sz="2400" b="1" kern="0" dirty="0">
                <a:solidFill>
                  <a:srgbClr val="7030A0"/>
                </a:solidFill>
                <a:latin typeface="微軟正黑體" panose="020B0604030504040204" pitchFamily="34" charset="-120"/>
              </a:rPr>
              <a:t> </a:t>
            </a:r>
            <a:r>
              <a:rPr kumimoji="1" lang="zh-TW" altLang="en-US" sz="2400" b="1" kern="0" dirty="0" smtClean="0">
                <a:solidFill>
                  <a:srgbClr val="7030A0"/>
                </a:solidFill>
                <a:latin typeface="微軟正黑體" panose="020B0604030504040204" pitchFamily="34" charset="-120"/>
              </a:rPr>
              <a:t>   效益</a:t>
            </a:r>
            <a:r>
              <a:rPr kumimoji="1" lang="zh-TW" altLang="en-US" sz="2400" b="1" kern="0" dirty="0">
                <a:solidFill>
                  <a:srgbClr val="7030A0"/>
                </a:solidFill>
                <a:latin typeface="微軟正黑體" panose="020B0604030504040204" pitchFamily="34" charset="-120"/>
              </a:rPr>
              <a:t>：</a:t>
            </a:r>
            <a:r>
              <a:rPr kumimoji="1" lang="zh-TW" altLang="en-US" sz="2400" kern="0" dirty="0" smtClean="0">
                <a:solidFill>
                  <a:prstClr val="black">
                    <a:hueOff val="0"/>
                    <a:satOff val="0"/>
                    <a:lumOff val="0"/>
                    <a:alphaOff val="0"/>
                  </a:prstClr>
                </a:solidFill>
                <a:latin typeface="+mn-ea"/>
              </a:rPr>
              <a:t>吸引法人、企業在</a:t>
            </a:r>
            <a:r>
              <a:rPr kumimoji="1" lang="zh-TW" altLang="en-US" sz="2400" kern="0" dirty="0">
                <a:solidFill>
                  <a:prstClr val="black">
                    <a:hueOff val="0"/>
                    <a:satOff val="0"/>
                    <a:lumOff val="0"/>
                    <a:alphaOff val="0"/>
                  </a:prstClr>
                </a:solidFill>
                <a:latin typeface="+mn-ea"/>
              </a:rPr>
              <a:t>校內設立研究中心、教育中心或研發單位，或可作為學生三</a:t>
            </a:r>
            <a:r>
              <a:rPr kumimoji="1" lang="zh-TW" altLang="en-US" sz="2400" kern="0" dirty="0" smtClean="0">
                <a:solidFill>
                  <a:prstClr val="black">
                    <a:hueOff val="0"/>
                    <a:satOff val="0"/>
                    <a:lumOff val="0"/>
                    <a:alphaOff val="0"/>
                  </a:prstClr>
                </a:solidFill>
                <a:latin typeface="+mn-ea"/>
              </a:rPr>
              <a:t>創空間。</a:t>
            </a:r>
            <a:endParaRPr kumimoji="1" lang="zh-TW" altLang="en-US" sz="2400" kern="0" dirty="0">
              <a:solidFill>
                <a:prstClr val="black">
                  <a:hueOff val="0"/>
                  <a:satOff val="0"/>
                  <a:lumOff val="0"/>
                  <a:alphaOff val="0"/>
                </a:prstClr>
              </a:solidFill>
              <a:latin typeface="+mn-ea"/>
            </a:endParaRPr>
          </a:p>
        </p:txBody>
      </p:sp>
    </p:spTree>
    <p:extLst>
      <p:ext uri="{BB962C8B-B14F-4D97-AF65-F5344CB8AC3E}">
        <p14:creationId xmlns:p14="http://schemas.microsoft.com/office/powerpoint/2010/main" val="32899827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標題 1"/>
          <p:cNvSpPr txBox="1">
            <a:spLocks/>
          </p:cNvSpPr>
          <p:nvPr/>
        </p:nvSpPr>
        <p:spPr>
          <a:xfrm>
            <a:off x="507761" y="197768"/>
            <a:ext cx="6512511" cy="1143000"/>
          </a:xfrm>
          <a:prstGeom prst="rect">
            <a:avLst/>
          </a:prstGeom>
        </p:spPr>
        <p:txBody>
          <a:bodyPr anchor="ctr">
            <a:normAutofit/>
          </a:bodyPr>
          <a:lstStyle>
            <a:lvl1pPr algn="l" rtl="0" eaLnBrk="1" latinLnBrk="0" hangingPunct="1">
              <a:spcBef>
                <a:spcPct val="0"/>
              </a:spcBef>
              <a:buNone/>
              <a:defRPr kumimoji="0" sz="4300" b="1"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zh-TW" altLang="en-US" dirty="0" smtClean="0">
                <a:latin typeface="+mn-ea"/>
                <a:ea typeface="+mn-ea"/>
              </a:rPr>
              <a:t>三</a:t>
            </a:r>
            <a:r>
              <a:rPr lang="zh-TW" altLang="en-US" dirty="0">
                <a:latin typeface="+mn-ea"/>
                <a:ea typeface="+mn-ea"/>
              </a:rPr>
              <a:t>、</a:t>
            </a:r>
            <a:r>
              <a:rPr lang="zh-TW" altLang="en-US" dirty="0" smtClean="0"/>
              <a:t>學校</a:t>
            </a:r>
            <a:r>
              <a:rPr lang="zh-TW" altLang="en-US" dirty="0"/>
              <a:t>典範重</a:t>
            </a:r>
            <a:r>
              <a:rPr lang="zh-TW" altLang="en-US" dirty="0" smtClean="0"/>
              <a:t>塑</a:t>
            </a:r>
            <a:endParaRPr lang="zh-TW" altLang="en-US" sz="2000" dirty="0"/>
          </a:p>
        </p:txBody>
      </p:sp>
      <p:grpSp>
        <p:nvGrpSpPr>
          <p:cNvPr id="9" name="群組 2"/>
          <p:cNvGrpSpPr>
            <a:grpSpLocks/>
          </p:cNvGrpSpPr>
          <p:nvPr/>
        </p:nvGrpSpPr>
        <p:grpSpPr bwMode="auto">
          <a:xfrm>
            <a:off x="239769" y="1185189"/>
            <a:ext cx="8724719" cy="5340153"/>
            <a:chOff x="240652" y="616868"/>
            <a:chExt cx="8580884" cy="5778219"/>
          </a:xfrm>
        </p:grpSpPr>
        <p:sp>
          <p:nvSpPr>
            <p:cNvPr id="10" name="手繪多邊形 9"/>
            <p:cNvSpPr/>
            <p:nvPr/>
          </p:nvSpPr>
          <p:spPr>
            <a:xfrm>
              <a:off x="240652" y="1330614"/>
              <a:ext cx="8580884" cy="5064473"/>
            </a:xfrm>
            <a:custGeom>
              <a:avLst/>
              <a:gdLst>
                <a:gd name="connsiteX0" fmla="*/ 0 w 8680174"/>
                <a:gd name="connsiteY0" fmla="*/ 0 h 1793941"/>
                <a:gd name="connsiteX1" fmla="*/ 8680174 w 8680174"/>
                <a:gd name="connsiteY1" fmla="*/ 0 h 1793941"/>
                <a:gd name="connsiteX2" fmla="*/ 8680174 w 8680174"/>
                <a:gd name="connsiteY2" fmla="*/ 1793941 h 1793941"/>
                <a:gd name="connsiteX3" fmla="*/ 0 w 8680174"/>
                <a:gd name="connsiteY3" fmla="*/ 1793941 h 1793941"/>
                <a:gd name="connsiteX4" fmla="*/ 0 w 8680174"/>
                <a:gd name="connsiteY4" fmla="*/ 0 h 17939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80174" h="1793941">
                  <a:moveTo>
                    <a:pt x="0" y="0"/>
                  </a:moveTo>
                  <a:lnTo>
                    <a:pt x="8680174" y="0"/>
                  </a:lnTo>
                  <a:lnTo>
                    <a:pt x="8680174" y="1793941"/>
                  </a:lnTo>
                  <a:lnTo>
                    <a:pt x="0" y="1793941"/>
                  </a:lnTo>
                  <a:lnTo>
                    <a:pt x="0" y="0"/>
                  </a:lnTo>
                  <a:close/>
                </a:path>
              </a:pathLst>
            </a:custGeom>
            <a:solidFill>
              <a:sysClr val="window" lastClr="FFFFFF">
                <a:alpha val="90000"/>
                <a:hueOff val="0"/>
                <a:satOff val="0"/>
                <a:lumOff val="0"/>
                <a:alphaOff val="0"/>
              </a:sysClr>
            </a:solidFill>
            <a:ln w="101600" cap="flat" cmpd="sng" algn="ctr">
              <a:solidFill>
                <a:srgbClr val="92D050"/>
              </a:solidFill>
              <a:prstDash val="solid"/>
            </a:ln>
            <a:effectLst/>
          </p:spPr>
          <p:txBody>
            <a:bodyPr lIns="180000" tIns="270764" rIns="180000" bIns="199136" spcCol="1270"/>
            <a:lstStyle/>
            <a:p>
              <a:pPr marL="177800" lvl="1" indent="-177800" defTabSz="1244600" fontAlgn="base">
                <a:lnSpc>
                  <a:spcPts val="2800"/>
                </a:lnSpc>
                <a:spcBef>
                  <a:spcPct val="0"/>
                </a:spcBef>
                <a:buFontTx/>
                <a:buChar char="••"/>
                <a:defRPr/>
              </a:pPr>
              <a:r>
                <a:rPr kumimoji="1" lang="zh-TW" altLang="en-US" sz="2400" b="1" kern="0" dirty="0" smtClean="0">
                  <a:solidFill>
                    <a:srgbClr val="FF0000"/>
                  </a:solidFill>
                  <a:latin typeface="+mn-ea"/>
                </a:rPr>
                <a:t>附屬</a:t>
              </a:r>
              <a:r>
                <a:rPr kumimoji="1" lang="zh-TW" altLang="en-US" sz="2400" b="1" kern="0" dirty="0">
                  <a:solidFill>
                    <a:srgbClr val="FF0000"/>
                  </a:solidFill>
                  <a:latin typeface="+mn-ea"/>
                </a:rPr>
                <a:t>機構或興辦</a:t>
              </a:r>
              <a:r>
                <a:rPr kumimoji="1" lang="zh-TW" altLang="en-US" sz="2400" b="1" kern="0" dirty="0" smtClean="0">
                  <a:solidFill>
                    <a:srgbClr val="FF0000"/>
                  </a:solidFill>
                  <a:latin typeface="+mn-ea"/>
                </a:rPr>
                <a:t>事業</a:t>
              </a:r>
              <a:r>
                <a:rPr kumimoji="1" lang="zh-TW" altLang="en-US" sz="2400" b="1" kern="0" dirty="0">
                  <a:solidFill>
                    <a:srgbClr val="FF0000"/>
                  </a:solidFill>
                  <a:latin typeface="+mn-ea"/>
                </a:rPr>
                <a:t>：</a:t>
              </a:r>
              <a:r>
                <a:rPr kumimoji="1" lang="zh-TW" altLang="en-US" sz="2400" kern="0" dirty="0">
                  <a:solidFill>
                    <a:srgbClr val="FF0000"/>
                  </a:solidFill>
                  <a:latin typeface="+mn-ea"/>
                </a:rPr>
                <a:t>增進教學效果及經營績效，擴大</a:t>
              </a:r>
              <a:r>
                <a:rPr kumimoji="1" lang="zh-TW" altLang="en-US" sz="2400" kern="0" dirty="0" smtClean="0">
                  <a:solidFill>
                    <a:srgbClr val="FF0000"/>
                  </a:solidFill>
                  <a:latin typeface="+mn-ea"/>
                </a:rPr>
                <a:t>服務對象</a:t>
              </a:r>
              <a:r>
                <a:rPr kumimoji="1" lang="zh-TW" altLang="en-US" sz="2400" kern="0" dirty="0">
                  <a:solidFill>
                    <a:srgbClr val="FF0000"/>
                  </a:solidFill>
                  <a:latin typeface="+mn-ea"/>
                </a:rPr>
                <a:t>及內容</a:t>
              </a:r>
              <a:endParaRPr kumimoji="1" lang="zh-TW" altLang="en-US" sz="2400" kern="0" dirty="0" smtClean="0">
                <a:solidFill>
                  <a:srgbClr val="FF0000"/>
                </a:solidFill>
                <a:latin typeface="+mn-ea"/>
              </a:endParaRPr>
            </a:p>
            <a:p>
              <a:pPr marL="447675" lvl="1" indent="-447675" defTabSz="1244600" fontAlgn="base">
                <a:lnSpc>
                  <a:spcPts val="3000"/>
                </a:lnSpc>
                <a:spcBef>
                  <a:spcPct val="0"/>
                </a:spcBef>
                <a:defRPr/>
              </a:pPr>
              <a:r>
                <a:rPr kumimoji="1" lang="zh-TW" altLang="en-US" sz="2400" kern="0" dirty="0">
                  <a:solidFill>
                    <a:prstClr val="black">
                      <a:hueOff val="0"/>
                      <a:satOff val="0"/>
                      <a:lumOff val="0"/>
                      <a:alphaOff val="0"/>
                    </a:prstClr>
                  </a:solidFill>
                  <a:latin typeface="+mn-ea"/>
                </a:rPr>
                <a:t>  →附屬機構或興辦事業的範疇，均需與教學、實習、實驗、研究、推廣相關。</a:t>
              </a:r>
            </a:p>
            <a:p>
              <a:pPr marL="447675" lvl="1" indent="-447675" defTabSz="1244600" fontAlgn="base">
                <a:lnSpc>
                  <a:spcPts val="3000"/>
                </a:lnSpc>
                <a:spcBef>
                  <a:spcPct val="0"/>
                </a:spcBef>
                <a:defRPr/>
              </a:pPr>
              <a:r>
                <a:rPr kumimoji="1" lang="zh-TW" altLang="en-US" sz="2400" kern="0" dirty="0" smtClean="0">
                  <a:solidFill>
                    <a:prstClr val="black">
                      <a:hueOff val="0"/>
                      <a:satOff val="0"/>
                      <a:lumOff val="0"/>
                      <a:alphaOff val="0"/>
                    </a:prstClr>
                  </a:solidFill>
                  <a:latin typeface="+mn-ea"/>
                </a:rPr>
                <a:t>  →得以</a:t>
              </a:r>
              <a:r>
                <a:rPr kumimoji="1" lang="zh-TW" altLang="en-US" sz="2400" kern="0" dirty="0">
                  <a:solidFill>
                    <a:prstClr val="black">
                      <a:hueOff val="0"/>
                      <a:satOff val="0"/>
                      <a:lumOff val="0"/>
                      <a:alphaOff val="0"/>
                    </a:prstClr>
                  </a:solidFill>
                  <a:latin typeface="+mn-ea"/>
                </a:rPr>
                <a:t>管理為</a:t>
              </a:r>
              <a:r>
                <a:rPr kumimoji="1" lang="zh-TW" altLang="en-US" sz="2400" kern="0" dirty="0" smtClean="0">
                  <a:solidFill>
                    <a:prstClr val="black">
                      <a:hueOff val="0"/>
                      <a:satOff val="0"/>
                      <a:lumOff val="0"/>
                      <a:alphaOff val="0"/>
                    </a:prstClr>
                  </a:solidFill>
                  <a:latin typeface="+mn-ea"/>
                </a:rPr>
                <a:t>導向，</a:t>
              </a:r>
              <a:r>
                <a:rPr kumimoji="1" lang="zh-TW" altLang="en-US" sz="2400" kern="0" dirty="0">
                  <a:solidFill>
                    <a:prstClr val="black">
                      <a:hueOff val="0"/>
                      <a:satOff val="0"/>
                      <a:lumOff val="0"/>
                      <a:alphaOff val="0"/>
                    </a:prstClr>
                  </a:solidFill>
                  <a:latin typeface="+mn-ea"/>
                </a:rPr>
                <a:t>組成專業管理</a:t>
              </a:r>
              <a:r>
                <a:rPr kumimoji="1" lang="zh-TW" altLang="en-US" sz="2400" kern="0" dirty="0" smtClean="0">
                  <a:solidFill>
                    <a:prstClr val="black">
                      <a:hueOff val="0"/>
                      <a:satOff val="0"/>
                      <a:lumOff val="0"/>
                      <a:alphaOff val="0"/>
                    </a:prstClr>
                  </a:solidFill>
                  <a:latin typeface="+mn-ea"/>
                </a:rPr>
                <a:t>團隊，</a:t>
              </a:r>
              <a:r>
                <a:rPr kumimoji="1" lang="zh-TW" altLang="en-US" sz="2400" kern="0" dirty="0">
                  <a:solidFill>
                    <a:prstClr val="black">
                      <a:hueOff val="0"/>
                      <a:satOff val="0"/>
                      <a:lumOff val="0"/>
                      <a:alphaOff val="0"/>
                    </a:prstClr>
                  </a:solidFill>
                  <a:latin typeface="+mn-ea"/>
                </a:rPr>
                <a:t>協助產學合作、開拓校外資源等校務經營。</a:t>
              </a:r>
            </a:p>
            <a:p>
              <a:pPr marL="447675" lvl="1" indent="-447675" defTabSz="1244600" fontAlgn="base">
                <a:lnSpc>
                  <a:spcPts val="3000"/>
                </a:lnSpc>
                <a:spcBef>
                  <a:spcPct val="0"/>
                </a:spcBef>
                <a:defRPr/>
              </a:pPr>
              <a:r>
                <a:rPr kumimoji="1" lang="zh-TW" altLang="en-US" sz="2400" kern="0" dirty="0" smtClean="0">
                  <a:solidFill>
                    <a:prstClr val="black">
                      <a:hueOff val="0"/>
                      <a:satOff val="0"/>
                      <a:lumOff val="0"/>
                      <a:alphaOff val="0"/>
                    </a:prstClr>
                  </a:solidFill>
                  <a:latin typeface="+mn-ea"/>
                </a:rPr>
                <a:t>  →得以</a:t>
              </a:r>
              <a:r>
                <a:rPr kumimoji="1" lang="zh-TW" altLang="en-US" sz="2400" kern="0" dirty="0">
                  <a:solidFill>
                    <a:prstClr val="black">
                      <a:hueOff val="0"/>
                      <a:satOff val="0"/>
                      <a:lumOff val="0"/>
                      <a:alphaOff val="0"/>
                    </a:prstClr>
                  </a:solidFill>
                  <a:latin typeface="+mn-ea"/>
                </a:rPr>
                <a:t>營運為</a:t>
              </a:r>
              <a:r>
                <a:rPr kumimoji="1" lang="zh-TW" altLang="en-US" sz="2400" kern="0" dirty="0" smtClean="0">
                  <a:solidFill>
                    <a:prstClr val="black">
                      <a:hueOff val="0"/>
                      <a:satOff val="0"/>
                      <a:lumOff val="0"/>
                      <a:alphaOff val="0"/>
                    </a:prstClr>
                  </a:solidFill>
                  <a:latin typeface="+mn-ea"/>
                </a:rPr>
                <a:t>導向，加</a:t>
              </a:r>
              <a:r>
                <a:rPr kumimoji="1" lang="zh-TW" altLang="en-US" sz="2400" kern="0" dirty="0">
                  <a:solidFill>
                    <a:prstClr val="black">
                      <a:hueOff val="0"/>
                      <a:satOff val="0"/>
                      <a:lumOff val="0"/>
                      <a:alphaOff val="0"/>
                    </a:prstClr>
                  </a:solidFill>
                  <a:latin typeface="+mn-ea"/>
                </a:rPr>
                <a:t>值人力運用</a:t>
              </a:r>
              <a:r>
                <a:rPr kumimoji="1" lang="en-US" altLang="zh-TW" sz="2400" kern="0" dirty="0">
                  <a:solidFill>
                    <a:prstClr val="black">
                      <a:hueOff val="0"/>
                      <a:satOff val="0"/>
                      <a:lumOff val="0"/>
                      <a:alphaOff val="0"/>
                    </a:prstClr>
                  </a:solidFill>
                  <a:latin typeface="+mn-ea"/>
                </a:rPr>
                <a:t>(</a:t>
              </a:r>
              <a:r>
                <a:rPr kumimoji="1" lang="zh-TW" altLang="en-US" sz="2400" kern="0" dirty="0">
                  <a:solidFill>
                    <a:prstClr val="black">
                      <a:hueOff val="0"/>
                      <a:satOff val="0"/>
                      <a:lumOff val="0"/>
                      <a:alphaOff val="0"/>
                    </a:prstClr>
                  </a:solidFill>
                  <a:latin typeface="+mn-ea"/>
                </a:rPr>
                <a:t>師生轉進產業</a:t>
              </a:r>
              <a:r>
                <a:rPr kumimoji="1" lang="en-US" altLang="zh-TW" sz="2400" kern="0" dirty="0">
                  <a:solidFill>
                    <a:prstClr val="black">
                      <a:hueOff val="0"/>
                      <a:satOff val="0"/>
                      <a:lumOff val="0"/>
                      <a:alphaOff val="0"/>
                    </a:prstClr>
                  </a:solidFill>
                  <a:latin typeface="+mn-ea"/>
                </a:rPr>
                <a:t>)</a:t>
              </a:r>
              <a:r>
                <a:rPr kumimoji="1" lang="zh-TW" altLang="en-US" sz="2400" kern="0" dirty="0">
                  <a:solidFill>
                    <a:prstClr val="black">
                      <a:hueOff val="0"/>
                      <a:satOff val="0"/>
                      <a:lumOff val="0"/>
                      <a:alphaOff val="0"/>
                    </a:prstClr>
                  </a:solidFill>
                  <a:latin typeface="+mn-ea"/>
                </a:rPr>
                <a:t>、實現研究成果</a:t>
              </a:r>
              <a:r>
                <a:rPr kumimoji="1" lang="en-US" altLang="zh-TW" sz="2400" kern="0" dirty="0">
                  <a:solidFill>
                    <a:prstClr val="black">
                      <a:hueOff val="0"/>
                      <a:satOff val="0"/>
                      <a:lumOff val="0"/>
                      <a:alphaOff val="0"/>
                    </a:prstClr>
                  </a:solidFill>
                  <a:latin typeface="+mn-ea"/>
                </a:rPr>
                <a:t>(</a:t>
              </a:r>
              <a:r>
                <a:rPr kumimoji="1" lang="zh-TW" altLang="en-US" sz="2400" kern="0" dirty="0">
                  <a:solidFill>
                    <a:prstClr val="black">
                      <a:hueOff val="0"/>
                      <a:satOff val="0"/>
                      <a:lumOff val="0"/>
                      <a:alphaOff val="0"/>
                    </a:prstClr>
                  </a:solidFill>
                  <a:latin typeface="+mn-ea"/>
                </a:rPr>
                <a:t>技術作價、股權籌資</a:t>
              </a:r>
              <a:r>
                <a:rPr kumimoji="1" lang="en-US" altLang="zh-TW" sz="2400" kern="0" dirty="0">
                  <a:solidFill>
                    <a:prstClr val="black">
                      <a:hueOff val="0"/>
                      <a:satOff val="0"/>
                      <a:lumOff val="0"/>
                      <a:alphaOff val="0"/>
                    </a:prstClr>
                  </a:solidFill>
                  <a:latin typeface="+mn-ea"/>
                </a:rPr>
                <a:t>)</a:t>
              </a:r>
              <a:r>
                <a:rPr kumimoji="1" lang="zh-TW" altLang="en-US" sz="2400" kern="0" dirty="0">
                  <a:solidFill>
                    <a:prstClr val="black">
                      <a:hueOff val="0"/>
                      <a:satOff val="0"/>
                      <a:lumOff val="0"/>
                      <a:alphaOff val="0"/>
                    </a:prstClr>
                  </a:solidFill>
                  <a:latin typeface="+mn-ea"/>
                </a:rPr>
                <a:t>、輔導新創企業</a:t>
              </a:r>
              <a:r>
                <a:rPr kumimoji="1" lang="en-US" altLang="zh-TW" sz="2400" kern="0" dirty="0">
                  <a:solidFill>
                    <a:prstClr val="black">
                      <a:hueOff val="0"/>
                      <a:satOff val="0"/>
                      <a:lumOff val="0"/>
                      <a:alphaOff val="0"/>
                    </a:prstClr>
                  </a:solidFill>
                  <a:latin typeface="+mn-ea"/>
                </a:rPr>
                <a:t>(</a:t>
              </a:r>
              <a:r>
                <a:rPr kumimoji="1" lang="zh-TW" altLang="en-US" sz="2400" kern="0" dirty="0">
                  <a:solidFill>
                    <a:prstClr val="black">
                      <a:hueOff val="0"/>
                      <a:satOff val="0"/>
                      <a:lumOff val="0"/>
                      <a:alphaOff val="0"/>
                    </a:prstClr>
                  </a:solidFill>
                  <a:latin typeface="+mn-ea"/>
                </a:rPr>
                <a:t>創業教育</a:t>
              </a:r>
              <a:r>
                <a:rPr kumimoji="1" lang="en-US" altLang="zh-TW" sz="2400" kern="0" dirty="0" smtClean="0">
                  <a:solidFill>
                    <a:prstClr val="black">
                      <a:hueOff val="0"/>
                      <a:satOff val="0"/>
                      <a:lumOff val="0"/>
                      <a:alphaOff val="0"/>
                    </a:prstClr>
                  </a:solidFill>
                  <a:latin typeface="+mn-ea"/>
                </a:rPr>
                <a:t>)</a:t>
              </a:r>
              <a:r>
                <a:rPr kumimoji="1" lang="zh-TW" altLang="en-US" sz="2400" kern="0" dirty="0" smtClean="0">
                  <a:solidFill>
                    <a:prstClr val="black">
                      <a:hueOff val="0"/>
                      <a:satOff val="0"/>
                      <a:lumOff val="0"/>
                      <a:alphaOff val="0"/>
                    </a:prstClr>
                  </a:solidFill>
                  <a:latin typeface="+mn-ea"/>
                </a:rPr>
                <a:t>。</a:t>
              </a:r>
              <a:endParaRPr kumimoji="1" lang="zh-TW" altLang="en-US" sz="2400" kern="0" dirty="0">
                <a:solidFill>
                  <a:prstClr val="black">
                    <a:hueOff val="0"/>
                    <a:satOff val="0"/>
                    <a:lumOff val="0"/>
                    <a:alphaOff val="0"/>
                  </a:prstClr>
                </a:solidFill>
                <a:latin typeface="+mn-ea"/>
              </a:endParaRPr>
            </a:p>
            <a:p>
              <a:pPr marL="1169988" lvl="1" indent="-1169988" defTabSz="1244600" fontAlgn="base">
                <a:lnSpc>
                  <a:spcPts val="3000"/>
                </a:lnSpc>
                <a:spcBef>
                  <a:spcPct val="0"/>
                </a:spcBef>
                <a:defRPr/>
              </a:pPr>
              <a:r>
                <a:rPr kumimoji="1" lang="zh-TW" altLang="en-US" sz="2400" b="1" kern="0" dirty="0" smtClean="0">
                  <a:solidFill>
                    <a:srgbClr val="7030A0"/>
                  </a:solidFill>
                  <a:latin typeface="微軟正黑體" panose="020B0604030504040204" pitchFamily="34" charset="-120"/>
                </a:rPr>
                <a:t>    效益</a:t>
              </a:r>
              <a:r>
                <a:rPr kumimoji="1" lang="zh-TW" altLang="en-US" sz="2400" b="1" kern="0" dirty="0">
                  <a:solidFill>
                    <a:srgbClr val="7030A0"/>
                  </a:solidFill>
                  <a:latin typeface="微軟正黑體" panose="020B0604030504040204" pitchFamily="34" charset="-120"/>
                </a:rPr>
                <a:t>：</a:t>
              </a:r>
              <a:r>
                <a:rPr kumimoji="1" lang="zh-TW" altLang="en-US" sz="2400" kern="0" dirty="0" smtClean="0">
                  <a:solidFill>
                    <a:prstClr val="black">
                      <a:hueOff val="0"/>
                      <a:satOff val="0"/>
                      <a:lumOff val="0"/>
                      <a:alphaOff val="0"/>
                    </a:prstClr>
                  </a:solidFill>
                  <a:latin typeface="+mn-ea"/>
                </a:rPr>
                <a:t>學校</a:t>
              </a:r>
              <a:r>
                <a:rPr kumimoji="1" lang="zh-TW" altLang="en-US" sz="2400" kern="0" dirty="0">
                  <a:solidFill>
                    <a:prstClr val="black">
                      <a:hueOff val="0"/>
                      <a:satOff val="0"/>
                      <a:lumOff val="0"/>
                      <a:alphaOff val="0"/>
                    </a:prstClr>
                  </a:solidFill>
                  <a:latin typeface="+mn-ea"/>
                </a:rPr>
                <a:t>可突破傳統組織、人事、會計框架，藉由市場機制增加收益，以回饋學校或改善營運，建立良性循環。</a:t>
              </a:r>
              <a:endParaRPr kumimoji="1" lang="en-US" altLang="zh-TW" sz="2400" kern="0" dirty="0" smtClean="0">
                <a:solidFill>
                  <a:prstClr val="black">
                    <a:hueOff val="0"/>
                    <a:satOff val="0"/>
                    <a:lumOff val="0"/>
                    <a:alphaOff val="0"/>
                  </a:prstClr>
                </a:solidFill>
                <a:latin typeface="+mn-ea"/>
              </a:endParaRPr>
            </a:p>
            <a:p>
              <a:pPr marL="177800" lvl="1" indent="-177800" defTabSz="1244600" fontAlgn="base">
                <a:lnSpc>
                  <a:spcPts val="2800"/>
                </a:lnSpc>
                <a:spcBef>
                  <a:spcPts val="600"/>
                </a:spcBef>
                <a:buFontTx/>
                <a:buChar char="••"/>
                <a:defRPr/>
              </a:pPr>
              <a:r>
                <a:rPr kumimoji="1" lang="zh-TW" altLang="en-US" sz="2400" b="1" kern="0" dirty="0" smtClean="0">
                  <a:solidFill>
                    <a:srgbClr val="FF0000"/>
                  </a:solidFill>
                  <a:latin typeface="+mn-ea"/>
                </a:rPr>
                <a:t>其他產學合作創新計畫。</a:t>
              </a:r>
              <a:endParaRPr kumimoji="1" lang="zh-TW" altLang="en-US" sz="2400" b="1" kern="0" dirty="0">
                <a:solidFill>
                  <a:srgbClr val="FF0000"/>
                </a:solidFill>
                <a:latin typeface="+mn-ea"/>
              </a:endParaRPr>
            </a:p>
          </p:txBody>
        </p:sp>
        <p:sp>
          <p:nvSpPr>
            <p:cNvPr id="11" name="手繪多邊形 10"/>
            <p:cNvSpPr/>
            <p:nvPr/>
          </p:nvSpPr>
          <p:spPr>
            <a:xfrm>
              <a:off x="1951911" y="616868"/>
              <a:ext cx="4532535" cy="869577"/>
            </a:xfrm>
            <a:custGeom>
              <a:avLst/>
              <a:gdLst>
                <a:gd name="connsiteX0" fmla="*/ 0 w 6627043"/>
                <a:gd name="connsiteY0" fmla="*/ 87808 h 526837"/>
                <a:gd name="connsiteX1" fmla="*/ 87808 w 6627043"/>
                <a:gd name="connsiteY1" fmla="*/ 0 h 526837"/>
                <a:gd name="connsiteX2" fmla="*/ 6539235 w 6627043"/>
                <a:gd name="connsiteY2" fmla="*/ 0 h 526837"/>
                <a:gd name="connsiteX3" fmla="*/ 6627043 w 6627043"/>
                <a:gd name="connsiteY3" fmla="*/ 87808 h 526837"/>
                <a:gd name="connsiteX4" fmla="*/ 6627043 w 6627043"/>
                <a:gd name="connsiteY4" fmla="*/ 439029 h 526837"/>
                <a:gd name="connsiteX5" fmla="*/ 6539235 w 6627043"/>
                <a:gd name="connsiteY5" fmla="*/ 526837 h 526837"/>
                <a:gd name="connsiteX6" fmla="*/ 87808 w 6627043"/>
                <a:gd name="connsiteY6" fmla="*/ 526837 h 526837"/>
                <a:gd name="connsiteX7" fmla="*/ 0 w 6627043"/>
                <a:gd name="connsiteY7" fmla="*/ 439029 h 526837"/>
                <a:gd name="connsiteX8" fmla="*/ 0 w 6627043"/>
                <a:gd name="connsiteY8" fmla="*/ 87808 h 526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27043" h="526837">
                  <a:moveTo>
                    <a:pt x="0" y="87808"/>
                  </a:moveTo>
                  <a:cubicBezTo>
                    <a:pt x="0" y="39313"/>
                    <a:pt x="39313" y="0"/>
                    <a:pt x="87808" y="0"/>
                  </a:cubicBezTo>
                  <a:lnTo>
                    <a:pt x="6539235" y="0"/>
                  </a:lnTo>
                  <a:cubicBezTo>
                    <a:pt x="6587730" y="0"/>
                    <a:pt x="6627043" y="39313"/>
                    <a:pt x="6627043" y="87808"/>
                  </a:cubicBezTo>
                  <a:lnTo>
                    <a:pt x="6627043" y="439029"/>
                  </a:lnTo>
                  <a:cubicBezTo>
                    <a:pt x="6627043" y="487524"/>
                    <a:pt x="6587730" y="526837"/>
                    <a:pt x="6539235" y="526837"/>
                  </a:cubicBezTo>
                  <a:lnTo>
                    <a:pt x="87808" y="526837"/>
                  </a:lnTo>
                  <a:cubicBezTo>
                    <a:pt x="39313" y="526837"/>
                    <a:pt x="0" y="487524"/>
                    <a:pt x="0" y="439029"/>
                  </a:cubicBezTo>
                  <a:lnTo>
                    <a:pt x="0" y="87808"/>
                  </a:lnTo>
                  <a:close/>
                </a:path>
              </a:pathLst>
            </a:cu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lIns="255381" tIns="25718" rIns="255381" bIns="25718" spcCol="1270" anchor="ctr"/>
            <a:lstStyle/>
            <a:p>
              <a:pPr marL="0" marR="0" lvl="0" indent="0" defTabSz="1422400" eaLnBrk="1" fontAlgn="base" latinLnBrk="0" hangingPunct="1">
                <a:lnSpc>
                  <a:spcPct val="90000"/>
                </a:lnSpc>
                <a:spcBef>
                  <a:spcPct val="0"/>
                </a:spcBef>
                <a:spcAft>
                  <a:spcPct val="35000"/>
                </a:spcAft>
                <a:buClrTx/>
                <a:buSzTx/>
                <a:buFontTx/>
                <a:buNone/>
                <a:tabLst/>
                <a:defRPr/>
              </a:pPr>
              <a:r>
                <a:rPr kumimoji="1" lang="en-US" altLang="zh-TW" sz="3200" b="1" kern="0" dirty="0" smtClean="0">
                  <a:solidFill>
                    <a:srgbClr val="1F497D">
                      <a:lumMod val="75000"/>
                    </a:srgbClr>
                  </a:solidFill>
                  <a:latin typeface="+mn-ea"/>
                </a:rPr>
                <a:t>(</a:t>
              </a:r>
              <a:r>
                <a:rPr kumimoji="1" lang="zh-TW" altLang="en-US" sz="3200" b="1" kern="0" dirty="0" smtClean="0">
                  <a:solidFill>
                    <a:srgbClr val="1F497D">
                      <a:lumMod val="75000"/>
                    </a:srgbClr>
                  </a:solidFill>
                  <a:latin typeface="+mn-ea"/>
                </a:rPr>
                <a:t>ㄧ</a:t>
              </a:r>
              <a:r>
                <a:rPr kumimoji="1" lang="en-US" altLang="zh-TW" sz="3200" b="1" kern="0" dirty="0" smtClean="0">
                  <a:solidFill>
                    <a:srgbClr val="1F497D">
                      <a:lumMod val="75000"/>
                    </a:srgbClr>
                  </a:solidFill>
                  <a:latin typeface="+mn-ea"/>
                </a:rPr>
                <a:t>)</a:t>
              </a:r>
              <a:r>
                <a:rPr kumimoji="1" lang="zh-TW" altLang="en-US" sz="3200" b="1" i="0" u="none" strike="noStrike" kern="0" cap="none" spc="0" normalizeH="0" baseline="0" noProof="0" dirty="0" smtClean="0">
                  <a:ln>
                    <a:noFill/>
                  </a:ln>
                  <a:solidFill>
                    <a:srgbClr val="1F497D">
                      <a:lumMod val="75000"/>
                    </a:srgbClr>
                  </a:solidFill>
                  <a:effectLst/>
                  <a:uLnTx/>
                  <a:uFillTx/>
                  <a:latin typeface="+mn-ea"/>
                  <a:cs typeface="+mn-cs"/>
                </a:rPr>
                <a:t>強化產學合作面向</a:t>
              </a:r>
              <a:endParaRPr kumimoji="1" lang="zh-TW" altLang="en-US" sz="3200" b="1" i="0" u="none" strike="noStrike" kern="0" cap="none" spc="0" normalizeH="0" baseline="0" noProof="0" dirty="0">
                <a:ln>
                  <a:noFill/>
                </a:ln>
                <a:solidFill>
                  <a:srgbClr val="1F497D">
                    <a:lumMod val="75000"/>
                  </a:srgbClr>
                </a:solidFill>
                <a:effectLst/>
                <a:uLnTx/>
                <a:uFillTx/>
                <a:latin typeface="+mn-ea"/>
                <a:cs typeface="+mn-cs"/>
              </a:endParaRPr>
            </a:p>
          </p:txBody>
        </p:sp>
      </p:grpSp>
    </p:spTree>
    <p:extLst>
      <p:ext uri="{BB962C8B-B14F-4D97-AF65-F5344CB8AC3E}">
        <p14:creationId xmlns:p14="http://schemas.microsoft.com/office/powerpoint/2010/main" val="33116151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標題 1"/>
          <p:cNvSpPr txBox="1">
            <a:spLocks/>
          </p:cNvSpPr>
          <p:nvPr/>
        </p:nvSpPr>
        <p:spPr>
          <a:xfrm>
            <a:off x="507761" y="197768"/>
            <a:ext cx="6512511" cy="1143000"/>
          </a:xfrm>
          <a:prstGeom prst="rect">
            <a:avLst/>
          </a:prstGeom>
        </p:spPr>
        <p:txBody>
          <a:bodyPr anchor="ctr">
            <a:normAutofit/>
          </a:bodyPr>
          <a:lstStyle>
            <a:lvl1pPr algn="l" rtl="0" eaLnBrk="1" latinLnBrk="0" hangingPunct="1">
              <a:spcBef>
                <a:spcPct val="0"/>
              </a:spcBef>
              <a:buNone/>
              <a:defRPr kumimoji="0" sz="4300" b="1"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zh-TW" altLang="en-US" dirty="0" smtClean="0">
                <a:latin typeface="+mn-ea"/>
                <a:ea typeface="+mn-ea"/>
              </a:rPr>
              <a:t>三</a:t>
            </a:r>
            <a:r>
              <a:rPr lang="zh-TW" altLang="en-US" dirty="0">
                <a:latin typeface="+mn-ea"/>
                <a:ea typeface="+mn-ea"/>
              </a:rPr>
              <a:t>、</a:t>
            </a:r>
            <a:r>
              <a:rPr lang="zh-TW" altLang="en-US" dirty="0" smtClean="0"/>
              <a:t>學校</a:t>
            </a:r>
            <a:r>
              <a:rPr lang="zh-TW" altLang="en-US" dirty="0"/>
              <a:t>典範重</a:t>
            </a:r>
            <a:r>
              <a:rPr lang="zh-TW" altLang="en-US" dirty="0" smtClean="0"/>
              <a:t>塑</a:t>
            </a:r>
            <a:endParaRPr lang="zh-TW" altLang="en-US" sz="2000" dirty="0"/>
          </a:p>
        </p:txBody>
      </p:sp>
      <p:grpSp>
        <p:nvGrpSpPr>
          <p:cNvPr id="9" name="群組 2"/>
          <p:cNvGrpSpPr>
            <a:grpSpLocks/>
          </p:cNvGrpSpPr>
          <p:nvPr/>
        </p:nvGrpSpPr>
        <p:grpSpPr bwMode="auto">
          <a:xfrm>
            <a:off x="107505" y="1185189"/>
            <a:ext cx="8856984" cy="5268147"/>
            <a:chOff x="240653" y="616868"/>
            <a:chExt cx="8569514" cy="5700306"/>
          </a:xfrm>
        </p:grpSpPr>
        <p:sp>
          <p:nvSpPr>
            <p:cNvPr id="10" name="手繪多邊形 9"/>
            <p:cNvSpPr/>
            <p:nvPr/>
          </p:nvSpPr>
          <p:spPr>
            <a:xfrm>
              <a:off x="240653" y="1330614"/>
              <a:ext cx="8569514" cy="4986560"/>
            </a:xfrm>
            <a:custGeom>
              <a:avLst/>
              <a:gdLst>
                <a:gd name="connsiteX0" fmla="*/ 0 w 8680174"/>
                <a:gd name="connsiteY0" fmla="*/ 0 h 1793941"/>
                <a:gd name="connsiteX1" fmla="*/ 8680174 w 8680174"/>
                <a:gd name="connsiteY1" fmla="*/ 0 h 1793941"/>
                <a:gd name="connsiteX2" fmla="*/ 8680174 w 8680174"/>
                <a:gd name="connsiteY2" fmla="*/ 1793941 h 1793941"/>
                <a:gd name="connsiteX3" fmla="*/ 0 w 8680174"/>
                <a:gd name="connsiteY3" fmla="*/ 1793941 h 1793941"/>
                <a:gd name="connsiteX4" fmla="*/ 0 w 8680174"/>
                <a:gd name="connsiteY4" fmla="*/ 0 h 17939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80174" h="1793941">
                  <a:moveTo>
                    <a:pt x="0" y="0"/>
                  </a:moveTo>
                  <a:lnTo>
                    <a:pt x="8680174" y="0"/>
                  </a:lnTo>
                  <a:lnTo>
                    <a:pt x="8680174" y="1793941"/>
                  </a:lnTo>
                  <a:lnTo>
                    <a:pt x="0" y="1793941"/>
                  </a:lnTo>
                  <a:lnTo>
                    <a:pt x="0" y="0"/>
                  </a:lnTo>
                  <a:close/>
                </a:path>
              </a:pathLst>
            </a:custGeom>
            <a:solidFill>
              <a:sysClr val="window" lastClr="FFFFFF">
                <a:alpha val="90000"/>
                <a:hueOff val="0"/>
                <a:satOff val="0"/>
                <a:lumOff val="0"/>
                <a:alphaOff val="0"/>
              </a:sysClr>
            </a:solidFill>
            <a:ln w="101600" cap="flat" cmpd="sng" algn="ctr">
              <a:solidFill>
                <a:srgbClr val="FFC000"/>
              </a:solidFill>
              <a:prstDash val="solid"/>
            </a:ln>
            <a:effectLst/>
          </p:spPr>
          <p:txBody>
            <a:bodyPr lIns="180000" tIns="270764" rIns="180000" bIns="199136" spcCol="1270"/>
            <a:lstStyle/>
            <a:p>
              <a:pPr marL="177800" lvl="1" indent="-177800" defTabSz="1244600" fontAlgn="base">
                <a:lnSpc>
                  <a:spcPts val="3000"/>
                </a:lnSpc>
                <a:spcBef>
                  <a:spcPct val="0"/>
                </a:spcBef>
                <a:buFontTx/>
                <a:buChar char="••"/>
                <a:defRPr/>
              </a:pPr>
              <a:r>
                <a:rPr kumimoji="1" lang="zh-TW" altLang="en-US" sz="2400" b="1" kern="0" dirty="0">
                  <a:solidFill>
                    <a:srgbClr val="FF0000"/>
                  </a:solidFill>
                  <a:latin typeface="+mn-ea"/>
                </a:rPr>
                <a:t>境外</a:t>
              </a:r>
              <a:r>
                <a:rPr kumimoji="1" lang="zh-TW" altLang="en-US" sz="2400" b="1" kern="0" dirty="0" smtClean="0">
                  <a:solidFill>
                    <a:srgbClr val="FF0000"/>
                  </a:solidFill>
                  <a:latin typeface="+mn-ea"/>
                </a:rPr>
                <a:t>辦學</a:t>
              </a:r>
              <a:r>
                <a:rPr kumimoji="1" lang="zh-TW" altLang="en-US" sz="2400" b="1" kern="0" dirty="0">
                  <a:solidFill>
                    <a:srgbClr val="FF0000"/>
                  </a:solidFill>
                  <a:latin typeface="+mn-ea"/>
                </a:rPr>
                <a:t>：</a:t>
              </a:r>
              <a:r>
                <a:rPr kumimoji="1" lang="zh-TW" altLang="en-US" sz="2400" kern="0" dirty="0">
                  <a:solidFill>
                    <a:srgbClr val="FF0000"/>
                  </a:solidFill>
                  <a:latin typeface="+mn-ea"/>
                </a:rPr>
                <a:t>建立境外永續據點，增加資源</a:t>
              </a:r>
              <a:r>
                <a:rPr kumimoji="1" lang="zh-TW" altLang="en-US" sz="2400" kern="0" dirty="0" smtClean="0">
                  <a:solidFill>
                    <a:srgbClr val="FF0000"/>
                  </a:solidFill>
                  <a:latin typeface="+mn-ea"/>
                </a:rPr>
                <a:t>運用機</a:t>
              </a:r>
              <a:r>
                <a:rPr kumimoji="1" lang="zh-TW" altLang="en-US" sz="2400" kern="0" dirty="0">
                  <a:solidFill>
                    <a:srgbClr val="FF0000"/>
                  </a:solidFill>
                  <a:latin typeface="+mn-ea"/>
                </a:rPr>
                <a:t>會</a:t>
              </a:r>
              <a:r>
                <a:rPr kumimoji="1" lang="zh-TW" altLang="en-US" sz="2400" kern="0" dirty="0" smtClean="0">
                  <a:solidFill>
                    <a:srgbClr val="FF0000"/>
                  </a:solidFill>
                  <a:latin typeface="+mn-ea"/>
                </a:rPr>
                <a:t>及</a:t>
              </a:r>
              <a:r>
                <a:rPr kumimoji="1" lang="zh-TW" altLang="en-US" sz="2400" kern="0" dirty="0">
                  <a:solidFill>
                    <a:srgbClr val="FF0000"/>
                  </a:solidFill>
                  <a:latin typeface="+mn-ea"/>
                </a:rPr>
                <a:t>影響力</a:t>
              </a:r>
              <a:endParaRPr kumimoji="1" lang="zh-TW" altLang="en-US" sz="2400" kern="0" dirty="0" smtClean="0">
                <a:solidFill>
                  <a:srgbClr val="FF0000"/>
                </a:solidFill>
                <a:latin typeface="+mn-ea"/>
              </a:endParaRPr>
            </a:p>
            <a:p>
              <a:pPr marL="447675" lvl="1" indent="-447675" defTabSz="1244600" fontAlgn="base">
                <a:lnSpc>
                  <a:spcPts val="3000"/>
                </a:lnSpc>
                <a:spcBef>
                  <a:spcPct val="0"/>
                </a:spcBef>
                <a:defRPr/>
              </a:pPr>
              <a:r>
                <a:rPr kumimoji="1" lang="zh-TW" altLang="en-US" sz="2400" kern="0" dirty="0">
                  <a:solidFill>
                    <a:prstClr val="black">
                      <a:hueOff val="0"/>
                      <a:satOff val="0"/>
                      <a:lumOff val="0"/>
                      <a:alphaOff val="0"/>
                    </a:prstClr>
                  </a:solidFill>
                  <a:latin typeface="+mn-ea"/>
                </a:rPr>
                <a:t>  </a:t>
              </a:r>
              <a:r>
                <a:rPr kumimoji="1" lang="zh-TW" altLang="en-US" sz="2400" kern="0" dirty="0" smtClean="0">
                  <a:solidFill>
                    <a:prstClr val="black">
                      <a:hueOff val="0"/>
                      <a:satOff val="0"/>
                      <a:lumOff val="0"/>
                      <a:alphaOff val="0"/>
                    </a:prstClr>
                  </a:solidFill>
                  <a:latin typeface="+mn-ea"/>
                </a:rPr>
                <a:t>→學校</a:t>
              </a:r>
              <a:r>
                <a:rPr kumimoji="1" lang="zh-TW" altLang="en-US" sz="2400" kern="0" dirty="0">
                  <a:solidFill>
                    <a:prstClr val="black">
                      <a:hueOff val="0"/>
                      <a:satOff val="0"/>
                      <a:lumOff val="0"/>
                      <a:alphaOff val="0"/>
                    </a:prstClr>
                  </a:solidFill>
                  <a:latin typeface="+mn-ea"/>
                </a:rPr>
                <a:t>赴境外</a:t>
              </a:r>
              <a:r>
                <a:rPr kumimoji="1" lang="en-US" altLang="zh-TW" sz="2400" kern="0" dirty="0">
                  <a:solidFill>
                    <a:prstClr val="black">
                      <a:hueOff val="0"/>
                      <a:satOff val="0"/>
                      <a:lumOff val="0"/>
                      <a:alphaOff val="0"/>
                    </a:prstClr>
                  </a:solidFill>
                  <a:latin typeface="+mn-ea"/>
                </a:rPr>
                <a:t>(</a:t>
              </a:r>
              <a:r>
                <a:rPr kumimoji="1" lang="zh-TW" altLang="en-US" sz="2400" kern="0" dirty="0">
                  <a:solidFill>
                    <a:prstClr val="black">
                      <a:hueOff val="0"/>
                      <a:satOff val="0"/>
                      <a:lumOff val="0"/>
                      <a:alphaOff val="0"/>
                    </a:prstClr>
                  </a:solidFill>
                  <a:latin typeface="+mn-ea"/>
                </a:rPr>
                <a:t>以東南亞優先</a:t>
              </a:r>
              <a:r>
                <a:rPr kumimoji="1" lang="en-US" altLang="zh-TW" sz="2400" kern="0" dirty="0">
                  <a:solidFill>
                    <a:prstClr val="black">
                      <a:hueOff val="0"/>
                      <a:satOff val="0"/>
                      <a:lumOff val="0"/>
                      <a:alphaOff val="0"/>
                    </a:prstClr>
                  </a:solidFill>
                  <a:latin typeface="+mn-ea"/>
                </a:rPr>
                <a:t>)</a:t>
              </a:r>
              <a:r>
                <a:rPr kumimoji="1" lang="zh-TW" altLang="en-US" sz="2400" kern="0" dirty="0">
                  <a:solidFill>
                    <a:prstClr val="black">
                      <a:hueOff val="0"/>
                      <a:satOff val="0"/>
                      <a:lumOff val="0"/>
                      <a:alphaOff val="0"/>
                    </a:prstClr>
                  </a:solidFill>
                  <a:latin typeface="+mn-ea"/>
                </a:rPr>
                <a:t>，擇定當</a:t>
              </a:r>
              <a:r>
                <a:rPr kumimoji="1" lang="zh-TW" altLang="en-US" sz="2400" kern="0" dirty="0" smtClean="0">
                  <a:solidFill>
                    <a:prstClr val="black">
                      <a:hueOff val="0"/>
                      <a:satOff val="0"/>
                      <a:lumOff val="0"/>
                      <a:alphaOff val="0"/>
                    </a:prstClr>
                  </a:solidFill>
                  <a:latin typeface="+mn-ea"/>
                </a:rPr>
                <a:t>地學校</a:t>
              </a:r>
              <a:r>
                <a:rPr kumimoji="1" lang="zh-TW" altLang="en-US" sz="2400" kern="0" dirty="0">
                  <a:solidFill>
                    <a:prstClr val="black">
                      <a:hueOff val="0"/>
                      <a:satOff val="0"/>
                      <a:lumOff val="0"/>
                      <a:alphaOff val="0"/>
                    </a:prstClr>
                  </a:solidFill>
                  <a:latin typeface="+mn-ea"/>
                </a:rPr>
                <a:t>、學術機構或企業進行合作，共同設立分校分部、專班、學</a:t>
              </a:r>
              <a:r>
                <a:rPr kumimoji="1" lang="en-US" altLang="zh-TW" sz="2400" kern="0" dirty="0">
                  <a:solidFill>
                    <a:prstClr val="black">
                      <a:hueOff val="0"/>
                      <a:satOff val="0"/>
                      <a:lumOff val="0"/>
                      <a:alphaOff val="0"/>
                    </a:prstClr>
                  </a:solidFill>
                  <a:latin typeface="+mn-ea"/>
                </a:rPr>
                <a:t>(</a:t>
              </a:r>
              <a:r>
                <a:rPr kumimoji="1" lang="zh-TW" altLang="en-US" sz="2400" kern="0" dirty="0">
                  <a:solidFill>
                    <a:prstClr val="black">
                      <a:hueOff val="0"/>
                      <a:satOff val="0"/>
                      <a:lumOff val="0"/>
                      <a:alphaOff val="0"/>
                    </a:prstClr>
                  </a:solidFill>
                  <a:latin typeface="+mn-ea"/>
                </a:rPr>
                <a:t>課</a:t>
              </a:r>
              <a:r>
                <a:rPr kumimoji="1" lang="en-US" altLang="zh-TW" sz="2400" kern="0" dirty="0">
                  <a:solidFill>
                    <a:prstClr val="black">
                      <a:hueOff val="0"/>
                      <a:satOff val="0"/>
                      <a:lumOff val="0"/>
                      <a:alphaOff val="0"/>
                    </a:prstClr>
                  </a:solidFill>
                  <a:latin typeface="+mn-ea"/>
                </a:rPr>
                <a:t>)</a:t>
              </a:r>
              <a:r>
                <a:rPr kumimoji="1" lang="zh-TW" altLang="en-US" sz="2400" kern="0" dirty="0">
                  <a:solidFill>
                    <a:prstClr val="black">
                      <a:hueOff val="0"/>
                      <a:satOff val="0"/>
                      <a:lumOff val="0"/>
                      <a:alphaOff val="0"/>
                    </a:prstClr>
                  </a:solidFill>
                  <a:latin typeface="+mn-ea"/>
                </a:rPr>
                <a:t>程，透過投資、學術協議、教師支援或課程模組</a:t>
              </a:r>
              <a:r>
                <a:rPr kumimoji="1" lang="zh-TW" altLang="en-US" sz="2400" kern="0" dirty="0" smtClean="0">
                  <a:solidFill>
                    <a:prstClr val="black">
                      <a:hueOff val="0"/>
                      <a:satOff val="0"/>
                      <a:lumOff val="0"/>
                      <a:alphaOff val="0"/>
                    </a:prstClr>
                  </a:solidFill>
                  <a:latin typeface="+mn-ea"/>
                </a:rPr>
                <a:t>，延伸學校經營版圖。</a:t>
              </a:r>
              <a:endParaRPr kumimoji="1" lang="zh-TW" altLang="en-US" sz="2400" kern="0" dirty="0">
                <a:solidFill>
                  <a:prstClr val="black">
                    <a:hueOff val="0"/>
                    <a:satOff val="0"/>
                    <a:lumOff val="0"/>
                    <a:alphaOff val="0"/>
                  </a:prstClr>
                </a:solidFill>
                <a:latin typeface="+mn-ea"/>
              </a:endParaRPr>
            </a:p>
            <a:p>
              <a:pPr marL="447675" lvl="1" indent="-447675" defTabSz="1244600" fontAlgn="base">
                <a:lnSpc>
                  <a:spcPts val="3000"/>
                </a:lnSpc>
                <a:spcBef>
                  <a:spcPct val="0"/>
                </a:spcBef>
                <a:defRPr/>
              </a:pPr>
              <a:r>
                <a:rPr kumimoji="1" lang="zh-TW" altLang="en-US" sz="2400" b="1" kern="0" dirty="0" smtClean="0">
                  <a:solidFill>
                    <a:srgbClr val="7030A0"/>
                  </a:solidFill>
                  <a:latin typeface="微軟正黑體" panose="020B0604030504040204" pitchFamily="34" charset="-120"/>
                </a:rPr>
                <a:t>    效益</a:t>
              </a:r>
              <a:r>
                <a:rPr kumimoji="1" lang="zh-TW" altLang="en-US" sz="2400" b="1" kern="0" dirty="0">
                  <a:solidFill>
                    <a:srgbClr val="7030A0"/>
                  </a:solidFill>
                  <a:latin typeface="微軟正黑體" panose="020B0604030504040204" pitchFamily="34" charset="-120"/>
                </a:rPr>
                <a:t>：</a:t>
              </a:r>
              <a:r>
                <a:rPr kumimoji="1" lang="zh-TW" altLang="en-US" sz="2400" kern="0" dirty="0" smtClean="0">
                  <a:solidFill>
                    <a:prstClr val="black">
                      <a:hueOff val="0"/>
                      <a:satOff val="0"/>
                      <a:lumOff val="0"/>
                      <a:alphaOff val="0"/>
                    </a:prstClr>
                  </a:solidFill>
                  <a:latin typeface="+mn-ea"/>
                </a:rPr>
                <a:t>改變目前境外</a:t>
              </a:r>
              <a:r>
                <a:rPr kumimoji="1" lang="zh-TW" altLang="en-US" sz="2400" kern="0" dirty="0">
                  <a:solidFill>
                    <a:prstClr val="black">
                      <a:hueOff val="0"/>
                      <a:satOff val="0"/>
                      <a:lumOff val="0"/>
                      <a:alphaOff val="0"/>
                    </a:prstClr>
                  </a:solidFill>
                  <a:latin typeface="+mn-ea"/>
                </a:rPr>
                <a:t>專班短期經營</a:t>
              </a:r>
              <a:r>
                <a:rPr kumimoji="1" lang="zh-TW" altLang="en-US" sz="2400" kern="0" dirty="0" smtClean="0">
                  <a:solidFill>
                    <a:prstClr val="black">
                      <a:hueOff val="0"/>
                      <a:satOff val="0"/>
                      <a:lumOff val="0"/>
                      <a:alphaOff val="0"/>
                    </a:prstClr>
                  </a:solidFill>
                  <a:latin typeface="+mn-ea"/>
                </a:rPr>
                <a:t>模式，</a:t>
              </a:r>
              <a:r>
                <a:rPr kumimoji="1" lang="zh-TW" altLang="en-US" sz="2400" kern="0" dirty="0">
                  <a:solidFill>
                    <a:prstClr val="black">
                      <a:hueOff val="0"/>
                      <a:satOff val="0"/>
                      <a:lumOff val="0"/>
                      <a:alphaOff val="0"/>
                    </a:prstClr>
                  </a:solidFill>
                  <a:latin typeface="+mn-ea"/>
                </a:rPr>
                <a:t>以</a:t>
              </a:r>
              <a:r>
                <a:rPr kumimoji="1" lang="en-US" altLang="zh-TW" sz="2400" kern="0" dirty="0" smtClean="0">
                  <a:solidFill>
                    <a:prstClr val="black">
                      <a:hueOff val="0"/>
                      <a:satOff val="0"/>
                      <a:lumOff val="0"/>
                      <a:alphaOff val="0"/>
                    </a:prstClr>
                  </a:solidFill>
                  <a:latin typeface="+mn-ea"/>
                </a:rPr>
                <a:t>know-how</a:t>
              </a:r>
              <a:r>
                <a:rPr kumimoji="1" lang="zh-TW" altLang="en-US" sz="2400" kern="0" dirty="0" smtClean="0">
                  <a:solidFill>
                    <a:prstClr val="black">
                      <a:hueOff val="0"/>
                      <a:satOff val="0"/>
                      <a:lumOff val="0"/>
                      <a:alphaOff val="0"/>
                    </a:prstClr>
                  </a:solidFill>
                  <a:latin typeface="+mn-ea"/>
                </a:rPr>
                <a:t>取勝。</a:t>
              </a:r>
              <a:endParaRPr kumimoji="1" lang="zh-TW" altLang="en-US" sz="2400" kern="0" dirty="0">
                <a:solidFill>
                  <a:prstClr val="black">
                    <a:hueOff val="0"/>
                    <a:satOff val="0"/>
                    <a:lumOff val="0"/>
                    <a:alphaOff val="0"/>
                  </a:prstClr>
                </a:solidFill>
                <a:latin typeface="+mn-ea"/>
              </a:endParaRPr>
            </a:p>
            <a:p>
              <a:pPr marL="177800" lvl="1" indent="-177800" defTabSz="1244600" fontAlgn="base">
                <a:lnSpc>
                  <a:spcPts val="3000"/>
                </a:lnSpc>
                <a:spcBef>
                  <a:spcPts val="600"/>
                </a:spcBef>
                <a:buFontTx/>
                <a:buChar char="••"/>
                <a:defRPr/>
              </a:pPr>
              <a:r>
                <a:rPr kumimoji="1" lang="zh-TW" altLang="en-US" sz="2400" b="1" kern="0" dirty="0" smtClean="0">
                  <a:solidFill>
                    <a:srgbClr val="FF0000"/>
                  </a:solidFill>
                  <a:latin typeface="+mn-ea"/>
                </a:rPr>
                <a:t>與</a:t>
              </a:r>
              <a:r>
                <a:rPr kumimoji="1" lang="zh-TW" altLang="en-US" sz="2400" b="1" kern="0" dirty="0">
                  <a:solidFill>
                    <a:srgbClr val="FF0000"/>
                  </a:solidFill>
                  <a:latin typeface="+mn-ea"/>
                </a:rPr>
                <a:t>外國大學合作在臺</a:t>
              </a:r>
              <a:r>
                <a:rPr kumimoji="1" lang="zh-TW" altLang="en-US" sz="2400" b="1" kern="0" dirty="0" smtClean="0">
                  <a:solidFill>
                    <a:srgbClr val="FF0000"/>
                  </a:solidFill>
                  <a:latin typeface="+mn-ea"/>
                </a:rPr>
                <a:t>辦學</a:t>
              </a:r>
              <a:r>
                <a:rPr kumimoji="1" lang="zh-TW" altLang="en-US" sz="2400" b="1" kern="0" dirty="0">
                  <a:solidFill>
                    <a:srgbClr val="FF0000"/>
                  </a:solidFill>
                  <a:latin typeface="+mn-ea"/>
                </a:rPr>
                <a:t>：</a:t>
              </a:r>
              <a:r>
                <a:rPr kumimoji="1" lang="zh-TW" altLang="en-US" sz="2400" kern="0" dirty="0">
                  <a:solidFill>
                    <a:srgbClr val="FF0000"/>
                  </a:solidFill>
                  <a:latin typeface="+mn-ea"/>
                </a:rPr>
                <a:t>引進外國大學課程教學及資源，進行標竿學習</a:t>
              </a:r>
              <a:endParaRPr kumimoji="1" lang="zh-TW" altLang="en-US" sz="2400" kern="0" dirty="0" smtClean="0">
                <a:solidFill>
                  <a:srgbClr val="FF0000"/>
                </a:solidFill>
                <a:latin typeface="+mn-ea"/>
              </a:endParaRPr>
            </a:p>
            <a:p>
              <a:pPr marL="447675" lvl="1" indent="-447675" defTabSz="1244600" fontAlgn="base">
                <a:lnSpc>
                  <a:spcPts val="3000"/>
                </a:lnSpc>
                <a:spcBef>
                  <a:spcPct val="0"/>
                </a:spcBef>
                <a:defRPr/>
              </a:pPr>
              <a:r>
                <a:rPr kumimoji="1" lang="zh-TW" altLang="en-US" sz="2400" kern="0" dirty="0">
                  <a:solidFill>
                    <a:prstClr val="black">
                      <a:hueOff val="0"/>
                      <a:satOff val="0"/>
                      <a:lumOff val="0"/>
                      <a:alphaOff val="0"/>
                    </a:prstClr>
                  </a:solidFill>
                  <a:latin typeface="+mn-ea"/>
                </a:rPr>
                <a:t>  </a:t>
              </a:r>
              <a:r>
                <a:rPr kumimoji="1" lang="zh-TW" altLang="en-US" sz="2400" kern="0" dirty="0" smtClean="0">
                  <a:solidFill>
                    <a:prstClr val="black">
                      <a:hueOff val="0"/>
                      <a:satOff val="0"/>
                      <a:lumOff val="0"/>
                      <a:alphaOff val="0"/>
                    </a:prstClr>
                  </a:solidFill>
                  <a:latin typeface="+mn-ea"/>
                </a:rPr>
                <a:t>→與</a:t>
              </a:r>
              <a:r>
                <a:rPr kumimoji="1" lang="zh-TW" altLang="en-US" sz="2400" kern="0" dirty="0">
                  <a:solidFill>
                    <a:prstClr val="black">
                      <a:hueOff val="0"/>
                      <a:satOff val="0"/>
                      <a:lumOff val="0"/>
                      <a:alphaOff val="0"/>
                    </a:prstClr>
                  </a:solidFill>
                  <a:latin typeface="+mn-ea"/>
                </a:rPr>
                <a:t>外國大學合作，透過既有校地校舍、圖儀設備、師資課程等資源共享，引進國際課程、師資及其他優質教育資源，設立實驗</a:t>
              </a:r>
              <a:r>
                <a:rPr kumimoji="1" lang="zh-TW" altLang="en-US" sz="2400" kern="0" dirty="0" smtClean="0">
                  <a:solidFill>
                    <a:prstClr val="black">
                      <a:hueOff val="0"/>
                      <a:satOff val="0"/>
                      <a:lumOff val="0"/>
                      <a:alphaOff val="0"/>
                    </a:prstClr>
                  </a:solidFill>
                  <a:latin typeface="+mn-ea"/>
                </a:rPr>
                <a:t>性分校</a:t>
              </a:r>
              <a:r>
                <a:rPr kumimoji="1" lang="zh-TW" altLang="en-US" sz="2400" kern="0" dirty="0">
                  <a:solidFill>
                    <a:prstClr val="black">
                      <a:hueOff val="0"/>
                      <a:satOff val="0"/>
                      <a:lumOff val="0"/>
                      <a:alphaOff val="0"/>
                    </a:prstClr>
                  </a:solidFill>
                  <a:latin typeface="+mn-ea"/>
                </a:rPr>
                <a:t>分部、獨立學院、學位專班或專業學</a:t>
              </a:r>
              <a:r>
                <a:rPr kumimoji="1" lang="en-US" altLang="zh-TW" sz="2400" kern="0" dirty="0">
                  <a:solidFill>
                    <a:prstClr val="black">
                      <a:hueOff val="0"/>
                      <a:satOff val="0"/>
                      <a:lumOff val="0"/>
                      <a:alphaOff val="0"/>
                    </a:prstClr>
                  </a:solidFill>
                  <a:latin typeface="+mn-ea"/>
                </a:rPr>
                <a:t>(</a:t>
              </a:r>
              <a:r>
                <a:rPr kumimoji="1" lang="zh-TW" altLang="en-US" sz="2400" kern="0" dirty="0">
                  <a:solidFill>
                    <a:prstClr val="black">
                      <a:hueOff val="0"/>
                      <a:satOff val="0"/>
                      <a:lumOff val="0"/>
                      <a:alphaOff val="0"/>
                    </a:prstClr>
                  </a:solidFill>
                  <a:latin typeface="+mn-ea"/>
                </a:rPr>
                <a:t>課</a:t>
              </a:r>
              <a:r>
                <a:rPr kumimoji="1" lang="en-US" altLang="zh-TW" sz="2400" kern="0" dirty="0">
                  <a:solidFill>
                    <a:prstClr val="black">
                      <a:hueOff val="0"/>
                      <a:satOff val="0"/>
                      <a:lumOff val="0"/>
                      <a:alphaOff val="0"/>
                    </a:prstClr>
                  </a:solidFill>
                  <a:latin typeface="+mn-ea"/>
                </a:rPr>
                <a:t>)</a:t>
              </a:r>
              <a:r>
                <a:rPr kumimoji="1" lang="zh-TW" altLang="en-US" sz="2400" kern="0" dirty="0" smtClean="0">
                  <a:solidFill>
                    <a:prstClr val="black">
                      <a:hueOff val="0"/>
                      <a:satOff val="0"/>
                      <a:lumOff val="0"/>
                      <a:alphaOff val="0"/>
                    </a:prstClr>
                  </a:solidFill>
                  <a:latin typeface="+mn-ea"/>
                </a:rPr>
                <a:t>程。</a:t>
              </a:r>
              <a:endParaRPr kumimoji="1" lang="en-US" altLang="zh-TW" sz="2400" kern="0" dirty="0" smtClean="0">
                <a:solidFill>
                  <a:prstClr val="black">
                    <a:hueOff val="0"/>
                    <a:satOff val="0"/>
                    <a:lumOff val="0"/>
                    <a:alphaOff val="0"/>
                  </a:prstClr>
                </a:solidFill>
                <a:latin typeface="+mn-ea"/>
              </a:endParaRPr>
            </a:p>
            <a:p>
              <a:pPr marL="447675" lvl="1" indent="-447675" defTabSz="1244600" fontAlgn="base">
                <a:lnSpc>
                  <a:spcPts val="3000"/>
                </a:lnSpc>
                <a:spcBef>
                  <a:spcPct val="0"/>
                </a:spcBef>
                <a:defRPr/>
              </a:pPr>
              <a:r>
                <a:rPr kumimoji="1" lang="zh-TW" altLang="en-US" sz="2400" b="1" kern="0" dirty="0" smtClean="0">
                  <a:solidFill>
                    <a:srgbClr val="7030A0"/>
                  </a:solidFill>
                  <a:latin typeface="微軟正黑體" panose="020B0604030504040204" pitchFamily="34" charset="-120"/>
                </a:rPr>
                <a:t>    效益</a:t>
              </a:r>
              <a:r>
                <a:rPr kumimoji="1" lang="zh-TW" altLang="en-US" sz="2400" b="1" kern="0" dirty="0">
                  <a:solidFill>
                    <a:srgbClr val="7030A0"/>
                  </a:solidFill>
                  <a:latin typeface="微軟正黑體" panose="020B0604030504040204" pitchFamily="34" charset="-120"/>
                </a:rPr>
                <a:t>：</a:t>
              </a:r>
              <a:r>
                <a:rPr kumimoji="1" lang="zh-TW" altLang="en-US" sz="2400" kern="0" dirty="0" smtClean="0">
                  <a:solidFill>
                    <a:prstClr val="black">
                      <a:hueOff val="0"/>
                      <a:satOff val="0"/>
                      <a:lumOff val="0"/>
                      <a:alphaOff val="0"/>
                    </a:prstClr>
                  </a:solidFill>
                  <a:latin typeface="+mn-ea"/>
                </a:rPr>
                <a:t>提升</a:t>
              </a:r>
              <a:r>
                <a:rPr kumimoji="1" lang="zh-TW" altLang="en-US" sz="2400" kern="0" dirty="0">
                  <a:solidFill>
                    <a:prstClr val="black">
                      <a:hueOff val="0"/>
                      <a:satOff val="0"/>
                      <a:lumOff val="0"/>
                      <a:alphaOff val="0"/>
                    </a:prstClr>
                  </a:solidFill>
                  <a:latin typeface="+mn-ea"/>
                </a:rPr>
                <a:t>我國</a:t>
              </a:r>
              <a:r>
                <a:rPr kumimoji="1" lang="zh-TW" altLang="en-US" sz="2400" kern="0" dirty="0" smtClean="0">
                  <a:solidFill>
                    <a:prstClr val="black">
                      <a:hueOff val="0"/>
                      <a:satOff val="0"/>
                      <a:lumOff val="0"/>
                      <a:alphaOff val="0"/>
                    </a:prstClr>
                  </a:solidFill>
                  <a:latin typeface="+mn-ea"/>
                </a:rPr>
                <a:t>高教品質</a:t>
              </a:r>
              <a:r>
                <a:rPr kumimoji="1" lang="zh-TW" altLang="en-US" sz="2400" kern="0" dirty="0">
                  <a:solidFill>
                    <a:prstClr val="black">
                      <a:hueOff val="0"/>
                      <a:satOff val="0"/>
                      <a:lumOff val="0"/>
                      <a:alphaOff val="0"/>
                    </a:prstClr>
                  </a:solidFill>
                  <a:latin typeface="+mn-ea"/>
                </a:rPr>
                <a:t>，吸引鄰近國家學生來臺</a:t>
              </a:r>
              <a:r>
                <a:rPr kumimoji="1" lang="zh-TW" altLang="en-US" sz="2400" kern="0" dirty="0" smtClean="0">
                  <a:solidFill>
                    <a:prstClr val="black">
                      <a:hueOff val="0"/>
                      <a:satOff val="0"/>
                      <a:lumOff val="0"/>
                      <a:alphaOff val="0"/>
                    </a:prstClr>
                  </a:solidFill>
                  <a:latin typeface="+mn-ea"/>
                </a:rPr>
                <a:t>就學。</a:t>
              </a:r>
              <a:endParaRPr kumimoji="1" lang="zh-TW" altLang="en-US" sz="2400" kern="0" dirty="0">
                <a:solidFill>
                  <a:prstClr val="black">
                    <a:hueOff val="0"/>
                    <a:satOff val="0"/>
                    <a:lumOff val="0"/>
                    <a:alphaOff val="0"/>
                  </a:prstClr>
                </a:solidFill>
                <a:latin typeface="+mn-ea"/>
              </a:endParaRPr>
            </a:p>
          </p:txBody>
        </p:sp>
        <p:sp>
          <p:nvSpPr>
            <p:cNvPr id="11" name="手繪多邊形 10"/>
            <p:cNvSpPr/>
            <p:nvPr/>
          </p:nvSpPr>
          <p:spPr>
            <a:xfrm>
              <a:off x="1951911" y="616868"/>
              <a:ext cx="4532535" cy="869577"/>
            </a:xfrm>
            <a:custGeom>
              <a:avLst/>
              <a:gdLst>
                <a:gd name="connsiteX0" fmla="*/ 0 w 6627043"/>
                <a:gd name="connsiteY0" fmla="*/ 87808 h 526837"/>
                <a:gd name="connsiteX1" fmla="*/ 87808 w 6627043"/>
                <a:gd name="connsiteY1" fmla="*/ 0 h 526837"/>
                <a:gd name="connsiteX2" fmla="*/ 6539235 w 6627043"/>
                <a:gd name="connsiteY2" fmla="*/ 0 h 526837"/>
                <a:gd name="connsiteX3" fmla="*/ 6627043 w 6627043"/>
                <a:gd name="connsiteY3" fmla="*/ 87808 h 526837"/>
                <a:gd name="connsiteX4" fmla="*/ 6627043 w 6627043"/>
                <a:gd name="connsiteY4" fmla="*/ 439029 h 526837"/>
                <a:gd name="connsiteX5" fmla="*/ 6539235 w 6627043"/>
                <a:gd name="connsiteY5" fmla="*/ 526837 h 526837"/>
                <a:gd name="connsiteX6" fmla="*/ 87808 w 6627043"/>
                <a:gd name="connsiteY6" fmla="*/ 526837 h 526837"/>
                <a:gd name="connsiteX7" fmla="*/ 0 w 6627043"/>
                <a:gd name="connsiteY7" fmla="*/ 439029 h 526837"/>
                <a:gd name="connsiteX8" fmla="*/ 0 w 6627043"/>
                <a:gd name="connsiteY8" fmla="*/ 87808 h 526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27043" h="526837">
                  <a:moveTo>
                    <a:pt x="0" y="87808"/>
                  </a:moveTo>
                  <a:cubicBezTo>
                    <a:pt x="0" y="39313"/>
                    <a:pt x="39313" y="0"/>
                    <a:pt x="87808" y="0"/>
                  </a:cubicBezTo>
                  <a:lnTo>
                    <a:pt x="6539235" y="0"/>
                  </a:lnTo>
                  <a:cubicBezTo>
                    <a:pt x="6587730" y="0"/>
                    <a:pt x="6627043" y="39313"/>
                    <a:pt x="6627043" y="87808"/>
                  </a:cubicBezTo>
                  <a:lnTo>
                    <a:pt x="6627043" y="439029"/>
                  </a:lnTo>
                  <a:cubicBezTo>
                    <a:pt x="6627043" y="487524"/>
                    <a:pt x="6587730" y="526837"/>
                    <a:pt x="6539235" y="526837"/>
                  </a:cubicBezTo>
                  <a:lnTo>
                    <a:pt x="87808" y="526837"/>
                  </a:lnTo>
                  <a:cubicBezTo>
                    <a:pt x="39313" y="526837"/>
                    <a:pt x="0" y="487524"/>
                    <a:pt x="0" y="439029"/>
                  </a:cubicBezTo>
                  <a:lnTo>
                    <a:pt x="0" y="87808"/>
                  </a:lnTo>
                  <a:close/>
                </a:path>
              </a:pathLst>
            </a:custGeom>
            <a:ln/>
          </p:spPr>
          <p:style>
            <a:lnRef idx="1">
              <a:schemeClr val="accent2"/>
            </a:lnRef>
            <a:fillRef idx="2">
              <a:schemeClr val="accent2"/>
            </a:fillRef>
            <a:effectRef idx="1">
              <a:schemeClr val="accent2"/>
            </a:effectRef>
            <a:fontRef idx="minor">
              <a:schemeClr val="dk1"/>
            </a:fontRef>
          </p:style>
          <p:txBody>
            <a:bodyPr lIns="255381" tIns="25718" rIns="255381" bIns="25718" spcCol="1270" anchor="ctr"/>
            <a:lstStyle/>
            <a:p>
              <a:pPr marL="0" marR="0" lvl="0" indent="0" defTabSz="1422400" eaLnBrk="1" fontAlgn="base" latinLnBrk="0" hangingPunct="1">
                <a:lnSpc>
                  <a:spcPct val="90000"/>
                </a:lnSpc>
                <a:spcBef>
                  <a:spcPct val="0"/>
                </a:spcBef>
                <a:spcAft>
                  <a:spcPct val="35000"/>
                </a:spcAft>
                <a:buClrTx/>
                <a:buSzTx/>
                <a:buFontTx/>
                <a:buNone/>
                <a:tabLst/>
                <a:defRPr/>
              </a:pPr>
              <a:r>
                <a:rPr kumimoji="1" lang="en-US" altLang="zh-TW" sz="3200" b="1" kern="0" dirty="0" smtClean="0">
                  <a:solidFill>
                    <a:srgbClr val="1F497D">
                      <a:lumMod val="75000"/>
                    </a:srgbClr>
                  </a:solidFill>
                  <a:latin typeface="+mn-ea"/>
                </a:rPr>
                <a:t>(</a:t>
              </a:r>
              <a:r>
                <a:rPr kumimoji="1" lang="zh-TW" altLang="en-US" sz="3200" b="1" kern="0" dirty="0" smtClean="0">
                  <a:solidFill>
                    <a:srgbClr val="1F497D">
                      <a:lumMod val="75000"/>
                    </a:srgbClr>
                  </a:solidFill>
                  <a:latin typeface="+mn-ea"/>
                </a:rPr>
                <a:t>二</a:t>
              </a:r>
              <a:r>
                <a:rPr kumimoji="1" lang="en-US" altLang="zh-TW" sz="3200" b="1" kern="0" dirty="0" smtClean="0">
                  <a:solidFill>
                    <a:srgbClr val="1F497D">
                      <a:lumMod val="75000"/>
                    </a:srgbClr>
                  </a:solidFill>
                  <a:latin typeface="+mn-ea"/>
                </a:rPr>
                <a:t>)</a:t>
              </a:r>
              <a:r>
                <a:rPr kumimoji="1" lang="zh-TW" altLang="en-US" sz="3200" b="1" kern="0" dirty="0" smtClean="0">
                  <a:solidFill>
                    <a:srgbClr val="1F497D">
                      <a:lumMod val="75000"/>
                    </a:srgbClr>
                  </a:solidFill>
                  <a:latin typeface="+mn-ea"/>
                </a:rPr>
                <a:t>國際</a:t>
              </a:r>
              <a:r>
                <a:rPr kumimoji="1" lang="zh-TW" altLang="en-US" sz="3200" b="1" i="0" u="none" strike="noStrike" kern="0" cap="none" spc="0" normalizeH="0" baseline="0" noProof="0" dirty="0" smtClean="0">
                  <a:ln>
                    <a:noFill/>
                  </a:ln>
                  <a:solidFill>
                    <a:srgbClr val="1F497D">
                      <a:lumMod val="75000"/>
                    </a:srgbClr>
                  </a:solidFill>
                  <a:effectLst/>
                  <a:uLnTx/>
                  <a:uFillTx/>
                  <a:latin typeface="+mn-ea"/>
                  <a:cs typeface="+mn-cs"/>
                </a:rPr>
                <a:t>合作辦學面向</a:t>
              </a:r>
              <a:endParaRPr kumimoji="1" lang="zh-TW" altLang="en-US" sz="3200" b="1" i="0" u="none" strike="noStrike" kern="0" cap="none" spc="0" normalizeH="0" baseline="0" noProof="0" dirty="0">
                <a:ln>
                  <a:noFill/>
                </a:ln>
                <a:solidFill>
                  <a:srgbClr val="1F497D">
                    <a:lumMod val="75000"/>
                  </a:srgbClr>
                </a:solidFill>
                <a:effectLst/>
                <a:uLnTx/>
                <a:uFillTx/>
                <a:latin typeface="+mn-ea"/>
                <a:cs typeface="+mn-cs"/>
              </a:endParaRPr>
            </a:p>
          </p:txBody>
        </p:sp>
      </p:grpSp>
    </p:spTree>
    <p:extLst>
      <p:ext uri="{BB962C8B-B14F-4D97-AF65-F5344CB8AC3E}">
        <p14:creationId xmlns:p14="http://schemas.microsoft.com/office/powerpoint/2010/main" val="2802232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a:spLocks noChangeArrowheads="1"/>
          </p:cNvSpPr>
          <p:nvPr/>
        </p:nvSpPr>
        <p:spPr bwMode="auto">
          <a:xfrm>
            <a:off x="899592" y="116625"/>
            <a:ext cx="211788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4450" eaLnBrk="0" hangingPunct="0">
              <a:spcBef>
                <a:spcPct val="20000"/>
              </a:spcBef>
              <a:spcAft>
                <a:spcPts val="300"/>
              </a:spcAft>
              <a:buClr>
                <a:srgbClr val="E36406"/>
              </a:buClr>
              <a:buSzPct val="130000"/>
              <a:buFont typeface="Georgia" pitchFamily="18" charset="0"/>
              <a:buChar char="*"/>
              <a:defRPr sz="2200">
                <a:solidFill>
                  <a:srgbClr val="404040"/>
                </a:solidFill>
                <a:latin typeface="Trebuchet MS" pitchFamily="34" charset="0"/>
                <a:ea typeface="微軟正黑體" pitchFamily="34" charset="-120"/>
              </a:defRPr>
            </a:lvl1pPr>
            <a:lvl2pPr marL="742950" indent="-285750" eaLnBrk="0" hangingPunct="0">
              <a:spcBef>
                <a:spcPct val="20000"/>
              </a:spcBef>
              <a:spcAft>
                <a:spcPts val="300"/>
              </a:spcAft>
              <a:buClr>
                <a:srgbClr val="E36406"/>
              </a:buClr>
              <a:buSzPct val="130000"/>
              <a:buFont typeface="Georgia" pitchFamily="18" charset="0"/>
              <a:buChar char="*"/>
              <a:defRPr sz="2000">
                <a:solidFill>
                  <a:srgbClr val="404040"/>
                </a:solidFill>
                <a:latin typeface="Trebuchet MS" pitchFamily="34" charset="0"/>
                <a:ea typeface="微軟正黑體" pitchFamily="34" charset="-120"/>
              </a:defRPr>
            </a:lvl2pPr>
            <a:lvl3pPr marL="1143000" indent="-228600" eaLnBrk="0" hangingPunct="0">
              <a:spcBef>
                <a:spcPct val="20000"/>
              </a:spcBef>
              <a:spcAft>
                <a:spcPts val="300"/>
              </a:spcAft>
              <a:buClr>
                <a:srgbClr val="E36406"/>
              </a:buClr>
              <a:buSzPct val="130000"/>
              <a:buFont typeface="Georgia" pitchFamily="18" charset="0"/>
              <a:buChar char="*"/>
              <a:defRPr>
                <a:solidFill>
                  <a:srgbClr val="404040"/>
                </a:solidFill>
                <a:latin typeface="Trebuchet MS" pitchFamily="34" charset="0"/>
                <a:ea typeface="微軟正黑體" pitchFamily="34" charset="-120"/>
              </a:defRPr>
            </a:lvl3pPr>
            <a:lvl4pPr marL="1600200" indent="-228600" eaLnBrk="0" hangingPunct="0">
              <a:spcBef>
                <a:spcPct val="20000"/>
              </a:spcBef>
              <a:spcAft>
                <a:spcPts val="300"/>
              </a:spcAft>
              <a:buClr>
                <a:srgbClr val="E36406"/>
              </a:buClr>
              <a:buSzPct val="130000"/>
              <a:buFont typeface="Georgia" pitchFamily="18" charset="0"/>
              <a:buChar char="*"/>
              <a:defRPr sz="1600">
                <a:solidFill>
                  <a:srgbClr val="404040"/>
                </a:solidFill>
                <a:latin typeface="Trebuchet MS" pitchFamily="34" charset="0"/>
                <a:ea typeface="微軟正黑體" pitchFamily="34" charset="-120"/>
              </a:defRPr>
            </a:lvl4pPr>
            <a:lvl5pPr marL="2057400" indent="-228600" eaLnBrk="0" hangingPunct="0">
              <a:spcBef>
                <a:spcPct val="20000"/>
              </a:spcBef>
              <a:spcAft>
                <a:spcPts val="300"/>
              </a:spcAft>
              <a:buClr>
                <a:srgbClr val="E36406"/>
              </a:buClr>
              <a:buSzPct val="130000"/>
              <a:buFont typeface="Georgia" pitchFamily="18" charset="0"/>
              <a:buChar char="*"/>
              <a:defRPr sz="1400">
                <a:solidFill>
                  <a:srgbClr val="404040"/>
                </a:solidFill>
                <a:latin typeface="Trebuchet MS" pitchFamily="34" charset="0"/>
                <a:ea typeface="微軟正黑體" pitchFamily="34" charset="-120"/>
              </a:defRPr>
            </a:lvl5pPr>
            <a:lvl6pPr marL="2514600" indent="-228600" eaLnBrk="0" fontAlgn="base" hangingPunct="0">
              <a:spcBef>
                <a:spcPct val="20000"/>
              </a:spcBef>
              <a:spcAft>
                <a:spcPts val="300"/>
              </a:spcAft>
              <a:buClr>
                <a:srgbClr val="E36406"/>
              </a:buClr>
              <a:buSzPct val="130000"/>
              <a:buFont typeface="Georgia" pitchFamily="18" charset="0"/>
              <a:buChar char="*"/>
              <a:defRPr sz="1400">
                <a:solidFill>
                  <a:srgbClr val="404040"/>
                </a:solidFill>
                <a:latin typeface="Trebuchet MS" pitchFamily="34" charset="0"/>
                <a:ea typeface="微軟正黑體" pitchFamily="34" charset="-120"/>
              </a:defRPr>
            </a:lvl6pPr>
            <a:lvl7pPr marL="2971800" indent="-228600" eaLnBrk="0" fontAlgn="base" hangingPunct="0">
              <a:spcBef>
                <a:spcPct val="20000"/>
              </a:spcBef>
              <a:spcAft>
                <a:spcPts val="300"/>
              </a:spcAft>
              <a:buClr>
                <a:srgbClr val="E36406"/>
              </a:buClr>
              <a:buSzPct val="130000"/>
              <a:buFont typeface="Georgia" pitchFamily="18" charset="0"/>
              <a:buChar char="*"/>
              <a:defRPr sz="1400">
                <a:solidFill>
                  <a:srgbClr val="404040"/>
                </a:solidFill>
                <a:latin typeface="Trebuchet MS" pitchFamily="34" charset="0"/>
                <a:ea typeface="微軟正黑體" pitchFamily="34" charset="-120"/>
              </a:defRPr>
            </a:lvl7pPr>
            <a:lvl8pPr marL="3429000" indent="-228600" eaLnBrk="0" fontAlgn="base" hangingPunct="0">
              <a:spcBef>
                <a:spcPct val="20000"/>
              </a:spcBef>
              <a:spcAft>
                <a:spcPts val="300"/>
              </a:spcAft>
              <a:buClr>
                <a:srgbClr val="E36406"/>
              </a:buClr>
              <a:buSzPct val="130000"/>
              <a:buFont typeface="Georgia" pitchFamily="18" charset="0"/>
              <a:buChar char="*"/>
              <a:defRPr sz="1400">
                <a:solidFill>
                  <a:srgbClr val="404040"/>
                </a:solidFill>
                <a:latin typeface="Trebuchet MS" pitchFamily="34" charset="0"/>
                <a:ea typeface="微軟正黑體" pitchFamily="34" charset="-120"/>
              </a:defRPr>
            </a:lvl8pPr>
            <a:lvl9pPr marL="3886200" indent="-228600" eaLnBrk="0" fontAlgn="base" hangingPunct="0">
              <a:spcBef>
                <a:spcPct val="20000"/>
              </a:spcBef>
              <a:spcAft>
                <a:spcPts val="300"/>
              </a:spcAft>
              <a:buClr>
                <a:srgbClr val="E36406"/>
              </a:buClr>
              <a:buSzPct val="130000"/>
              <a:buFont typeface="Georgia" pitchFamily="18" charset="0"/>
              <a:buChar char="*"/>
              <a:defRPr sz="1400">
                <a:solidFill>
                  <a:srgbClr val="404040"/>
                </a:solidFill>
                <a:latin typeface="Trebuchet MS" pitchFamily="34" charset="0"/>
                <a:ea typeface="微軟正黑體" pitchFamily="34" charset="-120"/>
              </a:defRPr>
            </a:lvl9pPr>
          </a:lstStyle>
          <a:p>
            <a:pPr algn="ctr" eaLnBrk="1" hangingPunct="1">
              <a:spcBef>
                <a:spcPct val="0"/>
              </a:spcBef>
              <a:spcAft>
                <a:spcPct val="0"/>
              </a:spcAft>
              <a:buClrTx/>
              <a:buSzTx/>
              <a:buFontTx/>
              <a:buNone/>
            </a:pPr>
            <a:r>
              <a:rPr kumimoji="0" lang="zh-TW" altLang="en-US" sz="3200" b="1" dirty="0" smtClean="0">
                <a:solidFill>
                  <a:schemeClr val="tx1"/>
                </a:solidFill>
              </a:rPr>
              <a:t>  綱要架構</a:t>
            </a:r>
            <a:endParaRPr kumimoji="0" lang="en-US" altLang="zh-TW" sz="3200" b="1" dirty="0">
              <a:solidFill>
                <a:schemeClr val="tx1"/>
              </a:solidFill>
            </a:endParaRPr>
          </a:p>
        </p:txBody>
      </p:sp>
      <p:sp>
        <p:nvSpPr>
          <p:cNvPr id="5" name="圓角矩形 4"/>
          <p:cNvSpPr/>
          <p:nvPr/>
        </p:nvSpPr>
        <p:spPr>
          <a:xfrm>
            <a:off x="1331640" y="725312"/>
            <a:ext cx="6840760" cy="6039968"/>
          </a:xfrm>
          <a:prstGeom prst="roundRect">
            <a:avLst>
              <a:gd name="adj" fmla="val 3911"/>
            </a:avLst>
          </a:prstGeom>
        </p:spPr>
        <p:style>
          <a:lnRef idx="1">
            <a:schemeClr val="accent4"/>
          </a:lnRef>
          <a:fillRef idx="2">
            <a:schemeClr val="accent4"/>
          </a:fillRef>
          <a:effectRef idx="1">
            <a:schemeClr val="accent4"/>
          </a:effectRef>
          <a:fontRef idx="minor">
            <a:schemeClr val="dk1"/>
          </a:fontRef>
        </p:style>
        <p:txBody>
          <a:bodyPr rtlCol="0" anchor="ctr"/>
          <a:lstStyle/>
          <a:p>
            <a:pPr marL="45720">
              <a:lnSpc>
                <a:spcPts val="2800"/>
              </a:lnSpc>
              <a:buClr>
                <a:schemeClr val="accent6">
                  <a:lumMod val="75000"/>
                </a:schemeClr>
              </a:buClr>
              <a:defRPr/>
            </a:pPr>
            <a:r>
              <a:rPr lang="zh-TW" altLang="en-US" sz="2000" b="1" dirty="0">
                <a:solidFill>
                  <a:srgbClr val="0070C0"/>
                </a:solidFill>
              </a:rPr>
              <a:t>壹、趨勢與挑戰</a:t>
            </a:r>
            <a:endParaRPr lang="en-US" altLang="zh-TW" sz="2000" b="1" dirty="0">
              <a:solidFill>
                <a:srgbClr val="0070C0"/>
              </a:solidFill>
            </a:endParaRPr>
          </a:p>
          <a:p>
            <a:pPr marL="45720">
              <a:lnSpc>
                <a:spcPts val="2800"/>
              </a:lnSpc>
              <a:buClr>
                <a:schemeClr val="accent6">
                  <a:lumMod val="75000"/>
                </a:schemeClr>
              </a:buClr>
              <a:defRPr/>
            </a:pPr>
            <a:r>
              <a:rPr lang="zh-TW" altLang="en-US" sz="2000" b="1" dirty="0">
                <a:solidFill>
                  <a:srgbClr val="0070C0"/>
                </a:solidFill>
              </a:rPr>
              <a:t>貳、政策目標</a:t>
            </a:r>
            <a:endParaRPr lang="en-US" altLang="zh-TW" sz="2000" b="1" dirty="0">
              <a:solidFill>
                <a:srgbClr val="0070C0"/>
              </a:solidFill>
            </a:endParaRPr>
          </a:p>
          <a:p>
            <a:pPr marL="45720">
              <a:lnSpc>
                <a:spcPts val="2800"/>
              </a:lnSpc>
              <a:buClr>
                <a:schemeClr val="accent6">
                  <a:lumMod val="75000"/>
                </a:schemeClr>
              </a:buClr>
              <a:defRPr/>
            </a:pPr>
            <a:r>
              <a:rPr lang="zh-TW" altLang="en-US" b="1" dirty="0">
                <a:solidFill>
                  <a:schemeClr val="tx1"/>
                </a:solidFill>
              </a:rPr>
              <a:t>           </a:t>
            </a:r>
            <a:r>
              <a:rPr lang="zh-TW" altLang="en-US" dirty="0" smtClean="0">
                <a:solidFill>
                  <a:schemeClr val="tx1"/>
                </a:solidFill>
              </a:rPr>
              <a:t>一、高等教育未來圖像</a:t>
            </a:r>
            <a:endParaRPr lang="en-US" altLang="zh-TW" dirty="0">
              <a:solidFill>
                <a:schemeClr val="tx1"/>
              </a:solidFill>
            </a:endParaRPr>
          </a:p>
          <a:p>
            <a:pPr marL="45720">
              <a:lnSpc>
                <a:spcPts val="2800"/>
              </a:lnSpc>
              <a:buClr>
                <a:schemeClr val="accent6">
                  <a:lumMod val="75000"/>
                </a:schemeClr>
              </a:buClr>
              <a:defRPr/>
            </a:pPr>
            <a:r>
              <a:rPr lang="zh-TW" altLang="en-US" dirty="0">
                <a:solidFill>
                  <a:schemeClr val="tx1"/>
                </a:solidFill>
              </a:rPr>
              <a:t>           二</a:t>
            </a:r>
            <a:r>
              <a:rPr lang="zh-TW" altLang="en-US" dirty="0" smtClean="0">
                <a:solidFill>
                  <a:schemeClr val="tx1"/>
                </a:solidFill>
              </a:rPr>
              <a:t>、招生名額調控目標</a:t>
            </a:r>
            <a:endParaRPr lang="en-US" altLang="zh-TW" dirty="0">
              <a:solidFill>
                <a:schemeClr val="tx1"/>
              </a:solidFill>
            </a:endParaRPr>
          </a:p>
          <a:p>
            <a:pPr marL="45720">
              <a:lnSpc>
                <a:spcPts val="2800"/>
              </a:lnSpc>
              <a:buClr>
                <a:schemeClr val="accent6">
                  <a:lumMod val="75000"/>
                </a:schemeClr>
              </a:buClr>
              <a:defRPr/>
            </a:pPr>
            <a:r>
              <a:rPr lang="zh-TW" altLang="en-US" dirty="0">
                <a:solidFill>
                  <a:schemeClr val="tx1"/>
                </a:solidFill>
              </a:rPr>
              <a:t>           三</a:t>
            </a:r>
            <a:r>
              <a:rPr lang="zh-TW" altLang="en-US" dirty="0" smtClean="0">
                <a:solidFill>
                  <a:schemeClr val="tx1"/>
                </a:solidFill>
              </a:rPr>
              <a:t>、合理校數規模調整</a:t>
            </a:r>
            <a:endParaRPr lang="en-US" altLang="zh-TW" dirty="0">
              <a:solidFill>
                <a:schemeClr val="tx1"/>
              </a:solidFill>
            </a:endParaRPr>
          </a:p>
          <a:p>
            <a:pPr marL="45720">
              <a:lnSpc>
                <a:spcPts val="2800"/>
              </a:lnSpc>
              <a:buClr>
                <a:schemeClr val="accent6">
                  <a:lumMod val="75000"/>
                </a:schemeClr>
              </a:buClr>
              <a:defRPr/>
            </a:pPr>
            <a:r>
              <a:rPr lang="zh-TW" altLang="en-US" sz="2000" b="1" dirty="0" smtClean="0">
                <a:solidFill>
                  <a:srgbClr val="0070C0"/>
                </a:solidFill>
              </a:rPr>
              <a:t>參</a:t>
            </a:r>
            <a:r>
              <a:rPr lang="zh-TW" altLang="en-US" sz="2000" b="1" dirty="0">
                <a:solidFill>
                  <a:srgbClr val="0070C0"/>
                </a:solidFill>
              </a:rPr>
              <a:t>、四大執行策略</a:t>
            </a:r>
            <a:endParaRPr lang="en-US" altLang="zh-TW" sz="2000" b="1" dirty="0">
              <a:solidFill>
                <a:srgbClr val="0070C0"/>
              </a:solidFill>
            </a:endParaRPr>
          </a:p>
          <a:p>
            <a:pPr marL="628650" indent="0">
              <a:lnSpc>
                <a:spcPts val="2800"/>
              </a:lnSpc>
              <a:spcBef>
                <a:spcPts val="0"/>
              </a:spcBef>
              <a:buNone/>
              <a:defRPr/>
            </a:pPr>
            <a:r>
              <a:rPr lang="zh-TW" altLang="en-US" dirty="0">
                <a:solidFill>
                  <a:schemeClr val="tx1"/>
                </a:solidFill>
              </a:rPr>
              <a:t>一、高階人才躍升</a:t>
            </a:r>
            <a:endParaRPr lang="en-US" altLang="zh-TW" dirty="0">
              <a:solidFill>
                <a:schemeClr val="tx1"/>
              </a:solidFill>
            </a:endParaRPr>
          </a:p>
          <a:p>
            <a:pPr marL="628650" indent="0">
              <a:lnSpc>
                <a:spcPts val="2800"/>
              </a:lnSpc>
              <a:spcBef>
                <a:spcPts val="0"/>
              </a:spcBef>
              <a:buNone/>
              <a:defRPr/>
            </a:pPr>
            <a:r>
              <a:rPr lang="zh-TW" altLang="en-US" dirty="0">
                <a:solidFill>
                  <a:schemeClr val="tx1"/>
                </a:solidFill>
              </a:rPr>
              <a:t>二、退場學校輔導</a:t>
            </a:r>
            <a:endParaRPr lang="en-US" altLang="zh-TW" dirty="0">
              <a:solidFill>
                <a:schemeClr val="tx1"/>
              </a:solidFill>
            </a:endParaRPr>
          </a:p>
          <a:p>
            <a:pPr marL="628650" indent="0">
              <a:lnSpc>
                <a:spcPts val="2800"/>
              </a:lnSpc>
              <a:spcBef>
                <a:spcPts val="0"/>
              </a:spcBef>
              <a:spcAft>
                <a:spcPts val="0"/>
              </a:spcAft>
              <a:buNone/>
              <a:defRPr/>
            </a:pPr>
            <a:r>
              <a:rPr lang="zh-TW" altLang="en-US" dirty="0">
                <a:solidFill>
                  <a:schemeClr val="tx1"/>
                </a:solidFill>
              </a:rPr>
              <a:t>三、學校典範重塑</a:t>
            </a:r>
          </a:p>
          <a:p>
            <a:pPr marL="628650" indent="0">
              <a:lnSpc>
                <a:spcPts val="2800"/>
              </a:lnSpc>
              <a:spcBef>
                <a:spcPts val="0"/>
              </a:spcBef>
              <a:spcAft>
                <a:spcPts val="0"/>
              </a:spcAft>
              <a:buNone/>
              <a:defRPr/>
            </a:pPr>
            <a:r>
              <a:rPr lang="zh-TW" altLang="en-US" dirty="0">
                <a:solidFill>
                  <a:schemeClr val="tx1"/>
                </a:solidFill>
              </a:rPr>
              <a:t>四、大學</a:t>
            </a:r>
            <a:r>
              <a:rPr lang="zh-TW" altLang="en-US" dirty="0" smtClean="0">
                <a:solidFill>
                  <a:schemeClr val="tx1"/>
                </a:solidFill>
              </a:rPr>
              <a:t>合作與合併</a:t>
            </a:r>
            <a:endParaRPr lang="en-US" altLang="zh-TW" dirty="0">
              <a:solidFill>
                <a:schemeClr val="tx1"/>
              </a:solidFill>
            </a:endParaRPr>
          </a:p>
          <a:p>
            <a:pPr marL="45720">
              <a:lnSpc>
                <a:spcPts val="2800"/>
              </a:lnSpc>
              <a:buClr>
                <a:schemeClr val="accent6">
                  <a:lumMod val="75000"/>
                </a:schemeClr>
              </a:buClr>
              <a:defRPr/>
            </a:pPr>
            <a:r>
              <a:rPr lang="zh-TW" altLang="en-US" sz="2000" b="1" dirty="0">
                <a:solidFill>
                  <a:srgbClr val="0070C0"/>
                </a:solidFill>
              </a:rPr>
              <a:t>肆、三大政策配套</a:t>
            </a:r>
            <a:endParaRPr lang="en-US" altLang="zh-TW" sz="2000" b="1" dirty="0">
              <a:solidFill>
                <a:srgbClr val="0070C0"/>
              </a:solidFill>
            </a:endParaRPr>
          </a:p>
          <a:p>
            <a:pPr marL="625475" indent="0">
              <a:lnSpc>
                <a:spcPts val="2800"/>
              </a:lnSpc>
              <a:spcBef>
                <a:spcPts val="0"/>
              </a:spcBef>
              <a:buNone/>
              <a:defRPr/>
            </a:pPr>
            <a:r>
              <a:rPr lang="zh-TW" altLang="en-US" dirty="0">
                <a:solidFill>
                  <a:schemeClr val="tx1"/>
                </a:solidFill>
              </a:rPr>
              <a:t>一、三合一推動辦公室</a:t>
            </a:r>
            <a:endParaRPr lang="en-US" altLang="zh-TW" dirty="0">
              <a:solidFill>
                <a:schemeClr val="tx1"/>
              </a:solidFill>
            </a:endParaRPr>
          </a:p>
          <a:p>
            <a:pPr marL="625475" indent="0">
              <a:lnSpc>
                <a:spcPts val="2800"/>
              </a:lnSpc>
              <a:spcBef>
                <a:spcPts val="0"/>
              </a:spcBef>
              <a:spcAft>
                <a:spcPts val="0"/>
              </a:spcAft>
              <a:buNone/>
              <a:defRPr/>
            </a:pPr>
            <a:r>
              <a:rPr lang="zh-TW" altLang="en-US" dirty="0">
                <a:solidFill>
                  <a:schemeClr val="tx1"/>
                </a:solidFill>
              </a:rPr>
              <a:t>二、跨部會統合協調</a:t>
            </a:r>
            <a:endParaRPr lang="en-US" altLang="zh-TW" dirty="0">
              <a:solidFill>
                <a:schemeClr val="tx1"/>
              </a:solidFill>
            </a:endParaRPr>
          </a:p>
          <a:p>
            <a:pPr marL="625475" indent="0">
              <a:lnSpc>
                <a:spcPts val="2800"/>
              </a:lnSpc>
              <a:spcBef>
                <a:spcPts val="0"/>
              </a:spcBef>
              <a:spcAft>
                <a:spcPts val="0"/>
              </a:spcAft>
              <a:buNone/>
              <a:defRPr/>
            </a:pPr>
            <a:r>
              <a:rPr lang="zh-TW" altLang="en-US" dirty="0">
                <a:solidFill>
                  <a:schemeClr val="tx1"/>
                </a:solidFill>
              </a:rPr>
              <a:t>三、制定專法鼓勵</a:t>
            </a:r>
            <a:endParaRPr lang="en-US" altLang="zh-TW" dirty="0">
              <a:solidFill>
                <a:schemeClr val="tx1"/>
              </a:solidFill>
            </a:endParaRPr>
          </a:p>
          <a:p>
            <a:pPr marL="45720">
              <a:lnSpc>
                <a:spcPts val="2800"/>
              </a:lnSpc>
              <a:buClr>
                <a:schemeClr val="accent6">
                  <a:lumMod val="75000"/>
                </a:schemeClr>
              </a:buClr>
              <a:defRPr/>
            </a:pPr>
            <a:r>
              <a:rPr lang="zh-TW" altLang="en-US" sz="2000" b="1" dirty="0">
                <a:solidFill>
                  <a:srgbClr val="0070C0"/>
                </a:solidFill>
              </a:rPr>
              <a:t>伍</a:t>
            </a:r>
            <a:r>
              <a:rPr lang="zh-TW" altLang="en-US" sz="2000" b="1" dirty="0" smtClean="0">
                <a:solidFill>
                  <a:srgbClr val="0070C0"/>
                </a:solidFill>
              </a:rPr>
              <a:t>、推動期程</a:t>
            </a:r>
            <a:endParaRPr lang="en-US" altLang="zh-TW" sz="2000" b="1" dirty="0" smtClean="0">
              <a:solidFill>
                <a:srgbClr val="0070C0"/>
              </a:solidFill>
            </a:endParaRPr>
          </a:p>
          <a:p>
            <a:pPr marL="45720">
              <a:lnSpc>
                <a:spcPts val="2800"/>
              </a:lnSpc>
              <a:buClr>
                <a:schemeClr val="accent6">
                  <a:lumMod val="75000"/>
                </a:schemeClr>
              </a:buClr>
              <a:defRPr/>
            </a:pPr>
            <a:r>
              <a:rPr lang="zh-TW" altLang="en-US" sz="2000" b="1" dirty="0" smtClean="0">
                <a:solidFill>
                  <a:srgbClr val="0070C0"/>
                </a:solidFill>
              </a:rPr>
              <a:t>陸、預期</a:t>
            </a:r>
            <a:r>
              <a:rPr lang="zh-TW" altLang="en-US" sz="2000" b="1" dirty="0">
                <a:solidFill>
                  <a:srgbClr val="0070C0"/>
                </a:solidFill>
              </a:rPr>
              <a:t>效益</a:t>
            </a:r>
          </a:p>
        </p:txBody>
      </p:sp>
    </p:spTree>
    <p:extLst>
      <p:ext uri="{BB962C8B-B14F-4D97-AF65-F5344CB8AC3E}">
        <p14:creationId xmlns:p14="http://schemas.microsoft.com/office/powerpoint/2010/main" val="18163713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標題 1"/>
          <p:cNvSpPr txBox="1">
            <a:spLocks/>
          </p:cNvSpPr>
          <p:nvPr/>
        </p:nvSpPr>
        <p:spPr>
          <a:xfrm>
            <a:off x="507761" y="197768"/>
            <a:ext cx="6512511" cy="1143000"/>
          </a:xfrm>
          <a:prstGeom prst="rect">
            <a:avLst/>
          </a:prstGeom>
        </p:spPr>
        <p:txBody>
          <a:bodyPr anchor="ctr">
            <a:normAutofit/>
          </a:bodyPr>
          <a:lstStyle>
            <a:lvl1pPr algn="l" rtl="0" eaLnBrk="1" latinLnBrk="0" hangingPunct="1">
              <a:spcBef>
                <a:spcPct val="0"/>
              </a:spcBef>
              <a:buNone/>
              <a:defRPr kumimoji="0" sz="4300" b="1"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zh-TW" altLang="en-US" dirty="0" smtClean="0">
                <a:latin typeface="+mn-ea"/>
                <a:ea typeface="+mn-ea"/>
              </a:rPr>
              <a:t>三</a:t>
            </a:r>
            <a:r>
              <a:rPr lang="zh-TW" altLang="en-US" dirty="0">
                <a:latin typeface="+mn-ea"/>
                <a:ea typeface="+mn-ea"/>
              </a:rPr>
              <a:t>、</a:t>
            </a:r>
            <a:r>
              <a:rPr lang="zh-TW" altLang="en-US" dirty="0" smtClean="0"/>
              <a:t>學校</a:t>
            </a:r>
            <a:r>
              <a:rPr lang="zh-TW" altLang="en-US" dirty="0"/>
              <a:t>典範重</a:t>
            </a:r>
            <a:r>
              <a:rPr lang="zh-TW" altLang="en-US" dirty="0" smtClean="0"/>
              <a:t>塑</a:t>
            </a:r>
            <a:endParaRPr lang="zh-TW" altLang="en-US" sz="2000" dirty="0"/>
          </a:p>
        </p:txBody>
      </p:sp>
      <p:grpSp>
        <p:nvGrpSpPr>
          <p:cNvPr id="9" name="群組 2"/>
          <p:cNvGrpSpPr>
            <a:grpSpLocks/>
          </p:cNvGrpSpPr>
          <p:nvPr/>
        </p:nvGrpSpPr>
        <p:grpSpPr bwMode="auto">
          <a:xfrm>
            <a:off x="107504" y="1185189"/>
            <a:ext cx="8868735" cy="5196139"/>
            <a:chOff x="240652" y="616868"/>
            <a:chExt cx="8580884" cy="5622391"/>
          </a:xfrm>
        </p:grpSpPr>
        <p:sp>
          <p:nvSpPr>
            <p:cNvPr id="10" name="手繪多邊形 9"/>
            <p:cNvSpPr/>
            <p:nvPr/>
          </p:nvSpPr>
          <p:spPr>
            <a:xfrm>
              <a:off x="240652" y="1330614"/>
              <a:ext cx="8580884" cy="4908645"/>
            </a:xfrm>
            <a:custGeom>
              <a:avLst/>
              <a:gdLst>
                <a:gd name="connsiteX0" fmla="*/ 0 w 8680174"/>
                <a:gd name="connsiteY0" fmla="*/ 0 h 1793941"/>
                <a:gd name="connsiteX1" fmla="*/ 8680174 w 8680174"/>
                <a:gd name="connsiteY1" fmla="*/ 0 h 1793941"/>
                <a:gd name="connsiteX2" fmla="*/ 8680174 w 8680174"/>
                <a:gd name="connsiteY2" fmla="*/ 1793941 h 1793941"/>
                <a:gd name="connsiteX3" fmla="*/ 0 w 8680174"/>
                <a:gd name="connsiteY3" fmla="*/ 1793941 h 1793941"/>
                <a:gd name="connsiteX4" fmla="*/ 0 w 8680174"/>
                <a:gd name="connsiteY4" fmla="*/ 0 h 17939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80174" h="1793941">
                  <a:moveTo>
                    <a:pt x="0" y="0"/>
                  </a:moveTo>
                  <a:lnTo>
                    <a:pt x="8680174" y="0"/>
                  </a:lnTo>
                  <a:lnTo>
                    <a:pt x="8680174" y="1793941"/>
                  </a:lnTo>
                  <a:lnTo>
                    <a:pt x="0" y="1793941"/>
                  </a:lnTo>
                  <a:lnTo>
                    <a:pt x="0" y="0"/>
                  </a:lnTo>
                  <a:close/>
                </a:path>
              </a:pathLst>
            </a:custGeom>
            <a:solidFill>
              <a:sysClr val="window" lastClr="FFFFFF">
                <a:alpha val="90000"/>
                <a:hueOff val="0"/>
                <a:satOff val="0"/>
                <a:lumOff val="0"/>
                <a:alphaOff val="0"/>
              </a:sysClr>
            </a:solidFill>
            <a:ln w="101600" cap="flat" cmpd="sng" algn="ctr">
              <a:solidFill>
                <a:srgbClr val="FFC000"/>
              </a:solidFill>
              <a:prstDash val="solid"/>
            </a:ln>
            <a:effectLst/>
          </p:spPr>
          <p:txBody>
            <a:bodyPr lIns="180000" tIns="270764" rIns="180000" bIns="199136" spcCol="1270"/>
            <a:lstStyle/>
            <a:p>
              <a:pPr marL="177800" lvl="1" indent="-177800" defTabSz="1244600" fontAlgn="base">
                <a:lnSpc>
                  <a:spcPts val="3000"/>
                </a:lnSpc>
                <a:spcBef>
                  <a:spcPts val="600"/>
                </a:spcBef>
                <a:buFontTx/>
                <a:buChar char="••"/>
                <a:defRPr/>
              </a:pPr>
              <a:r>
                <a:rPr kumimoji="1" lang="zh-TW" altLang="en-US" sz="2400" b="1" kern="0" dirty="0" smtClean="0">
                  <a:solidFill>
                    <a:srgbClr val="FF0000"/>
                  </a:solidFill>
                  <a:latin typeface="+mn-ea"/>
                </a:rPr>
                <a:t>創造境外招生優勢</a:t>
              </a:r>
              <a:r>
                <a:rPr kumimoji="1" lang="zh-TW" altLang="en-US" sz="2400" b="1" kern="0" dirty="0">
                  <a:solidFill>
                    <a:srgbClr val="FF0000"/>
                  </a:solidFill>
                  <a:latin typeface="+mn-ea"/>
                </a:rPr>
                <a:t>：</a:t>
              </a:r>
              <a:r>
                <a:rPr kumimoji="1" lang="zh-TW" altLang="en-US" sz="2400" kern="0" dirty="0">
                  <a:solidFill>
                    <a:srgbClr val="FF0000"/>
                  </a:solidFill>
                  <a:latin typeface="+mn-ea"/>
                </a:rPr>
                <a:t>創造誘因擴大境外生類別，提供穩定國際生源</a:t>
              </a:r>
              <a:endParaRPr kumimoji="1" lang="zh-TW" altLang="en-US" sz="2400" kern="0" dirty="0" smtClean="0">
                <a:solidFill>
                  <a:srgbClr val="FF0000"/>
                </a:solidFill>
                <a:latin typeface="+mn-ea"/>
              </a:endParaRPr>
            </a:p>
            <a:p>
              <a:pPr marL="447675" lvl="1" indent="-447675" defTabSz="1244600" fontAlgn="base">
                <a:lnSpc>
                  <a:spcPts val="3000"/>
                </a:lnSpc>
                <a:spcBef>
                  <a:spcPct val="0"/>
                </a:spcBef>
                <a:defRPr/>
              </a:pPr>
              <a:r>
                <a:rPr kumimoji="1" lang="zh-TW" altLang="en-US" sz="2400" kern="0" dirty="0">
                  <a:solidFill>
                    <a:prstClr val="black">
                      <a:hueOff val="0"/>
                      <a:satOff val="0"/>
                      <a:lumOff val="0"/>
                      <a:alphaOff val="0"/>
                    </a:prstClr>
                  </a:solidFill>
                  <a:latin typeface="+mn-ea"/>
                </a:rPr>
                <a:t>  </a:t>
              </a:r>
              <a:r>
                <a:rPr kumimoji="1" lang="zh-TW" altLang="en-US" sz="2400" kern="0" dirty="0" smtClean="0">
                  <a:solidFill>
                    <a:prstClr val="black">
                      <a:hueOff val="0"/>
                      <a:satOff val="0"/>
                      <a:lumOff val="0"/>
                      <a:alphaOff val="0"/>
                    </a:prstClr>
                  </a:solidFill>
                  <a:latin typeface="+mn-ea"/>
                </a:rPr>
                <a:t>→發展特色，如結合</a:t>
              </a:r>
              <a:r>
                <a:rPr kumimoji="1" lang="zh-TW" altLang="en-US" sz="2400" kern="0" dirty="0">
                  <a:solidFill>
                    <a:prstClr val="black">
                      <a:hueOff val="0"/>
                      <a:satOff val="0"/>
                      <a:lumOff val="0"/>
                      <a:alphaOff val="0"/>
                    </a:prstClr>
                  </a:solidFill>
                  <a:latin typeface="+mn-ea"/>
                </a:rPr>
                <a:t>專業實習、華語研習</a:t>
              </a:r>
              <a:r>
                <a:rPr kumimoji="1" lang="en-US" altLang="zh-TW" sz="2400" kern="0" dirty="0">
                  <a:solidFill>
                    <a:prstClr val="black">
                      <a:hueOff val="0"/>
                      <a:satOff val="0"/>
                      <a:lumOff val="0"/>
                      <a:alphaOff val="0"/>
                    </a:prstClr>
                  </a:solidFill>
                  <a:latin typeface="+mn-ea"/>
                </a:rPr>
                <a:t>/</a:t>
              </a:r>
              <a:r>
                <a:rPr kumimoji="1" lang="zh-TW" altLang="en-US" sz="2400" kern="0" dirty="0">
                  <a:solidFill>
                    <a:prstClr val="black">
                      <a:hueOff val="0"/>
                      <a:satOff val="0"/>
                      <a:lumOff val="0"/>
                      <a:alphaOff val="0"/>
                    </a:prstClr>
                  </a:solidFill>
                  <a:latin typeface="+mn-ea"/>
                </a:rPr>
                <a:t>區域研究、文化體驗的複合式短期學習</a:t>
              </a:r>
              <a:r>
                <a:rPr kumimoji="1" lang="zh-TW" altLang="en-US" sz="2400" kern="0" dirty="0" smtClean="0">
                  <a:solidFill>
                    <a:prstClr val="black">
                      <a:hueOff val="0"/>
                      <a:satOff val="0"/>
                      <a:lumOff val="0"/>
                      <a:alphaOff val="0"/>
                    </a:prstClr>
                  </a:solidFill>
                  <a:latin typeface="+mn-ea"/>
                </a:rPr>
                <a:t>方案</a:t>
              </a:r>
              <a:r>
                <a:rPr kumimoji="1" lang="zh-TW" altLang="en-US" sz="2400" kern="0" dirty="0">
                  <a:solidFill>
                    <a:prstClr val="black">
                      <a:hueOff val="0"/>
                      <a:satOff val="0"/>
                      <a:lumOff val="0"/>
                      <a:alphaOff val="0"/>
                    </a:prstClr>
                  </a:solidFill>
                  <a:latin typeface="+mn-ea"/>
                </a:rPr>
                <a:t>。</a:t>
              </a:r>
              <a:endParaRPr kumimoji="1" lang="en-US" altLang="zh-TW" sz="2400" kern="0" dirty="0" smtClean="0">
                <a:solidFill>
                  <a:prstClr val="black">
                    <a:hueOff val="0"/>
                    <a:satOff val="0"/>
                    <a:lumOff val="0"/>
                    <a:alphaOff val="0"/>
                  </a:prstClr>
                </a:solidFill>
                <a:latin typeface="+mn-ea"/>
              </a:endParaRPr>
            </a:p>
            <a:p>
              <a:pPr marL="447675" lvl="1" indent="-447675" defTabSz="1244600" fontAlgn="base">
                <a:lnSpc>
                  <a:spcPts val="3000"/>
                </a:lnSpc>
                <a:spcBef>
                  <a:spcPct val="0"/>
                </a:spcBef>
                <a:defRPr/>
              </a:pPr>
              <a:r>
                <a:rPr kumimoji="1" lang="zh-TW" altLang="en-US" sz="2400" kern="0" dirty="0" smtClean="0">
                  <a:solidFill>
                    <a:prstClr val="black">
                      <a:hueOff val="0"/>
                      <a:satOff val="0"/>
                      <a:lumOff val="0"/>
                      <a:alphaOff val="0"/>
                    </a:prstClr>
                  </a:solidFill>
                  <a:latin typeface="+mn-ea"/>
                </a:rPr>
                <a:t>  →創造誘因，如連結我國產業優勢，開辦職業訓練</a:t>
              </a:r>
              <a:r>
                <a:rPr kumimoji="1" lang="zh-TW" altLang="en-US" sz="2400" kern="0" dirty="0">
                  <a:solidFill>
                    <a:prstClr val="black">
                      <a:hueOff val="0"/>
                      <a:satOff val="0"/>
                      <a:lumOff val="0"/>
                      <a:alphaOff val="0"/>
                    </a:prstClr>
                  </a:solidFill>
                  <a:latin typeface="+mn-ea"/>
                </a:rPr>
                <a:t>的課程</a:t>
              </a:r>
              <a:r>
                <a:rPr kumimoji="1" lang="zh-TW" altLang="en-US" sz="2400" kern="0" dirty="0" smtClean="0">
                  <a:solidFill>
                    <a:prstClr val="black">
                      <a:hueOff val="0"/>
                      <a:satOff val="0"/>
                      <a:lumOff val="0"/>
                      <a:alphaOff val="0"/>
                    </a:prstClr>
                  </a:solidFill>
                  <a:latin typeface="+mn-ea"/>
                </a:rPr>
                <a:t>模組</a:t>
              </a:r>
              <a:r>
                <a:rPr kumimoji="1" lang="zh-TW" altLang="en-US" sz="2400" kern="0" dirty="0">
                  <a:solidFill>
                    <a:prstClr val="black">
                      <a:hueOff val="0"/>
                      <a:satOff val="0"/>
                      <a:lumOff val="0"/>
                      <a:alphaOff val="0"/>
                    </a:prstClr>
                  </a:solidFill>
                  <a:latin typeface="+mn-ea"/>
                </a:rPr>
                <a:t>。</a:t>
              </a:r>
              <a:endParaRPr kumimoji="1" lang="en-US" altLang="zh-TW" sz="2400" kern="0" dirty="0" smtClean="0">
                <a:solidFill>
                  <a:prstClr val="black">
                    <a:hueOff val="0"/>
                    <a:satOff val="0"/>
                    <a:lumOff val="0"/>
                    <a:alphaOff val="0"/>
                  </a:prstClr>
                </a:solidFill>
                <a:latin typeface="+mn-ea"/>
              </a:endParaRPr>
            </a:p>
            <a:p>
              <a:pPr marL="447675" lvl="1" indent="-447675" defTabSz="1244600" fontAlgn="base">
                <a:lnSpc>
                  <a:spcPts val="3000"/>
                </a:lnSpc>
                <a:spcBef>
                  <a:spcPct val="0"/>
                </a:spcBef>
                <a:defRPr/>
              </a:pPr>
              <a:r>
                <a:rPr kumimoji="1" lang="zh-TW" altLang="en-US" sz="2400" kern="0" dirty="0" smtClean="0">
                  <a:solidFill>
                    <a:prstClr val="black">
                      <a:hueOff val="0"/>
                      <a:satOff val="0"/>
                      <a:lumOff val="0"/>
                      <a:alphaOff val="0"/>
                    </a:prstClr>
                  </a:solidFill>
                  <a:latin typeface="+mn-ea"/>
                </a:rPr>
                <a:t>  →營造口碑，如邀請外國</a:t>
              </a:r>
              <a:r>
                <a:rPr kumimoji="1" lang="zh-TW" altLang="en-US" sz="2400" kern="0" dirty="0">
                  <a:solidFill>
                    <a:prstClr val="black">
                      <a:hueOff val="0"/>
                      <a:satOff val="0"/>
                      <a:lumOff val="0"/>
                      <a:alphaOff val="0"/>
                    </a:prstClr>
                  </a:solidFill>
                  <a:latin typeface="+mn-ea"/>
                </a:rPr>
                <a:t>行政官員、學校主管、</a:t>
              </a:r>
              <a:r>
                <a:rPr kumimoji="1" lang="zh-TW" altLang="en-US" sz="2400" kern="0" dirty="0" smtClean="0">
                  <a:solidFill>
                    <a:prstClr val="black">
                      <a:hueOff val="0"/>
                      <a:satOff val="0"/>
                      <a:lumOff val="0"/>
                      <a:alphaOff val="0"/>
                    </a:prstClr>
                  </a:solidFill>
                  <a:latin typeface="+mn-ea"/>
                </a:rPr>
                <a:t>教師等來臺研</a:t>
              </a:r>
              <a:r>
                <a:rPr kumimoji="1" lang="zh-TW" altLang="en-US" sz="2400" kern="0" dirty="0">
                  <a:solidFill>
                    <a:prstClr val="black">
                      <a:hueOff val="0"/>
                      <a:satOff val="0"/>
                      <a:lumOff val="0"/>
                      <a:alphaOff val="0"/>
                    </a:prstClr>
                  </a:solidFill>
                  <a:latin typeface="+mn-ea"/>
                </a:rPr>
                <a:t>習</a:t>
              </a:r>
              <a:r>
                <a:rPr kumimoji="1" lang="zh-TW" altLang="en-US" sz="2400" kern="0" dirty="0" smtClean="0">
                  <a:solidFill>
                    <a:prstClr val="black">
                      <a:hueOff val="0"/>
                      <a:satOff val="0"/>
                      <a:lumOff val="0"/>
                      <a:alphaOff val="0"/>
                    </a:prstClr>
                  </a:solidFill>
                  <a:latin typeface="+mn-ea"/>
                </a:rPr>
                <a:t>或培訓</a:t>
              </a:r>
              <a:r>
                <a:rPr kumimoji="1" lang="zh-TW" altLang="en-US" sz="2400" kern="0" dirty="0">
                  <a:solidFill>
                    <a:prstClr val="black">
                      <a:hueOff val="0"/>
                      <a:satOff val="0"/>
                      <a:lumOff val="0"/>
                      <a:alphaOff val="0"/>
                    </a:prstClr>
                  </a:solidFill>
                  <a:latin typeface="+mn-ea"/>
                </a:rPr>
                <a:t>。</a:t>
              </a:r>
              <a:endParaRPr kumimoji="1" lang="en-US" altLang="zh-TW" sz="2400" kern="0" dirty="0" smtClean="0">
                <a:solidFill>
                  <a:prstClr val="black">
                    <a:hueOff val="0"/>
                    <a:satOff val="0"/>
                    <a:lumOff val="0"/>
                    <a:alphaOff val="0"/>
                  </a:prstClr>
                </a:solidFill>
                <a:latin typeface="+mn-ea"/>
              </a:endParaRPr>
            </a:p>
            <a:p>
              <a:pPr marL="447675" lvl="1" indent="-447675" defTabSz="1244600" fontAlgn="base">
                <a:lnSpc>
                  <a:spcPts val="3000"/>
                </a:lnSpc>
                <a:spcBef>
                  <a:spcPct val="0"/>
                </a:spcBef>
                <a:defRPr/>
              </a:pPr>
              <a:r>
                <a:rPr kumimoji="1" lang="zh-TW" altLang="en-US" sz="2400" kern="0" dirty="0">
                  <a:solidFill>
                    <a:prstClr val="black">
                      <a:hueOff val="0"/>
                      <a:satOff val="0"/>
                      <a:lumOff val="0"/>
                      <a:alphaOff val="0"/>
                    </a:prstClr>
                  </a:solidFill>
                  <a:latin typeface="+mn-ea"/>
                </a:rPr>
                <a:t> </a:t>
              </a:r>
              <a:r>
                <a:rPr kumimoji="1" lang="zh-TW" altLang="en-US" sz="2400" kern="0" dirty="0" smtClean="0">
                  <a:solidFill>
                    <a:prstClr val="black">
                      <a:hueOff val="0"/>
                      <a:satOff val="0"/>
                      <a:lumOff val="0"/>
                      <a:alphaOff val="0"/>
                    </a:prstClr>
                  </a:solidFill>
                  <a:latin typeface="+mn-ea"/>
                </a:rPr>
                <a:t> </a:t>
              </a:r>
              <a:r>
                <a:rPr kumimoji="1" lang="zh-TW" altLang="en-US" sz="2400" b="1" kern="0" dirty="0">
                  <a:solidFill>
                    <a:srgbClr val="7030A0"/>
                  </a:solidFill>
                  <a:latin typeface="微軟正黑體" panose="020B0604030504040204" pitchFamily="34" charset="-120"/>
                </a:rPr>
                <a:t> 效益</a:t>
              </a:r>
              <a:r>
                <a:rPr kumimoji="1" lang="zh-TW" altLang="en-US" sz="2400" kern="0" dirty="0">
                  <a:solidFill>
                    <a:prstClr val="black">
                      <a:hueOff val="0"/>
                      <a:satOff val="0"/>
                      <a:lumOff val="0"/>
                      <a:alphaOff val="0"/>
                    </a:prstClr>
                  </a:solidFill>
                  <a:latin typeface="+mn-ea"/>
                </a:rPr>
                <a:t>：創造來臺留學磁吸效應，</a:t>
              </a:r>
              <a:r>
                <a:rPr kumimoji="1" lang="zh-TW" altLang="en-US" sz="2400" kern="0" dirty="0" smtClean="0">
                  <a:solidFill>
                    <a:prstClr val="black">
                      <a:hueOff val="0"/>
                      <a:satOff val="0"/>
                      <a:lumOff val="0"/>
                      <a:alphaOff val="0"/>
                    </a:prstClr>
                  </a:solidFill>
                  <a:latin typeface="+mn-ea"/>
                </a:rPr>
                <a:t>不僅是仰賴獎學金或低廉</a:t>
              </a:r>
              <a:r>
                <a:rPr kumimoji="1" lang="zh-TW" altLang="en-US" sz="2400" kern="0" dirty="0">
                  <a:solidFill>
                    <a:prstClr val="black">
                      <a:hueOff val="0"/>
                      <a:satOff val="0"/>
                      <a:lumOff val="0"/>
                      <a:alphaOff val="0"/>
                    </a:prstClr>
                  </a:solidFill>
                  <a:latin typeface="+mn-ea"/>
                </a:rPr>
                <a:t>學費</a:t>
              </a:r>
              <a:r>
                <a:rPr kumimoji="1" lang="zh-TW" altLang="en-US" sz="2400" kern="0" dirty="0" smtClean="0">
                  <a:solidFill>
                    <a:prstClr val="black">
                      <a:hueOff val="0"/>
                      <a:satOff val="0"/>
                      <a:lumOff val="0"/>
                      <a:alphaOff val="0"/>
                    </a:prstClr>
                  </a:solidFill>
                  <a:latin typeface="+mn-ea"/>
                </a:rPr>
                <a:t>。</a:t>
              </a:r>
              <a:endParaRPr kumimoji="1" lang="en-US" altLang="zh-TW" sz="2400" kern="0" dirty="0" smtClean="0">
                <a:solidFill>
                  <a:prstClr val="black">
                    <a:hueOff val="0"/>
                    <a:satOff val="0"/>
                    <a:lumOff val="0"/>
                    <a:alphaOff val="0"/>
                  </a:prstClr>
                </a:solidFill>
                <a:latin typeface="+mn-ea"/>
              </a:endParaRPr>
            </a:p>
            <a:p>
              <a:pPr marL="177800" lvl="1" indent="-177800" defTabSz="1244600" fontAlgn="base">
                <a:lnSpc>
                  <a:spcPts val="2800"/>
                </a:lnSpc>
                <a:spcBef>
                  <a:spcPts val="600"/>
                </a:spcBef>
                <a:buFontTx/>
                <a:buChar char="••"/>
                <a:defRPr/>
              </a:pPr>
              <a:r>
                <a:rPr kumimoji="1" lang="zh-TW" altLang="en-US" sz="2400" b="1" kern="0" dirty="0" smtClean="0">
                  <a:solidFill>
                    <a:srgbClr val="FF0000"/>
                  </a:solidFill>
                  <a:latin typeface="微軟正黑體" panose="020B0604030504040204" pitchFamily="34" charset="-120"/>
                </a:rPr>
                <a:t>其他國</a:t>
              </a:r>
              <a:r>
                <a:rPr kumimoji="1" lang="zh-TW" altLang="en-US" sz="2400" b="1" kern="0" dirty="0">
                  <a:solidFill>
                    <a:srgbClr val="FF0000"/>
                  </a:solidFill>
                  <a:latin typeface="微軟正黑體" panose="020B0604030504040204" pitchFamily="34" charset="-120"/>
                </a:rPr>
                <a:t>際</a:t>
              </a:r>
              <a:r>
                <a:rPr kumimoji="1" lang="zh-TW" altLang="en-US" sz="2400" b="1" kern="0" dirty="0" smtClean="0">
                  <a:solidFill>
                    <a:srgbClr val="FF0000"/>
                  </a:solidFill>
                  <a:latin typeface="微軟正黑體" panose="020B0604030504040204" pitchFamily="34" charset="-120"/>
                </a:rPr>
                <a:t>合作創新計畫。</a:t>
              </a:r>
              <a:endParaRPr kumimoji="1" lang="zh-TW" altLang="en-US" sz="2400" b="1" kern="0" dirty="0">
                <a:solidFill>
                  <a:srgbClr val="FF0000"/>
                </a:solidFill>
                <a:latin typeface="微軟正黑體" panose="020B0604030504040204" pitchFamily="34" charset="-120"/>
              </a:endParaRPr>
            </a:p>
          </p:txBody>
        </p:sp>
        <p:sp>
          <p:nvSpPr>
            <p:cNvPr id="11" name="手繪多邊形 10"/>
            <p:cNvSpPr/>
            <p:nvPr/>
          </p:nvSpPr>
          <p:spPr>
            <a:xfrm>
              <a:off x="1951911" y="616868"/>
              <a:ext cx="4532535" cy="869577"/>
            </a:xfrm>
            <a:custGeom>
              <a:avLst/>
              <a:gdLst>
                <a:gd name="connsiteX0" fmla="*/ 0 w 6627043"/>
                <a:gd name="connsiteY0" fmla="*/ 87808 h 526837"/>
                <a:gd name="connsiteX1" fmla="*/ 87808 w 6627043"/>
                <a:gd name="connsiteY1" fmla="*/ 0 h 526837"/>
                <a:gd name="connsiteX2" fmla="*/ 6539235 w 6627043"/>
                <a:gd name="connsiteY2" fmla="*/ 0 h 526837"/>
                <a:gd name="connsiteX3" fmla="*/ 6627043 w 6627043"/>
                <a:gd name="connsiteY3" fmla="*/ 87808 h 526837"/>
                <a:gd name="connsiteX4" fmla="*/ 6627043 w 6627043"/>
                <a:gd name="connsiteY4" fmla="*/ 439029 h 526837"/>
                <a:gd name="connsiteX5" fmla="*/ 6539235 w 6627043"/>
                <a:gd name="connsiteY5" fmla="*/ 526837 h 526837"/>
                <a:gd name="connsiteX6" fmla="*/ 87808 w 6627043"/>
                <a:gd name="connsiteY6" fmla="*/ 526837 h 526837"/>
                <a:gd name="connsiteX7" fmla="*/ 0 w 6627043"/>
                <a:gd name="connsiteY7" fmla="*/ 439029 h 526837"/>
                <a:gd name="connsiteX8" fmla="*/ 0 w 6627043"/>
                <a:gd name="connsiteY8" fmla="*/ 87808 h 526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27043" h="526837">
                  <a:moveTo>
                    <a:pt x="0" y="87808"/>
                  </a:moveTo>
                  <a:cubicBezTo>
                    <a:pt x="0" y="39313"/>
                    <a:pt x="39313" y="0"/>
                    <a:pt x="87808" y="0"/>
                  </a:cubicBezTo>
                  <a:lnTo>
                    <a:pt x="6539235" y="0"/>
                  </a:lnTo>
                  <a:cubicBezTo>
                    <a:pt x="6587730" y="0"/>
                    <a:pt x="6627043" y="39313"/>
                    <a:pt x="6627043" y="87808"/>
                  </a:cubicBezTo>
                  <a:lnTo>
                    <a:pt x="6627043" y="439029"/>
                  </a:lnTo>
                  <a:cubicBezTo>
                    <a:pt x="6627043" y="487524"/>
                    <a:pt x="6587730" y="526837"/>
                    <a:pt x="6539235" y="526837"/>
                  </a:cubicBezTo>
                  <a:lnTo>
                    <a:pt x="87808" y="526837"/>
                  </a:lnTo>
                  <a:cubicBezTo>
                    <a:pt x="39313" y="526837"/>
                    <a:pt x="0" y="487524"/>
                    <a:pt x="0" y="439029"/>
                  </a:cubicBezTo>
                  <a:lnTo>
                    <a:pt x="0" y="87808"/>
                  </a:lnTo>
                  <a:close/>
                </a:path>
              </a:pathLst>
            </a:custGeom>
            <a:ln/>
          </p:spPr>
          <p:style>
            <a:lnRef idx="1">
              <a:schemeClr val="accent2"/>
            </a:lnRef>
            <a:fillRef idx="2">
              <a:schemeClr val="accent2"/>
            </a:fillRef>
            <a:effectRef idx="1">
              <a:schemeClr val="accent2"/>
            </a:effectRef>
            <a:fontRef idx="minor">
              <a:schemeClr val="dk1"/>
            </a:fontRef>
          </p:style>
          <p:txBody>
            <a:bodyPr lIns="255381" tIns="25718" rIns="255381" bIns="25718" spcCol="1270" anchor="ctr"/>
            <a:lstStyle/>
            <a:p>
              <a:pPr marL="0" marR="0" lvl="0" indent="0" defTabSz="1422400" eaLnBrk="1" fontAlgn="base" latinLnBrk="0" hangingPunct="1">
                <a:lnSpc>
                  <a:spcPct val="90000"/>
                </a:lnSpc>
                <a:spcBef>
                  <a:spcPct val="0"/>
                </a:spcBef>
                <a:spcAft>
                  <a:spcPct val="35000"/>
                </a:spcAft>
                <a:buClrTx/>
                <a:buSzTx/>
                <a:buFontTx/>
                <a:buNone/>
                <a:tabLst/>
                <a:defRPr/>
              </a:pPr>
              <a:r>
                <a:rPr kumimoji="1" lang="en-US" altLang="zh-TW" sz="3200" b="1" kern="0" dirty="0" smtClean="0">
                  <a:solidFill>
                    <a:srgbClr val="1F497D">
                      <a:lumMod val="75000"/>
                    </a:srgbClr>
                  </a:solidFill>
                  <a:latin typeface="+mn-ea"/>
                </a:rPr>
                <a:t>(</a:t>
              </a:r>
              <a:r>
                <a:rPr kumimoji="1" lang="zh-TW" altLang="en-US" sz="3200" b="1" kern="0" dirty="0" smtClean="0">
                  <a:solidFill>
                    <a:srgbClr val="1F497D">
                      <a:lumMod val="75000"/>
                    </a:srgbClr>
                  </a:solidFill>
                  <a:latin typeface="+mn-ea"/>
                </a:rPr>
                <a:t>二</a:t>
              </a:r>
              <a:r>
                <a:rPr kumimoji="1" lang="en-US" altLang="zh-TW" sz="3200" b="1" kern="0" dirty="0" smtClean="0">
                  <a:solidFill>
                    <a:srgbClr val="1F497D">
                      <a:lumMod val="75000"/>
                    </a:srgbClr>
                  </a:solidFill>
                  <a:latin typeface="+mn-ea"/>
                </a:rPr>
                <a:t>)</a:t>
              </a:r>
              <a:r>
                <a:rPr kumimoji="1" lang="zh-TW" altLang="en-US" sz="3200" b="1" kern="0" dirty="0" smtClean="0">
                  <a:solidFill>
                    <a:srgbClr val="1F497D">
                      <a:lumMod val="75000"/>
                    </a:srgbClr>
                  </a:solidFill>
                  <a:latin typeface="+mn-ea"/>
                </a:rPr>
                <a:t>國際</a:t>
              </a:r>
              <a:r>
                <a:rPr kumimoji="1" lang="zh-TW" altLang="en-US" sz="3200" b="1" i="0" u="none" strike="noStrike" kern="0" cap="none" spc="0" normalizeH="0" baseline="0" noProof="0" dirty="0" smtClean="0">
                  <a:ln>
                    <a:noFill/>
                  </a:ln>
                  <a:solidFill>
                    <a:srgbClr val="1F497D">
                      <a:lumMod val="75000"/>
                    </a:srgbClr>
                  </a:solidFill>
                  <a:effectLst/>
                  <a:uLnTx/>
                  <a:uFillTx/>
                  <a:latin typeface="+mn-ea"/>
                  <a:cs typeface="+mn-cs"/>
                </a:rPr>
                <a:t>合作辦學面向</a:t>
              </a:r>
              <a:endParaRPr kumimoji="1" lang="zh-TW" altLang="en-US" sz="3200" b="1" i="0" u="none" strike="noStrike" kern="0" cap="none" spc="0" normalizeH="0" baseline="0" noProof="0" dirty="0">
                <a:ln>
                  <a:noFill/>
                </a:ln>
                <a:solidFill>
                  <a:srgbClr val="1F497D">
                    <a:lumMod val="75000"/>
                  </a:srgbClr>
                </a:solidFill>
                <a:effectLst/>
                <a:uLnTx/>
                <a:uFillTx/>
                <a:latin typeface="+mn-ea"/>
                <a:cs typeface="+mn-cs"/>
              </a:endParaRPr>
            </a:p>
          </p:txBody>
        </p:sp>
      </p:grpSp>
    </p:spTree>
    <p:extLst>
      <p:ext uri="{BB962C8B-B14F-4D97-AF65-F5344CB8AC3E}">
        <p14:creationId xmlns:p14="http://schemas.microsoft.com/office/powerpoint/2010/main" val="6620873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p:nvPr/>
        </p:nvSpPr>
        <p:spPr>
          <a:xfrm>
            <a:off x="239768" y="1185189"/>
            <a:ext cx="1595928" cy="461665"/>
          </a:xfrm>
          <a:prstGeom prst="rect">
            <a:avLst/>
          </a:prstGeom>
          <a:solidFill>
            <a:schemeClr val="tx2">
              <a:lumMod val="75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lvl="0"/>
            <a:r>
              <a:rPr lang="zh-TW" altLang="en-US" sz="2400" dirty="0" smtClean="0"/>
              <a:t>行動方案</a:t>
            </a:r>
            <a:endParaRPr lang="zh-TW" altLang="en-US" sz="2400" dirty="0"/>
          </a:p>
        </p:txBody>
      </p:sp>
      <p:sp>
        <p:nvSpPr>
          <p:cNvPr id="8" name="標題 1"/>
          <p:cNvSpPr txBox="1">
            <a:spLocks/>
          </p:cNvSpPr>
          <p:nvPr/>
        </p:nvSpPr>
        <p:spPr>
          <a:xfrm>
            <a:off x="507761" y="197768"/>
            <a:ext cx="6512511" cy="1143000"/>
          </a:xfrm>
          <a:prstGeom prst="rect">
            <a:avLst/>
          </a:prstGeom>
        </p:spPr>
        <p:txBody>
          <a:bodyPr anchor="ctr">
            <a:normAutofit/>
          </a:bodyPr>
          <a:lstStyle>
            <a:lvl1pPr algn="l" rtl="0" eaLnBrk="1" latinLnBrk="0" hangingPunct="1">
              <a:spcBef>
                <a:spcPct val="0"/>
              </a:spcBef>
              <a:buNone/>
              <a:defRPr kumimoji="0" sz="4300" b="1"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zh-TW" altLang="en-US" dirty="0" smtClean="0">
                <a:latin typeface="+mn-ea"/>
                <a:ea typeface="+mn-ea"/>
              </a:rPr>
              <a:t>三</a:t>
            </a:r>
            <a:r>
              <a:rPr lang="zh-TW" altLang="en-US" dirty="0">
                <a:latin typeface="+mn-ea"/>
                <a:ea typeface="+mn-ea"/>
              </a:rPr>
              <a:t>、</a:t>
            </a:r>
            <a:r>
              <a:rPr lang="zh-TW" altLang="en-US" dirty="0" smtClean="0"/>
              <a:t>學校</a:t>
            </a:r>
            <a:r>
              <a:rPr lang="zh-TW" altLang="en-US" dirty="0"/>
              <a:t>典範重</a:t>
            </a:r>
            <a:r>
              <a:rPr lang="zh-TW" altLang="en-US" dirty="0" smtClean="0"/>
              <a:t>塑</a:t>
            </a:r>
            <a:endParaRPr lang="zh-TW" altLang="en-US" sz="2000" dirty="0"/>
          </a:p>
        </p:txBody>
      </p:sp>
      <p:grpSp>
        <p:nvGrpSpPr>
          <p:cNvPr id="9" name="群組 2"/>
          <p:cNvGrpSpPr>
            <a:grpSpLocks/>
          </p:cNvGrpSpPr>
          <p:nvPr/>
        </p:nvGrpSpPr>
        <p:grpSpPr bwMode="auto">
          <a:xfrm>
            <a:off x="239769" y="1185189"/>
            <a:ext cx="8724719" cy="5268147"/>
            <a:chOff x="240652" y="616868"/>
            <a:chExt cx="8580883" cy="5700303"/>
          </a:xfrm>
        </p:grpSpPr>
        <p:sp>
          <p:nvSpPr>
            <p:cNvPr id="10" name="手繪多邊形 9"/>
            <p:cNvSpPr/>
            <p:nvPr/>
          </p:nvSpPr>
          <p:spPr>
            <a:xfrm>
              <a:off x="240652" y="1330614"/>
              <a:ext cx="8580883" cy="4986557"/>
            </a:xfrm>
            <a:custGeom>
              <a:avLst/>
              <a:gdLst>
                <a:gd name="connsiteX0" fmla="*/ 0 w 8680174"/>
                <a:gd name="connsiteY0" fmla="*/ 0 h 1793941"/>
                <a:gd name="connsiteX1" fmla="*/ 8680174 w 8680174"/>
                <a:gd name="connsiteY1" fmla="*/ 0 h 1793941"/>
                <a:gd name="connsiteX2" fmla="*/ 8680174 w 8680174"/>
                <a:gd name="connsiteY2" fmla="*/ 1793941 h 1793941"/>
                <a:gd name="connsiteX3" fmla="*/ 0 w 8680174"/>
                <a:gd name="connsiteY3" fmla="*/ 1793941 h 1793941"/>
                <a:gd name="connsiteX4" fmla="*/ 0 w 8680174"/>
                <a:gd name="connsiteY4" fmla="*/ 0 h 17939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80174" h="1793941">
                  <a:moveTo>
                    <a:pt x="0" y="0"/>
                  </a:moveTo>
                  <a:lnTo>
                    <a:pt x="8680174" y="0"/>
                  </a:lnTo>
                  <a:lnTo>
                    <a:pt x="8680174" y="1793941"/>
                  </a:lnTo>
                  <a:lnTo>
                    <a:pt x="0" y="1793941"/>
                  </a:lnTo>
                  <a:lnTo>
                    <a:pt x="0" y="0"/>
                  </a:lnTo>
                  <a:close/>
                </a:path>
              </a:pathLst>
            </a:custGeom>
            <a:solidFill>
              <a:sysClr val="window" lastClr="FFFFFF">
                <a:alpha val="90000"/>
                <a:hueOff val="0"/>
                <a:satOff val="0"/>
                <a:lumOff val="0"/>
                <a:alphaOff val="0"/>
              </a:sysClr>
            </a:solidFill>
            <a:ln w="101600" cap="flat" cmpd="sng" algn="ctr">
              <a:solidFill>
                <a:schemeClr val="accent1">
                  <a:lumMod val="60000"/>
                  <a:lumOff val="40000"/>
                </a:schemeClr>
              </a:solidFill>
              <a:prstDash val="solid"/>
            </a:ln>
            <a:effectLst/>
          </p:spPr>
          <p:txBody>
            <a:bodyPr lIns="180000" tIns="270764" rIns="180000" bIns="199136" spcCol="1270"/>
            <a:lstStyle/>
            <a:p>
              <a:pPr marL="177800" lvl="1" indent="-177800" defTabSz="1244600" fontAlgn="base">
                <a:lnSpc>
                  <a:spcPts val="2800"/>
                </a:lnSpc>
                <a:buFontTx/>
                <a:buChar char="••"/>
                <a:defRPr/>
              </a:pPr>
              <a:r>
                <a:rPr kumimoji="1" lang="zh-TW" altLang="en-US" sz="2400" b="1" kern="0" dirty="0" smtClean="0">
                  <a:solidFill>
                    <a:srgbClr val="FF0000"/>
                  </a:solidFill>
                  <a:latin typeface="+mn-ea"/>
                </a:rPr>
                <a:t>參考</a:t>
              </a:r>
              <a:r>
                <a:rPr kumimoji="1" lang="zh-TW" altLang="en-US" sz="2400" b="1" kern="0" dirty="0">
                  <a:solidFill>
                    <a:srgbClr val="FF0000"/>
                  </a:solidFill>
                  <a:latin typeface="+mn-ea"/>
                </a:rPr>
                <a:t>國際教育</a:t>
              </a:r>
              <a:r>
                <a:rPr kumimoji="1" lang="zh-TW" altLang="en-US" sz="2400" b="1" kern="0" dirty="0" smtClean="0">
                  <a:solidFill>
                    <a:srgbClr val="FF0000"/>
                  </a:solidFill>
                  <a:latin typeface="+mn-ea"/>
                </a:rPr>
                <a:t>趨勢、規劃</a:t>
              </a:r>
              <a:r>
                <a:rPr kumimoji="1" lang="zh-TW" altLang="en-US" sz="2400" b="1" kern="0" dirty="0">
                  <a:solidFill>
                    <a:srgbClr val="FF0000"/>
                  </a:solidFill>
                  <a:latin typeface="+mn-ea"/>
                </a:rPr>
                <a:t>國際標竿</a:t>
              </a:r>
              <a:r>
                <a:rPr kumimoji="1" lang="zh-TW" altLang="en-US" sz="2400" b="1" kern="0" dirty="0" smtClean="0">
                  <a:solidFill>
                    <a:srgbClr val="FF0000"/>
                  </a:solidFill>
                  <a:latin typeface="+mn-ea"/>
                </a:rPr>
                <a:t>學習：</a:t>
              </a:r>
            </a:p>
            <a:p>
              <a:pPr marL="447675" lvl="1" indent="-447675" defTabSz="1244600" fontAlgn="base">
                <a:lnSpc>
                  <a:spcPts val="2800"/>
                </a:lnSpc>
                <a:defRPr/>
              </a:pPr>
              <a:r>
                <a:rPr kumimoji="1" lang="zh-TW" altLang="en-US" sz="2400" kern="0" dirty="0">
                  <a:solidFill>
                    <a:prstClr val="black">
                      <a:hueOff val="0"/>
                      <a:satOff val="0"/>
                      <a:lumOff val="0"/>
                      <a:alphaOff val="0"/>
                    </a:prstClr>
                  </a:solidFill>
                  <a:latin typeface="+mn-ea"/>
                </a:rPr>
                <a:t>  </a:t>
              </a:r>
              <a:r>
                <a:rPr kumimoji="1" lang="zh-TW" altLang="en-US" sz="2400" kern="0" dirty="0" smtClean="0">
                  <a:solidFill>
                    <a:prstClr val="black">
                      <a:hueOff val="0"/>
                      <a:satOff val="0"/>
                      <a:lumOff val="0"/>
                      <a:alphaOff val="0"/>
                    </a:prstClr>
                  </a:solidFill>
                  <a:latin typeface="+mn-ea"/>
                </a:rPr>
                <a:t>→如參考</a:t>
              </a:r>
              <a:r>
                <a:rPr kumimoji="1" lang="zh-TW" altLang="en-US" sz="2400" kern="0" dirty="0">
                  <a:solidFill>
                    <a:prstClr val="black">
                      <a:hueOff val="0"/>
                      <a:satOff val="0"/>
                      <a:lumOff val="0"/>
                      <a:alphaOff val="0"/>
                    </a:prstClr>
                  </a:solidFill>
                  <a:latin typeface="+mn-ea"/>
                </a:rPr>
                <a:t>數位學習、專業學院、生活實驗室等國際趨勢，或擇定外國大學深具特色的辦學典範，調整課程教學</a:t>
              </a:r>
              <a:r>
                <a:rPr kumimoji="1" lang="zh-TW" altLang="en-US" sz="2400" kern="0" dirty="0" smtClean="0">
                  <a:solidFill>
                    <a:prstClr val="black">
                      <a:hueOff val="0"/>
                      <a:satOff val="0"/>
                      <a:lumOff val="0"/>
                      <a:alphaOff val="0"/>
                    </a:prstClr>
                  </a:solidFill>
                  <a:latin typeface="+mn-ea"/>
                </a:rPr>
                <a:t>。</a:t>
              </a:r>
              <a:endParaRPr kumimoji="1" lang="en-US" altLang="zh-TW" sz="2400" kern="0" dirty="0" smtClean="0">
                <a:solidFill>
                  <a:prstClr val="black">
                    <a:hueOff val="0"/>
                    <a:satOff val="0"/>
                    <a:lumOff val="0"/>
                    <a:alphaOff val="0"/>
                  </a:prstClr>
                </a:solidFill>
                <a:latin typeface="+mn-ea"/>
              </a:endParaRPr>
            </a:p>
            <a:p>
              <a:pPr marL="177800" lvl="1" indent="-177800" defTabSz="1244600" fontAlgn="base">
                <a:lnSpc>
                  <a:spcPts val="2800"/>
                </a:lnSpc>
                <a:buFontTx/>
                <a:buChar char="••"/>
                <a:defRPr/>
              </a:pPr>
              <a:r>
                <a:rPr kumimoji="1" lang="zh-TW" altLang="en-US" sz="2400" b="1" kern="0" dirty="0">
                  <a:solidFill>
                    <a:srgbClr val="FF0000"/>
                  </a:solidFill>
                  <a:latin typeface="+mn-ea"/>
                </a:rPr>
                <a:t>進行</a:t>
              </a:r>
              <a:r>
                <a:rPr kumimoji="1" lang="zh-TW" altLang="en-US" sz="2400" b="1" kern="0" dirty="0" smtClean="0">
                  <a:solidFill>
                    <a:srgbClr val="FF0000"/>
                  </a:solidFill>
                  <a:latin typeface="+mn-ea"/>
                </a:rPr>
                <a:t>校際、跨域資源合作：</a:t>
              </a:r>
              <a:endParaRPr kumimoji="1" lang="en-US" altLang="zh-TW" sz="2400" b="1" kern="0" dirty="0" smtClean="0">
                <a:solidFill>
                  <a:srgbClr val="FF0000"/>
                </a:solidFill>
                <a:latin typeface="+mn-ea"/>
              </a:endParaRPr>
            </a:p>
            <a:p>
              <a:pPr marL="447675" lvl="1" indent="-447675" defTabSz="1244600" fontAlgn="base">
                <a:lnSpc>
                  <a:spcPts val="2800"/>
                </a:lnSpc>
                <a:defRPr/>
              </a:pPr>
              <a:r>
                <a:rPr kumimoji="1" lang="zh-TW" altLang="en-US" sz="2400" kern="0" dirty="0" smtClean="0">
                  <a:solidFill>
                    <a:prstClr val="black">
                      <a:hueOff val="0"/>
                      <a:satOff val="0"/>
                      <a:lumOff val="0"/>
                      <a:alphaOff val="0"/>
                    </a:prstClr>
                  </a:solidFill>
                  <a:latin typeface="+mn-ea"/>
                </a:rPr>
                <a:t>  →如由</a:t>
              </a:r>
              <a:r>
                <a:rPr kumimoji="1" lang="zh-TW" altLang="en-US" sz="2400" kern="0" dirty="0">
                  <a:solidFill>
                    <a:prstClr val="black">
                      <a:hueOff val="0"/>
                      <a:satOff val="0"/>
                      <a:lumOff val="0"/>
                      <a:alphaOff val="0"/>
                    </a:prstClr>
                  </a:solidFill>
                  <a:latin typeface="+mn-ea"/>
                </a:rPr>
                <a:t>國內大學之間透過優勢互補，聯合招生、轉系、授課、共頒學位，進行資源整合及增加學生選擇</a:t>
              </a:r>
              <a:r>
                <a:rPr kumimoji="1" lang="zh-TW" altLang="en-US" sz="2400" kern="0" dirty="0" smtClean="0">
                  <a:solidFill>
                    <a:prstClr val="black">
                      <a:hueOff val="0"/>
                      <a:satOff val="0"/>
                      <a:lumOff val="0"/>
                      <a:alphaOff val="0"/>
                    </a:prstClr>
                  </a:solidFill>
                  <a:latin typeface="+mn-ea"/>
                </a:rPr>
                <a:t>機會。</a:t>
              </a:r>
              <a:endParaRPr kumimoji="1" lang="en-US" altLang="zh-TW" sz="2400" kern="0" dirty="0">
                <a:solidFill>
                  <a:prstClr val="black">
                    <a:hueOff val="0"/>
                    <a:satOff val="0"/>
                    <a:lumOff val="0"/>
                    <a:alphaOff val="0"/>
                  </a:prstClr>
                </a:solidFill>
                <a:latin typeface="+mn-ea"/>
              </a:endParaRPr>
            </a:p>
            <a:p>
              <a:pPr marL="447675" lvl="1" indent="-447675" defTabSz="1244600" fontAlgn="base">
                <a:lnSpc>
                  <a:spcPts val="2800"/>
                </a:lnSpc>
                <a:defRPr/>
              </a:pPr>
              <a:r>
                <a:rPr kumimoji="1" lang="zh-TW" altLang="en-US" sz="2400" kern="0" dirty="0" smtClean="0">
                  <a:solidFill>
                    <a:prstClr val="black">
                      <a:hueOff val="0"/>
                      <a:satOff val="0"/>
                      <a:lumOff val="0"/>
                      <a:alphaOff val="0"/>
                    </a:prstClr>
                  </a:solidFill>
                  <a:latin typeface="+mn-ea"/>
                </a:rPr>
                <a:t>  →如由法人、企業提出</a:t>
              </a:r>
              <a:r>
                <a:rPr kumimoji="1" lang="zh-TW" altLang="en-US" sz="2400" kern="0" dirty="0">
                  <a:solidFill>
                    <a:prstClr val="black">
                      <a:hueOff val="0"/>
                      <a:satOff val="0"/>
                      <a:lumOff val="0"/>
                      <a:alphaOff val="0"/>
                    </a:prstClr>
                  </a:solidFill>
                  <a:latin typeface="+mn-ea"/>
                </a:rPr>
                <a:t>人才培育規劃</a:t>
              </a:r>
              <a:r>
                <a:rPr kumimoji="1" lang="zh-TW" altLang="en-US" sz="2400" kern="0" dirty="0" smtClean="0">
                  <a:solidFill>
                    <a:prstClr val="black">
                      <a:hueOff val="0"/>
                      <a:satOff val="0"/>
                      <a:lumOff val="0"/>
                      <a:alphaOff val="0"/>
                    </a:prstClr>
                  </a:solidFill>
                  <a:latin typeface="+mn-ea"/>
                </a:rPr>
                <a:t>，與</a:t>
              </a:r>
              <a:r>
                <a:rPr kumimoji="1" lang="zh-TW" altLang="en-US" sz="2400" kern="0" dirty="0">
                  <a:solidFill>
                    <a:prstClr val="black">
                      <a:hueOff val="0"/>
                      <a:satOff val="0"/>
                      <a:lumOff val="0"/>
                      <a:alphaOff val="0"/>
                    </a:prstClr>
                  </a:solidFill>
                  <a:latin typeface="+mn-ea"/>
                </a:rPr>
                <a:t>合作</a:t>
              </a:r>
              <a:r>
                <a:rPr kumimoji="1" lang="zh-TW" altLang="en-US" sz="2400" kern="0" dirty="0" smtClean="0">
                  <a:solidFill>
                    <a:prstClr val="black">
                      <a:hueOff val="0"/>
                      <a:satOff val="0"/>
                      <a:lumOff val="0"/>
                      <a:alphaOff val="0"/>
                    </a:prstClr>
                  </a:solidFill>
                  <a:latin typeface="+mn-ea"/>
                </a:rPr>
                <a:t>學校達成</a:t>
              </a:r>
              <a:r>
                <a:rPr kumimoji="1" lang="zh-TW" altLang="en-US" sz="2400" kern="0" dirty="0">
                  <a:solidFill>
                    <a:prstClr val="black">
                      <a:hueOff val="0"/>
                      <a:satOff val="0"/>
                      <a:lumOff val="0"/>
                      <a:alphaOff val="0"/>
                    </a:prstClr>
                  </a:solidFill>
                  <a:latin typeface="+mn-ea"/>
                </a:rPr>
                <a:t>協議</a:t>
              </a:r>
              <a:r>
                <a:rPr kumimoji="1" lang="zh-TW" altLang="en-US" sz="2400" kern="0" dirty="0" smtClean="0">
                  <a:solidFill>
                    <a:prstClr val="black">
                      <a:hueOff val="0"/>
                      <a:satOff val="0"/>
                      <a:lumOff val="0"/>
                      <a:alphaOff val="0"/>
                    </a:prstClr>
                  </a:solidFill>
                  <a:latin typeface="+mn-ea"/>
                </a:rPr>
                <a:t>，</a:t>
              </a:r>
              <a:r>
                <a:rPr kumimoji="1" lang="zh-TW" altLang="en-US" sz="2400" kern="0" dirty="0">
                  <a:solidFill>
                    <a:prstClr val="black">
                      <a:hueOff val="0"/>
                      <a:satOff val="0"/>
                      <a:lumOff val="0"/>
                      <a:alphaOff val="0"/>
                    </a:prstClr>
                  </a:solidFill>
                  <a:latin typeface="+mn-ea"/>
                </a:rPr>
                <a:t>再</a:t>
              </a:r>
              <a:r>
                <a:rPr kumimoji="1" lang="zh-TW" altLang="en-US" sz="2400" kern="0" dirty="0" smtClean="0">
                  <a:solidFill>
                    <a:prstClr val="black">
                      <a:hueOff val="0"/>
                      <a:satOff val="0"/>
                      <a:lumOff val="0"/>
                      <a:alphaOff val="0"/>
                    </a:prstClr>
                  </a:solidFill>
                  <a:latin typeface="+mn-ea"/>
                </a:rPr>
                <a:t>增</a:t>
              </a:r>
              <a:r>
                <a:rPr kumimoji="1" lang="zh-TW" altLang="en-US" sz="2400" kern="0" dirty="0">
                  <a:solidFill>
                    <a:prstClr val="black">
                      <a:hueOff val="0"/>
                      <a:satOff val="0"/>
                      <a:lumOff val="0"/>
                      <a:alphaOff val="0"/>
                    </a:prstClr>
                  </a:solidFill>
                  <a:latin typeface="+mn-ea"/>
                </a:rPr>
                <a:t>設或調整院、系、所、學位學程，雙方共同辦學。</a:t>
              </a:r>
              <a:endParaRPr kumimoji="1" lang="en-US" altLang="zh-TW" sz="2400" kern="0" dirty="0" smtClean="0">
                <a:solidFill>
                  <a:prstClr val="black">
                    <a:hueOff val="0"/>
                    <a:satOff val="0"/>
                    <a:lumOff val="0"/>
                    <a:alphaOff val="0"/>
                  </a:prstClr>
                </a:solidFill>
                <a:latin typeface="+mn-ea"/>
              </a:endParaRPr>
            </a:p>
            <a:p>
              <a:pPr marL="177800" lvl="1" indent="-177800" defTabSz="1244600" fontAlgn="base">
                <a:lnSpc>
                  <a:spcPts val="2800"/>
                </a:lnSpc>
                <a:buFontTx/>
                <a:buChar char="••"/>
                <a:defRPr/>
              </a:pPr>
              <a:r>
                <a:rPr kumimoji="1" lang="zh-TW" altLang="en-US" sz="2400" b="1" kern="0" dirty="0">
                  <a:solidFill>
                    <a:srgbClr val="FF0000"/>
                  </a:solidFill>
                  <a:latin typeface="+mn-ea"/>
                </a:rPr>
                <a:t>實踐特定教育理念：</a:t>
              </a:r>
            </a:p>
            <a:p>
              <a:pPr marL="447675" lvl="1" indent="-447675" defTabSz="1244600" fontAlgn="base">
                <a:lnSpc>
                  <a:spcPts val="2800"/>
                </a:lnSpc>
                <a:defRPr/>
              </a:pPr>
              <a:r>
                <a:rPr kumimoji="1" lang="zh-TW" altLang="en-US" sz="2400" kern="0" dirty="0">
                  <a:solidFill>
                    <a:prstClr val="black">
                      <a:hueOff val="0"/>
                      <a:satOff val="0"/>
                      <a:lumOff val="0"/>
                      <a:alphaOff val="0"/>
                    </a:prstClr>
                  </a:solidFill>
                  <a:latin typeface="+mn-ea"/>
                </a:rPr>
                <a:t>  </a:t>
              </a:r>
              <a:r>
                <a:rPr kumimoji="1" lang="zh-TW" altLang="en-US" sz="2400" kern="0" dirty="0" smtClean="0">
                  <a:solidFill>
                    <a:prstClr val="black">
                      <a:hueOff val="0"/>
                      <a:satOff val="0"/>
                      <a:lumOff val="0"/>
                      <a:alphaOff val="0"/>
                    </a:prstClr>
                  </a:solidFill>
                  <a:latin typeface="+mn-ea"/>
                </a:rPr>
                <a:t>→如生活</a:t>
              </a:r>
              <a:r>
                <a:rPr kumimoji="1" lang="zh-TW" altLang="en-US" sz="2400" kern="0" dirty="0">
                  <a:solidFill>
                    <a:prstClr val="black">
                      <a:hueOff val="0"/>
                      <a:satOff val="0"/>
                      <a:lumOff val="0"/>
                      <a:alphaOff val="0"/>
                    </a:prstClr>
                  </a:solidFill>
                  <a:latin typeface="+mn-ea"/>
                </a:rPr>
                <a:t>與學習並重的書院、青年學生與高齡人士共處的銀髮</a:t>
              </a:r>
              <a:r>
                <a:rPr kumimoji="1" lang="zh-TW" altLang="en-US" sz="2400" kern="0" dirty="0" smtClean="0">
                  <a:solidFill>
                    <a:prstClr val="black">
                      <a:hueOff val="0"/>
                      <a:satOff val="0"/>
                      <a:lumOff val="0"/>
                      <a:alphaOff val="0"/>
                    </a:prstClr>
                  </a:solidFill>
                  <a:latin typeface="+mn-ea"/>
                </a:rPr>
                <a:t>學校。</a:t>
              </a:r>
              <a:endParaRPr kumimoji="1" lang="en-US" altLang="zh-TW" sz="2400" kern="0" dirty="0" smtClean="0">
                <a:solidFill>
                  <a:prstClr val="black">
                    <a:hueOff val="0"/>
                    <a:satOff val="0"/>
                    <a:lumOff val="0"/>
                    <a:alphaOff val="0"/>
                  </a:prstClr>
                </a:solidFill>
                <a:latin typeface="+mn-ea"/>
              </a:endParaRPr>
            </a:p>
            <a:p>
              <a:pPr marL="447675" lvl="1" indent="-447675" defTabSz="1244600" fontAlgn="base">
                <a:lnSpc>
                  <a:spcPts val="2800"/>
                </a:lnSpc>
                <a:defRPr/>
              </a:pPr>
              <a:r>
                <a:rPr kumimoji="1" lang="zh-TW" altLang="en-US" sz="2400" b="1" kern="0" dirty="0">
                  <a:solidFill>
                    <a:srgbClr val="7030A0"/>
                  </a:solidFill>
                  <a:latin typeface="微軟正黑體" panose="020B0604030504040204" pitchFamily="34" charset="-120"/>
                </a:rPr>
                <a:t>    效益</a:t>
              </a:r>
              <a:r>
                <a:rPr kumimoji="1" lang="zh-TW" altLang="en-US" sz="2400" kern="0" dirty="0">
                  <a:solidFill>
                    <a:prstClr val="black">
                      <a:hueOff val="0"/>
                      <a:satOff val="0"/>
                      <a:lumOff val="0"/>
                      <a:alphaOff val="0"/>
                    </a:prstClr>
                  </a:solidFill>
                  <a:latin typeface="+mn-ea"/>
                </a:rPr>
                <a:t>：提供實驗場域，逐步改變校園的教與</a:t>
              </a:r>
              <a:r>
                <a:rPr kumimoji="1" lang="zh-TW" altLang="en-US" sz="2400" kern="0" dirty="0" smtClean="0">
                  <a:solidFill>
                    <a:prstClr val="black">
                      <a:hueOff val="0"/>
                      <a:satOff val="0"/>
                      <a:lumOff val="0"/>
                      <a:alphaOff val="0"/>
                    </a:prstClr>
                  </a:solidFill>
                  <a:latin typeface="+mn-ea"/>
                </a:rPr>
                <a:t>學。</a:t>
              </a:r>
              <a:endParaRPr kumimoji="1" lang="zh-TW" altLang="en-US" sz="2400" kern="0" dirty="0">
                <a:solidFill>
                  <a:prstClr val="black">
                    <a:hueOff val="0"/>
                    <a:satOff val="0"/>
                    <a:lumOff val="0"/>
                    <a:alphaOff val="0"/>
                  </a:prstClr>
                </a:solidFill>
                <a:latin typeface="+mn-ea"/>
              </a:endParaRPr>
            </a:p>
          </p:txBody>
        </p:sp>
        <p:sp>
          <p:nvSpPr>
            <p:cNvPr id="11" name="手繪多邊形 10"/>
            <p:cNvSpPr/>
            <p:nvPr/>
          </p:nvSpPr>
          <p:spPr>
            <a:xfrm>
              <a:off x="1951911" y="616868"/>
              <a:ext cx="4532535" cy="869577"/>
            </a:xfrm>
            <a:custGeom>
              <a:avLst/>
              <a:gdLst>
                <a:gd name="connsiteX0" fmla="*/ 0 w 6627043"/>
                <a:gd name="connsiteY0" fmla="*/ 87808 h 526837"/>
                <a:gd name="connsiteX1" fmla="*/ 87808 w 6627043"/>
                <a:gd name="connsiteY1" fmla="*/ 0 h 526837"/>
                <a:gd name="connsiteX2" fmla="*/ 6539235 w 6627043"/>
                <a:gd name="connsiteY2" fmla="*/ 0 h 526837"/>
                <a:gd name="connsiteX3" fmla="*/ 6627043 w 6627043"/>
                <a:gd name="connsiteY3" fmla="*/ 87808 h 526837"/>
                <a:gd name="connsiteX4" fmla="*/ 6627043 w 6627043"/>
                <a:gd name="connsiteY4" fmla="*/ 439029 h 526837"/>
                <a:gd name="connsiteX5" fmla="*/ 6539235 w 6627043"/>
                <a:gd name="connsiteY5" fmla="*/ 526837 h 526837"/>
                <a:gd name="connsiteX6" fmla="*/ 87808 w 6627043"/>
                <a:gd name="connsiteY6" fmla="*/ 526837 h 526837"/>
                <a:gd name="connsiteX7" fmla="*/ 0 w 6627043"/>
                <a:gd name="connsiteY7" fmla="*/ 439029 h 526837"/>
                <a:gd name="connsiteX8" fmla="*/ 0 w 6627043"/>
                <a:gd name="connsiteY8" fmla="*/ 87808 h 526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27043" h="526837">
                  <a:moveTo>
                    <a:pt x="0" y="87808"/>
                  </a:moveTo>
                  <a:cubicBezTo>
                    <a:pt x="0" y="39313"/>
                    <a:pt x="39313" y="0"/>
                    <a:pt x="87808" y="0"/>
                  </a:cubicBezTo>
                  <a:lnTo>
                    <a:pt x="6539235" y="0"/>
                  </a:lnTo>
                  <a:cubicBezTo>
                    <a:pt x="6587730" y="0"/>
                    <a:pt x="6627043" y="39313"/>
                    <a:pt x="6627043" y="87808"/>
                  </a:cubicBezTo>
                  <a:lnTo>
                    <a:pt x="6627043" y="439029"/>
                  </a:lnTo>
                  <a:cubicBezTo>
                    <a:pt x="6627043" y="487524"/>
                    <a:pt x="6587730" y="526837"/>
                    <a:pt x="6539235" y="526837"/>
                  </a:cubicBezTo>
                  <a:lnTo>
                    <a:pt x="87808" y="526837"/>
                  </a:lnTo>
                  <a:cubicBezTo>
                    <a:pt x="39313" y="526837"/>
                    <a:pt x="0" y="487524"/>
                    <a:pt x="0" y="439029"/>
                  </a:cubicBezTo>
                  <a:lnTo>
                    <a:pt x="0" y="87808"/>
                  </a:lnTo>
                  <a:close/>
                </a:path>
              </a:pathLst>
            </a:custGeom>
            <a:ln>
              <a:solidFill>
                <a:schemeClr val="accent1">
                  <a:lumMod val="60000"/>
                  <a:lumOff val="40000"/>
                </a:schemeClr>
              </a:solidFill>
            </a:ln>
          </p:spPr>
          <p:style>
            <a:lnRef idx="1">
              <a:schemeClr val="accent1"/>
            </a:lnRef>
            <a:fillRef idx="2">
              <a:schemeClr val="accent1"/>
            </a:fillRef>
            <a:effectRef idx="1">
              <a:schemeClr val="accent1"/>
            </a:effectRef>
            <a:fontRef idx="minor">
              <a:schemeClr val="dk1"/>
            </a:fontRef>
          </p:style>
          <p:txBody>
            <a:bodyPr lIns="255381" tIns="25718" rIns="255381" bIns="25718" spcCol="1270" anchor="ctr"/>
            <a:lstStyle/>
            <a:p>
              <a:pPr marL="0" marR="0" lvl="0" indent="0" defTabSz="1422400" eaLnBrk="1" fontAlgn="base" latinLnBrk="0" hangingPunct="1">
                <a:lnSpc>
                  <a:spcPct val="90000"/>
                </a:lnSpc>
                <a:spcBef>
                  <a:spcPct val="0"/>
                </a:spcBef>
                <a:spcAft>
                  <a:spcPct val="35000"/>
                </a:spcAft>
                <a:buClrTx/>
                <a:buSzTx/>
                <a:buFontTx/>
                <a:buNone/>
                <a:tabLst/>
                <a:defRPr/>
              </a:pPr>
              <a:r>
                <a:rPr kumimoji="1" lang="en-US" altLang="zh-TW" sz="3200" b="1" kern="0" dirty="0" smtClean="0">
                  <a:solidFill>
                    <a:srgbClr val="1F497D">
                      <a:lumMod val="75000"/>
                    </a:srgbClr>
                  </a:solidFill>
                  <a:latin typeface="+mn-ea"/>
                </a:rPr>
                <a:t>(</a:t>
              </a:r>
              <a:r>
                <a:rPr kumimoji="1" lang="zh-TW" altLang="en-US" sz="3200" b="1" kern="0" dirty="0" smtClean="0">
                  <a:solidFill>
                    <a:srgbClr val="1F497D">
                      <a:lumMod val="75000"/>
                    </a:srgbClr>
                  </a:solidFill>
                  <a:latin typeface="+mn-ea"/>
                </a:rPr>
                <a:t>三</a:t>
              </a:r>
              <a:r>
                <a:rPr kumimoji="1" lang="en-US" altLang="zh-TW" sz="3200" b="1" kern="0" dirty="0" smtClean="0">
                  <a:solidFill>
                    <a:srgbClr val="1F497D">
                      <a:lumMod val="75000"/>
                    </a:srgbClr>
                  </a:solidFill>
                  <a:latin typeface="+mn-ea"/>
                </a:rPr>
                <a:t>)</a:t>
              </a:r>
              <a:r>
                <a:rPr kumimoji="1" lang="zh-TW" altLang="en-US" sz="3200" b="1" i="0" u="none" strike="noStrike" kern="0" cap="none" spc="0" normalizeH="0" baseline="0" noProof="0" dirty="0" smtClean="0">
                  <a:ln>
                    <a:noFill/>
                  </a:ln>
                  <a:solidFill>
                    <a:srgbClr val="1F497D">
                      <a:lumMod val="75000"/>
                    </a:srgbClr>
                  </a:solidFill>
                  <a:effectLst/>
                  <a:uLnTx/>
                  <a:uFillTx/>
                  <a:latin typeface="+mn-ea"/>
                  <a:cs typeface="+mn-cs"/>
                </a:rPr>
                <a:t>多元實驗辦學面向</a:t>
              </a:r>
              <a:endParaRPr kumimoji="1" lang="zh-TW" altLang="en-US" sz="3200" b="1" i="0" u="none" strike="noStrike" kern="0" cap="none" spc="0" normalizeH="0" baseline="0" noProof="0" dirty="0">
                <a:ln>
                  <a:noFill/>
                </a:ln>
                <a:solidFill>
                  <a:srgbClr val="1F497D">
                    <a:lumMod val="75000"/>
                  </a:srgbClr>
                </a:solidFill>
                <a:effectLst/>
                <a:uLnTx/>
                <a:uFillTx/>
                <a:latin typeface="+mn-ea"/>
                <a:cs typeface="+mn-cs"/>
              </a:endParaRPr>
            </a:p>
          </p:txBody>
        </p:sp>
      </p:grpSp>
    </p:spTree>
    <p:extLst>
      <p:ext uri="{BB962C8B-B14F-4D97-AF65-F5344CB8AC3E}">
        <p14:creationId xmlns:p14="http://schemas.microsoft.com/office/powerpoint/2010/main" val="30855464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1"/>
          <p:cNvSpPr>
            <a:spLocks noGrp="1"/>
          </p:cNvSpPr>
          <p:nvPr>
            <p:ph type="title"/>
          </p:nvPr>
        </p:nvSpPr>
        <p:spPr>
          <a:xfrm>
            <a:off x="395536" y="501099"/>
            <a:ext cx="6512511" cy="1143000"/>
          </a:xfrm>
        </p:spPr>
        <p:txBody>
          <a:bodyPr/>
          <a:lstStyle/>
          <a:p>
            <a:pPr algn="ctr"/>
            <a:r>
              <a:rPr lang="zh-TW" altLang="en-US" dirty="0" smtClean="0"/>
              <a:t>三</a:t>
            </a:r>
            <a:r>
              <a:rPr lang="zh-TW" altLang="en-US" dirty="0"/>
              <a:t>、</a:t>
            </a:r>
            <a:r>
              <a:rPr lang="zh-TW" altLang="en-US" dirty="0" smtClean="0"/>
              <a:t>學校</a:t>
            </a:r>
            <a:r>
              <a:rPr lang="zh-TW" altLang="en-US" dirty="0"/>
              <a:t>典範重</a:t>
            </a:r>
            <a:r>
              <a:rPr lang="zh-TW" altLang="en-US" dirty="0" smtClean="0"/>
              <a:t>塑</a:t>
            </a:r>
            <a:endParaRPr lang="zh-TW" altLang="en-US" sz="2000" dirty="0"/>
          </a:p>
        </p:txBody>
      </p:sp>
      <p:grpSp>
        <p:nvGrpSpPr>
          <p:cNvPr id="8" name="群組 7"/>
          <p:cNvGrpSpPr/>
          <p:nvPr/>
        </p:nvGrpSpPr>
        <p:grpSpPr>
          <a:xfrm>
            <a:off x="-972616" y="798567"/>
            <a:ext cx="9960398" cy="5806333"/>
            <a:chOff x="-1069669" y="563417"/>
            <a:chExt cx="11580210" cy="6835506"/>
          </a:xfrm>
        </p:grpSpPr>
        <p:sp>
          <p:nvSpPr>
            <p:cNvPr id="9" name="直線圖說文字 1 (無框線) 8"/>
            <p:cNvSpPr/>
            <p:nvPr/>
          </p:nvSpPr>
          <p:spPr>
            <a:xfrm>
              <a:off x="7683252" y="5350285"/>
              <a:ext cx="2827289" cy="1354138"/>
            </a:xfrm>
            <a:prstGeom prst="callout1">
              <a:avLst>
                <a:gd name="adj1" fmla="val 25749"/>
                <a:gd name="adj2" fmla="val -33035"/>
                <a:gd name="adj3" fmla="val 52974"/>
                <a:gd name="adj4" fmla="val 1787"/>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noFill/>
              <a:prstDash val="solid"/>
            </a:ln>
            <a:effectLst>
              <a:outerShdw blurRad="40000" dist="20000" dir="5400000" rotWithShape="0">
                <a:srgbClr val="000000">
                  <a:alpha val="38000"/>
                </a:srgbClr>
              </a:outerShdw>
            </a:effectLst>
          </p:spPr>
          <p:txBody>
            <a:bodyPr anchor="ctr"/>
            <a:lstStyle/>
            <a:p>
              <a:pPr marL="0" marR="0" lvl="0" indent="0" defTabSz="914400" eaLnBrk="0" fontAlgn="base" latinLnBrk="0" hangingPunct="0">
                <a:lnSpc>
                  <a:spcPct val="100000"/>
                </a:lnSpc>
                <a:spcBef>
                  <a:spcPct val="0"/>
                </a:spcBef>
                <a:spcAft>
                  <a:spcPct val="0"/>
                </a:spcAft>
                <a:buClrTx/>
                <a:buSzTx/>
                <a:buFontTx/>
                <a:buNone/>
                <a:tabLst/>
                <a:defRPr/>
              </a:pPr>
              <a:r>
                <a:rPr kumimoji="1" lang="zh-TW" altLang="en-US" sz="1800" b="1" i="0" u="none" strike="noStrike" kern="0" cap="none" spc="0" normalizeH="0" baseline="0" noProof="0" dirty="0">
                  <a:ln>
                    <a:noFill/>
                  </a:ln>
                  <a:solidFill>
                    <a:prstClr val="black"/>
                  </a:solidFill>
                  <a:effectLst/>
                  <a:uLnTx/>
                  <a:uFillTx/>
                  <a:latin typeface="Arial" panose="020B0604020202020204" pitchFamily="34" charset="0"/>
                  <a:ea typeface="新細明體"/>
                  <a:cs typeface="Arial" panose="020B0604020202020204" pitchFamily="34" charset="0"/>
                </a:rPr>
                <a:t>     </a:t>
              </a:r>
              <a:r>
                <a:rPr kumimoji="1" lang="zh-TW" altLang="en-US" sz="1800" b="1" i="0" u="none" strike="noStrike" kern="0" cap="none" spc="0" normalizeH="0" baseline="0" noProof="0" dirty="0">
                  <a:ln>
                    <a:noFill/>
                  </a:ln>
                  <a:solidFill>
                    <a:srgbClr val="C00000"/>
                  </a:solidFill>
                  <a:effectLst/>
                  <a:uLnTx/>
                  <a:uFillTx/>
                  <a:latin typeface="Arial" panose="020B0604020202020204" pitchFamily="34" charset="0"/>
                  <a:ea typeface="新細明體"/>
                  <a:cs typeface="Arial" panose="020B0604020202020204" pitchFamily="34" charset="0"/>
                </a:rPr>
                <a:t>三階段經費獎勵 </a:t>
              </a:r>
              <a:r>
                <a:rPr kumimoji="1" lang="en-US" altLang="zh-TW" sz="1800" b="1" i="0" u="none" strike="noStrike" kern="0" cap="none" spc="0" normalizeH="0" baseline="0" noProof="0" dirty="0">
                  <a:ln>
                    <a:noFill/>
                  </a:ln>
                  <a:solidFill>
                    <a:srgbClr val="C00000"/>
                  </a:solidFill>
                  <a:effectLst/>
                  <a:uLnTx/>
                  <a:uFillTx/>
                  <a:latin typeface="Arial" panose="020B0604020202020204" pitchFamily="34" charset="0"/>
                  <a:ea typeface="新細明體"/>
                  <a:cs typeface="Arial" panose="020B0604020202020204" pitchFamily="34" charset="0"/>
                </a:rPr>
                <a:t>:</a:t>
              </a:r>
            </a:p>
            <a:p>
              <a:pPr marL="0" marR="0" lvl="0" indent="0" defTabSz="914400" eaLnBrk="0" fontAlgn="base" latinLnBrk="0" hangingPunct="0">
                <a:lnSpc>
                  <a:spcPct val="100000"/>
                </a:lnSpc>
                <a:spcBef>
                  <a:spcPct val="0"/>
                </a:spcBef>
                <a:spcAft>
                  <a:spcPct val="0"/>
                </a:spcAft>
                <a:buClrTx/>
                <a:buSzTx/>
                <a:buFontTx/>
                <a:buNone/>
                <a:tabLst/>
                <a:defRPr/>
              </a:pPr>
              <a:r>
                <a:rPr kumimoji="1" lang="zh-TW" altLang="en-US" sz="1800" b="1" i="0" u="none" strike="noStrike" kern="0" cap="none" spc="0" normalizeH="0" baseline="0" noProof="0" dirty="0">
                  <a:ln>
                    <a:noFill/>
                  </a:ln>
                  <a:solidFill>
                    <a:prstClr val="black"/>
                  </a:solidFill>
                  <a:effectLst/>
                  <a:uLnTx/>
                  <a:uFillTx/>
                  <a:latin typeface="Arial" panose="020B0604020202020204" pitchFamily="34" charset="0"/>
                  <a:ea typeface="新細明體"/>
                  <a:cs typeface="Arial" panose="020B0604020202020204" pitchFamily="34" charset="0"/>
                </a:rPr>
                <a:t> </a:t>
              </a:r>
              <a:r>
                <a:rPr kumimoji="1" lang="en-US" altLang="zh-TW" sz="1800" b="1" i="0" u="none" strike="noStrike" kern="0" cap="none" spc="0" normalizeH="0" baseline="0" noProof="0" dirty="0" smtClean="0">
                  <a:ln>
                    <a:noFill/>
                  </a:ln>
                  <a:solidFill>
                    <a:prstClr val="black"/>
                  </a:solidFill>
                  <a:effectLst/>
                  <a:uLnTx/>
                  <a:uFillTx/>
                  <a:latin typeface="Arial" panose="020B0604020202020204" pitchFamily="34" charset="0"/>
                  <a:ea typeface="新細明體"/>
                  <a:cs typeface="Arial" panose="020B0604020202020204" pitchFamily="34" charset="0"/>
                </a:rPr>
                <a:t>1.</a:t>
              </a:r>
              <a:r>
                <a:rPr kumimoji="1" lang="zh-TW" altLang="en-US" sz="1800" b="1" i="0" u="none" strike="noStrike" kern="0" cap="none" spc="0" normalizeH="0" baseline="0" noProof="0" dirty="0" smtClean="0">
                  <a:ln>
                    <a:noFill/>
                  </a:ln>
                  <a:solidFill>
                    <a:prstClr val="black"/>
                  </a:solidFill>
                  <a:effectLst/>
                  <a:uLnTx/>
                  <a:uFillTx/>
                  <a:latin typeface="Arial" panose="020B0604020202020204" pitchFamily="34" charset="0"/>
                  <a:ea typeface="新細明體"/>
                  <a:cs typeface="Arial" panose="020B0604020202020204" pitchFamily="34" charset="0"/>
                </a:rPr>
                <a:t> 種子階段</a:t>
              </a:r>
              <a:r>
                <a:rPr kumimoji="1" lang="en-US" altLang="zh-TW" sz="1800" b="1" i="0" u="none" strike="noStrike" kern="0" cap="none" spc="0" normalizeH="0" baseline="0" noProof="0" dirty="0" smtClean="0">
                  <a:ln>
                    <a:noFill/>
                  </a:ln>
                  <a:solidFill>
                    <a:prstClr val="black"/>
                  </a:solidFill>
                  <a:effectLst/>
                  <a:uLnTx/>
                  <a:uFillTx/>
                  <a:latin typeface="Arial" panose="020B0604020202020204" pitchFamily="34" charset="0"/>
                  <a:ea typeface="新細明體"/>
                  <a:cs typeface="Arial" panose="020B0604020202020204" pitchFamily="34" charset="0"/>
                </a:rPr>
                <a:t>(</a:t>
              </a:r>
              <a:r>
                <a:rPr kumimoji="1" lang="zh-TW" altLang="en-US" sz="1800" b="1" i="0" u="none" strike="noStrike" kern="0" cap="none" spc="0" normalizeH="0" baseline="0" noProof="0" dirty="0" smtClean="0">
                  <a:ln>
                    <a:noFill/>
                  </a:ln>
                  <a:solidFill>
                    <a:prstClr val="black"/>
                  </a:solidFill>
                  <a:effectLst/>
                  <a:uLnTx/>
                  <a:uFillTx/>
                  <a:latin typeface="Arial" panose="020B0604020202020204" pitchFamily="34" charset="0"/>
                  <a:ea typeface="新細明體"/>
                  <a:cs typeface="Arial" panose="020B0604020202020204" pitchFamily="34" charset="0"/>
                </a:rPr>
                <a:t>規劃</a:t>
              </a:r>
              <a:r>
                <a:rPr kumimoji="1" lang="en-US" altLang="zh-TW" sz="1800" b="1" i="0" u="none" strike="noStrike" kern="0" cap="none" spc="0" normalizeH="0" baseline="0" noProof="0" dirty="0" smtClean="0">
                  <a:ln>
                    <a:noFill/>
                  </a:ln>
                  <a:solidFill>
                    <a:prstClr val="black"/>
                  </a:solidFill>
                  <a:effectLst/>
                  <a:uLnTx/>
                  <a:uFillTx/>
                  <a:latin typeface="Arial" panose="020B0604020202020204" pitchFamily="34" charset="0"/>
                  <a:ea typeface="新細明體"/>
                  <a:cs typeface="Arial" panose="020B0604020202020204" pitchFamily="34" charset="0"/>
                </a:rPr>
                <a:t>)</a:t>
              </a:r>
            </a:p>
            <a:p>
              <a:pPr marL="0" marR="0" lvl="0" indent="0" defTabSz="914400" eaLnBrk="0" fontAlgn="base" latinLnBrk="0" hangingPunct="0">
                <a:lnSpc>
                  <a:spcPct val="100000"/>
                </a:lnSpc>
                <a:spcBef>
                  <a:spcPct val="0"/>
                </a:spcBef>
                <a:spcAft>
                  <a:spcPct val="0"/>
                </a:spcAft>
                <a:buClrTx/>
                <a:buSzTx/>
                <a:buFontTx/>
                <a:buNone/>
                <a:tabLst/>
                <a:defRPr/>
              </a:pPr>
              <a:r>
                <a:rPr kumimoji="1" lang="zh-TW" altLang="en-US" sz="1800" b="1" i="0" u="none" strike="noStrike" kern="0" cap="none" spc="0" normalizeH="0" baseline="0" noProof="0" dirty="0" smtClean="0">
                  <a:ln>
                    <a:noFill/>
                  </a:ln>
                  <a:solidFill>
                    <a:prstClr val="black"/>
                  </a:solidFill>
                  <a:effectLst/>
                  <a:uLnTx/>
                  <a:uFillTx/>
                  <a:latin typeface="Arial" panose="020B0604020202020204" pitchFamily="34" charset="0"/>
                  <a:ea typeface="新細明體"/>
                  <a:cs typeface="Arial" panose="020B0604020202020204" pitchFamily="34" charset="0"/>
                </a:rPr>
                <a:t> </a:t>
              </a:r>
              <a:r>
                <a:rPr kumimoji="1" lang="en-US" altLang="zh-TW" sz="1800" b="1" i="0" u="none" strike="noStrike" kern="0" cap="none" spc="0" normalizeH="0" baseline="0" noProof="0" dirty="0" smtClean="0">
                  <a:ln>
                    <a:noFill/>
                  </a:ln>
                  <a:solidFill>
                    <a:prstClr val="black"/>
                  </a:solidFill>
                  <a:effectLst/>
                  <a:uLnTx/>
                  <a:uFillTx/>
                  <a:latin typeface="Arial" panose="020B0604020202020204" pitchFamily="34" charset="0"/>
                  <a:ea typeface="新細明體"/>
                  <a:cs typeface="Arial" panose="020B0604020202020204" pitchFamily="34" charset="0"/>
                </a:rPr>
                <a:t>2.</a:t>
              </a:r>
              <a:r>
                <a:rPr kumimoji="1" lang="zh-TW" altLang="en-US" sz="1800" b="1" i="0" u="none" strike="noStrike" kern="0" cap="none" spc="0" normalizeH="0" baseline="0" noProof="0" dirty="0" smtClean="0">
                  <a:ln>
                    <a:noFill/>
                  </a:ln>
                  <a:solidFill>
                    <a:prstClr val="black"/>
                  </a:solidFill>
                  <a:effectLst/>
                  <a:uLnTx/>
                  <a:uFillTx/>
                  <a:latin typeface="Arial" panose="020B0604020202020204" pitchFamily="34" charset="0"/>
                  <a:ea typeface="新細明體"/>
                  <a:cs typeface="Arial" panose="020B0604020202020204" pitchFamily="34" charset="0"/>
                </a:rPr>
                <a:t>啟動階段</a:t>
              </a:r>
              <a:r>
                <a:rPr kumimoji="1" lang="en-US" altLang="zh-TW" sz="1800" b="1" i="0" u="none" strike="noStrike" kern="0" cap="none" spc="0" normalizeH="0" baseline="0" noProof="0" dirty="0" smtClean="0">
                  <a:ln>
                    <a:noFill/>
                  </a:ln>
                  <a:solidFill>
                    <a:prstClr val="black"/>
                  </a:solidFill>
                  <a:effectLst/>
                  <a:uLnTx/>
                  <a:uFillTx/>
                  <a:latin typeface="Arial" panose="020B0604020202020204" pitchFamily="34" charset="0"/>
                  <a:ea typeface="新細明體"/>
                  <a:cs typeface="Arial" panose="020B0604020202020204" pitchFamily="34" charset="0"/>
                </a:rPr>
                <a:t>(</a:t>
              </a:r>
              <a:r>
                <a:rPr kumimoji="1" lang="zh-TW" altLang="en-US" sz="1800" b="1" i="0" u="none" strike="noStrike" kern="0" cap="none" spc="0" normalizeH="0" baseline="0" noProof="0" dirty="0" smtClean="0">
                  <a:ln>
                    <a:noFill/>
                  </a:ln>
                  <a:solidFill>
                    <a:prstClr val="black"/>
                  </a:solidFill>
                  <a:effectLst/>
                  <a:uLnTx/>
                  <a:uFillTx/>
                  <a:latin typeface="Arial" panose="020B0604020202020204" pitchFamily="34" charset="0"/>
                  <a:ea typeface="新細明體"/>
                  <a:cs typeface="Arial" panose="020B0604020202020204" pitchFamily="34" charset="0"/>
                </a:rPr>
                <a:t>創新實驗</a:t>
              </a:r>
              <a:r>
                <a:rPr kumimoji="1" lang="en-US" altLang="zh-TW" sz="1800" b="1" i="0" u="none" strike="noStrike" kern="0" cap="none" spc="0" normalizeH="0" baseline="0" noProof="0" dirty="0" smtClean="0">
                  <a:ln>
                    <a:noFill/>
                  </a:ln>
                  <a:solidFill>
                    <a:prstClr val="black"/>
                  </a:solidFill>
                  <a:effectLst/>
                  <a:uLnTx/>
                  <a:uFillTx/>
                  <a:latin typeface="Arial" panose="020B0604020202020204" pitchFamily="34" charset="0"/>
                  <a:ea typeface="新細明體"/>
                  <a:cs typeface="Arial" panose="020B0604020202020204" pitchFamily="34" charset="0"/>
                </a:rPr>
                <a:t>)</a:t>
              </a:r>
            </a:p>
            <a:p>
              <a:pPr marL="0" marR="0" lvl="0" indent="0" defTabSz="914400" eaLnBrk="0" fontAlgn="base" latinLnBrk="0" hangingPunct="0">
                <a:lnSpc>
                  <a:spcPct val="100000"/>
                </a:lnSpc>
                <a:spcBef>
                  <a:spcPct val="0"/>
                </a:spcBef>
                <a:spcAft>
                  <a:spcPct val="0"/>
                </a:spcAft>
                <a:buClrTx/>
                <a:buSzTx/>
                <a:buFontTx/>
                <a:buNone/>
                <a:tabLst/>
                <a:defRPr/>
              </a:pPr>
              <a:r>
                <a:rPr kumimoji="1" lang="zh-TW" altLang="en-US" sz="1800" b="1" i="0" u="none" strike="noStrike" kern="0" cap="none" spc="0" normalizeH="0" baseline="0" noProof="0" dirty="0" smtClean="0">
                  <a:ln>
                    <a:noFill/>
                  </a:ln>
                  <a:solidFill>
                    <a:prstClr val="black"/>
                  </a:solidFill>
                  <a:effectLst/>
                  <a:uLnTx/>
                  <a:uFillTx/>
                  <a:latin typeface="Arial" panose="020B0604020202020204" pitchFamily="34" charset="0"/>
                  <a:ea typeface="新細明體"/>
                  <a:cs typeface="Arial" panose="020B0604020202020204" pitchFamily="34" charset="0"/>
                </a:rPr>
                <a:t> </a:t>
              </a:r>
              <a:r>
                <a:rPr kumimoji="1" lang="en-US" altLang="zh-TW" sz="1800" b="1" i="0" u="none" strike="noStrike" kern="0" cap="none" spc="0" normalizeH="0" baseline="0" noProof="0" dirty="0" smtClean="0">
                  <a:ln>
                    <a:noFill/>
                  </a:ln>
                  <a:solidFill>
                    <a:prstClr val="black"/>
                  </a:solidFill>
                  <a:effectLst/>
                  <a:uLnTx/>
                  <a:uFillTx/>
                  <a:latin typeface="Arial" panose="020B0604020202020204" pitchFamily="34" charset="0"/>
                  <a:ea typeface="新細明體"/>
                  <a:cs typeface="Arial" panose="020B0604020202020204" pitchFamily="34" charset="0"/>
                </a:rPr>
                <a:t>3.</a:t>
              </a:r>
              <a:r>
                <a:rPr kumimoji="1" lang="zh-TW" altLang="en-US" sz="1800" b="1" i="0" u="none" strike="noStrike" kern="0" cap="none" spc="0" normalizeH="0" baseline="0" noProof="0" dirty="0" smtClean="0">
                  <a:ln>
                    <a:noFill/>
                  </a:ln>
                  <a:solidFill>
                    <a:prstClr val="black"/>
                  </a:solidFill>
                  <a:effectLst/>
                  <a:uLnTx/>
                  <a:uFillTx/>
                  <a:latin typeface="Arial" panose="020B0604020202020204" pitchFamily="34" charset="0"/>
                  <a:ea typeface="新細明體"/>
                  <a:cs typeface="Arial" panose="020B0604020202020204" pitchFamily="34" charset="0"/>
                </a:rPr>
                <a:t>開展階段</a:t>
              </a:r>
              <a:r>
                <a:rPr kumimoji="1" lang="en-US" altLang="zh-TW" sz="1800" b="1" i="0" u="none" strike="noStrike" kern="0" cap="none" spc="0" normalizeH="0" baseline="0" noProof="0" dirty="0" smtClean="0">
                  <a:ln>
                    <a:noFill/>
                  </a:ln>
                  <a:solidFill>
                    <a:prstClr val="black"/>
                  </a:solidFill>
                  <a:effectLst/>
                  <a:uLnTx/>
                  <a:uFillTx/>
                  <a:latin typeface="Arial" panose="020B0604020202020204" pitchFamily="34" charset="0"/>
                  <a:ea typeface="新細明體"/>
                  <a:cs typeface="Arial" panose="020B0604020202020204" pitchFamily="34" charset="0"/>
                </a:rPr>
                <a:t>(</a:t>
              </a:r>
              <a:r>
                <a:rPr kumimoji="1" lang="zh-TW" altLang="en-US" sz="1800" b="1" i="0" u="none" strike="noStrike" kern="0" cap="none" spc="0" normalizeH="0" baseline="0" noProof="0" dirty="0" smtClean="0">
                  <a:ln>
                    <a:noFill/>
                  </a:ln>
                  <a:solidFill>
                    <a:prstClr val="black"/>
                  </a:solidFill>
                  <a:effectLst/>
                  <a:uLnTx/>
                  <a:uFillTx/>
                  <a:latin typeface="Arial" panose="020B0604020202020204" pitchFamily="34" charset="0"/>
                  <a:ea typeface="新細明體"/>
                  <a:cs typeface="Arial" panose="020B0604020202020204" pitchFamily="34" charset="0"/>
                </a:rPr>
                <a:t>推展運作</a:t>
              </a:r>
              <a:r>
                <a:rPr kumimoji="1" lang="en-US" altLang="zh-TW" sz="1800" b="1" i="0" u="none" strike="noStrike" kern="0" cap="none" spc="0" normalizeH="0" baseline="0" noProof="0" dirty="0" smtClean="0">
                  <a:ln>
                    <a:noFill/>
                  </a:ln>
                  <a:solidFill>
                    <a:prstClr val="black"/>
                  </a:solidFill>
                  <a:effectLst/>
                  <a:uLnTx/>
                  <a:uFillTx/>
                  <a:latin typeface="Arial" panose="020B0604020202020204" pitchFamily="34" charset="0"/>
                  <a:ea typeface="新細明體"/>
                  <a:cs typeface="Arial" panose="020B0604020202020204" pitchFamily="34" charset="0"/>
                </a:rPr>
                <a:t>)</a:t>
              </a:r>
              <a:endParaRPr kumimoji="1" lang="en-US" altLang="zh-TW" sz="1800" b="1" i="0" u="none" strike="noStrike" kern="0" cap="none" spc="0" normalizeH="0" baseline="0" noProof="0" dirty="0">
                <a:ln>
                  <a:noFill/>
                </a:ln>
                <a:solidFill>
                  <a:prstClr val="black"/>
                </a:solidFill>
                <a:effectLst/>
                <a:uLnTx/>
                <a:uFillTx/>
                <a:latin typeface="Arial" panose="020B0604020202020204" pitchFamily="34" charset="0"/>
                <a:ea typeface="新細明體"/>
                <a:cs typeface="Arial" panose="020B0604020202020204" pitchFamily="34" charset="0"/>
              </a:endParaRPr>
            </a:p>
          </p:txBody>
        </p:sp>
        <p:sp>
          <p:nvSpPr>
            <p:cNvPr id="10" name="AutoShape 67"/>
            <p:cNvSpPr>
              <a:spLocks noChangeArrowheads="1"/>
            </p:cNvSpPr>
            <p:nvPr/>
          </p:nvSpPr>
          <p:spPr bwMode="auto">
            <a:xfrm rot="10443842" flipH="1">
              <a:off x="-1069669" y="563417"/>
              <a:ext cx="10540693" cy="545623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13" y="9993"/>
                  </a:moveTo>
                  <a:cubicBezTo>
                    <a:pt x="15021" y="7751"/>
                    <a:pt x="13075" y="6116"/>
                    <a:pt x="10800" y="6116"/>
                  </a:cubicBezTo>
                  <a:cubicBezTo>
                    <a:pt x="9347" y="6116"/>
                    <a:pt x="7976" y="6790"/>
                    <a:pt x="7089" y="7941"/>
                  </a:cubicBezTo>
                  <a:lnTo>
                    <a:pt x="2245" y="4208"/>
                  </a:lnTo>
                  <a:cubicBezTo>
                    <a:pt x="4289" y="1554"/>
                    <a:pt x="7450" y="0"/>
                    <a:pt x="10800" y="0"/>
                  </a:cubicBezTo>
                  <a:cubicBezTo>
                    <a:pt x="16046" y="0"/>
                    <a:pt x="20534" y="3770"/>
                    <a:pt x="21438" y="8939"/>
                  </a:cubicBezTo>
                  <a:lnTo>
                    <a:pt x="24098" y="8474"/>
                  </a:lnTo>
                  <a:lnTo>
                    <a:pt x="19418" y="15138"/>
                  </a:lnTo>
                  <a:lnTo>
                    <a:pt x="12754" y="10458"/>
                  </a:lnTo>
                  <a:lnTo>
                    <a:pt x="15413" y="9993"/>
                  </a:lnTo>
                  <a:close/>
                </a:path>
              </a:pathLst>
            </a:cu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1" lang="zh-TW" altLang="en-US" sz="1800" b="1" i="0" u="none" strike="noStrike" kern="0" cap="none" spc="0" normalizeH="0" baseline="0" noProof="0">
                <a:ln>
                  <a:noFill/>
                </a:ln>
                <a:solidFill>
                  <a:prstClr val="black"/>
                </a:solidFill>
                <a:effectLst/>
                <a:uLnTx/>
                <a:uFillTx/>
                <a:latin typeface="Arial"/>
                <a:ea typeface="標楷體" panose="03000509000000000000" pitchFamily="65" charset="-120"/>
                <a:cs typeface="+mn-cs"/>
              </a:endParaRPr>
            </a:p>
          </p:txBody>
        </p:sp>
        <p:sp>
          <p:nvSpPr>
            <p:cNvPr id="11" name="Oval 72"/>
            <p:cNvSpPr>
              <a:spLocks noChangeArrowheads="1"/>
            </p:cNvSpPr>
            <p:nvPr/>
          </p:nvSpPr>
          <p:spPr bwMode="auto">
            <a:xfrm>
              <a:off x="984002" y="4214813"/>
              <a:ext cx="1712913" cy="1543050"/>
            </a:xfrm>
            <a:prstGeom prst="ellipse">
              <a:avLst/>
            </a:prstGeom>
            <a:gradFill rotWithShape="0">
              <a:gsLst>
                <a:gs pos="0">
                  <a:srgbClr val="33CC33"/>
                </a:gs>
                <a:gs pos="100000">
                  <a:srgbClr val="0C2F0C"/>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kumimoji="1" b="1">
                  <a:solidFill>
                    <a:schemeClr val="tx1"/>
                  </a:solidFill>
                  <a:latin typeface="Arial" panose="020B0604020202020204" pitchFamily="34" charset="0"/>
                  <a:ea typeface="新細明體" panose="02020500000000000000" pitchFamily="18" charset="-120"/>
                </a:defRPr>
              </a:lvl1pPr>
              <a:lvl2pPr marL="742950" indent="-285750">
                <a:defRPr kumimoji="1" b="1">
                  <a:solidFill>
                    <a:schemeClr val="tx1"/>
                  </a:solidFill>
                  <a:latin typeface="Arial" panose="020B0604020202020204" pitchFamily="34" charset="0"/>
                  <a:ea typeface="新細明體" panose="02020500000000000000" pitchFamily="18" charset="-120"/>
                </a:defRPr>
              </a:lvl2pPr>
              <a:lvl3pPr marL="1143000" indent="-228600">
                <a:defRPr kumimoji="1" b="1">
                  <a:solidFill>
                    <a:schemeClr val="tx1"/>
                  </a:solidFill>
                  <a:latin typeface="Arial" panose="020B0604020202020204" pitchFamily="34" charset="0"/>
                  <a:ea typeface="新細明體" panose="02020500000000000000" pitchFamily="18" charset="-120"/>
                </a:defRPr>
              </a:lvl3pPr>
              <a:lvl4pPr marL="1600200" indent="-228600">
                <a:defRPr kumimoji="1" b="1">
                  <a:solidFill>
                    <a:schemeClr val="tx1"/>
                  </a:solidFill>
                  <a:latin typeface="Arial" panose="020B0604020202020204" pitchFamily="34" charset="0"/>
                  <a:ea typeface="新細明體" panose="02020500000000000000" pitchFamily="18" charset="-120"/>
                </a:defRPr>
              </a:lvl4pPr>
              <a:lvl5pPr marL="2057400" indent="-228600">
                <a:defRPr kumimoji="1" b="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1" lang="zh-TW" altLang="en-US" sz="2400" b="1" i="0" u="none" strike="noStrike" kern="0" cap="none" spc="0" normalizeH="0" baseline="0" noProof="0" dirty="0">
                  <a:ln>
                    <a:noFill/>
                  </a:ln>
                  <a:solidFill>
                    <a:srgbClr val="FFFFFF"/>
                  </a:solidFill>
                  <a:effectLst/>
                  <a:uLnTx/>
                  <a:uFillTx/>
                  <a:latin typeface="微軟正黑體" pitchFamily="34" charset="-120"/>
                  <a:ea typeface="微軟正黑體" pitchFamily="34" charset="-120"/>
                </a:rPr>
                <a:t>學校遴薦</a:t>
              </a:r>
              <a:endParaRPr kumimoji="1" lang="en-US" altLang="zh-TW" sz="2400" b="1" i="0" u="none" strike="noStrike" kern="0" cap="none" spc="0" normalizeH="0" baseline="0" noProof="0" dirty="0">
                <a:ln>
                  <a:noFill/>
                </a:ln>
                <a:solidFill>
                  <a:srgbClr val="FFFFFF"/>
                </a:solidFill>
                <a:effectLst/>
                <a:uLnTx/>
                <a:uFillTx/>
                <a:latin typeface="微軟正黑體" pitchFamily="34" charset="-120"/>
                <a:ea typeface="微軟正黑體" pitchFamily="34" charset="-120"/>
              </a:endParaRPr>
            </a:p>
            <a:p>
              <a:pPr marL="0" marR="0" lvl="0" indent="0" algn="ctr" defTabSz="914400" eaLnBrk="0" fontAlgn="base" latinLnBrk="0" hangingPunct="0">
                <a:lnSpc>
                  <a:spcPct val="100000"/>
                </a:lnSpc>
                <a:spcBef>
                  <a:spcPct val="0"/>
                </a:spcBef>
                <a:spcAft>
                  <a:spcPct val="0"/>
                </a:spcAft>
                <a:buClrTx/>
                <a:buSzTx/>
                <a:buFontTx/>
                <a:buNone/>
                <a:tabLst/>
                <a:defRPr/>
              </a:pPr>
              <a:r>
                <a:rPr kumimoji="1" lang="zh-TW" altLang="en-US" sz="2400" b="1" i="0" u="none" strike="noStrike" kern="0" cap="none" spc="0" normalizeH="0" baseline="0" noProof="0" dirty="0">
                  <a:ln>
                    <a:noFill/>
                  </a:ln>
                  <a:solidFill>
                    <a:srgbClr val="FFFFFF"/>
                  </a:solidFill>
                  <a:effectLst/>
                  <a:uLnTx/>
                  <a:uFillTx/>
                  <a:latin typeface="微軟正黑體" pitchFamily="34" charset="-120"/>
                  <a:ea typeface="微軟正黑體" pitchFamily="34" charset="-120"/>
                </a:rPr>
                <a:t>創新提案</a:t>
              </a:r>
              <a:endParaRPr kumimoji="1" lang="en-US" altLang="zh-TW" sz="2400" b="1" i="0" u="none" strike="noStrike" kern="0" cap="none" spc="0" normalizeH="0" baseline="0" noProof="0" dirty="0">
                <a:ln>
                  <a:noFill/>
                </a:ln>
                <a:solidFill>
                  <a:srgbClr val="FFFFFF"/>
                </a:solidFill>
                <a:effectLst/>
                <a:uLnTx/>
                <a:uFillTx/>
                <a:latin typeface="微軟正黑體" pitchFamily="34" charset="-120"/>
                <a:ea typeface="微軟正黑體" pitchFamily="34" charset="-120"/>
              </a:endParaRPr>
            </a:p>
          </p:txBody>
        </p:sp>
        <p:sp>
          <p:nvSpPr>
            <p:cNvPr id="12" name="Oval 74"/>
            <p:cNvSpPr>
              <a:spLocks noChangeArrowheads="1"/>
            </p:cNvSpPr>
            <p:nvPr/>
          </p:nvSpPr>
          <p:spPr bwMode="auto">
            <a:xfrm>
              <a:off x="5178177" y="3798888"/>
              <a:ext cx="1949450" cy="1733550"/>
            </a:xfrm>
            <a:prstGeom prst="ellipse">
              <a:avLst/>
            </a:prstGeom>
            <a:gradFill rotWithShape="0">
              <a:gsLst>
                <a:gs pos="0">
                  <a:srgbClr val="FF9933"/>
                </a:gs>
                <a:gs pos="100000">
                  <a:srgbClr val="3B230C"/>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kumimoji="1" b="1">
                  <a:solidFill>
                    <a:schemeClr val="tx1"/>
                  </a:solidFill>
                  <a:latin typeface="Arial" panose="020B0604020202020204" pitchFamily="34" charset="0"/>
                  <a:ea typeface="新細明體" panose="02020500000000000000" pitchFamily="18" charset="-120"/>
                </a:defRPr>
              </a:lvl1pPr>
              <a:lvl2pPr marL="742950" indent="-285750">
                <a:defRPr kumimoji="1" b="1">
                  <a:solidFill>
                    <a:schemeClr val="tx1"/>
                  </a:solidFill>
                  <a:latin typeface="Arial" panose="020B0604020202020204" pitchFamily="34" charset="0"/>
                  <a:ea typeface="新細明體" panose="02020500000000000000" pitchFamily="18" charset="-120"/>
                </a:defRPr>
              </a:lvl2pPr>
              <a:lvl3pPr marL="1143000" indent="-228600">
                <a:defRPr kumimoji="1" b="1">
                  <a:solidFill>
                    <a:schemeClr val="tx1"/>
                  </a:solidFill>
                  <a:latin typeface="Arial" panose="020B0604020202020204" pitchFamily="34" charset="0"/>
                  <a:ea typeface="新細明體" panose="02020500000000000000" pitchFamily="18" charset="-120"/>
                </a:defRPr>
              </a:lvl3pPr>
              <a:lvl4pPr marL="1600200" indent="-228600">
                <a:defRPr kumimoji="1" b="1">
                  <a:solidFill>
                    <a:schemeClr val="tx1"/>
                  </a:solidFill>
                  <a:latin typeface="Arial" panose="020B0604020202020204" pitchFamily="34" charset="0"/>
                  <a:ea typeface="新細明體" panose="02020500000000000000" pitchFamily="18" charset="-120"/>
                </a:defRPr>
              </a:lvl4pPr>
              <a:lvl5pPr marL="2057400" indent="-228600">
                <a:defRPr kumimoji="1" b="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9pPr>
            </a:lstStyle>
            <a:p>
              <a:pPr marL="0" marR="0" lvl="0" indent="0" algn="ctr" defTabSz="914400" eaLnBrk="0" fontAlgn="base" latinLnBrk="1" hangingPunct="0">
                <a:lnSpc>
                  <a:spcPct val="100000"/>
                </a:lnSpc>
                <a:spcBef>
                  <a:spcPct val="0"/>
                </a:spcBef>
                <a:spcAft>
                  <a:spcPct val="0"/>
                </a:spcAft>
                <a:buClrTx/>
                <a:buSzTx/>
                <a:buFontTx/>
                <a:buNone/>
                <a:tabLst/>
                <a:defRPr/>
              </a:pPr>
              <a:r>
                <a:rPr kumimoji="1" lang="zh-TW" altLang="en-US" sz="2400" b="1" i="0" u="none" strike="noStrike" kern="0" cap="none" spc="0" normalizeH="0" baseline="0" noProof="0" dirty="0">
                  <a:ln>
                    <a:noFill/>
                  </a:ln>
                  <a:solidFill>
                    <a:srgbClr val="FFFFFF"/>
                  </a:solidFill>
                  <a:effectLst/>
                  <a:uLnTx/>
                  <a:uFillTx/>
                  <a:latin typeface="微軟正黑體" pitchFamily="34" charset="-120"/>
                  <a:ea typeface="微軟正黑體" pitchFamily="34" charset="-120"/>
                </a:rPr>
                <a:t>經費獎勵</a:t>
              </a:r>
              <a:endParaRPr kumimoji="1" lang="en-US" altLang="zh-TW" sz="2400" b="1" i="0" u="none" strike="noStrike" kern="0" cap="none" spc="0" normalizeH="0" baseline="0" noProof="0" dirty="0">
                <a:ln>
                  <a:noFill/>
                </a:ln>
                <a:solidFill>
                  <a:srgbClr val="FFFFFF"/>
                </a:solidFill>
                <a:effectLst/>
                <a:uLnTx/>
                <a:uFillTx/>
                <a:latin typeface="微軟正黑體" pitchFamily="34" charset="-120"/>
                <a:ea typeface="微軟正黑體" pitchFamily="34" charset="-120"/>
              </a:endParaRPr>
            </a:p>
            <a:p>
              <a:pPr marL="0" marR="0" lvl="0" indent="0" algn="ctr" defTabSz="914400" eaLnBrk="0" fontAlgn="base" latinLnBrk="1" hangingPunct="0">
                <a:lnSpc>
                  <a:spcPct val="100000"/>
                </a:lnSpc>
                <a:spcBef>
                  <a:spcPct val="0"/>
                </a:spcBef>
                <a:spcAft>
                  <a:spcPct val="0"/>
                </a:spcAft>
                <a:buClrTx/>
                <a:buSzTx/>
                <a:buFontTx/>
                <a:buNone/>
                <a:tabLst/>
                <a:defRPr/>
              </a:pPr>
              <a:r>
                <a:rPr kumimoji="1" lang="zh-TW" altLang="en-US" sz="2400" b="1" i="0" u="none" strike="noStrike" kern="0" cap="none" spc="0" normalizeH="0" baseline="0" noProof="0" dirty="0">
                  <a:ln>
                    <a:noFill/>
                  </a:ln>
                  <a:solidFill>
                    <a:srgbClr val="FFFFFF"/>
                  </a:solidFill>
                  <a:effectLst/>
                  <a:uLnTx/>
                  <a:uFillTx/>
                  <a:latin typeface="微軟正黑體" pitchFamily="34" charset="-120"/>
                  <a:ea typeface="微軟正黑體" pitchFamily="34" charset="-120"/>
                </a:rPr>
                <a:t>創投支持</a:t>
              </a:r>
            </a:p>
          </p:txBody>
        </p:sp>
        <p:sp>
          <p:nvSpPr>
            <p:cNvPr id="13" name="Oval 76"/>
            <p:cNvSpPr>
              <a:spLocks noChangeArrowheads="1"/>
            </p:cNvSpPr>
            <p:nvPr/>
          </p:nvSpPr>
          <p:spPr bwMode="auto">
            <a:xfrm>
              <a:off x="3196977" y="4357688"/>
              <a:ext cx="1714500" cy="1449387"/>
            </a:xfrm>
            <a:prstGeom prst="ellipse">
              <a:avLst/>
            </a:prstGeom>
            <a:gradFill rotWithShape="0">
              <a:gsLst>
                <a:gs pos="0">
                  <a:srgbClr val="CC99FF"/>
                </a:gs>
                <a:gs pos="100000">
                  <a:srgbClr val="2F233B"/>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kumimoji="1" b="1">
                  <a:solidFill>
                    <a:schemeClr val="tx1"/>
                  </a:solidFill>
                  <a:latin typeface="Arial" panose="020B0604020202020204" pitchFamily="34" charset="0"/>
                  <a:ea typeface="新細明體" panose="02020500000000000000" pitchFamily="18" charset="-120"/>
                </a:defRPr>
              </a:lvl1pPr>
              <a:lvl2pPr marL="742950" indent="-285750">
                <a:defRPr kumimoji="1" b="1">
                  <a:solidFill>
                    <a:schemeClr val="tx1"/>
                  </a:solidFill>
                  <a:latin typeface="Arial" panose="020B0604020202020204" pitchFamily="34" charset="0"/>
                  <a:ea typeface="新細明體" panose="02020500000000000000" pitchFamily="18" charset="-120"/>
                </a:defRPr>
              </a:lvl2pPr>
              <a:lvl3pPr marL="1143000" indent="-228600">
                <a:defRPr kumimoji="1" b="1">
                  <a:solidFill>
                    <a:schemeClr val="tx1"/>
                  </a:solidFill>
                  <a:latin typeface="Arial" panose="020B0604020202020204" pitchFamily="34" charset="0"/>
                  <a:ea typeface="新細明體" panose="02020500000000000000" pitchFamily="18" charset="-120"/>
                </a:defRPr>
              </a:lvl3pPr>
              <a:lvl4pPr marL="1600200" indent="-228600">
                <a:defRPr kumimoji="1" b="1">
                  <a:solidFill>
                    <a:schemeClr val="tx1"/>
                  </a:solidFill>
                  <a:latin typeface="Arial" panose="020B0604020202020204" pitchFamily="34" charset="0"/>
                  <a:ea typeface="新細明體" panose="02020500000000000000" pitchFamily="18" charset="-120"/>
                </a:defRPr>
              </a:lvl4pPr>
              <a:lvl5pPr marL="2057400" indent="-228600">
                <a:defRPr kumimoji="1" b="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1" lang="zh-TW" altLang="en-US" sz="2400" b="1" i="0" u="none" strike="noStrike" kern="0" cap="none" spc="0" normalizeH="0" baseline="0" noProof="0" dirty="0">
                  <a:ln>
                    <a:noFill/>
                  </a:ln>
                  <a:solidFill>
                    <a:srgbClr val="FFFFFF"/>
                  </a:solidFill>
                  <a:effectLst/>
                  <a:uLnTx/>
                  <a:uFillTx/>
                  <a:latin typeface="微軟正黑體" pitchFamily="34" charset="-120"/>
                  <a:ea typeface="微軟正黑體" pitchFamily="34" charset="-120"/>
                </a:rPr>
                <a:t>法令鬆綁</a:t>
              </a:r>
              <a:endParaRPr kumimoji="1" lang="en-US" altLang="zh-TW" sz="2400" b="1" i="0" u="none" strike="noStrike" kern="0" cap="none" spc="0" normalizeH="0" baseline="0" noProof="0" dirty="0">
                <a:ln>
                  <a:noFill/>
                </a:ln>
                <a:solidFill>
                  <a:srgbClr val="FFFFFF"/>
                </a:solidFill>
                <a:effectLst/>
                <a:uLnTx/>
                <a:uFillTx/>
                <a:latin typeface="微軟正黑體" pitchFamily="34" charset="-120"/>
                <a:ea typeface="微軟正黑體" pitchFamily="34" charset="-120"/>
              </a:endParaRPr>
            </a:p>
            <a:p>
              <a:pPr marL="0" marR="0" lvl="0" indent="0" algn="ctr" defTabSz="914400" eaLnBrk="0" fontAlgn="base" latinLnBrk="0" hangingPunct="0">
                <a:lnSpc>
                  <a:spcPct val="100000"/>
                </a:lnSpc>
                <a:spcBef>
                  <a:spcPct val="0"/>
                </a:spcBef>
                <a:spcAft>
                  <a:spcPct val="0"/>
                </a:spcAft>
                <a:buClrTx/>
                <a:buSzTx/>
                <a:buFontTx/>
                <a:buNone/>
                <a:tabLst/>
                <a:defRPr/>
              </a:pPr>
              <a:r>
                <a:rPr kumimoji="1" lang="zh-TW" altLang="en-US" sz="2400" b="1" i="0" u="none" strike="noStrike" kern="0" cap="none" spc="0" normalizeH="0" baseline="0" noProof="0" dirty="0">
                  <a:ln>
                    <a:noFill/>
                  </a:ln>
                  <a:solidFill>
                    <a:srgbClr val="FFFFFF"/>
                  </a:solidFill>
                  <a:effectLst/>
                  <a:uLnTx/>
                  <a:uFillTx/>
                  <a:latin typeface="微軟正黑體" pitchFamily="34" charset="-120"/>
                  <a:ea typeface="微軟正黑體" pitchFamily="34" charset="-120"/>
                </a:rPr>
                <a:t>賦予彈性</a:t>
              </a:r>
              <a:endParaRPr kumimoji="1" lang="en-US" altLang="zh-TW" sz="2400" b="1" i="0" u="none" strike="noStrike" kern="0" cap="none" spc="0" normalizeH="0" baseline="0" noProof="0" dirty="0">
                <a:ln>
                  <a:noFill/>
                </a:ln>
                <a:solidFill>
                  <a:srgbClr val="FFFFFF"/>
                </a:solidFill>
                <a:effectLst/>
                <a:uLnTx/>
                <a:uFillTx/>
                <a:latin typeface="微軟正黑體" pitchFamily="34" charset="-120"/>
                <a:ea typeface="微軟正黑體" pitchFamily="34" charset="-120"/>
              </a:endParaRPr>
            </a:p>
          </p:txBody>
        </p:sp>
        <p:sp>
          <p:nvSpPr>
            <p:cNvPr id="14" name="直線圖說文字 1 (無框線) 13"/>
            <p:cNvSpPr/>
            <p:nvPr/>
          </p:nvSpPr>
          <p:spPr>
            <a:xfrm>
              <a:off x="2111627" y="2390146"/>
              <a:ext cx="2872240" cy="1319896"/>
            </a:xfrm>
            <a:prstGeom prst="callout1">
              <a:avLst>
                <a:gd name="adj1" fmla="val 87958"/>
                <a:gd name="adj2" fmla="val 57839"/>
                <a:gd name="adj3" fmla="val 172601"/>
                <a:gd name="adj4" fmla="val 62750"/>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noFill/>
              <a:prstDash val="solid"/>
            </a:ln>
            <a:effectLst>
              <a:outerShdw blurRad="40000" dist="20000" dir="5400000" rotWithShape="0">
                <a:srgbClr val="000000">
                  <a:alpha val="38000"/>
                </a:srgbClr>
              </a:outerShdw>
            </a:effec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r>
                <a:rPr kumimoji="1" lang="zh-TW" altLang="en-US" sz="1800" b="1" i="0" u="none" strike="noStrike" kern="0" cap="none" spc="0" normalizeH="0" baseline="0" noProof="0" dirty="0">
                  <a:ln>
                    <a:noFill/>
                  </a:ln>
                  <a:solidFill>
                    <a:srgbClr val="FF0000"/>
                  </a:solidFill>
                  <a:effectLst/>
                  <a:uLnTx/>
                  <a:uFillTx/>
                  <a:latin typeface="Arial" panose="020B0604020202020204" pitchFamily="34" charset="0"/>
                  <a:ea typeface="新細明體"/>
                  <a:cs typeface="Arial" panose="020B0604020202020204" pitchFamily="34" charset="0"/>
                </a:rPr>
                <a:t>二階段法令鬆綁</a:t>
              </a:r>
              <a:endParaRPr kumimoji="1" lang="en-US" altLang="zh-TW" sz="1800" b="1" i="0" u="none" strike="noStrike" kern="0" cap="none" spc="0" normalizeH="0" baseline="0" noProof="0" dirty="0">
                <a:ln>
                  <a:noFill/>
                </a:ln>
                <a:solidFill>
                  <a:srgbClr val="FF0000"/>
                </a:solidFill>
                <a:effectLst/>
                <a:uLnTx/>
                <a:uFillTx/>
                <a:latin typeface="Arial" panose="020B0604020202020204" pitchFamily="34" charset="0"/>
                <a:ea typeface="新細明體"/>
                <a:cs typeface="Arial" panose="020B0604020202020204" pitchFamily="34" charset="0"/>
              </a:endParaRPr>
            </a:p>
            <a:p>
              <a:pPr marL="0" marR="0" lvl="0" indent="0" defTabSz="914400" eaLnBrk="0" fontAlgn="base" latinLnBrk="0" hangingPunct="0">
                <a:lnSpc>
                  <a:spcPct val="100000"/>
                </a:lnSpc>
                <a:spcBef>
                  <a:spcPct val="0"/>
                </a:spcBef>
                <a:spcAft>
                  <a:spcPct val="0"/>
                </a:spcAft>
                <a:buClrTx/>
                <a:buSzTx/>
                <a:buFontTx/>
                <a:buNone/>
                <a:tabLst/>
                <a:defRPr/>
              </a:pPr>
              <a:r>
                <a:rPr kumimoji="1" lang="en-US" altLang="zh-TW" sz="1800" b="1" i="0" u="none" strike="noStrike" kern="0" cap="none" spc="0" normalizeH="0" baseline="0" noProof="0" dirty="0">
                  <a:ln>
                    <a:noFill/>
                  </a:ln>
                  <a:solidFill>
                    <a:prstClr val="black"/>
                  </a:solidFill>
                  <a:effectLst/>
                  <a:uLnTx/>
                  <a:uFillTx/>
                  <a:latin typeface="Arial" panose="020B0604020202020204" pitchFamily="34" charset="0"/>
                  <a:ea typeface="新細明體"/>
                  <a:cs typeface="Arial" panose="020B0604020202020204" pitchFamily="34" charset="0"/>
                </a:rPr>
                <a:t>1.</a:t>
              </a:r>
              <a:r>
                <a:rPr kumimoji="1" lang="zh-TW" altLang="en-US" sz="1800" b="1" i="0" u="none" strike="noStrike" kern="0" cap="none" spc="0" normalizeH="0" baseline="0" noProof="0" dirty="0">
                  <a:ln>
                    <a:noFill/>
                  </a:ln>
                  <a:solidFill>
                    <a:prstClr val="black"/>
                  </a:solidFill>
                  <a:effectLst/>
                  <a:uLnTx/>
                  <a:uFillTx/>
                  <a:latin typeface="Arial" panose="020B0604020202020204" pitchFamily="34" charset="0"/>
                  <a:ea typeface="新細明體"/>
                  <a:cs typeface="Arial" panose="020B0604020202020204" pitchFamily="34" charset="0"/>
                </a:rPr>
                <a:t>先調整現行法規命令</a:t>
              </a:r>
              <a:endParaRPr kumimoji="1" lang="en-US" altLang="zh-TW" sz="1800" b="1" i="0" u="none" strike="noStrike" kern="0" cap="none" spc="0" normalizeH="0" baseline="0" noProof="0" dirty="0">
                <a:ln>
                  <a:noFill/>
                </a:ln>
                <a:solidFill>
                  <a:prstClr val="black"/>
                </a:solidFill>
                <a:effectLst/>
                <a:uLnTx/>
                <a:uFillTx/>
                <a:latin typeface="Arial" panose="020B0604020202020204" pitchFamily="34" charset="0"/>
                <a:ea typeface="新細明體"/>
                <a:cs typeface="Arial" panose="020B0604020202020204" pitchFamily="34" charset="0"/>
              </a:endParaRPr>
            </a:p>
            <a:p>
              <a:pPr marL="271463" marR="0" lvl="0" indent="-271463" defTabSz="914400" eaLnBrk="0" fontAlgn="base" latinLnBrk="0" hangingPunct="0">
                <a:lnSpc>
                  <a:spcPct val="100000"/>
                </a:lnSpc>
                <a:spcBef>
                  <a:spcPct val="0"/>
                </a:spcBef>
                <a:spcAft>
                  <a:spcPct val="0"/>
                </a:spcAft>
                <a:buClrTx/>
                <a:buSzTx/>
                <a:buFontTx/>
                <a:buNone/>
                <a:tabLst/>
                <a:defRPr/>
              </a:pPr>
              <a:r>
                <a:rPr kumimoji="1" lang="en-US" altLang="zh-TW" sz="1800" b="1" i="0" u="none" strike="noStrike" kern="0" cap="none" spc="0" normalizeH="0" baseline="0" noProof="0" dirty="0">
                  <a:ln>
                    <a:noFill/>
                  </a:ln>
                  <a:solidFill>
                    <a:prstClr val="black"/>
                  </a:solidFill>
                  <a:effectLst/>
                  <a:uLnTx/>
                  <a:uFillTx/>
                  <a:latin typeface="Arial" panose="020B0604020202020204" pitchFamily="34" charset="0"/>
                  <a:ea typeface="新細明體"/>
                  <a:cs typeface="Arial" panose="020B0604020202020204" pitchFamily="34" charset="0"/>
                </a:rPr>
                <a:t>2.</a:t>
              </a:r>
              <a:r>
                <a:rPr kumimoji="1" lang="zh-TW" altLang="en-US" sz="1800" b="1" i="0" u="none" strike="noStrike" kern="0" cap="none" spc="0" normalizeH="0" baseline="0" noProof="0" dirty="0">
                  <a:ln>
                    <a:noFill/>
                  </a:ln>
                  <a:solidFill>
                    <a:prstClr val="black"/>
                  </a:solidFill>
                  <a:effectLst/>
                  <a:uLnTx/>
                  <a:uFillTx/>
                  <a:latin typeface="Arial" panose="020B0604020202020204" pitchFamily="34" charset="0"/>
                  <a:ea typeface="新細明體"/>
                  <a:cs typeface="Arial" panose="020B0604020202020204" pitchFamily="34" charset="0"/>
                </a:rPr>
                <a:t>再推動</a:t>
              </a:r>
              <a:r>
                <a:rPr kumimoji="1" lang="zh-TW" altLang="en-US" sz="1800" b="1" i="0" u="sng" strike="noStrike" kern="0" cap="none" spc="0" normalizeH="0" baseline="0" noProof="0" dirty="0">
                  <a:ln>
                    <a:noFill/>
                  </a:ln>
                  <a:solidFill>
                    <a:prstClr val="black"/>
                  </a:solidFill>
                  <a:effectLst/>
                  <a:uLnTx/>
                  <a:uFillTx/>
                  <a:latin typeface="Arial" panose="020B0604020202020204" pitchFamily="34" charset="0"/>
                  <a:ea typeface="新細明體"/>
                  <a:cs typeface="Arial" panose="020B0604020202020204" pitchFamily="34" charset="0"/>
                </a:rPr>
                <a:t>高教創新轉型條例</a:t>
              </a:r>
              <a:r>
                <a:rPr kumimoji="1" lang="zh-TW" altLang="en-US" sz="1800" b="1" i="0" u="none" strike="noStrike" kern="0" cap="none" spc="0" normalizeH="0" baseline="0" noProof="0" dirty="0">
                  <a:ln>
                    <a:noFill/>
                  </a:ln>
                  <a:solidFill>
                    <a:prstClr val="black"/>
                  </a:solidFill>
                  <a:effectLst/>
                  <a:uLnTx/>
                  <a:uFillTx/>
                  <a:latin typeface="Arial" panose="020B0604020202020204" pitchFamily="34" charset="0"/>
                  <a:ea typeface="新細明體"/>
                  <a:cs typeface="Arial" panose="020B0604020202020204" pitchFamily="34" charset="0"/>
                </a:rPr>
                <a:t>立法</a:t>
              </a:r>
            </a:p>
          </p:txBody>
        </p:sp>
        <p:sp>
          <p:nvSpPr>
            <p:cNvPr id="15" name="爆炸 2 14"/>
            <p:cNvSpPr/>
            <p:nvPr/>
          </p:nvSpPr>
          <p:spPr>
            <a:xfrm rot="21282271">
              <a:off x="5028952" y="5186363"/>
              <a:ext cx="2536825" cy="1108075"/>
            </a:xfrm>
            <a:prstGeom prst="irregularSeal2">
              <a:avLst/>
            </a:prstGeom>
            <a:solidFill>
              <a:srgbClr val="B12F07"/>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lIns="0" tIns="0" rIns="0" bIns="0" anchor="ctr"/>
            <a:lstStyle/>
            <a:p>
              <a:pPr marL="0" marR="0" lvl="0" indent="0" algn="ctr" defTabSz="914400" eaLnBrk="0" fontAlgn="base" latinLnBrk="0" hangingPunct="0">
                <a:lnSpc>
                  <a:spcPts val="1500"/>
                </a:lnSpc>
                <a:spcBef>
                  <a:spcPct val="0"/>
                </a:spcBef>
                <a:spcAft>
                  <a:spcPct val="0"/>
                </a:spcAft>
                <a:buClrTx/>
                <a:buSzTx/>
                <a:buFontTx/>
                <a:buNone/>
                <a:tabLst/>
                <a:defRPr/>
              </a:pPr>
              <a:r>
                <a:rPr kumimoji="1" lang="zh-TW" altLang="en-US" sz="1600" b="1" i="0" u="none" strike="noStrike" kern="0" cap="none" spc="0" normalizeH="0" baseline="0" noProof="0" dirty="0">
                  <a:ln>
                    <a:noFill/>
                  </a:ln>
                  <a:solidFill>
                    <a:prstClr val="white"/>
                  </a:solidFill>
                  <a:effectLst/>
                  <a:uLnTx/>
                  <a:uFillTx/>
                  <a:latin typeface="微軟正黑體" pitchFamily="34" charset="-120"/>
                  <a:ea typeface="新細明體"/>
                  <a:cs typeface="+mn-cs"/>
                </a:rPr>
                <a:t>增加收益</a:t>
              </a:r>
              <a:endParaRPr kumimoji="1" lang="en-US" altLang="zh-TW" sz="1600" b="1" i="0" u="none" strike="noStrike" kern="0" cap="none" spc="0" normalizeH="0" baseline="0" noProof="0" dirty="0">
                <a:ln>
                  <a:noFill/>
                </a:ln>
                <a:solidFill>
                  <a:prstClr val="white"/>
                </a:solidFill>
                <a:effectLst/>
                <a:uLnTx/>
                <a:uFillTx/>
                <a:latin typeface="微軟正黑體" pitchFamily="34" charset="-120"/>
                <a:ea typeface="新細明體"/>
                <a:cs typeface="+mn-cs"/>
              </a:endParaRPr>
            </a:p>
            <a:p>
              <a:pPr marL="0" marR="0" lvl="0" indent="0" algn="ctr" defTabSz="914400" eaLnBrk="0" fontAlgn="base" latinLnBrk="0" hangingPunct="0">
                <a:lnSpc>
                  <a:spcPts val="1500"/>
                </a:lnSpc>
                <a:spcBef>
                  <a:spcPct val="0"/>
                </a:spcBef>
                <a:spcAft>
                  <a:spcPct val="0"/>
                </a:spcAft>
                <a:buClrTx/>
                <a:buSzTx/>
                <a:buFontTx/>
                <a:buNone/>
                <a:tabLst/>
                <a:defRPr/>
              </a:pPr>
              <a:r>
                <a:rPr kumimoji="1" lang="zh-TW" altLang="en-US" sz="1600" b="1" i="0" u="none" strike="noStrike" kern="0" cap="none" spc="0" normalizeH="0" baseline="0" noProof="0" dirty="0">
                  <a:ln>
                    <a:noFill/>
                  </a:ln>
                  <a:solidFill>
                    <a:prstClr val="white"/>
                  </a:solidFill>
                  <a:effectLst/>
                  <a:uLnTx/>
                  <a:uFillTx/>
                  <a:latin typeface="微軟正黑體" pitchFamily="34" charset="-120"/>
                  <a:ea typeface="新細明體"/>
                  <a:cs typeface="+mn-cs"/>
                </a:rPr>
                <a:t>安置人員</a:t>
              </a:r>
            </a:p>
          </p:txBody>
        </p:sp>
        <p:sp>
          <p:nvSpPr>
            <p:cNvPr id="20" name="直線圖說文字 1 (無框線) 19"/>
            <p:cNvSpPr/>
            <p:nvPr/>
          </p:nvSpPr>
          <p:spPr>
            <a:xfrm>
              <a:off x="802734" y="6516023"/>
              <a:ext cx="3397943" cy="882900"/>
            </a:xfrm>
            <a:prstGeom prst="callout1">
              <a:avLst>
                <a:gd name="adj1" fmla="val -101502"/>
                <a:gd name="adj2" fmla="val 50449"/>
                <a:gd name="adj3" fmla="val 6723"/>
                <a:gd name="adj4" fmla="val 51397"/>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noFill/>
              <a:prstDash val="solid"/>
            </a:ln>
            <a:effectLst>
              <a:outerShdw blurRad="40000" dist="20000" dir="5400000" rotWithShape="0">
                <a:srgbClr val="000000">
                  <a:alpha val="38000"/>
                </a:srgbClr>
              </a:outerShdw>
            </a:effectLst>
          </p:spPr>
          <p:txBody>
            <a:bodyPr anchor="ctr"/>
            <a:lstStyle/>
            <a:p>
              <a:pPr marL="0" marR="0" lvl="0" indent="0" defTabSz="914400" eaLnBrk="0" fontAlgn="base" latinLnBrk="0" hangingPunct="0">
                <a:lnSpc>
                  <a:spcPct val="100000"/>
                </a:lnSpc>
                <a:spcBef>
                  <a:spcPct val="0"/>
                </a:spcBef>
                <a:spcAft>
                  <a:spcPct val="0"/>
                </a:spcAft>
                <a:buClrTx/>
                <a:buSzTx/>
                <a:buFontTx/>
                <a:buNone/>
                <a:tabLst/>
                <a:defRPr/>
              </a:pPr>
              <a:r>
                <a:rPr kumimoji="1" lang="en-US" altLang="zh-TW" sz="1800" b="1" i="0" u="none" strike="noStrike" kern="0" cap="none" spc="0" normalizeH="0" baseline="0" noProof="0" dirty="0" smtClean="0">
                  <a:ln>
                    <a:noFill/>
                  </a:ln>
                  <a:solidFill>
                    <a:prstClr val="black"/>
                  </a:solidFill>
                  <a:effectLst/>
                  <a:uLnTx/>
                  <a:uFillTx/>
                  <a:latin typeface="Arial" panose="020B0604020202020204" pitchFamily="34" charset="0"/>
                  <a:ea typeface="新細明體"/>
                  <a:cs typeface="Arial" panose="020B0604020202020204" pitchFamily="34" charset="0"/>
                </a:rPr>
                <a:t>1.</a:t>
              </a:r>
              <a:r>
                <a:rPr kumimoji="1" lang="zh-TW" altLang="en-US" sz="1800" b="1" i="0" u="none" strike="noStrike" kern="0" cap="none" spc="0" normalizeH="0" baseline="0" noProof="0" dirty="0" smtClean="0">
                  <a:ln>
                    <a:noFill/>
                  </a:ln>
                  <a:solidFill>
                    <a:prstClr val="black"/>
                  </a:solidFill>
                  <a:effectLst/>
                  <a:uLnTx/>
                  <a:uFillTx/>
                  <a:latin typeface="Arial" panose="020B0604020202020204" pitchFamily="34" charset="0"/>
                  <a:ea typeface="新細明體"/>
                  <a:cs typeface="Arial" panose="020B0604020202020204" pitchFamily="34" charset="0"/>
                </a:rPr>
                <a:t>校</a:t>
              </a:r>
              <a:r>
                <a:rPr kumimoji="1" lang="zh-TW" altLang="en-US" sz="1800" b="1" i="0" u="none" strike="noStrike" kern="0" cap="none" spc="0" normalizeH="0" baseline="0" noProof="0" dirty="0">
                  <a:ln>
                    <a:noFill/>
                  </a:ln>
                  <a:solidFill>
                    <a:prstClr val="black"/>
                  </a:solidFill>
                  <a:effectLst/>
                  <a:uLnTx/>
                  <a:uFillTx/>
                  <a:latin typeface="Arial" panose="020B0604020202020204" pitchFamily="34" charset="0"/>
                  <a:ea typeface="新細明體"/>
                  <a:cs typeface="Arial" panose="020B0604020202020204" pitchFamily="34" charset="0"/>
                </a:rPr>
                <a:t>內遴薦制度→廣徵構想</a:t>
              </a:r>
            </a:p>
            <a:p>
              <a:pPr marL="0" marR="0" lvl="0" indent="0" defTabSz="914400" eaLnBrk="0" fontAlgn="base" latinLnBrk="0" hangingPunct="0">
                <a:lnSpc>
                  <a:spcPct val="100000"/>
                </a:lnSpc>
                <a:spcBef>
                  <a:spcPct val="0"/>
                </a:spcBef>
                <a:spcAft>
                  <a:spcPct val="0"/>
                </a:spcAft>
                <a:buClrTx/>
                <a:buSzTx/>
                <a:buFontTx/>
                <a:buNone/>
                <a:tabLst/>
                <a:defRPr/>
              </a:pPr>
              <a:r>
                <a:rPr kumimoji="1" lang="en-US" altLang="zh-TW" sz="1800" b="1" i="0" u="none" strike="noStrike" kern="0" cap="none" spc="0" normalizeH="0" baseline="0" noProof="0" dirty="0" smtClean="0">
                  <a:ln>
                    <a:noFill/>
                  </a:ln>
                  <a:solidFill>
                    <a:prstClr val="black"/>
                  </a:solidFill>
                  <a:effectLst/>
                  <a:uLnTx/>
                  <a:uFillTx/>
                  <a:latin typeface="Arial" panose="020B0604020202020204" pitchFamily="34" charset="0"/>
                  <a:ea typeface="新細明體"/>
                  <a:cs typeface="Arial" panose="020B0604020202020204" pitchFamily="34" charset="0"/>
                </a:rPr>
                <a:t>2.</a:t>
              </a:r>
              <a:r>
                <a:rPr kumimoji="1" lang="zh-TW" altLang="en-US" sz="1800" b="1" i="0" u="none" strike="noStrike" kern="0" cap="none" spc="0" normalizeH="0" baseline="0" noProof="0" dirty="0" smtClean="0">
                  <a:ln>
                    <a:noFill/>
                  </a:ln>
                  <a:solidFill>
                    <a:prstClr val="black"/>
                  </a:solidFill>
                  <a:effectLst/>
                  <a:uLnTx/>
                  <a:uFillTx/>
                  <a:latin typeface="Arial" panose="020B0604020202020204" pitchFamily="34" charset="0"/>
                  <a:ea typeface="新細明體"/>
                  <a:cs typeface="Arial" panose="020B0604020202020204" pitchFamily="34" charset="0"/>
                </a:rPr>
                <a:t>本部</a:t>
              </a:r>
              <a:r>
                <a:rPr kumimoji="1" lang="zh-TW" altLang="en-US" b="1" kern="0" dirty="0">
                  <a:solidFill>
                    <a:prstClr val="black"/>
                  </a:solidFill>
                  <a:latin typeface="Arial" panose="020B0604020202020204" pitchFamily="34" charset="0"/>
                  <a:ea typeface="新細明體"/>
                  <a:cs typeface="Arial" panose="020B0604020202020204" pitchFamily="34" charset="0"/>
                </a:rPr>
                <a:t>分</a:t>
              </a:r>
              <a:r>
                <a:rPr kumimoji="1" lang="zh-TW" altLang="en-US" sz="1800" b="1" i="0" u="none" strike="noStrike" kern="0" cap="none" spc="0" normalizeH="0" baseline="0" noProof="0" dirty="0" smtClean="0">
                  <a:ln>
                    <a:noFill/>
                  </a:ln>
                  <a:solidFill>
                    <a:prstClr val="black"/>
                  </a:solidFill>
                  <a:effectLst/>
                  <a:uLnTx/>
                  <a:uFillTx/>
                  <a:latin typeface="Arial" panose="020B0604020202020204" pitchFamily="34" charset="0"/>
                  <a:ea typeface="新細明體"/>
                  <a:cs typeface="Arial" panose="020B0604020202020204" pitchFamily="34" charset="0"/>
                </a:rPr>
                <a:t>梯次受理學校提案</a:t>
              </a:r>
              <a:endParaRPr kumimoji="1" lang="en-US" altLang="zh-TW" sz="1800" b="1" i="0" u="none" strike="noStrike" kern="0" cap="none" spc="0" normalizeH="0" baseline="0" noProof="0" dirty="0">
                <a:ln>
                  <a:noFill/>
                </a:ln>
                <a:solidFill>
                  <a:prstClr val="black"/>
                </a:solidFill>
                <a:effectLst/>
                <a:uLnTx/>
                <a:uFillTx/>
                <a:latin typeface="Arial" panose="020B0604020202020204" pitchFamily="34" charset="0"/>
                <a:ea typeface="新細明體"/>
                <a:cs typeface="Arial" panose="020B0604020202020204" pitchFamily="34" charset="0"/>
              </a:endParaRPr>
            </a:p>
          </p:txBody>
        </p:sp>
        <p:sp>
          <p:nvSpPr>
            <p:cNvPr id="21" name="Oval 70"/>
            <p:cNvSpPr>
              <a:spLocks noChangeArrowheads="1"/>
            </p:cNvSpPr>
            <p:nvPr/>
          </p:nvSpPr>
          <p:spPr bwMode="auto">
            <a:xfrm>
              <a:off x="6870452" y="2652713"/>
              <a:ext cx="1900238" cy="1733550"/>
            </a:xfrm>
            <a:prstGeom prst="ellipse">
              <a:avLst/>
            </a:prstGeom>
            <a:gradFill rotWithShape="0">
              <a:gsLst>
                <a:gs pos="0">
                  <a:srgbClr val="FF6600"/>
                </a:gs>
                <a:gs pos="100000">
                  <a:srgbClr val="3B1800"/>
                </a:gs>
              </a:gsLst>
              <a:path path="rect">
                <a:fillToRect r="100000" b="10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kumimoji="1" b="1">
                  <a:solidFill>
                    <a:schemeClr val="tx1"/>
                  </a:solidFill>
                  <a:latin typeface="Arial" panose="020B0604020202020204" pitchFamily="34" charset="0"/>
                  <a:ea typeface="新細明體" panose="02020500000000000000" pitchFamily="18" charset="-120"/>
                </a:defRPr>
              </a:lvl1pPr>
              <a:lvl2pPr marL="742950" indent="-285750">
                <a:defRPr kumimoji="1" b="1">
                  <a:solidFill>
                    <a:schemeClr val="tx1"/>
                  </a:solidFill>
                  <a:latin typeface="Arial" panose="020B0604020202020204" pitchFamily="34" charset="0"/>
                  <a:ea typeface="新細明體" panose="02020500000000000000" pitchFamily="18" charset="-120"/>
                </a:defRPr>
              </a:lvl2pPr>
              <a:lvl3pPr marL="1143000" indent="-228600">
                <a:defRPr kumimoji="1" b="1">
                  <a:solidFill>
                    <a:schemeClr val="tx1"/>
                  </a:solidFill>
                  <a:latin typeface="Arial" panose="020B0604020202020204" pitchFamily="34" charset="0"/>
                  <a:ea typeface="新細明體" panose="02020500000000000000" pitchFamily="18" charset="-120"/>
                </a:defRPr>
              </a:lvl3pPr>
              <a:lvl4pPr marL="1600200" indent="-228600">
                <a:defRPr kumimoji="1" b="1">
                  <a:solidFill>
                    <a:schemeClr val="tx1"/>
                  </a:solidFill>
                  <a:latin typeface="Arial" panose="020B0604020202020204" pitchFamily="34" charset="0"/>
                  <a:ea typeface="新細明體" panose="02020500000000000000" pitchFamily="18" charset="-120"/>
                </a:defRPr>
              </a:lvl4pPr>
              <a:lvl5pPr marL="2057400" indent="-228600">
                <a:defRPr kumimoji="1" b="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9pPr>
            </a:lstStyle>
            <a:p>
              <a:pPr marL="0" marR="0" lvl="0" indent="0" algn="ctr" defTabSz="914400" eaLnBrk="0" fontAlgn="base" latinLnBrk="1" hangingPunct="0">
                <a:lnSpc>
                  <a:spcPct val="100000"/>
                </a:lnSpc>
                <a:spcBef>
                  <a:spcPct val="0"/>
                </a:spcBef>
                <a:spcAft>
                  <a:spcPct val="0"/>
                </a:spcAft>
                <a:buClrTx/>
                <a:buSzTx/>
                <a:buFontTx/>
                <a:buNone/>
                <a:tabLst/>
                <a:defRPr/>
              </a:pPr>
              <a:r>
                <a:rPr kumimoji="1" lang="zh-TW" altLang="en-US" sz="2400" b="1" i="0" u="none" strike="noStrike" kern="0" cap="none" spc="0" normalizeH="0" baseline="0" noProof="0" dirty="0">
                  <a:ln>
                    <a:noFill/>
                  </a:ln>
                  <a:solidFill>
                    <a:srgbClr val="FFFFFF"/>
                  </a:solidFill>
                  <a:effectLst/>
                  <a:uLnTx/>
                  <a:uFillTx/>
                  <a:latin typeface="微軟正黑體" pitchFamily="34" charset="-120"/>
                  <a:ea typeface="微軟正黑體" pitchFamily="34" charset="-120"/>
                </a:rPr>
                <a:t>學校典範</a:t>
              </a:r>
              <a:endParaRPr kumimoji="1" lang="en-US" altLang="zh-TW" sz="2400" b="1" i="0" u="none" strike="noStrike" kern="0" cap="none" spc="0" normalizeH="0" baseline="0" noProof="0" dirty="0">
                <a:ln>
                  <a:noFill/>
                </a:ln>
                <a:solidFill>
                  <a:srgbClr val="FFFFFF"/>
                </a:solidFill>
                <a:effectLst/>
                <a:uLnTx/>
                <a:uFillTx/>
                <a:latin typeface="微軟正黑體" pitchFamily="34" charset="-120"/>
                <a:ea typeface="微軟正黑體" pitchFamily="34" charset="-120"/>
              </a:endParaRPr>
            </a:p>
            <a:p>
              <a:pPr marL="0" marR="0" lvl="0" indent="0" algn="ctr" defTabSz="914400" eaLnBrk="0" fontAlgn="base" latinLnBrk="1" hangingPunct="0">
                <a:lnSpc>
                  <a:spcPct val="100000"/>
                </a:lnSpc>
                <a:spcBef>
                  <a:spcPct val="0"/>
                </a:spcBef>
                <a:spcAft>
                  <a:spcPct val="0"/>
                </a:spcAft>
                <a:buClrTx/>
                <a:buSzTx/>
                <a:buFontTx/>
                <a:buNone/>
                <a:tabLst/>
                <a:defRPr/>
              </a:pPr>
              <a:r>
                <a:rPr kumimoji="1" lang="zh-TW" altLang="en-US" sz="2400" b="1" i="0" u="none" strike="noStrike" kern="0" cap="none" spc="0" normalizeH="0" baseline="0" noProof="0" dirty="0">
                  <a:ln>
                    <a:noFill/>
                  </a:ln>
                  <a:solidFill>
                    <a:srgbClr val="FFFFFF"/>
                  </a:solidFill>
                  <a:effectLst/>
                  <a:uLnTx/>
                  <a:uFillTx/>
                  <a:latin typeface="微軟正黑體" pitchFamily="34" charset="-120"/>
                  <a:ea typeface="微軟正黑體" pitchFamily="34" charset="-120"/>
                </a:rPr>
                <a:t>創新轉型</a:t>
              </a:r>
              <a:endParaRPr kumimoji="1" lang="en-US" altLang="zh-TW" sz="2400" b="1" i="0" u="none" strike="noStrike" kern="0" cap="none" spc="0" normalizeH="0" baseline="0" noProof="0" dirty="0">
                <a:ln>
                  <a:noFill/>
                </a:ln>
                <a:solidFill>
                  <a:srgbClr val="FFFFFF"/>
                </a:solidFill>
                <a:effectLst/>
                <a:uLnTx/>
                <a:uFillTx/>
                <a:latin typeface="微軟正黑體" pitchFamily="34" charset="-120"/>
                <a:ea typeface="微軟正黑體" pitchFamily="34" charset="-120"/>
              </a:endParaRPr>
            </a:p>
          </p:txBody>
        </p:sp>
      </p:grpSp>
      <p:cxnSp>
        <p:nvCxnSpPr>
          <p:cNvPr id="3" name="直線接點 2"/>
          <p:cNvCxnSpPr/>
          <p:nvPr/>
        </p:nvCxnSpPr>
        <p:spPr>
          <a:xfrm>
            <a:off x="3103487" y="3310728"/>
            <a:ext cx="331075" cy="972439"/>
          </a:xfrm>
          <a:prstGeom prst="line">
            <a:avLst/>
          </a:prstGeom>
          <a:ln w="31750">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2" name="直線接點 21"/>
          <p:cNvCxnSpPr/>
          <p:nvPr/>
        </p:nvCxnSpPr>
        <p:spPr>
          <a:xfrm>
            <a:off x="5874109" y="4295896"/>
            <a:ext cx="870927" cy="679133"/>
          </a:xfrm>
          <a:prstGeom prst="line">
            <a:avLst/>
          </a:prstGeom>
          <a:ln w="31750">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6" name="直線接點 25"/>
          <p:cNvCxnSpPr/>
          <p:nvPr/>
        </p:nvCxnSpPr>
        <p:spPr>
          <a:xfrm>
            <a:off x="1570129" y="5019438"/>
            <a:ext cx="518634" cy="927710"/>
          </a:xfrm>
          <a:prstGeom prst="line">
            <a:avLst/>
          </a:prstGeom>
          <a:ln w="31750">
            <a:solidFill>
              <a:schemeClr val="accent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48830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字方塊 7"/>
          <p:cNvSpPr txBox="1"/>
          <p:nvPr/>
        </p:nvSpPr>
        <p:spPr>
          <a:xfrm>
            <a:off x="114667" y="1412776"/>
            <a:ext cx="2183864"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altLang="zh-TW" sz="2400" dirty="0" smtClean="0">
                <a:solidFill>
                  <a:prstClr val="white"/>
                </a:solidFill>
              </a:rPr>
              <a:t>(</a:t>
            </a:r>
            <a:r>
              <a:rPr lang="zh-TW" altLang="en-US" sz="2400" dirty="0" smtClean="0">
                <a:solidFill>
                  <a:prstClr val="white"/>
                </a:solidFill>
              </a:rPr>
              <a:t>一</a:t>
            </a:r>
            <a:r>
              <a:rPr lang="en-US" altLang="zh-TW" sz="2400" dirty="0" smtClean="0">
                <a:solidFill>
                  <a:prstClr val="white"/>
                </a:solidFill>
              </a:rPr>
              <a:t>)</a:t>
            </a:r>
            <a:r>
              <a:rPr lang="zh-TW" altLang="en-US" sz="2400" dirty="0" smtClean="0">
                <a:solidFill>
                  <a:prstClr val="white"/>
                </a:solidFill>
              </a:rPr>
              <a:t>大學合作</a:t>
            </a:r>
            <a:endParaRPr lang="en-US" altLang="zh-TW" sz="2400" dirty="0" smtClean="0">
              <a:solidFill>
                <a:prstClr val="white"/>
              </a:solidFill>
            </a:endParaRPr>
          </a:p>
        </p:txBody>
      </p:sp>
      <p:sp>
        <p:nvSpPr>
          <p:cNvPr id="10" name="標題 1"/>
          <p:cNvSpPr>
            <a:spLocks noGrp="1"/>
          </p:cNvSpPr>
          <p:nvPr>
            <p:ph type="title"/>
          </p:nvPr>
        </p:nvSpPr>
        <p:spPr>
          <a:xfrm>
            <a:off x="395536" y="462189"/>
            <a:ext cx="6512511" cy="888229"/>
          </a:xfrm>
        </p:spPr>
        <p:txBody>
          <a:bodyPr/>
          <a:lstStyle/>
          <a:p>
            <a:pPr algn="ctr"/>
            <a:r>
              <a:rPr lang="zh-TW" altLang="en-US" dirty="0" smtClean="0"/>
              <a:t>四</a:t>
            </a:r>
            <a:r>
              <a:rPr lang="zh-TW" altLang="en-US" dirty="0"/>
              <a:t>、</a:t>
            </a:r>
            <a:r>
              <a:rPr lang="zh-TW" altLang="zh-TW" dirty="0" smtClean="0"/>
              <a:t>大學合作</a:t>
            </a:r>
            <a:r>
              <a:rPr lang="zh-TW" altLang="en-US" dirty="0" smtClean="0"/>
              <a:t>與合併</a:t>
            </a:r>
            <a:endParaRPr lang="zh-TW" altLang="en-US" sz="2000" dirty="0">
              <a:effectLst/>
            </a:endParaRPr>
          </a:p>
        </p:txBody>
      </p:sp>
      <p:graphicFrame>
        <p:nvGraphicFramePr>
          <p:cNvPr id="11" name="資料庫圖表 10"/>
          <p:cNvGraphicFramePr/>
          <p:nvPr>
            <p:extLst>
              <p:ext uri="{D42A27DB-BD31-4B8C-83A1-F6EECF244321}">
                <p14:modId xmlns:p14="http://schemas.microsoft.com/office/powerpoint/2010/main" val="4108574076"/>
              </p:ext>
            </p:extLst>
          </p:nvPr>
        </p:nvGraphicFramePr>
        <p:xfrm>
          <a:off x="1259632" y="1916832"/>
          <a:ext cx="7632848" cy="44500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6633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字方塊 7"/>
          <p:cNvSpPr txBox="1"/>
          <p:nvPr/>
        </p:nvSpPr>
        <p:spPr>
          <a:xfrm>
            <a:off x="114667" y="1412776"/>
            <a:ext cx="2183864"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altLang="zh-TW" sz="2400" dirty="0" smtClean="0">
                <a:solidFill>
                  <a:prstClr val="white"/>
                </a:solidFill>
              </a:rPr>
              <a:t>(</a:t>
            </a:r>
            <a:r>
              <a:rPr lang="zh-TW" altLang="en-US" sz="2400" dirty="0">
                <a:solidFill>
                  <a:prstClr val="white"/>
                </a:solidFill>
              </a:rPr>
              <a:t>二</a:t>
            </a:r>
            <a:r>
              <a:rPr lang="en-US" altLang="zh-TW" sz="2400" dirty="0" smtClean="0">
                <a:solidFill>
                  <a:prstClr val="white"/>
                </a:solidFill>
              </a:rPr>
              <a:t>)</a:t>
            </a:r>
            <a:r>
              <a:rPr lang="zh-TW" altLang="en-US" sz="2400" dirty="0" smtClean="0">
                <a:solidFill>
                  <a:prstClr val="white"/>
                </a:solidFill>
              </a:rPr>
              <a:t>大學合併</a:t>
            </a:r>
            <a:endParaRPr lang="en-US" altLang="zh-TW" sz="2400" dirty="0" smtClean="0">
              <a:solidFill>
                <a:prstClr val="white"/>
              </a:solidFill>
            </a:endParaRPr>
          </a:p>
        </p:txBody>
      </p:sp>
      <p:sp>
        <p:nvSpPr>
          <p:cNvPr id="10" name="標題 1"/>
          <p:cNvSpPr>
            <a:spLocks noGrp="1"/>
          </p:cNvSpPr>
          <p:nvPr>
            <p:ph type="title"/>
          </p:nvPr>
        </p:nvSpPr>
        <p:spPr>
          <a:xfrm>
            <a:off x="395536" y="462189"/>
            <a:ext cx="6512511" cy="888229"/>
          </a:xfrm>
        </p:spPr>
        <p:txBody>
          <a:bodyPr/>
          <a:lstStyle/>
          <a:p>
            <a:pPr algn="ctr"/>
            <a:r>
              <a:rPr lang="zh-TW" altLang="en-US" dirty="0" smtClean="0"/>
              <a:t>四</a:t>
            </a:r>
            <a:r>
              <a:rPr lang="zh-TW" altLang="en-US" dirty="0"/>
              <a:t>、</a:t>
            </a:r>
            <a:r>
              <a:rPr lang="zh-TW" altLang="zh-TW" dirty="0" smtClean="0"/>
              <a:t>大學</a:t>
            </a:r>
            <a:r>
              <a:rPr lang="zh-TW" altLang="zh-TW" dirty="0"/>
              <a:t>合作</a:t>
            </a:r>
            <a:r>
              <a:rPr lang="zh-TW" altLang="en-US" dirty="0"/>
              <a:t>與</a:t>
            </a:r>
            <a:r>
              <a:rPr lang="zh-TW" altLang="en-US" dirty="0" smtClean="0"/>
              <a:t>合併</a:t>
            </a:r>
            <a:endParaRPr lang="zh-TW" altLang="en-US" sz="2000" dirty="0"/>
          </a:p>
        </p:txBody>
      </p:sp>
      <p:graphicFrame>
        <p:nvGraphicFramePr>
          <p:cNvPr id="11" name="資料庫圖表 10"/>
          <p:cNvGraphicFramePr/>
          <p:nvPr>
            <p:extLst>
              <p:ext uri="{D42A27DB-BD31-4B8C-83A1-F6EECF244321}">
                <p14:modId xmlns:p14="http://schemas.microsoft.com/office/powerpoint/2010/main" val="752934051"/>
              </p:ext>
            </p:extLst>
          </p:nvPr>
        </p:nvGraphicFramePr>
        <p:xfrm>
          <a:off x="1187624" y="1916832"/>
          <a:ext cx="7632848" cy="44500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87782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332656"/>
            <a:ext cx="6512511" cy="1143000"/>
          </a:xfrm>
        </p:spPr>
        <p:txBody>
          <a:bodyPr/>
          <a:lstStyle/>
          <a:p>
            <a:pPr algn="ctr"/>
            <a:r>
              <a:rPr lang="zh-TW" altLang="en-US" dirty="0" smtClean="0"/>
              <a:t>肆、三大</a:t>
            </a:r>
            <a:r>
              <a:rPr lang="zh-TW" altLang="zh-TW" dirty="0" smtClean="0"/>
              <a:t>政策配套</a:t>
            </a:r>
            <a:endParaRPr lang="zh-TW" altLang="zh-TW" sz="2000" dirty="0"/>
          </a:p>
        </p:txBody>
      </p:sp>
      <p:graphicFrame>
        <p:nvGraphicFramePr>
          <p:cNvPr id="8" name="資料庫圖表 7"/>
          <p:cNvGraphicFramePr/>
          <p:nvPr>
            <p:extLst>
              <p:ext uri="{D42A27DB-BD31-4B8C-83A1-F6EECF244321}">
                <p14:modId xmlns:p14="http://schemas.microsoft.com/office/powerpoint/2010/main" val="3463793734"/>
              </p:ext>
            </p:extLst>
          </p:nvPr>
        </p:nvGraphicFramePr>
        <p:xfrm>
          <a:off x="1115615" y="1628800"/>
          <a:ext cx="7910591" cy="4455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39153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23689" y="273020"/>
            <a:ext cx="7656907" cy="1143000"/>
          </a:xfrm>
        </p:spPr>
        <p:txBody>
          <a:bodyPr/>
          <a:lstStyle/>
          <a:p>
            <a:pPr algn="ctr"/>
            <a:r>
              <a:rPr lang="zh-TW" altLang="en-US" dirty="0" smtClean="0"/>
              <a:t>一、三合一</a:t>
            </a:r>
            <a:r>
              <a:rPr lang="zh-TW" altLang="en-US" dirty="0" smtClean="0"/>
              <a:t>推動辦公室</a:t>
            </a:r>
            <a:endParaRPr lang="zh-TW" altLang="zh-TW" sz="2000" dirty="0"/>
          </a:p>
        </p:txBody>
      </p:sp>
      <p:sp>
        <p:nvSpPr>
          <p:cNvPr id="9" name="文字方塊 8"/>
          <p:cNvSpPr txBox="1"/>
          <p:nvPr/>
        </p:nvSpPr>
        <p:spPr>
          <a:xfrm>
            <a:off x="239768" y="1185188"/>
            <a:ext cx="4680520"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lvl="0"/>
            <a:r>
              <a:rPr lang="zh-TW" altLang="zh-TW" sz="2400" dirty="0" smtClean="0"/>
              <a:t>整體</a:t>
            </a:r>
            <a:r>
              <a:rPr lang="zh-TW" altLang="zh-TW" sz="2400" dirty="0"/>
              <a:t>推動組織</a:t>
            </a:r>
          </a:p>
        </p:txBody>
      </p:sp>
      <p:sp>
        <p:nvSpPr>
          <p:cNvPr id="134" name="矩形 133"/>
          <p:cNvSpPr/>
          <p:nvPr/>
        </p:nvSpPr>
        <p:spPr>
          <a:xfrm>
            <a:off x="163077" y="4330839"/>
            <a:ext cx="2176675" cy="2031325"/>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marL="93663" algn="just"/>
            <a:r>
              <a:rPr lang="zh-TW" altLang="zh-TW" b="1" dirty="0"/>
              <a:t>設置本部「高教創新轉型計畫辦公室」</a:t>
            </a:r>
            <a:r>
              <a:rPr lang="zh-TW" altLang="en-US" b="1" dirty="0"/>
              <a:t>，以</a:t>
            </a:r>
            <a:r>
              <a:rPr lang="zh-TW" altLang="zh-TW" b="1" dirty="0"/>
              <a:t>促進高等教育創新轉型，強化各政策協調與溝通，提高學校行政輔導效能</a:t>
            </a:r>
            <a:r>
              <a:rPr lang="zh-TW" altLang="en-US" b="1" dirty="0"/>
              <a:t>。</a:t>
            </a:r>
            <a:endParaRPr lang="en-US" altLang="zh-TW" b="1" dirty="0"/>
          </a:p>
        </p:txBody>
      </p:sp>
      <p:sp>
        <p:nvSpPr>
          <p:cNvPr id="136" name="矩形 135"/>
          <p:cNvSpPr/>
          <p:nvPr/>
        </p:nvSpPr>
        <p:spPr>
          <a:xfrm>
            <a:off x="163077" y="1772816"/>
            <a:ext cx="2176675" cy="923330"/>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marL="93663" algn="just"/>
            <a:r>
              <a:rPr lang="zh-TW" altLang="en-US" b="1" dirty="0" smtClean="0">
                <a:solidFill>
                  <a:schemeClr val="lt1"/>
                </a:solidFill>
              </a:rPr>
              <a:t>組成</a:t>
            </a:r>
            <a:r>
              <a:rPr lang="zh-TW" altLang="en-US" b="1" dirty="0">
                <a:solidFill>
                  <a:schemeClr val="lt1"/>
                </a:solidFill>
              </a:rPr>
              <a:t>跨部會小組，協調各部會相關配合及修法事宜。</a:t>
            </a:r>
            <a:endParaRPr lang="en-US" altLang="zh-TW" b="1" dirty="0">
              <a:solidFill>
                <a:schemeClr val="lt1"/>
              </a:solidFill>
            </a:endParaRPr>
          </a:p>
        </p:txBody>
      </p:sp>
      <p:sp>
        <p:nvSpPr>
          <p:cNvPr id="10" name="文字方塊 9"/>
          <p:cNvSpPr txBox="1"/>
          <p:nvPr/>
        </p:nvSpPr>
        <p:spPr>
          <a:xfrm>
            <a:off x="3707904" y="6093296"/>
            <a:ext cx="4392488" cy="646331"/>
          </a:xfrm>
          <a:prstGeom prst="rect">
            <a:avLst/>
          </a:prstGeom>
          <a:noFill/>
        </p:spPr>
        <p:txBody>
          <a:bodyPr wrap="square" rtlCol="0">
            <a:spAutoFit/>
          </a:bodyPr>
          <a:lstStyle/>
          <a:p>
            <a:r>
              <a:rPr lang="zh-TW" altLang="en-US" dirty="0"/>
              <a:t>計畫</a:t>
            </a:r>
            <a:r>
              <a:rPr lang="zh-TW" altLang="en-US" dirty="0" smtClean="0"/>
              <a:t>辦公室電話</a:t>
            </a:r>
            <a:r>
              <a:rPr lang="zh-TW" altLang="en-US" dirty="0" smtClean="0">
                <a:sym typeface="Wingdings" panose="05000000000000000000" pitchFamily="2" charset="2"/>
              </a:rPr>
              <a:t>：</a:t>
            </a:r>
            <a:r>
              <a:rPr lang="en-US" altLang="zh-TW" dirty="0" smtClean="0">
                <a:sym typeface="Wingdings" panose="05000000000000000000" pitchFamily="2" charset="2"/>
              </a:rPr>
              <a:t>(</a:t>
            </a:r>
            <a:r>
              <a:rPr lang="en-US" altLang="zh-TW" dirty="0" smtClean="0"/>
              <a:t>02)7736-5425</a:t>
            </a:r>
          </a:p>
          <a:p>
            <a:r>
              <a:rPr lang="en-US" altLang="zh-TW" dirty="0"/>
              <a:t> </a:t>
            </a:r>
            <a:r>
              <a:rPr lang="en-US" altLang="zh-TW" dirty="0" smtClean="0"/>
              <a:t>           </a:t>
            </a:r>
            <a:endParaRPr lang="zh-TW" altLang="en-US" dirty="0"/>
          </a:p>
        </p:txBody>
      </p:sp>
      <p:pic>
        <p:nvPicPr>
          <p:cNvPr id="3" name="圖片 2"/>
          <p:cNvPicPr>
            <a:picLocks noChangeAspect="1"/>
          </p:cNvPicPr>
          <p:nvPr/>
        </p:nvPicPr>
        <p:blipFill>
          <a:blip r:embed="rId2"/>
          <a:stretch>
            <a:fillRect/>
          </a:stretch>
        </p:blipFill>
        <p:spPr>
          <a:xfrm>
            <a:off x="1907704" y="1980568"/>
            <a:ext cx="6889077" cy="3548180"/>
          </a:xfrm>
          <a:prstGeom prst="rect">
            <a:avLst/>
          </a:prstGeom>
        </p:spPr>
      </p:pic>
    </p:spTree>
    <p:extLst>
      <p:ext uri="{BB962C8B-B14F-4D97-AF65-F5344CB8AC3E}">
        <p14:creationId xmlns:p14="http://schemas.microsoft.com/office/powerpoint/2010/main" val="3415597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332656"/>
            <a:ext cx="7056784" cy="1143000"/>
          </a:xfrm>
        </p:spPr>
        <p:txBody>
          <a:bodyPr/>
          <a:lstStyle/>
          <a:p>
            <a:pPr algn="ctr"/>
            <a:r>
              <a:rPr lang="zh-TW" altLang="en-US" dirty="0" smtClean="0"/>
              <a:t>二</a:t>
            </a:r>
            <a:r>
              <a:rPr lang="zh-TW" altLang="en-US" dirty="0"/>
              <a:t>、</a:t>
            </a:r>
            <a:r>
              <a:rPr lang="zh-TW" altLang="en-US" dirty="0" smtClean="0"/>
              <a:t>跨</a:t>
            </a:r>
            <a:r>
              <a:rPr lang="zh-TW" altLang="en-US" dirty="0" smtClean="0"/>
              <a:t>部會統合協調</a:t>
            </a:r>
            <a:endParaRPr lang="zh-TW" altLang="zh-TW" sz="2000" dirty="0"/>
          </a:p>
        </p:txBody>
      </p:sp>
      <p:sp>
        <p:nvSpPr>
          <p:cNvPr id="9" name="文字方塊 8"/>
          <p:cNvSpPr txBox="1"/>
          <p:nvPr/>
        </p:nvSpPr>
        <p:spPr>
          <a:xfrm>
            <a:off x="219944" y="1239143"/>
            <a:ext cx="7644600"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zh-TW" altLang="zh-TW" sz="2400" dirty="0" smtClean="0">
                <a:solidFill>
                  <a:prstClr val="white"/>
                </a:solidFill>
              </a:rPr>
              <a:t>跨</a:t>
            </a:r>
            <a:r>
              <a:rPr lang="zh-TW" altLang="zh-TW" sz="2400" dirty="0">
                <a:solidFill>
                  <a:prstClr val="white"/>
                </a:solidFill>
              </a:rPr>
              <a:t>部會行政</a:t>
            </a:r>
            <a:r>
              <a:rPr lang="zh-TW" altLang="zh-TW" sz="2400" dirty="0" smtClean="0">
                <a:solidFill>
                  <a:prstClr val="white"/>
                </a:solidFill>
              </a:rPr>
              <a:t>協調</a:t>
            </a:r>
            <a:endParaRPr lang="zh-TW" altLang="zh-TW" sz="2400" dirty="0">
              <a:solidFill>
                <a:prstClr val="white"/>
              </a:solidFill>
            </a:endParaRPr>
          </a:p>
        </p:txBody>
      </p:sp>
      <p:sp>
        <p:nvSpPr>
          <p:cNvPr id="8" name="矩形 7"/>
          <p:cNvSpPr/>
          <p:nvPr/>
        </p:nvSpPr>
        <p:spPr>
          <a:xfrm>
            <a:off x="1115616" y="1858764"/>
            <a:ext cx="7848872" cy="452431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342900" indent="-342900" algn="just">
              <a:buFont typeface="Wingdings" panose="05000000000000000000" pitchFamily="2" charset="2"/>
              <a:buChar char="Ø"/>
            </a:pPr>
            <a:r>
              <a:rPr lang="zh-TW" altLang="en-US" sz="2400" dirty="0">
                <a:solidFill>
                  <a:prstClr val="black"/>
                </a:solidFill>
              </a:rPr>
              <a:t>跨部會小組：邀集相關法規主管部會（如勞動部、內政部、經濟部、農委會、財政部、衛福部、科技部、文化部等）及各地方政府。視個案情形予以協助，必要時並由行政院進行協調</a:t>
            </a:r>
            <a:r>
              <a:rPr lang="zh-TW" altLang="en-US" sz="2400" dirty="0" smtClean="0">
                <a:solidFill>
                  <a:prstClr val="black"/>
                </a:solidFill>
              </a:rPr>
              <a:t>。</a:t>
            </a:r>
            <a:endParaRPr lang="en-US" altLang="zh-TW" sz="2400" dirty="0" smtClean="0">
              <a:solidFill>
                <a:prstClr val="black"/>
              </a:solidFill>
            </a:endParaRPr>
          </a:p>
          <a:p>
            <a:pPr marL="342900" indent="-342900" algn="just">
              <a:buFont typeface="Wingdings" panose="05000000000000000000" pitchFamily="2" charset="2"/>
              <a:buChar char="Ø"/>
            </a:pPr>
            <a:r>
              <a:rPr lang="zh-TW" altLang="en-US" sz="2400" dirty="0" smtClean="0">
                <a:solidFill>
                  <a:prstClr val="black"/>
                </a:solidFill>
              </a:rPr>
              <a:t>目的：</a:t>
            </a:r>
            <a:r>
              <a:rPr lang="zh-TW" altLang="en-US" sz="2400" dirty="0">
                <a:solidFill>
                  <a:prstClr val="black"/>
                </a:solidFill>
              </a:rPr>
              <a:t>加速相關障礙排除，並協助學校解決</a:t>
            </a:r>
            <a:r>
              <a:rPr lang="zh-TW" altLang="en-US" sz="2400" dirty="0" smtClean="0">
                <a:solidFill>
                  <a:prstClr val="black"/>
                </a:solidFill>
              </a:rPr>
              <a:t>問題</a:t>
            </a:r>
            <a:endParaRPr lang="en-US" altLang="zh-TW" sz="2400" dirty="0">
              <a:solidFill>
                <a:prstClr val="black"/>
              </a:solidFill>
            </a:endParaRPr>
          </a:p>
          <a:p>
            <a:pPr marL="342900" indent="-342900" algn="just">
              <a:buFont typeface="Wingdings" panose="05000000000000000000" pitchFamily="2" charset="2"/>
              <a:buChar char="Ø"/>
            </a:pPr>
            <a:r>
              <a:rPr lang="zh-TW" altLang="en-US" sz="2400" dirty="0">
                <a:solidFill>
                  <a:prstClr val="black"/>
                </a:solidFill>
              </a:rPr>
              <a:t>任務：</a:t>
            </a:r>
            <a:endParaRPr lang="en-US" altLang="zh-TW" sz="2400" dirty="0">
              <a:solidFill>
                <a:prstClr val="black"/>
              </a:solidFill>
            </a:endParaRPr>
          </a:p>
          <a:p>
            <a:pPr marL="357188" algn="just"/>
            <a:r>
              <a:rPr lang="en-US" altLang="zh-TW" sz="2400" dirty="0">
                <a:solidFill>
                  <a:prstClr val="black"/>
                </a:solidFill>
              </a:rPr>
              <a:t>(1)</a:t>
            </a:r>
            <a:r>
              <a:rPr lang="zh-TW" altLang="en-US" sz="2400" dirty="0">
                <a:solidFill>
                  <a:prstClr val="black"/>
                </a:solidFill>
              </a:rPr>
              <a:t>協助學校之轉型、合併與退場</a:t>
            </a:r>
            <a:endParaRPr lang="en-US" altLang="zh-TW" sz="2400" dirty="0">
              <a:solidFill>
                <a:prstClr val="black"/>
              </a:solidFill>
            </a:endParaRPr>
          </a:p>
          <a:p>
            <a:pPr marL="357188" algn="just"/>
            <a:r>
              <a:rPr lang="en-US" altLang="zh-TW" sz="2400" dirty="0">
                <a:solidFill>
                  <a:prstClr val="black"/>
                </a:solidFill>
              </a:rPr>
              <a:t>(2)</a:t>
            </a:r>
            <a:r>
              <a:rPr lang="zh-TW" altLang="en-US" sz="2400" dirty="0">
                <a:solidFill>
                  <a:prstClr val="black"/>
                </a:solidFill>
              </a:rPr>
              <a:t>學校法人改辦為教育、文化及社會福利事業</a:t>
            </a:r>
            <a:endParaRPr lang="en-US" altLang="zh-TW" sz="2400" dirty="0">
              <a:solidFill>
                <a:prstClr val="black"/>
              </a:solidFill>
            </a:endParaRPr>
          </a:p>
          <a:p>
            <a:pPr marL="357188" algn="just"/>
            <a:r>
              <a:rPr lang="en-US" altLang="zh-TW" sz="2400" dirty="0">
                <a:solidFill>
                  <a:prstClr val="black"/>
                </a:solidFill>
              </a:rPr>
              <a:t>(3)</a:t>
            </a:r>
            <a:r>
              <a:rPr lang="zh-TW" altLang="en-US" sz="2400" dirty="0">
                <a:solidFill>
                  <a:prstClr val="black"/>
                </a:solidFill>
              </a:rPr>
              <a:t>教師人力安置處理</a:t>
            </a:r>
            <a:endParaRPr lang="en-US" altLang="zh-TW" sz="2400" dirty="0">
              <a:solidFill>
                <a:prstClr val="black"/>
              </a:solidFill>
            </a:endParaRPr>
          </a:p>
          <a:p>
            <a:pPr marL="357188" algn="just"/>
            <a:r>
              <a:rPr lang="en-US" altLang="zh-TW" sz="2400" dirty="0">
                <a:solidFill>
                  <a:prstClr val="black"/>
                </a:solidFill>
              </a:rPr>
              <a:t>(4)</a:t>
            </a:r>
            <a:r>
              <a:rPr lang="zh-TW" altLang="en-US" sz="2400" dirty="0">
                <a:solidFill>
                  <a:prstClr val="black"/>
                </a:solidFill>
              </a:rPr>
              <a:t>校產處理及土地</a:t>
            </a:r>
            <a:r>
              <a:rPr lang="zh-TW" altLang="en-US" sz="2400" dirty="0" smtClean="0">
                <a:solidFill>
                  <a:prstClr val="black"/>
                </a:solidFill>
              </a:rPr>
              <a:t>變更</a:t>
            </a:r>
            <a:endParaRPr lang="en-US" altLang="zh-TW" sz="2400" dirty="0" smtClean="0">
              <a:solidFill>
                <a:prstClr val="black"/>
              </a:solidFill>
            </a:endParaRPr>
          </a:p>
          <a:p>
            <a:pPr marL="357188" algn="just"/>
            <a:r>
              <a:rPr lang="en-US" altLang="zh-TW" sz="2400" dirty="0" smtClean="0">
                <a:solidFill>
                  <a:prstClr val="black"/>
                </a:solidFill>
              </a:rPr>
              <a:t>(5)</a:t>
            </a:r>
            <a:r>
              <a:rPr lang="zh-TW" altLang="en-US" sz="2400" dirty="0" smtClean="0">
                <a:solidFill>
                  <a:prstClr val="black"/>
                </a:solidFill>
              </a:rPr>
              <a:t>學校創新經營不同事業文教地目之維持</a:t>
            </a:r>
            <a:endParaRPr lang="en-US" altLang="zh-TW" sz="2400" dirty="0">
              <a:solidFill>
                <a:prstClr val="black"/>
              </a:solidFill>
            </a:endParaRPr>
          </a:p>
          <a:p>
            <a:pPr marL="357188" algn="just"/>
            <a:r>
              <a:rPr lang="en-US" altLang="zh-TW" sz="2400" dirty="0" smtClean="0">
                <a:solidFill>
                  <a:prstClr val="black"/>
                </a:solidFill>
              </a:rPr>
              <a:t>(6)</a:t>
            </a:r>
            <a:r>
              <a:rPr lang="zh-TW" altLang="en-US" sz="2400" dirty="0">
                <a:solidFill>
                  <a:prstClr val="black"/>
                </a:solidFill>
              </a:rPr>
              <a:t>其它</a:t>
            </a:r>
            <a:r>
              <a:rPr lang="zh-TW" altLang="en-US" sz="2400" dirty="0" smtClean="0">
                <a:solidFill>
                  <a:prstClr val="black"/>
                </a:solidFill>
              </a:rPr>
              <a:t>事項</a:t>
            </a:r>
            <a:endParaRPr lang="en-US" altLang="zh-TW" sz="2400" dirty="0">
              <a:solidFill>
                <a:prstClr val="black"/>
              </a:solidFill>
            </a:endParaRPr>
          </a:p>
        </p:txBody>
      </p:sp>
    </p:spTree>
    <p:extLst>
      <p:ext uri="{BB962C8B-B14F-4D97-AF65-F5344CB8AC3E}">
        <p14:creationId xmlns:p14="http://schemas.microsoft.com/office/powerpoint/2010/main" val="12852086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1187624" y="188640"/>
            <a:ext cx="5008600" cy="1143000"/>
          </a:xfrm>
        </p:spPr>
        <p:txBody>
          <a:bodyPr>
            <a:normAutofit fontScale="90000"/>
          </a:bodyPr>
          <a:lstStyle/>
          <a:p>
            <a:pPr algn="ctr"/>
            <a:r>
              <a:rPr lang="zh-TW" altLang="en-US" dirty="0" smtClean="0"/>
              <a:t>二</a:t>
            </a:r>
            <a:r>
              <a:rPr lang="zh-TW" altLang="en-US" dirty="0"/>
              <a:t>、</a:t>
            </a:r>
            <a:r>
              <a:rPr lang="zh-TW" altLang="en-US" dirty="0" smtClean="0"/>
              <a:t>跨</a:t>
            </a:r>
            <a:r>
              <a:rPr lang="zh-TW" altLang="en-US" dirty="0" smtClean="0"/>
              <a:t>部會統合協調</a:t>
            </a:r>
            <a:endParaRPr lang="zh-TW" altLang="zh-TW" sz="2000" dirty="0"/>
          </a:p>
        </p:txBody>
      </p:sp>
      <p:graphicFrame>
        <p:nvGraphicFramePr>
          <p:cNvPr id="2" name="表格 1"/>
          <p:cNvGraphicFramePr>
            <a:graphicFrameLocks noGrp="1"/>
          </p:cNvGraphicFramePr>
          <p:nvPr>
            <p:extLst>
              <p:ext uri="{D42A27DB-BD31-4B8C-83A1-F6EECF244321}">
                <p14:modId xmlns:p14="http://schemas.microsoft.com/office/powerpoint/2010/main" val="2709578017"/>
              </p:ext>
            </p:extLst>
          </p:nvPr>
        </p:nvGraphicFramePr>
        <p:xfrm>
          <a:off x="467543" y="1078736"/>
          <a:ext cx="7920879" cy="5760593"/>
        </p:xfrm>
        <a:graphic>
          <a:graphicData uri="http://schemas.openxmlformats.org/drawingml/2006/table">
            <a:tbl>
              <a:tblPr firstRow="1" firstCol="1" bandRow="1">
                <a:tableStyleId>{5C22544A-7EE6-4342-B048-85BDC9FD1C3A}</a:tableStyleId>
              </a:tblPr>
              <a:tblGrid>
                <a:gridCol w="1312548"/>
                <a:gridCol w="4689395"/>
                <a:gridCol w="1918936"/>
              </a:tblGrid>
              <a:tr h="298033">
                <a:tc>
                  <a:txBody>
                    <a:bodyPr/>
                    <a:lstStyle/>
                    <a:p>
                      <a:pPr algn="ctr">
                        <a:lnSpc>
                          <a:spcPts val="2400"/>
                        </a:lnSpc>
                        <a:spcAft>
                          <a:spcPts val="0"/>
                        </a:spcAft>
                      </a:pPr>
                      <a:r>
                        <a:rPr lang="zh-TW" sz="1400" kern="100" dirty="0">
                          <a:effectLst/>
                        </a:rPr>
                        <a:t>預期效益</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1435" marR="51435" marT="0" marB="0"/>
                </a:tc>
                <a:tc>
                  <a:txBody>
                    <a:bodyPr/>
                    <a:lstStyle/>
                    <a:p>
                      <a:pPr algn="ctr">
                        <a:lnSpc>
                          <a:spcPts val="2400"/>
                        </a:lnSpc>
                        <a:spcAft>
                          <a:spcPts val="0"/>
                        </a:spcAft>
                      </a:pPr>
                      <a:r>
                        <a:rPr lang="zh-TW" sz="1400" kern="100">
                          <a:effectLst/>
                        </a:rPr>
                        <a:t>協助事項</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1435" marR="51435" marT="0" marB="0"/>
                </a:tc>
                <a:tc>
                  <a:txBody>
                    <a:bodyPr/>
                    <a:lstStyle/>
                    <a:p>
                      <a:pPr algn="ctr">
                        <a:lnSpc>
                          <a:spcPts val="2400"/>
                        </a:lnSpc>
                        <a:spcAft>
                          <a:spcPts val="0"/>
                        </a:spcAft>
                      </a:pPr>
                      <a:r>
                        <a:rPr lang="zh-TW" sz="1400" kern="100">
                          <a:effectLst/>
                        </a:rPr>
                        <a:t>相關部會</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1435" marR="51435" marT="0" marB="0"/>
                </a:tc>
              </a:tr>
              <a:tr h="1490166">
                <a:tc>
                  <a:txBody>
                    <a:bodyPr/>
                    <a:lstStyle/>
                    <a:p>
                      <a:pPr>
                        <a:lnSpc>
                          <a:spcPts val="2400"/>
                        </a:lnSpc>
                        <a:spcAft>
                          <a:spcPts val="0"/>
                        </a:spcAft>
                      </a:pPr>
                      <a:r>
                        <a:rPr lang="zh-TW" sz="1400" kern="100" dirty="0">
                          <a:effectLst/>
                        </a:rPr>
                        <a:t>加速資產活化辦理時程</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1435" marR="51435" marT="0" marB="0"/>
                </a:tc>
                <a:tc>
                  <a:txBody>
                    <a:bodyPr/>
                    <a:lstStyle/>
                    <a:p>
                      <a:pPr algn="just">
                        <a:lnSpc>
                          <a:spcPts val="2400"/>
                        </a:lnSpc>
                        <a:spcAft>
                          <a:spcPts val="0"/>
                        </a:spcAft>
                      </a:pPr>
                      <a:r>
                        <a:rPr lang="zh-TW" sz="1400" kern="100" dirty="0">
                          <a:effectLst/>
                        </a:rPr>
                        <a:t>學校法人依私立學校法第</a:t>
                      </a:r>
                      <a:r>
                        <a:rPr lang="en-US" sz="1400" kern="100" dirty="0">
                          <a:effectLst/>
                        </a:rPr>
                        <a:t>71</a:t>
                      </a:r>
                      <a:r>
                        <a:rPr lang="zh-TW" sz="1400" kern="100" dirty="0">
                          <a:effectLst/>
                        </a:rPr>
                        <a:t>條改辦其他教育文化或社會福利事業者，</a:t>
                      </a:r>
                      <a:r>
                        <a:rPr lang="zh-TW" sz="1400" kern="100" dirty="0" smtClean="0">
                          <a:effectLst/>
                        </a:rPr>
                        <a:t>若</a:t>
                      </a:r>
                      <a:r>
                        <a:rPr lang="zh-TW" altLang="en-US" sz="1400" kern="100" dirty="0" smtClean="0">
                          <a:effectLst/>
                        </a:rPr>
                        <a:t>涉及</a:t>
                      </a:r>
                      <a:r>
                        <a:rPr lang="zh-TW" sz="1400" kern="100" dirty="0" smtClean="0">
                          <a:effectLst/>
                        </a:rPr>
                        <a:t>土地</a:t>
                      </a:r>
                      <a:r>
                        <a:rPr lang="zh-TW" sz="1400" kern="100" dirty="0">
                          <a:effectLst/>
                        </a:rPr>
                        <a:t>變更者，都市土地可得認定為重大設施，以符合都市計畫法第</a:t>
                      </a:r>
                      <a:r>
                        <a:rPr lang="en-US" sz="1400" kern="100" dirty="0">
                          <a:effectLst/>
                        </a:rPr>
                        <a:t>27</a:t>
                      </a:r>
                      <a:r>
                        <a:rPr lang="zh-TW" sz="1400" kern="100" dirty="0">
                          <a:effectLst/>
                        </a:rPr>
                        <a:t>條辦理迅行變更。非都市土地則依相關規定，並會同相關單位協助盡快變更編定或計畫用途。</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1435" marR="51435" marT="0" marB="0"/>
                </a:tc>
                <a:tc>
                  <a:txBody>
                    <a:bodyPr/>
                    <a:lstStyle/>
                    <a:p>
                      <a:pPr>
                        <a:lnSpc>
                          <a:spcPts val="2400"/>
                        </a:lnSpc>
                        <a:spcAft>
                          <a:spcPts val="0"/>
                        </a:spcAft>
                      </a:pPr>
                      <a:r>
                        <a:rPr lang="zh-TW" sz="1400" kern="100">
                          <a:effectLst/>
                        </a:rPr>
                        <a:t>內政部</a:t>
                      </a:r>
                    </a:p>
                    <a:p>
                      <a:pPr>
                        <a:lnSpc>
                          <a:spcPts val="2400"/>
                        </a:lnSpc>
                        <a:spcAft>
                          <a:spcPts val="0"/>
                        </a:spcAft>
                      </a:pPr>
                      <a:r>
                        <a:rPr lang="zh-TW" sz="1400" kern="100">
                          <a:effectLst/>
                        </a:rPr>
                        <a:t>地方政府</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1435" marR="51435" marT="0" marB="0"/>
                </a:tc>
              </a:tr>
              <a:tr h="3278366">
                <a:tc>
                  <a:txBody>
                    <a:bodyPr/>
                    <a:lstStyle/>
                    <a:p>
                      <a:pPr algn="l">
                        <a:lnSpc>
                          <a:spcPts val="2400"/>
                        </a:lnSpc>
                        <a:spcAft>
                          <a:spcPts val="0"/>
                        </a:spcAft>
                      </a:pPr>
                      <a:r>
                        <a:rPr lang="zh-TW" sz="1400" kern="100" dirty="0">
                          <a:effectLst/>
                        </a:rPr>
                        <a:t>擴大高階人力就業環境</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1435" marR="51435" marT="0" marB="0"/>
                </a:tc>
                <a:tc>
                  <a:txBody>
                    <a:bodyPr/>
                    <a:lstStyle/>
                    <a:p>
                      <a:pPr marL="342900" lvl="0" indent="-342900" algn="just">
                        <a:lnSpc>
                          <a:spcPts val="2400"/>
                        </a:lnSpc>
                        <a:spcAft>
                          <a:spcPts val="0"/>
                        </a:spcAft>
                        <a:buFont typeface="標楷體" panose="03000509000000000000" pitchFamily="65" charset="-120"/>
                        <a:buAutoNum type="arabicPeriod"/>
                        <a:tabLst>
                          <a:tab pos="228600" algn="l"/>
                        </a:tabLst>
                      </a:pPr>
                      <a:r>
                        <a:rPr lang="zh-TW" sz="1400" kern="100" dirty="0">
                          <a:effectLst/>
                        </a:rPr>
                        <a:t>提供所屬法人單位或主管事業單位需求人力資訊，並鼓勵聘用高階人力或提供合作機會。</a:t>
                      </a:r>
                    </a:p>
                    <a:p>
                      <a:pPr marL="342900" lvl="0" indent="-342900" algn="just">
                        <a:lnSpc>
                          <a:spcPts val="2400"/>
                        </a:lnSpc>
                        <a:spcAft>
                          <a:spcPts val="0"/>
                        </a:spcAft>
                        <a:buFont typeface="標楷體" panose="03000509000000000000" pitchFamily="65" charset="-120"/>
                        <a:buAutoNum type="arabicPeriod"/>
                        <a:tabLst>
                          <a:tab pos="228600" algn="l"/>
                        </a:tabLst>
                      </a:pPr>
                      <a:r>
                        <a:rPr lang="zh-TW" sz="1400" kern="100" dirty="0">
                          <a:effectLst/>
                        </a:rPr>
                        <a:t>建議可給予高階人力培訓課程內容。</a:t>
                      </a:r>
                    </a:p>
                    <a:p>
                      <a:pPr marL="342900" lvl="0" indent="-342900" algn="just">
                        <a:lnSpc>
                          <a:spcPts val="2400"/>
                        </a:lnSpc>
                        <a:spcAft>
                          <a:spcPts val="0"/>
                        </a:spcAft>
                        <a:buFont typeface="標楷體" panose="03000509000000000000" pitchFamily="65" charset="-120"/>
                        <a:buAutoNum type="arabicPeriod"/>
                        <a:tabLst>
                          <a:tab pos="228600" algn="l"/>
                        </a:tabLst>
                      </a:pPr>
                      <a:r>
                        <a:rPr lang="zh-TW" sz="1400" kern="100" dirty="0">
                          <a:effectLst/>
                        </a:rPr>
                        <a:t>鼓勵企業與學校推動衍生企業，或與學校合作設立附屬機構、辦理相關事業。</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1435" marR="51435" marT="0" marB="0"/>
                </a:tc>
                <a:tc>
                  <a:txBody>
                    <a:bodyPr/>
                    <a:lstStyle/>
                    <a:p>
                      <a:pPr>
                        <a:lnSpc>
                          <a:spcPts val="2400"/>
                        </a:lnSpc>
                        <a:spcAft>
                          <a:spcPts val="0"/>
                        </a:spcAft>
                      </a:pPr>
                      <a:r>
                        <a:rPr lang="zh-TW" sz="1400" kern="100" dirty="0">
                          <a:effectLst/>
                        </a:rPr>
                        <a:t>國發會</a:t>
                      </a:r>
                    </a:p>
                    <a:p>
                      <a:pPr>
                        <a:lnSpc>
                          <a:spcPts val="2400"/>
                        </a:lnSpc>
                        <a:spcAft>
                          <a:spcPts val="0"/>
                        </a:spcAft>
                      </a:pPr>
                      <a:r>
                        <a:rPr lang="zh-TW" sz="1400" kern="100" dirty="0">
                          <a:effectLst/>
                        </a:rPr>
                        <a:t>經濟部</a:t>
                      </a:r>
                    </a:p>
                    <a:p>
                      <a:pPr>
                        <a:lnSpc>
                          <a:spcPts val="2400"/>
                        </a:lnSpc>
                        <a:spcAft>
                          <a:spcPts val="0"/>
                        </a:spcAft>
                      </a:pPr>
                      <a:r>
                        <a:rPr lang="zh-TW" sz="1400" kern="100" dirty="0">
                          <a:effectLst/>
                        </a:rPr>
                        <a:t>科技部</a:t>
                      </a:r>
                    </a:p>
                    <a:p>
                      <a:pPr>
                        <a:lnSpc>
                          <a:spcPts val="2400"/>
                        </a:lnSpc>
                        <a:spcAft>
                          <a:spcPts val="0"/>
                        </a:spcAft>
                      </a:pPr>
                      <a:r>
                        <a:rPr lang="zh-TW" sz="1400" kern="100" dirty="0">
                          <a:effectLst/>
                        </a:rPr>
                        <a:t>文化部</a:t>
                      </a:r>
                    </a:p>
                    <a:p>
                      <a:pPr>
                        <a:lnSpc>
                          <a:spcPts val="2400"/>
                        </a:lnSpc>
                        <a:spcAft>
                          <a:spcPts val="0"/>
                        </a:spcAft>
                      </a:pPr>
                      <a:r>
                        <a:rPr lang="zh-TW" sz="1400" kern="100" dirty="0">
                          <a:effectLst/>
                        </a:rPr>
                        <a:t>農委會</a:t>
                      </a:r>
                    </a:p>
                    <a:p>
                      <a:pPr>
                        <a:lnSpc>
                          <a:spcPts val="2400"/>
                        </a:lnSpc>
                        <a:spcAft>
                          <a:spcPts val="0"/>
                        </a:spcAft>
                      </a:pPr>
                      <a:r>
                        <a:rPr lang="zh-TW" sz="1400" kern="100" dirty="0">
                          <a:effectLst/>
                        </a:rPr>
                        <a:t>金管會</a:t>
                      </a:r>
                    </a:p>
                    <a:p>
                      <a:pPr>
                        <a:lnSpc>
                          <a:spcPts val="2400"/>
                        </a:lnSpc>
                        <a:spcAft>
                          <a:spcPts val="0"/>
                        </a:spcAft>
                      </a:pPr>
                      <a:r>
                        <a:rPr lang="zh-TW" sz="1400" kern="100" dirty="0">
                          <a:effectLst/>
                        </a:rPr>
                        <a:t>財政部</a:t>
                      </a:r>
                    </a:p>
                    <a:p>
                      <a:pPr>
                        <a:lnSpc>
                          <a:spcPts val="2400"/>
                        </a:lnSpc>
                        <a:spcAft>
                          <a:spcPts val="0"/>
                        </a:spcAft>
                      </a:pPr>
                      <a:r>
                        <a:rPr lang="zh-TW" sz="1400" kern="100" dirty="0">
                          <a:effectLst/>
                        </a:rPr>
                        <a:t>勞動部</a:t>
                      </a:r>
                    </a:p>
                    <a:p>
                      <a:pPr>
                        <a:lnSpc>
                          <a:spcPts val="2400"/>
                        </a:lnSpc>
                        <a:spcAft>
                          <a:spcPts val="0"/>
                        </a:spcAft>
                      </a:pPr>
                      <a:r>
                        <a:rPr lang="zh-TW" sz="1400" kern="100" dirty="0">
                          <a:effectLst/>
                        </a:rPr>
                        <a:t>交通部</a:t>
                      </a:r>
                    </a:p>
                    <a:p>
                      <a:pPr>
                        <a:lnSpc>
                          <a:spcPts val="2400"/>
                        </a:lnSpc>
                        <a:spcAft>
                          <a:spcPts val="0"/>
                        </a:spcAft>
                      </a:pPr>
                      <a:r>
                        <a:rPr lang="zh-TW" sz="1400" kern="100" dirty="0">
                          <a:effectLst/>
                        </a:rPr>
                        <a:t>其他相關產業之目的事業主管機關</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1435" marR="51435" marT="0" marB="0"/>
                </a:tc>
              </a:tr>
              <a:tr h="596067">
                <a:tc>
                  <a:txBody>
                    <a:bodyPr/>
                    <a:lstStyle/>
                    <a:p>
                      <a:pPr algn="just">
                        <a:lnSpc>
                          <a:spcPts val="2400"/>
                        </a:lnSpc>
                        <a:spcAft>
                          <a:spcPts val="0"/>
                        </a:spcAft>
                      </a:pPr>
                      <a:r>
                        <a:rPr lang="zh-TW" sz="1400" kern="100" dirty="0">
                          <a:effectLst/>
                        </a:rPr>
                        <a:t>鼓勵技轉</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1435" marR="51435" marT="0" marB="0"/>
                </a:tc>
                <a:tc>
                  <a:txBody>
                    <a:bodyPr/>
                    <a:lstStyle/>
                    <a:p>
                      <a:pPr>
                        <a:lnSpc>
                          <a:spcPts val="2400"/>
                        </a:lnSpc>
                        <a:spcAft>
                          <a:spcPts val="0"/>
                        </a:spcAft>
                      </a:pPr>
                      <a:r>
                        <a:rPr lang="zh-TW" sz="1400" kern="100">
                          <a:effectLst/>
                        </a:rPr>
                        <a:t>技術移轉或授權取得之新創公司有價證券排除國有財產法適用。</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1435" marR="51435" marT="0" marB="0"/>
                </a:tc>
                <a:tc>
                  <a:txBody>
                    <a:bodyPr/>
                    <a:lstStyle/>
                    <a:p>
                      <a:pPr>
                        <a:lnSpc>
                          <a:spcPts val="2400"/>
                        </a:lnSpc>
                        <a:spcAft>
                          <a:spcPts val="0"/>
                        </a:spcAft>
                      </a:pPr>
                      <a:r>
                        <a:rPr lang="zh-TW" sz="1400" kern="100" dirty="0">
                          <a:effectLst/>
                        </a:rPr>
                        <a:t>財政部</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1435" marR="51435" marT="0" marB="0"/>
                </a:tc>
              </a:tr>
            </a:tbl>
          </a:graphicData>
        </a:graphic>
      </p:graphicFrame>
    </p:spTree>
    <p:extLst>
      <p:ext uri="{BB962C8B-B14F-4D97-AF65-F5344CB8AC3E}">
        <p14:creationId xmlns:p14="http://schemas.microsoft.com/office/powerpoint/2010/main" val="36080976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332656"/>
            <a:ext cx="6512511" cy="1143000"/>
          </a:xfrm>
        </p:spPr>
        <p:txBody>
          <a:bodyPr/>
          <a:lstStyle/>
          <a:p>
            <a:pPr algn="ctr"/>
            <a:r>
              <a:rPr lang="zh-TW" altLang="en-US" dirty="0" smtClean="0"/>
              <a:t>三</a:t>
            </a:r>
            <a:r>
              <a:rPr lang="zh-TW" altLang="en-US" dirty="0"/>
              <a:t>、</a:t>
            </a:r>
            <a:r>
              <a:rPr lang="zh-TW" altLang="en-US" dirty="0" smtClean="0"/>
              <a:t>制定</a:t>
            </a:r>
            <a:r>
              <a:rPr lang="zh-TW" altLang="en-US" dirty="0" smtClean="0"/>
              <a:t>專法鼓勵</a:t>
            </a:r>
            <a:endParaRPr lang="zh-TW" altLang="zh-TW" sz="2000" dirty="0"/>
          </a:p>
        </p:txBody>
      </p:sp>
      <p:sp>
        <p:nvSpPr>
          <p:cNvPr id="9" name="文字方塊 8"/>
          <p:cNvSpPr txBox="1"/>
          <p:nvPr/>
        </p:nvSpPr>
        <p:spPr>
          <a:xfrm>
            <a:off x="239768" y="1185188"/>
            <a:ext cx="8076648"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zh-TW" altLang="zh-TW" sz="2400" dirty="0" smtClean="0">
                <a:solidFill>
                  <a:prstClr val="white"/>
                </a:solidFill>
              </a:rPr>
              <a:t>專</a:t>
            </a:r>
            <a:r>
              <a:rPr lang="zh-TW" altLang="zh-TW" sz="2400" dirty="0" smtClean="0">
                <a:solidFill>
                  <a:prstClr val="white"/>
                </a:solidFill>
              </a:rPr>
              <a:t>法</a:t>
            </a:r>
            <a:r>
              <a:rPr lang="zh-TW" altLang="en-US" sz="2400" dirty="0" smtClean="0">
                <a:solidFill>
                  <a:prstClr val="white"/>
                </a:solidFill>
              </a:rPr>
              <a:t>促進</a:t>
            </a:r>
            <a:r>
              <a:rPr lang="zh-TW" altLang="zh-TW" sz="2400" dirty="0" smtClean="0">
                <a:solidFill>
                  <a:prstClr val="white"/>
                </a:solidFill>
              </a:rPr>
              <a:t>高等教育創新</a:t>
            </a:r>
            <a:r>
              <a:rPr lang="zh-TW" altLang="en-US" sz="2400" dirty="0" smtClean="0">
                <a:solidFill>
                  <a:prstClr val="white"/>
                </a:solidFill>
              </a:rPr>
              <a:t>與校園資源活化，提升高等教育競爭力</a:t>
            </a:r>
            <a:endParaRPr lang="zh-TW" altLang="zh-TW" sz="2400" dirty="0">
              <a:solidFill>
                <a:prstClr val="white"/>
              </a:solidFill>
            </a:endParaRPr>
          </a:p>
        </p:txBody>
      </p:sp>
      <p:sp>
        <p:nvSpPr>
          <p:cNvPr id="6" name="矩形 5"/>
          <p:cNvSpPr/>
          <p:nvPr/>
        </p:nvSpPr>
        <p:spPr>
          <a:xfrm>
            <a:off x="755576" y="2132856"/>
            <a:ext cx="7704856" cy="404213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432000" indent="-285750">
              <a:lnSpc>
                <a:spcPts val="2200"/>
              </a:lnSpc>
              <a:buFont typeface="Wingdings" panose="05000000000000000000" pitchFamily="2" charset="2"/>
              <a:buChar char="ü"/>
            </a:pPr>
            <a:r>
              <a:rPr lang="zh-TW" altLang="en-US" b="1" dirty="0" smtClean="0">
                <a:solidFill>
                  <a:srgbClr val="FF0000"/>
                </a:solidFill>
              </a:rPr>
              <a:t>目的：</a:t>
            </a:r>
            <a:endParaRPr lang="en-US" altLang="zh-TW" b="1" dirty="0" smtClean="0">
              <a:solidFill>
                <a:srgbClr val="FF0000"/>
              </a:solidFill>
            </a:endParaRPr>
          </a:p>
          <a:p>
            <a:pPr marL="271463" indent="-125413">
              <a:lnSpc>
                <a:spcPts val="2200"/>
              </a:lnSpc>
            </a:pPr>
            <a:r>
              <a:rPr lang="zh-TW" altLang="en-US" dirty="0" smtClean="0">
                <a:solidFill>
                  <a:schemeClr val="tx1"/>
                </a:solidFill>
              </a:rPr>
              <a:t>   因應少子女化衝擊，妥善規劃高等教育經營模式轉型，並處理學校合併、停辦及改辦等事宜，以促進高等教育創新與校園資源活化，提升競爭力</a:t>
            </a:r>
            <a:r>
              <a:rPr lang="zh-TW" altLang="en-US" dirty="0">
                <a:solidFill>
                  <a:schemeClr val="tx1"/>
                </a:solidFill>
              </a:rPr>
              <a:t>。</a:t>
            </a:r>
            <a:endParaRPr lang="en-US" altLang="zh-TW" dirty="0" smtClean="0">
              <a:solidFill>
                <a:schemeClr val="tx1"/>
              </a:solidFill>
            </a:endParaRPr>
          </a:p>
          <a:p>
            <a:pPr marL="432000" indent="-285750">
              <a:lnSpc>
                <a:spcPts val="2200"/>
              </a:lnSpc>
              <a:buFont typeface="Wingdings" panose="05000000000000000000" pitchFamily="2" charset="2"/>
              <a:buChar char="ü"/>
            </a:pPr>
            <a:r>
              <a:rPr lang="zh-TW" altLang="en-US" b="1" dirty="0" smtClean="0">
                <a:solidFill>
                  <a:srgbClr val="FF0000"/>
                </a:solidFill>
              </a:rPr>
              <a:t>條文重點：</a:t>
            </a:r>
            <a:endParaRPr lang="en-US" altLang="zh-TW" b="1" dirty="0">
              <a:solidFill>
                <a:srgbClr val="FF0000"/>
              </a:solidFill>
            </a:endParaRPr>
          </a:p>
          <a:p>
            <a:pPr marL="720000" indent="-457200">
              <a:lnSpc>
                <a:spcPts val="2200"/>
              </a:lnSpc>
              <a:buFont typeface="+mj-lt"/>
              <a:buAutoNum type="arabicPeriod"/>
            </a:pPr>
            <a:r>
              <a:rPr lang="zh-TW" altLang="en-US" dirty="0" smtClean="0">
                <a:solidFill>
                  <a:prstClr val="black"/>
                </a:solidFill>
              </a:rPr>
              <a:t>創新轉型典範：</a:t>
            </a:r>
            <a:r>
              <a:rPr lang="zh-TW" altLang="en-US" dirty="0">
                <a:solidFill>
                  <a:prstClr val="black"/>
                </a:solidFill>
              </a:rPr>
              <a:t>明定大專校院得試辦</a:t>
            </a:r>
            <a:r>
              <a:rPr lang="zh-TW" altLang="en-US" dirty="0" smtClean="0">
                <a:solidFill>
                  <a:prstClr val="black"/>
                </a:solidFill>
              </a:rPr>
              <a:t>創新轉型典範計畫，就強化產學合作、衍生企業、促進國際合作、辦理實驗教育或其他創新面向等，賦予辦學彈性。</a:t>
            </a:r>
            <a:endParaRPr lang="zh-TW" altLang="en-US" dirty="0">
              <a:solidFill>
                <a:prstClr val="black"/>
              </a:solidFill>
            </a:endParaRPr>
          </a:p>
          <a:p>
            <a:pPr marL="720000" indent="-457200">
              <a:lnSpc>
                <a:spcPts val="2200"/>
              </a:lnSpc>
              <a:buFont typeface="+mj-lt"/>
              <a:buAutoNum type="arabicPeriod"/>
            </a:pPr>
            <a:r>
              <a:rPr lang="zh-TW" altLang="en-US" dirty="0" smtClean="0">
                <a:solidFill>
                  <a:prstClr val="black"/>
                </a:solidFill>
              </a:rPr>
              <a:t>合併</a:t>
            </a:r>
            <a:r>
              <a:rPr lang="zh-TW" altLang="en-US" dirty="0">
                <a:solidFill>
                  <a:prstClr val="black"/>
                </a:solidFill>
              </a:rPr>
              <a:t>、停辦及改辦：明</a:t>
            </a:r>
            <a:r>
              <a:rPr lang="zh-TW" altLang="en-US" dirty="0" smtClean="0">
                <a:solidFill>
                  <a:prstClr val="black"/>
                </a:solidFill>
              </a:rPr>
              <a:t>定公立大專</a:t>
            </a:r>
            <a:r>
              <a:rPr lang="zh-TW" altLang="en-US" dirty="0">
                <a:solidFill>
                  <a:prstClr val="black"/>
                </a:solidFill>
              </a:rPr>
              <a:t>校院</a:t>
            </a:r>
            <a:r>
              <a:rPr lang="zh-TW" altLang="en-US" dirty="0" smtClean="0">
                <a:solidFill>
                  <a:prstClr val="black"/>
                </a:solidFill>
              </a:rPr>
              <a:t>合併，校地</a:t>
            </a:r>
            <a:r>
              <a:rPr lang="zh-TW" altLang="en-US" dirty="0">
                <a:solidFill>
                  <a:schemeClr val="tx1"/>
                </a:solidFill>
              </a:rPr>
              <a:t>得以設定地上權或出租方式，妥善運用土地資源</a:t>
            </a:r>
            <a:r>
              <a:rPr lang="zh-TW" altLang="en-US" dirty="0" smtClean="0">
                <a:solidFill>
                  <a:schemeClr val="tx1"/>
                </a:solidFill>
              </a:rPr>
              <a:t>，</a:t>
            </a:r>
            <a:r>
              <a:rPr lang="zh-TW" altLang="en-US" dirty="0" smtClean="0">
                <a:solidFill>
                  <a:prstClr val="black"/>
                </a:solidFill>
              </a:rPr>
              <a:t>及私立大專</a:t>
            </a:r>
            <a:r>
              <a:rPr lang="zh-TW" altLang="en-US" dirty="0">
                <a:solidFill>
                  <a:prstClr val="black"/>
                </a:solidFill>
              </a:rPr>
              <a:t>校院停辦及改</a:t>
            </a:r>
            <a:r>
              <a:rPr lang="zh-TW" altLang="en-US" dirty="0" smtClean="0">
                <a:solidFill>
                  <a:prstClr val="black"/>
                </a:solidFill>
              </a:rPr>
              <a:t>辦，其土地得迅行變更、教職員保險年資</a:t>
            </a:r>
            <a:r>
              <a:rPr lang="zh-TW" altLang="en-US" smtClean="0">
                <a:solidFill>
                  <a:prstClr val="black"/>
                </a:solidFill>
              </a:rPr>
              <a:t>保障事項及私校部分校產辦理信託以確保教職員權益與避免校產不當運用情事發生等</a:t>
            </a:r>
            <a:r>
              <a:rPr lang="zh-TW" altLang="en-US" dirty="0">
                <a:solidFill>
                  <a:prstClr val="black"/>
                </a:solidFill>
              </a:rPr>
              <a:t>。</a:t>
            </a:r>
          </a:p>
          <a:p>
            <a:pPr marL="720000" indent="-457200">
              <a:lnSpc>
                <a:spcPts val="2200"/>
              </a:lnSpc>
              <a:buFont typeface="+mj-lt"/>
              <a:buAutoNum type="arabicPeriod"/>
            </a:pPr>
            <a:r>
              <a:rPr lang="zh-TW" altLang="en-US" dirty="0" smtClean="0">
                <a:solidFill>
                  <a:prstClr val="black"/>
                </a:solidFill>
              </a:rPr>
              <a:t>高階人才轉型：</a:t>
            </a:r>
            <a:r>
              <a:rPr lang="zh-TW" altLang="en-US" dirty="0">
                <a:solidFill>
                  <a:prstClr val="black"/>
                </a:solidFill>
              </a:rPr>
              <a:t>明定建立</a:t>
            </a:r>
            <a:r>
              <a:rPr lang="zh-TW" altLang="en-US" dirty="0" smtClean="0">
                <a:solidFill>
                  <a:prstClr val="black"/>
                </a:solidFill>
              </a:rPr>
              <a:t>高階人才轉型、培訓及轉介機制，導引高階人才由學校轉入產業相關領域。</a:t>
            </a:r>
            <a:endParaRPr lang="en-US" altLang="zh-TW" dirty="0" smtClean="0">
              <a:solidFill>
                <a:prstClr val="black"/>
              </a:solidFill>
            </a:endParaRPr>
          </a:p>
          <a:p>
            <a:pPr marL="720000" indent="-457200">
              <a:lnSpc>
                <a:spcPts val="2200"/>
              </a:lnSpc>
              <a:buFont typeface="+mj-lt"/>
              <a:buAutoNum type="arabicPeriod"/>
            </a:pPr>
            <a:endParaRPr lang="zh-TW" altLang="en-US" dirty="0">
              <a:solidFill>
                <a:prstClr val="black"/>
              </a:solidFill>
            </a:endParaRPr>
          </a:p>
        </p:txBody>
      </p:sp>
    </p:spTree>
    <p:extLst>
      <p:ext uri="{BB962C8B-B14F-4D97-AF65-F5344CB8AC3E}">
        <p14:creationId xmlns:p14="http://schemas.microsoft.com/office/powerpoint/2010/main" val="3398370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303" y="11584"/>
            <a:ext cx="6512511" cy="1143000"/>
          </a:xfrm>
        </p:spPr>
        <p:txBody>
          <a:bodyPr/>
          <a:lstStyle/>
          <a:p>
            <a:pPr algn="ctr"/>
            <a:r>
              <a:rPr lang="zh-TW" altLang="en-US" dirty="0"/>
              <a:t>壹、趨勢與</a:t>
            </a:r>
            <a:r>
              <a:rPr lang="zh-TW" altLang="en-US" dirty="0" smtClean="0"/>
              <a:t>挑戰</a:t>
            </a:r>
            <a:endParaRPr lang="zh-TW" altLang="en-US" sz="2000" dirty="0"/>
          </a:p>
        </p:txBody>
      </p:sp>
      <p:graphicFrame>
        <p:nvGraphicFramePr>
          <p:cNvPr id="4" name="表格 3"/>
          <p:cNvGraphicFramePr>
            <a:graphicFrameLocks noGrp="1"/>
          </p:cNvGraphicFramePr>
          <p:nvPr>
            <p:extLst>
              <p:ext uri="{D42A27DB-BD31-4B8C-83A1-F6EECF244321}">
                <p14:modId xmlns:p14="http://schemas.microsoft.com/office/powerpoint/2010/main" val="754383999"/>
              </p:ext>
            </p:extLst>
          </p:nvPr>
        </p:nvGraphicFramePr>
        <p:xfrm>
          <a:off x="179509" y="4581128"/>
          <a:ext cx="7232852" cy="2058394"/>
        </p:xfrm>
        <a:graphic>
          <a:graphicData uri="http://schemas.openxmlformats.org/drawingml/2006/table">
            <a:tbl>
              <a:tblPr firstRow="1" firstCol="1" bandRow="1">
                <a:tableStyleId>{21E4AEA4-8DFA-4A89-87EB-49C32662AFE0}</a:tableStyleId>
              </a:tblPr>
              <a:tblGrid>
                <a:gridCol w="1080123"/>
                <a:gridCol w="576064"/>
                <a:gridCol w="576064"/>
                <a:gridCol w="637793"/>
                <a:gridCol w="545351"/>
                <a:gridCol w="545351"/>
                <a:gridCol w="545351"/>
                <a:gridCol w="545351"/>
                <a:gridCol w="545351"/>
                <a:gridCol w="545351"/>
                <a:gridCol w="545351"/>
                <a:gridCol w="545351"/>
              </a:tblGrid>
              <a:tr h="294576">
                <a:tc rowSpan="2">
                  <a:txBody>
                    <a:bodyPr/>
                    <a:lstStyle/>
                    <a:p>
                      <a:pPr algn="ctr">
                        <a:lnSpc>
                          <a:spcPts val="2000"/>
                        </a:lnSpc>
                        <a:spcAft>
                          <a:spcPts val="0"/>
                        </a:spcAft>
                      </a:pPr>
                      <a:r>
                        <a:rPr lang="zh-TW" altLang="en-US" sz="1100" b="1" kern="100" dirty="0" smtClean="0">
                          <a:solidFill>
                            <a:schemeClr val="tx1"/>
                          </a:solidFill>
                          <a:effectLst/>
                          <a:latin typeface="+mn-ea"/>
                          <a:ea typeface="+mn-ea"/>
                        </a:rPr>
                        <a:t>學年度</a:t>
                      </a:r>
                      <a:endParaRPr lang="zh-TW" sz="1100" b="1" kern="100" dirty="0">
                        <a:solidFill>
                          <a:schemeClr val="tx1"/>
                        </a:solidFill>
                        <a:effectLst/>
                        <a:latin typeface="+mn-ea"/>
                        <a:ea typeface="+mn-ea"/>
                        <a:cs typeface="Times New Roman" panose="02020603050405020304" pitchFamily="18" charset="0"/>
                      </a:endParaRPr>
                    </a:p>
                  </a:txBody>
                  <a:tcPr marL="62551" marR="62551" marT="0" marB="0" anchor="ctr"/>
                </a:tc>
                <a:tc>
                  <a:txBody>
                    <a:bodyPr/>
                    <a:lstStyle/>
                    <a:p>
                      <a:pPr algn="ctr">
                        <a:lnSpc>
                          <a:spcPts val="2000"/>
                        </a:lnSpc>
                        <a:spcAft>
                          <a:spcPts val="0"/>
                        </a:spcAft>
                      </a:pPr>
                      <a:r>
                        <a:rPr lang="zh-TW" sz="1100" b="1" kern="100" dirty="0">
                          <a:solidFill>
                            <a:schemeClr val="tx1"/>
                          </a:solidFill>
                          <a:effectLst/>
                          <a:latin typeface="+mn-ea"/>
                          <a:ea typeface="+mn-ea"/>
                        </a:rPr>
                        <a:t>實際值</a:t>
                      </a:r>
                      <a:endParaRPr lang="zh-TW" sz="1100" b="1" kern="100" dirty="0">
                        <a:solidFill>
                          <a:schemeClr val="tx1"/>
                        </a:solidFill>
                        <a:effectLst/>
                        <a:latin typeface="+mn-ea"/>
                        <a:ea typeface="+mn-ea"/>
                        <a:cs typeface="Times New Roman" panose="02020603050405020304" pitchFamily="18" charset="0"/>
                      </a:endParaRPr>
                    </a:p>
                  </a:txBody>
                  <a:tcPr marL="16217" marR="16217" marT="0" marB="0" anchor="ctr"/>
                </a:tc>
                <a:tc gridSpan="10">
                  <a:txBody>
                    <a:bodyPr/>
                    <a:lstStyle/>
                    <a:p>
                      <a:pPr algn="ctr">
                        <a:lnSpc>
                          <a:spcPts val="2000"/>
                        </a:lnSpc>
                        <a:spcAft>
                          <a:spcPts val="0"/>
                        </a:spcAft>
                      </a:pPr>
                      <a:r>
                        <a:rPr lang="zh-TW" sz="1100" b="1" kern="100" dirty="0">
                          <a:solidFill>
                            <a:schemeClr val="tx1"/>
                          </a:solidFill>
                          <a:effectLst/>
                          <a:latin typeface="+mn-ea"/>
                          <a:ea typeface="+mn-ea"/>
                        </a:rPr>
                        <a:t>推估值</a:t>
                      </a:r>
                      <a:endParaRPr lang="zh-TW" sz="1100" b="1" kern="100" dirty="0">
                        <a:solidFill>
                          <a:schemeClr val="tx1"/>
                        </a:solidFill>
                        <a:effectLst/>
                        <a:latin typeface="+mn-ea"/>
                        <a:ea typeface="+mn-ea"/>
                        <a:cs typeface="Times New Roman" panose="02020603050405020304" pitchFamily="18" charset="0"/>
                      </a:endParaRPr>
                    </a:p>
                  </a:txBody>
                  <a:tcPr marL="62551" marR="62551" marT="0"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363693">
                <a:tc vMerge="1">
                  <a:txBody>
                    <a:bodyPr/>
                    <a:lstStyle/>
                    <a:p>
                      <a:endParaRPr lang="zh-TW" altLang="en-US"/>
                    </a:p>
                  </a:txBody>
                  <a:tcPr/>
                </a:tc>
                <a:tc>
                  <a:txBody>
                    <a:bodyPr/>
                    <a:lstStyle/>
                    <a:p>
                      <a:pPr algn="ctr">
                        <a:lnSpc>
                          <a:spcPts val="1400"/>
                        </a:lnSpc>
                        <a:spcAft>
                          <a:spcPts val="0"/>
                        </a:spcAft>
                      </a:pPr>
                      <a:r>
                        <a:rPr lang="en-US" sz="1000" b="0" kern="100" dirty="0">
                          <a:effectLst/>
                          <a:latin typeface="+mn-ea"/>
                          <a:ea typeface="+mn-ea"/>
                        </a:rPr>
                        <a:t>102</a:t>
                      </a:r>
                      <a:endParaRPr lang="zh-TW" sz="1000" b="0" kern="100" dirty="0">
                        <a:effectLst/>
                        <a:latin typeface="+mn-ea"/>
                        <a:ea typeface="+mn-ea"/>
                      </a:endParaRPr>
                    </a:p>
                    <a:p>
                      <a:pPr algn="ctr">
                        <a:lnSpc>
                          <a:spcPts val="1400"/>
                        </a:lnSpc>
                        <a:spcAft>
                          <a:spcPts val="0"/>
                        </a:spcAft>
                      </a:pPr>
                      <a:r>
                        <a:rPr lang="zh-TW" sz="1000" b="0" kern="100" dirty="0">
                          <a:effectLst/>
                          <a:latin typeface="+mn-ea"/>
                          <a:ea typeface="+mn-ea"/>
                        </a:rPr>
                        <a:t>學年</a:t>
                      </a:r>
                      <a:endParaRPr lang="zh-TW" sz="1000" b="0" kern="100" dirty="0">
                        <a:effectLst/>
                        <a:latin typeface="+mn-ea"/>
                        <a:ea typeface="+mn-ea"/>
                        <a:cs typeface="Times New Roman" panose="02020603050405020304" pitchFamily="18" charset="0"/>
                      </a:endParaRPr>
                    </a:p>
                  </a:txBody>
                  <a:tcPr marL="62551" marR="62551" marT="0" marB="0" anchor="ctr"/>
                </a:tc>
                <a:tc>
                  <a:txBody>
                    <a:bodyPr/>
                    <a:lstStyle/>
                    <a:p>
                      <a:pPr algn="ctr">
                        <a:lnSpc>
                          <a:spcPts val="1400"/>
                        </a:lnSpc>
                        <a:spcAft>
                          <a:spcPts val="0"/>
                        </a:spcAft>
                      </a:pPr>
                      <a:r>
                        <a:rPr lang="en-US" sz="1000" b="0" kern="100" dirty="0">
                          <a:effectLst/>
                          <a:latin typeface="+mn-ea"/>
                          <a:ea typeface="+mn-ea"/>
                        </a:rPr>
                        <a:t>103</a:t>
                      </a:r>
                      <a:endParaRPr lang="zh-TW" sz="1000" b="0" kern="100" dirty="0">
                        <a:effectLst/>
                        <a:latin typeface="+mn-ea"/>
                        <a:ea typeface="+mn-ea"/>
                      </a:endParaRPr>
                    </a:p>
                    <a:p>
                      <a:pPr algn="ctr">
                        <a:lnSpc>
                          <a:spcPts val="1400"/>
                        </a:lnSpc>
                        <a:spcAft>
                          <a:spcPts val="0"/>
                        </a:spcAft>
                      </a:pPr>
                      <a:r>
                        <a:rPr lang="zh-TW" sz="1000" b="0" kern="100" dirty="0">
                          <a:effectLst/>
                          <a:latin typeface="+mn-ea"/>
                          <a:ea typeface="+mn-ea"/>
                        </a:rPr>
                        <a:t>學年</a:t>
                      </a:r>
                      <a:endParaRPr lang="zh-TW" sz="1000" b="0" kern="100" dirty="0">
                        <a:effectLst/>
                        <a:latin typeface="+mn-ea"/>
                        <a:ea typeface="+mn-ea"/>
                        <a:cs typeface="Times New Roman" panose="02020603050405020304" pitchFamily="18" charset="0"/>
                      </a:endParaRPr>
                    </a:p>
                  </a:txBody>
                  <a:tcPr marL="62551" marR="62551" marT="0" marB="0" anchor="ctr"/>
                </a:tc>
                <a:tc>
                  <a:txBody>
                    <a:bodyPr/>
                    <a:lstStyle/>
                    <a:p>
                      <a:pPr algn="ctr">
                        <a:lnSpc>
                          <a:spcPts val="1400"/>
                        </a:lnSpc>
                        <a:spcAft>
                          <a:spcPts val="0"/>
                        </a:spcAft>
                      </a:pPr>
                      <a:r>
                        <a:rPr lang="en-US" altLang="zh-TW" sz="1000" b="0" kern="100" dirty="0" smtClean="0">
                          <a:effectLst/>
                          <a:latin typeface="+mn-ea"/>
                          <a:ea typeface="+mn-ea"/>
                        </a:rPr>
                        <a:t>104</a:t>
                      </a:r>
                    </a:p>
                    <a:p>
                      <a:pPr algn="ctr">
                        <a:lnSpc>
                          <a:spcPts val="1400"/>
                        </a:lnSpc>
                        <a:spcAft>
                          <a:spcPts val="0"/>
                        </a:spcAft>
                      </a:pPr>
                      <a:r>
                        <a:rPr lang="zh-TW" altLang="en-US" sz="1000" b="0" kern="100" dirty="0" smtClean="0">
                          <a:effectLst/>
                          <a:latin typeface="+mn-ea"/>
                          <a:ea typeface="+mn-ea"/>
                        </a:rPr>
                        <a:t>學年</a:t>
                      </a:r>
                      <a:endParaRPr lang="zh-TW" sz="1000" b="0" kern="100" dirty="0">
                        <a:effectLst/>
                        <a:latin typeface="+mn-ea"/>
                        <a:ea typeface="+mn-ea"/>
                        <a:cs typeface="Times New Roman" panose="02020603050405020304" pitchFamily="18" charset="0"/>
                      </a:endParaRPr>
                    </a:p>
                  </a:txBody>
                  <a:tcPr marL="62551" marR="62551" marT="0" marB="0" anchor="ctr"/>
                </a:tc>
                <a:tc>
                  <a:txBody>
                    <a:bodyPr/>
                    <a:lstStyle/>
                    <a:p>
                      <a:pPr algn="ctr">
                        <a:lnSpc>
                          <a:spcPts val="1400"/>
                        </a:lnSpc>
                        <a:spcAft>
                          <a:spcPts val="0"/>
                        </a:spcAft>
                      </a:pPr>
                      <a:r>
                        <a:rPr lang="en-US" sz="1000" b="0" kern="100" dirty="0">
                          <a:effectLst/>
                          <a:latin typeface="+mn-ea"/>
                          <a:ea typeface="+mn-ea"/>
                        </a:rPr>
                        <a:t>105</a:t>
                      </a:r>
                      <a:endParaRPr lang="zh-TW" sz="1000" b="0" kern="100" dirty="0">
                        <a:effectLst/>
                        <a:latin typeface="+mn-ea"/>
                        <a:ea typeface="+mn-ea"/>
                      </a:endParaRPr>
                    </a:p>
                    <a:p>
                      <a:pPr algn="ctr">
                        <a:lnSpc>
                          <a:spcPts val="1400"/>
                        </a:lnSpc>
                        <a:spcAft>
                          <a:spcPts val="0"/>
                        </a:spcAft>
                      </a:pPr>
                      <a:r>
                        <a:rPr lang="zh-TW" sz="1000" b="0" kern="100" dirty="0">
                          <a:effectLst/>
                          <a:latin typeface="+mn-ea"/>
                          <a:ea typeface="+mn-ea"/>
                        </a:rPr>
                        <a:t>學年</a:t>
                      </a:r>
                      <a:endParaRPr lang="zh-TW" sz="1000" b="0" kern="100" dirty="0">
                        <a:effectLst/>
                        <a:latin typeface="+mn-ea"/>
                        <a:ea typeface="+mn-ea"/>
                        <a:cs typeface="Times New Roman" panose="02020603050405020304" pitchFamily="18" charset="0"/>
                      </a:endParaRPr>
                    </a:p>
                  </a:txBody>
                  <a:tcPr marL="62551" marR="62551" marT="0" marB="0" anchor="ctr"/>
                </a:tc>
                <a:tc>
                  <a:txBody>
                    <a:bodyPr/>
                    <a:lstStyle/>
                    <a:p>
                      <a:pPr algn="ctr">
                        <a:lnSpc>
                          <a:spcPts val="1400"/>
                        </a:lnSpc>
                        <a:spcAft>
                          <a:spcPts val="0"/>
                        </a:spcAft>
                      </a:pPr>
                      <a:r>
                        <a:rPr lang="en-US" sz="1000" b="0" kern="100" dirty="0">
                          <a:effectLst/>
                          <a:latin typeface="+mn-ea"/>
                          <a:ea typeface="+mn-ea"/>
                        </a:rPr>
                        <a:t>106</a:t>
                      </a:r>
                      <a:endParaRPr lang="zh-TW" sz="1000" b="0" kern="100" dirty="0">
                        <a:effectLst/>
                        <a:latin typeface="+mn-ea"/>
                        <a:ea typeface="+mn-ea"/>
                      </a:endParaRPr>
                    </a:p>
                    <a:p>
                      <a:pPr algn="ctr">
                        <a:lnSpc>
                          <a:spcPts val="1400"/>
                        </a:lnSpc>
                        <a:spcAft>
                          <a:spcPts val="0"/>
                        </a:spcAft>
                      </a:pPr>
                      <a:r>
                        <a:rPr lang="zh-TW" sz="1000" b="0" kern="100" dirty="0">
                          <a:effectLst/>
                          <a:latin typeface="+mn-ea"/>
                          <a:ea typeface="+mn-ea"/>
                        </a:rPr>
                        <a:t>學年</a:t>
                      </a:r>
                      <a:endParaRPr lang="zh-TW" sz="1000" b="0" kern="100" dirty="0">
                        <a:effectLst/>
                        <a:latin typeface="+mn-ea"/>
                        <a:ea typeface="+mn-ea"/>
                        <a:cs typeface="Times New Roman" panose="02020603050405020304" pitchFamily="18" charset="0"/>
                      </a:endParaRPr>
                    </a:p>
                  </a:txBody>
                  <a:tcPr marL="62551" marR="62551" marT="0" marB="0" anchor="ctr"/>
                </a:tc>
                <a:tc>
                  <a:txBody>
                    <a:bodyPr/>
                    <a:lstStyle/>
                    <a:p>
                      <a:pPr algn="ctr">
                        <a:lnSpc>
                          <a:spcPts val="1400"/>
                        </a:lnSpc>
                        <a:spcAft>
                          <a:spcPts val="0"/>
                        </a:spcAft>
                      </a:pPr>
                      <a:r>
                        <a:rPr lang="en-US" sz="1000" b="0" kern="100" dirty="0">
                          <a:effectLst/>
                          <a:latin typeface="+mn-ea"/>
                          <a:ea typeface="+mn-ea"/>
                        </a:rPr>
                        <a:t>107</a:t>
                      </a:r>
                      <a:endParaRPr lang="zh-TW" sz="1000" b="0" kern="100" dirty="0">
                        <a:effectLst/>
                        <a:latin typeface="+mn-ea"/>
                        <a:ea typeface="+mn-ea"/>
                      </a:endParaRPr>
                    </a:p>
                    <a:p>
                      <a:pPr algn="ctr">
                        <a:lnSpc>
                          <a:spcPts val="1400"/>
                        </a:lnSpc>
                        <a:spcAft>
                          <a:spcPts val="0"/>
                        </a:spcAft>
                      </a:pPr>
                      <a:r>
                        <a:rPr lang="zh-TW" sz="1000" b="0" kern="100" dirty="0">
                          <a:effectLst/>
                          <a:latin typeface="+mn-ea"/>
                          <a:ea typeface="+mn-ea"/>
                        </a:rPr>
                        <a:t>學年</a:t>
                      </a:r>
                      <a:endParaRPr lang="zh-TW" sz="1000" b="0" kern="100" dirty="0">
                        <a:effectLst/>
                        <a:latin typeface="+mn-ea"/>
                        <a:ea typeface="+mn-ea"/>
                        <a:cs typeface="Times New Roman" panose="02020603050405020304" pitchFamily="18" charset="0"/>
                      </a:endParaRPr>
                    </a:p>
                  </a:txBody>
                  <a:tcPr marL="62551" marR="62551" marT="0" marB="0" anchor="ctr"/>
                </a:tc>
                <a:tc>
                  <a:txBody>
                    <a:bodyPr/>
                    <a:lstStyle/>
                    <a:p>
                      <a:pPr algn="ctr">
                        <a:lnSpc>
                          <a:spcPts val="1400"/>
                        </a:lnSpc>
                        <a:spcAft>
                          <a:spcPts val="0"/>
                        </a:spcAft>
                      </a:pPr>
                      <a:r>
                        <a:rPr lang="en-US" sz="1000" b="0" kern="100" dirty="0">
                          <a:effectLst/>
                          <a:latin typeface="+mn-ea"/>
                          <a:ea typeface="+mn-ea"/>
                        </a:rPr>
                        <a:t>108</a:t>
                      </a:r>
                      <a:endParaRPr lang="zh-TW" sz="1000" b="0" kern="100" dirty="0">
                        <a:effectLst/>
                        <a:latin typeface="+mn-ea"/>
                        <a:ea typeface="+mn-ea"/>
                      </a:endParaRPr>
                    </a:p>
                    <a:p>
                      <a:pPr algn="ctr">
                        <a:lnSpc>
                          <a:spcPts val="1400"/>
                        </a:lnSpc>
                        <a:spcAft>
                          <a:spcPts val="0"/>
                        </a:spcAft>
                      </a:pPr>
                      <a:r>
                        <a:rPr lang="zh-TW" sz="1000" b="0" kern="100" dirty="0">
                          <a:effectLst/>
                          <a:latin typeface="+mn-ea"/>
                          <a:ea typeface="+mn-ea"/>
                        </a:rPr>
                        <a:t>學年</a:t>
                      </a:r>
                      <a:endParaRPr lang="zh-TW" sz="1000" b="0" kern="100" dirty="0">
                        <a:effectLst/>
                        <a:latin typeface="+mn-ea"/>
                        <a:ea typeface="+mn-ea"/>
                        <a:cs typeface="Times New Roman" panose="02020603050405020304" pitchFamily="18" charset="0"/>
                      </a:endParaRPr>
                    </a:p>
                  </a:txBody>
                  <a:tcPr marL="62551" marR="62551" marT="0" marB="0" anchor="ctr"/>
                </a:tc>
                <a:tc>
                  <a:txBody>
                    <a:bodyPr/>
                    <a:lstStyle/>
                    <a:p>
                      <a:pPr algn="ctr">
                        <a:lnSpc>
                          <a:spcPts val="1400"/>
                        </a:lnSpc>
                        <a:spcAft>
                          <a:spcPts val="0"/>
                        </a:spcAft>
                      </a:pPr>
                      <a:r>
                        <a:rPr lang="en-US" sz="1000" b="0" kern="100" dirty="0">
                          <a:effectLst/>
                          <a:latin typeface="+mn-ea"/>
                          <a:ea typeface="+mn-ea"/>
                        </a:rPr>
                        <a:t>109</a:t>
                      </a:r>
                      <a:endParaRPr lang="zh-TW" sz="1000" b="0" kern="100" dirty="0">
                        <a:effectLst/>
                        <a:latin typeface="+mn-ea"/>
                        <a:ea typeface="+mn-ea"/>
                      </a:endParaRPr>
                    </a:p>
                    <a:p>
                      <a:pPr algn="ctr">
                        <a:lnSpc>
                          <a:spcPts val="1400"/>
                        </a:lnSpc>
                        <a:spcAft>
                          <a:spcPts val="0"/>
                        </a:spcAft>
                      </a:pPr>
                      <a:r>
                        <a:rPr lang="zh-TW" sz="1000" b="0" kern="100" dirty="0">
                          <a:effectLst/>
                          <a:latin typeface="+mn-ea"/>
                          <a:ea typeface="+mn-ea"/>
                        </a:rPr>
                        <a:t>學年</a:t>
                      </a:r>
                      <a:endParaRPr lang="zh-TW" sz="1000" b="0" kern="100" dirty="0">
                        <a:effectLst/>
                        <a:latin typeface="+mn-ea"/>
                        <a:ea typeface="+mn-ea"/>
                        <a:cs typeface="Times New Roman" panose="02020603050405020304" pitchFamily="18" charset="0"/>
                      </a:endParaRPr>
                    </a:p>
                  </a:txBody>
                  <a:tcPr marL="62551" marR="62551" marT="0" marB="0" anchor="ctr"/>
                </a:tc>
                <a:tc>
                  <a:txBody>
                    <a:bodyPr/>
                    <a:lstStyle/>
                    <a:p>
                      <a:pPr algn="ctr">
                        <a:lnSpc>
                          <a:spcPts val="1400"/>
                        </a:lnSpc>
                        <a:spcAft>
                          <a:spcPts val="0"/>
                        </a:spcAft>
                      </a:pPr>
                      <a:r>
                        <a:rPr lang="en-US" sz="1000" b="0" kern="100" dirty="0">
                          <a:effectLst/>
                          <a:latin typeface="+mn-ea"/>
                          <a:ea typeface="+mn-ea"/>
                        </a:rPr>
                        <a:t>110</a:t>
                      </a:r>
                      <a:endParaRPr lang="zh-TW" sz="1000" b="0" kern="100" dirty="0">
                        <a:effectLst/>
                        <a:latin typeface="+mn-ea"/>
                        <a:ea typeface="+mn-ea"/>
                      </a:endParaRPr>
                    </a:p>
                    <a:p>
                      <a:pPr algn="ctr">
                        <a:lnSpc>
                          <a:spcPts val="1400"/>
                        </a:lnSpc>
                        <a:spcAft>
                          <a:spcPts val="0"/>
                        </a:spcAft>
                      </a:pPr>
                      <a:r>
                        <a:rPr lang="zh-TW" sz="1000" b="0" kern="100" dirty="0">
                          <a:effectLst/>
                          <a:latin typeface="+mn-ea"/>
                          <a:ea typeface="+mn-ea"/>
                        </a:rPr>
                        <a:t>學年</a:t>
                      </a:r>
                      <a:endParaRPr lang="zh-TW" sz="1000" b="0" kern="100" dirty="0">
                        <a:effectLst/>
                        <a:latin typeface="+mn-ea"/>
                        <a:ea typeface="+mn-ea"/>
                        <a:cs typeface="Times New Roman" panose="02020603050405020304" pitchFamily="18" charset="0"/>
                      </a:endParaRPr>
                    </a:p>
                  </a:txBody>
                  <a:tcPr marL="62551" marR="62551" marT="0" marB="0" anchor="ctr"/>
                </a:tc>
                <a:tc>
                  <a:txBody>
                    <a:bodyPr/>
                    <a:lstStyle/>
                    <a:p>
                      <a:pPr algn="ctr">
                        <a:lnSpc>
                          <a:spcPts val="1400"/>
                        </a:lnSpc>
                        <a:spcAft>
                          <a:spcPts val="0"/>
                        </a:spcAft>
                      </a:pPr>
                      <a:r>
                        <a:rPr lang="en-US" sz="1000" b="0" kern="100" dirty="0">
                          <a:effectLst/>
                          <a:latin typeface="+mn-ea"/>
                          <a:ea typeface="+mn-ea"/>
                        </a:rPr>
                        <a:t>111</a:t>
                      </a:r>
                      <a:endParaRPr lang="zh-TW" sz="1000" b="0" kern="100" dirty="0">
                        <a:effectLst/>
                        <a:latin typeface="+mn-ea"/>
                        <a:ea typeface="+mn-ea"/>
                      </a:endParaRPr>
                    </a:p>
                    <a:p>
                      <a:pPr algn="ctr">
                        <a:lnSpc>
                          <a:spcPts val="1400"/>
                        </a:lnSpc>
                        <a:spcAft>
                          <a:spcPts val="0"/>
                        </a:spcAft>
                      </a:pPr>
                      <a:r>
                        <a:rPr lang="zh-TW" sz="1000" b="0" kern="100" dirty="0">
                          <a:effectLst/>
                          <a:latin typeface="+mn-ea"/>
                          <a:ea typeface="+mn-ea"/>
                        </a:rPr>
                        <a:t>學年</a:t>
                      </a:r>
                      <a:endParaRPr lang="zh-TW" sz="1000" b="0" kern="100" dirty="0">
                        <a:effectLst/>
                        <a:latin typeface="+mn-ea"/>
                        <a:ea typeface="+mn-ea"/>
                        <a:cs typeface="Times New Roman" panose="02020603050405020304" pitchFamily="18" charset="0"/>
                      </a:endParaRPr>
                    </a:p>
                  </a:txBody>
                  <a:tcPr marL="62551" marR="62551" marT="0" marB="0" anchor="ctr"/>
                </a:tc>
                <a:tc>
                  <a:txBody>
                    <a:bodyPr/>
                    <a:lstStyle/>
                    <a:p>
                      <a:pPr algn="ctr">
                        <a:lnSpc>
                          <a:spcPts val="1400"/>
                        </a:lnSpc>
                        <a:spcAft>
                          <a:spcPts val="0"/>
                        </a:spcAft>
                      </a:pPr>
                      <a:r>
                        <a:rPr lang="en-US" sz="1000" b="0" kern="100" dirty="0">
                          <a:effectLst/>
                          <a:latin typeface="+mn-ea"/>
                          <a:ea typeface="+mn-ea"/>
                        </a:rPr>
                        <a:t>112</a:t>
                      </a:r>
                      <a:endParaRPr lang="zh-TW" sz="1000" b="0" kern="100" dirty="0">
                        <a:effectLst/>
                        <a:latin typeface="+mn-ea"/>
                        <a:ea typeface="+mn-ea"/>
                      </a:endParaRPr>
                    </a:p>
                    <a:p>
                      <a:pPr algn="ctr">
                        <a:lnSpc>
                          <a:spcPts val="1400"/>
                        </a:lnSpc>
                        <a:spcAft>
                          <a:spcPts val="0"/>
                        </a:spcAft>
                      </a:pPr>
                      <a:r>
                        <a:rPr lang="zh-TW" sz="1000" b="0" kern="100" dirty="0">
                          <a:effectLst/>
                          <a:latin typeface="+mn-ea"/>
                          <a:ea typeface="+mn-ea"/>
                        </a:rPr>
                        <a:t>學年</a:t>
                      </a:r>
                      <a:endParaRPr lang="zh-TW" sz="1000" b="0" kern="100" dirty="0">
                        <a:effectLst/>
                        <a:latin typeface="+mn-ea"/>
                        <a:ea typeface="+mn-ea"/>
                        <a:cs typeface="Times New Roman" panose="02020603050405020304" pitchFamily="18" charset="0"/>
                      </a:endParaRPr>
                    </a:p>
                  </a:txBody>
                  <a:tcPr marL="62551" marR="62551" marT="0" marB="0" anchor="ctr"/>
                </a:tc>
              </a:tr>
              <a:tr h="297375">
                <a:tc>
                  <a:txBody>
                    <a:bodyPr/>
                    <a:lstStyle/>
                    <a:p>
                      <a:pPr algn="ctr">
                        <a:lnSpc>
                          <a:spcPts val="1500"/>
                        </a:lnSpc>
                        <a:spcAft>
                          <a:spcPts val="0"/>
                        </a:spcAft>
                      </a:pPr>
                      <a:r>
                        <a:rPr lang="zh-TW" altLang="en-US" sz="1100" b="1" kern="100" dirty="0" smtClean="0">
                          <a:solidFill>
                            <a:schemeClr val="tx1"/>
                          </a:solidFill>
                          <a:effectLst/>
                          <a:latin typeface="+mn-ea"/>
                          <a:ea typeface="+mn-ea"/>
                        </a:rPr>
                        <a:t>一年級新生數</a:t>
                      </a:r>
                      <a:endParaRPr lang="zh-TW" sz="1100" b="1" kern="100" dirty="0">
                        <a:solidFill>
                          <a:schemeClr val="tx1"/>
                        </a:solidFill>
                        <a:effectLst/>
                        <a:latin typeface="+mn-ea"/>
                        <a:ea typeface="+mn-ea"/>
                        <a:cs typeface="Times New Roman" panose="02020603050405020304" pitchFamily="18" charset="0"/>
                      </a:endParaRPr>
                    </a:p>
                  </a:txBody>
                  <a:tcPr marL="33013" marR="33013" marT="0" marB="0" anchor="ctr"/>
                </a:tc>
                <a:tc>
                  <a:txBody>
                    <a:bodyPr/>
                    <a:lstStyle/>
                    <a:p>
                      <a:pPr algn="r">
                        <a:lnSpc>
                          <a:spcPts val="1500"/>
                        </a:lnSpc>
                        <a:spcAft>
                          <a:spcPts val="0"/>
                        </a:spcAft>
                      </a:pPr>
                      <a:r>
                        <a:rPr lang="en-US" sz="1000" b="0" kern="100" dirty="0">
                          <a:effectLst/>
                          <a:latin typeface="+mn-ea"/>
                          <a:ea typeface="+mn-ea"/>
                        </a:rPr>
                        <a:t>271,108</a:t>
                      </a:r>
                      <a:endParaRPr lang="zh-TW" sz="1000" b="0" kern="100" dirty="0">
                        <a:effectLst/>
                        <a:latin typeface="+mn-ea"/>
                        <a:ea typeface="+mn-ea"/>
                        <a:cs typeface="Times New Roman" panose="02020603050405020304" pitchFamily="18" charset="0"/>
                      </a:endParaRPr>
                    </a:p>
                  </a:txBody>
                  <a:tcPr marL="16217" marR="33013" marT="0" marB="0" anchor="ctr"/>
                </a:tc>
                <a:tc>
                  <a:txBody>
                    <a:bodyPr/>
                    <a:lstStyle/>
                    <a:p>
                      <a:pPr algn="r">
                        <a:lnSpc>
                          <a:spcPts val="1500"/>
                        </a:lnSpc>
                        <a:spcAft>
                          <a:spcPts val="0"/>
                        </a:spcAft>
                      </a:pPr>
                      <a:r>
                        <a:rPr lang="en-US" sz="1000" b="0" kern="100" dirty="0">
                          <a:effectLst/>
                          <a:latin typeface="+mn-ea"/>
                          <a:ea typeface="+mn-ea"/>
                        </a:rPr>
                        <a:t>275,815</a:t>
                      </a:r>
                      <a:endParaRPr lang="zh-TW" sz="1000" b="0" kern="100" dirty="0">
                        <a:effectLst/>
                        <a:latin typeface="+mn-ea"/>
                        <a:ea typeface="+mn-ea"/>
                        <a:cs typeface="Times New Roman" panose="02020603050405020304" pitchFamily="18" charset="0"/>
                      </a:endParaRPr>
                    </a:p>
                  </a:txBody>
                  <a:tcPr marL="16217" marR="33013" marT="0" marB="0" anchor="ctr"/>
                </a:tc>
                <a:tc>
                  <a:txBody>
                    <a:bodyPr/>
                    <a:lstStyle/>
                    <a:p>
                      <a:pPr marL="0" algn="r" defTabSz="914400" rtl="0" eaLnBrk="1" latinLnBrk="0" hangingPunct="1">
                        <a:lnSpc>
                          <a:spcPts val="1500"/>
                        </a:lnSpc>
                        <a:spcAft>
                          <a:spcPts val="0"/>
                        </a:spcAft>
                      </a:pPr>
                      <a:r>
                        <a:rPr lang="en-US" altLang="zh-TW" sz="1000" b="0" kern="100" dirty="0" smtClean="0">
                          <a:effectLst/>
                          <a:latin typeface="+mn-ea"/>
                          <a:ea typeface="+mn-ea"/>
                        </a:rPr>
                        <a:t>272,464</a:t>
                      </a:r>
                      <a:endParaRPr lang="zh-TW" sz="1000" b="0" kern="100" dirty="0">
                        <a:solidFill>
                          <a:schemeClr val="dk1"/>
                        </a:solidFill>
                        <a:effectLst/>
                        <a:latin typeface="+mn-ea"/>
                        <a:ea typeface="+mn-ea"/>
                        <a:cs typeface="+mn-cs"/>
                      </a:endParaRPr>
                    </a:p>
                  </a:txBody>
                  <a:tcPr marL="16217" marR="33013" marT="0" marB="0" anchor="ctr"/>
                </a:tc>
                <a:tc>
                  <a:txBody>
                    <a:bodyPr/>
                    <a:lstStyle/>
                    <a:p>
                      <a:pPr algn="r">
                        <a:lnSpc>
                          <a:spcPts val="1500"/>
                        </a:lnSpc>
                        <a:spcAft>
                          <a:spcPts val="0"/>
                        </a:spcAft>
                      </a:pPr>
                      <a:r>
                        <a:rPr lang="en-US" sz="1000" b="0" kern="100" dirty="0">
                          <a:effectLst/>
                          <a:latin typeface="+mn-ea"/>
                          <a:ea typeface="+mn-ea"/>
                        </a:rPr>
                        <a:t>252,002</a:t>
                      </a:r>
                      <a:endParaRPr lang="zh-TW" sz="1000" b="0" kern="100" dirty="0">
                        <a:effectLst/>
                        <a:latin typeface="+mn-ea"/>
                        <a:ea typeface="+mn-ea"/>
                        <a:cs typeface="Times New Roman" panose="02020603050405020304" pitchFamily="18" charset="0"/>
                      </a:endParaRPr>
                    </a:p>
                  </a:txBody>
                  <a:tcPr marL="16217" marR="33013" marT="0" marB="0" anchor="ctr"/>
                </a:tc>
                <a:tc>
                  <a:txBody>
                    <a:bodyPr/>
                    <a:lstStyle/>
                    <a:p>
                      <a:pPr algn="r">
                        <a:lnSpc>
                          <a:spcPts val="1500"/>
                        </a:lnSpc>
                        <a:spcAft>
                          <a:spcPts val="0"/>
                        </a:spcAft>
                      </a:pPr>
                      <a:r>
                        <a:rPr lang="en-US" sz="1000" b="0" kern="100" dirty="0">
                          <a:effectLst/>
                          <a:latin typeface="+mn-ea"/>
                          <a:ea typeface="+mn-ea"/>
                        </a:rPr>
                        <a:t>238,048</a:t>
                      </a:r>
                      <a:endParaRPr lang="zh-TW" sz="1000" b="0" kern="100" dirty="0">
                        <a:effectLst/>
                        <a:latin typeface="+mn-ea"/>
                        <a:ea typeface="+mn-ea"/>
                        <a:cs typeface="Times New Roman" panose="02020603050405020304" pitchFamily="18" charset="0"/>
                      </a:endParaRPr>
                    </a:p>
                  </a:txBody>
                  <a:tcPr marL="16217" marR="33013" marT="0" marB="0" anchor="ctr"/>
                </a:tc>
                <a:tc>
                  <a:txBody>
                    <a:bodyPr/>
                    <a:lstStyle/>
                    <a:p>
                      <a:pPr algn="r">
                        <a:lnSpc>
                          <a:spcPts val="1500"/>
                        </a:lnSpc>
                        <a:spcAft>
                          <a:spcPts val="0"/>
                        </a:spcAft>
                      </a:pPr>
                      <a:r>
                        <a:rPr lang="en-US" sz="1000" b="0" kern="100" dirty="0">
                          <a:effectLst/>
                          <a:latin typeface="+mn-ea"/>
                          <a:ea typeface="+mn-ea"/>
                        </a:rPr>
                        <a:t>249,681</a:t>
                      </a:r>
                      <a:endParaRPr lang="zh-TW" sz="1000" b="0" kern="100" dirty="0">
                        <a:effectLst/>
                        <a:latin typeface="+mn-ea"/>
                        <a:ea typeface="+mn-ea"/>
                        <a:cs typeface="Times New Roman" panose="02020603050405020304" pitchFamily="18" charset="0"/>
                      </a:endParaRPr>
                    </a:p>
                  </a:txBody>
                  <a:tcPr marL="16217" marR="33013" marT="0" marB="0" anchor="ctr"/>
                </a:tc>
                <a:tc>
                  <a:txBody>
                    <a:bodyPr/>
                    <a:lstStyle/>
                    <a:p>
                      <a:pPr algn="r">
                        <a:lnSpc>
                          <a:spcPts val="1500"/>
                        </a:lnSpc>
                        <a:spcAft>
                          <a:spcPts val="0"/>
                        </a:spcAft>
                      </a:pPr>
                      <a:r>
                        <a:rPr lang="en-US" sz="1000" b="0" kern="100" dirty="0">
                          <a:effectLst/>
                          <a:latin typeface="+mn-ea"/>
                          <a:ea typeface="+mn-ea"/>
                        </a:rPr>
                        <a:t>241,124</a:t>
                      </a:r>
                      <a:endParaRPr lang="zh-TW" sz="1000" b="0" kern="100" dirty="0">
                        <a:effectLst/>
                        <a:latin typeface="+mn-ea"/>
                        <a:ea typeface="+mn-ea"/>
                        <a:cs typeface="Times New Roman" panose="02020603050405020304" pitchFamily="18" charset="0"/>
                      </a:endParaRPr>
                    </a:p>
                  </a:txBody>
                  <a:tcPr marL="16217" marR="33013" marT="0" marB="0" anchor="ctr"/>
                </a:tc>
                <a:tc>
                  <a:txBody>
                    <a:bodyPr/>
                    <a:lstStyle/>
                    <a:p>
                      <a:pPr algn="r">
                        <a:lnSpc>
                          <a:spcPts val="1500"/>
                        </a:lnSpc>
                        <a:spcAft>
                          <a:spcPts val="0"/>
                        </a:spcAft>
                      </a:pPr>
                      <a:r>
                        <a:rPr lang="en-US" sz="1000" b="0" kern="100" dirty="0">
                          <a:effectLst/>
                          <a:latin typeface="+mn-ea"/>
                          <a:ea typeface="+mn-ea"/>
                        </a:rPr>
                        <a:t>213,329</a:t>
                      </a:r>
                      <a:endParaRPr lang="zh-TW" sz="1000" b="0" kern="100" dirty="0">
                        <a:effectLst/>
                        <a:latin typeface="+mn-ea"/>
                        <a:ea typeface="+mn-ea"/>
                        <a:cs typeface="Times New Roman" panose="02020603050405020304" pitchFamily="18" charset="0"/>
                      </a:endParaRPr>
                    </a:p>
                  </a:txBody>
                  <a:tcPr marL="16217" marR="33013" marT="0" marB="0" anchor="ctr"/>
                </a:tc>
                <a:tc>
                  <a:txBody>
                    <a:bodyPr/>
                    <a:lstStyle/>
                    <a:p>
                      <a:pPr algn="r">
                        <a:lnSpc>
                          <a:spcPts val="1500"/>
                        </a:lnSpc>
                        <a:spcAft>
                          <a:spcPts val="0"/>
                        </a:spcAft>
                      </a:pPr>
                      <a:r>
                        <a:rPr lang="en-US" sz="1000" b="0" kern="100" dirty="0">
                          <a:effectLst/>
                          <a:latin typeface="+mn-ea"/>
                          <a:ea typeface="+mn-ea"/>
                        </a:rPr>
                        <a:t>202,272</a:t>
                      </a:r>
                      <a:endParaRPr lang="zh-TW" sz="1000" b="0" kern="100" dirty="0">
                        <a:effectLst/>
                        <a:latin typeface="+mn-ea"/>
                        <a:ea typeface="+mn-ea"/>
                        <a:cs typeface="Times New Roman" panose="02020603050405020304" pitchFamily="18" charset="0"/>
                      </a:endParaRPr>
                    </a:p>
                  </a:txBody>
                  <a:tcPr marL="16217" marR="33013" marT="0" marB="0" anchor="ctr"/>
                </a:tc>
                <a:tc>
                  <a:txBody>
                    <a:bodyPr/>
                    <a:lstStyle/>
                    <a:p>
                      <a:pPr algn="r">
                        <a:lnSpc>
                          <a:spcPts val="1500"/>
                        </a:lnSpc>
                        <a:spcAft>
                          <a:spcPts val="0"/>
                        </a:spcAft>
                      </a:pPr>
                      <a:r>
                        <a:rPr lang="en-US" sz="1000" b="0" kern="100" dirty="0">
                          <a:effectLst/>
                          <a:latin typeface="+mn-ea"/>
                          <a:ea typeface="+mn-ea"/>
                        </a:rPr>
                        <a:t>189,237</a:t>
                      </a:r>
                      <a:endParaRPr lang="zh-TW" sz="1000" b="0" kern="100" dirty="0">
                        <a:effectLst/>
                        <a:latin typeface="+mn-ea"/>
                        <a:ea typeface="+mn-ea"/>
                        <a:cs typeface="Times New Roman" panose="02020603050405020304" pitchFamily="18" charset="0"/>
                      </a:endParaRPr>
                    </a:p>
                  </a:txBody>
                  <a:tcPr marL="16217" marR="33013" marT="0" marB="0" anchor="ctr"/>
                </a:tc>
                <a:tc>
                  <a:txBody>
                    <a:bodyPr/>
                    <a:lstStyle/>
                    <a:p>
                      <a:pPr algn="r">
                        <a:lnSpc>
                          <a:spcPts val="1500"/>
                        </a:lnSpc>
                        <a:spcAft>
                          <a:spcPts val="0"/>
                        </a:spcAft>
                      </a:pPr>
                      <a:r>
                        <a:rPr lang="en-US" sz="1000" b="0" kern="100" dirty="0" smtClean="0">
                          <a:effectLst/>
                          <a:latin typeface="+mn-ea"/>
                          <a:ea typeface="+mn-ea"/>
                        </a:rPr>
                        <a:t>184,553</a:t>
                      </a:r>
                    </a:p>
                  </a:txBody>
                  <a:tcPr marL="16217" marR="33013" marT="0" marB="0" anchor="ctr"/>
                </a:tc>
              </a:tr>
              <a:tr h="297375">
                <a:tc>
                  <a:txBody>
                    <a:bodyPr/>
                    <a:lstStyle/>
                    <a:p>
                      <a:pPr algn="ctr">
                        <a:lnSpc>
                          <a:spcPts val="1500"/>
                        </a:lnSpc>
                        <a:spcAft>
                          <a:spcPts val="0"/>
                        </a:spcAft>
                      </a:pPr>
                      <a:r>
                        <a:rPr lang="zh-TW" sz="1100" b="1" kern="100" dirty="0" smtClean="0">
                          <a:solidFill>
                            <a:schemeClr val="tx1"/>
                          </a:solidFill>
                          <a:effectLst/>
                          <a:latin typeface="+mn-ea"/>
                          <a:ea typeface="+mn-ea"/>
                        </a:rPr>
                        <a:t>較</a:t>
                      </a:r>
                      <a:r>
                        <a:rPr lang="zh-TW" sz="1100" b="1" kern="100" dirty="0">
                          <a:solidFill>
                            <a:schemeClr val="tx1"/>
                          </a:solidFill>
                          <a:effectLst/>
                          <a:latin typeface="+mn-ea"/>
                          <a:ea typeface="+mn-ea"/>
                        </a:rPr>
                        <a:t>上年增減</a:t>
                      </a:r>
                      <a:endParaRPr lang="zh-TW" sz="1100" b="1" kern="100" dirty="0">
                        <a:solidFill>
                          <a:schemeClr val="tx1"/>
                        </a:solidFill>
                        <a:effectLst/>
                        <a:latin typeface="+mn-ea"/>
                        <a:ea typeface="+mn-ea"/>
                        <a:cs typeface="Times New Roman" panose="02020603050405020304" pitchFamily="18" charset="0"/>
                      </a:endParaRPr>
                    </a:p>
                  </a:txBody>
                  <a:tcPr marL="62551" marR="62551" marT="0" marB="0" anchor="ctr"/>
                </a:tc>
                <a:tc>
                  <a:txBody>
                    <a:bodyPr/>
                    <a:lstStyle/>
                    <a:p>
                      <a:pPr algn="r">
                        <a:lnSpc>
                          <a:spcPts val="1500"/>
                        </a:lnSpc>
                        <a:spcAft>
                          <a:spcPts val="0"/>
                        </a:spcAft>
                      </a:pPr>
                      <a:r>
                        <a:rPr lang="en-US" sz="1000" b="0" kern="100" dirty="0">
                          <a:effectLst/>
                          <a:latin typeface="+mn-ea"/>
                          <a:ea typeface="+mn-ea"/>
                        </a:rPr>
                        <a:t>-6,648</a:t>
                      </a:r>
                      <a:endParaRPr lang="zh-TW" sz="1000" b="0" kern="100" dirty="0">
                        <a:effectLst/>
                        <a:latin typeface="+mn-ea"/>
                        <a:ea typeface="+mn-ea"/>
                        <a:cs typeface="Times New Roman" panose="02020603050405020304" pitchFamily="18" charset="0"/>
                      </a:endParaRPr>
                    </a:p>
                  </a:txBody>
                  <a:tcPr marL="16217" marR="33013" marT="0" marB="0" anchor="ctr"/>
                </a:tc>
                <a:tc>
                  <a:txBody>
                    <a:bodyPr/>
                    <a:lstStyle/>
                    <a:p>
                      <a:pPr algn="r">
                        <a:lnSpc>
                          <a:spcPts val="1500"/>
                        </a:lnSpc>
                        <a:spcAft>
                          <a:spcPts val="0"/>
                        </a:spcAft>
                      </a:pPr>
                      <a:r>
                        <a:rPr lang="en-US" sz="1000" b="0" kern="100" dirty="0">
                          <a:effectLst/>
                          <a:latin typeface="+mn-ea"/>
                          <a:ea typeface="+mn-ea"/>
                        </a:rPr>
                        <a:t>4,707</a:t>
                      </a:r>
                      <a:endParaRPr lang="zh-TW" sz="1000" b="0" kern="100" dirty="0">
                        <a:effectLst/>
                        <a:latin typeface="+mn-ea"/>
                        <a:ea typeface="+mn-ea"/>
                        <a:cs typeface="Times New Roman" panose="02020603050405020304" pitchFamily="18" charset="0"/>
                      </a:endParaRPr>
                    </a:p>
                  </a:txBody>
                  <a:tcPr marL="16217" marR="33013" marT="0" marB="0" anchor="ctr"/>
                </a:tc>
                <a:tc>
                  <a:txBody>
                    <a:bodyPr/>
                    <a:lstStyle/>
                    <a:p>
                      <a:pPr marL="0" marR="0" indent="0" algn="r" defTabSz="914400" rtl="0" eaLnBrk="1" fontAlgn="auto" latinLnBrk="0" hangingPunct="1">
                        <a:lnSpc>
                          <a:spcPts val="1500"/>
                        </a:lnSpc>
                        <a:spcBef>
                          <a:spcPts val="0"/>
                        </a:spcBef>
                        <a:spcAft>
                          <a:spcPts val="0"/>
                        </a:spcAft>
                        <a:buClrTx/>
                        <a:buSzTx/>
                        <a:buFontTx/>
                        <a:buNone/>
                        <a:tabLst/>
                        <a:defRPr/>
                      </a:pPr>
                      <a:r>
                        <a:rPr lang="en-US" altLang="zh-TW" sz="1000" b="0" kern="100" dirty="0" smtClean="0">
                          <a:effectLst/>
                          <a:latin typeface="+mn-ea"/>
                          <a:ea typeface="+mn-ea"/>
                        </a:rPr>
                        <a:t>-3,351</a:t>
                      </a:r>
                      <a:endParaRPr lang="zh-TW" altLang="zh-TW" sz="1000" b="0" kern="100" dirty="0" smtClean="0">
                        <a:effectLst/>
                        <a:latin typeface="+mn-ea"/>
                        <a:ea typeface="+mn-ea"/>
                        <a:cs typeface="Times New Roman" panose="02020603050405020304" pitchFamily="18" charset="0"/>
                      </a:endParaRPr>
                    </a:p>
                  </a:txBody>
                  <a:tcPr marL="16217" marR="33013" marT="0" marB="0" anchor="ctr"/>
                </a:tc>
                <a:tc>
                  <a:txBody>
                    <a:bodyPr/>
                    <a:lstStyle/>
                    <a:p>
                      <a:pPr algn="r">
                        <a:lnSpc>
                          <a:spcPts val="1500"/>
                        </a:lnSpc>
                        <a:spcAft>
                          <a:spcPts val="0"/>
                        </a:spcAft>
                      </a:pPr>
                      <a:r>
                        <a:rPr lang="en-US" sz="1000" b="0" kern="100" dirty="0">
                          <a:effectLst/>
                          <a:latin typeface="+mn-ea"/>
                          <a:ea typeface="+mn-ea"/>
                        </a:rPr>
                        <a:t>-20,462</a:t>
                      </a:r>
                      <a:endParaRPr lang="zh-TW" sz="1000" b="0" kern="100" dirty="0">
                        <a:effectLst/>
                        <a:latin typeface="+mn-ea"/>
                        <a:ea typeface="+mn-ea"/>
                        <a:cs typeface="Times New Roman" panose="02020603050405020304" pitchFamily="18" charset="0"/>
                      </a:endParaRPr>
                    </a:p>
                  </a:txBody>
                  <a:tcPr marL="16217" marR="33013" marT="0" marB="0" anchor="ctr"/>
                </a:tc>
                <a:tc>
                  <a:txBody>
                    <a:bodyPr/>
                    <a:lstStyle/>
                    <a:p>
                      <a:pPr algn="r">
                        <a:lnSpc>
                          <a:spcPts val="1500"/>
                        </a:lnSpc>
                        <a:spcAft>
                          <a:spcPts val="0"/>
                        </a:spcAft>
                      </a:pPr>
                      <a:r>
                        <a:rPr lang="en-US" sz="1000" b="0" kern="100" dirty="0">
                          <a:effectLst/>
                          <a:latin typeface="+mn-ea"/>
                          <a:ea typeface="+mn-ea"/>
                        </a:rPr>
                        <a:t>-13,954</a:t>
                      </a:r>
                      <a:endParaRPr lang="zh-TW" sz="1000" b="0" kern="100" dirty="0">
                        <a:effectLst/>
                        <a:latin typeface="+mn-ea"/>
                        <a:ea typeface="+mn-ea"/>
                        <a:cs typeface="Times New Roman" panose="02020603050405020304" pitchFamily="18" charset="0"/>
                      </a:endParaRPr>
                    </a:p>
                  </a:txBody>
                  <a:tcPr marL="16217" marR="33013" marT="0" marB="0" anchor="ctr"/>
                </a:tc>
                <a:tc>
                  <a:txBody>
                    <a:bodyPr/>
                    <a:lstStyle/>
                    <a:p>
                      <a:pPr algn="r">
                        <a:lnSpc>
                          <a:spcPts val="1500"/>
                        </a:lnSpc>
                        <a:spcAft>
                          <a:spcPts val="0"/>
                        </a:spcAft>
                      </a:pPr>
                      <a:r>
                        <a:rPr lang="en-US" sz="1000" b="0" kern="100" dirty="0">
                          <a:effectLst/>
                          <a:latin typeface="+mn-ea"/>
                          <a:ea typeface="+mn-ea"/>
                        </a:rPr>
                        <a:t>11,633</a:t>
                      </a:r>
                      <a:endParaRPr lang="zh-TW" sz="1000" b="0" kern="100" dirty="0">
                        <a:effectLst/>
                        <a:latin typeface="+mn-ea"/>
                        <a:ea typeface="+mn-ea"/>
                        <a:cs typeface="Times New Roman" panose="02020603050405020304" pitchFamily="18" charset="0"/>
                      </a:endParaRPr>
                    </a:p>
                  </a:txBody>
                  <a:tcPr marL="16217" marR="33013" marT="0" marB="0" anchor="ctr"/>
                </a:tc>
                <a:tc>
                  <a:txBody>
                    <a:bodyPr/>
                    <a:lstStyle/>
                    <a:p>
                      <a:pPr algn="r">
                        <a:lnSpc>
                          <a:spcPts val="1500"/>
                        </a:lnSpc>
                        <a:spcAft>
                          <a:spcPts val="0"/>
                        </a:spcAft>
                      </a:pPr>
                      <a:r>
                        <a:rPr lang="en-US" sz="1000" b="0" kern="100" dirty="0">
                          <a:effectLst/>
                          <a:latin typeface="+mn-ea"/>
                          <a:ea typeface="+mn-ea"/>
                        </a:rPr>
                        <a:t>-8,557</a:t>
                      </a:r>
                      <a:endParaRPr lang="zh-TW" sz="1000" b="0" kern="100" dirty="0">
                        <a:effectLst/>
                        <a:latin typeface="+mn-ea"/>
                        <a:ea typeface="+mn-ea"/>
                        <a:cs typeface="Times New Roman" panose="02020603050405020304" pitchFamily="18" charset="0"/>
                      </a:endParaRPr>
                    </a:p>
                  </a:txBody>
                  <a:tcPr marL="16217" marR="33013" marT="0" marB="0" anchor="ctr"/>
                </a:tc>
                <a:tc>
                  <a:txBody>
                    <a:bodyPr/>
                    <a:lstStyle/>
                    <a:p>
                      <a:pPr algn="r">
                        <a:lnSpc>
                          <a:spcPts val="1500"/>
                        </a:lnSpc>
                        <a:spcAft>
                          <a:spcPts val="0"/>
                        </a:spcAft>
                      </a:pPr>
                      <a:r>
                        <a:rPr lang="en-US" sz="1000" b="0" kern="100" dirty="0">
                          <a:effectLst/>
                          <a:latin typeface="+mn-ea"/>
                          <a:ea typeface="+mn-ea"/>
                        </a:rPr>
                        <a:t>-27,795</a:t>
                      </a:r>
                      <a:endParaRPr lang="zh-TW" sz="1000" b="0" kern="100" dirty="0">
                        <a:effectLst/>
                        <a:latin typeface="+mn-ea"/>
                        <a:ea typeface="+mn-ea"/>
                        <a:cs typeface="Times New Roman" panose="02020603050405020304" pitchFamily="18" charset="0"/>
                      </a:endParaRPr>
                    </a:p>
                  </a:txBody>
                  <a:tcPr marL="16217" marR="33013" marT="0" marB="0" anchor="ctr"/>
                </a:tc>
                <a:tc>
                  <a:txBody>
                    <a:bodyPr/>
                    <a:lstStyle/>
                    <a:p>
                      <a:pPr algn="r">
                        <a:lnSpc>
                          <a:spcPts val="1500"/>
                        </a:lnSpc>
                        <a:spcAft>
                          <a:spcPts val="0"/>
                        </a:spcAft>
                      </a:pPr>
                      <a:r>
                        <a:rPr lang="en-US" sz="1000" b="0" kern="100" dirty="0">
                          <a:effectLst/>
                          <a:latin typeface="+mn-ea"/>
                          <a:ea typeface="+mn-ea"/>
                        </a:rPr>
                        <a:t>-11,057</a:t>
                      </a:r>
                      <a:endParaRPr lang="zh-TW" sz="1000" b="0" kern="100" dirty="0">
                        <a:effectLst/>
                        <a:latin typeface="+mn-ea"/>
                        <a:ea typeface="+mn-ea"/>
                        <a:cs typeface="Times New Roman" panose="02020603050405020304" pitchFamily="18" charset="0"/>
                      </a:endParaRPr>
                    </a:p>
                  </a:txBody>
                  <a:tcPr marL="16217" marR="33013" marT="0" marB="0" anchor="ctr"/>
                </a:tc>
                <a:tc>
                  <a:txBody>
                    <a:bodyPr/>
                    <a:lstStyle/>
                    <a:p>
                      <a:pPr algn="r">
                        <a:lnSpc>
                          <a:spcPts val="1500"/>
                        </a:lnSpc>
                        <a:spcAft>
                          <a:spcPts val="0"/>
                        </a:spcAft>
                      </a:pPr>
                      <a:r>
                        <a:rPr lang="en-US" sz="1000" b="0" kern="100" dirty="0">
                          <a:effectLst/>
                          <a:latin typeface="+mn-ea"/>
                          <a:ea typeface="+mn-ea"/>
                        </a:rPr>
                        <a:t>-13,035</a:t>
                      </a:r>
                      <a:endParaRPr lang="zh-TW" sz="1000" b="0" kern="100" dirty="0">
                        <a:effectLst/>
                        <a:latin typeface="+mn-ea"/>
                        <a:ea typeface="+mn-ea"/>
                        <a:cs typeface="Times New Roman" panose="02020603050405020304" pitchFamily="18" charset="0"/>
                      </a:endParaRPr>
                    </a:p>
                  </a:txBody>
                  <a:tcPr marL="16217" marR="33013" marT="0" marB="0" anchor="ctr"/>
                </a:tc>
                <a:tc>
                  <a:txBody>
                    <a:bodyPr/>
                    <a:lstStyle/>
                    <a:p>
                      <a:pPr algn="r">
                        <a:lnSpc>
                          <a:spcPts val="1500"/>
                        </a:lnSpc>
                        <a:spcAft>
                          <a:spcPts val="0"/>
                        </a:spcAft>
                      </a:pPr>
                      <a:r>
                        <a:rPr lang="en-US" sz="1000" b="0" kern="100" dirty="0">
                          <a:effectLst/>
                          <a:latin typeface="+mn-ea"/>
                          <a:ea typeface="+mn-ea"/>
                        </a:rPr>
                        <a:t>-4,684</a:t>
                      </a:r>
                      <a:endParaRPr lang="zh-TW" sz="1000" b="0" kern="100" dirty="0">
                        <a:effectLst/>
                        <a:latin typeface="+mn-ea"/>
                        <a:ea typeface="+mn-ea"/>
                        <a:cs typeface="Times New Roman" panose="02020603050405020304" pitchFamily="18" charset="0"/>
                      </a:endParaRPr>
                    </a:p>
                  </a:txBody>
                  <a:tcPr marL="16217" marR="33013" marT="0" marB="0" anchor="ctr"/>
                </a:tc>
              </a:tr>
              <a:tr h="297375">
                <a:tc>
                  <a:txBody>
                    <a:bodyPr/>
                    <a:lstStyle/>
                    <a:p>
                      <a:pPr algn="ctr">
                        <a:lnSpc>
                          <a:spcPts val="1500"/>
                        </a:lnSpc>
                        <a:spcAft>
                          <a:spcPts val="0"/>
                        </a:spcAft>
                      </a:pPr>
                      <a:r>
                        <a:rPr lang="en-US" altLang="zh-TW" sz="1100" b="1" kern="100" smtClean="0">
                          <a:solidFill>
                            <a:schemeClr val="tx1"/>
                          </a:solidFill>
                          <a:effectLst/>
                          <a:latin typeface="+mn-ea"/>
                          <a:ea typeface="+mn-ea"/>
                        </a:rPr>
                        <a:t>102</a:t>
                      </a:r>
                      <a:r>
                        <a:rPr lang="zh-TW" altLang="en-US" sz="1100" b="1" kern="100" smtClean="0">
                          <a:solidFill>
                            <a:schemeClr val="tx1"/>
                          </a:solidFill>
                          <a:effectLst/>
                          <a:latin typeface="+mn-ea"/>
                          <a:ea typeface="+mn-ea"/>
                        </a:rPr>
                        <a:t>累計至當年</a:t>
                      </a:r>
                      <a:endParaRPr lang="zh-TW" sz="1100" b="1" kern="100" dirty="0">
                        <a:solidFill>
                          <a:schemeClr val="tx1"/>
                        </a:solidFill>
                        <a:effectLst/>
                        <a:latin typeface="+mn-ea"/>
                        <a:ea typeface="+mn-ea"/>
                        <a:cs typeface="Times New Roman" panose="02020603050405020304" pitchFamily="18" charset="0"/>
                      </a:endParaRPr>
                    </a:p>
                  </a:txBody>
                  <a:tcPr marL="62551" marR="62551" marT="0" marB="0" anchor="ctr"/>
                </a:tc>
                <a:tc>
                  <a:txBody>
                    <a:bodyPr/>
                    <a:lstStyle/>
                    <a:p>
                      <a:pPr algn="r">
                        <a:lnSpc>
                          <a:spcPts val="1500"/>
                        </a:lnSpc>
                        <a:spcAft>
                          <a:spcPts val="0"/>
                        </a:spcAft>
                      </a:pPr>
                      <a:r>
                        <a:rPr lang="en-US" altLang="zh-TW" sz="1000" b="0" kern="100" smtClean="0">
                          <a:effectLst/>
                          <a:latin typeface="+mn-ea"/>
                          <a:ea typeface="+mn-ea"/>
                        </a:rPr>
                        <a:t>-</a:t>
                      </a:r>
                      <a:endParaRPr lang="zh-TW" sz="1000" b="0" kern="100" dirty="0">
                        <a:effectLst/>
                        <a:latin typeface="+mn-ea"/>
                        <a:ea typeface="+mn-ea"/>
                        <a:cs typeface="Times New Roman" panose="02020603050405020304" pitchFamily="18" charset="0"/>
                      </a:endParaRPr>
                    </a:p>
                  </a:txBody>
                  <a:tcPr marL="16217" marR="32400" marT="0" marB="0" anchor="ctr"/>
                </a:tc>
                <a:tc>
                  <a:txBody>
                    <a:bodyPr/>
                    <a:lstStyle/>
                    <a:p>
                      <a:pPr algn="r" fontAlgn="ctr">
                        <a:lnSpc>
                          <a:spcPts val="1500"/>
                        </a:lnSpc>
                      </a:pPr>
                      <a:r>
                        <a:rPr lang="en-US" altLang="zh-TW" sz="1000" b="0" u="none" strike="noStrike" smtClean="0">
                          <a:effectLst/>
                          <a:latin typeface="+mn-ea"/>
                          <a:ea typeface="+mn-ea"/>
                        </a:rPr>
                        <a:t>4,707</a:t>
                      </a:r>
                      <a:endParaRPr lang="en-US" altLang="zh-TW" sz="1000" b="0" i="0" u="none" strike="noStrike" dirty="0">
                        <a:solidFill>
                          <a:srgbClr val="000000"/>
                        </a:solidFill>
                        <a:effectLst/>
                        <a:latin typeface="+mn-ea"/>
                        <a:ea typeface="+mn-ea"/>
                      </a:endParaRPr>
                    </a:p>
                  </a:txBody>
                  <a:tcPr marL="9525" marR="32400" marT="9525" marB="0" anchor="ctr"/>
                </a:tc>
                <a:tc>
                  <a:txBody>
                    <a:bodyPr/>
                    <a:lstStyle/>
                    <a:p>
                      <a:pPr algn="r" fontAlgn="ctr">
                        <a:lnSpc>
                          <a:spcPts val="1500"/>
                        </a:lnSpc>
                      </a:pPr>
                      <a:r>
                        <a:rPr lang="en-US" altLang="zh-TW" sz="1000" b="0" u="none" strike="noStrike" smtClean="0">
                          <a:effectLst/>
                          <a:latin typeface="+mn-ea"/>
                          <a:ea typeface="+mn-ea"/>
                        </a:rPr>
                        <a:t>1,356</a:t>
                      </a:r>
                      <a:endParaRPr lang="en-US" altLang="zh-TW" sz="1000" b="0" i="0" u="none" strike="noStrike" dirty="0">
                        <a:solidFill>
                          <a:srgbClr val="000000"/>
                        </a:solidFill>
                        <a:effectLst/>
                        <a:latin typeface="+mn-ea"/>
                        <a:ea typeface="+mn-ea"/>
                      </a:endParaRPr>
                    </a:p>
                  </a:txBody>
                  <a:tcPr marL="9525" marR="32400" marT="9525" marB="0" anchor="ctr"/>
                </a:tc>
                <a:tc>
                  <a:txBody>
                    <a:bodyPr/>
                    <a:lstStyle/>
                    <a:p>
                      <a:pPr algn="r" fontAlgn="ctr">
                        <a:lnSpc>
                          <a:spcPts val="1500"/>
                        </a:lnSpc>
                      </a:pPr>
                      <a:r>
                        <a:rPr lang="en-US" altLang="zh-TW" sz="1000" b="0" u="none" strike="noStrike" smtClean="0">
                          <a:effectLst/>
                          <a:latin typeface="+mn-ea"/>
                          <a:ea typeface="+mn-ea"/>
                        </a:rPr>
                        <a:t>-19,106</a:t>
                      </a:r>
                      <a:endParaRPr lang="en-US" altLang="zh-TW" sz="1000" b="0" i="0" u="none" strike="noStrike" dirty="0">
                        <a:solidFill>
                          <a:srgbClr val="000000"/>
                        </a:solidFill>
                        <a:effectLst/>
                        <a:latin typeface="+mn-ea"/>
                        <a:ea typeface="+mn-ea"/>
                      </a:endParaRPr>
                    </a:p>
                  </a:txBody>
                  <a:tcPr marL="9525" marR="32400" marT="9525" marB="0" anchor="ctr"/>
                </a:tc>
                <a:tc>
                  <a:txBody>
                    <a:bodyPr/>
                    <a:lstStyle/>
                    <a:p>
                      <a:pPr algn="r" fontAlgn="ctr">
                        <a:lnSpc>
                          <a:spcPts val="1500"/>
                        </a:lnSpc>
                      </a:pPr>
                      <a:r>
                        <a:rPr lang="en-US" altLang="zh-TW" sz="1000" b="0" u="none" strike="noStrike" smtClean="0">
                          <a:effectLst/>
                          <a:latin typeface="+mn-ea"/>
                          <a:ea typeface="+mn-ea"/>
                        </a:rPr>
                        <a:t>-33,060</a:t>
                      </a:r>
                      <a:endParaRPr lang="en-US" altLang="zh-TW" sz="1000" b="0" i="0" u="none" strike="noStrike" dirty="0">
                        <a:solidFill>
                          <a:srgbClr val="000000"/>
                        </a:solidFill>
                        <a:effectLst/>
                        <a:latin typeface="+mn-ea"/>
                        <a:ea typeface="+mn-ea"/>
                      </a:endParaRPr>
                    </a:p>
                  </a:txBody>
                  <a:tcPr marL="9525" marR="32400" marT="9525" marB="0" anchor="ctr"/>
                </a:tc>
                <a:tc>
                  <a:txBody>
                    <a:bodyPr/>
                    <a:lstStyle/>
                    <a:p>
                      <a:pPr algn="r" fontAlgn="ctr">
                        <a:lnSpc>
                          <a:spcPts val="1500"/>
                        </a:lnSpc>
                      </a:pPr>
                      <a:r>
                        <a:rPr lang="en-US" altLang="zh-TW" sz="1000" b="0" u="none" strike="noStrike" smtClean="0">
                          <a:effectLst/>
                          <a:latin typeface="+mn-ea"/>
                          <a:ea typeface="+mn-ea"/>
                        </a:rPr>
                        <a:t>-21,427</a:t>
                      </a:r>
                      <a:endParaRPr lang="en-US" altLang="zh-TW" sz="1000" b="0" i="0" u="none" strike="noStrike" dirty="0">
                        <a:solidFill>
                          <a:srgbClr val="000000"/>
                        </a:solidFill>
                        <a:effectLst/>
                        <a:latin typeface="+mn-ea"/>
                        <a:ea typeface="+mn-ea"/>
                      </a:endParaRPr>
                    </a:p>
                  </a:txBody>
                  <a:tcPr marL="9525" marR="32400" marT="9525" marB="0" anchor="ctr"/>
                </a:tc>
                <a:tc>
                  <a:txBody>
                    <a:bodyPr/>
                    <a:lstStyle/>
                    <a:p>
                      <a:pPr algn="r" fontAlgn="ctr">
                        <a:lnSpc>
                          <a:spcPts val="1500"/>
                        </a:lnSpc>
                      </a:pPr>
                      <a:r>
                        <a:rPr lang="en-US" altLang="zh-TW" sz="1000" b="0" u="none" strike="noStrike" smtClean="0">
                          <a:effectLst/>
                          <a:latin typeface="+mn-ea"/>
                          <a:ea typeface="+mn-ea"/>
                        </a:rPr>
                        <a:t>-29,984</a:t>
                      </a:r>
                      <a:endParaRPr lang="en-US" altLang="zh-TW" sz="1000" b="0" i="0" u="none" strike="noStrike" dirty="0">
                        <a:solidFill>
                          <a:srgbClr val="000000"/>
                        </a:solidFill>
                        <a:effectLst/>
                        <a:latin typeface="+mn-ea"/>
                        <a:ea typeface="+mn-ea"/>
                      </a:endParaRPr>
                    </a:p>
                  </a:txBody>
                  <a:tcPr marL="9525" marR="32400" marT="9525" marB="0" anchor="ctr"/>
                </a:tc>
                <a:tc>
                  <a:txBody>
                    <a:bodyPr/>
                    <a:lstStyle/>
                    <a:p>
                      <a:pPr algn="r" fontAlgn="ctr">
                        <a:lnSpc>
                          <a:spcPts val="1500"/>
                        </a:lnSpc>
                      </a:pPr>
                      <a:r>
                        <a:rPr lang="en-US" altLang="zh-TW" sz="1000" b="0" u="none" strike="noStrike" smtClean="0">
                          <a:effectLst/>
                          <a:latin typeface="+mn-ea"/>
                          <a:ea typeface="+mn-ea"/>
                        </a:rPr>
                        <a:t>-57,779</a:t>
                      </a:r>
                      <a:endParaRPr lang="en-US" altLang="zh-TW" sz="1000" b="0" i="0" u="none" strike="noStrike" dirty="0">
                        <a:solidFill>
                          <a:srgbClr val="000000"/>
                        </a:solidFill>
                        <a:effectLst/>
                        <a:latin typeface="+mn-ea"/>
                        <a:ea typeface="+mn-ea"/>
                      </a:endParaRPr>
                    </a:p>
                  </a:txBody>
                  <a:tcPr marL="9525" marR="32400" marT="9525" marB="0" anchor="ctr"/>
                </a:tc>
                <a:tc>
                  <a:txBody>
                    <a:bodyPr/>
                    <a:lstStyle/>
                    <a:p>
                      <a:pPr algn="r" fontAlgn="ctr">
                        <a:lnSpc>
                          <a:spcPts val="1500"/>
                        </a:lnSpc>
                      </a:pPr>
                      <a:r>
                        <a:rPr lang="en-US" altLang="zh-TW" sz="1000" b="0" u="none" strike="noStrike" dirty="0" smtClean="0">
                          <a:effectLst/>
                          <a:latin typeface="+mn-ea"/>
                          <a:ea typeface="+mn-ea"/>
                        </a:rPr>
                        <a:t>-68,836</a:t>
                      </a:r>
                      <a:endParaRPr lang="en-US" altLang="zh-TW" sz="1000" b="0" i="0" u="none" strike="noStrike" dirty="0">
                        <a:solidFill>
                          <a:srgbClr val="000000"/>
                        </a:solidFill>
                        <a:effectLst/>
                        <a:latin typeface="+mn-ea"/>
                        <a:ea typeface="+mn-ea"/>
                      </a:endParaRPr>
                    </a:p>
                  </a:txBody>
                  <a:tcPr marL="9525" marR="32400" marT="9525" marB="0" anchor="ctr"/>
                </a:tc>
                <a:tc>
                  <a:txBody>
                    <a:bodyPr/>
                    <a:lstStyle/>
                    <a:p>
                      <a:pPr algn="r" fontAlgn="ctr">
                        <a:lnSpc>
                          <a:spcPts val="1500"/>
                        </a:lnSpc>
                      </a:pPr>
                      <a:r>
                        <a:rPr lang="en-US" altLang="zh-TW" sz="1000" b="0" u="none" strike="noStrike" dirty="0" smtClean="0">
                          <a:effectLst/>
                          <a:latin typeface="+mn-ea"/>
                          <a:ea typeface="+mn-ea"/>
                        </a:rPr>
                        <a:t>-81,871</a:t>
                      </a:r>
                      <a:endParaRPr lang="en-US" altLang="zh-TW" sz="1000" b="0" i="0" u="none" strike="noStrike" dirty="0">
                        <a:solidFill>
                          <a:srgbClr val="000000"/>
                        </a:solidFill>
                        <a:effectLst/>
                        <a:latin typeface="+mn-ea"/>
                        <a:ea typeface="+mn-ea"/>
                      </a:endParaRPr>
                    </a:p>
                  </a:txBody>
                  <a:tcPr marL="9525" marR="32400" marT="9525" marB="0" anchor="ctr"/>
                </a:tc>
                <a:tc>
                  <a:txBody>
                    <a:bodyPr/>
                    <a:lstStyle/>
                    <a:p>
                      <a:pPr algn="r" fontAlgn="ctr">
                        <a:lnSpc>
                          <a:spcPts val="1500"/>
                        </a:lnSpc>
                      </a:pPr>
                      <a:r>
                        <a:rPr lang="en-US" altLang="zh-TW" sz="1000" b="0" u="none" strike="noStrike" dirty="0" smtClean="0">
                          <a:effectLst/>
                          <a:latin typeface="+mn-ea"/>
                          <a:ea typeface="+mn-ea"/>
                        </a:rPr>
                        <a:t>-86,555</a:t>
                      </a:r>
                      <a:endParaRPr lang="en-US" altLang="zh-TW" sz="1000" b="0" i="0" u="none" strike="noStrike" dirty="0">
                        <a:solidFill>
                          <a:srgbClr val="000000"/>
                        </a:solidFill>
                        <a:effectLst/>
                        <a:latin typeface="+mn-ea"/>
                        <a:ea typeface="+mn-ea"/>
                      </a:endParaRPr>
                    </a:p>
                  </a:txBody>
                  <a:tcPr marL="9525" marR="32400" marT="9525" marB="0" anchor="ctr"/>
                </a:tc>
              </a:tr>
              <a:tr h="504000">
                <a:tc gridSpan="12">
                  <a:txBody>
                    <a:bodyPr/>
                    <a:lstStyle/>
                    <a:p>
                      <a:pPr>
                        <a:lnSpc>
                          <a:spcPts val="2000"/>
                        </a:lnSpc>
                        <a:spcAft>
                          <a:spcPts val="0"/>
                        </a:spcAft>
                      </a:pPr>
                      <a:r>
                        <a:rPr lang="zh-TW" sz="1200" b="1" kern="100" dirty="0">
                          <a:solidFill>
                            <a:schemeClr val="tx1"/>
                          </a:solidFill>
                          <a:effectLst/>
                          <a:latin typeface="+mn-ea"/>
                          <a:ea typeface="+mn-ea"/>
                        </a:rPr>
                        <a:t>說明：</a:t>
                      </a:r>
                      <a:r>
                        <a:rPr lang="en-US" sz="1200" b="1" kern="100" dirty="0">
                          <a:solidFill>
                            <a:schemeClr val="tx1"/>
                          </a:solidFill>
                          <a:effectLst/>
                          <a:latin typeface="+mn-ea"/>
                          <a:ea typeface="+mn-ea"/>
                        </a:rPr>
                        <a:t>1.</a:t>
                      </a:r>
                      <a:r>
                        <a:rPr lang="zh-TW" sz="1200" b="1" kern="100" dirty="0">
                          <a:solidFill>
                            <a:schemeClr val="tx1"/>
                          </a:solidFill>
                          <a:effectLst/>
                          <a:latin typeface="+mn-ea"/>
                          <a:ea typeface="+mn-ea"/>
                        </a:rPr>
                        <a:t>學生人數含境外生在內</a:t>
                      </a:r>
                      <a:r>
                        <a:rPr lang="zh-TW" sz="1200" b="1" kern="100" dirty="0" smtClean="0">
                          <a:solidFill>
                            <a:schemeClr val="tx1"/>
                          </a:solidFill>
                          <a:effectLst/>
                          <a:latin typeface="+mn-ea"/>
                          <a:ea typeface="+mn-ea"/>
                        </a:rPr>
                        <a:t>，ㄧ</a:t>
                      </a:r>
                      <a:r>
                        <a:rPr lang="zh-TW" sz="1200" b="1" kern="100" dirty="0">
                          <a:solidFill>
                            <a:schemeClr val="tx1"/>
                          </a:solidFill>
                          <a:effectLst/>
                          <a:latin typeface="+mn-ea"/>
                          <a:ea typeface="+mn-ea"/>
                        </a:rPr>
                        <a:t>年級學生數為四年制學士班、二專一年級學生及五專</a:t>
                      </a:r>
                      <a:r>
                        <a:rPr lang="zh-TW" sz="1200" b="1" kern="100" dirty="0" smtClean="0">
                          <a:solidFill>
                            <a:schemeClr val="tx1"/>
                          </a:solidFill>
                          <a:effectLst/>
                          <a:latin typeface="+mn-ea"/>
                          <a:ea typeface="+mn-ea"/>
                        </a:rPr>
                        <a:t>四年級</a:t>
                      </a:r>
                      <a:r>
                        <a:rPr lang="zh-TW" sz="1200" b="1" kern="100" dirty="0">
                          <a:solidFill>
                            <a:schemeClr val="tx1"/>
                          </a:solidFill>
                          <a:effectLst/>
                          <a:latin typeface="+mn-ea"/>
                          <a:ea typeface="+mn-ea"/>
                        </a:rPr>
                        <a:t>學生。</a:t>
                      </a:r>
                    </a:p>
                    <a:p>
                      <a:pPr>
                        <a:lnSpc>
                          <a:spcPts val="2000"/>
                        </a:lnSpc>
                        <a:spcAft>
                          <a:spcPts val="0"/>
                        </a:spcAft>
                      </a:pPr>
                      <a:r>
                        <a:rPr lang="zh-TW" sz="1200" b="1" kern="100" dirty="0">
                          <a:solidFill>
                            <a:schemeClr val="tx1"/>
                          </a:solidFill>
                          <a:effectLst/>
                          <a:latin typeface="+mn-ea"/>
                          <a:ea typeface="+mn-ea"/>
                        </a:rPr>
                        <a:t>　　　</a:t>
                      </a:r>
                      <a:r>
                        <a:rPr lang="en-US" sz="1200" b="1" kern="100" dirty="0">
                          <a:solidFill>
                            <a:schemeClr val="tx1"/>
                          </a:solidFill>
                          <a:effectLst/>
                          <a:latin typeface="+mn-ea"/>
                          <a:ea typeface="+mn-ea"/>
                        </a:rPr>
                        <a:t>2.</a:t>
                      </a:r>
                      <a:r>
                        <a:rPr lang="zh-TW" sz="1200" b="1" kern="100" dirty="0">
                          <a:solidFill>
                            <a:schemeClr val="tx1"/>
                          </a:solidFill>
                          <a:effectLst/>
                          <a:latin typeface="+mn-ea"/>
                          <a:ea typeface="+mn-ea"/>
                        </a:rPr>
                        <a:t>推</a:t>
                      </a:r>
                      <a:r>
                        <a:rPr lang="zh-TW" sz="1200" b="1" kern="100" dirty="0" smtClean="0">
                          <a:solidFill>
                            <a:schemeClr val="tx1"/>
                          </a:solidFill>
                          <a:effectLst/>
                          <a:latin typeface="+mn-ea"/>
                          <a:ea typeface="+mn-ea"/>
                        </a:rPr>
                        <a:t>估考慮</a:t>
                      </a:r>
                      <a:r>
                        <a:rPr lang="zh-TW" sz="1200" b="1" kern="100" dirty="0">
                          <a:solidFill>
                            <a:schemeClr val="tx1"/>
                          </a:solidFill>
                          <a:effectLst/>
                          <a:latin typeface="+mn-ea"/>
                          <a:ea typeface="+mn-ea"/>
                        </a:rPr>
                        <a:t>各校系之錄取分數及註冊率，推估該校系一年級學生</a:t>
                      </a:r>
                      <a:r>
                        <a:rPr lang="zh-TW" sz="1200" b="1" kern="100" dirty="0" smtClean="0">
                          <a:solidFill>
                            <a:schemeClr val="tx1"/>
                          </a:solidFill>
                          <a:effectLst/>
                          <a:latin typeface="+mn-ea"/>
                          <a:ea typeface="+mn-ea"/>
                        </a:rPr>
                        <a:t>數。</a:t>
                      </a:r>
                      <a:endParaRPr lang="zh-TW" sz="1200" b="1" kern="100" dirty="0">
                        <a:solidFill>
                          <a:schemeClr val="tx1"/>
                        </a:solidFill>
                        <a:effectLst/>
                        <a:latin typeface="+mn-ea"/>
                        <a:ea typeface="+mn-ea"/>
                        <a:cs typeface="Times New Roman" panose="02020603050405020304" pitchFamily="18" charset="0"/>
                      </a:endParaRPr>
                    </a:p>
                  </a:txBody>
                  <a:tcPr marL="62551" marR="62551" marT="0"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
        <p:nvSpPr>
          <p:cNvPr id="20" name="矩形 19"/>
          <p:cNvSpPr/>
          <p:nvPr/>
        </p:nvSpPr>
        <p:spPr>
          <a:xfrm>
            <a:off x="7452320" y="1655797"/>
            <a:ext cx="1612776" cy="4293483"/>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gn="just">
              <a:lnSpc>
                <a:spcPct val="150000"/>
              </a:lnSpc>
            </a:pPr>
            <a:r>
              <a:rPr lang="zh-TW" altLang="zh-TW" sz="1400" dirty="0">
                <a:solidFill>
                  <a:schemeClr val="bg1"/>
                </a:solidFill>
                <a:latin typeface="+mj-ea"/>
                <a:ea typeface="+mj-ea"/>
                <a:cs typeface="Times New Roman" panose="02020603050405020304" pitchFamily="18" charset="0"/>
              </a:rPr>
              <a:t>大專一年級</a:t>
            </a:r>
            <a:r>
              <a:rPr lang="zh-TW" altLang="zh-TW" sz="1400" dirty="0" smtClean="0">
                <a:solidFill>
                  <a:schemeClr val="bg1"/>
                </a:solidFill>
                <a:latin typeface="+mj-ea"/>
                <a:ea typeface="+mj-ea"/>
                <a:cs typeface="Times New Roman" panose="02020603050405020304" pitchFamily="18" charset="0"/>
              </a:rPr>
              <a:t>學生至</a:t>
            </a:r>
            <a:r>
              <a:rPr lang="en-US" altLang="zh-TW" sz="1400" dirty="0">
                <a:solidFill>
                  <a:schemeClr val="bg1"/>
                </a:solidFill>
                <a:latin typeface="+mj-ea"/>
                <a:ea typeface="+mj-ea"/>
                <a:cs typeface="Times New Roman" panose="02020603050405020304" pitchFamily="18" charset="0"/>
              </a:rPr>
              <a:t>105</a:t>
            </a:r>
            <a:r>
              <a:rPr lang="zh-TW" altLang="zh-TW" sz="1400" dirty="0">
                <a:solidFill>
                  <a:schemeClr val="bg1"/>
                </a:solidFill>
                <a:latin typeface="+mj-ea"/>
                <a:ea typeface="+mj-ea"/>
                <a:cs typeface="Times New Roman" panose="02020603050405020304" pitchFamily="18" charset="0"/>
              </a:rPr>
              <a:t>學年開始銳減，預測當學年新生降為</a:t>
            </a:r>
            <a:r>
              <a:rPr lang="en-US" altLang="zh-TW" sz="1400" dirty="0">
                <a:solidFill>
                  <a:schemeClr val="bg1"/>
                </a:solidFill>
                <a:latin typeface="+mj-ea"/>
                <a:ea typeface="+mj-ea"/>
                <a:cs typeface="Times New Roman" panose="02020603050405020304" pitchFamily="18" charset="0"/>
              </a:rPr>
              <a:t>25.2</a:t>
            </a:r>
            <a:r>
              <a:rPr lang="zh-TW" altLang="zh-TW" sz="1400" dirty="0">
                <a:solidFill>
                  <a:schemeClr val="bg1"/>
                </a:solidFill>
                <a:latin typeface="+mj-ea"/>
                <a:ea typeface="+mj-ea"/>
                <a:cs typeface="Times New Roman" panose="02020603050405020304" pitchFamily="18" charset="0"/>
              </a:rPr>
              <a:t>萬</a:t>
            </a:r>
            <a:r>
              <a:rPr lang="zh-TW" altLang="zh-TW" sz="1400" dirty="0" smtClean="0">
                <a:solidFill>
                  <a:schemeClr val="bg1"/>
                </a:solidFill>
                <a:latin typeface="+mj-ea"/>
                <a:ea typeface="+mj-ea"/>
                <a:cs typeface="Times New Roman" panose="02020603050405020304" pitchFamily="18" charset="0"/>
              </a:rPr>
              <a:t>人；</a:t>
            </a:r>
            <a:r>
              <a:rPr lang="zh-TW" altLang="zh-TW" sz="1400" dirty="0">
                <a:solidFill>
                  <a:schemeClr val="bg1"/>
                </a:solidFill>
                <a:latin typeface="+mj-ea"/>
                <a:ea typeface="+mj-ea"/>
                <a:cs typeface="Times New Roman" panose="02020603050405020304" pitchFamily="18" charset="0"/>
              </a:rPr>
              <a:t>另一波明顯降幅則出現在</a:t>
            </a:r>
            <a:r>
              <a:rPr lang="en-US" altLang="zh-TW" sz="1400" dirty="0">
                <a:solidFill>
                  <a:schemeClr val="bg1"/>
                </a:solidFill>
                <a:latin typeface="+mj-ea"/>
                <a:ea typeface="+mj-ea"/>
                <a:cs typeface="Times New Roman" panose="02020603050405020304" pitchFamily="18" charset="0"/>
              </a:rPr>
              <a:t>109</a:t>
            </a:r>
            <a:r>
              <a:rPr lang="zh-TW" altLang="zh-TW" sz="1400" dirty="0">
                <a:solidFill>
                  <a:schemeClr val="bg1"/>
                </a:solidFill>
                <a:latin typeface="+mj-ea"/>
                <a:ea typeface="+mj-ea"/>
                <a:cs typeface="Times New Roman" panose="02020603050405020304" pitchFamily="18" charset="0"/>
              </a:rPr>
              <a:t>學年</a:t>
            </a:r>
            <a:r>
              <a:rPr lang="en-US" altLang="zh-TW" sz="1400" dirty="0">
                <a:solidFill>
                  <a:schemeClr val="bg1"/>
                </a:solidFill>
                <a:latin typeface="+mj-ea"/>
                <a:ea typeface="+mj-ea"/>
                <a:cs typeface="Times New Roman" panose="02020603050405020304" pitchFamily="18" charset="0"/>
              </a:rPr>
              <a:t>(</a:t>
            </a:r>
            <a:r>
              <a:rPr lang="zh-TW" altLang="zh-TW" sz="1400" dirty="0">
                <a:solidFill>
                  <a:schemeClr val="bg1"/>
                </a:solidFill>
                <a:latin typeface="+mj-ea"/>
                <a:ea typeface="+mj-ea"/>
                <a:cs typeface="Times New Roman" panose="02020603050405020304" pitchFamily="18" charset="0"/>
              </a:rPr>
              <a:t>較前一學年減</a:t>
            </a:r>
            <a:r>
              <a:rPr lang="en-US" altLang="zh-TW" sz="1400" dirty="0">
                <a:solidFill>
                  <a:schemeClr val="bg1"/>
                </a:solidFill>
                <a:latin typeface="+mj-ea"/>
                <a:ea typeface="+mj-ea"/>
                <a:cs typeface="Times New Roman" panose="02020603050405020304" pitchFamily="18" charset="0"/>
              </a:rPr>
              <a:t>2.8</a:t>
            </a:r>
            <a:r>
              <a:rPr lang="zh-TW" altLang="zh-TW" sz="1400" dirty="0">
                <a:solidFill>
                  <a:schemeClr val="bg1"/>
                </a:solidFill>
                <a:latin typeface="+mj-ea"/>
                <a:ea typeface="+mj-ea"/>
                <a:cs typeface="Times New Roman" panose="02020603050405020304" pitchFamily="18" charset="0"/>
              </a:rPr>
              <a:t>萬人</a:t>
            </a:r>
            <a:r>
              <a:rPr lang="en-US" altLang="zh-TW" sz="1400" dirty="0">
                <a:solidFill>
                  <a:schemeClr val="bg1"/>
                </a:solidFill>
                <a:latin typeface="+mj-ea"/>
                <a:ea typeface="+mj-ea"/>
                <a:cs typeface="Times New Roman" panose="02020603050405020304" pitchFamily="18" charset="0"/>
              </a:rPr>
              <a:t>)</a:t>
            </a:r>
            <a:r>
              <a:rPr lang="zh-TW" altLang="zh-TW" sz="1400" dirty="0">
                <a:solidFill>
                  <a:schemeClr val="bg1"/>
                </a:solidFill>
                <a:latin typeface="+mj-ea"/>
                <a:ea typeface="+mj-ea"/>
                <a:cs typeface="Times New Roman" panose="02020603050405020304" pitchFamily="18" charset="0"/>
              </a:rPr>
              <a:t>，乃因大學一年級學生對應之出生學年為</a:t>
            </a:r>
            <a:r>
              <a:rPr lang="en-US" altLang="zh-TW" sz="1400" dirty="0">
                <a:solidFill>
                  <a:schemeClr val="bg1"/>
                </a:solidFill>
                <a:latin typeface="+mj-ea"/>
                <a:ea typeface="+mj-ea"/>
                <a:cs typeface="Times New Roman" panose="02020603050405020304" pitchFamily="18" charset="0"/>
              </a:rPr>
              <a:t>90</a:t>
            </a:r>
            <a:r>
              <a:rPr lang="zh-TW" altLang="zh-TW" sz="1400" dirty="0">
                <a:solidFill>
                  <a:schemeClr val="bg1"/>
                </a:solidFill>
                <a:latin typeface="+mj-ea"/>
                <a:ea typeface="+mj-ea"/>
                <a:cs typeface="Times New Roman" panose="02020603050405020304" pitchFamily="18" charset="0"/>
              </a:rPr>
              <a:t>學年，其出生人口數較適逢千禧龍年之</a:t>
            </a:r>
            <a:r>
              <a:rPr lang="en-US" altLang="zh-TW" sz="1400" dirty="0">
                <a:solidFill>
                  <a:schemeClr val="bg1"/>
                </a:solidFill>
                <a:latin typeface="+mj-ea"/>
                <a:ea typeface="+mj-ea"/>
                <a:cs typeface="Times New Roman" panose="02020603050405020304" pitchFamily="18" charset="0"/>
              </a:rPr>
              <a:t>89</a:t>
            </a:r>
            <a:r>
              <a:rPr lang="zh-TW" altLang="zh-TW" sz="1400" dirty="0">
                <a:solidFill>
                  <a:schemeClr val="bg1"/>
                </a:solidFill>
                <a:latin typeface="+mj-ea"/>
                <a:ea typeface="+mj-ea"/>
                <a:cs typeface="Times New Roman" panose="02020603050405020304" pitchFamily="18" charset="0"/>
              </a:rPr>
              <a:t>學年驟</a:t>
            </a:r>
            <a:r>
              <a:rPr lang="zh-TW" altLang="zh-TW" sz="1400" dirty="0" smtClean="0">
                <a:solidFill>
                  <a:schemeClr val="bg1"/>
                </a:solidFill>
                <a:latin typeface="+mj-ea"/>
                <a:ea typeface="+mj-ea"/>
                <a:cs typeface="Times New Roman" panose="02020603050405020304" pitchFamily="18" charset="0"/>
              </a:rPr>
              <a:t>減所</a:t>
            </a:r>
            <a:r>
              <a:rPr lang="zh-TW" altLang="zh-TW" sz="1400" dirty="0">
                <a:solidFill>
                  <a:schemeClr val="bg1"/>
                </a:solidFill>
                <a:latin typeface="+mj-ea"/>
                <a:ea typeface="+mj-ea"/>
                <a:cs typeface="Times New Roman" panose="02020603050405020304" pitchFamily="18" charset="0"/>
              </a:rPr>
              <a:t>致。</a:t>
            </a:r>
            <a:endParaRPr lang="zh-TW" altLang="en-US" sz="1400" dirty="0">
              <a:solidFill>
                <a:schemeClr val="bg1"/>
              </a:solidFill>
              <a:latin typeface="+mj-ea"/>
              <a:ea typeface="+mj-ea"/>
            </a:endParaRPr>
          </a:p>
        </p:txBody>
      </p:sp>
      <p:graphicFrame>
        <p:nvGraphicFramePr>
          <p:cNvPr id="23" name="圖表 22"/>
          <p:cNvGraphicFramePr>
            <a:graphicFrameLocks/>
          </p:cNvGraphicFramePr>
          <p:nvPr>
            <p:extLst>
              <p:ext uri="{D42A27DB-BD31-4B8C-83A1-F6EECF244321}">
                <p14:modId xmlns:p14="http://schemas.microsoft.com/office/powerpoint/2010/main" val="1628384505"/>
              </p:ext>
            </p:extLst>
          </p:nvPr>
        </p:nvGraphicFramePr>
        <p:xfrm>
          <a:off x="179512" y="1658417"/>
          <a:ext cx="7200800" cy="2857500"/>
        </p:xfrm>
        <a:graphic>
          <a:graphicData uri="http://schemas.openxmlformats.org/drawingml/2006/chart">
            <c:chart xmlns:c="http://schemas.openxmlformats.org/drawingml/2006/chart" xmlns:r="http://schemas.openxmlformats.org/officeDocument/2006/relationships" r:id="rId2"/>
          </a:graphicData>
        </a:graphic>
      </p:graphicFrame>
      <p:sp>
        <p:nvSpPr>
          <p:cNvPr id="8" name="文字方塊 7"/>
          <p:cNvSpPr txBox="1"/>
          <p:nvPr/>
        </p:nvSpPr>
        <p:spPr>
          <a:xfrm>
            <a:off x="179512" y="1340768"/>
            <a:ext cx="2160240" cy="461665"/>
          </a:xfrm>
          <a:prstGeom prst="rect">
            <a:avLst/>
          </a:prstGeom>
          <a:solidFill>
            <a:srgbClr val="0070C0"/>
          </a:solidFill>
        </p:spPr>
        <p:style>
          <a:lnRef idx="0">
            <a:schemeClr val="accent6"/>
          </a:lnRef>
          <a:fillRef idx="3">
            <a:schemeClr val="accent6"/>
          </a:fillRef>
          <a:effectRef idx="3">
            <a:schemeClr val="accent6"/>
          </a:effectRef>
          <a:fontRef idx="minor">
            <a:schemeClr val="lt1"/>
          </a:fontRef>
        </p:style>
        <p:txBody>
          <a:bodyPr wrap="square" rtlCol="0">
            <a:spAutoFit/>
          </a:bodyPr>
          <a:lstStyle>
            <a:defPPr>
              <a:defRPr lang="zh-TW"/>
            </a:defPPr>
            <a:lvl1pPr>
              <a:defRPr sz="2400" b="1">
                <a:solidFill>
                  <a:schemeClr val="bg1"/>
                </a:solidFill>
              </a:defRPr>
            </a:lvl1pPr>
          </a:lstStyle>
          <a:p>
            <a:r>
              <a:rPr lang="zh-TW" altLang="en-US" dirty="0"/>
              <a:t>一、學生數</a:t>
            </a:r>
          </a:p>
        </p:txBody>
      </p:sp>
    </p:spTree>
    <p:extLst>
      <p:ext uri="{BB962C8B-B14F-4D97-AF65-F5344CB8AC3E}">
        <p14:creationId xmlns:p14="http://schemas.microsoft.com/office/powerpoint/2010/main" val="41236193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332656"/>
            <a:ext cx="6512511" cy="1143000"/>
          </a:xfrm>
        </p:spPr>
        <p:txBody>
          <a:bodyPr/>
          <a:lstStyle/>
          <a:p>
            <a:pPr algn="ctr"/>
            <a:r>
              <a:rPr lang="zh-TW" altLang="en-US" dirty="0" smtClean="0"/>
              <a:t>三</a:t>
            </a:r>
            <a:r>
              <a:rPr lang="zh-TW" altLang="en-US" dirty="0"/>
              <a:t>、</a:t>
            </a:r>
            <a:r>
              <a:rPr lang="zh-TW" altLang="en-US" dirty="0" smtClean="0"/>
              <a:t>制定</a:t>
            </a:r>
            <a:r>
              <a:rPr lang="zh-TW" altLang="en-US" dirty="0" smtClean="0"/>
              <a:t>專法鼓勵</a:t>
            </a:r>
            <a:endParaRPr lang="zh-TW" altLang="zh-TW" sz="2000" dirty="0"/>
          </a:p>
        </p:txBody>
      </p:sp>
      <p:sp>
        <p:nvSpPr>
          <p:cNvPr id="9" name="文字方塊 8"/>
          <p:cNvSpPr txBox="1"/>
          <p:nvPr/>
        </p:nvSpPr>
        <p:spPr>
          <a:xfrm>
            <a:off x="239768" y="1185188"/>
            <a:ext cx="8076648"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zh-TW" altLang="zh-TW" sz="2400" dirty="0" smtClean="0">
                <a:solidFill>
                  <a:prstClr val="white"/>
                </a:solidFill>
              </a:rPr>
              <a:t>專</a:t>
            </a:r>
            <a:r>
              <a:rPr lang="zh-TW" altLang="zh-TW" sz="2400" dirty="0" smtClean="0">
                <a:solidFill>
                  <a:prstClr val="white"/>
                </a:solidFill>
              </a:rPr>
              <a:t>法</a:t>
            </a:r>
            <a:r>
              <a:rPr lang="zh-TW" altLang="en-US" sz="2400" dirty="0" smtClean="0">
                <a:solidFill>
                  <a:prstClr val="white"/>
                </a:solidFill>
              </a:rPr>
              <a:t>促進</a:t>
            </a:r>
            <a:r>
              <a:rPr lang="zh-TW" altLang="zh-TW" sz="2400" dirty="0" smtClean="0">
                <a:solidFill>
                  <a:prstClr val="white"/>
                </a:solidFill>
              </a:rPr>
              <a:t>高等教育創新</a:t>
            </a:r>
            <a:r>
              <a:rPr lang="zh-TW" altLang="en-US" sz="2400" dirty="0" smtClean="0">
                <a:solidFill>
                  <a:prstClr val="white"/>
                </a:solidFill>
              </a:rPr>
              <a:t>與校園資源活化，提升高等教育競爭力</a:t>
            </a:r>
            <a:endParaRPr lang="zh-TW" altLang="zh-TW" sz="2400" dirty="0">
              <a:solidFill>
                <a:prstClr val="white"/>
              </a:solidFill>
            </a:endParaRPr>
          </a:p>
        </p:txBody>
      </p:sp>
      <p:sp>
        <p:nvSpPr>
          <p:cNvPr id="6" name="矩形 5"/>
          <p:cNvSpPr/>
          <p:nvPr/>
        </p:nvSpPr>
        <p:spPr>
          <a:xfrm>
            <a:off x="755576" y="2132856"/>
            <a:ext cx="7704856" cy="376000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432000" indent="-285750">
              <a:lnSpc>
                <a:spcPts val="2200"/>
              </a:lnSpc>
              <a:buFont typeface="Wingdings" panose="05000000000000000000" pitchFamily="2" charset="2"/>
              <a:buChar char="ü"/>
            </a:pPr>
            <a:r>
              <a:rPr lang="zh-TW" altLang="en-US" b="1" dirty="0" smtClean="0">
                <a:solidFill>
                  <a:srgbClr val="FF0000"/>
                </a:solidFill>
              </a:rPr>
              <a:t>相關部會：</a:t>
            </a:r>
            <a:endParaRPr lang="en-US" altLang="zh-TW" b="1" dirty="0" smtClean="0">
              <a:solidFill>
                <a:srgbClr val="FF0000"/>
              </a:solidFill>
            </a:endParaRPr>
          </a:p>
          <a:p>
            <a:pPr marL="361950" indent="-215900">
              <a:lnSpc>
                <a:spcPts val="2200"/>
              </a:lnSpc>
            </a:pPr>
            <a:r>
              <a:rPr lang="zh-TW" altLang="en-US" dirty="0" smtClean="0">
                <a:solidFill>
                  <a:schemeClr val="tx1"/>
                </a:solidFill>
              </a:rPr>
              <a:t> </a:t>
            </a:r>
            <a:r>
              <a:rPr lang="zh-TW" altLang="en-US" dirty="0">
                <a:solidFill>
                  <a:schemeClr val="tx1"/>
                </a:solidFill>
              </a:rPr>
              <a:t> </a:t>
            </a:r>
            <a:r>
              <a:rPr lang="zh-TW" altLang="en-US" dirty="0" smtClean="0">
                <a:solidFill>
                  <a:schemeClr val="tx1"/>
                </a:solidFill>
              </a:rPr>
              <a:t> 行政院人事總處、主計處、銓敘部、內政部、經濟部、</a:t>
            </a:r>
            <a:r>
              <a:rPr lang="zh-TW" altLang="en-US" dirty="0">
                <a:solidFill>
                  <a:prstClr val="black"/>
                </a:solidFill>
              </a:rPr>
              <a:t>國產</a:t>
            </a:r>
            <a:r>
              <a:rPr lang="zh-TW" altLang="en-US" dirty="0" smtClean="0">
                <a:solidFill>
                  <a:prstClr val="black"/>
                </a:solidFill>
              </a:rPr>
              <a:t>署、</a:t>
            </a:r>
            <a:r>
              <a:rPr lang="zh-TW" altLang="en-US" dirty="0" smtClean="0">
                <a:solidFill>
                  <a:schemeClr val="tx1"/>
                </a:solidFill>
              </a:rPr>
              <a:t>財政部、工程</a:t>
            </a:r>
            <a:r>
              <a:rPr lang="zh-TW" altLang="en-US" dirty="0">
                <a:solidFill>
                  <a:schemeClr val="tx1"/>
                </a:solidFill>
              </a:rPr>
              <a:t>會</a:t>
            </a:r>
            <a:r>
              <a:rPr lang="zh-TW" altLang="en-US" dirty="0" smtClean="0">
                <a:solidFill>
                  <a:schemeClr val="tx1"/>
                </a:solidFill>
              </a:rPr>
              <a:t>、金管會</a:t>
            </a:r>
            <a:r>
              <a:rPr lang="zh-TW" altLang="en-US" dirty="0" smtClean="0">
                <a:solidFill>
                  <a:prstClr val="black"/>
                </a:solidFill>
              </a:rPr>
              <a:t>、勞動部等相關部會法令</a:t>
            </a:r>
            <a:r>
              <a:rPr lang="zh-TW" altLang="en-US" dirty="0">
                <a:solidFill>
                  <a:schemeClr val="tx1"/>
                </a:solidFill>
              </a:rPr>
              <a:t>。</a:t>
            </a:r>
            <a:endParaRPr lang="en-US" altLang="zh-TW" dirty="0" smtClean="0">
              <a:solidFill>
                <a:schemeClr val="tx1"/>
              </a:solidFill>
            </a:endParaRPr>
          </a:p>
          <a:p>
            <a:pPr marL="432000" indent="-285750">
              <a:lnSpc>
                <a:spcPts val="2200"/>
              </a:lnSpc>
              <a:buFont typeface="Wingdings" panose="05000000000000000000" pitchFamily="2" charset="2"/>
              <a:buChar char="ü"/>
            </a:pPr>
            <a:r>
              <a:rPr lang="zh-TW" altLang="en-US" b="1" dirty="0" smtClean="0">
                <a:solidFill>
                  <a:srgbClr val="FF0000"/>
                </a:solidFill>
              </a:rPr>
              <a:t>規劃期程：</a:t>
            </a:r>
            <a:endParaRPr lang="en-US" altLang="zh-TW" b="1" dirty="0">
              <a:solidFill>
                <a:srgbClr val="FF0000"/>
              </a:solidFill>
            </a:endParaRPr>
          </a:p>
          <a:p>
            <a:pPr marL="720000" indent="-457200">
              <a:lnSpc>
                <a:spcPts val="2200"/>
              </a:lnSpc>
              <a:buFont typeface="+mj-lt"/>
              <a:buAutoNum type="arabicPeriod"/>
            </a:pPr>
            <a:r>
              <a:rPr lang="en-US" altLang="zh-TW" dirty="0" smtClean="0">
                <a:solidFill>
                  <a:prstClr val="black"/>
                </a:solidFill>
              </a:rPr>
              <a:t>104</a:t>
            </a:r>
            <a:r>
              <a:rPr lang="zh-TW" altLang="en-US" dirty="0" smtClean="0">
                <a:solidFill>
                  <a:prstClr val="black"/>
                </a:solidFill>
              </a:rPr>
              <a:t>年</a:t>
            </a:r>
            <a:r>
              <a:rPr lang="en-US" altLang="zh-TW" dirty="0" smtClean="0">
                <a:solidFill>
                  <a:prstClr val="black"/>
                </a:solidFill>
              </a:rPr>
              <a:t>1</a:t>
            </a:r>
            <a:r>
              <a:rPr lang="zh-TW" altLang="en-US" dirty="0" smtClean="0">
                <a:solidFill>
                  <a:prstClr val="black"/>
                </a:solidFill>
              </a:rPr>
              <a:t>月</a:t>
            </a:r>
            <a:r>
              <a:rPr lang="en-US" altLang="zh-TW" dirty="0" smtClean="0">
                <a:solidFill>
                  <a:prstClr val="black"/>
                </a:solidFill>
              </a:rPr>
              <a:t>27</a:t>
            </a:r>
            <a:r>
              <a:rPr lang="zh-TW" altLang="en-US" dirty="0" smtClean="0">
                <a:solidFill>
                  <a:prstClr val="black"/>
                </a:solidFill>
              </a:rPr>
              <a:t>日邀集各大學協進會召開工作圈第</a:t>
            </a:r>
            <a:r>
              <a:rPr lang="en-US" altLang="zh-TW" dirty="0" smtClean="0">
                <a:solidFill>
                  <a:prstClr val="black"/>
                </a:solidFill>
              </a:rPr>
              <a:t>1</a:t>
            </a:r>
            <a:r>
              <a:rPr lang="zh-TW" altLang="en-US" dirty="0" smtClean="0">
                <a:solidFill>
                  <a:prstClr val="black"/>
                </a:solidFill>
              </a:rPr>
              <a:t>次會議、</a:t>
            </a:r>
            <a:r>
              <a:rPr lang="en-US" altLang="zh-TW" dirty="0" smtClean="0">
                <a:solidFill>
                  <a:prstClr val="black"/>
                </a:solidFill>
              </a:rPr>
              <a:t>2</a:t>
            </a:r>
            <a:r>
              <a:rPr lang="zh-TW" altLang="en-US" dirty="0" smtClean="0">
                <a:solidFill>
                  <a:prstClr val="black"/>
                </a:solidFill>
              </a:rPr>
              <a:t>月</a:t>
            </a:r>
            <a:r>
              <a:rPr lang="en-US" altLang="zh-TW" dirty="0" smtClean="0">
                <a:solidFill>
                  <a:prstClr val="black"/>
                </a:solidFill>
              </a:rPr>
              <a:t>26</a:t>
            </a:r>
            <a:r>
              <a:rPr lang="zh-TW" altLang="en-US" dirty="0" smtClean="0">
                <a:solidFill>
                  <a:prstClr val="black"/>
                </a:solidFill>
              </a:rPr>
              <a:t>日及</a:t>
            </a:r>
            <a:r>
              <a:rPr lang="en-US" altLang="zh-TW" dirty="0" smtClean="0">
                <a:solidFill>
                  <a:prstClr val="black"/>
                </a:solidFill>
              </a:rPr>
              <a:t>3</a:t>
            </a:r>
            <a:r>
              <a:rPr lang="zh-TW" altLang="en-US" dirty="0" smtClean="0">
                <a:solidFill>
                  <a:prstClr val="black"/>
                </a:solidFill>
              </a:rPr>
              <a:t>月</a:t>
            </a:r>
            <a:r>
              <a:rPr lang="en-US" altLang="zh-TW" dirty="0" smtClean="0">
                <a:solidFill>
                  <a:prstClr val="black"/>
                </a:solidFill>
              </a:rPr>
              <a:t>3</a:t>
            </a:r>
            <a:r>
              <a:rPr lang="zh-TW" altLang="en-US" dirty="0" smtClean="0">
                <a:solidFill>
                  <a:prstClr val="black"/>
                </a:solidFill>
              </a:rPr>
              <a:t>日本部相關單位召開</a:t>
            </a:r>
            <a:r>
              <a:rPr lang="en-US" altLang="zh-TW" dirty="0" smtClean="0">
                <a:solidFill>
                  <a:prstClr val="black"/>
                </a:solidFill>
              </a:rPr>
              <a:t>2</a:t>
            </a:r>
            <a:r>
              <a:rPr lang="zh-TW" altLang="en-US" dirty="0" smtClean="0">
                <a:solidFill>
                  <a:prstClr val="black"/>
                </a:solidFill>
              </a:rPr>
              <a:t>次工作小組會議、</a:t>
            </a:r>
            <a:r>
              <a:rPr lang="en-US" altLang="zh-TW" dirty="0" smtClean="0">
                <a:solidFill>
                  <a:prstClr val="black"/>
                </a:solidFill>
              </a:rPr>
              <a:t>3</a:t>
            </a:r>
            <a:r>
              <a:rPr lang="zh-TW" altLang="en-US" dirty="0" smtClean="0">
                <a:solidFill>
                  <a:prstClr val="black"/>
                </a:solidFill>
              </a:rPr>
              <a:t>月</a:t>
            </a:r>
            <a:r>
              <a:rPr lang="en-US" altLang="zh-TW" dirty="0" smtClean="0">
                <a:solidFill>
                  <a:prstClr val="black"/>
                </a:solidFill>
              </a:rPr>
              <a:t>6</a:t>
            </a:r>
            <a:r>
              <a:rPr lang="zh-TW" altLang="en-US" dirty="0" smtClean="0">
                <a:solidFill>
                  <a:prstClr val="black"/>
                </a:solidFill>
              </a:rPr>
              <a:t>日召開工作圈第</a:t>
            </a:r>
            <a:r>
              <a:rPr lang="en-US" altLang="zh-TW" dirty="0" smtClean="0">
                <a:solidFill>
                  <a:prstClr val="black"/>
                </a:solidFill>
              </a:rPr>
              <a:t>2</a:t>
            </a:r>
            <a:r>
              <a:rPr lang="zh-TW" altLang="en-US" dirty="0" smtClean="0">
                <a:solidFill>
                  <a:prstClr val="black"/>
                </a:solidFill>
              </a:rPr>
              <a:t>次會議。</a:t>
            </a:r>
            <a:endParaRPr lang="zh-TW" altLang="en-US" dirty="0">
              <a:solidFill>
                <a:prstClr val="black"/>
              </a:solidFill>
            </a:endParaRPr>
          </a:p>
          <a:p>
            <a:pPr marL="720000" indent="-457200">
              <a:lnSpc>
                <a:spcPts val="2200"/>
              </a:lnSpc>
              <a:buFont typeface="+mj-lt"/>
              <a:buAutoNum type="arabicPeriod"/>
            </a:pPr>
            <a:r>
              <a:rPr lang="en-US" altLang="zh-TW" dirty="0" smtClean="0">
                <a:solidFill>
                  <a:prstClr val="black"/>
                </a:solidFill>
              </a:rPr>
              <a:t>104</a:t>
            </a:r>
            <a:r>
              <a:rPr lang="zh-TW" altLang="en-US" dirty="0" smtClean="0">
                <a:solidFill>
                  <a:prstClr val="black"/>
                </a:solidFill>
              </a:rPr>
              <a:t>年</a:t>
            </a:r>
            <a:r>
              <a:rPr lang="en-US" altLang="zh-TW" dirty="0" smtClean="0">
                <a:solidFill>
                  <a:prstClr val="black"/>
                </a:solidFill>
              </a:rPr>
              <a:t>3</a:t>
            </a:r>
            <a:r>
              <a:rPr lang="zh-TW" altLang="en-US" dirty="0" smtClean="0">
                <a:solidFill>
                  <a:prstClr val="black"/>
                </a:solidFill>
              </a:rPr>
              <a:t>月</a:t>
            </a:r>
            <a:r>
              <a:rPr lang="en-US" altLang="zh-TW" dirty="0" smtClean="0">
                <a:solidFill>
                  <a:prstClr val="black"/>
                </a:solidFill>
              </a:rPr>
              <a:t>19</a:t>
            </a:r>
            <a:r>
              <a:rPr lang="zh-TW" altLang="en-US" dirty="0" smtClean="0">
                <a:solidFill>
                  <a:prstClr val="black"/>
                </a:solidFill>
              </a:rPr>
              <a:t>日邀集相關部會召開跨部會協商會議。</a:t>
            </a:r>
            <a:endParaRPr lang="en-US" altLang="zh-TW" dirty="0" smtClean="0">
              <a:solidFill>
                <a:prstClr val="black"/>
              </a:solidFill>
            </a:endParaRPr>
          </a:p>
          <a:p>
            <a:pPr marL="720000" indent="-457200">
              <a:lnSpc>
                <a:spcPts val="2200"/>
              </a:lnSpc>
              <a:buFont typeface="+mj-lt"/>
              <a:buAutoNum type="arabicPeriod"/>
            </a:pPr>
            <a:r>
              <a:rPr lang="en-US" altLang="zh-TW" dirty="0" smtClean="0">
                <a:solidFill>
                  <a:prstClr val="black"/>
                </a:solidFill>
              </a:rPr>
              <a:t>104</a:t>
            </a:r>
            <a:r>
              <a:rPr lang="zh-TW" altLang="en-US" dirty="0" smtClean="0">
                <a:solidFill>
                  <a:prstClr val="black"/>
                </a:solidFill>
              </a:rPr>
              <a:t>年</a:t>
            </a:r>
            <a:r>
              <a:rPr lang="en-US" altLang="zh-TW" dirty="0" smtClean="0">
                <a:solidFill>
                  <a:prstClr val="black"/>
                </a:solidFill>
              </a:rPr>
              <a:t>3</a:t>
            </a:r>
            <a:r>
              <a:rPr lang="zh-TW" altLang="en-US" dirty="0" smtClean="0">
                <a:solidFill>
                  <a:prstClr val="black"/>
                </a:solidFill>
              </a:rPr>
              <a:t>月底至</a:t>
            </a:r>
            <a:r>
              <a:rPr lang="en-US" altLang="zh-TW" dirty="0" smtClean="0">
                <a:solidFill>
                  <a:prstClr val="black"/>
                </a:solidFill>
              </a:rPr>
              <a:t>4</a:t>
            </a:r>
            <a:r>
              <a:rPr lang="zh-TW" altLang="en-US" dirty="0" smtClean="0">
                <a:solidFill>
                  <a:prstClr val="black"/>
                </a:solidFill>
              </a:rPr>
              <a:t>月初召開工作圈第</a:t>
            </a:r>
            <a:r>
              <a:rPr lang="en-US" altLang="zh-TW" dirty="0" smtClean="0">
                <a:solidFill>
                  <a:prstClr val="black"/>
                </a:solidFill>
              </a:rPr>
              <a:t>3</a:t>
            </a:r>
            <a:r>
              <a:rPr lang="zh-TW" altLang="en-US" dirty="0" smtClean="0">
                <a:solidFill>
                  <a:prstClr val="black"/>
                </a:solidFill>
              </a:rPr>
              <a:t>次會議</a:t>
            </a:r>
            <a:r>
              <a:rPr lang="zh-TW" altLang="en-US" dirty="0">
                <a:solidFill>
                  <a:prstClr val="black"/>
                </a:solidFill>
              </a:rPr>
              <a:t>。</a:t>
            </a:r>
          </a:p>
          <a:p>
            <a:pPr marL="720000" indent="-457200">
              <a:lnSpc>
                <a:spcPts val="2200"/>
              </a:lnSpc>
              <a:buFont typeface="+mj-lt"/>
              <a:buAutoNum type="arabicPeriod"/>
            </a:pPr>
            <a:r>
              <a:rPr lang="en-US" altLang="zh-TW" dirty="0" smtClean="0">
                <a:solidFill>
                  <a:prstClr val="black"/>
                </a:solidFill>
              </a:rPr>
              <a:t>104</a:t>
            </a:r>
            <a:r>
              <a:rPr lang="zh-TW" altLang="en-US" dirty="0" smtClean="0">
                <a:solidFill>
                  <a:prstClr val="black"/>
                </a:solidFill>
              </a:rPr>
              <a:t>年</a:t>
            </a:r>
            <a:r>
              <a:rPr lang="en-US" altLang="zh-TW" dirty="0" smtClean="0">
                <a:solidFill>
                  <a:prstClr val="black"/>
                </a:solidFill>
              </a:rPr>
              <a:t>4</a:t>
            </a:r>
            <a:r>
              <a:rPr lang="zh-TW" altLang="en-US" dirty="0" smtClean="0">
                <a:solidFill>
                  <a:prstClr val="black"/>
                </a:solidFill>
              </a:rPr>
              <a:t>月中、下旬辦理北中南東</a:t>
            </a:r>
            <a:r>
              <a:rPr lang="en-US" altLang="zh-TW" dirty="0" smtClean="0">
                <a:solidFill>
                  <a:prstClr val="black"/>
                </a:solidFill>
              </a:rPr>
              <a:t>4</a:t>
            </a:r>
            <a:r>
              <a:rPr lang="zh-TW" altLang="en-US" dirty="0" smtClean="0">
                <a:solidFill>
                  <a:prstClr val="black"/>
                </a:solidFill>
              </a:rPr>
              <a:t>場說明會。</a:t>
            </a:r>
            <a:endParaRPr lang="en-US" altLang="zh-TW" dirty="0" smtClean="0">
              <a:solidFill>
                <a:prstClr val="black"/>
              </a:solidFill>
            </a:endParaRPr>
          </a:p>
          <a:p>
            <a:pPr marL="720000" indent="-457200">
              <a:lnSpc>
                <a:spcPts val="2200"/>
              </a:lnSpc>
              <a:buFont typeface="+mj-lt"/>
              <a:buAutoNum type="arabicPeriod"/>
            </a:pPr>
            <a:r>
              <a:rPr lang="en-US" altLang="zh-TW" dirty="0" smtClean="0">
                <a:solidFill>
                  <a:prstClr val="black"/>
                </a:solidFill>
              </a:rPr>
              <a:t>104</a:t>
            </a:r>
            <a:r>
              <a:rPr lang="zh-TW" altLang="en-US" dirty="0" smtClean="0">
                <a:solidFill>
                  <a:prstClr val="black"/>
                </a:solidFill>
              </a:rPr>
              <a:t>年</a:t>
            </a:r>
            <a:r>
              <a:rPr lang="en-US" altLang="zh-TW" dirty="0" smtClean="0">
                <a:solidFill>
                  <a:prstClr val="black"/>
                </a:solidFill>
              </a:rPr>
              <a:t>5</a:t>
            </a:r>
            <a:r>
              <a:rPr lang="zh-TW" altLang="en-US" dirty="0" smtClean="0">
                <a:solidFill>
                  <a:prstClr val="black"/>
                </a:solidFill>
              </a:rPr>
              <a:t>月法案提本部法規會及部務會報審議。</a:t>
            </a:r>
            <a:endParaRPr lang="en-US" altLang="zh-TW" dirty="0" smtClean="0">
              <a:solidFill>
                <a:prstClr val="black"/>
              </a:solidFill>
            </a:endParaRPr>
          </a:p>
          <a:p>
            <a:pPr marL="720000" indent="-457200">
              <a:lnSpc>
                <a:spcPts val="2200"/>
              </a:lnSpc>
              <a:buFont typeface="+mj-lt"/>
              <a:buAutoNum type="arabicPeriod"/>
            </a:pPr>
            <a:r>
              <a:rPr lang="en-US" altLang="zh-TW" dirty="0" smtClean="0">
                <a:solidFill>
                  <a:prstClr val="black"/>
                </a:solidFill>
              </a:rPr>
              <a:t>104</a:t>
            </a:r>
            <a:r>
              <a:rPr lang="zh-TW" altLang="en-US" dirty="0" smtClean="0">
                <a:solidFill>
                  <a:prstClr val="black"/>
                </a:solidFill>
              </a:rPr>
              <a:t>年</a:t>
            </a:r>
            <a:r>
              <a:rPr lang="en-US" altLang="zh-TW" dirty="0" smtClean="0">
                <a:solidFill>
                  <a:prstClr val="black"/>
                </a:solidFill>
              </a:rPr>
              <a:t>6</a:t>
            </a:r>
            <a:r>
              <a:rPr lang="zh-TW" altLang="en-US" dirty="0">
                <a:solidFill>
                  <a:prstClr val="black"/>
                </a:solidFill>
              </a:rPr>
              <a:t>月報行政院審議。</a:t>
            </a:r>
            <a:endParaRPr lang="en-US" altLang="zh-TW" dirty="0" smtClean="0">
              <a:solidFill>
                <a:prstClr val="black"/>
              </a:solidFill>
            </a:endParaRPr>
          </a:p>
          <a:p>
            <a:pPr marL="720000" indent="-457200">
              <a:lnSpc>
                <a:spcPts val="2200"/>
              </a:lnSpc>
              <a:buFont typeface="+mj-lt"/>
              <a:buAutoNum type="arabicPeriod"/>
            </a:pPr>
            <a:endParaRPr lang="zh-TW" altLang="en-US" dirty="0">
              <a:solidFill>
                <a:prstClr val="black"/>
              </a:solidFill>
            </a:endParaRPr>
          </a:p>
        </p:txBody>
      </p:sp>
    </p:spTree>
    <p:extLst>
      <p:ext uri="{BB962C8B-B14F-4D97-AF65-F5344CB8AC3E}">
        <p14:creationId xmlns:p14="http://schemas.microsoft.com/office/powerpoint/2010/main" val="13387524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伍、推動期程</a:t>
            </a:r>
            <a:endParaRPr lang="zh-TW" altLang="en-US" dirty="0"/>
          </a:p>
        </p:txBody>
      </p:sp>
      <p:graphicFrame>
        <p:nvGraphicFramePr>
          <p:cNvPr id="5" name="表格 4"/>
          <p:cNvGraphicFramePr>
            <a:graphicFrameLocks noGrp="1"/>
          </p:cNvGraphicFramePr>
          <p:nvPr>
            <p:extLst>
              <p:ext uri="{D42A27DB-BD31-4B8C-83A1-F6EECF244321}">
                <p14:modId xmlns:p14="http://schemas.microsoft.com/office/powerpoint/2010/main" val="158118826"/>
              </p:ext>
            </p:extLst>
          </p:nvPr>
        </p:nvGraphicFramePr>
        <p:xfrm>
          <a:off x="971600" y="1187591"/>
          <a:ext cx="7488832" cy="5422402"/>
        </p:xfrm>
        <a:graphic>
          <a:graphicData uri="http://schemas.openxmlformats.org/drawingml/2006/table">
            <a:tbl>
              <a:tblPr firstRow="1" bandRow="1">
                <a:tableStyleId>{7DF18680-E054-41AD-8BC1-D1AEF772440D}</a:tableStyleId>
              </a:tblPr>
              <a:tblGrid>
                <a:gridCol w="1586683"/>
                <a:gridCol w="1979427"/>
                <a:gridCol w="2050514"/>
                <a:gridCol w="1872208"/>
              </a:tblGrid>
              <a:tr h="675745">
                <a:tc>
                  <a:txBody>
                    <a:bodyPr/>
                    <a:lstStyle/>
                    <a:p>
                      <a:r>
                        <a:rPr lang="zh-TW" altLang="en-US" sz="1600" dirty="0" smtClean="0">
                          <a:latin typeface="+mj-ea"/>
                          <a:ea typeface="+mj-ea"/>
                        </a:rPr>
                        <a:t>                   時程</a:t>
                      </a:r>
                      <a:endParaRPr lang="en-US" altLang="zh-TW" sz="1600" dirty="0" smtClean="0">
                        <a:latin typeface="+mj-ea"/>
                        <a:ea typeface="+mj-ea"/>
                      </a:endParaRPr>
                    </a:p>
                    <a:p>
                      <a:r>
                        <a:rPr lang="zh-TW" altLang="en-US" sz="1600" dirty="0" smtClean="0">
                          <a:latin typeface="+mj-ea"/>
                          <a:ea typeface="+mj-ea"/>
                        </a:rPr>
                        <a:t>面向</a:t>
                      </a:r>
                      <a:endParaRPr lang="zh-TW" altLang="en-US" sz="1600" dirty="0">
                        <a:latin typeface="+mj-ea"/>
                        <a:ea typeface="+mj-ea"/>
                      </a:endParaRPr>
                    </a:p>
                  </a:txBody>
                  <a:tcPr>
                    <a:lnTlToBr w="12700" cap="flat" cmpd="sng" algn="ctr">
                      <a:solidFill>
                        <a:schemeClr val="bg1"/>
                      </a:solidFill>
                      <a:prstDash val="solid"/>
                      <a:round/>
                      <a:headEnd type="none" w="med" len="med"/>
                      <a:tailEnd type="none" w="med" len="med"/>
                    </a:lnTlToBr>
                  </a:tcPr>
                </a:tc>
                <a:tc>
                  <a:txBody>
                    <a:bodyPr/>
                    <a:lstStyle/>
                    <a:p>
                      <a:pPr algn="just">
                        <a:spcAft>
                          <a:spcPts val="0"/>
                        </a:spcAft>
                      </a:pPr>
                      <a:r>
                        <a:rPr lang="zh-TW" sz="1600" kern="100" dirty="0">
                          <a:effectLst/>
                          <a:latin typeface="+mj-ea"/>
                          <a:ea typeface="+mj-ea"/>
                          <a:cs typeface="Times New Roman" panose="02020603050405020304" pitchFamily="18" charset="0"/>
                        </a:rPr>
                        <a:t>目前推動事項</a:t>
                      </a:r>
                    </a:p>
                  </a:txBody>
                  <a:tcPr marL="68580" marR="68580" marT="0" marB="0"/>
                </a:tc>
                <a:tc>
                  <a:txBody>
                    <a:bodyPr/>
                    <a:lstStyle/>
                    <a:p>
                      <a:pPr algn="just">
                        <a:spcAft>
                          <a:spcPts val="0"/>
                        </a:spcAft>
                      </a:pPr>
                      <a:r>
                        <a:rPr lang="zh-TW" sz="1600" kern="100" dirty="0">
                          <a:effectLst/>
                          <a:latin typeface="+mj-ea"/>
                          <a:ea typeface="+mj-ea"/>
                          <a:cs typeface="Times New Roman" panose="02020603050405020304" pitchFamily="18" charset="0"/>
                        </a:rPr>
                        <a:t>近程</a:t>
                      </a:r>
                    </a:p>
                    <a:p>
                      <a:pPr algn="just">
                        <a:spcAft>
                          <a:spcPts val="0"/>
                        </a:spcAft>
                      </a:pPr>
                      <a:r>
                        <a:rPr lang="en-US" sz="1600" kern="100" dirty="0">
                          <a:effectLst/>
                          <a:latin typeface="+mj-ea"/>
                          <a:ea typeface="+mj-ea"/>
                          <a:cs typeface="Times New Roman" panose="02020603050405020304" pitchFamily="18" charset="0"/>
                        </a:rPr>
                        <a:t>(</a:t>
                      </a:r>
                      <a:r>
                        <a:rPr lang="en-US" sz="1600" kern="100" dirty="0" smtClean="0">
                          <a:effectLst/>
                          <a:latin typeface="+mj-ea"/>
                          <a:ea typeface="+mj-ea"/>
                          <a:cs typeface="Times New Roman" panose="02020603050405020304" pitchFamily="18" charset="0"/>
                        </a:rPr>
                        <a:t>104.4</a:t>
                      </a:r>
                      <a:r>
                        <a:rPr lang="zh-TW" sz="1600" kern="100" dirty="0" smtClean="0">
                          <a:effectLst/>
                          <a:latin typeface="+mj-ea"/>
                          <a:ea typeface="+mj-ea"/>
                          <a:cs typeface="Times New Roman" panose="02020603050405020304" pitchFamily="18" charset="0"/>
                        </a:rPr>
                        <a:t>月</a:t>
                      </a:r>
                      <a:r>
                        <a:rPr lang="zh-TW" sz="1600" kern="100" dirty="0">
                          <a:effectLst/>
                          <a:latin typeface="+mj-ea"/>
                          <a:ea typeface="+mj-ea"/>
                          <a:cs typeface="Times New Roman" panose="02020603050405020304" pitchFamily="18" charset="0"/>
                        </a:rPr>
                        <a:t>至</a:t>
                      </a:r>
                      <a:r>
                        <a:rPr lang="en-US" sz="1600" kern="100" dirty="0">
                          <a:effectLst/>
                          <a:latin typeface="+mj-ea"/>
                          <a:ea typeface="+mj-ea"/>
                          <a:cs typeface="Times New Roman" panose="02020603050405020304" pitchFamily="18" charset="0"/>
                        </a:rPr>
                        <a:t>104.12</a:t>
                      </a:r>
                      <a:r>
                        <a:rPr lang="zh-TW" sz="1600" kern="100" dirty="0">
                          <a:effectLst/>
                          <a:latin typeface="+mj-ea"/>
                          <a:ea typeface="+mj-ea"/>
                          <a:cs typeface="Times New Roman" panose="02020603050405020304" pitchFamily="18" charset="0"/>
                        </a:rPr>
                        <a:t>月</a:t>
                      </a:r>
                      <a:r>
                        <a:rPr lang="en-US" sz="1600" kern="100" dirty="0">
                          <a:effectLst/>
                          <a:latin typeface="+mj-ea"/>
                          <a:ea typeface="+mj-ea"/>
                          <a:cs typeface="Times New Roman" panose="02020603050405020304" pitchFamily="18" charset="0"/>
                        </a:rPr>
                        <a:t>)</a:t>
                      </a:r>
                      <a:endParaRPr lang="zh-TW" sz="1600" kern="100" dirty="0">
                        <a:effectLst/>
                        <a:latin typeface="+mj-ea"/>
                        <a:ea typeface="+mj-ea"/>
                        <a:cs typeface="Times New Roman" panose="02020603050405020304" pitchFamily="18" charset="0"/>
                      </a:endParaRPr>
                    </a:p>
                  </a:txBody>
                  <a:tcPr marL="68580" marR="68580" marT="0" marB="0"/>
                </a:tc>
                <a:tc>
                  <a:txBody>
                    <a:bodyPr/>
                    <a:lstStyle/>
                    <a:p>
                      <a:pPr algn="just">
                        <a:spcAft>
                          <a:spcPts val="0"/>
                        </a:spcAft>
                      </a:pPr>
                      <a:r>
                        <a:rPr lang="zh-TW" sz="1600" kern="100" dirty="0">
                          <a:effectLst/>
                          <a:latin typeface="+mj-ea"/>
                          <a:ea typeface="+mj-ea"/>
                          <a:cs typeface="Times New Roman" panose="02020603050405020304" pitchFamily="18" charset="0"/>
                        </a:rPr>
                        <a:t>中長程</a:t>
                      </a:r>
                    </a:p>
                    <a:p>
                      <a:pPr algn="just">
                        <a:spcAft>
                          <a:spcPts val="0"/>
                        </a:spcAft>
                      </a:pPr>
                      <a:r>
                        <a:rPr lang="en-US" sz="1600" kern="100" dirty="0">
                          <a:effectLst/>
                          <a:latin typeface="+mj-ea"/>
                          <a:ea typeface="+mj-ea"/>
                          <a:cs typeface="Times New Roman" panose="02020603050405020304" pitchFamily="18" charset="0"/>
                        </a:rPr>
                        <a:t>(105</a:t>
                      </a:r>
                      <a:r>
                        <a:rPr lang="zh-TW" sz="1600" kern="100" dirty="0">
                          <a:effectLst/>
                          <a:latin typeface="+mj-ea"/>
                          <a:ea typeface="+mj-ea"/>
                          <a:cs typeface="Times New Roman" panose="02020603050405020304" pitchFamily="18" charset="0"/>
                        </a:rPr>
                        <a:t>起</a:t>
                      </a:r>
                      <a:r>
                        <a:rPr lang="en-US" sz="1600" kern="100" dirty="0">
                          <a:effectLst/>
                          <a:latin typeface="+mj-ea"/>
                          <a:ea typeface="+mj-ea"/>
                          <a:cs typeface="Times New Roman" panose="02020603050405020304" pitchFamily="18" charset="0"/>
                        </a:rPr>
                        <a:t>)</a:t>
                      </a:r>
                      <a:endParaRPr lang="zh-TW" sz="1600" kern="100" dirty="0">
                        <a:effectLst/>
                        <a:latin typeface="+mj-ea"/>
                        <a:ea typeface="+mj-ea"/>
                        <a:cs typeface="Times New Roman" panose="02020603050405020304" pitchFamily="18" charset="0"/>
                      </a:endParaRPr>
                    </a:p>
                  </a:txBody>
                  <a:tcPr marL="68580" marR="68580" marT="0" marB="0"/>
                </a:tc>
              </a:tr>
              <a:tr h="2941255">
                <a:tc>
                  <a:txBody>
                    <a:bodyPr/>
                    <a:lstStyle/>
                    <a:p>
                      <a:pPr algn="just">
                        <a:spcAft>
                          <a:spcPts val="0"/>
                        </a:spcAft>
                      </a:pPr>
                      <a:r>
                        <a:rPr lang="zh-TW" sz="1600" kern="100" dirty="0">
                          <a:effectLst/>
                          <a:latin typeface="+mj-ea"/>
                          <a:ea typeface="+mj-ea"/>
                          <a:cs typeface="Times New Roman" panose="02020603050405020304" pitchFamily="18" charset="0"/>
                        </a:rPr>
                        <a:t>四大執行策略</a:t>
                      </a:r>
                    </a:p>
                  </a:txBody>
                  <a:tcPr marL="68580" marR="68580" marT="0" marB="0"/>
                </a:tc>
                <a:tc>
                  <a:txBody>
                    <a:bodyPr/>
                    <a:lstStyle/>
                    <a:p>
                      <a:pPr marL="342900" lvl="0" indent="-342900" algn="just">
                        <a:spcAft>
                          <a:spcPts val="0"/>
                        </a:spcAft>
                        <a:buFont typeface="+mj-lt"/>
                        <a:buAutoNum type="arabicPeriod"/>
                        <a:tabLst>
                          <a:tab pos="208915" algn="l"/>
                        </a:tabLst>
                      </a:pPr>
                      <a:r>
                        <a:rPr lang="zh-TW" sz="1600" kern="100" dirty="0">
                          <a:effectLst/>
                          <a:latin typeface="+mj-ea"/>
                          <a:ea typeface="+mj-ea"/>
                          <a:cs typeface="Times New Roman" panose="02020603050405020304" pitchFamily="18" charset="0"/>
                        </a:rPr>
                        <a:t>持續輔導專案輔導學校</a:t>
                      </a:r>
                    </a:p>
                    <a:p>
                      <a:pPr marL="342900" lvl="0" indent="-342900" algn="just">
                        <a:spcAft>
                          <a:spcPts val="0"/>
                        </a:spcAft>
                        <a:buFont typeface="+mj-lt"/>
                        <a:buAutoNum type="arabicPeriod"/>
                        <a:tabLst>
                          <a:tab pos="208915" algn="l"/>
                        </a:tabLst>
                      </a:pPr>
                      <a:r>
                        <a:rPr lang="zh-TW" sz="1600" kern="100" dirty="0">
                          <a:effectLst/>
                          <a:latin typeface="+mj-ea"/>
                          <a:ea typeface="+mj-ea"/>
                          <a:cs typeface="Times New Roman" panose="02020603050405020304" pitchFamily="18" charset="0"/>
                        </a:rPr>
                        <a:t>辦理高教創新轉型論壇</a:t>
                      </a:r>
                    </a:p>
                    <a:p>
                      <a:pPr marL="342900" lvl="0" indent="-342900" algn="just">
                        <a:spcAft>
                          <a:spcPts val="0"/>
                        </a:spcAft>
                        <a:buFont typeface="+mj-lt"/>
                        <a:buAutoNum type="arabicPeriod"/>
                        <a:tabLst>
                          <a:tab pos="208915" algn="l"/>
                        </a:tabLst>
                      </a:pPr>
                      <a:r>
                        <a:rPr lang="zh-TW" sz="1600" kern="100" dirty="0">
                          <a:effectLst/>
                          <a:latin typeface="+mj-ea"/>
                          <a:ea typeface="+mj-ea"/>
                          <a:cs typeface="Times New Roman" panose="02020603050405020304" pitchFamily="18" charset="0"/>
                        </a:rPr>
                        <a:t>檢討學校校地設立基準</a:t>
                      </a:r>
                    </a:p>
                    <a:p>
                      <a:pPr marL="342900" lvl="0" indent="-342900" algn="just">
                        <a:spcAft>
                          <a:spcPts val="0"/>
                        </a:spcAft>
                        <a:buFont typeface="+mj-lt"/>
                        <a:buAutoNum type="arabicPeriod"/>
                        <a:tabLst>
                          <a:tab pos="208915" algn="l"/>
                        </a:tabLst>
                      </a:pPr>
                      <a:r>
                        <a:rPr lang="zh-TW" sz="1600" kern="100" dirty="0">
                          <a:effectLst/>
                          <a:latin typeface="+mj-ea"/>
                          <a:ea typeface="+mj-ea"/>
                          <a:cs typeface="Times New Roman" panose="02020603050405020304" pitchFamily="18" charset="0"/>
                        </a:rPr>
                        <a:t>研擬「高教創新轉型典範計畫申請須知」</a:t>
                      </a:r>
                    </a:p>
                    <a:p>
                      <a:pPr marL="342900" lvl="0" indent="-342900" algn="just">
                        <a:spcAft>
                          <a:spcPts val="0"/>
                        </a:spcAft>
                        <a:buFont typeface="+mj-lt"/>
                        <a:buAutoNum type="arabicPeriod"/>
                        <a:tabLst>
                          <a:tab pos="208915" algn="l"/>
                        </a:tabLst>
                      </a:pPr>
                      <a:r>
                        <a:rPr lang="zh-TW" sz="1600" kern="100" dirty="0">
                          <a:effectLst/>
                          <a:latin typeface="+mj-ea"/>
                          <a:ea typeface="+mj-ea"/>
                          <a:cs typeface="Times New Roman" panose="02020603050405020304" pitchFamily="18" charset="0"/>
                        </a:rPr>
                        <a:t>召開國立大學合併推動審議會</a:t>
                      </a:r>
                    </a:p>
                    <a:p>
                      <a:pPr marL="342900" lvl="0" indent="-342900" algn="just">
                        <a:spcAft>
                          <a:spcPts val="0"/>
                        </a:spcAft>
                        <a:buFont typeface="+mj-lt"/>
                        <a:buAutoNum type="arabicPeriod"/>
                        <a:tabLst>
                          <a:tab pos="208915" algn="l"/>
                        </a:tabLst>
                      </a:pPr>
                      <a:r>
                        <a:rPr lang="zh-TW" sz="1600" kern="100" dirty="0">
                          <a:effectLst/>
                          <a:latin typeface="+mj-ea"/>
                          <a:ea typeface="+mj-ea"/>
                          <a:cs typeface="Times New Roman" panose="02020603050405020304" pitchFamily="18" charset="0"/>
                        </a:rPr>
                        <a:t>辦理教學品質查核</a:t>
                      </a:r>
                    </a:p>
                  </a:txBody>
                  <a:tcPr marL="68580" marR="68580" marT="0" marB="0"/>
                </a:tc>
                <a:tc>
                  <a:txBody>
                    <a:bodyPr/>
                    <a:lstStyle/>
                    <a:p>
                      <a:pPr marL="342900" lvl="0" indent="-342900" algn="just">
                        <a:spcAft>
                          <a:spcPts val="0"/>
                        </a:spcAft>
                        <a:buFont typeface="+mj-lt"/>
                        <a:buAutoNum type="arabicPeriod"/>
                        <a:tabLst>
                          <a:tab pos="304800" algn="l"/>
                        </a:tabLst>
                      </a:pPr>
                      <a:r>
                        <a:rPr lang="en-US" sz="1600" kern="100" dirty="0">
                          <a:effectLst/>
                          <a:latin typeface="+mj-ea"/>
                          <a:ea typeface="+mj-ea"/>
                          <a:cs typeface="Times New Roman" panose="02020603050405020304" pitchFamily="18" charset="0"/>
                        </a:rPr>
                        <a:t>104.4</a:t>
                      </a:r>
                      <a:r>
                        <a:rPr lang="zh-TW" sz="1600" kern="100" dirty="0">
                          <a:effectLst/>
                          <a:latin typeface="+mj-ea"/>
                          <a:ea typeface="+mj-ea"/>
                          <a:cs typeface="Times New Roman" panose="02020603050405020304" pitchFamily="18" charset="0"/>
                        </a:rPr>
                        <a:t>月發布「高教創新轉型典範計畫申請須知」</a:t>
                      </a:r>
                    </a:p>
                    <a:p>
                      <a:pPr marL="342900" lvl="0" indent="-342900" algn="just">
                        <a:spcAft>
                          <a:spcPts val="0"/>
                        </a:spcAft>
                        <a:buFont typeface="+mj-lt"/>
                        <a:buAutoNum type="arabicPeriod"/>
                        <a:tabLst>
                          <a:tab pos="304800" algn="l"/>
                        </a:tabLst>
                      </a:pPr>
                      <a:r>
                        <a:rPr lang="en-US" sz="1600" kern="100" dirty="0">
                          <a:effectLst/>
                          <a:latin typeface="+mj-ea"/>
                          <a:ea typeface="+mj-ea"/>
                          <a:cs typeface="Times New Roman" panose="02020603050405020304" pitchFamily="18" charset="0"/>
                        </a:rPr>
                        <a:t>104.5</a:t>
                      </a:r>
                      <a:r>
                        <a:rPr lang="zh-TW" sz="1600" kern="100" dirty="0">
                          <a:effectLst/>
                          <a:latin typeface="+mj-ea"/>
                          <a:ea typeface="+mj-ea"/>
                          <a:cs typeface="Times New Roman" panose="02020603050405020304" pitchFamily="18" charset="0"/>
                        </a:rPr>
                        <a:t>月建置完成高階人才培訓媒合平臺</a:t>
                      </a:r>
                    </a:p>
                    <a:p>
                      <a:pPr marL="342900" lvl="0" indent="-342900" algn="just">
                        <a:spcAft>
                          <a:spcPts val="0"/>
                        </a:spcAft>
                        <a:buFont typeface="+mj-lt"/>
                        <a:buAutoNum type="arabicPeriod"/>
                        <a:tabLst>
                          <a:tab pos="304800" algn="l"/>
                        </a:tabLst>
                      </a:pPr>
                      <a:r>
                        <a:rPr lang="en-US" sz="1600" kern="100" dirty="0">
                          <a:effectLst/>
                          <a:latin typeface="+mj-ea"/>
                          <a:ea typeface="+mj-ea"/>
                          <a:cs typeface="Times New Roman" panose="02020603050405020304" pitchFamily="18" charset="0"/>
                        </a:rPr>
                        <a:t>104.6</a:t>
                      </a:r>
                      <a:r>
                        <a:rPr lang="zh-TW" sz="1600" kern="100" dirty="0" smtClean="0">
                          <a:effectLst/>
                          <a:latin typeface="+mj-ea"/>
                          <a:ea typeface="+mj-ea"/>
                          <a:cs typeface="Times New Roman" panose="02020603050405020304" pitchFamily="18" charset="0"/>
                        </a:rPr>
                        <a:t>月辦理</a:t>
                      </a:r>
                      <a:r>
                        <a:rPr lang="zh-TW" sz="1600" kern="100" dirty="0">
                          <a:effectLst/>
                          <a:latin typeface="+mj-ea"/>
                          <a:ea typeface="+mj-ea"/>
                          <a:cs typeface="Times New Roman" panose="02020603050405020304" pitchFamily="18" charset="0"/>
                        </a:rPr>
                        <a:t>平臺使用說明相關會議</a:t>
                      </a:r>
                    </a:p>
                    <a:p>
                      <a:pPr marL="342900" lvl="0" indent="-342900" algn="just">
                        <a:spcAft>
                          <a:spcPts val="0"/>
                        </a:spcAft>
                        <a:buFont typeface="+mj-lt"/>
                        <a:buAutoNum type="arabicPeriod"/>
                        <a:tabLst>
                          <a:tab pos="304800" algn="l"/>
                        </a:tabLst>
                      </a:pPr>
                      <a:r>
                        <a:rPr lang="en-US" sz="1600" kern="100" dirty="0">
                          <a:effectLst/>
                          <a:latin typeface="+mj-ea"/>
                          <a:ea typeface="+mj-ea"/>
                          <a:cs typeface="Times New Roman" panose="02020603050405020304" pitchFamily="18" charset="0"/>
                        </a:rPr>
                        <a:t>104.8</a:t>
                      </a:r>
                      <a:r>
                        <a:rPr lang="zh-TW" sz="1600" kern="100" dirty="0">
                          <a:effectLst/>
                          <a:latin typeface="+mj-ea"/>
                          <a:ea typeface="+mj-ea"/>
                          <a:cs typeface="Times New Roman" panose="02020603050405020304" pitchFamily="18" charset="0"/>
                        </a:rPr>
                        <a:t>月辦理高階人才培訓</a:t>
                      </a:r>
                      <a:r>
                        <a:rPr lang="zh-TW" sz="1600" kern="100" dirty="0" smtClean="0">
                          <a:effectLst/>
                          <a:latin typeface="+mj-ea"/>
                          <a:ea typeface="+mj-ea"/>
                          <a:cs typeface="Times New Roman" panose="02020603050405020304" pitchFamily="18" charset="0"/>
                        </a:rPr>
                        <a:t>課程</a:t>
                      </a:r>
                      <a:endParaRPr lang="zh-TW" sz="1600" kern="100" dirty="0">
                        <a:effectLst/>
                        <a:latin typeface="+mj-ea"/>
                        <a:ea typeface="+mj-ea"/>
                        <a:cs typeface="Times New Roman" panose="02020603050405020304" pitchFamily="18" charset="0"/>
                      </a:endParaRPr>
                    </a:p>
                  </a:txBody>
                  <a:tcPr marL="68580" marR="68580" marT="0" marB="0"/>
                </a:tc>
                <a:tc>
                  <a:txBody>
                    <a:bodyPr/>
                    <a:lstStyle/>
                    <a:p>
                      <a:pPr marL="342900" lvl="0" indent="-342900" algn="just">
                        <a:spcAft>
                          <a:spcPts val="0"/>
                        </a:spcAft>
                        <a:buFont typeface="+mj-lt"/>
                        <a:buAutoNum type="arabicPeriod"/>
                      </a:pPr>
                      <a:r>
                        <a:rPr lang="zh-TW" sz="1600" kern="100" dirty="0">
                          <a:effectLst/>
                          <a:latin typeface="+mj-ea"/>
                          <a:ea typeface="+mj-ea"/>
                          <a:cs typeface="Times New Roman" panose="02020603050405020304" pitchFamily="18" charset="0"/>
                        </a:rPr>
                        <a:t>媒合高階人力至各產業領域</a:t>
                      </a:r>
                    </a:p>
                    <a:p>
                      <a:pPr marL="342900" lvl="0" indent="-342900" algn="just">
                        <a:spcAft>
                          <a:spcPts val="0"/>
                        </a:spcAft>
                        <a:buFont typeface="+mj-lt"/>
                        <a:buAutoNum type="arabicPeriod"/>
                      </a:pPr>
                      <a:r>
                        <a:rPr lang="zh-TW" sz="1600" kern="100" dirty="0">
                          <a:effectLst/>
                          <a:latin typeface="+mj-ea"/>
                          <a:ea typeface="+mj-ea"/>
                          <a:cs typeface="Times New Roman" panose="02020603050405020304" pitchFamily="18" charset="0"/>
                        </a:rPr>
                        <a:t>協助學校法人轉型</a:t>
                      </a:r>
                    </a:p>
                    <a:p>
                      <a:pPr algn="just">
                        <a:spcAft>
                          <a:spcPts val="0"/>
                        </a:spcAft>
                      </a:pPr>
                      <a:r>
                        <a:rPr lang="en-US" sz="1600" kern="100" dirty="0">
                          <a:effectLst/>
                          <a:latin typeface="+mj-ea"/>
                          <a:ea typeface="+mj-ea"/>
                          <a:cs typeface="Times New Roman" panose="02020603050405020304" pitchFamily="18" charset="0"/>
                        </a:rPr>
                        <a:t> </a:t>
                      </a:r>
                      <a:endParaRPr lang="zh-TW" sz="1600" kern="100" dirty="0">
                        <a:effectLst/>
                        <a:latin typeface="+mj-ea"/>
                        <a:ea typeface="+mj-ea"/>
                        <a:cs typeface="Times New Roman" panose="02020603050405020304" pitchFamily="18" charset="0"/>
                      </a:endParaRPr>
                    </a:p>
                    <a:p>
                      <a:pPr algn="just">
                        <a:spcAft>
                          <a:spcPts val="0"/>
                        </a:spcAft>
                      </a:pPr>
                      <a:r>
                        <a:rPr lang="en-US" sz="1600" kern="100" dirty="0">
                          <a:effectLst/>
                          <a:latin typeface="+mj-ea"/>
                          <a:ea typeface="+mj-ea"/>
                          <a:cs typeface="Times New Roman" panose="02020603050405020304" pitchFamily="18" charset="0"/>
                        </a:rPr>
                        <a:t> </a:t>
                      </a:r>
                      <a:endParaRPr lang="zh-TW" sz="1600" kern="100" dirty="0">
                        <a:effectLst/>
                        <a:latin typeface="+mj-ea"/>
                        <a:ea typeface="+mj-ea"/>
                        <a:cs typeface="Times New Roman" panose="02020603050405020304" pitchFamily="18" charset="0"/>
                      </a:endParaRPr>
                    </a:p>
                  </a:txBody>
                  <a:tcPr marL="68580" marR="68580" marT="0" marB="0"/>
                </a:tc>
              </a:tr>
              <a:tr h="1576737">
                <a:tc>
                  <a:txBody>
                    <a:bodyPr/>
                    <a:lstStyle/>
                    <a:p>
                      <a:pPr algn="just">
                        <a:spcAft>
                          <a:spcPts val="0"/>
                        </a:spcAft>
                      </a:pPr>
                      <a:r>
                        <a:rPr lang="zh-TW" sz="1600" kern="100" dirty="0">
                          <a:effectLst/>
                          <a:latin typeface="+mj-ea"/>
                          <a:ea typeface="+mj-ea"/>
                          <a:cs typeface="Times New Roman" panose="02020603050405020304" pitchFamily="18" charset="0"/>
                        </a:rPr>
                        <a:t>三大政策配套</a:t>
                      </a:r>
                    </a:p>
                  </a:txBody>
                  <a:tcPr marL="68580" marR="68580" marT="0" marB="0"/>
                </a:tc>
                <a:tc>
                  <a:txBody>
                    <a:bodyPr/>
                    <a:lstStyle/>
                    <a:p>
                      <a:pPr marL="342900" lvl="0" indent="-342900" algn="just">
                        <a:spcAft>
                          <a:spcPts val="0"/>
                        </a:spcAft>
                        <a:buFont typeface="+mj-lt"/>
                        <a:buAutoNum type="arabicPeriod"/>
                        <a:tabLst>
                          <a:tab pos="304800" algn="l"/>
                        </a:tabLst>
                      </a:pPr>
                      <a:r>
                        <a:rPr lang="zh-TW" sz="1600" kern="100" dirty="0">
                          <a:effectLst/>
                          <a:latin typeface="+mj-ea"/>
                          <a:ea typeface="+mj-ea"/>
                          <a:cs typeface="Times New Roman" panose="02020603050405020304" pitchFamily="18" charset="0"/>
                        </a:rPr>
                        <a:t>成立計畫辦公室</a:t>
                      </a:r>
                    </a:p>
                    <a:p>
                      <a:pPr marL="342900" lvl="0" indent="-342900" algn="just">
                        <a:spcAft>
                          <a:spcPts val="0"/>
                        </a:spcAft>
                        <a:buFont typeface="+mj-lt"/>
                        <a:buAutoNum type="arabicPeriod"/>
                        <a:tabLst>
                          <a:tab pos="304800" algn="l"/>
                        </a:tabLst>
                      </a:pPr>
                      <a:r>
                        <a:rPr lang="zh-TW" sz="1600" kern="100" dirty="0">
                          <a:effectLst/>
                          <a:latin typeface="+mj-ea"/>
                          <a:ea typeface="+mj-ea"/>
                          <a:cs typeface="Times New Roman" panose="02020603050405020304" pitchFamily="18" charset="0"/>
                        </a:rPr>
                        <a:t>召開跨部會小組會議</a:t>
                      </a:r>
                    </a:p>
                    <a:p>
                      <a:pPr marL="342900" lvl="0" indent="-342900" algn="just">
                        <a:spcAft>
                          <a:spcPts val="0"/>
                        </a:spcAft>
                        <a:buFont typeface="+mj-lt"/>
                        <a:buAutoNum type="arabicPeriod"/>
                        <a:tabLst>
                          <a:tab pos="304800" algn="l"/>
                        </a:tabLst>
                      </a:pPr>
                      <a:r>
                        <a:rPr lang="zh-TW" sz="1600" kern="100" dirty="0">
                          <a:effectLst/>
                          <a:latin typeface="+mj-ea"/>
                          <a:ea typeface="+mj-ea"/>
                          <a:cs typeface="Times New Roman" panose="02020603050405020304" pitchFamily="18" charset="0"/>
                        </a:rPr>
                        <a:t>研擬高等教育創新轉型條例草案</a:t>
                      </a:r>
                    </a:p>
                  </a:txBody>
                  <a:tcPr marL="68580" marR="68580" marT="0" marB="0"/>
                </a:tc>
                <a:tc>
                  <a:txBody>
                    <a:bodyPr/>
                    <a:lstStyle/>
                    <a:p>
                      <a:pPr algn="just">
                        <a:spcAft>
                          <a:spcPts val="0"/>
                        </a:spcAft>
                      </a:pPr>
                      <a:r>
                        <a:rPr lang="zh-TW" sz="1600" kern="100" dirty="0">
                          <a:effectLst/>
                          <a:latin typeface="+mj-ea"/>
                          <a:ea typeface="+mj-ea"/>
                          <a:cs typeface="Times New Roman" panose="02020603050405020304" pitchFamily="18" charset="0"/>
                        </a:rPr>
                        <a:t>立法院審議高等教育創新轉型條例</a:t>
                      </a:r>
                    </a:p>
                    <a:p>
                      <a:pPr algn="just">
                        <a:spcAft>
                          <a:spcPts val="0"/>
                        </a:spcAft>
                      </a:pPr>
                      <a:r>
                        <a:rPr lang="en-US" sz="1600" kern="100" dirty="0">
                          <a:effectLst/>
                          <a:latin typeface="+mj-ea"/>
                          <a:ea typeface="+mj-ea"/>
                          <a:cs typeface="Times New Roman" panose="02020603050405020304" pitchFamily="18" charset="0"/>
                        </a:rPr>
                        <a:t> </a:t>
                      </a:r>
                      <a:endParaRPr lang="zh-TW" sz="1600" kern="100" dirty="0">
                        <a:effectLst/>
                        <a:latin typeface="+mj-ea"/>
                        <a:ea typeface="+mj-ea"/>
                        <a:cs typeface="Times New Roman" panose="02020603050405020304" pitchFamily="18" charset="0"/>
                      </a:endParaRPr>
                    </a:p>
                  </a:txBody>
                  <a:tcPr marL="68580" marR="68580" marT="0" marB="0"/>
                </a:tc>
                <a:tc>
                  <a:txBody>
                    <a:bodyPr/>
                    <a:lstStyle/>
                    <a:p>
                      <a:pPr algn="just">
                        <a:spcAft>
                          <a:spcPts val="0"/>
                        </a:spcAft>
                      </a:pPr>
                      <a:r>
                        <a:rPr lang="zh-TW" sz="1600" kern="100" dirty="0">
                          <a:effectLst/>
                          <a:latin typeface="+mj-ea"/>
                          <a:ea typeface="+mj-ea"/>
                          <a:cs typeface="Times New Roman" panose="02020603050405020304" pitchFamily="18" charset="0"/>
                        </a:rPr>
                        <a:t>發布高等教育創新轉型條例</a:t>
                      </a:r>
                    </a:p>
                  </a:txBody>
                  <a:tcPr marL="68580" marR="68580" marT="0" marB="0"/>
                </a:tc>
              </a:tr>
            </a:tbl>
          </a:graphicData>
        </a:graphic>
      </p:graphicFrame>
    </p:spTree>
    <p:extLst>
      <p:ext uri="{BB962C8B-B14F-4D97-AF65-F5344CB8AC3E}">
        <p14:creationId xmlns:p14="http://schemas.microsoft.com/office/powerpoint/2010/main" val="4568365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陸、預期效益</a:t>
            </a:r>
            <a:endParaRPr lang="zh-TW" altLang="en-US" dirty="0"/>
          </a:p>
        </p:txBody>
      </p:sp>
      <p:graphicFrame>
        <p:nvGraphicFramePr>
          <p:cNvPr id="4" name="資料庫圖表 3"/>
          <p:cNvGraphicFramePr/>
          <p:nvPr>
            <p:extLst>
              <p:ext uri="{D42A27DB-BD31-4B8C-83A1-F6EECF244321}">
                <p14:modId xmlns:p14="http://schemas.microsoft.com/office/powerpoint/2010/main" val="967669711"/>
              </p:ext>
            </p:extLst>
          </p:nvPr>
        </p:nvGraphicFramePr>
        <p:xfrm>
          <a:off x="1187624" y="1268760"/>
          <a:ext cx="7440488"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7552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3608" y="3645024"/>
            <a:ext cx="7498080" cy="1143000"/>
          </a:xfrm>
        </p:spPr>
        <p:txBody>
          <a:bodyPr/>
          <a:lstStyle/>
          <a:p>
            <a:r>
              <a:rPr lang="zh-TW" altLang="en-US" dirty="0" smtClean="0"/>
              <a:t>簡報結束，敬請指教</a:t>
            </a:r>
            <a:endParaRPr lang="zh-TW" altLang="en-US" dirty="0"/>
          </a:p>
        </p:txBody>
      </p:sp>
    </p:spTree>
    <p:extLst>
      <p:ext uri="{BB962C8B-B14F-4D97-AF65-F5344CB8AC3E}">
        <p14:creationId xmlns:p14="http://schemas.microsoft.com/office/powerpoint/2010/main" val="4256723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6" name="圖片 15"/>
          <p:cNvPicPr>
            <a:picLocks noChangeAspect="1"/>
          </p:cNvPicPr>
          <p:nvPr/>
        </p:nvPicPr>
        <p:blipFill>
          <a:blip r:embed="rId2"/>
          <a:stretch>
            <a:fillRect/>
          </a:stretch>
        </p:blipFill>
        <p:spPr>
          <a:xfrm>
            <a:off x="641771" y="1173892"/>
            <a:ext cx="6818169" cy="3672408"/>
          </a:xfrm>
          <a:prstGeom prst="rect">
            <a:avLst/>
          </a:prstGeom>
        </p:spPr>
      </p:pic>
      <p:sp>
        <p:nvSpPr>
          <p:cNvPr id="10" name="標題 1"/>
          <p:cNvSpPr>
            <a:spLocks noGrp="1"/>
          </p:cNvSpPr>
          <p:nvPr>
            <p:ph type="title"/>
          </p:nvPr>
        </p:nvSpPr>
        <p:spPr>
          <a:xfrm>
            <a:off x="-68303" y="11584"/>
            <a:ext cx="6512511" cy="1143000"/>
          </a:xfrm>
        </p:spPr>
        <p:txBody>
          <a:bodyPr/>
          <a:lstStyle/>
          <a:p>
            <a:pPr algn="ctr"/>
            <a:r>
              <a:rPr lang="zh-TW" altLang="en-US" dirty="0"/>
              <a:t>壹、趨勢與</a:t>
            </a:r>
            <a:r>
              <a:rPr lang="zh-TW" altLang="en-US" dirty="0" smtClean="0"/>
              <a:t>挑戰</a:t>
            </a:r>
            <a:endParaRPr lang="zh-TW" altLang="en-US" sz="2000" dirty="0"/>
          </a:p>
        </p:txBody>
      </p:sp>
      <p:sp>
        <p:nvSpPr>
          <p:cNvPr id="12" name="矩形 11"/>
          <p:cNvSpPr/>
          <p:nvPr/>
        </p:nvSpPr>
        <p:spPr>
          <a:xfrm>
            <a:off x="7452320" y="1092800"/>
            <a:ext cx="1584176" cy="3416320"/>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gn="just">
              <a:lnSpc>
                <a:spcPct val="150000"/>
              </a:lnSpc>
            </a:pPr>
            <a:r>
              <a:rPr lang="zh-TW" altLang="zh-TW" sz="1600" b="1" dirty="0" smtClean="0"/>
              <a:t>累計至</a:t>
            </a:r>
            <a:r>
              <a:rPr lang="en-US" altLang="zh-TW" sz="1600" b="1" dirty="0"/>
              <a:t>112</a:t>
            </a:r>
            <a:r>
              <a:rPr lang="zh-TW" altLang="zh-TW" sz="1600" b="1" dirty="0"/>
              <a:t>學年較</a:t>
            </a:r>
            <a:r>
              <a:rPr lang="en-US" altLang="zh-TW" sz="1600" b="1" dirty="0"/>
              <a:t>102</a:t>
            </a:r>
            <a:r>
              <a:rPr lang="zh-TW" altLang="zh-TW" sz="1600" b="1" dirty="0"/>
              <a:t>學年減少</a:t>
            </a:r>
            <a:r>
              <a:rPr lang="en-US" altLang="zh-TW" sz="1600" b="1" dirty="0"/>
              <a:t>31.5</a:t>
            </a:r>
            <a:r>
              <a:rPr lang="zh-TW" altLang="zh-TW" sz="1600" b="1" dirty="0"/>
              <a:t>萬人，以每生學費</a:t>
            </a:r>
            <a:r>
              <a:rPr lang="en-US" altLang="zh-TW" sz="1600" b="1" dirty="0"/>
              <a:t>(</a:t>
            </a:r>
            <a:r>
              <a:rPr lang="zh-TW" altLang="zh-TW" sz="1600" b="1" dirty="0"/>
              <a:t>公立：</a:t>
            </a:r>
            <a:r>
              <a:rPr lang="en-US" altLang="zh-TW" sz="1600" b="1" dirty="0"/>
              <a:t>5</a:t>
            </a:r>
            <a:r>
              <a:rPr lang="zh-TW" altLang="zh-TW" sz="1600" b="1" dirty="0"/>
              <a:t>萬元，私立：</a:t>
            </a:r>
            <a:r>
              <a:rPr lang="en-US" altLang="zh-TW" sz="1600" b="1" dirty="0"/>
              <a:t>10</a:t>
            </a:r>
            <a:r>
              <a:rPr lang="zh-TW" altLang="zh-TW" sz="1600" b="1" dirty="0"/>
              <a:t>萬元</a:t>
            </a:r>
            <a:r>
              <a:rPr lang="en-US" altLang="zh-TW" sz="1600" b="1" dirty="0"/>
              <a:t>)</a:t>
            </a:r>
            <a:r>
              <a:rPr lang="zh-TW" altLang="zh-TW" sz="1600" b="1" dirty="0"/>
              <a:t>概估，</a:t>
            </a:r>
            <a:r>
              <a:rPr lang="zh-TW" altLang="zh-TW" sz="1600" b="1" u="sng" dirty="0"/>
              <a:t>高教學費收入</a:t>
            </a:r>
            <a:r>
              <a:rPr lang="en-US" altLang="zh-TW" sz="1600" b="1" u="sng" dirty="0" smtClean="0"/>
              <a:t>112</a:t>
            </a:r>
            <a:r>
              <a:rPr lang="zh-TW" altLang="zh-TW" sz="1600" b="1" u="sng" dirty="0"/>
              <a:t>學年將減少</a:t>
            </a:r>
            <a:r>
              <a:rPr lang="en-US" altLang="zh-TW" sz="1600" b="1" u="sng" dirty="0"/>
              <a:t>300</a:t>
            </a:r>
            <a:r>
              <a:rPr lang="zh-TW" altLang="zh-TW" sz="1600" b="1" u="sng" dirty="0"/>
              <a:t>億</a:t>
            </a:r>
            <a:r>
              <a:rPr lang="zh-TW" altLang="zh-TW" sz="1600" b="1" u="sng" dirty="0" smtClean="0"/>
              <a:t>元。</a:t>
            </a:r>
            <a:endParaRPr lang="en-US" altLang="zh-TW" sz="1600" b="1" u="sng" dirty="0">
              <a:solidFill>
                <a:schemeClr val="bg1"/>
              </a:solidFill>
            </a:endParaRPr>
          </a:p>
        </p:txBody>
      </p:sp>
      <p:graphicFrame>
        <p:nvGraphicFramePr>
          <p:cNvPr id="17" name="表格 16"/>
          <p:cNvGraphicFramePr>
            <a:graphicFrameLocks noGrp="1"/>
          </p:cNvGraphicFramePr>
          <p:nvPr>
            <p:extLst>
              <p:ext uri="{D42A27DB-BD31-4B8C-83A1-F6EECF244321}">
                <p14:modId xmlns:p14="http://schemas.microsoft.com/office/powerpoint/2010/main" val="3740416607"/>
              </p:ext>
            </p:extLst>
          </p:nvPr>
        </p:nvGraphicFramePr>
        <p:xfrm>
          <a:off x="313171" y="4583699"/>
          <a:ext cx="8712968" cy="2274301"/>
        </p:xfrm>
        <a:graphic>
          <a:graphicData uri="http://schemas.openxmlformats.org/drawingml/2006/table">
            <a:tbl>
              <a:tblPr firstRow="1" firstCol="1" bandRow="1">
                <a:tableStyleId>{7DF18680-E054-41AD-8BC1-D1AEF772440D}</a:tableStyleId>
              </a:tblPr>
              <a:tblGrid>
                <a:gridCol w="1124253"/>
                <a:gridCol w="757865"/>
                <a:gridCol w="683085"/>
                <a:gridCol w="683085"/>
                <a:gridCol w="683085"/>
                <a:gridCol w="683085"/>
                <a:gridCol w="683085"/>
                <a:gridCol w="683085"/>
                <a:gridCol w="683085"/>
                <a:gridCol w="683085"/>
                <a:gridCol w="683085"/>
                <a:gridCol w="683085"/>
              </a:tblGrid>
              <a:tr h="72008">
                <a:tc rowSpan="2">
                  <a:txBody>
                    <a:bodyPr/>
                    <a:lstStyle/>
                    <a:p>
                      <a:pPr>
                        <a:lnSpc>
                          <a:spcPts val="2000"/>
                        </a:lnSpc>
                        <a:spcAft>
                          <a:spcPts val="0"/>
                        </a:spcAft>
                      </a:pPr>
                      <a:endParaRPr lang="zh-TW" sz="1100" b="1" kern="100" dirty="0">
                        <a:effectLst/>
                        <a:latin typeface="+mn-ea"/>
                        <a:ea typeface="+mn-ea"/>
                        <a:cs typeface="Times New Roman" panose="02020603050405020304" pitchFamily="18" charset="0"/>
                      </a:endParaRPr>
                    </a:p>
                  </a:txBody>
                  <a:tcPr marL="62551" marR="62551" marT="0" marB="0"/>
                </a:tc>
                <a:tc>
                  <a:txBody>
                    <a:bodyPr/>
                    <a:lstStyle/>
                    <a:p>
                      <a:pPr algn="ctr">
                        <a:lnSpc>
                          <a:spcPts val="2000"/>
                        </a:lnSpc>
                        <a:spcAft>
                          <a:spcPts val="0"/>
                        </a:spcAft>
                      </a:pPr>
                      <a:r>
                        <a:rPr lang="zh-TW" sz="1100" b="1" kern="100" dirty="0">
                          <a:effectLst/>
                          <a:latin typeface="+mn-ea"/>
                          <a:ea typeface="+mn-ea"/>
                        </a:rPr>
                        <a:t>實際值</a:t>
                      </a:r>
                      <a:endParaRPr lang="zh-TW" sz="1100" b="1" kern="100" dirty="0">
                        <a:effectLst/>
                        <a:latin typeface="+mn-ea"/>
                        <a:ea typeface="+mn-ea"/>
                        <a:cs typeface="Times New Roman" panose="02020603050405020304" pitchFamily="18" charset="0"/>
                      </a:endParaRPr>
                    </a:p>
                  </a:txBody>
                  <a:tcPr marL="16217" marR="16217" marT="0" marB="0" anchor="ctr"/>
                </a:tc>
                <a:tc gridSpan="10">
                  <a:txBody>
                    <a:bodyPr/>
                    <a:lstStyle/>
                    <a:p>
                      <a:pPr algn="ctr">
                        <a:lnSpc>
                          <a:spcPts val="2000"/>
                        </a:lnSpc>
                        <a:spcAft>
                          <a:spcPts val="0"/>
                        </a:spcAft>
                      </a:pPr>
                      <a:r>
                        <a:rPr lang="zh-TW" sz="1100" b="1" kern="100" dirty="0">
                          <a:effectLst/>
                          <a:latin typeface="+mn-ea"/>
                          <a:ea typeface="+mn-ea"/>
                        </a:rPr>
                        <a:t>推估值</a:t>
                      </a:r>
                      <a:endParaRPr lang="zh-TW" sz="1100" b="1" kern="100" dirty="0">
                        <a:effectLst/>
                        <a:latin typeface="+mn-ea"/>
                        <a:ea typeface="+mn-ea"/>
                        <a:cs typeface="Times New Roman" panose="02020603050405020304" pitchFamily="18" charset="0"/>
                      </a:endParaRPr>
                    </a:p>
                  </a:txBody>
                  <a:tcPr marL="62551" marR="62551"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209480">
                <a:tc vMerge="1">
                  <a:txBody>
                    <a:bodyPr/>
                    <a:lstStyle/>
                    <a:p>
                      <a:endParaRPr lang="zh-TW" altLang="en-US"/>
                    </a:p>
                  </a:txBody>
                  <a:tcPr/>
                </a:tc>
                <a:tc>
                  <a:txBody>
                    <a:bodyPr/>
                    <a:lstStyle/>
                    <a:p>
                      <a:pPr algn="ctr">
                        <a:lnSpc>
                          <a:spcPts val="1500"/>
                        </a:lnSpc>
                        <a:spcAft>
                          <a:spcPts val="0"/>
                        </a:spcAft>
                      </a:pPr>
                      <a:r>
                        <a:rPr lang="en-US" sz="1100" b="1" kern="100" dirty="0">
                          <a:effectLst/>
                          <a:latin typeface="+mn-ea"/>
                          <a:ea typeface="+mn-ea"/>
                        </a:rPr>
                        <a:t>102</a:t>
                      </a:r>
                      <a:endParaRPr lang="zh-TW" sz="1100" b="1" kern="100" dirty="0">
                        <a:effectLst/>
                        <a:latin typeface="+mn-ea"/>
                        <a:ea typeface="+mn-ea"/>
                      </a:endParaRPr>
                    </a:p>
                    <a:p>
                      <a:pPr algn="ctr">
                        <a:lnSpc>
                          <a:spcPts val="1500"/>
                        </a:lnSpc>
                        <a:spcAft>
                          <a:spcPts val="0"/>
                        </a:spcAft>
                      </a:pPr>
                      <a:r>
                        <a:rPr lang="zh-TW" sz="1100" b="1" kern="100" dirty="0">
                          <a:effectLst/>
                          <a:latin typeface="+mn-ea"/>
                          <a:ea typeface="+mn-ea"/>
                        </a:rPr>
                        <a:t>學年</a:t>
                      </a:r>
                      <a:endParaRPr lang="zh-TW" sz="1100" b="1" kern="100" dirty="0">
                        <a:effectLst/>
                        <a:latin typeface="+mn-ea"/>
                        <a:ea typeface="+mn-ea"/>
                        <a:cs typeface="Times New Roman" panose="02020603050405020304" pitchFamily="18" charset="0"/>
                      </a:endParaRPr>
                    </a:p>
                  </a:txBody>
                  <a:tcPr marL="62551" marR="62551" marT="0" marB="0" anchor="ctr"/>
                </a:tc>
                <a:tc>
                  <a:txBody>
                    <a:bodyPr/>
                    <a:lstStyle/>
                    <a:p>
                      <a:pPr algn="ctr">
                        <a:lnSpc>
                          <a:spcPts val="1500"/>
                        </a:lnSpc>
                        <a:spcAft>
                          <a:spcPts val="0"/>
                        </a:spcAft>
                      </a:pPr>
                      <a:r>
                        <a:rPr lang="en-US" sz="1100" b="1" kern="100" dirty="0">
                          <a:effectLst/>
                          <a:latin typeface="+mn-ea"/>
                          <a:ea typeface="+mn-ea"/>
                        </a:rPr>
                        <a:t>103</a:t>
                      </a:r>
                      <a:endParaRPr lang="zh-TW" sz="1100" b="1" kern="100" dirty="0">
                        <a:effectLst/>
                        <a:latin typeface="+mn-ea"/>
                        <a:ea typeface="+mn-ea"/>
                      </a:endParaRPr>
                    </a:p>
                    <a:p>
                      <a:pPr algn="ctr">
                        <a:lnSpc>
                          <a:spcPts val="1500"/>
                        </a:lnSpc>
                        <a:spcAft>
                          <a:spcPts val="0"/>
                        </a:spcAft>
                      </a:pPr>
                      <a:r>
                        <a:rPr lang="zh-TW" sz="1100" b="1" kern="100" dirty="0">
                          <a:effectLst/>
                          <a:latin typeface="+mn-ea"/>
                          <a:ea typeface="+mn-ea"/>
                        </a:rPr>
                        <a:t>學年</a:t>
                      </a:r>
                      <a:endParaRPr lang="zh-TW" sz="1100" b="1" kern="100" dirty="0">
                        <a:effectLst/>
                        <a:latin typeface="+mn-ea"/>
                        <a:ea typeface="+mn-ea"/>
                        <a:cs typeface="Times New Roman" panose="02020603050405020304" pitchFamily="18" charset="0"/>
                      </a:endParaRPr>
                    </a:p>
                  </a:txBody>
                  <a:tcPr marL="62551" marR="62551" marT="0" marB="0" anchor="ctr"/>
                </a:tc>
                <a:tc>
                  <a:txBody>
                    <a:bodyPr/>
                    <a:lstStyle/>
                    <a:p>
                      <a:pPr algn="ctr">
                        <a:lnSpc>
                          <a:spcPts val="1500"/>
                        </a:lnSpc>
                        <a:spcAft>
                          <a:spcPts val="0"/>
                        </a:spcAft>
                      </a:pPr>
                      <a:r>
                        <a:rPr lang="en-US" altLang="zh-TW" sz="1100" b="1" kern="100" dirty="0" smtClean="0">
                          <a:effectLst/>
                          <a:latin typeface="+mn-ea"/>
                          <a:ea typeface="+mn-ea"/>
                        </a:rPr>
                        <a:t>104</a:t>
                      </a:r>
                      <a:endParaRPr lang="zh-TW" altLang="zh-TW" sz="1100" b="1" kern="100" dirty="0" smtClean="0">
                        <a:effectLst/>
                        <a:latin typeface="+mn-ea"/>
                        <a:ea typeface="+mn-ea"/>
                      </a:endParaRPr>
                    </a:p>
                    <a:p>
                      <a:pPr algn="ctr">
                        <a:lnSpc>
                          <a:spcPts val="1500"/>
                        </a:lnSpc>
                        <a:spcAft>
                          <a:spcPts val="0"/>
                        </a:spcAft>
                      </a:pPr>
                      <a:r>
                        <a:rPr lang="zh-TW" altLang="zh-TW" sz="1100" b="1" kern="100" dirty="0" smtClean="0">
                          <a:effectLst/>
                          <a:latin typeface="+mn-ea"/>
                          <a:ea typeface="+mn-ea"/>
                        </a:rPr>
                        <a:t>學年</a:t>
                      </a:r>
                      <a:endParaRPr lang="zh-TW" altLang="zh-TW" sz="1100" b="1" kern="100" dirty="0">
                        <a:effectLst/>
                        <a:latin typeface="+mn-ea"/>
                        <a:ea typeface="+mn-ea"/>
                        <a:cs typeface="Times New Roman" panose="02020603050405020304" pitchFamily="18" charset="0"/>
                      </a:endParaRPr>
                    </a:p>
                  </a:txBody>
                  <a:tcPr marL="62551" marR="62551" marT="0" marB="0" anchor="ctr"/>
                </a:tc>
                <a:tc>
                  <a:txBody>
                    <a:bodyPr/>
                    <a:lstStyle/>
                    <a:p>
                      <a:pPr algn="ctr">
                        <a:lnSpc>
                          <a:spcPts val="1500"/>
                        </a:lnSpc>
                        <a:spcAft>
                          <a:spcPts val="0"/>
                        </a:spcAft>
                      </a:pPr>
                      <a:r>
                        <a:rPr lang="en-US" sz="1100" b="1" kern="100" dirty="0">
                          <a:effectLst/>
                          <a:latin typeface="+mn-ea"/>
                          <a:ea typeface="+mn-ea"/>
                        </a:rPr>
                        <a:t>105</a:t>
                      </a:r>
                      <a:endParaRPr lang="zh-TW" sz="1100" b="1" kern="100" dirty="0">
                        <a:effectLst/>
                        <a:latin typeface="+mn-ea"/>
                        <a:ea typeface="+mn-ea"/>
                      </a:endParaRPr>
                    </a:p>
                    <a:p>
                      <a:pPr algn="ctr">
                        <a:lnSpc>
                          <a:spcPts val="1500"/>
                        </a:lnSpc>
                        <a:spcAft>
                          <a:spcPts val="0"/>
                        </a:spcAft>
                      </a:pPr>
                      <a:r>
                        <a:rPr lang="zh-TW" sz="1100" b="1" kern="100" dirty="0">
                          <a:effectLst/>
                          <a:latin typeface="+mn-ea"/>
                          <a:ea typeface="+mn-ea"/>
                        </a:rPr>
                        <a:t>學年</a:t>
                      </a:r>
                      <a:endParaRPr lang="zh-TW" sz="1100" b="1" kern="100" dirty="0">
                        <a:effectLst/>
                        <a:latin typeface="+mn-ea"/>
                        <a:ea typeface="+mn-ea"/>
                        <a:cs typeface="Times New Roman" panose="02020603050405020304" pitchFamily="18" charset="0"/>
                      </a:endParaRPr>
                    </a:p>
                  </a:txBody>
                  <a:tcPr marL="62551" marR="62551" marT="0" marB="0" anchor="ctr"/>
                </a:tc>
                <a:tc>
                  <a:txBody>
                    <a:bodyPr/>
                    <a:lstStyle/>
                    <a:p>
                      <a:pPr algn="ctr">
                        <a:lnSpc>
                          <a:spcPts val="1500"/>
                        </a:lnSpc>
                        <a:spcAft>
                          <a:spcPts val="0"/>
                        </a:spcAft>
                      </a:pPr>
                      <a:r>
                        <a:rPr lang="en-US" sz="1100" b="1" kern="100" dirty="0">
                          <a:effectLst/>
                          <a:latin typeface="+mn-ea"/>
                          <a:ea typeface="+mn-ea"/>
                        </a:rPr>
                        <a:t>106</a:t>
                      </a:r>
                      <a:endParaRPr lang="zh-TW" sz="1100" b="1" kern="100" dirty="0">
                        <a:effectLst/>
                        <a:latin typeface="+mn-ea"/>
                        <a:ea typeface="+mn-ea"/>
                      </a:endParaRPr>
                    </a:p>
                    <a:p>
                      <a:pPr algn="ctr">
                        <a:lnSpc>
                          <a:spcPts val="1500"/>
                        </a:lnSpc>
                        <a:spcAft>
                          <a:spcPts val="0"/>
                        </a:spcAft>
                      </a:pPr>
                      <a:r>
                        <a:rPr lang="zh-TW" sz="1100" b="1" kern="100" dirty="0">
                          <a:effectLst/>
                          <a:latin typeface="+mn-ea"/>
                          <a:ea typeface="+mn-ea"/>
                        </a:rPr>
                        <a:t>學年</a:t>
                      </a:r>
                      <a:endParaRPr lang="zh-TW" sz="1100" b="1" kern="100" dirty="0">
                        <a:effectLst/>
                        <a:latin typeface="+mn-ea"/>
                        <a:ea typeface="+mn-ea"/>
                        <a:cs typeface="Times New Roman" panose="02020603050405020304" pitchFamily="18" charset="0"/>
                      </a:endParaRPr>
                    </a:p>
                  </a:txBody>
                  <a:tcPr marL="62551" marR="62551" marT="0" marB="0" anchor="ctr"/>
                </a:tc>
                <a:tc>
                  <a:txBody>
                    <a:bodyPr/>
                    <a:lstStyle/>
                    <a:p>
                      <a:pPr algn="ctr">
                        <a:lnSpc>
                          <a:spcPts val="1500"/>
                        </a:lnSpc>
                        <a:spcAft>
                          <a:spcPts val="0"/>
                        </a:spcAft>
                      </a:pPr>
                      <a:r>
                        <a:rPr lang="en-US" sz="1100" b="1" kern="100" dirty="0">
                          <a:effectLst/>
                          <a:latin typeface="+mn-ea"/>
                          <a:ea typeface="+mn-ea"/>
                        </a:rPr>
                        <a:t>107</a:t>
                      </a:r>
                      <a:endParaRPr lang="zh-TW" sz="1100" b="1" kern="100" dirty="0">
                        <a:effectLst/>
                        <a:latin typeface="+mn-ea"/>
                        <a:ea typeface="+mn-ea"/>
                      </a:endParaRPr>
                    </a:p>
                    <a:p>
                      <a:pPr algn="ctr">
                        <a:lnSpc>
                          <a:spcPts val="1500"/>
                        </a:lnSpc>
                        <a:spcAft>
                          <a:spcPts val="0"/>
                        </a:spcAft>
                      </a:pPr>
                      <a:r>
                        <a:rPr lang="zh-TW" sz="1100" b="1" kern="100" dirty="0">
                          <a:effectLst/>
                          <a:latin typeface="+mn-ea"/>
                          <a:ea typeface="+mn-ea"/>
                        </a:rPr>
                        <a:t>學年</a:t>
                      </a:r>
                      <a:endParaRPr lang="zh-TW" sz="1100" b="1" kern="100" dirty="0">
                        <a:effectLst/>
                        <a:latin typeface="+mn-ea"/>
                        <a:ea typeface="+mn-ea"/>
                        <a:cs typeface="Times New Roman" panose="02020603050405020304" pitchFamily="18" charset="0"/>
                      </a:endParaRPr>
                    </a:p>
                  </a:txBody>
                  <a:tcPr marL="62551" marR="62551" marT="0" marB="0" anchor="ctr"/>
                </a:tc>
                <a:tc>
                  <a:txBody>
                    <a:bodyPr/>
                    <a:lstStyle/>
                    <a:p>
                      <a:pPr algn="ctr">
                        <a:lnSpc>
                          <a:spcPts val="1500"/>
                        </a:lnSpc>
                        <a:spcAft>
                          <a:spcPts val="0"/>
                        </a:spcAft>
                      </a:pPr>
                      <a:r>
                        <a:rPr lang="en-US" sz="1100" b="1" kern="100" dirty="0">
                          <a:effectLst/>
                          <a:latin typeface="+mn-ea"/>
                          <a:ea typeface="+mn-ea"/>
                        </a:rPr>
                        <a:t>108</a:t>
                      </a:r>
                      <a:endParaRPr lang="zh-TW" sz="1100" b="1" kern="100" dirty="0">
                        <a:effectLst/>
                        <a:latin typeface="+mn-ea"/>
                        <a:ea typeface="+mn-ea"/>
                      </a:endParaRPr>
                    </a:p>
                    <a:p>
                      <a:pPr algn="ctr">
                        <a:lnSpc>
                          <a:spcPts val="1500"/>
                        </a:lnSpc>
                        <a:spcAft>
                          <a:spcPts val="0"/>
                        </a:spcAft>
                      </a:pPr>
                      <a:r>
                        <a:rPr lang="zh-TW" sz="1100" b="1" kern="100" dirty="0">
                          <a:effectLst/>
                          <a:latin typeface="+mn-ea"/>
                          <a:ea typeface="+mn-ea"/>
                        </a:rPr>
                        <a:t>學年</a:t>
                      </a:r>
                      <a:endParaRPr lang="zh-TW" sz="1100" b="1" kern="100" dirty="0">
                        <a:effectLst/>
                        <a:latin typeface="+mn-ea"/>
                        <a:ea typeface="+mn-ea"/>
                        <a:cs typeface="Times New Roman" panose="02020603050405020304" pitchFamily="18" charset="0"/>
                      </a:endParaRPr>
                    </a:p>
                  </a:txBody>
                  <a:tcPr marL="62551" marR="62551" marT="0" marB="0" anchor="ctr"/>
                </a:tc>
                <a:tc>
                  <a:txBody>
                    <a:bodyPr/>
                    <a:lstStyle/>
                    <a:p>
                      <a:pPr algn="ctr">
                        <a:lnSpc>
                          <a:spcPts val="1500"/>
                        </a:lnSpc>
                        <a:spcAft>
                          <a:spcPts val="0"/>
                        </a:spcAft>
                      </a:pPr>
                      <a:r>
                        <a:rPr lang="en-US" sz="1100" b="1" kern="100" dirty="0">
                          <a:effectLst/>
                          <a:latin typeface="+mn-ea"/>
                          <a:ea typeface="+mn-ea"/>
                        </a:rPr>
                        <a:t>109</a:t>
                      </a:r>
                      <a:endParaRPr lang="zh-TW" sz="1100" b="1" kern="100" dirty="0">
                        <a:effectLst/>
                        <a:latin typeface="+mn-ea"/>
                        <a:ea typeface="+mn-ea"/>
                      </a:endParaRPr>
                    </a:p>
                    <a:p>
                      <a:pPr algn="ctr">
                        <a:lnSpc>
                          <a:spcPts val="1500"/>
                        </a:lnSpc>
                        <a:spcAft>
                          <a:spcPts val="0"/>
                        </a:spcAft>
                      </a:pPr>
                      <a:r>
                        <a:rPr lang="zh-TW" sz="1100" b="1" kern="100" dirty="0">
                          <a:effectLst/>
                          <a:latin typeface="+mn-ea"/>
                          <a:ea typeface="+mn-ea"/>
                        </a:rPr>
                        <a:t>學年</a:t>
                      </a:r>
                      <a:endParaRPr lang="zh-TW" sz="1100" b="1" kern="100" dirty="0">
                        <a:effectLst/>
                        <a:latin typeface="+mn-ea"/>
                        <a:ea typeface="+mn-ea"/>
                        <a:cs typeface="Times New Roman" panose="02020603050405020304" pitchFamily="18" charset="0"/>
                      </a:endParaRPr>
                    </a:p>
                  </a:txBody>
                  <a:tcPr marL="62551" marR="62551" marT="0" marB="0" anchor="ctr"/>
                </a:tc>
                <a:tc>
                  <a:txBody>
                    <a:bodyPr/>
                    <a:lstStyle/>
                    <a:p>
                      <a:pPr algn="ctr">
                        <a:lnSpc>
                          <a:spcPts val="1500"/>
                        </a:lnSpc>
                        <a:spcAft>
                          <a:spcPts val="0"/>
                        </a:spcAft>
                      </a:pPr>
                      <a:r>
                        <a:rPr lang="en-US" sz="1100" b="1" kern="100" dirty="0">
                          <a:effectLst/>
                          <a:latin typeface="+mn-ea"/>
                          <a:ea typeface="+mn-ea"/>
                        </a:rPr>
                        <a:t>110</a:t>
                      </a:r>
                      <a:endParaRPr lang="zh-TW" sz="1100" b="1" kern="100" dirty="0">
                        <a:effectLst/>
                        <a:latin typeface="+mn-ea"/>
                        <a:ea typeface="+mn-ea"/>
                      </a:endParaRPr>
                    </a:p>
                    <a:p>
                      <a:pPr algn="ctr">
                        <a:lnSpc>
                          <a:spcPts val="1500"/>
                        </a:lnSpc>
                        <a:spcAft>
                          <a:spcPts val="0"/>
                        </a:spcAft>
                      </a:pPr>
                      <a:r>
                        <a:rPr lang="zh-TW" sz="1100" b="1" kern="100" dirty="0">
                          <a:effectLst/>
                          <a:latin typeface="+mn-ea"/>
                          <a:ea typeface="+mn-ea"/>
                        </a:rPr>
                        <a:t>學年</a:t>
                      </a:r>
                      <a:endParaRPr lang="zh-TW" sz="1100" b="1" kern="100" dirty="0">
                        <a:effectLst/>
                        <a:latin typeface="+mn-ea"/>
                        <a:ea typeface="+mn-ea"/>
                        <a:cs typeface="Times New Roman" panose="02020603050405020304" pitchFamily="18" charset="0"/>
                      </a:endParaRPr>
                    </a:p>
                  </a:txBody>
                  <a:tcPr marL="62551" marR="62551" marT="0" marB="0" anchor="ctr"/>
                </a:tc>
                <a:tc>
                  <a:txBody>
                    <a:bodyPr/>
                    <a:lstStyle/>
                    <a:p>
                      <a:pPr algn="ctr">
                        <a:lnSpc>
                          <a:spcPts val="1500"/>
                        </a:lnSpc>
                        <a:spcAft>
                          <a:spcPts val="0"/>
                        </a:spcAft>
                      </a:pPr>
                      <a:r>
                        <a:rPr lang="en-US" sz="1100" b="1" kern="100" dirty="0">
                          <a:effectLst/>
                          <a:latin typeface="+mn-ea"/>
                          <a:ea typeface="+mn-ea"/>
                        </a:rPr>
                        <a:t>111</a:t>
                      </a:r>
                      <a:endParaRPr lang="zh-TW" sz="1100" b="1" kern="100" dirty="0">
                        <a:effectLst/>
                        <a:latin typeface="+mn-ea"/>
                        <a:ea typeface="+mn-ea"/>
                      </a:endParaRPr>
                    </a:p>
                    <a:p>
                      <a:pPr algn="ctr">
                        <a:lnSpc>
                          <a:spcPts val="1500"/>
                        </a:lnSpc>
                        <a:spcAft>
                          <a:spcPts val="0"/>
                        </a:spcAft>
                      </a:pPr>
                      <a:r>
                        <a:rPr lang="zh-TW" sz="1100" b="1" kern="100" dirty="0">
                          <a:effectLst/>
                          <a:latin typeface="+mn-ea"/>
                          <a:ea typeface="+mn-ea"/>
                        </a:rPr>
                        <a:t>學年</a:t>
                      </a:r>
                      <a:endParaRPr lang="zh-TW" sz="1100" b="1" kern="100" dirty="0">
                        <a:effectLst/>
                        <a:latin typeface="+mn-ea"/>
                        <a:ea typeface="+mn-ea"/>
                        <a:cs typeface="Times New Roman" panose="02020603050405020304" pitchFamily="18" charset="0"/>
                      </a:endParaRPr>
                    </a:p>
                  </a:txBody>
                  <a:tcPr marL="62551" marR="62551" marT="0" marB="0" anchor="ctr"/>
                </a:tc>
                <a:tc>
                  <a:txBody>
                    <a:bodyPr/>
                    <a:lstStyle/>
                    <a:p>
                      <a:pPr algn="ctr">
                        <a:lnSpc>
                          <a:spcPts val="1500"/>
                        </a:lnSpc>
                        <a:spcAft>
                          <a:spcPts val="0"/>
                        </a:spcAft>
                      </a:pPr>
                      <a:r>
                        <a:rPr lang="en-US" sz="1100" b="1" kern="100" dirty="0">
                          <a:effectLst/>
                          <a:latin typeface="+mn-ea"/>
                          <a:ea typeface="+mn-ea"/>
                        </a:rPr>
                        <a:t>112</a:t>
                      </a:r>
                      <a:endParaRPr lang="zh-TW" sz="1100" b="1" kern="100" dirty="0">
                        <a:effectLst/>
                        <a:latin typeface="+mn-ea"/>
                        <a:ea typeface="+mn-ea"/>
                      </a:endParaRPr>
                    </a:p>
                    <a:p>
                      <a:pPr algn="ctr">
                        <a:lnSpc>
                          <a:spcPts val="1500"/>
                        </a:lnSpc>
                        <a:spcAft>
                          <a:spcPts val="0"/>
                        </a:spcAft>
                      </a:pPr>
                      <a:r>
                        <a:rPr lang="zh-TW" sz="1100" b="1" kern="100" dirty="0">
                          <a:effectLst/>
                          <a:latin typeface="+mn-ea"/>
                          <a:ea typeface="+mn-ea"/>
                        </a:rPr>
                        <a:t>學年</a:t>
                      </a:r>
                      <a:endParaRPr lang="zh-TW" sz="1100" b="1" kern="100" dirty="0">
                        <a:effectLst/>
                        <a:latin typeface="+mn-ea"/>
                        <a:ea typeface="+mn-ea"/>
                        <a:cs typeface="Times New Roman" panose="02020603050405020304" pitchFamily="18" charset="0"/>
                      </a:endParaRPr>
                    </a:p>
                  </a:txBody>
                  <a:tcPr marL="62551" marR="62551" marT="0" marB="0" anchor="ctr"/>
                </a:tc>
              </a:tr>
              <a:tr h="268976">
                <a:tc>
                  <a:txBody>
                    <a:bodyPr/>
                    <a:lstStyle/>
                    <a:p>
                      <a:pPr algn="just">
                        <a:lnSpc>
                          <a:spcPts val="1500"/>
                        </a:lnSpc>
                        <a:spcAft>
                          <a:spcPts val="0"/>
                        </a:spcAft>
                      </a:pPr>
                      <a:r>
                        <a:rPr lang="zh-TW" sz="1100" b="1" kern="100" dirty="0" smtClean="0">
                          <a:effectLst/>
                          <a:latin typeface="+mn-ea"/>
                          <a:ea typeface="+mn-ea"/>
                        </a:rPr>
                        <a:t>學生</a:t>
                      </a:r>
                      <a:r>
                        <a:rPr lang="zh-TW" sz="1100" b="1" kern="100" dirty="0">
                          <a:effectLst/>
                          <a:latin typeface="+mn-ea"/>
                          <a:ea typeface="+mn-ea"/>
                        </a:rPr>
                        <a:t>總人數</a:t>
                      </a:r>
                      <a:endParaRPr lang="zh-TW" sz="1100" b="1" kern="100" dirty="0">
                        <a:effectLst/>
                        <a:latin typeface="+mn-ea"/>
                        <a:ea typeface="+mn-ea"/>
                        <a:cs typeface="Times New Roman" panose="02020603050405020304" pitchFamily="18" charset="0"/>
                      </a:endParaRPr>
                    </a:p>
                  </a:txBody>
                  <a:tcPr marL="33013" marR="33013" marT="0" marB="0" anchor="ctr"/>
                </a:tc>
                <a:tc>
                  <a:txBody>
                    <a:bodyPr/>
                    <a:lstStyle/>
                    <a:p>
                      <a:pPr indent="-68580" algn="r">
                        <a:lnSpc>
                          <a:spcPts val="1500"/>
                        </a:lnSpc>
                        <a:spcAft>
                          <a:spcPts val="0"/>
                        </a:spcAft>
                      </a:pPr>
                      <a:r>
                        <a:rPr lang="en-US" sz="1050" b="0" kern="100" dirty="0">
                          <a:effectLst/>
                          <a:latin typeface="+mn-ea"/>
                          <a:ea typeface="+mn-ea"/>
                        </a:rPr>
                        <a:t>1,136,753</a:t>
                      </a:r>
                      <a:endParaRPr lang="zh-TW" sz="1050" b="0" kern="100" dirty="0">
                        <a:effectLst/>
                        <a:latin typeface="+mn-ea"/>
                        <a:ea typeface="+mn-ea"/>
                        <a:cs typeface="Times New Roman" panose="02020603050405020304" pitchFamily="18" charset="0"/>
                      </a:endParaRPr>
                    </a:p>
                  </a:txBody>
                  <a:tcPr marL="16217" marR="33013" marT="0" marB="0" anchor="ctr"/>
                </a:tc>
                <a:tc>
                  <a:txBody>
                    <a:bodyPr/>
                    <a:lstStyle/>
                    <a:p>
                      <a:pPr algn="r">
                        <a:lnSpc>
                          <a:spcPts val="1500"/>
                        </a:lnSpc>
                        <a:spcAft>
                          <a:spcPts val="0"/>
                        </a:spcAft>
                      </a:pPr>
                      <a:r>
                        <a:rPr lang="en-US" sz="1050" b="0" kern="100" dirty="0">
                          <a:effectLst/>
                          <a:latin typeface="+mn-ea"/>
                          <a:ea typeface="+mn-ea"/>
                        </a:rPr>
                        <a:t>1,132,944</a:t>
                      </a:r>
                      <a:endParaRPr lang="zh-TW" sz="1050" b="0" kern="100" dirty="0">
                        <a:effectLst/>
                        <a:latin typeface="+mn-ea"/>
                        <a:ea typeface="+mn-ea"/>
                        <a:cs typeface="Times New Roman" panose="02020603050405020304" pitchFamily="18" charset="0"/>
                      </a:endParaRPr>
                    </a:p>
                  </a:txBody>
                  <a:tcPr marL="16217" marR="33013" marT="0" marB="0" anchor="ctr"/>
                </a:tc>
                <a:tc>
                  <a:txBody>
                    <a:bodyPr/>
                    <a:lstStyle/>
                    <a:p>
                      <a:pPr algn="r">
                        <a:lnSpc>
                          <a:spcPts val="1500"/>
                        </a:lnSpc>
                        <a:spcAft>
                          <a:spcPts val="0"/>
                        </a:spcAft>
                      </a:pPr>
                      <a:r>
                        <a:rPr lang="en-US" altLang="zh-TW" sz="1050" b="0" kern="100" dirty="0" smtClean="0">
                          <a:effectLst/>
                          <a:latin typeface="+mn-ea"/>
                          <a:ea typeface="+mn-ea"/>
                          <a:cs typeface="Times New Roman" panose="02020603050405020304" pitchFamily="18" charset="0"/>
                        </a:rPr>
                        <a:t>1,127,244</a:t>
                      </a:r>
                      <a:endParaRPr lang="zh-TW" sz="1050" b="0" kern="100" dirty="0">
                        <a:effectLst/>
                        <a:latin typeface="+mn-ea"/>
                        <a:ea typeface="+mn-ea"/>
                        <a:cs typeface="Times New Roman" panose="02020603050405020304" pitchFamily="18" charset="0"/>
                      </a:endParaRPr>
                    </a:p>
                  </a:txBody>
                  <a:tcPr marL="16217" marR="33013" marT="0" marB="0" anchor="ctr"/>
                </a:tc>
                <a:tc>
                  <a:txBody>
                    <a:bodyPr/>
                    <a:lstStyle/>
                    <a:p>
                      <a:pPr marL="635" indent="-58420" algn="r">
                        <a:lnSpc>
                          <a:spcPts val="1500"/>
                        </a:lnSpc>
                        <a:spcAft>
                          <a:spcPts val="0"/>
                        </a:spcAft>
                      </a:pPr>
                      <a:r>
                        <a:rPr lang="en-US" sz="1050" b="0" kern="100" dirty="0">
                          <a:effectLst/>
                          <a:latin typeface="+mn-ea"/>
                          <a:ea typeface="+mn-ea"/>
                        </a:rPr>
                        <a:t>1,102,654</a:t>
                      </a:r>
                      <a:endParaRPr lang="zh-TW" sz="1050" b="0" kern="100" dirty="0">
                        <a:effectLst/>
                        <a:latin typeface="+mn-ea"/>
                        <a:ea typeface="+mn-ea"/>
                        <a:cs typeface="Times New Roman" panose="02020603050405020304" pitchFamily="18" charset="0"/>
                      </a:endParaRPr>
                    </a:p>
                  </a:txBody>
                  <a:tcPr marL="16217" marR="33013" marT="0" marB="0" anchor="ctr"/>
                </a:tc>
                <a:tc>
                  <a:txBody>
                    <a:bodyPr/>
                    <a:lstStyle/>
                    <a:p>
                      <a:pPr marL="1270" indent="-48260" algn="r">
                        <a:lnSpc>
                          <a:spcPts val="1500"/>
                        </a:lnSpc>
                        <a:spcAft>
                          <a:spcPts val="0"/>
                        </a:spcAft>
                      </a:pPr>
                      <a:r>
                        <a:rPr lang="en-US" sz="1050" b="0" kern="100" dirty="0">
                          <a:effectLst/>
                          <a:latin typeface="+mn-ea"/>
                          <a:ea typeface="+mn-ea"/>
                        </a:rPr>
                        <a:t>1,069,165</a:t>
                      </a:r>
                      <a:endParaRPr lang="zh-TW" sz="1050" b="0" kern="100" dirty="0">
                        <a:effectLst/>
                        <a:latin typeface="+mn-ea"/>
                        <a:ea typeface="+mn-ea"/>
                        <a:cs typeface="Times New Roman" panose="02020603050405020304" pitchFamily="18" charset="0"/>
                      </a:endParaRPr>
                    </a:p>
                  </a:txBody>
                  <a:tcPr marL="16217" marR="33013" marT="0" marB="0" anchor="ctr"/>
                </a:tc>
                <a:tc>
                  <a:txBody>
                    <a:bodyPr/>
                    <a:lstStyle/>
                    <a:p>
                      <a:pPr marL="1270" indent="-48260" algn="r">
                        <a:lnSpc>
                          <a:spcPts val="1500"/>
                        </a:lnSpc>
                        <a:spcAft>
                          <a:spcPts val="0"/>
                        </a:spcAft>
                      </a:pPr>
                      <a:r>
                        <a:rPr lang="en-US" sz="1050" b="0" kern="100" dirty="0">
                          <a:effectLst/>
                          <a:latin typeface="+mn-ea"/>
                          <a:ea typeface="+mn-ea"/>
                        </a:rPr>
                        <a:t>1,044,178</a:t>
                      </a:r>
                      <a:endParaRPr lang="zh-TW" sz="1050" b="0" kern="100" dirty="0">
                        <a:effectLst/>
                        <a:latin typeface="+mn-ea"/>
                        <a:ea typeface="+mn-ea"/>
                        <a:cs typeface="Times New Roman" panose="02020603050405020304" pitchFamily="18" charset="0"/>
                      </a:endParaRPr>
                    </a:p>
                  </a:txBody>
                  <a:tcPr marL="16217" marR="33013" marT="0" marB="0" anchor="ctr"/>
                </a:tc>
                <a:tc>
                  <a:txBody>
                    <a:bodyPr/>
                    <a:lstStyle/>
                    <a:p>
                      <a:pPr marL="1270" indent="-48260" algn="r">
                        <a:lnSpc>
                          <a:spcPts val="1500"/>
                        </a:lnSpc>
                        <a:spcAft>
                          <a:spcPts val="0"/>
                        </a:spcAft>
                      </a:pPr>
                      <a:r>
                        <a:rPr lang="en-US" sz="1050" b="0" kern="100" dirty="0">
                          <a:effectLst/>
                          <a:latin typeface="+mn-ea"/>
                          <a:ea typeface="+mn-ea"/>
                        </a:rPr>
                        <a:t>1,012,781</a:t>
                      </a:r>
                      <a:endParaRPr lang="zh-TW" sz="1050" b="0" kern="100" dirty="0">
                        <a:effectLst/>
                        <a:latin typeface="+mn-ea"/>
                        <a:ea typeface="+mn-ea"/>
                        <a:cs typeface="Times New Roman" panose="02020603050405020304" pitchFamily="18" charset="0"/>
                      </a:endParaRPr>
                    </a:p>
                  </a:txBody>
                  <a:tcPr marL="16217" marR="33013" marT="0" marB="0" anchor="ctr"/>
                </a:tc>
                <a:tc>
                  <a:txBody>
                    <a:bodyPr/>
                    <a:lstStyle/>
                    <a:p>
                      <a:pPr algn="r">
                        <a:lnSpc>
                          <a:spcPts val="1500"/>
                        </a:lnSpc>
                        <a:spcAft>
                          <a:spcPts val="0"/>
                        </a:spcAft>
                      </a:pPr>
                      <a:r>
                        <a:rPr lang="en-US" sz="1050" b="0" kern="100" dirty="0">
                          <a:effectLst/>
                          <a:latin typeface="+mn-ea"/>
                          <a:ea typeface="+mn-ea"/>
                        </a:rPr>
                        <a:t>970,739</a:t>
                      </a:r>
                      <a:endParaRPr lang="zh-TW" sz="1050" b="0" kern="100" dirty="0">
                        <a:effectLst/>
                        <a:latin typeface="+mn-ea"/>
                        <a:ea typeface="+mn-ea"/>
                        <a:cs typeface="Times New Roman" panose="02020603050405020304" pitchFamily="18" charset="0"/>
                      </a:endParaRPr>
                    </a:p>
                  </a:txBody>
                  <a:tcPr marL="16217" marR="33013" marT="0" marB="0" anchor="ctr"/>
                </a:tc>
                <a:tc>
                  <a:txBody>
                    <a:bodyPr/>
                    <a:lstStyle/>
                    <a:p>
                      <a:pPr marL="1270" indent="-48260" algn="r">
                        <a:lnSpc>
                          <a:spcPts val="1500"/>
                        </a:lnSpc>
                        <a:spcAft>
                          <a:spcPts val="0"/>
                        </a:spcAft>
                      </a:pPr>
                      <a:r>
                        <a:rPr lang="en-US" sz="1050" b="0" kern="100" dirty="0">
                          <a:effectLst/>
                          <a:latin typeface="+mn-ea"/>
                          <a:ea typeface="+mn-ea"/>
                        </a:rPr>
                        <a:t>931,074</a:t>
                      </a:r>
                      <a:endParaRPr lang="zh-TW" sz="1050" b="0" kern="100" dirty="0">
                        <a:effectLst/>
                        <a:latin typeface="+mn-ea"/>
                        <a:ea typeface="+mn-ea"/>
                        <a:cs typeface="Times New Roman" panose="02020603050405020304" pitchFamily="18" charset="0"/>
                      </a:endParaRPr>
                    </a:p>
                  </a:txBody>
                  <a:tcPr marL="16217" marR="33013" marT="0" marB="0" anchor="ctr"/>
                </a:tc>
                <a:tc>
                  <a:txBody>
                    <a:bodyPr/>
                    <a:lstStyle/>
                    <a:p>
                      <a:pPr algn="r">
                        <a:lnSpc>
                          <a:spcPts val="1500"/>
                        </a:lnSpc>
                        <a:spcAft>
                          <a:spcPts val="0"/>
                        </a:spcAft>
                      </a:pPr>
                      <a:r>
                        <a:rPr lang="en-US" sz="1050" b="0" kern="100" dirty="0">
                          <a:effectLst/>
                          <a:latin typeface="+mn-ea"/>
                          <a:ea typeface="+mn-ea"/>
                        </a:rPr>
                        <a:t>874,987</a:t>
                      </a:r>
                      <a:endParaRPr lang="zh-TW" sz="1050" b="0" kern="100" dirty="0">
                        <a:effectLst/>
                        <a:latin typeface="+mn-ea"/>
                        <a:ea typeface="+mn-ea"/>
                        <a:cs typeface="Times New Roman" panose="02020603050405020304" pitchFamily="18" charset="0"/>
                      </a:endParaRPr>
                    </a:p>
                  </a:txBody>
                  <a:tcPr marL="16217" marR="33013" marT="0" marB="0" anchor="ctr"/>
                </a:tc>
                <a:tc>
                  <a:txBody>
                    <a:bodyPr/>
                    <a:lstStyle/>
                    <a:p>
                      <a:pPr algn="r">
                        <a:lnSpc>
                          <a:spcPts val="1500"/>
                        </a:lnSpc>
                        <a:spcAft>
                          <a:spcPts val="0"/>
                        </a:spcAft>
                      </a:pPr>
                      <a:r>
                        <a:rPr lang="en-US" sz="1050" b="0" kern="100" dirty="0">
                          <a:effectLst/>
                          <a:latin typeface="+mn-ea"/>
                          <a:ea typeface="+mn-ea"/>
                        </a:rPr>
                        <a:t>821,867</a:t>
                      </a:r>
                      <a:endParaRPr lang="zh-TW" sz="1050" b="0" kern="100" dirty="0">
                        <a:effectLst/>
                        <a:latin typeface="+mn-ea"/>
                        <a:ea typeface="+mn-ea"/>
                        <a:cs typeface="Times New Roman" panose="02020603050405020304" pitchFamily="18" charset="0"/>
                      </a:endParaRPr>
                    </a:p>
                  </a:txBody>
                  <a:tcPr marL="16217" marR="33013" marT="0" marB="0" anchor="ctr"/>
                </a:tc>
              </a:tr>
              <a:tr h="268976">
                <a:tc>
                  <a:txBody>
                    <a:bodyPr/>
                    <a:lstStyle/>
                    <a:p>
                      <a:pPr algn="just">
                        <a:lnSpc>
                          <a:spcPts val="1500"/>
                        </a:lnSpc>
                        <a:spcAft>
                          <a:spcPts val="0"/>
                        </a:spcAft>
                      </a:pPr>
                      <a:r>
                        <a:rPr lang="zh-TW" sz="1100" b="1" kern="100" dirty="0" smtClean="0">
                          <a:effectLst/>
                          <a:latin typeface="+mn-ea"/>
                          <a:ea typeface="+mn-ea"/>
                        </a:rPr>
                        <a:t>較</a:t>
                      </a:r>
                      <a:r>
                        <a:rPr lang="zh-TW" sz="1100" b="1" kern="100" dirty="0">
                          <a:effectLst/>
                          <a:latin typeface="+mn-ea"/>
                          <a:ea typeface="+mn-ea"/>
                        </a:rPr>
                        <a:t>上年增減</a:t>
                      </a:r>
                      <a:endParaRPr lang="zh-TW" sz="1100" b="1" kern="100" dirty="0">
                        <a:solidFill>
                          <a:schemeClr val="lt1"/>
                        </a:solidFill>
                        <a:effectLst/>
                        <a:latin typeface="+mn-ea"/>
                        <a:ea typeface="+mn-ea"/>
                        <a:cs typeface="+mn-cs"/>
                      </a:endParaRPr>
                    </a:p>
                  </a:txBody>
                  <a:tcPr marL="62551" marR="62551" marT="0" marB="0" anchor="ctr"/>
                </a:tc>
                <a:tc>
                  <a:txBody>
                    <a:bodyPr/>
                    <a:lstStyle/>
                    <a:p>
                      <a:pPr indent="-68580" algn="r">
                        <a:lnSpc>
                          <a:spcPts val="1500"/>
                        </a:lnSpc>
                        <a:spcAft>
                          <a:spcPts val="0"/>
                        </a:spcAft>
                      </a:pPr>
                      <a:r>
                        <a:rPr lang="en-US" sz="1050" b="0" kern="100" dirty="0">
                          <a:effectLst/>
                          <a:latin typeface="+mn-ea"/>
                          <a:ea typeface="+mn-ea"/>
                        </a:rPr>
                        <a:t>-2,303</a:t>
                      </a:r>
                      <a:endParaRPr lang="zh-TW" sz="1050" b="0" kern="100" dirty="0">
                        <a:effectLst/>
                        <a:latin typeface="+mn-ea"/>
                        <a:ea typeface="+mn-ea"/>
                        <a:cs typeface="Times New Roman" panose="02020603050405020304" pitchFamily="18" charset="0"/>
                      </a:endParaRPr>
                    </a:p>
                  </a:txBody>
                  <a:tcPr marL="16217" marR="33013" marT="0" marB="0" anchor="ctr"/>
                </a:tc>
                <a:tc>
                  <a:txBody>
                    <a:bodyPr/>
                    <a:lstStyle/>
                    <a:p>
                      <a:pPr algn="r">
                        <a:lnSpc>
                          <a:spcPts val="1500"/>
                        </a:lnSpc>
                        <a:spcAft>
                          <a:spcPts val="0"/>
                        </a:spcAft>
                      </a:pPr>
                      <a:r>
                        <a:rPr lang="en-US" sz="1050" b="0" kern="100" dirty="0">
                          <a:effectLst/>
                          <a:latin typeface="+mn-ea"/>
                          <a:ea typeface="+mn-ea"/>
                        </a:rPr>
                        <a:t>-3,809</a:t>
                      </a:r>
                      <a:endParaRPr lang="zh-TW" sz="1050" b="0" kern="100" dirty="0">
                        <a:effectLst/>
                        <a:latin typeface="+mn-ea"/>
                        <a:ea typeface="+mn-ea"/>
                        <a:cs typeface="Times New Roman" panose="02020603050405020304" pitchFamily="18" charset="0"/>
                      </a:endParaRPr>
                    </a:p>
                  </a:txBody>
                  <a:tcPr marL="16217" marR="33013" marT="0" marB="0" anchor="ctr"/>
                </a:tc>
                <a:tc>
                  <a:txBody>
                    <a:bodyPr/>
                    <a:lstStyle/>
                    <a:p>
                      <a:pPr algn="r">
                        <a:lnSpc>
                          <a:spcPts val="1500"/>
                        </a:lnSpc>
                        <a:spcAft>
                          <a:spcPts val="0"/>
                        </a:spcAft>
                      </a:pPr>
                      <a:r>
                        <a:rPr lang="en-US" altLang="zh-TW" sz="1050" b="0" kern="100" dirty="0" smtClean="0">
                          <a:effectLst/>
                          <a:latin typeface="+mn-ea"/>
                          <a:ea typeface="+mn-ea"/>
                          <a:cs typeface="Times New Roman" panose="02020603050405020304" pitchFamily="18" charset="0"/>
                        </a:rPr>
                        <a:t>-5,700</a:t>
                      </a:r>
                      <a:endParaRPr lang="zh-TW" sz="1050" b="0" kern="100" dirty="0">
                        <a:effectLst/>
                        <a:latin typeface="+mn-ea"/>
                        <a:ea typeface="+mn-ea"/>
                        <a:cs typeface="Times New Roman" panose="02020603050405020304" pitchFamily="18" charset="0"/>
                      </a:endParaRPr>
                    </a:p>
                  </a:txBody>
                  <a:tcPr marL="16217" marR="33013" marT="0" marB="0" anchor="ctr"/>
                </a:tc>
                <a:tc>
                  <a:txBody>
                    <a:bodyPr/>
                    <a:lstStyle/>
                    <a:p>
                      <a:pPr marL="635" indent="-58420" algn="r">
                        <a:lnSpc>
                          <a:spcPts val="1500"/>
                        </a:lnSpc>
                        <a:spcAft>
                          <a:spcPts val="0"/>
                        </a:spcAft>
                      </a:pPr>
                      <a:r>
                        <a:rPr lang="en-US" sz="1050" b="0" kern="100" dirty="0">
                          <a:effectLst/>
                          <a:latin typeface="+mn-ea"/>
                          <a:ea typeface="+mn-ea"/>
                        </a:rPr>
                        <a:t>-24,590</a:t>
                      </a:r>
                      <a:endParaRPr lang="zh-TW" sz="1050" b="0" kern="100" dirty="0">
                        <a:effectLst/>
                        <a:latin typeface="+mn-ea"/>
                        <a:ea typeface="+mn-ea"/>
                        <a:cs typeface="Times New Roman" panose="02020603050405020304" pitchFamily="18" charset="0"/>
                      </a:endParaRPr>
                    </a:p>
                  </a:txBody>
                  <a:tcPr marL="16217" marR="33013" marT="0" marB="0" anchor="ctr"/>
                </a:tc>
                <a:tc>
                  <a:txBody>
                    <a:bodyPr/>
                    <a:lstStyle/>
                    <a:p>
                      <a:pPr marL="1270" indent="-48260" algn="r">
                        <a:lnSpc>
                          <a:spcPts val="1500"/>
                        </a:lnSpc>
                        <a:spcAft>
                          <a:spcPts val="0"/>
                        </a:spcAft>
                      </a:pPr>
                      <a:r>
                        <a:rPr lang="en-US" sz="1050" b="0" kern="100" dirty="0">
                          <a:effectLst/>
                          <a:latin typeface="+mn-ea"/>
                          <a:ea typeface="+mn-ea"/>
                        </a:rPr>
                        <a:t>-33,489</a:t>
                      </a:r>
                      <a:endParaRPr lang="zh-TW" sz="1050" b="0" kern="100" dirty="0">
                        <a:effectLst/>
                        <a:latin typeface="+mn-ea"/>
                        <a:ea typeface="+mn-ea"/>
                        <a:cs typeface="Times New Roman" panose="02020603050405020304" pitchFamily="18" charset="0"/>
                      </a:endParaRPr>
                    </a:p>
                  </a:txBody>
                  <a:tcPr marL="16217" marR="33013" marT="0" marB="0" anchor="ctr"/>
                </a:tc>
                <a:tc>
                  <a:txBody>
                    <a:bodyPr/>
                    <a:lstStyle/>
                    <a:p>
                      <a:pPr indent="-37465" algn="r">
                        <a:lnSpc>
                          <a:spcPts val="1500"/>
                        </a:lnSpc>
                        <a:spcAft>
                          <a:spcPts val="0"/>
                        </a:spcAft>
                      </a:pPr>
                      <a:r>
                        <a:rPr lang="en-US" sz="1050" b="0" kern="100" dirty="0">
                          <a:effectLst/>
                          <a:latin typeface="+mn-ea"/>
                          <a:ea typeface="+mn-ea"/>
                        </a:rPr>
                        <a:t>-24,987</a:t>
                      </a:r>
                      <a:endParaRPr lang="zh-TW" sz="1050" b="0" kern="100" dirty="0">
                        <a:effectLst/>
                        <a:latin typeface="+mn-ea"/>
                        <a:ea typeface="+mn-ea"/>
                        <a:cs typeface="Times New Roman" panose="02020603050405020304" pitchFamily="18" charset="0"/>
                      </a:endParaRPr>
                    </a:p>
                  </a:txBody>
                  <a:tcPr marL="16217" marR="33013" marT="0" marB="0" anchor="ctr"/>
                </a:tc>
                <a:tc>
                  <a:txBody>
                    <a:bodyPr/>
                    <a:lstStyle/>
                    <a:p>
                      <a:pPr indent="-36830" algn="r">
                        <a:lnSpc>
                          <a:spcPts val="1500"/>
                        </a:lnSpc>
                        <a:spcAft>
                          <a:spcPts val="0"/>
                        </a:spcAft>
                      </a:pPr>
                      <a:r>
                        <a:rPr lang="en-US" sz="1050" b="0" kern="100" dirty="0">
                          <a:effectLst/>
                          <a:latin typeface="+mn-ea"/>
                          <a:ea typeface="+mn-ea"/>
                        </a:rPr>
                        <a:t>-31,397</a:t>
                      </a:r>
                      <a:endParaRPr lang="zh-TW" sz="1050" b="0" kern="100" dirty="0">
                        <a:effectLst/>
                        <a:latin typeface="+mn-ea"/>
                        <a:ea typeface="+mn-ea"/>
                        <a:cs typeface="Times New Roman" panose="02020603050405020304" pitchFamily="18" charset="0"/>
                      </a:endParaRPr>
                    </a:p>
                  </a:txBody>
                  <a:tcPr marL="16217" marR="33013" marT="0" marB="0" anchor="ctr"/>
                </a:tc>
                <a:tc>
                  <a:txBody>
                    <a:bodyPr/>
                    <a:lstStyle/>
                    <a:p>
                      <a:pPr indent="-37465" algn="r">
                        <a:lnSpc>
                          <a:spcPts val="1500"/>
                        </a:lnSpc>
                        <a:spcAft>
                          <a:spcPts val="0"/>
                        </a:spcAft>
                      </a:pPr>
                      <a:r>
                        <a:rPr lang="en-US" sz="1050" b="0" kern="100" dirty="0">
                          <a:effectLst/>
                          <a:latin typeface="+mn-ea"/>
                          <a:ea typeface="+mn-ea"/>
                        </a:rPr>
                        <a:t>-42,042</a:t>
                      </a:r>
                      <a:endParaRPr lang="zh-TW" sz="1050" b="0" kern="100" dirty="0">
                        <a:effectLst/>
                        <a:latin typeface="+mn-ea"/>
                        <a:ea typeface="+mn-ea"/>
                        <a:cs typeface="Times New Roman" panose="02020603050405020304" pitchFamily="18" charset="0"/>
                      </a:endParaRPr>
                    </a:p>
                  </a:txBody>
                  <a:tcPr marL="16217" marR="33013" marT="0" marB="0" anchor="ctr"/>
                </a:tc>
                <a:tc>
                  <a:txBody>
                    <a:bodyPr/>
                    <a:lstStyle/>
                    <a:p>
                      <a:pPr indent="-97155" algn="r">
                        <a:lnSpc>
                          <a:spcPts val="1500"/>
                        </a:lnSpc>
                        <a:spcAft>
                          <a:spcPts val="0"/>
                        </a:spcAft>
                      </a:pPr>
                      <a:r>
                        <a:rPr lang="en-US" sz="1050" b="0" kern="100" dirty="0">
                          <a:effectLst/>
                          <a:latin typeface="+mn-ea"/>
                          <a:ea typeface="+mn-ea"/>
                        </a:rPr>
                        <a:t>-39,665</a:t>
                      </a:r>
                      <a:endParaRPr lang="zh-TW" sz="1050" b="0" kern="100" dirty="0">
                        <a:effectLst/>
                        <a:latin typeface="+mn-ea"/>
                        <a:ea typeface="+mn-ea"/>
                        <a:cs typeface="Times New Roman" panose="02020603050405020304" pitchFamily="18" charset="0"/>
                      </a:endParaRPr>
                    </a:p>
                  </a:txBody>
                  <a:tcPr marL="16217" marR="33013" marT="0" marB="0" anchor="ctr"/>
                </a:tc>
                <a:tc>
                  <a:txBody>
                    <a:bodyPr/>
                    <a:lstStyle/>
                    <a:p>
                      <a:pPr marL="635" indent="-38735" algn="r">
                        <a:lnSpc>
                          <a:spcPts val="1500"/>
                        </a:lnSpc>
                        <a:spcAft>
                          <a:spcPts val="0"/>
                        </a:spcAft>
                      </a:pPr>
                      <a:r>
                        <a:rPr lang="en-US" sz="1050" b="0" kern="100" dirty="0">
                          <a:effectLst/>
                          <a:latin typeface="+mn-ea"/>
                          <a:ea typeface="+mn-ea"/>
                        </a:rPr>
                        <a:t>-56,087</a:t>
                      </a:r>
                      <a:endParaRPr lang="zh-TW" sz="1050" b="0" kern="100" dirty="0">
                        <a:effectLst/>
                        <a:latin typeface="+mn-ea"/>
                        <a:ea typeface="+mn-ea"/>
                        <a:cs typeface="Times New Roman" panose="02020603050405020304" pitchFamily="18" charset="0"/>
                      </a:endParaRPr>
                    </a:p>
                  </a:txBody>
                  <a:tcPr marL="16217" marR="33013" marT="0" marB="0" anchor="ctr"/>
                </a:tc>
                <a:tc>
                  <a:txBody>
                    <a:bodyPr/>
                    <a:lstStyle/>
                    <a:p>
                      <a:pPr indent="-77470" algn="r">
                        <a:lnSpc>
                          <a:spcPts val="1500"/>
                        </a:lnSpc>
                        <a:spcAft>
                          <a:spcPts val="0"/>
                        </a:spcAft>
                      </a:pPr>
                      <a:r>
                        <a:rPr lang="en-US" sz="1050" b="0" kern="100" dirty="0">
                          <a:effectLst/>
                          <a:latin typeface="+mn-ea"/>
                          <a:ea typeface="+mn-ea"/>
                        </a:rPr>
                        <a:t>-53,120</a:t>
                      </a:r>
                      <a:endParaRPr lang="zh-TW" sz="1050" b="0" kern="100" dirty="0">
                        <a:effectLst/>
                        <a:latin typeface="+mn-ea"/>
                        <a:ea typeface="+mn-ea"/>
                        <a:cs typeface="Times New Roman" panose="02020603050405020304" pitchFamily="18" charset="0"/>
                      </a:endParaRPr>
                    </a:p>
                  </a:txBody>
                  <a:tcPr marL="16217" marR="33013" marT="0" marB="0" anchor="ctr"/>
                </a:tc>
              </a:tr>
              <a:tr h="389081">
                <a:tc>
                  <a:txBody>
                    <a:bodyPr/>
                    <a:lstStyle/>
                    <a:p>
                      <a:pPr marL="0" marR="0" lvl="0" indent="0" algn="just" defTabSz="914400" rtl="0" eaLnBrk="1" fontAlgn="auto" latinLnBrk="0" hangingPunct="1">
                        <a:lnSpc>
                          <a:spcPts val="1500"/>
                        </a:lnSpc>
                        <a:spcBef>
                          <a:spcPts val="0"/>
                        </a:spcBef>
                        <a:spcAft>
                          <a:spcPts val="0"/>
                        </a:spcAft>
                        <a:buClrTx/>
                        <a:buSzTx/>
                        <a:buFontTx/>
                        <a:buNone/>
                        <a:tabLst/>
                        <a:defRPr/>
                      </a:pPr>
                      <a:r>
                        <a:rPr kumimoji="0" lang="zh-TW" altLang="en-US" sz="1100" b="1" i="0" u="none" strike="noStrike" kern="100" cap="none" spc="0" normalizeH="0" baseline="0" noProof="0" smtClean="0">
                          <a:ln>
                            <a:noFill/>
                          </a:ln>
                          <a:solidFill>
                            <a:prstClr val="white"/>
                          </a:solidFill>
                          <a:effectLst/>
                          <a:uLnTx/>
                          <a:uFillTx/>
                          <a:latin typeface="+mn-ea"/>
                          <a:ea typeface="+mn-ea"/>
                          <a:cs typeface="Times New Roman" panose="02020603050405020304" pitchFamily="18" charset="0"/>
                        </a:rPr>
                        <a:t>大專校院</a:t>
                      </a:r>
                      <a:endParaRPr kumimoji="0" lang="en-US" altLang="zh-TW" sz="1100" b="1" i="0" u="none" strike="noStrike" kern="100" cap="none" spc="0" normalizeH="0" baseline="0" noProof="0" smtClean="0">
                        <a:ln>
                          <a:noFill/>
                        </a:ln>
                        <a:solidFill>
                          <a:prstClr val="white"/>
                        </a:solidFill>
                        <a:effectLst/>
                        <a:uLnTx/>
                        <a:uFillTx/>
                        <a:latin typeface="+mn-ea"/>
                        <a:ea typeface="+mn-ea"/>
                        <a:cs typeface="Times New Roman" panose="02020603050405020304" pitchFamily="18" charset="0"/>
                      </a:endParaRPr>
                    </a:p>
                    <a:p>
                      <a:pPr marL="0" marR="0" lvl="0" indent="0" algn="just" defTabSz="914400" rtl="0" eaLnBrk="1" fontAlgn="auto" latinLnBrk="0" hangingPunct="1">
                        <a:lnSpc>
                          <a:spcPts val="1500"/>
                        </a:lnSpc>
                        <a:spcBef>
                          <a:spcPts val="0"/>
                        </a:spcBef>
                        <a:spcAft>
                          <a:spcPts val="0"/>
                        </a:spcAft>
                        <a:buClrTx/>
                        <a:buSzTx/>
                        <a:buFontTx/>
                        <a:buNone/>
                        <a:tabLst/>
                        <a:defRPr/>
                      </a:pPr>
                      <a:r>
                        <a:rPr kumimoji="0" lang="zh-TW" altLang="en-US" sz="1100" b="1" i="0" u="none" strike="noStrike" kern="100" cap="none" spc="0" normalizeH="0" baseline="0" noProof="0" smtClean="0">
                          <a:ln>
                            <a:noFill/>
                          </a:ln>
                          <a:solidFill>
                            <a:prstClr val="white"/>
                          </a:solidFill>
                          <a:effectLst/>
                          <a:uLnTx/>
                          <a:uFillTx/>
                          <a:latin typeface="+mn-ea"/>
                          <a:ea typeface="+mn-ea"/>
                          <a:cs typeface="Times New Roman" panose="02020603050405020304" pitchFamily="18" charset="0"/>
                        </a:rPr>
                        <a:t>畢業生數</a:t>
                      </a:r>
                      <a:endParaRPr kumimoji="0" lang="zh-TW" altLang="en-US" sz="1100" b="1" i="0" u="none" strike="noStrike" kern="100" cap="none" spc="0" normalizeH="0" baseline="0" noProof="0" dirty="0">
                        <a:ln>
                          <a:noFill/>
                        </a:ln>
                        <a:solidFill>
                          <a:prstClr val="white"/>
                        </a:solidFill>
                        <a:effectLst/>
                        <a:uLnTx/>
                        <a:uFillTx/>
                        <a:latin typeface="+mn-ea"/>
                        <a:ea typeface="+mn-ea"/>
                        <a:cs typeface="Times New Roman" panose="02020603050405020304" pitchFamily="18" charset="0"/>
                      </a:endParaRPr>
                    </a:p>
                  </a:txBody>
                  <a:tcPr marL="62551" marR="62551" marT="0" marB="0" anchor="ctr"/>
                </a:tc>
                <a:tc>
                  <a:txBody>
                    <a:bodyPr/>
                    <a:lstStyle/>
                    <a:p>
                      <a:pPr indent="-68580" algn="r">
                        <a:lnSpc>
                          <a:spcPts val="1500"/>
                        </a:lnSpc>
                        <a:spcAft>
                          <a:spcPts val="0"/>
                        </a:spcAft>
                      </a:pPr>
                      <a:r>
                        <a:rPr lang="en-US" altLang="zh-TW" sz="1050" b="0" kern="100" dirty="0" smtClean="0">
                          <a:effectLst/>
                          <a:latin typeface="+mn-ea"/>
                          <a:ea typeface="+mn-ea"/>
                          <a:cs typeface="Times New Roman" panose="02020603050405020304" pitchFamily="18" charset="0"/>
                        </a:rPr>
                        <a:t>246,755</a:t>
                      </a:r>
                      <a:endParaRPr lang="zh-TW" sz="1050" b="0" kern="100" dirty="0">
                        <a:effectLst/>
                        <a:latin typeface="+mn-ea"/>
                        <a:ea typeface="+mn-ea"/>
                        <a:cs typeface="Times New Roman" panose="02020603050405020304" pitchFamily="18" charset="0"/>
                      </a:endParaRPr>
                    </a:p>
                  </a:txBody>
                  <a:tcPr marL="16217" marR="33013" marT="0" marB="0" anchor="ctr"/>
                </a:tc>
                <a:tc>
                  <a:txBody>
                    <a:bodyPr/>
                    <a:lstStyle/>
                    <a:p>
                      <a:pPr marL="0" algn="r" defTabSz="914400" rtl="0" eaLnBrk="1" fontAlgn="ctr" latinLnBrk="0" hangingPunct="1">
                        <a:lnSpc>
                          <a:spcPts val="1500"/>
                        </a:lnSpc>
                        <a:spcAft>
                          <a:spcPts val="0"/>
                        </a:spcAft>
                      </a:pPr>
                      <a:r>
                        <a:rPr lang="en-US" altLang="zh-TW" sz="1050" b="0" kern="100" dirty="0" smtClean="0">
                          <a:solidFill>
                            <a:schemeClr val="dk1"/>
                          </a:solidFill>
                          <a:effectLst/>
                          <a:latin typeface="+mn-ea"/>
                          <a:ea typeface="+mn-ea"/>
                          <a:cs typeface="+mn-cs"/>
                        </a:rPr>
                        <a:t>246,282</a:t>
                      </a:r>
                      <a:endParaRPr lang="en-US" altLang="zh-TW" sz="1050" b="0" kern="100" dirty="0">
                        <a:solidFill>
                          <a:schemeClr val="dk1"/>
                        </a:solidFill>
                        <a:effectLst/>
                        <a:latin typeface="+mn-ea"/>
                        <a:ea typeface="+mn-ea"/>
                        <a:cs typeface="+mn-cs"/>
                      </a:endParaRPr>
                    </a:p>
                  </a:txBody>
                  <a:tcPr marL="9525" marR="9525" marT="9525" marB="0" anchor="ctr"/>
                </a:tc>
                <a:tc>
                  <a:txBody>
                    <a:bodyPr/>
                    <a:lstStyle/>
                    <a:p>
                      <a:pPr marL="0" algn="r" defTabSz="914400" rtl="0" eaLnBrk="1" fontAlgn="ctr" latinLnBrk="0" hangingPunct="1">
                        <a:lnSpc>
                          <a:spcPts val="1500"/>
                        </a:lnSpc>
                        <a:spcAft>
                          <a:spcPts val="0"/>
                        </a:spcAft>
                      </a:pPr>
                      <a:r>
                        <a:rPr lang="en-US" altLang="zh-TW" sz="1050" b="0" kern="100" dirty="0" smtClean="0">
                          <a:solidFill>
                            <a:schemeClr val="dk1"/>
                          </a:solidFill>
                          <a:effectLst/>
                          <a:latin typeface="+mn-ea"/>
                          <a:ea typeface="+mn-ea"/>
                          <a:cs typeface="+mn-cs"/>
                        </a:rPr>
                        <a:t>245,203</a:t>
                      </a:r>
                      <a:endParaRPr lang="en-US" altLang="zh-TW" sz="1050" b="0" kern="100" dirty="0">
                        <a:solidFill>
                          <a:schemeClr val="dk1"/>
                        </a:solidFill>
                        <a:effectLst/>
                        <a:latin typeface="+mn-ea"/>
                        <a:ea typeface="+mn-ea"/>
                        <a:cs typeface="+mn-cs"/>
                      </a:endParaRPr>
                    </a:p>
                  </a:txBody>
                  <a:tcPr marL="9525" marR="9525" marT="9525" marB="0" anchor="ctr"/>
                </a:tc>
                <a:tc>
                  <a:txBody>
                    <a:bodyPr/>
                    <a:lstStyle/>
                    <a:p>
                      <a:pPr marL="0" algn="r" defTabSz="914400" rtl="0" eaLnBrk="1" fontAlgn="ctr" latinLnBrk="0" hangingPunct="1">
                        <a:lnSpc>
                          <a:spcPts val="1500"/>
                        </a:lnSpc>
                        <a:spcAft>
                          <a:spcPts val="0"/>
                        </a:spcAft>
                      </a:pPr>
                      <a:r>
                        <a:rPr lang="en-US" altLang="zh-TW" sz="1050" b="0" kern="100" dirty="0" smtClean="0">
                          <a:solidFill>
                            <a:schemeClr val="dk1"/>
                          </a:solidFill>
                          <a:effectLst/>
                          <a:latin typeface="+mn-ea"/>
                          <a:ea typeface="+mn-ea"/>
                          <a:cs typeface="+mn-cs"/>
                        </a:rPr>
                        <a:t>241,581</a:t>
                      </a:r>
                      <a:endParaRPr lang="en-US" altLang="zh-TW" sz="1050" b="0" kern="100" dirty="0">
                        <a:solidFill>
                          <a:schemeClr val="dk1"/>
                        </a:solidFill>
                        <a:effectLst/>
                        <a:latin typeface="+mn-ea"/>
                        <a:ea typeface="+mn-ea"/>
                        <a:cs typeface="+mn-cs"/>
                      </a:endParaRPr>
                    </a:p>
                  </a:txBody>
                  <a:tcPr marL="9525" marR="9525" marT="9525" marB="0" anchor="ctr"/>
                </a:tc>
                <a:tc>
                  <a:txBody>
                    <a:bodyPr/>
                    <a:lstStyle/>
                    <a:p>
                      <a:pPr marL="0" algn="r" defTabSz="914400" rtl="0" eaLnBrk="1" fontAlgn="ctr" latinLnBrk="0" hangingPunct="1">
                        <a:lnSpc>
                          <a:spcPts val="1500"/>
                        </a:lnSpc>
                        <a:spcAft>
                          <a:spcPts val="0"/>
                        </a:spcAft>
                      </a:pPr>
                      <a:r>
                        <a:rPr lang="en-US" altLang="zh-TW" sz="1050" b="0" kern="100" dirty="0" smtClean="0">
                          <a:solidFill>
                            <a:schemeClr val="dk1"/>
                          </a:solidFill>
                          <a:effectLst/>
                          <a:latin typeface="+mn-ea"/>
                          <a:ea typeface="+mn-ea"/>
                          <a:cs typeface="+mn-cs"/>
                        </a:rPr>
                        <a:t>243,603</a:t>
                      </a:r>
                      <a:endParaRPr lang="en-US" altLang="zh-TW" sz="1050" b="0" kern="100" dirty="0">
                        <a:solidFill>
                          <a:schemeClr val="dk1"/>
                        </a:solidFill>
                        <a:effectLst/>
                        <a:latin typeface="+mn-ea"/>
                        <a:ea typeface="+mn-ea"/>
                        <a:cs typeface="+mn-cs"/>
                      </a:endParaRPr>
                    </a:p>
                  </a:txBody>
                  <a:tcPr marL="9525" marR="9525" marT="9525" marB="0" anchor="ctr"/>
                </a:tc>
                <a:tc>
                  <a:txBody>
                    <a:bodyPr/>
                    <a:lstStyle/>
                    <a:p>
                      <a:pPr marL="0" algn="r" defTabSz="914400" rtl="0" eaLnBrk="1" fontAlgn="ctr" latinLnBrk="0" hangingPunct="1">
                        <a:lnSpc>
                          <a:spcPts val="1500"/>
                        </a:lnSpc>
                        <a:spcAft>
                          <a:spcPts val="0"/>
                        </a:spcAft>
                      </a:pPr>
                      <a:r>
                        <a:rPr lang="en-US" altLang="zh-TW" sz="1050" b="0" kern="100" dirty="0" smtClean="0">
                          <a:solidFill>
                            <a:schemeClr val="dk1"/>
                          </a:solidFill>
                          <a:effectLst/>
                          <a:latin typeface="+mn-ea"/>
                          <a:ea typeface="+mn-ea"/>
                          <a:cs typeface="+mn-cs"/>
                        </a:rPr>
                        <a:t>240,479</a:t>
                      </a:r>
                      <a:endParaRPr lang="en-US" altLang="zh-TW" sz="1050" b="0" kern="100" dirty="0">
                        <a:solidFill>
                          <a:schemeClr val="dk1"/>
                        </a:solidFill>
                        <a:effectLst/>
                        <a:latin typeface="+mn-ea"/>
                        <a:ea typeface="+mn-ea"/>
                        <a:cs typeface="+mn-cs"/>
                      </a:endParaRPr>
                    </a:p>
                  </a:txBody>
                  <a:tcPr marL="9525" marR="9525" marT="9525" marB="0" anchor="ctr"/>
                </a:tc>
                <a:tc>
                  <a:txBody>
                    <a:bodyPr/>
                    <a:lstStyle/>
                    <a:p>
                      <a:pPr marL="0" algn="r" defTabSz="914400" rtl="0" eaLnBrk="1" fontAlgn="ctr" latinLnBrk="0" hangingPunct="1">
                        <a:lnSpc>
                          <a:spcPts val="1500"/>
                        </a:lnSpc>
                        <a:spcAft>
                          <a:spcPts val="0"/>
                        </a:spcAft>
                      </a:pPr>
                      <a:r>
                        <a:rPr lang="en-US" altLang="zh-TW" sz="1050" b="0" kern="100" dirty="0" smtClean="0">
                          <a:solidFill>
                            <a:schemeClr val="dk1"/>
                          </a:solidFill>
                          <a:effectLst/>
                          <a:latin typeface="+mn-ea"/>
                          <a:ea typeface="+mn-ea"/>
                          <a:cs typeface="+mn-cs"/>
                        </a:rPr>
                        <a:t>227,081</a:t>
                      </a:r>
                      <a:endParaRPr lang="en-US" altLang="zh-TW" sz="1050" b="0" kern="100" dirty="0">
                        <a:solidFill>
                          <a:schemeClr val="dk1"/>
                        </a:solidFill>
                        <a:effectLst/>
                        <a:latin typeface="+mn-ea"/>
                        <a:ea typeface="+mn-ea"/>
                        <a:cs typeface="+mn-cs"/>
                      </a:endParaRPr>
                    </a:p>
                  </a:txBody>
                  <a:tcPr marL="9525" marR="9525" marT="9525" marB="0" anchor="ctr"/>
                </a:tc>
                <a:tc>
                  <a:txBody>
                    <a:bodyPr/>
                    <a:lstStyle/>
                    <a:p>
                      <a:pPr marL="0" algn="r" defTabSz="914400" rtl="0" eaLnBrk="1" fontAlgn="ctr" latinLnBrk="0" hangingPunct="1">
                        <a:lnSpc>
                          <a:spcPts val="1500"/>
                        </a:lnSpc>
                        <a:spcAft>
                          <a:spcPts val="0"/>
                        </a:spcAft>
                      </a:pPr>
                      <a:r>
                        <a:rPr lang="en-US" altLang="zh-TW" sz="1050" b="0" kern="100" dirty="0" smtClean="0">
                          <a:solidFill>
                            <a:schemeClr val="dk1"/>
                          </a:solidFill>
                          <a:effectLst/>
                          <a:latin typeface="+mn-ea"/>
                          <a:ea typeface="+mn-ea"/>
                          <a:cs typeface="+mn-cs"/>
                        </a:rPr>
                        <a:t>214,706</a:t>
                      </a:r>
                      <a:endParaRPr lang="en-US" altLang="zh-TW" sz="1050" b="0" kern="100" dirty="0">
                        <a:solidFill>
                          <a:schemeClr val="dk1"/>
                        </a:solidFill>
                        <a:effectLst/>
                        <a:latin typeface="+mn-ea"/>
                        <a:ea typeface="+mn-ea"/>
                        <a:cs typeface="+mn-cs"/>
                      </a:endParaRPr>
                    </a:p>
                  </a:txBody>
                  <a:tcPr marL="9525" marR="9525" marT="9525" marB="0" anchor="ctr"/>
                </a:tc>
                <a:tc>
                  <a:txBody>
                    <a:bodyPr/>
                    <a:lstStyle/>
                    <a:p>
                      <a:pPr marL="0" algn="r" defTabSz="914400" rtl="0" eaLnBrk="1" fontAlgn="ctr" latinLnBrk="0" hangingPunct="1">
                        <a:lnSpc>
                          <a:spcPts val="1500"/>
                        </a:lnSpc>
                        <a:spcAft>
                          <a:spcPts val="0"/>
                        </a:spcAft>
                      </a:pPr>
                      <a:r>
                        <a:rPr lang="en-US" altLang="zh-TW" sz="1050" b="0" kern="100" dirty="0" smtClean="0">
                          <a:solidFill>
                            <a:schemeClr val="dk1"/>
                          </a:solidFill>
                          <a:effectLst/>
                          <a:latin typeface="+mn-ea"/>
                          <a:ea typeface="+mn-ea"/>
                          <a:cs typeface="+mn-cs"/>
                        </a:rPr>
                        <a:t>218,453</a:t>
                      </a:r>
                      <a:endParaRPr lang="en-US" altLang="zh-TW" sz="1050" b="0" kern="100" dirty="0">
                        <a:solidFill>
                          <a:schemeClr val="dk1"/>
                        </a:solidFill>
                        <a:effectLst/>
                        <a:latin typeface="+mn-ea"/>
                        <a:ea typeface="+mn-ea"/>
                        <a:cs typeface="+mn-cs"/>
                      </a:endParaRPr>
                    </a:p>
                  </a:txBody>
                  <a:tcPr marL="9525" marR="9525" marT="9525" marB="0" anchor="ctr"/>
                </a:tc>
                <a:tc>
                  <a:txBody>
                    <a:bodyPr/>
                    <a:lstStyle/>
                    <a:p>
                      <a:pPr marL="0" algn="r" defTabSz="914400" rtl="0" eaLnBrk="1" fontAlgn="ctr" latinLnBrk="0" hangingPunct="1">
                        <a:lnSpc>
                          <a:spcPts val="1500"/>
                        </a:lnSpc>
                        <a:spcAft>
                          <a:spcPts val="0"/>
                        </a:spcAft>
                      </a:pPr>
                      <a:r>
                        <a:rPr lang="en-US" altLang="zh-TW" sz="1050" b="0" kern="100" dirty="0" smtClean="0">
                          <a:solidFill>
                            <a:schemeClr val="dk1"/>
                          </a:solidFill>
                          <a:effectLst/>
                          <a:latin typeface="+mn-ea"/>
                          <a:ea typeface="+mn-ea"/>
                          <a:cs typeface="+mn-cs"/>
                        </a:rPr>
                        <a:t>212,700</a:t>
                      </a:r>
                      <a:endParaRPr lang="en-US" altLang="zh-TW" sz="1050" b="0" kern="100" dirty="0">
                        <a:solidFill>
                          <a:schemeClr val="dk1"/>
                        </a:solidFill>
                        <a:effectLst/>
                        <a:latin typeface="+mn-ea"/>
                        <a:ea typeface="+mn-ea"/>
                        <a:cs typeface="+mn-cs"/>
                      </a:endParaRPr>
                    </a:p>
                  </a:txBody>
                  <a:tcPr marL="9525" marR="9525" marT="9525" marB="0" anchor="ctr"/>
                </a:tc>
                <a:tc>
                  <a:txBody>
                    <a:bodyPr/>
                    <a:lstStyle/>
                    <a:p>
                      <a:pPr marL="0" algn="r" defTabSz="914400" rtl="0" eaLnBrk="1" fontAlgn="ctr" latinLnBrk="0" hangingPunct="1">
                        <a:lnSpc>
                          <a:spcPts val="1500"/>
                        </a:lnSpc>
                        <a:spcAft>
                          <a:spcPts val="0"/>
                        </a:spcAft>
                      </a:pPr>
                      <a:r>
                        <a:rPr lang="en-US" altLang="zh-TW" sz="1050" b="0" kern="100" smtClean="0">
                          <a:solidFill>
                            <a:schemeClr val="dk1"/>
                          </a:solidFill>
                          <a:effectLst/>
                          <a:latin typeface="+mn-ea"/>
                          <a:ea typeface="+mn-ea"/>
                          <a:cs typeface="+mn-cs"/>
                        </a:rPr>
                        <a:t>192,288</a:t>
                      </a:r>
                      <a:endParaRPr lang="en-US" altLang="zh-TW" sz="1050" b="0" kern="100" dirty="0">
                        <a:solidFill>
                          <a:schemeClr val="dk1"/>
                        </a:solidFill>
                        <a:effectLst/>
                        <a:latin typeface="+mn-ea"/>
                        <a:ea typeface="+mn-ea"/>
                        <a:cs typeface="+mn-cs"/>
                      </a:endParaRPr>
                    </a:p>
                  </a:txBody>
                  <a:tcPr marL="9525" marR="9525" marT="9525" marB="0" anchor="ctr"/>
                </a:tc>
              </a:tr>
              <a:tr h="204268">
                <a:tc>
                  <a:txBody>
                    <a:bodyPr/>
                    <a:lstStyle/>
                    <a:p>
                      <a:pPr marL="0" marR="0" lvl="0" indent="0" algn="just" defTabSz="914400" rtl="0" eaLnBrk="1" fontAlgn="auto" latinLnBrk="0" hangingPunct="1">
                        <a:lnSpc>
                          <a:spcPts val="1500"/>
                        </a:lnSpc>
                        <a:spcBef>
                          <a:spcPts val="0"/>
                        </a:spcBef>
                        <a:spcAft>
                          <a:spcPts val="0"/>
                        </a:spcAft>
                        <a:buClrTx/>
                        <a:buSzTx/>
                        <a:buFontTx/>
                        <a:buNone/>
                        <a:tabLst/>
                        <a:defRPr/>
                      </a:pPr>
                      <a:r>
                        <a:rPr kumimoji="0" lang="en-US" altLang="zh-TW" sz="1100" b="1" i="0" u="none" strike="noStrike" kern="100" cap="none" spc="0" normalizeH="0" baseline="0" noProof="0" dirty="0" smtClean="0">
                          <a:ln>
                            <a:noFill/>
                          </a:ln>
                          <a:solidFill>
                            <a:prstClr val="white"/>
                          </a:solidFill>
                          <a:effectLst/>
                          <a:uLnTx/>
                          <a:uFillTx/>
                          <a:latin typeface="+mn-ea"/>
                          <a:ea typeface="+mn-ea"/>
                          <a:cs typeface="Times New Roman" panose="02020603050405020304" pitchFamily="18" charset="0"/>
                        </a:rPr>
                        <a:t>102</a:t>
                      </a:r>
                      <a:r>
                        <a:rPr kumimoji="0" lang="zh-TW" altLang="en-US" sz="1100" b="1" i="0" u="none" strike="noStrike" kern="100" cap="none" spc="0" normalizeH="0" baseline="0" noProof="0" dirty="0" smtClean="0">
                          <a:ln>
                            <a:noFill/>
                          </a:ln>
                          <a:solidFill>
                            <a:prstClr val="white"/>
                          </a:solidFill>
                          <a:effectLst/>
                          <a:uLnTx/>
                          <a:uFillTx/>
                          <a:latin typeface="+mn-ea"/>
                          <a:ea typeface="+mn-ea"/>
                          <a:cs typeface="Times New Roman" panose="02020603050405020304" pitchFamily="18" charset="0"/>
                        </a:rPr>
                        <a:t>累計至當年</a:t>
                      </a:r>
                      <a:endParaRPr kumimoji="0" lang="zh-TW" altLang="en-US" sz="1100" b="1" i="0" u="none" strike="noStrike" kern="100" cap="none" spc="0" normalizeH="0" baseline="0" noProof="0" dirty="0">
                        <a:ln>
                          <a:noFill/>
                        </a:ln>
                        <a:solidFill>
                          <a:prstClr val="white"/>
                        </a:solidFill>
                        <a:effectLst/>
                        <a:uLnTx/>
                        <a:uFillTx/>
                        <a:latin typeface="+mn-ea"/>
                        <a:ea typeface="+mn-ea"/>
                        <a:cs typeface="Times New Roman" panose="02020603050405020304" pitchFamily="18" charset="0"/>
                      </a:endParaRPr>
                    </a:p>
                  </a:txBody>
                  <a:tcPr marL="62551" marR="62551" marT="0" marB="0" anchor="ctr"/>
                </a:tc>
                <a:tc>
                  <a:txBody>
                    <a:bodyPr/>
                    <a:lstStyle/>
                    <a:p>
                      <a:pPr indent="-68580" algn="r">
                        <a:lnSpc>
                          <a:spcPts val="1500"/>
                        </a:lnSpc>
                        <a:spcAft>
                          <a:spcPts val="0"/>
                        </a:spcAft>
                      </a:pPr>
                      <a:r>
                        <a:rPr lang="en-US" altLang="zh-TW" sz="1050" b="0" kern="100" dirty="0" smtClean="0">
                          <a:effectLst/>
                          <a:latin typeface="+mn-ea"/>
                          <a:ea typeface="+mn-ea"/>
                          <a:cs typeface="Times New Roman" panose="02020603050405020304" pitchFamily="18" charset="0"/>
                        </a:rPr>
                        <a:t>-</a:t>
                      </a:r>
                      <a:endParaRPr lang="zh-TW" sz="1050" b="0" kern="100" dirty="0">
                        <a:effectLst/>
                        <a:latin typeface="+mn-ea"/>
                        <a:ea typeface="+mn-ea"/>
                        <a:cs typeface="Times New Roman" panose="02020603050405020304" pitchFamily="18" charset="0"/>
                      </a:endParaRPr>
                    </a:p>
                  </a:txBody>
                  <a:tcPr marL="16217" marR="33013" marT="0" marB="0" anchor="ctr"/>
                </a:tc>
                <a:tc>
                  <a:txBody>
                    <a:bodyPr/>
                    <a:lstStyle/>
                    <a:p>
                      <a:pPr marL="0" algn="r" defTabSz="914400" rtl="0" eaLnBrk="1" fontAlgn="ctr" latinLnBrk="0" hangingPunct="1">
                        <a:lnSpc>
                          <a:spcPts val="1500"/>
                        </a:lnSpc>
                        <a:spcAft>
                          <a:spcPts val="0"/>
                        </a:spcAft>
                      </a:pPr>
                      <a:r>
                        <a:rPr lang="en-US" altLang="zh-TW" sz="1050" b="0" kern="100" dirty="0">
                          <a:solidFill>
                            <a:schemeClr val="dk1"/>
                          </a:solidFill>
                          <a:effectLst/>
                          <a:latin typeface="+mn-ea"/>
                          <a:ea typeface="+mn-ea"/>
                          <a:cs typeface="+mn-cs"/>
                        </a:rPr>
                        <a:t>-3,809</a:t>
                      </a:r>
                    </a:p>
                  </a:txBody>
                  <a:tcPr marL="9525" marR="9525" marT="9525" marB="0" anchor="ctr"/>
                </a:tc>
                <a:tc>
                  <a:txBody>
                    <a:bodyPr/>
                    <a:lstStyle/>
                    <a:p>
                      <a:pPr marL="0" algn="r" defTabSz="914400" rtl="0" eaLnBrk="1" fontAlgn="ctr" latinLnBrk="0" hangingPunct="1">
                        <a:lnSpc>
                          <a:spcPts val="1500"/>
                        </a:lnSpc>
                        <a:spcAft>
                          <a:spcPts val="0"/>
                        </a:spcAft>
                      </a:pPr>
                      <a:r>
                        <a:rPr lang="en-US" altLang="zh-TW" sz="1050" b="0" kern="100" dirty="0">
                          <a:solidFill>
                            <a:schemeClr val="dk1"/>
                          </a:solidFill>
                          <a:effectLst/>
                          <a:latin typeface="+mn-ea"/>
                          <a:ea typeface="+mn-ea"/>
                          <a:cs typeface="+mn-cs"/>
                        </a:rPr>
                        <a:t>-9,509</a:t>
                      </a:r>
                    </a:p>
                  </a:txBody>
                  <a:tcPr marL="9525" marR="9525" marT="9525" marB="0" anchor="ctr"/>
                </a:tc>
                <a:tc>
                  <a:txBody>
                    <a:bodyPr/>
                    <a:lstStyle/>
                    <a:p>
                      <a:pPr marL="0" algn="r" defTabSz="914400" rtl="0" eaLnBrk="1" fontAlgn="ctr" latinLnBrk="0" hangingPunct="1">
                        <a:lnSpc>
                          <a:spcPts val="1500"/>
                        </a:lnSpc>
                        <a:spcAft>
                          <a:spcPts val="0"/>
                        </a:spcAft>
                      </a:pPr>
                      <a:r>
                        <a:rPr lang="en-US" altLang="zh-TW" sz="1050" b="0" kern="100" dirty="0">
                          <a:solidFill>
                            <a:schemeClr val="dk1"/>
                          </a:solidFill>
                          <a:effectLst/>
                          <a:latin typeface="+mn-ea"/>
                          <a:ea typeface="+mn-ea"/>
                          <a:cs typeface="+mn-cs"/>
                        </a:rPr>
                        <a:t>-34,099</a:t>
                      </a:r>
                    </a:p>
                  </a:txBody>
                  <a:tcPr marL="9525" marR="9525" marT="9525" marB="0" anchor="ctr"/>
                </a:tc>
                <a:tc>
                  <a:txBody>
                    <a:bodyPr/>
                    <a:lstStyle/>
                    <a:p>
                      <a:pPr marL="0" algn="r" defTabSz="914400" rtl="0" eaLnBrk="1" fontAlgn="ctr" latinLnBrk="0" hangingPunct="1">
                        <a:lnSpc>
                          <a:spcPts val="1500"/>
                        </a:lnSpc>
                        <a:spcAft>
                          <a:spcPts val="0"/>
                        </a:spcAft>
                      </a:pPr>
                      <a:r>
                        <a:rPr lang="en-US" altLang="zh-TW" sz="1050" b="0" kern="100" dirty="0">
                          <a:solidFill>
                            <a:schemeClr val="dk1"/>
                          </a:solidFill>
                          <a:effectLst/>
                          <a:latin typeface="+mn-ea"/>
                          <a:ea typeface="+mn-ea"/>
                          <a:cs typeface="+mn-cs"/>
                        </a:rPr>
                        <a:t>-67,588</a:t>
                      </a:r>
                    </a:p>
                  </a:txBody>
                  <a:tcPr marL="9525" marR="9525" marT="9525" marB="0" anchor="ctr"/>
                </a:tc>
                <a:tc>
                  <a:txBody>
                    <a:bodyPr/>
                    <a:lstStyle/>
                    <a:p>
                      <a:pPr marL="0" algn="r" defTabSz="914400" rtl="0" eaLnBrk="1" fontAlgn="ctr" latinLnBrk="0" hangingPunct="1">
                        <a:lnSpc>
                          <a:spcPts val="1500"/>
                        </a:lnSpc>
                        <a:spcAft>
                          <a:spcPts val="0"/>
                        </a:spcAft>
                      </a:pPr>
                      <a:r>
                        <a:rPr lang="en-US" altLang="zh-TW" sz="1050" b="0" kern="100" dirty="0">
                          <a:solidFill>
                            <a:schemeClr val="dk1"/>
                          </a:solidFill>
                          <a:effectLst/>
                          <a:latin typeface="+mn-ea"/>
                          <a:ea typeface="+mn-ea"/>
                          <a:cs typeface="+mn-cs"/>
                        </a:rPr>
                        <a:t>-92,575</a:t>
                      </a:r>
                    </a:p>
                  </a:txBody>
                  <a:tcPr marL="9525" marR="9525" marT="9525" marB="0" anchor="ctr"/>
                </a:tc>
                <a:tc>
                  <a:txBody>
                    <a:bodyPr/>
                    <a:lstStyle/>
                    <a:p>
                      <a:pPr marL="0" algn="r" defTabSz="914400" rtl="0" eaLnBrk="1" fontAlgn="ctr" latinLnBrk="0" hangingPunct="1">
                        <a:lnSpc>
                          <a:spcPts val="1500"/>
                        </a:lnSpc>
                        <a:spcAft>
                          <a:spcPts val="0"/>
                        </a:spcAft>
                      </a:pPr>
                      <a:r>
                        <a:rPr lang="en-US" altLang="zh-TW" sz="1050" b="0" kern="100" dirty="0">
                          <a:solidFill>
                            <a:schemeClr val="dk1"/>
                          </a:solidFill>
                          <a:effectLst/>
                          <a:latin typeface="+mn-ea"/>
                          <a:ea typeface="+mn-ea"/>
                          <a:cs typeface="+mn-cs"/>
                        </a:rPr>
                        <a:t>-123,972</a:t>
                      </a:r>
                    </a:p>
                  </a:txBody>
                  <a:tcPr marL="9525" marR="9525" marT="9525" marB="0" anchor="ctr"/>
                </a:tc>
                <a:tc>
                  <a:txBody>
                    <a:bodyPr/>
                    <a:lstStyle/>
                    <a:p>
                      <a:pPr marL="0" algn="r" defTabSz="914400" rtl="0" eaLnBrk="1" fontAlgn="ctr" latinLnBrk="0" hangingPunct="1">
                        <a:lnSpc>
                          <a:spcPts val="1500"/>
                        </a:lnSpc>
                        <a:spcAft>
                          <a:spcPts val="0"/>
                        </a:spcAft>
                      </a:pPr>
                      <a:r>
                        <a:rPr lang="en-US" altLang="zh-TW" sz="1050" b="0" kern="100" dirty="0">
                          <a:solidFill>
                            <a:schemeClr val="dk1"/>
                          </a:solidFill>
                          <a:effectLst/>
                          <a:latin typeface="+mn-ea"/>
                          <a:ea typeface="+mn-ea"/>
                          <a:cs typeface="+mn-cs"/>
                        </a:rPr>
                        <a:t>-166,014</a:t>
                      </a:r>
                    </a:p>
                  </a:txBody>
                  <a:tcPr marL="9525" marR="9525" marT="9525" marB="0" anchor="ctr"/>
                </a:tc>
                <a:tc>
                  <a:txBody>
                    <a:bodyPr/>
                    <a:lstStyle/>
                    <a:p>
                      <a:pPr marL="0" algn="r" defTabSz="914400" rtl="0" eaLnBrk="1" fontAlgn="ctr" latinLnBrk="0" hangingPunct="1">
                        <a:lnSpc>
                          <a:spcPts val="1500"/>
                        </a:lnSpc>
                        <a:spcAft>
                          <a:spcPts val="0"/>
                        </a:spcAft>
                      </a:pPr>
                      <a:r>
                        <a:rPr lang="en-US" altLang="zh-TW" sz="1050" b="0" kern="100" dirty="0">
                          <a:solidFill>
                            <a:schemeClr val="dk1"/>
                          </a:solidFill>
                          <a:effectLst/>
                          <a:latin typeface="+mn-ea"/>
                          <a:ea typeface="+mn-ea"/>
                          <a:cs typeface="+mn-cs"/>
                        </a:rPr>
                        <a:t>-205,679</a:t>
                      </a:r>
                    </a:p>
                  </a:txBody>
                  <a:tcPr marL="9525" marR="9525" marT="9525" marB="0" anchor="ctr"/>
                </a:tc>
                <a:tc>
                  <a:txBody>
                    <a:bodyPr/>
                    <a:lstStyle/>
                    <a:p>
                      <a:pPr marL="0" algn="r" defTabSz="914400" rtl="0" eaLnBrk="1" fontAlgn="ctr" latinLnBrk="0" hangingPunct="1">
                        <a:lnSpc>
                          <a:spcPts val="1500"/>
                        </a:lnSpc>
                        <a:spcAft>
                          <a:spcPts val="0"/>
                        </a:spcAft>
                      </a:pPr>
                      <a:r>
                        <a:rPr lang="en-US" altLang="zh-TW" sz="1050" b="0" kern="100" dirty="0">
                          <a:solidFill>
                            <a:schemeClr val="dk1"/>
                          </a:solidFill>
                          <a:effectLst/>
                          <a:latin typeface="+mn-ea"/>
                          <a:ea typeface="+mn-ea"/>
                          <a:cs typeface="+mn-cs"/>
                        </a:rPr>
                        <a:t>-261,766</a:t>
                      </a:r>
                    </a:p>
                  </a:txBody>
                  <a:tcPr marL="9525" marR="9525" marT="9525" marB="0" anchor="ctr"/>
                </a:tc>
                <a:tc>
                  <a:txBody>
                    <a:bodyPr/>
                    <a:lstStyle/>
                    <a:p>
                      <a:pPr marL="0" algn="r" defTabSz="914400" rtl="0" eaLnBrk="1" fontAlgn="ctr" latinLnBrk="0" hangingPunct="1">
                        <a:lnSpc>
                          <a:spcPts val="1500"/>
                        </a:lnSpc>
                        <a:spcAft>
                          <a:spcPts val="0"/>
                        </a:spcAft>
                      </a:pPr>
                      <a:r>
                        <a:rPr lang="en-US" altLang="zh-TW" sz="1050" b="0" kern="100" dirty="0">
                          <a:solidFill>
                            <a:schemeClr val="dk1"/>
                          </a:solidFill>
                          <a:effectLst/>
                          <a:latin typeface="+mn-ea"/>
                          <a:ea typeface="+mn-ea"/>
                          <a:cs typeface="+mn-cs"/>
                        </a:rPr>
                        <a:t>-314,886</a:t>
                      </a:r>
                    </a:p>
                  </a:txBody>
                  <a:tcPr marL="9525" marR="9525" marT="9525" marB="0" anchor="ctr"/>
                </a:tc>
              </a:tr>
              <a:tr h="249923">
                <a:tc gridSpan="12">
                  <a:txBody>
                    <a:bodyPr/>
                    <a:lstStyle/>
                    <a:p>
                      <a:pPr>
                        <a:lnSpc>
                          <a:spcPts val="2000"/>
                        </a:lnSpc>
                        <a:spcAft>
                          <a:spcPts val="0"/>
                        </a:spcAft>
                      </a:pPr>
                      <a:r>
                        <a:rPr lang="zh-TW" sz="1100" b="1" kern="100" dirty="0">
                          <a:effectLst/>
                          <a:latin typeface="+mn-ea"/>
                          <a:ea typeface="+mn-ea"/>
                        </a:rPr>
                        <a:t>說明：</a:t>
                      </a:r>
                      <a:r>
                        <a:rPr lang="en-US" sz="1100" b="1" kern="100" dirty="0">
                          <a:effectLst/>
                          <a:latin typeface="+mn-ea"/>
                          <a:ea typeface="+mn-ea"/>
                        </a:rPr>
                        <a:t>1.</a:t>
                      </a:r>
                      <a:r>
                        <a:rPr lang="zh-TW" sz="1100" b="1" kern="100" dirty="0">
                          <a:effectLst/>
                          <a:latin typeface="+mn-ea"/>
                          <a:ea typeface="+mn-ea"/>
                        </a:rPr>
                        <a:t>學生人數含境外生</a:t>
                      </a:r>
                      <a:r>
                        <a:rPr lang="zh-TW" sz="1100" b="1" kern="100" dirty="0" smtClean="0">
                          <a:effectLst/>
                          <a:latin typeface="+mn-ea"/>
                          <a:ea typeface="+mn-ea"/>
                        </a:rPr>
                        <a:t>在內。</a:t>
                      </a:r>
                      <a:endParaRPr lang="zh-TW" sz="1100" b="1" kern="100" dirty="0">
                        <a:effectLst/>
                        <a:latin typeface="+mn-ea"/>
                        <a:ea typeface="+mn-ea"/>
                      </a:endParaRPr>
                    </a:p>
                    <a:p>
                      <a:pPr>
                        <a:lnSpc>
                          <a:spcPts val="2000"/>
                        </a:lnSpc>
                        <a:spcAft>
                          <a:spcPts val="0"/>
                        </a:spcAft>
                      </a:pPr>
                      <a:r>
                        <a:rPr lang="zh-TW" sz="1100" b="1" kern="100" dirty="0">
                          <a:effectLst/>
                          <a:latin typeface="+mn-ea"/>
                          <a:ea typeface="+mn-ea"/>
                        </a:rPr>
                        <a:t>　　　</a:t>
                      </a:r>
                      <a:r>
                        <a:rPr lang="en-US" sz="1100" b="1" kern="100" dirty="0">
                          <a:effectLst/>
                          <a:latin typeface="+mn-ea"/>
                          <a:ea typeface="+mn-ea"/>
                        </a:rPr>
                        <a:t>2.</a:t>
                      </a:r>
                      <a:r>
                        <a:rPr lang="zh-TW" sz="1100" b="1" kern="100" dirty="0">
                          <a:effectLst/>
                          <a:latin typeface="+mn-ea"/>
                          <a:ea typeface="+mn-ea"/>
                        </a:rPr>
                        <a:t>推估過程考慮各校系之錄取分數及註冊率，推估該校系一年級學生數後，再配合升級</a:t>
                      </a:r>
                      <a:r>
                        <a:rPr lang="zh-TW" sz="1100" b="1" kern="100" dirty="0" smtClean="0">
                          <a:effectLst/>
                          <a:latin typeface="+mn-ea"/>
                          <a:ea typeface="+mn-ea"/>
                        </a:rPr>
                        <a:t>率計算</a:t>
                      </a:r>
                      <a:r>
                        <a:rPr lang="zh-TW" sz="1100" b="1" kern="100" dirty="0">
                          <a:effectLst/>
                          <a:latin typeface="+mn-ea"/>
                          <a:ea typeface="+mn-ea"/>
                        </a:rPr>
                        <a:t>學生總數。</a:t>
                      </a:r>
                      <a:endParaRPr lang="zh-TW" sz="1100" b="1" kern="100" dirty="0">
                        <a:effectLst/>
                        <a:latin typeface="+mn-ea"/>
                        <a:ea typeface="+mn-ea"/>
                        <a:cs typeface="Times New Roman" panose="02020603050405020304" pitchFamily="18" charset="0"/>
                      </a:endParaRPr>
                    </a:p>
                  </a:txBody>
                  <a:tcPr marL="62551" marR="62551"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
        <p:nvSpPr>
          <p:cNvPr id="11" name="文字方塊 10"/>
          <p:cNvSpPr txBox="1"/>
          <p:nvPr/>
        </p:nvSpPr>
        <p:spPr>
          <a:xfrm>
            <a:off x="179512" y="908720"/>
            <a:ext cx="2160240" cy="461665"/>
          </a:xfrm>
          <a:prstGeom prst="rect">
            <a:avLst/>
          </a:prstGeom>
          <a:solidFill>
            <a:srgbClr val="0070C0"/>
          </a:solidFill>
        </p:spPr>
        <p:style>
          <a:lnRef idx="0">
            <a:schemeClr val="accent6"/>
          </a:lnRef>
          <a:fillRef idx="3">
            <a:schemeClr val="accent6"/>
          </a:fillRef>
          <a:effectRef idx="3">
            <a:schemeClr val="accent6"/>
          </a:effectRef>
          <a:fontRef idx="minor">
            <a:schemeClr val="lt1"/>
          </a:fontRef>
        </p:style>
        <p:txBody>
          <a:bodyPr wrap="square" rtlCol="0">
            <a:spAutoFit/>
          </a:bodyPr>
          <a:lstStyle>
            <a:defPPr>
              <a:defRPr lang="zh-TW"/>
            </a:defPPr>
            <a:lvl1pPr>
              <a:defRPr sz="2400" b="1">
                <a:solidFill>
                  <a:schemeClr val="bg1"/>
                </a:solidFill>
              </a:defRPr>
            </a:lvl1pPr>
          </a:lstStyle>
          <a:p>
            <a:r>
              <a:rPr lang="zh-TW" altLang="en-US" dirty="0"/>
              <a:t>一、學生數</a:t>
            </a:r>
          </a:p>
        </p:txBody>
      </p:sp>
    </p:spTree>
    <p:extLst>
      <p:ext uri="{BB962C8B-B14F-4D97-AF65-F5344CB8AC3E}">
        <p14:creationId xmlns:p14="http://schemas.microsoft.com/office/powerpoint/2010/main" val="446399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521904" y="1124744"/>
            <a:ext cx="2160240" cy="461665"/>
          </a:xfrm>
          <a:prstGeom prst="rect">
            <a:avLst/>
          </a:prstGeom>
          <a:solidFill>
            <a:srgbClr val="0070C0"/>
          </a:solidFill>
        </p:spPr>
        <p:style>
          <a:lnRef idx="0">
            <a:schemeClr val="accent6"/>
          </a:lnRef>
          <a:fillRef idx="3">
            <a:schemeClr val="accent6"/>
          </a:fillRef>
          <a:effectRef idx="3">
            <a:schemeClr val="accent6"/>
          </a:effectRef>
          <a:fontRef idx="minor">
            <a:schemeClr val="lt1"/>
          </a:fontRef>
        </p:style>
        <p:txBody>
          <a:bodyPr wrap="square" rtlCol="0">
            <a:spAutoFit/>
          </a:bodyPr>
          <a:lstStyle>
            <a:defPPr>
              <a:defRPr lang="zh-TW"/>
            </a:defPPr>
            <a:lvl1pPr>
              <a:defRPr sz="2400" b="1">
                <a:solidFill>
                  <a:schemeClr val="bg1"/>
                </a:solidFill>
              </a:defRPr>
            </a:lvl1pPr>
          </a:lstStyle>
          <a:p>
            <a:r>
              <a:rPr lang="zh-TW" altLang="en-US" dirty="0"/>
              <a:t>二、教師數</a:t>
            </a:r>
            <a:endParaRPr lang="en-US" altLang="zh-TW" dirty="0"/>
          </a:p>
        </p:txBody>
      </p:sp>
      <p:sp>
        <p:nvSpPr>
          <p:cNvPr id="6" name="Rectangle 1"/>
          <p:cNvSpPr>
            <a:spLocks noChangeArrowheads="1"/>
          </p:cNvSpPr>
          <p:nvPr/>
        </p:nvSpPr>
        <p:spPr bwMode="auto">
          <a:xfrm>
            <a:off x="8028384" y="1825660"/>
            <a:ext cx="1034257"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82575" algn="r" defTabSz="914400" rtl="0" eaLnBrk="1" fontAlgn="base" latinLnBrk="0" hangingPunct="1">
              <a:lnSpc>
                <a:spcPct val="100000"/>
              </a:lnSpc>
              <a:spcBef>
                <a:spcPct val="0"/>
              </a:spcBef>
              <a:spcAft>
                <a:spcPct val="0"/>
              </a:spcAft>
              <a:buClrTx/>
              <a:buSzTx/>
              <a:buFontTx/>
              <a:buNone/>
              <a:tabLst/>
            </a:pPr>
            <a:r>
              <a:rPr kumimoji="1" lang="zh-TW" sz="1100" b="1" i="0" u="none" strike="noStrike" cap="none" normalizeH="0" baseline="0" dirty="0" smtClean="0">
                <a:ln>
                  <a:noFill/>
                </a:ln>
                <a:solidFill>
                  <a:srgbClr val="000000"/>
                </a:solidFill>
                <a:effectLst/>
                <a:latin typeface="微軟正黑體" panose="020B0604030504040204" pitchFamily="34" charset="-120"/>
                <a:ea typeface="微軟正黑體" panose="020B0604030504040204" pitchFamily="34" charset="-120"/>
                <a:cs typeface="新細明體" pitchFamily="18" charset="-120"/>
              </a:rPr>
              <a:t>單位：人</a:t>
            </a:r>
            <a:endParaRPr kumimoji="1" lang="en-US" altLang="zh-TW" sz="1100" b="1" i="0" u="none" strike="noStrike" cap="none" normalizeH="0" baseline="0" dirty="0" smtClean="0">
              <a:ln>
                <a:noFill/>
              </a:ln>
              <a:solidFill>
                <a:srgbClr val="000000"/>
              </a:solidFill>
              <a:effectLst/>
              <a:latin typeface="微軟正黑體" panose="020B0604030504040204" pitchFamily="34" charset="-120"/>
              <a:ea typeface="微軟正黑體" panose="020B0604030504040204" pitchFamily="34" charset="-120"/>
              <a:cs typeface="新細明體" pitchFamily="18" charset="-120"/>
            </a:endParaRPr>
          </a:p>
        </p:txBody>
      </p:sp>
      <p:graphicFrame>
        <p:nvGraphicFramePr>
          <p:cNvPr id="7" name="表格 6"/>
          <p:cNvGraphicFramePr>
            <a:graphicFrameLocks noGrp="1"/>
          </p:cNvGraphicFramePr>
          <p:nvPr>
            <p:extLst>
              <p:ext uri="{D42A27DB-BD31-4B8C-83A1-F6EECF244321}">
                <p14:modId xmlns:p14="http://schemas.microsoft.com/office/powerpoint/2010/main" val="364703155"/>
              </p:ext>
            </p:extLst>
          </p:nvPr>
        </p:nvGraphicFramePr>
        <p:xfrm>
          <a:off x="1043608" y="2053147"/>
          <a:ext cx="7975529" cy="3365879"/>
        </p:xfrm>
        <a:graphic>
          <a:graphicData uri="http://schemas.openxmlformats.org/drawingml/2006/table">
            <a:tbl>
              <a:tblPr firstRow="1" firstCol="1" bandRow="1">
                <a:tableStyleId>{00A15C55-8517-42AA-B614-E9B94910E393}</a:tableStyleId>
              </a:tblPr>
              <a:tblGrid>
                <a:gridCol w="846275"/>
                <a:gridCol w="657439"/>
                <a:gridCol w="657439"/>
                <a:gridCol w="657439"/>
                <a:gridCol w="657439"/>
                <a:gridCol w="657439"/>
                <a:gridCol w="657439"/>
                <a:gridCol w="657439"/>
                <a:gridCol w="657439"/>
                <a:gridCol w="657439"/>
                <a:gridCol w="657439"/>
                <a:gridCol w="554864"/>
              </a:tblGrid>
              <a:tr h="504531">
                <a:tc rowSpan="2">
                  <a:txBody>
                    <a:bodyPr/>
                    <a:lstStyle/>
                    <a:p>
                      <a:pPr>
                        <a:lnSpc>
                          <a:spcPts val="2000"/>
                        </a:lnSpc>
                        <a:spcAft>
                          <a:spcPts val="0"/>
                        </a:spcAft>
                      </a:pPr>
                      <a:endParaRPr lang="zh-TW" sz="1200" b="1" kern="100" dirty="0">
                        <a:effectLst/>
                        <a:latin typeface="+mn-ea"/>
                        <a:ea typeface="+mn-ea"/>
                        <a:cs typeface="Times New Roman"/>
                      </a:endParaRPr>
                    </a:p>
                  </a:txBody>
                  <a:tcPr marL="67693" marR="67693"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33CC33"/>
                      </a:solidFill>
                      <a:prstDash val="sysDash"/>
                      <a:round/>
                      <a:headEnd type="none" w="med" len="med"/>
                      <a:tailEnd type="none" w="med" len="med"/>
                    </a:lnB>
                  </a:tcPr>
                </a:tc>
                <a:tc>
                  <a:txBody>
                    <a:bodyPr/>
                    <a:lstStyle/>
                    <a:p>
                      <a:pPr algn="ctr">
                        <a:lnSpc>
                          <a:spcPts val="2000"/>
                        </a:lnSpc>
                        <a:spcAft>
                          <a:spcPts val="0"/>
                        </a:spcAft>
                      </a:pPr>
                      <a:r>
                        <a:rPr lang="zh-TW" sz="1200" kern="100" dirty="0">
                          <a:solidFill>
                            <a:schemeClr val="bg1"/>
                          </a:solidFill>
                          <a:effectLst/>
                          <a:latin typeface="+mn-ea"/>
                          <a:ea typeface="+mn-ea"/>
                        </a:rPr>
                        <a:t>實際值</a:t>
                      </a:r>
                      <a:endParaRPr lang="zh-TW" sz="1200" b="1" kern="100" dirty="0">
                        <a:solidFill>
                          <a:schemeClr val="bg1"/>
                        </a:solidFill>
                        <a:effectLst/>
                        <a:latin typeface="+mn-ea"/>
                        <a:ea typeface="+mn-ea"/>
                        <a:cs typeface="Times New Roman"/>
                      </a:endParaRPr>
                    </a:p>
                  </a:txBody>
                  <a:tcPr marL="35727" marR="3572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7D575"/>
                    </a:solidFill>
                  </a:tcPr>
                </a:tc>
                <a:tc gridSpan="10">
                  <a:txBody>
                    <a:bodyPr/>
                    <a:lstStyle/>
                    <a:p>
                      <a:pPr algn="ctr">
                        <a:lnSpc>
                          <a:spcPts val="2000"/>
                        </a:lnSpc>
                        <a:spcAft>
                          <a:spcPts val="0"/>
                        </a:spcAft>
                      </a:pPr>
                      <a:r>
                        <a:rPr lang="zh-TW" sz="1200" kern="100" dirty="0" smtClean="0">
                          <a:solidFill>
                            <a:schemeClr val="bg1"/>
                          </a:solidFill>
                          <a:effectLst/>
                          <a:latin typeface="+mn-ea"/>
                          <a:ea typeface="+mn-ea"/>
                        </a:rPr>
                        <a:t>推估值</a:t>
                      </a:r>
                      <a:endParaRPr lang="zh-TW" sz="1200" b="1" kern="100" dirty="0">
                        <a:solidFill>
                          <a:schemeClr val="bg1"/>
                        </a:solidFill>
                        <a:effectLst/>
                        <a:latin typeface="+mn-ea"/>
                        <a:ea typeface="+mn-ea"/>
                        <a:cs typeface="Times New Roman"/>
                      </a:endParaRPr>
                    </a:p>
                  </a:txBody>
                  <a:tcPr marL="67693" marR="6769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7D575"/>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488612">
                <a:tc vMerge="1">
                  <a:txBody>
                    <a:bodyPr/>
                    <a:lstStyle/>
                    <a:p>
                      <a:endParaRPr lang="zh-TW" altLang="en-US"/>
                    </a:p>
                  </a:txBody>
                  <a:tcPr/>
                </a:tc>
                <a:tc>
                  <a:txBody>
                    <a:bodyPr/>
                    <a:lstStyle/>
                    <a:p>
                      <a:pPr algn="ctr">
                        <a:lnSpc>
                          <a:spcPts val="2000"/>
                        </a:lnSpc>
                        <a:spcAft>
                          <a:spcPts val="0"/>
                        </a:spcAft>
                      </a:pPr>
                      <a:r>
                        <a:rPr lang="en-US" sz="1200" kern="100" dirty="0">
                          <a:effectLst/>
                          <a:latin typeface="+mn-ea"/>
                          <a:ea typeface="+mn-ea"/>
                        </a:rPr>
                        <a:t>102</a:t>
                      </a:r>
                      <a:endParaRPr lang="zh-TW" sz="1200" kern="100" dirty="0">
                        <a:effectLst/>
                        <a:latin typeface="+mn-ea"/>
                        <a:ea typeface="+mn-ea"/>
                      </a:endParaRPr>
                    </a:p>
                    <a:p>
                      <a:pPr algn="ctr">
                        <a:lnSpc>
                          <a:spcPts val="2000"/>
                        </a:lnSpc>
                        <a:spcAft>
                          <a:spcPts val="0"/>
                        </a:spcAft>
                      </a:pPr>
                      <a:r>
                        <a:rPr lang="zh-TW" sz="1200" kern="100" dirty="0">
                          <a:effectLst/>
                          <a:latin typeface="+mn-ea"/>
                          <a:ea typeface="+mn-ea"/>
                        </a:rPr>
                        <a:t>學年</a:t>
                      </a:r>
                      <a:endParaRPr lang="zh-TW" sz="1200" b="1" kern="100" dirty="0">
                        <a:effectLst/>
                        <a:latin typeface="+mn-ea"/>
                        <a:ea typeface="+mn-ea"/>
                        <a:cs typeface="Times New Roman"/>
                      </a:endParaRPr>
                    </a:p>
                  </a:txBody>
                  <a:tcPr marL="67693" marR="6769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33CC33"/>
                      </a:solidFill>
                      <a:prstDash val="sysDash"/>
                      <a:round/>
                      <a:headEnd type="none" w="med" len="med"/>
                      <a:tailEnd type="none" w="med" len="med"/>
                    </a:lnB>
                    <a:solidFill>
                      <a:schemeClr val="accent4">
                        <a:lumMod val="20000"/>
                        <a:lumOff val="80000"/>
                      </a:schemeClr>
                    </a:solidFill>
                  </a:tcPr>
                </a:tc>
                <a:tc>
                  <a:txBody>
                    <a:bodyPr/>
                    <a:lstStyle/>
                    <a:p>
                      <a:pPr algn="ctr">
                        <a:lnSpc>
                          <a:spcPts val="2000"/>
                        </a:lnSpc>
                        <a:spcAft>
                          <a:spcPts val="0"/>
                        </a:spcAft>
                      </a:pPr>
                      <a:r>
                        <a:rPr lang="en-US" sz="1200" kern="100" dirty="0">
                          <a:effectLst/>
                          <a:latin typeface="+mn-ea"/>
                          <a:ea typeface="+mn-ea"/>
                        </a:rPr>
                        <a:t>103</a:t>
                      </a:r>
                      <a:endParaRPr lang="zh-TW" sz="1200" kern="100" dirty="0">
                        <a:effectLst/>
                        <a:latin typeface="+mn-ea"/>
                        <a:ea typeface="+mn-ea"/>
                      </a:endParaRPr>
                    </a:p>
                    <a:p>
                      <a:pPr algn="ctr">
                        <a:lnSpc>
                          <a:spcPts val="2000"/>
                        </a:lnSpc>
                        <a:spcAft>
                          <a:spcPts val="0"/>
                        </a:spcAft>
                      </a:pPr>
                      <a:r>
                        <a:rPr lang="zh-TW" sz="1200" kern="100" dirty="0">
                          <a:effectLst/>
                          <a:latin typeface="+mn-ea"/>
                          <a:ea typeface="+mn-ea"/>
                        </a:rPr>
                        <a:t>學年</a:t>
                      </a:r>
                      <a:endParaRPr lang="zh-TW" sz="1200" b="1" kern="100" dirty="0">
                        <a:effectLst/>
                        <a:latin typeface="+mn-ea"/>
                        <a:ea typeface="+mn-ea"/>
                        <a:cs typeface="Times New Roman"/>
                      </a:endParaRPr>
                    </a:p>
                  </a:txBody>
                  <a:tcPr marL="67693" marR="6769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33CC33"/>
                      </a:solidFill>
                      <a:prstDash val="sysDash"/>
                      <a:round/>
                      <a:headEnd type="none" w="med" len="med"/>
                      <a:tailEnd type="none" w="med" len="med"/>
                    </a:lnB>
                  </a:tcPr>
                </a:tc>
                <a:tc>
                  <a:txBody>
                    <a:bodyPr/>
                    <a:lstStyle/>
                    <a:p>
                      <a:pPr marL="0" algn="ctr" rtl="0" eaLnBrk="1" latinLnBrk="0" hangingPunct="1">
                        <a:lnSpc>
                          <a:spcPts val="2000"/>
                        </a:lnSpc>
                        <a:spcAft>
                          <a:spcPts val="0"/>
                        </a:spcAft>
                      </a:pPr>
                      <a:r>
                        <a:rPr kumimoji="0" lang="en-US" altLang="zh-TW" sz="1200" kern="100" dirty="0" smtClean="0">
                          <a:solidFill>
                            <a:schemeClr val="dk1"/>
                          </a:solidFill>
                          <a:effectLst/>
                          <a:latin typeface="+mn-ea"/>
                          <a:ea typeface="+mn-ea"/>
                          <a:cs typeface="+mn-cs"/>
                        </a:rPr>
                        <a:t>104</a:t>
                      </a:r>
                    </a:p>
                    <a:p>
                      <a:pPr marL="0" algn="ctr" rtl="0" eaLnBrk="1" latinLnBrk="0" hangingPunct="1">
                        <a:lnSpc>
                          <a:spcPts val="2000"/>
                        </a:lnSpc>
                        <a:spcAft>
                          <a:spcPts val="0"/>
                        </a:spcAft>
                      </a:pPr>
                      <a:r>
                        <a:rPr kumimoji="0" lang="zh-TW" altLang="en-US" sz="1200" kern="100" dirty="0" smtClean="0">
                          <a:solidFill>
                            <a:schemeClr val="dk1"/>
                          </a:solidFill>
                          <a:effectLst/>
                          <a:latin typeface="+mn-ea"/>
                          <a:ea typeface="+mn-ea"/>
                          <a:cs typeface="+mn-cs"/>
                        </a:rPr>
                        <a:t>學年</a:t>
                      </a:r>
                      <a:endParaRPr kumimoji="0" lang="zh-TW" sz="1200" kern="100" dirty="0">
                        <a:solidFill>
                          <a:schemeClr val="dk1"/>
                        </a:solidFill>
                        <a:effectLst/>
                        <a:latin typeface="+mn-ea"/>
                        <a:ea typeface="+mn-ea"/>
                        <a:cs typeface="+mn-cs"/>
                      </a:endParaRPr>
                    </a:p>
                  </a:txBody>
                  <a:tcPr marL="67693" marR="6769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33CC33"/>
                      </a:solidFill>
                      <a:prstDash val="sysDash"/>
                      <a:round/>
                      <a:headEnd type="none" w="med" len="med"/>
                      <a:tailEnd type="none" w="med" len="med"/>
                    </a:lnB>
                  </a:tcPr>
                </a:tc>
                <a:tc>
                  <a:txBody>
                    <a:bodyPr/>
                    <a:lstStyle/>
                    <a:p>
                      <a:pPr algn="ctr">
                        <a:lnSpc>
                          <a:spcPts val="2000"/>
                        </a:lnSpc>
                        <a:spcAft>
                          <a:spcPts val="0"/>
                        </a:spcAft>
                      </a:pPr>
                      <a:r>
                        <a:rPr lang="en-US" sz="1200" kern="100" dirty="0">
                          <a:effectLst/>
                          <a:latin typeface="+mn-ea"/>
                          <a:ea typeface="+mn-ea"/>
                        </a:rPr>
                        <a:t>105</a:t>
                      </a:r>
                      <a:endParaRPr lang="zh-TW" sz="1200" kern="100" dirty="0">
                        <a:effectLst/>
                        <a:latin typeface="+mn-ea"/>
                        <a:ea typeface="+mn-ea"/>
                      </a:endParaRPr>
                    </a:p>
                    <a:p>
                      <a:pPr algn="ctr">
                        <a:lnSpc>
                          <a:spcPts val="2000"/>
                        </a:lnSpc>
                        <a:spcAft>
                          <a:spcPts val="0"/>
                        </a:spcAft>
                      </a:pPr>
                      <a:r>
                        <a:rPr lang="zh-TW" sz="1200" kern="100" dirty="0">
                          <a:effectLst/>
                          <a:latin typeface="+mn-ea"/>
                          <a:ea typeface="+mn-ea"/>
                        </a:rPr>
                        <a:t>學年</a:t>
                      </a:r>
                      <a:endParaRPr lang="zh-TW" sz="1200" b="1" kern="100" dirty="0">
                        <a:effectLst/>
                        <a:latin typeface="+mn-ea"/>
                        <a:ea typeface="+mn-ea"/>
                        <a:cs typeface="Times New Roman"/>
                      </a:endParaRPr>
                    </a:p>
                  </a:txBody>
                  <a:tcPr marL="67693" marR="6769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33CC33"/>
                      </a:solidFill>
                      <a:prstDash val="sysDash"/>
                      <a:round/>
                      <a:headEnd type="none" w="med" len="med"/>
                      <a:tailEnd type="none" w="med" len="med"/>
                    </a:lnB>
                  </a:tcPr>
                </a:tc>
                <a:tc>
                  <a:txBody>
                    <a:bodyPr/>
                    <a:lstStyle/>
                    <a:p>
                      <a:pPr algn="ctr">
                        <a:lnSpc>
                          <a:spcPts val="2000"/>
                        </a:lnSpc>
                        <a:spcAft>
                          <a:spcPts val="0"/>
                        </a:spcAft>
                      </a:pPr>
                      <a:r>
                        <a:rPr lang="en-US" sz="1200" kern="100" dirty="0">
                          <a:effectLst/>
                          <a:latin typeface="+mn-ea"/>
                          <a:ea typeface="+mn-ea"/>
                        </a:rPr>
                        <a:t>106</a:t>
                      </a:r>
                      <a:endParaRPr lang="zh-TW" sz="1200" kern="100" dirty="0">
                        <a:effectLst/>
                        <a:latin typeface="+mn-ea"/>
                        <a:ea typeface="+mn-ea"/>
                      </a:endParaRPr>
                    </a:p>
                    <a:p>
                      <a:pPr algn="ctr">
                        <a:lnSpc>
                          <a:spcPts val="2000"/>
                        </a:lnSpc>
                        <a:spcAft>
                          <a:spcPts val="0"/>
                        </a:spcAft>
                      </a:pPr>
                      <a:r>
                        <a:rPr lang="zh-TW" sz="1200" kern="100" dirty="0">
                          <a:effectLst/>
                          <a:latin typeface="+mn-ea"/>
                          <a:ea typeface="+mn-ea"/>
                        </a:rPr>
                        <a:t>學年</a:t>
                      </a:r>
                      <a:endParaRPr lang="zh-TW" sz="1200" b="1" kern="100" dirty="0">
                        <a:effectLst/>
                        <a:latin typeface="+mn-ea"/>
                        <a:ea typeface="+mn-ea"/>
                        <a:cs typeface="Times New Roman"/>
                      </a:endParaRPr>
                    </a:p>
                  </a:txBody>
                  <a:tcPr marL="67693" marR="6769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33CC33"/>
                      </a:solidFill>
                      <a:prstDash val="sysDash"/>
                      <a:round/>
                      <a:headEnd type="none" w="med" len="med"/>
                      <a:tailEnd type="none" w="med" len="med"/>
                    </a:lnB>
                  </a:tcPr>
                </a:tc>
                <a:tc>
                  <a:txBody>
                    <a:bodyPr/>
                    <a:lstStyle/>
                    <a:p>
                      <a:pPr algn="ctr">
                        <a:lnSpc>
                          <a:spcPts val="2000"/>
                        </a:lnSpc>
                        <a:spcAft>
                          <a:spcPts val="0"/>
                        </a:spcAft>
                      </a:pPr>
                      <a:r>
                        <a:rPr lang="en-US" sz="1200" kern="100" dirty="0">
                          <a:effectLst/>
                          <a:latin typeface="+mn-ea"/>
                          <a:ea typeface="+mn-ea"/>
                        </a:rPr>
                        <a:t>107</a:t>
                      </a:r>
                      <a:endParaRPr lang="zh-TW" sz="1200" kern="100" dirty="0">
                        <a:effectLst/>
                        <a:latin typeface="+mn-ea"/>
                        <a:ea typeface="+mn-ea"/>
                      </a:endParaRPr>
                    </a:p>
                    <a:p>
                      <a:pPr algn="ctr">
                        <a:lnSpc>
                          <a:spcPts val="2000"/>
                        </a:lnSpc>
                        <a:spcAft>
                          <a:spcPts val="0"/>
                        </a:spcAft>
                      </a:pPr>
                      <a:r>
                        <a:rPr lang="zh-TW" sz="1200" kern="100" dirty="0">
                          <a:effectLst/>
                          <a:latin typeface="+mn-ea"/>
                          <a:ea typeface="+mn-ea"/>
                        </a:rPr>
                        <a:t>學年</a:t>
                      </a:r>
                      <a:endParaRPr lang="zh-TW" sz="1200" b="1" kern="100" dirty="0">
                        <a:effectLst/>
                        <a:latin typeface="+mn-ea"/>
                        <a:ea typeface="+mn-ea"/>
                        <a:cs typeface="Times New Roman"/>
                      </a:endParaRPr>
                    </a:p>
                  </a:txBody>
                  <a:tcPr marL="67693" marR="6769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33CC33"/>
                      </a:solidFill>
                      <a:prstDash val="sysDash"/>
                      <a:round/>
                      <a:headEnd type="none" w="med" len="med"/>
                      <a:tailEnd type="none" w="med" len="med"/>
                    </a:lnB>
                  </a:tcPr>
                </a:tc>
                <a:tc>
                  <a:txBody>
                    <a:bodyPr/>
                    <a:lstStyle/>
                    <a:p>
                      <a:pPr algn="ctr">
                        <a:lnSpc>
                          <a:spcPts val="2000"/>
                        </a:lnSpc>
                        <a:spcAft>
                          <a:spcPts val="0"/>
                        </a:spcAft>
                      </a:pPr>
                      <a:r>
                        <a:rPr lang="en-US" sz="1200" kern="100" dirty="0">
                          <a:effectLst/>
                          <a:latin typeface="+mn-ea"/>
                          <a:ea typeface="+mn-ea"/>
                        </a:rPr>
                        <a:t>108</a:t>
                      </a:r>
                      <a:endParaRPr lang="zh-TW" sz="1200" kern="100" dirty="0">
                        <a:effectLst/>
                        <a:latin typeface="+mn-ea"/>
                        <a:ea typeface="+mn-ea"/>
                      </a:endParaRPr>
                    </a:p>
                    <a:p>
                      <a:pPr algn="ctr">
                        <a:lnSpc>
                          <a:spcPts val="2000"/>
                        </a:lnSpc>
                        <a:spcAft>
                          <a:spcPts val="0"/>
                        </a:spcAft>
                      </a:pPr>
                      <a:r>
                        <a:rPr lang="zh-TW" sz="1200" kern="100" dirty="0">
                          <a:effectLst/>
                          <a:latin typeface="+mn-ea"/>
                          <a:ea typeface="+mn-ea"/>
                        </a:rPr>
                        <a:t>學年</a:t>
                      </a:r>
                      <a:endParaRPr lang="zh-TW" sz="1200" b="1" kern="100" dirty="0">
                        <a:effectLst/>
                        <a:latin typeface="+mn-ea"/>
                        <a:ea typeface="+mn-ea"/>
                        <a:cs typeface="Times New Roman"/>
                      </a:endParaRPr>
                    </a:p>
                  </a:txBody>
                  <a:tcPr marL="67693" marR="6769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33CC33"/>
                      </a:solidFill>
                      <a:prstDash val="sysDash"/>
                      <a:round/>
                      <a:headEnd type="none" w="med" len="med"/>
                      <a:tailEnd type="none" w="med" len="med"/>
                    </a:lnB>
                  </a:tcPr>
                </a:tc>
                <a:tc>
                  <a:txBody>
                    <a:bodyPr/>
                    <a:lstStyle/>
                    <a:p>
                      <a:pPr algn="ctr">
                        <a:lnSpc>
                          <a:spcPts val="2000"/>
                        </a:lnSpc>
                        <a:spcAft>
                          <a:spcPts val="0"/>
                        </a:spcAft>
                      </a:pPr>
                      <a:r>
                        <a:rPr lang="en-US" sz="1200" kern="100" dirty="0">
                          <a:effectLst/>
                          <a:latin typeface="+mn-ea"/>
                          <a:ea typeface="+mn-ea"/>
                        </a:rPr>
                        <a:t>109</a:t>
                      </a:r>
                      <a:endParaRPr lang="zh-TW" sz="1200" kern="100" dirty="0">
                        <a:effectLst/>
                        <a:latin typeface="+mn-ea"/>
                        <a:ea typeface="+mn-ea"/>
                      </a:endParaRPr>
                    </a:p>
                    <a:p>
                      <a:pPr algn="ctr">
                        <a:lnSpc>
                          <a:spcPts val="2000"/>
                        </a:lnSpc>
                        <a:spcAft>
                          <a:spcPts val="0"/>
                        </a:spcAft>
                      </a:pPr>
                      <a:r>
                        <a:rPr lang="zh-TW" sz="1200" kern="100" dirty="0">
                          <a:effectLst/>
                          <a:latin typeface="+mn-ea"/>
                          <a:ea typeface="+mn-ea"/>
                        </a:rPr>
                        <a:t>學年</a:t>
                      </a:r>
                      <a:endParaRPr lang="zh-TW" sz="1200" b="1" kern="100" dirty="0">
                        <a:effectLst/>
                        <a:latin typeface="+mn-ea"/>
                        <a:ea typeface="+mn-ea"/>
                        <a:cs typeface="Times New Roman"/>
                      </a:endParaRPr>
                    </a:p>
                  </a:txBody>
                  <a:tcPr marL="67693" marR="6769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33CC33"/>
                      </a:solidFill>
                      <a:prstDash val="sysDash"/>
                      <a:round/>
                      <a:headEnd type="none" w="med" len="med"/>
                      <a:tailEnd type="none" w="med" len="med"/>
                    </a:lnB>
                  </a:tcPr>
                </a:tc>
                <a:tc>
                  <a:txBody>
                    <a:bodyPr/>
                    <a:lstStyle/>
                    <a:p>
                      <a:pPr algn="ctr">
                        <a:lnSpc>
                          <a:spcPts val="2000"/>
                        </a:lnSpc>
                        <a:spcAft>
                          <a:spcPts val="0"/>
                        </a:spcAft>
                      </a:pPr>
                      <a:r>
                        <a:rPr lang="en-US" sz="1200" kern="100" dirty="0">
                          <a:effectLst/>
                          <a:latin typeface="+mn-ea"/>
                          <a:ea typeface="+mn-ea"/>
                        </a:rPr>
                        <a:t>110</a:t>
                      </a:r>
                      <a:endParaRPr lang="zh-TW" sz="1200" kern="100" dirty="0">
                        <a:effectLst/>
                        <a:latin typeface="+mn-ea"/>
                        <a:ea typeface="+mn-ea"/>
                      </a:endParaRPr>
                    </a:p>
                    <a:p>
                      <a:pPr algn="ctr">
                        <a:lnSpc>
                          <a:spcPts val="2000"/>
                        </a:lnSpc>
                        <a:spcAft>
                          <a:spcPts val="0"/>
                        </a:spcAft>
                      </a:pPr>
                      <a:r>
                        <a:rPr lang="zh-TW" sz="1200" kern="100" dirty="0">
                          <a:effectLst/>
                          <a:latin typeface="+mn-ea"/>
                          <a:ea typeface="+mn-ea"/>
                        </a:rPr>
                        <a:t>學年</a:t>
                      </a:r>
                      <a:endParaRPr lang="zh-TW" sz="1200" b="1" kern="100" dirty="0">
                        <a:effectLst/>
                        <a:latin typeface="+mn-ea"/>
                        <a:ea typeface="+mn-ea"/>
                        <a:cs typeface="Times New Roman"/>
                      </a:endParaRPr>
                    </a:p>
                  </a:txBody>
                  <a:tcPr marL="67693" marR="6769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33CC33"/>
                      </a:solidFill>
                      <a:prstDash val="sysDash"/>
                      <a:round/>
                      <a:headEnd type="none" w="med" len="med"/>
                      <a:tailEnd type="none" w="med" len="med"/>
                    </a:lnB>
                  </a:tcPr>
                </a:tc>
                <a:tc>
                  <a:txBody>
                    <a:bodyPr/>
                    <a:lstStyle/>
                    <a:p>
                      <a:pPr algn="ctr">
                        <a:lnSpc>
                          <a:spcPts val="2000"/>
                        </a:lnSpc>
                        <a:spcAft>
                          <a:spcPts val="0"/>
                        </a:spcAft>
                      </a:pPr>
                      <a:r>
                        <a:rPr lang="en-US" sz="1200" kern="100" dirty="0">
                          <a:effectLst/>
                          <a:latin typeface="+mn-ea"/>
                          <a:ea typeface="+mn-ea"/>
                        </a:rPr>
                        <a:t>111</a:t>
                      </a:r>
                      <a:endParaRPr lang="zh-TW" sz="1200" kern="100" dirty="0">
                        <a:effectLst/>
                        <a:latin typeface="+mn-ea"/>
                        <a:ea typeface="+mn-ea"/>
                      </a:endParaRPr>
                    </a:p>
                    <a:p>
                      <a:pPr algn="ctr">
                        <a:lnSpc>
                          <a:spcPts val="2000"/>
                        </a:lnSpc>
                        <a:spcAft>
                          <a:spcPts val="0"/>
                        </a:spcAft>
                      </a:pPr>
                      <a:r>
                        <a:rPr lang="zh-TW" sz="1200" kern="100" dirty="0">
                          <a:effectLst/>
                          <a:latin typeface="+mn-ea"/>
                          <a:ea typeface="+mn-ea"/>
                        </a:rPr>
                        <a:t>學年</a:t>
                      </a:r>
                      <a:endParaRPr lang="zh-TW" sz="1200" b="1" kern="100" dirty="0">
                        <a:effectLst/>
                        <a:latin typeface="+mn-ea"/>
                        <a:ea typeface="+mn-ea"/>
                        <a:cs typeface="Times New Roman"/>
                      </a:endParaRPr>
                    </a:p>
                  </a:txBody>
                  <a:tcPr marL="67693" marR="6769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33CC33"/>
                      </a:solidFill>
                      <a:prstDash val="sysDash"/>
                      <a:round/>
                      <a:headEnd type="none" w="med" len="med"/>
                      <a:tailEnd type="none" w="med" len="med"/>
                    </a:lnB>
                  </a:tcPr>
                </a:tc>
                <a:tc>
                  <a:txBody>
                    <a:bodyPr/>
                    <a:lstStyle/>
                    <a:p>
                      <a:pPr algn="ctr">
                        <a:lnSpc>
                          <a:spcPts val="2000"/>
                        </a:lnSpc>
                        <a:spcAft>
                          <a:spcPts val="0"/>
                        </a:spcAft>
                      </a:pPr>
                      <a:r>
                        <a:rPr lang="en-US" sz="1200" kern="100" dirty="0">
                          <a:effectLst/>
                          <a:latin typeface="+mn-ea"/>
                          <a:ea typeface="+mn-ea"/>
                        </a:rPr>
                        <a:t>112</a:t>
                      </a:r>
                      <a:endParaRPr lang="zh-TW" sz="1200" kern="100" dirty="0">
                        <a:effectLst/>
                        <a:latin typeface="+mn-ea"/>
                        <a:ea typeface="+mn-ea"/>
                      </a:endParaRPr>
                    </a:p>
                    <a:p>
                      <a:pPr algn="ctr">
                        <a:lnSpc>
                          <a:spcPts val="2000"/>
                        </a:lnSpc>
                        <a:spcAft>
                          <a:spcPts val="0"/>
                        </a:spcAft>
                      </a:pPr>
                      <a:r>
                        <a:rPr lang="zh-TW" sz="1200" kern="100" dirty="0">
                          <a:effectLst/>
                          <a:latin typeface="+mn-ea"/>
                          <a:ea typeface="+mn-ea"/>
                        </a:rPr>
                        <a:t>學年</a:t>
                      </a:r>
                      <a:endParaRPr lang="zh-TW" sz="1200" b="1" kern="100" dirty="0">
                        <a:effectLst/>
                        <a:latin typeface="+mn-ea"/>
                        <a:ea typeface="+mn-ea"/>
                        <a:cs typeface="Times New Roman"/>
                      </a:endParaRPr>
                    </a:p>
                  </a:txBody>
                  <a:tcPr marL="67693" marR="6769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33CC33"/>
                      </a:solidFill>
                      <a:prstDash val="sysDash"/>
                      <a:round/>
                      <a:headEnd type="none" w="med" len="med"/>
                      <a:tailEnd type="none" w="med" len="med"/>
                    </a:lnB>
                  </a:tcPr>
                </a:tc>
              </a:tr>
              <a:tr h="382961">
                <a:tc>
                  <a:txBody>
                    <a:bodyPr/>
                    <a:lstStyle/>
                    <a:p>
                      <a:pPr algn="ctr">
                        <a:lnSpc>
                          <a:spcPts val="1500"/>
                        </a:lnSpc>
                        <a:spcAft>
                          <a:spcPts val="0"/>
                        </a:spcAft>
                      </a:pPr>
                      <a:r>
                        <a:rPr lang="zh-TW" sz="1200" kern="100" dirty="0">
                          <a:effectLst/>
                          <a:latin typeface="+mn-ea"/>
                          <a:ea typeface="+mn-ea"/>
                        </a:rPr>
                        <a:t>教師數</a:t>
                      </a:r>
                      <a:endParaRPr lang="zh-TW" sz="1200" b="1" kern="100" dirty="0">
                        <a:effectLst/>
                        <a:latin typeface="+mn-ea"/>
                        <a:ea typeface="+mn-ea"/>
                        <a:cs typeface="Times New Roman"/>
                      </a:endParaRPr>
                    </a:p>
                  </a:txBody>
                  <a:tcPr marL="67693" marR="67693" marT="0" marB="0" anchor="ctr">
                    <a:lnL w="28575" cap="flat" cmpd="sng" algn="ctr">
                      <a:solidFill>
                        <a:srgbClr val="33CC33"/>
                      </a:solidFill>
                      <a:prstDash val="sysDash"/>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33CC33"/>
                      </a:solidFill>
                      <a:prstDash val="sysDash"/>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ts val="1500"/>
                        </a:lnSpc>
                        <a:spcAft>
                          <a:spcPts val="0"/>
                        </a:spcAft>
                      </a:pPr>
                      <a:r>
                        <a:rPr lang="en-US" sz="1200" b="0" kern="100" dirty="0">
                          <a:effectLst/>
                          <a:latin typeface="+mn-ea"/>
                          <a:ea typeface="+mn-ea"/>
                        </a:rPr>
                        <a:t>50,024</a:t>
                      </a:r>
                      <a:endParaRPr lang="zh-TW" sz="1200" b="0" kern="100" dirty="0">
                        <a:effectLst/>
                        <a:latin typeface="+mn-ea"/>
                        <a:ea typeface="+mn-ea"/>
                        <a:cs typeface="Times New Roman"/>
                      </a:endParaRPr>
                    </a:p>
                  </a:txBody>
                  <a:tcPr marL="0" marR="18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33CC33"/>
                      </a:solidFill>
                      <a:prstDash val="sysDash"/>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8255" indent="-46355" algn="r" rtl="0" eaLnBrk="1" latinLnBrk="0" hangingPunct="1">
                        <a:lnSpc>
                          <a:spcPts val="1500"/>
                        </a:lnSpc>
                        <a:spcAft>
                          <a:spcPts val="0"/>
                        </a:spcAft>
                      </a:pPr>
                      <a:r>
                        <a:rPr kumimoji="0" lang="en-US" sz="1200" b="0" kern="100" dirty="0">
                          <a:solidFill>
                            <a:schemeClr val="dk1"/>
                          </a:solidFill>
                          <a:effectLst/>
                          <a:latin typeface="+mn-ea"/>
                          <a:ea typeface="+mn-ea"/>
                          <a:cs typeface="+mn-cs"/>
                        </a:rPr>
                        <a:t>49,581</a:t>
                      </a:r>
                      <a:endParaRPr kumimoji="0" lang="zh-TW" sz="1200" b="0" kern="100" dirty="0">
                        <a:solidFill>
                          <a:schemeClr val="dk1"/>
                        </a:solidFill>
                        <a:effectLst/>
                        <a:latin typeface="+mn-ea"/>
                        <a:ea typeface="+mn-ea"/>
                        <a:cs typeface="+mn-cs"/>
                      </a:endParaRPr>
                    </a:p>
                  </a:txBody>
                  <a:tcPr marL="0" marR="18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33CC33"/>
                      </a:solidFill>
                      <a:prstDash val="sysDash"/>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8255" indent="-46355" algn="r" rtl="0" eaLnBrk="1" latinLnBrk="0" hangingPunct="1">
                        <a:lnSpc>
                          <a:spcPts val="1500"/>
                        </a:lnSpc>
                        <a:spcAft>
                          <a:spcPts val="0"/>
                        </a:spcAft>
                      </a:pPr>
                      <a:r>
                        <a:rPr kumimoji="0" lang="en-US" altLang="zh-TW" sz="1200" b="0" kern="100" dirty="0" smtClean="0">
                          <a:solidFill>
                            <a:schemeClr val="dk1"/>
                          </a:solidFill>
                          <a:effectLst/>
                          <a:latin typeface="+mn-ea"/>
                          <a:ea typeface="+mn-ea"/>
                          <a:cs typeface="+mn-cs"/>
                        </a:rPr>
                        <a:t>49,196</a:t>
                      </a:r>
                      <a:endParaRPr kumimoji="0" lang="zh-TW" sz="1200" b="0" kern="100" dirty="0">
                        <a:solidFill>
                          <a:schemeClr val="dk1"/>
                        </a:solidFill>
                        <a:effectLst/>
                        <a:latin typeface="+mn-ea"/>
                        <a:ea typeface="+mn-ea"/>
                        <a:cs typeface="+mn-cs"/>
                      </a:endParaRPr>
                    </a:p>
                  </a:txBody>
                  <a:tcPr marL="0" marR="18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33CC33"/>
                      </a:solidFill>
                      <a:prstDash val="sysDash"/>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indent="-71120" algn="r" rtl="0" eaLnBrk="1" latinLnBrk="0" hangingPunct="1">
                        <a:lnSpc>
                          <a:spcPts val="1500"/>
                        </a:lnSpc>
                        <a:spcAft>
                          <a:spcPts val="0"/>
                        </a:spcAft>
                      </a:pPr>
                      <a:r>
                        <a:rPr kumimoji="0" lang="en-US" sz="1200" b="0" kern="100" dirty="0">
                          <a:solidFill>
                            <a:schemeClr val="dk1"/>
                          </a:solidFill>
                          <a:effectLst/>
                          <a:latin typeface="+mn-ea"/>
                          <a:ea typeface="+mn-ea"/>
                          <a:cs typeface="+mn-cs"/>
                        </a:rPr>
                        <a:t>48,601</a:t>
                      </a:r>
                      <a:endParaRPr kumimoji="0" lang="zh-TW" sz="1200" b="0" kern="100" dirty="0">
                        <a:solidFill>
                          <a:schemeClr val="dk1"/>
                        </a:solidFill>
                        <a:effectLst/>
                        <a:latin typeface="+mn-ea"/>
                        <a:ea typeface="+mn-ea"/>
                        <a:cs typeface="+mn-cs"/>
                      </a:endParaRPr>
                    </a:p>
                  </a:txBody>
                  <a:tcPr marL="0" marR="18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33CC33"/>
                      </a:solidFill>
                      <a:prstDash val="sysDash"/>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6350" indent="-53340" algn="r">
                        <a:lnSpc>
                          <a:spcPts val="1500"/>
                        </a:lnSpc>
                        <a:spcAft>
                          <a:spcPts val="0"/>
                        </a:spcAft>
                      </a:pPr>
                      <a:r>
                        <a:rPr lang="en-US" sz="1200" b="0" kern="100" dirty="0">
                          <a:effectLst/>
                          <a:latin typeface="+mn-ea"/>
                          <a:ea typeface="+mn-ea"/>
                        </a:rPr>
                        <a:t>47,768</a:t>
                      </a:r>
                      <a:endParaRPr lang="zh-TW" sz="1200" b="0" kern="100" dirty="0">
                        <a:effectLst/>
                        <a:latin typeface="+mn-ea"/>
                        <a:ea typeface="+mn-ea"/>
                        <a:cs typeface="Times New Roman"/>
                      </a:endParaRPr>
                    </a:p>
                  </a:txBody>
                  <a:tcPr marL="0" marR="18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33CC33"/>
                      </a:solidFill>
                      <a:prstDash val="sysDash"/>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8255" indent="-46355" algn="r">
                        <a:lnSpc>
                          <a:spcPts val="1500"/>
                        </a:lnSpc>
                        <a:spcAft>
                          <a:spcPts val="0"/>
                        </a:spcAft>
                      </a:pPr>
                      <a:r>
                        <a:rPr lang="en-US" sz="1200" b="0" kern="100" dirty="0">
                          <a:effectLst/>
                          <a:latin typeface="+mn-ea"/>
                          <a:ea typeface="+mn-ea"/>
                        </a:rPr>
                        <a:t>46,900</a:t>
                      </a:r>
                      <a:endParaRPr lang="zh-TW" sz="1200" b="0" kern="100" dirty="0">
                        <a:effectLst/>
                        <a:latin typeface="+mn-ea"/>
                        <a:ea typeface="+mn-ea"/>
                        <a:cs typeface="Times New Roman"/>
                      </a:endParaRPr>
                    </a:p>
                  </a:txBody>
                  <a:tcPr marL="0" marR="18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33CC33"/>
                      </a:solidFill>
                      <a:prstDash val="sysDash"/>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ts val="1500"/>
                        </a:lnSpc>
                        <a:spcAft>
                          <a:spcPts val="0"/>
                        </a:spcAft>
                      </a:pPr>
                      <a:r>
                        <a:rPr lang="en-US" sz="1200" b="0" kern="100" dirty="0">
                          <a:effectLst/>
                          <a:latin typeface="+mn-ea"/>
                          <a:ea typeface="+mn-ea"/>
                        </a:rPr>
                        <a:t>45,845</a:t>
                      </a:r>
                      <a:endParaRPr lang="zh-TW" sz="1200" b="0" kern="100" dirty="0">
                        <a:effectLst/>
                        <a:latin typeface="+mn-ea"/>
                        <a:ea typeface="+mn-ea"/>
                        <a:cs typeface="Times New Roman"/>
                      </a:endParaRPr>
                    </a:p>
                  </a:txBody>
                  <a:tcPr marL="0" marR="18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33CC33"/>
                      </a:solidFill>
                      <a:prstDash val="sysDash"/>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6985" indent="-46355" algn="r">
                        <a:lnSpc>
                          <a:spcPts val="1500"/>
                        </a:lnSpc>
                        <a:spcAft>
                          <a:spcPts val="0"/>
                        </a:spcAft>
                      </a:pPr>
                      <a:r>
                        <a:rPr lang="en-US" sz="1200" b="0" kern="100" dirty="0">
                          <a:effectLst/>
                          <a:latin typeface="+mn-ea"/>
                          <a:ea typeface="+mn-ea"/>
                        </a:rPr>
                        <a:t>44,548</a:t>
                      </a:r>
                      <a:endParaRPr lang="zh-TW" sz="1200" b="0" kern="100" dirty="0">
                        <a:effectLst/>
                        <a:latin typeface="+mn-ea"/>
                        <a:ea typeface="+mn-ea"/>
                        <a:cs typeface="Times New Roman"/>
                      </a:endParaRPr>
                    </a:p>
                  </a:txBody>
                  <a:tcPr marL="0" marR="18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33CC33"/>
                      </a:solidFill>
                      <a:prstDash val="sysDash"/>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6350" indent="-44450" algn="r">
                        <a:lnSpc>
                          <a:spcPts val="1500"/>
                        </a:lnSpc>
                        <a:spcAft>
                          <a:spcPts val="0"/>
                        </a:spcAft>
                      </a:pPr>
                      <a:r>
                        <a:rPr lang="en-US" sz="1200" b="0" kern="100" dirty="0">
                          <a:effectLst/>
                          <a:latin typeface="+mn-ea"/>
                          <a:ea typeface="+mn-ea"/>
                        </a:rPr>
                        <a:t>43,161</a:t>
                      </a:r>
                      <a:endParaRPr lang="zh-TW" sz="1200" b="0" kern="100" dirty="0">
                        <a:effectLst/>
                        <a:latin typeface="+mn-ea"/>
                        <a:ea typeface="+mn-ea"/>
                        <a:cs typeface="Times New Roman"/>
                      </a:endParaRPr>
                    </a:p>
                  </a:txBody>
                  <a:tcPr marL="0" marR="18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33CC33"/>
                      </a:solidFill>
                      <a:prstDash val="sysDash"/>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9525" indent="-47625" algn="r">
                        <a:lnSpc>
                          <a:spcPts val="1500"/>
                        </a:lnSpc>
                        <a:spcAft>
                          <a:spcPts val="0"/>
                        </a:spcAft>
                      </a:pPr>
                      <a:r>
                        <a:rPr lang="en-US" sz="1200" b="0" kern="100" dirty="0">
                          <a:effectLst/>
                          <a:latin typeface="+mn-ea"/>
                          <a:ea typeface="+mn-ea"/>
                        </a:rPr>
                        <a:t>41,398</a:t>
                      </a:r>
                      <a:endParaRPr lang="zh-TW" sz="1200" b="0" kern="100" dirty="0">
                        <a:effectLst/>
                        <a:latin typeface="+mn-ea"/>
                        <a:ea typeface="+mn-ea"/>
                        <a:cs typeface="Times New Roman"/>
                      </a:endParaRPr>
                    </a:p>
                  </a:txBody>
                  <a:tcPr marL="0" marR="18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33CC33"/>
                      </a:solidFill>
                      <a:prstDash val="sysDash"/>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7620" indent="-85090" algn="r">
                        <a:lnSpc>
                          <a:spcPts val="1500"/>
                        </a:lnSpc>
                        <a:spcAft>
                          <a:spcPts val="0"/>
                        </a:spcAft>
                      </a:pPr>
                      <a:r>
                        <a:rPr lang="en-US" sz="1200" b="0" kern="100" dirty="0">
                          <a:effectLst/>
                          <a:latin typeface="+mn-ea"/>
                          <a:ea typeface="+mn-ea"/>
                        </a:rPr>
                        <a:t>39,579</a:t>
                      </a:r>
                      <a:endParaRPr lang="zh-TW" sz="1200" b="0" kern="100" dirty="0">
                        <a:effectLst/>
                        <a:latin typeface="+mn-ea"/>
                        <a:ea typeface="+mn-ea"/>
                        <a:cs typeface="Times New Roman"/>
                      </a:endParaRPr>
                    </a:p>
                  </a:txBody>
                  <a:tcPr marL="0" marR="18000" marT="0" marB="0" anchor="ctr">
                    <a:lnL w="12700" cap="flat" cmpd="sng" algn="ctr">
                      <a:solidFill>
                        <a:schemeClr val="bg1"/>
                      </a:solidFill>
                      <a:prstDash val="solid"/>
                      <a:round/>
                      <a:headEnd type="none" w="med" len="med"/>
                      <a:tailEnd type="none" w="med" len="med"/>
                    </a:lnL>
                    <a:lnR w="28575" cap="flat" cmpd="sng" algn="ctr">
                      <a:solidFill>
                        <a:srgbClr val="33CC33"/>
                      </a:solidFill>
                      <a:prstDash val="sysDash"/>
                      <a:round/>
                      <a:headEnd type="none" w="med" len="med"/>
                      <a:tailEnd type="none" w="med" len="med"/>
                    </a:lnR>
                    <a:lnT w="28575" cap="flat" cmpd="sng" algn="ctr">
                      <a:solidFill>
                        <a:srgbClr val="33CC33"/>
                      </a:solidFill>
                      <a:prstDash val="sysDash"/>
                      <a:round/>
                      <a:headEnd type="none" w="med" len="med"/>
                      <a:tailEnd type="none" w="med" len="med"/>
                    </a:lnT>
                    <a:lnB w="12700" cap="flat" cmpd="sng" algn="ctr">
                      <a:solidFill>
                        <a:schemeClr val="bg1"/>
                      </a:solidFill>
                      <a:prstDash val="solid"/>
                      <a:round/>
                      <a:headEnd type="none" w="med" len="med"/>
                      <a:tailEnd type="none" w="med" len="med"/>
                    </a:lnB>
                  </a:tcPr>
                </a:tc>
              </a:tr>
              <a:tr h="424798">
                <a:tc>
                  <a:txBody>
                    <a:bodyPr/>
                    <a:lstStyle/>
                    <a:p>
                      <a:pPr algn="ctr">
                        <a:lnSpc>
                          <a:spcPts val="1500"/>
                        </a:lnSpc>
                        <a:spcAft>
                          <a:spcPts val="0"/>
                        </a:spcAft>
                      </a:pPr>
                      <a:r>
                        <a:rPr lang="zh-TW" altLang="en-US" sz="1100" b="1" kern="100" dirty="0" smtClean="0">
                          <a:effectLst/>
                          <a:latin typeface="+mn-ea"/>
                          <a:ea typeface="+mn-ea"/>
                          <a:cs typeface="Times New Roman"/>
                        </a:rPr>
                        <a:t>較上年增減</a:t>
                      </a:r>
                      <a:endParaRPr lang="zh-TW" sz="1100" b="1" kern="100" dirty="0">
                        <a:effectLst/>
                        <a:latin typeface="+mn-ea"/>
                        <a:ea typeface="+mn-ea"/>
                        <a:cs typeface="Times New Roman"/>
                      </a:endParaRPr>
                    </a:p>
                  </a:txBody>
                  <a:tcPr marL="67693" marR="67693" marT="0" marB="0" anchor="ctr">
                    <a:lnL w="28575" cap="flat" cmpd="sng" algn="ctr">
                      <a:solidFill>
                        <a:srgbClr val="33CC33"/>
                      </a:solidFill>
                      <a:prstDash val="sysDash"/>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33CC33"/>
                      </a:solidFill>
                      <a:prstDash val="sysDash"/>
                      <a:round/>
                      <a:headEnd type="none" w="med" len="med"/>
                      <a:tailEnd type="none" w="med" len="med"/>
                    </a:lnB>
                  </a:tcPr>
                </a:tc>
                <a:tc>
                  <a:txBody>
                    <a:bodyPr/>
                    <a:lstStyle/>
                    <a:p>
                      <a:pPr algn="r">
                        <a:spcAft>
                          <a:spcPts val="0"/>
                        </a:spcAft>
                      </a:pPr>
                      <a:r>
                        <a:rPr lang="en-US" sz="1200" b="0" kern="100" dirty="0">
                          <a:effectLst/>
                          <a:latin typeface="+mn-ea"/>
                          <a:ea typeface="+mn-ea"/>
                          <a:cs typeface="Times New Roman" panose="02020603050405020304" pitchFamily="18" charset="0"/>
                        </a:rPr>
                        <a:t>-</a:t>
                      </a:r>
                      <a:endParaRPr lang="zh-TW" sz="1200" b="0" kern="100" dirty="0">
                        <a:effectLst/>
                        <a:latin typeface="+mn-ea"/>
                        <a:ea typeface="+mn-ea"/>
                        <a:cs typeface="Times New Roman" panose="02020603050405020304" pitchFamily="18" charset="0"/>
                      </a:endParaRPr>
                    </a:p>
                  </a:txBody>
                  <a:tcPr marL="36195" marR="539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33CC33"/>
                      </a:solidFill>
                      <a:prstDash val="sysDash"/>
                      <a:round/>
                      <a:headEnd type="none" w="med" len="med"/>
                      <a:tailEnd type="none" w="med" len="med"/>
                    </a:lnB>
                    <a:solidFill>
                      <a:schemeClr val="accent4">
                        <a:lumMod val="20000"/>
                        <a:lumOff val="80000"/>
                      </a:schemeClr>
                    </a:solidFill>
                  </a:tcPr>
                </a:tc>
                <a:tc>
                  <a:txBody>
                    <a:bodyPr/>
                    <a:lstStyle/>
                    <a:p>
                      <a:pPr algn="r">
                        <a:spcAft>
                          <a:spcPts val="0"/>
                        </a:spcAft>
                      </a:pPr>
                      <a:r>
                        <a:rPr lang="en-US" sz="1200" b="0" kern="100" dirty="0">
                          <a:effectLst/>
                          <a:latin typeface="+mn-ea"/>
                          <a:ea typeface="+mn-ea"/>
                          <a:cs typeface="Times New Roman" panose="02020603050405020304" pitchFamily="18" charset="0"/>
                        </a:rPr>
                        <a:t>-443</a:t>
                      </a:r>
                      <a:endParaRPr lang="zh-TW" sz="1200" b="0" kern="100" dirty="0">
                        <a:effectLst/>
                        <a:latin typeface="+mn-ea"/>
                        <a:ea typeface="+mn-ea"/>
                        <a:cs typeface="Times New Roman" panose="02020603050405020304" pitchFamily="18" charset="0"/>
                      </a:endParaRPr>
                    </a:p>
                  </a:txBody>
                  <a:tcPr marL="36195" marR="539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33CC33"/>
                      </a:solidFill>
                      <a:prstDash val="sysDash"/>
                      <a:round/>
                      <a:headEnd type="none" w="med" len="med"/>
                      <a:tailEnd type="none" w="med" len="med"/>
                    </a:lnB>
                  </a:tcPr>
                </a:tc>
                <a:tc>
                  <a:txBody>
                    <a:bodyPr/>
                    <a:lstStyle/>
                    <a:p>
                      <a:pPr algn="r">
                        <a:spcAft>
                          <a:spcPts val="0"/>
                        </a:spcAft>
                      </a:pPr>
                      <a:r>
                        <a:rPr lang="en-US" sz="1200" b="0" kern="100" dirty="0">
                          <a:effectLst/>
                          <a:latin typeface="+mn-ea"/>
                          <a:ea typeface="+mn-ea"/>
                          <a:cs typeface="Times New Roman" panose="02020603050405020304" pitchFamily="18" charset="0"/>
                        </a:rPr>
                        <a:t>-385</a:t>
                      </a:r>
                      <a:endParaRPr lang="zh-TW" sz="1200" b="0" kern="100" dirty="0">
                        <a:effectLst/>
                        <a:latin typeface="+mn-ea"/>
                        <a:ea typeface="+mn-ea"/>
                        <a:cs typeface="Times New Roman" panose="02020603050405020304" pitchFamily="18" charset="0"/>
                      </a:endParaRPr>
                    </a:p>
                  </a:txBody>
                  <a:tcPr marL="36195" marR="3619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33CC33"/>
                      </a:solidFill>
                      <a:prstDash val="sysDash"/>
                      <a:round/>
                      <a:headEnd type="none" w="med" len="med"/>
                      <a:tailEnd type="none" w="med" len="med"/>
                    </a:lnB>
                  </a:tcPr>
                </a:tc>
                <a:tc>
                  <a:txBody>
                    <a:bodyPr/>
                    <a:lstStyle/>
                    <a:p>
                      <a:pPr algn="r">
                        <a:spcAft>
                          <a:spcPts val="0"/>
                        </a:spcAft>
                      </a:pPr>
                      <a:r>
                        <a:rPr lang="en-US" sz="1200" b="0" kern="100" dirty="0">
                          <a:effectLst/>
                          <a:latin typeface="+mn-ea"/>
                          <a:ea typeface="+mn-ea"/>
                          <a:cs typeface="Times New Roman" panose="02020603050405020304" pitchFamily="18" charset="0"/>
                        </a:rPr>
                        <a:t>-595</a:t>
                      </a:r>
                      <a:endParaRPr lang="zh-TW" sz="1200" b="0" kern="100" dirty="0">
                        <a:effectLst/>
                        <a:latin typeface="+mn-ea"/>
                        <a:ea typeface="+mn-ea"/>
                        <a:cs typeface="Times New Roman" panose="02020603050405020304" pitchFamily="18" charset="0"/>
                      </a:endParaRPr>
                    </a:p>
                  </a:txBody>
                  <a:tcPr marL="36195" marR="539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33CC33"/>
                      </a:solidFill>
                      <a:prstDash val="sysDash"/>
                      <a:round/>
                      <a:headEnd type="none" w="med" len="med"/>
                      <a:tailEnd type="none" w="med" len="med"/>
                    </a:lnB>
                  </a:tcPr>
                </a:tc>
                <a:tc>
                  <a:txBody>
                    <a:bodyPr/>
                    <a:lstStyle/>
                    <a:p>
                      <a:pPr algn="r">
                        <a:spcAft>
                          <a:spcPts val="0"/>
                        </a:spcAft>
                      </a:pPr>
                      <a:r>
                        <a:rPr lang="en-US" sz="1200" b="0" kern="100" dirty="0">
                          <a:effectLst/>
                          <a:latin typeface="+mn-ea"/>
                          <a:ea typeface="+mn-ea"/>
                          <a:cs typeface="Times New Roman" panose="02020603050405020304" pitchFamily="18" charset="0"/>
                        </a:rPr>
                        <a:t>-833</a:t>
                      </a:r>
                      <a:endParaRPr lang="zh-TW" sz="1200" b="0" kern="100" dirty="0">
                        <a:effectLst/>
                        <a:latin typeface="+mn-ea"/>
                        <a:ea typeface="+mn-ea"/>
                        <a:cs typeface="Times New Roman" panose="02020603050405020304" pitchFamily="18" charset="0"/>
                      </a:endParaRPr>
                    </a:p>
                  </a:txBody>
                  <a:tcPr marL="36195" marR="539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33CC33"/>
                      </a:solidFill>
                      <a:prstDash val="sysDash"/>
                      <a:round/>
                      <a:headEnd type="none" w="med" len="med"/>
                      <a:tailEnd type="none" w="med" len="med"/>
                    </a:lnB>
                  </a:tcPr>
                </a:tc>
                <a:tc>
                  <a:txBody>
                    <a:bodyPr/>
                    <a:lstStyle/>
                    <a:p>
                      <a:pPr algn="r">
                        <a:spcAft>
                          <a:spcPts val="0"/>
                        </a:spcAft>
                      </a:pPr>
                      <a:r>
                        <a:rPr lang="en-US" sz="1200" b="0" kern="100" dirty="0">
                          <a:effectLst/>
                          <a:latin typeface="+mn-ea"/>
                          <a:ea typeface="+mn-ea"/>
                          <a:cs typeface="Times New Roman" panose="02020603050405020304" pitchFamily="18" charset="0"/>
                        </a:rPr>
                        <a:t>-868</a:t>
                      </a:r>
                      <a:endParaRPr lang="zh-TW" sz="1200" b="0" kern="100" dirty="0">
                        <a:effectLst/>
                        <a:latin typeface="+mn-ea"/>
                        <a:ea typeface="+mn-ea"/>
                        <a:cs typeface="Times New Roman" panose="02020603050405020304" pitchFamily="18" charset="0"/>
                      </a:endParaRPr>
                    </a:p>
                  </a:txBody>
                  <a:tcPr marL="36195" marR="539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33CC33"/>
                      </a:solidFill>
                      <a:prstDash val="sysDash"/>
                      <a:round/>
                      <a:headEnd type="none" w="med" len="med"/>
                      <a:tailEnd type="none" w="med" len="med"/>
                    </a:lnB>
                  </a:tcPr>
                </a:tc>
                <a:tc>
                  <a:txBody>
                    <a:bodyPr/>
                    <a:lstStyle/>
                    <a:p>
                      <a:pPr algn="r">
                        <a:spcAft>
                          <a:spcPts val="0"/>
                        </a:spcAft>
                      </a:pPr>
                      <a:r>
                        <a:rPr lang="en-US" sz="1200" b="0" kern="100" dirty="0">
                          <a:effectLst/>
                          <a:latin typeface="+mn-ea"/>
                          <a:ea typeface="+mn-ea"/>
                          <a:cs typeface="Times New Roman" panose="02020603050405020304" pitchFamily="18" charset="0"/>
                        </a:rPr>
                        <a:t>-1,055</a:t>
                      </a:r>
                      <a:endParaRPr lang="zh-TW" sz="1200" b="0" kern="100" dirty="0">
                        <a:effectLst/>
                        <a:latin typeface="+mn-ea"/>
                        <a:ea typeface="+mn-ea"/>
                        <a:cs typeface="Times New Roman" panose="02020603050405020304" pitchFamily="18" charset="0"/>
                      </a:endParaRPr>
                    </a:p>
                  </a:txBody>
                  <a:tcPr marL="36195" marR="539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33CC33"/>
                      </a:solidFill>
                      <a:prstDash val="sysDash"/>
                      <a:round/>
                      <a:headEnd type="none" w="med" len="med"/>
                      <a:tailEnd type="none" w="med" len="med"/>
                    </a:lnB>
                  </a:tcPr>
                </a:tc>
                <a:tc>
                  <a:txBody>
                    <a:bodyPr/>
                    <a:lstStyle/>
                    <a:p>
                      <a:pPr algn="r">
                        <a:spcAft>
                          <a:spcPts val="0"/>
                        </a:spcAft>
                      </a:pPr>
                      <a:r>
                        <a:rPr lang="en-US" sz="1200" b="0" kern="100" dirty="0">
                          <a:effectLst/>
                          <a:latin typeface="+mn-ea"/>
                          <a:ea typeface="+mn-ea"/>
                          <a:cs typeface="Times New Roman" panose="02020603050405020304" pitchFamily="18" charset="0"/>
                        </a:rPr>
                        <a:t>-1,297</a:t>
                      </a:r>
                      <a:endParaRPr lang="zh-TW" sz="1200" b="0" kern="100" dirty="0">
                        <a:effectLst/>
                        <a:latin typeface="+mn-ea"/>
                        <a:ea typeface="+mn-ea"/>
                        <a:cs typeface="Times New Roman" panose="02020603050405020304" pitchFamily="18" charset="0"/>
                      </a:endParaRPr>
                    </a:p>
                  </a:txBody>
                  <a:tcPr marL="36195" marR="539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33CC33"/>
                      </a:solidFill>
                      <a:prstDash val="sysDash"/>
                      <a:round/>
                      <a:headEnd type="none" w="med" len="med"/>
                      <a:tailEnd type="none" w="med" len="med"/>
                    </a:lnB>
                  </a:tcPr>
                </a:tc>
                <a:tc>
                  <a:txBody>
                    <a:bodyPr/>
                    <a:lstStyle/>
                    <a:p>
                      <a:pPr algn="r">
                        <a:spcAft>
                          <a:spcPts val="0"/>
                        </a:spcAft>
                      </a:pPr>
                      <a:r>
                        <a:rPr lang="en-US" sz="1200" b="0" kern="100" dirty="0">
                          <a:effectLst/>
                          <a:latin typeface="+mn-ea"/>
                          <a:ea typeface="+mn-ea"/>
                          <a:cs typeface="Times New Roman" panose="02020603050405020304" pitchFamily="18" charset="0"/>
                        </a:rPr>
                        <a:t>-1,387</a:t>
                      </a:r>
                      <a:endParaRPr lang="zh-TW" sz="1200" b="0" kern="100" dirty="0">
                        <a:effectLst/>
                        <a:latin typeface="+mn-ea"/>
                        <a:ea typeface="+mn-ea"/>
                        <a:cs typeface="Times New Roman" panose="02020603050405020304" pitchFamily="18" charset="0"/>
                      </a:endParaRPr>
                    </a:p>
                  </a:txBody>
                  <a:tcPr marL="36195" marR="539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33CC33"/>
                      </a:solidFill>
                      <a:prstDash val="sysDash"/>
                      <a:round/>
                      <a:headEnd type="none" w="med" len="med"/>
                      <a:tailEnd type="none" w="med" len="med"/>
                    </a:lnB>
                  </a:tcPr>
                </a:tc>
                <a:tc>
                  <a:txBody>
                    <a:bodyPr/>
                    <a:lstStyle/>
                    <a:p>
                      <a:pPr algn="r">
                        <a:spcAft>
                          <a:spcPts val="0"/>
                        </a:spcAft>
                      </a:pPr>
                      <a:r>
                        <a:rPr lang="en-US" sz="1200" b="0" kern="100" dirty="0">
                          <a:effectLst/>
                          <a:latin typeface="+mn-ea"/>
                          <a:ea typeface="+mn-ea"/>
                          <a:cs typeface="Times New Roman" panose="02020603050405020304" pitchFamily="18" charset="0"/>
                        </a:rPr>
                        <a:t>-1,763</a:t>
                      </a:r>
                      <a:endParaRPr lang="zh-TW" sz="1200" b="0" kern="100" dirty="0">
                        <a:effectLst/>
                        <a:latin typeface="+mn-ea"/>
                        <a:ea typeface="+mn-ea"/>
                        <a:cs typeface="Times New Roman" panose="02020603050405020304" pitchFamily="18" charset="0"/>
                      </a:endParaRPr>
                    </a:p>
                  </a:txBody>
                  <a:tcPr marL="36195" marR="539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33CC33"/>
                      </a:solidFill>
                      <a:prstDash val="sysDash"/>
                      <a:round/>
                      <a:headEnd type="none" w="med" len="med"/>
                      <a:tailEnd type="none" w="med" len="med"/>
                    </a:lnB>
                  </a:tcPr>
                </a:tc>
                <a:tc>
                  <a:txBody>
                    <a:bodyPr/>
                    <a:lstStyle/>
                    <a:p>
                      <a:pPr algn="r">
                        <a:spcAft>
                          <a:spcPts val="0"/>
                        </a:spcAft>
                      </a:pPr>
                      <a:r>
                        <a:rPr lang="en-US" sz="1200" b="0" kern="100" dirty="0">
                          <a:effectLst/>
                          <a:latin typeface="+mn-ea"/>
                          <a:ea typeface="+mn-ea"/>
                          <a:cs typeface="Times New Roman" panose="02020603050405020304" pitchFamily="18" charset="0"/>
                        </a:rPr>
                        <a:t>-1,819</a:t>
                      </a:r>
                      <a:endParaRPr lang="zh-TW" sz="1200" b="0" kern="100" dirty="0">
                        <a:effectLst/>
                        <a:latin typeface="+mn-ea"/>
                        <a:ea typeface="+mn-ea"/>
                        <a:cs typeface="Times New Roman" panose="02020603050405020304" pitchFamily="18" charset="0"/>
                      </a:endParaRPr>
                    </a:p>
                  </a:txBody>
                  <a:tcPr marL="36195" marR="53975" marT="0" marB="0" anchor="ctr">
                    <a:lnL w="12700" cap="flat" cmpd="sng" algn="ctr">
                      <a:solidFill>
                        <a:schemeClr val="bg1"/>
                      </a:solidFill>
                      <a:prstDash val="solid"/>
                      <a:round/>
                      <a:headEnd type="none" w="med" len="med"/>
                      <a:tailEnd type="none" w="med" len="med"/>
                    </a:lnL>
                    <a:lnR w="28575" cap="flat" cmpd="sng" algn="ctr">
                      <a:solidFill>
                        <a:srgbClr val="33CC33"/>
                      </a:solidFill>
                      <a:prstDash val="sysDash"/>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33CC33"/>
                      </a:solidFill>
                      <a:prstDash val="sysDash"/>
                      <a:round/>
                      <a:headEnd type="none" w="med" len="med"/>
                      <a:tailEnd type="none" w="med" len="med"/>
                    </a:lnB>
                  </a:tcPr>
                </a:tc>
              </a:tr>
              <a:tr h="411264">
                <a:tc>
                  <a:txBody>
                    <a:bodyPr/>
                    <a:lstStyle/>
                    <a:p>
                      <a:pPr algn="ctr">
                        <a:lnSpc>
                          <a:spcPts val="1500"/>
                        </a:lnSpc>
                        <a:spcAft>
                          <a:spcPts val="0"/>
                        </a:spcAft>
                      </a:pPr>
                      <a:r>
                        <a:rPr lang="zh-TW" altLang="en-US" sz="1200" b="1" u="none" kern="100" dirty="0" smtClean="0">
                          <a:effectLst/>
                          <a:latin typeface="+mn-ea"/>
                          <a:ea typeface="+mn-ea"/>
                          <a:cs typeface="Times New Roman"/>
                        </a:rPr>
                        <a:t>教師屆齡退休人數</a:t>
                      </a:r>
                      <a:endParaRPr lang="zh-TW" sz="1200" b="1" u="none" kern="100" dirty="0">
                        <a:effectLst/>
                        <a:latin typeface="+mn-ea"/>
                        <a:ea typeface="+mn-ea"/>
                        <a:cs typeface="Times New Roman"/>
                      </a:endParaRPr>
                    </a:p>
                  </a:txBody>
                  <a:tcPr marL="67693" marR="67693" marT="0" marB="0" anchor="ctr">
                    <a:lnL w="28575" cap="flat" cmpd="sng" algn="ctr">
                      <a:solidFill>
                        <a:srgbClr val="33CC33"/>
                      </a:solidFill>
                      <a:prstDash val="sysDash"/>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33CC33"/>
                      </a:solidFill>
                      <a:prstDash val="sysDash"/>
                      <a:round/>
                      <a:headEnd type="none" w="med" len="med"/>
                      <a:tailEnd type="none" w="med" len="med"/>
                    </a:lnT>
                    <a:lnB w="28575" cap="flat" cmpd="sng" algn="ctr">
                      <a:solidFill>
                        <a:srgbClr val="33CC33"/>
                      </a:solidFill>
                      <a:prstDash val="sysDash"/>
                      <a:round/>
                      <a:headEnd type="none" w="med" len="med"/>
                      <a:tailEnd type="none" w="med" len="med"/>
                    </a:lnB>
                  </a:tcPr>
                </a:tc>
                <a:tc>
                  <a:txBody>
                    <a:bodyPr/>
                    <a:lstStyle/>
                    <a:p>
                      <a:pPr marL="7620" indent="-85090" algn="r" rtl="0" eaLnBrk="1" fontAlgn="ctr" latinLnBrk="0" hangingPunct="1">
                        <a:lnSpc>
                          <a:spcPts val="1500"/>
                        </a:lnSpc>
                        <a:spcAft>
                          <a:spcPts val="0"/>
                        </a:spcAft>
                      </a:pPr>
                      <a:r>
                        <a:rPr kumimoji="0" lang="en-US" altLang="zh-TW" sz="1200" b="0" u="none" kern="100" dirty="0" smtClean="0">
                          <a:solidFill>
                            <a:schemeClr val="dk1"/>
                          </a:solidFill>
                          <a:effectLst/>
                          <a:latin typeface="+mn-ea"/>
                          <a:ea typeface="+mn-ea"/>
                          <a:cs typeface="+mn-cs"/>
                        </a:rPr>
                        <a:t>440</a:t>
                      </a:r>
                      <a:endParaRPr kumimoji="0" lang="en-US" altLang="zh-TW" sz="1200" b="0" u="none" kern="100" dirty="0">
                        <a:solidFill>
                          <a:schemeClr val="dk1"/>
                        </a:solidFill>
                        <a:effectLst/>
                        <a:latin typeface="+mn-ea"/>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33CC33"/>
                      </a:solidFill>
                      <a:prstDash val="sysDash"/>
                      <a:round/>
                      <a:headEnd type="none" w="med" len="med"/>
                      <a:tailEnd type="none" w="med" len="med"/>
                    </a:lnT>
                    <a:lnB w="28575" cap="flat" cmpd="sng" algn="ctr">
                      <a:solidFill>
                        <a:srgbClr val="33CC33"/>
                      </a:solidFill>
                      <a:prstDash val="sysDash"/>
                      <a:round/>
                      <a:headEnd type="none" w="med" len="med"/>
                      <a:tailEnd type="none" w="med" len="med"/>
                    </a:lnB>
                    <a:solidFill>
                      <a:schemeClr val="accent4">
                        <a:lumMod val="20000"/>
                        <a:lumOff val="80000"/>
                      </a:schemeClr>
                    </a:solidFill>
                  </a:tcPr>
                </a:tc>
                <a:tc>
                  <a:txBody>
                    <a:bodyPr/>
                    <a:lstStyle/>
                    <a:p>
                      <a:pPr marL="7620" indent="-85090" algn="r" rtl="0" eaLnBrk="1" fontAlgn="ctr" latinLnBrk="0" hangingPunct="1">
                        <a:lnSpc>
                          <a:spcPts val="1500"/>
                        </a:lnSpc>
                        <a:spcAft>
                          <a:spcPts val="0"/>
                        </a:spcAft>
                      </a:pPr>
                      <a:r>
                        <a:rPr kumimoji="0" lang="en-US" altLang="zh-TW" sz="1200" b="0" u="none" kern="100" dirty="0" smtClean="0">
                          <a:solidFill>
                            <a:schemeClr val="dk1"/>
                          </a:solidFill>
                          <a:effectLst/>
                          <a:latin typeface="+mn-ea"/>
                          <a:ea typeface="+mn-ea"/>
                          <a:cs typeface="+mn-cs"/>
                        </a:rPr>
                        <a:t>537</a:t>
                      </a:r>
                      <a:endParaRPr kumimoji="0" lang="en-US" altLang="zh-TW" sz="1200" b="0" u="none" kern="100" dirty="0">
                        <a:solidFill>
                          <a:schemeClr val="dk1"/>
                        </a:solidFill>
                        <a:effectLst/>
                        <a:latin typeface="+mn-ea"/>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33CC33"/>
                      </a:solidFill>
                      <a:prstDash val="sysDash"/>
                      <a:round/>
                      <a:headEnd type="none" w="med" len="med"/>
                      <a:tailEnd type="none" w="med" len="med"/>
                    </a:lnT>
                    <a:lnB w="28575" cap="flat" cmpd="sng" algn="ctr">
                      <a:solidFill>
                        <a:srgbClr val="33CC33"/>
                      </a:solidFill>
                      <a:prstDash val="sysDash"/>
                      <a:round/>
                      <a:headEnd type="none" w="med" len="med"/>
                      <a:tailEnd type="none" w="med" len="med"/>
                    </a:lnB>
                  </a:tcPr>
                </a:tc>
                <a:tc>
                  <a:txBody>
                    <a:bodyPr/>
                    <a:lstStyle/>
                    <a:p>
                      <a:pPr marL="7620" indent="-85090" algn="r" rtl="0" eaLnBrk="1" fontAlgn="ctr" latinLnBrk="0" hangingPunct="1">
                        <a:lnSpc>
                          <a:spcPts val="1500"/>
                        </a:lnSpc>
                        <a:spcAft>
                          <a:spcPts val="0"/>
                        </a:spcAft>
                      </a:pPr>
                      <a:r>
                        <a:rPr kumimoji="0" lang="en-US" altLang="zh-TW" sz="1200" b="0" u="none" kern="100" dirty="0" smtClean="0">
                          <a:solidFill>
                            <a:schemeClr val="dk1"/>
                          </a:solidFill>
                          <a:effectLst/>
                          <a:latin typeface="+mn-ea"/>
                          <a:ea typeface="+mn-ea"/>
                          <a:cs typeface="+mn-cs"/>
                        </a:rPr>
                        <a:t>584</a:t>
                      </a:r>
                      <a:endParaRPr kumimoji="0" lang="en-US" altLang="zh-TW" sz="1200" b="0" u="none" kern="100" dirty="0">
                        <a:solidFill>
                          <a:schemeClr val="dk1"/>
                        </a:solidFill>
                        <a:effectLst/>
                        <a:latin typeface="+mn-ea"/>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33CC33"/>
                      </a:solidFill>
                      <a:prstDash val="sysDash"/>
                      <a:round/>
                      <a:headEnd type="none" w="med" len="med"/>
                      <a:tailEnd type="none" w="med" len="med"/>
                    </a:lnT>
                    <a:lnB w="28575" cap="flat" cmpd="sng" algn="ctr">
                      <a:solidFill>
                        <a:srgbClr val="33CC33"/>
                      </a:solidFill>
                      <a:prstDash val="sysDash"/>
                      <a:round/>
                      <a:headEnd type="none" w="med" len="med"/>
                      <a:tailEnd type="none" w="med" len="med"/>
                    </a:lnB>
                  </a:tcPr>
                </a:tc>
                <a:tc>
                  <a:txBody>
                    <a:bodyPr/>
                    <a:lstStyle/>
                    <a:p>
                      <a:pPr marL="7620" indent="-85090" algn="r" rtl="0" eaLnBrk="1" fontAlgn="ctr" latinLnBrk="0" hangingPunct="1">
                        <a:lnSpc>
                          <a:spcPts val="1500"/>
                        </a:lnSpc>
                        <a:spcAft>
                          <a:spcPts val="0"/>
                        </a:spcAft>
                      </a:pPr>
                      <a:r>
                        <a:rPr kumimoji="0" lang="en-US" altLang="zh-TW" sz="1200" b="0" u="none" kern="100" dirty="0" smtClean="0">
                          <a:solidFill>
                            <a:schemeClr val="dk1"/>
                          </a:solidFill>
                          <a:effectLst/>
                          <a:latin typeface="+mn-ea"/>
                          <a:ea typeface="+mn-ea"/>
                          <a:cs typeface="+mn-cs"/>
                        </a:rPr>
                        <a:t>668</a:t>
                      </a:r>
                      <a:endParaRPr kumimoji="0" lang="en-US" altLang="zh-TW" sz="1200" b="0" u="none" kern="100" dirty="0">
                        <a:solidFill>
                          <a:schemeClr val="dk1"/>
                        </a:solidFill>
                        <a:effectLst/>
                        <a:latin typeface="+mn-ea"/>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33CC33"/>
                      </a:solidFill>
                      <a:prstDash val="sysDash"/>
                      <a:round/>
                      <a:headEnd type="none" w="med" len="med"/>
                      <a:tailEnd type="none" w="med" len="med"/>
                    </a:lnT>
                    <a:lnB w="28575" cap="flat" cmpd="sng" algn="ctr">
                      <a:solidFill>
                        <a:srgbClr val="33CC33"/>
                      </a:solidFill>
                      <a:prstDash val="sysDash"/>
                      <a:round/>
                      <a:headEnd type="none" w="med" len="med"/>
                      <a:tailEnd type="none" w="med" len="med"/>
                    </a:lnB>
                  </a:tcPr>
                </a:tc>
                <a:tc>
                  <a:txBody>
                    <a:bodyPr/>
                    <a:lstStyle/>
                    <a:p>
                      <a:pPr marL="7620" indent="-85090" algn="r" rtl="0" eaLnBrk="1" fontAlgn="ctr" latinLnBrk="0" hangingPunct="1">
                        <a:lnSpc>
                          <a:spcPts val="1500"/>
                        </a:lnSpc>
                        <a:spcAft>
                          <a:spcPts val="0"/>
                        </a:spcAft>
                      </a:pPr>
                      <a:r>
                        <a:rPr kumimoji="0" lang="en-US" altLang="zh-TW" sz="1200" b="0" u="none" kern="100" dirty="0" smtClean="0">
                          <a:solidFill>
                            <a:schemeClr val="dk1"/>
                          </a:solidFill>
                          <a:effectLst/>
                          <a:latin typeface="+mn-ea"/>
                          <a:ea typeface="+mn-ea"/>
                          <a:cs typeface="+mn-cs"/>
                        </a:rPr>
                        <a:t>767</a:t>
                      </a:r>
                      <a:endParaRPr kumimoji="0" lang="en-US" altLang="zh-TW" sz="1200" b="0" u="none" kern="100" dirty="0">
                        <a:solidFill>
                          <a:schemeClr val="dk1"/>
                        </a:solidFill>
                        <a:effectLst/>
                        <a:latin typeface="+mn-ea"/>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33CC33"/>
                      </a:solidFill>
                      <a:prstDash val="sysDash"/>
                      <a:round/>
                      <a:headEnd type="none" w="med" len="med"/>
                      <a:tailEnd type="none" w="med" len="med"/>
                    </a:lnT>
                    <a:lnB w="28575" cap="flat" cmpd="sng" algn="ctr">
                      <a:solidFill>
                        <a:srgbClr val="33CC33"/>
                      </a:solidFill>
                      <a:prstDash val="sysDash"/>
                      <a:round/>
                      <a:headEnd type="none" w="med" len="med"/>
                      <a:tailEnd type="none" w="med" len="med"/>
                    </a:lnB>
                  </a:tcPr>
                </a:tc>
                <a:tc>
                  <a:txBody>
                    <a:bodyPr/>
                    <a:lstStyle/>
                    <a:p>
                      <a:pPr marL="7620" indent="-85090" algn="r" rtl="0" eaLnBrk="1" fontAlgn="ctr" latinLnBrk="0" hangingPunct="1">
                        <a:lnSpc>
                          <a:spcPts val="1500"/>
                        </a:lnSpc>
                        <a:spcAft>
                          <a:spcPts val="0"/>
                        </a:spcAft>
                      </a:pPr>
                      <a:r>
                        <a:rPr kumimoji="0" lang="en-US" altLang="zh-TW" sz="1200" b="0" u="none" kern="100" dirty="0" smtClean="0">
                          <a:solidFill>
                            <a:schemeClr val="dk1"/>
                          </a:solidFill>
                          <a:effectLst/>
                          <a:latin typeface="+mn-ea"/>
                          <a:ea typeface="+mn-ea"/>
                          <a:cs typeface="+mn-cs"/>
                        </a:rPr>
                        <a:t>838</a:t>
                      </a:r>
                      <a:endParaRPr kumimoji="0" lang="en-US" altLang="zh-TW" sz="1200" b="0" u="none" kern="100" dirty="0">
                        <a:solidFill>
                          <a:schemeClr val="dk1"/>
                        </a:solidFill>
                        <a:effectLst/>
                        <a:latin typeface="+mn-ea"/>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33CC33"/>
                      </a:solidFill>
                      <a:prstDash val="sysDash"/>
                      <a:round/>
                      <a:headEnd type="none" w="med" len="med"/>
                      <a:tailEnd type="none" w="med" len="med"/>
                    </a:lnT>
                    <a:lnB w="28575" cap="flat" cmpd="sng" algn="ctr">
                      <a:solidFill>
                        <a:srgbClr val="33CC33"/>
                      </a:solidFill>
                      <a:prstDash val="sysDash"/>
                      <a:round/>
                      <a:headEnd type="none" w="med" len="med"/>
                      <a:tailEnd type="none" w="med" len="med"/>
                    </a:lnB>
                  </a:tcPr>
                </a:tc>
                <a:tc>
                  <a:txBody>
                    <a:bodyPr/>
                    <a:lstStyle/>
                    <a:p>
                      <a:pPr marL="7620" indent="-85090" algn="r" rtl="0" eaLnBrk="1" fontAlgn="ctr" latinLnBrk="0" hangingPunct="1">
                        <a:lnSpc>
                          <a:spcPts val="1500"/>
                        </a:lnSpc>
                        <a:spcAft>
                          <a:spcPts val="0"/>
                        </a:spcAft>
                      </a:pPr>
                      <a:r>
                        <a:rPr kumimoji="0" lang="en-US" altLang="zh-TW" sz="1200" b="0" u="none" kern="100" dirty="0" smtClean="0">
                          <a:solidFill>
                            <a:schemeClr val="dk1"/>
                          </a:solidFill>
                          <a:effectLst/>
                          <a:latin typeface="+mn-ea"/>
                          <a:ea typeface="+mn-ea"/>
                          <a:cs typeface="+mn-cs"/>
                        </a:rPr>
                        <a:t>947</a:t>
                      </a:r>
                      <a:endParaRPr kumimoji="0" lang="en-US" altLang="zh-TW" sz="1200" b="0" u="none" kern="100" dirty="0">
                        <a:solidFill>
                          <a:schemeClr val="dk1"/>
                        </a:solidFill>
                        <a:effectLst/>
                        <a:latin typeface="+mn-ea"/>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33CC33"/>
                      </a:solidFill>
                      <a:prstDash val="sysDash"/>
                      <a:round/>
                      <a:headEnd type="none" w="med" len="med"/>
                      <a:tailEnd type="none" w="med" len="med"/>
                    </a:lnT>
                    <a:lnB w="28575" cap="flat" cmpd="sng" algn="ctr">
                      <a:solidFill>
                        <a:srgbClr val="33CC33"/>
                      </a:solidFill>
                      <a:prstDash val="sysDash"/>
                      <a:round/>
                      <a:headEnd type="none" w="med" len="med"/>
                      <a:tailEnd type="none" w="med" len="med"/>
                    </a:lnB>
                  </a:tcPr>
                </a:tc>
                <a:tc>
                  <a:txBody>
                    <a:bodyPr/>
                    <a:lstStyle/>
                    <a:p>
                      <a:pPr marL="7620" indent="-85090" algn="r" rtl="0" eaLnBrk="1" fontAlgn="ctr" latinLnBrk="0" hangingPunct="1">
                        <a:lnSpc>
                          <a:spcPts val="1500"/>
                        </a:lnSpc>
                        <a:spcAft>
                          <a:spcPts val="0"/>
                        </a:spcAft>
                      </a:pPr>
                      <a:r>
                        <a:rPr kumimoji="0" lang="en-US" altLang="zh-TW" sz="1200" b="0" u="none" kern="100" dirty="0" smtClean="0">
                          <a:solidFill>
                            <a:schemeClr val="dk1"/>
                          </a:solidFill>
                          <a:effectLst/>
                          <a:latin typeface="+mn-ea"/>
                          <a:ea typeface="+mn-ea"/>
                          <a:cs typeface="+mn-cs"/>
                        </a:rPr>
                        <a:t>1,053</a:t>
                      </a:r>
                      <a:endParaRPr kumimoji="0" lang="en-US" altLang="zh-TW" sz="1200" b="0" u="none" kern="100" dirty="0">
                        <a:solidFill>
                          <a:schemeClr val="dk1"/>
                        </a:solidFill>
                        <a:effectLst/>
                        <a:latin typeface="+mn-ea"/>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33CC33"/>
                      </a:solidFill>
                      <a:prstDash val="sysDash"/>
                      <a:round/>
                      <a:headEnd type="none" w="med" len="med"/>
                      <a:tailEnd type="none" w="med" len="med"/>
                    </a:lnT>
                    <a:lnB w="28575" cap="flat" cmpd="sng" algn="ctr">
                      <a:solidFill>
                        <a:srgbClr val="33CC33"/>
                      </a:solidFill>
                      <a:prstDash val="sysDash"/>
                      <a:round/>
                      <a:headEnd type="none" w="med" len="med"/>
                      <a:tailEnd type="none" w="med" len="med"/>
                    </a:lnB>
                  </a:tcPr>
                </a:tc>
                <a:tc>
                  <a:txBody>
                    <a:bodyPr/>
                    <a:lstStyle/>
                    <a:p>
                      <a:pPr marL="7620" indent="-85090" algn="r" rtl="0" eaLnBrk="1" fontAlgn="ctr" latinLnBrk="0" hangingPunct="1">
                        <a:lnSpc>
                          <a:spcPts val="1500"/>
                        </a:lnSpc>
                        <a:spcAft>
                          <a:spcPts val="0"/>
                        </a:spcAft>
                      </a:pPr>
                      <a:r>
                        <a:rPr kumimoji="0" lang="en-US" altLang="zh-TW" sz="1200" b="0" u="none" kern="100" dirty="0" smtClean="0">
                          <a:solidFill>
                            <a:schemeClr val="dk1"/>
                          </a:solidFill>
                          <a:effectLst/>
                          <a:latin typeface="+mn-ea"/>
                          <a:ea typeface="+mn-ea"/>
                          <a:cs typeface="+mn-cs"/>
                        </a:rPr>
                        <a:t>1,210</a:t>
                      </a:r>
                      <a:endParaRPr kumimoji="0" lang="en-US" altLang="zh-TW" sz="1200" b="0" u="none" kern="100" dirty="0">
                        <a:solidFill>
                          <a:schemeClr val="dk1"/>
                        </a:solidFill>
                        <a:effectLst/>
                        <a:latin typeface="+mn-ea"/>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33CC33"/>
                      </a:solidFill>
                      <a:prstDash val="sysDash"/>
                      <a:round/>
                      <a:headEnd type="none" w="med" len="med"/>
                      <a:tailEnd type="none" w="med" len="med"/>
                    </a:lnT>
                    <a:lnB w="28575" cap="flat" cmpd="sng" algn="ctr">
                      <a:solidFill>
                        <a:srgbClr val="33CC33"/>
                      </a:solidFill>
                      <a:prstDash val="sysDash"/>
                      <a:round/>
                      <a:headEnd type="none" w="med" len="med"/>
                      <a:tailEnd type="none" w="med" len="med"/>
                    </a:lnB>
                  </a:tcPr>
                </a:tc>
                <a:tc>
                  <a:txBody>
                    <a:bodyPr/>
                    <a:lstStyle/>
                    <a:p>
                      <a:pPr marL="7620" indent="-85090" algn="r" rtl="0" eaLnBrk="1" fontAlgn="ctr" latinLnBrk="0" hangingPunct="1">
                        <a:lnSpc>
                          <a:spcPts val="1500"/>
                        </a:lnSpc>
                        <a:spcAft>
                          <a:spcPts val="0"/>
                        </a:spcAft>
                      </a:pPr>
                      <a:r>
                        <a:rPr kumimoji="0" lang="en-US" altLang="zh-TW" sz="1200" b="0" u="none" kern="100" dirty="0" smtClean="0">
                          <a:solidFill>
                            <a:schemeClr val="dk1"/>
                          </a:solidFill>
                          <a:effectLst/>
                          <a:latin typeface="+mn-ea"/>
                          <a:ea typeface="+mn-ea"/>
                          <a:cs typeface="+mn-cs"/>
                        </a:rPr>
                        <a:t>1,334</a:t>
                      </a:r>
                      <a:endParaRPr kumimoji="0" lang="en-US" altLang="zh-TW" sz="1200" b="0" u="none" kern="100" dirty="0">
                        <a:solidFill>
                          <a:schemeClr val="dk1"/>
                        </a:solidFill>
                        <a:effectLst/>
                        <a:latin typeface="+mn-ea"/>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33CC33"/>
                      </a:solidFill>
                      <a:prstDash val="sysDash"/>
                      <a:round/>
                      <a:headEnd type="none" w="med" len="med"/>
                      <a:tailEnd type="none" w="med" len="med"/>
                    </a:lnT>
                    <a:lnB w="28575" cap="flat" cmpd="sng" algn="ctr">
                      <a:solidFill>
                        <a:srgbClr val="33CC33"/>
                      </a:solidFill>
                      <a:prstDash val="sysDash"/>
                      <a:round/>
                      <a:headEnd type="none" w="med" len="med"/>
                      <a:tailEnd type="none" w="med" len="med"/>
                    </a:lnB>
                  </a:tcPr>
                </a:tc>
                <a:tc>
                  <a:txBody>
                    <a:bodyPr/>
                    <a:lstStyle/>
                    <a:p>
                      <a:pPr marL="7620" indent="-85090" algn="r" rtl="0" eaLnBrk="1" fontAlgn="ctr" latinLnBrk="0" hangingPunct="1">
                        <a:lnSpc>
                          <a:spcPts val="1500"/>
                        </a:lnSpc>
                        <a:spcAft>
                          <a:spcPts val="0"/>
                        </a:spcAft>
                      </a:pPr>
                      <a:r>
                        <a:rPr kumimoji="0" lang="en-US" altLang="zh-TW" sz="1200" b="0" u="none" kern="100" dirty="0" smtClean="0">
                          <a:solidFill>
                            <a:schemeClr val="dk1"/>
                          </a:solidFill>
                          <a:effectLst/>
                          <a:latin typeface="+mn-ea"/>
                          <a:ea typeface="+mn-ea"/>
                          <a:cs typeface="+mn-cs"/>
                        </a:rPr>
                        <a:t>1,390</a:t>
                      </a:r>
                      <a:endParaRPr kumimoji="0" lang="en-US" altLang="zh-TW" sz="1200" b="0" u="none" kern="100" dirty="0">
                        <a:solidFill>
                          <a:schemeClr val="dk1"/>
                        </a:solidFill>
                        <a:effectLst/>
                        <a:latin typeface="+mn-ea"/>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28575" cap="flat" cmpd="sng" algn="ctr">
                      <a:solidFill>
                        <a:srgbClr val="33CC33"/>
                      </a:solidFill>
                      <a:prstDash val="sysDash"/>
                      <a:round/>
                      <a:headEnd type="none" w="med" len="med"/>
                      <a:tailEnd type="none" w="med" len="med"/>
                    </a:lnR>
                    <a:lnT w="28575" cap="flat" cmpd="sng" algn="ctr">
                      <a:solidFill>
                        <a:srgbClr val="33CC33"/>
                      </a:solidFill>
                      <a:prstDash val="sysDash"/>
                      <a:round/>
                      <a:headEnd type="none" w="med" len="med"/>
                      <a:tailEnd type="none" w="med" len="med"/>
                    </a:lnT>
                    <a:lnB w="28575" cap="flat" cmpd="sng" algn="ctr">
                      <a:solidFill>
                        <a:srgbClr val="33CC33"/>
                      </a:solidFill>
                      <a:prstDash val="sysDash"/>
                      <a:round/>
                      <a:headEnd type="none" w="med" len="med"/>
                      <a:tailEnd type="none" w="med" len="med"/>
                    </a:lnB>
                  </a:tcPr>
                </a:tc>
              </a:tr>
              <a:tr h="1134325">
                <a:tc gridSpan="12">
                  <a:txBody>
                    <a:bodyPr/>
                    <a:lstStyle/>
                    <a:p>
                      <a:pPr marL="793750" indent="-871538" algn="just">
                        <a:lnSpc>
                          <a:spcPct val="150000"/>
                        </a:lnSpc>
                        <a:spcAft>
                          <a:spcPts val="0"/>
                        </a:spcAft>
                        <a:tabLst>
                          <a:tab pos="808038" algn="l"/>
                          <a:tab pos="898525" algn="l"/>
                        </a:tabLst>
                      </a:pPr>
                      <a:r>
                        <a:rPr lang="zh-TW" sz="1600" kern="100" dirty="0">
                          <a:effectLst/>
                          <a:latin typeface="+mn-ea"/>
                          <a:ea typeface="+mn-ea"/>
                        </a:rPr>
                        <a:t>說明</a:t>
                      </a:r>
                      <a:r>
                        <a:rPr lang="zh-TW" sz="1600" kern="100" dirty="0" smtClean="0">
                          <a:effectLst/>
                          <a:latin typeface="+mn-ea"/>
                          <a:ea typeface="+mn-ea"/>
                        </a:rPr>
                        <a:t>：</a:t>
                      </a:r>
                      <a:r>
                        <a:rPr lang="en-US" altLang="zh-TW" sz="1600" kern="100" dirty="0" smtClean="0">
                          <a:effectLst/>
                          <a:latin typeface="+mn-ea"/>
                          <a:ea typeface="+mn-ea"/>
                        </a:rPr>
                        <a:t>1. </a:t>
                      </a:r>
                      <a:r>
                        <a:rPr lang="zh-TW" altLang="en-US" sz="1600" kern="100" dirty="0" smtClean="0">
                          <a:effectLst/>
                          <a:latin typeface="+mn-ea"/>
                          <a:ea typeface="+mn-ea"/>
                        </a:rPr>
                        <a:t>教師數係按各校各學門進行推估，若該學門學生相對於</a:t>
                      </a:r>
                      <a:r>
                        <a:rPr lang="en-US" altLang="zh-TW" sz="1600" kern="100" dirty="0" smtClean="0">
                          <a:effectLst/>
                          <a:latin typeface="+mn-ea"/>
                          <a:ea typeface="+mn-ea"/>
                        </a:rPr>
                        <a:t>102</a:t>
                      </a:r>
                      <a:r>
                        <a:rPr lang="zh-TW" altLang="en-US" sz="1600" kern="100" dirty="0" smtClean="0">
                          <a:effectLst/>
                          <a:latin typeface="+mn-ea"/>
                          <a:ea typeface="+mn-ea"/>
                        </a:rPr>
                        <a:t>學年減幅高於</a:t>
                      </a:r>
                      <a:r>
                        <a:rPr lang="en-US" altLang="zh-TW" sz="1600" kern="100" dirty="0" smtClean="0">
                          <a:effectLst/>
                          <a:latin typeface="+mn-ea"/>
                          <a:ea typeface="+mn-ea"/>
                        </a:rPr>
                        <a:t>1</a:t>
                      </a:r>
                      <a:r>
                        <a:rPr lang="zh-TW" altLang="en-US" sz="1600" kern="100" dirty="0" smtClean="0">
                          <a:effectLst/>
                          <a:latin typeface="+mn-ea"/>
                          <a:ea typeface="+mn-ea"/>
                        </a:rPr>
                        <a:t>成，則同幅調減該學門教師數後，再累計</a:t>
                      </a:r>
                      <a:r>
                        <a:rPr lang="en-US" altLang="zh-TW" sz="1600" kern="100" dirty="0" smtClean="0">
                          <a:effectLst/>
                          <a:latin typeface="+mn-ea"/>
                          <a:ea typeface="+mn-ea"/>
                        </a:rPr>
                        <a:t>23</a:t>
                      </a:r>
                      <a:r>
                        <a:rPr lang="zh-TW" altLang="en-US" sz="1600" kern="100" dirty="0" smtClean="0">
                          <a:effectLst/>
                          <a:latin typeface="+mn-ea"/>
                          <a:ea typeface="+mn-ea"/>
                        </a:rPr>
                        <a:t>學門教師總數。</a:t>
                      </a:r>
                    </a:p>
                    <a:p>
                      <a:pPr marL="976313" indent="-1054100" algn="just" rtl="0" eaLnBrk="1" latinLnBrk="0" hangingPunct="1">
                        <a:lnSpc>
                          <a:spcPct val="150000"/>
                        </a:lnSpc>
                        <a:spcAft>
                          <a:spcPts val="0"/>
                        </a:spcAft>
                        <a:tabLst>
                          <a:tab pos="898525" algn="l"/>
                        </a:tabLst>
                      </a:pPr>
                      <a:r>
                        <a:rPr lang="zh-TW" altLang="en-US" sz="1600" kern="100" dirty="0" smtClean="0">
                          <a:effectLst/>
                          <a:latin typeface="+mn-ea"/>
                          <a:ea typeface="+mn-ea"/>
                        </a:rPr>
                        <a:t>　　　</a:t>
                      </a:r>
                      <a:r>
                        <a:rPr lang="en-US" altLang="zh-TW" sz="1600" kern="100" dirty="0" smtClean="0">
                          <a:effectLst/>
                          <a:latin typeface="+mn-ea"/>
                          <a:ea typeface="+mn-ea"/>
                        </a:rPr>
                        <a:t>2</a:t>
                      </a:r>
                      <a:r>
                        <a:rPr kumimoji="0" lang="en-US" altLang="zh-TW" sz="1600" b="1" kern="100" dirty="0" smtClean="0">
                          <a:solidFill>
                            <a:schemeClr val="lt1"/>
                          </a:solidFill>
                          <a:effectLst/>
                          <a:latin typeface="+mn-ea"/>
                          <a:ea typeface="+mn-ea"/>
                          <a:cs typeface="+mn-cs"/>
                        </a:rPr>
                        <a:t>. </a:t>
                      </a:r>
                      <a:r>
                        <a:rPr kumimoji="0" lang="zh-TW" altLang="en-US" sz="1600" b="1" kern="100" dirty="0" smtClean="0">
                          <a:solidFill>
                            <a:schemeClr val="lt1"/>
                          </a:solidFill>
                          <a:effectLst/>
                          <a:latin typeface="+mn-ea"/>
                          <a:ea typeface="+mn-ea"/>
                          <a:cs typeface="+mn-cs"/>
                        </a:rPr>
                        <a:t>教師屆齡退休人數係依據現職教師年齡結構，配合各年齡退休率進行推估。</a:t>
                      </a:r>
                      <a:endParaRPr kumimoji="0" lang="zh-TW" altLang="en-US" sz="1600" b="1" kern="100" dirty="0">
                        <a:solidFill>
                          <a:schemeClr val="lt1"/>
                        </a:solidFill>
                        <a:effectLst/>
                        <a:latin typeface="+mn-ea"/>
                        <a:ea typeface="+mn-ea"/>
                        <a:cs typeface="+mn-cs"/>
                      </a:endParaRPr>
                    </a:p>
                  </a:txBody>
                  <a:tcPr marL="89004" marR="6769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33CC33"/>
                      </a:solidFill>
                      <a:prstDash val="sysDash"/>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
        <p:nvSpPr>
          <p:cNvPr id="10" name="標題 1"/>
          <p:cNvSpPr>
            <a:spLocks noGrp="1"/>
          </p:cNvSpPr>
          <p:nvPr>
            <p:ph type="title"/>
          </p:nvPr>
        </p:nvSpPr>
        <p:spPr>
          <a:xfrm>
            <a:off x="-68303" y="11584"/>
            <a:ext cx="6512511" cy="1143000"/>
          </a:xfrm>
        </p:spPr>
        <p:txBody>
          <a:bodyPr/>
          <a:lstStyle/>
          <a:p>
            <a:pPr algn="ctr"/>
            <a:r>
              <a:rPr lang="zh-TW" altLang="en-US" dirty="0"/>
              <a:t>壹、趨勢與</a:t>
            </a:r>
            <a:r>
              <a:rPr lang="zh-TW" altLang="en-US" dirty="0" smtClean="0"/>
              <a:t>挑戰</a:t>
            </a:r>
            <a:endParaRPr lang="zh-TW" altLang="en-US" sz="2000" dirty="0"/>
          </a:p>
        </p:txBody>
      </p:sp>
      <p:sp>
        <p:nvSpPr>
          <p:cNvPr id="2" name="矩形 1"/>
          <p:cNvSpPr/>
          <p:nvPr/>
        </p:nvSpPr>
        <p:spPr>
          <a:xfrm>
            <a:off x="7164288" y="5399638"/>
            <a:ext cx="1880643" cy="261610"/>
          </a:xfrm>
          <a:prstGeom prst="rect">
            <a:avLst/>
          </a:prstGeom>
        </p:spPr>
        <p:txBody>
          <a:bodyPr wrap="none">
            <a:spAutoFit/>
          </a:bodyPr>
          <a:lstStyle/>
          <a:p>
            <a:pPr lvl="0" indent="282575" algn="r" eaLnBrk="0" fontAlgn="base" hangingPunct="0">
              <a:spcBef>
                <a:spcPct val="0"/>
              </a:spcBef>
              <a:spcAft>
                <a:spcPct val="0"/>
              </a:spcAft>
            </a:pPr>
            <a:r>
              <a:rPr kumimoji="1" lang="zh-TW" altLang="zh-TW" sz="1100" b="1" dirty="0">
                <a:solidFill>
                  <a:srgbClr val="000000"/>
                </a:solidFill>
                <a:latin typeface="微軟正黑體" panose="020B0604030504040204" pitchFamily="34" charset="-120"/>
                <a:ea typeface="微軟正黑體" panose="020B0604030504040204" pitchFamily="34" charset="-120"/>
                <a:cs typeface="新細明體" pitchFamily="18" charset="-120"/>
              </a:rPr>
              <a:t>資料來源：教育部推估</a:t>
            </a:r>
          </a:p>
        </p:txBody>
      </p:sp>
    </p:spTree>
    <p:extLst>
      <p:ext uri="{BB962C8B-B14F-4D97-AF65-F5344CB8AC3E}">
        <p14:creationId xmlns:p14="http://schemas.microsoft.com/office/powerpoint/2010/main" val="4006577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資料庫圖表 2"/>
          <p:cNvGraphicFramePr/>
          <p:nvPr>
            <p:extLst>
              <p:ext uri="{D42A27DB-BD31-4B8C-83A1-F6EECF244321}">
                <p14:modId xmlns:p14="http://schemas.microsoft.com/office/powerpoint/2010/main" val="4160669838"/>
              </p:ext>
            </p:extLst>
          </p:nvPr>
        </p:nvGraphicFramePr>
        <p:xfrm>
          <a:off x="267416" y="2276872"/>
          <a:ext cx="3600400" cy="45811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弧形箭號 (下彎) 3"/>
          <p:cNvSpPr/>
          <p:nvPr/>
        </p:nvSpPr>
        <p:spPr>
          <a:xfrm>
            <a:off x="1763688" y="2060848"/>
            <a:ext cx="3168352" cy="1296144"/>
          </a:xfrm>
          <a:prstGeom prst="curvedDownArrow">
            <a:avLst>
              <a:gd name="adj1" fmla="val 25000"/>
              <a:gd name="adj2" fmla="val 80676"/>
              <a:gd name="adj3" fmla="val 25000"/>
            </a:avLst>
          </a:prstGeom>
        </p:spPr>
        <p:style>
          <a:lnRef idx="0">
            <a:schemeClr val="accent2"/>
          </a:lnRef>
          <a:fillRef idx="3">
            <a:schemeClr val="accent2"/>
          </a:fillRef>
          <a:effectRef idx="3">
            <a:schemeClr val="accent2"/>
          </a:effectRef>
          <a:fontRef idx="minor">
            <a:schemeClr val="lt1"/>
          </a:fontRef>
        </p:style>
        <p:txBody>
          <a:bodyPr rtlCol="0" anchor="ctr"/>
          <a:lstStyle/>
          <a:p>
            <a:pPr lvl="0" algn="ctr"/>
            <a:r>
              <a:rPr lang="zh-TW" altLang="en-US" b="1" dirty="0">
                <a:solidFill>
                  <a:srgbClr val="002060"/>
                </a:solidFill>
              </a:rPr>
              <a:t>高等教育資源重新整合規劃</a:t>
            </a:r>
            <a:r>
              <a:rPr lang="zh-TW" altLang="en-US" b="1" dirty="0" smtClean="0">
                <a:solidFill>
                  <a:srgbClr val="002060"/>
                </a:solidFill>
              </a:rPr>
              <a:t>；</a:t>
            </a:r>
            <a:endParaRPr lang="en-US" altLang="zh-TW" b="1" dirty="0" smtClean="0">
              <a:solidFill>
                <a:srgbClr val="002060"/>
              </a:solidFill>
            </a:endParaRPr>
          </a:p>
          <a:p>
            <a:pPr lvl="0" algn="ctr"/>
            <a:r>
              <a:rPr lang="zh-TW" altLang="en-US" b="1" dirty="0" smtClean="0">
                <a:solidFill>
                  <a:srgbClr val="002060"/>
                </a:solidFill>
              </a:rPr>
              <a:t>提升</a:t>
            </a:r>
            <a:r>
              <a:rPr lang="zh-TW" altLang="en-US" b="1" dirty="0">
                <a:solidFill>
                  <a:srgbClr val="002060"/>
                </a:solidFill>
              </a:rPr>
              <a:t>高等教育品質</a:t>
            </a:r>
            <a:r>
              <a:rPr lang="zh-TW" altLang="en-US" b="1" dirty="0" smtClean="0">
                <a:solidFill>
                  <a:srgbClr val="002060"/>
                </a:solidFill>
              </a:rPr>
              <a:t>。</a:t>
            </a:r>
            <a:endParaRPr lang="zh-TW" altLang="en-US" dirty="0">
              <a:solidFill>
                <a:srgbClr val="002060"/>
              </a:solidFill>
            </a:endParaRPr>
          </a:p>
        </p:txBody>
      </p:sp>
      <p:sp>
        <p:nvSpPr>
          <p:cNvPr id="12" name="標題 1"/>
          <p:cNvSpPr>
            <a:spLocks noGrp="1"/>
          </p:cNvSpPr>
          <p:nvPr>
            <p:ph type="title"/>
          </p:nvPr>
        </p:nvSpPr>
        <p:spPr>
          <a:xfrm>
            <a:off x="-68303" y="11584"/>
            <a:ext cx="6512511" cy="1143000"/>
          </a:xfrm>
        </p:spPr>
        <p:txBody>
          <a:bodyPr/>
          <a:lstStyle/>
          <a:p>
            <a:pPr algn="ctr"/>
            <a:r>
              <a:rPr lang="zh-TW" altLang="en-US" dirty="0"/>
              <a:t>貳、政策</a:t>
            </a:r>
            <a:r>
              <a:rPr lang="zh-TW" altLang="en-US" dirty="0" smtClean="0"/>
              <a:t>目標</a:t>
            </a:r>
            <a:endParaRPr lang="zh-TW" altLang="en-US" sz="2000" dirty="0"/>
          </a:p>
        </p:txBody>
      </p:sp>
      <p:sp>
        <p:nvSpPr>
          <p:cNvPr id="7" name="文字方塊 6"/>
          <p:cNvSpPr txBox="1"/>
          <p:nvPr/>
        </p:nvSpPr>
        <p:spPr>
          <a:xfrm>
            <a:off x="1043608" y="1315766"/>
            <a:ext cx="3744416" cy="461665"/>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r>
              <a:rPr lang="zh-TW" altLang="en-US" sz="2400" b="1" dirty="0"/>
              <a:t>一</a:t>
            </a:r>
            <a:r>
              <a:rPr lang="zh-TW" altLang="en-US" sz="2400" b="1" dirty="0" smtClean="0"/>
              <a:t>、高等教育未來圖像</a:t>
            </a:r>
            <a:endParaRPr lang="zh-TW" altLang="en-US" sz="2400" b="1" dirty="0"/>
          </a:p>
        </p:txBody>
      </p:sp>
      <p:pic>
        <p:nvPicPr>
          <p:cNvPr id="5" name="圖片 4"/>
          <p:cNvPicPr>
            <a:picLocks noChangeAspect="1"/>
          </p:cNvPicPr>
          <p:nvPr/>
        </p:nvPicPr>
        <p:blipFill>
          <a:blip r:embed="rId8"/>
          <a:stretch>
            <a:fillRect/>
          </a:stretch>
        </p:blipFill>
        <p:spPr>
          <a:xfrm>
            <a:off x="3383751" y="2564904"/>
            <a:ext cx="6120914" cy="4072481"/>
          </a:xfrm>
          <a:prstGeom prst="rect">
            <a:avLst/>
          </a:prstGeom>
        </p:spPr>
      </p:pic>
    </p:spTree>
    <p:extLst>
      <p:ext uri="{BB962C8B-B14F-4D97-AF65-F5344CB8AC3E}">
        <p14:creationId xmlns:p14="http://schemas.microsoft.com/office/powerpoint/2010/main" val="1326951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1077144" y="1884888"/>
            <a:ext cx="7560842" cy="2271479"/>
          </a:xfrm>
          <a:prstGeom prst="rect">
            <a:avLst/>
          </a:prstGeom>
          <a:solidFill>
            <a:srgbClr val="FFFFCC"/>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文字方塊 11"/>
          <p:cNvSpPr txBox="1"/>
          <p:nvPr/>
        </p:nvSpPr>
        <p:spPr>
          <a:xfrm>
            <a:off x="1187624" y="1482160"/>
            <a:ext cx="1486720" cy="46166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zh-TW" altLang="en-US" sz="2400" dirty="0" smtClean="0"/>
              <a:t>規劃</a:t>
            </a:r>
            <a:r>
              <a:rPr lang="zh-TW" altLang="en-US" sz="2400" dirty="0"/>
              <a:t>方向</a:t>
            </a:r>
          </a:p>
        </p:txBody>
      </p:sp>
      <p:sp>
        <p:nvSpPr>
          <p:cNvPr id="14" name="標題 1"/>
          <p:cNvSpPr>
            <a:spLocks noGrp="1"/>
          </p:cNvSpPr>
          <p:nvPr>
            <p:ph type="title"/>
          </p:nvPr>
        </p:nvSpPr>
        <p:spPr>
          <a:xfrm>
            <a:off x="179512" y="137487"/>
            <a:ext cx="5184576" cy="807842"/>
          </a:xfrm>
        </p:spPr>
        <p:txBody>
          <a:bodyPr/>
          <a:lstStyle/>
          <a:p>
            <a:pPr algn="ctr"/>
            <a:r>
              <a:rPr lang="zh-TW" altLang="en-US" dirty="0"/>
              <a:t>貳、政策</a:t>
            </a:r>
            <a:r>
              <a:rPr lang="zh-TW" altLang="en-US" dirty="0" smtClean="0"/>
              <a:t>目標</a:t>
            </a:r>
            <a:endParaRPr lang="zh-TW" altLang="en-US" sz="2000" dirty="0"/>
          </a:p>
        </p:txBody>
      </p:sp>
      <p:sp>
        <p:nvSpPr>
          <p:cNvPr id="9" name="矩形 8"/>
          <p:cNvSpPr/>
          <p:nvPr/>
        </p:nvSpPr>
        <p:spPr>
          <a:xfrm>
            <a:off x="1084126" y="1898033"/>
            <a:ext cx="7433757" cy="2308324"/>
          </a:xfrm>
          <a:prstGeom prst="rect">
            <a:avLst/>
          </a:prstGeom>
        </p:spPr>
        <p:txBody>
          <a:bodyPr wrap="square">
            <a:spAutoFit/>
          </a:bodyPr>
          <a:lstStyle/>
          <a:p>
            <a:pPr indent="449263" algn="just">
              <a:lnSpc>
                <a:spcPct val="150000"/>
              </a:lnSpc>
            </a:pPr>
            <a:r>
              <a:rPr lang="zh-TW" altLang="zh-TW" sz="1600" dirty="0">
                <a:latin typeface="+mn-ea"/>
              </a:rPr>
              <a:t>本案以</a:t>
            </a:r>
            <a:r>
              <a:rPr lang="en-US" altLang="zh-TW" sz="1600" dirty="0">
                <a:latin typeface="+mn-ea"/>
              </a:rPr>
              <a:t>112</a:t>
            </a:r>
            <a:r>
              <a:rPr lang="zh-TW" altLang="zh-TW" sz="1600" dirty="0">
                <a:latin typeface="+mn-ea"/>
              </a:rPr>
              <a:t>年（</a:t>
            </a:r>
            <a:r>
              <a:rPr lang="en-US" altLang="zh-TW" sz="1600" dirty="0">
                <a:latin typeface="+mn-ea"/>
              </a:rPr>
              <a:t>2023</a:t>
            </a:r>
            <a:r>
              <a:rPr lang="zh-TW" altLang="zh-TW" sz="1600" dirty="0">
                <a:latin typeface="+mn-ea"/>
              </a:rPr>
              <a:t>）為規劃點，</a:t>
            </a:r>
            <a:r>
              <a:rPr lang="zh-TW" altLang="zh-TW" sz="1600" dirty="0" smtClean="0">
                <a:latin typeface="+mn-ea"/>
              </a:rPr>
              <a:t>參考國家發展</a:t>
            </a:r>
            <a:r>
              <a:rPr lang="zh-TW" altLang="zh-TW" sz="1600" dirty="0">
                <a:latin typeface="+mn-ea"/>
              </a:rPr>
              <a:t>委員推估</a:t>
            </a:r>
            <a:r>
              <a:rPr lang="en-US" altLang="zh-TW" sz="1600" dirty="0">
                <a:latin typeface="+mn-ea"/>
              </a:rPr>
              <a:t>110</a:t>
            </a:r>
            <a:r>
              <a:rPr lang="zh-TW" altLang="zh-TW" sz="1600" dirty="0">
                <a:latin typeface="+mn-ea"/>
              </a:rPr>
              <a:t>至</a:t>
            </a:r>
            <a:r>
              <a:rPr lang="en-US" altLang="zh-TW" sz="1600" dirty="0">
                <a:latin typeface="+mn-ea"/>
              </a:rPr>
              <a:t>114</a:t>
            </a:r>
            <a:r>
              <a:rPr lang="zh-TW" altLang="zh-TW" sz="1600" dirty="0">
                <a:latin typeface="+mn-ea"/>
              </a:rPr>
              <a:t>年之</a:t>
            </a:r>
            <a:r>
              <a:rPr lang="en-US" altLang="zh-TW" sz="1600" dirty="0">
                <a:latin typeface="+mn-ea"/>
              </a:rPr>
              <a:t>18</a:t>
            </a:r>
            <a:r>
              <a:rPr lang="zh-TW" altLang="zh-TW" sz="1600" dirty="0">
                <a:latin typeface="+mn-ea"/>
              </a:rPr>
              <a:t>歲入學人口之</a:t>
            </a:r>
            <a:r>
              <a:rPr lang="en-US" altLang="zh-TW" sz="1600" dirty="0">
                <a:latin typeface="+mn-ea"/>
              </a:rPr>
              <a:t>8</a:t>
            </a:r>
            <a:r>
              <a:rPr lang="zh-TW" altLang="zh-TW" sz="1600" dirty="0">
                <a:latin typeface="+mn-ea"/>
              </a:rPr>
              <a:t>成</a:t>
            </a:r>
            <a:r>
              <a:rPr lang="en-US" altLang="zh-TW" sz="1600" dirty="0">
                <a:latin typeface="+mn-ea"/>
              </a:rPr>
              <a:t>5</a:t>
            </a:r>
            <a:r>
              <a:rPr lang="zh-TW" altLang="zh-TW" sz="1600" dirty="0">
                <a:latin typeface="+mn-ea"/>
              </a:rPr>
              <a:t>計算，</a:t>
            </a:r>
            <a:r>
              <a:rPr lang="en-US" altLang="zh-TW" sz="1600" dirty="0">
                <a:latin typeface="+mn-ea"/>
              </a:rPr>
              <a:t>112</a:t>
            </a:r>
            <a:r>
              <a:rPr lang="zh-TW" altLang="zh-TW" sz="1600" dirty="0">
                <a:latin typeface="+mn-ea"/>
              </a:rPr>
              <a:t>學年度大學校院學士招生數推估為</a:t>
            </a:r>
            <a:r>
              <a:rPr lang="en-US" altLang="zh-TW" sz="1600" dirty="0">
                <a:latin typeface="+mn-ea"/>
              </a:rPr>
              <a:t>18</a:t>
            </a:r>
            <a:r>
              <a:rPr lang="zh-TW" altLang="zh-TW" sz="1600" dirty="0">
                <a:latin typeface="+mn-ea"/>
              </a:rPr>
              <a:t>萬</a:t>
            </a:r>
            <a:r>
              <a:rPr lang="en-US" altLang="zh-TW" sz="1600" dirty="0">
                <a:latin typeface="+mn-ea"/>
              </a:rPr>
              <a:t>2,000</a:t>
            </a:r>
            <a:r>
              <a:rPr lang="zh-TW" altLang="zh-TW" sz="1600" dirty="0">
                <a:latin typeface="+mn-ea"/>
              </a:rPr>
              <a:t>人。為維持我國中高階人力需求，碩士招生目標為</a:t>
            </a:r>
            <a:r>
              <a:rPr lang="en-US" altLang="zh-TW" sz="1600" dirty="0">
                <a:latin typeface="+mn-ea"/>
              </a:rPr>
              <a:t>4</a:t>
            </a:r>
            <a:r>
              <a:rPr lang="zh-TW" altLang="zh-TW" sz="1600" dirty="0">
                <a:latin typeface="+mn-ea"/>
              </a:rPr>
              <a:t>萬</a:t>
            </a:r>
            <a:r>
              <a:rPr lang="en-US" altLang="zh-TW" sz="1600" dirty="0">
                <a:latin typeface="+mn-ea"/>
              </a:rPr>
              <a:t>6,000</a:t>
            </a:r>
            <a:r>
              <a:rPr lang="zh-TW" altLang="zh-TW" sz="1600" dirty="0">
                <a:latin typeface="+mn-ea"/>
              </a:rPr>
              <a:t>人，博士招生目標為</a:t>
            </a:r>
            <a:r>
              <a:rPr lang="en-US" altLang="zh-TW" sz="1600" dirty="0">
                <a:latin typeface="+mn-ea"/>
              </a:rPr>
              <a:t>4,800</a:t>
            </a:r>
            <a:r>
              <a:rPr lang="zh-TW" altLang="zh-TW" sz="1600" dirty="0">
                <a:latin typeface="+mn-ea"/>
              </a:rPr>
              <a:t>人，三級學生招生數合計約為</a:t>
            </a:r>
            <a:r>
              <a:rPr lang="en-US" altLang="zh-TW" sz="1600" dirty="0">
                <a:latin typeface="+mn-ea"/>
              </a:rPr>
              <a:t>23</a:t>
            </a:r>
            <a:r>
              <a:rPr lang="zh-TW" altLang="zh-TW" sz="1600" dirty="0">
                <a:latin typeface="+mn-ea"/>
              </a:rPr>
              <a:t>萬</a:t>
            </a:r>
            <a:r>
              <a:rPr lang="en-US" altLang="zh-TW" sz="1600" dirty="0">
                <a:latin typeface="+mn-ea"/>
              </a:rPr>
              <a:t>2,800</a:t>
            </a:r>
            <a:r>
              <a:rPr lang="zh-TW" altLang="zh-TW" sz="1600" dirty="0">
                <a:latin typeface="+mn-ea"/>
              </a:rPr>
              <a:t>人</a:t>
            </a:r>
            <a:r>
              <a:rPr lang="zh-TW" altLang="zh-TW" sz="1600" dirty="0" smtClean="0">
                <a:latin typeface="+mn-ea"/>
              </a:rPr>
              <a:t>。</a:t>
            </a:r>
            <a:endParaRPr lang="en-US" altLang="zh-TW" sz="1600" dirty="0" smtClean="0">
              <a:latin typeface="+mn-ea"/>
            </a:endParaRPr>
          </a:p>
          <a:p>
            <a:pPr indent="449263" algn="just">
              <a:lnSpc>
                <a:spcPct val="150000"/>
              </a:lnSpc>
            </a:pPr>
            <a:r>
              <a:rPr lang="zh-TW" altLang="zh-TW" sz="1600" dirty="0" smtClean="0">
                <a:latin typeface="+mn-ea"/>
              </a:rPr>
              <a:t>高教</a:t>
            </a:r>
            <a:r>
              <a:rPr lang="zh-TW" altLang="zh-TW" sz="1600" dirty="0">
                <a:latin typeface="+mn-ea"/>
              </a:rPr>
              <a:t>體系之一般大學主要為培育高階研究及一般通識人才，技職體系之技專校院則以培育務實致用及符合產業需求之人才為主。</a:t>
            </a:r>
          </a:p>
        </p:txBody>
      </p:sp>
      <p:graphicFrame>
        <p:nvGraphicFramePr>
          <p:cNvPr id="8" name="表格 7"/>
          <p:cNvGraphicFramePr>
            <a:graphicFrameLocks noGrp="1"/>
          </p:cNvGraphicFramePr>
          <p:nvPr>
            <p:extLst>
              <p:ext uri="{D42A27DB-BD31-4B8C-83A1-F6EECF244321}">
                <p14:modId xmlns:p14="http://schemas.microsoft.com/office/powerpoint/2010/main" val="1553155379"/>
              </p:ext>
            </p:extLst>
          </p:nvPr>
        </p:nvGraphicFramePr>
        <p:xfrm>
          <a:off x="1475656" y="4288087"/>
          <a:ext cx="6912770" cy="2375603"/>
        </p:xfrm>
        <a:graphic>
          <a:graphicData uri="http://schemas.openxmlformats.org/drawingml/2006/table">
            <a:tbl>
              <a:tblPr firstRow="1" firstCol="1">
                <a:effectLst>
                  <a:outerShdw blurRad="76200" dir="13500000" sy="23000" kx="1200000" algn="br" rotWithShape="0">
                    <a:prstClr val="black">
                      <a:alpha val="20000"/>
                    </a:prstClr>
                  </a:outerShdw>
                </a:effectLst>
                <a:tableStyleId>{5C22544A-7EE6-4342-B048-85BDC9FD1C3A}</a:tableStyleId>
              </a:tblPr>
              <a:tblGrid>
                <a:gridCol w="1382554"/>
                <a:gridCol w="1382554"/>
                <a:gridCol w="1382554"/>
                <a:gridCol w="1382554"/>
                <a:gridCol w="1382554"/>
              </a:tblGrid>
              <a:tr h="282409">
                <a:tc rowSpan="2">
                  <a:txBody>
                    <a:bodyPr/>
                    <a:lstStyle/>
                    <a:p>
                      <a:pPr algn="ctr" rtl="0" fontAlgn="ctr"/>
                      <a:r>
                        <a:rPr lang="zh-TW" altLang="en-US" sz="1800" u="none" strike="noStrike" dirty="0">
                          <a:effectLst/>
                          <a:latin typeface="+mj-ea"/>
                          <a:ea typeface="+mj-ea"/>
                        </a:rPr>
                        <a:t>學年度</a:t>
                      </a:r>
                      <a:endParaRPr lang="zh-TW" altLang="en-US" sz="1800" b="0" i="0" u="none" strike="noStrike" dirty="0">
                        <a:solidFill>
                          <a:srgbClr val="000000"/>
                        </a:solidFill>
                        <a:effectLst/>
                        <a:latin typeface="+mj-ea"/>
                        <a:ea typeface="+mj-ea"/>
                      </a:endParaRPr>
                    </a:p>
                  </a:txBody>
                  <a:tcPr marL="7620" marR="7620" marT="7620" marB="0" anchor="ctr"/>
                </a:tc>
                <a:tc gridSpan="2">
                  <a:txBody>
                    <a:bodyPr/>
                    <a:lstStyle/>
                    <a:p>
                      <a:pPr algn="ctr" rtl="0" fontAlgn="ctr"/>
                      <a:r>
                        <a:rPr lang="en-US" altLang="zh-TW" sz="2000" u="none" strike="noStrike" dirty="0">
                          <a:effectLst/>
                          <a:latin typeface="+mj-ea"/>
                          <a:ea typeface="+mj-ea"/>
                        </a:rPr>
                        <a:t>102</a:t>
                      </a:r>
                      <a:endParaRPr lang="en-US" altLang="zh-TW" sz="2000" b="0" i="0" u="none" strike="noStrike" dirty="0">
                        <a:solidFill>
                          <a:srgbClr val="000000"/>
                        </a:solidFill>
                        <a:effectLst/>
                        <a:latin typeface="+mj-ea"/>
                        <a:ea typeface="+mj-ea"/>
                      </a:endParaRPr>
                    </a:p>
                  </a:txBody>
                  <a:tcPr marL="7620" marR="7620" marT="7620" marB="0" anchor="ctr"/>
                </a:tc>
                <a:tc hMerge="1">
                  <a:txBody>
                    <a:bodyPr/>
                    <a:lstStyle/>
                    <a:p>
                      <a:endParaRPr lang="zh-TW" altLang="en-US"/>
                    </a:p>
                  </a:txBody>
                  <a:tcPr/>
                </a:tc>
                <a:tc gridSpan="2">
                  <a:txBody>
                    <a:bodyPr/>
                    <a:lstStyle/>
                    <a:p>
                      <a:pPr algn="ctr" rtl="0" fontAlgn="ctr"/>
                      <a:r>
                        <a:rPr lang="en-US" altLang="zh-TW" sz="2000" u="none" strike="noStrike" dirty="0">
                          <a:effectLst/>
                          <a:latin typeface="+mj-ea"/>
                          <a:ea typeface="+mj-ea"/>
                        </a:rPr>
                        <a:t>112</a:t>
                      </a:r>
                      <a:endParaRPr lang="en-US" altLang="zh-TW" sz="2000" b="0" i="0" u="none" strike="noStrike" dirty="0">
                        <a:solidFill>
                          <a:srgbClr val="000000"/>
                        </a:solidFill>
                        <a:effectLst/>
                        <a:latin typeface="+mj-ea"/>
                        <a:ea typeface="+mj-ea"/>
                      </a:endParaRPr>
                    </a:p>
                  </a:txBody>
                  <a:tcPr marL="7620" marR="7620" marT="7620" marB="0" anchor="ctr"/>
                </a:tc>
                <a:tc hMerge="1">
                  <a:txBody>
                    <a:bodyPr/>
                    <a:lstStyle/>
                    <a:p>
                      <a:endParaRPr lang="zh-TW" altLang="en-US"/>
                    </a:p>
                  </a:txBody>
                  <a:tcPr/>
                </a:tc>
              </a:tr>
              <a:tr h="254857">
                <a:tc vMerge="1">
                  <a:txBody>
                    <a:bodyPr/>
                    <a:lstStyle/>
                    <a:p>
                      <a:endParaRPr lang="zh-TW" altLang="en-US"/>
                    </a:p>
                  </a:txBody>
                  <a:tcPr/>
                </a:tc>
                <a:tc>
                  <a:txBody>
                    <a:bodyPr/>
                    <a:lstStyle/>
                    <a:p>
                      <a:pPr algn="ctr" rtl="0" fontAlgn="ctr"/>
                      <a:r>
                        <a:rPr lang="zh-TW" altLang="en-US" sz="1800" u="none" strike="noStrike" dirty="0">
                          <a:effectLst/>
                          <a:latin typeface="+mj-ea"/>
                          <a:ea typeface="+mj-ea"/>
                        </a:rPr>
                        <a:t>招生名額</a:t>
                      </a:r>
                      <a:endParaRPr lang="zh-TW" altLang="en-US" sz="1800" b="0" i="0" u="none" strike="noStrike" dirty="0">
                        <a:solidFill>
                          <a:srgbClr val="000000"/>
                        </a:solidFill>
                        <a:effectLst/>
                        <a:latin typeface="+mj-ea"/>
                        <a:ea typeface="+mj-ea"/>
                      </a:endParaRPr>
                    </a:p>
                  </a:txBody>
                  <a:tcPr marL="7620" marR="7620" marT="7620" marB="0" anchor="ctr">
                    <a:solidFill>
                      <a:schemeClr val="accent1">
                        <a:lumMod val="60000"/>
                        <a:lumOff val="40000"/>
                      </a:schemeClr>
                    </a:solidFill>
                  </a:tcPr>
                </a:tc>
                <a:tc>
                  <a:txBody>
                    <a:bodyPr/>
                    <a:lstStyle/>
                    <a:p>
                      <a:pPr algn="ctr" rtl="0" fontAlgn="ctr"/>
                      <a:r>
                        <a:rPr lang="zh-TW" altLang="en-US" sz="1800" b="0" i="0" u="none" strike="noStrike" dirty="0" smtClean="0">
                          <a:solidFill>
                            <a:schemeClr val="dk1"/>
                          </a:solidFill>
                          <a:effectLst/>
                          <a:latin typeface="+mj-ea"/>
                          <a:ea typeface="+mj-ea"/>
                        </a:rPr>
                        <a:t>百分比</a:t>
                      </a:r>
                      <a:endParaRPr lang="zh-TW" altLang="en-US" sz="1800" b="0" i="0" u="none" strike="noStrike" dirty="0">
                        <a:solidFill>
                          <a:srgbClr val="000000"/>
                        </a:solidFill>
                        <a:effectLst/>
                        <a:latin typeface="+mj-ea"/>
                        <a:ea typeface="+mj-ea"/>
                      </a:endParaRPr>
                    </a:p>
                  </a:txBody>
                  <a:tcPr marL="7620" marR="7620" marT="7620" marB="0" anchor="ctr">
                    <a:solidFill>
                      <a:schemeClr val="accent1">
                        <a:lumMod val="60000"/>
                        <a:lumOff val="40000"/>
                      </a:schemeClr>
                    </a:solidFill>
                  </a:tcPr>
                </a:tc>
                <a:tc>
                  <a:txBody>
                    <a:bodyPr/>
                    <a:lstStyle/>
                    <a:p>
                      <a:pPr algn="ctr" rtl="0" fontAlgn="ctr"/>
                      <a:r>
                        <a:rPr lang="zh-TW" altLang="en-US" sz="1800" u="none" strike="noStrike" dirty="0">
                          <a:effectLst/>
                          <a:latin typeface="+mj-ea"/>
                          <a:ea typeface="+mj-ea"/>
                        </a:rPr>
                        <a:t>招生名額</a:t>
                      </a:r>
                      <a:endParaRPr lang="zh-TW" altLang="en-US" sz="1800" b="0" i="0" u="none" strike="noStrike" dirty="0">
                        <a:solidFill>
                          <a:srgbClr val="000000"/>
                        </a:solidFill>
                        <a:effectLst/>
                        <a:latin typeface="+mj-ea"/>
                        <a:ea typeface="+mj-ea"/>
                      </a:endParaRPr>
                    </a:p>
                  </a:txBody>
                  <a:tcPr marL="7620" marR="7620" marT="7620" marB="0" anchor="ctr">
                    <a:solidFill>
                      <a:schemeClr val="accent1">
                        <a:lumMod val="60000"/>
                        <a:lumOff val="40000"/>
                      </a:schemeClr>
                    </a:solidFill>
                  </a:tcPr>
                </a:tc>
                <a:tc>
                  <a:txBody>
                    <a:bodyPr/>
                    <a:lstStyle/>
                    <a:p>
                      <a:pPr algn="ctr" rtl="0" fontAlgn="ctr"/>
                      <a:r>
                        <a:rPr lang="zh-TW" altLang="en-US" sz="1800" u="none" strike="noStrike" dirty="0" smtClean="0">
                          <a:effectLst/>
                          <a:latin typeface="+mj-ea"/>
                          <a:ea typeface="+mj-ea"/>
                        </a:rPr>
                        <a:t>百分比</a:t>
                      </a:r>
                      <a:endParaRPr lang="zh-TW" altLang="en-US" sz="1800" b="0" i="0" u="none" strike="noStrike" dirty="0">
                        <a:solidFill>
                          <a:srgbClr val="000000"/>
                        </a:solidFill>
                        <a:effectLst/>
                        <a:latin typeface="+mj-ea"/>
                        <a:ea typeface="+mj-ea"/>
                      </a:endParaRPr>
                    </a:p>
                  </a:txBody>
                  <a:tcPr marL="7620" marR="7620" marT="7620" marB="0" anchor="ctr">
                    <a:solidFill>
                      <a:schemeClr val="accent1">
                        <a:lumMod val="60000"/>
                        <a:lumOff val="40000"/>
                      </a:schemeClr>
                    </a:solidFill>
                  </a:tcPr>
                </a:tc>
              </a:tr>
              <a:tr h="254857">
                <a:tc>
                  <a:txBody>
                    <a:bodyPr/>
                    <a:lstStyle/>
                    <a:p>
                      <a:pPr algn="ctr" rtl="0" fontAlgn="ctr"/>
                      <a:r>
                        <a:rPr lang="zh-TW" altLang="en-US" sz="1800" u="none" strike="noStrike" dirty="0">
                          <a:effectLst/>
                          <a:latin typeface="+mj-ea"/>
                          <a:ea typeface="+mj-ea"/>
                        </a:rPr>
                        <a:t>學士</a:t>
                      </a:r>
                      <a:endParaRPr lang="zh-TW" altLang="en-US" sz="1800" b="0" i="0" u="none" strike="noStrike" dirty="0">
                        <a:solidFill>
                          <a:srgbClr val="000000"/>
                        </a:solidFill>
                        <a:effectLst/>
                        <a:latin typeface="+mj-ea"/>
                        <a:ea typeface="+mj-ea"/>
                      </a:endParaRPr>
                    </a:p>
                  </a:txBody>
                  <a:tcPr marL="7620" marR="7620" marT="7620" marB="0" anchor="ctr"/>
                </a:tc>
                <a:tc>
                  <a:txBody>
                    <a:bodyPr/>
                    <a:lstStyle/>
                    <a:p>
                      <a:pPr algn="r" rtl="0" fontAlgn="ctr"/>
                      <a:r>
                        <a:rPr lang="en-US" altLang="zh-TW" sz="1800" u="none" strike="noStrike">
                          <a:effectLst/>
                          <a:latin typeface="+mj-ea"/>
                          <a:ea typeface="+mj-ea"/>
                        </a:rPr>
                        <a:t>301,820</a:t>
                      </a:r>
                      <a:endParaRPr lang="en-US" altLang="zh-TW" sz="1800" b="0" i="0" u="none" strike="noStrike">
                        <a:solidFill>
                          <a:srgbClr val="000000"/>
                        </a:solidFill>
                        <a:effectLst/>
                        <a:latin typeface="+mj-ea"/>
                        <a:ea typeface="+mj-ea"/>
                      </a:endParaRPr>
                    </a:p>
                  </a:txBody>
                  <a:tcPr marL="7620" marR="7620" marT="7620" marB="0" anchor="ctr"/>
                </a:tc>
                <a:tc>
                  <a:txBody>
                    <a:bodyPr/>
                    <a:lstStyle/>
                    <a:p>
                      <a:pPr algn="r" rtl="0" fontAlgn="ctr"/>
                      <a:r>
                        <a:rPr lang="en-US" altLang="zh-TW" sz="1800" u="none" strike="noStrike">
                          <a:effectLst/>
                          <a:latin typeface="+mj-ea"/>
                          <a:ea typeface="+mj-ea"/>
                        </a:rPr>
                        <a:t>83.07%</a:t>
                      </a:r>
                      <a:endParaRPr lang="en-US" altLang="zh-TW" sz="1800" b="0" i="0" u="none" strike="noStrike">
                        <a:solidFill>
                          <a:srgbClr val="000000"/>
                        </a:solidFill>
                        <a:effectLst/>
                        <a:latin typeface="+mj-ea"/>
                        <a:ea typeface="+mj-ea"/>
                      </a:endParaRPr>
                    </a:p>
                  </a:txBody>
                  <a:tcPr marL="7620" marR="7620" marT="7620" marB="0" anchor="ctr"/>
                </a:tc>
                <a:tc>
                  <a:txBody>
                    <a:bodyPr/>
                    <a:lstStyle/>
                    <a:p>
                      <a:pPr algn="r" rtl="0" fontAlgn="ctr"/>
                      <a:r>
                        <a:rPr lang="en-US" altLang="zh-TW" sz="1800" u="none" strike="noStrike" dirty="0" smtClean="0">
                          <a:effectLst/>
                          <a:latin typeface="+mj-ea"/>
                          <a:ea typeface="+mj-ea"/>
                        </a:rPr>
                        <a:t>182,000</a:t>
                      </a:r>
                      <a:endParaRPr lang="en-US" altLang="zh-TW" sz="1800" b="0" i="0" u="none" strike="noStrike" dirty="0">
                        <a:solidFill>
                          <a:srgbClr val="000000"/>
                        </a:solidFill>
                        <a:effectLst/>
                        <a:latin typeface="+mj-ea"/>
                        <a:ea typeface="+mj-ea"/>
                      </a:endParaRPr>
                    </a:p>
                  </a:txBody>
                  <a:tcPr marL="7620" marR="7620" marT="7620" marB="0" anchor="ctr"/>
                </a:tc>
                <a:tc>
                  <a:txBody>
                    <a:bodyPr/>
                    <a:lstStyle/>
                    <a:p>
                      <a:pPr algn="r" rtl="0" fontAlgn="ctr"/>
                      <a:r>
                        <a:rPr lang="en-US" altLang="zh-TW" sz="1800" u="none" strike="noStrike">
                          <a:effectLst/>
                          <a:latin typeface="+mj-ea"/>
                          <a:ea typeface="+mj-ea"/>
                        </a:rPr>
                        <a:t>78%</a:t>
                      </a:r>
                      <a:endParaRPr lang="en-US" altLang="zh-TW" sz="1800" b="0" i="0" u="none" strike="noStrike">
                        <a:solidFill>
                          <a:srgbClr val="000000"/>
                        </a:solidFill>
                        <a:effectLst/>
                        <a:latin typeface="+mj-ea"/>
                        <a:ea typeface="+mj-ea"/>
                      </a:endParaRPr>
                    </a:p>
                  </a:txBody>
                  <a:tcPr marL="7620" marR="7620" marT="7620" marB="0" anchor="ctr"/>
                </a:tc>
              </a:tr>
              <a:tr h="254857">
                <a:tc>
                  <a:txBody>
                    <a:bodyPr/>
                    <a:lstStyle/>
                    <a:p>
                      <a:pPr algn="ctr" rtl="0" fontAlgn="ctr"/>
                      <a:r>
                        <a:rPr lang="zh-TW" altLang="en-US" sz="1800" u="none" strike="noStrike">
                          <a:effectLst/>
                          <a:latin typeface="+mj-ea"/>
                          <a:ea typeface="+mj-ea"/>
                        </a:rPr>
                        <a:t>碩士</a:t>
                      </a:r>
                      <a:endParaRPr lang="zh-TW" altLang="en-US" sz="1800" b="0" i="0" u="none" strike="noStrike">
                        <a:solidFill>
                          <a:srgbClr val="000000"/>
                        </a:solidFill>
                        <a:effectLst/>
                        <a:latin typeface="+mj-ea"/>
                        <a:ea typeface="+mj-ea"/>
                      </a:endParaRPr>
                    </a:p>
                  </a:txBody>
                  <a:tcPr marL="7620" marR="7620" marT="7620" marB="0" anchor="ctr"/>
                </a:tc>
                <a:tc>
                  <a:txBody>
                    <a:bodyPr/>
                    <a:lstStyle/>
                    <a:p>
                      <a:pPr algn="r" rtl="0" fontAlgn="ctr"/>
                      <a:r>
                        <a:rPr lang="en-US" altLang="zh-TW" sz="1800" u="none" strike="noStrike">
                          <a:effectLst/>
                          <a:latin typeface="+mj-ea"/>
                          <a:ea typeface="+mj-ea"/>
                        </a:rPr>
                        <a:t>53,834</a:t>
                      </a:r>
                      <a:endParaRPr lang="en-US" altLang="zh-TW" sz="1800" b="0" i="0" u="none" strike="noStrike">
                        <a:solidFill>
                          <a:srgbClr val="000000"/>
                        </a:solidFill>
                        <a:effectLst/>
                        <a:latin typeface="+mj-ea"/>
                        <a:ea typeface="+mj-ea"/>
                      </a:endParaRPr>
                    </a:p>
                  </a:txBody>
                  <a:tcPr marL="7620" marR="7620" marT="7620" marB="0" anchor="ctr"/>
                </a:tc>
                <a:tc>
                  <a:txBody>
                    <a:bodyPr/>
                    <a:lstStyle/>
                    <a:p>
                      <a:pPr algn="r" rtl="0" fontAlgn="ctr"/>
                      <a:r>
                        <a:rPr lang="en-US" altLang="zh-TW" sz="1800" u="none" strike="noStrike">
                          <a:effectLst/>
                          <a:latin typeface="+mj-ea"/>
                          <a:ea typeface="+mj-ea"/>
                        </a:rPr>
                        <a:t>14.82%</a:t>
                      </a:r>
                      <a:endParaRPr lang="en-US" altLang="zh-TW" sz="1800" b="0" i="0" u="none" strike="noStrike">
                        <a:solidFill>
                          <a:srgbClr val="000000"/>
                        </a:solidFill>
                        <a:effectLst/>
                        <a:latin typeface="+mj-ea"/>
                        <a:ea typeface="+mj-ea"/>
                      </a:endParaRPr>
                    </a:p>
                  </a:txBody>
                  <a:tcPr marL="7620" marR="7620" marT="7620" marB="0" anchor="ctr"/>
                </a:tc>
                <a:tc>
                  <a:txBody>
                    <a:bodyPr/>
                    <a:lstStyle/>
                    <a:p>
                      <a:pPr algn="r" rtl="0" fontAlgn="ctr"/>
                      <a:r>
                        <a:rPr lang="en-US" altLang="zh-TW" sz="1800" u="none" strike="noStrike" dirty="0">
                          <a:effectLst/>
                          <a:latin typeface="+mj-ea"/>
                          <a:ea typeface="+mj-ea"/>
                        </a:rPr>
                        <a:t>46,000</a:t>
                      </a:r>
                      <a:endParaRPr lang="en-US" altLang="zh-TW" sz="1800" b="0" i="0" u="none" strike="noStrike" dirty="0">
                        <a:solidFill>
                          <a:srgbClr val="000000"/>
                        </a:solidFill>
                        <a:effectLst/>
                        <a:latin typeface="+mj-ea"/>
                        <a:ea typeface="+mj-ea"/>
                      </a:endParaRPr>
                    </a:p>
                  </a:txBody>
                  <a:tcPr marL="7620" marR="7620" marT="7620" marB="0" anchor="ctr"/>
                </a:tc>
                <a:tc>
                  <a:txBody>
                    <a:bodyPr/>
                    <a:lstStyle/>
                    <a:p>
                      <a:pPr algn="r" rtl="0" fontAlgn="ctr"/>
                      <a:r>
                        <a:rPr lang="en-US" altLang="zh-TW" sz="1800" u="none" strike="noStrike">
                          <a:effectLst/>
                          <a:latin typeface="+mj-ea"/>
                          <a:ea typeface="+mj-ea"/>
                        </a:rPr>
                        <a:t>20%</a:t>
                      </a:r>
                      <a:endParaRPr lang="en-US" altLang="zh-TW" sz="1800" b="0" i="0" u="none" strike="noStrike">
                        <a:solidFill>
                          <a:srgbClr val="000000"/>
                        </a:solidFill>
                        <a:effectLst/>
                        <a:latin typeface="+mj-ea"/>
                        <a:ea typeface="+mj-ea"/>
                      </a:endParaRPr>
                    </a:p>
                  </a:txBody>
                  <a:tcPr marL="7620" marR="7620" marT="7620" marB="0" anchor="ctr"/>
                </a:tc>
              </a:tr>
              <a:tr h="254857">
                <a:tc>
                  <a:txBody>
                    <a:bodyPr/>
                    <a:lstStyle/>
                    <a:p>
                      <a:pPr algn="ctr" rtl="0" fontAlgn="ctr"/>
                      <a:r>
                        <a:rPr lang="zh-TW" altLang="en-US" sz="1800" u="none" strike="noStrike" dirty="0">
                          <a:effectLst/>
                          <a:latin typeface="+mj-ea"/>
                          <a:ea typeface="+mj-ea"/>
                        </a:rPr>
                        <a:t>博士</a:t>
                      </a:r>
                      <a:endParaRPr lang="zh-TW" altLang="en-US" sz="1800" b="0" i="0" u="none" strike="noStrike" dirty="0">
                        <a:solidFill>
                          <a:srgbClr val="000000"/>
                        </a:solidFill>
                        <a:effectLst/>
                        <a:latin typeface="+mj-ea"/>
                        <a:ea typeface="+mj-ea"/>
                      </a:endParaRPr>
                    </a:p>
                  </a:txBody>
                  <a:tcPr marL="7620" marR="7620" marT="7620" marB="0" anchor="ctr"/>
                </a:tc>
                <a:tc>
                  <a:txBody>
                    <a:bodyPr/>
                    <a:lstStyle/>
                    <a:p>
                      <a:pPr algn="r" rtl="0" fontAlgn="ctr"/>
                      <a:r>
                        <a:rPr lang="en-US" altLang="zh-TW" sz="1800" u="none" strike="noStrike">
                          <a:effectLst/>
                          <a:latin typeface="+mj-ea"/>
                          <a:ea typeface="+mj-ea"/>
                        </a:rPr>
                        <a:t>7,670</a:t>
                      </a:r>
                      <a:endParaRPr lang="en-US" altLang="zh-TW" sz="1800" b="0" i="0" u="none" strike="noStrike">
                        <a:solidFill>
                          <a:srgbClr val="000000"/>
                        </a:solidFill>
                        <a:effectLst/>
                        <a:latin typeface="+mj-ea"/>
                        <a:ea typeface="+mj-ea"/>
                      </a:endParaRPr>
                    </a:p>
                  </a:txBody>
                  <a:tcPr marL="7620" marR="7620" marT="7620" marB="0" anchor="ctr"/>
                </a:tc>
                <a:tc>
                  <a:txBody>
                    <a:bodyPr/>
                    <a:lstStyle/>
                    <a:p>
                      <a:pPr algn="r" rtl="0" fontAlgn="ctr"/>
                      <a:r>
                        <a:rPr lang="en-US" altLang="zh-TW" sz="1800" u="none" strike="noStrike">
                          <a:effectLst/>
                          <a:latin typeface="+mj-ea"/>
                          <a:ea typeface="+mj-ea"/>
                        </a:rPr>
                        <a:t>2.11%</a:t>
                      </a:r>
                      <a:endParaRPr lang="en-US" altLang="zh-TW" sz="1800" b="0" i="0" u="none" strike="noStrike">
                        <a:solidFill>
                          <a:srgbClr val="000000"/>
                        </a:solidFill>
                        <a:effectLst/>
                        <a:latin typeface="+mj-ea"/>
                        <a:ea typeface="+mj-ea"/>
                      </a:endParaRPr>
                    </a:p>
                  </a:txBody>
                  <a:tcPr marL="7620" marR="7620" marT="7620" marB="0" anchor="ctr"/>
                </a:tc>
                <a:tc>
                  <a:txBody>
                    <a:bodyPr/>
                    <a:lstStyle/>
                    <a:p>
                      <a:pPr algn="r" rtl="0" fontAlgn="ctr"/>
                      <a:r>
                        <a:rPr lang="en-US" altLang="zh-TW" sz="1800" u="none" strike="noStrike" dirty="0">
                          <a:effectLst/>
                          <a:latin typeface="+mj-ea"/>
                          <a:ea typeface="+mj-ea"/>
                        </a:rPr>
                        <a:t>4,800</a:t>
                      </a:r>
                      <a:endParaRPr lang="en-US" altLang="zh-TW" sz="1800" b="0" i="0" u="none" strike="noStrike" dirty="0">
                        <a:solidFill>
                          <a:srgbClr val="000000"/>
                        </a:solidFill>
                        <a:effectLst/>
                        <a:latin typeface="+mj-ea"/>
                        <a:ea typeface="+mj-ea"/>
                      </a:endParaRPr>
                    </a:p>
                  </a:txBody>
                  <a:tcPr marL="7620" marR="7620" marT="7620" marB="0" anchor="ctr"/>
                </a:tc>
                <a:tc>
                  <a:txBody>
                    <a:bodyPr/>
                    <a:lstStyle/>
                    <a:p>
                      <a:pPr algn="r" rtl="0" fontAlgn="ctr"/>
                      <a:r>
                        <a:rPr lang="en-US" altLang="zh-TW" sz="1800" u="none" strike="noStrike">
                          <a:effectLst/>
                          <a:latin typeface="+mj-ea"/>
                          <a:ea typeface="+mj-ea"/>
                        </a:rPr>
                        <a:t>2%</a:t>
                      </a:r>
                      <a:endParaRPr lang="en-US" altLang="zh-TW" sz="1800" b="0" i="0" u="none" strike="noStrike">
                        <a:solidFill>
                          <a:srgbClr val="000000"/>
                        </a:solidFill>
                        <a:effectLst/>
                        <a:latin typeface="+mj-ea"/>
                        <a:ea typeface="+mj-ea"/>
                      </a:endParaRPr>
                    </a:p>
                  </a:txBody>
                  <a:tcPr marL="7620" marR="7620" marT="7620" marB="0" anchor="ctr"/>
                </a:tc>
              </a:tr>
              <a:tr h="337126">
                <a:tc>
                  <a:txBody>
                    <a:bodyPr/>
                    <a:lstStyle/>
                    <a:p>
                      <a:pPr algn="ctr" rtl="0" fontAlgn="ctr"/>
                      <a:r>
                        <a:rPr lang="zh-TW" altLang="en-US" sz="1800" u="none" strike="noStrike" dirty="0">
                          <a:effectLst/>
                          <a:latin typeface="+mj-ea"/>
                          <a:ea typeface="+mj-ea"/>
                        </a:rPr>
                        <a:t>合計</a:t>
                      </a:r>
                      <a:endParaRPr lang="zh-TW" altLang="en-US" sz="1800" b="0" i="0" u="none" strike="noStrike" dirty="0">
                        <a:solidFill>
                          <a:srgbClr val="000000"/>
                        </a:solidFill>
                        <a:effectLst/>
                        <a:latin typeface="+mj-ea"/>
                        <a:ea typeface="+mj-ea"/>
                      </a:endParaRPr>
                    </a:p>
                  </a:txBody>
                  <a:tcPr marL="7620" marR="7620" marT="7620" marB="0" anchor="ctr"/>
                </a:tc>
                <a:tc>
                  <a:txBody>
                    <a:bodyPr/>
                    <a:lstStyle/>
                    <a:p>
                      <a:pPr algn="r" rtl="0" fontAlgn="ctr"/>
                      <a:r>
                        <a:rPr lang="en-US" altLang="zh-TW" sz="1800" u="none" strike="noStrike">
                          <a:effectLst/>
                          <a:latin typeface="+mj-ea"/>
                          <a:ea typeface="+mj-ea"/>
                        </a:rPr>
                        <a:t>363,324</a:t>
                      </a:r>
                      <a:endParaRPr lang="en-US" altLang="zh-TW" sz="1800" b="0" i="0" u="none" strike="noStrike">
                        <a:solidFill>
                          <a:srgbClr val="000000"/>
                        </a:solidFill>
                        <a:effectLst/>
                        <a:latin typeface="+mj-ea"/>
                        <a:ea typeface="+mj-ea"/>
                      </a:endParaRPr>
                    </a:p>
                  </a:txBody>
                  <a:tcPr marL="7620" marR="7620" marT="7620" marB="0" anchor="ctr"/>
                </a:tc>
                <a:tc>
                  <a:txBody>
                    <a:bodyPr/>
                    <a:lstStyle/>
                    <a:p>
                      <a:pPr algn="r" rtl="0" fontAlgn="ctr"/>
                      <a:r>
                        <a:rPr lang="en-US" altLang="zh-TW" sz="1800" u="none" strike="noStrike">
                          <a:effectLst/>
                          <a:latin typeface="+mj-ea"/>
                          <a:ea typeface="+mj-ea"/>
                        </a:rPr>
                        <a:t>100%</a:t>
                      </a:r>
                      <a:endParaRPr lang="en-US" altLang="zh-TW" sz="1800" b="0" i="0" u="none" strike="noStrike">
                        <a:solidFill>
                          <a:srgbClr val="000000"/>
                        </a:solidFill>
                        <a:effectLst/>
                        <a:latin typeface="+mj-ea"/>
                        <a:ea typeface="+mj-ea"/>
                      </a:endParaRPr>
                    </a:p>
                  </a:txBody>
                  <a:tcPr marL="7620" marR="7620" marT="7620" marB="0" anchor="ctr"/>
                </a:tc>
                <a:tc>
                  <a:txBody>
                    <a:bodyPr/>
                    <a:lstStyle/>
                    <a:p>
                      <a:pPr algn="r" rtl="0" fontAlgn="ctr"/>
                      <a:r>
                        <a:rPr lang="en-US" altLang="zh-TW" sz="1800" u="none" strike="noStrike" dirty="0" smtClean="0">
                          <a:effectLst/>
                          <a:latin typeface="+mj-ea"/>
                          <a:ea typeface="+mj-ea"/>
                        </a:rPr>
                        <a:t>232,800</a:t>
                      </a:r>
                      <a:endParaRPr lang="en-US" altLang="zh-TW" sz="1800" b="0" i="0" u="none" strike="noStrike" dirty="0">
                        <a:solidFill>
                          <a:srgbClr val="000000"/>
                        </a:solidFill>
                        <a:effectLst/>
                        <a:latin typeface="+mj-ea"/>
                        <a:ea typeface="+mj-ea"/>
                      </a:endParaRPr>
                    </a:p>
                  </a:txBody>
                  <a:tcPr marL="7620" marR="7620" marT="7620" marB="0" anchor="ctr"/>
                </a:tc>
                <a:tc>
                  <a:txBody>
                    <a:bodyPr/>
                    <a:lstStyle/>
                    <a:p>
                      <a:pPr algn="r" rtl="0" fontAlgn="ctr"/>
                      <a:r>
                        <a:rPr lang="en-US" altLang="zh-TW" sz="1800" u="none" strike="noStrike" dirty="0">
                          <a:effectLst/>
                          <a:latin typeface="+mj-ea"/>
                          <a:ea typeface="+mj-ea"/>
                        </a:rPr>
                        <a:t>100%</a:t>
                      </a:r>
                      <a:endParaRPr lang="en-US" altLang="zh-TW" sz="1800" b="0" i="0" u="none" strike="noStrike" dirty="0">
                        <a:solidFill>
                          <a:srgbClr val="000000"/>
                        </a:solidFill>
                        <a:effectLst/>
                        <a:latin typeface="+mj-ea"/>
                        <a:ea typeface="+mj-ea"/>
                      </a:endParaRPr>
                    </a:p>
                  </a:txBody>
                  <a:tcPr marL="7620" marR="7620" marT="7620" marB="0" anchor="ctr"/>
                </a:tc>
              </a:tr>
              <a:tr h="598297">
                <a:tc gridSpan="5">
                  <a:txBody>
                    <a:bodyPr/>
                    <a:lstStyle/>
                    <a:p>
                      <a:pPr marL="271463" indent="0" algn="l" rtl="0" fontAlgn="ctr"/>
                      <a:r>
                        <a:rPr lang="zh-TW" altLang="en-US" sz="1400" u="none" strike="noStrike" dirty="0">
                          <a:effectLst/>
                          <a:latin typeface="+mj-ea"/>
                          <a:ea typeface="+mj-ea"/>
                        </a:rPr>
                        <a:t>備註</a:t>
                      </a:r>
                      <a:r>
                        <a:rPr lang="zh-TW" altLang="en-US" sz="1400" u="none" strike="noStrike" dirty="0" smtClean="0">
                          <a:effectLst/>
                          <a:latin typeface="+mj-ea"/>
                          <a:ea typeface="+mj-ea"/>
                        </a:rPr>
                        <a:t>：學士</a:t>
                      </a:r>
                      <a:r>
                        <a:rPr lang="zh-TW" altLang="en-US" sz="1400" u="none" strike="noStrike" dirty="0">
                          <a:effectLst/>
                          <a:latin typeface="+mj-ea"/>
                          <a:ea typeface="+mj-ea"/>
                        </a:rPr>
                        <a:t>班包含日間及進修學制學士班別</a:t>
                      </a:r>
                      <a:r>
                        <a:rPr lang="en-US" altLang="zh-TW" sz="1400" u="none" strike="noStrike" dirty="0">
                          <a:effectLst/>
                          <a:latin typeface="+mj-ea"/>
                          <a:ea typeface="+mj-ea"/>
                        </a:rPr>
                        <a:t>(</a:t>
                      </a:r>
                      <a:r>
                        <a:rPr lang="zh-TW" altLang="en-US" sz="1400" u="none" strike="noStrike" dirty="0">
                          <a:effectLst/>
                          <a:latin typeface="+mj-ea"/>
                          <a:ea typeface="+mj-ea"/>
                        </a:rPr>
                        <a:t>不含在職專班</a:t>
                      </a:r>
                      <a:r>
                        <a:rPr lang="en-US" altLang="zh-TW" sz="1400" u="none" strike="noStrike" dirty="0">
                          <a:effectLst/>
                          <a:latin typeface="+mj-ea"/>
                          <a:ea typeface="+mj-ea"/>
                        </a:rPr>
                        <a:t>)</a:t>
                      </a:r>
                      <a:r>
                        <a:rPr lang="zh-TW" altLang="en-US" sz="1400" u="none" strike="noStrike" dirty="0">
                          <a:effectLst/>
                          <a:latin typeface="+mj-ea"/>
                          <a:ea typeface="+mj-ea"/>
                        </a:rPr>
                        <a:t>、碩士班不含在職專班</a:t>
                      </a:r>
                      <a:r>
                        <a:rPr lang="zh-TW" altLang="en-US" sz="1400" u="none" strike="noStrike" dirty="0" smtClean="0">
                          <a:effectLst/>
                          <a:latin typeface="+mj-ea"/>
                          <a:ea typeface="+mj-ea"/>
                        </a:rPr>
                        <a:t>。</a:t>
                      </a:r>
                      <a:endParaRPr lang="zh-TW" altLang="en-US" sz="1400" b="0" i="0" u="none" strike="noStrike" dirty="0">
                        <a:solidFill>
                          <a:srgbClr val="000000"/>
                        </a:solidFill>
                        <a:effectLst/>
                        <a:latin typeface="+mj-ea"/>
                        <a:ea typeface="+mj-ea"/>
                      </a:endParaRPr>
                    </a:p>
                  </a:txBody>
                  <a:tcPr marL="7620" marR="7620" marT="7620"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
        <p:nvSpPr>
          <p:cNvPr id="10" name="文字方塊 9"/>
          <p:cNvSpPr txBox="1"/>
          <p:nvPr/>
        </p:nvSpPr>
        <p:spPr>
          <a:xfrm>
            <a:off x="1095081" y="945329"/>
            <a:ext cx="5400600" cy="461665"/>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r>
              <a:rPr lang="zh-TW" altLang="en-US" sz="2400" b="1" dirty="0" smtClean="0"/>
              <a:t>二、招生總量調控目標</a:t>
            </a:r>
            <a:r>
              <a:rPr lang="en-US" altLang="zh-TW" sz="2400" b="1" dirty="0" smtClean="0"/>
              <a:t>(</a:t>
            </a:r>
            <a:r>
              <a:rPr lang="zh-TW" altLang="en-US" sz="2400" b="1" dirty="0" smtClean="0"/>
              <a:t>至</a:t>
            </a:r>
            <a:r>
              <a:rPr lang="en-US" altLang="zh-TW" sz="2400" b="1" dirty="0" smtClean="0"/>
              <a:t>112</a:t>
            </a:r>
            <a:r>
              <a:rPr lang="zh-TW" altLang="en-US" sz="2400" b="1" dirty="0" smtClean="0"/>
              <a:t>學年度</a:t>
            </a:r>
            <a:r>
              <a:rPr lang="en-US" altLang="zh-TW" sz="2400" b="1" dirty="0" smtClean="0"/>
              <a:t>)</a:t>
            </a:r>
            <a:endParaRPr lang="zh-TW" altLang="en-US" sz="2400" b="1" dirty="0"/>
          </a:p>
        </p:txBody>
      </p:sp>
    </p:spTree>
    <p:extLst>
      <p:ext uri="{BB962C8B-B14F-4D97-AF65-F5344CB8AC3E}">
        <p14:creationId xmlns:p14="http://schemas.microsoft.com/office/powerpoint/2010/main" val="1587099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五邊形 14"/>
          <p:cNvSpPr/>
          <p:nvPr/>
        </p:nvSpPr>
        <p:spPr>
          <a:xfrm>
            <a:off x="1036104" y="4090460"/>
            <a:ext cx="3247864" cy="365177"/>
          </a:xfrm>
          <a:prstGeom prst="homePlat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zh-TW" altLang="en-US"/>
          </a:p>
        </p:txBody>
      </p:sp>
      <p:sp>
        <p:nvSpPr>
          <p:cNvPr id="6" name="五邊形 5"/>
          <p:cNvSpPr/>
          <p:nvPr/>
        </p:nvSpPr>
        <p:spPr>
          <a:xfrm>
            <a:off x="1036104" y="2578292"/>
            <a:ext cx="3247864" cy="365177"/>
          </a:xfrm>
          <a:prstGeom prst="homePlat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zh-TW" altLang="en-US"/>
          </a:p>
        </p:txBody>
      </p:sp>
      <p:sp>
        <p:nvSpPr>
          <p:cNvPr id="10" name="矩形 9"/>
          <p:cNvSpPr/>
          <p:nvPr/>
        </p:nvSpPr>
        <p:spPr>
          <a:xfrm>
            <a:off x="1043608" y="5625183"/>
            <a:ext cx="8072400" cy="714943"/>
          </a:xfrm>
          <a:prstGeom prst="rect">
            <a:avLst/>
          </a:prstGeom>
          <a:solidFill>
            <a:srgbClr val="FFFFEB"/>
          </a:solidFill>
          <a:ln w="6350">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矩形 8"/>
          <p:cNvSpPr/>
          <p:nvPr/>
        </p:nvSpPr>
        <p:spPr>
          <a:xfrm>
            <a:off x="1041309" y="4455637"/>
            <a:ext cx="8072400" cy="831669"/>
          </a:xfrm>
          <a:prstGeom prst="rect">
            <a:avLst/>
          </a:prstGeom>
          <a:solidFill>
            <a:srgbClr val="FFFFEB"/>
          </a:solidFill>
          <a:ln w="6350">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 name="矩形 4"/>
          <p:cNvSpPr/>
          <p:nvPr/>
        </p:nvSpPr>
        <p:spPr>
          <a:xfrm>
            <a:off x="1043608" y="3010340"/>
            <a:ext cx="8072400" cy="1080120"/>
          </a:xfrm>
          <a:prstGeom prst="rect">
            <a:avLst/>
          </a:prstGeom>
          <a:solidFill>
            <a:srgbClr val="FFFFEB"/>
          </a:solidFill>
          <a:ln w="6350">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p:cNvSpPr/>
          <p:nvPr/>
        </p:nvSpPr>
        <p:spPr>
          <a:xfrm>
            <a:off x="723324" y="1647325"/>
            <a:ext cx="7848872" cy="2492990"/>
          </a:xfrm>
          <a:prstGeom prst="rect">
            <a:avLst/>
          </a:prstGeom>
        </p:spPr>
        <p:txBody>
          <a:bodyPr wrap="square">
            <a:spAutoFit/>
          </a:bodyPr>
          <a:lstStyle/>
          <a:p>
            <a:pPr>
              <a:lnSpc>
                <a:spcPct val="150000"/>
              </a:lnSpc>
            </a:pPr>
            <a:endParaRPr lang="en-US" altLang="zh-TW" sz="2400" dirty="0" smtClean="0"/>
          </a:p>
          <a:p>
            <a:pPr lvl="0"/>
            <a:endParaRPr lang="en-US" altLang="zh-TW" sz="2400" dirty="0"/>
          </a:p>
          <a:p>
            <a:pPr lvl="0"/>
            <a:endParaRPr lang="en-US" altLang="zh-TW" sz="2400" dirty="0" smtClean="0"/>
          </a:p>
          <a:p>
            <a:pPr lvl="0"/>
            <a:endParaRPr lang="en-US" altLang="zh-TW" sz="2400" dirty="0"/>
          </a:p>
          <a:p>
            <a:pPr lvl="0"/>
            <a:endParaRPr lang="en-US" altLang="zh-TW" sz="2400" dirty="0" smtClean="0"/>
          </a:p>
          <a:p>
            <a:pPr lvl="0"/>
            <a:endParaRPr lang="en-US" altLang="zh-TW" sz="2400" dirty="0"/>
          </a:p>
        </p:txBody>
      </p:sp>
      <p:sp>
        <p:nvSpPr>
          <p:cNvPr id="8" name="文字方塊 7"/>
          <p:cNvSpPr txBox="1"/>
          <p:nvPr/>
        </p:nvSpPr>
        <p:spPr>
          <a:xfrm>
            <a:off x="1003993" y="1113135"/>
            <a:ext cx="3528392" cy="461665"/>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r>
              <a:rPr lang="zh-TW" altLang="en-US" sz="2400" b="1" dirty="0" smtClean="0"/>
              <a:t>三、合理校數規模調整</a:t>
            </a:r>
            <a:endParaRPr lang="zh-TW" altLang="en-US" sz="2400" b="1" dirty="0"/>
          </a:p>
        </p:txBody>
      </p:sp>
      <p:sp>
        <p:nvSpPr>
          <p:cNvPr id="11" name="標題 1"/>
          <p:cNvSpPr>
            <a:spLocks noGrp="1"/>
          </p:cNvSpPr>
          <p:nvPr>
            <p:ph type="title"/>
          </p:nvPr>
        </p:nvSpPr>
        <p:spPr>
          <a:xfrm>
            <a:off x="-68303" y="11584"/>
            <a:ext cx="6512511" cy="1143000"/>
          </a:xfrm>
        </p:spPr>
        <p:txBody>
          <a:bodyPr/>
          <a:lstStyle/>
          <a:p>
            <a:pPr algn="ctr"/>
            <a:r>
              <a:rPr lang="zh-TW" altLang="en-US" dirty="0"/>
              <a:t>貳、政策</a:t>
            </a:r>
            <a:r>
              <a:rPr lang="zh-TW" altLang="en-US" dirty="0" smtClean="0"/>
              <a:t>目標</a:t>
            </a:r>
            <a:endParaRPr lang="zh-TW" altLang="en-US" sz="2000" dirty="0"/>
          </a:p>
        </p:txBody>
      </p:sp>
      <p:sp>
        <p:nvSpPr>
          <p:cNvPr id="16" name="五邊形 15"/>
          <p:cNvSpPr/>
          <p:nvPr/>
        </p:nvSpPr>
        <p:spPr>
          <a:xfrm>
            <a:off x="1034898" y="5247725"/>
            <a:ext cx="3393085" cy="365177"/>
          </a:xfrm>
          <a:prstGeom prst="homePlat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zh-TW" altLang="en-US"/>
          </a:p>
        </p:txBody>
      </p:sp>
      <p:sp>
        <p:nvSpPr>
          <p:cNvPr id="17" name="文字方塊 16"/>
          <p:cNvSpPr txBox="1"/>
          <p:nvPr/>
        </p:nvSpPr>
        <p:spPr>
          <a:xfrm>
            <a:off x="971599" y="1698188"/>
            <a:ext cx="8142109" cy="4755148"/>
          </a:xfrm>
          <a:prstGeom prst="rect">
            <a:avLst/>
          </a:prstGeom>
          <a:noFill/>
        </p:spPr>
        <p:txBody>
          <a:bodyPr wrap="square" rtlCol="0">
            <a:spAutoFit/>
          </a:bodyPr>
          <a:lstStyle/>
          <a:p>
            <a:pPr algn="just">
              <a:lnSpc>
                <a:spcPct val="150000"/>
              </a:lnSpc>
            </a:pPr>
            <a:r>
              <a:rPr lang="zh-TW" altLang="zh-TW" dirty="0" smtClean="0"/>
              <a:t>高等教育整體發展規模，並非僅由私立學校承擔調整高教校數之責任，以下</a:t>
            </a:r>
            <a:r>
              <a:rPr lang="zh-TW" altLang="zh-TW" dirty="0"/>
              <a:t>就公、私立大專校院校數調整及縣市區域之分布推估說明如下。</a:t>
            </a:r>
          </a:p>
          <a:p>
            <a:pPr algn="just">
              <a:lnSpc>
                <a:spcPct val="150000"/>
              </a:lnSpc>
            </a:pPr>
            <a:r>
              <a:rPr lang="en-US" altLang="zh-TW" b="1" dirty="0">
                <a:solidFill>
                  <a:schemeClr val="bg1"/>
                </a:solidFill>
              </a:rPr>
              <a:t>(</a:t>
            </a:r>
            <a:r>
              <a:rPr lang="zh-TW" altLang="zh-TW" b="1" dirty="0">
                <a:solidFill>
                  <a:schemeClr val="bg1"/>
                </a:solidFill>
              </a:rPr>
              <a:t>一</a:t>
            </a:r>
            <a:r>
              <a:rPr lang="en-US" altLang="zh-TW" b="1" dirty="0">
                <a:solidFill>
                  <a:schemeClr val="bg1"/>
                </a:solidFill>
              </a:rPr>
              <a:t>) </a:t>
            </a:r>
            <a:r>
              <a:rPr lang="zh-TW" altLang="zh-TW" b="1" dirty="0">
                <a:solidFill>
                  <a:schemeClr val="bg1"/>
                </a:solidFill>
              </a:rPr>
              <a:t>公立大專校院校數調整</a:t>
            </a:r>
          </a:p>
          <a:p>
            <a:pPr algn="just">
              <a:lnSpc>
                <a:spcPct val="150000"/>
              </a:lnSpc>
            </a:pPr>
            <a:r>
              <a:rPr lang="zh-TW" altLang="zh-TW" sz="1600" dirty="0"/>
              <a:t>為平衡高等教育規模，本部將審視公立大學於</a:t>
            </a:r>
            <a:r>
              <a:rPr lang="zh-TW" altLang="zh-TW" sz="1600" dirty="0">
                <a:solidFill>
                  <a:srgbClr val="FF0000"/>
                </a:solidFill>
              </a:rPr>
              <a:t>地理位置內學校學科領域分布</a:t>
            </a:r>
            <a:r>
              <a:rPr lang="zh-TW" altLang="zh-TW" sz="1600" dirty="0"/>
              <a:t>、</a:t>
            </a:r>
            <a:r>
              <a:rPr lang="zh-TW" altLang="zh-TW" sz="1600" dirty="0">
                <a:solidFill>
                  <a:srgbClr val="FF0000"/>
                </a:solidFill>
              </a:rPr>
              <a:t>學校營運</a:t>
            </a:r>
            <a:r>
              <a:rPr lang="zh-TW" altLang="zh-TW" sz="1600" dirty="0"/>
              <a:t>及</a:t>
            </a:r>
            <a:r>
              <a:rPr lang="zh-TW" altLang="zh-TW" sz="1600" dirty="0">
                <a:solidFill>
                  <a:srgbClr val="FF0000"/>
                </a:solidFill>
              </a:rPr>
              <a:t>辦學品質</a:t>
            </a:r>
            <a:r>
              <a:rPr lang="zh-TW" altLang="zh-TW" sz="1600" dirty="0"/>
              <a:t>等項目進行分析，就</a:t>
            </a:r>
            <a:r>
              <a:rPr lang="zh-TW" altLang="zh-TW" sz="1600" dirty="0">
                <a:solidFill>
                  <a:srgbClr val="FF0000"/>
                </a:solidFill>
              </a:rPr>
              <a:t>各校學科領域可互補或可合作</a:t>
            </a:r>
            <a:r>
              <a:rPr lang="zh-TW" altLang="zh-TW" sz="1600" dirty="0"/>
              <a:t>，且</a:t>
            </a:r>
            <a:r>
              <a:rPr lang="zh-TW" altLang="zh-TW" sz="1600" dirty="0">
                <a:solidFill>
                  <a:srgbClr val="FF0000"/>
                </a:solidFill>
              </a:rPr>
              <a:t>兩校合併後有利提升高等教育競爭力</a:t>
            </a:r>
            <a:r>
              <a:rPr lang="zh-TW" altLang="zh-TW" sz="1600" dirty="0"/>
              <a:t>之學校，進行合併案之規劃</a:t>
            </a:r>
            <a:r>
              <a:rPr lang="zh-TW" altLang="zh-TW" sz="1600" dirty="0" smtClean="0"/>
              <a:t>。</a:t>
            </a:r>
            <a:r>
              <a:rPr lang="en-US" altLang="zh-TW" sz="1600" dirty="0" smtClean="0"/>
              <a:t> </a:t>
            </a:r>
            <a:endParaRPr lang="zh-TW" altLang="zh-TW" sz="1600" dirty="0"/>
          </a:p>
          <a:p>
            <a:pPr algn="just">
              <a:lnSpc>
                <a:spcPct val="150000"/>
              </a:lnSpc>
            </a:pPr>
            <a:r>
              <a:rPr lang="en-US" altLang="zh-TW" b="1" dirty="0">
                <a:solidFill>
                  <a:schemeClr val="bg1"/>
                </a:solidFill>
              </a:rPr>
              <a:t>(</a:t>
            </a:r>
            <a:r>
              <a:rPr lang="zh-TW" altLang="zh-TW" b="1" dirty="0">
                <a:solidFill>
                  <a:schemeClr val="bg1"/>
                </a:solidFill>
              </a:rPr>
              <a:t>二</a:t>
            </a:r>
            <a:r>
              <a:rPr lang="en-US" altLang="zh-TW" b="1" dirty="0">
                <a:solidFill>
                  <a:schemeClr val="bg1"/>
                </a:solidFill>
              </a:rPr>
              <a:t>)</a:t>
            </a:r>
            <a:r>
              <a:rPr lang="zh-TW" altLang="zh-TW" b="1" dirty="0">
                <a:solidFill>
                  <a:schemeClr val="bg1"/>
                </a:solidFill>
              </a:rPr>
              <a:t>私立大專校院校數調整</a:t>
            </a:r>
          </a:p>
          <a:p>
            <a:pPr>
              <a:lnSpc>
                <a:spcPct val="150000"/>
              </a:lnSpc>
            </a:pPr>
            <a:r>
              <a:rPr lang="zh-TW" altLang="zh-TW" sz="1600" dirty="0"/>
              <a:t>私立學校</a:t>
            </a:r>
            <a:r>
              <a:rPr lang="zh-TW" altLang="zh-TW" sz="1600" dirty="0" smtClean="0"/>
              <a:t>部分依</a:t>
            </a:r>
            <a:r>
              <a:rPr lang="zh-TW" altLang="zh-TW" sz="1600" dirty="0"/>
              <a:t>辦學情形及風險指標，並在尊重私立學校辦學意願與轉型可能</a:t>
            </a:r>
            <a:r>
              <a:rPr lang="zh-TW" altLang="zh-TW" sz="1600" dirty="0" smtClean="0"/>
              <a:t>情形下</a:t>
            </a:r>
            <a:r>
              <a:rPr lang="zh-TW" altLang="en-US" sz="1600" dirty="0" smtClean="0"/>
              <a:t>，</a:t>
            </a:r>
            <a:r>
              <a:rPr lang="zh-TW" altLang="en-US" sz="1600" dirty="0" smtClean="0">
                <a:solidFill>
                  <a:srgbClr val="FF0000"/>
                </a:solidFill>
              </a:rPr>
              <a:t>進行整體校數調整</a:t>
            </a:r>
            <a:r>
              <a:rPr lang="zh-TW" altLang="en-US" sz="1600" dirty="0" smtClean="0"/>
              <a:t>；</a:t>
            </a:r>
            <a:r>
              <a:rPr lang="zh-TW" altLang="zh-TW" sz="1600" dirty="0" smtClean="0"/>
              <a:t>其中</a:t>
            </a:r>
            <a:r>
              <a:rPr lang="zh-TW" altLang="zh-TW" sz="1600" dirty="0">
                <a:solidFill>
                  <a:srgbClr val="FF0000"/>
                </a:solidFill>
              </a:rPr>
              <a:t>北部</a:t>
            </a:r>
            <a:r>
              <a:rPr lang="zh-TW" altLang="zh-TW" sz="1600" dirty="0"/>
              <a:t>學校比例</a:t>
            </a:r>
            <a:r>
              <a:rPr lang="zh-TW" altLang="zh-TW" sz="1600" dirty="0">
                <a:solidFill>
                  <a:srgbClr val="FF0000"/>
                </a:solidFill>
              </a:rPr>
              <a:t>微幅上升</a:t>
            </a:r>
            <a:r>
              <a:rPr lang="zh-TW" altLang="zh-TW" sz="1600" dirty="0"/>
              <a:t>、</a:t>
            </a:r>
            <a:r>
              <a:rPr lang="zh-TW" altLang="zh-TW" sz="1600" dirty="0">
                <a:solidFill>
                  <a:srgbClr val="FF0000"/>
                </a:solidFill>
              </a:rPr>
              <a:t>南部</a:t>
            </a:r>
            <a:r>
              <a:rPr lang="zh-TW" altLang="zh-TW" sz="1600" dirty="0"/>
              <a:t>學校比例</a:t>
            </a:r>
            <a:r>
              <a:rPr lang="zh-TW" altLang="zh-TW" sz="1600" dirty="0">
                <a:solidFill>
                  <a:srgbClr val="FF0000"/>
                </a:solidFill>
              </a:rPr>
              <a:t>微幅下降</a:t>
            </a:r>
            <a:r>
              <a:rPr lang="zh-TW" altLang="zh-TW" sz="1600" dirty="0"/>
              <a:t>。</a:t>
            </a:r>
            <a:endParaRPr lang="zh-TW" altLang="zh-TW" sz="1600" dirty="0">
              <a:solidFill>
                <a:schemeClr val="bg1"/>
              </a:solidFill>
            </a:endParaRPr>
          </a:p>
          <a:p>
            <a:pPr algn="just">
              <a:lnSpc>
                <a:spcPct val="150000"/>
              </a:lnSpc>
            </a:pPr>
            <a:r>
              <a:rPr lang="en-US" altLang="zh-TW" b="1" dirty="0">
                <a:solidFill>
                  <a:schemeClr val="bg1"/>
                </a:solidFill>
              </a:rPr>
              <a:t>(</a:t>
            </a:r>
            <a:r>
              <a:rPr lang="zh-TW" altLang="zh-TW" b="1" dirty="0">
                <a:solidFill>
                  <a:schemeClr val="bg1"/>
                </a:solidFill>
              </a:rPr>
              <a:t>三</a:t>
            </a:r>
            <a:r>
              <a:rPr lang="en-US" altLang="zh-TW" b="1" dirty="0">
                <a:solidFill>
                  <a:schemeClr val="bg1"/>
                </a:solidFill>
              </a:rPr>
              <a:t>)</a:t>
            </a:r>
            <a:r>
              <a:rPr lang="zh-TW" altLang="zh-TW" b="1" dirty="0">
                <a:solidFill>
                  <a:schemeClr val="bg1"/>
                </a:solidFill>
              </a:rPr>
              <a:t>整體大專校院區域校數調整</a:t>
            </a:r>
          </a:p>
          <a:p>
            <a:pPr algn="just">
              <a:lnSpc>
                <a:spcPct val="150000"/>
              </a:lnSpc>
            </a:pPr>
            <a:r>
              <a:rPr lang="zh-TW" altLang="zh-TW" sz="1600" dirty="0"/>
              <a:t>為衡平各區域人口及大專校院設置之需要，配合入學人口推估，未來將依整體發展情形，</a:t>
            </a:r>
            <a:r>
              <a:rPr lang="zh-TW" altLang="zh-TW" sz="1600" dirty="0">
                <a:solidFill>
                  <a:srgbClr val="FF0000"/>
                </a:solidFill>
              </a:rPr>
              <a:t>至少每縣市保留一所公立大專校院</a:t>
            </a:r>
            <a:r>
              <a:rPr lang="zh-TW" altLang="zh-TW" sz="1600" dirty="0"/>
              <a:t>。</a:t>
            </a:r>
          </a:p>
        </p:txBody>
      </p:sp>
    </p:spTree>
    <p:extLst>
      <p:ext uri="{BB962C8B-B14F-4D97-AF65-F5344CB8AC3E}">
        <p14:creationId xmlns:p14="http://schemas.microsoft.com/office/powerpoint/2010/main" val="4249992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標題 1"/>
          <p:cNvSpPr txBox="1">
            <a:spLocks/>
          </p:cNvSpPr>
          <p:nvPr/>
        </p:nvSpPr>
        <p:spPr>
          <a:xfrm>
            <a:off x="507761" y="197768"/>
            <a:ext cx="6512511" cy="1143000"/>
          </a:xfrm>
          <a:prstGeom prst="rect">
            <a:avLst/>
          </a:prstGeom>
        </p:spPr>
        <p:txBody>
          <a:bodyPr anchor="ctr">
            <a:normAutofit/>
          </a:bodyPr>
          <a:lstStyle>
            <a:lvl1pPr algn="l" rtl="0" eaLnBrk="1" latinLnBrk="0" hangingPunct="1">
              <a:spcBef>
                <a:spcPct val="0"/>
              </a:spcBef>
              <a:buNone/>
              <a:defRPr kumimoji="0" sz="4300" b="1"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zh-TW" altLang="en-US" dirty="0"/>
              <a:t>參、四大執行策略</a:t>
            </a:r>
            <a:endParaRPr lang="zh-TW" altLang="en-US" sz="2000" dirty="0"/>
          </a:p>
        </p:txBody>
      </p:sp>
      <p:graphicFrame>
        <p:nvGraphicFramePr>
          <p:cNvPr id="3" name="資料庫圖表 2"/>
          <p:cNvGraphicFramePr/>
          <p:nvPr>
            <p:extLst>
              <p:ext uri="{D42A27DB-BD31-4B8C-83A1-F6EECF244321}">
                <p14:modId xmlns:p14="http://schemas.microsoft.com/office/powerpoint/2010/main" val="4273220167"/>
              </p:ext>
            </p:extLst>
          </p:nvPr>
        </p:nvGraphicFramePr>
        <p:xfrm>
          <a:off x="1524000" y="1397000"/>
          <a:ext cx="6720408" cy="4624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文字方塊 3"/>
          <p:cNvSpPr txBox="1"/>
          <p:nvPr/>
        </p:nvSpPr>
        <p:spPr>
          <a:xfrm>
            <a:off x="1800818" y="1853222"/>
            <a:ext cx="432048" cy="461665"/>
          </a:xfrm>
          <a:prstGeom prst="rect">
            <a:avLst/>
          </a:prstGeom>
          <a:noFill/>
        </p:spPr>
        <p:txBody>
          <a:bodyPr wrap="square" rtlCol="0">
            <a:spAutoFit/>
          </a:bodyPr>
          <a:lstStyle/>
          <a:p>
            <a:r>
              <a:rPr lang="zh-TW" altLang="en-US" sz="2400" dirty="0"/>
              <a:t>一</a:t>
            </a:r>
          </a:p>
        </p:txBody>
      </p:sp>
      <p:sp>
        <p:nvSpPr>
          <p:cNvPr id="6" name="文字方塊 5"/>
          <p:cNvSpPr txBox="1"/>
          <p:nvPr/>
        </p:nvSpPr>
        <p:spPr>
          <a:xfrm>
            <a:off x="2181563" y="2927894"/>
            <a:ext cx="362600" cy="461665"/>
          </a:xfrm>
          <a:prstGeom prst="rect">
            <a:avLst/>
          </a:prstGeom>
          <a:noFill/>
        </p:spPr>
        <p:txBody>
          <a:bodyPr wrap="square" rtlCol="0">
            <a:spAutoFit/>
          </a:bodyPr>
          <a:lstStyle/>
          <a:p>
            <a:r>
              <a:rPr lang="zh-TW" altLang="en-US" sz="2400" dirty="0"/>
              <a:t>二</a:t>
            </a:r>
          </a:p>
        </p:txBody>
      </p:sp>
      <p:sp>
        <p:nvSpPr>
          <p:cNvPr id="7" name="文字方塊 6"/>
          <p:cNvSpPr txBox="1"/>
          <p:nvPr/>
        </p:nvSpPr>
        <p:spPr>
          <a:xfrm>
            <a:off x="2232866" y="4006539"/>
            <a:ext cx="492443" cy="461665"/>
          </a:xfrm>
          <a:prstGeom prst="rect">
            <a:avLst/>
          </a:prstGeom>
          <a:noFill/>
        </p:spPr>
        <p:txBody>
          <a:bodyPr wrap="none" rtlCol="0">
            <a:spAutoFit/>
          </a:bodyPr>
          <a:lstStyle/>
          <a:p>
            <a:r>
              <a:rPr lang="zh-TW" altLang="en-US" sz="2400" dirty="0"/>
              <a:t>三</a:t>
            </a:r>
          </a:p>
        </p:txBody>
      </p:sp>
      <p:sp>
        <p:nvSpPr>
          <p:cNvPr id="9" name="文字方塊 8"/>
          <p:cNvSpPr txBox="1"/>
          <p:nvPr/>
        </p:nvSpPr>
        <p:spPr>
          <a:xfrm>
            <a:off x="1800818" y="5085184"/>
            <a:ext cx="492443" cy="461665"/>
          </a:xfrm>
          <a:prstGeom prst="rect">
            <a:avLst/>
          </a:prstGeom>
          <a:noFill/>
        </p:spPr>
        <p:txBody>
          <a:bodyPr wrap="none" rtlCol="0">
            <a:spAutoFit/>
          </a:bodyPr>
          <a:lstStyle/>
          <a:p>
            <a:r>
              <a:rPr lang="zh-TW" altLang="en-US" sz="2400" dirty="0"/>
              <a:t>四</a:t>
            </a:r>
          </a:p>
        </p:txBody>
      </p:sp>
    </p:spTree>
    <p:extLst>
      <p:ext uri="{BB962C8B-B14F-4D97-AF65-F5344CB8AC3E}">
        <p14:creationId xmlns:p14="http://schemas.microsoft.com/office/powerpoint/2010/main" val="27923440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4460</TotalTime>
  <Words>4332</Words>
  <Application>Microsoft Office PowerPoint</Application>
  <PresentationFormat>如螢幕大小 (4:3)</PresentationFormat>
  <Paragraphs>559</Paragraphs>
  <Slides>33</Slides>
  <Notes>7</Notes>
  <HiddenSlides>0</HiddenSlides>
  <MMClips>0</MMClips>
  <ScaleCrop>false</ScaleCrop>
  <HeadingPairs>
    <vt:vector size="6" baseType="variant">
      <vt:variant>
        <vt:lpstr>使用字型</vt:lpstr>
      </vt:variant>
      <vt:variant>
        <vt:i4>11</vt:i4>
      </vt:variant>
      <vt:variant>
        <vt:lpstr>佈景主題</vt:lpstr>
      </vt:variant>
      <vt:variant>
        <vt:i4>1</vt:i4>
      </vt:variant>
      <vt:variant>
        <vt:lpstr>投影片標題</vt:lpstr>
      </vt:variant>
      <vt:variant>
        <vt:i4>33</vt:i4>
      </vt:variant>
    </vt:vector>
  </HeadingPairs>
  <TitlesOfParts>
    <vt:vector size="45" baseType="lpstr">
      <vt:lpstr>Gill Sans MT</vt:lpstr>
      <vt:lpstr>微軟正黑體</vt:lpstr>
      <vt:lpstr>新細明體</vt:lpstr>
      <vt:lpstr>標楷體</vt:lpstr>
      <vt:lpstr>Arial</vt:lpstr>
      <vt:lpstr>Calibri</vt:lpstr>
      <vt:lpstr>Times New Roman</vt:lpstr>
      <vt:lpstr>Trebuchet MS</vt:lpstr>
      <vt:lpstr>Verdana</vt:lpstr>
      <vt:lpstr>Wingdings</vt:lpstr>
      <vt:lpstr>Wingdings 2</vt:lpstr>
      <vt:lpstr>夏至</vt:lpstr>
      <vt:lpstr>高等教育創新轉型方案</vt:lpstr>
      <vt:lpstr>PowerPoint 簡報</vt:lpstr>
      <vt:lpstr>壹、趨勢與挑戰</vt:lpstr>
      <vt:lpstr>壹、趨勢與挑戰</vt:lpstr>
      <vt:lpstr>壹、趨勢與挑戰</vt:lpstr>
      <vt:lpstr>貳、政策目標</vt:lpstr>
      <vt:lpstr>貳、政策目標</vt:lpstr>
      <vt:lpstr>貳、政策目標</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三、學校典範重塑</vt:lpstr>
      <vt:lpstr>四、大學合作與合併</vt:lpstr>
      <vt:lpstr>四、大學合作與合併</vt:lpstr>
      <vt:lpstr>肆、三大政策配套</vt:lpstr>
      <vt:lpstr>一、三合一推動辦公室</vt:lpstr>
      <vt:lpstr>二、跨部會統合協調</vt:lpstr>
      <vt:lpstr>二、跨部會統合協調</vt:lpstr>
      <vt:lpstr>三、制定專法鼓勵</vt:lpstr>
      <vt:lpstr>三、制定專法鼓勵</vt:lpstr>
      <vt:lpstr>伍、推動期程</vt:lpstr>
      <vt:lpstr>陸、預期效益</vt:lpstr>
      <vt:lpstr>簡報結束，敬請指教</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高等教育創新轉型方案</dc:title>
  <dc:creator>joanne</dc:creator>
  <cp:lastModifiedBy>moejsmpc</cp:lastModifiedBy>
  <cp:revision>336</cp:revision>
  <cp:lastPrinted>2015-03-25T05:37:40Z</cp:lastPrinted>
  <dcterms:created xsi:type="dcterms:W3CDTF">2014-11-28T16:38:05Z</dcterms:created>
  <dcterms:modified xsi:type="dcterms:W3CDTF">2015-03-26T10:40:07Z</dcterms:modified>
</cp:coreProperties>
</file>