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Lst>
  <p:notesMasterIdLst>
    <p:notesMasterId r:id="rId26"/>
  </p:notesMasterIdLst>
  <p:handoutMasterIdLst>
    <p:handoutMasterId r:id="rId27"/>
  </p:handoutMasterIdLst>
  <p:sldIdLst>
    <p:sldId id="262" r:id="rId3"/>
    <p:sldId id="274" r:id="rId4"/>
    <p:sldId id="309" r:id="rId5"/>
    <p:sldId id="312" r:id="rId6"/>
    <p:sldId id="310" r:id="rId7"/>
    <p:sldId id="311" r:id="rId8"/>
    <p:sldId id="314" r:id="rId9"/>
    <p:sldId id="315" r:id="rId10"/>
    <p:sldId id="316" r:id="rId11"/>
    <p:sldId id="338" r:id="rId12"/>
    <p:sldId id="339" r:id="rId13"/>
    <p:sldId id="317" r:id="rId14"/>
    <p:sldId id="319" r:id="rId15"/>
    <p:sldId id="323" r:id="rId16"/>
    <p:sldId id="324" r:id="rId17"/>
    <p:sldId id="329" r:id="rId18"/>
    <p:sldId id="330" r:id="rId19"/>
    <p:sldId id="331" r:id="rId20"/>
    <p:sldId id="332" r:id="rId21"/>
    <p:sldId id="334" r:id="rId22"/>
    <p:sldId id="335" r:id="rId23"/>
    <p:sldId id="336" r:id="rId24"/>
    <p:sldId id="327" r:id="rId25"/>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CDD39E3-9C7E-41F7-A6F0-307D52D80E06}">
          <p14:sldIdLst>
            <p14:sldId id="262"/>
            <p14:sldId id="274"/>
            <p14:sldId id="309"/>
            <p14:sldId id="312"/>
            <p14:sldId id="310"/>
            <p14:sldId id="311"/>
            <p14:sldId id="314"/>
            <p14:sldId id="315"/>
            <p14:sldId id="316"/>
            <p14:sldId id="338"/>
            <p14:sldId id="339"/>
            <p14:sldId id="317"/>
            <p14:sldId id="319"/>
            <p14:sldId id="323"/>
            <p14:sldId id="324"/>
            <p14:sldId id="329"/>
            <p14:sldId id="330"/>
            <p14:sldId id="331"/>
            <p14:sldId id="332"/>
            <p14:sldId id="334"/>
            <p14:sldId id="335"/>
            <p14:sldId id="336"/>
            <p14:sldId id="327"/>
          </p14:sldIdLst>
        </p14:section>
        <p14:section name="未命名的章節" id="{21F887B8-BE18-4040-B98F-9FA54D6CF36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7E5478"/>
    <a:srgbClr val="0000FF"/>
    <a:srgbClr val="FF9966"/>
    <a:srgbClr val="6F9356"/>
    <a:srgbClr val="C55A11"/>
    <a:srgbClr val="D34817"/>
    <a:srgbClr val="FFFF66"/>
    <a:srgbClr val="956251"/>
    <a:srgbClr val="85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52" autoAdjust="0"/>
  </p:normalViewPr>
  <p:slideViewPr>
    <p:cSldViewPr>
      <p:cViewPr varScale="1">
        <p:scale>
          <a:sx n="79" d="100"/>
          <a:sy n="79" d="100"/>
        </p:scale>
        <p:origin x="2544" y="78"/>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298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582CE-13AA-4648-8889-289CA18E33F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4AADA9FB-FA10-4B4A-B6A4-C8AF24C4583E}">
      <dgm:prSet phldrT="[文字]"/>
      <dgm:spPr/>
      <dgm:t>
        <a:bodyPr/>
        <a:lstStyle/>
        <a:p>
          <a:r>
            <a:rPr lang="zh-TW" altLang="en-US" dirty="0">
              <a:latin typeface="微軟正黑體" panose="020B0604030504040204" pitchFamily="34" charset="-120"/>
              <a:ea typeface="微軟正黑體" panose="020B0604030504040204" pitchFamily="34" charset="-120"/>
            </a:rPr>
            <a:t>紀律</a:t>
          </a:r>
        </a:p>
      </dgm:t>
    </dgm:pt>
    <dgm:pt modelId="{7F8444AB-319E-4DD8-B7C8-2CE55D6033BC}" type="parTrans" cxnId="{C2CAEFC6-CCAB-4A61-910B-70B3053B84F3}">
      <dgm:prSet/>
      <dgm:spPr/>
      <dgm:t>
        <a:bodyPr/>
        <a:lstStyle/>
        <a:p>
          <a:endParaRPr lang="zh-TW" altLang="en-US"/>
        </a:p>
      </dgm:t>
    </dgm:pt>
    <dgm:pt modelId="{9373843B-01F2-4635-B181-7C9E8CE212C3}" type="sibTrans" cxnId="{C2CAEFC6-CCAB-4A61-910B-70B3053B84F3}">
      <dgm:prSet/>
      <dgm:spPr/>
      <dgm:t>
        <a:bodyPr/>
        <a:lstStyle/>
        <a:p>
          <a:endParaRPr lang="zh-TW" altLang="en-US"/>
        </a:p>
      </dgm:t>
    </dgm:pt>
    <dgm:pt modelId="{BD50CD94-CF3E-49DC-8AE9-0E908673F8FA}">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上下班時間、請假、服裝、工作規章等，適時適宜，遵守約束提醒自己</a:t>
          </a:r>
          <a:endParaRPr lang="zh-TW" altLang="en-US" dirty="0"/>
        </a:p>
      </dgm:t>
    </dgm:pt>
    <dgm:pt modelId="{32B30108-DAFF-42AE-ACAC-B8CA96AF784D}" type="parTrans" cxnId="{63F84AC9-A366-4182-8791-CA73C73F4CDA}">
      <dgm:prSet/>
      <dgm:spPr/>
      <dgm:t>
        <a:bodyPr/>
        <a:lstStyle/>
        <a:p>
          <a:endParaRPr lang="zh-TW" altLang="en-US"/>
        </a:p>
      </dgm:t>
    </dgm:pt>
    <dgm:pt modelId="{4ED41A2D-74CA-4FC1-A1FE-C19C8BF21D88}" type="sibTrans" cxnId="{63F84AC9-A366-4182-8791-CA73C73F4CDA}">
      <dgm:prSet/>
      <dgm:spPr/>
      <dgm:t>
        <a:bodyPr/>
        <a:lstStyle/>
        <a:p>
          <a:endParaRPr lang="zh-TW" altLang="en-US"/>
        </a:p>
      </dgm:t>
    </dgm:pt>
    <dgm:pt modelId="{13A04532-45A7-4391-983D-F951818B37E3}">
      <dgm:prSet phldrT="[文字]"/>
      <dgm:spPr/>
      <dgm:t>
        <a:bodyPr/>
        <a:lstStyle/>
        <a:p>
          <a:r>
            <a:rPr lang="zh-TW" altLang="en-US" dirty="0">
              <a:latin typeface="微軟正黑體" panose="020B0604030504040204" pitchFamily="34" charset="-120"/>
              <a:ea typeface="微軟正黑體" panose="020B0604030504040204" pitchFamily="34" charset="-120"/>
            </a:rPr>
            <a:t>尊重</a:t>
          </a:r>
          <a:endParaRPr lang="zh-TW" altLang="en-US" dirty="0"/>
        </a:p>
      </dgm:t>
    </dgm:pt>
    <dgm:pt modelId="{6E5EABD1-E89A-4EE4-917A-40D7874619B9}" type="parTrans" cxnId="{6B620DAF-E5D7-42DD-B12F-244F5BFBCDBD}">
      <dgm:prSet/>
      <dgm:spPr/>
      <dgm:t>
        <a:bodyPr/>
        <a:lstStyle/>
        <a:p>
          <a:endParaRPr lang="zh-TW" altLang="en-US"/>
        </a:p>
      </dgm:t>
    </dgm:pt>
    <dgm:pt modelId="{DA799813-A3BA-4782-8FF7-BD2DF390FCD7}" type="sibTrans" cxnId="{6B620DAF-E5D7-42DD-B12F-244F5BFBCDBD}">
      <dgm:prSet/>
      <dgm:spPr/>
      <dgm:t>
        <a:bodyPr/>
        <a:lstStyle/>
        <a:p>
          <a:endParaRPr lang="zh-TW" altLang="en-US"/>
        </a:p>
      </dgm:t>
    </dgm:pt>
    <dgm:pt modelId="{747D40C0-0AB1-4C7F-B521-A17A66E04A66}">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虛心學習、尊重主管的職位職權、尊重同事的資歷與經驗、尊重他人的形象名譽與個人差異</a:t>
          </a:r>
          <a:endParaRPr lang="zh-TW" altLang="en-US" dirty="0"/>
        </a:p>
      </dgm:t>
    </dgm:pt>
    <dgm:pt modelId="{EED647FD-C0E8-4BC1-B14B-E3C494C3C80D}" type="parTrans" cxnId="{524E4599-2C28-4EAB-9996-44181DD70D9E}">
      <dgm:prSet/>
      <dgm:spPr/>
      <dgm:t>
        <a:bodyPr/>
        <a:lstStyle/>
        <a:p>
          <a:endParaRPr lang="zh-TW" altLang="en-US"/>
        </a:p>
      </dgm:t>
    </dgm:pt>
    <dgm:pt modelId="{62742772-020F-48B2-958A-46AB9662C0CC}" type="sibTrans" cxnId="{524E4599-2C28-4EAB-9996-44181DD70D9E}">
      <dgm:prSet/>
      <dgm:spPr/>
      <dgm:t>
        <a:bodyPr/>
        <a:lstStyle/>
        <a:p>
          <a:endParaRPr lang="zh-TW" altLang="en-US"/>
        </a:p>
      </dgm:t>
    </dgm:pt>
    <dgm:pt modelId="{AC7C2A8C-F008-4F2E-9589-F20501E04163}">
      <dgm:prSet phldrT="[文字]"/>
      <dgm:spPr/>
      <dgm:t>
        <a:bodyPr/>
        <a:lstStyle/>
        <a:p>
          <a:r>
            <a:rPr lang="zh-TW" altLang="en-US" dirty="0">
              <a:latin typeface="微軟正黑體" panose="020B0604030504040204" pitchFamily="34" charset="-120"/>
              <a:ea typeface="微軟正黑體" panose="020B0604030504040204" pitchFamily="34" charset="-120"/>
            </a:rPr>
            <a:t>積極</a:t>
          </a:r>
          <a:endParaRPr lang="zh-TW" altLang="en-US" dirty="0"/>
        </a:p>
      </dgm:t>
    </dgm:pt>
    <dgm:pt modelId="{6B5AFC2A-56C3-457D-9925-1DC9179FD8B4}" type="parTrans" cxnId="{FA8A6E56-BA7A-444A-BEB0-2F9CC361F333}">
      <dgm:prSet/>
      <dgm:spPr/>
      <dgm:t>
        <a:bodyPr/>
        <a:lstStyle/>
        <a:p>
          <a:endParaRPr lang="zh-TW" altLang="en-US"/>
        </a:p>
      </dgm:t>
    </dgm:pt>
    <dgm:pt modelId="{FBABBD49-2122-4CA8-89F5-5DE3CC2C2657}" type="sibTrans" cxnId="{FA8A6E56-BA7A-444A-BEB0-2F9CC361F333}">
      <dgm:prSet/>
      <dgm:spPr/>
      <dgm:t>
        <a:bodyPr/>
        <a:lstStyle/>
        <a:p>
          <a:endParaRPr lang="zh-TW" altLang="en-US"/>
        </a:p>
      </dgm:t>
    </dgm:pt>
    <dgm:pt modelId="{F9056E5D-D092-4AB4-BF93-72BCD2B56413}">
      <dgm:prSet phldrT="[文字]"/>
      <dgm:spPr/>
      <dgm:t>
        <a:bodyPr/>
        <a:lstStyle/>
        <a:p>
          <a:r>
            <a:rPr lang="zh-TW" altLang="en-US" dirty="0">
              <a:latin typeface="微軟正黑體" panose="020B0604030504040204" pitchFamily="34" charset="-120"/>
              <a:ea typeface="微軟正黑體" panose="020B0604030504040204" pitchFamily="34" charset="-120"/>
            </a:rPr>
            <a:t>責任</a:t>
          </a:r>
          <a:endParaRPr lang="zh-TW" altLang="en-US" dirty="0"/>
        </a:p>
      </dgm:t>
    </dgm:pt>
    <dgm:pt modelId="{D659142C-A9AB-4E14-A93A-9603824F8847}" type="parTrans" cxnId="{F8C25503-20CF-4F10-891B-B84C167B1409}">
      <dgm:prSet/>
      <dgm:spPr/>
      <dgm:t>
        <a:bodyPr/>
        <a:lstStyle/>
        <a:p>
          <a:endParaRPr lang="zh-TW" altLang="en-US"/>
        </a:p>
      </dgm:t>
    </dgm:pt>
    <dgm:pt modelId="{7DD150EA-3967-42C0-BEB8-A535C39E405E}" type="sibTrans" cxnId="{F8C25503-20CF-4F10-891B-B84C167B1409}">
      <dgm:prSet/>
      <dgm:spPr/>
      <dgm:t>
        <a:bodyPr/>
        <a:lstStyle/>
        <a:p>
          <a:endParaRPr lang="zh-TW" altLang="en-US"/>
        </a:p>
      </dgm:t>
    </dgm:pt>
    <dgm:pt modelId="{B3C9C524-355A-4F31-BA3D-EC2AF09CBD83}">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處理日常份內工作、避免找藉口迴避問題或將責任推卸給他人</a:t>
          </a:r>
          <a:endParaRPr lang="zh-TW" altLang="en-US" dirty="0"/>
        </a:p>
      </dgm:t>
    </dgm:pt>
    <dgm:pt modelId="{13E11735-70FB-49D4-A626-6BFB86499D0D}" type="parTrans" cxnId="{C8728AD4-25E6-4EBB-8D2D-0FDAE0849368}">
      <dgm:prSet/>
      <dgm:spPr/>
      <dgm:t>
        <a:bodyPr/>
        <a:lstStyle/>
        <a:p>
          <a:endParaRPr lang="zh-TW" altLang="en-US"/>
        </a:p>
      </dgm:t>
    </dgm:pt>
    <dgm:pt modelId="{62F7CC51-A353-4132-BAC7-10E20ADDC9C5}" type="sibTrans" cxnId="{C8728AD4-25E6-4EBB-8D2D-0FDAE0849368}">
      <dgm:prSet/>
      <dgm:spPr/>
      <dgm:t>
        <a:bodyPr/>
        <a:lstStyle/>
        <a:p>
          <a:endParaRPr lang="zh-TW" altLang="en-US"/>
        </a:p>
      </dgm:t>
    </dgm:pt>
    <dgm:pt modelId="{20F1BFD6-1EEF-4C3D-8E9B-30CAD293A607}">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積極主動處理事務、尋求解決方法</a:t>
          </a:r>
          <a:endParaRPr lang="zh-TW" altLang="en-US" dirty="0"/>
        </a:p>
      </dgm:t>
    </dgm:pt>
    <dgm:pt modelId="{F10BC952-DA0B-4488-BD01-F83C8EF9E39D}" type="parTrans" cxnId="{AE5A8BB3-109A-47EB-91BB-C2F7BF84B2A5}">
      <dgm:prSet/>
      <dgm:spPr/>
      <dgm:t>
        <a:bodyPr/>
        <a:lstStyle/>
        <a:p>
          <a:endParaRPr lang="zh-TW" altLang="en-US"/>
        </a:p>
      </dgm:t>
    </dgm:pt>
    <dgm:pt modelId="{045465A2-F6CF-43B0-A57A-BBC70199CD75}" type="sibTrans" cxnId="{AE5A8BB3-109A-47EB-91BB-C2F7BF84B2A5}">
      <dgm:prSet/>
      <dgm:spPr/>
      <dgm:t>
        <a:bodyPr/>
        <a:lstStyle/>
        <a:p>
          <a:endParaRPr lang="zh-TW" altLang="en-US"/>
        </a:p>
      </dgm:t>
    </dgm:pt>
    <dgm:pt modelId="{7D9D2946-0C84-4994-9E8A-010FAEAECE7F}">
      <dgm:prSet/>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展現自己對工作的積極態度</a:t>
          </a:r>
        </a:p>
      </dgm:t>
    </dgm:pt>
    <dgm:pt modelId="{814A1EC3-C2B9-4169-8E60-CAEB3B7D7231}" type="parTrans" cxnId="{F75C4489-4D38-4F15-8CA2-5F485D56AB61}">
      <dgm:prSet/>
      <dgm:spPr/>
      <dgm:t>
        <a:bodyPr/>
        <a:lstStyle/>
        <a:p>
          <a:endParaRPr lang="zh-TW" altLang="en-US"/>
        </a:p>
      </dgm:t>
    </dgm:pt>
    <dgm:pt modelId="{C4C4AF2F-C884-4AEF-BD91-8D30557A222B}" type="sibTrans" cxnId="{F75C4489-4D38-4F15-8CA2-5F485D56AB61}">
      <dgm:prSet/>
      <dgm:spPr/>
      <dgm:t>
        <a:bodyPr/>
        <a:lstStyle/>
        <a:p>
          <a:endParaRPr lang="zh-TW" altLang="en-US"/>
        </a:p>
      </dgm:t>
    </dgm:pt>
    <dgm:pt modelId="{B2D3C299-C7A8-498B-BFEF-81187504BE1F}">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勇敢面對問題、承擔自己應有的責任，尋求方法解決</a:t>
          </a:r>
          <a:endParaRPr lang="zh-TW" altLang="en-US" dirty="0"/>
        </a:p>
      </dgm:t>
    </dgm:pt>
    <dgm:pt modelId="{A7CEDBC7-64A0-4159-B69C-647B3A5C53F8}" type="parTrans" cxnId="{1C25557F-2263-48EB-AD30-81C22E83BBD2}">
      <dgm:prSet/>
      <dgm:spPr/>
      <dgm:t>
        <a:bodyPr/>
        <a:lstStyle/>
        <a:p>
          <a:endParaRPr lang="zh-TW" altLang="en-US"/>
        </a:p>
      </dgm:t>
    </dgm:pt>
    <dgm:pt modelId="{5F117BF2-BF0A-49A7-B4DE-96BAE8B6C20C}" type="sibTrans" cxnId="{1C25557F-2263-48EB-AD30-81C22E83BBD2}">
      <dgm:prSet/>
      <dgm:spPr/>
      <dgm:t>
        <a:bodyPr/>
        <a:lstStyle/>
        <a:p>
          <a:endParaRPr lang="zh-TW" altLang="en-US"/>
        </a:p>
      </dgm:t>
    </dgm:pt>
    <dgm:pt modelId="{E46F7CCB-CF1B-4663-A30C-23637D9E2E84}" type="pres">
      <dgm:prSet presAssocID="{9D7582CE-13AA-4648-8889-289CA18E33F9}" presName="vert0" presStyleCnt="0">
        <dgm:presLayoutVars>
          <dgm:dir/>
          <dgm:animOne val="branch"/>
          <dgm:animLvl val="lvl"/>
        </dgm:presLayoutVars>
      </dgm:prSet>
      <dgm:spPr/>
    </dgm:pt>
    <dgm:pt modelId="{72F32264-D0CA-46DD-9D33-EEB25E130124}" type="pres">
      <dgm:prSet presAssocID="{4AADA9FB-FA10-4B4A-B6A4-C8AF24C4583E}" presName="thickLine" presStyleLbl="alignNode1" presStyleIdx="0" presStyleCnt="4"/>
      <dgm:spPr/>
    </dgm:pt>
    <dgm:pt modelId="{510C1F03-A2B4-4085-9A81-F7484C537D5E}" type="pres">
      <dgm:prSet presAssocID="{4AADA9FB-FA10-4B4A-B6A4-C8AF24C4583E}" presName="horz1" presStyleCnt="0"/>
      <dgm:spPr/>
    </dgm:pt>
    <dgm:pt modelId="{FBA39BBD-6D9D-4C21-9AD7-80E1F727A38F}" type="pres">
      <dgm:prSet presAssocID="{4AADA9FB-FA10-4B4A-B6A4-C8AF24C4583E}" presName="tx1" presStyleLbl="revTx" presStyleIdx="0" presStyleCnt="10"/>
      <dgm:spPr/>
    </dgm:pt>
    <dgm:pt modelId="{AF66C5C1-824F-4A00-9B9C-E3391C8526A1}" type="pres">
      <dgm:prSet presAssocID="{4AADA9FB-FA10-4B4A-B6A4-C8AF24C4583E}" presName="vert1" presStyleCnt="0"/>
      <dgm:spPr/>
    </dgm:pt>
    <dgm:pt modelId="{260B3674-864A-440D-A239-7B2029862DFA}" type="pres">
      <dgm:prSet presAssocID="{BD50CD94-CF3E-49DC-8AE9-0E908673F8FA}" presName="vertSpace2a" presStyleCnt="0"/>
      <dgm:spPr/>
    </dgm:pt>
    <dgm:pt modelId="{4B72A459-8972-47B6-978F-03152177D4EC}" type="pres">
      <dgm:prSet presAssocID="{BD50CD94-CF3E-49DC-8AE9-0E908673F8FA}" presName="horz2" presStyleCnt="0"/>
      <dgm:spPr/>
    </dgm:pt>
    <dgm:pt modelId="{1024E25B-2321-4D78-9D0C-7F95FF2AB839}" type="pres">
      <dgm:prSet presAssocID="{BD50CD94-CF3E-49DC-8AE9-0E908673F8FA}" presName="horzSpace2" presStyleCnt="0"/>
      <dgm:spPr/>
    </dgm:pt>
    <dgm:pt modelId="{901D0F13-E9A6-431D-AFD2-7E4BA947698B}" type="pres">
      <dgm:prSet presAssocID="{BD50CD94-CF3E-49DC-8AE9-0E908673F8FA}" presName="tx2" presStyleLbl="revTx" presStyleIdx="1" presStyleCnt="10"/>
      <dgm:spPr/>
    </dgm:pt>
    <dgm:pt modelId="{36055D75-FDA3-42DC-8B9A-485B68656BBA}" type="pres">
      <dgm:prSet presAssocID="{BD50CD94-CF3E-49DC-8AE9-0E908673F8FA}" presName="vert2" presStyleCnt="0"/>
      <dgm:spPr/>
    </dgm:pt>
    <dgm:pt modelId="{9A423A60-2F35-45F5-97EB-573DBF4A4DC3}" type="pres">
      <dgm:prSet presAssocID="{BD50CD94-CF3E-49DC-8AE9-0E908673F8FA}" presName="thinLine2b" presStyleLbl="callout" presStyleIdx="0" presStyleCnt="6"/>
      <dgm:spPr/>
    </dgm:pt>
    <dgm:pt modelId="{BA7FC984-2132-4D2D-8A04-704C1D250901}" type="pres">
      <dgm:prSet presAssocID="{BD50CD94-CF3E-49DC-8AE9-0E908673F8FA}" presName="vertSpace2b" presStyleCnt="0"/>
      <dgm:spPr/>
    </dgm:pt>
    <dgm:pt modelId="{4459FF00-22F5-4313-B928-123B9B8C8D3A}" type="pres">
      <dgm:prSet presAssocID="{13A04532-45A7-4391-983D-F951818B37E3}" presName="thickLine" presStyleLbl="alignNode1" presStyleIdx="1" presStyleCnt="4"/>
      <dgm:spPr/>
    </dgm:pt>
    <dgm:pt modelId="{0E9BEB87-3232-4AFA-8547-67B303FFDB80}" type="pres">
      <dgm:prSet presAssocID="{13A04532-45A7-4391-983D-F951818B37E3}" presName="horz1" presStyleCnt="0"/>
      <dgm:spPr/>
    </dgm:pt>
    <dgm:pt modelId="{10EE49A3-3E3C-45E4-929C-3E8F81BD9131}" type="pres">
      <dgm:prSet presAssocID="{13A04532-45A7-4391-983D-F951818B37E3}" presName="tx1" presStyleLbl="revTx" presStyleIdx="2" presStyleCnt="10"/>
      <dgm:spPr/>
    </dgm:pt>
    <dgm:pt modelId="{99D01C78-E227-4DC4-BBF1-BA67EC09FFC9}" type="pres">
      <dgm:prSet presAssocID="{13A04532-45A7-4391-983D-F951818B37E3}" presName="vert1" presStyleCnt="0"/>
      <dgm:spPr/>
    </dgm:pt>
    <dgm:pt modelId="{C04AAFF8-76B8-4AD1-8C61-68A26B34E018}" type="pres">
      <dgm:prSet presAssocID="{747D40C0-0AB1-4C7F-B521-A17A66E04A66}" presName="vertSpace2a" presStyleCnt="0"/>
      <dgm:spPr/>
    </dgm:pt>
    <dgm:pt modelId="{151871F7-FAF5-42AB-A7E2-8F5A2934064A}" type="pres">
      <dgm:prSet presAssocID="{747D40C0-0AB1-4C7F-B521-A17A66E04A66}" presName="horz2" presStyleCnt="0"/>
      <dgm:spPr/>
    </dgm:pt>
    <dgm:pt modelId="{B6101C8D-3750-4D81-9A53-3052090F3737}" type="pres">
      <dgm:prSet presAssocID="{747D40C0-0AB1-4C7F-B521-A17A66E04A66}" presName="horzSpace2" presStyleCnt="0"/>
      <dgm:spPr/>
    </dgm:pt>
    <dgm:pt modelId="{0039C903-0CEE-4938-B90E-130C51747867}" type="pres">
      <dgm:prSet presAssocID="{747D40C0-0AB1-4C7F-B521-A17A66E04A66}" presName="tx2" presStyleLbl="revTx" presStyleIdx="3" presStyleCnt="10"/>
      <dgm:spPr/>
    </dgm:pt>
    <dgm:pt modelId="{EA7EFB96-D4DB-4166-B08B-23FFA4F98395}" type="pres">
      <dgm:prSet presAssocID="{747D40C0-0AB1-4C7F-B521-A17A66E04A66}" presName="vert2" presStyleCnt="0"/>
      <dgm:spPr/>
    </dgm:pt>
    <dgm:pt modelId="{5759F78E-C8E0-4ECB-8652-AE281903DD1A}" type="pres">
      <dgm:prSet presAssocID="{747D40C0-0AB1-4C7F-B521-A17A66E04A66}" presName="thinLine2b" presStyleLbl="callout" presStyleIdx="1" presStyleCnt="6"/>
      <dgm:spPr/>
    </dgm:pt>
    <dgm:pt modelId="{EF0D7096-9E76-4CEE-98B8-64A391F5B678}" type="pres">
      <dgm:prSet presAssocID="{747D40C0-0AB1-4C7F-B521-A17A66E04A66}" presName="vertSpace2b" presStyleCnt="0"/>
      <dgm:spPr/>
    </dgm:pt>
    <dgm:pt modelId="{3EA2C83A-D67C-4E51-983E-E3CF6E45D8E6}" type="pres">
      <dgm:prSet presAssocID="{F9056E5D-D092-4AB4-BF93-72BCD2B56413}" presName="thickLine" presStyleLbl="alignNode1" presStyleIdx="2" presStyleCnt="4"/>
      <dgm:spPr/>
    </dgm:pt>
    <dgm:pt modelId="{72209399-9AAA-415B-AE6E-64399CF94DF4}" type="pres">
      <dgm:prSet presAssocID="{F9056E5D-D092-4AB4-BF93-72BCD2B56413}" presName="horz1" presStyleCnt="0"/>
      <dgm:spPr/>
    </dgm:pt>
    <dgm:pt modelId="{A3F14222-BBA1-482F-A98B-8A232222CEDD}" type="pres">
      <dgm:prSet presAssocID="{F9056E5D-D092-4AB4-BF93-72BCD2B56413}" presName="tx1" presStyleLbl="revTx" presStyleIdx="4" presStyleCnt="10"/>
      <dgm:spPr/>
    </dgm:pt>
    <dgm:pt modelId="{F5BB6186-E5EC-4B28-ACED-88C0A99C52CD}" type="pres">
      <dgm:prSet presAssocID="{F9056E5D-D092-4AB4-BF93-72BCD2B56413}" presName="vert1" presStyleCnt="0"/>
      <dgm:spPr/>
    </dgm:pt>
    <dgm:pt modelId="{EFABEF21-7CFA-4E03-A9B3-6044312F6C71}" type="pres">
      <dgm:prSet presAssocID="{B3C9C524-355A-4F31-BA3D-EC2AF09CBD83}" presName="vertSpace2a" presStyleCnt="0"/>
      <dgm:spPr/>
    </dgm:pt>
    <dgm:pt modelId="{F0CB26DC-85D9-4892-887D-880E019A96C6}" type="pres">
      <dgm:prSet presAssocID="{B3C9C524-355A-4F31-BA3D-EC2AF09CBD83}" presName="horz2" presStyleCnt="0"/>
      <dgm:spPr/>
    </dgm:pt>
    <dgm:pt modelId="{584C99C3-DE89-497E-BD4B-F0BBAB4CC118}" type="pres">
      <dgm:prSet presAssocID="{B3C9C524-355A-4F31-BA3D-EC2AF09CBD83}" presName="horzSpace2" presStyleCnt="0"/>
      <dgm:spPr/>
    </dgm:pt>
    <dgm:pt modelId="{7AAED8DF-4500-4B66-9A8C-20890A94B0C2}" type="pres">
      <dgm:prSet presAssocID="{B3C9C524-355A-4F31-BA3D-EC2AF09CBD83}" presName="tx2" presStyleLbl="revTx" presStyleIdx="5" presStyleCnt="10"/>
      <dgm:spPr/>
    </dgm:pt>
    <dgm:pt modelId="{09779A22-1A42-4F3C-BE81-1348B316FF5D}" type="pres">
      <dgm:prSet presAssocID="{B3C9C524-355A-4F31-BA3D-EC2AF09CBD83}" presName="vert2" presStyleCnt="0"/>
      <dgm:spPr/>
    </dgm:pt>
    <dgm:pt modelId="{E6EADF53-8293-43A8-B54C-2125E16B31EC}" type="pres">
      <dgm:prSet presAssocID="{B3C9C524-355A-4F31-BA3D-EC2AF09CBD83}" presName="thinLine2b" presStyleLbl="callout" presStyleIdx="2" presStyleCnt="6"/>
      <dgm:spPr/>
    </dgm:pt>
    <dgm:pt modelId="{745EAC96-92C2-4508-9BD1-322BF4FE35EC}" type="pres">
      <dgm:prSet presAssocID="{B3C9C524-355A-4F31-BA3D-EC2AF09CBD83}" presName="vertSpace2b" presStyleCnt="0"/>
      <dgm:spPr/>
    </dgm:pt>
    <dgm:pt modelId="{DE455483-A0C1-4226-B3B2-DC75ED57DC7D}" type="pres">
      <dgm:prSet presAssocID="{B2D3C299-C7A8-498B-BFEF-81187504BE1F}" presName="horz2" presStyleCnt="0"/>
      <dgm:spPr/>
    </dgm:pt>
    <dgm:pt modelId="{2E7C7F51-71FD-4964-A619-F74DB903A322}" type="pres">
      <dgm:prSet presAssocID="{B2D3C299-C7A8-498B-BFEF-81187504BE1F}" presName="horzSpace2" presStyleCnt="0"/>
      <dgm:spPr/>
    </dgm:pt>
    <dgm:pt modelId="{E210BFA3-AC66-43D7-A9A3-D64FE0A3B400}" type="pres">
      <dgm:prSet presAssocID="{B2D3C299-C7A8-498B-BFEF-81187504BE1F}" presName="tx2" presStyleLbl="revTx" presStyleIdx="6" presStyleCnt="10"/>
      <dgm:spPr/>
    </dgm:pt>
    <dgm:pt modelId="{0BA13AB5-8C60-468E-9B76-3656AF1930B4}" type="pres">
      <dgm:prSet presAssocID="{B2D3C299-C7A8-498B-BFEF-81187504BE1F}" presName="vert2" presStyleCnt="0"/>
      <dgm:spPr/>
    </dgm:pt>
    <dgm:pt modelId="{B013C131-3472-41BA-BD02-FB56BD46FA8F}" type="pres">
      <dgm:prSet presAssocID="{B2D3C299-C7A8-498B-BFEF-81187504BE1F}" presName="thinLine2b" presStyleLbl="callout" presStyleIdx="3" presStyleCnt="6"/>
      <dgm:spPr/>
    </dgm:pt>
    <dgm:pt modelId="{F22D2045-5ED3-41CB-9CD9-CC323B7CB508}" type="pres">
      <dgm:prSet presAssocID="{B2D3C299-C7A8-498B-BFEF-81187504BE1F}" presName="vertSpace2b" presStyleCnt="0"/>
      <dgm:spPr/>
    </dgm:pt>
    <dgm:pt modelId="{CC107064-8C17-4F5A-BA69-46CFB8E6AFD2}" type="pres">
      <dgm:prSet presAssocID="{AC7C2A8C-F008-4F2E-9589-F20501E04163}" presName="thickLine" presStyleLbl="alignNode1" presStyleIdx="3" presStyleCnt="4"/>
      <dgm:spPr/>
    </dgm:pt>
    <dgm:pt modelId="{56C2D059-3515-4E5C-BD38-B174C9B9BE05}" type="pres">
      <dgm:prSet presAssocID="{AC7C2A8C-F008-4F2E-9589-F20501E04163}" presName="horz1" presStyleCnt="0"/>
      <dgm:spPr/>
    </dgm:pt>
    <dgm:pt modelId="{DD558D17-5F2B-40F7-9E23-94CCC443CAC8}" type="pres">
      <dgm:prSet presAssocID="{AC7C2A8C-F008-4F2E-9589-F20501E04163}" presName="tx1" presStyleLbl="revTx" presStyleIdx="7" presStyleCnt="10"/>
      <dgm:spPr/>
    </dgm:pt>
    <dgm:pt modelId="{53CA546F-A68C-417E-B406-01D575E17E39}" type="pres">
      <dgm:prSet presAssocID="{AC7C2A8C-F008-4F2E-9589-F20501E04163}" presName="vert1" presStyleCnt="0"/>
      <dgm:spPr/>
    </dgm:pt>
    <dgm:pt modelId="{63167A82-67F8-43D4-971B-95B7573C9809}" type="pres">
      <dgm:prSet presAssocID="{20F1BFD6-1EEF-4C3D-8E9B-30CAD293A607}" presName="vertSpace2a" presStyleCnt="0"/>
      <dgm:spPr/>
    </dgm:pt>
    <dgm:pt modelId="{CE4EE34F-1A20-4F9B-B269-D0D60D53AE48}" type="pres">
      <dgm:prSet presAssocID="{20F1BFD6-1EEF-4C3D-8E9B-30CAD293A607}" presName="horz2" presStyleCnt="0"/>
      <dgm:spPr/>
    </dgm:pt>
    <dgm:pt modelId="{26EBB61D-BB74-4BB6-831A-0A57706D3C56}" type="pres">
      <dgm:prSet presAssocID="{20F1BFD6-1EEF-4C3D-8E9B-30CAD293A607}" presName="horzSpace2" presStyleCnt="0"/>
      <dgm:spPr/>
    </dgm:pt>
    <dgm:pt modelId="{3B111FEB-34AE-4896-81EE-1C3AE8E30F85}" type="pres">
      <dgm:prSet presAssocID="{20F1BFD6-1EEF-4C3D-8E9B-30CAD293A607}" presName="tx2" presStyleLbl="revTx" presStyleIdx="8" presStyleCnt="10"/>
      <dgm:spPr/>
    </dgm:pt>
    <dgm:pt modelId="{7919DD64-FED7-4FF6-B2F9-B593A6A95817}" type="pres">
      <dgm:prSet presAssocID="{20F1BFD6-1EEF-4C3D-8E9B-30CAD293A607}" presName="vert2" presStyleCnt="0"/>
      <dgm:spPr/>
    </dgm:pt>
    <dgm:pt modelId="{5CD63927-E0A9-47A1-B58A-B3606442C692}" type="pres">
      <dgm:prSet presAssocID="{20F1BFD6-1EEF-4C3D-8E9B-30CAD293A607}" presName="thinLine2b" presStyleLbl="callout" presStyleIdx="4" presStyleCnt="6"/>
      <dgm:spPr/>
    </dgm:pt>
    <dgm:pt modelId="{0859EC10-9091-4E55-AD4F-C2256B34A66D}" type="pres">
      <dgm:prSet presAssocID="{20F1BFD6-1EEF-4C3D-8E9B-30CAD293A607}" presName="vertSpace2b" presStyleCnt="0"/>
      <dgm:spPr/>
    </dgm:pt>
    <dgm:pt modelId="{E5DA5BD0-589D-4172-A8A8-1AD94C1DBC71}" type="pres">
      <dgm:prSet presAssocID="{7D9D2946-0C84-4994-9E8A-010FAEAECE7F}" presName="horz2" presStyleCnt="0"/>
      <dgm:spPr/>
    </dgm:pt>
    <dgm:pt modelId="{0406A033-6AC2-4E8C-A45A-63F7423DD93F}" type="pres">
      <dgm:prSet presAssocID="{7D9D2946-0C84-4994-9E8A-010FAEAECE7F}" presName="horzSpace2" presStyleCnt="0"/>
      <dgm:spPr/>
    </dgm:pt>
    <dgm:pt modelId="{690DAA39-814F-4A97-B4DA-14E131741FAC}" type="pres">
      <dgm:prSet presAssocID="{7D9D2946-0C84-4994-9E8A-010FAEAECE7F}" presName="tx2" presStyleLbl="revTx" presStyleIdx="9" presStyleCnt="10"/>
      <dgm:spPr/>
    </dgm:pt>
    <dgm:pt modelId="{FF0D66AD-2AC8-48D3-BFA3-825E8DD3D5BE}" type="pres">
      <dgm:prSet presAssocID="{7D9D2946-0C84-4994-9E8A-010FAEAECE7F}" presName="vert2" presStyleCnt="0"/>
      <dgm:spPr/>
    </dgm:pt>
    <dgm:pt modelId="{9FDE682C-9469-4F54-AC8D-1A53DC338709}" type="pres">
      <dgm:prSet presAssocID="{7D9D2946-0C84-4994-9E8A-010FAEAECE7F}" presName="thinLine2b" presStyleLbl="callout" presStyleIdx="5" presStyleCnt="6"/>
      <dgm:spPr/>
    </dgm:pt>
    <dgm:pt modelId="{14AD2281-C393-4F44-B9A8-4C35FE4C2674}" type="pres">
      <dgm:prSet presAssocID="{7D9D2946-0C84-4994-9E8A-010FAEAECE7F}" presName="vertSpace2b" presStyleCnt="0"/>
      <dgm:spPr/>
    </dgm:pt>
  </dgm:ptLst>
  <dgm:cxnLst>
    <dgm:cxn modelId="{F8C25503-20CF-4F10-891B-B84C167B1409}" srcId="{9D7582CE-13AA-4648-8889-289CA18E33F9}" destId="{F9056E5D-D092-4AB4-BF93-72BCD2B56413}" srcOrd="2" destOrd="0" parTransId="{D659142C-A9AB-4E14-A93A-9603824F8847}" sibTransId="{7DD150EA-3967-42C0-BEB8-A535C39E405E}"/>
    <dgm:cxn modelId="{9DAB2004-2B77-4919-A9CE-34218DE1DE68}" type="presOf" srcId="{7D9D2946-0C84-4994-9E8A-010FAEAECE7F}" destId="{690DAA39-814F-4A97-B4DA-14E131741FAC}" srcOrd="0" destOrd="0" presId="urn:microsoft.com/office/officeart/2008/layout/LinedList"/>
    <dgm:cxn modelId="{41224B05-0B04-4361-945B-F20FDA97CB09}" type="presOf" srcId="{AC7C2A8C-F008-4F2E-9589-F20501E04163}" destId="{DD558D17-5F2B-40F7-9E23-94CCC443CAC8}" srcOrd="0" destOrd="0" presId="urn:microsoft.com/office/officeart/2008/layout/LinedList"/>
    <dgm:cxn modelId="{DBE89F0B-DB20-489C-BD4B-66728FEA59BA}" type="presOf" srcId="{BD50CD94-CF3E-49DC-8AE9-0E908673F8FA}" destId="{901D0F13-E9A6-431D-AFD2-7E4BA947698B}" srcOrd="0" destOrd="0" presId="urn:microsoft.com/office/officeart/2008/layout/LinedList"/>
    <dgm:cxn modelId="{E217571D-9CF7-4189-966A-F11F769BE5F5}" type="presOf" srcId="{B2D3C299-C7A8-498B-BFEF-81187504BE1F}" destId="{E210BFA3-AC66-43D7-A9A3-D64FE0A3B400}" srcOrd="0" destOrd="0" presId="urn:microsoft.com/office/officeart/2008/layout/LinedList"/>
    <dgm:cxn modelId="{6422F625-DE89-455D-8FED-D94FA848BF7F}" type="presOf" srcId="{F9056E5D-D092-4AB4-BF93-72BCD2B56413}" destId="{A3F14222-BBA1-482F-A98B-8A232222CEDD}" srcOrd="0" destOrd="0" presId="urn:microsoft.com/office/officeart/2008/layout/LinedList"/>
    <dgm:cxn modelId="{A0262035-062F-4EA3-AFCD-09E95B22C198}" type="presOf" srcId="{4AADA9FB-FA10-4B4A-B6A4-C8AF24C4583E}" destId="{FBA39BBD-6D9D-4C21-9AD7-80E1F727A38F}" srcOrd="0" destOrd="0" presId="urn:microsoft.com/office/officeart/2008/layout/LinedList"/>
    <dgm:cxn modelId="{25A80C4D-0BB6-44C1-994E-A7104C93E051}" type="presOf" srcId="{9D7582CE-13AA-4648-8889-289CA18E33F9}" destId="{E46F7CCB-CF1B-4663-A30C-23637D9E2E84}" srcOrd="0" destOrd="0" presId="urn:microsoft.com/office/officeart/2008/layout/LinedList"/>
    <dgm:cxn modelId="{FA8A6E56-BA7A-444A-BEB0-2F9CC361F333}" srcId="{9D7582CE-13AA-4648-8889-289CA18E33F9}" destId="{AC7C2A8C-F008-4F2E-9589-F20501E04163}" srcOrd="3" destOrd="0" parTransId="{6B5AFC2A-56C3-457D-9925-1DC9179FD8B4}" sibTransId="{FBABBD49-2122-4CA8-89F5-5DE3CC2C2657}"/>
    <dgm:cxn modelId="{1C25557F-2263-48EB-AD30-81C22E83BBD2}" srcId="{F9056E5D-D092-4AB4-BF93-72BCD2B56413}" destId="{B2D3C299-C7A8-498B-BFEF-81187504BE1F}" srcOrd="1" destOrd="0" parTransId="{A7CEDBC7-64A0-4159-B69C-647B3A5C53F8}" sibTransId="{5F117BF2-BF0A-49A7-B4DE-96BAE8B6C20C}"/>
    <dgm:cxn modelId="{F75C4489-4D38-4F15-8CA2-5F485D56AB61}" srcId="{AC7C2A8C-F008-4F2E-9589-F20501E04163}" destId="{7D9D2946-0C84-4994-9E8A-010FAEAECE7F}" srcOrd="1" destOrd="0" parTransId="{814A1EC3-C2B9-4169-8E60-CAEB3B7D7231}" sibTransId="{C4C4AF2F-C884-4AEF-BD91-8D30557A222B}"/>
    <dgm:cxn modelId="{36599494-A2B9-4756-AE0F-70F3565278B9}" type="presOf" srcId="{747D40C0-0AB1-4C7F-B521-A17A66E04A66}" destId="{0039C903-0CEE-4938-B90E-130C51747867}" srcOrd="0" destOrd="0" presId="urn:microsoft.com/office/officeart/2008/layout/LinedList"/>
    <dgm:cxn modelId="{524E4599-2C28-4EAB-9996-44181DD70D9E}" srcId="{13A04532-45A7-4391-983D-F951818B37E3}" destId="{747D40C0-0AB1-4C7F-B521-A17A66E04A66}" srcOrd="0" destOrd="0" parTransId="{EED647FD-C0E8-4BC1-B14B-E3C494C3C80D}" sibTransId="{62742772-020F-48B2-958A-46AB9662C0CC}"/>
    <dgm:cxn modelId="{BA98DF9D-AF37-459C-AC9D-35D887E0B9A1}" type="presOf" srcId="{13A04532-45A7-4391-983D-F951818B37E3}" destId="{10EE49A3-3E3C-45E4-929C-3E8F81BD9131}" srcOrd="0" destOrd="0" presId="urn:microsoft.com/office/officeart/2008/layout/LinedList"/>
    <dgm:cxn modelId="{6B620DAF-E5D7-42DD-B12F-244F5BFBCDBD}" srcId="{9D7582CE-13AA-4648-8889-289CA18E33F9}" destId="{13A04532-45A7-4391-983D-F951818B37E3}" srcOrd="1" destOrd="0" parTransId="{6E5EABD1-E89A-4EE4-917A-40D7874619B9}" sibTransId="{DA799813-A3BA-4782-8FF7-BD2DF390FCD7}"/>
    <dgm:cxn modelId="{AE5A8BB3-109A-47EB-91BB-C2F7BF84B2A5}" srcId="{AC7C2A8C-F008-4F2E-9589-F20501E04163}" destId="{20F1BFD6-1EEF-4C3D-8E9B-30CAD293A607}" srcOrd="0" destOrd="0" parTransId="{F10BC952-DA0B-4488-BD01-F83C8EF9E39D}" sibTransId="{045465A2-F6CF-43B0-A57A-BBC70199CD75}"/>
    <dgm:cxn modelId="{E6F294B3-08EE-49BE-A936-4E6C3DA9E14A}" type="presOf" srcId="{20F1BFD6-1EEF-4C3D-8E9B-30CAD293A607}" destId="{3B111FEB-34AE-4896-81EE-1C3AE8E30F85}" srcOrd="0" destOrd="0" presId="urn:microsoft.com/office/officeart/2008/layout/LinedList"/>
    <dgm:cxn modelId="{C2CAEFC6-CCAB-4A61-910B-70B3053B84F3}" srcId="{9D7582CE-13AA-4648-8889-289CA18E33F9}" destId="{4AADA9FB-FA10-4B4A-B6A4-C8AF24C4583E}" srcOrd="0" destOrd="0" parTransId="{7F8444AB-319E-4DD8-B7C8-2CE55D6033BC}" sibTransId="{9373843B-01F2-4635-B181-7C9E8CE212C3}"/>
    <dgm:cxn modelId="{63F84AC9-A366-4182-8791-CA73C73F4CDA}" srcId="{4AADA9FB-FA10-4B4A-B6A4-C8AF24C4583E}" destId="{BD50CD94-CF3E-49DC-8AE9-0E908673F8FA}" srcOrd="0" destOrd="0" parTransId="{32B30108-DAFF-42AE-ACAC-B8CA96AF784D}" sibTransId="{4ED41A2D-74CA-4FC1-A1FE-C19C8BF21D88}"/>
    <dgm:cxn modelId="{C8728AD4-25E6-4EBB-8D2D-0FDAE0849368}" srcId="{F9056E5D-D092-4AB4-BF93-72BCD2B56413}" destId="{B3C9C524-355A-4F31-BA3D-EC2AF09CBD83}" srcOrd="0" destOrd="0" parTransId="{13E11735-70FB-49D4-A626-6BFB86499D0D}" sibTransId="{62F7CC51-A353-4132-BAC7-10E20ADDC9C5}"/>
    <dgm:cxn modelId="{AE7AE1E4-725D-48D2-B5D5-F7EF0DCD1C11}" type="presOf" srcId="{B3C9C524-355A-4F31-BA3D-EC2AF09CBD83}" destId="{7AAED8DF-4500-4B66-9A8C-20890A94B0C2}" srcOrd="0" destOrd="0" presId="urn:microsoft.com/office/officeart/2008/layout/LinedList"/>
    <dgm:cxn modelId="{2D2CC7F0-2884-4A55-A896-F78DB12D5C32}" type="presParOf" srcId="{E46F7CCB-CF1B-4663-A30C-23637D9E2E84}" destId="{72F32264-D0CA-46DD-9D33-EEB25E130124}" srcOrd="0" destOrd="0" presId="urn:microsoft.com/office/officeart/2008/layout/LinedList"/>
    <dgm:cxn modelId="{56DDC9DA-3C30-477D-92AE-EBCC19A3903E}" type="presParOf" srcId="{E46F7CCB-CF1B-4663-A30C-23637D9E2E84}" destId="{510C1F03-A2B4-4085-9A81-F7484C537D5E}" srcOrd="1" destOrd="0" presId="urn:microsoft.com/office/officeart/2008/layout/LinedList"/>
    <dgm:cxn modelId="{4825CDF5-A7A4-4204-A96E-4CD55C96A894}" type="presParOf" srcId="{510C1F03-A2B4-4085-9A81-F7484C537D5E}" destId="{FBA39BBD-6D9D-4C21-9AD7-80E1F727A38F}" srcOrd="0" destOrd="0" presId="urn:microsoft.com/office/officeart/2008/layout/LinedList"/>
    <dgm:cxn modelId="{9D1551F7-3FBA-4C38-8BEA-783DAF9299EB}" type="presParOf" srcId="{510C1F03-A2B4-4085-9A81-F7484C537D5E}" destId="{AF66C5C1-824F-4A00-9B9C-E3391C8526A1}" srcOrd="1" destOrd="0" presId="urn:microsoft.com/office/officeart/2008/layout/LinedList"/>
    <dgm:cxn modelId="{62D235F4-6DE7-4352-8329-360EBAE9096A}" type="presParOf" srcId="{AF66C5C1-824F-4A00-9B9C-E3391C8526A1}" destId="{260B3674-864A-440D-A239-7B2029862DFA}" srcOrd="0" destOrd="0" presId="urn:microsoft.com/office/officeart/2008/layout/LinedList"/>
    <dgm:cxn modelId="{2E6FB30D-9935-4B5A-8BCE-22AE0E1FF5BD}" type="presParOf" srcId="{AF66C5C1-824F-4A00-9B9C-E3391C8526A1}" destId="{4B72A459-8972-47B6-978F-03152177D4EC}" srcOrd="1" destOrd="0" presId="urn:microsoft.com/office/officeart/2008/layout/LinedList"/>
    <dgm:cxn modelId="{1B6FA895-6033-49DC-AF57-D48DDB0C13CF}" type="presParOf" srcId="{4B72A459-8972-47B6-978F-03152177D4EC}" destId="{1024E25B-2321-4D78-9D0C-7F95FF2AB839}" srcOrd="0" destOrd="0" presId="urn:microsoft.com/office/officeart/2008/layout/LinedList"/>
    <dgm:cxn modelId="{4BEB6796-2691-4C16-8C0B-DD63D1FFAABC}" type="presParOf" srcId="{4B72A459-8972-47B6-978F-03152177D4EC}" destId="{901D0F13-E9A6-431D-AFD2-7E4BA947698B}" srcOrd="1" destOrd="0" presId="urn:microsoft.com/office/officeart/2008/layout/LinedList"/>
    <dgm:cxn modelId="{F62231B4-3709-4809-9D68-A6DFA890F650}" type="presParOf" srcId="{4B72A459-8972-47B6-978F-03152177D4EC}" destId="{36055D75-FDA3-42DC-8B9A-485B68656BBA}" srcOrd="2" destOrd="0" presId="urn:microsoft.com/office/officeart/2008/layout/LinedList"/>
    <dgm:cxn modelId="{1DE3E4B6-EB20-48FF-8EA7-7BA9482D39ED}" type="presParOf" srcId="{AF66C5C1-824F-4A00-9B9C-E3391C8526A1}" destId="{9A423A60-2F35-45F5-97EB-573DBF4A4DC3}" srcOrd="2" destOrd="0" presId="urn:microsoft.com/office/officeart/2008/layout/LinedList"/>
    <dgm:cxn modelId="{CFFE7D14-D8CF-4F2D-A742-A275168CF761}" type="presParOf" srcId="{AF66C5C1-824F-4A00-9B9C-E3391C8526A1}" destId="{BA7FC984-2132-4D2D-8A04-704C1D250901}" srcOrd="3" destOrd="0" presId="urn:microsoft.com/office/officeart/2008/layout/LinedList"/>
    <dgm:cxn modelId="{D47A6683-026A-4D0F-A902-DDE4EF54109A}" type="presParOf" srcId="{E46F7CCB-CF1B-4663-A30C-23637D9E2E84}" destId="{4459FF00-22F5-4313-B928-123B9B8C8D3A}" srcOrd="2" destOrd="0" presId="urn:microsoft.com/office/officeart/2008/layout/LinedList"/>
    <dgm:cxn modelId="{400E356B-75DD-4174-B878-78C60F07448A}" type="presParOf" srcId="{E46F7CCB-CF1B-4663-A30C-23637D9E2E84}" destId="{0E9BEB87-3232-4AFA-8547-67B303FFDB80}" srcOrd="3" destOrd="0" presId="urn:microsoft.com/office/officeart/2008/layout/LinedList"/>
    <dgm:cxn modelId="{98132F25-E28B-4BF0-A4A6-7860693A8DA8}" type="presParOf" srcId="{0E9BEB87-3232-4AFA-8547-67B303FFDB80}" destId="{10EE49A3-3E3C-45E4-929C-3E8F81BD9131}" srcOrd="0" destOrd="0" presId="urn:microsoft.com/office/officeart/2008/layout/LinedList"/>
    <dgm:cxn modelId="{570E2272-CBEE-4A29-A744-1D649516DABB}" type="presParOf" srcId="{0E9BEB87-3232-4AFA-8547-67B303FFDB80}" destId="{99D01C78-E227-4DC4-BBF1-BA67EC09FFC9}" srcOrd="1" destOrd="0" presId="urn:microsoft.com/office/officeart/2008/layout/LinedList"/>
    <dgm:cxn modelId="{11562A0A-4108-428C-AB80-53CB74F5C6CF}" type="presParOf" srcId="{99D01C78-E227-4DC4-BBF1-BA67EC09FFC9}" destId="{C04AAFF8-76B8-4AD1-8C61-68A26B34E018}" srcOrd="0" destOrd="0" presId="urn:microsoft.com/office/officeart/2008/layout/LinedList"/>
    <dgm:cxn modelId="{2755817C-D60E-4C47-B9A4-BA009053CCB0}" type="presParOf" srcId="{99D01C78-E227-4DC4-BBF1-BA67EC09FFC9}" destId="{151871F7-FAF5-42AB-A7E2-8F5A2934064A}" srcOrd="1" destOrd="0" presId="urn:microsoft.com/office/officeart/2008/layout/LinedList"/>
    <dgm:cxn modelId="{A056A339-F400-43C6-AC34-861F5E09AF96}" type="presParOf" srcId="{151871F7-FAF5-42AB-A7E2-8F5A2934064A}" destId="{B6101C8D-3750-4D81-9A53-3052090F3737}" srcOrd="0" destOrd="0" presId="urn:microsoft.com/office/officeart/2008/layout/LinedList"/>
    <dgm:cxn modelId="{6D250869-18A2-48D9-B4B8-EBC60134A61E}" type="presParOf" srcId="{151871F7-FAF5-42AB-A7E2-8F5A2934064A}" destId="{0039C903-0CEE-4938-B90E-130C51747867}" srcOrd="1" destOrd="0" presId="urn:microsoft.com/office/officeart/2008/layout/LinedList"/>
    <dgm:cxn modelId="{AAFEB322-4450-4253-BB7E-86DCBB545360}" type="presParOf" srcId="{151871F7-FAF5-42AB-A7E2-8F5A2934064A}" destId="{EA7EFB96-D4DB-4166-B08B-23FFA4F98395}" srcOrd="2" destOrd="0" presId="urn:microsoft.com/office/officeart/2008/layout/LinedList"/>
    <dgm:cxn modelId="{04440CF1-B8EF-4267-865C-A482E064B88E}" type="presParOf" srcId="{99D01C78-E227-4DC4-BBF1-BA67EC09FFC9}" destId="{5759F78E-C8E0-4ECB-8652-AE281903DD1A}" srcOrd="2" destOrd="0" presId="urn:microsoft.com/office/officeart/2008/layout/LinedList"/>
    <dgm:cxn modelId="{8DDBC0EF-9F1F-4FB0-B24E-42022BECCEEC}" type="presParOf" srcId="{99D01C78-E227-4DC4-BBF1-BA67EC09FFC9}" destId="{EF0D7096-9E76-4CEE-98B8-64A391F5B678}" srcOrd="3" destOrd="0" presId="urn:microsoft.com/office/officeart/2008/layout/LinedList"/>
    <dgm:cxn modelId="{38B80811-343C-49C7-AE1E-91AC3E12F7F1}" type="presParOf" srcId="{E46F7CCB-CF1B-4663-A30C-23637D9E2E84}" destId="{3EA2C83A-D67C-4E51-983E-E3CF6E45D8E6}" srcOrd="4" destOrd="0" presId="urn:microsoft.com/office/officeart/2008/layout/LinedList"/>
    <dgm:cxn modelId="{5E8ACD7D-7109-447A-B08B-854A648CCFD9}" type="presParOf" srcId="{E46F7CCB-CF1B-4663-A30C-23637D9E2E84}" destId="{72209399-9AAA-415B-AE6E-64399CF94DF4}" srcOrd="5" destOrd="0" presId="urn:microsoft.com/office/officeart/2008/layout/LinedList"/>
    <dgm:cxn modelId="{CF7BDE74-19A6-4E07-BEE3-FF3D1713CD90}" type="presParOf" srcId="{72209399-9AAA-415B-AE6E-64399CF94DF4}" destId="{A3F14222-BBA1-482F-A98B-8A232222CEDD}" srcOrd="0" destOrd="0" presId="urn:microsoft.com/office/officeart/2008/layout/LinedList"/>
    <dgm:cxn modelId="{F656C626-9F96-4BCE-8BE1-E0994FD20EF5}" type="presParOf" srcId="{72209399-9AAA-415B-AE6E-64399CF94DF4}" destId="{F5BB6186-E5EC-4B28-ACED-88C0A99C52CD}" srcOrd="1" destOrd="0" presId="urn:microsoft.com/office/officeart/2008/layout/LinedList"/>
    <dgm:cxn modelId="{9486B764-180F-4F70-B9B3-4EEAC72AA522}" type="presParOf" srcId="{F5BB6186-E5EC-4B28-ACED-88C0A99C52CD}" destId="{EFABEF21-7CFA-4E03-A9B3-6044312F6C71}" srcOrd="0" destOrd="0" presId="urn:microsoft.com/office/officeart/2008/layout/LinedList"/>
    <dgm:cxn modelId="{46E5B93C-8A10-46BA-8F16-4CC75BC5C58B}" type="presParOf" srcId="{F5BB6186-E5EC-4B28-ACED-88C0A99C52CD}" destId="{F0CB26DC-85D9-4892-887D-880E019A96C6}" srcOrd="1" destOrd="0" presId="urn:microsoft.com/office/officeart/2008/layout/LinedList"/>
    <dgm:cxn modelId="{23E5016B-6671-4C1D-AD76-DC4178F58A3F}" type="presParOf" srcId="{F0CB26DC-85D9-4892-887D-880E019A96C6}" destId="{584C99C3-DE89-497E-BD4B-F0BBAB4CC118}" srcOrd="0" destOrd="0" presId="urn:microsoft.com/office/officeart/2008/layout/LinedList"/>
    <dgm:cxn modelId="{FA9F1B07-7E20-4B78-8B87-87E30503F2D3}" type="presParOf" srcId="{F0CB26DC-85D9-4892-887D-880E019A96C6}" destId="{7AAED8DF-4500-4B66-9A8C-20890A94B0C2}" srcOrd="1" destOrd="0" presId="urn:microsoft.com/office/officeart/2008/layout/LinedList"/>
    <dgm:cxn modelId="{DE89272A-91A8-4EDB-8763-98BD9E0C5E01}" type="presParOf" srcId="{F0CB26DC-85D9-4892-887D-880E019A96C6}" destId="{09779A22-1A42-4F3C-BE81-1348B316FF5D}" srcOrd="2" destOrd="0" presId="urn:microsoft.com/office/officeart/2008/layout/LinedList"/>
    <dgm:cxn modelId="{FA33F368-DD1F-4BB1-8854-F43212599B33}" type="presParOf" srcId="{F5BB6186-E5EC-4B28-ACED-88C0A99C52CD}" destId="{E6EADF53-8293-43A8-B54C-2125E16B31EC}" srcOrd="2" destOrd="0" presId="urn:microsoft.com/office/officeart/2008/layout/LinedList"/>
    <dgm:cxn modelId="{C65653B0-5108-46E4-8C1E-AA21ADBD4D81}" type="presParOf" srcId="{F5BB6186-E5EC-4B28-ACED-88C0A99C52CD}" destId="{745EAC96-92C2-4508-9BD1-322BF4FE35EC}" srcOrd="3" destOrd="0" presId="urn:microsoft.com/office/officeart/2008/layout/LinedList"/>
    <dgm:cxn modelId="{6C7E0528-E961-4D5E-B10E-ABE516EE537F}" type="presParOf" srcId="{F5BB6186-E5EC-4B28-ACED-88C0A99C52CD}" destId="{DE455483-A0C1-4226-B3B2-DC75ED57DC7D}" srcOrd="4" destOrd="0" presId="urn:microsoft.com/office/officeart/2008/layout/LinedList"/>
    <dgm:cxn modelId="{44BB7A1D-C2AA-4AA2-B927-9C7D51388DF0}" type="presParOf" srcId="{DE455483-A0C1-4226-B3B2-DC75ED57DC7D}" destId="{2E7C7F51-71FD-4964-A619-F74DB903A322}" srcOrd="0" destOrd="0" presId="urn:microsoft.com/office/officeart/2008/layout/LinedList"/>
    <dgm:cxn modelId="{D1F6FAF8-BC44-4C8E-B239-DC5293AA8F6A}" type="presParOf" srcId="{DE455483-A0C1-4226-B3B2-DC75ED57DC7D}" destId="{E210BFA3-AC66-43D7-A9A3-D64FE0A3B400}" srcOrd="1" destOrd="0" presId="urn:microsoft.com/office/officeart/2008/layout/LinedList"/>
    <dgm:cxn modelId="{F7807434-08EB-4FAA-8F0D-8167EAA602BD}" type="presParOf" srcId="{DE455483-A0C1-4226-B3B2-DC75ED57DC7D}" destId="{0BA13AB5-8C60-468E-9B76-3656AF1930B4}" srcOrd="2" destOrd="0" presId="urn:microsoft.com/office/officeart/2008/layout/LinedList"/>
    <dgm:cxn modelId="{9DBAB121-6FFA-4D73-A316-7E3818075F06}" type="presParOf" srcId="{F5BB6186-E5EC-4B28-ACED-88C0A99C52CD}" destId="{B013C131-3472-41BA-BD02-FB56BD46FA8F}" srcOrd="5" destOrd="0" presId="urn:microsoft.com/office/officeart/2008/layout/LinedList"/>
    <dgm:cxn modelId="{71EFCB9D-3D32-4CAC-97D8-0661AFA63851}" type="presParOf" srcId="{F5BB6186-E5EC-4B28-ACED-88C0A99C52CD}" destId="{F22D2045-5ED3-41CB-9CD9-CC323B7CB508}" srcOrd="6" destOrd="0" presId="urn:microsoft.com/office/officeart/2008/layout/LinedList"/>
    <dgm:cxn modelId="{390FB3E9-AF61-4E92-8EE0-4F09FD1F89FB}" type="presParOf" srcId="{E46F7CCB-CF1B-4663-A30C-23637D9E2E84}" destId="{CC107064-8C17-4F5A-BA69-46CFB8E6AFD2}" srcOrd="6" destOrd="0" presId="urn:microsoft.com/office/officeart/2008/layout/LinedList"/>
    <dgm:cxn modelId="{26FCFD46-23E7-45DD-A34F-D797163F7679}" type="presParOf" srcId="{E46F7CCB-CF1B-4663-A30C-23637D9E2E84}" destId="{56C2D059-3515-4E5C-BD38-B174C9B9BE05}" srcOrd="7" destOrd="0" presId="urn:microsoft.com/office/officeart/2008/layout/LinedList"/>
    <dgm:cxn modelId="{324D7E8C-4026-4FFF-8E0C-08CE9F3BD388}" type="presParOf" srcId="{56C2D059-3515-4E5C-BD38-B174C9B9BE05}" destId="{DD558D17-5F2B-40F7-9E23-94CCC443CAC8}" srcOrd="0" destOrd="0" presId="urn:microsoft.com/office/officeart/2008/layout/LinedList"/>
    <dgm:cxn modelId="{75BED615-88BF-4F32-BED3-CA216963C5B3}" type="presParOf" srcId="{56C2D059-3515-4E5C-BD38-B174C9B9BE05}" destId="{53CA546F-A68C-417E-B406-01D575E17E39}" srcOrd="1" destOrd="0" presId="urn:microsoft.com/office/officeart/2008/layout/LinedList"/>
    <dgm:cxn modelId="{AC952339-588C-4199-AE0D-2B35033620DA}" type="presParOf" srcId="{53CA546F-A68C-417E-B406-01D575E17E39}" destId="{63167A82-67F8-43D4-971B-95B7573C9809}" srcOrd="0" destOrd="0" presId="urn:microsoft.com/office/officeart/2008/layout/LinedList"/>
    <dgm:cxn modelId="{68103B12-330B-4236-9DA0-DF99440835CD}" type="presParOf" srcId="{53CA546F-A68C-417E-B406-01D575E17E39}" destId="{CE4EE34F-1A20-4F9B-B269-D0D60D53AE48}" srcOrd="1" destOrd="0" presId="urn:microsoft.com/office/officeart/2008/layout/LinedList"/>
    <dgm:cxn modelId="{458597E7-0869-4983-94FB-A354E6039826}" type="presParOf" srcId="{CE4EE34F-1A20-4F9B-B269-D0D60D53AE48}" destId="{26EBB61D-BB74-4BB6-831A-0A57706D3C56}" srcOrd="0" destOrd="0" presId="urn:microsoft.com/office/officeart/2008/layout/LinedList"/>
    <dgm:cxn modelId="{2DA3885D-11C4-4B1D-8A33-3EFF60CFB138}" type="presParOf" srcId="{CE4EE34F-1A20-4F9B-B269-D0D60D53AE48}" destId="{3B111FEB-34AE-4896-81EE-1C3AE8E30F85}" srcOrd="1" destOrd="0" presId="urn:microsoft.com/office/officeart/2008/layout/LinedList"/>
    <dgm:cxn modelId="{D715DD62-04A4-4EC7-9776-919D04D1363E}" type="presParOf" srcId="{CE4EE34F-1A20-4F9B-B269-D0D60D53AE48}" destId="{7919DD64-FED7-4FF6-B2F9-B593A6A95817}" srcOrd="2" destOrd="0" presId="urn:microsoft.com/office/officeart/2008/layout/LinedList"/>
    <dgm:cxn modelId="{7ADF17D7-2B59-481B-8209-A2999E9FCBBB}" type="presParOf" srcId="{53CA546F-A68C-417E-B406-01D575E17E39}" destId="{5CD63927-E0A9-47A1-B58A-B3606442C692}" srcOrd="2" destOrd="0" presId="urn:microsoft.com/office/officeart/2008/layout/LinedList"/>
    <dgm:cxn modelId="{E3C48773-A755-425B-9466-877E831AFFCC}" type="presParOf" srcId="{53CA546F-A68C-417E-B406-01D575E17E39}" destId="{0859EC10-9091-4E55-AD4F-C2256B34A66D}" srcOrd="3" destOrd="0" presId="urn:microsoft.com/office/officeart/2008/layout/LinedList"/>
    <dgm:cxn modelId="{D174D061-D394-4122-8083-2A6419CB7691}" type="presParOf" srcId="{53CA546F-A68C-417E-B406-01D575E17E39}" destId="{E5DA5BD0-589D-4172-A8A8-1AD94C1DBC71}" srcOrd="4" destOrd="0" presId="urn:microsoft.com/office/officeart/2008/layout/LinedList"/>
    <dgm:cxn modelId="{F88DD7B7-93E5-40C7-AB62-40998630356F}" type="presParOf" srcId="{E5DA5BD0-589D-4172-A8A8-1AD94C1DBC71}" destId="{0406A033-6AC2-4E8C-A45A-63F7423DD93F}" srcOrd="0" destOrd="0" presId="urn:microsoft.com/office/officeart/2008/layout/LinedList"/>
    <dgm:cxn modelId="{FA0CFAF5-81A4-493F-8D3A-5D9D54112CE9}" type="presParOf" srcId="{E5DA5BD0-589D-4172-A8A8-1AD94C1DBC71}" destId="{690DAA39-814F-4A97-B4DA-14E131741FAC}" srcOrd="1" destOrd="0" presId="urn:microsoft.com/office/officeart/2008/layout/LinedList"/>
    <dgm:cxn modelId="{A7552AC4-6031-422D-BA28-C269D5348ABF}" type="presParOf" srcId="{E5DA5BD0-589D-4172-A8A8-1AD94C1DBC71}" destId="{FF0D66AD-2AC8-48D3-BFA3-825E8DD3D5BE}" srcOrd="2" destOrd="0" presId="urn:microsoft.com/office/officeart/2008/layout/LinedList"/>
    <dgm:cxn modelId="{F06E24B4-9DA3-42A9-A47F-5E785FEC8347}" type="presParOf" srcId="{53CA546F-A68C-417E-B406-01D575E17E39}" destId="{9FDE682C-9469-4F54-AC8D-1A53DC338709}" srcOrd="5" destOrd="0" presId="urn:microsoft.com/office/officeart/2008/layout/LinedList"/>
    <dgm:cxn modelId="{795ABE03-47DE-4C88-A325-8042F0D85DDC}" type="presParOf" srcId="{53CA546F-A68C-417E-B406-01D575E17E39}" destId="{14AD2281-C393-4F44-B9A8-4C35FE4C267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32264-D0CA-46DD-9D33-EEB25E130124}">
      <dsp:nvSpPr>
        <dsp:cNvPr id="0" name=""/>
        <dsp:cNvSpPr/>
      </dsp:nvSpPr>
      <dsp:spPr>
        <a:xfrm>
          <a:off x="0" y="0"/>
          <a:ext cx="8001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39BBD-6D9D-4C21-9AD7-80E1F727A38F}">
      <dsp:nvSpPr>
        <dsp:cNvPr id="0" name=""/>
        <dsp:cNvSpPr/>
      </dsp:nvSpPr>
      <dsp:spPr>
        <a:xfrm>
          <a:off x="0" y="0"/>
          <a:ext cx="1600200" cy="138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TW" altLang="en-US" sz="4800" kern="1200" dirty="0">
              <a:latin typeface="微軟正黑體" panose="020B0604030504040204" pitchFamily="34" charset="-120"/>
              <a:ea typeface="微軟正黑體" panose="020B0604030504040204" pitchFamily="34" charset="-120"/>
            </a:rPr>
            <a:t>紀律</a:t>
          </a:r>
        </a:p>
      </dsp:txBody>
      <dsp:txXfrm>
        <a:off x="0" y="0"/>
        <a:ext cx="1600200" cy="1385128"/>
      </dsp:txXfrm>
    </dsp:sp>
    <dsp:sp modelId="{901D0F13-E9A6-431D-AFD2-7E4BA947698B}">
      <dsp:nvSpPr>
        <dsp:cNvPr id="0" name=""/>
        <dsp:cNvSpPr/>
      </dsp:nvSpPr>
      <dsp:spPr>
        <a:xfrm>
          <a:off x="1720215" y="62898"/>
          <a:ext cx="6280785" cy="12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上下班時間、請假、服裝、工作規章等，適時適宜，遵守約束提醒自己</a:t>
          </a:r>
          <a:endParaRPr lang="zh-TW" altLang="en-US" sz="1700" kern="1200" dirty="0"/>
        </a:p>
      </dsp:txBody>
      <dsp:txXfrm>
        <a:off x="1720215" y="62898"/>
        <a:ext cx="6280785" cy="1257978"/>
      </dsp:txXfrm>
    </dsp:sp>
    <dsp:sp modelId="{9A423A60-2F35-45F5-97EB-573DBF4A4DC3}">
      <dsp:nvSpPr>
        <dsp:cNvPr id="0" name=""/>
        <dsp:cNvSpPr/>
      </dsp:nvSpPr>
      <dsp:spPr>
        <a:xfrm>
          <a:off x="1600200" y="1320876"/>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9FF00-22F5-4313-B928-123B9B8C8D3A}">
      <dsp:nvSpPr>
        <dsp:cNvPr id="0" name=""/>
        <dsp:cNvSpPr/>
      </dsp:nvSpPr>
      <dsp:spPr>
        <a:xfrm>
          <a:off x="0" y="1385128"/>
          <a:ext cx="8001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E49A3-3E3C-45E4-929C-3E8F81BD9131}">
      <dsp:nvSpPr>
        <dsp:cNvPr id="0" name=""/>
        <dsp:cNvSpPr/>
      </dsp:nvSpPr>
      <dsp:spPr>
        <a:xfrm>
          <a:off x="0" y="1385128"/>
          <a:ext cx="1600200" cy="138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TW" altLang="en-US" sz="4800" kern="1200" dirty="0">
              <a:latin typeface="微軟正黑體" panose="020B0604030504040204" pitchFamily="34" charset="-120"/>
              <a:ea typeface="微軟正黑體" panose="020B0604030504040204" pitchFamily="34" charset="-120"/>
            </a:rPr>
            <a:t>尊重</a:t>
          </a:r>
          <a:endParaRPr lang="zh-TW" altLang="en-US" sz="4800" kern="1200" dirty="0"/>
        </a:p>
      </dsp:txBody>
      <dsp:txXfrm>
        <a:off x="0" y="1385128"/>
        <a:ext cx="1600200" cy="1385128"/>
      </dsp:txXfrm>
    </dsp:sp>
    <dsp:sp modelId="{0039C903-0CEE-4938-B90E-130C51747867}">
      <dsp:nvSpPr>
        <dsp:cNvPr id="0" name=""/>
        <dsp:cNvSpPr/>
      </dsp:nvSpPr>
      <dsp:spPr>
        <a:xfrm>
          <a:off x="1720215" y="1448027"/>
          <a:ext cx="6280785" cy="12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虛心學習、尊重主管的職位職權、尊重同事的資歷與經驗、尊重他人的形象名譽與個人差異</a:t>
          </a:r>
          <a:endParaRPr lang="zh-TW" altLang="en-US" sz="1700" kern="1200" dirty="0"/>
        </a:p>
      </dsp:txBody>
      <dsp:txXfrm>
        <a:off x="1720215" y="1448027"/>
        <a:ext cx="6280785" cy="1257978"/>
      </dsp:txXfrm>
    </dsp:sp>
    <dsp:sp modelId="{5759F78E-C8E0-4ECB-8652-AE281903DD1A}">
      <dsp:nvSpPr>
        <dsp:cNvPr id="0" name=""/>
        <dsp:cNvSpPr/>
      </dsp:nvSpPr>
      <dsp:spPr>
        <a:xfrm>
          <a:off x="1600200" y="2706005"/>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2C83A-D67C-4E51-983E-E3CF6E45D8E6}">
      <dsp:nvSpPr>
        <dsp:cNvPr id="0" name=""/>
        <dsp:cNvSpPr/>
      </dsp:nvSpPr>
      <dsp:spPr>
        <a:xfrm>
          <a:off x="0" y="2770257"/>
          <a:ext cx="8001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14222-BBA1-482F-A98B-8A232222CEDD}">
      <dsp:nvSpPr>
        <dsp:cNvPr id="0" name=""/>
        <dsp:cNvSpPr/>
      </dsp:nvSpPr>
      <dsp:spPr>
        <a:xfrm>
          <a:off x="0" y="2770257"/>
          <a:ext cx="1600200" cy="138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TW" altLang="en-US" sz="4800" kern="1200" dirty="0">
              <a:latin typeface="微軟正黑體" panose="020B0604030504040204" pitchFamily="34" charset="-120"/>
              <a:ea typeface="微軟正黑體" panose="020B0604030504040204" pitchFamily="34" charset="-120"/>
            </a:rPr>
            <a:t>責任</a:t>
          </a:r>
          <a:endParaRPr lang="zh-TW" altLang="en-US" sz="4800" kern="1200" dirty="0"/>
        </a:p>
      </dsp:txBody>
      <dsp:txXfrm>
        <a:off x="0" y="2770257"/>
        <a:ext cx="1600200" cy="1385128"/>
      </dsp:txXfrm>
    </dsp:sp>
    <dsp:sp modelId="{7AAED8DF-4500-4B66-9A8C-20890A94B0C2}">
      <dsp:nvSpPr>
        <dsp:cNvPr id="0" name=""/>
        <dsp:cNvSpPr/>
      </dsp:nvSpPr>
      <dsp:spPr>
        <a:xfrm>
          <a:off x="1720215" y="2802450"/>
          <a:ext cx="6280785" cy="64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處理日常份內工作、避免找藉口迴避問題或將責任推卸給他人</a:t>
          </a:r>
          <a:endParaRPr lang="zh-TW" altLang="en-US" sz="1700" kern="1200" dirty="0"/>
        </a:p>
      </dsp:txBody>
      <dsp:txXfrm>
        <a:off x="1720215" y="2802450"/>
        <a:ext cx="6280785" cy="643868"/>
      </dsp:txXfrm>
    </dsp:sp>
    <dsp:sp modelId="{E6EADF53-8293-43A8-B54C-2125E16B31EC}">
      <dsp:nvSpPr>
        <dsp:cNvPr id="0" name=""/>
        <dsp:cNvSpPr/>
      </dsp:nvSpPr>
      <dsp:spPr>
        <a:xfrm>
          <a:off x="1600200" y="3446318"/>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0BFA3-AC66-43D7-A9A3-D64FE0A3B400}">
      <dsp:nvSpPr>
        <dsp:cNvPr id="0" name=""/>
        <dsp:cNvSpPr/>
      </dsp:nvSpPr>
      <dsp:spPr>
        <a:xfrm>
          <a:off x="1720215" y="3478512"/>
          <a:ext cx="6280785" cy="64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勇敢面對問題、承擔自己應有的責任，尋求方法解決</a:t>
          </a:r>
          <a:endParaRPr lang="zh-TW" altLang="en-US" sz="1700" kern="1200" dirty="0"/>
        </a:p>
      </dsp:txBody>
      <dsp:txXfrm>
        <a:off x="1720215" y="3478512"/>
        <a:ext cx="6280785" cy="643868"/>
      </dsp:txXfrm>
    </dsp:sp>
    <dsp:sp modelId="{B013C131-3472-41BA-BD02-FB56BD46FA8F}">
      <dsp:nvSpPr>
        <dsp:cNvPr id="0" name=""/>
        <dsp:cNvSpPr/>
      </dsp:nvSpPr>
      <dsp:spPr>
        <a:xfrm>
          <a:off x="1600200" y="4122380"/>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107064-8C17-4F5A-BA69-46CFB8E6AFD2}">
      <dsp:nvSpPr>
        <dsp:cNvPr id="0" name=""/>
        <dsp:cNvSpPr/>
      </dsp:nvSpPr>
      <dsp:spPr>
        <a:xfrm>
          <a:off x="0" y="4155385"/>
          <a:ext cx="8001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58D17-5F2B-40F7-9E23-94CCC443CAC8}">
      <dsp:nvSpPr>
        <dsp:cNvPr id="0" name=""/>
        <dsp:cNvSpPr/>
      </dsp:nvSpPr>
      <dsp:spPr>
        <a:xfrm>
          <a:off x="0" y="4155385"/>
          <a:ext cx="1600200" cy="138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TW" altLang="en-US" sz="4800" kern="1200" dirty="0">
              <a:latin typeface="微軟正黑體" panose="020B0604030504040204" pitchFamily="34" charset="-120"/>
              <a:ea typeface="微軟正黑體" panose="020B0604030504040204" pitchFamily="34" charset="-120"/>
            </a:rPr>
            <a:t>積極</a:t>
          </a:r>
          <a:endParaRPr lang="zh-TW" altLang="en-US" sz="4800" kern="1200" dirty="0"/>
        </a:p>
      </dsp:txBody>
      <dsp:txXfrm>
        <a:off x="0" y="4155385"/>
        <a:ext cx="1600200" cy="1385128"/>
      </dsp:txXfrm>
    </dsp:sp>
    <dsp:sp modelId="{3B111FEB-34AE-4896-81EE-1C3AE8E30F85}">
      <dsp:nvSpPr>
        <dsp:cNvPr id="0" name=""/>
        <dsp:cNvSpPr/>
      </dsp:nvSpPr>
      <dsp:spPr>
        <a:xfrm>
          <a:off x="1720215" y="4187578"/>
          <a:ext cx="6280785" cy="64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積極主動處理事務、尋求解決方法</a:t>
          </a:r>
          <a:endParaRPr lang="zh-TW" altLang="en-US" sz="1700" kern="1200" dirty="0"/>
        </a:p>
      </dsp:txBody>
      <dsp:txXfrm>
        <a:off x="1720215" y="4187578"/>
        <a:ext cx="6280785" cy="643868"/>
      </dsp:txXfrm>
    </dsp:sp>
    <dsp:sp modelId="{5CD63927-E0A9-47A1-B58A-B3606442C692}">
      <dsp:nvSpPr>
        <dsp:cNvPr id="0" name=""/>
        <dsp:cNvSpPr/>
      </dsp:nvSpPr>
      <dsp:spPr>
        <a:xfrm>
          <a:off x="1600200" y="4831447"/>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DAA39-814F-4A97-B4DA-14E131741FAC}">
      <dsp:nvSpPr>
        <dsp:cNvPr id="0" name=""/>
        <dsp:cNvSpPr/>
      </dsp:nvSpPr>
      <dsp:spPr>
        <a:xfrm>
          <a:off x="1720215" y="4863640"/>
          <a:ext cx="6280785" cy="64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TW" altLang="en-US" sz="1700" kern="1200" dirty="0">
              <a:solidFill>
                <a:schemeClr val="tx1"/>
              </a:solidFill>
              <a:latin typeface="微軟正黑體" panose="020B0604030504040204" pitchFamily="34" charset="-120"/>
              <a:ea typeface="微軟正黑體" panose="020B0604030504040204" pitchFamily="34" charset="-120"/>
            </a:rPr>
            <a:t>展現自己對工作的積極態度</a:t>
          </a:r>
        </a:p>
      </dsp:txBody>
      <dsp:txXfrm>
        <a:off x="1720215" y="4863640"/>
        <a:ext cx="6280785" cy="643868"/>
      </dsp:txXfrm>
    </dsp:sp>
    <dsp:sp modelId="{9FDE682C-9469-4F54-AC8D-1A53DC338709}">
      <dsp:nvSpPr>
        <dsp:cNvPr id="0" name=""/>
        <dsp:cNvSpPr/>
      </dsp:nvSpPr>
      <dsp:spPr>
        <a:xfrm>
          <a:off x="1600200" y="5507508"/>
          <a:ext cx="6400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49786" cy="498693"/>
          </a:xfrm>
          <a:prstGeom prst="rect">
            <a:avLst/>
          </a:prstGeom>
        </p:spPr>
        <p:txBody>
          <a:bodyPr vert="horz" lIns="91532" tIns="45764" rIns="91532" bIns="45764" rtlCol="0"/>
          <a:lstStyle>
            <a:lvl1pPr algn="l">
              <a:defRPr sz="1200"/>
            </a:lvl1pPr>
          </a:lstStyle>
          <a:p>
            <a:endParaRPr lang="zh-TW" altLang="en-US"/>
          </a:p>
        </p:txBody>
      </p:sp>
      <p:sp>
        <p:nvSpPr>
          <p:cNvPr id="3" name="日期版面配置區 2"/>
          <p:cNvSpPr>
            <a:spLocks noGrp="1"/>
          </p:cNvSpPr>
          <p:nvPr>
            <p:ph type="dt" sz="quarter" idx="1"/>
          </p:nvPr>
        </p:nvSpPr>
        <p:spPr>
          <a:xfrm>
            <a:off x="3855839" y="0"/>
            <a:ext cx="2949786" cy="498693"/>
          </a:xfrm>
          <a:prstGeom prst="rect">
            <a:avLst/>
          </a:prstGeom>
        </p:spPr>
        <p:txBody>
          <a:bodyPr vert="horz" lIns="91532" tIns="45764" rIns="91532" bIns="45764" rtlCol="0"/>
          <a:lstStyle>
            <a:lvl1pPr algn="r">
              <a:defRPr sz="1200"/>
            </a:lvl1pPr>
          </a:lstStyle>
          <a:p>
            <a:fld id="{789F0632-2E40-46FB-934B-EA9595D75CC2}" type="datetimeFigureOut">
              <a:rPr lang="zh-TW" altLang="en-US" smtClean="0"/>
              <a:t>2023/11/13</a:t>
            </a:fld>
            <a:endParaRPr lang="zh-TW" altLang="en-US"/>
          </a:p>
        </p:txBody>
      </p:sp>
      <p:sp>
        <p:nvSpPr>
          <p:cNvPr id="4" name="頁尾版面配置區 3"/>
          <p:cNvSpPr>
            <a:spLocks noGrp="1"/>
          </p:cNvSpPr>
          <p:nvPr>
            <p:ph type="ftr" sz="quarter" idx="2"/>
          </p:nvPr>
        </p:nvSpPr>
        <p:spPr>
          <a:xfrm>
            <a:off x="4" y="9440647"/>
            <a:ext cx="2949786" cy="498692"/>
          </a:xfrm>
          <a:prstGeom prst="rect">
            <a:avLst/>
          </a:prstGeom>
        </p:spPr>
        <p:txBody>
          <a:bodyPr vert="horz" lIns="91532" tIns="45764" rIns="91532" bIns="4576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9" y="9440647"/>
            <a:ext cx="2949786" cy="498692"/>
          </a:xfrm>
          <a:prstGeom prst="rect">
            <a:avLst/>
          </a:prstGeom>
        </p:spPr>
        <p:txBody>
          <a:bodyPr vert="horz" lIns="91532" tIns="45764" rIns="91532" bIns="45764" rtlCol="0" anchor="b"/>
          <a:lstStyle>
            <a:lvl1pPr algn="r">
              <a:defRPr sz="1200"/>
            </a:lvl1pPr>
          </a:lstStyle>
          <a:p>
            <a:fld id="{66D50C8B-8177-40D1-97C0-F249D7339284}" type="slidenum">
              <a:rPr lang="zh-TW" altLang="en-US" smtClean="0"/>
              <a:t>‹#›</a:t>
            </a:fld>
            <a:endParaRPr lang="zh-TW" altLang="en-US"/>
          </a:p>
        </p:txBody>
      </p:sp>
    </p:spTree>
    <p:extLst>
      <p:ext uri="{BB962C8B-B14F-4D97-AF65-F5344CB8AC3E}">
        <p14:creationId xmlns:p14="http://schemas.microsoft.com/office/powerpoint/2010/main" val="2587195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9786" cy="496967"/>
          </a:xfrm>
          <a:prstGeom prst="rect">
            <a:avLst/>
          </a:prstGeom>
        </p:spPr>
        <p:txBody>
          <a:bodyPr vert="horz" lIns="91532" tIns="45764" rIns="91532" bIns="45764" rtlCol="0"/>
          <a:lstStyle>
            <a:lvl1pPr algn="l">
              <a:defRPr sz="1200"/>
            </a:lvl1pPr>
          </a:lstStyle>
          <a:p>
            <a:endParaRPr lang="en-US"/>
          </a:p>
        </p:txBody>
      </p:sp>
      <p:sp>
        <p:nvSpPr>
          <p:cNvPr id="3" name="Date Placeholder 2"/>
          <p:cNvSpPr>
            <a:spLocks noGrp="1"/>
          </p:cNvSpPr>
          <p:nvPr>
            <p:ph type="dt" idx="1"/>
          </p:nvPr>
        </p:nvSpPr>
        <p:spPr>
          <a:xfrm>
            <a:off x="3855839" y="0"/>
            <a:ext cx="2949786" cy="496967"/>
          </a:xfrm>
          <a:prstGeom prst="rect">
            <a:avLst/>
          </a:prstGeom>
        </p:spPr>
        <p:txBody>
          <a:bodyPr vert="horz" lIns="91532" tIns="45764" rIns="91532" bIns="45764" rtlCol="0"/>
          <a:lstStyle>
            <a:lvl1pPr algn="r">
              <a:defRPr sz="1200"/>
            </a:lvl1pPr>
          </a:lstStyle>
          <a:p>
            <a:fld id="{64AF43D0-DCFC-44D6-95E1-23FB25E79A9D}" type="datetimeFigureOut">
              <a:rPr lang="en-US" smtClean="0"/>
              <a:pPr/>
              <a:t>11/13/2023</a:t>
            </a:fld>
            <a:endParaRPr lang="en-US"/>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32" tIns="45764" rIns="91532" bIns="45764" rtlCol="0" anchor="ctr"/>
          <a:lstStyle/>
          <a:p>
            <a:endParaRPr lang="en-US"/>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532" tIns="45764" rIns="91532" bIns="45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440649"/>
            <a:ext cx="2949786" cy="496967"/>
          </a:xfrm>
          <a:prstGeom prst="rect">
            <a:avLst/>
          </a:prstGeom>
        </p:spPr>
        <p:txBody>
          <a:bodyPr vert="horz" lIns="91532" tIns="45764" rIns="91532" bIns="45764"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9"/>
            <a:ext cx="2949786" cy="496967"/>
          </a:xfrm>
          <a:prstGeom prst="rect">
            <a:avLst/>
          </a:prstGeom>
        </p:spPr>
        <p:txBody>
          <a:bodyPr vert="horz" lIns="91532" tIns="45764" rIns="91532" bIns="45764" rtlCol="0" anchor="b"/>
          <a:lstStyle>
            <a:lvl1pPr algn="r">
              <a:defRPr sz="1200"/>
            </a:lvl1pPr>
          </a:lstStyle>
          <a:p>
            <a:fld id="{8BDDB898-394D-406C-A65F-AEB051695695}" type="slidenum">
              <a:rPr lang="en-US" smtClean="0"/>
              <a:pPr/>
              <a:t>‹#›</a:t>
            </a:fld>
            <a:endParaRPr lang="en-US"/>
          </a:p>
        </p:txBody>
      </p:sp>
    </p:spTree>
    <p:extLst>
      <p:ext uri="{BB962C8B-B14F-4D97-AF65-F5344CB8AC3E}">
        <p14:creationId xmlns:p14="http://schemas.microsoft.com/office/powerpoint/2010/main" val="25274007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en-US" kern="100" baseline="0" dirty="0">
                <a:ea typeface="微軟正黑體" panose="020B0604030504040204" pitchFamily="34" charset="-120"/>
              </a:rPr>
              <a:t>各位即將要參與青年就業領航計畫的同學們好，本次課程由勞動部勞動力發展署進行「企業面試技巧</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含職場倫理與職業介紹</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」，本課程共分四大塊，面談前準備、面談時注意事項、職場倫理及職業介紹。</a:t>
            </a: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a:t>
            </a:fld>
            <a:endParaRPr lang="en-US"/>
          </a:p>
        </p:txBody>
      </p:sp>
    </p:spTree>
    <p:extLst>
      <p:ext uri="{BB962C8B-B14F-4D97-AF65-F5344CB8AC3E}">
        <p14:creationId xmlns:p14="http://schemas.microsoft.com/office/powerpoint/2010/main" val="407700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en-US" dirty="0">
                <a:ea typeface="微軟正黑體" panose="020B0604030504040204" pitchFamily="34" charset="-120"/>
              </a:rPr>
              <a:t>若</a:t>
            </a:r>
            <a:r>
              <a:rPr lang="zh-TW" altLang="zh-TW" dirty="0">
                <a:ea typeface="微軟正黑體" panose="020B0604030504040204" pitchFamily="34" charset="-120"/>
              </a:rPr>
              <a:t>公司採取電話或視訊面試方式，需要注意的事項，包括：</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一</a:t>
            </a:r>
            <a:r>
              <a:rPr lang="en-US" altLang="zh-TW" dirty="0">
                <a:ea typeface="微軟正黑體" panose="020B0604030504040204" pitchFamily="34" charset="-120"/>
              </a:rPr>
              <a:t>) </a:t>
            </a:r>
            <a:r>
              <a:rPr lang="zh-TW" altLang="zh-TW" dirty="0">
                <a:ea typeface="微軟正黑體" panose="020B0604030504040204" pitchFamily="34" charset="-120"/>
              </a:rPr>
              <a:t>視訊前提早檢查設備及最適音量、畫面距離、高度</a:t>
            </a:r>
          </a:p>
          <a:p>
            <a:pPr>
              <a:spcAft>
                <a:spcPts val="1202"/>
              </a:spcAft>
            </a:pPr>
            <a:r>
              <a:rPr lang="zh-TW" altLang="zh-TW" dirty="0">
                <a:ea typeface="微軟正黑體" panose="020B0604030504040204" pitchFamily="34" charset="-120"/>
              </a:rPr>
              <a:t>進行視訊前需與應徵企業確認該企業使用的視訊軟體工具，安裝完成並確認更新軟體至最新版本，建議手機跟電腦都要下載安裝，以備不時之需。面試先與親朋好友進行連線狀態測試，並做實際操作演練，如有作品集要進行分享時，也先熟悉操作軟體的螢幕共享功能，實際視訊才時可以完美無誤地呈現。另要確認耳麥功能是否完善，良好的收音品質有助於視訊面試的事半功倍。並調整視訊最適音量、鏡頭畫面距離與高度等。</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二</a:t>
            </a:r>
            <a:r>
              <a:rPr lang="en-US" altLang="zh-TW" dirty="0">
                <a:ea typeface="微軟正黑體" panose="020B0604030504040204" pitchFamily="34" charset="-120"/>
              </a:rPr>
              <a:t>) </a:t>
            </a:r>
            <a:r>
              <a:rPr lang="zh-TW" altLang="zh-TW" dirty="0">
                <a:ea typeface="微軟正黑體" panose="020B0604030504040204" pitchFamily="34" charset="-120"/>
              </a:rPr>
              <a:t>檢查周遭環境整齊乾淨、排除聲音干擾</a:t>
            </a:r>
            <a:r>
              <a:rPr lang="en-US" altLang="zh-TW" dirty="0">
                <a:ea typeface="微軟正黑體" panose="020B0604030504040204" pitchFamily="34" charset="-120"/>
              </a:rPr>
              <a:t>(</a:t>
            </a:r>
            <a:r>
              <a:rPr lang="zh-TW" altLang="zh-TW" dirty="0">
                <a:ea typeface="微軟正黑體" panose="020B0604030504040204" pitchFamily="34" charset="-120"/>
              </a:rPr>
              <a:t>手機、電腦通知請改為震動、靜音或關機</a:t>
            </a:r>
            <a:r>
              <a:rPr lang="en-US" altLang="zh-TW" dirty="0">
                <a:ea typeface="微軟正黑體" panose="020B0604030504040204" pitchFamily="34" charset="-120"/>
              </a:rPr>
              <a:t>)</a:t>
            </a:r>
          </a:p>
          <a:p>
            <a:pPr>
              <a:spcAft>
                <a:spcPts val="1202"/>
              </a:spcAft>
            </a:pPr>
            <a:r>
              <a:rPr lang="zh-TW" altLang="zh-TW" dirty="0">
                <a:ea typeface="微軟正黑體" panose="020B0604030504040204" pitchFamily="34" charset="-120"/>
              </a:rPr>
              <a:t>過去到企業進行面試時，是由企業準備會議室等面試空間。若以視訊面試，就是自己準備空間。因此要找一個乾淨明亮、安靜不受打擾，以及網路順暢的地方進行。視訊面試時除周遭環境需注意外，要適時關閉手機與電腦的其他應用程式通知，尤其現在手機上的社群訊息及通知很多，容易受到訊息推播干擾影響。因此求職者在進行視訊面談時，建議盡量關閉其他不相關的軟體，專心於視訊面談。</a:t>
            </a:r>
            <a:endParaRPr lang="en-US" altLang="zh-TW" dirty="0">
              <a:ea typeface="微軟正黑體" panose="020B0604030504040204" pitchFamily="34" charset="-120"/>
            </a:endParaRPr>
          </a:p>
          <a:p>
            <a:pPr>
              <a:spcAft>
                <a:spcPts val="1202"/>
              </a:spcAft>
            </a:pPr>
            <a:endParaRPr lang="en-US" altLang="zh-TW" dirty="0">
              <a:ea typeface="微軟正黑體" panose="020B0604030504040204" pitchFamily="34" charset="-120"/>
            </a:endParaRPr>
          </a:p>
          <a:p>
            <a:pPr>
              <a:spcAft>
                <a:spcPts val="1202"/>
              </a:spcAft>
            </a:pPr>
            <a:endParaRPr lang="en-US" altLang="zh-TW" dirty="0">
              <a:ea typeface="微軟正黑體" panose="020B0604030504040204" pitchFamily="34" charset="-120"/>
            </a:endParaRP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三</a:t>
            </a:r>
            <a:r>
              <a:rPr lang="en-US" altLang="zh-TW" dirty="0">
                <a:ea typeface="微軟正黑體" panose="020B0604030504040204" pitchFamily="34" charset="-120"/>
              </a:rPr>
              <a:t>)</a:t>
            </a:r>
            <a:r>
              <a:rPr lang="zh-TW" altLang="zh-TW" dirty="0">
                <a:ea typeface="微軟正黑體" panose="020B0604030504040204" pitchFamily="34" charset="-120"/>
              </a:rPr>
              <a:t>燈光照明是否充足</a:t>
            </a:r>
            <a:endParaRPr lang="en-US" altLang="zh-TW" dirty="0">
              <a:ea typeface="微軟正黑體" panose="020B0604030504040204" pitchFamily="34" charset="-120"/>
            </a:endParaRPr>
          </a:p>
          <a:p>
            <a:pPr>
              <a:spcAft>
                <a:spcPts val="1202"/>
              </a:spcAft>
            </a:pPr>
            <a:r>
              <a:rPr lang="zh-TW" altLang="zh-TW" dirty="0">
                <a:ea typeface="微軟正黑體" panose="020B0604030504040204" pitchFamily="34" charset="-120"/>
              </a:rPr>
              <a:t>確認環境光線是否充足，放一盞燈在電腦後方以照亮你的臉，並且避免任何陰影照在臉上，如能讓光線均勻打在臉，避免你的臉部背光，面試官也能更輕鬆掌握你的表情語言。</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四</a:t>
            </a:r>
            <a:r>
              <a:rPr lang="en-US" altLang="zh-TW" dirty="0">
                <a:ea typeface="微軟正黑體" panose="020B0604030504040204" pitchFamily="34" charset="-120"/>
              </a:rPr>
              <a:t>) </a:t>
            </a:r>
            <a:r>
              <a:rPr lang="zh-TW" altLang="zh-TW" dirty="0">
                <a:ea typeface="微軟正黑體" panose="020B0604030504040204" pitchFamily="34" charset="-120"/>
              </a:rPr>
              <a:t>儀容穿著仍須講究得體</a:t>
            </a:r>
            <a:endParaRPr lang="en-US" altLang="zh-TW" dirty="0">
              <a:ea typeface="微軟正黑體" panose="020B0604030504040204" pitchFamily="34" charset="-120"/>
            </a:endParaRPr>
          </a:p>
          <a:p>
            <a:pPr>
              <a:spcAft>
                <a:spcPts val="1202"/>
              </a:spcAft>
            </a:pPr>
            <a:r>
              <a:rPr lang="zh-TW" altLang="zh-TW" dirty="0">
                <a:ea typeface="微軟正黑體" panose="020B0604030504040204" pitchFamily="34" charset="-120"/>
              </a:rPr>
              <a:t>視訊面試跟實體面試的目的相同，企業及面試官透過與求職者的談話，來了解求職者是否能勝任此份工作以及是否符合企業的價值觀等等。因此準備視訊面談時，不宜心態上較為輕鬆，反而更需以謹慎態度進行。因此，服裝建議仍依照正式面試時的穿著為宜。</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10</a:t>
            </a:fld>
            <a:endParaRPr lang="en-US"/>
          </a:p>
        </p:txBody>
      </p:sp>
    </p:spTree>
    <p:extLst>
      <p:ext uri="{BB962C8B-B14F-4D97-AF65-F5344CB8AC3E}">
        <p14:creationId xmlns:p14="http://schemas.microsoft.com/office/powerpoint/2010/main" val="360088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五</a:t>
            </a:r>
            <a:r>
              <a:rPr lang="en-US" altLang="zh-TW" dirty="0">
                <a:ea typeface="微軟正黑體" panose="020B0604030504040204" pitchFamily="34" charset="-120"/>
              </a:rPr>
              <a:t>) </a:t>
            </a:r>
            <a:r>
              <a:rPr lang="zh-TW" altLang="zh-TW" dirty="0">
                <a:ea typeface="微軟正黑體" panose="020B0604030504040204" pitchFamily="34" charset="-120"/>
              </a:rPr>
              <a:t>眼光正視鏡頭，而非螢幕</a:t>
            </a:r>
          </a:p>
          <a:p>
            <a:pPr>
              <a:spcAft>
                <a:spcPts val="1202"/>
              </a:spcAft>
            </a:pPr>
            <a:r>
              <a:rPr lang="zh-TW" altLang="zh-TW" dirty="0">
                <a:ea typeface="微軟正黑體" panose="020B0604030504040204" pitchFamily="34" charset="-120"/>
              </a:rPr>
              <a:t>視訊面試時，維持良好的眼神接觸亦非常重要的，眼神應該要自然的鎖定面試官的臉，因此設置鏡頭時要注意眼神的位置，</a:t>
            </a:r>
            <a:r>
              <a:rPr lang="zh-TW" altLang="zh-TW" b="1" dirty="0">
                <a:ea typeface="微軟正黑體" panose="020B0604030504040204" pitchFamily="34" charset="-120"/>
              </a:rPr>
              <a:t>眼神請盡可能看向鏡頭，讓面試官能夠看著你講話</a:t>
            </a:r>
            <a:r>
              <a:rPr lang="zh-TW" altLang="zh-TW" dirty="0">
                <a:ea typeface="微軟正黑體" panose="020B0604030504040204" pitchFamily="34" charset="-120"/>
              </a:rPr>
              <a:t>。要避免看著螢幕中的自己或小抄。</a:t>
            </a:r>
            <a:endParaRPr lang="en-US" altLang="zh-TW" dirty="0">
              <a:ea typeface="微軟正黑體" panose="020B0604030504040204" pitchFamily="34" charset="-120"/>
            </a:endParaRP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六</a:t>
            </a:r>
            <a:r>
              <a:rPr lang="en-US" altLang="zh-TW" dirty="0">
                <a:ea typeface="微軟正黑體" panose="020B0604030504040204" pitchFamily="34" charset="-120"/>
              </a:rPr>
              <a:t>)</a:t>
            </a:r>
            <a:r>
              <a:rPr lang="zh-TW" altLang="zh-TW" dirty="0">
                <a:ea typeface="微軟正黑體" panose="020B0604030504040204" pitchFamily="34" charset="-120"/>
              </a:rPr>
              <a:t>注意適時以肢體語言強化互動</a:t>
            </a:r>
            <a:endParaRPr lang="en-US" altLang="zh-TW" dirty="0">
              <a:ea typeface="微軟正黑體" panose="020B0604030504040204" pitchFamily="34" charset="-120"/>
            </a:endParaRPr>
          </a:p>
          <a:p>
            <a:pPr>
              <a:spcAft>
                <a:spcPts val="1202"/>
              </a:spcAft>
            </a:pPr>
            <a:r>
              <a:rPr lang="zh-TW" altLang="zh-TW" dirty="0">
                <a:ea typeface="微軟正黑體" panose="020B0604030504040204" pitchFamily="34" charset="-120"/>
              </a:rPr>
              <a:t>面試官在面試時會特別觀察求職者的微表情，因此改成視訊面試時，亦不能輕忽。進行視訊面談時，要注意眼神、姿勢、表情及適時以肢體語言強化互動，在鏡頭下保持全程專注。</a:t>
            </a:r>
            <a:endParaRPr lang="en-US" altLang="zh-TW" dirty="0">
              <a:ea typeface="微軟正黑體" panose="020B0604030504040204" pitchFamily="34" charset="-120"/>
            </a:endParaRP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七</a:t>
            </a:r>
            <a:r>
              <a:rPr lang="en-US" altLang="zh-TW" dirty="0">
                <a:ea typeface="微軟正黑體" panose="020B0604030504040204" pitchFamily="34" charset="-120"/>
              </a:rPr>
              <a:t>) </a:t>
            </a:r>
            <a:r>
              <a:rPr lang="zh-TW" altLang="zh-TW" dirty="0">
                <a:ea typeface="微軟正黑體" panose="020B0604030504040204" pitchFamily="34" charset="-120"/>
              </a:rPr>
              <a:t>突發狀況，沉著處理</a:t>
            </a:r>
          </a:p>
          <a:p>
            <a:pPr>
              <a:spcAft>
                <a:spcPts val="1202"/>
              </a:spcAft>
            </a:pPr>
            <a:r>
              <a:rPr lang="zh-TW" altLang="zh-TW" dirty="0">
                <a:ea typeface="微軟正黑體" panose="020B0604030504040204" pitchFamily="34" charset="-120"/>
              </a:rPr>
              <a:t>視訊面試時，可能會遇到一些突發狀況，像在家突然有人來按門鈴等等，若真的發生，可能會讓面試官留下不好的印象。因此最好選擇安靜的密閉空間，且事先排除所有的突發狀況。若真的無法排除，建議在面試的一開始，先向面試官預告。事先預告會讓面試官心裡有準備，不會因為面試中斷而感到突兀。</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8BDDB898-394D-406C-A65F-AEB051695695}" type="slidenum">
              <a:rPr lang="en-US" smtClean="0"/>
              <a:pPr/>
              <a:t>11</a:t>
            </a:fld>
            <a:endParaRPr lang="en-US"/>
          </a:p>
        </p:txBody>
      </p:sp>
    </p:spTree>
    <p:extLst>
      <p:ext uri="{BB962C8B-B14F-4D97-AF65-F5344CB8AC3E}">
        <p14:creationId xmlns:p14="http://schemas.microsoft.com/office/powerpoint/2010/main" val="354380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zh-TW" dirty="0">
                <a:ea typeface="微軟正黑體" panose="020B0604030504040204" pitchFamily="34" charset="-120"/>
              </a:rPr>
              <a:t>面試常見的問題包含了自我介紹、為何想應徵本公司及此職缺、為何適合此職缺、你的同學或朋友會給你什麼樣的評語</a:t>
            </a:r>
            <a:r>
              <a:rPr lang="en-US" altLang="zh-TW" dirty="0">
                <a:ea typeface="微軟正黑體" panose="020B0604030504040204" pitchFamily="34" charset="-120"/>
              </a:rPr>
              <a:t>(</a:t>
            </a:r>
            <a:r>
              <a:rPr lang="zh-TW" altLang="zh-TW" dirty="0">
                <a:ea typeface="微軟正黑體" panose="020B0604030504040204" pitchFamily="34" charset="-120"/>
              </a:rPr>
              <a:t>優缺點</a:t>
            </a:r>
            <a:r>
              <a:rPr lang="en-US" altLang="zh-TW" dirty="0">
                <a:ea typeface="微軟正黑體" panose="020B0604030504040204" pitchFamily="34" charset="-120"/>
              </a:rPr>
              <a:t>)</a:t>
            </a:r>
            <a:r>
              <a:rPr lang="zh-TW" altLang="zh-TW" dirty="0">
                <a:ea typeface="微軟正黑體" panose="020B0604030504040204" pitchFamily="34" charset="-120"/>
              </a:rPr>
              <a:t>、未來中長期的職涯規劃</a:t>
            </a:r>
            <a:r>
              <a:rPr lang="en-US" altLang="zh-TW" dirty="0">
                <a:ea typeface="微軟正黑體" panose="020B0604030504040204" pitchFamily="34" charset="-120"/>
              </a:rPr>
              <a:t>(3</a:t>
            </a:r>
            <a:r>
              <a:rPr lang="zh-TW" altLang="zh-TW" dirty="0">
                <a:ea typeface="微軟正黑體" panose="020B0604030504040204" pitchFamily="34" charset="-120"/>
              </a:rPr>
              <a:t>至</a:t>
            </a:r>
            <a:r>
              <a:rPr lang="en-US" altLang="zh-TW" dirty="0">
                <a:ea typeface="微軟正黑體" panose="020B0604030504040204" pitchFamily="34" charset="-120"/>
              </a:rPr>
              <a:t>5</a:t>
            </a:r>
            <a:r>
              <a:rPr lang="zh-TW" altLang="zh-TW" dirty="0">
                <a:ea typeface="微軟正黑體" panose="020B0604030504040204" pitchFamily="34" charset="-120"/>
              </a:rPr>
              <a:t>年</a:t>
            </a:r>
            <a:r>
              <a:rPr lang="en-US" altLang="zh-TW" dirty="0">
                <a:ea typeface="微軟正黑體" panose="020B0604030504040204" pitchFamily="34" charset="-120"/>
              </a:rPr>
              <a:t>)</a:t>
            </a:r>
            <a:r>
              <a:rPr lang="zh-TW" altLang="zh-TW" dirty="0">
                <a:ea typeface="微軟正黑體" panose="020B0604030504040204" pitchFamily="34" charset="-120"/>
              </a:rPr>
              <a:t>、過往在學校或工作有何經驗讓你印象深刻</a:t>
            </a:r>
            <a:r>
              <a:rPr lang="en-US" altLang="zh-TW" dirty="0">
                <a:ea typeface="微軟正黑體" panose="020B0604030504040204" pitchFamily="34" charset="-120"/>
              </a:rPr>
              <a:t>(</a:t>
            </a:r>
            <a:r>
              <a:rPr lang="zh-TW" altLang="zh-TW" dirty="0">
                <a:ea typeface="微軟正黑體" panose="020B0604030504040204" pitchFamily="34" charset="-120"/>
              </a:rPr>
              <a:t>失敗</a:t>
            </a:r>
            <a:r>
              <a:rPr lang="en-US" altLang="zh-TW" dirty="0">
                <a:ea typeface="微軟正黑體" panose="020B0604030504040204" pitchFamily="34" charset="-120"/>
              </a:rPr>
              <a:t>/</a:t>
            </a:r>
            <a:r>
              <a:rPr lang="zh-TW" altLang="zh-TW" dirty="0">
                <a:ea typeface="微軟正黑體" panose="020B0604030504040204" pitchFamily="34" charset="-120"/>
              </a:rPr>
              <a:t>成功</a:t>
            </a:r>
            <a:r>
              <a:rPr lang="en-US" altLang="zh-TW" dirty="0">
                <a:ea typeface="微軟正黑體" panose="020B0604030504040204" pitchFamily="34" charset="-120"/>
              </a:rPr>
              <a:t>/</a:t>
            </a:r>
            <a:r>
              <a:rPr lang="zh-TW" altLang="zh-TW" dirty="0">
                <a:ea typeface="微軟正黑體" panose="020B0604030504040204" pitchFamily="34" charset="-120"/>
              </a:rPr>
              <a:t>困難</a:t>
            </a:r>
            <a:r>
              <a:rPr lang="en-US" altLang="zh-TW" dirty="0">
                <a:ea typeface="微軟正黑體" panose="020B0604030504040204" pitchFamily="34" charset="-120"/>
              </a:rPr>
              <a:t>)</a:t>
            </a:r>
            <a:r>
              <a:rPr lang="zh-TW" altLang="zh-TW" dirty="0">
                <a:ea typeface="微軟正黑體" panose="020B0604030504040204" pitchFamily="34" charset="-120"/>
              </a:rPr>
              <a:t>等</a:t>
            </a:r>
            <a:r>
              <a:rPr lang="en-US" altLang="zh-TW" dirty="0">
                <a:ea typeface="微軟正黑體" panose="020B0604030504040204" pitchFamily="34" charset="-120"/>
              </a:rPr>
              <a:t>6</a:t>
            </a:r>
            <a:r>
              <a:rPr lang="zh-TW" altLang="zh-TW" dirty="0">
                <a:ea typeface="微軟正黑體" panose="020B0604030504040204" pitchFamily="34" charset="-120"/>
              </a:rPr>
              <a:t>項。針對優缺點及生涯規劃這兩題，再特別說明：</a:t>
            </a:r>
            <a:endParaRPr lang="en-US" altLang="zh-TW" dirty="0">
              <a:ea typeface="微軟正黑體" panose="020B0604030504040204" pitchFamily="34" charset="-120"/>
            </a:endParaRP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一</a:t>
            </a:r>
            <a:r>
              <a:rPr lang="en-US" altLang="zh-TW" dirty="0">
                <a:ea typeface="微軟正黑體" panose="020B0604030504040204" pitchFamily="34" charset="-120"/>
              </a:rPr>
              <a:t>)</a:t>
            </a:r>
            <a:r>
              <a:rPr lang="zh-TW" altLang="zh-TW" dirty="0">
                <a:ea typeface="微軟正黑體" panose="020B0604030504040204" pitchFamily="34" charset="-120"/>
              </a:rPr>
              <a:t>優缺點題項，這題面試官可以輕易地看出求職者的自信程度與能耐。自己一定要能夠瞭解自己最大的優勢與不足，並且事先想好應對的答案，才不會因為一時緊張而亂了陣腳。說「我也不知道」，容易顯得自信匱乏。而回答優點卻只說「我沒有缺點」的人，則會讓人難以信服，反而因此覺得求職者應答輕浮草率、過度樂觀，或不懂得自我反省、難以有所成長。所以，</a:t>
            </a:r>
            <a:r>
              <a:rPr lang="zh-TW" altLang="zh-TW" b="1" u="sng" dirty="0">
                <a:ea typeface="微軟正黑體" panose="020B0604030504040204" pitchFamily="34" charset="-120"/>
              </a:rPr>
              <a:t>「自信說明優點，婉轉而誠實地道出不足之處，並且告訴企業你已經透過哪些實際努力的積極作為彌補自身缺點」</a:t>
            </a:r>
            <a:r>
              <a:rPr lang="zh-TW" altLang="zh-TW" dirty="0">
                <a:ea typeface="微軟正黑體" panose="020B0604030504040204" pitchFamily="34" charset="-120"/>
              </a:rPr>
              <a:t>，才是比較好的回答方式。</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二</a:t>
            </a:r>
            <a:r>
              <a:rPr lang="en-US" altLang="zh-TW" dirty="0">
                <a:ea typeface="微軟正黑體" panose="020B0604030504040204" pitchFamily="34" charset="-120"/>
              </a:rPr>
              <a:t>)</a:t>
            </a:r>
            <a:r>
              <a:rPr lang="zh-TW" altLang="zh-TW" dirty="0">
                <a:ea typeface="微軟正黑體" panose="020B0604030504040204" pitchFamily="34" charset="-120"/>
              </a:rPr>
              <a:t>生涯規劃題項</a:t>
            </a:r>
            <a:r>
              <a:rPr lang="zh-TW" altLang="en-US" dirty="0">
                <a:ea typeface="微軟正黑體" panose="020B0604030504040204" pitchFamily="34" charset="-120"/>
              </a:rPr>
              <a:t>。</a:t>
            </a:r>
            <a:r>
              <a:rPr lang="zh-TW" altLang="zh-TW" dirty="0">
                <a:ea typeface="微軟正黑體" panose="020B0604030504040204" pitchFamily="34" charset="-120"/>
              </a:rPr>
              <a:t>面試官問這個題目的目的有三項，是為了解你會為公司服務的時間長短、看你是否有心積極為公司創造價值、衡量是否為可培養之人才。應對的建議以清楚地強調你對工作的態度及對企業的信心，對於更多責任的承擔及管理角色都給正面回應、或是表明自己的目標與公司目標是完全一致的。</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12</a:t>
            </a:fld>
            <a:endParaRPr lang="en-US"/>
          </a:p>
        </p:txBody>
      </p:sp>
    </p:spTree>
    <p:extLst>
      <p:ext uri="{BB962C8B-B14F-4D97-AF65-F5344CB8AC3E}">
        <p14:creationId xmlns:p14="http://schemas.microsoft.com/office/powerpoint/2010/main" val="388034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ea typeface="微軟正黑體" panose="020B0604030504040204" pitchFamily="34" charset="-120"/>
              </a:rPr>
              <a:t>職場倫理指的是在職場中人與人、人與事間應遵守的共同規範，每個企業組織可能有不同企業文化與倫理規範，但以下是共通基本的職場倫理，關乎你呈現怎樣的工作態度。</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2C457282-2A95-457B-BF13-AA610D4E20DA}" type="slidenum">
              <a:rPr lang="zh-TW" altLang="en-US" smtClean="0"/>
              <a:pPr/>
              <a:t>13</a:t>
            </a:fld>
            <a:endParaRPr lang="zh-TW" altLang="en-US"/>
          </a:p>
        </p:txBody>
      </p:sp>
    </p:spTree>
    <p:extLst>
      <p:ext uri="{BB962C8B-B14F-4D97-AF65-F5344CB8AC3E}">
        <p14:creationId xmlns:p14="http://schemas.microsoft.com/office/powerpoint/2010/main" val="2235315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一</a:t>
            </a:r>
            <a:r>
              <a:rPr lang="en-US" altLang="zh-TW" dirty="0">
                <a:ea typeface="微軟正黑體" panose="020B0604030504040204" pitchFamily="34" charset="-120"/>
              </a:rPr>
              <a:t>) </a:t>
            </a:r>
            <a:r>
              <a:rPr lang="zh-TW" altLang="zh-TW" dirty="0">
                <a:ea typeface="微軟正黑體" panose="020B0604030504040204" pitchFamily="34" charset="-120"/>
              </a:rPr>
              <a:t>紀律。上下班時間、請假、服裝、工作規章等，適時適宜，遵守約束提醒自己。</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二</a:t>
            </a:r>
            <a:r>
              <a:rPr lang="en-US" altLang="zh-TW" dirty="0">
                <a:ea typeface="微軟正黑體" panose="020B0604030504040204" pitchFamily="34" charset="-120"/>
              </a:rPr>
              <a:t>) </a:t>
            </a:r>
            <a:r>
              <a:rPr lang="zh-TW" altLang="zh-TW" dirty="0">
                <a:ea typeface="微軟正黑體" panose="020B0604030504040204" pitchFamily="34" charset="-120"/>
              </a:rPr>
              <a:t>尊重。虛心學習、尊重主管的職位職權、尊重同事的資歷與經驗、尊重他人的形象名譽與個人差異。</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三</a:t>
            </a:r>
            <a:r>
              <a:rPr lang="en-US" altLang="zh-TW" dirty="0">
                <a:ea typeface="微軟正黑體" panose="020B0604030504040204" pitchFamily="34" charset="-120"/>
              </a:rPr>
              <a:t>) </a:t>
            </a:r>
            <a:r>
              <a:rPr lang="zh-TW" altLang="zh-TW" dirty="0">
                <a:ea typeface="微軟正黑體" panose="020B0604030504040204" pitchFamily="34" charset="-120"/>
              </a:rPr>
              <a:t>責任。處理日常份內工作、避免找藉口迴避問題或將責任推卸給他人，勇敢面對問題、承擔自己應有的責任，尋求方法解決。</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四</a:t>
            </a:r>
            <a:r>
              <a:rPr lang="en-US" altLang="zh-TW" dirty="0">
                <a:ea typeface="微軟正黑體" panose="020B0604030504040204" pitchFamily="34" charset="-120"/>
              </a:rPr>
              <a:t>) </a:t>
            </a:r>
            <a:r>
              <a:rPr lang="zh-TW" altLang="zh-TW" dirty="0">
                <a:ea typeface="微軟正黑體" panose="020B0604030504040204" pitchFamily="34" charset="-120"/>
              </a:rPr>
              <a:t>積極。積極主動處理事務、尋求解決方法，展現自己對工作的積極態度</a:t>
            </a:r>
          </a:p>
          <a:p>
            <a:pPr>
              <a:spcAft>
                <a:spcPts val="1202"/>
              </a:spcAft>
            </a:pPr>
            <a:r>
              <a:rPr lang="zh-TW" altLang="zh-TW" dirty="0">
                <a:ea typeface="微軟正黑體" panose="020B0604030504040204" pitchFamily="34" charset="-120"/>
              </a:rPr>
              <a:t>總結，這裡勉勵青年朋友，「態度」的「態」是一個「能」字加上一個「心」字，有能力也有心，無法有萬全的能力但有心要把事情做好也是一種積極的態度，同事跟主管也會看在眼裡。</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14</a:t>
            </a:fld>
            <a:endParaRPr lang="en-US"/>
          </a:p>
        </p:txBody>
      </p:sp>
    </p:spTree>
    <p:extLst>
      <p:ext uri="{BB962C8B-B14F-4D97-AF65-F5344CB8AC3E}">
        <p14:creationId xmlns:p14="http://schemas.microsoft.com/office/powerpoint/2010/main" val="314106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C457282-2A95-457B-BF13-AA610D4E20DA}" type="slidenum">
              <a:rPr lang="zh-TW" altLang="en-US" smtClean="0"/>
              <a:pPr/>
              <a:t>15</a:t>
            </a:fld>
            <a:endParaRPr lang="zh-TW" altLang="en-US"/>
          </a:p>
        </p:txBody>
      </p:sp>
    </p:spTree>
    <p:extLst>
      <p:ext uri="{BB962C8B-B14F-4D97-AF65-F5344CB8AC3E}">
        <p14:creationId xmlns:p14="http://schemas.microsoft.com/office/powerpoint/2010/main" val="59265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ea typeface="微軟正黑體" panose="020B0604030504040204" pitchFamily="34" charset="-120"/>
              </a:rPr>
              <a:t>今天要介紹勞動部勞動力發展署求才求職網站</a:t>
            </a:r>
            <a:r>
              <a:rPr lang="zh-TW" altLang="zh-TW" b="1" u="sng" dirty="0">
                <a:ea typeface="微軟正黑體" panose="020B0604030504040204" pitchFamily="34" charset="-120"/>
              </a:rPr>
              <a:t>台灣就業通的工作百科及影音專區</a:t>
            </a:r>
            <a:r>
              <a:rPr lang="zh-TW" altLang="zh-TW" dirty="0">
                <a:ea typeface="微軟正黑體" panose="020B0604030504040204" pitchFamily="34" charset="-120"/>
              </a:rPr>
              <a:t>兩項資源，希望青年朋友能夠多加利用。</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16</a:t>
            </a:fld>
            <a:endParaRPr lang="en-US"/>
          </a:p>
        </p:txBody>
      </p:sp>
    </p:spTree>
    <p:extLst>
      <p:ext uri="{BB962C8B-B14F-4D97-AF65-F5344CB8AC3E}">
        <p14:creationId xmlns:p14="http://schemas.microsoft.com/office/powerpoint/2010/main" val="335167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u="sng" dirty="0">
                <a:ea typeface="微軟正黑體" panose="020B0604030504040204" pitchFamily="34" charset="-120"/>
              </a:rPr>
              <a:t>台灣就業通</a:t>
            </a:r>
            <a:r>
              <a:rPr lang="en-US" altLang="zh-TW" b="1" u="sng" dirty="0">
                <a:ea typeface="微軟正黑體" panose="020B0604030504040204" pitchFamily="34" charset="-120"/>
              </a:rPr>
              <a:t>-</a:t>
            </a:r>
            <a:r>
              <a:rPr lang="zh-TW" altLang="zh-TW" b="1" u="sng" dirty="0">
                <a:ea typeface="微軟正黑體" panose="020B0604030504040204" pitchFamily="34" charset="-120"/>
              </a:rPr>
              <a:t>工作百科</a:t>
            </a:r>
            <a:r>
              <a:rPr lang="zh-TW" altLang="zh-TW" dirty="0">
                <a:ea typeface="微軟正黑體" panose="020B0604030504040204" pitchFamily="34" charset="-120"/>
              </a:rPr>
              <a:t>，</a:t>
            </a:r>
            <a:r>
              <a:rPr lang="en-US" altLang="zh-TW" dirty="0" err="1">
                <a:ea typeface="微軟正黑體" panose="020B0604030504040204" pitchFamily="34" charset="-120"/>
              </a:rPr>
              <a:t>Jobooks</a:t>
            </a:r>
            <a:r>
              <a:rPr lang="zh-TW" altLang="zh-TW" dirty="0">
                <a:ea typeface="微軟正黑體" panose="020B0604030504040204" pitchFamily="34" charset="-120"/>
              </a:rPr>
              <a:t>工作百科網站，完整收錄了</a:t>
            </a:r>
            <a:r>
              <a:rPr lang="en-US" altLang="zh-TW" dirty="0">
                <a:ea typeface="微軟正黑體" panose="020B0604030504040204" pitchFamily="34" charset="-120"/>
              </a:rPr>
              <a:t>19</a:t>
            </a:r>
            <a:r>
              <a:rPr lang="zh-TW" altLang="zh-TW" dirty="0">
                <a:ea typeface="微軟正黑體" panose="020B0604030504040204" pitchFamily="34" charset="-120"/>
              </a:rPr>
              <a:t>大行業與</a:t>
            </a:r>
            <a:r>
              <a:rPr lang="en-US" altLang="zh-TW" dirty="0">
                <a:ea typeface="微軟正黑體" panose="020B0604030504040204" pitchFamily="34" charset="-120"/>
              </a:rPr>
              <a:t>516</a:t>
            </a:r>
            <a:r>
              <a:rPr lang="zh-TW" altLang="zh-TW">
                <a:ea typeface="微軟正黑體" panose="020B0604030504040204" pitchFamily="34" charset="-120"/>
              </a:rPr>
              <a:t>種</a:t>
            </a:r>
            <a:r>
              <a:rPr lang="zh-TW" altLang="zh-TW" dirty="0">
                <a:ea typeface="微軟正黑體" panose="020B0604030504040204" pitchFamily="34" charset="-120"/>
              </a:rPr>
              <a:t>職業介紹，包含薪資趨勢、工作內容、學歷及科系要求、職務空缺數、職務相關的技能檢定證照等資訊。</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17</a:t>
            </a:fld>
            <a:endParaRPr lang="en-US"/>
          </a:p>
        </p:txBody>
      </p:sp>
    </p:spTree>
    <p:extLst>
      <p:ext uri="{BB962C8B-B14F-4D97-AF65-F5344CB8AC3E}">
        <p14:creationId xmlns:p14="http://schemas.microsoft.com/office/powerpoint/2010/main" val="418097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589">
              <a:defRPr/>
            </a:pPr>
            <a:r>
              <a:rPr lang="zh-TW" altLang="zh-TW" dirty="0">
                <a:ea typeface="微軟正黑體" panose="020B0604030504040204" pitchFamily="34" charset="-120"/>
              </a:rPr>
              <a:t>其中可以利用職業訊息查詢、行業訊息等查詢功能了解各項職業與工作。</a:t>
            </a: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18</a:t>
            </a:fld>
            <a:endParaRPr lang="en-US"/>
          </a:p>
        </p:txBody>
      </p:sp>
    </p:spTree>
    <p:extLst>
      <p:ext uri="{BB962C8B-B14F-4D97-AF65-F5344CB8AC3E}">
        <p14:creationId xmlns:p14="http://schemas.microsoft.com/office/powerpoint/2010/main" val="154660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BDDB898-394D-406C-A65F-AEB051695695}" type="slidenum">
              <a:rPr lang="en-US" smtClean="0"/>
              <a:pPr/>
              <a:t>19</a:t>
            </a:fld>
            <a:endParaRPr lang="en-US"/>
          </a:p>
        </p:txBody>
      </p:sp>
    </p:spTree>
    <p:extLst>
      <p:ext uri="{BB962C8B-B14F-4D97-AF65-F5344CB8AC3E}">
        <p14:creationId xmlns:p14="http://schemas.microsoft.com/office/powerpoint/2010/main" val="68889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en-US" baseline="0">
                <a:ea typeface="微軟正黑體" panose="020B0604030504040204" pitchFamily="34" charset="-120"/>
              </a:rPr>
              <a:t>面試</a:t>
            </a:r>
            <a:r>
              <a:rPr lang="zh-TW" altLang="en-US" baseline="0" dirty="0">
                <a:ea typeface="微軟正黑體" panose="020B0604030504040204" pitchFamily="34" charset="-120"/>
              </a:rPr>
              <a:t>前提醒同學們注意下列事項</a:t>
            </a:r>
            <a:r>
              <a:rPr lang="en-US" altLang="zh-TW" baseline="0" dirty="0">
                <a:ea typeface="微軟正黑體" panose="020B0604030504040204" pitchFamily="34" charset="-120"/>
              </a:rPr>
              <a:t>:</a:t>
            </a:r>
            <a:r>
              <a:rPr lang="zh-TW" altLang="en-US" baseline="0" dirty="0">
                <a:ea typeface="微軟正黑體" panose="020B0604030504040204" pitchFamily="34" charset="-120"/>
              </a:rPr>
              <a:t>瞭解職務內容、瞭解職務條件、瞭解公司訊息、請養足精神、確認交通路線、留意服裝儀容、事先預備面試時可能被問到的問題，或是進行模擬練習。分別說明如下：</a:t>
            </a:r>
          </a:p>
        </p:txBody>
      </p:sp>
      <p:sp>
        <p:nvSpPr>
          <p:cNvPr id="4" name="投影片編號版面配置區 3"/>
          <p:cNvSpPr>
            <a:spLocks noGrp="1"/>
          </p:cNvSpPr>
          <p:nvPr>
            <p:ph type="sldNum" sz="quarter" idx="10"/>
          </p:nvPr>
        </p:nvSpPr>
        <p:spPr/>
        <p:txBody>
          <a:bodyPr/>
          <a:lstStyle/>
          <a:p>
            <a:fld id="{2C457282-2A95-457B-BF13-AA610D4E20DA}" type="slidenum">
              <a:rPr lang="zh-TW" altLang="en-US" smtClean="0"/>
              <a:pPr/>
              <a:t>2</a:t>
            </a:fld>
            <a:endParaRPr lang="zh-TW" altLang="en-US"/>
          </a:p>
        </p:txBody>
      </p:sp>
    </p:spTree>
    <p:extLst>
      <p:ext uri="{BB962C8B-B14F-4D97-AF65-F5344CB8AC3E}">
        <p14:creationId xmlns:p14="http://schemas.microsoft.com/office/powerpoint/2010/main" val="391507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BDDB898-394D-406C-A65F-AEB051695695}" type="slidenum">
              <a:rPr lang="en-US" smtClean="0"/>
              <a:pPr/>
              <a:t>20</a:t>
            </a:fld>
            <a:endParaRPr lang="en-US"/>
          </a:p>
        </p:txBody>
      </p:sp>
    </p:spTree>
    <p:extLst>
      <p:ext uri="{BB962C8B-B14F-4D97-AF65-F5344CB8AC3E}">
        <p14:creationId xmlns:p14="http://schemas.microsoft.com/office/powerpoint/2010/main" val="285871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u="sng" dirty="0">
                <a:ea typeface="微軟正黑體" panose="020B0604030504040204" pitchFamily="34" charset="-120"/>
              </a:rPr>
              <a:t>台灣就業通</a:t>
            </a:r>
            <a:r>
              <a:rPr lang="en-US" altLang="zh-TW" b="1" u="sng" dirty="0">
                <a:ea typeface="微軟正黑體" panose="020B0604030504040204" pitchFamily="34" charset="-120"/>
              </a:rPr>
              <a:t>-</a:t>
            </a:r>
            <a:r>
              <a:rPr lang="zh-TW" altLang="zh-TW" b="1" u="sng" dirty="0">
                <a:ea typeface="微軟正黑體" panose="020B0604030504040204" pitchFamily="34" charset="-120"/>
              </a:rPr>
              <a:t>影音專區</a:t>
            </a:r>
            <a:r>
              <a:rPr lang="zh-TW" altLang="zh-TW" dirty="0">
                <a:ea typeface="微軟正黑體" panose="020B0604030504040204" pitchFamily="34" charset="-120"/>
              </a:rPr>
              <a:t>，台灣就業通</a:t>
            </a:r>
            <a:r>
              <a:rPr lang="en-US" altLang="zh-TW" dirty="0">
                <a:ea typeface="微軟正黑體" panose="020B0604030504040204" pitchFamily="34" charset="-120"/>
              </a:rPr>
              <a:t>-</a:t>
            </a:r>
            <a:r>
              <a:rPr lang="zh-TW" altLang="zh-TW" dirty="0">
                <a:ea typeface="微軟正黑體" panose="020B0604030504040204" pitchFamily="34" charset="-120"/>
              </a:rPr>
              <a:t>影音專區中「賈伯斯時間</a:t>
            </a:r>
            <a:r>
              <a:rPr lang="en-US" altLang="zh-TW" dirty="0">
                <a:ea typeface="微軟正黑體" panose="020B0604030504040204" pitchFamily="34" charset="-120"/>
              </a:rPr>
              <a:t>-</a:t>
            </a:r>
            <a:r>
              <a:rPr lang="zh-TW" altLang="zh-TW" dirty="0">
                <a:ea typeface="微軟正黑體" panose="020B0604030504040204" pitchFamily="34" charset="-120"/>
              </a:rPr>
              <a:t>職業達人的一天」單元，特別針對各行各業各項工作的從業人員進行訪談、工作內容拍攝</a:t>
            </a:r>
            <a:r>
              <a:rPr lang="en-US" altLang="zh-TW" dirty="0">
                <a:ea typeface="微軟正黑體" panose="020B0604030504040204" pitchFamily="34" charset="-120"/>
              </a:rPr>
              <a:t>6-10</a:t>
            </a:r>
            <a:r>
              <a:rPr lang="zh-TW" altLang="zh-TW" dirty="0">
                <a:ea typeface="微軟正黑體" panose="020B0604030504040204" pitchFamily="34" charset="-120"/>
              </a:rPr>
              <a:t>分鐘的</a:t>
            </a:r>
            <a:r>
              <a:rPr lang="en-US" altLang="zh-TW" dirty="0">
                <a:ea typeface="微軟正黑體" panose="020B0604030504040204" pitchFamily="34" charset="-120"/>
              </a:rPr>
              <a:t>Vlog</a:t>
            </a:r>
            <a:r>
              <a:rPr lang="zh-TW" altLang="zh-TW" dirty="0">
                <a:ea typeface="微軟正黑體" panose="020B0604030504040204" pitchFamily="34" charset="-120"/>
              </a:rPr>
              <a:t>，影片生動活潑，引人入勝，很適合青年朋友快速了解各項工作</a:t>
            </a:r>
            <a:r>
              <a:rPr lang="zh-TW" altLang="en-US" dirty="0">
                <a:ea typeface="微軟正黑體" panose="020B0604030504040204" pitchFamily="34" charset="-120"/>
              </a:rPr>
              <a:t>。</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21</a:t>
            </a:fld>
            <a:endParaRPr lang="en-US"/>
          </a:p>
        </p:txBody>
      </p:sp>
    </p:spTree>
    <p:extLst>
      <p:ext uri="{BB962C8B-B14F-4D97-AF65-F5344CB8AC3E}">
        <p14:creationId xmlns:p14="http://schemas.microsoft.com/office/powerpoint/2010/main" val="2346950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ea typeface="微軟正黑體" panose="020B0604030504040204" pitchFamily="34" charset="-120"/>
              </a:rPr>
              <a:t>快拿起你的手機於</a:t>
            </a:r>
            <a:r>
              <a:rPr lang="en-US" altLang="zh-TW" dirty="0" err="1">
                <a:ea typeface="微軟正黑體" panose="020B0604030504040204" pitchFamily="34" charset="-120"/>
              </a:rPr>
              <a:t>youtube</a:t>
            </a:r>
            <a:r>
              <a:rPr lang="zh-TW" altLang="zh-TW" dirty="0">
                <a:ea typeface="微軟正黑體" panose="020B0604030504040204" pitchFamily="34" charset="-120"/>
              </a:rPr>
              <a:t>上鍵入關鍵字搜尋「台灣就業通</a:t>
            </a:r>
            <a:r>
              <a:rPr lang="en-US" altLang="zh-TW" dirty="0">
                <a:ea typeface="微軟正黑體" panose="020B0604030504040204" pitchFamily="34" charset="-120"/>
              </a:rPr>
              <a:t>-</a:t>
            </a:r>
            <a:r>
              <a:rPr lang="zh-TW" altLang="zh-TW" dirty="0">
                <a:ea typeface="微軟正黑體" panose="020B0604030504040204" pitchFamily="34" charset="-120"/>
              </a:rPr>
              <a:t>賈伯斯時間」吧！</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22</a:t>
            </a:fld>
            <a:endParaRPr lang="en-US"/>
          </a:p>
        </p:txBody>
      </p:sp>
    </p:spTree>
    <p:extLst>
      <p:ext uri="{BB962C8B-B14F-4D97-AF65-F5344CB8AC3E}">
        <p14:creationId xmlns:p14="http://schemas.microsoft.com/office/powerpoint/2010/main" val="167610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ea typeface="微軟正黑體" panose="020B0604030504040204" pitchFamily="34" charset="-120"/>
              </a:rPr>
              <a:t>課堂結束，謝謝各位青年朋友的聆聽。</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23</a:t>
            </a:fld>
            <a:endParaRPr lang="en-US"/>
          </a:p>
        </p:txBody>
      </p:sp>
    </p:spTree>
    <p:extLst>
      <p:ext uri="{BB962C8B-B14F-4D97-AF65-F5344CB8AC3E}">
        <p14:creationId xmlns:p14="http://schemas.microsoft.com/office/powerpoint/2010/main" val="169869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一</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瞭解職務內容：了解欲應徵工作職掌與從事的工作任務是什麼、所需負的責任、工作環境狀況，自己是否能夠勝任或是有興趣。</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二</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瞭解職務條件</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即工作的應徵條件，如基本學經歷門檻、需具備的證照、個人特質等。</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三</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瞭解公司訊息</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先行了解公司基本訊息，如公司經營理念、願景、主要產品、公司沿革、未來方向等。</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四</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請養足精神</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面試幾乎都是與面試官第一次見面的狀況，面試前一天早睡早起養足精神，有助益於第二天面試答題的專注力，氣色好也容易讓人有親近舒服的感覺。</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五</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確認交通路線：面試前幾天可以確認交通路線，甚者可以試著實際行走交通路線一次，如搭捷運，轉乘公車或是自行往返等，有助於面試當日提早到場，不急不徐地準備面試，切忌因迷路而錯失了面試的時間。</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六</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留意服裝儀容</a:t>
            </a: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於面試前先挑選面試當日的服裝，整理好儀容，乾淨體面為主。</a:t>
            </a:r>
          </a:p>
          <a:p>
            <a:pPr>
              <a:spcAft>
                <a:spcPts val="1202"/>
              </a:spcAft>
            </a:pPr>
            <a:r>
              <a:rPr lang="en-US" altLang="zh-TW" kern="100" baseline="0" dirty="0">
                <a:ea typeface="微軟正黑體" panose="020B0604030504040204" pitchFamily="34" charset="-120"/>
              </a:rPr>
              <a:t>(</a:t>
            </a:r>
            <a:r>
              <a:rPr lang="zh-TW" altLang="en-US" kern="100" baseline="0" dirty="0">
                <a:ea typeface="微軟正黑體" panose="020B0604030504040204" pitchFamily="34" charset="-120"/>
              </a:rPr>
              <a:t>七</a:t>
            </a:r>
            <a:r>
              <a:rPr lang="en-US" altLang="zh-TW" kern="100" baseline="0" dirty="0">
                <a:ea typeface="微軟正黑體" panose="020B0604030504040204" pitchFamily="34" charset="-120"/>
              </a:rPr>
              <a:t>) </a:t>
            </a:r>
            <a:r>
              <a:rPr lang="zh-TW" altLang="en-US" kern="100" baseline="0" dirty="0">
                <a:ea typeface="微軟正黑體" panose="020B0604030504040204" pitchFamily="34" charset="-120"/>
              </a:rPr>
              <a:t>事先預備面試時可能被問到的問題，或是進行模擬練習。面試難免會緊張，面試前事先準備面試時可能被問的問題，並自行預擬作答，有助於當日的發揮，或是直接與親友進行模擬面試，透過角色扮演模擬答題，增加順暢度與自信感。</a:t>
            </a: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3</a:t>
            </a:fld>
            <a:endParaRPr lang="en-US"/>
          </a:p>
        </p:txBody>
      </p:sp>
    </p:spTree>
    <p:extLst>
      <p:ext uri="{BB962C8B-B14F-4D97-AF65-F5344CB8AC3E}">
        <p14:creationId xmlns:p14="http://schemas.microsoft.com/office/powerpoint/2010/main" val="244667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aseline="0" dirty="0">
                <a:ea typeface="微軟正黑體" panose="020B0604030504040204" pitchFamily="34" charset="-120"/>
              </a:rPr>
              <a:t>整體而言簡潔大方，女生可以套裝或襯衫褲裙，化妝部分自然淡妝無須過度眼線眼影，男生以西裝或襯衫為主，顯得正式得體，面試穿著亦須考量事業單位的產業特性斟酌適宜性。</a:t>
            </a: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4</a:t>
            </a:fld>
            <a:endParaRPr lang="en-US"/>
          </a:p>
        </p:txBody>
      </p:sp>
    </p:spTree>
    <p:extLst>
      <p:ext uri="{BB962C8B-B14F-4D97-AF65-F5344CB8AC3E}">
        <p14:creationId xmlns:p14="http://schemas.microsoft.com/office/powerpoint/2010/main" val="213461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zh-TW" dirty="0">
                <a:ea typeface="微軟正黑體" panose="020B0604030504040204" pitchFamily="34" charset="-120"/>
              </a:rPr>
              <a:t>各位青年學子如果是第一次找工作者，面試前有些基本的心理建設必須了解：</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一</a:t>
            </a:r>
            <a:r>
              <a:rPr lang="en-US" altLang="zh-TW" dirty="0">
                <a:ea typeface="微軟正黑體" panose="020B0604030504040204" pitchFamily="34" charset="-120"/>
              </a:rPr>
              <a:t>)</a:t>
            </a:r>
            <a:r>
              <a:rPr lang="zh-TW" altLang="zh-TW" dirty="0">
                <a:ea typeface="微軟正黑體" panose="020B0604030504040204" pitchFamily="34" charset="-120"/>
              </a:rPr>
              <a:t>面試是一種應徵者與事業單位雙方相互評估的過程，事業單位透過面試認識應徵者，應徵者也透過面試過程初步了解認識該工作及公司。</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二</a:t>
            </a:r>
            <a:r>
              <a:rPr lang="en-US" altLang="zh-TW" dirty="0">
                <a:ea typeface="微軟正黑體" panose="020B0604030504040204" pitchFamily="34" charset="-120"/>
              </a:rPr>
              <a:t>)</a:t>
            </a:r>
            <a:r>
              <a:rPr lang="zh-TW" altLang="zh-TW" dirty="0">
                <a:ea typeface="微軟正黑體" panose="020B0604030504040204" pitchFamily="34" charset="-120"/>
              </a:rPr>
              <a:t>透過面試的過程了解你這個人，你個人的學經歷條件是否合適於公司的組織文化，該工作具備的條件能力等，面試官通常都會透過洋蔥式的問題，一層一層的了解你真實的狀態。透過精確設計過的問題，了解你的經驗及人格特質，來作為是否錄用的評量標準。所以在回答問題的時候，請先確定你已完全了解問題的重點。因此，為自己客製一套能凸顯自己優勢的應答系統，是百戰不殆的唯一選擇。透過模擬練習及面試前準備題項等預備好一個最佳化自我介紹版本及應答問題對策，</a:t>
            </a:r>
            <a:r>
              <a:rPr lang="zh-TW" altLang="zh-TW" b="1" u="sng" dirty="0">
                <a:ea typeface="微軟正黑體" panose="020B0604030504040204" pitchFamily="34" charset="-120"/>
              </a:rPr>
              <a:t>真實</a:t>
            </a:r>
            <a:r>
              <a:rPr lang="zh-TW" altLang="zh-TW" dirty="0">
                <a:ea typeface="微軟正黑體" panose="020B0604030504040204" pitchFamily="34" charset="-120"/>
              </a:rPr>
              <a:t>而不浮誇呈現你的狀態，盡量切合題項，適時展現自己優點，每個問題沒有任何的標準答案，以符合自身的條件去應答。最後要提醒青年朋友，即使最後事業單位通知您未獲錄取該工作，不代表您不優秀，不需要自怨自哀，要繼續投遞下一個職缺。</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5</a:t>
            </a:fld>
            <a:endParaRPr lang="en-US"/>
          </a:p>
        </p:txBody>
      </p:sp>
    </p:spTree>
    <p:extLst>
      <p:ext uri="{BB962C8B-B14F-4D97-AF65-F5344CB8AC3E}">
        <p14:creationId xmlns:p14="http://schemas.microsoft.com/office/powerpoint/2010/main" val="105656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zh-TW" altLang="zh-TW" dirty="0">
                <a:ea typeface="微軟正黑體" panose="020B0604030504040204" pitchFamily="34" charset="-120"/>
              </a:rPr>
              <a:t>自我介紹請準備至少</a:t>
            </a:r>
            <a:r>
              <a:rPr lang="en-US" altLang="zh-TW" dirty="0">
                <a:ea typeface="微軟正黑體" panose="020B0604030504040204" pitchFamily="34" charset="-120"/>
              </a:rPr>
              <a:t>3</a:t>
            </a:r>
            <a:r>
              <a:rPr lang="zh-TW" altLang="zh-TW" dirty="0">
                <a:ea typeface="微軟正黑體" panose="020B0604030504040204" pitchFamily="34" charset="-120"/>
              </a:rPr>
              <a:t>分鐘左右的時間，且符合履歷表內容的版本，不時</a:t>
            </a:r>
            <a:r>
              <a:rPr lang="zh-TW" altLang="zh-TW" b="1" u="sng" dirty="0">
                <a:ea typeface="微軟正黑體" panose="020B0604030504040204" pitchFamily="34" charset="-120"/>
              </a:rPr>
              <a:t>面帶微笑</a:t>
            </a:r>
            <a:r>
              <a:rPr lang="zh-TW" altLang="zh-TW" dirty="0">
                <a:ea typeface="微軟正黑體" panose="020B0604030504040204" pitchFamily="34" charset="-120"/>
              </a:rPr>
              <a:t>，依時序或</a:t>
            </a:r>
            <a:r>
              <a:rPr lang="zh-TW" altLang="zh-TW" b="1" u="sng" dirty="0">
                <a:ea typeface="微軟正黑體" panose="020B0604030504040204" pitchFamily="34" charset="-120"/>
              </a:rPr>
              <a:t>專長重點式說明，切勿流水帳一一說明</a:t>
            </a:r>
            <a:r>
              <a:rPr lang="zh-TW" altLang="zh-TW" dirty="0">
                <a:ea typeface="微軟正黑體" panose="020B0604030504040204" pitchFamily="34" charset="-120"/>
              </a:rPr>
              <a:t>，從自己以往學校經驗中與該工作要求的技術能力做連結，如社團活動經驗，並適時</a:t>
            </a:r>
            <a:r>
              <a:rPr lang="zh-TW" altLang="zh-TW" b="1" u="sng" dirty="0">
                <a:ea typeface="微軟正黑體" panose="020B0604030504040204" pitchFamily="34" charset="-120"/>
              </a:rPr>
              <a:t>舉例具體事證</a:t>
            </a:r>
            <a:r>
              <a:rPr lang="zh-TW" altLang="zh-TW" dirty="0">
                <a:ea typeface="微軟正黑體" panose="020B0604030504040204" pitchFamily="34" charset="-120"/>
              </a:rPr>
              <a:t>，並以動詞及數字取代形容詞去強調事實，如我在校成績名列前茅改以我在校成績連續保持</a:t>
            </a:r>
            <a:r>
              <a:rPr lang="zh-TW" altLang="zh-TW" b="1" u="sng" dirty="0">
                <a:ea typeface="微軟正黑體" panose="020B0604030504040204" pitchFamily="34" charset="-120"/>
              </a:rPr>
              <a:t>前三名。</a:t>
            </a:r>
            <a:endParaRPr lang="en-US" altLang="zh-TW" b="1" u="sng" dirty="0">
              <a:ea typeface="微軟正黑體" panose="020B0604030504040204" pitchFamily="34" charset="-120"/>
            </a:endParaRPr>
          </a:p>
          <a:p>
            <a:pPr>
              <a:spcAft>
                <a:spcPts val="1202"/>
              </a:spcAft>
            </a:pPr>
            <a:r>
              <a:rPr lang="zh-TW" altLang="zh-TW" dirty="0">
                <a:ea typeface="微軟正黑體" panose="020B0604030504040204" pitchFamily="34" charset="-120"/>
              </a:rPr>
              <a:t>自我介紹其實正是自我推銷的大好時機，如果你這道題目回答得體，就能在短時間內</a:t>
            </a:r>
            <a:r>
              <a:rPr lang="zh-TW" altLang="zh-TW" b="1" u="sng" dirty="0">
                <a:ea typeface="微軟正黑體" panose="020B0604030504040204" pitchFamily="34" charset="-120"/>
              </a:rPr>
              <a:t>建立起自信</a:t>
            </a:r>
            <a:r>
              <a:rPr lang="zh-TW" altLang="zh-TW" dirty="0">
                <a:ea typeface="微軟正黑體" panose="020B0604030504040204" pitchFamily="34" charset="-120"/>
              </a:rPr>
              <a:t>，讓面試主管留下良好的第一印象，讓對方印象深刻。面試官亦能透過自我介紹了解評估你的邏輯及組織結構能力（組織能力）、觀察你的口條及表達能力（溝通能力）等。總結時再次說明自己有哪些特點勝任這份工作，另簡略說明對於工作的抱負及期許。</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8BDDB898-394D-406C-A65F-AEB051695695}" type="slidenum">
              <a:rPr lang="en-US" smtClean="0"/>
              <a:pPr/>
              <a:t>6</a:t>
            </a:fld>
            <a:endParaRPr lang="en-US"/>
          </a:p>
        </p:txBody>
      </p:sp>
    </p:spTree>
    <p:extLst>
      <p:ext uri="{BB962C8B-B14F-4D97-AF65-F5344CB8AC3E}">
        <p14:creationId xmlns:p14="http://schemas.microsoft.com/office/powerpoint/2010/main" val="9638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ea typeface="微軟正黑體" panose="020B0604030504040204" pitchFamily="34" charset="-120"/>
              </a:rPr>
              <a:t>接下來進入面談注意事項共有</a:t>
            </a:r>
            <a:r>
              <a:rPr lang="en-US" altLang="zh-TW" dirty="0">
                <a:ea typeface="微軟正黑體" panose="020B0604030504040204" pitchFamily="34" charset="-120"/>
              </a:rPr>
              <a:t>7</a:t>
            </a:r>
            <a:r>
              <a:rPr lang="zh-TW" altLang="zh-TW" dirty="0">
                <a:ea typeface="微軟正黑體" panose="020B0604030504040204" pitchFamily="34" charset="-120"/>
              </a:rPr>
              <a:t>項，再次提醒各位青年朋友：</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2C457282-2A95-457B-BF13-AA610D4E20DA}" type="slidenum">
              <a:rPr lang="zh-TW" altLang="en-US" smtClean="0"/>
              <a:pPr/>
              <a:t>7</a:t>
            </a:fld>
            <a:endParaRPr lang="zh-TW" altLang="en-US"/>
          </a:p>
        </p:txBody>
      </p:sp>
    </p:spTree>
    <p:extLst>
      <p:ext uri="{BB962C8B-B14F-4D97-AF65-F5344CB8AC3E}">
        <p14:creationId xmlns:p14="http://schemas.microsoft.com/office/powerpoint/2010/main" val="398725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一</a:t>
            </a:r>
            <a:r>
              <a:rPr lang="en-US" altLang="zh-TW" dirty="0">
                <a:ea typeface="微軟正黑體" panose="020B0604030504040204" pitchFamily="34" charset="-120"/>
              </a:rPr>
              <a:t>) </a:t>
            </a:r>
            <a:r>
              <a:rPr lang="zh-TW" altLang="zh-TW" b="1" u="sng" dirty="0">
                <a:ea typeface="微軟正黑體" panose="020B0604030504040204" pitchFamily="34" charset="-120"/>
              </a:rPr>
              <a:t>進入面談處前應先敲門，主動和面談者打招呼。</a:t>
            </a:r>
            <a:r>
              <a:rPr lang="zh-TW" altLang="zh-TW" dirty="0">
                <a:ea typeface="微軟正黑體" panose="020B0604030504040204" pitchFamily="34" charset="-120"/>
              </a:rPr>
              <a:t>這項是基本禮節，並適時帶出微笑，以緩解面談前的緊張。</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二</a:t>
            </a:r>
            <a:r>
              <a:rPr lang="en-US" altLang="zh-TW" dirty="0">
                <a:ea typeface="微軟正黑體" panose="020B0604030504040204" pitchFamily="34" charset="-120"/>
              </a:rPr>
              <a:t>)</a:t>
            </a:r>
            <a:r>
              <a:rPr lang="zh-TW" altLang="zh-TW" b="1" u="sng" dirty="0">
                <a:ea typeface="微軟正黑體" panose="020B0604030504040204" pitchFamily="34" charset="-120"/>
              </a:rPr>
              <a:t>當聽不清楚或不懂面談者問題時，請客氣的詢問其意思，切勿文不對題的回答</a:t>
            </a:r>
            <a:r>
              <a:rPr lang="zh-TW" altLang="zh-TW" dirty="0">
                <a:ea typeface="微軟正黑體" panose="020B0604030504040204" pitchFamily="34" charset="-120"/>
              </a:rPr>
              <a:t>。如一時無法及時回覆的問題，可以回答：「我把問題記錄下來，重新查詢資料」，或建議可以直截了當地坦承不足，不說大話，並同時自信的向企業強調自己有把握的其他相關專業優勢！</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三</a:t>
            </a:r>
            <a:r>
              <a:rPr lang="en-US" altLang="zh-TW" dirty="0">
                <a:ea typeface="微軟正黑體" panose="020B0604030504040204" pitchFamily="34" charset="-120"/>
              </a:rPr>
              <a:t>) </a:t>
            </a:r>
            <a:r>
              <a:rPr lang="zh-TW" altLang="zh-TW" b="1" u="sng" dirty="0">
                <a:ea typeface="微軟正黑體" panose="020B0604030504040204" pitchFamily="34" charset="-120"/>
              </a:rPr>
              <a:t>以個人作品、證照及相關資料，以作為自己能力與經驗的補充說明</a:t>
            </a:r>
            <a:r>
              <a:rPr lang="zh-TW" altLang="zh-TW" dirty="0">
                <a:ea typeface="微軟正黑體" panose="020B0604030504040204" pitchFamily="34" charset="-120"/>
              </a:rPr>
              <a:t>。這點是針對前面所提的</a:t>
            </a:r>
            <a:r>
              <a:rPr lang="zh-TW" altLang="zh-TW" b="1" u="sng" dirty="0">
                <a:ea typeface="微軟正黑體" panose="020B0604030504040204" pitchFamily="34" charset="-120"/>
              </a:rPr>
              <a:t>舉例具體事證</a:t>
            </a:r>
            <a:r>
              <a:rPr lang="zh-TW" altLang="zh-TW" dirty="0">
                <a:ea typeface="微軟正黑體" panose="020B0604030504040204" pitchFamily="34" charset="-120"/>
              </a:rPr>
              <a:t>做補充，面談時拿出自己的作品或相關技術能力的證照及書面資料展示給面試官，可讓面試官有更深刻具體的印象。</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8</a:t>
            </a:fld>
            <a:endParaRPr lang="en-US"/>
          </a:p>
        </p:txBody>
      </p:sp>
    </p:spTree>
    <p:extLst>
      <p:ext uri="{BB962C8B-B14F-4D97-AF65-F5344CB8AC3E}">
        <p14:creationId xmlns:p14="http://schemas.microsoft.com/office/powerpoint/2010/main" val="142666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四</a:t>
            </a:r>
            <a:r>
              <a:rPr lang="en-US" altLang="zh-TW" dirty="0">
                <a:ea typeface="微軟正黑體" panose="020B0604030504040204" pitchFamily="34" charset="-120"/>
              </a:rPr>
              <a:t>) </a:t>
            </a:r>
            <a:r>
              <a:rPr lang="zh-TW" altLang="zh-TW" b="1" u="sng" dirty="0">
                <a:ea typeface="微軟正黑體" panose="020B0604030504040204" pitchFamily="34" charset="-120"/>
              </a:rPr>
              <a:t>注意應對的禮貌、勿打斷面談者說話。</a:t>
            </a:r>
            <a:r>
              <a:rPr lang="zh-TW" altLang="zh-TW" dirty="0">
                <a:ea typeface="微軟正黑體" panose="020B0604030504040204" pitchFamily="34" charset="-120"/>
              </a:rPr>
              <a:t>這點非常重要，面談的過程有時候工作的直屬主管也在場，良好的傾聽不只是對說話者尊重與禮貌，也有助於問題終結時大腦統整問題，不會掛一漏萬，做整體性的回應與應對，回答時宜不疾不徐，顯示個人性格穩定與沉穩，很具加分效果。</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五</a:t>
            </a:r>
            <a:r>
              <a:rPr lang="en-US" altLang="zh-TW" dirty="0">
                <a:ea typeface="微軟正黑體" panose="020B0604030504040204" pitchFamily="34" charset="-120"/>
              </a:rPr>
              <a:t>) </a:t>
            </a:r>
            <a:r>
              <a:rPr lang="zh-TW" altLang="zh-TW" b="1" u="sng" dirty="0">
                <a:ea typeface="微軟正黑體" panose="020B0604030504040204" pitchFamily="34" charset="-120"/>
              </a:rPr>
              <a:t>肢體語言勿過多、注意坐姿。</a:t>
            </a:r>
            <a:r>
              <a:rPr lang="zh-TW" altLang="zh-TW" dirty="0">
                <a:ea typeface="微軟正黑體" panose="020B0604030504040204" pitchFamily="34" charset="-120"/>
              </a:rPr>
              <a:t>這點跟上一點雷同，除了是基本的禮貌外，另展現給面試官個人個性穩定沉穩，面對突如其來的問題或工作情況，可以不疾不徐地處理業務。</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六</a:t>
            </a:r>
            <a:r>
              <a:rPr lang="en-US" altLang="zh-TW" dirty="0">
                <a:ea typeface="微軟正黑體" panose="020B0604030504040204" pitchFamily="34" charset="-120"/>
              </a:rPr>
              <a:t>) </a:t>
            </a:r>
            <a:r>
              <a:rPr lang="zh-TW" altLang="zh-TW" b="1" u="sng" dirty="0">
                <a:ea typeface="微軟正黑體" panose="020B0604030504040204" pitchFamily="34" charset="-120"/>
              </a:rPr>
              <a:t>勿批評師長、長官、學校或公司。</a:t>
            </a:r>
            <a:r>
              <a:rPr lang="zh-TW" altLang="zh-TW" dirty="0">
                <a:ea typeface="微軟正黑體" panose="020B0604030504040204" pitchFamily="34" charset="-120"/>
              </a:rPr>
              <a:t>如面試過程批評師長、長官、學校或公司等，可能表示你容易挑剔老闆</a:t>
            </a:r>
            <a:r>
              <a:rPr lang="en-US" altLang="zh-TW" dirty="0">
                <a:ea typeface="微軟正黑體" panose="020B0604030504040204" pitchFamily="34" charset="-120"/>
              </a:rPr>
              <a:t>/ </a:t>
            </a:r>
            <a:r>
              <a:rPr lang="zh-TW" altLang="zh-TW" dirty="0">
                <a:ea typeface="微軟正黑體" panose="020B0604030504040204" pitchFamily="34" charset="-120"/>
              </a:rPr>
              <a:t>主管，則說明缺乏工作上的適應性，配合度相對也較弱。</a:t>
            </a:r>
          </a:p>
          <a:p>
            <a:pPr>
              <a:spcAft>
                <a:spcPts val="1202"/>
              </a:spcAft>
            </a:pPr>
            <a:r>
              <a:rPr lang="en-US" altLang="zh-TW" dirty="0">
                <a:ea typeface="微軟正黑體" panose="020B0604030504040204" pitchFamily="34" charset="-120"/>
              </a:rPr>
              <a:t>(</a:t>
            </a:r>
            <a:r>
              <a:rPr lang="zh-TW" altLang="zh-TW" dirty="0">
                <a:ea typeface="微軟正黑體" panose="020B0604030504040204" pitchFamily="34" charset="-120"/>
              </a:rPr>
              <a:t>七</a:t>
            </a:r>
            <a:r>
              <a:rPr lang="en-US" altLang="zh-TW" dirty="0">
                <a:ea typeface="微軟正黑體" panose="020B0604030504040204" pitchFamily="34" charset="-120"/>
              </a:rPr>
              <a:t>) </a:t>
            </a:r>
            <a:r>
              <a:rPr lang="zh-TW" altLang="zh-TW" b="1" u="sng" dirty="0">
                <a:ea typeface="微軟正黑體" panose="020B0604030504040204" pitchFamily="34" charset="-120"/>
              </a:rPr>
              <a:t>面試後立即表達感謝之意。</a:t>
            </a:r>
            <a:r>
              <a:rPr lang="zh-TW" altLang="zh-TW" dirty="0">
                <a:ea typeface="微軟正黑體" panose="020B0604030504040204" pitchFamily="34" charset="-120"/>
              </a:rPr>
              <a:t>只要展現良好的態度，讓面試主管對你留下深刻印象，未來或有機會再次被邀請面試。</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8BDDB898-394D-406C-A65F-AEB051695695}" type="slidenum">
              <a:rPr lang="en-US" smtClean="0"/>
              <a:pPr/>
              <a:t>9</a:t>
            </a:fld>
            <a:endParaRPr lang="en-US"/>
          </a:p>
        </p:txBody>
      </p:sp>
    </p:spTree>
    <p:extLst>
      <p:ext uri="{BB962C8B-B14F-4D97-AF65-F5344CB8AC3E}">
        <p14:creationId xmlns:p14="http://schemas.microsoft.com/office/powerpoint/2010/main" val="34026544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7560131-0115-4FB4-BF01-221D9C8D6F1B}" type="datetime1">
              <a:rPr lang="en-US" altLang="zh-TW" smtClean="0"/>
              <a:t>11/13/2023</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EC90E6D-7B2E-4EC5-B9F8-35F4AE9AC514}" type="slidenum">
              <a:rPr lang="en-US" smtClean="0"/>
              <a:pPr/>
              <a:t>‹#›</a:t>
            </a:fld>
            <a:endParaRPr lang="en-US"/>
          </a:p>
        </p:txBody>
      </p:sp>
      <p:pic>
        <p:nvPicPr>
          <p:cNvPr id="14" name="圖片 13"/>
          <p:cNvPicPr>
            <a:picLocks noChangeAspect="1"/>
          </p:cNvPicPr>
          <p:nvPr userDrawn="1"/>
        </p:nvPicPr>
        <p:blipFill>
          <a:blip r:embed="rId6"/>
          <a:stretch>
            <a:fillRect/>
          </a:stretch>
        </p:blipFill>
        <p:spPr>
          <a:xfrm>
            <a:off x="-76200" y="26097"/>
            <a:ext cx="2053961" cy="638687"/>
          </a:xfrm>
          <a:prstGeom prst="rect">
            <a:avLst/>
          </a:prstGeom>
        </p:spPr>
      </p:pic>
    </p:spTree>
    <p:extLst>
      <p:ext uri="{BB962C8B-B14F-4D97-AF65-F5344CB8AC3E}">
        <p14:creationId xmlns:p14="http://schemas.microsoft.com/office/powerpoint/2010/main" val="128381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92033A2-A0A5-486B-B142-0FCEB9A85C83}" type="datetime1">
              <a:rPr lang="en-US" altLang="zh-TW"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pic>
        <p:nvPicPr>
          <p:cNvPr id="10" name="圖片 9"/>
          <p:cNvPicPr>
            <a:picLocks noChangeAspect="1"/>
          </p:cNvPicPr>
          <p:nvPr userDrawn="1"/>
        </p:nvPicPr>
        <p:blipFill>
          <a:blip r:embed="rId2"/>
          <a:stretch>
            <a:fillRect/>
          </a:stretch>
        </p:blipFill>
        <p:spPr>
          <a:xfrm>
            <a:off x="-12357" y="0"/>
            <a:ext cx="2053961" cy="638687"/>
          </a:xfrm>
          <a:prstGeom prst="rect">
            <a:avLst/>
          </a:prstGeom>
        </p:spPr>
      </p:pic>
    </p:spTree>
    <p:extLst>
      <p:ext uri="{BB962C8B-B14F-4D97-AF65-F5344CB8AC3E}">
        <p14:creationId xmlns:p14="http://schemas.microsoft.com/office/powerpoint/2010/main" val="17017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EA1539C-C839-42AC-92AC-0AE48DEA918E}" type="datetime1">
              <a:rPr lang="en-US" altLang="zh-TW"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3803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C4C13566-F787-49E3-964A-AE8658747266}" type="datetime1">
              <a:rPr lang="en-US" altLang="ko-KR" smtClean="0"/>
              <a:t>11/13/2023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402114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AEF28CA-4D78-47C5-AA59-04DF5054435C}" type="datetime1">
              <a:rPr lang="en-US" altLang="ko-KR" smtClean="0"/>
              <a:t>11/13/2023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388888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5B01EAB2-B0D8-4FE2-B294-7F32293B4DD2}" type="datetime1">
              <a:rPr lang="en-US" altLang="ko-KR" smtClean="0"/>
              <a:t>11/13/2023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343036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AAD93556-F7EA-437D-A16C-5D7087931633}" type="datetime1">
              <a:rPr lang="en-US" altLang="ko-KR" smtClean="0"/>
              <a:t>11/13/2023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409138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편집합니다</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편집합니다</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7749DAA-2505-42A3-A09F-4680C41D9CD5}" type="datetime1">
              <a:rPr lang="en-US" altLang="ko-KR" smtClean="0"/>
              <a:t>11/13/2023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132060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A77F75-3AE0-4A17-9713-0DB6170A7977}" type="datetime1">
              <a:rPr lang="en-US" altLang="ko-KR" smtClean="0"/>
              <a:t>11/13/2023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3359745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EEBA8AD-07C3-4D31-AC26-75C4ECCBF6DB}" type="datetime1">
              <a:rPr lang="en-US" altLang="ko-KR" smtClean="0"/>
              <a:t>11/13/2023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2411447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6DDE243D-B430-48A7-85CE-48A56027AF8B}" type="datetime1">
              <a:rPr lang="en-US" altLang="ko-KR" smtClean="0"/>
              <a:t>11/13/2023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77743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BFD1519-4BAF-4ECB-A9C5-AA0318701566}" type="datetime1">
              <a:rPr lang="en-US" altLang="zh-TW"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65190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0985CEC9-E41E-4C94-8E1E-37E63B8F6C4C}" type="datetime1">
              <a:rPr lang="en-US" altLang="ko-KR" smtClean="0"/>
              <a:t>11/13/2023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75330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3C1B3A2-34E4-4F44-9551-3BD1D49A9DC6}" type="datetime1">
              <a:rPr lang="en-US" altLang="ko-KR" smtClean="0"/>
              <a:t>11/13/2023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2581101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1DCCF88D-480F-4285-8AA6-A8B5293789A7}" type="datetime1">
              <a:rPr lang="en-US" altLang="ko-KR" smtClean="0"/>
              <a:t>11/13/2023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267210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B09D906-1DF0-4135-98BE-4E1891AE6FC4}" type="datetime1">
              <a:rPr lang="en-US" altLang="zh-TW" smtClean="0"/>
              <a:t>11/13/2023</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EC90E6D-7B2E-4EC5-B9F8-35F4AE9AC514}" type="slidenum">
              <a:rPr lang="en-US" smtClean="0"/>
              <a:pPr/>
              <a:t>‹#›</a:t>
            </a:fld>
            <a:endParaRPr lang="en-US"/>
          </a:p>
        </p:txBody>
      </p:sp>
      <p:pic>
        <p:nvPicPr>
          <p:cNvPr id="11" name="圖片 10"/>
          <p:cNvPicPr>
            <a:picLocks noChangeAspect="1"/>
          </p:cNvPicPr>
          <p:nvPr userDrawn="1"/>
        </p:nvPicPr>
        <p:blipFill>
          <a:blip r:embed="rId6"/>
          <a:stretch>
            <a:fillRect/>
          </a:stretch>
        </p:blipFill>
        <p:spPr>
          <a:xfrm>
            <a:off x="-20595" y="0"/>
            <a:ext cx="2053961" cy="638687"/>
          </a:xfrm>
          <a:prstGeom prst="rect">
            <a:avLst/>
          </a:prstGeom>
        </p:spPr>
      </p:pic>
    </p:spTree>
    <p:extLst>
      <p:ext uri="{BB962C8B-B14F-4D97-AF65-F5344CB8AC3E}">
        <p14:creationId xmlns:p14="http://schemas.microsoft.com/office/powerpoint/2010/main" val="365213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CEEB821-905B-4AB1-9B19-7C7433F4CEA6}" type="datetime1">
              <a:rPr lang="en-US" altLang="zh-TW"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48399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EFE6D5C-DFD0-40AA-9798-DAB6024523B0}" type="datetime1">
              <a:rPr lang="en-US" altLang="zh-TW"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9221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7467083F-4DA5-45E5-8AC3-095C8D83B778}" type="datetime1">
              <a:rPr lang="en-US" altLang="zh-TW" smtClean="0"/>
              <a:t>11/13/2023</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6258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07BCA-EB1E-4110-8052-CCBFF2715EDA}" type="datetime1">
              <a:rPr lang="en-US" altLang="zh-TW"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67429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772B224-C1D7-4803-884F-13DEC0C6E22B}" type="datetime1">
              <a:rPr lang="en-US" altLang="zh-TW" smtClean="0"/>
              <a:t>11/13/2023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EC90E6D-7B2E-4EC5-B9F8-35F4AE9AC514}" type="slidenum">
              <a:rPr lang="en-US" smtClean="0"/>
              <a:pPr/>
              <a:t>‹#›</a:t>
            </a:fld>
            <a:endParaRPr lang="en-US"/>
          </a:p>
        </p:txBody>
      </p:sp>
      <p:pic>
        <p:nvPicPr>
          <p:cNvPr id="15" name="圖片 14"/>
          <p:cNvPicPr>
            <a:picLocks noChangeAspect="1"/>
          </p:cNvPicPr>
          <p:nvPr userDrawn="1"/>
        </p:nvPicPr>
        <p:blipFill>
          <a:blip r:embed="rId6"/>
          <a:stretch>
            <a:fillRect/>
          </a:stretch>
        </p:blipFill>
        <p:spPr>
          <a:xfrm>
            <a:off x="7113485" y="0"/>
            <a:ext cx="2053961" cy="638687"/>
          </a:xfrm>
          <a:prstGeom prst="rect">
            <a:avLst/>
          </a:prstGeom>
        </p:spPr>
      </p:pic>
    </p:spTree>
    <p:extLst>
      <p:ext uri="{BB962C8B-B14F-4D97-AF65-F5344CB8AC3E}">
        <p14:creationId xmlns:p14="http://schemas.microsoft.com/office/powerpoint/2010/main" val="133217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75A08508-CE84-4940-AE15-6CBA45214E96}" type="datetime1">
              <a:rPr lang="en-US" altLang="zh-TW" smtClean="0"/>
              <a:t>11/13/2023</a:t>
            </a:fld>
            <a:endParaRPr lang="en-US"/>
          </a:p>
        </p:txBody>
      </p:sp>
      <p:sp>
        <p:nvSpPr>
          <p:cNvPr id="10" name="Slide Number Placeholder 9"/>
          <p:cNvSpPr>
            <a:spLocks noGrp="1"/>
          </p:cNvSpPr>
          <p:nvPr>
            <p:ph type="sldNum" sz="quarter" idx="12"/>
          </p:nvPr>
        </p:nvSpPr>
        <p:spPr/>
        <p:txBody>
          <a:bodyPr/>
          <a:lstStyle/>
          <a:p>
            <a:fld id="{DEC90E6D-7B2E-4EC5-B9F8-35F4AE9AC514}" type="slidenum">
              <a:rPr lang="en-US" smtClean="0"/>
              <a:pPr/>
              <a:t>‹#›</a:t>
            </a:fld>
            <a:endParaRPr lang="en-US"/>
          </a:p>
        </p:txBody>
      </p:sp>
      <p:pic>
        <p:nvPicPr>
          <p:cNvPr id="15" name="圖片 14"/>
          <p:cNvPicPr>
            <a:picLocks noChangeAspect="1"/>
          </p:cNvPicPr>
          <p:nvPr userDrawn="1"/>
        </p:nvPicPr>
        <p:blipFill>
          <a:blip r:embed="rId6"/>
          <a:stretch>
            <a:fillRect/>
          </a:stretch>
        </p:blipFill>
        <p:spPr>
          <a:xfrm>
            <a:off x="7113485" y="0"/>
            <a:ext cx="2053961" cy="638687"/>
          </a:xfrm>
          <a:prstGeom prst="rect">
            <a:avLst/>
          </a:prstGeom>
        </p:spPr>
      </p:pic>
    </p:spTree>
    <p:extLst>
      <p:ext uri="{BB962C8B-B14F-4D97-AF65-F5344CB8AC3E}">
        <p14:creationId xmlns:p14="http://schemas.microsoft.com/office/powerpoint/2010/main" val="94407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EE665090-0880-4E9A-B560-7CD77EF0D58D}" type="datetime1">
              <a:rPr lang="en-US" altLang="zh-TW" smtClean="0"/>
              <a:t>11/13/2023</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EC90E6D-7B2E-4EC5-B9F8-35F4AE9AC514}" type="slidenum">
              <a:rPr lang="en-US" smtClean="0"/>
              <a:pPr/>
              <a:t>‹#›</a:t>
            </a:fld>
            <a:endParaRPr lang="en-US"/>
          </a:p>
        </p:txBody>
      </p:sp>
      <p:pic>
        <p:nvPicPr>
          <p:cNvPr id="10" name="圖片 9"/>
          <p:cNvPicPr>
            <a:picLocks noChangeAspect="1"/>
          </p:cNvPicPr>
          <p:nvPr userDrawn="1"/>
        </p:nvPicPr>
        <p:blipFill>
          <a:blip r:embed="rId15"/>
          <a:stretch>
            <a:fillRect/>
          </a:stretch>
        </p:blipFill>
        <p:spPr>
          <a:xfrm>
            <a:off x="-30892" y="0"/>
            <a:ext cx="2053961" cy="638687"/>
          </a:xfrm>
          <a:prstGeom prst="rect">
            <a:avLst/>
          </a:prstGeom>
        </p:spPr>
      </p:pic>
    </p:spTree>
    <p:extLst>
      <p:ext uri="{BB962C8B-B14F-4D97-AF65-F5344CB8AC3E}">
        <p14:creationId xmlns:p14="http://schemas.microsoft.com/office/powerpoint/2010/main" val="360471377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AE70B1-B3BB-4570-B1AA-CADF6D36C6D9}" type="datetime1">
              <a:rPr lang="en-US" altLang="ko-KR" smtClean="0"/>
              <a:t>11/13/2023</a:t>
            </a:fld>
            <a:endParaRPr lang="ko-KR" altLang="en-US"/>
          </a:p>
        </p:txBody>
      </p:sp>
      <p:sp>
        <p:nvSpPr>
          <p:cNvPr id="5" name="바닥글 개체 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1A6919-DCD4-452F-A076-5B7620B1C862}" type="slidenum">
              <a:rPr lang="ko-KR" altLang="en-US" smtClean="0"/>
              <a:t>‹#›</a:t>
            </a:fld>
            <a:endParaRPr lang="ko-KR" altLang="en-US"/>
          </a:p>
        </p:txBody>
      </p:sp>
    </p:spTree>
    <p:extLst>
      <p:ext uri="{BB962C8B-B14F-4D97-AF65-F5344CB8AC3E}">
        <p14:creationId xmlns:p14="http://schemas.microsoft.com/office/powerpoint/2010/main" val="15610179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ccupation.taiwanjobs.gov.tw/"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企業坐著」的圖片搜尋結果"/>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 b="99750" l="26667" r="75667">
                        <a14:foregroundMark x1="45833" y1="23250" x2="45833" y2="23250"/>
                        <a14:foregroundMark x1="53333" y1="8000" x2="53333" y2="8000"/>
                        <a14:foregroundMark x1="63333" y1="44750" x2="63333" y2="44750"/>
                        <a14:foregroundMark x1="58167" y1="80500" x2="58167" y2="80500"/>
                        <a14:foregroundMark x1="53333" y1="78750" x2="53333" y2="78750"/>
                        <a14:foregroundMark x1="58667" y1="86500" x2="58667" y2="86500"/>
                        <a14:foregroundMark x1="56333" y1="92750" x2="56333" y2="92750"/>
                        <a14:foregroundMark x1="62833" y1="87000" x2="62833" y2="87000"/>
                        <a14:foregroundMark x1="56333" y1="86250" x2="56333" y2="86250"/>
                        <a14:foregroundMark x1="55667" y1="77500" x2="55667" y2="77500"/>
                        <a14:foregroundMark x1="55833" y1="53250" x2="55833" y2="53250"/>
                        <a14:foregroundMark x1="53333" y1="52750" x2="53333" y2="52750"/>
                        <a14:foregroundMark x1="53333" y1="63250" x2="53333" y2="63250"/>
                        <a14:foregroundMark x1="59500" y1="61750" x2="59500" y2="61750"/>
                        <a14:foregroundMark x1="61500" y1="48750" x2="61500" y2="48750"/>
                        <a14:foregroundMark x1="60667" y1="44750" x2="60667" y2="44750"/>
                        <a14:foregroundMark x1="57500" y1="42250" x2="57500" y2="42250"/>
                        <a14:foregroundMark x1="54000" y1="43250" x2="54000" y2="43250"/>
                        <a14:foregroundMark x1="50000" y1="39250" x2="50000" y2="39250"/>
                        <a14:foregroundMark x1="46667" y1="36500" x2="46667" y2="36500"/>
                        <a14:foregroundMark x1="45667" y1="48750" x2="45667" y2="48750"/>
                        <a14:foregroundMark x1="45167" y1="53250" x2="45167" y2="53250"/>
                        <a14:foregroundMark x1="42667" y1="56750" x2="42667" y2="56750"/>
                        <a14:foregroundMark x1="41833" y1="60500" x2="41833" y2="60500"/>
                        <a14:foregroundMark x1="41667" y1="66000" x2="41667" y2="66000"/>
                        <a14:foregroundMark x1="35833" y1="77750" x2="35833" y2="77750"/>
                        <a14:foregroundMark x1="39833" y1="96750" x2="39833" y2="96750"/>
                        <a14:foregroundMark x1="29500" y1="96250" x2="29500" y2="96250"/>
                        <a14:foregroundMark x1="44500" y1="93750" x2="44500" y2="93750"/>
                        <a14:foregroundMark x1="59833" y1="54500" x2="59833" y2="54500"/>
                        <a14:foregroundMark x1="58667" y1="35750" x2="58667" y2="35750"/>
                        <a14:foregroundMark x1="59167" y1="24250" x2="59167" y2="24250"/>
                        <a14:foregroundMark x1="54500" y1="29500" x2="54500" y2="29500"/>
                        <a14:foregroundMark x1="51500" y1="20500" x2="51500" y2="20500"/>
                        <a14:foregroundMark x1="44500" y1="30500" x2="44500" y2="30500"/>
                        <a14:foregroundMark x1="43833" y1="37750" x2="43833" y2="37750"/>
                        <a14:foregroundMark x1="44000" y1="45750" x2="44000" y2="45750"/>
                        <a14:foregroundMark x1="45000" y1="44000" x2="45000" y2="44000"/>
                        <a14:foregroundMark x1="45833" y1="33000" x2="45833" y2="33000"/>
                        <a14:foregroundMark x1="48500" y1="23750" x2="48500" y2="23750"/>
                        <a14:foregroundMark x1="47667" y1="19000" x2="47667" y2="19000"/>
                        <a14:foregroundMark x1="49667" y1="19000" x2="49667" y2="19000"/>
                        <a14:foregroundMark x1="57333" y1="24000" x2="57333" y2="24000"/>
                        <a14:foregroundMark x1="54167" y1="15500" x2="54167" y2="15500"/>
                        <a14:foregroundMark x1="54167" y1="11250" x2="54167" y2="11250"/>
                        <a14:foregroundMark x1="53000" y1="3750" x2="53000" y2="3750"/>
                      </a14:backgroundRemoval>
                    </a14:imgEffect>
                  </a14:imgLayer>
                </a14:imgProps>
              </a:ext>
              <a:ext uri="{28A0092B-C50C-407E-A947-70E740481C1C}">
                <a14:useLocalDpi xmlns:a14="http://schemas.microsoft.com/office/drawing/2010/main" val="0"/>
              </a:ext>
            </a:extLst>
          </a:blip>
          <a:srcRect l="26666" r="26667"/>
          <a:stretch/>
        </p:blipFill>
        <p:spPr bwMode="auto">
          <a:xfrm>
            <a:off x="7384871" y="3886200"/>
            <a:ext cx="202692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09600" y="1447800"/>
            <a:ext cx="7898130" cy="3035808"/>
          </a:xfrm>
        </p:spPr>
        <p:txBody>
          <a:bodyPr>
            <a:noAutofit/>
          </a:bodyPr>
          <a:lstStyle/>
          <a:p>
            <a:pPr algn="ctr">
              <a:lnSpc>
                <a:spcPct val="100000"/>
              </a:lnSpc>
              <a:spcBef>
                <a:spcPts val="0"/>
              </a:spcBef>
            </a:pPr>
            <a:r>
              <a:rPr lang="en-US" altLang="zh-TW" sz="3200" b="1" dirty="0">
                <a:latin typeface="+mn-ea"/>
                <a:ea typeface="+mn-ea"/>
              </a:rPr>
              <a:t>113</a:t>
            </a:r>
            <a:r>
              <a:rPr lang="zh-TW" altLang="en-US" sz="3200" b="1" dirty="0">
                <a:latin typeface="+mn-ea"/>
                <a:ea typeface="+mn-ea"/>
              </a:rPr>
              <a:t>年度</a:t>
            </a:r>
            <a:br>
              <a:rPr lang="en-US" altLang="zh-TW" sz="4600" b="1" dirty="0">
                <a:latin typeface="微軟正黑體" panose="020B0604030504040204" pitchFamily="34" charset="-120"/>
                <a:ea typeface="微軟正黑體" panose="020B0604030504040204" pitchFamily="34" charset="-120"/>
              </a:rPr>
            </a:br>
            <a:r>
              <a:rPr lang="zh-TW" altLang="en-US" sz="2000" b="1" dirty="0">
                <a:latin typeface="+mn-ea"/>
                <a:ea typeface="+mn-ea"/>
              </a:rPr>
              <a:t>青年教育與就業儲蓄帳戶方案學生家長宣導</a:t>
            </a:r>
            <a:br>
              <a:rPr lang="en-US" altLang="zh-TW" sz="4600" b="1" dirty="0">
                <a:latin typeface="微軟正黑體" panose="020B0604030504040204" pitchFamily="34" charset="-120"/>
                <a:ea typeface="微軟正黑體" panose="020B0604030504040204" pitchFamily="34" charset="-120"/>
              </a:rPr>
            </a:br>
            <a:r>
              <a:rPr lang="zh-TW" altLang="en-US" sz="3200" b="1" dirty="0">
                <a:latin typeface="+mn-ea"/>
                <a:ea typeface="+mn-ea"/>
              </a:rPr>
              <a:t>企業面試技巧</a:t>
            </a:r>
            <a:r>
              <a:rPr lang="en-US" altLang="zh-TW" sz="3200" b="1" dirty="0">
                <a:latin typeface="+mn-ea"/>
                <a:ea typeface="+mn-ea"/>
              </a:rPr>
              <a:t>(</a:t>
            </a:r>
            <a:r>
              <a:rPr lang="zh-TW" altLang="en-US" sz="3200" b="1" dirty="0">
                <a:latin typeface="+mn-ea"/>
                <a:ea typeface="+mn-ea"/>
              </a:rPr>
              <a:t>含職場倫理及職業介紹</a:t>
            </a:r>
            <a:r>
              <a:rPr lang="en-US" altLang="zh-TW" sz="3200" b="1" dirty="0">
                <a:latin typeface="+mn-ea"/>
                <a:ea typeface="+mn-ea"/>
              </a:rPr>
              <a:t>)</a:t>
            </a:r>
            <a:endParaRPr lang="en-US" sz="3200" b="1" dirty="0">
              <a:latin typeface="+mn-ea"/>
              <a:ea typeface="+mn-ea"/>
            </a:endParaRPr>
          </a:p>
        </p:txBody>
      </p:sp>
      <p:sp>
        <p:nvSpPr>
          <p:cNvPr id="2" name="副標題 1"/>
          <p:cNvSpPr>
            <a:spLocks noGrp="1"/>
          </p:cNvSpPr>
          <p:nvPr>
            <p:ph type="subTitle" idx="1"/>
          </p:nvPr>
        </p:nvSpPr>
        <p:spPr>
          <a:xfrm>
            <a:off x="1996059" y="3657600"/>
            <a:ext cx="4328541" cy="609600"/>
          </a:xfrm>
        </p:spPr>
        <p:txBody>
          <a:bodyPr>
            <a:noAutofit/>
          </a:bodyPr>
          <a:lstStyle/>
          <a:p>
            <a:pPr algn="ctr"/>
            <a:r>
              <a:rPr lang="zh-TW" altLang="en-US" sz="3200" b="1" cap="all" dirty="0">
                <a:blipFill dpi="0" rotWithShape="1">
                  <a:blip r:embed="rId5"/>
                  <a:srcRect/>
                  <a:tile tx="6350" ty="-127000" sx="65000" sy="64000" flip="none" algn="tl"/>
                </a:blipFill>
                <a:latin typeface="+mn-ea"/>
                <a:cs typeface="+mj-cs"/>
              </a:rPr>
              <a:t>    勞動部</a:t>
            </a:r>
            <a:br>
              <a:rPr lang="en-US" altLang="zh-TW" sz="3200" b="1" cap="all" dirty="0">
                <a:blipFill dpi="0" rotWithShape="1">
                  <a:blip r:embed="rId5"/>
                  <a:srcRect/>
                  <a:tile tx="6350" ty="-127000" sx="65000" sy="64000" flip="none" algn="tl"/>
                </a:blipFill>
                <a:latin typeface="微軟正黑體" panose="020B0604030504040204" pitchFamily="34" charset="-120"/>
                <a:ea typeface="微軟正黑體" panose="020B0604030504040204" pitchFamily="34" charset="-120"/>
                <a:cs typeface="+mj-cs"/>
              </a:rPr>
            </a:br>
            <a:endParaRPr lang="zh-TW" altLang="en-US" sz="3200" b="1" cap="all" dirty="0">
              <a:blipFill dpi="0" rotWithShape="1">
                <a:blip r:embed="rId5"/>
                <a:srcRect/>
                <a:tile tx="6350" ty="-127000" sx="65000" sy="64000" flip="none" algn="tl"/>
              </a:blipFill>
              <a:latin typeface="微軟正黑體" panose="020B0604030504040204" pitchFamily="34" charset="-120"/>
              <a:ea typeface="微軟正黑體" panose="020B0604030504040204" pitchFamily="34" charset="-120"/>
              <a:cs typeface="+mj-cs"/>
            </a:endParaRPr>
          </a:p>
        </p:txBody>
      </p:sp>
      <p:sp>
        <p:nvSpPr>
          <p:cNvPr id="4" name="頁尾版面配置區 3"/>
          <p:cNvSpPr>
            <a:spLocks noGrp="1"/>
          </p:cNvSpPr>
          <p:nvPr>
            <p:ph type="ftr" sz="quarter" idx="11"/>
          </p:nvPr>
        </p:nvSpPr>
        <p:spPr/>
        <p:txBody>
          <a:bodyPr/>
          <a:lstStyle/>
          <a:p>
            <a:r>
              <a:rPr lang="en-US" altLang="zh-TW" dirty="0"/>
              <a:t>1</a:t>
            </a:r>
          </a:p>
          <a:p>
            <a:endParaRPr lang="en-US" dirty="0"/>
          </a:p>
        </p:txBody>
      </p:sp>
    </p:spTree>
    <p:extLst>
      <p:ext uri="{BB962C8B-B14F-4D97-AF65-F5344CB8AC3E}">
        <p14:creationId xmlns:p14="http://schemas.microsoft.com/office/powerpoint/2010/main" val="302914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7200" y="972234"/>
            <a:ext cx="4556902" cy="6869573"/>
          </a:xfrm>
          <a:prstGeom prst="rect">
            <a:avLst/>
          </a:prstGeom>
        </p:spPr>
        <p:txBody>
          <a:bodyPr wrap="square">
            <a:spAutoFit/>
          </a:bodyPr>
          <a:lstStyle/>
          <a:p>
            <a:pPr marL="566738" lvl="0" indent="-457200" algn="just" fontAlgn="base">
              <a:spcBef>
                <a:spcPct val="20000"/>
              </a:spcBef>
              <a:spcAft>
                <a:spcPct val="0"/>
              </a:spcAft>
              <a:buClr>
                <a:srgbClr val="FF33CC"/>
              </a:buClr>
              <a:buFont typeface="Wingdings" panose="05000000000000000000" pitchFamily="2" charset="2"/>
              <a:buChar char="u"/>
            </a:pPr>
            <a:endParaRPr lang="en-US" altLang="zh-TW" sz="2400" b="1" dirty="0">
              <a:solidFill>
                <a:srgbClr val="003399"/>
              </a:solidFill>
              <a:latin typeface="標楷體" panose="03000509000000000000" pitchFamily="65" charset="-120"/>
            </a:endParaRPr>
          </a:p>
          <a:p>
            <a:pPr marL="566738" indent="-457200" fontAlgn="base">
              <a:spcBef>
                <a:spcPct val="20000"/>
              </a:spcBef>
              <a:spcAft>
                <a:spcPct val="0"/>
              </a:spcAft>
              <a:buClr>
                <a:srgbClr val="FF33CC"/>
              </a:buClr>
              <a:buFont typeface="Wingdings" panose="05000000000000000000" pitchFamily="2" charset="2"/>
              <a:buChar char="u"/>
            </a:pPr>
            <a:r>
              <a:rPr lang="zh-TW" altLang="en-US" sz="2400" b="1" dirty="0">
                <a:solidFill>
                  <a:srgbClr val="C55A11"/>
                </a:solidFill>
                <a:latin typeface="標楷體" panose="03000509000000000000" pitchFamily="65" charset="-120"/>
              </a:rPr>
              <a:t>視訊前提早檢查設備及最適音量、畫面距離、高度</a:t>
            </a:r>
            <a:br>
              <a:rPr lang="en-US" altLang="zh-TW" sz="2800" b="1" dirty="0">
                <a:solidFill>
                  <a:srgbClr val="C55A11"/>
                </a:solidFill>
                <a:latin typeface="標楷體" panose="03000509000000000000" pitchFamily="65" charset="-120"/>
              </a:rPr>
            </a:br>
            <a:endParaRPr lang="en-US" altLang="zh-TW" sz="2800" b="1" dirty="0">
              <a:solidFill>
                <a:srgbClr val="3333FF"/>
              </a:solidFill>
              <a:latin typeface="標楷體" panose="03000509000000000000" pitchFamily="65" charset="-120"/>
            </a:endParaRPr>
          </a:p>
          <a:p>
            <a:pPr marL="566738" indent="-457200" fontAlgn="base">
              <a:spcBef>
                <a:spcPct val="20000"/>
              </a:spcBef>
              <a:spcAft>
                <a:spcPct val="0"/>
              </a:spcAft>
              <a:buClr>
                <a:srgbClr val="FF33CC"/>
              </a:buClr>
              <a:buFont typeface="Wingdings" panose="05000000000000000000" pitchFamily="2" charset="2"/>
              <a:buChar char="u"/>
            </a:pPr>
            <a:r>
              <a:rPr lang="zh-TW" altLang="en-US" sz="2400" b="1" dirty="0">
                <a:solidFill>
                  <a:srgbClr val="003399"/>
                </a:solidFill>
                <a:latin typeface="標楷體" panose="03000509000000000000" pitchFamily="65" charset="-120"/>
              </a:rPr>
              <a:t>檢查周遭環境整齊乾淨、排除聲音干擾</a:t>
            </a:r>
            <a:r>
              <a:rPr lang="en-US" altLang="zh-TW" sz="2400" b="1" dirty="0">
                <a:solidFill>
                  <a:srgbClr val="003399"/>
                </a:solidFill>
                <a:latin typeface="標楷體" panose="03000509000000000000" pitchFamily="65" charset="-120"/>
              </a:rPr>
              <a:t>(</a:t>
            </a:r>
            <a:r>
              <a:rPr lang="zh-TW" altLang="en-US" sz="2400" b="1" dirty="0">
                <a:solidFill>
                  <a:srgbClr val="003399"/>
                </a:solidFill>
                <a:latin typeface="標楷體" panose="03000509000000000000" pitchFamily="65" charset="-120"/>
              </a:rPr>
              <a:t>手機、電腦通知請改為震動、靜音或關機</a:t>
            </a:r>
            <a:r>
              <a:rPr lang="en-US" altLang="zh-TW" sz="2400" b="1" dirty="0">
                <a:solidFill>
                  <a:srgbClr val="003399"/>
                </a:solidFill>
                <a:latin typeface="標楷體" panose="03000509000000000000" pitchFamily="65" charset="-120"/>
              </a:rPr>
              <a:t>)</a:t>
            </a:r>
            <a:br>
              <a:rPr lang="en-US" altLang="zh-TW" sz="2400" b="1" dirty="0">
                <a:solidFill>
                  <a:srgbClr val="003399"/>
                </a:solidFill>
                <a:latin typeface="標楷體" panose="03000509000000000000" pitchFamily="65" charset="-120"/>
              </a:rPr>
            </a:br>
            <a:endParaRPr lang="en-US" altLang="zh-TW" sz="2400" b="1" dirty="0">
              <a:solidFill>
                <a:srgbClr val="003399"/>
              </a:solidFill>
              <a:latin typeface="標楷體" panose="03000509000000000000" pitchFamily="65" charset="-120"/>
            </a:endParaRPr>
          </a:p>
          <a:p>
            <a:pPr marL="566738" lvl="0" indent="-457200" fontAlgn="base">
              <a:spcBef>
                <a:spcPct val="20000"/>
              </a:spcBef>
              <a:spcAft>
                <a:spcPct val="0"/>
              </a:spcAft>
              <a:buClr>
                <a:srgbClr val="FF33CC"/>
              </a:buClr>
              <a:buFont typeface="Wingdings" panose="05000000000000000000" pitchFamily="2" charset="2"/>
              <a:buChar char="u"/>
            </a:pPr>
            <a:r>
              <a:rPr lang="zh-TW" altLang="en-US" sz="2400" b="1" dirty="0">
                <a:solidFill>
                  <a:srgbClr val="548235"/>
                </a:solidFill>
                <a:latin typeface="標楷體" panose="03000509000000000000" pitchFamily="65" charset="-120"/>
              </a:rPr>
              <a:t>燈光照明是否充足</a:t>
            </a:r>
            <a:br>
              <a:rPr lang="en-US" altLang="zh-TW" sz="2800" b="1" dirty="0">
                <a:solidFill>
                  <a:srgbClr val="003399"/>
                </a:solidFill>
                <a:latin typeface="標楷體" panose="03000509000000000000" pitchFamily="65" charset="-120"/>
              </a:rPr>
            </a:br>
            <a:endParaRPr lang="en-US" altLang="zh-TW" sz="2800" b="1" dirty="0">
              <a:solidFill>
                <a:srgbClr val="003399"/>
              </a:solidFill>
              <a:latin typeface="標楷體" panose="03000509000000000000" pitchFamily="65" charset="-120"/>
            </a:endParaRPr>
          </a:p>
          <a:p>
            <a:pPr marL="566738" lvl="0" indent="-457200" fontAlgn="base">
              <a:spcBef>
                <a:spcPct val="20000"/>
              </a:spcBef>
              <a:spcAft>
                <a:spcPct val="0"/>
              </a:spcAft>
              <a:buClr>
                <a:srgbClr val="FF33CC"/>
              </a:buClr>
              <a:buFont typeface="Wingdings" panose="05000000000000000000" pitchFamily="2" charset="2"/>
              <a:buChar char="u"/>
            </a:pPr>
            <a:r>
              <a:rPr lang="zh-TW" altLang="en-US" sz="2400" b="1" dirty="0">
                <a:solidFill>
                  <a:srgbClr val="7E5478"/>
                </a:solidFill>
                <a:latin typeface="標楷體" panose="03000509000000000000" pitchFamily="65" charset="-120"/>
              </a:rPr>
              <a:t>儀容穿著仍須講究得體</a:t>
            </a:r>
            <a:endParaRPr lang="en-US" altLang="zh-TW" sz="2400" b="1" dirty="0">
              <a:solidFill>
                <a:srgbClr val="7E5478"/>
              </a:solidFill>
              <a:latin typeface="標楷體" panose="03000509000000000000" pitchFamily="65" charset="-120"/>
            </a:endParaRPr>
          </a:p>
          <a:p>
            <a:pPr marL="109538" lvl="0" algn="just" fontAlgn="base">
              <a:spcBef>
                <a:spcPct val="20000"/>
              </a:spcBef>
              <a:spcAft>
                <a:spcPct val="0"/>
              </a:spcAft>
              <a:buClr>
                <a:srgbClr val="FF33CC"/>
              </a:buClr>
            </a:pPr>
            <a:br>
              <a:rPr lang="en-US" altLang="zh-TW" sz="2400" b="1" dirty="0">
                <a:solidFill>
                  <a:srgbClr val="003399"/>
                </a:solidFill>
                <a:latin typeface="標楷體" panose="03000509000000000000" pitchFamily="65" charset="-120"/>
              </a:rPr>
            </a:br>
            <a:endParaRPr lang="en-US" altLang="zh-TW" sz="2400" b="1" dirty="0">
              <a:solidFill>
                <a:srgbClr val="003399"/>
              </a:solidFill>
              <a:latin typeface="標楷體" panose="03000509000000000000" pitchFamily="65" charset="-120"/>
            </a:endParaRPr>
          </a:p>
          <a:p>
            <a:pPr lvl="0"/>
            <a:r>
              <a:rPr lang="zh-TW" altLang="en-US" sz="1000" dirty="0">
                <a:solidFill>
                  <a:prstClr val="black"/>
                </a:solidFill>
              </a:rPr>
              <a:t>部分文字內參考</a:t>
            </a:r>
            <a:r>
              <a:rPr lang="en-US" altLang="zh-TW" sz="1000" dirty="0">
                <a:solidFill>
                  <a:prstClr val="black"/>
                </a:solidFill>
              </a:rPr>
              <a:t>104</a:t>
            </a:r>
            <a:r>
              <a:rPr lang="zh-TW" altLang="en-US" sz="1000" dirty="0">
                <a:solidFill>
                  <a:prstClr val="black"/>
                </a:solidFill>
              </a:rPr>
              <a:t>職場力</a:t>
            </a:r>
            <a:r>
              <a:rPr lang="en-US" altLang="zh-TW" sz="1000" dirty="0">
                <a:solidFill>
                  <a:prstClr val="black"/>
                </a:solidFill>
              </a:rPr>
              <a:t>2021/05/13</a:t>
            </a:r>
            <a:r>
              <a:rPr lang="zh-TW" altLang="en-US" sz="1000" dirty="0">
                <a:solidFill>
                  <a:prstClr val="black"/>
                </a:solidFill>
              </a:rPr>
              <a:t>專欄</a:t>
            </a:r>
            <a:r>
              <a:rPr lang="en-US" altLang="zh-TW" sz="1000" dirty="0">
                <a:solidFill>
                  <a:prstClr val="black"/>
                </a:solidFill>
              </a:rPr>
              <a:t> </a:t>
            </a: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r>
              <a:rPr lang="zh-TW" altLang="en-US" sz="2400" b="1" dirty="0">
                <a:solidFill>
                  <a:srgbClr val="066E10"/>
                </a:solidFill>
                <a:latin typeface="標楷體" panose="03000509000000000000" pitchFamily="65" charset="-120"/>
              </a:rPr>
              <a:t> </a:t>
            </a:r>
            <a:endParaRPr lang="en-US" altLang="zh-TW" sz="2400" b="1" dirty="0">
              <a:solidFill>
                <a:srgbClr val="066E10"/>
              </a:solidFill>
              <a:latin typeface="標楷體" panose="03000509000000000000" pitchFamily="65" charset="-120"/>
            </a:endParaRPr>
          </a:p>
        </p:txBody>
      </p:sp>
      <p:sp>
        <p:nvSpPr>
          <p:cNvPr id="4" name="頁尾版面配置區 3"/>
          <p:cNvSpPr>
            <a:spLocks noGrp="1"/>
          </p:cNvSpPr>
          <p:nvPr>
            <p:ph type="ftr" sz="quarter" idx="11"/>
          </p:nvPr>
        </p:nvSpPr>
        <p:spPr/>
        <p:txBody>
          <a:bodyPr/>
          <a:lstStyle/>
          <a:p>
            <a:r>
              <a:rPr lang="en-US" altLang="zh-TW" dirty="0"/>
              <a:t>8</a:t>
            </a:r>
            <a:endParaRPr lang="en-US" dirty="0"/>
          </a:p>
        </p:txBody>
      </p:sp>
      <p:sp>
        <p:nvSpPr>
          <p:cNvPr id="5" name="矩形 4"/>
          <p:cNvSpPr/>
          <p:nvPr/>
        </p:nvSpPr>
        <p:spPr>
          <a:xfrm>
            <a:off x="2348344" y="649069"/>
            <a:ext cx="4477509" cy="646331"/>
          </a:xfrm>
          <a:prstGeom prst="rect">
            <a:avLst/>
          </a:prstGeom>
        </p:spPr>
        <p:txBody>
          <a:bodyPr wrap="none">
            <a:spAutoFit/>
          </a:bodyPr>
          <a:lstStyle/>
          <a:p>
            <a:pPr algn="ctr"/>
            <a:r>
              <a:rPr lang="zh-TW" altLang="en-US" sz="3600" b="1" dirty="0">
                <a:solidFill>
                  <a:srgbClr val="515F7B">
                    <a:lumMod val="75000"/>
                  </a:srgbClr>
                </a:solidFill>
                <a:latin typeface="微軟正黑體" panose="020B0604030504040204" pitchFamily="34" charset="-120"/>
                <a:ea typeface="微軟正黑體" panose="020B0604030504040204" pitchFamily="34" charset="-120"/>
                <a:cs typeface="+mj-cs"/>
              </a:rPr>
              <a:t>視訊面談注意事項</a:t>
            </a:r>
            <a:r>
              <a:rPr lang="en-US" altLang="zh-TW" sz="3600" b="1" dirty="0">
                <a:solidFill>
                  <a:srgbClr val="515F7B">
                    <a:lumMod val="75000"/>
                  </a:srgbClr>
                </a:solidFill>
                <a:latin typeface="微軟正黑體" panose="020B0604030504040204" pitchFamily="34" charset="-120"/>
                <a:ea typeface="微軟正黑體" panose="020B0604030504040204" pitchFamily="34" charset="-120"/>
                <a:cs typeface="+mj-cs"/>
              </a:rPr>
              <a:t>(1)</a:t>
            </a:r>
            <a:endParaRPr lang="zh-TW" altLang="en-US" sz="36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7" y="1454034"/>
            <a:ext cx="3455917" cy="5183876"/>
          </a:xfrm>
          <a:prstGeom prst="rect">
            <a:avLst/>
          </a:prstGeom>
        </p:spPr>
      </p:pic>
    </p:spTree>
    <p:extLst>
      <p:ext uri="{BB962C8B-B14F-4D97-AF65-F5344CB8AC3E}">
        <p14:creationId xmlns:p14="http://schemas.microsoft.com/office/powerpoint/2010/main" val="29912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4806" y="1219200"/>
            <a:ext cx="4148193" cy="6844951"/>
          </a:xfrm>
          <a:prstGeom prst="rect">
            <a:avLst/>
          </a:prstGeom>
        </p:spPr>
        <p:txBody>
          <a:bodyPr wrap="square">
            <a:spAutoFit/>
          </a:bodyPr>
          <a:lstStyle/>
          <a:p>
            <a:pPr marL="566738" lvl="0" indent="-457200" algn="just" fontAlgn="base">
              <a:spcBef>
                <a:spcPct val="20000"/>
              </a:spcBef>
              <a:spcAft>
                <a:spcPct val="0"/>
              </a:spcAft>
              <a:buClr>
                <a:srgbClr val="FF33CC"/>
              </a:buClr>
              <a:buFont typeface="Wingdings" panose="05000000000000000000" pitchFamily="2" charset="2"/>
              <a:buChar char="u"/>
            </a:pPr>
            <a:endParaRPr lang="en-US" altLang="zh-TW" sz="2400" b="1" dirty="0">
              <a:solidFill>
                <a:srgbClr val="003399"/>
              </a:solidFill>
              <a:latin typeface="標楷體" panose="03000509000000000000" pitchFamily="65" charset="-120"/>
            </a:endParaRPr>
          </a:p>
          <a:p>
            <a:pPr marL="566738" indent="-457200" fontAlgn="base">
              <a:spcBef>
                <a:spcPct val="20000"/>
              </a:spcBef>
              <a:spcAft>
                <a:spcPct val="0"/>
              </a:spcAft>
              <a:buClr>
                <a:srgbClr val="FF33CC"/>
              </a:buClr>
              <a:buFont typeface="Wingdings" panose="05000000000000000000" pitchFamily="2" charset="2"/>
              <a:buChar char="u"/>
            </a:pPr>
            <a:r>
              <a:rPr lang="zh-TW" altLang="en-US" sz="2800" b="1" dirty="0">
                <a:solidFill>
                  <a:srgbClr val="C55A11"/>
                </a:solidFill>
                <a:latin typeface="標楷體" panose="03000509000000000000" pitchFamily="65" charset="-120"/>
              </a:rPr>
              <a:t>眼光正視鏡頭，而非螢幕</a:t>
            </a:r>
            <a:br>
              <a:rPr lang="en-US" altLang="zh-TW" sz="2800" b="1" dirty="0">
                <a:solidFill>
                  <a:srgbClr val="C55A11"/>
                </a:solidFill>
                <a:latin typeface="標楷體" panose="03000509000000000000" pitchFamily="65" charset="-120"/>
              </a:rPr>
            </a:br>
            <a:endParaRPr lang="en-US" altLang="zh-TW" sz="2800" b="1" dirty="0">
              <a:solidFill>
                <a:srgbClr val="3333FF"/>
              </a:solidFill>
              <a:latin typeface="標楷體" panose="03000509000000000000" pitchFamily="65" charset="-120"/>
            </a:endParaRPr>
          </a:p>
          <a:p>
            <a:pPr marL="566738" indent="-457200" fontAlgn="base">
              <a:spcBef>
                <a:spcPct val="20000"/>
              </a:spcBef>
              <a:spcAft>
                <a:spcPct val="0"/>
              </a:spcAft>
              <a:buClr>
                <a:srgbClr val="FF33CC"/>
              </a:buClr>
              <a:buFont typeface="Wingdings" panose="05000000000000000000" pitchFamily="2" charset="2"/>
              <a:buChar char="u"/>
            </a:pPr>
            <a:r>
              <a:rPr lang="zh-TW" altLang="en-US" sz="2800" b="1" dirty="0">
                <a:solidFill>
                  <a:srgbClr val="C55A11"/>
                </a:solidFill>
                <a:latin typeface="標楷體" panose="03000509000000000000" pitchFamily="65" charset="-120"/>
              </a:rPr>
              <a:t>注意適時以肢體語言強化互動</a:t>
            </a:r>
            <a:br>
              <a:rPr lang="en-US" altLang="zh-TW" sz="2800" b="1" dirty="0">
                <a:solidFill>
                  <a:srgbClr val="003399"/>
                </a:solidFill>
                <a:latin typeface="標楷體" panose="03000509000000000000" pitchFamily="65" charset="-120"/>
              </a:rPr>
            </a:br>
            <a:endParaRPr lang="en-US" altLang="zh-TW" sz="2800" b="1" dirty="0">
              <a:solidFill>
                <a:srgbClr val="003399"/>
              </a:solidFill>
              <a:latin typeface="標楷體" panose="03000509000000000000" pitchFamily="65" charset="-120"/>
            </a:endParaRPr>
          </a:p>
          <a:p>
            <a:pPr marL="566738" indent="-457200" fontAlgn="base">
              <a:spcBef>
                <a:spcPct val="20000"/>
              </a:spcBef>
              <a:spcAft>
                <a:spcPct val="0"/>
              </a:spcAft>
              <a:buClr>
                <a:srgbClr val="FF33CC"/>
              </a:buClr>
              <a:buFont typeface="Wingdings" panose="05000000000000000000" pitchFamily="2" charset="2"/>
              <a:buChar char="u"/>
            </a:pPr>
            <a:r>
              <a:rPr lang="zh-TW" altLang="en-US" sz="2800" b="1" dirty="0">
                <a:solidFill>
                  <a:srgbClr val="003399"/>
                </a:solidFill>
                <a:latin typeface="標楷體" panose="03000509000000000000" pitchFamily="65" charset="-120"/>
              </a:rPr>
              <a:t>突發狀況，沉著處理</a:t>
            </a:r>
            <a:endParaRPr lang="en-US" altLang="zh-TW" sz="2800" b="1" dirty="0">
              <a:solidFill>
                <a:srgbClr val="003399"/>
              </a:solidFill>
              <a:latin typeface="標楷體" panose="03000509000000000000" pitchFamily="65" charset="-120"/>
            </a:endParaRPr>
          </a:p>
          <a:p>
            <a:pPr marL="109538" fontAlgn="base">
              <a:spcBef>
                <a:spcPct val="20000"/>
              </a:spcBef>
              <a:spcAft>
                <a:spcPct val="0"/>
              </a:spcAft>
              <a:buClr>
                <a:srgbClr val="FF33CC"/>
              </a:buClr>
            </a:pPr>
            <a:br>
              <a:rPr lang="en-US" altLang="zh-TW" sz="2400" b="1" dirty="0">
                <a:solidFill>
                  <a:srgbClr val="003399"/>
                </a:solidFill>
                <a:latin typeface="標楷體" panose="03000509000000000000" pitchFamily="65" charset="-120"/>
              </a:rPr>
            </a:br>
            <a:br>
              <a:rPr lang="en-US" altLang="zh-TW" sz="2400" b="1" dirty="0">
                <a:solidFill>
                  <a:srgbClr val="003399"/>
                </a:solidFill>
                <a:latin typeface="標楷體" panose="03000509000000000000" pitchFamily="65" charset="-120"/>
              </a:rPr>
            </a:br>
            <a:endParaRPr lang="en-US" altLang="zh-TW" sz="2400" b="1" dirty="0">
              <a:solidFill>
                <a:srgbClr val="003399"/>
              </a:solidFill>
              <a:latin typeface="標楷體" panose="03000509000000000000" pitchFamily="65" charset="-120"/>
            </a:endParaRPr>
          </a:p>
          <a:p>
            <a:pPr lvl="0"/>
            <a:r>
              <a:rPr lang="zh-TW" altLang="en-US" sz="1000" dirty="0">
                <a:solidFill>
                  <a:prstClr val="black"/>
                </a:solidFill>
              </a:rPr>
              <a:t>部分文字內參考</a:t>
            </a:r>
            <a:r>
              <a:rPr lang="en-US" altLang="zh-TW" sz="1000" dirty="0">
                <a:solidFill>
                  <a:prstClr val="black"/>
                </a:solidFill>
              </a:rPr>
              <a:t>104</a:t>
            </a:r>
            <a:r>
              <a:rPr lang="zh-TW" altLang="en-US" sz="1000" dirty="0">
                <a:solidFill>
                  <a:prstClr val="black"/>
                </a:solidFill>
              </a:rPr>
              <a:t>職場力</a:t>
            </a:r>
            <a:r>
              <a:rPr lang="en-US" altLang="zh-TW" sz="1000" dirty="0">
                <a:solidFill>
                  <a:prstClr val="black"/>
                </a:solidFill>
              </a:rPr>
              <a:t>2021/05/13</a:t>
            </a:r>
            <a:r>
              <a:rPr lang="zh-TW" altLang="en-US" sz="1000" dirty="0">
                <a:solidFill>
                  <a:prstClr val="black"/>
                </a:solidFill>
              </a:rPr>
              <a:t>專欄</a:t>
            </a:r>
            <a:r>
              <a:rPr lang="en-US" altLang="zh-TW" sz="1000" dirty="0">
                <a:solidFill>
                  <a:prstClr val="black"/>
                </a:solidFill>
              </a:rPr>
              <a:t> </a:t>
            </a: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r>
              <a:rPr lang="zh-TW" altLang="en-US" sz="2400" b="1" dirty="0">
                <a:solidFill>
                  <a:srgbClr val="066E10"/>
                </a:solidFill>
                <a:latin typeface="標楷體" panose="03000509000000000000" pitchFamily="65" charset="-120"/>
              </a:rPr>
              <a:t> </a:t>
            </a:r>
            <a:endParaRPr lang="en-US" altLang="zh-TW" sz="2400" b="1" dirty="0">
              <a:solidFill>
                <a:srgbClr val="066E10"/>
              </a:solidFill>
              <a:latin typeface="標楷體" panose="03000509000000000000" pitchFamily="65" charset="-120"/>
            </a:endParaRPr>
          </a:p>
        </p:txBody>
      </p:sp>
      <p:sp>
        <p:nvSpPr>
          <p:cNvPr id="4" name="頁尾版面配置區 3"/>
          <p:cNvSpPr>
            <a:spLocks noGrp="1"/>
          </p:cNvSpPr>
          <p:nvPr>
            <p:ph type="ftr" sz="quarter" idx="11"/>
          </p:nvPr>
        </p:nvSpPr>
        <p:spPr/>
        <p:txBody>
          <a:bodyPr/>
          <a:lstStyle/>
          <a:p>
            <a:r>
              <a:rPr lang="en-US" altLang="zh-TW" dirty="0"/>
              <a:t>11</a:t>
            </a:r>
          </a:p>
        </p:txBody>
      </p:sp>
      <p:sp>
        <p:nvSpPr>
          <p:cNvPr id="5" name="矩形 4"/>
          <p:cNvSpPr/>
          <p:nvPr/>
        </p:nvSpPr>
        <p:spPr>
          <a:xfrm>
            <a:off x="2348344" y="649069"/>
            <a:ext cx="4477509" cy="646331"/>
          </a:xfrm>
          <a:prstGeom prst="rect">
            <a:avLst/>
          </a:prstGeom>
        </p:spPr>
        <p:txBody>
          <a:bodyPr wrap="none">
            <a:spAutoFit/>
          </a:bodyPr>
          <a:lstStyle/>
          <a:p>
            <a:pPr algn="ctr"/>
            <a:r>
              <a:rPr lang="zh-TW" altLang="en-US" sz="3600" b="1" dirty="0">
                <a:solidFill>
                  <a:srgbClr val="515F7B">
                    <a:lumMod val="75000"/>
                  </a:srgbClr>
                </a:solidFill>
                <a:latin typeface="微軟正黑體" panose="020B0604030504040204" pitchFamily="34" charset="-120"/>
                <a:ea typeface="微軟正黑體" panose="020B0604030504040204" pitchFamily="34" charset="-120"/>
                <a:cs typeface="+mj-cs"/>
              </a:rPr>
              <a:t>視訊面談注意事項</a:t>
            </a:r>
            <a:r>
              <a:rPr lang="en-US" altLang="zh-TW" sz="3600" b="1" dirty="0">
                <a:solidFill>
                  <a:srgbClr val="515F7B">
                    <a:lumMod val="75000"/>
                  </a:srgbClr>
                </a:solidFill>
                <a:latin typeface="微軟正黑體" panose="020B0604030504040204" pitchFamily="34" charset="-120"/>
                <a:ea typeface="微軟正黑體" panose="020B0604030504040204" pitchFamily="34" charset="-120"/>
                <a:cs typeface="+mj-cs"/>
              </a:rPr>
              <a:t>(2)</a:t>
            </a:r>
            <a:endParaRPr lang="zh-TW" altLang="en-US" sz="36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09" y="1344555"/>
            <a:ext cx="3455917" cy="5183876"/>
          </a:xfrm>
          <a:prstGeom prst="rect">
            <a:avLst/>
          </a:prstGeom>
        </p:spPr>
      </p:pic>
    </p:spTree>
    <p:extLst>
      <p:ext uri="{BB962C8B-B14F-4D97-AF65-F5344CB8AC3E}">
        <p14:creationId xmlns:p14="http://schemas.microsoft.com/office/powerpoint/2010/main" val="388142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5800" y="1752600"/>
            <a:ext cx="8229600" cy="3539430"/>
          </a:xfrm>
          <a:prstGeom prst="rect">
            <a:avLst/>
          </a:prstGeom>
        </p:spPr>
        <p:txBody>
          <a:bodyPr wrap="square">
            <a:spAutoFit/>
          </a:bodyPr>
          <a:lstStyle/>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請簡單自我介紹</a:t>
            </a:r>
            <a:endParaRPr lang="en-US" altLang="zh-TW" sz="2800" dirty="0">
              <a:solidFill>
                <a:srgbClr val="000000"/>
              </a:solidFill>
              <a:latin typeface="標楷體" panose="03000509000000000000" pitchFamily="65" charset="-120"/>
            </a:endParaRPr>
          </a:p>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為何想應徵本公司及此職缺</a:t>
            </a:r>
            <a:endParaRPr lang="en-US" altLang="zh-TW" sz="2800" dirty="0">
              <a:solidFill>
                <a:srgbClr val="000000"/>
              </a:solidFill>
              <a:latin typeface="標楷體" panose="03000509000000000000" pitchFamily="65" charset="-120"/>
            </a:endParaRPr>
          </a:p>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為何適合此職缺</a:t>
            </a:r>
            <a:endParaRPr lang="en-US" altLang="zh-TW" sz="2800" dirty="0">
              <a:solidFill>
                <a:srgbClr val="000000"/>
              </a:solidFill>
              <a:latin typeface="標楷體" panose="03000509000000000000" pitchFamily="65" charset="-120"/>
            </a:endParaRPr>
          </a:p>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你的同學或朋友會給你什麼樣的評語</a:t>
            </a:r>
            <a:r>
              <a:rPr lang="en-US" altLang="zh-TW" sz="2800" dirty="0">
                <a:solidFill>
                  <a:srgbClr val="000000"/>
                </a:solidFill>
                <a:latin typeface="標楷體" panose="03000509000000000000" pitchFamily="65" charset="-120"/>
              </a:rPr>
              <a:t>(</a:t>
            </a:r>
            <a:r>
              <a:rPr lang="zh-TW" altLang="en-US" sz="2800" dirty="0">
                <a:solidFill>
                  <a:srgbClr val="000000"/>
                </a:solidFill>
                <a:latin typeface="標楷體" panose="03000509000000000000" pitchFamily="65" charset="-120"/>
              </a:rPr>
              <a:t>優缺點</a:t>
            </a:r>
            <a:r>
              <a:rPr lang="en-US" altLang="zh-TW" sz="2800" dirty="0">
                <a:solidFill>
                  <a:srgbClr val="000000"/>
                </a:solidFill>
                <a:latin typeface="標楷體" panose="03000509000000000000" pitchFamily="65" charset="-120"/>
              </a:rPr>
              <a:t>)</a:t>
            </a:r>
          </a:p>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未來中長期的職涯規劃</a:t>
            </a:r>
            <a:r>
              <a:rPr lang="en-US" altLang="zh-TW" sz="2800" dirty="0">
                <a:solidFill>
                  <a:srgbClr val="000000"/>
                </a:solidFill>
                <a:latin typeface="標楷體" panose="03000509000000000000" pitchFamily="65" charset="-120"/>
              </a:rPr>
              <a:t>(3</a:t>
            </a:r>
            <a:r>
              <a:rPr lang="zh-TW" altLang="en-US" sz="2800" dirty="0">
                <a:solidFill>
                  <a:srgbClr val="000000"/>
                </a:solidFill>
                <a:latin typeface="標楷體" panose="03000509000000000000" pitchFamily="65" charset="-120"/>
              </a:rPr>
              <a:t>至</a:t>
            </a:r>
            <a:r>
              <a:rPr lang="en-US" altLang="zh-TW" sz="2800" dirty="0">
                <a:solidFill>
                  <a:srgbClr val="000000"/>
                </a:solidFill>
                <a:latin typeface="標楷體" panose="03000509000000000000" pitchFamily="65" charset="-120"/>
              </a:rPr>
              <a:t>5</a:t>
            </a:r>
            <a:r>
              <a:rPr lang="zh-TW" altLang="en-US" sz="2800" dirty="0">
                <a:solidFill>
                  <a:srgbClr val="000000"/>
                </a:solidFill>
                <a:latin typeface="標楷體" panose="03000509000000000000" pitchFamily="65" charset="-120"/>
              </a:rPr>
              <a:t>年</a:t>
            </a:r>
            <a:r>
              <a:rPr lang="en-US" altLang="zh-TW" sz="2800" dirty="0">
                <a:solidFill>
                  <a:srgbClr val="000000"/>
                </a:solidFill>
                <a:latin typeface="標楷體" panose="03000509000000000000" pitchFamily="65" charset="-120"/>
              </a:rPr>
              <a:t>)</a:t>
            </a:r>
          </a:p>
          <a:p>
            <a:pPr marL="342900" lvl="0" indent="-342900" eaLnBrk="0" fontAlgn="base" hangingPunct="0">
              <a:spcBef>
                <a:spcPct val="20000"/>
              </a:spcBef>
              <a:spcAft>
                <a:spcPct val="0"/>
              </a:spcAft>
              <a:buClr>
                <a:srgbClr val="839EE3"/>
              </a:buClr>
              <a:buFont typeface="Wingdings" panose="05000000000000000000" pitchFamily="2" charset="2"/>
              <a:buChar char="p"/>
            </a:pPr>
            <a:r>
              <a:rPr lang="zh-TW" altLang="en-US" sz="2800" dirty="0">
                <a:solidFill>
                  <a:srgbClr val="000000"/>
                </a:solidFill>
                <a:latin typeface="標楷體" panose="03000509000000000000" pitchFamily="65" charset="-120"/>
              </a:rPr>
              <a:t> 過往在學校或工作有何經驗讓你印象深刻</a:t>
            </a:r>
            <a:r>
              <a:rPr lang="en-US" altLang="zh-TW" sz="2800" dirty="0">
                <a:solidFill>
                  <a:srgbClr val="000000"/>
                </a:solidFill>
                <a:latin typeface="標楷體" panose="03000509000000000000" pitchFamily="65" charset="-120"/>
              </a:rPr>
              <a:t>(</a:t>
            </a:r>
            <a:r>
              <a:rPr lang="zh-TW" altLang="en-US" sz="2800" dirty="0">
                <a:solidFill>
                  <a:srgbClr val="000000"/>
                </a:solidFill>
                <a:latin typeface="標楷體" panose="03000509000000000000" pitchFamily="65" charset="-120"/>
              </a:rPr>
              <a:t>失    敗</a:t>
            </a:r>
            <a:r>
              <a:rPr lang="en-US" altLang="zh-TW" sz="2800" dirty="0">
                <a:solidFill>
                  <a:srgbClr val="000000"/>
                </a:solidFill>
                <a:latin typeface="標楷體" panose="03000509000000000000" pitchFamily="65" charset="-120"/>
              </a:rPr>
              <a:t>/</a:t>
            </a:r>
            <a:r>
              <a:rPr lang="zh-TW" altLang="en-US" sz="2800" dirty="0">
                <a:solidFill>
                  <a:srgbClr val="000000"/>
                </a:solidFill>
                <a:latin typeface="標楷體" panose="03000509000000000000" pitchFamily="65" charset="-120"/>
              </a:rPr>
              <a:t>成功</a:t>
            </a:r>
            <a:r>
              <a:rPr lang="en-US" altLang="zh-TW" sz="2800" dirty="0">
                <a:solidFill>
                  <a:srgbClr val="000000"/>
                </a:solidFill>
                <a:latin typeface="標楷體" panose="03000509000000000000" pitchFamily="65" charset="-120"/>
              </a:rPr>
              <a:t>/</a:t>
            </a:r>
            <a:r>
              <a:rPr lang="zh-TW" altLang="en-US" sz="2800" dirty="0">
                <a:solidFill>
                  <a:srgbClr val="000000"/>
                </a:solidFill>
                <a:latin typeface="標楷體" panose="03000509000000000000" pitchFamily="65" charset="-120"/>
              </a:rPr>
              <a:t>困難</a:t>
            </a:r>
            <a:r>
              <a:rPr lang="en-US" altLang="zh-TW" sz="2800" dirty="0">
                <a:solidFill>
                  <a:srgbClr val="000000"/>
                </a:solidFill>
                <a:latin typeface="標楷體" panose="03000509000000000000" pitchFamily="65" charset="-120"/>
              </a:rPr>
              <a:t>)</a:t>
            </a:r>
          </a:p>
        </p:txBody>
      </p:sp>
      <p:sp>
        <p:nvSpPr>
          <p:cNvPr id="9" name="標題 1"/>
          <p:cNvSpPr txBox="1">
            <a:spLocks/>
          </p:cNvSpPr>
          <p:nvPr/>
        </p:nvSpPr>
        <p:spPr bwMode="gray">
          <a:xfrm>
            <a:off x="228600" y="838200"/>
            <a:ext cx="82740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anose="020B0604020202020204" pitchFamily="34" charset="0"/>
              </a:defRPr>
            </a:lvl2pPr>
            <a:lvl3pPr algn="ctr" rtl="0" eaLnBrk="0" fontAlgn="base" hangingPunct="0">
              <a:spcBef>
                <a:spcPct val="0"/>
              </a:spcBef>
              <a:spcAft>
                <a:spcPct val="0"/>
              </a:spcAft>
              <a:defRPr sz="3600" b="1">
                <a:solidFill>
                  <a:schemeClr val="tx2"/>
                </a:solidFill>
                <a:latin typeface="Arial" panose="020B0604020202020204" pitchFamily="34" charset="0"/>
              </a:defRPr>
            </a:lvl3pPr>
            <a:lvl4pPr algn="ctr" rtl="0" eaLnBrk="0" fontAlgn="base" hangingPunct="0">
              <a:spcBef>
                <a:spcPct val="0"/>
              </a:spcBef>
              <a:spcAft>
                <a:spcPct val="0"/>
              </a:spcAft>
              <a:defRPr sz="3600" b="1">
                <a:solidFill>
                  <a:schemeClr val="tx2"/>
                </a:solidFill>
                <a:latin typeface="Arial" panose="020B0604020202020204" pitchFamily="34" charset="0"/>
              </a:defRPr>
            </a:lvl4pPr>
            <a:lvl5pPr algn="ctr" rtl="0" eaLnBrk="0" fontAlgn="base" hangingPunct="0">
              <a:spcBef>
                <a:spcPct val="0"/>
              </a:spcBef>
              <a:spcAft>
                <a:spcPct val="0"/>
              </a:spcAft>
              <a:defRPr sz="3600" b="1">
                <a:solidFill>
                  <a:schemeClr val="tx2"/>
                </a:solidFill>
                <a:latin typeface="Arial" panose="020B0604020202020204" pitchFamily="34" charset="0"/>
              </a:defRPr>
            </a:lvl5pPr>
            <a:lvl6pPr marL="457200" algn="ctr" rtl="0" fontAlgn="base">
              <a:spcBef>
                <a:spcPct val="0"/>
              </a:spcBef>
              <a:spcAft>
                <a:spcPct val="0"/>
              </a:spcAft>
              <a:defRPr sz="3600" b="1">
                <a:solidFill>
                  <a:schemeClr val="tx2"/>
                </a:solidFill>
                <a:latin typeface="Arial" panose="020B0604020202020204" pitchFamily="34" charset="0"/>
              </a:defRPr>
            </a:lvl6pPr>
            <a:lvl7pPr marL="914400" algn="ctr" rtl="0" fontAlgn="base">
              <a:spcBef>
                <a:spcPct val="0"/>
              </a:spcBef>
              <a:spcAft>
                <a:spcPct val="0"/>
              </a:spcAft>
              <a:defRPr sz="3600" b="1">
                <a:solidFill>
                  <a:schemeClr val="tx2"/>
                </a:solidFill>
                <a:latin typeface="Arial" panose="020B0604020202020204" pitchFamily="34" charset="0"/>
              </a:defRPr>
            </a:lvl7pPr>
            <a:lvl8pPr marL="1371600" algn="ctr" rtl="0" fontAlgn="base">
              <a:spcBef>
                <a:spcPct val="0"/>
              </a:spcBef>
              <a:spcAft>
                <a:spcPct val="0"/>
              </a:spcAft>
              <a:defRPr sz="3600" b="1">
                <a:solidFill>
                  <a:schemeClr val="tx2"/>
                </a:solidFill>
                <a:latin typeface="Arial" panose="020B0604020202020204" pitchFamily="34" charset="0"/>
              </a:defRPr>
            </a:lvl8pPr>
            <a:lvl9pPr marL="1828800" algn="ctr" rtl="0" fontAlgn="base">
              <a:spcBef>
                <a:spcPct val="0"/>
              </a:spcBef>
              <a:spcAft>
                <a:spcPct val="0"/>
              </a:spcAft>
              <a:defRPr sz="3600" b="1">
                <a:solidFill>
                  <a:schemeClr val="tx2"/>
                </a:solidFill>
                <a:latin typeface="Arial" panose="020B0604020202020204" pitchFamily="34" charset="0"/>
              </a:defRPr>
            </a:lvl9pPr>
          </a:lstStyle>
          <a:p>
            <a:r>
              <a:rPr lang="zh-TW" altLang="en-US" sz="4000" dirty="0">
                <a:solidFill>
                  <a:srgbClr val="003399"/>
                </a:solidFill>
                <a:latin typeface="標楷體" panose="03000509000000000000" pitchFamily="65" charset="-120"/>
                <a:ea typeface="標楷體" panose="03000509000000000000" pitchFamily="65" charset="-120"/>
              </a:rPr>
              <a:t>面談常見問題</a:t>
            </a:r>
          </a:p>
        </p:txBody>
      </p:sp>
      <p:sp>
        <p:nvSpPr>
          <p:cNvPr id="3" name="頁尾版面配置區 2"/>
          <p:cNvSpPr>
            <a:spLocks noGrp="1"/>
          </p:cNvSpPr>
          <p:nvPr>
            <p:ph type="ftr" sz="quarter" idx="11"/>
          </p:nvPr>
        </p:nvSpPr>
        <p:spPr/>
        <p:txBody>
          <a:bodyPr/>
          <a:lstStyle/>
          <a:p>
            <a:r>
              <a:rPr lang="en-US" altLang="zh-TW" dirty="0"/>
              <a:t>12</a:t>
            </a:r>
          </a:p>
        </p:txBody>
      </p:sp>
      <p:sp>
        <p:nvSpPr>
          <p:cNvPr id="5" name="矩形 4"/>
          <p:cNvSpPr/>
          <p:nvPr/>
        </p:nvSpPr>
        <p:spPr>
          <a:xfrm>
            <a:off x="4876800" y="6019800"/>
            <a:ext cx="3352800" cy="400110"/>
          </a:xfrm>
          <a:prstGeom prst="rect">
            <a:avLst/>
          </a:prstGeom>
        </p:spPr>
        <p:txBody>
          <a:bodyPr wrap="square">
            <a:spAutoFit/>
          </a:bodyPr>
          <a:lstStyle/>
          <a:p>
            <a:r>
              <a:rPr lang="zh-TW" altLang="en-US" sz="1000" dirty="0"/>
              <a:t>部分文字內參考遠見雜誌</a:t>
            </a:r>
            <a:r>
              <a:rPr lang="en-US" altLang="zh-TW" sz="1000" dirty="0"/>
              <a:t>2016/05/06</a:t>
            </a:r>
            <a:r>
              <a:rPr lang="zh-TW" altLang="en-US" sz="1000" dirty="0"/>
              <a:t>及</a:t>
            </a:r>
            <a:r>
              <a:rPr lang="en-US" altLang="zh-TW" sz="1000" dirty="0"/>
              <a:t>104</a:t>
            </a:r>
            <a:r>
              <a:rPr lang="zh-TW" altLang="en-US" sz="1000" dirty="0"/>
              <a:t>職場力</a:t>
            </a:r>
            <a:r>
              <a:rPr lang="en-US" altLang="zh-TW" sz="1000" dirty="0"/>
              <a:t>2021/06/10</a:t>
            </a:r>
            <a:r>
              <a:rPr lang="zh-TW" altLang="en-US" sz="1000" dirty="0"/>
              <a:t>專欄</a:t>
            </a:r>
            <a:r>
              <a:rPr lang="en-US" altLang="zh-TW" sz="1000" dirty="0"/>
              <a:t> </a:t>
            </a:r>
          </a:p>
        </p:txBody>
      </p:sp>
    </p:spTree>
    <p:extLst>
      <p:ext uri="{BB962C8B-B14F-4D97-AF65-F5344CB8AC3E}">
        <p14:creationId xmlns:p14="http://schemas.microsoft.com/office/powerpoint/2010/main" val="323358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62000" y="4495800"/>
            <a:ext cx="7974402" cy="0"/>
          </a:xfrm>
          <a:prstGeom prst="line">
            <a:avLst/>
          </a:prstGeom>
          <a:ln w="28575" cmpd="sng">
            <a:headEnd type="oval"/>
            <a:tailEnd type="oval"/>
          </a:ln>
        </p:spPr>
        <p:style>
          <a:lnRef idx="1">
            <a:schemeClr val="accent1"/>
          </a:lnRef>
          <a:fillRef idx="0">
            <a:schemeClr val="accent1"/>
          </a:fillRef>
          <a:effectRef idx="0">
            <a:schemeClr val="accent1"/>
          </a:effectRef>
          <a:fontRef idx="minor">
            <a:schemeClr val="tx1"/>
          </a:fontRef>
        </p:style>
      </p:cxnSp>
      <p:sp>
        <p:nvSpPr>
          <p:cNvPr id="7" name="內容版面配置區 6"/>
          <p:cNvSpPr>
            <a:spLocks noGrp="1"/>
          </p:cNvSpPr>
          <p:nvPr>
            <p:ph idx="4294967295"/>
          </p:nvPr>
        </p:nvSpPr>
        <p:spPr>
          <a:xfrm>
            <a:off x="782782" y="3633149"/>
            <a:ext cx="5867400" cy="1460500"/>
          </a:xfrm>
        </p:spPr>
        <p:txBody>
          <a:bodyPr>
            <a:normAutofit/>
          </a:bodyPr>
          <a:lstStyle/>
          <a:p>
            <a:pPr marL="0" indent="0">
              <a:buNone/>
            </a:pPr>
            <a:r>
              <a:rPr lang="zh-TW" altLang="en-US" sz="6000" dirty="0">
                <a:latin typeface="+mn-ea"/>
              </a:rPr>
              <a:t>職場倫理</a:t>
            </a:r>
          </a:p>
        </p:txBody>
      </p:sp>
      <p:sp>
        <p:nvSpPr>
          <p:cNvPr id="10" name="矩形 9"/>
          <p:cNvSpPr/>
          <p:nvPr/>
        </p:nvSpPr>
        <p:spPr>
          <a:xfrm>
            <a:off x="3486661" y="3277672"/>
            <a:ext cx="300082" cy="369332"/>
          </a:xfrm>
          <a:prstGeom prst="rect">
            <a:avLst/>
          </a:prstGeom>
        </p:spPr>
        <p:txBody>
          <a:bodyPr wrap="none">
            <a:spAutoFit/>
          </a:bodyPr>
          <a:lstStyle/>
          <a:p>
            <a:r>
              <a:rPr lang="zh-TW" altLang="en-US" dirty="0">
                <a:latin typeface="+mn-ea"/>
              </a:rPr>
              <a:t> </a:t>
            </a:r>
          </a:p>
        </p:txBody>
      </p:sp>
      <p:sp>
        <p:nvSpPr>
          <p:cNvPr id="2" name="頁尾版面配置區 1"/>
          <p:cNvSpPr>
            <a:spLocks noGrp="1"/>
          </p:cNvSpPr>
          <p:nvPr>
            <p:ph type="ftr" sz="quarter" idx="11"/>
          </p:nvPr>
        </p:nvSpPr>
        <p:spPr/>
        <p:txBody>
          <a:bodyPr/>
          <a:lstStyle/>
          <a:p>
            <a:r>
              <a:rPr lang="en-US" altLang="zh-TW" dirty="0"/>
              <a:t>13</a:t>
            </a:r>
          </a:p>
        </p:txBody>
      </p:sp>
    </p:spTree>
    <p:extLst>
      <p:ext uri="{BB962C8B-B14F-4D97-AF65-F5344CB8AC3E}">
        <p14:creationId xmlns:p14="http://schemas.microsoft.com/office/powerpoint/2010/main" val="133497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039623251"/>
              </p:ext>
            </p:extLst>
          </p:nvPr>
        </p:nvGraphicFramePr>
        <p:xfrm>
          <a:off x="914400" y="1317486"/>
          <a:ext cx="8001000" cy="5540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1066800" y="609600"/>
            <a:ext cx="6934200" cy="461665"/>
          </a:xfrm>
          <a:prstGeom prst="rect">
            <a:avLst/>
          </a:prstGeom>
        </p:spPr>
        <p:txBody>
          <a:bodyPr wrap="square">
            <a:spAutoFit/>
          </a:bodyPr>
          <a:lstStyle/>
          <a:p>
            <a:pPr lvl="0" algn="ct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職場倫理與</a:t>
            </a:r>
            <a:r>
              <a:rPr lang="zh-TW" altLang="en-US" sz="2400" b="1" dirty="0">
                <a:solidFill>
                  <a:srgbClr val="002060"/>
                </a:solidFill>
                <a:latin typeface="微軟正黑體" panose="020B0604030504040204" pitchFamily="34" charset="-120"/>
                <a:ea typeface="微軟正黑體" panose="020B0604030504040204" pitchFamily="34" charset="-120"/>
              </a:rPr>
              <a:t>工作</a:t>
            </a: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態度</a:t>
            </a:r>
          </a:p>
        </p:txBody>
      </p:sp>
      <p:sp>
        <p:nvSpPr>
          <p:cNvPr id="4" name="頁尾版面配置區 3"/>
          <p:cNvSpPr>
            <a:spLocks noGrp="1"/>
          </p:cNvSpPr>
          <p:nvPr>
            <p:ph type="ftr" sz="quarter" idx="11"/>
          </p:nvPr>
        </p:nvSpPr>
        <p:spPr/>
        <p:txBody>
          <a:bodyPr/>
          <a:lstStyle/>
          <a:p>
            <a:r>
              <a:rPr lang="en-US" altLang="zh-TW" dirty="0"/>
              <a:t>14</a:t>
            </a:r>
            <a:endParaRPr lang="en-US" dirty="0"/>
          </a:p>
        </p:txBody>
      </p:sp>
    </p:spTree>
    <p:extLst>
      <p:ext uri="{BB962C8B-B14F-4D97-AF65-F5344CB8AC3E}">
        <p14:creationId xmlns:p14="http://schemas.microsoft.com/office/powerpoint/2010/main" val="238120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62000" y="4495800"/>
            <a:ext cx="7974402" cy="0"/>
          </a:xfrm>
          <a:prstGeom prst="line">
            <a:avLst/>
          </a:prstGeom>
          <a:ln w="28575" cmpd="sng">
            <a:headEnd type="oval"/>
            <a:tailEnd type="oval"/>
          </a:ln>
        </p:spPr>
        <p:style>
          <a:lnRef idx="1">
            <a:schemeClr val="accent1"/>
          </a:lnRef>
          <a:fillRef idx="0">
            <a:schemeClr val="accent1"/>
          </a:fillRef>
          <a:effectRef idx="0">
            <a:schemeClr val="accent1"/>
          </a:effectRef>
          <a:fontRef idx="minor">
            <a:schemeClr val="tx1"/>
          </a:fontRef>
        </p:style>
      </p:cxnSp>
      <p:sp>
        <p:nvSpPr>
          <p:cNvPr id="7" name="內容版面配置區 6"/>
          <p:cNvSpPr>
            <a:spLocks noGrp="1"/>
          </p:cNvSpPr>
          <p:nvPr>
            <p:ph idx="4294967295"/>
          </p:nvPr>
        </p:nvSpPr>
        <p:spPr>
          <a:xfrm>
            <a:off x="782782" y="3633149"/>
            <a:ext cx="5867400" cy="1460500"/>
          </a:xfrm>
        </p:spPr>
        <p:txBody>
          <a:bodyPr>
            <a:normAutofit/>
          </a:bodyPr>
          <a:lstStyle/>
          <a:p>
            <a:pPr marL="0" indent="0">
              <a:buNone/>
            </a:pPr>
            <a:r>
              <a:rPr lang="zh-TW" altLang="en-US" sz="6000" dirty="0">
                <a:latin typeface="+mn-ea"/>
              </a:rPr>
              <a:t>職業介紹</a:t>
            </a:r>
          </a:p>
        </p:txBody>
      </p:sp>
      <p:sp>
        <p:nvSpPr>
          <p:cNvPr id="10" name="矩形 9"/>
          <p:cNvSpPr/>
          <p:nvPr/>
        </p:nvSpPr>
        <p:spPr>
          <a:xfrm>
            <a:off x="3486661" y="3277672"/>
            <a:ext cx="300082" cy="369332"/>
          </a:xfrm>
          <a:prstGeom prst="rect">
            <a:avLst/>
          </a:prstGeom>
        </p:spPr>
        <p:txBody>
          <a:bodyPr wrap="none">
            <a:spAutoFit/>
          </a:bodyPr>
          <a:lstStyle/>
          <a:p>
            <a:r>
              <a:rPr lang="zh-TW" altLang="en-US" dirty="0">
                <a:latin typeface="+mn-ea"/>
              </a:rPr>
              <a:t> </a:t>
            </a:r>
          </a:p>
        </p:txBody>
      </p:sp>
      <p:sp>
        <p:nvSpPr>
          <p:cNvPr id="2" name="頁尾版面配置區 1"/>
          <p:cNvSpPr>
            <a:spLocks noGrp="1"/>
          </p:cNvSpPr>
          <p:nvPr>
            <p:ph type="ftr" sz="quarter" idx="11"/>
          </p:nvPr>
        </p:nvSpPr>
        <p:spPr/>
        <p:txBody>
          <a:bodyPr/>
          <a:lstStyle/>
          <a:p>
            <a:r>
              <a:rPr lang="en-US" altLang="zh-TW" dirty="0"/>
              <a:t>15</a:t>
            </a:r>
            <a:endParaRPr lang="en-US" dirty="0"/>
          </a:p>
        </p:txBody>
      </p:sp>
    </p:spTree>
    <p:extLst>
      <p:ext uri="{BB962C8B-B14F-4D97-AF65-F5344CB8AC3E}">
        <p14:creationId xmlns:p14="http://schemas.microsoft.com/office/powerpoint/2010/main" val="91082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en-US" dirty="0"/>
              <a:t>1</a:t>
            </a:r>
            <a:r>
              <a:rPr lang="en-US" altLang="zh-TW" dirty="0"/>
              <a:t>6</a:t>
            </a:r>
            <a:endParaRPr lang="en-US" dirty="0"/>
          </a:p>
        </p:txBody>
      </p:sp>
      <p:sp>
        <p:nvSpPr>
          <p:cNvPr id="3" name="矩形 2"/>
          <p:cNvSpPr/>
          <p:nvPr/>
        </p:nvSpPr>
        <p:spPr>
          <a:xfrm>
            <a:off x="1066800" y="762000"/>
            <a:ext cx="7010400" cy="71558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4050" b="1" i="0" u="none" strike="noStrike" kern="0" cap="all" spc="0" normalizeH="0" baseline="0" noProof="0" dirty="0">
                <a:ln>
                  <a:noFill/>
                </a:ln>
                <a:solidFill>
                  <a:srgbClr val="B80E0F"/>
                </a:solidFill>
                <a:effectLst/>
                <a:uLnTx/>
                <a:uFillTx/>
                <a:latin typeface="微軟正黑體" panose="020B0604030504040204" pitchFamily="34" charset="-120"/>
                <a:ea typeface="微軟正黑體" panose="020B0604030504040204" pitchFamily="34" charset="-120"/>
                <a:cs typeface="+mj-cs"/>
              </a:rPr>
              <a:t>打破想像，看看別人做什麼</a:t>
            </a:r>
            <a:endParaRPr kumimoji="0" lang="zh-TW" altLang="en-US" sz="1800" b="0" i="0" u="none" strike="noStrike" kern="0" cap="none" spc="0" normalizeH="0" baseline="0" noProof="0" dirty="0">
              <a:ln>
                <a:noFill/>
              </a:ln>
              <a:solidFill>
                <a:sysClr val="windowText" lastClr="000000"/>
              </a:solidFill>
              <a:effectLst/>
              <a:uLnTx/>
              <a:uFillTx/>
            </a:endParaRPr>
          </a:p>
        </p:txBody>
      </p:sp>
      <p:sp>
        <p:nvSpPr>
          <p:cNvPr id="4" name="矩形 3"/>
          <p:cNvSpPr/>
          <p:nvPr/>
        </p:nvSpPr>
        <p:spPr>
          <a:xfrm>
            <a:off x="1066800" y="1828800"/>
            <a:ext cx="4572000" cy="877163"/>
          </a:xfrm>
          <a:prstGeom prst="rect">
            <a:avLst/>
          </a:prstGeom>
        </p:spPr>
        <p:txBody>
          <a:bodyPr>
            <a:spAutoFit/>
          </a:bodyPr>
          <a:lstStyle/>
          <a:p>
            <a:pPr lvl="0" defTabSz="685800">
              <a:spcBef>
                <a:spcPts val="750"/>
              </a:spcBef>
              <a:buClr>
                <a:srgbClr val="B80E0F"/>
              </a:buClr>
            </a:pPr>
            <a:r>
              <a:rPr lang="zh-TW" altLang="en-US" sz="3000" dirty="0">
                <a:solidFill>
                  <a:prstClr val="black"/>
                </a:solidFill>
                <a:latin typeface="Impact" panose="020B0806030902050204"/>
                <a:ea typeface="新細明體" panose="02020500000000000000" pitchFamily="18" charset="-120"/>
              </a:rPr>
              <a:t>台灣就業通</a:t>
            </a:r>
            <a:r>
              <a:rPr lang="en-US" altLang="zh-TW" sz="3000" dirty="0">
                <a:solidFill>
                  <a:prstClr val="black"/>
                </a:solidFill>
                <a:latin typeface="Impact" panose="020B0806030902050204"/>
                <a:ea typeface="新細明體" panose="02020500000000000000" pitchFamily="18" charset="-120"/>
              </a:rPr>
              <a:t>-</a:t>
            </a:r>
            <a:r>
              <a:rPr lang="zh-TW" altLang="en-US" sz="3000" dirty="0">
                <a:solidFill>
                  <a:prstClr val="black"/>
                </a:solidFill>
                <a:latin typeface="Impact" panose="020B0806030902050204"/>
                <a:ea typeface="新細明體" panose="02020500000000000000" pitchFamily="18" charset="-120"/>
              </a:rPr>
              <a:t> 工作百科</a:t>
            </a:r>
            <a:r>
              <a:rPr lang="en-US" altLang="zh-TW" sz="2100" dirty="0">
                <a:solidFill>
                  <a:srgbClr val="0070C0"/>
                </a:solidFill>
                <a:latin typeface="Impact" panose="020B0806030902050204"/>
                <a:ea typeface="新細明體" panose="02020500000000000000" pitchFamily="18" charset="-120"/>
                <a:hlinkClick r:id="rId3"/>
              </a:rPr>
              <a:t>https://occupation.taiwanjobs.gov.tw/</a:t>
            </a:r>
            <a:endParaRPr lang="en-US" altLang="zh-TW" sz="2100" dirty="0">
              <a:solidFill>
                <a:srgbClr val="0070C0"/>
              </a:solidFill>
              <a:latin typeface="Impact" panose="020B0806030902050204"/>
              <a:ea typeface="新細明體" panose="02020500000000000000" pitchFamily="18" charset="-120"/>
            </a:endParaRPr>
          </a:p>
        </p:txBody>
      </p:sp>
      <p:sp>
        <p:nvSpPr>
          <p:cNvPr id="5" name="矩形 4"/>
          <p:cNvSpPr/>
          <p:nvPr/>
        </p:nvSpPr>
        <p:spPr>
          <a:xfrm>
            <a:off x="1066800" y="2819400"/>
            <a:ext cx="6858000" cy="1200329"/>
          </a:xfrm>
          <a:prstGeom prst="rect">
            <a:avLst/>
          </a:prstGeom>
        </p:spPr>
        <p:txBody>
          <a:bodyPr wrap="square">
            <a:spAutoFit/>
          </a:bodyPr>
          <a:lstStyle/>
          <a:p>
            <a:pPr defTabSz="685800">
              <a:spcBef>
                <a:spcPts val="750"/>
              </a:spcBef>
              <a:buClr>
                <a:srgbClr val="B80E0F"/>
              </a:buClr>
            </a:pPr>
            <a:r>
              <a:rPr lang="zh-TW" altLang="en-US" sz="3000" dirty="0">
                <a:solidFill>
                  <a:prstClr val="black"/>
                </a:solidFill>
                <a:latin typeface="Impact" panose="020B0806030902050204"/>
                <a:ea typeface="新細明體" panose="02020500000000000000" pitchFamily="18" charset="-120"/>
              </a:rPr>
              <a:t>台灣就業通</a:t>
            </a:r>
            <a:r>
              <a:rPr lang="en-US" altLang="zh-TW" sz="3000" dirty="0">
                <a:solidFill>
                  <a:prstClr val="black"/>
                </a:solidFill>
                <a:latin typeface="Impact" panose="020B0806030902050204"/>
                <a:ea typeface="新細明體" panose="02020500000000000000" pitchFamily="18" charset="-120"/>
              </a:rPr>
              <a:t>-</a:t>
            </a:r>
            <a:r>
              <a:rPr lang="en-US" altLang="zh-TW" sz="3000" dirty="0" err="1">
                <a:solidFill>
                  <a:prstClr val="black"/>
                </a:solidFill>
                <a:latin typeface="Impact" panose="020B0806030902050204"/>
                <a:ea typeface="新細明體" panose="02020500000000000000" pitchFamily="18" charset="-120"/>
              </a:rPr>
              <a:t>youtube</a:t>
            </a:r>
            <a:br>
              <a:rPr lang="en-US" altLang="zh-TW" sz="3000" dirty="0">
                <a:solidFill>
                  <a:prstClr val="black"/>
                </a:solidFill>
                <a:latin typeface="Impact" panose="020B0806030902050204"/>
                <a:ea typeface="新細明體" panose="02020500000000000000" pitchFamily="18" charset="-120"/>
              </a:rPr>
            </a:br>
            <a:r>
              <a:rPr lang="en-US" altLang="zh-TW" sz="2100" dirty="0">
                <a:solidFill>
                  <a:srgbClr val="0070C0"/>
                </a:solidFill>
                <a:latin typeface="Impact" panose="020B0806030902050204"/>
                <a:ea typeface="新細明體" panose="02020500000000000000" pitchFamily="18" charset="-120"/>
              </a:rPr>
              <a:t>https://www.youtube.com/channel/UC4bc0TMsOEHjAJxUpPZ01Ow/playlists</a:t>
            </a:r>
            <a:endParaRPr lang="zh-TW" altLang="en-US" sz="2100" dirty="0">
              <a:solidFill>
                <a:srgbClr val="0070C0"/>
              </a:solidFill>
              <a:latin typeface="Impact" panose="020B0806030902050204"/>
              <a:ea typeface="新細明體" panose="02020500000000000000" pitchFamily="18" charset="-120"/>
            </a:endParaRPr>
          </a:p>
        </p:txBody>
      </p:sp>
    </p:spTree>
    <p:extLst>
      <p:ext uri="{BB962C8B-B14F-4D97-AF65-F5344CB8AC3E}">
        <p14:creationId xmlns:p14="http://schemas.microsoft.com/office/powerpoint/2010/main" val="407434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a:p>
        </p:txBody>
      </p:sp>
      <p:sp>
        <p:nvSpPr>
          <p:cNvPr id="3" name="矩形 2"/>
          <p:cNvSpPr/>
          <p:nvPr/>
        </p:nvSpPr>
        <p:spPr>
          <a:xfrm>
            <a:off x="3229662" y="533400"/>
            <a:ext cx="2236510" cy="707886"/>
          </a:xfrm>
          <a:prstGeom prst="rect">
            <a:avLst/>
          </a:prstGeom>
        </p:spPr>
        <p:txBody>
          <a:bodyPr wrap="none">
            <a:spAutoFit/>
          </a:bodyPr>
          <a:lstStyle/>
          <a:p>
            <a:pPr lvl="0"/>
            <a:r>
              <a:rPr lang="zh-TW" altLang="en-US" sz="4000" dirty="0">
                <a:solidFill>
                  <a:srgbClr val="0000FF"/>
                </a:solidFill>
                <a:latin typeface="標楷體" panose="03000509000000000000" pitchFamily="65" charset="-120"/>
              </a:rPr>
              <a:t>工作百科</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1317486"/>
            <a:ext cx="9144000" cy="5674659"/>
          </a:xfrm>
          <a:prstGeom prst="rect">
            <a:avLst/>
          </a:prstGeom>
        </p:spPr>
      </p:pic>
    </p:spTree>
    <p:extLst>
      <p:ext uri="{BB962C8B-B14F-4D97-AF65-F5344CB8AC3E}">
        <p14:creationId xmlns:p14="http://schemas.microsoft.com/office/powerpoint/2010/main" val="98924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a:p>
        </p:txBody>
      </p:sp>
      <p:sp>
        <p:nvSpPr>
          <p:cNvPr id="3" name="矩形 2"/>
          <p:cNvSpPr/>
          <p:nvPr/>
        </p:nvSpPr>
        <p:spPr>
          <a:xfrm>
            <a:off x="3229662" y="533400"/>
            <a:ext cx="3262432" cy="707886"/>
          </a:xfrm>
          <a:prstGeom prst="rect">
            <a:avLst/>
          </a:prstGeom>
        </p:spPr>
        <p:txBody>
          <a:bodyPr wrap="none">
            <a:spAutoFit/>
          </a:bodyPr>
          <a:lstStyle/>
          <a:p>
            <a:pPr lvl="0"/>
            <a:r>
              <a:rPr lang="zh-TW" altLang="en-US" sz="4000" dirty="0">
                <a:solidFill>
                  <a:srgbClr val="0000FF"/>
                </a:solidFill>
                <a:latin typeface="標楷體" panose="03000509000000000000" pitchFamily="65" charset="-120"/>
              </a:rPr>
              <a:t>職業訊息查詢</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1241286"/>
            <a:ext cx="9144000" cy="5400733"/>
          </a:xfrm>
          <a:prstGeom prst="rect">
            <a:avLst/>
          </a:prstGeom>
        </p:spPr>
      </p:pic>
    </p:spTree>
    <p:extLst>
      <p:ext uri="{BB962C8B-B14F-4D97-AF65-F5344CB8AC3E}">
        <p14:creationId xmlns:p14="http://schemas.microsoft.com/office/powerpoint/2010/main" val="178940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en-US" dirty="0"/>
              <a:t>1</a:t>
            </a:r>
            <a:r>
              <a:rPr lang="en-US" altLang="zh-TW" dirty="0"/>
              <a:t>9</a:t>
            </a:r>
            <a:endParaRPr lang="en-US" dirty="0"/>
          </a:p>
        </p:txBody>
      </p:sp>
      <p:sp>
        <p:nvSpPr>
          <p:cNvPr id="3" name="矩形 2"/>
          <p:cNvSpPr/>
          <p:nvPr/>
        </p:nvSpPr>
        <p:spPr>
          <a:xfrm>
            <a:off x="3229662" y="533400"/>
            <a:ext cx="3262432" cy="707886"/>
          </a:xfrm>
          <a:prstGeom prst="rect">
            <a:avLst/>
          </a:prstGeom>
        </p:spPr>
        <p:txBody>
          <a:bodyPr wrap="none">
            <a:spAutoFit/>
          </a:bodyPr>
          <a:lstStyle/>
          <a:p>
            <a:pPr lvl="0"/>
            <a:r>
              <a:rPr lang="zh-TW" altLang="en-US" sz="4000" dirty="0">
                <a:solidFill>
                  <a:srgbClr val="0000FF"/>
                </a:solidFill>
                <a:latin typeface="標楷體" panose="03000509000000000000" pitchFamily="65" charset="-120"/>
              </a:rPr>
              <a:t>行業訊息查詢</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8473616" cy="4416188"/>
          </a:xfrm>
          <a:prstGeom prst="rect">
            <a:avLst/>
          </a:prstGeom>
        </p:spPr>
      </p:pic>
    </p:spTree>
    <p:extLst>
      <p:ext uri="{BB962C8B-B14F-4D97-AF65-F5344CB8AC3E}">
        <p14:creationId xmlns:p14="http://schemas.microsoft.com/office/powerpoint/2010/main" val="363324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62000" y="4495800"/>
            <a:ext cx="7974402" cy="0"/>
          </a:xfrm>
          <a:prstGeom prst="line">
            <a:avLst/>
          </a:prstGeom>
          <a:ln w="28575" cmpd="sng">
            <a:headEnd type="oval"/>
            <a:tailEnd type="oval"/>
          </a:ln>
        </p:spPr>
        <p:style>
          <a:lnRef idx="1">
            <a:schemeClr val="accent1"/>
          </a:lnRef>
          <a:fillRef idx="0">
            <a:schemeClr val="accent1"/>
          </a:fillRef>
          <a:effectRef idx="0">
            <a:schemeClr val="accent1"/>
          </a:effectRef>
          <a:fontRef idx="minor">
            <a:schemeClr val="tx1"/>
          </a:fontRef>
        </p:style>
      </p:cxnSp>
      <p:sp>
        <p:nvSpPr>
          <p:cNvPr id="7" name="內容版面配置區 6"/>
          <p:cNvSpPr>
            <a:spLocks noGrp="1"/>
          </p:cNvSpPr>
          <p:nvPr>
            <p:ph idx="4294967295"/>
          </p:nvPr>
        </p:nvSpPr>
        <p:spPr>
          <a:xfrm>
            <a:off x="782782" y="3633149"/>
            <a:ext cx="5867400" cy="1460500"/>
          </a:xfrm>
        </p:spPr>
        <p:txBody>
          <a:bodyPr>
            <a:normAutofit/>
          </a:bodyPr>
          <a:lstStyle/>
          <a:p>
            <a:pPr marL="0" indent="0">
              <a:buNone/>
            </a:pPr>
            <a:r>
              <a:rPr lang="zh-TW" altLang="en-US" sz="6000" dirty="0">
                <a:latin typeface="+mn-ea"/>
              </a:rPr>
              <a:t>面談前準備</a:t>
            </a:r>
          </a:p>
        </p:txBody>
      </p:sp>
      <p:sp>
        <p:nvSpPr>
          <p:cNvPr id="10" name="矩形 9"/>
          <p:cNvSpPr/>
          <p:nvPr/>
        </p:nvSpPr>
        <p:spPr>
          <a:xfrm>
            <a:off x="3486661" y="3277672"/>
            <a:ext cx="300082" cy="369332"/>
          </a:xfrm>
          <a:prstGeom prst="rect">
            <a:avLst/>
          </a:prstGeom>
        </p:spPr>
        <p:txBody>
          <a:bodyPr wrap="none">
            <a:spAutoFit/>
          </a:bodyPr>
          <a:lstStyle/>
          <a:p>
            <a:r>
              <a:rPr lang="zh-TW" altLang="en-US" dirty="0">
                <a:latin typeface="+mn-ea"/>
              </a:rPr>
              <a:t> </a:t>
            </a:r>
          </a:p>
        </p:txBody>
      </p:sp>
      <p:sp>
        <p:nvSpPr>
          <p:cNvPr id="2" name="頁尾版面配置區 1"/>
          <p:cNvSpPr>
            <a:spLocks noGrp="1"/>
          </p:cNvSpPr>
          <p:nvPr>
            <p:ph type="ftr" sz="quarter" idx="11"/>
          </p:nvPr>
        </p:nvSpPr>
        <p:spPr/>
        <p:txBody>
          <a:bodyPr/>
          <a:lstStyle/>
          <a:p>
            <a:r>
              <a:rPr lang="en-US" altLang="zh-TW" dirty="0"/>
              <a:t>2</a:t>
            </a:r>
          </a:p>
        </p:txBody>
      </p:sp>
    </p:spTree>
    <p:extLst>
      <p:ext uri="{BB962C8B-B14F-4D97-AF65-F5344CB8AC3E}">
        <p14:creationId xmlns:p14="http://schemas.microsoft.com/office/powerpoint/2010/main" val="297562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en-US" altLang="zh-TW" dirty="0"/>
              <a:t>20</a:t>
            </a:r>
            <a:endParaRPr lang="en-US" dirty="0"/>
          </a:p>
        </p:txBody>
      </p:sp>
      <p:sp>
        <p:nvSpPr>
          <p:cNvPr id="3" name="矩形 2"/>
          <p:cNvSpPr/>
          <p:nvPr/>
        </p:nvSpPr>
        <p:spPr>
          <a:xfrm>
            <a:off x="3229662" y="533400"/>
            <a:ext cx="3262432" cy="707886"/>
          </a:xfrm>
          <a:prstGeom prst="rect">
            <a:avLst/>
          </a:prstGeom>
        </p:spPr>
        <p:txBody>
          <a:bodyPr wrap="none">
            <a:spAutoFit/>
          </a:bodyPr>
          <a:lstStyle/>
          <a:p>
            <a:pPr lvl="0"/>
            <a:r>
              <a:rPr lang="zh-TW" altLang="en-US" sz="4000" dirty="0">
                <a:solidFill>
                  <a:srgbClr val="0000FF"/>
                </a:solidFill>
                <a:latin typeface="標楷體" panose="03000509000000000000" pitchFamily="65" charset="-120"/>
              </a:rPr>
              <a:t>職業薪資趨勢</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8777710" cy="4114800"/>
          </a:xfrm>
          <a:prstGeom prst="rect">
            <a:avLst/>
          </a:prstGeom>
        </p:spPr>
      </p:pic>
    </p:spTree>
    <p:extLst>
      <p:ext uri="{BB962C8B-B14F-4D97-AF65-F5344CB8AC3E}">
        <p14:creationId xmlns:p14="http://schemas.microsoft.com/office/powerpoint/2010/main" val="175076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a:p>
        </p:txBody>
      </p:sp>
      <p:sp>
        <p:nvSpPr>
          <p:cNvPr id="3" name="矩形 2"/>
          <p:cNvSpPr/>
          <p:nvPr/>
        </p:nvSpPr>
        <p:spPr>
          <a:xfrm>
            <a:off x="1988198" y="609600"/>
            <a:ext cx="4801314" cy="707886"/>
          </a:xfrm>
          <a:prstGeom prst="rect">
            <a:avLst/>
          </a:prstGeom>
        </p:spPr>
        <p:txBody>
          <a:bodyPr wrap="none">
            <a:spAutoFit/>
          </a:bodyPr>
          <a:lstStyle/>
          <a:p>
            <a:pPr lvl="0" algn="ctr"/>
            <a:r>
              <a:rPr lang="zh-TW" altLang="en-US" sz="4000" dirty="0">
                <a:solidFill>
                  <a:srgbClr val="0000FF"/>
                </a:solidFill>
                <a:latin typeface="標楷體" panose="03000509000000000000" pitchFamily="65" charset="-120"/>
              </a:rPr>
              <a:t>台灣就業通影音專區</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564578"/>
            <a:ext cx="9144000" cy="5067057"/>
          </a:xfrm>
          <a:prstGeom prst="rect">
            <a:avLst/>
          </a:prstGeom>
        </p:spPr>
      </p:pic>
    </p:spTree>
    <p:extLst>
      <p:ext uri="{BB962C8B-B14F-4D97-AF65-F5344CB8AC3E}">
        <p14:creationId xmlns:p14="http://schemas.microsoft.com/office/powerpoint/2010/main" val="124119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a:p>
        </p:txBody>
      </p:sp>
      <p:sp>
        <p:nvSpPr>
          <p:cNvPr id="3" name="矩形 2"/>
          <p:cNvSpPr/>
          <p:nvPr/>
        </p:nvSpPr>
        <p:spPr>
          <a:xfrm>
            <a:off x="1090518" y="609600"/>
            <a:ext cx="6596678" cy="707886"/>
          </a:xfrm>
          <a:prstGeom prst="rect">
            <a:avLst/>
          </a:prstGeom>
        </p:spPr>
        <p:txBody>
          <a:bodyPr wrap="none">
            <a:spAutoFit/>
          </a:bodyPr>
          <a:lstStyle/>
          <a:p>
            <a:pPr lvl="0" algn="ctr"/>
            <a:r>
              <a:rPr lang="zh-TW" altLang="en-US" sz="4000" dirty="0">
                <a:solidFill>
                  <a:srgbClr val="0000FF"/>
                </a:solidFill>
                <a:latin typeface="標楷體" panose="03000509000000000000" pitchFamily="65" charset="-120"/>
              </a:rPr>
              <a:t>賈伯斯時間</a:t>
            </a:r>
            <a:r>
              <a:rPr lang="en-US" altLang="zh-TW" sz="4000" dirty="0">
                <a:solidFill>
                  <a:srgbClr val="0000FF"/>
                </a:solidFill>
                <a:latin typeface="標楷體" panose="03000509000000000000" pitchFamily="65" charset="-120"/>
              </a:rPr>
              <a:t>-</a:t>
            </a:r>
            <a:r>
              <a:rPr lang="zh-TW" altLang="en-US" sz="4000" dirty="0">
                <a:solidFill>
                  <a:srgbClr val="0000FF"/>
                </a:solidFill>
                <a:latin typeface="標楷體" panose="03000509000000000000" pitchFamily="65" charset="-120"/>
              </a:rPr>
              <a:t>職場達人的一天</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317486"/>
            <a:ext cx="9144000" cy="5320424"/>
          </a:xfrm>
          <a:prstGeom prst="rect">
            <a:avLst/>
          </a:prstGeom>
        </p:spPr>
      </p:pic>
    </p:spTree>
    <p:extLst>
      <p:ext uri="{BB962C8B-B14F-4D97-AF65-F5344CB8AC3E}">
        <p14:creationId xmlns:p14="http://schemas.microsoft.com/office/powerpoint/2010/main" val="312146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28B90"/>
        </a:solidFill>
        <a:effectLst/>
      </p:bgPr>
    </p:bg>
    <p:spTree>
      <p:nvGrpSpPr>
        <p:cNvPr id="1" name=""/>
        <p:cNvGrpSpPr/>
        <p:nvPr/>
      </p:nvGrpSpPr>
      <p:grpSpPr>
        <a:xfrm>
          <a:off x="0" y="0"/>
          <a:ext cx="0" cy="0"/>
          <a:chOff x="0" y="0"/>
          <a:chExt cx="0" cy="0"/>
        </a:xfrm>
      </p:grpSpPr>
      <p:sp>
        <p:nvSpPr>
          <p:cNvPr id="5" name="직사각형 4"/>
          <p:cNvSpPr/>
          <p:nvPr/>
        </p:nvSpPr>
        <p:spPr>
          <a:xfrm>
            <a:off x="0" y="4686300"/>
            <a:ext cx="9144000" cy="1314450"/>
          </a:xfrm>
          <a:prstGeom prst="rect">
            <a:avLst/>
          </a:prstGeom>
          <a:solidFill>
            <a:srgbClr val="726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6" name="직사각형 5"/>
          <p:cNvSpPr/>
          <p:nvPr/>
        </p:nvSpPr>
        <p:spPr>
          <a:xfrm>
            <a:off x="0" y="4524375"/>
            <a:ext cx="91440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2" name="그룹 1"/>
          <p:cNvGrpSpPr/>
          <p:nvPr/>
        </p:nvGrpSpPr>
        <p:grpSpPr>
          <a:xfrm>
            <a:off x="905170" y="1057276"/>
            <a:ext cx="7056569" cy="3250280"/>
            <a:chOff x="1206894" y="266700"/>
            <a:chExt cx="9408758" cy="4333707"/>
          </a:xfrm>
        </p:grpSpPr>
        <p:sp>
          <p:nvSpPr>
            <p:cNvPr id="14" name="직사각형 13"/>
            <p:cNvSpPr/>
            <p:nvPr/>
          </p:nvSpPr>
          <p:spPr>
            <a:xfrm>
              <a:off x="1569915" y="331177"/>
              <a:ext cx="9000000" cy="10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5" name="타원 14"/>
            <p:cNvSpPr/>
            <p:nvPr/>
          </p:nvSpPr>
          <p:spPr>
            <a:xfrm>
              <a:off x="1206894" y="484393"/>
              <a:ext cx="9408757" cy="688747"/>
            </a:xfrm>
            <a:prstGeom prst="ellipse">
              <a:avLst/>
            </a:prstGeom>
            <a:solidFill>
              <a:schemeClr val="tx1">
                <a:alpha val="56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1" name="직사각형 10"/>
            <p:cNvSpPr/>
            <p:nvPr/>
          </p:nvSpPr>
          <p:spPr>
            <a:xfrm>
              <a:off x="1741365" y="482600"/>
              <a:ext cx="8686800" cy="355556"/>
            </a:xfrm>
            <a:prstGeom prst="rect">
              <a:avLst/>
            </a:prstGeom>
            <a:gradFill>
              <a:gsLst>
                <a:gs pos="0">
                  <a:schemeClr val="bg1">
                    <a:lumMod val="95000"/>
                  </a:schemeClr>
                </a:gs>
                <a:gs pos="12000">
                  <a:schemeClr val="bg1">
                    <a:lumMod val="95000"/>
                  </a:schemeClr>
                </a:gs>
                <a:gs pos="24000">
                  <a:schemeClr val="bg1">
                    <a:shade val="100000"/>
                    <a:satMod val="1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2" name="직사각형 11"/>
            <p:cNvSpPr/>
            <p:nvPr/>
          </p:nvSpPr>
          <p:spPr>
            <a:xfrm>
              <a:off x="1741365" y="266700"/>
              <a:ext cx="8686800" cy="215900"/>
            </a:xfrm>
            <a:prstGeom prst="rect">
              <a:avLst/>
            </a:prstGeom>
            <a:gradFill flip="none" rotWithShape="1">
              <a:gsLst>
                <a:gs pos="0">
                  <a:schemeClr val="bg1">
                    <a:shade val="67500"/>
                    <a:satMod val="115000"/>
                  </a:schemeClr>
                </a:gs>
                <a:gs pos="100000">
                  <a:schemeClr val="bg1">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51" name="모서리가 둥근 직사각형 50"/>
            <p:cNvSpPr/>
            <p:nvPr/>
          </p:nvSpPr>
          <p:spPr>
            <a:xfrm rot="5400000">
              <a:off x="8331597" y="2415978"/>
              <a:ext cx="4323138" cy="45719"/>
            </a:xfrm>
            <a:prstGeom prst="roundRect">
              <a:avLst>
                <a:gd name="adj" fmla="val 50000"/>
              </a:avLst>
            </a:prstGeom>
            <a:noFill/>
            <a:ln w="22225" cap="rnd">
              <a:solidFill>
                <a:schemeClr val="bg1">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52" name="직사각형 51"/>
            <p:cNvSpPr/>
            <p:nvPr/>
          </p:nvSpPr>
          <p:spPr>
            <a:xfrm>
              <a:off x="10524232" y="331177"/>
              <a:ext cx="91420" cy="10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50" name="직사각형 49"/>
          <p:cNvSpPr/>
          <p:nvPr/>
        </p:nvSpPr>
        <p:spPr>
          <a:xfrm>
            <a:off x="2940925" y="1575917"/>
            <a:ext cx="3379913" cy="1998047"/>
          </a:xfrm>
          <a:prstGeom prst="rect">
            <a:avLst/>
          </a:prstGeom>
        </p:spPr>
        <p:txBody>
          <a:bodyPr wrap="square">
            <a:spAutoFit/>
          </a:bodyPr>
          <a:lstStyle/>
          <a:p>
            <a:pPr marL="0" marR="0" lvl="0" indent="0" algn="ctr" defTabSz="685800" rtl="0" eaLnBrk="1" fontAlgn="auto" latinLnBrk="1" hangingPunct="1">
              <a:lnSpc>
                <a:spcPct val="150000"/>
              </a:lnSpc>
              <a:spcBef>
                <a:spcPts val="0"/>
              </a:spcBef>
              <a:spcAft>
                <a:spcPts val="0"/>
              </a:spcAft>
              <a:buClrTx/>
              <a:buSzTx/>
              <a:buFontTx/>
              <a:buNone/>
              <a:tabLst/>
              <a:defRPr/>
            </a:pPr>
            <a:r>
              <a:rPr kumimoji="0" lang="zh-TW" altLang="en-US" sz="4400" b="1" i="1"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簡報結束</a:t>
            </a:r>
          </a:p>
          <a:p>
            <a:pPr marL="0" marR="0" lvl="0" indent="0" algn="ctr" defTabSz="685800" rtl="0" eaLnBrk="1" fontAlgn="auto" latinLnBrk="1" hangingPunct="1">
              <a:lnSpc>
                <a:spcPct val="150000"/>
              </a:lnSpc>
              <a:spcBef>
                <a:spcPts val="0"/>
              </a:spcBef>
              <a:spcAft>
                <a:spcPts val="0"/>
              </a:spcAft>
              <a:buClrTx/>
              <a:buSzTx/>
              <a:buFontTx/>
              <a:buNone/>
              <a:tabLst/>
              <a:defRPr/>
            </a:pPr>
            <a:r>
              <a:rPr kumimoji="0" lang="zh-TW" altLang="en-US" sz="4400" b="1" i="1"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敬請指教</a:t>
            </a:r>
          </a:p>
        </p:txBody>
      </p:sp>
      <p:grpSp>
        <p:nvGrpSpPr>
          <p:cNvPr id="53" name="Group 4"/>
          <p:cNvGrpSpPr>
            <a:grpSpLocks noChangeAspect="1"/>
          </p:cNvGrpSpPr>
          <p:nvPr/>
        </p:nvGrpSpPr>
        <p:grpSpPr bwMode="auto">
          <a:xfrm>
            <a:off x="3795126" y="3589331"/>
            <a:ext cx="1514621" cy="1823057"/>
            <a:chOff x="2988" y="1131"/>
            <a:chExt cx="1704" cy="2051"/>
          </a:xfrm>
          <a:effectLst>
            <a:outerShdw blurRad="76200" dir="18900000" sy="23000" kx="-1200000" algn="bl" rotWithShape="0">
              <a:prstClr val="black">
                <a:alpha val="20000"/>
              </a:prstClr>
            </a:outerShdw>
          </a:effectLst>
        </p:grpSpPr>
        <p:sp>
          <p:nvSpPr>
            <p:cNvPr id="54" name="Freeform 6"/>
            <p:cNvSpPr>
              <a:spLocks/>
            </p:cNvSpPr>
            <p:nvPr/>
          </p:nvSpPr>
          <p:spPr bwMode="auto">
            <a:xfrm>
              <a:off x="3252" y="2128"/>
              <a:ext cx="1154" cy="801"/>
            </a:xfrm>
            <a:custGeom>
              <a:avLst/>
              <a:gdLst>
                <a:gd name="T0" fmla="*/ 3463 w 3463"/>
                <a:gd name="T1" fmla="*/ 0 h 2401"/>
                <a:gd name="T2" fmla="*/ 345 w 3463"/>
                <a:gd name="T3" fmla="*/ 2401 h 2401"/>
                <a:gd name="T4" fmla="*/ 0 w 3463"/>
                <a:gd name="T5" fmla="*/ 2401 h 2401"/>
                <a:gd name="T6" fmla="*/ 3123 w 3463"/>
                <a:gd name="T7" fmla="*/ 11 h 2401"/>
                <a:gd name="T8" fmla="*/ 3463 w 3463"/>
                <a:gd name="T9" fmla="*/ 0 h 2401"/>
              </a:gdLst>
              <a:ahLst/>
              <a:cxnLst>
                <a:cxn ang="0">
                  <a:pos x="T0" y="T1"/>
                </a:cxn>
                <a:cxn ang="0">
                  <a:pos x="T2" y="T3"/>
                </a:cxn>
                <a:cxn ang="0">
                  <a:pos x="T4" y="T5"/>
                </a:cxn>
                <a:cxn ang="0">
                  <a:pos x="T6" y="T7"/>
                </a:cxn>
                <a:cxn ang="0">
                  <a:pos x="T8" y="T9"/>
                </a:cxn>
              </a:cxnLst>
              <a:rect l="0" t="0" r="r" b="b"/>
              <a:pathLst>
                <a:path w="3463" h="2401">
                  <a:moveTo>
                    <a:pt x="3463" y="0"/>
                  </a:moveTo>
                  <a:lnTo>
                    <a:pt x="345" y="2401"/>
                  </a:lnTo>
                  <a:lnTo>
                    <a:pt x="0" y="2401"/>
                  </a:lnTo>
                  <a:lnTo>
                    <a:pt x="3123" y="11"/>
                  </a:lnTo>
                  <a:lnTo>
                    <a:pt x="3463" y="0"/>
                  </a:lnTo>
                  <a:close/>
                </a:path>
              </a:pathLst>
            </a:custGeom>
            <a:solidFill>
              <a:srgbClr val="916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5" name="Freeform 7"/>
            <p:cNvSpPr>
              <a:spLocks/>
            </p:cNvSpPr>
            <p:nvPr/>
          </p:nvSpPr>
          <p:spPr bwMode="auto">
            <a:xfrm>
              <a:off x="3274" y="2128"/>
              <a:ext cx="1155" cy="801"/>
            </a:xfrm>
            <a:custGeom>
              <a:avLst/>
              <a:gdLst>
                <a:gd name="T0" fmla="*/ 0 w 3466"/>
                <a:gd name="T1" fmla="*/ 0 h 2401"/>
                <a:gd name="T2" fmla="*/ 3119 w 3466"/>
                <a:gd name="T3" fmla="*/ 2401 h 2401"/>
                <a:gd name="T4" fmla="*/ 3466 w 3466"/>
                <a:gd name="T5" fmla="*/ 2401 h 2401"/>
                <a:gd name="T6" fmla="*/ 340 w 3466"/>
                <a:gd name="T7" fmla="*/ 11 h 2401"/>
                <a:gd name="T8" fmla="*/ 0 w 3466"/>
                <a:gd name="T9" fmla="*/ 0 h 2401"/>
              </a:gdLst>
              <a:ahLst/>
              <a:cxnLst>
                <a:cxn ang="0">
                  <a:pos x="T0" y="T1"/>
                </a:cxn>
                <a:cxn ang="0">
                  <a:pos x="T2" y="T3"/>
                </a:cxn>
                <a:cxn ang="0">
                  <a:pos x="T4" y="T5"/>
                </a:cxn>
                <a:cxn ang="0">
                  <a:pos x="T6" y="T7"/>
                </a:cxn>
                <a:cxn ang="0">
                  <a:pos x="T8" y="T9"/>
                </a:cxn>
              </a:cxnLst>
              <a:rect l="0" t="0" r="r" b="b"/>
              <a:pathLst>
                <a:path w="3466" h="2401">
                  <a:moveTo>
                    <a:pt x="0" y="0"/>
                  </a:moveTo>
                  <a:lnTo>
                    <a:pt x="3119" y="2401"/>
                  </a:lnTo>
                  <a:lnTo>
                    <a:pt x="3466" y="2401"/>
                  </a:lnTo>
                  <a:lnTo>
                    <a:pt x="340" y="11"/>
                  </a:lnTo>
                  <a:lnTo>
                    <a:pt x="0" y="0"/>
                  </a:lnTo>
                  <a:close/>
                </a:path>
              </a:pathLst>
            </a:custGeom>
            <a:solidFill>
              <a:srgbClr val="B58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6" name="Freeform 8"/>
            <p:cNvSpPr>
              <a:spLocks/>
            </p:cNvSpPr>
            <p:nvPr/>
          </p:nvSpPr>
          <p:spPr bwMode="auto">
            <a:xfrm>
              <a:off x="3121" y="2142"/>
              <a:ext cx="1439" cy="1040"/>
            </a:xfrm>
            <a:custGeom>
              <a:avLst/>
              <a:gdLst>
                <a:gd name="T0" fmla="*/ 4315 w 4315"/>
                <a:gd name="T1" fmla="*/ 133 h 3121"/>
                <a:gd name="T2" fmla="*/ 432 w 4315"/>
                <a:gd name="T3" fmla="*/ 3121 h 3121"/>
                <a:gd name="T4" fmla="*/ 0 w 4315"/>
                <a:gd name="T5" fmla="*/ 3121 h 3121"/>
                <a:gd name="T6" fmla="*/ 4073 w 4315"/>
                <a:gd name="T7" fmla="*/ 0 h 3121"/>
                <a:gd name="T8" fmla="*/ 4315 w 4315"/>
                <a:gd name="T9" fmla="*/ 133 h 3121"/>
              </a:gdLst>
              <a:ahLst/>
              <a:cxnLst>
                <a:cxn ang="0">
                  <a:pos x="T0" y="T1"/>
                </a:cxn>
                <a:cxn ang="0">
                  <a:pos x="T2" y="T3"/>
                </a:cxn>
                <a:cxn ang="0">
                  <a:pos x="T4" y="T5"/>
                </a:cxn>
                <a:cxn ang="0">
                  <a:pos x="T6" y="T7"/>
                </a:cxn>
                <a:cxn ang="0">
                  <a:pos x="T8" y="T9"/>
                </a:cxn>
              </a:cxnLst>
              <a:rect l="0" t="0" r="r" b="b"/>
              <a:pathLst>
                <a:path w="4315" h="3121">
                  <a:moveTo>
                    <a:pt x="4315" y="133"/>
                  </a:moveTo>
                  <a:lnTo>
                    <a:pt x="432" y="3121"/>
                  </a:lnTo>
                  <a:lnTo>
                    <a:pt x="0" y="3121"/>
                  </a:lnTo>
                  <a:lnTo>
                    <a:pt x="4073" y="0"/>
                  </a:lnTo>
                  <a:lnTo>
                    <a:pt x="4315" y="133"/>
                  </a:lnTo>
                  <a:close/>
                </a:path>
              </a:pathLst>
            </a:custGeom>
            <a:solidFill>
              <a:srgbClr val="D9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7" name="Freeform 9"/>
            <p:cNvSpPr>
              <a:spLocks/>
            </p:cNvSpPr>
            <p:nvPr/>
          </p:nvSpPr>
          <p:spPr bwMode="auto">
            <a:xfrm>
              <a:off x="3121" y="2142"/>
              <a:ext cx="1439" cy="1040"/>
            </a:xfrm>
            <a:custGeom>
              <a:avLst/>
              <a:gdLst>
                <a:gd name="T0" fmla="*/ 0 w 4315"/>
                <a:gd name="T1" fmla="*/ 133 h 3121"/>
                <a:gd name="T2" fmla="*/ 3883 w 4315"/>
                <a:gd name="T3" fmla="*/ 3121 h 3121"/>
                <a:gd name="T4" fmla="*/ 4315 w 4315"/>
                <a:gd name="T5" fmla="*/ 3121 h 3121"/>
                <a:gd name="T6" fmla="*/ 245 w 4315"/>
                <a:gd name="T7" fmla="*/ 0 h 3121"/>
                <a:gd name="T8" fmla="*/ 0 w 4315"/>
                <a:gd name="T9" fmla="*/ 133 h 3121"/>
              </a:gdLst>
              <a:ahLst/>
              <a:cxnLst>
                <a:cxn ang="0">
                  <a:pos x="T0" y="T1"/>
                </a:cxn>
                <a:cxn ang="0">
                  <a:pos x="T2" y="T3"/>
                </a:cxn>
                <a:cxn ang="0">
                  <a:pos x="T4" y="T5"/>
                </a:cxn>
                <a:cxn ang="0">
                  <a:pos x="T6" y="T7"/>
                </a:cxn>
                <a:cxn ang="0">
                  <a:pos x="T8" y="T9"/>
                </a:cxn>
              </a:cxnLst>
              <a:rect l="0" t="0" r="r" b="b"/>
              <a:pathLst>
                <a:path w="4315" h="3121">
                  <a:moveTo>
                    <a:pt x="0" y="133"/>
                  </a:moveTo>
                  <a:lnTo>
                    <a:pt x="3883" y="3121"/>
                  </a:lnTo>
                  <a:lnTo>
                    <a:pt x="4315" y="3121"/>
                  </a:lnTo>
                  <a:lnTo>
                    <a:pt x="245" y="0"/>
                  </a:lnTo>
                  <a:lnTo>
                    <a:pt x="0" y="133"/>
                  </a:lnTo>
                  <a:close/>
                </a:path>
              </a:pathLst>
            </a:custGeom>
            <a:solidFill>
              <a:srgbClr val="E2B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8" name="Freeform 10"/>
            <p:cNvSpPr>
              <a:spLocks/>
            </p:cNvSpPr>
            <p:nvPr/>
          </p:nvSpPr>
          <p:spPr bwMode="auto">
            <a:xfrm>
              <a:off x="2988" y="1917"/>
              <a:ext cx="368" cy="305"/>
            </a:xfrm>
            <a:custGeom>
              <a:avLst/>
              <a:gdLst>
                <a:gd name="T0" fmla="*/ 429 w 1104"/>
                <a:gd name="T1" fmla="*/ 916 h 916"/>
                <a:gd name="T2" fmla="*/ 0 w 1104"/>
                <a:gd name="T3" fmla="*/ 916 h 916"/>
                <a:gd name="T4" fmla="*/ 0 w 1104"/>
                <a:gd name="T5" fmla="*/ 488 h 916"/>
                <a:gd name="T6" fmla="*/ 838 w 1104"/>
                <a:gd name="T7" fmla="*/ 0 h 916"/>
                <a:gd name="T8" fmla="*/ 1104 w 1104"/>
                <a:gd name="T9" fmla="*/ 0 h 916"/>
                <a:gd name="T10" fmla="*/ 1104 w 1104"/>
                <a:gd name="T11" fmla="*/ 267 h 916"/>
                <a:gd name="T12" fmla="*/ 429 w 1104"/>
                <a:gd name="T13" fmla="*/ 916 h 916"/>
              </a:gdLst>
              <a:ahLst/>
              <a:cxnLst>
                <a:cxn ang="0">
                  <a:pos x="T0" y="T1"/>
                </a:cxn>
                <a:cxn ang="0">
                  <a:pos x="T2" y="T3"/>
                </a:cxn>
                <a:cxn ang="0">
                  <a:pos x="T4" y="T5"/>
                </a:cxn>
                <a:cxn ang="0">
                  <a:pos x="T6" y="T7"/>
                </a:cxn>
                <a:cxn ang="0">
                  <a:pos x="T8" y="T9"/>
                </a:cxn>
                <a:cxn ang="0">
                  <a:pos x="T10" y="T11"/>
                </a:cxn>
                <a:cxn ang="0">
                  <a:pos x="T12" y="T13"/>
                </a:cxn>
              </a:cxnLst>
              <a:rect l="0" t="0" r="r" b="b"/>
              <a:pathLst>
                <a:path w="1104" h="916">
                  <a:moveTo>
                    <a:pt x="429" y="916"/>
                  </a:moveTo>
                  <a:lnTo>
                    <a:pt x="0" y="916"/>
                  </a:lnTo>
                  <a:lnTo>
                    <a:pt x="0" y="488"/>
                  </a:lnTo>
                  <a:lnTo>
                    <a:pt x="838" y="0"/>
                  </a:lnTo>
                  <a:lnTo>
                    <a:pt x="1104" y="0"/>
                  </a:lnTo>
                  <a:lnTo>
                    <a:pt x="1104" y="267"/>
                  </a:lnTo>
                  <a:lnTo>
                    <a:pt x="429" y="916"/>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9" name="Freeform 11"/>
            <p:cNvSpPr>
              <a:spLocks/>
            </p:cNvSpPr>
            <p:nvPr/>
          </p:nvSpPr>
          <p:spPr bwMode="auto">
            <a:xfrm>
              <a:off x="2988" y="1917"/>
              <a:ext cx="368" cy="163"/>
            </a:xfrm>
            <a:custGeom>
              <a:avLst/>
              <a:gdLst>
                <a:gd name="T0" fmla="*/ 429 w 1104"/>
                <a:gd name="T1" fmla="*/ 488 h 488"/>
                <a:gd name="T2" fmla="*/ 0 w 1104"/>
                <a:gd name="T3" fmla="*/ 488 h 488"/>
                <a:gd name="T4" fmla="*/ 838 w 1104"/>
                <a:gd name="T5" fmla="*/ 0 h 488"/>
                <a:gd name="T6" fmla="*/ 1104 w 1104"/>
                <a:gd name="T7" fmla="*/ 0 h 488"/>
                <a:gd name="T8" fmla="*/ 429 w 1104"/>
                <a:gd name="T9" fmla="*/ 488 h 488"/>
              </a:gdLst>
              <a:ahLst/>
              <a:cxnLst>
                <a:cxn ang="0">
                  <a:pos x="T0" y="T1"/>
                </a:cxn>
                <a:cxn ang="0">
                  <a:pos x="T2" y="T3"/>
                </a:cxn>
                <a:cxn ang="0">
                  <a:pos x="T4" y="T5"/>
                </a:cxn>
                <a:cxn ang="0">
                  <a:pos x="T6" y="T7"/>
                </a:cxn>
                <a:cxn ang="0">
                  <a:pos x="T8" y="T9"/>
                </a:cxn>
              </a:cxnLst>
              <a:rect l="0" t="0" r="r" b="b"/>
              <a:pathLst>
                <a:path w="1104" h="488">
                  <a:moveTo>
                    <a:pt x="429" y="488"/>
                  </a:moveTo>
                  <a:lnTo>
                    <a:pt x="0" y="488"/>
                  </a:lnTo>
                  <a:lnTo>
                    <a:pt x="838" y="0"/>
                  </a:lnTo>
                  <a:lnTo>
                    <a:pt x="1104" y="0"/>
                  </a:lnTo>
                  <a:lnTo>
                    <a:pt x="429" y="488"/>
                  </a:lnTo>
                  <a:close/>
                </a:path>
              </a:pathLst>
            </a:custGeom>
            <a:solidFill>
              <a:srgbClr val="EFC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0" name="Rectangle 12"/>
            <p:cNvSpPr>
              <a:spLocks noChangeArrowheads="1"/>
            </p:cNvSpPr>
            <p:nvPr/>
          </p:nvSpPr>
          <p:spPr bwMode="auto">
            <a:xfrm>
              <a:off x="2988" y="2080"/>
              <a:ext cx="143" cy="142"/>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1" name="Freeform 13"/>
            <p:cNvSpPr>
              <a:spLocks/>
            </p:cNvSpPr>
            <p:nvPr/>
          </p:nvSpPr>
          <p:spPr bwMode="auto">
            <a:xfrm>
              <a:off x="4324" y="1917"/>
              <a:ext cx="368" cy="305"/>
            </a:xfrm>
            <a:custGeom>
              <a:avLst/>
              <a:gdLst>
                <a:gd name="T0" fmla="*/ 675 w 1104"/>
                <a:gd name="T1" fmla="*/ 916 h 916"/>
                <a:gd name="T2" fmla="*/ 1104 w 1104"/>
                <a:gd name="T3" fmla="*/ 916 h 916"/>
                <a:gd name="T4" fmla="*/ 1104 w 1104"/>
                <a:gd name="T5" fmla="*/ 488 h 916"/>
                <a:gd name="T6" fmla="*/ 266 w 1104"/>
                <a:gd name="T7" fmla="*/ 0 h 916"/>
                <a:gd name="T8" fmla="*/ 0 w 1104"/>
                <a:gd name="T9" fmla="*/ 0 h 916"/>
                <a:gd name="T10" fmla="*/ 0 w 1104"/>
                <a:gd name="T11" fmla="*/ 267 h 916"/>
                <a:gd name="T12" fmla="*/ 675 w 1104"/>
                <a:gd name="T13" fmla="*/ 916 h 916"/>
              </a:gdLst>
              <a:ahLst/>
              <a:cxnLst>
                <a:cxn ang="0">
                  <a:pos x="T0" y="T1"/>
                </a:cxn>
                <a:cxn ang="0">
                  <a:pos x="T2" y="T3"/>
                </a:cxn>
                <a:cxn ang="0">
                  <a:pos x="T4" y="T5"/>
                </a:cxn>
                <a:cxn ang="0">
                  <a:pos x="T6" y="T7"/>
                </a:cxn>
                <a:cxn ang="0">
                  <a:pos x="T8" y="T9"/>
                </a:cxn>
                <a:cxn ang="0">
                  <a:pos x="T10" y="T11"/>
                </a:cxn>
                <a:cxn ang="0">
                  <a:pos x="T12" y="T13"/>
                </a:cxn>
              </a:cxnLst>
              <a:rect l="0" t="0" r="r" b="b"/>
              <a:pathLst>
                <a:path w="1104" h="916">
                  <a:moveTo>
                    <a:pt x="675" y="916"/>
                  </a:moveTo>
                  <a:lnTo>
                    <a:pt x="1104" y="916"/>
                  </a:lnTo>
                  <a:lnTo>
                    <a:pt x="1104" y="488"/>
                  </a:lnTo>
                  <a:lnTo>
                    <a:pt x="266" y="0"/>
                  </a:lnTo>
                  <a:lnTo>
                    <a:pt x="0" y="0"/>
                  </a:lnTo>
                  <a:lnTo>
                    <a:pt x="0" y="267"/>
                  </a:lnTo>
                  <a:lnTo>
                    <a:pt x="675" y="916"/>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2" name="Freeform 14"/>
            <p:cNvSpPr>
              <a:spLocks/>
            </p:cNvSpPr>
            <p:nvPr/>
          </p:nvSpPr>
          <p:spPr bwMode="auto">
            <a:xfrm>
              <a:off x="4324" y="1917"/>
              <a:ext cx="368" cy="163"/>
            </a:xfrm>
            <a:custGeom>
              <a:avLst/>
              <a:gdLst>
                <a:gd name="T0" fmla="*/ 675 w 1104"/>
                <a:gd name="T1" fmla="*/ 488 h 488"/>
                <a:gd name="T2" fmla="*/ 1104 w 1104"/>
                <a:gd name="T3" fmla="*/ 488 h 488"/>
                <a:gd name="T4" fmla="*/ 266 w 1104"/>
                <a:gd name="T5" fmla="*/ 0 h 488"/>
                <a:gd name="T6" fmla="*/ 0 w 1104"/>
                <a:gd name="T7" fmla="*/ 0 h 488"/>
                <a:gd name="T8" fmla="*/ 675 w 1104"/>
                <a:gd name="T9" fmla="*/ 488 h 488"/>
              </a:gdLst>
              <a:ahLst/>
              <a:cxnLst>
                <a:cxn ang="0">
                  <a:pos x="T0" y="T1"/>
                </a:cxn>
                <a:cxn ang="0">
                  <a:pos x="T2" y="T3"/>
                </a:cxn>
                <a:cxn ang="0">
                  <a:pos x="T4" y="T5"/>
                </a:cxn>
                <a:cxn ang="0">
                  <a:pos x="T6" y="T7"/>
                </a:cxn>
                <a:cxn ang="0">
                  <a:pos x="T8" y="T9"/>
                </a:cxn>
              </a:cxnLst>
              <a:rect l="0" t="0" r="r" b="b"/>
              <a:pathLst>
                <a:path w="1104" h="488">
                  <a:moveTo>
                    <a:pt x="675" y="488"/>
                  </a:moveTo>
                  <a:lnTo>
                    <a:pt x="1104" y="488"/>
                  </a:lnTo>
                  <a:lnTo>
                    <a:pt x="266" y="0"/>
                  </a:lnTo>
                  <a:lnTo>
                    <a:pt x="0" y="0"/>
                  </a:lnTo>
                  <a:lnTo>
                    <a:pt x="675" y="488"/>
                  </a:lnTo>
                  <a:close/>
                </a:path>
              </a:pathLst>
            </a:custGeom>
            <a:solidFill>
              <a:srgbClr val="EFC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3" name="Rectangle 15"/>
            <p:cNvSpPr>
              <a:spLocks noChangeArrowheads="1"/>
            </p:cNvSpPr>
            <p:nvPr/>
          </p:nvSpPr>
          <p:spPr bwMode="auto">
            <a:xfrm>
              <a:off x="4549" y="2080"/>
              <a:ext cx="143" cy="142"/>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4" name="Rectangle 16"/>
            <p:cNvSpPr>
              <a:spLocks noChangeArrowheads="1"/>
            </p:cNvSpPr>
            <p:nvPr/>
          </p:nvSpPr>
          <p:spPr bwMode="auto">
            <a:xfrm>
              <a:off x="4528" y="1685"/>
              <a:ext cx="34" cy="345"/>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5" name="Freeform 17"/>
            <p:cNvSpPr>
              <a:spLocks/>
            </p:cNvSpPr>
            <p:nvPr/>
          </p:nvSpPr>
          <p:spPr bwMode="auto">
            <a:xfrm>
              <a:off x="4514" y="1676"/>
              <a:ext cx="14" cy="354"/>
            </a:xfrm>
            <a:custGeom>
              <a:avLst/>
              <a:gdLst>
                <a:gd name="T0" fmla="*/ 42 w 42"/>
                <a:gd name="T1" fmla="*/ 1064 h 1064"/>
                <a:gd name="T2" fmla="*/ 0 w 42"/>
                <a:gd name="T3" fmla="*/ 1035 h 1064"/>
                <a:gd name="T4" fmla="*/ 0 w 42"/>
                <a:gd name="T5" fmla="*/ 0 h 1064"/>
                <a:gd name="T6" fmla="*/ 42 w 42"/>
                <a:gd name="T7" fmla="*/ 29 h 1064"/>
                <a:gd name="T8" fmla="*/ 42 w 42"/>
                <a:gd name="T9" fmla="*/ 1064 h 1064"/>
              </a:gdLst>
              <a:ahLst/>
              <a:cxnLst>
                <a:cxn ang="0">
                  <a:pos x="T0" y="T1"/>
                </a:cxn>
                <a:cxn ang="0">
                  <a:pos x="T2" y="T3"/>
                </a:cxn>
                <a:cxn ang="0">
                  <a:pos x="T4" y="T5"/>
                </a:cxn>
                <a:cxn ang="0">
                  <a:pos x="T6" y="T7"/>
                </a:cxn>
                <a:cxn ang="0">
                  <a:pos x="T8" y="T9"/>
                </a:cxn>
              </a:cxnLst>
              <a:rect l="0" t="0" r="r" b="b"/>
              <a:pathLst>
                <a:path w="42" h="1064">
                  <a:moveTo>
                    <a:pt x="42" y="1064"/>
                  </a:moveTo>
                  <a:lnTo>
                    <a:pt x="0" y="1035"/>
                  </a:lnTo>
                  <a:lnTo>
                    <a:pt x="0" y="0"/>
                  </a:lnTo>
                  <a:lnTo>
                    <a:pt x="42" y="29"/>
                  </a:lnTo>
                  <a:lnTo>
                    <a:pt x="42" y="1064"/>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6" name="Rectangle 18"/>
            <p:cNvSpPr>
              <a:spLocks noChangeArrowheads="1"/>
            </p:cNvSpPr>
            <p:nvPr/>
          </p:nvSpPr>
          <p:spPr bwMode="auto">
            <a:xfrm>
              <a:off x="4365" y="1433"/>
              <a:ext cx="34" cy="494"/>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7" name="Freeform 19"/>
            <p:cNvSpPr>
              <a:spLocks/>
            </p:cNvSpPr>
            <p:nvPr/>
          </p:nvSpPr>
          <p:spPr bwMode="auto">
            <a:xfrm>
              <a:off x="4350" y="1424"/>
              <a:ext cx="15" cy="503"/>
            </a:xfrm>
            <a:custGeom>
              <a:avLst/>
              <a:gdLst>
                <a:gd name="T0" fmla="*/ 43 w 43"/>
                <a:gd name="T1" fmla="*/ 1510 h 1510"/>
                <a:gd name="T2" fmla="*/ 0 w 43"/>
                <a:gd name="T3" fmla="*/ 1480 h 1510"/>
                <a:gd name="T4" fmla="*/ 0 w 43"/>
                <a:gd name="T5" fmla="*/ 0 h 1510"/>
                <a:gd name="T6" fmla="*/ 43 w 43"/>
                <a:gd name="T7" fmla="*/ 28 h 1510"/>
                <a:gd name="T8" fmla="*/ 43 w 43"/>
                <a:gd name="T9" fmla="*/ 1510 h 1510"/>
              </a:gdLst>
              <a:ahLst/>
              <a:cxnLst>
                <a:cxn ang="0">
                  <a:pos x="T0" y="T1"/>
                </a:cxn>
                <a:cxn ang="0">
                  <a:pos x="T2" y="T3"/>
                </a:cxn>
                <a:cxn ang="0">
                  <a:pos x="T4" y="T5"/>
                </a:cxn>
                <a:cxn ang="0">
                  <a:pos x="T6" y="T7"/>
                </a:cxn>
                <a:cxn ang="0">
                  <a:pos x="T8" y="T9"/>
                </a:cxn>
              </a:cxnLst>
              <a:rect l="0" t="0" r="r" b="b"/>
              <a:pathLst>
                <a:path w="43" h="1510">
                  <a:moveTo>
                    <a:pt x="43" y="1510"/>
                  </a:moveTo>
                  <a:lnTo>
                    <a:pt x="0" y="1480"/>
                  </a:lnTo>
                  <a:lnTo>
                    <a:pt x="0" y="0"/>
                  </a:lnTo>
                  <a:lnTo>
                    <a:pt x="43" y="28"/>
                  </a:lnTo>
                  <a:lnTo>
                    <a:pt x="43" y="1510"/>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8" name="Rectangle 20"/>
            <p:cNvSpPr>
              <a:spLocks noChangeArrowheads="1"/>
            </p:cNvSpPr>
            <p:nvPr/>
          </p:nvSpPr>
          <p:spPr bwMode="auto">
            <a:xfrm>
              <a:off x="3118" y="1685"/>
              <a:ext cx="35" cy="345"/>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69" name="Freeform 21"/>
            <p:cNvSpPr>
              <a:spLocks/>
            </p:cNvSpPr>
            <p:nvPr/>
          </p:nvSpPr>
          <p:spPr bwMode="auto">
            <a:xfrm>
              <a:off x="3152" y="1676"/>
              <a:ext cx="14" cy="354"/>
            </a:xfrm>
            <a:custGeom>
              <a:avLst/>
              <a:gdLst>
                <a:gd name="T0" fmla="*/ 0 w 43"/>
                <a:gd name="T1" fmla="*/ 1064 h 1064"/>
                <a:gd name="T2" fmla="*/ 43 w 43"/>
                <a:gd name="T3" fmla="*/ 1035 h 1064"/>
                <a:gd name="T4" fmla="*/ 43 w 43"/>
                <a:gd name="T5" fmla="*/ 0 h 1064"/>
                <a:gd name="T6" fmla="*/ 0 w 43"/>
                <a:gd name="T7" fmla="*/ 29 h 1064"/>
                <a:gd name="T8" fmla="*/ 0 w 43"/>
                <a:gd name="T9" fmla="*/ 1064 h 1064"/>
              </a:gdLst>
              <a:ahLst/>
              <a:cxnLst>
                <a:cxn ang="0">
                  <a:pos x="T0" y="T1"/>
                </a:cxn>
                <a:cxn ang="0">
                  <a:pos x="T2" y="T3"/>
                </a:cxn>
                <a:cxn ang="0">
                  <a:pos x="T4" y="T5"/>
                </a:cxn>
                <a:cxn ang="0">
                  <a:pos x="T6" y="T7"/>
                </a:cxn>
                <a:cxn ang="0">
                  <a:pos x="T8" y="T9"/>
                </a:cxn>
              </a:cxnLst>
              <a:rect l="0" t="0" r="r" b="b"/>
              <a:pathLst>
                <a:path w="43" h="1064">
                  <a:moveTo>
                    <a:pt x="0" y="1064"/>
                  </a:moveTo>
                  <a:lnTo>
                    <a:pt x="43" y="1035"/>
                  </a:lnTo>
                  <a:lnTo>
                    <a:pt x="43" y="0"/>
                  </a:lnTo>
                  <a:lnTo>
                    <a:pt x="0" y="29"/>
                  </a:lnTo>
                  <a:lnTo>
                    <a:pt x="0" y="1064"/>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0" name="Rectangle 22"/>
            <p:cNvSpPr>
              <a:spLocks noChangeArrowheads="1"/>
            </p:cNvSpPr>
            <p:nvPr/>
          </p:nvSpPr>
          <p:spPr bwMode="auto">
            <a:xfrm>
              <a:off x="3279" y="1436"/>
              <a:ext cx="34" cy="494"/>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1" name="Freeform 23"/>
            <p:cNvSpPr>
              <a:spLocks/>
            </p:cNvSpPr>
            <p:nvPr/>
          </p:nvSpPr>
          <p:spPr bwMode="auto">
            <a:xfrm>
              <a:off x="3313" y="1425"/>
              <a:ext cx="14" cy="505"/>
            </a:xfrm>
            <a:custGeom>
              <a:avLst/>
              <a:gdLst>
                <a:gd name="T0" fmla="*/ 0 w 42"/>
                <a:gd name="T1" fmla="*/ 1514 h 1514"/>
                <a:gd name="T2" fmla="*/ 42 w 42"/>
                <a:gd name="T3" fmla="*/ 1482 h 1514"/>
                <a:gd name="T4" fmla="*/ 42 w 42"/>
                <a:gd name="T5" fmla="*/ 0 h 1514"/>
                <a:gd name="T6" fmla="*/ 0 w 42"/>
                <a:gd name="T7" fmla="*/ 31 h 1514"/>
                <a:gd name="T8" fmla="*/ 0 w 42"/>
                <a:gd name="T9" fmla="*/ 1514 h 1514"/>
              </a:gdLst>
              <a:ahLst/>
              <a:cxnLst>
                <a:cxn ang="0">
                  <a:pos x="T0" y="T1"/>
                </a:cxn>
                <a:cxn ang="0">
                  <a:pos x="T2" y="T3"/>
                </a:cxn>
                <a:cxn ang="0">
                  <a:pos x="T4" y="T5"/>
                </a:cxn>
                <a:cxn ang="0">
                  <a:pos x="T6" y="T7"/>
                </a:cxn>
                <a:cxn ang="0">
                  <a:pos x="T8" y="T9"/>
                </a:cxn>
              </a:cxnLst>
              <a:rect l="0" t="0" r="r" b="b"/>
              <a:pathLst>
                <a:path w="42" h="1514">
                  <a:moveTo>
                    <a:pt x="0" y="1514"/>
                  </a:moveTo>
                  <a:lnTo>
                    <a:pt x="42" y="1482"/>
                  </a:lnTo>
                  <a:lnTo>
                    <a:pt x="42" y="0"/>
                  </a:lnTo>
                  <a:lnTo>
                    <a:pt x="0" y="31"/>
                  </a:lnTo>
                  <a:lnTo>
                    <a:pt x="0" y="1514"/>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2" name="Freeform 24"/>
            <p:cNvSpPr>
              <a:spLocks/>
            </p:cNvSpPr>
            <p:nvPr/>
          </p:nvSpPr>
          <p:spPr bwMode="auto">
            <a:xfrm>
              <a:off x="4324" y="1636"/>
              <a:ext cx="368" cy="108"/>
            </a:xfrm>
            <a:custGeom>
              <a:avLst/>
              <a:gdLst>
                <a:gd name="T0" fmla="*/ 675 w 1104"/>
                <a:gd name="T1" fmla="*/ 324 h 324"/>
                <a:gd name="T2" fmla="*/ 1104 w 1104"/>
                <a:gd name="T3" fmla="*/ 324 h 324"/>
                <a:gd name="T4" fmla="*/ 1104 w 1104"/>
                <a:gd name="T5" fmla="*/ 243 h 324"/>
                <a:gd name="T6" fmla="*/ 266 w 1104"/>
                <a:gd name="T7" fmla="*/ 0 h 324"/>
                <a:gd name="T8" fmla="*/ 0 w 1104"/>
                <a:gd name="T9" fmla="*/ 0 h 324"/>
                <a:gd name="T10" fmla="*/ 0 w 1104"/>
                <a:gd name="T11" fmla="*/ 57 h 324"/>
                <a:gd name="T12" fmla="*/ 675 w 1104"/>
                <a:gd name="T13" fmla="*/ 324 h 324"/>
              </a:gdLst>
              <a:ahLst/>
              <a:cxnLst>
                <a:cxn ang="0">
                  <a:pos x="T0" y="T1"/>
                </a:cxn>
                <a:cxn ang="0">
                  <a:pos x="T2" y="T3"/>
                </a:cxn>
                <a:cxn ang="0">
                  <a:pos x="T4" y="T5"/>
                </a:cxn>
                <a:cxn ang="0">
                  <a:pos x="T6" y="T7"/>
                </a:cxn>
                <a:cxn ang="0">
                  <a:pos x="T8" y="T9"/>
                </a:cxn>
                <a:cxn ang="0">
                  <a:pos x="T10" y="T11"/>
                </a:cxn>
                <a:cxn ang="0">
                  <a:pos x="T12" y="T13"/>
                </a:cxn>
              </a:cxnLst>
              <a:rect l="0" t="0" r="r" b="b"/>
              <a:pathLst>
                <a:path w="1104" h="324">
                  <a:moveTo>
                    <a:pt x="675" y="324"/>
                  </a:moveTo>
                  <a:lnTo>
                    <a:pt x="1104" y="324"/>
                  </a:lnTo>
                  <a:lnTo>
                    <a:pt x="1104" y="243"/>
                  </a:lnTo>
                  <a:lnTo>
                    <a:pt x="266" y="0"/>
                  </a:lnTo>
                  <a:lnTo>
                    <a:pt x="0" y="0"/>
                  </a:lnTo>
                  <a:lnTo>
                    <a:pt x="0" y="57"/>
                  </a:lnTo>
                  <a:lnTo>
                    <a:pt x="675" y="324"/>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3" name="Freeform 25"/>
            <p:cNvSpPr>
              <a:spLocks/>
            </p:cNvSpPr>
            <p:nvPr/>
          </p:nvSpPr>
          <p:spPr bwMode="auto">
            <a:xfrm>
              <a:off x="4324" y="1636"/>
              <a:ext cx="368" cy="81"/>
            </a:xfrm>
            <a:custGeom>
              <a:avLst/>
              <a:gdLst>
                <a:gd name="T0" fmla="*/ 675 w 1104"/>
                <a:gd name="T1" fmla="*/ 243 h 243"/>
                <a:gd name="T2" fmla="*/ 1104 w 1104"/>
                <a:gd name="T3" fmla="*/ 243 h 243"/>
                <a:gd name="T4" fmla="*/ 266 w 1104"/>
                <a:gd name="T5" fmla="*/ 0 h 243"/>
                <a:gd name="T6" fmla="*/ 0 w 1104"/>
                <a:gd name="T7" fmla="*/ 0 h 243"/>
                <a:gd name="T8" fmla="*/ 675 w 1104"/>
                <a:gd name="T9" fmla="*/ 243 h 243"/>
              </a:gdLst>
              <a:ahLst/>
              <a:cxnLst>
                <a:cxn ang="0">
                  <a:pos x="T0" y="T1"/>
                </a:cxn>
                <a:cxn ang="0">
                  <a:pos x="T2" y="T3"/>
                </a:cxn>
                <a:cxn ang="0">
                  <a:pos x="T4" y="T5"/>
                </a:cxn>
                <a:cxn ang="0">
                  <a:pos x="T6" y="T7"/>
                </a:cxn>
                <a:cxn ang="0">
                  <a:pos x="T8" y="T9"/>
                </a:cxn>
              </a:cxnLst>
              <a:rect l="0" t="0" r="r" b="b"/>
              <a:pathLst>
                <a:path w="1104" h="243">
                  <a:moveTo>
                    <a:pt x="675" y="243"/>
                  </a:moveTo>
                  <a:lnTo>
                    <a:pt x="1104" y="243"/>
                  </a:lnTo>
                  <a:lnTo>
                    <a:pt x="266" y="0"/>
                  </a:lnTo>
                  <a:lnTo>
                    <a:pt x="0" y="0"/>
                  </a:lnTo>
                  <a:lnTo>
                    <a:pt x="675" y="243"/>
                  </a:lnTo>
                  <a:close/>
                </a:path>
              </a:pathLst>
            </a:custGeom>
            <a:solidFill>
              <a:srgbClr val="EFC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4" name="Rectangle 26"/>
            <p:cNvSpPr>
              <a:spLocks noChangeArrowheads="1"/>
            </p:cNvSpPr>
            <p:nvPr/>
          </p:nvSpPr>
          <p:spPr bwMode="auto">
            <a:xfrm>
              <a:off x="4549" y="1717"/>
              <a:ext cx="143" cy="28"/>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5" name="Freeform 27"/>
            <p:cNvSpPr>
              <a:spLocks/>
            </p:cNvSpPr>
            <p:nvPr/>
          </p:nvSpPr>
          <p:spPr bwMode="auto">
            <a:xfrm>
              <a:off x="3133" y="2137"/>
              <a:ext cx="1416" cy="115"/>
            </a:xfrm>
            <a:custGeom>
              <a:avLst/>
              <a:gdLst>
                <a:gd name="T0" fmla="*/ 4247 w 4247"/>
                <a:gd name="T1" fmla="*/ 94 h 343"/>
                <a:gd name="T2" fmla="*/ 4214 w 4247"/>
                <a:gd name="T3" fmla="*/ 101 h 343"/>
                <a:gd name="T4" fmla="*/ 3865 w 4247"/>
                <a:gd name="T5" fmla="*/ 172 h 343"/>
                <a:gd name="T6" fmla="*/ 3429 w 4247"/>
                <a:gd name="T7" fmla="*/ 242 h 343"/>
                <a:gd name="T8" fmla="*/ 3086 w 4247"/>
                <a:gd name="T9" fmla="*/ 285 h 343"/>
                <a:gd name="T10" fmla="*/ 2712 w 4247"/>
                <a:gd name="T11" fmla="*/ 321 h 343"/>
                <a:gd name="T12" fmla="*/ 2320 w 4247"/>
                <a:gd name="T13" fmla="*/ 342 h 343"/>
                <a:gd name="T14" fmla="*/ 2120 w 4247"/>
                <a:gd name="T15" fmla="*/ 343 h 343"/>
                <a:gd name="T16" fmla="*/ 1921 w 4247"/>
                <a:gd name="T17" fmla="*/ 342 h 343"/>
                <a:gd name="T18" fmla="*/ 1528 w 4247"/>
                <a:gd name="T19" fmla="*/ 321 h 343"/>
                <a:gd name="T20" fmla="*/ 1155 w 4247"/>
                <a:gd name="T21" fmla="*/ 285 h 343"/>
                <a:gd name="T22" fmla="*/ 814 w 4247"/>
                <a:gd name="T23" fmla="*/ 242 h 343"/>
                <a:gd name="T24" fmla="*/ 380 w 4247"/>
                <a:gd name="T25" fmla="*/ 172 h 343"/>
                <a:gd name="T26" fmla="*/ 33 w 4247"/>
                <a:gd name="T27" fmla="*/ 101 h 343"/>
                <a:gd name="T28" fmla="*/ 0 w 4247"/>
                <a:gd name="T29" fmla="*/ 94 h 343"/>
                <a:gd name="T30" fmla="*/ 0 w 4247"/>
                <a:gd name="T31" fmla="*/ 0 h 343"/>
                <a:gd name="T32" fmla="*/ 4247 w 4247"/>
                <a:gd name="T33" fmla="*/ 0 h 343"/>
                <a:gd name="T34" fmla="*/ 4247 w 4247"/>
                <a:gd name="T35" fmla="*/ 9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7" h="343">
                  <a:moveTo>
                    <a:pt x="4247" y="94"/>
                  </a:moveTo>
                  <a:lnTo>
                    <a:pt x="4214" y="101"/>
                  </a:lnTo>
                  <a:lnTo>
                    <a:pt x="3865" y="172"/>
                  </a:lnTo>
                  <a:lnTo>
                    <a:pt x="3429" y="242"/>
                  </a:lnTo>
                  <a:lnTo>
                    <a:pt x="3086" y="285"/>
                  </a:lnTo>
                  <a:lnTo>
                    <a:pt x="2712" y="321"/>
                  </a:lnTo>
                  <a:lnTo>
                    <a:pt x="2320" y="342"/>
                  </a:lnTo>
                  <a:lnTo>
                    <a:pt x="2120" y="343"/>
                  </a:lnTo>
                  <a:lnTo>
                    <a:pt x="1921" y="342"/>
                  </a:lnTo>
                  <a:lnTo>
                    <a:pt x="1528" y="321"/>
                  </a:lnTo>
                  <a:lnTo>
                    <a:pt x="1155" y="285"/>
                  </a:lnTo>
                  <a:lnTo>
                    <a:pt x="814" y="242"/>
                  </a:lnTo>
                  <a:lnTo>
                    <a:pt x="380" y="172"/>
                  </a:lnTo>
                  <a:lnTo>
                    <a:pt x="33" y="101"/>
                  </a:lnTo>
                  <a:lnTo>
                    <a:pt x="0" y="94"/>
                  </a:lnTo>
                  <a:lnTo>
                    <a:pt x="0" y="0"/>
                  </a:lnTo>
                  <a:lnTo>
                    <a:pt x="4247" y="0"/>
                  </a:lnTo>
                  <a:lnTo>
                    <a:pt x="4247" y="94"/>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6" name="Freeform 28"/>
            <p:cNvSpPr>
              <a:spLocks/>
            </p:cNvSpPr>
            <p:nvPr/>
          </p:nvSpPr>
          <p:spPr bwMode="auto">
            <a:xfrm>
              <a:off x="3133" y="1967"/>
              <a:ext cx="1416" cy="253"/>
            </a:xfrm>
            <a:custGeom>
              <a:avLst/>
              <a:gdLst>
                <a:gd name="T0" fmla="*/ 4247 w 4247"/>
                <a:gd name="T1" fmla="*/ 510 h 759"/>
                <a:gd name="T2" fmla="*/ 4214 w 4247"/>
                <a:gd name="T3" fmla="*/ 518 h 759"/>
                <a:gd name="T4" fmla="*/ 3857 w 4247"/>
                <a:gd name="T5" fmla="*/ 588 h 759"/>
                <a:gd name="T6" fmla="*/ 3413 w 4247"/>
                <a:gd name="T7" fmla="*/ 659 h 759"/>
                <a:gd name="T8" fmla="*/ 3065 w 4247"/>
                <a:gd name="T9" fmla="*/ 702 h 759"/>
                <a:gd name="T10" fmla="*/ 2687 w 4247"/>
                <a:gd name="T11" fmla="*/ 736 h 759"/>
                <a:gd name="T12" fmla="*/ 2293 w 4247"/>
                <a:gd name="T13" fmla="*/ 758 h 759"/>
                <a:gd name="T14" fmla="*/ 2093 w 4247"/>
                <a:gd name="T15" fmla="*/ 759 h 759"/>
                <a:gd name="T16" fmla="*/ 1894 w 4247"/>
                <a:gd name="T17" fmla="*/ 758 h 759"/>
                <a:gd name="T18" fmla="*/ 1504 w 4247"/>
                <a:gd name="T19" fmla="*/ 736 h 759"/>
                <a:gd name="T20" fmla="*/ 1135 w 4247"/>
                <a:gd name="T21" fmla="*/ 702 h 759"/>
                <a:gd name="T22" fmla="*/ 798 w 4247"/>
                <a:gd name="T23" fmla="*/ 659 h 759"/>
                <a:gd name="T24" fmla="*/ 372 w 4247"/>
                <a:gd name="T25" fmla="*/ 588 h 759"/>
                <a:gd name="T26" fmla="*/ 32 w 4247"/>
                <a:gd name="T27" fmla="*/ 518 h 759"/>
                <a:gd name="T28" fmla="*/ 0 w 4247"/>
                <a:gd name="T29" fmla="*/ 510 h 759"/>
                <a:gd name="T30" fmla="*/ 664 w 4247"/>
                <a:gd name="T31" fmla="*/ 0 h 759"/>
                <a:gd name="T32" fmla="*/ 733 w 4247"/>
                <a:gd name="T33" fmla="*/ 11 h 759"/>
                <a:gd name="T34" fmla="*/ 1256 w 4247"/>
                <a:gd name="T35" fmla="*/ 52 h 759"/>
                <a:gd name="T36" fmla="*/ 1799 w 4247"/>
                <a:gd name="T37" fmla="*/ 74 h 759"/>
                <a:gd name="T38" fmla="*/ 2132 w 4247"/>
                <a:gd name="T39" fmla="*/ 75 h 759"/>
                <a:gd name="T40" fmla="*/ 2464 w 4247"/>
                <a:gd name="T41" fmla="*/ 74 h 759"/>
                <a:gd name="T42" fmla="*/ 3001 w 4247"/>
                <a:gd name="T43" fmla="*/ 52 h 759"/>
                <a:gd name="T44" fmla="*/ 3517 w 4247"/>
                <a:gd name="T45" fmla="*/ 11 h 759"/>
                <a:gd name="T46" fmla="*/ 3583 w 4247"/>
                <a:gd name="T47" fmla="*/ 0 h 759"/>
                <a:gd name="T48" fmla="*/ 4247 w 4247"/>
                <a:gd name="T49" fmla="*/ 51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47" h="759">
                  <a:moveTo>
                    <a:pt x="4247" y="510"/>
                  </a:moveTo>
                  <a:lnTo>
                    <a:pt x="4214" y="518"/>
                  </a:lnTo>
                  <a:lnTo>
                    <a:pt x="3857" y="588"/>
                  </a:lnTo>
                  <a:lnTo>
                    <a:pt x="3413" y="659"/>
                  </a:lnTo>
                  <a:lnTo>
                    <a:pt x="3065" y="702"/>
                  </a:lnTo>
                  <a:lnTo>
                    <a:pt x="2687" y="736"/>
                  </a:lnTo>
                  <a:lnTo>
                    <a:pt x="2293" y="758"/>
                  </a:lnTo>
                  <a:lnTo>
                    <a:pt x="2093" y="759"/>
                  </a:lnTo>
                  <a:lnTo>
                    <a:pt x="1894" y="758"/>
                  </a:lnTo>
                  <a:lnTo>
                    <a:pt x="1504" y="736"/>
                  </a:lnTo>
                  <a:lnTo>
                    <a:pt x="1135" y="702"/>
                  </a:lnTo>
                  <a:lnTo>
                    <a:pt x="798" y="659"/>
                  </a:lnTo>
                  <a:lnTo>
                    <a:pt x="372" y="588"/>
                  </a:lnTo>
                  <a:lnTo>
                    <a:pt x="32" y="518"/>
                  </a:lnTo>
                  <a:lnTo>
                    <a:pt x="0" y="510"/>
                  </a:lnTo>
                  <a:lnTo>
                    <a:pt x="664" y="0"/>
                  </a:lnTo>
                  <a:lnTo>
                    <a:pt x="733" y="11"/>
                  </a:lnTo>
                  <a:lnTo>
                    <a:pt x="1256" y="52"/>
                  </a:lnTo>
                  <a:lnTo>
                    <a:pt x="1799" y="74"/>
                  </a:lnTo>
                  <a:lnTo>
                    <a:pt x="2132" y="75"/>
                  </a:lnTo>
                  <a:lnTo>
                    <a:pt x="2464" y="74"/>
                  </a:lnTo>
                  <a:lnTo>
                    <a:pt x="3001" y="52"/>
                  </a:lnTo>
                  <a:lnTo>
                    <a:pt x="3517" y="11"/>
                  </a:lnTo>
                  <a:lnTo>
                    <a:pt x="3583" y="0"/>
                  </a:lnTo>
                  <a:lnTo>
                    <a:pt x="4247" y="510"/>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7" name="Freeform 29"/>
            <p:cNvSpPr>
              <a:spLocks/>
            </p:cNvSpPr>
            <p:nvPr/>
          </p:nvSpPr>
          <p:spPr bwMode="auto">
            <a:xfrm>
              <a:off x="3274" y="1131"/>
              <a:ext cx="1128" cy="418"/>
            </a:xfrm>
            <a:custGeom>
              <a:avLst/>
              <a:gdLst>
                <a:gd name="T0" fmla="*/ 3384 w 3384"/>
                <a:gd name="T1" fmla="*/ 0 h 1254"/>
                <a:gd name="T2" fmla="*/ 3325 w 3384"/>
                <a:gd name="T3" fmla="*/ 8 h 1254"/>
                <a:gd name="T4" fmla="*/ 2777 w 3384"/>
                <a:gd name="T5" fmla="*/ 39 h 1254"/>
                <a:gd name="T6" fmla="*/ 2126 w 3384"/>
                <a:gd name="T7" fmla="*/ 55 h 1254"/>
                <a:gd name="T8" fmla="*/ 1688 w 3384"/>
                <a:gd name="T9" fmla="*/ 58 h 1254"/>
                <a:gd name="T10" fmla="*/ 1252 w 3384"/>
                <a:gd name="T11" fmla="*/ 55 h 1254"/>
                <a:gd name="T12" fmla="*/ 603 w 3384"/>
                <a:gd name="T13" fmla="*/ 39 h 1254"/>
                <a:gd name="T14" fmla="*/ 58 w 3384"/>
                <a:gd name="T15" fmla="*/ 8 h 1254"/>
                <a:gd name="T16" fmla="*/ 0 w 3384"/>
                <a:gd name="T17" fmla="*/ 0 h 1254"/>
                <a:gd name="T18" fmla="*/ 4 w 3384"/>
                <a:gd name="T19" fmla="*/ 1179 h 1254"/>
                <a:gd name="T20" fmla="*/ 84 w 3384"/>
                <a:gd name="T21" fmla="*/ 1189 h 1254"/>
                <a:gd name="T22" fmla="*/ 688 w 3384"/>
                <a:gd name="T23" fmla="*/ 1230 h 1254"/>
                <a:gd name="T24" fmla="*/ 1315 w 3384"/>
                <a:gd name="T25" fmla="*/ 1252 h 1254"/>
                <a:gd name="T26" fmla="*/ 1699 w 3384"/>
                <a:gd name="T27" fmla="*/ 1254 h 1254"/>
                <a:gd name="T28" fmla="*/ 2085 w 3384"/>
                <a:gd name="T29" fmla="*/ 1252 h 1254"/>
                <a:gd name="T30" fmla="*/ 2708 w 3384"/>
                <a:gd name="T31" fmla="*/ 1230 h 1254"/>
                <a:gd name="T32" fmla="*/ 3302 w 3384"/>
                <a:gd name="T33" fmla="*/ 1189 h 1254"/>
                <a:gd name="T34" fmla="*/ 3380 w 3384"/>
                <a:gd name="T35" fmla="*/ 1179 h 1254"/>
                <a:gd name="T36" fmla="*/ 3384 w 3384"/>
                <a:gd name="T37"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4" h="1254">
                  <a:moveTo>
                    <a:pt x="3384" y="0"/>
                  </a:moveTo>
                  <a:lnTo>
                    <a:pt x="3325" y="8"/>
                  </a:lnTo>
                  <a:lnTo>
                    <a:pt x="2777" y="39"/>
                  </a:lnTo>
                  <a:lnTo>
                    <a:pt x="2126" y="55"/>
                  </a:lnTo>
                  <a:lnTo>
                    <a:pt x="1688" y="58"/>
                  </a:lnTo>
                  <a:lnTo>
                    <a:pt x="1252" y="55"/>
                  </a:lnTo>
                  <a:lnTo>
                    <a:pt x="603" y="39"/>
                  </a:lnTo>
                  <a:lnTo>
                    <a:pt x="58" y="8"/>
                  </a:lnTo>
                  <a:lnTo>
                    <a:pt x="0" y="0"/>
                  </a:lnTo>
                  <a:lnTo>
                    <a:pt x="4" y="1179"/>
                  </a:lnTo>
                  <a:lnTo>
                    <a:pt x="84" y="1189"/>
                  </a:lnTo>
                  <a:lnTo>
                    <a:pt x="688" y="1230"/>
                  </a:lnTo>
                  <a:lnTo>
                    <a:pt x="1315" y="1252"/>
                  </a:lnTo>
                  <a:lnTo>
                    <a:pt x="1699" y="1254"/>
                  </a:lnTo>
                  <a:lnTo>
                    <a:pt x="2085" y="1252"/>
                  </a:lnTo>
                  <a:lnTo>
                    <a:pt x="2708" y="1230"/>
                  </a:lnTo>
                  <a:lnTo>
                    <a:pt x="3302" y="1189"/>
                  </a:lnTo>
                  <a:lnTo>
                    <a:pt x="3380" y="1179"/>
                  </a:lnTo>
                  <a:lnTo>
                    <a:pt x="3384" y="0"/>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8" name="Freeform 30"/>
            <p:cNvSpPr>
              <a:spLocks/>
            </p:cNvSpPr>
            <p:nvPr/>
          </p:nvSpPr>
          <p:spPr bwMode="auto">
            <a:xfrm>
              <a:off x="2988" y="1636"/>
              <a:ext cx="368" cy="108"/>
            </a:xfrm>
            <a:custGeom>
              <a:avLst/>
              <a:gdLst>
                <a:gd name="T0" fmla="*/ 429 w 1104"/>
                <a:gd name="T1" fmla="*/ 324 h 324"/>
                <a:gd name="T2" fmla="*/ 0 w 1104"/>
                <a:gd name="T3" fmla="*/ 324 h 324"/>
                <a:gd name="T4" fmla="*/ 0 w 1104"/>
                <a:gd name="T5" fmla="*/ 243 h 324"/>
                <a:gd name="T6" fmla="*/ 838 w 1104"/>
                <a:gd name="T7" fmla="*/ 0 h 324"/>
                <a:gd name="T8" fmla="*/ 1104 w 1104"/>
                <a:gd name="T9" fmla="*/ 0 h 324"/>
                <a:gd name="T10" fmla="*/ 1104 w 1104"/>
                <a:gd name="T11" fmla="*/ 57 h 324"/>
                <a:gd name="T12" fmla="*/ 429 w 1104"/>
                <a:gd name="T13" fmla="*/ 324 h 324"/>
              </a:gdLst>
              <a:ahLst/>
              <a:cxnLst>
                <a:cxn ang="0">
                  <a:pos x="T0" y="T1"/>
                </a:cxn>
                <a:cxn ang="0">
                  <a:pos x="T2" y="T3"/>
                </a:cxn>
                <a:cxn ang="0">
                  <a:pos x="T4" y="T5"/>
                </a:cxn>
                <a:cxn ang="0">
                  <a:pos x="T6" y="T7"/>
                </a:cxn>
                <a:cxn ang="0">
                  <a:pos x="T8" y="T9"/>
                </a:cxn>
                <a:cxn ang="0">
                  <a:pos x="T10" y="T11"/>
                </a:cxn>
                <a:cxn ang="0">
                  <a:pos x="T12" y="T13"/>
                </a:cxn>
              </a:cxnLst>
              <a:rect l="0" t="0" r="r" b="b"/>
              <a:pathLst>
                <a:path w="1104" h="324">
                  <a:moveTo>
                    <a:pt x="429" y="324"/>
                  </a:moveTo>
                  <a:lnTo>
                    <a:pt x="0" y="324"/>
                  </a:lnTo>
                  <a:lnTo>
                    <a:pt x="0" y="243"/>
                  </a:lnTo>
                  <a:lnTo>
                    <a:pt x="838" y="0"/>
                  </a:lnTo>
                  <a:lnTo>
                    <a:pt x="1104" y="0"/>
                  </a:lnTo>
                  <a:lnTo>
                    <a:pt x="1104" y="57"/>
                  </a:lnTo>
                  <a:lnTo>
                    <a:pt x="429" y="324"/>
                  </a:lnTo>
                  <a:close/>
                </a:path>
              </a:pathLst>
            </a:custGeom>
            <a:solidFill>
              <a:srgbClr val="CEA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79" name="Freeform 31"/>
            <p:cNvSpPr>
              <a:spLocks/>
            </p:cNvSpPr>
            <p:nvPr/>
          </p:nvSpPr>
          <p:spPr bwMode="auto">
            <a:xfrm>
              <a:off x="2988" y="1636"/>
              <a:ext cx="368" cy="81"/>
            </a:xfrm>
            <a:custGeom>
              <a:avLst/>
              <a:gdLst>
                <a:gd name="T0" fmla="*/ 429 w 1104"/>
                <a:gd name="T1" fmla="*/ 243 h 243"/>
                <a:gd name="T2" fmla="*/ 0 w 1104"/>
                <a:gd name="T3" fmla="*/ 243 h 243"/>
                <a:gd name="T4" fmla="*/ 838 w 1104"/>
                <a:gd name="T5" fmla="*/ 0 h 243"/>
                <a:gd name="T6" fmla="*/ 1104 w 1104"/>
                <a:gd name="T7" fmla="*/ 0 h 243"/>
                <a:gd name="T8" fmla="*/ 429 w 1104"/>
                <a:gd name="T9" fmla="*/ 243 h 243"/>
              </a:gdLst>
              <a:ahLst/>
              <a:cxnLst>
                <a:cxn ang="0">
                  <a:pos x="T0" y="T1"/>
                </a:cxn>
                <a:cxn ang="0">
                  <a:pos x="T2" y="T3"/>
                </a:cxn>
                <a:cxn ang="0">
                  <a:pos x="T4" y="T5"/>
                </a:cxn>
                <a:cxn ang="0">
                  <a:pos x="T6" y="T7"/>
                </a:cxn>
                <a:cxn ang="0">
                  <a:pos x="T8" y="T9"/>
                </a:cxn>
              </a:cxnLst>
              <a:rect l="0" t="0" r="r" b="b"/>
              <a:pathLst>
                <a:path w="1104" h="243">
                  <a:moveTo>
                    <a:pt x="429" y="243"/>
                  </a:moveTo>
                  <a:lnTo>
                    <a:pt x="0" y="243"/>
                  </a:lnTo>
                  <a:lnTo>
                    <a:pt x="838" y="0"/>
                  </a:lnTo>
                  <a:lnTo>
                    <a:pt x="1104" y="0"/>
                  </a:lnTo>
                  <a:lnTo>
                    <a:pt x="429" y="243"/>
                  </a:lnTo>
                  <a:close/>
                </a:path>
              </a:pathLst>
            </a:custGeom>
            <a:solidFill>
              <a:srgbClr val="EFC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80" name="Rectangle 32"/>
            <p:cNvSpPr>
              <a:spLocks noChangeArrowheads="1"/>
            </p:cNvSpPr>
            <p:nvPr/>
          </p:nvSpPr>
          <p:spPr bwMode="auto">
            <a:xfrm>
              <a:off x="2988" y="1717"/>
              <a:ext cx="143" cy="28"/>
            </a:xfrm>
            <a:prstGeom prst="rect">
              <a:avLst/>
            </a:prstGeom>
            <a:solidFill>
              <a:srgbClr val="E2B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pic>
        <p:nvPicPr>
          <p:cNvPr id="40" name="圖片 39"/>
          <p:cNvPicPr>
            <a:picLocks noChangeAspect="1"/>
          </p:cNvPicPr>
          <p:nvPr/>
        </p:nvPicPr>
        <p:blipFill>
          <a:blip r:embed="rId3"/>
          <a:stretch>
            <a:fillRect/>
          </a:stretch>
        </p:blipFill>
        <p:spPr>
          <a:xfrm>
            <a:off x="7090039" y="67874"/>
            <a:ext cx="2053961" cy="638687"/>
          </a:xfrm>
          <a:prstGeom prst="rect">
            <a:avLst/>
          </a:prstGeom>
        </p:spPr>
      </p:pic>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900" b="0" i="0" u="none" strike="noStrike" kern="1200" cap="none" spc="0" normalizeH="0" baseline="0" noProof="0" dirty="0">
                <a:ln>
                  <a:noFill/>
                </a:ln>
                <a:solidFill>
                  <a:prstClr val="black">
                    <a:tint val="75000"/>
                  </a:prstClr>
                </a:solidFill>
                <a:effectLst/>
                <a:uLnTx/>
                <a:uFillTx/>
                <a:latin typeface="맑은 고딕" panose="020F0502020204030204"/>
                <a:ea typeface="新細明體" panose="02020500000000000000" pitchFamily="18" charset="-120"/>
                <a:cs typeface="+mn-cs"/>
              </a:rPr>
              <a:t>16</a:t>
            </a:r>
            <a:endParaRPr kumimoji="0" lang="ko-KR" altLang="en-US" sz="900" b="0" i="0" u="none" strike="noStrike" kern="1200" cap="none" spc="0" normalizeH="0" baseline="0" noProof="0" dirty="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30952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 y="609600"/>
            <a:ext cx="8458200" cy="6063198"/>
          </a:xfrm>
          <a:prstGeom prst="rect">
            <a:avLst/>
          </a:prstGeom>
        </p:spPr>
        <p:txBody>
          <a:bodyPr wrap="square">
            <a:spAutoFit/>
          </a:bodyPr>
          <a:lstStyle/>
          <a:p>
            <a:r>
              <a:rPr lang="zh-TW" altLang="en-US" sz="2400" dirty="0">
                <a:latin typeface="標楷體" panose="03000509000000000000" pitchFamily="65" charset="-120"/>
                <a:sym typeface="Wingdings 2" pitchFamily="18" charset="2"/>
              </a:rPr>
              <a:t>  </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瞭解職務內容</a:t>
            </a:r>
            <a:r>
              <a:rPr lang="zh-TW" altLang="en-US" sz="2400" dirty="0">
                <a:latin typeface="微軟正黑體" panose="020B0604030504040204" pitchFamily="34" charset="-120"/>
                <a:ea typeface="微軟正黑體" panose="020B0604030504040204" pitchFamily="34" charset="-120"/>
                <a:sym typeface="Wingdings 2" pitchFamily="18" charset="2"/>
              </a:rPr>
              <a:t>：工作所需技能專業、所需負的責任、</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2" pitchFamily="18" charset="2"/>
              </a:rPr>
              <a:t>                                   工作環境狀況。</a:t>
            </a:r>
            <a:br>
              <a:rPr lang="en-US" altLang="zh-TW" sz="2400" dirty="0">
                <a:latin typeface="微軟正黑體" panose="020B0604030504040204" pitchFamily="34" charset="-120"/>
                <a:ea typeface="微軟正黑體" panose="020B0604030504040204" pitchFamily="34" charset="-120"/>
                <a:sym typeface="Wingdings 2" pitchFamily="18" charset="2"/>
              </a:rPr>
            </a:b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pitchFamily="2" charset="2"/>
              </a:rPr>
              <a:t>    </a:t>
            </a:r>
            <a:r>
              <a:rPr lang="zh-TW" altLang="en-US" sz="2400" dirty="0">
                <a:latin typeface="微軟正黑體" panose="020B0604030504040204" pitchFamily="34" charset="-120"/>
                <a:ea typeface="微軟正黑體" panose="020B0604030504040204" pitchFamily="34" charset="-120"/>
                <a:sym typeface="Wingdings 2" pitchFamily="18" charset="2"/>
              </a:rPr>
              <a:t></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瞭解職務條件</a:t>
            </a:r>
            <a:r>
              <a:rPr lang="zh-TW" altLang="en-US" sz="2400" dirty="0">
                <a:latin typeface="微軟正黑體" panose="020B0604030504040204" pitchFamily="34" charset="-120"/>
                <a:ea typeface="微軟正黑體" panose="020B0604030504040204" pitchFamily="34" charset="-120"/>
                <a:sym typeface="Wingdings 2" pitchFamily="18" charset="2"/>
              </a:rPr>
              <a:t>：即用人單位條件，如基本學經歷門檻、</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en-US" altLang="zh-TW" sz="2400" dirty="0">
                <a:latin typeface="微軟正黑體" panose="020B0604030504040204" pitchFamily="34" charset="-120"/>
                <a:ea typeface="微軟正黑體" panose="020B0604030504040204" pitchFamily="34" charset="-120"/>
                <a:sym typeface="Wingdings 2" pitchFamily="18" charset="2"/>
              </a:rPr>
              <a:t>                    </a:t>
            </a:r>
            <a:r>
              <a:rPr lang="zh-TW" altLang="en-US" sz="2400" dirty="0">
                <a:latin typeface="微軟正黑體" panose="020B0604030504040204" pitchFamily="34" charset="-120"/>
                <a:ea typeface="微軟正黑體" panose="020B0604030504040204" pitchFamily="34" charset="-120"/>
                <a:sym typeface="Wingdings 2" pitchFamily="18" charset="2"/>
              </a:rPr>
              <a:t>                需具備的證照、個人特質。</a:t>
            </a:r>
            <a:br>
              <a:rPr lang="en-US" altLang="zh-TW" sz="2400" dirty="0">
                <a:latin typeface="微軟正黑體" panose="020B0604030504040204" pitchFamily="34" charset="-120"/>
                <a:ea typeface="微軟正黑體" panose="020B0604030504040204" pitchFamily="34" charset="-120"/>
                <a:sym typeface="Wingdings 2" pitchFamily="18" charset="2"/>
              </a:rPr>
            </a:b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pitchFamily="2" charset="2"/>
              </a:rPr>
              <a:t>    </a:t>
            </a:r>
            <a:r>
              <a:rPr lang="zh-TW" altLang="en-US" sz="2400" dirty="0">
                <a:latin typeface="微軟正黑體" panose="020B0604030504040204" pitchFamily="34" charset="-120"/>
                <a:ea typeface="微軟正黑體" panose="020B0604030504040204" pitchFamily="34" charset="-120"/>
                <a:sym typeface="Wingdings 2" pitchFamily="18" charset="2"/>
              </a:rPr>
              <a:t></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瞭解公司訊息</a:t>
            </a:r>
            <a:r>
              <a:rPr lang="zh-TW" altLang="en-US" sz="2400" dirty="0">
                <a:latin typeface="微軟正黑體" panose="020B0604030504040204" pitchFamily="34" charset="-120"/>
                <a:ea typeface="微軟正黑體" panose="020B0604030504040204" pitchFamily="34" charset="-120"/>
                <a:sym typeface="Wingdings 2" pitchFamily="18" charset="2"/>
              </a:rPr>
              <a:t>：如公司經營理念、願景、主要產品、</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2" pitchFamily="18" charset="2"/>
              </a:rPr>
              <a:t>                                    公司沿革、未來方向。</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pitchFamily="2" charset="2"/>
              </a:rPr>
              <a:t>    </a:t>
            </a:r>
            <a:r>
              <a:rPr lang="zh-TW" altLang="en-US" sz="2400" dirty="0">
                <a:latin typeface="微軟正黑體" panose="020B0604030504040204" pitchFamily="34" charset="-120"/>
                <a:ea typeface="微軟正黑體" panose="020B0604030504040204" pitchFamily="34" charset="-120"/>
                <a:sym typeface="Wingdings 2" pitchFamily="18" charset="2"/>
              </a:rPr>
              <a:t></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請養足精神</a:t>
            </a:r>
            <a:endParaRPr lang="en-US" altLang="zh-TW" sz="2400" dirty="0">
              <a:solidFill>
                <a:srgbClr val="C00000"/>
              </a:solidFill>
              <a:latin typeface="微軟正黑體" panose="020B0604030504040204" pitchFamily="34" charset="-120"/>
              <a:ea typeface="微軟正黑體" panose="020B0604030504040204" pitchFamily="34" charset="-120"/>
              <a:sym typeface="Wingdings 2" pitchFamily="18" charset="2"/>
            </a:endParaRPr>
          </a:p>
          <a:p>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pitchFamily="2" charset="2"/>
              </a:rPr>
              <a:t>    </a:t>
            </a:r>
            <a:r>
              <a:rPr lang="zh-TW" altLang="en-US" sz="2400" dirty="0">
                <a:latin typeface="微軟正黑體" panose="020B0604030504040204" pitchFamily="34" charset="-120"/>
                <a:ea typeface="微軟正黑體" panose="020B0604030504040204" pitchFamily="34" charset="-120"/>
                <a:sym typeface="Wingdings 2" pitchFamily="18" charset="2"/>
              </a:rPr>
              <a:t></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確認交通路線</a:t>
            </a:r>
            <a:br>
              <a:rPr lang="en-US" altLang="zh-TW" sz="2400" dirty="0">
                <a:solidFill>
                  <a:srgbClr val="C00000"/>
                </a:solidFill>
                <a:latin typeface="微軟正黑體" panose="020B0604030504040204" pitchFamily="34" charset="-120"/>
                <a:ea typeface="微軟正黑體" panose="020B0604030504040204" pitchFamily="34" charset="-120"/>
                <a:sym typeface="Wingdings 2" pitchFamily="18" charset="2"/>
              </a:rPr>
            </a:b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2" pitchFamily="18" charset="2"/>
              </a:rPr>
              <a:t>    </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留意服裝儀容</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400" dirty="0">
                <a:latin typeface="微軟正黑體" panose="020B0604030504040204" pitchFamily="34" charset="-120"/>
                <a:ea typeface="微軟正黑體" panose="020B0604030504040204" pitchFamily="34" charset="-120"/>
                <a:sym typeface="Wingdings 2" pitchFamily="18" charset="2"/>
              </a:rPr>
              <a:t>    </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事先預備</a:t>
            </a:r>
            <a:r>
              <a:rPr lang="zh-TW" altLang="en-US" sz="2400" dirty="0">
                <a:latin typeface="微軟正黑體" panose="020B0604030504040204" pitchFamily="34" charset="-120"/>
                <a:ea typeface="微軟正黑體" panose="020B0604030504040204" pitchFamily="34" charset="-120"/>
                <a:sym typeface="Wingdings 2" pitchFamily="18" charset="2"/>
              </a:rPr>
              <a:t>面試時可能被問到的問題，或是進行</a:t>
            </a:r>
            <a:r>
              <a:rPr lang="zh-TW" altLang="en-US" sz="2400" dirty="0">
                <a:solidFill>
                  <a:srgbClr val="C00000"/>
                </a:solidFill>
                <a:latin typeface="微軟正黑體" panose="020B0604030504040204" pitchFamily="34" charset="-120"/>
                <a:ea typeface="微軟正黑體" panose="020B0604030504040204" pitchFamily="34" charset="-120"/>
                <a:sym typeface="Wingdings 2" pitchFamily="18" charset="2"/>
              </a:rPr>
              <a:t>模擬練習</a:t>
            </a:r>
            <a:endParaRPr lang="en-US" altLang="zh-TW" sz="2400" dirty="0">
              <a:latin typeface="微軟正黑體" panose="020B0604030504040204" pitchFamily="34" charset="-120"/>
              <a:ea typeface="微軟正黑體" panose="020B0604030504040204" pitchFamily="34" charset="-120"/>
              <a:sym typeface="Wingdings 2" pitchFamily="18" charset="2"/>
            </a:endParaRPr>
          </a:p>
          <a:p>
            <a:r>
              <a:rPr lang="zh-TW" altLang="en-US" sz="2800" dirty="0">
                <a:latin typeface="標楷體" panose="03000509000000000000" pitchFamily="65" charset="-120"/>
                <a:sym typeface="Wingdings 2" pitchFamily="18" charset="2"/>
              </a:rPr>
              <a:t> </a:t>
            </a:r>
            <a:endParaRPr lang="en-US" altLang="zh-TW" sz="2400" dirty="0">
              <a:solidFill>
                <a:prstClr val="black"/>
              </a:solidFill>
              <a:latin typeface="微軟正黑體" panose="020B0604030504040204" pitchFamily="34" charset="-120"/>
              <a:ea typeface="微軟正黑體" panose="020B0604030504040204" pitchFamily="34" charset="-120"/>
              <a:sym typeface="Wingdings 2" pitchFamily="18" charset="2"/>
            </a:endParaRPr>
          </a:p>
        </p:txBody>
      </p:sp>
      <p:sp>
        <p:nvSpPr>
          <p:cNvPr id="2" name="頁尾版面配置區 1"/>
          <p:cNvSpPr>
            <a:spLocks noGrp="1"/>
          </p:cNvSpPr>
          <p:nvPr>
            <p:ph type="ftr" sz="quarter" idx="11"/>
          </p:nvPr>
        </p:nvSpPr>
        <p:spPr/>
        <p:txBody>
          <a:bodyPr/>
          <a:lstStyle/>
          <a:p>
            <a:r>
              <a:rPr lang="en-US" altLang="zh-TW" dirty="0"/>
              <a:t>3</a:t>
            </a:r>
          </a:p>
          <a:p>
            <a:endParaRPr lang="en-US" dirty="0"/>
          </a:p>
        </p:txBody>
      </p:sp>
    </p:spTree>
    <p:extLst>
      <p:ext uri="{BB962C8B-B14F-4D97-AF65-F5344CB8AC3E}">
        <p14:creationId xmlns:p14="http://schemas.microsoft.com/office/powerpoint/2010/main" val="2211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cap="none" dirty="0">
                <a:solidFill>
                  <a:srgbClr val="515F7B"/>
                </a:solidFill>
                <a:latin typeface="微軟正黑體" panose="020B0604030504040204" pitchFamily="34" charset="-120"/>
                <a:ea typeface="微軟正黑體" panose="020B0604030504040204" pitchFamily="34" charset="-120"/>
              </a:rPr>
              <a:t>服裝儀容的準備</a:t>
            </a:r>
            <a:endParaRPr lang="zh-TW" altLang="en-US" sz="4000" b="1" dirty="0">
              <a:latin typeface="微軟正黑體" panose="020B0604030504040204" pitchFamily="34" charset="-120"/>
              <a:ea typeface="微軟正黑體" panose="020B0604030504040204" pitchFamily="34" charset="-120"/>
            </a:endParaRPr>
          </a:p>
        </p:txBody>
      </p:sp>
      <p:sp>
        <p:nvSpPr>
          <p:cNvPr id="4" name="圓角矩形 3"/>
          <p:cNvSpPr/>
          <p:nvPr/>
        </p:nvSpPr>
        <p:spPr bwMode="auto">
          <a:xfrm>
            <a:off x="4708219" y="2093976"/>
            <a:ext cx="4321175" cy="3384550"/>
          </a:xfrm>
          <a:prstGeom prst="roundRect">
            <a:avLst/>
          </a:prstGeom>
          <a:solidFill>
            <a:srgbClr val="839EE3">
              <a:lumMod val="40000"/>
              <a:lumOff val="60000"/>
            </a:srgbClr>
          </a:solidFill>
          <a:ln w="12700" cap="flat" cmpd="sng" algn="ctr">
            <a:solidFill>
              <a:srgbClr val="FFFFFF"/>
            </a:solidFill>
            <a:prstDash val="solid"/>
            <a:miter lim="800000"/>
            <a:headEnd type="none" w="med" len="med"/>
            <a:tailEnd type="none" w="med" len="med"/>
          </a:ln>
          <a:effectLst/>
          <a:extLst/>
        </p:spPr>
        <p:txBody>
          <a:bodyPr/>
          <a:lstStyle/>
          <a:p>
            <a:pPr marL="342900" marR="0" lvl="0" indent="-342900" defTabSz="914400" eaLnBrk="1" fontAlgn="base" latinLnBrk="0" hangingPunct="1">
              <a:lnSpc>
                <a:spcPct val="100000"/>
              </a:lnSpc>
              <a:spcBef>
                <a:spcPct val="20000"/>
              </a:spcBef>
              <a:spcAft>
                <a:spcPct val="0"/>
              </a:spcAft>
              <a:buClr>
                <a:srgbClr val="839EE3"/>
              </a:buClr>
              <a:buSzTx/>
              <a:buFontTx/>
              <a:buChar char="•"/>
              <a:tabLst/>
              <a:defRPr/>
            </a:pPr>
            <a:r>
              <a:rPr kumimoji="0" lang="zh-TW" altLang="en-US"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rPr>
              <a:t>儀容整潔</a:t>
            </a:r>
            <a:endParaRPr kumimoji="0" lang="en-US" altLang="zh-TW"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endParaRPr>
          </a:p>
          <a:p>
            <a:pPr marL="342900" marR="0" lvl="0" indent="-342900" defTabSz="914400" eaLnBrk="1" fontAlgn="base" latinLnBrk="0" hangingPunct="1">
              <a:lnSpc>
                <a:spcPct val="100000"/>
              </a:lnSpc>
              <a:spcBef>
                <a:spcPct val="20000"/>
              </a:spcBef>
              <a:spcAft>
                <a:spcPct val="0"/>
              </a:spcAft>
              <a:buClr>
                <a:srgbClr val="839EE3"/>
              </a:buClr>
              <a:buSzTx/>
              <a:buFontTx/>
              <a:buChar char="•"/>
              <a:tabLst/>
              <a:defRPr/>
            </a:pPr>
            <a:r>
              <a:rPr kumimoji="0" lang="zh-TW" altLang="en-US"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rPr>
              <a:t>服裝簡潔大方</a:t>
            </a:r>
            <a:endParaRPr kumimoji="0" lang="en-US" altLang="zh-TW"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endParaRPr>
          </a:p>
          <a:p>
            <a:pPr marL="342900" marR="0" lvl="0" indent="-342900" defTabSz="914400" eaLnBrk="1" fontAlgn="base" latinLnBrk="0" hangingPunct="1">
              <a:lnSpc>
                <a:spcPct val="100000"/>
              </a:lnSpc>
              <a:spcBef>
                <a:spcPct val="20000"/>
              </a:spcBef>
              <a:spcAft>
                <a:spcPct val="0"/>
              </a:spcAft>
              <a:buClr>
                <a:srgbClr val="839EE3"/>
              </a:buClr>
              <a:buSzTx/>
              <a:buFontTx/>
              <a:buChar char="•"/>
              <a:tabLst/>
              <a:defRPr/>
            </a:pPr>
            <a:r>
              <a:rPr kumimoji="0" lang="zh-TW" altLang="en-US"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rPr>
              <a:t>穿戴合宜裝飾</a:t>
            </a:r>
            <a:endParaRPr kumimoji="0" lang="en-US" altLang="zh-TW"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endParaRPr>
          </a:p>
          <a:p>
            <a:pPr marL="342900" marR="0" lvl="0" indent="-342900" defTabSz="914400" eaLnBrk="1" fontAlgn="base" latinLnBrk="0" hangingPunct="1">
              <a:lnSpc>
                <a:spcPct val="100000"/>
              </a:lnSpc>
              <a:spcBef>
                <a:spcPct val="20000"/>
              </a:spcBef>
              <a:spcAft>
                <a:spcPct val="0"/>
              </a:spcAft>
              <a:buClr>
                <a:srgbClr val="839EE3"/>
              </a:buClr>
              <a:buSzTx/>
              <a:buFontTx/>
              <a:buChar char="•"/>
              <a:tabLst/>
              <a:defRPr/>
            </a:pPr>
            <a:r>
              <a:rPr kumimoji="0" lang="zh-TW" altLang="en-US"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rPr>
              <a:t>自然的淡妝</a:t>
            </a:r>
            <a:endParaRPr kumimoji="0" lang="en-US" altLang="zh-TW" sz="4000" b="1" i="0" u="none" strike="noStrike" kern="0" cap="none" spc="0" normalizeH="0" baseline="0" noProof="0" dirty="0">
              <a:ln>
                <a:noFill/>
              </a:ln>
              <a:solidFill>
                <a:srgbClr val="003399"/>
              </a:solidFill>
              <a:effectLst/>
              <a:uLnTx/>
              <a:uFillTx/>
              <a:latin typeface="微軟正黑體" panose="020B0604030504040204" pitchFamily="34" charset="-120"/>
              <a:ea typeface="微軟正黑體" panose="020B0604030504040204" pitchFamily="34" charset="-120"/>
            </a:endParaRPr>
          </a:p>
        </p:txBody>
      </p:sp>
      <p:pic>
        <p:nvPicPr>
          <p:cNvPr id="6" name="圖片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2764" y="2169171"/>
            <a:ext cx="3444141" cy="153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014" y="3962126"/>
            <a:ext cx="1148590" cy="165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604" y="3962126"/>
            <a:ext cx="1142389" cy="16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3488" y="3962126"/>
            <a:ext cx="1298800" cy="16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頁尾版面配置區 2"/>
          <p:cNvSpPr>
            <a:spLocks noGrp="1"/>
          </p:cNvSpPr>
          <p:nvPr>
            <p:ph type="ftr" sz="quarter" idx="11"/>
          </p:nvPr>
        </p:nvSpPr>
        <p:spPr/>
        <p:txBody>
          <a:bodyPr/>
          <a:lstStyle/>
          <a:p>
            <a:r>
              <a:rPr lang="en-US" altLang="zh-TW" dirty="0"/>
              <a:t>4</a:t>
            </a:r>
            <a:endParaRPr lang="en-US" dirty="0"/>
          </a:p>
        </p:txBody>
      </p:sp>
    </p:spTree>
    <p:extLst>
      <p:ext uri="{BB962C8B-B14F-4D97-AF65-F5344CB8AC3E}">
        <p14:creationId xmlns:p14="http://schemas.microsoft.com/office/powerpoint/2010/main" val="201085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b="1" cap="none" dirty="0">
                <a:solidFill>
                  <a:srgbClr val="515F7B">
                    <a:lumMod val="75000"/>
                  </a:srgbClr>
                </a:solidFill>
                <a:latin typeface="微軟正黑體" panose="020B0604030504040204" pitchFamily="34" charset="-120"/>
                <a:ea typeface="微軟正黑體" panose="020B0604030504040204" pitchFamily="34" charset="-120"/>
              </a:rPr>
              <a:t>面談前的心理準備</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342900" lvl="0" indent="-342900" fontAlgn="base">
              <a:lnSpc>
                <a:spcPct val="100000"/>
              </a:lnSpc>
              <a:spcBef>
                <a:spcPct val="20000"/>
              </a:spcBef>
              <a:spcAft>
                <a:spcPct val="0"/>
              </a:spcAft>
              <a:buClr>
                <a:srgbClr val="839EE3"/>
              </a:buClr>
              <a:buSzTx/>
              <a:buFontTx/>
              <a:buChar char="•"/>
              <a:defRPr/>
            </a:pPr>
            <a:r>
              <a:rPr lang="zh-TW" altLang="en-US" sz="3600" b="1" dirty="0">
                <a:solidFill>
                  <a:srgbClr val="768FCE">
                    <a:lumMod val="75000"/>
                  </a:srgbClr>
                </a:solidFill>
                <a:latin typeface="+mj-ea"/>
                <a:ea typeface="+mj-ea"/>
              </a:rPr>
              <a:t>面談</a:t>
            </a:r>
            <a:r>
              <a:rPr lang="zh-TW" altLang="en-US" sz="3200" dirty="0">
                <a:solidFill>
                  <a:srgbClr val="000000"/>
                </a:solidFill>
                <a:latin typeface="+mj-ea"/>
                <a:ea typeface="+mj-ea"/>
              </a:rPr>
              <a:t>是互相</a:t>
            </a:r>
            <a:r>
              <a:rPr lang="zh-TW" altLang="en-US" sz="4400" dirty="0">
                <a:solidFill>
                  <a:srgbClr val="FF6600"/>
                </a:solidFill>
                <a:latin typeface="+mj-ea"/>
                <a:ea typeface="+mj-ea"/>
              </a:rPr>
              <a:t>評估</a:t>
            </a:r>
            <a:r>
              <a:rPr lang="zh-TW" altLang="en-US" sz="3200" dirty="0">
                <a:solidFill>
                  <a:srgbClr val="000000"/>
                </a:solidFill>
                <a:latin typeface="+mj-ea"/>
                <a:ea typeface="+mj-ea"/>
              </a:rPr>
              <a:t>的過程</a:t>
            </a:r>
            <a:endParaRPr lang="en-US" altLang="zh-TW" sz="3200" dirty="0">
              <a:solidFill>
                <a:srgbClr val="000000"/>
              </a:solidFill>
              <a:latin typeface="+mj-ea"/>
              <a:ea typeface="+mj-ea"/>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mj-ea"/>
                <a:ea typeface="+mj-ea"/>
              </a:rPr>
              <a:t>面談目標是</a:t>
            </a:r>
            <a:r>
              <a:rPr lang="zh-TW" altLang="en-US" sz="4400" dirty="0">
                <a:solidFill>
                  <a:srgbClr val="FF33CC"/>
                </a:solidFill>
                <a:latin typeface="+mj-ea"/>
                <a:ea typeface="+mj-ea"/>
              </a:rPr>
              <a:t>了解</a:t>
            </a:r>
            <a:r>
              <a:rPr lang="zh-TW" altLang="en-US" sz="3200" dirty="0">
                <a:solidFill>
                  <a:srgbClr val="000000"/>
                </a:solidFill>
                <a:latin typeface="+mj-ea"/>
                <a:ea typeface="+mj-ea"/>
              </a:rPr>
              <a:t>你</a:t>
            </a:r>
            <a:endParaRPr lang="en-US" altLang="zh-TW" sz="3200" dirty="0">
              <a:solidFill>
                <a:srgbClr val="000000"/>
              </a:solidFill>
              <a:latin typeface="+mj-ea"/>
              <a:ea typeface="+mj-ea"/>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mj-ea"/>
                <a:ea typeface="+mj-ea"/>
              </a:rPr>
              <a:t>呈現</a:t>
            </a:r>
            <a:r>
              <a:rPr lang="zh-TW" altLang="en-US" sz="4000" dirty="0">
                <a:solidFill>
                  <a:srgbClr val="066E10"/>
                </a:solidFill>
                <a:latin typeface="+mj-ea"/>
                <a:ea typeface="+mj-ea"/>
              </a:rPr>
              <a:t>真實</a:t>
            </a:r>
            <a:r>
              <a:rPr lang="zh-TW" altLang="en-US" sz="3200" dirty="0">
                <a:solidFill>
                  <a:srgbClr val="000000"/>
                </a:solidFill>
                <a:latin typeface="+mj-ea"/>
                <a:ea typeface="+mj-ea"/>
              </a:rPr>
              <a:t>自己的最佳版本</a:t>
            </a:r>
            <a:endParaRPr lang="en-US" altLang="zh-TW" sz="3200" dirty="0">
              <a:solidFill>
                <a:srgbClr val="000000"/>
              </a:solidFill>
              <a:latin typeface="+mj-ea"/>
              <a:ea typeface="+mj-ea"/>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mj-ea"/>
                <a:ea typeface="+mj-ea"/>
              </a:rPr>
              <a:t>沒有</a:t>
            </a:r>
            <a:r>
              <a:rPr lang="zh-TW" altLang="en-US" sz="4800" dirty="0">
                <a:solidFill>
                  <a:srgbClr val="0000FF"/>
                </a:solidFill>
                <a:latin typeface="+mj-ea"/>
                <a:ea typeface="+mj-ea"/>
              </a:rPr>
              <a:t>標準</a:t>
            </a:r>
            <a:r>
              <a:rPr lang="zh-TW" altLang="en-US" sz="3200" dirty="0">
                <a:solidFill>
                  <a:srgbClr val="000000"/>
                </a:solidFill>
                <a:latin typeface="+mj-ea"/>
                <a:ea typeface="+mj-ea"/>
              </a:rPr>
              <a:t>答案</a:t>
            </a:r>
            <a:endParaRPr lang="en-US" altLang="zh-TW" sz="3200" dirty="0">
              <a:solidFill>
                <a:srgbClr val="000000"/>
              </a:solidFill>
              <a:latin typeface="+mj-ea"/>
              <a:ea typeface="+mj-ea"/>
            </a:endParaRPr>
          </a:p>
          <a:p>
            <a:pPr marL="342900" lvl="0" indent="-342900" fontAlgn="base">
              <a:lnSpc>
                <a:spcPct val="100000"/>
              </a:lnSpc>
              <a:spcBef>
                <a:spcPct val="20000"/>
              </a:spcBef>
              <a:spcAft>
                <a:spcPct val="0"/>
              </a:spcAft>
              <a:buClr>
                <a:srgbClr val="839EE3"/>
              </a:buClr>
              <a:buSzTx/>
              <a:buFontTx/>
              <a:buChar char="•"/>
              <a:defRPr/>
            </a:pPr>
            <a:r>
              <a:rPr lang="zh-TW" altLang="en-US" sz="4000" dirty="0">
                <a:solidFill>
                  <a:srgbClr val="000000"/>
                </a:solidFill>
                <a:latin typeface="+mj-ea"/>
                <a:ea typeface="+mj-ea"/>
              </a:rPr>
              <a:t>未錄取</a:t>
            </a:r>
            <a:r>
              <a:rPr lang="zh-TW" altLang="en-US" sz="3200" dirty="0">
                <a:solidFill>
                  <a:srgbClr val="000000"/>
                </a:solidFill>
                <a:latin typeface="+mj-ea"/>
                <a:ea typeface="+mj-ea"/>
              </a:rPr>
              <a:t>     </a:t>
            </a:r>
            <a:r>
              <a:rPr lang="zh-TW" altLang="en-US" sz="4400" dirty="0">
                <a:solidFill>
                  <a:srgbClr val="000000"/>
                </a:solidFill>
                <a:latin typeface="+mj-ea"/>
                <a:ea typeface="+mj-ea"/>
              </a:rPr>
              <a:t>不</a:t>
            </a:r>
            <a:r>
              <a:rPr lang="zh-TW" altLang="en-US" sz="4000" dirty="0">
                <a:solidFill>
                  <a:srgbClr val="000000"/>
                </a:solidFill>
                <a:latin typeface="+mj-ea"/>
                <a:ea typeface="+mj-ea"/>
              </a:rPr>
              <a:t>優秀</a:t>
            </a:r>
            <a:endParaRPr lang="en-US" altLang="zh-TW" sz="4000" dirty="0">
              <a:solidFill>
                <a:srgbClr val="000000"/>
              </a:solidFill>
              <a:latin typeface="+mj-ea"/>
              <a:ea typeface="+mj-ea"/>
            </a:endParaRPr>
          </a:p>
          <a:p>
            <a:pPr marL="0" indent="0">
              <a:buNone/>
            </a:pPr>
            <a:endParaRPr lang="zh-TW" altLang="en-US" dirty="0"/>
          </a:p>
        </p:txBody>
      </p:sp>
      <p:pic>
        <p:nvPicPr>
          <p:cNvPr id="4"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21143"/>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頁尾版面配置區 4"/>
          <p:cNvSpPr>
            <a:spLocks noGrp="1"/>
          </p:cNvSpPr>
          <p:nvPr>
            <p:ph type="ftr" sz="quarter" idx="11"/>
          </p:nvPr>
        </p:nvSpPr>
        <p:spPr/>
        <p:txBody>
          <a:bodyPr/>
          <a:lstStyle/>
          <a:p>
            <a:r>
              <a:rPr lang="en-US" altLang="zh-TW" dirty="0"/>
              <a:t>5</a:t>
            </a:r>
          </a:p>
        </p:txBody>
      </p:sp>
      <p:sp>
        <p:nvSpPr>
          <p:cNvPr id="6" name="文字方塊 5"/>
          <p:cNvSpPr txBox="1"/>
          <p:nvPr/>
        </p:nvSpPr>
        <p:spPr>
          <a:xfrm>
            <a:off x="5562600" y="6391689"/>
            <a:ext cx="4267201" cy="246221"/>
          </a:xfrm>
          <a:prstGeom prst="rect">
            <a:avLst/>
          </a:prstGeom>
          <a:noFill/>
        </p:spPr>
        <p:txBody>
          <a:bodyPr wrap="square" rtlCol="0">
            <a:spAutoFit/>
          </a:bodyPr>
          <a:lstStyle/>
          <a:p>
            <a:r>
              <a:rPr lang="zh-TW" altLang="en-US" sz="1000" dirty="0"/>
              <a:t>部分文字內容參考遠見雜誌</a:t>
            </a:r>
            <a:r>
              <a:rPr lang="en-US" altLang="zh-TW" sz="1000" dirty="0"/>
              <a:t>2016/05/06</a:t>
            </a:r>
            <a:endParaRPr lang="zh-TW" altLang="en-US" sz="1000" dirty="0"/>
          </a:p>
        </p:txBody>
      </p:sp>
    </p:spTree>
    <p:extLst>
      <p:ext uri="{BB962C8B-B14F-4D97-AF65-F5344CB8AC3E}">
        <p14:creationId xmlns:p14="http://schemas.microsoft.com/office/powerpoint/2010/main" val="42450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b="1" cap="none" dirty="0">
                <a:solidFill>
                  <a:srgbClr val="515F7B"/>
                </a:solidFill>
                <a:latin typeface="微軟正黑體" panose="020B0604030504040204" pitchFamily="34" charset="-120"/>
                <a:ea typeface="微軟正黑體" panose="020B0604030504040204" pitchFamily="34" charset="-120"/>
              </a:rPr>
              <a:t>自我介紹</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342900" lvl="0" indent="-342900" fontAlgn="base">
              <a:lnSpc>
                <a:spcPct val="100000"/>
              </a:lnSpc>
              <a:spcBef>
                <a:spcPct val="20000"/>
              </a:spcBef>
              <a:spcAft>
                <a:spcPct val="0"/>
              </a:spcAft>
              <a:buClr>
                <a:srgbClr val="839EE3"/>
              </a:buClr>
              <a:buSzTx/>
              <a:buFontTx/>
              <a:buChar char="•"/>
              <a:defRPr/>
            </a:pPr>
            <a:r>
              <a:rPr lang="en-US" altLang="zh-TW" sz="3600" b="1" dirty="0">
                <a:solidFill>
                  <a:srgbClr val="FF0000"/>
                </a:solidFill>
                <a:latin typeface="標楷體" panose="03000509000000000000" pitchFamily="65" charset="-120"/>
              </a:rPr>
              <a:t>3</a:t>
            </a:r>
            <a:r>
              <a:rPr lang="zh-TW" altLang="en-US" sz="3200" dirty="0">
                <a:solidFill>
                  <a:srgbClr val="000000"/>
                </a:solidFill>
                <a:latin typeface="標楷體" panose="03000509000000000000" pitchFamily="65" charset="-120"/>
              </a:rPr>
              <a:t>分鐘左右</a:t>
            </a:r>
            <a:endParaRPr lang="en-US" altLang="zh-TW" sz="3200" dirty="0">
              <a:solidFill>
                <a:srgbClr val="000000"/>
              </a:solidFill>
              <a:latin typeface="標楷體" panose="03000509000000000000" pitchFamily="65" charset="-120"/>
            </a:endParaRPr>
          </a:p>
          <a:p>
            <a:pPr marL="342900" lvl="0" indent="-342900" fontAlgn="base">
              <a:lnSpc>
                <a:spcPct val="100000"/>
              </a:lnSpc>
              <a:spcBef>
                <a:spcPct val="20000"/>
              </a:spcBef>
              <a:spcAft>
                <a:spcPct val="0"/>
              </a:spcAft>
              <a:buClr>
                <a:srgbClr val="839EE3"/>
              </a:buClr>
              <a:buSzTx/>
              <a:buFontTx/>
              <a:buChar char="•"/>
              <a:defRPr/>
            </a:pPr>
            <a:r>
              <a:rPr lang="zh-TW" altLang="en-US" sz="3200" b="1" dirty="0">
                <a:solidFill>
                  <a:srgbClr val="3333FF"/>
                </a:solidFill>
                <a:latin typeface="標楷體" panose="03000509000000000000" pitchFamily="65" charset="-120"/>
              </a:rPr>
              <a:t>自信</a:t>
            </a:r>
            <a:r>
              <a:rPr lang="zh-TW" altLang="en-US" sz="3200" dirty="0">
                <a:solidFill>
                  <a:srgbClr val="000000"/>
                </a:solidFill>
                <a:latin typeface="標楷體" panose="03000509000000000000" pitchFamily="65" charset="-120"/>
              </a:rPr>
              <a:t>、</a:t>
            </a:r>
            <a:r>
              <a:rPr lang="zh-TW" altLang="en-US" sz="3200" b="1" dirty="0">
                <a:solidFill>
                  <a:srgbClr val="FF6600"/>
                </a:solidFill>
                <a:latin typeface="標楷體" panose="03000509000000000000" pitchFamily="65" charset="-120"/>
              </a:rPr>
              <a:t>微笑</a:t>
            </a:r>
            <a:endParaRPr lang="en-US" altLang="zh-TW" sz="3200" b="1" dirty="0">
              <a:solidFill>
                <a:srgbClr val="FF6600"/>
              </a:solidFill>
              <a:latin typeface="標楷體" panose="03000509000000000000" pitchFamily="65" charset="-120"/>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標楷體" panose="03000509000000000000" pitchFamily="65" charset="-120"/>
              </a:rPr>
              <a:t>依時序或專長，要有</a:t>
            </a:r>
            <a:r>
              <a:rPr lang="zh-TW" altLang="en-US" sz="3200" b="1" dirty="0">
                <a:solidFill>
                  <a:srgbClr val="768FCE">
                    <a:lumMod val="75000"/>
                  </a:srgbClr>
                </a:solidFill>
                <a:latin typeface="標楷體" panose="03000509000000000000" pitchFamily="65" charset="-120"/>
              </a:rPr>
              <a:t>重點</a:t>
            </a:r>
            <a:r>
              <a:rPr lang="zh-TW" altLang="en-US" sz="3200" dirty="0">
                <a:solidFill>
                  <a:srgbClr val="000000"/>
                </a:solidFill>
                <a:latin typeface="標楷體" panose="03000509000000000000" pitchFamily="65" charset="-120"/>
              </a:rPr>
              <a:t>、有</a:t>
            </a:r>
            <a:r>
              <a:rPr lang="zh-TW" altLang="en-US" sz="3200" b="1" dirty="0">
                <a:solidFill>
                  <a:srgbClr val="768FCE">
                    <a:lumMod val="75000"/>
                  </a:srgbClr>
                </a:solidFill>
                <a:latin typeface="標楷體" panose="03000509000000000000" pitchFamily="65" charset="-120"/>
              </a:rPr>
              <a:t>邏輯</a:t>
            </a:r>
            <a:endParaRPr lang="en-US" altLang="zh-TW" sz="3200" b="1" dirty="0">
              <a:solidFill>
                <a:srgbClr val="768FCE">
                  <a:lumMod val="75000"/>
                </a:srgbClr>
              </a:solidFill>
              <a:latin typeface="標楷體" panose="03000509000000000000" pitchFamily="65" charset="-120"/>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標楷體" panose="03000509000000000000" pitchFamily="65" charset="-120"/>
              </a:rPr>
              <a:t>找出和應徵職務所需能力的連結</a:t>
            </a:r>
            <a:endParaRPr lang="en-US" altLang="zh-TW" sz="3200" dirty="0">
              <a:solidFill>
                <a:srgbClr val="000000"/>
              </a:solidFill>
              <a:latin typeface="標楷體" panose="03000509000000000000" pitchFamily="65" charset="-120"/>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標楷體" panose="03000509000000000000" pitchFamily="65" charset="-120"/>
              </a:rPr>
              <a:t>要有具體事例</a:t>
            </a:r>
            <a:endParaRPr lang="en-US" altLang="zh-TW" sz="3200" dirty="0">
              <a:solidFill>
                <a:srgbClr val="000000"/>
              </a:solidFill>
              <a:latin typeface="標楷體" panose="03000509000000000000" pitchFamily="65" charset="-120"/>
            </a:endParaRPr>
          </a:p>
          <a:p>
            <a:pPr marL="342900" lvl="0" indent="-342900" fontAlgn="base">
              <a:lnSpc>
                <a:spcPct val="100000"/>
              </a:lnSpc>
              <a:spcBef>
                <a:spcPct val="20000"/>
              </a:spcBef>
              <a:spcAft>
                <a:spcPct val="0"/>
              </a:spcAft>
              <a:buClr>
                <a:srgbClr val="839EE3"/>
              </a:buClr>
              <a:buSzTx/>
              <a:buFontTx/>
              <a:buChar char="•"/>
              <a:defRPr/>
            </a:pPr>
            <a:r>
              <a:rPr lang="zh-TW" altLang="en-US" sz="3200" dirty="0">
                <a:solidFill>
                  <a:srgbClr val="000000"/>
                </a:solidFill>
                <a:latin typeface="標楷體" panose="03000509000000000000" pitchFamily="65" charset="-120"/>
              </a:rPr>
              <a:t>總結</a:t>
            </a:r>
          </a:p>
        </p:txBody>
      </p:sp>
      <p:sp>
        <p:nvSpPr>
          <p:cNvPr id="4" name="頁尾版面配置區 3"/>
          <p:cNvSpPr>
            <a:spLocks noGrp="1"/>
          </p:cNvSpPr>
          <p:nvPr>
            <p:ph type="ftr" sz="quarter" idx="11"/>
          </p:nvPr>
        </p:nvSpPr>
        <p:spPr/>
        <p:txBody>
          <a:bodyPr/>
          <a:lstStyle/>
          <a:p>
            <a:r>
              <a:rPr lang="en-US" altLang="zh-TW" dirty="0"/>
              <a:t>6</a:t>
            </a:r>
            <a:endParaRPr lang="en-US" dirty="0"/>
          </a:p>
        </p:txBody>
      </p:sp>
      <p:sp>
        <p:nvSpPr>
          <p:cNvPr id="5" name="矩形 4"/>
          <p:cNvSpPr/>
          <p:nvPr/>
        </p:nvSpPr>
        <p:spPr>
          <a:xfrm>
            <a:off x="5715000" y="6391689"/>
            <a:ext cx="2387192" cy="246221"/>
          </a:xfrm>
          <a:prstGeom prst="rect">
            <a:avLst/>
          </a:prstGeom>
        </p:spPr>
        <p:txBody>
          <a:bodyPr wrap="none">
            <a:spAutoFit/>
          </a:bodyPr>
          <a:lstStyle/>
          <a:p>
            <a:pPr lvl="0"/>
            <a:r>
              <a:rPr lang="zh-TW" altLang="en-US" sz="1000" dirty="0">
                <a:solidFill>
                  <a:prstClr val="black"/>
                </a:solidFill>
              </a:rPr>
              <a:t>部分文字內容參考遠見雜誌</a:t>
            </a:r>
            <a:r>
              <a:rPr lang="en-US" altLang="zh-TW" sz="1000" dirty="0">
                <a:solidFill>
                  <a:prstClr val="black"/>
                </a:solidFill>
              </a:rPr>
              <a:t>2016/05/06</a:t>
            </a:r>
            <a:endParaRPr lang="zh-TW" altLang="en-US" sz="1000" dirty="0">
              <a:solidFill>
                <a:prstClr val="black"/>
              </a:solidFill>
            </a:endParaRPr>
          </a:p>
        </p:txBody>
      </p:sp>
    </p:spTree>
    <p:extLst>
      <p:ext uri="{BB962C8B-B14F-4D97-AF65-F5344CB8AC3E}">
        <p14:creationId xmlns:p14="http://schemas.microsoft.com/office/powerpoint/2010/main" val="428963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62000" y="4495800"/>
            <a:ext cx="7974402" cy="0"/>
          </a:xfrm>
          <a:prstGeom prst="line">
            <a:avLst/>
          </a:prstGeom>
          <a:ln w="28575" cmpd="sng">
            <a:headEnd type="oval"/>
            <a:tailEnd type="oval"/>
          </a:ln>
        </p:spPr>
        <p:style>
          <a:lnRef idx="1">
            <a:schemeClr val="accent1"/>
          </a:lnRef>
          <a:fillRef idx="0">
            <a:schemeClr val="accent1"/>
          </a:fillRef>
          <a:effectRef idx="0">
            <a:schemeClr val="accent1"/>
          </a:effectRef>
          <a:fontRef idx="minor">
            <a:schemeClr val="tx1"/>
          </a:fontRef>
        </p:style>
      </p:cxnSp>
      <p:sp>
        <p:nvSpPr>
          <p:cNvPr id="7" name="內容版面配置區 6"/>
          <p:cNvSpPr>
            <a:spLocks noGrp="1"/>
          </p:cNvSpPr>
          <p:nvPr>
            <p:ph idx="4294967295"/>
          </p:nvPr>
        </p:nvSpPr>
        <p:spPr>
          <a:xfrm>
            <a:off x="782782" y="3633149"/>
            <a:ext cx="5867400" cy="1460500"/>
          </a:xfrm>
        </p:spPr>
        <p:txBody>
          <a:bodyPr>
            <a:normAutofit/>
          </a:bodyPr>
          <a:lstStyle/>
          <a:p>
            <a:pPr marL="0" indent="0">
              <a:buNone/>
            </a:pPr>
            <a:r>
              <a:rPr lang="zh-TW" altLang="en-US" sz="6000" dirty="0">
                <a:latin typeface="+mn-ea"/>
              </a:rPr>
              <a:t>面談時注意</a:t>
            </a:r>
          </a:p>
        </p:txBody>
      </p:sp>
      <p:sp>
        <p:nvSpPr>
          <p:cNvPr id="10" name="矩形 9"/>
          <p:cNvSpPr/>
          <p:nvPr/>
        </p:nvSpPr>
        <p:spPr>
          <a:xfrm>
            <a:off x="3486661" y="3277672"/>
            <a:ext cx="300082" cy="369332"/>
          </a:xfrm>
          <a:prstGeom prst="rect">
            <a:avLst/>
          </a:prstGeom>
        </p:spPr>
        <p:txBody>
          <a:bodyPr wrap="none">
            <a:spAutoFit/>
          </a:bodyPr>
          <a:lstStyle/>
          <a:p>
            <a:r>
              <a:rPr lang="zh-TW" altLang="en-US" dirty="0">
                <a:latin typeface="+mn-ea"/>
              </a:rPr>
              <a:t> </a:t>
            </a:r>
          </a:p>
        </p:txBody>
      </p:sp>
      <p:sp>
        <p:nvSpPr>
          <p:cNvPr id="2" name="頁尾版面配置區 1"/>
          <p:cNvSpPr>
            <a:spLocks noGrp="1"/>
          </p:cNvSpPr>
          <p:nvPr>
            <p:ph type="ftr" sz="quarter" idx="11"/>
          </p:nvPr>
        </p:nvSpPr>
        <p:spPr/>
        <p:txBody>
          <a:bodyPr/>
          <a:lstStyle/>
          <a:p>
            <a:r>
              <a:rPr lang="en-US" altLang="zh-TW" dirty="0"/>
              <a:t>7</a:t>
            </a:r>
            <a:endParaRPr lang="en-US" dirty="0"/>
          </a:p>
        </p:txBody>
      </p:sp>
    </p:spTree>
    <p:extLst>
      <p:ext uri="{BB962C8B-B14F-4D97-AF65-F5344CB8AC3E}">
        <p14:creationId xmlns:p14="http://schemas.microsoft.com/office/powerpoint/2010/main" val="184258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8473" y="1295400"/>
            <a:ext cx="3816928" cy="4819781"/>
          </a:xfrm>
          <a:prstGeom prst="rect">
            <a:avLst/>
          </a:prstGeom>
        </p:spPr>
        <p:txBody>
          <a:bodyPr wrap="square">
            <a:spAutoFit/>
          </a:bodyPr>
          <a:lstStyle/>
          <a:p>
            <a:pPr marL="566738" lvl="0" indent="-457200" algn="just" fontAlgn="base">
              <a:spcBef>
                <a:spcPct val="20000"/>
              </a:spcBef>
              <a:spcAft>
                <a:spcPct val="0"/>
              </a:spcAft>
              <a:buClr>
                <a:srgbClr val="FF33CC"/>
              </a:buClr>
              <a:buFont typeface="Wingdings" panose="05000000000000000000" pitchFamily="2" charset="2"/>
              <a:buChar char="u"/>
            </a:pPr>
            <a:endParaRPr lang="en-US" altLang="zh-TW" sz="2400" b="1" dirty="0">
              <a:solidFill>
                <a:srgbClr val="003399"/>
              </a:solidFill>
              <a:latin typeface="標楷體" panose="03000509000000000000" pitchFamily="65" charset="-120"/>
            </a:endParaRPr>
          </a:p>
          <a:p>
            <a:pPr marL="566738" indent="-457200" algn="just" fontAlgn="base">
              <a:spcBef>
                <a:spcPct val="20000"/>
              </a:spcBef>
              <a:spcAft>
                <a:spcPct val="0"/>
              </a:spcAft>
              <a:buClr>
                <a:srgbClr val="FF33CC"/>
              </a:buClr>
              <a:buFont typeface="Wingdings" panose="05000000000000000000" pitchFamily="2" charset="2"/>
              <a:buChar char="u"/>
            </a:pPr>
            <a:r>
              <a:rPr lang="zh-TW" altLang="en-US" sz="2400" b="1" dirty="0">
                <a:solidFill>
                  <a:srgbClr val="C55A11"/>
                </a:solidFill>
                <a:latin typeface="標楷體" panose="03000509000000000000" pitchFamily="65" charset="-120"/>
              </a:rPr>
              <a:t>進入面談處前應先敲門，主動和面談者打招呼。</a:t>
            </a:r>
            <a:br>
              <a:rPr lang="en-US" altLang="zh-TW" sz="2400" b="1" dirty="0">
                <a:solidFill>
                  <a:srgbClr val="3333FF"/>
                </a:solidFill>
                <a:latin typeface="標楷體" panose="03000509000000000000" pitchFamily="65" charset="-120"/>
              </a:rPr>
            </a:br>
            <a:endParaRPr lang="en-US" altLang="zh-TW" sz="2400" b="1" dirty="0">
              <a:solidFill>
                <a:srgbClr val="003399"/>
              </a:solidFill>
              <a:latin typeface="標楷體" panose="03000509000000000000" pitchFamily="65" charset="-120"/>
            </a:endParaRPr>
          </a:p>
          <a:p>
            <a:pPr marL="566738" lvl="0" indent="-457200" algn="just" fontAlgn="base">
              <a:spcBef>
                <a:spcPct val="20000"/>
              </a:spcBef>
              <a:spcAft>
                <a:spcPct val="0"/>
              </a:spcAft>
              <a:buClr>
                <a:srgbClr val="FF33CC"/>
              </a:buClr>
              <a:buFont typeface="Wingdings" panose="05000000000000000000" pitchFamily="2" charset="2"/>
              <a:buChar char="u"/>
            </a:pPr>
            <a:r>
              <a:rPr lang="zh-TW" altLang="en-US" sz="2400" b="1" dirty="0">
                <a:solidFill>
                  <a:srgbClr val="003399"/>
                </a:solidFill>
                <a:latin typeface="標楷體" panose="03000509000000000000" pitchFamily="65" charset="-120"/>
              </a:rPr>
              <a:t>當聽不清楚或不懂面談者問題時，請客氣的詢問其意思，切勿文不對題的回答。</a:t>
            </a:r>
            <a:endParaRPr lang="en-US" altLang="zh-TW" sz="2400" b="1" dirty="0">
              <a:solidFill>
                <a:srgbClr val="003399"/>
              </a:solidFill>
              <a:latin typeface="標楷體" panose="03000509000000000000" pitchFamily="65" charset="-120"/>
            </a:endParaRPr>
          </a:p>
          <a:p>
            <a:pPr marL="109538" lvl="0" algn="just" fontAlgn="base">
              <a:spcBef>
                <a:spcPct val="20000"/>
              </a:spcBef>
              <a:spcAft>
                <a:spcPct val="0"/>
              </a:spcAft>
              <a:buClr>
                <a:srgbClr val="FF33CC"/>
              </a:buClr>
            </a:pPr>
            <a:endParaRPr lang="en-US" altLang="zh-TW" sz="2400" b="1" dirty="0">
              <a:solidFill>
                <a:srgbClr val="003399"/>
              </a:solidFill>
              <a:latin typeface="標楷體" panose="03000509000000000000" pitchFamily="65" charset="-120"/>
            </a:endParaRPr>
          </a:p>
          <a:p>
            <a:pPr marL="566738" lvl="0" indent="-457200" algn="just" fontAlgn="base">
              <a:spcBef>
                <a:spcPct val="20000"/>
              </a:spcBef>
              <a:spcAft>
                <a:spcPct val="0"/>
              </a:spcAft>
              <a:buClr>
                <a:srgbClr val="FF33CC"/>
              </a:buClr>
              <a:buFont typeface="Wingdings" panose="05000000000000000000" pitchFamily="2" charset="2"/>
              <a:buChar char="u"/>
            </a:pPr>
            <a:r>
              <a:rPr lang="zh-TW" altLang="en-US" sz="2400" b="1" dirty="0">
                <a:solidFill>
                  <a:srgbClr val="066E10"/>
                </a:solidFill>
                <a:latin typeface="標楷體" panose="03000509000000000000" pitchFamily="65" charset="-120"/>
              </a:rPr>
              <a:t>以個人作品、證照及相關資料，以作為自己能力與經驗的補充說明。</a:t>
            </a:r>
            <a:endParaRPr lang="en-US" altLang="zh-TW" sz="2400" b="1" dirty="0">
              <a:solidFill>
                <a:srgbClr val="066E10"/>
              </a:solidFill>
              <a:latin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54" y="1890896"/>
            <a:ext cx="4919819" cy="3276600"/>
          </a:xfrm>
          <a:prstGeom prst="rect">
            <a:avLst/>
          </a:prstGeom>
        </p:spPr>
      </p:pic>
      <p:sp>
        <p:nvSpPr>
          <p:cNvPr id="4" name="頁尾版面配置區 3"/>
          <p:cNvSpPr>
            <a:spLocks noGrp="1"/>
          </p:cNvSpPr>
          <p:nvPr>
            <p:ph type="ftr" sz="quarter" idx="11"/>
          </p:nvPr>
        </p:nvSpPr>
        <p:spPr/>
        <p:txBody>
          <a:bodyPr/>
          <a:lstStyle/>
          <a:p>
            <a:r>
              <a:rPr lang="en-US" altLang="zh-TW" dirty="0"/>
              <a:t>8</a:t>
            </a:r>
            <a:endParaRPr lang="en-US" dirty="0"/>
          </a:p>
        </p:txBody>
      </p:sp>
      <p:sp>
        <p:nvSpPr>
          <p:cNvPr id="5" name="矩形 4"/>
          <p:cNvSpPr/>
          <p:nvPr/>
        </p:nvSpPr>
        <p:spPr>
          <a:xfrm>
            <a:off x="1987727" y="750265"/>
            <a:ext cx="3554178" cy="646331"/>
          </a:xfrm>
          <a:prstGeom prst="rect">
            <a:avLst/>
          </a:prstGeom>
        </p:spPr>
        <p:txBody>
          <a:bodyPr wrap="none">
            <a:spAutoFit/>
          </a:bodyPr>
          <a:lstStyle/>
          <a:p>
            <a:pPr algn="ctr"/>
            <a:r>
              <a:rPr lang="zh-TW" altLang="en-US" sz="3600" b="1" dirty="0">
                <a:solidFill>
                  <a:srgbClr val="515F7B">
                    <a:lumMod val="75000"/>
                  </a:srgbClr>
                </a:solidFill>
                <a:latin typeface="微軟正黑體" panose="020B0604030504040204" pitchFamily="34" charset="-120"/>
                <a:ea typeface="微軟正黑體" panose="020B0604030504040204" pitchFamily="34" charset="-120"/>
                <a:cs typeface="+mj-cs"/>
              </a:rPr>
              <a:t>面談注意事項</a:t>
            </a:r>
            <a:r>
              <a:rPr lang="en-US" altLang="zh-TW" sz="3600" b="1" dirty="0">
                <a:solidFill>
                  <a:srgbClr val="515F7B">
                    <a:lumMod val="75000"/>
                  </a:srgbClr>
                </a:solidFill>
                <a:latin typeface="微軟正黑體" panose="020B0604030504040204" pitchFamily="34" charset="-120"/>
                <a:ea typeface="微軟正黑體" panose="020B0604030504040204" pitchFamily="34" charset="-120"/>
                <a:cs typeface="+mj-cs"/>
              </a:rPr>
              <a:t>(1)</a:t>
            </a:r>
            <a:endParaRPr lang="zh-TW" altLang="en-US" sz="3600" dirty="0"/>
          </a:p>
        </p:txBody>
      </p:sp>
    </p:spTree>
    <p:extLst>
      <p:ext uri="{BB962C8B-B14F-4D97-AF65-F5344CB8AC3E}">
        <p14:creationId xmlns:p14="http://schemas.microsoft.com/office/powerpoint/2010/main" val="33703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200" y="2209800"/>
            <a:ext cx="4191000" cy="4832092"/>
          </a:xfrm>
          <a:prstGeom prst="rect">
            <a:avLst/>
          </a:prstGeom>
        </p:spPr>
        <p:txBody>
          <a:bodyPr wrap="square">
            <a:spAutoFit/>
          </a:bodyPr>
          <a:lstStyle/>
          <a:p>
            <a:pPr marL="566738" lvl="0" indent="-457200" fontAlgn="base">
              <a:spcBef>
                <a:spcPct val="20000"/>
              </a:spcBef>
              <a:spcAft>
                <a:spcPct val="0"/>
              </a:spcAft>
              <a:buClr>
                <a:srgbClr val="839EE3"/>
              </a:buClr>
              <a:buFont typeface="Wingdings" panose="05000000000000000000" pitchFamily="2" charset="2"/>
              <a:buChar char="u"/>
            </a:pPr>
            <a:r>
              <a:rPr lang="zh-TW" altLang="en-US" sz="2800" b="1" dirty="0">
                <a:solidFill>
                  <a:srgbClr val="066E10"/>
                </a:solidFill>
                <a:latin typeface="標楷體" panose="03000509000000000000" pitchFamily="65" charset="-120"/>
              </a:rPr>
              <a:t>注意應對的禮貌、勿打斷面談者說話。</a:t>
            </a:r>
            <a:endParaRPr lang="en-US" altLang="zh-TW" sz="2800" b="1" dirty="0">
              <a:solidFill>
                <a:srgbClr val="066E10"/>
              </a:solidFill>
              <a:latin typeface="標楷體" panose="03000509000000000000" pitchFamily="65" charset="-120"/>
            </a:endParaRPr>
          </a:p>
          <a:p>
            <a:pPr marL="566738" lvl="0" indent="-457200" fontAlgn="base">
              <a:spcBef>
                <a:spcPct val="20000"/>
              </a:spcBef>
              <a:spcAft>
                <a:spcPct val="0"/>
              </a:spcAft>
              <a:buClr>
                <a:srgbClr val="839EE3"/>
              </a:buClr>
              <a:buFont typeface="Wingdings" panose="05000000000000000000" pitchFamily="2" charset="2"/>
              <a:buChar char="u"/>
            </a:pPr>
            <a:r>
              <a:rPr lang="zh-TW" altLang="en-US" sz="2800" b="1" dirty="0">
                <a:solidFill>
                  <a:srgbClr val="FF3300"/>
                </a:solidFill>
                <a:latin typeface="標楷體" panose="03000509000000000000" pitchFamily="65" charset="-120"/>
              </a:rPr>
              <a:t>肢體語言勿過多、注意坐姿。</a:t>
            </a:r>
            <a:endParaRPr lang="en-US" altLang="zh-TW" sz="2800" b="1" dirty="0">
              <a:solidFill>
                <a:srgbClr val="FF3300"/>
              </a:solidFill>
              <a:latin typeface="標楷體" panose="03000509000000000000" pitchFamily="65" charset="-120"/>
            </a:endParaRPr>
          </a:p>
          <a:p>
            <a:pPr marL="566738" lvl="0" indent="-457200" fontAlgn="base">
              <a:spcBef>
                <a:spcPct val="20000"/>
              </a:spcBef>
              <a:spcAft>
                <a:spcPct val="0"/>
              </a:spcAft>
              <a:buClr>
                <a:srgbClr val="839EE3"/>
              </a:buClr>
              <a:buFont typeface="Wingdings" panose="05000000000000000000" pitchFamily="2" charset="2"/>
              <a:buChar char="u"/>
            </a:pPr>
            <a:r>
              <a:rPr lang="zh-TW" altLang="en-US" sz="2800" b="1" dirty="0">
                <a:solidFill>
                  <a:srgbClr val="FF33CC"/>
                </a:solidFill>
                <a:latin typeface="標楷體" panose="03000509000000000000" pitchFamily="65" charset="-120"/>
              </a:rPr>
              <a:t>勿批評師長、長官、學校或公司。</a:t>
            </a:r>
            <a:endParaRPr lang="en-US" altLang="zh-TW" sz="2800" b="1" dirty="0">
              <a:solidFill>
                <a:srgbClr val="FF33CC"/>
              </a:solidFill>
              <a:latin typeface="標楷體" panose="03000509000000000000" pitchFamily="65" charset="-120"/>
            </a:endParaRPr>
          </a:p>
          <a:p>
            <a:pPr marL="566738" indent="-457200" fontAlgn="base">
              <a:spcBef>
                <a:spcPct val="20000"/>
              </a:spcBef>
              <a:spcAft>
                <a:spcPct val="0"/>
              </a:spcAft>
              <a:buClr>
                <a:srgbClr val="839EE3"/>
              </a:buClr>
              <a:buFont typeface="Wingdings" panose="05000000000000000000" pitchFamily="2" charset="2"/>
              <a:buChar char="u"/>
            </a:pPr>
            <a:r>
              <a:rPr lang="zh-TW" altLang="en-US" sz="2800" dirty="0">
                <a:solidFill>
                  <a:srgbClr val="002060"/>
                </a:solidFill>
                <a:latin typeface="+mn-ea"/>
              </a:rPr>
              <a:t>面試後立即表達感謝之意。</a:t>
            </a:r>
            <a:endParaRPr lang="en-US" altLang="zh-TW" sz="2800" dirty="0">
              <a:solidFill>
                <a:srgbClr val="002060"/>
              </a:solidFill>
              <a:latin typeface="+mn-ea"/>
            </a:endParaRPr>
          </a:p>
          <a:p>
            <a:pPr marL="566738" indent="-457200" fontAlgn="base">
              <a:spcBef>
                <a:spcPct val="20000"/>
              </a:spcBef>
              <a:spcAft>
                <a:spcPct val="0"/>
              </a:spcAft>
              <a:buClr>
                <a:srgbClr val="839EE3"/>
              </a:buClr>
              <a:buFont typeface="Wingdings" panose="05000000000000000000" pitchFamily="2" charset="2"/>
              <a:buChar char="u"/>
            </a:pPr>
            <a:endParaRPr lang="en-US" altLang="zh-TW" sz="2800" dirty="0">
              <a:solidFill>
                <a:srgbClr val="002060"/>
              </a:solidFill>
              <a:latin typeface="+mn-ea"/>
            </a:endParaRPr>
          </a:p>
          <a:p>
            <a:pPr marL="566738" lvl="0" indent="-457200" fontAlgn="base">
              <a:spcBef>
                <a:spcPct val="20000"/>
              </a:spcBef>
              <a:spcAft>
                <a:spcPct val="0"/>
              </a:spcAft>
              <a:buClr>
                <a:srgbClr val="839EE3"/>
              </a:buClr>
              <a:buFont typeface="Wingdings" panose="05000000000000000000" pitchFamily="2" charset="2"/>
              <a:buChar char="u"/>
            </a:pPr>
            <a:endParaRPr lang="zh-TW" altLang="en-US" sz="2800" dirty="0">
              <a:solidFill>
                <a:srgbClr val="FF33CC"/>
              </a:solidFill>
              <a:latin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8600"/>
            <a:ext cx="4191000" cy="6284084"/>
          </a:xfrm>
          <a:prstGeom prst="rect">
            <a:avLst/>
          </a:prstGeom>
        </p:spPr>
      </p:pic>
      <p:sp>
        <p:nvSpPr>
          <p:cNvPr id="4" name="頁尾版面配置區 3"/>
          <p:cNvSpPr>
            <a:spLocks noGrp="1"/>
          </p:cNvSpPr>
          <p:nvPr>
            <p:ph type="ftr" sz="quarter" idx="11"/>
          </p:nvPr>
        </p:nvSpPr>
        <p:spPr/>
        <p:txBody>
          <a:bodyPr/>
          <a:lstStyle/>
          <a:p>
            <a:r>
              <a:rPr lang="en-US" altLang="zh-TW" dirty="0"/>
              <a:t>9</a:t>
            </a:r>
            <a:endParaRPr lang="en-US" dirty="0"/>
          </a:p>
        </p:txBody>
      </p:sp>
      <p:sp>
        <p:nvSpPr>
          <p:cNvPr id="5" name="矩形 4"/>
          <p:cNvSpPr/>
          <p:nvPr/>
        </p:nvSpPr>
        <p:spPr>
          <a:xfrm>
            <a:off x="533557" y="1097932"/>
            <a:ext cx="3180679" cy="584775"/>
          </a:xfrm>
          <a:prstGeom prst="rect">
            <a:avLst/>
          </a:prstGeom>
        </p:spPr>
        <p:txBody>
          <a:bodyPr wrap="none">
            <a:spAutoFit/>
          </a:bodyPr>
          <a:lstStyle/>
          <a:p>
            <a:pPr lvl="0"/>
            <a:r>
              <a:rPr lang="zh-TW" altLang="en-US" sz="3200" b="1" dirty="0">
                <a:solidFill>
                  <a:srgbClr val="515F7B">
                    <a:lumMod val="75000"/>
                  </a:srgbClr>
                </a:solidFill>
                <a:latin typeface="微軟正黑體" panose="020B0604030504040204" pitchFamily="34" charset="-120"/>
                <a:ea typeface="微軟正黑體" panose="020B0604030504040204" pitchFamily="34" charset="-120"/>
              </a:rPr>
              <a:t>面談注意事項</a:t>
            </a:r>
            <a:r>
              <a:rPr lang="en-US" altLang="zh-TW" sz="3200" b="1" dirty="0">
                <a:solidFill>
                  <a:srgbClr val="515F7B">
                    <a:lumMod val="75000"/>
                  </a:srgbClr>
                </a:solidFill>
                <a:latin typeface="微軟正黑體" panose="020B0604030504040204" pitchFamily="34" charset="-120"/>
                <a:ea typeface="微軟正黑體" panose="020B0604030504040204" pitchFamily="34" charset="-120"/>
              </a:rPr>
              <a:t>(2)</a:t>
            </a:r>
            <a:endParaRPr lang="zh-TW" altLang="en-US" sz="3200" dirty="0">
              <a:solidFill>
                <a:prstClr val="black"/>
              </a:solidFill>
            </a:endParaRPr>
          </a:p>
        </p:txBody>
      </p:sp>
    </p:spTree>
    <p:extLst>
      <p:ext uri="{BB962C8B-B14F-4D97-AF65-F5344CB8AC3E}">
        <p14:creationId xmlns:p14="http://schemas.microsoft.com/office/powerpoint/2010/main" val="197620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4541</TotalTime>
  <Words>3483</Words>
  <Application>Microsoft Office PowerPoint</Application>
  <PresentationFormat>如螢幕大小 (4:3)</PresentationFormat>
  <Paragraphs>203</Paragraphs>
  <Slides>23</Slides>
  <Notes>23</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23</vt:i4>
      </vt:variant>
    </vt:vector>
  </HeadingPairs>
  <TitlesOfParts>
    <vt:vector size="37" baseType="lpstr">
      <vt:lpstr>맑은 고딕</vt:lpstr>
      <vt:lpstr>微軟正黑體</vt:lpstr>
      <vt:lpstr>新細明體</vt:lpstr>
      <vt:lpstr>標楷體</vt:lpstr>
      <vt:lpstr>Arial</vt:lpstr>
      <vt:lpstr>Calibri</vt:lpstr>
      <vt:lpstr>Impact</vt:lpstr>
      <vt:lpstr>Rockwell</vt:lpstr>
      <vt:lpstr>Rockwell Condensed</vt:lpstr>
      <vt:lpstr>Times New Roman</vt:lpstr>
      <vt:lpstr>Wingdings</vt:lpstr>
      <vt:lpstr>Wingdings 2</vt:lpstr>
      <vt:lpstr>木刻字型</vt:lpstr>
      <vt:lpstr>Office 테마</vt:lpstr>
      <vt:lpstr>113年度 青年教育與就業儲蓄帳戶方案學生家長宣導 企業面試技巧(含職場倫理及職業介紹)</vt:lpstr>
      <vt:lpstr>PowerPoint 簡報</vt:lpstr>
      <vt:lpstr>PowerPoint 簡報</vt:lpstr>
      <vt:lpstr>服裝儀容的準備</vt:lpstr>
      <vt:lpstr>面談前的心理準備</vt:lpstr>
      <vt:lpstr>自我介紹</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 Circular Squared Diagram with Arrows</dc:title>
  <dc:creator>SlideHunter</dc:creator>
  <cp:lastModifiedBy>趙偉翔</cp:lastModifiedBy>
  <cp:revision>336</cp:revision>
  <cp:lastPrinted>2023-11-13T09:31:58Z</cp:lastPrinted>
  <dcterms:created xsi:type="dcterms:W3CDTF">2013-07-18T10:47:15Z</dcterms:created>
  <dcterms:modified xsi:type="dcterms:W3CDTF">2023-11-13T11:13:58Z</dcterms:modified>
</cp:coreProperties>
</file>