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30"/>
  </p:notesMasterIdLst>
  <p:handoutMasterIdLst>
    <p:handoutMasterId r:id="rId31"/>
  </p:handoutMasterIdLst>
  <p:sldIdLst>
    <p:sldId id="256" r:id="rId2"/>
    <p:sldId id="504" r:id="rId3"/>
    <p:sldId id="460" r:id="rId4"/>
    <p:sldId id="639" r:id="rId5"/>
    <p:sldId id="2896" r:id="rId6"/>
    <p:sldId id="2938" r:id="rId7"/>
    <p:sldId id="2933" r:id="rId8"/>
    <p:sldId id="2909" r:id="rId9"/>
    <p:sldId id="2934" r:id="rId10"/>
    <p:sldId id="2935" r:id="rId11"/>
    <p:sldId id="2932" r:id="rId12"/>
    <p:sldId id="2936" r:id="rId13"/>
    <p:sldId id="2937" r:id="rId14"/>
    <p:sldId id="461" r:id="rId15"/>
    <p:sldId id="2931" r:id="rId16"/>
    <p:sldId id="404" r:id="rId17"/>
    <p:sldId id="2925" r:id="rId18"/>
    <p:sldId id="2926" r:id="rId19"/>
    <p:sldId id="2927" r:id="rId20"/>
    <p:sldId id="627" r:id="rId21"/>
    <p:sldId id="634" r:id="rId22"/>
    <p:sldId id="635" r:id="rId23"/>
    <p:sldId id="636" r:id="rId24"/>
    <p:sldId id="637" r:id="rId25"/>
    <p:sldId id="2940" r:id="rId26"/>
    <p:sldId id="2941" r:id="rId27"/>
    <p:sldId id="2943" r:id="rId28"/>
    <p:sldId id="638" r:id="rId29"/>
  </p:sldIdLst>
  <p:sldSz cx="12192000" cy="6858000"/>
  <p:notesSz cx="6807200" cy="9939338"/>
  <p:defaultText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0062"/>
    <a:srgbClr val="9966FF"/>
    <a:srgbClr val="9999FF"/>
    <a:srgbClr val="CC99FF"/>
    <a:srgbClr val="BFD792"/>
    <a:srgbClr val="6F4497"/>
    <a:srgbClr val="B6C7C9"/>
    <a:srgbClr val="020A0D"/>
    <a:srgbClr val="9B9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41" autoAdjust="0"/>
    <p:restoredTop sz="94439" autoAdjust="0"/>
  </p:normalViewPr>
  <p:slideViewPr>
    <p:cSldViewPr snapToGrid="0" snapToObjects="1">
      <p:cViewPr varScale="1">
        <p:scale>
          <a:sx n="109" d="100"/>
          <a:sy n="109" d="100"/>
        </p:scale>
        <p:origin x="414" y="10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0"/>
            <a:ext cx="2949786" cy="498693"/>
          </a:xfrm>
          <a:prstGeom prst="rect">
            <a:avLst/>
          </a:prstGeom>
        </p:spPr>
        <p:txBody>
          <a:bodyPr vert="horz" lIns="91559" tIns="45779" rIns="91559" bIns="45779" rtlCol="0"/>
          <a:lstStyle>
            <a:lvl1pPr algn="l">
              <a:defRPr sz="1200"/>
            </a:lvl1pPr>
          </a:lstStyle>
          <a:p>
            <a:endParaRPr lang="zh-TW" altLang="en-US"/>
          </a:p>
        </p:txBody>
      </p:sp>
      <p:sp>
        <p:nvSpPr>
          <p:cNvPr id="3" name="日期版面配置區 2"/>
          <p:cNvSpPr>
            <a:spLocks noGrp="1"/>
          </p:cNvSpPr>
          <p:nvPr>
            <p:ph type="dt" sz="quarter" idx="1"/>
          </p:nvPr>
        </p:nvSpPr>
        <p:spPr>
          <a:xfrm>
            <a:off x="3855841" y="0"/>
            <a:ext cx="2949786" cy="498693"/>
          </a:xfrm>
          <a:prstGeom prst="rect">
            <a:avLst/>
          </a:prstGeom>
        </p:spPr>
        <p:txBody>
          <a:bodyPr vert="horz" lIns="91559" tIns="45779" rIns="91559" bIns="45779" rtlCol="0"/>
          <a:lstStyle>
            <a:lvl1pPr algn="r">
              <a:defRPr sz="1200"/>
            </a:lvl1pPr>
          </a:lstStyle>
          <a:p>
            <a:fld id="{75FCE518-86DE-42A3-B632-D62FE348024E}" type="datetimeFigureOut">
              <a:rPr lang="zh-TW" altLang="en-US" smtClean="0"/>
              <a:t>2020/11/13</a:t>
            </a:fld>
            <a:endParaRPr lang="zh-TW" altLang="en-US"/>
          </a:p>
        </p:txBody>
      </p:sp>
      <p:sp>
        <p:nvSpPr>
          <p:cNvPr id="4" name="頁尾版面配置區 3"/>
          <p:cNvSpPr>
            <a:spLocks noGrp="1"/>
          </p:cNvSpPr>
          <p:nvPr>
            <p:ph type="ftr" sz="quarter" idx="2"/>
          </p:nvPr>
        </p:nvSpPr>
        <p:spPr>
          <a:xfrm>
            <a:off x="3" y="9440649"/>
            <a:ext cx="2949786" cy="498692"/>
          </a:xfrm>
          <a:prstGeom prst="rect">
            <a:avLst/>
          </a:prstGeom>
        </p:spPr>
        <p:txBody>
          <a:bodyPr vert="horz" lIns="91559" tIns="45779" rIns="91559" bIns="4577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41" y="9440649"/>
            <a:ext cx="2949786" cy="498692"/>
          </a:xfrm>
          <a:prstGeom prst="rect">
            <a:avLst/>
          </a:prstGeom>
        </p:spPr>
        <p:txBody>
          <a:bodyPr vert="horz" lIns="91559" tIns="45779" rIns="91559" bIns="45779" rtlCol="0" anchor="b"/>
          <a:lstStyle>
            <a:lvl1pPr algn="r">
              <a:defRPr sz="1200"/>
            </a:lvl1pPr>
          </a:lstStyle>
          <a:p>
            <a:fld id="{010393FF-F053-4250-9EF7-DB8F92D176D8}" type="slidenum">
              <a:rPr lang="zh-TW" altLang="en-US" smtClean="0"/>
              <a:t>‹#›</a:t>
            </a:fld>
            <a:endParaRPr lang="zh-TW" altLang="en-US"/>
          </a:p>
        </p:txBody>
      </p:sp>
    </p:spTree>
    <p:extLst>
      <p:ext uri="{BB962C8B-B14F-4D97-AF65-F5344CB8AC3E}">
        <p14:creationId xmlns:p14="http://schemas.microsoft.com/office/powerpoint/2010/main" val="2797614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3" y="0"/>
            <a:ext cx="2949786" cy="498693"/>
          </a:xfrm>
          <a:prstGeom prst="rect">
            <a:avLst/>
          </a:prstGeom>
        </p:spPr>
        <p:txBody>
          <a:bodyPr vert="horz" lIns="91559" tIns="45779" rIns="91559" bIns="45779" rtlCol="0"/>
          <a:lstStyle>
            <a:lvl1pPr algn="l">
              <a:defRPr sz="1200"/>
            </a:lvl1pPr>
          </a:lstStyle>
          <a:p>
            <a:endParaRPr lang="zh-CN" altLang="en-US"/>
          </a:p>
        </p:txBody>
      </p:sp>
      <p:sp>
        <p:nvSpPr>
          <p:cNvPr id="3" name="日期占位符 2"/>
          <p:cNvSpPr>
            <a:spLocks noGrp="1"/>
          </p:cNvSpPr>
          <p:nvPr>
            <p:ph type="dt" idx="1"/>
          </p:nvPr>
        </p:nvSpPr>
        <p:spPr>
          <a:xfrm>
            <a:off x="3855841" y="0"/>
            <a:ext cx="2949786" cy="498693"/>
          </a:xfrm>
          <a:prstGeom prst="rect">
            <a:avLst/>
          </a:prstGeom>
        </p:spPr>
        <p:txBody>
          <a:bodyPr vert="horz" lIns="91559" tIns="45779" rIns="91559" bIns="45779" rtlCol="0"/>
          <a:lstStyle>
            <a:lvl1pPr algn="r">
              <a:defRPr sz="1200"/>
            </a:lvl1pPr>
          </a:lstStyle>
          <a:p>
            <a:fld id="{838B8E9B-6925-4E6D-8EB6-52818D738683}" type="datetimeFigureOut">
              <a:rPr lang="zh-CN" altLang="en-US" smtClean="0"/>
              <a:pPr/>
              <a:t>2020/11/13</a:t>
            </a:fld>
            <a:endParaRPr lang="zh-CN" altLang="en-US"/>
          </a:p>
        </p:txBody>
      </p:sp>
      <p:sp>
        <p:nvSpPr>
          <p:cNvPr id="4" name="幻灯片图像占位符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559" tIns="45779" rIns="91559" bIns="45779" rtlCol="0" anchor="ctr"/>
          <a:lstStyle/>
          <a:p>
            <a:endParaRPr lang="zh-CN" altLang="en-US"/>
          </a:p>
        </p:txBody>
      </p:sp>
      <p:sp>
        <p:nvSpPr>
          <p:cNvPr id="5" name="备注占位符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3" y="9440649"/>
            <a:ext cx="2949786" cy="498692"/>
          </a:xfrm>
          <a:prstGeom prst="rect">
            <a:avLst/>
          </a:prstGeom>
        </p:spPr>
        <p:txBody>
          <a:bodyPr vert="horz" lIns="91559" tIns="45779" rIns="91559" bIns="4577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5841" y="9440649"/>
            <a:ext cx="2949786" cy="498692"/>
          </a:xfrm>
          <a:prstGeom prst="rect">
            <a:avLst/>
          </a:prstGeom>
        </p:spPr>
        <p:txBody>
          <a:bodyPr vert="horz" lIns="91559" tIns="45779" rIns="91559" bIns="45779" rtlCol="0" anchor="b"/>
          <a:lstStyle>
            <a:lvl1pPr algn="r">
              <a:defRPr sz="1200"/>
            </a:lvl1pPr>
          </a:lstStyle>
          <a:p>
            <a:fld id="{66CC3DA9-9555-4405-849B-B6E6D880F5BA}" type="slidenum">
              <a:rPr lang="zh-CN" altLang="en-US" smtClean="0"/>
              <a:pPr/>
              <a:t>‹#›</a:t>
            </a:fld>
            <a:endParaRPr lang="zh-CN" altLang="en-US"/>
          </a:p>
        </p:txBody>
      </p:sp>
    </p:spTree>
    <p:extLst>
      <p:ext uri="{BB962C8B-B14F-4D97-AF65-F5344CB8AC3E}">
        <p14:creationId xmlns:p14="http://schemas.microsoft.com/office/powerpoint/2010/main" val="26551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CC3DA9-9555-4405-849B-B6E6D880F5BA}" type="slidenum">
              <a:rPr lang="zh-CN" altLang="en-US" smtClean="0"/>
              <a:pPr/>
              <a:t>1</a:t>
            </a:fld>
            <a:endParaRPr lang="zh-CN" altLang="en-US"/>
          </a:p>
        </p:txBody>
      </p:sp>
    </p:spTree>
    <p:extLst>
      <p:ext uri="{BB962C8B-B14F-4D97-AF65-F5344CB8AC3E}">
        <p14:creationId xmlns:p14="http://schemas.microsoft.com/office/powerpoint/2010/main" val="2126450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Shape 636"/>
          <p:cNvSpPr>
            <a:spLocks noGrp="1" noRot="1" noChangeAspect="1"/>
          </p:cNvSpPr>
          <p:nvPr>
            <p:ph type="sldImg"/>
          </p:nvPr>
        </p:nvSpPr>
        <p:spPr>
          <a:xfrm>
            <a:off x="92075" y="746125"/>
            <a:ext cx="6623050" cy="3725863"/>
          </a:xfrm>
          <a:prstGeom prst="rect">
            <a:avLst/>
          </a:prstGeom>
        </p:spPr>
        <p:txBody>
          <a:bodyPr/>
          <a:lstStyle/>
          <a:p>
            <a:endParaRPr/>
          </a:p>
        </p:txBody>
      </p:sp>
      <p:sp>
        <p:nvSpPr>
          <p:cNvPr id="637" name="Shape 637"/>
          <p:cNvSpPr>
            <a:spLocks noGrp="1"/>
          </p:cNvSpPr>
          <p:nvPr>
            <p:ph type="body" sz="quarter" idx="1"/>
          </p:nvPr>
        </p:nvSpPr>
        <p:spPr>
          <a:prstGeom prst="rect">
            <a:avLst/>
          </a:prstGeom>
        </p:spPr>
        <p:txBody>
          <a:bodyPr/>
          <a:lstStyle/>
          <a:p>
            <a:pPr marL="171347" indent="-171347">
              <a:buSzPct val="100000"/>
              <a:buFont typeface="Arial"/>
              <a:buChar char="•"/>
              <a:defRPr>
                <a:solidFill>
                  <a:srgbClr val="FF0000"/>
                </a:solidFill>
                <a:latin typeface="微軟正黑體"/>
                <a:ea typeface="微軟正黑體"/>
                <a:cs typeface="微軟正黑體"/>
                <a:sym typeface="微軟正黑體"/>
              </a:defRPr>
            </a:pPr>
            <a:r>
              <a:rPr dirty="0"/>
              <a:t>教育部自104年度起辦理夢的N次方工作坊；</a:t>
            </a:r>
            <a:r>
              <a:rPr sz="1200" dirty="0">
                <a:solidFill>
                  <a:srgbClr val="FF0000"/>
                </a:solidFill>
                <a:latin typeface="微軟正黑體"/>
                <a:ea typeface="微軟正黑體"/>
                <a:sym typeface="等线"/>
              </a:rPr>
              <a:t>辦理場次逐年增加，至107學年度起每年度至少辦理8場次、6,000多位老師參與，辦理至今已6年，約3萬多位教師參加。</a:t>
            </a:r>
          </a:p>
          <a:p>
            <a:pPr marL="171347" indent="-171347">
              <a:buSzPct val="100000"/>
              <a:buFont typeface="Arial"/>
              <a:buChar char="•"/>
              <a:defRPr>
                <a:solidFill>
                  <a:srgbClr val="FF0000"/>
                </a:solidFill>
                <a:latin typeface="微軟正黑體"/>
                <a:ea typeface="微軟正黑體"/>
                <a:cs typeface="微軟正黑體"/>
                <a:sym typeface="微軟正黑體"/>
              </a:defRPr>
            </a:pPr>
            <a:r>
              <a:rPr sz="1200" dirty="0">
                <a:solidFill>
                  <a:srgbClr val="FF0000"/>
                </a:solidFill>
                <a:latin typeface="微軟正黑體"/>
                <a:ea typeface="微軟正黑體"/>
                <a:sym typeface="等线"/>
              </a:rPr>
              <a:t>109年度補助｢學思達教師社群推廣｣，迄今共計4,000多位教師參與。</a:t>
            </a:r>
          </a:p>
          <a:p>
            <a:pPr marL="171347" indent="-171347">
              <a:buSzPct val="100000"/>
              <a:buFont typeface="Arial"/>
              <a:buChar char="•"/>
              <a:defRPr>
                <a:solidFill>
                  <a:srgbClr val="FF0000"/>
                </a:solidFill>
                <a:latin typeface="微軟正黑體"/>
                <a:ea typeface="微軟正黑體"/>
                <a:cs typeface="微軟正黑體"/>
                <a:sym typeface="微軟正黑體"/>
              </a:defRPr>
            </a:pPr>
            <a:r>
              <a:rPr sz="1200" dirty="0">
                <a:solidFill>
                  <a:srgbClr val="FF0000"/>
                </a:solidFill>
                <a:latin typeface="微軟正黑體"/>
                <a:ea typeface="微軟正黑體"/>
                <a:sym typeface="等线"/>
              </a:rPr>
              <a:t>國教署辦理108課綱相關教師研習活動，參與研習之教師達130萬人次。</a:t>
            </a:r>
          </a:p>
          <a:p>
            <a:pPr>
              <a:defRPr>
                <a:solidFill>
                  <a:srgbClr val="FF0000"/>
                </a:solidFill>
                <a:latin typeface="微軟正黑體"/>
                <a:ea typeface="微軟正黑體"/>
                <a:cs typeface="微軟正黑體"/>
                <a:sym typeface="微軟正黑體"/>
              </a:defRPr>
            </a:pPr>
            <a:endParaRPr dirty="0"/>
          </a:p>
          <a:p>
            <a:pPr marL="171347" indent="-171347">
              <a:buSzPct val="100000"/>
              <a:buFont typeface="Arial"/>
              <a:buChar char="•"/>
              <a:defRPr>
                <a:solidFill>
                  <a:srgbClr val="FF0000"/>
                </a:solidFill>
                <a:latin typeface="微軟正黑體"/>
                <a:ea typeface="微軟正黑體"/>
                <a:cs typeface="微軟正黑體"/>
                <a:sym typeface="微軟正黑體"/>
              </a:defRPr>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xfrm>
            <a:off x="92075" y="746125"/>
            <a:ext cx="6623050" cy="3725863"/>
          </a:xfrm>
          <a:prstGeom prst="rect">
            <a:avLst/>
          </a:prstGeom>
        </p:spPr>
        <p:txBody>
          <a:bodyPr/>
          <a:lstStyle/>
          <a:p>
            <a:endParaRPr/>
          </a:p>
        </p:txBody>
      </p:sp>
      <p:sp>
        <p:nvSpPr>
          <p:cNvPr id="443" name="Shape 443"/>
          <p:cNvSpPr>
            <a:spLocks noGrp="1"/>
          </p:cNvSpPr>
          <p:nvPr>
            <p:ph type="body" sz="quarter" idx="1"/>
          </p:nvPr>
        </p:nvSpPr>
        <p:spPr>
          <a:prstGeom prst="rect">
            <a:avLst/>
          </a:prstGeom>
        </p:spPr>
        <p:txBody>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b="1">
                <a:solidFill>
                  <a:srgbClr val="44546A"/>
                </a:solidFill>
                <a:latin typeface="微軟正黑體"/>
                <a:ea typeface="微軟正黑體"/>
                <a:cs typeface="微軟正黑體"/>
                <a:sym typeface="微軟正黑體"/>
              </a:defRPr>
            </a:pPr>
            <a:r>
              <a:rPr lang="zh-TW" altLang="en-US" sz="1400" b="0" dirty="0">
                <a:latin typeface="Arial"/>
                <a:ea typeface="Arial"/>
                <a:cs typeface="Arial"/>
                <a:sym typeface="Arial"/>
              </a:rPr>
              <a:t>高級中等學校選修包括加深加廣選修、補強性選修、多元選修及校定選修，各校開設之選修總學分數，應達學生應修習選修學分數之</a:t>
            </a:r>
            <a:r>
              <a:rPr lang="en-US" altLang="zh-TW" sz="1400" b="0" dirty="0">
                <a:latin typeface="Arial"/>
                <a:ea typeface="Arial"/>
                <a:cs typeface="Arial"/>
                <a:sym typeface="Arial"/>
              </a:rPr>
              <a:t>1.2-1.5</a:t>
            </a:r>
            <a:r>
              <a:rPr lang="zh-TW" altLang="en-US" sz="1400" b="0" dirty="0">
                <a:latin typeface="Arial"/>
                <a:ea typeface="Arial"/>
                <a:cs typeface="Arial"/>
                <a:sym typeface="Arial"/>
              </a:rPr>
              <a:t>倍。</a:t>
            </a:r>
            <a:endParaRPr lang="en-US" altLang="zh-TW" sz="1400" b="0" dirty="0">
              <a:latin typeface="Arial"/>
              <a:ea typeface="Arial"/>
              <a:cs typeface="Arial"/>
              <a:sym typeface="Arial"/>
            </a:endParaRP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b="1">
                <a:solidFill>
                  <a:srgbClr val="44546A"/>
                </a:solidFill>
                <a:latin typeface="微軟正黑體"/>
                <a:ea typeface="微軟正黑體"/>
                <a:cs typeface="微軟正黑體"/>
                <a:sym typeface="微軟正黑體"/>
              </a:defRPr>
            </a:pPr>
            <a:r>
              <a:rPr lang="en-US" altLang="zh-TW" sz="1400" b="0" dirty="0">
                <a:latin typeface="Arial"/>
                <a:ea typeface="Arial"/>
                <a:cs typeface="Arial"/>
                <a:sym typeface="Arial"/>
              </a:rPr>
              <a:t>108</a:t>
            </a:r>
            <a:r>
              <a:rPr lang="zh-TW" altLang="en-US" sz="1400" b="0" dirty="0">
                <a:latin typeface="Arial"/>
                <a:ea typeface="Arial"/>
                <a:cs typeface="Arial"/>
                <a:sym typeface="Arial"/>
              </a:rPr>
              <a:t>學年度學校開設「多元選修」課程，涵括的領域有：第二外國語文、實作</a:t>
            </a:r>
            <a:r>
              <a:rPr lang="en-US" altLang="zh-TW" sz="1400" b="0" dirty="0">
                <a:latin typeface="Arial"/>
                <a:ea typeface="Arial"/>
                <a:cs typeface="Arial"/>
                <a:sym typeface="Arial"/>
              </a:rPr>
              <a:t>(</a:t>
            </a:r>
            <a:r>
              <a:rPr lang="zh-TW" altLang="en-US" sz="1400" b="0" dirty="0">
                <a:latin typeface="Arial"/>
                <a:ea typeface="Arial"/>
                <a:cs typeface="Arial"/>
                <a:sym typeface="Arial"/>
              </a:rPr>
              <a:t>實驗</a:t>
            </a:r>
            <a:r>
              <a:rPr lang="en-US" altLang="zh-TW" sz="1400" b="0" dirty="0">
                <a:latin typeface="Arial"/>
                <a:ea typeface="Arial"/>
                <a:cs typeface="Arial"/>
                <a:sym typeface="Arial"/>
              </a:rPr>
              <a:t>)</a:t>
            </a:r>
            <a:r>
              <a:rPr lang="zh-TW" altLang="en-US" sz="1400" b="0" dirty="0">
                <a:latin typeface="Arial"/>
                <a:ea typeface="Arial"/>
                <a:cs typeface="Arial"/>
                <a:sym typeface="Arial"/>
              </a:rPr>
              <a:t>及探索體驗、跨</a:t>
            </a:r>
            <a:r>
              <a:rPr lang="en-US" altLang="zh-TW" sz="1400" b="0" dirty="0">
                <a:latin typeface="Arial"/>
                <a:ea typeface="Arial"/>
                <a:cs typeface="Arial"/>
                <a:sym typeface="Arial"/>
              </a:rPr>
              <a:t>/</a:t>
            </a:r>
            <a:r>
              <a:rPr lang="zh-TW" altLang="en-US" sz="1400" b="0" dirty="0">
                <a:latin typeface="Arial"/>
                <a:ea typeface="Arial"/>
                <a:cs typeface="Arial"/>
                <a:sym typeface="Arial"/>
              </a:rPr>
              <a:t>科目統整、專題探究等領域，選修課程力求多元與適性。</a:t>
            </a:r>
            <a:endParaRPr lang="en-US" altLang="zh-TW" sz="1400" b="0" dirty="0">
              <a:latin typeface="Arial"/>
              <a:ea typeface="Arial"/>
              <a:cs typeface="Arial"/>
              <a:sym typeface="Arial"/>
            </a:endParaRPr>
          </a:p>
          <a:p>
            <a:pPr marL="342900" indent="-342900">
              <a:buFont typeface="+mj-lt"/>
              <a:buAutoNum type="arabicPeriod"/>
              <a:defRPr b="1">
                <a:solidFill>
                  <a:srgbClr val="44546A"/>
                </a:solidFill>
                <a:latin typeface="微軟正黑體"/>
                <a:ea typeface="微軟正黑體"/>
                <a:cs typeface="微軟正黑體"/>
                <a:sym typeface="微軟正黑體"/>
              </a:defRPr>
            </a:pPr>
            <a:r>
              <a:rPr lang="zh-TW" altLang="en-US" sz="1400" b="0" dirty="0">
                <a:latin typeface="Arial"/>
                <a:ea typeface="Arial"/>
                <a:cs typeface="Arial"/>
                <a:sym typeface="Arial"/>
              </a:rPr>
              <a:t>訂定「補助偏遠地區高級中等學校建置學生學習歷程檔案要點」，提供偏鄉地區學校各項補助方案，全力支持偏遠地區學校因應新課綱所需經費。</a:t>
            </a:r>
          </a:p>
          <a:p>
            <a:pPr marL="342900" indent="-342900">
              <a:buFont typeface="+mj-lt"/>
              <a:buAutoNum type="arabicPeriod"/>
              <a:defRPr b="1">
                <a:solidFill>
                  <a:srgbClr val="44546A"/>
                </a:solidFill>
                <a:latin typeface="微軟正黑體"/>
                <a:ea typeface="微軟正黑體"/>
                <a:cs typeface="微軟正黑體"/>
                <a:sym typeface="微軟正黑體"/>
              </a:defRPr>
            </a:pPr>
            <a:r>
              <a:rPr lang="zh-TW" altLang="en-US" sz="1400" b="0" dirty="0">
                <a:latin typeface="Arial"/>
                <a:ea typeface="Arial"/>
                <a:cs typeface="Arial"/>
                <a:sym typeface="Arial"/>
              </a:rPr>
              <a:t>彈性放寬偏遠學校選課人數規定，以利學校順利開課。</a:t>
            </a:r>
          </a:p>
          <a:p>
            <a:pPr marL="342900" indent="-342900">
              <a:buFont typeface="+mj-lt"/>
              <a:buAutoNum type="arabicPeriod"/>
              <a:defRPr b="1">
                <a:solidFill>
                  <a:srgbClr val="44546A"/>
                </a:solidFill>
                <a:latin typeface="微軟正黑體"/>
                <a:ea typeface="微軟正黑體"/>
                <a:cs typeface="微軟正黑體"/>
                <a:sym typeface="微軟正黑體"/>
              </a:defRPr>
            </a:pPr>
            <a:r>
              <a:rPr lang="zh-TW" altLang="en-US" sz="1400" b="0" dirty="0">
                <a:latin typeface="Arial"/>
                <a:ea typeface="Arial"/>
                <a:cs typeface="Arial"/>
                <a:sym typeface="Arial"/>
              </a:rPr>
              <a:t>依學校屬性規劃提供多元輔導資源，例如：媒合大學協助偏鄉學校開課，規劃線上選修、運用遠距教學、直播共學、線上數位學習等方式，滿足學生選課需求。</a:t>
            </a:r>
          </a:p>
          <a:p>
            <a:pPr marL="342900" indent="-342900">
              <a:buFont typeface="+mj-lt"/>
              <a:buAutoNum type="arabicPeriod"/>
              <a:defRPr b="1">
                <a:solidFill>
                  <a:srgbClr val="44546A"/>
                </a:solidFill>
                <a:latin typeface="微軟正黑體"/>
                <a:ea typeface="微軟正黑體"/>
                <a:cs typeface="微軟正黑體"/>
                <a:sym typeface="微軟正黑體"/>
              </a:defRPr>
            </a:pPr>
            <a:endParaRPr lang="zh-TW" altLang="en-US" sz="1400" b="0" dirty="0">
              <a:latin typeface="Arial"/>
              <a:ea typeface="Arial"/>
              <a:cs typeface="Arial"/>
              <a:sym typeface="Arial"/>
            </a:endParaRPr>
          </a:p>
          <a:p>
            <a:pPr>
              <a:defRPr b="1">
                <a:solidFill>
                  <a:srgbClr val="44546A"/>
                </a:solidFill>
                <a:latin typeface="微軟正黑體"/>
                <a:ea typeface="微軟正黑體"/>
                <a:cs typeface="微軟正黑體"/>
                <a:sym typeface="微軟正黑體"/>
              </a:defRPr>
            </a:pPr>
            <a:endParaRPr sz="1400" b="0" dirty="0">
              <a:latin typeface="Arial"/>
              <a:ea typeface="Arial"/>
              <a:cs typeface="Arial"/>
              <a:sym typeface="Arial"/>
            </a:endParaRPr>
          </a:p>
        </p:txBody>
      </p:sp>
    </p:spTree>
    <p:extLst>
      <p:ext uri="{BB962C8B-B14F-4D97-AF65-F5344CB8AC3E}">
        <p14:creationId xmlns:p14="http://schemas.microsoft.com/office/powerpoint/2010/main" val="19909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2</a:t>
            </a:fld>
            <a:endParaRPr lang="zh-CN" altLang="en-US"/>
          </a:p>
        </p:txBody>
      </p:sp>
    </p:spTree>
    <p:extLst>
      <p:ext uri="{BB962C8B-B14F-4D97-AF65-F5344CB8AC3E}">
        <p14:creationId xmlns:p14="http://schemas.microsoft.com/office/powerpoint/2010/main" val="2093162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5589">
              <a:defRPr/>
            </a:pPr>
            <a:r>
              <a:rPr lang="zh-TW" altLang="en-US" b="1" dirty="0">
                <a:latin typeface="微軟正黑體" panose="020B0604030504040204" pitchFamily="34" charset="-120"/>
              </a:rPr>
              <a:t>學生學習歷程檔案作用：</a:t>
            </a:r>
            <a:r>
              <a:rPr lang="zh-TW" altLang="en-US" b="1" dirty="0">
                <a:solidFill>
                  <a:schemeClr val="bg1"/>
                </a:solidFill>
                <a:latin typeface="微軟正黑體" panose="020B0604030504040204" pitchFamily="34" charset="-120"/>
                <a:ea typeface="微軟正黑體" panose="020B0604030504040204" pitchFamily="34" charset="-120"/>
              </a:rPr>
              <a:t>一步一腳印，累積學習歷程紀綠</a:t>
            </a:r>
          </a:p>
          <a:p>
            <a:pPr defTabSz="915589">
              <a:defRPr/>
            </a:pPr>
            <a:r>
              <a:rPr lang="en-US" altLang="zh-TW" b="0" dirty="0"/>
              <a:t>1.</a:t>
            </a:r>
            <a:r>
              <a:rPr lang="zh-TW" altLang="en-US" dirty="0">
                <a:solidFill>
                  <a:schemeClr val="accent3">
                    <a:lumMod val="50000"/>
                  </a:schemeClr>
                </a:solidFill>
                <a:ea typeface="微軟正黑體" panose="020B0604030504040204" pitchFamily="34" charset="-120"/>
              </a:rPr>
              <a:t>回應新課綱的多元課程特色：說明詳如右圖</a:t>
            </a:r>
            <a:r>
              <a:rPr lang="en-US" altLang="zh-TW" dirty="0">
                <a:solidFill>
                  <a:schemeClr val="accent3">
                    <a:lumMod val="50000"/>
                  </a:schemeClr>
                </a:solidFill>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dirty="0">
              <a:solidFill>
                <a:schemeClr val="accent3">
                  <a:lumMod val="50000"/>
                </a:schemeClr>
              </a:solidFill>
              <a:ea typeface="微軟正黑體" panose="020B0604030504040204" pitchFamily="34" charset="-120"/>
            </a:endParaRPr>
          </a:p>
          <a:p>
            <a:pPr defTabSz="915589">
              <a:defRPr/>
            </a:pPr>
            <a:r>
              <a:rPr lang="en-US" altLang="zh-TW" b="0" dirty="0"/>
              <a:t>2.</a:t>
            </a:r>
            <a:r>
              <a:rPr lang="zh-TW" altLang="en-US" dirty="0">
                <a:solidFill>
                  <a:schemeClr val="accent6">
                    <a:lumMod val="75000"/>
                  </a:schemeClr>
                </a:solidFill>
                <a:ea typeface="微軟正黑體" panose="020B0604030504040204" pitchFamily="34" charset="-120"/>
              </a:rPr>
              <a:t>呈現考試難以評量的學習成果：</a:t>
            </a:r>
            <a:r>
              <a:rPr lang="zh-TW" altLang="en-US" dirty="0">
                <a:solidFill>
                  <a:schemeClr val="accent3">
                    <a:lumMod val="50000"/>
                  </a:schemeClr>
                </a:solidFill>
                <a:ea typeface="微軟正黑體" panose="020B0604030504040204" pitchFamily="34" charset="-120"/>
              </a:rPr>
              <a:t>說明詳如右圖</a:t>
            </a:r>
            <a:r>
              <a:rPr lang="en-US" altLang="zh-TW" dirty="0">
                <a:solidFill>
                  <a:schemeClr val="accent3">
                    <a:lumMod val="50000"/>
                  </a:schemeClr>
                </a:solidFill>
                <a:latin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b="0" dirty="0"/>
          </a:p>
          <a:p>
            <a:pPr defTabSz="915589">
              <a:defRPr/>
            </a:pPr>
            <a:r>
              <a:rPr lang="en-US" altLang="zh-TW" b="0" dirty="0"/>
              <a:t>3.</a:t>
            </a:r>
            <a:r>
              <a:rPr lang="zh-TW" altLang="en-US" dirty="0">
                <a:solidFill>
                  <a:srgbClr val="C00000"/>
                </a:solidFill>
                <a:ea typeface="微軟正黑體" panose="020B0604030504040204" pitchFamily="34" charset="-120"/>
              </a:rPr>
              <a:t>展現個人特色和適性學習軌跡：</a:t>
            </a:r>
            <a:r>
              <a:rPr lang="zh-TW" altLang="en-US" dirty="0">
                <a:solidFill>
                  <a:schemeClr val="accent3">
                    <a:lumMod val="50000"/>
                  </a:schemeClr>
                </a:solidFill>
                <a:ea typeface="微軟正黑體" panose="020B0604030504040204" pitchFamily="34" charset="-120"/>
              </a:rPr>
              <a:t>說明詳如右圖</a:t>
            </a:r>
            <a:r>
              <a:rPr lang="en-US" altLang="zh-TW" dirty="0">
                <a:solidFill>
                  <a:schemeClr val="accent3">
                    <a:lumMod val="50000"/>
                  </a:schemeClr>
                </a:solidFill>
                <a:latin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b="0" dirty="0"/>
          </a:p>
          <a:p>
            <a:r>
              <a:rPr lang="en-US" altLang="zh-TW" b="0" dirty="0"/>
              <a:t>4.</a:t>
            </a:r>
            <a:r>
              <a:rPr lang="zh-TW" altLang="en-US" dirty="0">
                <a:solidFill>
                  <a:srgbClr val="0000FF"/>
                </a:solidFill>
                <a:ea typeface="微軟正黑體" panose="020B0604030504040204" pitchFamily="34" charset="-120"/>
              </a:rPr>
              <a:t>協助學生生涯探索及定向參考：</a:t>
            </a:r>
            <a:r>
              <a:rPr lang="zh-TW" altLang="en-US" dirty="0">
                <a:solidFill>
                  <a:schemeClr val="accent3">
                    <a:lumMod val="50000"/>
                  </a:schemeClr>
                </a:solidFill>
                <a:ea typeface="微軟正黑體" panose="020B0604030504040204" pitchFamily="34" charset="-120"/>
              </a:rPr>
              <a:t>說明詳如右圖</a:t>
            </a:r>
            <a:r>
              <a:rPr lang="en-US" altLang="zh-TW" dirty="0">
                <a:solidFill>
                  <a:schemeClr val="accent3">
                    <a:lumMod val="50000"/>
                  </a:schemeClr>
                </a:solidFill>
                <a:latin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dirty="0">
              <a:solidFill>
                <a:srgbClr val="0000FF"/>
              </a:solidFill>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4</a:t>
            </a:fld>
            <a:endParaRPr lang="zh-CN" altLang="en-US"/>
          </a:p>
        </p:txBody>
      </p:sp>
    </p:spTree>
    <p:extLst>
      <p:ext uri="{BB962C8B-B14F-4D97-AF65-F5344CB8AC3E}">
        <p14:creationId xmlns:p14="http://schemas.microsoft.com/office/powerpoint/2010/main" val="49754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36525" y="1350963"/>
            <a:ext cx="6483350" cy="3646487"/>
          </a:xfrm>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398C7436-D6AF-3440-BDC1-9B7EE99F1A58}" type="slidenum">
              <a:rPr kumimoji="1" lang="zh-TW" altLang="en-US" smtClean="0"/>
              <a:t>12</a:t>
            </a:fld>
            <a:endParaRPr kumimoji="1" lang="zh-TW" altLang="en-US"/>
          </a:p>
        </p:txBody>
      </p:sp>
    </p:spTree>
    <p:extLst>
      <p:ext uri="{BB962C8B-B14F-4D97-AF65-F5344CB8AC3E}">
        <p14:creationId xmlns:p14="http://schemas.microsoft.com/office/powerpoint/2010/main" val="313079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15589">
              <a:defRPr/>
            </a:pPr>
            <a:r>
              <a:rPr lang="zh-TW" altLang="en-US" b="1" dirty="0">
                <a:latin typeface="微軟正黑體" panose="020B0604030504040204" pitchFamily="34" charset="-120"/>
              </a:rPr>
              <a:t>學生學習歷程檔案作用：</a:t>
            </a:r>
            <a:r>
              <a:rPr lang="zh-TW" altLang="en-US" b="1" dirty="0">
                <a:solidFill>
                  <a:schemeClr val="bg1"/>
                </a:solidFill>
                <a:latin typeface="微軟正黑體" panose="020B0604030504040204" pitchFamily="34" charset="-120"/>
                <a:ea typeface="微軟正黑體" panose="020B0604030504040204" pitchFamily="34" charset="-120"/>
              </a:rPr>
              <a:t>一步一腳印，累積學習歷程紀綠</a:t>
            </a:r>
          </a:p>
          <a:p>
            <a:pPr defTabSz="915589">
              <a:defRPr/>
            </a:pPr>
            <a:r>
              <a:rPr lang="en-US" altLang="zh-TW" b="0" dirty="0"/>
              <a:t>1.</a:t>
            </a:r>
            <a:r>
              <a:rPr lang="zh-TW" altLang="en-US" dirty="0">
                <a:solidFill>
                  <a:schemeClr val="accent3">
                    <a:lumMod val="50000"/>
                  </a:schemeClr>
                </a:solidFill>
                <a:ea typeface="微軟正黑體" panose="020B0604030504040204" pitchFamily="34" charset="-120"/>
              </a:rPr>
              <a:t>回應新課綱的多元課程特色：說明詳如右圖</a:t>
            </a:r>
            <a:r>
              <a:rPr lang="en-US" altLang="zh-TW" dirty="0">
                <a:solidFill>
                  <a:schemeClr val="accent3">
                    <a:lumMod val="50000"/>
                  </a:schemeClr>
                </a:solidFill>
                <a:latin typeface="新細明體" panose="02020500000000000000" pitchFamily="18" charset="-120"/>
                <a:ea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dirty="0">
              <a:solidFill>
                <a:schemeClr val="accent3">
                  <a:lumMod val="50000"/>
                </a:schemeClr>
              </a:solidFill>
              <a:ea typeface="微軟正黑體" panose="020B0604030504040204" pitchFamily="34" charset="-120"/>
            </a:endParaRPr>
          </a:p>
          <a:p>
            <a:pPr defTabSz="915589">
              <a:defRPr/>
            </a:pPr>
            <a:r>
              <a:rPr lang="en-US" altLang="zh-TW" b="0" dirty="0"/>
              <a:t>2.</a:t>
            </a:r>
            <a:r>
              <a:rPr lang="zh-TW" altLang="en-US" dirty="0">
                <a:solidFill>
                  <a:schemeClr val="accent6">
                    <a:lumMod val="75000"/>
                  </a:schemeClr>
                </a:solidFill>
                <a:ea typeface="微軟正黑體" panose="020B0604030504040204" pitchFamily="34" charset="-120"/>
              </a:rPr>
              <a:t>呈現考試難以評量的學習成果：</a:t>
            </a:r>
            <a:r>
              <a:rPr lang="zh-TW" altLang="en-US" dirty="0">
                <a:solidFill>
                  <a:schemeClr val="accent3">
                    <a:lumMod val="50000"/>
                  </a:schemeClr>
                </a:solidFill>
                <a:ea typeface="微軟正黑體" panose="020B0604030504040204" pitchFamily="34" charset="-120"/>
              </a:rPr>
              <a:t>說明詳如右圖</a:t>
            </a:r>
            <a:r>
              <a:rPr lang="en-US" altLang="zh-TW" dirty="0">
                <a:solidFill>
                  <a:schemeClr val="accent3">
                    <a:lumMod val="50000"/>
                  </a:schemeClr>
                </a:solidFill>
                <a:latin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b="0" dirty="0"/>
          </a:p>
          <a:p>
            <a:pPr defTabSz="915589">
              <a:defRPr/>
            </a:pPr>
            <a:r>
              <a:rPr lang="en-US" altLang="zh-TW" b="0" dirty="0"/>
              <a:t>3.</a:t>
            </a:r>
            <a:r>
              <a:rPr lang="zh-TW" altLang="en-US" dirty="0">
                <a:solidFill>
                  <a:srgbClr val="C00000"/>
                </a:solidFill>
                <a:ea typeface="微軟正黑體" panose="020B0604030504040204" pitchFamily="34" charset="-120"/>
              </a:rPr>
              <a:t>展現個人特色和適性學習軌跡：</a:t>
            </a:r>
            <a:r>
              <a:rPr lang="zh-TW" altLang="en-US" dirty="0">
                <a:solidFill>
                  <a:schemeClr val="accent3">
                    <a:lumMod val="50000"/>
                  </a:schemeClr>
                </a:solidFill>
                <a:ea typeface="微軟正黑體" panose="020B0604030504040204" pitchFamily="34" charset="-120"/>
              </a:rPr>
              <a:t>說明詳如右圖</a:t>
            </a:r>
            <a:r>
              <a:rPr lang="en-US" altLang="zh-TW" dirty="0">
                <a:solidFill>
                  <a:schemeClr val="accent3">
                    <a:lumMod val="50000"/>
                  </a:schemeClr>
                </a:solidFill>
                <a:latin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b="0" dirty="0"/>
          </a:p>
          <a:p>
            <a:r>
              <a:rPr lang="en-US" altLang="zh-TW" b="0" dirty="0"/>
              <a:t>4.</a:t>
            </a:r>
            <a:r>
              <a:rPr lang="zh-TW" altLang="en-US" dirty="0">
                <a:solidFill>
                  <a:srgbClr val="0000FF"/>
                </a:solidFill>
                <a:ea typeface="微軟正黑體" panose="020B0604030504040204" pitchFamily="34" charset="-120"/>
              </a:rPr>
              <a:t>協助學生生涯探索及定向參考：</a:t>
            </a:r>
            <a:r>
              <a:rPr lang="zh-TW" altLang="en-US" dirty="0">
                <a:solidFill>
                  <a:schemeClr val="accent3">
                    <a:lumMod val="50000"/>
                  </a:schemeClr>
                </a:solidFill>
                <a:ea typeface="微軟正黑體" panose="020B0604030504040204" pitchFamily="34" charset="-120"/>
              </a:rPr>
              <a:t>說明詳如右圖</a:t>
            </a:r>
            <a:r>
              <a:rPr lang="en-US" altLang="zh-TW" dirty="0">
                <a:solidFill>
                  <a:schemeClr val="accent3">
                    <a:lumMod val="50000"/>
                  </a:schemeClr>
                </a:solidFill>
                <a:latin typeface="新細明體" panose="02020500000000000000" pitchFamily="18" charset="-120"/>
                <a:sym typeface="Wingdings" panose="05000000000000000000" pitchFamily="2" charset="2"/>
              </a:rPr>
              <a:t></a:t>
            </a:r>
            <a:r>
              <a:rPr lang="zh-TW" altLang="en-US" dirty="0">
                <a:solidFill>
                  <a:schemeClr val="accent3">
                    <a:lumMod val="50000"/>
                  </a:schemeClr>
                </a:solidFill>
                <a:ea typeface="微軟正黑體" panose="020B0604030504040204" pitchFamily="34" charset="-120"/>
              </a:rPr>
              <a:t>內容</a:t>
            </a:r>
            <a:endParaRPr lang="en-US" altLang="zh-TW" dirty="0">
              <a:solidFill>
                <a:srgbClr val="0000FF"/>
              </a:solidFill>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15</a:t>
            </a:fld>
            <a:endParaRPr lang="zh-CN" altLang="en-US"/>
          </a:p>
        </p:txBody>
      </p:sp>
    </p:spTree>
    <p:extLst>
      <p:ext uri="{BB962C8B-B14F-4D97-AF65-F5344CB8AC3E}">
        <p14:creationId xmlns:p14="http://schemas.microsoft.com/office/powerpoint/2010/main" val="235703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左圖：</a:t>
            </a:r>
            <a:r>
              <a:rPr lang="zh-TW" altLang="en-US" b="1" dirty="0"/>
              <a:t>學習歷程學校平臺</a:t>
            </a:r>
            <a:r>
              <a:rPr lang="zh-TW" altLang="en-US" dirty="0"/>
              <a:t>蒐集學生學習歷程檔案之</a:t>
            </a:r>
            <a:r>
              <a:rPr lang="zh-TW" altLang="en-US" b="1" dirty="0"/>
              <a:t>項目及內容 </a:t>
            </a:r>
            <a:r>
              <a:rPr lang="en-US" altLang="zh-TW" dirty="0"/>
              <a:t>(</a:t>
            </a:r>
            <a:r>
              <a:rPr lang="zh-TW" altLang="en-US" dirty="0"/>
              <a:t>依作業要點之第三點第一項</a:t>
            </a:r>
            <a:r>
              <a:rPr lang="en-US" altLang="zh-TW" dirty="0"/>
              <a:t>)</a:t>
            </a:r>
          </a:p>
          <a:p>
            <a:r>
              <a:rPr lang="en-US" altLang="zh-TW" dirty="0"/>
              <a:t>2.</a:t>
            </a:r>
            <a:r>
              <a:rPr lang="zh-TW" altLang="en-US" dirty="0"/>
              <a:t>右圖：</a:t>
            </a:r>
            <a:r>
              <a:rPr lang="zh-TW" altLang="en-US" b="1" dirty="0"/>
              <a:t>學習歷程中央資料庫</a:t>
            </a:r>
            <a:r>
              <a:rPr lang="zh-TW" altLang="en-US" dirty="0"/>
              <a:t>向學校蒐集之資料，</a:t>
            </a:r>
            <a:r>
              <a:rPr lang="zh-TW" altLang="zh-TW" dirty="0"/>
              <a:t>不包括前項第二款課程諮詢紀錄</a:t>
            </a:r>
            <a:r>
              <a:rPr lang="zh-TW" altLang="en-US" dirty="0"/>
              <a:t> </a:t>
            </a:r>
            <a:r>
              <a:rPr lang="en-US" altLang="zh-TW" dirty="0"/>
              <a:t>(</a:t>
            </a:r>
            <a:r>
              <a:rPr lang="zh-TW" altLang="en-US" dirty="0"/>
              <a:t>依作業要點之第三點第二項</a:t>
            </a:r>
            <a:r>
              <a:rPr lang="en-US" altLang="zh-TW" dirty="0"/>
              <a:t>)</a:t>
            </a:r>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16</a:t>
            </a:fld>
            <a:endParaRPr lang="zh-CN" altLang="en-US"/>
          </a:p>
        </p:txBody>
      </p:sp>
    </p:spTree>
    <p:extLst>
      <p:ext uri="{BB962C8B-B14F-4D97-AF65-F5344CB8AC3E}">
        <p14:creationId xmlns:p14="http://schemas.microsoft.com/office/powerpoint/2010/main" val="134877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latin typeface="Microsoft JhengHei" panose="020B0604030504040204" pitchFamily="34" charset="-120"/>
                <a:ea typeface="Microsoft JhengHei" panose="020B0604030504040204" pitchFamily="34" charset="-120"/>
              </a:rPr>
              <a:t>一、學習歷程學校平臺蒐集之資料：依作業要點之第三點第一項、第四點；另補充說明如下：</a:t>
            </a:r>
            <a:endParaRPr lang="en-US" altLang="zh-TW" sz="1400" dirty="0">
              <a:latin typeface="Microsoft JhengHei" panose="020B0604030504040204" pitchFamily="34" charset="-120"/>
              <a:ea typeface="Microsoft JhengHei" panose="020B0604030504040204" pitchFamily="34" charset="-120"/>
            </a:endParaRPr>
          </a:p>
          <a:p>
            <a:r>
              <a:rPr lang="zh-TW" altLang="en-US" sz="1400" dirty="0">
                <a:latin typeface="Microsoft JhengHei" panose="020B0604030504040204" pitchFamily="34" charset="-120"/>
                <a:ea typeface="Microsoft JhengHei" panose="020B0604030504040204" pitchFamily="34" charset="-120"/>
              </a:rPr>
              <a:t>    </a:t>
            </a:r>
            <a:r>
              <a:rPr lang="en-US" altLang="zh-TW" sz="1400" dirty="0">
                <a:latin typeface="Microsoft JhengHei" panose="020B0604030504040204" pitchFamily="34" charset="-120"/>
                <a:ea typeface="Microsoft JhengHei" panose="020B0604030504040204" pitchFamily="34" charset="-120"/>
              </a:rPr>
              <a:t>1.</a:t>
            </a:r>
            <a:r>
              <a:rPr lang="zh-TW" altLang="en-US" sz="1400" dirty="0">
                <a:solidFill>
                  <a:schemeClr val="dk1"/>
                </a:solidFill>
                <a:latin typeface="Microsoft JhengHei" panose="020B0604030504040204" pitchFamily="34" charset="-120"/>
                <a:ea typeface="Microsoft JhengHei" panose="020B0604030504040204" pitchFamily="34" charset="-120"/>
              </a:rPr>
              <a:t>校級、班級及社團幹部經歷歸類於基本資料，非多元表現，故與多元表現之件數無關。</a:t>
            </a:r>
            <a:endParaRPr lang="en-US" altLang="zh-TW" sz="1400" dirty="0">
              <a:latin typeface="Microsoft JhengHei" panose="020B0604030504040204" pitchFamily="34" charset="-120"/>
              <a:ea typeface="Microsoft JhengHei" panose="020B0604030504040204" pitchFamily="34" charset="-120"/>
            </a:endParaRPr>
          </a:p>
          <a:p>
            <a:pPr defTabSz="915589">
              <a:defRPr/>
            </a:pPr>
            <a:r>
              <a:rPr lang="zh-TW" altLang="en-US" sz="1400" dirty="0">
                <a:latin typeface="Microsoft JhengHei" panose="020B0604030504040204" pitchFamily="34" charset="-120"/>
                <a:ea typeface="Microsoft JhengHei" panose="020B0604030504040204" pitchFamily="34" charset="-120"/>
              </a:rPr>
              <a:t>    </a:t>
            </a:r>
            <a:r>
              <a:rPr lang="en-US" altLang="zh-TW" sz="1400" dirty="0">
                <a:latin typeface="Microsoft JhengHei" panose="020B0604030504040204" pitchFamily="34" charset="-120"/>
                <a:ea typeface="Microsoft JhengHei" panose="020B0604030504040204" pitchFamily="34" charset="-120"/>
              </a:rPr>
              <a:t>2.</a:t>
            </a:r>
            <a:r>
              <a:rPr lang="zh-TW" altLang="zh-TW" sz="1400" dirty="0">
                <a:latin typeface="Microsoft JhengHei" panose="020B0604030504040204" pitchFamily="34" charset="-120"/>
                <a:ea typeface="Microsoft JhengHei" panose="020B0604030504040204" pitchFamily="34" charset="-120"/>
              </a:rPr>
              <a:t>修課紀錄：學校報經各該主管機關備查之課程計畫所開設各科目課程之學業成績</a:t>
            </a:r>
            <a:r>
              <a:rPr lang="zh-TW" altLang="en-US" sz="1400" dirty="0">
                <a:latin typeface="Microsoft JhengHei" panose="020B0604030504040204" pitchFamily="34" charset="-120"/>
                <a:ea typeface="Microsoft JhengHei" panose="020B0604030504040204" pitchFamily="34" charset="-120"/>
              </a:rPr>
              <a:t>及</a:t>
            </a:r>
            <a:r>
              <a:rPr lang="zh-TW" altLang="en-US" sz="1400" dirty="0">
                <a:solidFill>
                  <a:srgbClr val="7030A0"/>
                </a:solidFill>
                <a:latin typeface="Microsoft JhengHei" panose="020B0604030504040204" pitchFamily="34" charset="-120"/>
                <a:ea typeface="Microsoft JhengHei" panose="020B0604030504040204" pitchFamily="34" charset="-120"/>
              </a:rPr>
              <a:t>課程諮詢紀錄</a:t>
            </a:r>
            <a:r>
              <a:rPr lang="en-US" altLang="zh-TW" sz="1400" dirty="0">
                <a:latin typeface="Microsoft JhengHei" panose="020B0604030504040204" pitchFamily="34" charset="-120"/>
                <a:ea typeface="Microsoft JhengHei" panose="020B0604030504040204" pitchFamily="34" charset="-120"/>
              </a:rPr>
              <a:t>(</a:t>
            </a:r>
            <a:r>
              <a:rPr lang="zh-TW" altLang="en-US" sz="1400" dirty="0">
                <a:solidFill>
                  <a:srgbClr val="7030A0"/>
                </a:solidFill>
                <a:latin typeface="Microsoft JhengHei" panose="020B0604030504040204" pitchFamily="34" charset="-120"/>
                <a:ea typeface="Microsoft JhengHei" panose="020B0604030504040204" pitchFamily="34" charset="-120"/>
              </a:rPr>
              <a:t>課程諮詢紀錄不提交至</a:t>
            </a:r>
            <a:r>
              <a:rPr lang="zh-TW" altLang="en-US" sz="1400" dirty="0">
                <a:latin typeface="Microsoft JhengHei" panose="020B0604030504040204" pitchFamily="34" charset="-120"/>
                <a:ea typeface="Microsoft JhengHei" panose="020B0604030504040204" pitchFamily="34" charset="-120"/>
              </a:rPr>
              <a:t>中央資料庫</a:t>
            </a:r>
            <a:r>
              <a:rPr lang="en-US" altLang="zh-TW" sz="1400" dirty="0">
                <a:latin typeface="Microsoft JhengHei" panose="020B0604030504040204" pitchFamily="34" charset="-120"/>
                <a:ea typeface="Microsoft JhengHei" panose="020B0604030504040204" pitchFamily="34" charset="-120"/>
              </a:rPr>
              <a:t>)</a:t>
            </a:r>
            <a:r>
              <a:rPr lang="zh-TW" altLang="en-US" sz="1400" dirty="0">
                <a:latin typeface="Microsoft JhengHei" panose="020B0604030504040204" pitchFamily="34" charset="-120"/>
                <a:ea typeface="Microsoft JhengHei" panose="020B0604030504040204" pitchFamily="34" charset="-120"/>
              </a:rPr>
              <a:t>。</a:t>
            </a:r>
            <a:endParaRPr lang="en-US" altLang="zh-TW" sz="1400" dirty="0">
              <a:latin typeface="Microsoft JhengHei" panose="020B0604030504040204" pitchFamily="34" charset="-120"/>
              <a:ea typeface="Microsoft JhengHei" panose="020B0604030504040204" pitchFamily="34" charset="-120"/>
            </a:endParaRPr>
          </a:p>
          <a:p>
            <a:pPr defTabSz="915589">
              <a:defRPr/>
            </a:pPr>
            <a:r>
              <a:rPr lang="zh-TW" altLang="en-US" sz="1400" dirty="0">
                <a:latin typeface="Microsoft JhengHei" panose="020B0604030504040204" pitchFamily="34" charset="-120"/>
                <a:ea typeface="Microsoft JhengHei" panose="020B0604030504040204" pitchFamily="34" charset="-120"/>
              </a:rPr>
              <a:t>    </a:t>
            </a:r>
            <a:r>
              <a:rPr lang="en-US" altLang="zh-TW" sz="1400" dirty="0">
                <a:latin typeface="Microsoft JhengHei" panose="020B0604030504040204" pitchFamily="34" charset="-120"/>
                <a:ea typeface="Microsoft JhengHei" panose="020B0604030504040204" pitchFamily="34" charset="-120"/>
              </a:rPr>
              <a:t>3.</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課程學習成果：</a:t>
            </a:r>
            <a:r>
              <a:rPr lang="zh-TW" altLang="en-US" sz="1400" b="1" dirty="0">
                <a:solidFill>
                  <a:schemeClr val="accent5">
                    <a:lumMod val="50000"/>
                  </a:schemeClr>
                </a:solidFill>
                <a:latin typeface="Microsoft JhengHei" panose="020B0604030504040204" pitchFamily="34" charset="-120"/>
                <a:ea typeface="Microsoft JhengHei" panose="020B0604030504040204" pitchFamily="34" charset="-120"/>
              </a:rPr>
              <a:t>學生每學期皆可上傳，學年結束經學生勾選件數</a:t>
            </a:r>
            <a:r>
              <a:rPr lang="en-US" altLang="zh-TW" sz="1400" b="1" dirty="0">
                <a:solidFill>
                  <a:schemeClr val="accent5">
                    <a:lumMod val="50000"/>
                  </a:schemeClr>
                </a:solidFill>
                <a:latin typeface="Microsoft JhengHei" panose="020B0604030504040204" pitchFamily="34" charset="-120"/>
                <a:ea typeface="Microsoft JhengHei" panose="020B0604030504040204" pitchFamily="34" charset="-120"/>
              </a:rPr>
              <a:t>=</a:t>
            </a:r>
            <a:r>
              <a:rPr lang="zh-TW" altLang="en-US" sz="1400" b="1" dirty="0">
                <a:solidFill>
                  <a:schemeClr val="accent5">
                    <a:lumMod val="50000"/>
                  </a:schemeClr>
                </a:solidFill>
                <a:latin typeface="Microsoft JhengHei" panose="020B0604030504040204" pitchFamily="34" charset="-120"/>
                <a:ea typeface="Microsoft JhengHei" panose="020B0604030504040204" pitchFamily="34" charset="-120"/>
              </a:rPr>
              <a:t>第一學期件數</a:t>
            </a:r>
            <a:r>
              <a:rPr lang="en-US" altLang="zh-TW" sz="1400" b="1" dirty="0">
                <a:solidFill>
                  <a:schemeClr val="accent5">
                    <a:lumMod val="50000"/>
                  </a:schemeClr>
                </a:solidFill>
                <a:latin typeface="Microsoft JhengHei" panose="020B0604030504040204" pitchFamily="34" charset="-120"/>
                <a:ea typeface="Microsoft JhengHei" panose="020B0604030504040204" pitchFamily="34" charset="-120"/>
              </a:rPr>
              <a:t>+</a:t>
            </a:r>
            <a:r>
              <a:rPr lang="zh-TW" altLang="en-US" sz="1400" b="1" dirty="0">
                <a:solidFill>
                  <a:schemeClr val="accent5">
                    <a:lumMod val="50000"/>
                  </a:schemeClr>
                </a:solidFill>
                <a:latin typeface="Microsoft JhengHei" panose="020B0604030504040204" pitchFamily="34" charset="-120"/>
                <a:ea typeface="Microsoft JhengHei" panose="020B0604030504040204" pitchFamily="34" charset="-120"/>
              </a:rPr>
              <a:t>第二學期件數</a:t>
            </a:r>
            <a:r>
              <a:rPr lang="en-US" altLang="zh-TW" sz="1400" b="1" dirty="0">
                <a:solidFill>
                  <a:schemeClr val="accent5">
                    <a:lumMod val="50000"/>
                  </a:schemeClr>
                </a:solidFill>
                <a:latin typeface="Microsoft JhengHei" panose="020B0604030504040204" pitchFamily="34" charset="-120"/>
                <a:ea typeface="Microsoft JhengHei" panose="020B0604030504040204" pitchFamily="34" charset="-120"/>
              </a:rPr>
              <a:t>=</a:t>
            </a:r>
            <a:r>
              <a:rPr lang="zh-TW" altLang="en-US" sz="1400" b="1" dirty="0">
                <a:solidFill>
                  <a:schemeClr val="accent5">
                    <a:lumMod val="50000"/>
                  </a:schemeClr>
                </a:solidFill>
                <a:latin typeface="Microsoft JhengHei" panose="020B0604030504040204" pitchFamily="34" charset="-120"/>
                <a:ea typeface="Microsoft JhengHei" panose="020B0604030504040204" pitchFamily="34" charset="-120"/>
              </a:rPr>
              <a:t>至多</a:t>
            </a:r>
            <a:r>
              <a:rPr lang="en-US" altLang="zh-TW" sz="1400" b="1" dirty="0">
                <a:solidFill>
                  <a:schemeClr val="accent5">
                    <a:lumMod val="50000"/>
                  </a:schemeClr>
                </a:solidFill>
                <a:latin typeface="Microsoft JhengHei" panose="020B0604030504040204" pitchFamily="34" charset="-120"/>
                <a:ea typeface="Microsoft JhengHei" panose="020B0604030504040204" pitchFamily="34" charset="-120"/>
              </a:rPr>
              <a:t>6</a:t>
            </a:r>
            <a:r>
              <a:rPr lang="zh-TW" altLang="en-US" sz="1400" b="1" dirty="0">
                <a:solidFill>
                  <a:schemeClr val="accent5">
                    <a:lumMod val="50000"/>
                  </a:schemeClr>
                </a:solidFill>
                <a:latin typeface="Microsoft JhengHei" panose="020B0604030504040204" pitchFamily="34" charset="-120"/>
                <a:ea typeface="Microsoft JhengHei" panose="020B0604030504040204" pitchFamily="34" charset="-120"/>
              </a:rPr>
              <a:t>件</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，再由學校提交至</a:t>
            </a:r>
            <a:r>
              <a:rPr lang="zh-TW" altLang="en-US" sz="1400" dirty="0">
                <a:latin typeface="Microsoft JhengHei" panose="020B0604030504040204" pitchFamily="34" charset="-120"/>
                <a:ea typeface="Microsoft JhengHei" panose="020B0604030504040204" pitchFamily="34" charset="-120"/>
              </a:rPr>
              <a:t>中央資料庫。</a:t>
            </a:r>
            <a:endParaRPr lang="en-US" altLang="zh-TW" sz="1400" dirty="0">
              <a:latin typeface="Microsoft JhengHei" panose="020B0604030504040204" pitchFamily="34" charset="-120"/>
              <a:ea typeface="Microsoft JhengHei" panose="020B0604030504040204" pitchFamily="34" charset="-120"/>
            </a:endParaRPr>
          </a:p>
          <a:p>
            <a:pPr defTabSz="915589">
              <a:defRPr/>
            </a:pP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       </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舉例：某校規定學生每學期可上傳</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6</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件，某生於上、下學期各上傳</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6</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件並經任課教師認證通過，該學年結束學校提交前，學生可自主勾選件數之組合：</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
            </a:r>
            <a:b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b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                   </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6+0</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0+6</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1+5</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5+1</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2+4</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4+2</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a:t>
            </a:r>
            <a:r>
              <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rPr>
              <a:t>3+3</a:t>
            </a:r>
            <a:r>
              <a:rPr lang="zh-TW" altLang="en-US" sz="1400" dirty="0">
                <a:solidFill>
                  <a:schemeClr val="accent5">
                    <a:lumMod val="50000"/>
                  </a:schemeClr>
                </a:solidFill>
                <a:latin typeface="Microsoft JhengHei" panose="020B0604030504040204" pitchFamily="34" charset="-120"/>
                <a:ea typeface="Microsoft JhengHei" panose="020B0604030504040204" pitchFamily="34" charset="-120"/>
              </a:rPr>
              <a:t>等勾選組合皆符合規定。</a:t>
            </a:r>
            <a:endParaRPr lang="en-US" altLang="zh-TW" sz="1400" dirty="0">
              <a:solidFill>
                <a:schemeClr val="accent5">
                  <a:lumMod val="50000"/>
                </a:schemeClr>
              </a:solidFill>
              <a:latin typeface="Microsoft JhengHei" panose="020B0604030504040204" pitchFamily="34" charset="-120"/>
              <a:ea typeface="Microsoft JhengHei" panose="020B0604030504040204" pitchFamily="34" charset="-120"/>
            </a:endParaRPr>
          </a:p>
          <a:p>
            <a:pPr defTabSz="915589">
              <a:defRPr/>
            </a:pPr>
            <a:r>
              <a:rPr lang="zh-TW" altLang="en-US" sz="1400" dirty="0">
                <a:latin typeface="Microsoft JhengHei" panose="020B0604030504040204" pitchFamily="34" charset="-120"/>
                <a:ea typeface="Microsoft JhengHei" panose="020B0604030504040204" pitchFamily="34" charset="-120"/>
              </a:rPr>
              <a:t>   </a:t>
            </a:r>
            <a:r>
              <a:rPr lang="en-US" altLang="zh-TW" sz="1400" dirty="0">
                <a:latin typeface="Microsoft JhengHei" panose="020B0604030504040204" pitchFamily="34" charset="-120"/>
                <a:ea typeface="Microsoft JhengHei" panose="020B0604030504040204" pitchFamily="34" charset="-120"/>
              </a:rPr>
              <a:t>4.</a:t>
            </a:r>
            <a:r>
              <a:rPr lang="zh-TW" altLang="en-US" sz="1400" dirty="0">
                <a:latin typeface="Microsoft JhengHei" panose="020B0604030504040204" pitchFamily="34" charset="-120"/>
                <a:ea typeface="Microsoft JhengHei" panose="020B0604030504040204" pitchFamily="34" charset="-120"/>
              </a:rPr>
              <a:t>多元表現：對應新課綱之彈性學習時間、團體活動時間及其他表現。</a:t>
            </a:r>
            <a:endParaRPr lang="en-US" altLang="zh-TW" sz="1400" dirty="0">
              <a:latin typeface="Microsoft JhengHei" panose="020B0604030504040204" pitchFamily="34" charset="-120"/>
              <a:ea typeface="Microsoft JhengHei" panose="020B0604030504040204" pitchFamily="34" charset="-120"/>
            </a:endParaRPr>
          </a:p>
          <a:p>
            <a:pPr defTabSz="915589">
              <a:defRPr/>
            </a:pPr>
            <a:r>
              <a:rPr lang="en-US" altLang="zh-TW" sz="1400" dirty="0">
                <a:latin typeface="Microsoft JhengHei" panose="020B0604030504040204" pitchFamily="34" charset="-120"/>
                <a:ea typeface="Microsoft JhengHei" panose="020B0604030504040204" pitchFamily="34" charset="-120"/>
              </a:rPr>
              <a:t>      (1)</a:t>
            </a:r>
            <a:r>
              <a:rPr lang="zh-TW" altLang="en-US" sz="1400" dirty="0">
                <a:latin typeface="Microsoft JhengHei" panose="020B0604030504040204" pitchFamily="34" charset="-120"/>
                <a:ea typeface="Microsoft JhengHei" panose="020B0604030504040204" pitchFamily="34" charset="-120"/>
              </a:rPr>
              <a:t>彈性學習時間：含學生自主學習、選手培訓、充實</a:t>
            </a:r>
            <a:r>
              <a:rPr lang="en-US" altLang="zh-TW" sz="1400" dirty="0">
                <a:latin typeface="Microsoft JhengHei" panose="020B0604030504040204" pitchFamily="34" charset="-120"/>
                <a:ea typeface="Microsoft JhengHei" panose="020B0604030504040204" pitchFamily="34" charset="-120"/>
              </a:rPr>
              <a:t>(</a:t>
            </a:r>
            <a:r>
              <a:rPr lang="zh-TW" altLang="en-US" sz="1400" dirty="0">
                <a:latin typeface="Microsoft JhengHei" panose="020B0604030504040204" pitchFamily="34" charset="-120"/>
                <a:ea typeface="Microsoft JhengHei" panose="020B0604030504040204" pitchFamily="34" charset="-120"/>
              </a:rPr>
              <a:t>增廣</a:t>
            </a:r>
            <a:r>
              <a:rPr lang="en-US" altLang="zh-TW" sz="1400" dirty="0">
                <a:latin typeface="Microsoft JhengHei" panose="020B0604030504040204" pitchFamily="34" charset="-120"/>
                <a:ea typeface="Microsoft JhengHei" panose="020B0604030504040204" pitchFamily="34" charset="-120"/>
              </a:rPr>
              <a:t>)/</a:t>
            </a:r>
            <a:r>
              <a:rPr lang="zh-TW" altLang="en-US" sz="1400" dirty="0">
                <a:latin typeface="Microsoft JhengHei" panose="020B0604030504040204" pitchFamily="34" charset="-120"/>
                <a:ea typeface="Microsoft JhengHei" panose="020B0604030504040204" pitchFamily="34" charset="-120"/>
              </a:rPr>
              <a:t>補強性教學、學校特色活動等，藉由多元學習活動，拓展學生學習面向，駔進學生適性發展。</a:t>
            </a:r>
            <a:endParaRPr lang="en-US" altLang="zh-TW" sz="1400" dirty="0">
              <a:latin typeface="Microsoft JhengHei" panose="020B0604030504040204" pitchFamily="34" charset="-120"/>
              <a:ea typeface="Microsoft JhengHei" panose="020B0604030504040204" pitchFamily="34" charset="-120"/>
            </a:endParaRPr>
          </a:p>
          <a:p>
            <a:pPr defTabSz="915589">
              <a:defRPr/>
            </a:pPr>
            <a:r>
              <a:rPr lang="en-US" altLang="zh-TW" sz="1400" dirty="0">
                <a:latin typeface="Microsoft JhengHei" panose="020B0604030504040204" pitchFamily="34" charset="-120"/>
                <a:ea typeface="Microsoft JhengHei" panose="020B0604030504040204" pitchFamily="34" charset="-120"/>
              </a:rPr>
              <a:t>      (2)</a:t>
            </a:r>
            <a:r>
              <a:rPr lang="zh-TW" altLang="en-US" sz="1400" dirty="0">
                <a:latin typeface="Microsoft JhengHei" panose="020B0604030504040204" pitchFamily="34" charset="-120"/>
                <a:ea typeface="Microsoft JhengHei" panose="020B0604030504040204" pitchFamily="34" charset="-120"/>
              </a:rPr>
              <a:t>團體活動時間：含班級活動、社團活動、學生自治會活動、學生服務學習活動及週會或講座。</a:t>
            </a:r>
            <a:endParaRPr lang="en-US" altLang="zh-TW" sz="1400" dirty="0">
              <a:latin typeface="Microsoft JhengHei" panose="020B0604030504040204" pitchFamily="34" charset="-120"/>
              <a:ea typeface="Microsoft JhengHei" panose="020B0604030504040204" pitchFamily="34" charset="-120"/>
            </a:endParaRPr>
          </a:p>
          <a:p>
            <a:pPr defTabSz="915589">
              <a:defRPr/>
            </a:pPr>
            <a:r>
              <a:rPr lang="zh-TW" altLang="en-US" sz="1400" dirty="0">
                <a:latin typeface="Microsoft JhengHei" panose="020B0604030504040204" pitchFamily="34" charset="-120"/>
                <a:ea typeface="Microsoft JhengHei" panose="020B0604030504040204" pitchFamily="34" charset="-120"/>
              </a:rPr>
              <a:t>      </a:t>
            </a:r>
            <a:r>
              <a:rPr lang="en-US" altLang="zh-TW" sz="1400" dirty="0">
                <a:latin typeface="Microsoft JhengHei" panose="020B0604030504040204" pitchFamily="34" charset="-120"/>
                <a:ea typeface="Microsoft JhengHei" panose="020B0604030504040204" pitchFamily="34" charset="-120"/>
              </a:rPr>
              <a:t>(3)</a:t>
            </a:r>
            <a:r>
              <a:rPr lang="zh-TW" altLang="en-US" sz="1400" dirty="0">
                <a:latin typeface="Microsoft JhengHei" panose="020B0604030504040204" pitchFamily="34" charset="-120"/>
                <a:ea typeface="Microsoft JhengHei" panose="020B0604030504040204" pitchFamily="34" charset="-120"/>
              </a:rPr>
              <a:t>其他表現：學生參加校內外之各項表現。</a:t>
            </a:r>
            <a:endParaRPr lang="en-US" altLang="zh-TW" sz="1400" dirty="0">
              <a:latin typeface="Microsoft JhengHei" panose="020B0604030504040204" pitchFamily="34" charset="-120"/>
              <a:ea typeface="Microsoft JhengHei" panose="020B0604030504040204" pitchFamily="34" charset="-120"/>
            </a:endParaRPr>
          </a:p>
          <a:p>
            <a:r>
              <a:rPr lang="zh-TW" altLang="en-US" sz="1400" dirty="0">
                <a:latin typeface="Microsoft JhengHei" panose="020B0604030504040204" pitchFamily="34" charset="-120"/>
                <a:ea typeface="Microsoft JhengHei" panose="020B0604030504040204" pitchFamily="34" charset="-120"/>
              </a:rPr>
              <a:t>二、學習歷程中央資料庫蒐集項目之內容：依作業要點之第三點第二項、第四點</a:t>
            </a:r>
            <a:endParaRPr lang="en-US" altLang="zh-TW" sz="1400" dirty="0">
              <a:latin typeface="Microsoft JhengHei" panose="020B0604030504040204" pitchFamily="34" charset="-120"/>
              <a:ea typeface="Microsoft JhengHei"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17</a:t>
            </a:fld>
            <a:endParaRPr lang="zh-CN" altLang="en-US"/>
          </a:p>
        </p:txBody>
      </p:sp>
    </p:spTree>
    <p:extLst>
      <p:ext uri="{BB962C8B-B14F-4D97-AF65-F5344CB8AC3E}">
        <p14:creationId xmlns:p14="http://schemas.microsoft.com/office/powerpoint/2010/main" val="2103878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66CC3DA9-9555-4405-849B-B6E6D880F5BA}" type="slidenum">
              <a:rPr lang="zh-CN" altLang="en-US" smtClean="0"/>
              <a:pPr/>
              <a:t>18</a:t>
            </a:fld>
            <a:endParaRPr lang="zh-CN" altLang="en-US"/>
          </a:p>
        </p:txBody>
      </p:sp>
    </p:spTree>
    <p:extLst>
      <p:ext uri="{BB962C8B-B14F-4D97-AF65-F5344CB8AC3E}">
        <p14:creationId xmlns:p14="http://schemas.microsoft.com/office/powerpoint/2010/main" val="409040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說明學習歷程蒐集資料各角色之作業，並統一各項作業之名詞，避免混淆</a:t>
            </a:r>
            <a:endParaRPr lang="en-US" altLang="zh-TW" sz="1400" dirty="0"/>
          </a:p>
          <a:p>
            <a:r>
              <a:rPr lang="en-US" altLang="zh-TW" sz="1400" dirty="0"/>
              <a:t>1.</a:t>
            </a:r>
            <a:r>
              <a:rPr lang="zh-TW" altLang="en-US" sz="1400" b="1" dirty="0"/>
              <a:t>登錄</a:t>
            </a:r>
            <a:r>
              <a:rPr lang="zh-TW" altLang="en-US" sz="1400" dirty="0"/>
              <a:t>：學校行政人員</a:t>
            </a:r>
            <a:r>
              <a:rPr lang="en-US" altLang="zh-TW" sz="1400" dirty="0"/>
              <a:t>(</a:t>
            </a:r>
            <a:r>
              <a:rPr lang="zh-TW" altLang="en-US" sz="1400" dirty="0"/>
              <a:t>教師</a:t>
            </a:r>
            <a:r>
              <a:rPr lang="en-US" altLang="zh-TW" sz="1400" dirty="0"/>
              <a:t>)</a:t>
            </a:r>
            <a:r>
              <a:rPr lang="zh-TW" altLang="en-US" sz="1400" dirty="0"/>
              <a:t>於原校務行政系統之資料</a:t>
            </a:r>
            <a:r>
              <a:rPr lang="en-US" altLang="zh-TW" sz="1400" dirty="0"/>
              <a:t>(</a:t>
            </a:r>
            <a:r>
              <a:rPr lang="zh-TW" altLang="en-US" sz="1400" dirty="0"/>
              <a:t>成績</a:t>
            </a:r>
            <a:r>
              <a:rPr lang="en-US" altLang="zh-TW" sz="1400" dirty="0"/>
              <a:t>)</a:t>
            </a:r>
            <a:r>
              <a:rPr lang="zh-TW" altLang="en-US" sz="1400" b="1" dirty="0">
                <a:latin typeface="微軟正黑體" panose="020B0604030504040204" pitchFamily="34" charset="-120"/>
                <a:ea typeface="微軟正黑體" panose="020B0604030504040204" pitchFamily="34" charset="-120"/>
              </a:rPr>
              <a:t> 「</a:t>
            </a:r>
            <a:r>
              <a:rPr lang="zh-TW" altLang="en-US" sz="1400" b="1" dirty="0"/>
              <a:t>登錄</a:t>
            </a:r>
            <a:r>
              <a:rPr lang="zh-TW" altLang="en-US" sz="1400" b="1" dirty="0">
                <a:latin typeface="微軟正黑體" panose="020B0604030504040204" pitchFamily="34" charset="-120"/>
                <a:ea typeface="微軟正黑體" panose="020B0604030504040204" pitchFamily="34" charset="-120"/>
              </a:rPr>
              <a:t>」</a:t>
            </a:r>
            <a:r>
              <a:rPr lang="zh-TW" altLang="en-US" sz="1400" dirty="0"/>
              <a:t>作業，為學校行政人員</a:t>
            </a:r>
            <a:r>
              <a:rPr lang="en-US" altLang="zh-TW" sz="1400" dirty="0"/>
              <a:t>(</a:t>
            </a:r>
            <a:r>
              <a:rPr lang="zh-TW" altLang="en-US" sz="1400" dirty="0"/>
              <a:t>教師</a:t>
            </a:r>
            <a:r>
              <a:rPr lang="en-US" altLang="zh-TW" sz="1400" dirty="0"/>
              <a:t>)</a:t>
            </a:r>
            <a:r>
              <a:rPr lang="zh-TW" altLang="en-US" sz="1400" dirty="0"/>
              <a:t>之本職工作。</a:t>
            </a:r>
            <a:endParaRPr lang="en-US" altLang="zh-TW" sz="1400" dirty="0"/>
          </a:p>
          <a:p>
            <a:r>
              <a:rPr lang="en-US" altLang="zh-TW" sz="1400" dirty="0"/>
              <a:t>2.</a:t>
            </a:r>
            <a:r>
              <a:rPr lang="zh-TW" altLang="en-US" sz="1400" b="1" dirty="0"/>
              <a:t>上傳</a:t>
            </a:r>
            <a:r>
              <a:rPr lang="zh-TW" altLang="en-US" sz="1400" dirty="0"/>
              <a:t>：指學生自主將其</a:t>
            </a:r>
            <a:r>
              <a:rPr lang="zh-TW" altLang="en-US" sz="1400" b="1" kern="0" dirty="0">
                <a:latin typeface="微软雅黑" panose="020B0503020204020204" pitchFamily="34" charset="-122"/>
                <a:ea typeface="微软雅黑" panose="020B0503020204020204" pitchFamily="34" charset="-122"/>
                <a:cs typeface="+mn-ea"/>
                <a:sym typeface="+mn-lt"/>
              </a:rPr>
              <a:t>課程學習成果、多元表現</a:t>
            </a:r>
            <a:r>
              <a:rPr lang="zh-TW" altLang="en-US" sz="1400" b="1" dirty="0">
                <a:latin typeface="微軟正黑體" panose="020B0604030504040204" pitchFamily="34" charset="-120"/>
                <a:ea typeface="微軟正黑體" panose="020B0604030504040204" pitchFamily="34" charset="-120"/>
              </a:rPr>
              <a:t>之檔案「</a:t>
            </a:r>
            <a:r>
              <a:rPr lang="zh-TW" altLang="en-US" sz="1400" b="1" kern="0" dirty="0">
                <a:solidFill>
                  <a:srgbClr val="FF0000"/>
                </a:solidFill>
                <a:latin typeface="微软雅黑" panose="020B0503020204020204" pitchFamily="34" charset="-122"/>
                <a:ea typeface="微软雅黑" panose="020B0503020204020204" pitchFamily="34" charset="-122"/>
                <a:cs typeface="+mn-ea"/>
                <a:sym typeface="+mn-lt"/>
              </a:rPr>
              <a:t>上傳</a:t>
            </a:r>
            <a:r>
              <a:rPr lang="zh-TW" altLang="en-US" sz="1400" b="1" dirty="0">
                <a:latin typeface="微軟正黑體" panose="020B0604030504040204" pitchFamily="34" charset="-120"/>
                <a:ea typeface="微軟正黑體" panose="020B0604030504040204" pitchFamily="34" charset="-120"/>
              </a:rPr>
              <a:t>」</a:t>
            </a:r>
            <a:r>
              <a:rPr lang="zh-TW" altLang="en-US" sz="1400" kern="0" dirty="0">
                <a:latin typeface="微软雅黑" panose="020B0503020204020204" pitchFamily="34" charset="-122"/>
                <a:ea typeface="微软雅黑" panose="020B0503020204020204" pitchFamily="34" charset="-122"/>
                <a:cs typeface="+mn-ea"/>
                <a:sym typeface="+mn-lt"/>
              </a:rPr>
              <a:t>至學習歷程學校平臺</a:t>
            </a:r>
            <a:r>
              <a:rPr lang="en-US" altLang="zh-TW" sz="1400" kern="0" dirty="0">
                <a:latin typeface="微软雅黑" panose="020B0503020204020204" pitchFamily="34" charset="-122"/>
                <a:ea typeface="微软雅黑" panose="020B0503020204020204" pitchFamily="34" charset="-122"/>
                <a:cs typeface="+mn-ea"/>
                <a:sym typeface="+mn-lt"/>
              </a:rPr>
              <a:t>(</a:t>
            </a:r>
            <a:r>
              <a:rPr lang="zh-TW" altLang="en-US" sz="1400" kern="0" dirty="0">
                <a:latin typeface="微软雅黑" panose="020B0503020204020204" pitchFamily="34" charset="-122"/>
                <a:ea typeface="微软雅黑" panose="020B0503020204020204" pitchFamily="34" charset="-122"/>
                <a:cs typeface="+mn-ea"/>
                <a:sym typeface="+mn-lt"/>
              </a:rPr>
              <a:t>校內紀錄模組</a:t>
            </a:r>
            <a:r>
              <a:rPr lang="en-US" altLang="zh-TW" sz="1400" kern="0" dirty="0">
                <a:latin typeface="微软雅黑" panose="020B0503020204020204" pitchFamily="34" charset="-122"/>
                <a:ea typeface="微软雅黑" panose="020B0503020204020204" pitchFamily="34" charset="-122"/>
                <a:cs typeface="+mn-ea"/>
                <a:sym typeface="+mn-lt"/>
              </a:rPr>
              <a:t>)</a:t>
            </a:r>
            <a:r>
              <a:rPr lang="zh-TW" altLang="en-US" sz="1400" kern="0" dirty="0">
                <a:latin typeface="微软雅黑" panose="020B0503020204020204" pitchFamily="34" charset="-122"/>
                <a:ea typeface="微软雅黑" panose="020B0503020204020204" pitchFamily="34" charset="-122"/>
                <a:cs typeface="+mn-ea"/>
                <a:sym typeface="+mn-lt"/>
              </a:rPr>
              <a:t>。學校提交至中央資料庫前，由學生</a:t>
            </a:r>
            <a:r>
              <a:rPr lang="zh-TW" altLang="en-US" sz="1400" b="1" dirty="0">
                <a:latin typeface="微軟正黑體" panose="020B0604030504040204" pitchFamily="34" charset="-120"/>
                <a:ea typeface="微軟正黑體" panose="020B0604030504040204" pitchFamily="34" charset="-120"/>
              </a:rPr>
              <a:t>「</a:t>
            </a:r>
            <a:r>
              <a:rPr lang="zh-TW" altLang="en-US" sz="1400" b="1" kern="0" dirty="0">
                <a:solidFill>
                  <a:srgbClr val="FF0000"/>
                </a:solidFill>
                <a:latin typeface="微软雅黑" panose="020B0503020204020204" pitchFamily="34" charset="-122"/>
                <a:ea typeface="微软雅黑" panose="020B0503020204020204" pitchFamily="34" charset="-122"/>
                <a:cs typeface="+mn-ea"/>
                <a:sym typeface="+mn-lt"/>
              </a:rPr>
              <a:t>勾選</a:t>
            </a:r>
            <a:r>
              <a:rPr lang="zh-TW" altLang="en-US" sz="1400" b="1" dirty="0">
                <a:latin typeface="微軟正黑體" panose="020B0604030504040204" pitchFamily="34" charset="-120"/>
                <a:ea typeface="微軟正黑體" panose="020B0604030504040204" pitchFamily="34" charset="-120"/>
              </a:rPr>
              <a:t>」</a:t>
            </a:r>
            <a:r>
              <a:rPr lang="zh-TW" altLang="en-US" sz="1400" kern="0" dirty="0">
                <a:latin typeface="微软雅黑" panose="020B0503020204020204" pitchFamily="34" charset="-122"/>
                <a:ea typeface="微软雅黑" panose="020B0503020204020204" pitchFamily="34" charset="-122"/>
                <a:cs typeface="+mn-ea"/>
                <a:sym typeface="+mn-lt"/>
              </a:rPr>
              <a:t>檔案再次選擇確認。</a:t>
            </a:r>
            <a:endParaRPr lang="en-US" altLang="zh-TW" sz="1400" kern="0" dirty="0">
              <a:latin typeface="微软雅黑" panose="020B0503020204020204" pitchFamily="34" charset="-122"/>
              <a:ea typeface="微软雅黑" panose="020B0503020204020204" pitchFamily="34" charset="-122"/>
              <a:cs typeface="+mn-ea"/>
              <a:sym typeface="+mn-lt"/>
            </a:endParaRPr>
          </a:p>
          <a:p>
            <a:r>
              <a:rPr lang="en-US" altLang="zh-TW" sz="1400" dirty="0"/>
              <a:t>3.</a:t>
            </a:r>
            <a:r>
              <a:rPr lang="zh-TW" altLang="en-US" sz="1400" b="1" dirty="0"/>
              <a:t>認證</a:t>
            </a:r>
            <a:r>
              <a:rPr lang="zh-TW" altLang="en-US" sz="1400" dirty="0"/>
              <a:t>：學生上傳之</a:t>
            </a:r>
            <a:r>
              <a:rPr lang="zh-TW" altLang="en-US" sz="1400" kern="0" dirty="0">
                <a:latin typeface="微软雅黑" panose="020B0503020204020204" pitchFamily="34" charset="-122"/>
                <a:ea typeface="微软雅黑" panose="020B0503020204020204" pitchFamily="34" charset="-122"/>
                <a:cs typeface="+mn-ea"/>
                <a:sym typeface="+mn-lt"/>
              </a:rPr>
              <a:t>課程學習成果，可交由該科目之任課教師認證，校內紀錄模組會以電子郵件通知任課教師進行</a:t>
            </a:r>
            <a:r>
              <a:rPr lang="zh-TW" altLang="en-US" sz="1400" b="1" dirty="0">
                <a:latin typeface="微軟正黑體" panose="020B0604030504040204" pitchFamily="34" charset="-120"/>
                <a:ea typeface="微軟正黑體" panose="020B0604030504040204" pitchFamily="34" charset="-120"/>
              </a:rPr>
              <a:t>「</a:t>
            </a:r>
            <a:r>
              <a:rPr lang="zh-TW" altLang="en-US" sz="1400" b="1" kern="0" dirty="0">
                <a:solidFill>
                  <a:srgbClr val="FF0000"/>
                </a:solidFill>
                <a:latin typeface="微软雅黑" panose="020B0503020204020204" pitchFamily="34" charset="-122"/>
                <a:ea typeface="微软雅黑" panose="020B0503020204020204" pitchFamily="34" charset="-122"/>
                <a:cs typeface="+mn-ea"/>
                <a:sym typeface="+mn-lt"/>
              </a:rPr>
              <a:t>認證</a:t>
            </a:r>
            <a:r>
              <a:rPr lang="zh-TW" altLang="en-US" sz="1400" b="1"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是否為該任教科目之授課學生之學習成果</a:t>
            </a:r>
            <a:r>
              <a:rPr lang="zh-TW" altLang="en-US" sz="1400" kern="0" dirty="0">
                <a:latin typeface="微软雅黑" panose="020B0503020204020204" pitchFamily="34" charset="-122"/>
                <a:ea typeface="微软雅黑" panose="020B0503020204020204" pitchFamily="34" charset="-122"/>
                <a:cs typeface="+mn-ea"/>
                <a:sym typeface="+mn-lt"/>
              </a:rPr>
              <a:t>。</a:t>
            </a:r>
            <a:endParaRPr lang="en-US" altLang="zh-TW" sz="1400" kern="0" dirty="0">
              <a:latin typeface="微软雅黑" panose="020B0503020204020204" pitchFamily="34" charset="-122"/>
              <a:ea typeface="微软雅黑" panose="020B0503020204020204" pitchFamily="34" charset="-122"/>
              <a:cs typeface="+mn-ea"/>
              <a:sym typeface="+mn-lt"/>
            </a:endParaRPr>
          </a:p>
          <a:p>
            <a:r>
              <a:rPr lang="en-US" altLang="zh-TW" sz="1400" dirty="0"/>
              <a:t>4.</a:t>
            </a:r>
            <a:r>
              <a:rPr lang="zh-TW" altLang="en-US" sz="1400" b="1" dirty="0"/>
              <a:t>提交</a:t>
            </a:r>
            <a:r>
              <a:rPr lang="zh-TW" altLang="en-US" sz="1400" dirty="0"/>
              <a:t>：指學校行政人員將學習歷程學校平臺蒐集項目之內容</a:t>
            </a:r>
            <a:r>
              <a:rPr lang="zh-TW" altLang="en-US" sz="1400" b="1" dirty="0">
                <a:latin typeface="微軟正黑體" panose="020B0604030504040204" pitchFamily="34" charset="-120"/>
                <a:ea typeface="微軟正黑體" panose="020B0604030504040204" pitchFamily="34" charset="-120"/>
              </a:rPr>
              <a:t>「</a:t>
            </a:r>
            <a:r>
              <a:rPr lang="zh-TW" altLang="en-US" sz="1400" b="1" dirty="0"/>
              <a:t>提交</a:t>
            </a:r>
            <a:r>
              <a:rPr lang="zh-TW" altLang="en-US" sz="1400" b="1" dirty="0">
                <a:latin typeface="微軟正黑體" panose="020B0604030504040204" pitchFamily="34" charset="-120"/>
                <a:ea typeface="微軟正黑體" panose="020B0604030504040204" pitchFamily="34" charset="-120"/>
              </a:rPr>
              <a:t>」</a:t>
            </a:r>
            <a:r>
              <a:rPr lang="zh-TW" altLang="en-US" sz="1400" dirty="0"/>
              <a:t>至</a:t>
            </a:r>
            <a:r>
              <a:rPr lang="zh-TW" altLang="en-US" sz="1400" kern="0" dirty="0">
                <a:latin typeface="微软雅黑" panose="020B0503020204020204" pitchFamily="34" charset="-122"/>
                <a:ea typeface="微软雅黑" panose="020B0503020204020204" pitchFamily="34" charset="-122"/>
                <a:cs typeface="+mn-ea"/>
                <a:sym typeface="+mn-lt"/>
              </a:rPr>
              <a:t>中央資料庫。</a:t>
            </a:r>
            <a:endParaRPr lang="en-US" altLang="zh-TW" sz="1400" kern="0" dirty="0">
              <a:latin typeface="微软雅黑" panose="020B0503020204020204" pitchFamily="34" charset="-122"/>
              <a:ea typeface="微软雅黑" panose="020B0503020204020204" pitchFamily="34" charset="-122"/>
              <a:cs typeface="+mn-ea"/>
              <a:sym typeface="+mn-lt"/>
            </a:endParaRPr>
          </a:p>
          <a:p>
            <a:pPr defTabSz="915589">
              <a:defRPr/>
            </a:pPr>
            <a:r>
              <a:rPr lang="zh-TW" altLang="en-US" sz="1400" b="1" kern="0" dirty="0">
                <a:latin typeface="微软雅黑" panose="020B0503020204020204" pitchFamily="34" charset="-122"/>
                <a:ea typeface="微软雅黑" panose="020B0503020204020204" pitchFamily="34" charset="-122"/>
                <a:cs typeface="+mn-ea"/>
                <a:sym typeface="+mn-lt"/>
              </a:rPr>
              <a:t>  </a:t>
            </a:r>
            <a:r>
              <a:rPr lang="en-US" altLang="zh-TW" sz="1400" b="1" kern="0" dirty="0">
                <a:latin typeface="微软雅黑" panose="020B0503020204020204" pitchFamily="34" charset="-122"/>
                <a:ea typeface="微软雅黑" panose="020B0503020204020204" pitchFamily="34" charset="-122"/>
                <a:cs typeface="+mn-ea"/>
                <a:sym typeface="+mn-lt"/>
              </a:rPr>
              <a:t>[</a:t>
            </a:r>
            <a:r>
              <a:rPr lang="zh-TW" altLang="en-US" sz="1400" b="1" kern="0" dirty="0">
                <a:latin typeface="微软雅黑" panose="020B0503020204020204" pitchFamily="34" charset="-122"/>
                <a:ea typeface="微软雅黑" panose="020B0503020204020204" pitchFamily="34" charset="-122"/>
                <a:cs typeface="+mn-ea"/>
                <a:sym typeface="+mn-lt"/>
              </a:rPr>
              <a:t>作業順序</a:t>
            </a:r>
            <a:r>
              <a:rPr lang="en-US" altLang="zh-TW" sz="1400" b="1" kern="0" dirty="0">
                <a:latin typeface="微软雅黑" panose="020B0503020204020204" pitchFamily="34" charset="-122"/>
                <a:ea typeface="微软雅黑" panose="020B0503020204020204" pitchFamily="34" charset="-122"/>
                <a:cs typeface="+mn-ea"/>
                <a:sym typeface="+mn-lt"/>
              </a:rPr>
              <a:t>]</a:t>
            </a:r>
            <a:r>
              <a:rPr lang="zh-TW" altLang="en-US" sz="1400" b="1" kern="0" dirty="0">
                <a:latin typeface="微软雅黑" panose="020B0503020204020204" pitchFamily="34" charset="-122"/>
                <a:ea typeface="微软雅黑" panose="020B0503020204020204" pitchFamily="34" charset="-122"/>
                <a:cs typeface="+mn-ea"/>
                <a:sym typeface="+mn-lt"/>
              </a:rPr>
              <a:t>：</a:t>
            </a:r>
            <a:r>
              <a:rPr lang="en-US" altLang="zh-TW" sz="1400" b="1" dirty="0">
                <a:solidFill>
                  <a:schemeClr val="accent3">
                    <a:lumMod val="50000"/>
                  </a:schemeClr>
                </a:solidFill>
                <a:latin typeface="新細明體" panose="02020500000000000000" pitchFamily="18" charset="-120"/>
                <a:sym typeface="Wingdings" panose="05000000000000000000" pitchFamily="2" charset="2"/>
              </a:rPr>
              <a:t></a:t>
            </a:r>
            <a:r>
              <a:rPr lang="zh-TW" altLang="en-US" sz="1400" b="1" kern="0" dirty="0">
                <a:latin typeface="微软雅黑" panose="020B0503020204020204" pitchFamily="34" charset="-122"/>
                <a:ea typeface="微软雅黑" panose="020B0503020204020204" pitchFamily="34" charset="-122"/>
                <a:cs typeface="+mn-ea"/>
                <a:sym typeface="+mn-lt"/>
              </a:rPr>
              <a:t>學生上傳</a:t>
            </a:r>
            <a:r>
              <a:rPr lang="en-US" altLang="zh-TW" sz="1400" dirty="0">
                <a:sym typeface="Wingdings" panose="05000000000000000000" pitchFamily="2" charset="2"/>
              </a:rPr>
              <a:t></a:t>
            </a:r>
            <a:r>
              <a:rPr lang="en-US" altLang="zh-TW" sz="1400" b="1" dirty="0">
                <a:solidFill>
                  <a:schemeClr val="accent3">
                    <a:lumMod val="50000"/>
                  </a:schemeClr>
                </a:solidFill>
                <a:latin typeface="新細明體" panose="02020500000000000000" pitchFamily="18" charset="-120"/>
                <a:sym typeface="Wingdings" panose="05000000000000000000" pitchFamily="2" charset="2"/>
              </a:rPr>
              <a:t></a:t>
            </a:r>
            <a:r>
              <a:rPr lang="zh-TW" altLang="en-US" sz="1400" b="1" kern="0" dirty="0">
                <a:latin typeface="微软雅黑" panose="020B0503020204020204" pitchFamily="34" charset="-122"/>
                <a:ea typeface="微软雅黑" panose="020B0503020204020204" pitchFamily="34" charset="-122"/>
                <a:cs typeface="+mn-ea"/>
                <a:sym typeface="+mn-lt"/>
              </a:rPr>
              <a:t>教師認證</a:t>
            </a:r>
            <a:r>
              <a:rPr lang="en-US" altLang="zh-TW" sz="1400" dirty="0">
                <a:sym typeface="Wingdings" panose="05000000000000000000" pitchFamily="2" charset="2"/>
              </a:rPr>
              <a:t></a:t>
            </a:r>
            <a:r>
              <a:rPr lang="en-US" altLang="zh-TW" sz="1400" b="1" dirty="0">
                <a:solidFill>
                  <a:schemeClr val="accent3">
                    <a:lumMod val="50000"/>
                  </a:schemeClr>
                </a:solidFill>
                <a:latin typeface="新細明體" panose="02020500000000000000" pitchFamily="18" charset="-120"/>
                <a:sym typeface="Wingdings" panose="05000000000000000000" pitchFamily="2" charset="2"/>
              </a:rPr>
              <a:t></a:t>
            </a:r>
            <a:r>
              <a:rPr lang="zh-TW" altLang="en-US" sz="1400" b="1" kern="0" dirty="0">
                <a:latin typeface="微软雅黑" panose="020B0503020204020204" pitchFamily="34" charset="-122"/>
                <a:ea typeface="微软雅黑" panose="020B0503020204020204" pitchFamily="34" charset="-122"/>
                <a:cs typeface="+mn-ea"/>
                <a:sym typeface="+mn-lt"/>
              </a:rPr>
              <a:t>學生勾選</a:t>
            </a:r>
            <a:r>
              <a:rPr lang="en-US" altLang="zh-TW" sz="1400" dirty="0">
                <a:sym typeface="Wingdings" panose="05000000000000000000" pitchFamily="2" charset="2"/>
              </a:rPr>
              <a:t></a:t>
            </a:r>
            <a:r>
              <a:rPr lang="en-US" altLang="zh-TW" sz="1400" b="1" dirty="0">
                <a:solidFill>
                  <a:schemeClr val="accent3">
                    <a:lumMod val="50000"/>
                  </a:schemeClr>
                </a:solidFill>
                <a:latin typeface="新細明體" panose="02020500000000000000" pitchFamily="18" charset="-120"/>
                <a:sym typeface="Wingdings" panose="05000000000000000000" pitchFamily="2" charset="2"/>
              </a:rPr>
              <a:t></a:t>
            </a:r>
            <a:r>
              <a:rPr lang="zh-TW" altLang="en-US" sz="1400" b="1" dirty="0">
                <a:solidFill>
                  <a:schemeClr val="accent3">
                    <a:lumMod val="50000"/>
                  </a:schemeClr>
                </a:solidFill>
                <a:latin typeface="新細明體" panose="02020500000000000000" pitchFamily="18" charset="-120"/>
                <a:sym typeface="Wingdings" panose="05000000000000000000" pitchFamily="2" charset="2"/>
              </a:rPr>
              <a:t>學校提交</a:t>
            </a:r>
            <a:r>
              <a:rPr lang="zh-TW" altLang="en-US" sz="1400" b="1" kern="0" dirty="0">
                <a:latin typeface="微软雅黑" panose="020B0503020204020204" pitchFamily="34" charset="-122"/>
                <a:ea typeface="微软雅黑" panose="020B0503020204020204" pitchFamily="34" charset="-122"/>
                <a:cs typeface="+mn-ea"/>
                <a:sym typeface="+mn-lt"/>
              </a:rPr>
              <a:t>，</a:t>
            </a:r>
            <a:r>
              <a:rPr lang="zh-TW" altLang="en-US" sz="1400" kern="0" dirty="0">
                <a:latin typeface="微软雅黑" panose="020B0503020204020204" pitchFamily="34" charset="-122"/>
                <a:ea typeface="微软雅黑" panose="020B0503020204020204" pitchFamily="34" charset="-122"/>
                <a:cs typeface="+mn-ea"/>
                <a:sym typeface="+mn-lt"/>
              </a:rPr>
              <a:t>作業順序詳細說明如下：</a:t>
            </a:r>
            <a:endParaRPr lang="en-US" altLang="zh-TW" sz="1400" kern="0" dirty="0">
              <a:latin typeface="微软雅黑" panose="020B0503020204020204" pitchFamily="34" charset="-122"/>
              <a:ea typeface="微软雅黑" panose="020B0503020204020204" pitchFamily="34" charset="-122"/>
              <a:cs typeface="+mn-ea"/>
              <a:sym typeface="+mn-lt"/>
            </a:endParaRPr>
          </a:p>
          <a:p>
            <a:pPr defTabSz="915589">
              <a:defRPr/>
            </a:pPr>
            <a:r>
              <a:rPr lang="zh-TW" altLang="en-US" sz="1400" b="1" dirty="0">
                <a:solidFill>
                  <a:schemeClr val="accent3">
                    <a:lumMod val="50000"/>
                  </a:schemeClr>
                </a:solidFill>
                <a:latin typeface="新細明體" panose="02020500000000000000" pitchFamily="18" charset="-120"/>
                <a:sym typeface="Wingdings" panose="05000000000000000000" pitchFamily="2" charset="2"/>
              </a:rPr>
              <a:t> </a:t>
            </a:r>
            <a:r>
              <a:rPr lang="en-US" altLang="zh-TW" sz="1400" b="1" dirty="0">
                <a:solidFill>
                  <a:schemeClr val="accent3">
                    <a:lumMod val="50000"/>
                  </a:schemeClr>
                </a:solidFill>
                <a:latin typeface="新細明體" panose="02020500000000000000" pitchFamily="18" charset="-120"/>
                <a:sym typeface="Wingdings" panose="05000000000000000000" pitchFamily="2" charset="2"/>
              </a:rPr>
              <a:t></a:t>
            </a:r>
            <a:r>
              <a:rPr lang="zh-TW" altLang="en-US" sz="1400" b="1" kern="0" dirty="0">
                <a:latin typeface="微软雅黑" panose="020B0503020204020204" pitchFamily="34" charset="-122"/>
                <a:ea typeface="微软雅黑" panose="020B0503020204020204" pitchFamily="34" charset="-122"/>
                <a:cs typeface="+mn-ea"/>
                <a:sym typeface="+mn-lt"/>
              </a:rPr>
              <a:t>學生每學期</a:t>
            </a:r>
            <a:r>
              <a:rPr lang="zh-TW" altLang="en-US" sz="1400" kern="0" dirty="0">
                <a:latin typeface="微软雅黑" panose="020B0503020204020204" pitchFamily="34" charset="-122"/>
                <a:ea typeface="微软雅黑" panose="020B0503020204020204" pitchFamily="34" charset="-122"/>
                <a:cs typeface="+mn-ea"/>
                <a:sym typeface="+mn-lt"/>
              </a:rPr>
              <a:t>依學校規定時間</a:t>
            </a:r>
            <a:r>
              <a:rPr lang="zh-TW" altLang="en-US" sz="1400" b="1" kern="0" dirty="0">
                <a:latin typeface="微软雅黑" panose="020B0503020204020204" pitchFamily="34" charset="-122"/>
                <a:ea typeface="微软雅黑" panose="020B0503020204020204" pitchFamily="34" charset="-122"/>
                <a:cs typeface="+mn-ea"/>
                <a:sym typeface="+mn-lt"/>
              </a:rPr>
              <a:t>上傳課程學習成果</a:t>
            </a:r>
            <a:r>
              <a:rPr lang="zh-TW" altLang="en-US" sz="1400" kern="0" dirty="0">
                <a:latin typeface="微软雅黑" panose="020B0503020204020204" pitchFamily="34" charset="-122"/>
                <a:ea typeface="微软雅黑" panose="020B0503020204020204" pitchFamily="34" charset="-122"/>
                <a:cs typeface="+mn-ea"/>
                <a:sym typeface="+mn-lt"/>
              </a:rPr>
              <a:t>至</a:t>
            </a:r>
            <a:r>
              <a:rPr lang="zh-TW" altLang="en-US" sz="1400" dirty="0"/>
              <a:t>學校平臺</a:t>
            </a:r>
            <a:endParaRPr lang="en-US" altLang="zh-TW" sz="1400" dirty="0"/>
          </a:p>
          <a:p>
            <a:pPr defTabSz="915589">
              <a:defRPr/>
            </a:pPr>
            <a:r>
              <a:rPr lang="zh-TW" altLang="en-US" sz="1400" b="1" dirty="0">
                <a:solidFill>
                  <a:schemeClr val="accent3">
                    <a:lumMod val="50000"/>
                  </a:schemeClr>
                </a:solidFill>
                <a:latin typeface="新細明體" panose="02020500000000000000" pitchFamily="18" charset="-120"/>
                <a:sym typeface="Wingdings" panose="05000000000000000000" pitchFamily="2" charset="2"/>
              </a:rPr>
              <a:t> </a:t>
            </a:r>
            <a:r>
              <a:rPr lang="en-US" altLang="zh-TW" sz="1400" b="1" dirty="0">
                <a:solidFill>
                  <a:schemeClr val="accent3">
                    <a:lumMod val="50000"/>
                  </a:schemeClr>
                </a:solidFill>
                <a:latin typeface="新細明體" panose="02020500000000000000" pitchFamily="18" charset="-120"/>
                <a:sym typeface="Wingdings" panose="05000000000000000000" pitchFamily="2" charset="2"/>
              </a:rPr>
              <a:t></a:t>
            </a:r>
            <a:r>
              <a:rPr lang="zh-TW" altLang="en-US" sz="1400" dirty="0">
                <a:solidFill>
                  <a:schemeClr val="accent3">
                    <a:lumMod val="50000"/>
                  </a:schemeClr>
                </a:solidFill>
                <a:latin typeface="新細明體" panose="02020500000000000000" pitchFamily="18" charset="-120"/>
                <a:sym typeface="Wingdings" panose="05000000000000000000" pitchFamily="2" charset="2"/>
              </a:rPr>
              <a:t>學生上傳之</a:t>
            </a:r>
            <a:r>
              <a:rPr lang="zh-TW" altLang="en-US" sz="1400" kern="0" dirty="0">
                <a:latin typeface="微软雅黑" panose="020B0503020204020204" pitchFamily="34" charset="-122"/>
                <a:ea typeface="微软雅黑" panose="020B0503020204020204" pitchFamily="34" charset="-122"/>
                <a:cs typeface="+mn-ea"/>
                <a:sym typeface="+mn-lt"/>
              </a:rPr>
              <a:t>課程學習成果每學期</a:t>
            </a:r>
            <a:r>
              <a:rPr lang="zh-TW" altLang="en-US" sz="1400" b="1" dirty="0"/>
              <a:t>經任課教師認證</a:t>
            </a:r>
            <a:endParaRPr lang="en-US" altLang="zh-TW" sz="1400" dirty="0"/>
          </a:p>
          <a:p>
            <a:pPr defTabSz="915589">
              <a:defRPr/>
            </a:pPr>
            <a:r>
              <a:rPr lang="zh-TW" altLang="en-US" sz="1400" b="1" dirty="0">
                <a:solidFill>
                  <a:schemeClr val="accent3">
                    <a:lumMod val="50000"/>
                  </a:schemeClr>
                </a:solidFill>
                <a:latin typeface="新細明體" panose="02020500000000000000" pitchFamily="18" charset="-120"/>
                <a:sym typeface="Wingdings" panose="05000000000000000000" pitchFamily="2" charset="2"/>
              </a:rPr>
              <a:t> </a:t>
            </a:r>
            <a:r>
              <a:rPr lang="en-US" altLang="zh-TW" sz="1400" b="1" dirty="0">
                <a:solidFill>
                  <a:schemeClr val="accent3">
                    <a:lumMod val="50000"/>
                  </a:schemeClr>
                </a:solidFill>
                <a:latin typeface="新細明體" panose="02020500000000000000" pitchFamily="18" charset="-120"/>
                <a:sym typeface="Wingdings" panose="05000000000000000000" pitchFamily="2" charset="2"/>
              </a:rPr>
              <a:t></a:t>
            </a:r>
            <a:r>
              <a:rPr lang="zh-TW" altLang="en-US" sz="1400" b="1" kern="0" dirty="0">
                <a:latin typeface="微软雅黑" panose="020B0503020204020204" pitchFamily="34" charset="-122"/>
                <a:ea typeface="微软雅黑" panose="020B0503020204020204" pitchFamily="34" charset="-122"/>
                <a:cs typeface="+mn-ea"/>
                <a:sym typeface="+mn-lt"/>
              </a:rPr>
              <a:t>學生</a:t>
            </a:r>
            <a:r>
              <a:rPr lang="zh-TW" altLang="en-US" sz="1400" b="1" dirty="0">
                <a:solidFill>
                  <a:schemeClr val="accent3">
                    <a:lumMod val="50000"/>
                  </a:schemeClr>
                </a:solidFill>
                <a:latin typeface="新細明體" panose="02020500000000000000" pitchFamily="18" charset="-120"/>
                <a:sym typeface="Wingdings" panose="05000000000000000000" pitchFamily="2" charset="2"/>
              </a:rPr>
              <a:t>每學年</a:t>
            </a:r>
            <a:r>
              <a:rPr lang="zh-TW" altLang="en-US" sz="1400" kern="0" dirty="0">
                <a:latin typeface="微软雅黑" panose="020B0503020204020204" pitchFamily="34" charset="-122"/>
                <a:ea typeface="微软雅黑" panose="020B0503020204020204" pitchFamily="34" charset="-122"/>
                <a:cs typeface="+mn-ea"/>
                <a:sym typeface="+mn-lt"/>
              </a:rPr>
              <a:t>依學校規定時間自</a:t>
            </a:r>
            <a:r>
              <a:rPr lang="zh-TW" altLang="en-US" sz="1400" dirty="0">
                <a:solidFill>
                  <a:srgbClr val="3333FF"/>
                </a:solidFill>
                <a:latin typeface="Times New Roman" panose="02020603050405020304" pitchFamily="18" charset="0"/>
                <a:ea typeface="微軟正黑體" panose="020B0604030504040204" pitchFamily="34" charset="-120"/>
              </a:rPr>
              <a:t>學校平</a:t>
            </a:r>
            <a:r>
              <a:rPr lang="zh-TW" altLang="en-US" sz="1400" spc="-50" dirty="0">
                <a:solidFill>
                  <a:srgbClr val="3333FF"/>
                </a:solidFill>
                <a:latin typeface="Times New Roman" panose="02020603050405020304" pitchFamily="18" charset="0"/>
                <a:ea typeface="微軟正黑體" panose="020B0604030504040204" pitchFamily="34" charset="-120"/>
              </a:rPr>
              <a:t>臺</a:t>
            </a:r>
            <a:r>
              <a:rPr lang="zh-TW" altLang="zh-TW" sz="1400" b="1" dirty="0">
                <a:solidFill>
                  <a:srgbClr val="3333FF"/>
                </a:solidFill>
                <a:latin typeface="Times New Roman" panose="02020603050405020304" pitchFamily="18" charset="0"/>
                <a:ea typeface="微軟正黑體" panose="020B0604030504040204" pitchFamily="34" charset="-120"/>
              </a:rPr>
              <a:t>勾選至多</a:t>
            </a:r>
            <a:r>
              <a:rPr lang="en-US" altLang="zh-TW" sz="1400" b="1" dirty="0">
                <a:solidFill>
                  <a:srgbClr val="FF0000"/>
                </a:solidFill>
                <a:latin typeface="Times New Roman" panose="02020603050405020304" pitchFamily="18" charset="0"/>
                <a:ea typeface="微軟正黑體" panose="020B0604030504040204" pitchFamily="34" charset="-120"/>
              </a:rPr>
              <a:t>6</a:t>
            </a:r>
            <a:r>
              <a:rPr lang="zh-TW" altLang="zh-TW" sz="1400" b="1" dirty="0">
                <a:solidFill>
                  <a:srgbClr val="FF0000"/>
                </a:solidFill>
                <a:latin typeface="Times New Roman" panose="02020603050405020304" pitchFamily="18" charset="0"/>
                <a:ea typeface="微軟正黑體" panose="020B0604030504040204" pitchFamily="34" charset="-120"/>
              </a:rPr>
              <a:t>件</a:t>
            </a:r>
            <a:r>
              <a:rPr lang="zh-TW" altLang="en-US" sz="1400" b="1" dirty="0">
                <a:solidFill>
                  <a:srgbClr val="3333FF"/>
                </a:solidFill>
                <a:latin typeface="Times New Roman" panose="02020603050405020304" pitchFamily="18" charset="0"/>
                <a:ea typeface="微軟正黑體" panose="020B0604030504040204" pitchFamily="34" charset="-120"/>
              </a:rPr>
              <a:t>課程學習成果</a:t>
            </a:r>
            <a:r>
              <a:rPr lang="en-US" altLang="zh-TW" sz="1400" dirty="0">
                <a:solidFill>
                  <a:srgbClr val="3333FF"/>
                </a:solidFill>
                <a:latin typeface="Times New Roman" panose="02020603050405020304" pitchFamily="18" charset="0"/>
                <a:ea typeface="微軟正黑體" panose="020B0604030504040204" pitchFamily="34" charset="-120"/>
              </a:rPr>
              <a:t>(</a:t>
            </a:r>
            <a:r>
              <a:rPr lang="zh-TW" altLang="en-US" sz="1400" spc="-50" dirty="0">
                <a:solidFill>
                  <a:srgbClr val="3333FF"/>
                </a:solidFill>
                <a:latin typeface="Times New Roman" panose="02020603050405020304" pitchFamily="18" charset="0"/>
                <a:ea typeface="微軟正黑體" panose="020B0604030504040204" pitchFamily="34" charset="-120"/>
              </a:rPr>
              <a:t>已</a:t>
            </a:r>
            <a:r>
              <a:rPr lang="zh-TW" altLang="en-US" sz="1400" dirty="0">
                <a:solidFill>
                  <a:srgbClr val="3333FF"/>
                </a:solidFill>
                <a:latin typeface="Times New Roman" panose="02020603050405020304" pitchFamily="18" charset="0"/>
                <a:ea typeface="微軟正黑體" panose="020B0604030504040204" pitchFamily="34" charset="-120"/>
              </a:rPr>
              <a:t>上傳且經</a:t>
            </a:r>
            <a:r>
              <a:rPr lang="zh-TW" altLang="en-US" sz="1400" dirty="0"/>
              <a:t>任課</a:t>
            </a:r>
            <a:r>
              <a:rPr lang="zh-TW" altLang="en-US" sz="1400" dirty="0">
                <a:solidFill>
                  <a:srgbClr val="3333FF"/>
                </a:solidFill>
                <a:latin typeface="Times New Roman" panose="02020603050405020304" pitchFamily="18" charset="0"/>
                <a:ea typeface="微軟正黑體" panose="020B0604030504040204" pitchFamily="34" charset="-120"/>
              </a:rPr>
              <a:t>教師認證</a:t>
            </a:r>
            <a:r>
              <a:rPr lang="en-US" altLang="zh-TW" sz="1400" dirty="0">
                <a:solidFill>
                  <a:srgbClr val="3333FF"/>
                </a:solidFill>
                <a:latin typeface="Times New Roman" panose="02020603050405020304" pitchFamily="18" charset="0"/>
                <a:ea typeface="微軟正黑體" panose="020B0604030504040204" pitchFamily="34" charset="-120"/>
              </a:rPr>
              <a:t>)</a:t>
            </a:r>
            <a:endParaRPr lang="en-US" altLang="zh-TW" sz="1400" dirty="0">
              <a:solidFill>
                <a:srgbClr val="3333FF"/>
              </a:solidFill>
              <a:latin typeface="微軟正黑體" panose="020B0604030504040204" pitchFamily="34" charset="-120"/>
              <a:ea typeface="微軟正黑體" panose="020B0604030504040204" pitchFamily="34" charset="-120"/>
            </a:endParaRPr>
          </a:p>
          <a:p>
            <a:pPr defTabSz="915589">
              <a:defRPr/>
            </a:pPr>
            <a:r>
              <a:rPr lang="zh-TW" altLang="en-US" sz="1400" b="1" dirty="0">
                <a:solidFill>
                  <a:schemeClr val="accent3">
                    <a:lumMod val="50000"/>
                  </a:schemeClr>
                </a:solidFill>
                <a:latin typeface="新細明體" panose="02020500000000000000" pitchFamily="18" charset="-120"/>
                <a:sym typeface="Wingdings" panose="05000000000000000000" pitchFamily="2" charset="2"/>
              </a:rPr>
              <a:t> </a:t>
            </a:r>
            <a:r>
              <a:rPr lang="en-US" altLang="zh-TW" sz="1400" b="1" dirty="0">
                <a:solidFill>
                  <a:schemeClr val="accent3">
                    <a:lumMod val="50000"/>
                  </a:schemeClr>
                </a:solidFill>
                <a:latin typeface="新細明體" panose="02020500000000000000" pitchFamily="18" charset="-120"/>
                <a:sym typeface="Wingdings" panose="05000000000000000000" pitchFamily="2" charset="2"/>
              </a:rPr>
              <a:t></a:t>
            </a:r>
            <a:r>
              <a:rPr lang="zh-TW" altLang="en-US" sz="1400" b="1" dirty="0">
                <a:solidFill>
                  <a:srgbClr val="3333FF"/>
                </a:solidFill>
                <a:latin typeface="微軟正黑體" panose="020B0604030504040204" pitchFamily="34" charset="-120"/>
                <a:ea typeface="微軟正黑體" panose="020B0604030504040204" pitchFamily="34" charset="-120"/>
              </a:rPr>
              <a:t>學</a:t>
            </a:r>
            <a:r>
              <a:rPr lang="zh-TW" altLang="en-US" sz="1400" b="1" dirty="0">
                <a:solidFill>
                  <a:srgbClr val="3333FF"/>
                </a:solidFill>
                <a:latin typeface="Times New Roman" panose="02020603050405020304" pitchFamily="18" charset="0"/>
                <a:ea typeface="微軟正黑體" panose="020B0604030504040204" pitchFamily="34" charset="-120"/>
              </a:rPr>
              <a:t>校</a:t>
            </a:r>
            <a:r>
              <a:rPr lang="zh-TW" altLang="zh-TW" sz="1400" b="1" dirty="0">
                <a:solidFill>
                  <a:schemeClr val="accent1"/>
                </a:solidFill>
                <a:latin typeface="Times New Roman" panose="02020603050405020304" pitchFamily="18" charset="0"/>
                <a:ea typeface="微軟正黑體" panose="020B0604030504040204" pitchFamily="34" charset="-120"/>
              </a:rPr>
              <a:t>提交</a:t>
            </a:r>
            <a:r>
              <a:rPr lang="zh-TW" altLang="en-US" sz="1400" dirty="0">
                <a:solidFill>
                  <a:schemeClr val="accent3">
                    <a:lumMod val="50000"/>
                  </a:schemeClr>
                </a:solidFill>
                <a:latin typeface="新細明體" panose="02020500000000000000" pitchFamily="18" charset="-120"/>
                <a:sym typeface="Wingdings" panose="05000000000000000000" pitchFamily="2" charset="2"/>
              </a:rPr>
              <a:t>學生勾選之</a:t>
            </a:r>
            <a:r>
              <a:rPr lang="zh-TW" altLang="en-US" sz="1400" kern="0" dirty="0">
                <a:latin typeface="微软雅黑" panose="020B0503020204020204" pitchFamily="34" charset="-122"/>
                <a:ea typeface="微软雅黑" panose="020B0503020204020204" pitchFamily="34" charset="-122"/>
                <a:cs typeface="+mn-ea"/>
                <a:sym typeface="+mn-lt"/>
              </a:rPr>
              <a:t>課程學習成果</a:t>
            </a:r>
            <a:endParaRPr lang="en-US" altLang="zh-TW" sz="1400" kern="0" dirty="0">
              <a:latin typeface="微软雅黑" panose="020B0503020204020204" pitchFamily="34" charset="-122"/>
              <a:ea typeface="微软雅黑" panose="020B0503020204020204" pitchFamily="34" charset="-122"/>
              <a:cs typeface="+mn-ea"/>
              <a:sym typeface="+mn-lt"/>
            </a:endParaRPr>
          </a:p>
          <a:p>
            <a:pPr defTabSz="915589">
              <a:defRPr/>
            </a:pPr>
            <a:endParaRPr lang="en-US" altLang="zh-TW" sz="1400" b="1" dirty="0"/>
          </a:p>
          <a:p>
            <a:r>
              <a:rPr lang="en-US" altLang="zh-TW" sz="1400" b="1" kern="0" dirty="0">
                <a:solidFill>
                  <a:schemeClr val="accent1"/>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chemeClr val="accent1"/>
                </a:solidFill>
                <a:latin typeface="微軟正黑體" panose="020B0604030504040204" pitchFamily="34" charset="-120"/>
                <a:ea typeface="微軟正黑體" panose="020B0604030504040204" pitchFamily="34" charset="-120"/>
                <a:cs typeface="+mn-ea"/>
                <a:sym typeface="+mn-lt"/>
              </a:rPr>
              <a:t>註</a:t>
            </a:r>
            <a:r>
              <a:rPr lang="en-US" altLang="zh-TW" sz="1400" b="1" kern="0" dirty="0">
                <a:solidFill>
                  <a:schemeClr val="accent1"/>
                </a:solidFill>
                <a:latin typeface="微軟正黑體" panose="020B0604030504040204" pitchFamily="34" charset="-120"/>
                <a:ea typeface="微軟正黑體" panose="020B0604030504040204" pitchFamily="34" charset="-120"/>
                <a:cs typeface="+mn-ea"/>
                <a:sym typeface="+mn-lt"/>
              </a:rPr>
              <a:t>】</a:t>
            </a:r>
            <a:r>
              <a:rPr lang="zh-TW" altLang="en-US" sz="1400" b="1" dirty="0"/>
              <a:t>學習歷程學校平臺之架構形式：</a:t>
            </a:r>
            <a:endParaRPr lang="en-US" altLang="zh-TW" sz="1400" b="1" dirty="0"/>
          </a:p>
          <a:p>
            <a:r>
              <a:rPr lang="en-US" altLang="zh-TW" sz="1400" dirty="0"/>
              <a:t>1.</a:t>
            </a:r>
            <a:r>
              <a:rPr lang="zh-TW" altLang="en-US" sz="1400" dirty="0"/>
              <a:t>原校務行政系統</a:t>
            </a:r>
            <a:r>
              <a:rPr lang="en-US" altLang="zh-TW" sz="1400" dirty="0"/>
              <a:t>+</a:t>
            </a:r>
            <a:r>
              <a:rPr lang="zh-TW" altLang="en-US" sz="1400" dirty="0"/>
              <a:t>各主管機關</a:t>
            </a:r>
            <a:r>
              <a:rPr lang="en-US" altLang="zh-TW" sz="1400" dirty="0"/>
              <a:t>(</a:t>
            </a:r>
            <a:r>
              <a:rPr lang="zh-TW" altLang="en-US" sz="1400" dirty="0"/>
              <a:t>公版</a:t>
            </a:r>
            <a:r>
              <a:rPr lang="en-US" altLang="zh-TW" sz="1400" dirty="0"/>
              <a:t>)</a:t>
            </a:r>
            <a:r>
              <a:rPr lang="zh-TW" altLang="en-US" sz="1400" dirty="0"/>
              <a:t>校內學生學習歷程紀錄模組</a:t>
            </a:r>
            <a:endParaRPr lang="en-US" altLang="zh-TW" sz="1400" dirty="0"/>
          </a:p>
          <a:p>
            <a:pPr defTabSz="915589">
              <a:defRPr/>
            </a:pPr>
            <a:r>
              <a:rPr lang="en-US" altLang="zh-TW" sz="1400" dirty="0"/>
              <a:t>2.</a:t>
            </a:r>
            <a:r>
              <a:rPr lang="zh-TW" altLang="en-US" sz="1400" dirty="0"/>
              <a:t>台北市、高雄市：公版校務行政系統</a:t>
            </a:r>
            <a:r>
              <a:rPr lang="en-US" altLang="zh-TW" sz="1400" dirty="0"/>
              <a:t>+</a:t>
            </a:r>
            <a:r>
              <a:rPr lang="zh-TW" altLang="en-US" sz="1400" dirty="0"/>
              <a:t>公版學生校內學習歷程紀錄模組</a:t>
            </a:r>
            <a:endParaRPr lang="en-US" altLang="zh-TW" sz="1400" dirty="0"/>
          </a:p>
          <a:p>
            <a:pPr defTabSz="915589">
              <a:defRPr/>
            </a:pPr>
            <a:r>
              <a:rPr lang="en-US" altLang="zh-TW" sz="1400" dirty="0"/>
              <a:t>3.</a:t>
            </a:r>
            <a:r>
              <a:rPr lang="zh-TW" altLang="en-US" sz="1400" dirty="0"/>
              <a:t>北科大公版校務行政系統</a:t>
            </a:r>
            <a:r>
              <a:rPr lang="en-US" altLang="zh-TW" sz="1400" dirty="0"/>
              <a:t>(</a:t>
            </a:r>
            <a:r>
              <a:rPr lang="zh-TW" altLang="en-US" sz="1400" dirty="0"/>
              <a:t>含紀錄模組</a:t>
            </a:r>
            <a:r>
              <a:rPr lang="en-US" altLang="zh-TW" sz="1400" dirty="0"/>
              <a:t>)</a:t>
            </a:r>
          </a:p>
          <a:p>
            <a:pPr defTabSz="915589">
              <a:defRPr/>
            </a:pPr>
            <a:r>
              <a:rPr lang="en-US" altLang="zh-TW" sz="1400" dirty="0"/>
              <a:t>4.</a:t>
            </a:r>
            <a:r>
              <a:rPr lang="zh-TW" altLang="en-US" sz="1400" dirty="0"/>
              <a:t>原校務行政系統</a:t>
            </a:r>
            <a:r>
              <a:rPr lang="en-US" altLang="zh-TW" sz="1400" dirty="0"/>
              <a:t>+</a:t>
            </a:r>
            <a:r>
              <a:rPr lang="zh-TW" altLang="en-US" sz="1400" dirty="0"/>
              <a:t>學校自行購置</a:t>
            </a:r>
            <a:r>
              <a:rPr lang="en-US" altLang="zh-TW" sz="1400" dirty="0"/>
              <a:t>(</a:t>
            </a:r>
            <a:r>
              <a:rPr lang="zh-TW" altLang="en-US" sz="1400" dirty="0"/>
              <a:t>建置</a:t>
            </a:r>
            <a:r>
              <a:rPr lang="en-US" altLang="zh-TW" sz="1400" dirty="0"/>
              <a:t>)</a:t>
            </a:r>
            <a:r>
              <a:rPr lang="zh-TW" altLang="en-US" sz="1400" dirty="0"/>
              <a:t>學生學習歷程紀錄模組</a:t>
            </a:r>
            <a:endParaRPr lang="en-US" altLang="zh-TW" sz="1400" dirty="0"/>
          </a:p>
        </p:txBody>
      </p:sp>
      <p:sp>
        <p:nvSpPr>
          <p:cNvPr id="4" name="投影片編號版面配置區 3"/>
          <p:cNvSpPr>
            <a:spLocks noGrp="1"/>
          </p:cNvSpPr>
          <p:nvPr>
            <p:ph type="sldNum" sz="quarter" idx="10"/>
          </p:nvPr>
        </p:nvSpPr>
        <p:spPr/>
        <p:txBody>
          <a:bodyPr/>
          <a:lstStyle/>
          <a:p>
            <a:fld id="{66CC3DA9-9555-4405-849B-B6E6D880F5BA}" type="slidenum">
              <a:rPr lang="zh-CN" altLang="en-US" smtClean="0"/>
              <a:pPr/>
              <a:t>19</a:t>
            </a:fld>
            <a:endParaRPr lang="zh-CN" altLang="en-US"/>
          </a:p>
        </p:txBody>
      </p:sp>
    </p:spTree>
    <p:extLst>
      <p:ext uri="{BB962C8B-B14F-4D97-AF65-F5344CB8AC3E}">
        <p14:creationId xmlns:p14="http://schemas.microsoft.com/office/powerpoint/2010/main" val="7213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椭圆 1"/>
          <p:cNvSpPr/>
          <p:nvPr userDrawn="1"/>
        </p:nvSpPr>
        <p:spPr>
          <a:xfrm rot="5400000">
            <a:off x="2387955" y="567211"/>
            <a:ext cx="2704501" cy="1570084"/>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矩形 7"/>
          <p:cNvSpPr/>
          <p:nvPr userDrawn="1"/>
        </p:nvSpPr>
        <p:spPr>
          <a:xfrm rot="5400000">
            <a:off x="3746437" y="778813"/>
            <a:ext cx="3128145" cy="157052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12"/>
          <p:cNvSpPr/>
          <p:nvPr userDrawn="1"/>
        </p:nvSpPr>
        <p:spPr>
          <a:xfrm rot="5400000">
            <a:off x="7099079" y="567209"/>
            <a:ext cx="2704500" cy="1570083"/>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13"/>
          <p:cNvSpPr/>
          <p:nvPr userDrawn="1"/>
        </p:nvSpPr>
        <p:spPr>
          <a:xfrm rot="5400000">
            <a:off x="5316544" y="779224"/>
            <a:ext cx="3128965" cy="157052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弧形 5"/>
          <p:cNvSpPr/>
          <p:nvPr userDrawn="1"/>
        </p:nvSpPr>
        <p:spPr>
          <a:xfrm>
            <a:off x="2766037" y="-3350933"/>
            <a:ext cx="6659920" cy="665992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7" name="椭圆 6"/>
          <p:cNvSpPr/>
          <p:nvPr userDrawn="1"/>
        </p:nvSpPr>
        <p:spPr>
          <a:xfrm>
            <a:off x="5990987" y="3218976"/>
            <a:ext cx="210024" cy="21002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占位符 10"/>
          <p:cNvSpPr>
            <a:spLocks noGrp="1"/>
          </p:cNvSpPr>
          <p:nvPr>
            <p:ph type="body" sz="quarter" idx="10" hasCustomPrompt="1"/>
          </p:nvPr>
        </p:nvSpPr>
        <p:spPr>
          <a:xfrm>
            <a:off x="1893887" y="3723339"/>
            <a:ext cx="8404225" cy="830997"/>
          </a:xfrm>
          <a:prstGeom prst="rect">
            <a:avLst/>
          </a:prstGeom>
        </p:spPr>
        <p:txBody>
          <a:bodyPr>
            <a:spAutoFit/>
          </a:bodyPr>
          <a:lstStyle>
            <a:lvl1pPr marL="0" indent="0" algn="ctr">
              <a:buNone/>
              <a:defRPr sz="4800" b="1"/>
            </a:lvl1pPr>
          </a:lstStyle>
          <a:p>
            <a:pPr lvl="0"/>
            <a:r>
              <a:rPr lang="zh-TW" altLang="en-US" dirty="0"/>
              <a:t>請在此輸入標題</a:t>
            </a:r>
            <a:endParaRPr lang="zh-CN" altLang="en-US" dirty="0"/>
          </a:p>
        </p:txBody>
      </p:sp>
      <p:sp>
        <p:nvSpPr>
          <p:cNvPr id="13" name="文本占位符 10"/>
          <p:cNvSpPr>
            <a:spLocks noGrp="1"/>
          </p:cNvSpPr>
          <p:nvPr>
            <p:ph type="body" sz="quarter" idx="12"/>
          </p:nvPr>
        </p:nvSpPr>
        <p:spPr>
          <a:xfrm>
            <a:off x="3468529" y="4566939"/>
            <a:ext cx="5254474" cy="294632"/>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endParaRPr lang="zh-CN" altLang="en-US" dirty="0"/>
          </a:p>
        </p:txBody>
      </p:sp>
    </p:spTree>
    <p:extLst>
      <p:ext uri="{BB962C8B-B14F-4D97-AF65-F5344CB8AC3E}">
        <p14:creationId xmlns:p14="http://schemas.microsoft.com/office/powerpoint/2010/main" val="229156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grpSp>
        <p:nvGrpSpPr>
          <p:cNvPr id="7" name="组合 6"/>
          <p:cNvGrpSpPr/>
          <p:nvPr userDrawn="1"/>
        </p:nvGrpSpPr>
        <p:grpSpPr>
          <a:xfrm rot="10800000">
            <a:off x="11735675" y="6617464"/>
            <a:ext cx="140967" cy="240536"/>
            <a:chOff x="281524" y="0"/>
            <a:chExt cx="105725" cy="721610"/>
          </a:xfrm>
          <a:solidFill>
            <a:schemeClr val="accent3"/>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34014" y="204778"/>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grpSp>
        <p:nvGrpSpPr>
          <p:cNvPr id="2" name="群組 1"/>
          <p:cNvGrpSpPr/>
          <p:nvPr userDrawn="1"/>
        </p:nvGrpSpPr>
        <p:grpSpPr>
          <a:xfrm>
            <a:off x="634014" y="960714"/>
            <a:ext cx="7928835" cy="201880"/>
            <a:chOff x="634014" y="960714"/>
            <a:chExt cx="9911043" cy="201880"/>
          </a:xfrm>
        </p:grpSpPr>
        <p:grpSp>
          <p:nvGrpSpPr>
            <p:cNvPr id="13" name="组合 24"/>
            <p:cNvGrpSpPr/>
            <p:nvPr userDrawn="1"/>
          </p:nvGrpSpPr>
          <p:grpSpPr>
            <a:xfrm>
              <a:off x="634014" y="960714"/>
              <a:ext cx="7928834" cy="201880"/>
              <a:chOff x="566555" y="877035"/>
              <a:chExt cx="2340260" cy="164545"/>
            </a:xfrm>
          </p:grpSpPr>
          <p:sp>
            <p:nvSpPr>
              <p:cNvPr id="14" name="矩形 13"/>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矩形 18"/>
            <p:cNvSpPr/>
            <p:nvPr userDrawn="1"/>
          </p:nvSpPr>
          <p:spPr>
            <a:xfrm>
              <a:off x="8562848" y="960714"/>
              <a:ext cx="1982209" cy="201880"/>
            </a:xfrm>
            <a:prstGeom prst="rect">
              <a:avLst/>
            </a:prstGeom>
            <a:solidFill>
              <a:srgbClr val="612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90503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4"/>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4"/>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文本占位符 10"/>
          <p:cNvSpPr>
            <a:spLocks noGrp="1"/>
          </p:cNvSpPr>
          <p:nvPr>
            <p:ph type="body" sz="quarter" idx="15" hasCustomPrompt="1"/>
          </p:nvPr>
        </p:nvSpPr>
        <p:spPr>
          <a:xfrm>
            <a:off x="695325" y="186045"/>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4" name="內容版面配置區 3"/>
          <p:cNvSpPr>
            <a:spLocks noGrp="1"/>
          </p:cNvSpPr>
          <p:nvPr>
            <p:ph sz="quarter" idx="16"/>
          </p:nvPr>
        </p:nvSpPr>
        <p:spPr>
          <a:xfrm>
            <a:off x="695325" y="1120877"/>
            <a:ext cx="10617200" cy="4920485"/>
          </a:xfrm>
          <a:prstGeom prst="rect">
            <a:avLst/>
          </a:prstGeom>
        </p:spPr>
        <p:txBody>
          <a:bodyPr/>
          <a:lstStyle>
            <a:lvl1pPr marL="571500" indent="-571500">
              <a:buFont typeface="Arial" panose="020B0604020202020204" pitchFamily="34" charset="0"/>
              <a:buChar char="►"/>
              <a:defRPr/>
            </a:lvl1pPr>
            <a:lvl2pPr marL="990575" indent="-380990">
              <a:buFont typeface="Wingdings" panose="05000000000000000000" pitchFamily="2" charset="2"/>
              <a:buChar char="n"/>
              <a:defRPr/>
            </a:lvl2pPr>
            <a:lvl3pPr marL="1523962" indent="-304792">
              <a:buFont typeface="Wingdings" panose="05000000000000000000" pitchFamily="2" charset="2"/>
              <a:buChar char="l"/>
              <a:defRPr/>
            </a:lvl3pPr>
            <a:lvl4pPr marL="2133547" indent="-304792">
              <a:buFont typeface="Wingdings" panose="05000000000000000000" pitchFamily="2" charset="2"/>
              <a:buChar char="u"/>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8777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3"/>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3"/>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181839"/>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517453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2"/>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2"/>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181839"/>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207692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1"/>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1"/>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181839"/>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73402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rgbClr val="7739A6"/>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rgbClr val="7739A6"/>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181839"/>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Tree>
    <p:extLst>
      <p:ext uri="{BB962C8B-B14F-4D97-AF65-F5344CB8AC3E}">
        <p14:creationId xmlns:p14="http://schemas.microsoft.com/office/powerpoint/2010/main" val="1904084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322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grpSp>
        <p:nvGrpSpPr>
          <p:cNvPr id="25" name="组合 24"/>
          <p:cNvGrpSpPr/>
          <p:nvPr userDrawn="1"/>
        </p:nvGrpSpPr>
        <p:grpSpPr>
          <a:xfrm>
            <a:off x="1887318" y="3292320"/>
            <a:ext cx="8417364" cy="136680"/>
            <a:chOff x="566555" y="877035"/>
            <a:chExt cx="2340260" cy="164545"/>
          </a:xfrm>
        </p:grpSpPr>
        <p:sp>
          <p:nvSpPr>
            <p:cNvPr id="26" name="矩形 25"/>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占位符 10"/>
          <p:cNvSpPr>
            <a:spLocks noGrp="1"/>
          </p:cNvSpPr>
          <p:nvPr>
            <p:ph type="body" sz="quarter" idx="10" hasCustomPrompt="1"/>
          </p:nvPr>
        </p:nvSpPr>
        <p:spPr>
          <a:xfrm>
            <a:off x="1893887" y="2467589"/>
            <a:ext cx="8404225" cy="830997"/>
          </a:xfrm>
          <a:prstGeom prst="rect">
            <a:avLst/>
          </a:prstGeom>
        </p:spPr>
        <p:txBody>
          <a:bodyPr>
            <a:spAutoFit/>
          </a:bodyPr>
          <a:lstStyle>
            <a:lvl1pPr marL="0" indent="0" algn="ctr">
              <a:buNone/>
              <a:defRPr sz="4800" b="1"/>
            </a:lvl1pPr>
          </a:lstStyle>
          <a:p>
            <a:pPr lvl="0"/>
            <a:r>
              <a:rPr lang="en-US" altLang="zh-TW" dirty="0"/>
              <a:t>Thank you</a:t>
            </a:r>
            <a:endParaRPr lang="zh-CN" altLang="en-US" dirty="0"/>
          </a:p>
        </p:txBody>
      </p:sp>
      <p:sp>
        <p:nvSpPr>
          <p:cNvPr id="34" name="文本占位符 10"/>
          <p:cNvSpPr>
            <a:spLocks noGrp="1"/>
          </p:cNvSpPr>
          <p:nvPr>
            <p:ph type="body" sz="quarter" idx="12"/>
          </p:nvPr>
        </p:nvSpPr>
        <p:spPr>
          <a:xfrm>
            <a:off x="3468529" y="3431373"/>
            <a:ext cx="5254474" cy="295722"/>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endParaRPr lang="zh-CN" altLang="en-US" dirty="0"/>
          </a:p>
        </p:txBody>
      </p:sp>
    </p:spTree>
    <p:extLst>
      <p:ext uri="{BB962C8B-B14F-4D97-AF65-F5344CB8AC3E}">
        <p14:creationId xmlns:p14="http://schemas.microsoft.com/office/powerpoint/2010/main" val="3520598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a:prstGeom prst="rect">
            <a:avLst/>
          </a:prstGeom>
        </p:spPr>
        <p:txBody>
          <a:bodyPr/>
          <a:lstStyle/>
          <a:p>
            <a:r>
              <a:rPr lang="zh-TW" altLang="en-US" dirty="0"/>
              <a:t>按一下以編輯母片標題樣式</a:t>
            </a:r>
            <a:endParaRPr lang="en-US" dirty="0"/>
          </a:p>
        </p:txBody>
      </p:sp>
      <p:sp>
        <p:nvSpPr>
          <p:cNvPr id="3" name="Content Placeholder 2"/>
          <p:cNvSpPr>
            <a:spLocks noGrp="1"/>
          </p:cNvSpPr>
          <p:nvPr>
            <p:ph idx="1"/>
          </p:nvPr>
        </p:nvSpPr>
        <p:spPr>
          <a:xfrm>
            <a:off x="812799" y="2160590"/>
            <a:ext cx="8463619" cy="3880773"/>
          </a:xfrm>
          <a:prstGeom prst="rect">
            <a:avLst/>
          </a:prstGeo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96763" y="6520260"/>
            <a:ext cx="912176" cy="365125"/>
          </a:xfrm>
          <a:prstGeom prst="rect">
            <a:avLst/>
          </a:prstGeom>
        </p:spPr>
        <p:txBody>
          <a:bodyPr/>
          <a:lstStyle>
            <a:lvl1pPr>
              <a:defRPr>
                <a:solidFill>
                  <a:srgbClr val="FFFF0D"/>
                </a:solidFill>
              </a:defRPr>
            </a:lvl1pPr>
          </a:lstStyle>
          <a:p>
            <a:pPr>
              <a:defRPr/>
            </a:pPr>
            <a:fld id="{B8FFB830-8540-475C-9246-1147CD4A1293}" type="datetime1">
              <a:rPr lang="en-US" altLang="zh-TW" smtClean="0"/>
              <a:pPr>
                <a:defRPr/>
              </a:pPr>
              <a:t>11/13/2020</a:t>
            </a:fld>
            <a:endParaRPr lang="en-US" dirty="0"/>
          </a:p>
        </p:txBody>
      </p:sp>
      <p:sp>
        <p:nvSpPr>
          <p:cNvPr id="5" name="Footer Placeholder 4"/>
          <p:cNvSpPr>
            <a:spLocks noGrp="1"/>
          </p:cNvSpPr>
          <p:nvPr>
            <p:ph type="ftr" sz="quarter" idx="11"/>
          </p:nvPr>
        </p:nvSpPr>
        <p:spPr>
          <a:xfrm>
            <a:off x="812799" y="6041364"/>
            <a:ext cx="6163964"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11280576" y="6448252"/>
            <a:ext cx="683517" cy="365125"/>
          </a:xfrm>
          <a:prstGeom prst="rect">
            <a:avLst/>
          </a:prstGeom>
        </p:spPr>
        <p:txBody>
          <a:bodyPr/>
          <a:lstStyle>
            <a:lvl1pPr>
              <a:defRPr sz="1600" b="1">
                <a:solidFill>
                  <a:srgbClr val="FFFF0D"/>
                </a:solidFill>
              </a:defRPr>
            </a:lvl1pPr>
          </a:lstStyle>
          <a:p>
            <a:pPr>
              <a:defRPr/>
            </a:pPr>
            <a:fld id="{07782D98-9DF3-4D5D-B4A3-E08B306C8269}" type="slidenum">
              <a:rPr lang="en-US" smtClean="0"/>
              <a:pPr>
                <a:defRPr/>
              </a:pPr>
              <a:t>‹#›</a:t>
            </a:fld>
            <a:endParaRPr lang="en-US" dirty="0"/>
          </a:p>
        </p:txBody>
      </p:sp>
    </p:spTree>
    <p:extLst>
      <p:ext uri="{BB962C8B-B14F-4D97-AF65-F5344CB8AC3E}">
        <p14:creationId xmlns:p14="http://schemas.microsoft.com/office/powerpoint/2010/main" val="6070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幻燈片編號"/>
          <p:cNvSpPr txBox="1">
            <a:spLocks noGrp="1"/>
          </p:cNvSpPr>
          <p:nvPr>
            <p:ph type="sldNum" sz="quarter" idx="2"/>
          </p:nvPr>
        </p:nvSpPr>
        <p:spPr>
          <a:xfrm>
            <a:off x="11254549" y="6189979"/>
            <a:ext cx="330161" cy="332741"/>
          </a:xfrm>
          <a:prstGeom prst="rect">
            <a:avLst/>
          </a:prstGeom>
        </p:spPr>
        <p:txBody>
          <a:bodyPr/>
          <a:lstStyle>
            <a:lvl1pPr>
              <a:defRPr sz="1600" b="1">
                <a:solidFill>
                  <a:srgbClr val="404040"/>
                </a:solidFill>
                <a:latin typeface="微軟正黑體"/>
                <a:ea typeface="微軟正黑體"/>
                <a:cs typeface="微軟正黑體"/>
                <a:sym typeface="微軟正黑體"/>
              </a:defRPr>
            </a:lvl1pPr>
          </a:lstStyle>
          <a:p>
            <a:fld id="{86CB4B4D-7CA3-9044-876B-883B54F8677D}" type="slidenum">
              <a:t>‹#›</a:t>
            </a:fld>
            <a:endParaRPr/>
          </a:p>
        </p:txBody>
      </p:sp>
    </p:spTree>
    <p:extLst>
      <p:ext uri="{BB962C8B-B14F-4D97-AF65-F5344CB8AC3E}">
        <p14:creationId xmlns:p14="http://schemas.microsoft.com/office/powerpoint/2010/main" val="424258649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sp>
        <p:nvSpPr>
          <p:cNvPr id="17" name="矩形 8"/>
          <p:cNvSpPr/>
          <p:nvPr userDrawn="1"/>
        </p:nvSpPr>
        <p:spPr>
          <a:xfrm>
            <a:off x="796539" y="206084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214460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TW" altLang="en-US" dirty="0"/>
              <a:t>輸入標題</a:t>
            </a:r>
            <a:endParaRPr lang="zh-CN" altLang="en-US" dirty="0"/>
          </a:p>
        </p:txBody>
      </p:sp>
      <p:sp>
        <p:nvSpPr>
          <p:cNvPr id="35" name="文本占位符 10"/>
          <p:cNvSpPr>
            <a:spLocks noGrp="1"/>
          </p:cNvSpPr>
          <p:nvPr>
            <p:ph type="body" sz="quarter" idx="14" hasCustomPrompt="1"/>
          </p:nvPr>
        </p:nvSpPr>
        <p:spPr>
          <a:xfrm>
            <a:off x="800384" y="204369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3161514"/>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3245269"/>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TW" altLang="en-US" dirty="0"/>
              <a:t>輸入標題</a:t>
            </a:r>
            <a:endParaRPr lang="zh-CN" altLang="en-US" dirty="0"/>
          </a:p>
        </p:txBody>
      </p:sp>
      <p:sp>
        <p:nvSpPr>
          <p:cNvPr id="16" name="文本占位符 10"/>
          <p:cNvSpPr>
            <a:spLocks noGrp="1"/>
          </p:cNvSpPr>
          <p:nvPr>
            <p:ph type="body" sz="quarter" idx="16" hasCustomPrompt="1"/>
          </p:nvPr>
        </p:nvSpPr>
        <p:spPr>
          <a:xfrm>
            <a:off x="800384" y="3144360"/>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436262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4446383"/>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TW" altLang="en-US" dirty="0"/>
              <a:t>輸入標題</a:t>
            </a:r>
            <a:endParaRPr lang="zh-CN" altLang="en-US" dirty="0"/>
          </a:p>
        </p:txBody>
      </p:sp>
      <p:sp>
        <p:nvSpPr>
          <p:cNvPr id="20" name="文本占位符 10"/>
          <p:cNvSpPr>
            <a:spLocks noGrp="1"/>
          </p:cNvSpPr>
          <p:nvPr>
            <p:ph type="body" sz="quarter" idx="18" hasCustomPrompt="1"/>
          </p:nvPr>
        </p:nvSpPr>
        <p:spPr>
          <a:xfrm>
            <a:off x="800384" y="4345474"/>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226970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三项目录页">
    <p:spTree>
      <p:nvGrpSpPr>
        <p:cNvPr id="1" name=""/>
        <p:cNvGrpSpPr/>
        <p:nvPr/>
      </p:nvGrpSpPr>
      <p:grpSpPr>
        <a:xfrm>
          <a:off x="0" y="0"/>
          <a:ext cx="0" cy="0"/>
          <a:chOff x="0" y="0"/>
          <a:chExt cx="0" cy="0"/>
        </a:xfrm>
      </p:grpSpPr>
      <p:sp>
        <p:nvSpPr>
          <p:cNvPr id="17" name="矩形 8"/>
          <p:cNvSpPr/>
          <p:nvPr userDrawn="1"/>
        </p:nvSpPr>
        <p:spPr>
          <a:xfrm>
            <a:off x="796539" y="69577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 name="群組 1"/>
          <p:cNvGrpSpPr/>
          <p:nvPr userDrawn="1"/>
        </p:nvGrpSpPr>
        <p:grpSpPr>
          <a:xfrm>
            <a:off x="6812280" y="0"/>
            <a:ext cx="5379719" cy="6858000"/>
            <a:chOff x="5731292" y="0"/>
            <a:chExt cx="6460708" cy="6858000"/>
          </a:xfrm>
        </p:grpSpPr>
        <p:sp>
          <p:nvSpPr>
            <p:cNvPr id="25" name="矩形 24"/>
            <p:cNvSpPr/>
            <p:nvPr/>
          </p:nvSpPr>
          <p:spPr>
            <a:xfrm>
              <a:off x="7021286" y="0"/>
              <a:ext cx="1292678" cy="6858000"/>
            </a:xfrm>
            <a:prstGeom prst="rect">
              <a:avLst/>
            </a:prstGeom>
            <a:solidFill>
              <a:srgbClr val="95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313965" y="0"/>
              <a:ext cx="1292678" cy="6858000"/>
            </a:xfrm>
            <a:prstGeom prst="rect">
              <a:avLst/>
            </a:prstGeom>
            <a:solidFill>
              <a:srgbClr val="FDA9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606643" y="0"/>
              <a:ext cx="1292678" cy="6858000"/>
            </a:xfrm>
            <a:prstGeom prst="rect">
              <a:avLst/>
            </a:prstGeom>
            <a:solidFill>
              <a:srgbClr val="BF3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0899322" y="0"/>
              <a:ext cx="1292678" cy="6858000"/>
            </a:xfrm>
            <a:prstGeom prst="rect">
              <a:avLst/>
            </a:prstGeom>
            <a:solidFill>
              <a:srgbClr val="77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矩形 31"/>
            <p:cNvSpPr/>
            <p:nvPr userDrawn="1"/>
          </p:nvSpPr>
          <p:spPr>
            <a:xfrm>
              <a:off x="5731292" y="0"/>
              <a:ext cx="1292678" cy="6858000"/>
            </a:xfrm>
            <a:prstGeom prst="rect">
              <a:avLst/>
            </a:pr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userDrawn="1"/>
        </p:nvSpPr>
        <p:spPr>
          <a:xfrm>
            <a:off x="6812280" y="2663073"/>
            <a:ext cx="5379720"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userDrawn="1">
            <p:ph type="body" sz="quarter" idx="11" hasCustomPrompt="1"/>
          </p:nvPr>
        </p:nvSpPr>
        <p:spPr>
          <a:xfrm>
            <a:off x="7282543" y="2921368"/>
            <a:ext cx="440871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userDrawn="1">
            <p:ph type="body" sz="quarter" idx="13" hasCustomPrompt="1"/>
          </p:nvPr>
        </p:nvSpPr>
        <p:spPr>
          <a:xfrm>
            <a:off x="1628247" y="779533"/>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TW" altLang="en-US" dirty="0"/>
              <a:t>輸入標題</a:t>
            </a:r>
            <a:endParaRPr lang="zh-CN" altLang="en-US" dirty="0"/>
          </a:p>
        </p:txBody>
      </p:sp>
      <p:sp>
        <p:nvSpPr>
          <p:cNvPr id="35" name="文本占位符 10"/>
          <p:cNvSpPr>
            <a:spLocks noGrp="1"/>
          </p:cNvSpPr>
          <p:nvPr userDrawn="1">
            <p:ph type="body" sz="quarter" idx="14" hasCustomPrompt="1"/>
          </p:nvPr>
        </p:nvSpPr>
        <p:spPr>
          <a:xfrm>
            <a:off x="796538" y="695778"/>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1796445"/>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userDrawn="1">
            <p:ph type="body" sz="quarter" idx="15" hasCustomPrompt="1"/>
          </p:nvPr>
        </p:nvSpPr>
        <p:spPr>
          <a:xfrm>
            <a:off x="1628247" y="1880200"/>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TW" altLang="en-US" dirty="0"/>
              <a:t>輸入標題</a:t>
            </a:r>
            <a:endParaRPr lang="zh-CN" altLang="en-US" dirty="0"/>
          </a:p>
        </p:txBody>
      </p:sp>
      <p:sp>
        <p:nvSpPr>
          <p:cNvPr id="16" name="文本占位符 10"/>
          <p:cNvSpPr>
            <a:spLocks noGrp="1"/>
          </p:cNvSpPr>
          <p:nvPr userDrawn="1">
            <p:ph type="body" sz="quarter" idx="16" hasCustomPrompt="1"/>
          </p:nvPr>
        </p:nvSpPr>
        <p:spPr>
          <a:xfrm>
            <a:off x="800384" y="1779291"/>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215551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4"/>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ONE</a:t>
            </a:r>
            <a:endParaRPr lang="zh-CN" altLang="en-US" dirty="0"/>
          </a:p>
        </p:txBody>
      </p:sp>
      <p:sp>
        <p:nvSpPr>
          <p:cNvPr id="9" name="文本占位符 10"/>
          <p:cNvSpPr>
            <a:spLocks noGrp="1"/>
          </p:cNvSpPr>
          <p:nvPr>
            <p:ph type="body" sz="quarter" idx="12" hasCustomPrompt="1"/>
          </p:nvPr>
        </p:nvSpPr>
        <p:spPr>
          <a:xfrm>
            <a:off x="1" y="-2219126"/>
            <a:ext cx="384271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1</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lang="zh-TW" altLang="zh-TW" sz="1200" smtClean="0">
                <a:effectLst/>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84207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3"/>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TWO</a:t>
            </a:r>
            <a:endParaRPr lang="zh-CN" altLang="en-US" dirty="0"/>
          </a:p>
        </p:txBody>
      </p:sp>
      <p:sp>
        <p:nvSpPr>
          <p:cNvPr id="9" name="文本占位符 10"/>
          <p:cNvSpPr>
            <a:spLocks noGrp="1"/>
          </p:cNvSpPr>
          <p:nvPr>
            <p:ph type="body" sz="quarter" idx="12" hasCustomPrompt="1"/>
          </p:nvPr>
        </p:nvSpPr>
        <p:spPr>
          <a:xfrm>
            <a:off x="1" y="-2219126"/>
            <a:ext cx="500649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2</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19944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2"/>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THREE</a:t>
            </a:r>
            <a:endParaRPr lang="zh-CN" altLang="en-US" dirty="0"/>
          </a:p>
        </p:txBody>
      </p:sp>
      <p:sp>
        <p:nvSpPr>
          <p:cNvPr id="9" name="文本占位符 10"/>
          <p:cNvSpPr>
            <a:spLocks noGrp="1"/>
          </p:cNvSpPr>
          <p:nvPr>
            <p:ph type="body" sz="quarter" idx="12" hasCustomPrompt="1"/>
          </p:nvPr>
        </p:nvSpPr>
        <p:spPr>
          <a:xfrm>
            <a:off x="1" y="-2219126"/>
            <a:ext cx="5277407"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3</a:t>
            </a:r>
            <a:endParaRPr lang="zh-CN" altLang="en-US" dirty="0"/>
          </a:p>
        </p:txBody>
      </p:sp>
      <p:sp>
        <p:nvSpPr>
          <p:cNvPr id="12" name="文本占位符 10"/>
          <p:cNvSpPr>
            <a:spLocks noGrp="1"/>
          </p:cNvSpPr>
          <p:nvPr>
            <p:ph type="body" sz="quarter" idx="13" hasCustomPrompt="1"/>
          </p:nvPr>
        </p:nvSpPr>
        <p:spPr>
          <a:xfrm>
            <a:off x="5194570" y="2791947"/>
            <a:ext cx="6569245" cy="1536959"/>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380818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FOUR</a:t>
            </a:r>
            <a:endParaRPr lang="zh-CN" altLang="en-US" dirty="0"/>
          </a:p>
        </p:txBody>
      </p:sp>
      <p:sp>
        <p:nvSpPr>
          <p:cNvPr id="9" name="文本占位符 10"/>
          <p:cNvSpPr>
            <a:spLocks noGrp="1"/>
          </p:cNvSpPr>
          <p:nvPr>
            <p:ph type="body" sz="quarter" idx="12" hasCustomPrompt="1"/>
          </p:nvPr>
        </p:nvSpPr>
        <p:spPr>
          <a:xfrm>
            <a:off x="1" y="-2219126"/>
            <a:ext cx="4982454"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4</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308902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副标题页_4">
    <p:bg>
      <p:bgPr>
        <a:solidFill>
          <a:srgbClr val="7739A6"/>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rgbClr val="51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FIVE</a:t>
            </a:r>
            <a:endParaRPr lang="zh-CN" altLang="en-US" dirty="0"/>
          </a:p>
        </p:txBody>
      </p:sp>
      <p:sp>
        <p:nvSpPr>
          <p:cNvPr id="9" name="文本占位符 10"/>
          <p:cNvSpPr>
            <a:spLocks noGrp="1"/>
          </p:cNvSpPr>
          <p:nvPr>
            <p:ph type="body" sz="quarter" idx="12" hasCustomPrompt="1"/>
          </p:nvPr>
        </p:nvSpPr>
        <p:spPr>
          <a:xfrm>
            <a:off x="1" y="-2219126"/>
            <a:ext cx="5338321"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5</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408018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三项目录页">
    <p:spTree>
      <p:nvGrpSpPr>
        <p:cNvPr id="1" name=""/>
        <p:cNvGrpSpPr/>
        <p:nvPr/>
      </p:nvGrpSpPr>
      <p:grpSpPr>
        <a:xfrm>
          <a:off x="0" y="0"/>
          <a:ext cx="0" cy="0"/>
          <a:chOff x="0" y="0"/>
          <a:chExt cx="0" cy="0"/>
        </a:xfrm>
      </p:grpSpPr>
      <p:grpSp>
        <p:nvGrpSpPr>
          <p:cNvPr id="21" name="群組 20"/>
          <p:cNvGrpSpPr/>
          <p:nvPr userDrawn="1"/>
        </p:nvGrpSpPr>
        <p:grpSpPr>
          <a:xfrm>
            <a:off x="0" y="2135778"/>
            <a:ext cx="12192000" cy="2468880"/>
            <a:chOff x="634014" y="960714"/>
            <a:chExt cx="9911043" cy="201880"/>
          </a:xfrm>
        </p:grpSpPr>
        <p:grpSp>
          <p:nvGrpSpPr>
            <p:cNvPr id="22" name="组合 24"/>
            <p:cNvGrpSpPr/>
            <p:nvPr userDrawn="1"/>
          </p:nvGrpSpPr>
          <p:grpSpPr>
            <a:xfrm>
              <a:off x="634014" y="960714"/>
              <a:ext cx="7928834" cy="201880"/>
              <a:chOff x="566555" y="877035"/>
              <a:chExt cx="2340260" cy="164545"/>
            </a:xfrm>
          </p:grpSpPr>
          <p:sp>
            <p:nvSpPr>
              <p:cNvPr id="30" name="矩形 29"/>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22"/>
            <p:cNvSpPr/>
            <p:nvPr userDrawn="1"/>
          </p:nvSpPr>
          <p:spPr>
            <a:xfrm>
              <a:off x="8562848" y="960714"/>
              <a:ext cx="1982209" cy="201880"/>
            </a:xfrm>
            <a:prstGeom prst="rect">
              <a:avLst/>
            </a:prstGeom>
            <a:solidFill>
              <a:srgbClr val="612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矩形 28"/>
          <p:cNvSpPr/>
          <p:nvPr userDrawn="1"/>
        </p:nvSpPr>
        <p:spPr>
          <a:xfrm>
            <a:off x="2438400" y="2654212"/>
            <a:ext cx="7315200" cy="1445196"/>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p:nvPr>
        </p:nvSpPr>
        <p:spPr>
          <a:xfrm>
            <a:off x="3139433" y="2908553"/>
            <a:ext cx="5723709" cy="923330"/>
          </a:xfrm>
          <a:prstGeom prst="rect">
            <a:avLst/>
          </a:prstGeom>
        </p:spPr>
        <p:txBody>
          <a:bodyPr wrap="square">
            <a:spAutoFit/>
          </a:bodyPr>
          <a:lstStyle>
            <a:lvl1pPr marL="0" indent="0" algn="ctr">
              <a:buNone/>
              <a:defRPr sz="5400" b="1">
                <a:solidFill>
                  <a:schemeClr val="bg1"/>
                </a:solidFill>
                <a:latin typeface="+mj-lt"/>
              </a:defRPr>
            </a:lvl1pPr>
          </a:lstStyle>
          <a:p>
            <a:pPr lvl="0"/>
            <a:endParaRPr lang="zh-CN" altLang="en-US" dirty="0"/>
          </a:p>
        </p:txBody>
      </p:sp>
    </p:spTree>
    <p:extLst>
      <p:ext uri="{BB962C8B-B14F-4D97-AF65-F5344CB8AC3E}">
        <p14:creationId xmlns:p14="http://schemas.microsoft.com/office/powerpoint/2010/main" val="89134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547448"/>
      </p:ext>
    </p:extLst>
  </p:cSld>
  <p:clrMap bg1="lt1" tx1="dk1" bg2="lt2" tx2="dk2" accent1="accent1" accent2="accent2" accent3="accent3" accent4="accent4" accent5="accent5" accent6="accent6" hlink="hlink" folHlink="folHlink"/>
  <p:sldLayoutIdLst>
    <p:sldLayoutId id="2147483687" r:id="rId1"/>
    <p:sldLayoutId id="2147483694" r:id="rId2"/>
    <p:sldLayoutId id="2147483706" r:id="rId3"/>
    <p:sldLayoutId id="2147483697" r:id="rId4"/>
    <p:sldLayoutId id="2147483698" r:id="rId5"/>
    <p:sldLayoutId id="2147483699" r:id="rId6"/>
    <p:sldLayoutId id="2147483700" r:id="rId7"/>
    <p:sldLayoutId id="2147483708" r:id="rId8"/>
    <p:sldLayoutId id="2147483709" r:id="rId9"/>
    <p:sldLayoutId id="2147483689" r:id="rId10"/>
    <p:sldLayoutId id="2147483688" r:id="rId11"/>
    <p:sldLayoutId id="2147483710" r:id="rId12"/>
    <p:sldLayoutId id="2147483690" r:id="rId13"/>
    <p:sldLayoutId id="2147483691" r:id="rId14"/>
    <p:sldLayoutId id="2147483711" r:id="rId15"/>
    <p:sldLayoutId id="2147483702" r:id="rId16"/>
    <p:sldLayoutId id="2147483693" r:id="rId17"/>
    <p:sldLayoutId id="2147483712" r:id="rId18"/>
    <p:sldLayoutId id="2147483713" r:id="rId19"/>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19.wmf"/><Relationship Id="rId5" Type="http://schemas.openxmlformats.org/officeDocument/2006/relationships/oleObject" Target="../embeddings/oleObject3.bin"/><Relationship Id="rId4" Type="http://schemas.openxmlformats.org/officeDocument/2006/relationships/image" Target="../media/image21.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23416;&#32722;&#27511;&#31243;&#27169;&#32068;&#23526;&#21209;&#25805;&#20316;&#31687;.pdf"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ollego.ceec.edu.tw/" TargetMode="Externa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techadmi.edu.tw/111new/apply" TargetMode="External"/><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png"/><Relationship Id="rId1" Type="http://schemas.openxmlformats.org/officeDocument/2006/relationships/slideLayout" Target="../slideLayouts/slideLayout11.xml"/><Relationship Id="rId5" Type="http://schemas.openxmlformats.org/officeDocument/2006/relationships/image" Target="../media/image37.png"/><Relationship Id="rId4" Type="http://schemas.openxmlformats.org/officeDocument/2006/relationships/image" Target="../media/image36.tm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oleObject" Target="../embeddings/oleObject2.bin"/><Relationship Id="rId4" Type="http://schemas.openxmlformats.org/officeDocument/2006/relationships/image" Target="../media/image3.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75654" y="3942777"/>
            <a:ext cx="11240691" cy="769441"/>
          </a:xfrm>
        </p:spPr>
        <p:txBody>
          <a:bodyPr/>
          <a:lstStyle/>
          <a:p>
            <a:pPr>
              <a:spcBef>
                <a:spcPts val="0"/>
              </a:spcBef>
            </a:pPr>
            <a:r>
              <a:rPr lang="zh-CN" altLang="en-US" sz="4400" dirty="0">
                <a:solidFill>
                  <a:schemeClr val="tx1">
                    <a:lumMod val="95000"/>
                    <a:lumOff val="5000"/>
                  </a:schemeClr>
                </a:solidFill>
              </a:rPr>
              <a:t>新課綱的</a:t>
            </a:r>
            <a:r>
              <a:rPr lang="zh-TW" altLang="en-US" sz="4400" dirty="0">
                <a:solidFill>
                  <a:schemeClr val="tx1">
                    <a:lumMod val="95000"/>
                    <a:lumOff val="5000"/>
                  </a:schemeClr>
                </a:solidFill>
              </a:rPr>
              <a:t>高中課程變動與學習歷程檔案</a:t>
            </a:r>
            <a:endParaRPr lang="en-US" altLang="zh-TW" sz="4400" dirty="0">
              <a:solidFill>
                <a:schemeClr val="tx1">
                  <a:lumMod val="95000"/>
                  <a:lumOff val="5000"/>
                </a:schemeClr>
              </a:solidFill>
            </a:endParaRPr>
          </a:p>
        </p:txBody>
      </p:sp>
    </p:spTree>
    <p:extLst>
      <p:ext uri="{BB962C8B-B14F-4D97-AF65-F5344CB8AC3E}">
        <p14:creationId xmlns:p14="http://schemas.microsoft.com/office/powerpoint/2010/main" val="1479055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文字方塊 20"/>
          <p:cNvSpPr txBox="1">
            <a:spLocks noChangeArrowheads="1"/>
          </p:cNvSpPr>
          <p:nvPr/>
        </p:nvSpPr>
        <p:spPr bwMode="auto">
          <a:xfrm>
            <a:off x="1816100" y="333375"/>
            <a:ext cx="84597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FontTx/>
              <a:buNone/>
            </a:pPr>
            <a:r>
              <a:rPr kumimoji="0" lang="zh-TW" altLang="en-US" sz="4000" b="1">
                <a:solidFill>
                  <a:srgbClr val="7030A0"/>
                </a:solidFill>
                <a:latin typeface="微軟正黑體" panose="020B0604030504040204" pitchFamily="34" charset="-120"/>
                <a:ea typeface="微軟正黑體" panose="020B0604030504040204" pitchFamily="34" charset="-120"/>
              </a:rPr>
              <a:t>        綜合型高中課程類型與內涵</a:t>
            </a:r>
          </a:p>
        </p:txBody>
      </p:sp>
      <p:sp>
        <p:nvSpPr>
          <p:cNvPr id="57347" name="圓角矩形圖說文字 9"/>
          <p:cNvSpPr>
            <a:spLocks noChangeArrowheads="1"/>
          </p:cNvSpPr>
          <p:nvPr/>
        </p:nvSpPr>
        <p:spPr bwMode="auto">
          <a:xfrm>
            <a:off x="6451601" y="4640263"/>
            <a:ext cx="1584325" cy="1873250"/>
          </a:xfrm>
          <a:prstGeom prst="wedgeRoundRectCallout">
            <a:avLst>
              <a:gd name="adj1" fmla="val 875"/>
              <a:gd name="adj2" fmla="val -73125"/>
              <a:gd name="adj3" fmla="val 16667"/>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kumimoji="0" lang="zh-TW" altLang="en-US" sz="1600" b="1">
                <a:latin typeface="微軟正黑體" panose="020B0604030504040204" pitchFamily="34" charset="-120"/>
                <a:ea typeface="微軟正黑體" panose="020B0604030504040204" pitchFamily="34" charset="-120"/>
              </a:rPr>
              <a:t>提供學生</a:t>
            </a:r>
            <a:r>
              <a:rPr kumimoji="0" lang="zh-TW" altLang="en-US" sz="1600" b="1">
                <a:solidFill>
                  <a:srgbClr val="FF0000"/>
                </a:solidFill>
                <a:latin typeface="微軟正黑體" panose="020B0604030504040204" pitchFamily="34" charset="-120"/>
                <a:ea typeface="微軟正黑體" panose="020B0604030504040204" pitchFamily="34" charset="-120"/>
              </a:rPr>
              <a:t>適性分流</a:t>
            </a:r>
            <a:r>
              <a:rPr kumimoji="0" lang="zh-TW" altLang="en-US" sz="1600" b="1">
                <a:latin typeface="微軟正黑體" panose="020B0604030504040204" pitchFamily="34" charset="-120"/>
                <a:ea typeface="微軟正黑體" panose="020B0604030504040204" pitchFamily="34" charset="-120"/>
              </a:rPr>
              <a:t>之學術學程與專門學程課程，以滿足學生適性發展需求。</a:t>
            </a:r>
          </a:p>
        </p:txBody>
      </p:sp>
      <p:sp>
        <p:nvSpPr>
          <p:cNvPr id="25" name="圓角矩形 24">
            <a:extLst>
              <a:ext uri="{FF2B5EF4-FFF2-40B4-BE49-F238E27FC236}">
                <a16:creationId xmlns:a16="http://schemas.microsoft.com/office/drawing/2014/main" id="{5EBC3D2F-15BC-4BA8-8249-20E09C4D0E4C}"/>
              </a:ext>
            </a:extLst>
          </p:cNvPr>
          <p:cNvSpPr/>
          <p:nvPr/>
        </p:nvSpPr>
        <p:spPr bwMode="auto">
          <a:xfrm>
            <a:off x="1541463" y="3486150"/>
            <a:ext cx="9009062" cy="808038"/>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chemeClr val="tx1"/>
                </a:solidFill>
                <a:latin typeface="微軟正黑體" pitchFamily="34" charset="-120"/>
                <a:ea typeface="微軟正黑體" pitchFamily="34" charset="-120"/>
              </a:rPr>
              <a:t>類別項目</a:t>
            </a:r>
          </a:p>
        </p:txBody>
      </p:sp>
      <p:sp>
        <p:nvSpPr>
          <p:cNvPr id="24" name="圓角矩形 23">
            <a:extLst>
              <a:ext uri="{FF2B5EF4-FFF2-40B4-BE49-F238E27FC236}">
                <a16:creationId xmlns:a16="http://schemas.microsoft.com/office/drawing/2014/main" id="{A17D7A88-C097-4B55-BC28-DBF4E5C121CA}"/>
              </a:ext>
            </a:extLst>
          </p:cNvPr>
          <p:cNvSpPr/>
          <p:nvPr/>
        </p:nvSpPr>
        <p:spPr bwMode="auto">
          <a:xfrm>
            <a:off x="1595439" y="2320925"/>
            <a:ext cx="8904287" cy="808038"/>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chemeClr val="tx1"/>
                </a:solidFill>
                <a:latin typeface="微軟正黑體" pitchFamily="34" charset="-120"/>
                <a:ea typeface="微軟正黑體" pitchFamily="34" charset="-120"/>
              </a:rPr>
              <a:t>課程類別</a:t>
            </a:r>
          </a:p>
        </p:txBody>
      </p:sp>
      <p:sp>
        <p:nvSpPr>
          <p:cNvPr id="23" name="圓角矩形 22">
            <a:extLst>
              <a:ext uri="{FF2B5EF4-FFF2-40B4-BE49-F238E27FC236}">
                <a16:creationId xmlns:a16="http://schemas.microsoft.com/office/drawing/2014/main" id="{28E31FD1-E510-4485-A4B0-8916F030CABF}"/>
              </a:ext>
            </a:extLst>
          </p:cNvPr>
          <p:cNvSpPr/>
          <p:nvPr/>
        </p:nvSpPr>
        <p:spPr bwMode="auto">
          <a:xfrm>
            <a:off x="1620838" y="1169989"/>
            <a:ext cx="8782050" cy="809625"/>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chemeClr val="tx1"/>
                </a:solidFill>
                <a:latin typeface="微軟正黑體" pitchFamily="34" charset="-120"/>
                <a:ea typeface="微軟正黑體" pitchFamily="34" charset="-120"/>
              </a:rPr>
              <a:t>學制</a:t>
            </a:r>
          </a:p>
        </p:txBody>
      </p:sp>
      <p:sp>
        <p:nvSpPr>
          <p:cNvPr id="12" name="圓角矩形 11">
            <a:extLst>
              <a:ext uri="{FF2B5EF4-FFF2-40B4-BE49-F238E27FC236}">
                <a16:creationId xmlns:a16="http://schemas.microsoft.com/office/drawing/2014/main" id="{4E77F878-0B86-430B-834C-14B91EEE98B5}"/>
              </a:ext>
            </a:extLst>
          </p:cNvPr>
          <p:cNvSpPr/>
          <p:nvPr/>
        </p:nvSpPr>
        <p:spPr bwMode="auto">
          <a:xfrm>
            <a:off x="3071813" y="2284414"/>
            <a:ext cx="2736850" cy="796925"/>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微軟正黑體" pitchFamily="34" charset="-120"/>
                <a:ea typeface="微軟正黑體" pitchFamily="34" charset="-120"/>
              </a:rPr>
              <a:t>必修</a:t>
            </a:r>
          </a:p>
        </p:txBody>
      </p:sp>
      <p:sp>
        <p:nvSpPr>
          <p:cNvPr id="14" name="圓角矩形 13">
            <a:extLst>
              <a:ext uri="{FF2B5EF4-FFF2-40B4-BE49-F238E27FC236}">
                <a16:creationId xmlns:a16="http://schemas.microsoft.com/office/drawing/2014/main" id="{DB3C1AA5-7105-4357-989F-0253C3161714}"/>
              </a:ext>
            </a:extLst>
          </p:cNvPr>
          <p:cNvSpPr/>
          <p:nvPr/>
        </p:nvSpPr>
        <p:spPr bwMode="auto">
          <a:xfrm>
            <a:off x="4224339" y="3573463"/>
            <a:ext cx="1150937" cy="698500"/>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latin typeface="微軟正黑體" pitchFamily="34" charset="-120"/>
                <a:ea typeface="微軟正黑體" pitchFamily="34" charset="-120"/>
              </a:rPr>
              <a:t>校訂必修</a:t>
            </a:r>
          </a:p>
        </p:txBody>
      </p:sp>
      <p:sp>
        <p:nvSpPr>
          <p:cNvPr id="15" name="圓角矩形 14">
            <a:extLst>
              <a:ext uri="{FF2B5EF4-FFF2-40B4-BE49-F238E27FC236}">
                <a16:creationId xmlns:a16="http://schemas.microsoft.com/office/drawing/2014/main" id="{4DCF269C-42C7-42EE-9755-3620D5F13F3D}"/>
              </a:ext>
            </a:extLst>
          </p:cNvPr>
          <p:cNvSpPr/>
          <p:nvPr/>
        </p:nvSpPr>
        <p:spPr bwMode="auto">
          <a:xfrm>
            <a:off x="6951664" y="3567114"/>
            <a:ext cx="1150937" cy="701675"/>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latin typeface="微軟正黑體" pitchFamily="34" charset="-120"/>
                <a:ea typeface="微軟正黑體" pitchFamily="34" charset="-120"/>
              </a:rPr>
              <a:t>專精</a:t>
            </a:r>
            <a:endParaRPr lang="en-US" altLang="zh-TW" b="1" dirty="0">
              <a:latin typeface="微軟正黑體" pitchFamily="34" charset="-120"/>
              <a:ea typeface="微軟正黑體" pitchFamily="34" charset="-120"/>
            </a:endParaRPr>
          </a:p>
          <a:p>
            <a:pPr algn="ctr">
              <a:defRPr/>
            </a:pPr>
            <a:r>
              <a:rPr lang="zh-TW" altLang="en-US" b="1" dirty="0">
                <a:latin typeface="微軟正黑體" pitchFamily="34" charset="-120"/>
                <a:ea typeface="微軟正黑體" pitchFamily="34" charset="-120"/>
              </a:rPr>
              <a:t>科目</a:t>
            </a:r>
            <a:endParaRPr lang="zh-TW" altLang="en-US" dirty="0">
              <a:latin typeface="微軟正黑體" pitchFamily="34" charset="-120"/>
              <a:ea typeface="微軟正黑體" pitchFamily="34" charset="-120"/>
            </a:endParaRPr>
          </a:p>
        </p:txBody>
      </p:sp>
      <p:sp>
        <p:nvSpPr>
          <p:cNvPr id="16" name="圓角矩形 15">
            <a:extLst>
              <a:ext uri="{FF2B5EF4-FFF2-40B4-BE49-F238E27FC236}">
                <a16:creationId xmlns:a16="http://schemas.microsoft.com/office/drawing/2014/main" id="{ACDE5354-255F-4F38-BD6D-44D074060B84}"/>
              </a:ext>
            </a:extLst>
          </p:cNvPr>
          <p:cNvSpPr/>
          <p:nvPr/>
        </p:nvSpPr>
        <p:spPr bwMode="auto">
          <a:xfrm>
            <a:off x="6156325" y="2308225"/>
            <a:ext cx="4032250" cy="814388"/>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微軟正黑體" pitchFamily="34" charset="-120"/>
                <a:ea typeface="微軟正黑體" pitchFamily="34" charset="-120"/>
              </a:rPr>
              <a:t>選修</a:t>
            </a:r>
          </a:p>
        </p:txBody>
      </p:sp>
      <p:sp>
        <p:nvSpPr>
          <p:cNvPr id="17" name="圓角矩形 16">
            <a:extLst>
              <a:ext uri="{FF2B5EF4-FFF2-40B4-BE49-F238E27FC236}">
                <a16:creationId xmlns:a16="http://schemas.microsoft.com/office/drawing/2014/main" id="{BA8394EF-13BC-403C-ABF6-6095790FDB4D}"/>
              </a:ext>
            </a:extLst>
          </p:cNvPr>
          <p:cNvSpPr/>
          <p:nvPr/>
        </p:nvSpPr>
        <p:spPr bwMode="auto">
          <a:xfrm>
            <a:off x="3073400" y="3562351"/>
            <a:ext cx="935038" cy="701675"/>
          </a:xfrm>
          <a:prstGeom prst="roundRect">
            <a:avLst/>
          </a:prstGeom>
          <a:solidFill>
            <a:srgbClr val="FB58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latin typeface="微軟正黑體" pitchFamily="34" charset="-120"/>
                <a:ea typeface="微軟正黑體" pitchFamily="34" charset="-120"/>
              </a:rPr>
              <a:t>部定</a:t>
            </a:r>
            <a:endParaRPr lang="en-US" altLang="zh-TW" dirty="0">
              <a:latin typeface="微軟正黑體" pitchFamily="34" charset="-120"/>
              <a:ea typeface="微軟正黑體" pitchFamily="34" charset="-120"/>
            </a:endParaRPr>
          </a:p>
          <a:p>
            <a:pPr algn="ctr">
              <a:defRPr/>
            </a:pPr>
            <a:r>
              <a:rPr lang="zh-TW" altLang="en-US" dirty="0">
                <a:latin typeface="微軟正黑體" pitchFamily="34" charset="-120"/>
                <a:ea typeface="微軟正黑體" pitchFamily="34" charset="-120"/>
              </a:rPr>
              <a:t>必修</a:t>
            </a:r>
          </a:p>
        </p:txBody>
      </p:sp>
      <p:sp>
        <p:nvSpPr>
          <p:cNvPr id="18" name="圓角矩形 17">
            <a:extLst>
              <a:ext uri="{FF2B5EF4-FFF2-40B4-BE49-F238E27FC236}">
                <a16:creationId xmlns:a16="http://schemas.microsoft.com/office/drawing/2014/main" id="{ECD8A66A-D815-4FD8-8A40-2562CABA6DD7}"/>
              </a:ext>
            </a:extLst>
          </p:cNvPr>
          <p:cNvSpPr/>
          <p:nvPr/>
        </p:nvSpPr>
        <p:spPr bwMode="auto">
          <a:xfrm>
            <a:off x="3143250" y="1196975"/>
            <a:ext cx="7056438" cy="808038"/>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latin typeface="微軟正黑體" pitchFamily="34" charset="-120"/>
                <a:ea typeface="微軟正黑體" pitchFamily="34" charset="-120"/>
              </a:rPr>
              <a:t>綜合型高中</a:t>
            </a:r>
          </a:p>
        </p:txBody>
      </p:sp>
      <p:sp>
        <p:nvSpPr>
          <p:cNvPr id="57357" name="圓角矩形圖說文字 10"/>
          <p:cNvSpPr>
            <a:spLocks noChangeArrowheads="1"/>
          </p:cNvSpPr>
          <p:nvPr/>
        </p:nvSpPr>
        <p:spPr bwMode="auto">
          <a:xfrm>
            <a:off x="1919288" y="4652963"/>
            <a:ext cx="1439862" cy="1871662"/>
          </a:xfrm>
          <a:prstGeom prst="wedgeRoundRectCallout">
            <a:avLst>
              <a:gd name="adj1" fmla="val 38741"/>
              <a:gd name="adj2" fmla="val -71412"/>
              <a:gd name="adj3" fmla="val 16667"/>
            </a:avLst>
          </a:prstGeom>
          <a:solidFill>
            <a:schemeClr val="bg1"/>
          </a:solidFill>
          <a:ln w="25400">
            <a:solidFill>
              <a:srgbClr val="385D8A"/>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kumimoji="0" lang="zh-TW" altLang="en-US" sz="1600" b="1">
                <a:latin typeface="微軟正黑體" panose="020B0604030504040204" pitchFamily="34" charset="-120"/>
                <a:ea typeface="微軟正黑體" panose="020B0604030504040204" pitchFamily="34" charset="-120"/>
              </a:rPr>
              <a:t>◎培養核心素養，</a:t>
            </a:r>
            <a:r>
              <a:rPr kumimoji="0" lang="zh-TW" altLang="en-US" sz="1600" b="1">
                <a:solidFill>
                  <a:srgbClr val="FF0000"/>
                </a:solidFill>
                <a:latin typeface="微軟正黑體" panose="020B0604030504040204" pitchFamily="34" charset="-120"/>
                <a:ea typeface="微軟正黑體" panose="020B0604030504040204" pitchFamily="34" charset="-120"/>
              </a:rPr>
              <a:t>鞏固基本學力</a:t>
            </a:r>
            <a:r>
              <a:rPr kumimoji="0" lang="zh-TW" altLang="en-US" sz="1600" b="1">
                <a:latin typeface="微軟正黑體" panose="020B0604030504040204" pitchFamily="34" charset="-120"/>
                <a:ea typeface="微軟正黑體" panose="020B0604030504040204" pitchFamily="34" charset="-120"/>
              </a:rPr>
              <a:t>，落實全人教育。</a:t>
            </a:r>
            <a:endParaRPr kumimoji="0" lang="en-US" altLang="zh-TW" sz="1600" b="1">
              <a:latin typeface="微軟正黑體" panose="020B0604030504040204" pitchFamily="34" charset="-120"/>
              <a:ea typeface="微軟正黑體" panose="020B0604030504040204" pitchFamily="34" charset="-120"/>
            </a:endParaRPr>
          </a:p>
          <a:p>
            <a:pPr>
              <a:spcBef>
                <a:spcPct val="0"/>
              </a:spcBef>
              <a:buFontTx/>
              <a:buNone/>
            </a:pPr>
            <a:endParaRPr kumimoji="0" lang="zh-TW" altLang="en-US" sz="1600" b="1">
              <a:latin typeface="微軟正黑體" panose="020B0604030504040204" pitchFamily="34" charset="-120"/>
              <a:ea typeface="微軟正黑體" panose="020B0604030504040204" pitchFamily="34" charset="-120"/>
            </a:endParaRPr>
          </a:p>
        </p:txBody>
      </p:sp>
      <p:sp>
        <p:nvSpPr>
          <p:cNvPr id="57358" name="圓角矩形圖說文字 9"/>
          <p:cNvSpPr>
            <a:spLocks noChangeArrowheads="1"/>
          </p:cNvSpPr>
          <p:nvPr/>
        </p:nvSpPr>
        <p:spPr bwMode="auto">
          <a:xfrm>
            <a:off x="3429001" y="4616451"/>
            <a:ext cx="1439863" cy="1884363"/>
          </a:xfrm>
          <a:prstGeom prst="wedgeRoundRectCallout">
            <a:avLst>
              <a:gd name="adj1" fmla="val 27185"/>
              <a:gd name="adj2" fmla="val -68324"/>
              <a:gd name="adj3" fmla="val 16667"/>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kumimoji="0" lang="zh-TW" altLang="en-US" sz="1600" b="1">
                <a:latin typeface="微軟正黑體" panose="020B0604030504040204" pitchFamily="34" charset="-120"/>
                <a:ea typeface="微軟正黑體" panose="020B0604030504040204" pitchFamily="34" charset="-120"/>
              </a:rPr>
              <a:t>依據學校特色與學生需求，發展</a:t>
            </a:r>
            <a:r>
              <a:rPr kumimoji="0" lang="zh-TW" altLang="en-US" sz="1600" b="1">
                <a:solidFill>
                  <a:srgbClr val="FF0000"/>
                </a:solidFill>
                <a:latin typeface="微軟正黑體" panose="020B0604030504040204" pitchFamily="34" charset="-120"/>
                <a:ea typeface="微軟正黑體" panose="020B0604030504040204" pitchFamily="34" charset="-120"/>
              </a:rPr>
              <a:t>本位課程。</a:t>
            </a:r>
          </a:p>
        </p:txBody>
      </p:sp>
      <p:cxnSp>
        <p:nvCxnSpPr>
          <p:cNvPr id="33" name="直線接點 32">
            <a:extLst>
              <a:ext uri="{FF2B5EF4-FFF2-40B4-BE49-F238E27FC236}">
                <a16:creationId xmlns:a16="http://schemas.microsoft.com/office/drawing/2014/main" id="{680CCEB7-EBEE-4A86-A7FB-4C0BA50E0AF1}"/>
              </a:ext>
            </a:extLst>
          </p:cNvPr>
          <p:cNvCxnSpPr/>
          <p:nvPr/>
        </p:nvCxnSpPr>
        <p:spPr>
          <a:xfrm>
            <a:off x="4224339" y="3068638"/>
            <a:ext cx="7937" cy="3032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a:extLst>
              <a:ext uri="{FF2B5EF4-FFF2-40B4-BE49-F238E27FC236}">
                <a16:creationId xmlns:a16="http://schemas.microsoft.com/office/drawing/2014/main" id="{91B2D5A8-43FB-4E0F-B8E9-16CB662B20DE}"/>
              </a:ext>
            </a:extLst>
          </p:cNvPr>
          <p:cNvCxnSpPr/>
          <p:nvPr/>
        </p:nvCxnSpPr>
        <p:spPr>
          <a:xfrm flipV="1">
            <a:off x="3409950" y="3344864"/>
            <a:ext cx="1417638" cy="206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FCBE5F20-8C64-4737-8BBC-AAA8D0913308}"/>
              </a:ext>
            </a:extLst>
          </p:cNvPr>
          <p:cNvCxnSpPr/>
          <p:nvPr/>
        </p:nvCxnSpPr>
        <p:spPr>
          <a:xfrm flipH="1">
            <a:off x="4835525" y="3348038"/>
            <a:ext cx="0" cy="2460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E008777A-3AA6-4942-8EC2-8F372442B43D}"/>
              </a:ext>
            </a:extLst>
          </p:cNvPr>
          <p:cNvCxnSpPr/>
          <p:nvPr/>
        </p:nvCxnSpPr>
        <p:spPr>
          <a:xfrm>
            <a:off x="3416301" y="3373439"/>
            <a:ext cx="3175" cy="2127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a:extLst>
              <a:ext uri="{FF2B5EF4-FFF2-40B4-BE49-F238E27FC236}">
                <a16:creationId xmlns:a16="http://schemas.microsoft.com/office/drawing/2014/main" id="{B2D4D89D-21A2-4E20-ABF2-7B81D16AEE54}"/>
              </a:ext>
            </a:extLst>
          </p:cNvPr>
          <p:cNvCxnSpPr>
            <a:cxnSpLocks/>
          </p:cNvCxnSpPr>
          <p:nvPr/>
        </p:nvCxnSpPr>
        <p:spPr>
          <a:xfrm>
            <a:off x="6156325" y="3278189"/>
            <a:ext cx="4116388" cy="269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a:extLst>
              <a:ext uri="{FF2B5EF4-FFF2-40B4-BE49-F238E27FC236}">
                <a16:creationId xmlns:a16="http://schemas.microsoft.com/office/drawing/2014/main" id="{59128774-F8CD-407F-974D-E4FF2EB75062}"/>
              </a:ext>
            </a:extLst>
          </p:cNvPr>
          <p:cNvCxnSpPr>
            <a:cxnSpLocks/>
          </p:cNvCxnSpPr>
          <p:nvPr/>
        </p:nvCxnSpPr>
        <p:spPr>
          <a:xfrm>
            <a:off x="7327901" y="3284538"/>
            <a:ext cx="3175" cy="3095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a:extLst>
              <a:ext uri="{FF2B5EF4-FFF2-40B4-BE49-F238E27FC236}">
                <a16:creationId xmlns:a16="http://schemas.microsoft.com/office/drawing/2014/main" id="{ECE452F4-74AD-498F-A26E-C3A81BB415E4}"/>
              </a:ext>
            </a:extLst>
          </p:cNvPr>
          <p:cNvCxnSpPr>
            <a:cxnSpLocks/>
          </p:cNvCxnSpPr>
          <p:nvPr/>
        </p:nvCxnSpPr>
        <p:spPr>
          <a:xfrm>
            <a:off x="8229600" y="3068638"/>
            <a:ext cx="0" cy="2095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圓角矩形 45">
            <a:extLst>
              <a:ext uri="{FF2B5EF4-FFF2-40B4-BE49-F238E27FC236}">
                <a16:creationId xmlns:a16="http://schemas.microsoft.com/office/drawing/2014/main" id="{DBD4A484-D671-4A36-BACD-155C75E1F6C1}"/>
              </a:ext>
            </a:extLst>
          </p:cNvPr>
          <p:cNvSpPr/>
          <p:nvPr/>
        </p:nvSpPr>
        <p:spPr bwMode="auto">
          <a:xfrm>
            <a:off x="8229600" y="3559176"/>
            <a:ext cx="889000" cy="70167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002060"/>
                </a:solidFill>
                <a:latin typeface="微軟正黑體" pitchFamily="34" charset="-120"/>
                <a:ea typeface="微軟正黑體" pitchFamily="34" charset="-120"/>
              </a:rPr>
              <a:t>多元選修</a:t>
            </a:r>
            <a:endParaRPr lang="zh-TW" altLang="en-US" dirty="0">
              <a:solidFill>
                <a:srgbClr val="002060"/>
              </a:solidFill>
              <a:latin typeface="微軟正黑體" pitchFamily="34" charset="-120"/>
              <a:ea typeface="微軟正黑體" pitchFamily="34" charset="-120"/>
            </a:endParaRPr>
          </a:p>
        </p:txBody>
      </p:sp>
      <p:cxnSp>
        <p:nvCxnSpPr>
          <p:cNvPr id="51" name="直線接點 50">
            <a:extLst>
              <a:ext uri="{FF2B5EF4-FFF2-40B4-BE49-F238E27FC236}">
                <a16:creationId xmlns:a16="http://schemas.microsoft.com/office/drawing/2014/main" id="{5AFA6CA2-61FD-4F40-811F-BED6EA8B036A}"/>
              </a:ext>
            </a:extLst>
          </p:cNvPr>
          <p:cNvCxnSpPr/>
          <p:nvPr/>
        </p:nvCxnSpPr>
        <p:spPr>
          <a:xfrm>
            <a:off x="10272713" y="3284539"/>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a16="http://schemas.microsoft.com/office/drawing/2014/main" id="{BB1FD287-B7DE-4E4D-8FEA-78AAA674424C}"/>
              </a:ext>
            </a:extLst>
          </p:cNvPr>
          <p:cNvCxnSpPr>
            <a:stCxn id="18" idx="2"/>
          </p:cNvCxnSpPr>
          <p:nvPr/>
        </p:nvCxnSpPr>
        <p:spPr>
          <a:xfrm flipH="1">
            <a:off x="4440239" y="2005013"/>
            <a:ext cx="2232025" cy="271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a16="http://schemas.microsoft.com/office/drawing/2014/main" id="{38229E4F-BF6A-4AAE-87CF-F4CBBD52259D}"/>
              </a:ext>
            </a:extLst>
          </p:cNvPr>
          <p:cNvCxnSpPr>
            <a:stCxn id="18" idx="2"/>
            <a:endCxn id="16" idx="0"/>
          </p:cNvCxnSpPr>
          <p:nvPr/>
        </p:nvCxnSpPr>
        <p:spPr>
          <a:xfrm>
            <a:off x="6672264" y="2005013"/>
            <a:ext cx="1500187" cy="3032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圓角矩形圖說文字 9">
            <a:extLst>
              <a:ext uri="{FF2B5EF4-FFF2-40B4-BE49-F238E27FC236}">
                <a16:creationId xmlns:a16="http://schemas.microsoft.com/office/drawing/2014/main" id="{6CE47A2D-ABE2-4D78-89E8-DCBA8095D8A3}"/>
              </a:ext>
            </a:extLst>
          </p:cNvPr>
          <p:cNvSpPr>
            <a:spLocks noChangeArrowheads="1"/>
          </p:cNvSpPr>
          <p:nvPr/>
        </p:nvSpPr>
        <p:spPr bwMode="auto">
          <a:xfrm>
            <a:off x="8120063" y="4605338"/>
            <a:ext cx="1441450" cy="1871662"/>
          </a:xfrm>
          <a:prstGeom prst="wedgeRoundRectCallout">
            <a:avLst>
              <a:gd name="adj1" fmla="val 4223"/>
              <a:gd name="adj2" fmla="val -71313"/>
              <a:gd name="adj3" fmla="val 16667"/>
            </a:avLst>
          </a:prstGeom>
          <a:noFill/>
          <a:ln w="25400" algn="ctr">
            <a:solidFill>
              <a:srgbClr val="385D8A"/>
            </a:solidFill>
            <a:miter lim="800000"/>
            <a:headEnd/>
            <a:tailEnd/>
          </a:ln>
        </p:spPr>
        <p:txBody>
          <a:bodyPr anchor="ctr"/>
          <a:lstStyle/>
          <a:p>
            <a:pPr>
              <a:defRPr/>
            </a:pPr>
            <a:r>
              <a:rPr lang="zh-TW" altLang="en-US" sz="1600" b="1" dirty="0">
                <a:latin typeface="微軟正黑體" pitchFamily="34" charset="-120"/>
                <a:ea typeface="微軟正黑體" pitchFamily="34" charset="-120"/>
              </a:rPr>
              <a:t>提供個別化與差異化之</a:t>
            </a:r>
            <a:r>
              <a:rPr lang="zh-TW" altLang="en-US" sz="1600" b="1" dirty="0">
                <a:solidFill>
                  <a:srgbClr val="FF0000"/>
                </a:solidFill>
                <a:latin typeface="微軟正黑體" pitchFamily="34" charset="-120"/>
                <a:ea typeface="微軟正黑體" pitchFamily="34" charset="-120"/>
              </a:rPr>
              <a:t>跨選課程</a:t>
            </a:r>
            <a:endParaRPr lang="zh-TW" altLang="en-US" sz="16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7" name="圓角矩形 26">
            <a:extLst>
              <a:ext uri="{FF2B5EF4-FFF2-40B4-BE49-F238E27FC236}">
                <a16:creationId xmlns:a16="http://schemas.microsoft.com/office/drawing/2014/main" id="{0AE5D630-C448-4925-BAC5-7D7643E95EB4}"/>
              </a:ext>
            </a:extLst>
          </p:cNvPr>
          <p:cNvSpPr/>
          <p:nvPr/>
        </p:nvSpPr>
        <p:spPr bwMode="auto">
          <a:xfrm>
            <a:off x="5591176" y="3573464"/>
            <a:ext cx="1152525" cy="700087"/>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latin typeface="微軟正黑體" pitchFamily="34" charset="-120"/>
                <a:ea typeface="微軟正黑體" pitchFamily="34" charset="-120"/>
              </a:rPr>
              <a:t>一般科目課程</a:t>
            </a:r>
            <a:endParaRPr lang="zh-TW" altLang="en-US" dirty="0">
              <a:latin typeface="微軟正黑體" pitchFamily="34" charset="-120"/>
              <a:ea typeface="微軟正黑體" pitchFamily="34" charset="-120"/>
            </a:endParaRPr>
          </a:p>
        </p:txBody>
      </p:sp>
      <p:sp>
        <p:nvSpPr>
          <p:cNvPr id="57372" name="圓角矩形圖說文字 9"/>
          <p:cNvSpPr>
            <a:spLocks noChangeArrowheads="1"/>
          </p:cNvSpPr>
          <p:nvPr/>
        </p:nvSpPr>
        <p:spPr bwMode="auto">
          <a:xfrm>
            <a:off x="4940301" y="4616450"/>
            <a:ext cx="1439863" cy="1873250"/>
          </a:xfrm>
          <a:prstGeom prst="wedgeRoundRectCallout">
            <a:avLst>
              <a:gd name="adj1" fmla="val 10417"/>
              <a:gd name="adj2" fmla="val -69148"/>
              <a:gd name="adj3" fmla="val 16667"/>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kumimoji="0" lang="zh-TW" altLang="en-US" sz="1600" b="1">
                <a:latin typeface="微軟正黑體" panose="020B0604030504040204" pitchFamily="34" charset="-120"/>
                <a:ea typeface="微軟正黑體" panose="020B0604030504040204" pitchFamily="34" charset="-120"/>
              </a:rPr>
              <a:t>延伸部定必修課程或以探究、統整及實作方式開設，</a:t>
            </a:r>
            <a:r>
              <a:rPr kumimoji="0" lang="zh-TW" altLang="en-US" sz="1600" b="1">
                <a:solidFill>
                  <a:srgbClr val="FF0000"/>
                </a:solidFill>
                <a:latin typeface="微軟正黑體" panose="020B0604030504040204" pitchFamily="34" charset="-120"/>
                <a:ea typeface="微軟正黑體" panose="020B0604030504040204" pitchFamily="34" charset="-120"/>
              </a:rPr>
              <a:t>確保學生基本學力。</a:t>
            </a:r>
          </a:p>
        </p:txBody>
      </p:sp>
      <p:sp>
        <p:nvSpPr>
          <p:cNvPr id="29" name="圓角矩形 40">
            <a:extLst>
              <a:ext uri="{FF2B5EF4-FFF2-40B4-BE49-F238E27FC236}">
                <a16:creationId xmlns:a16="http://schemas.microsoft.com/office/drawing/2014/main" id="{A97AC40B-5091-4D71-9185-95D2473BE68A}"/>
              </a:ext>
            </a:extLst>
          </p:cNvPr>
          <p:cNvSpPr/>
          <p:nvPr/>
        </p:nvSpPr>
        <p:spPr bwMode="auto">
          <a:xfrm>
            <a:off x="9194801" y="3567114"/>
            <a:ext cx="1255713" cy="701675"/>
          </a:xfrm>
          <a:prstGeom prst="roundRect">
            <a:avLst/>
          </a:prstGeom>
          <a:solidFill>
            <a:srgbClr val="F0951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prstClr val="white"/>
                </a:solidFill>
                <a:latin typeface="微軟正黑體" pitchFamily="34" charset="-120"/>
                <a:ea typeface="微軟正黑體" pitchFamily="34" charset="-120"/>
              </a:rPr>
              <a:t>團體活動</a:t>
            </a:r>
            <a:endParaRPr lang="en-US" altLang="zh-TW" b="1" dirty="0">
              <a:solidFill>
                <a:prstClr val="white"/>
              </a:solidFill>
              <a:latin typeface="微軟正黑體" pitchFamily="34" charset="-120"/>
              <a:ea typeface="微軟正黑體" pitchFamily="34" charset="-120"/>
            </a:endParaRPr>
          </a:p>
          <a:p>
            <a:pPr algn="ctr">
              <a:defRPr/>
            </a:pPr>
            <a:r>
              <a:rPr lang="zh-TW" altLang="en-US" b="1" dirty="0">
                <a:solidFill>
                  <a:prstClr val="white"/>
                </a:solidFill>
                <a:latin typeface="微軟正黑體" pitchFamily="34" charset="-120"/>
                <a:ea typeface="微軟正黑體" pitchFamily="34" charset="-120"/>
              </a:rPr>
              <a:t>彈性學習</a:t>
            </a:r>
          </a:p>
        </p:txBody>
      </p:sp>
      <p:sp>
        <p:nvSpPr>
          <p:cNvPr id="30" name="向上箭號 3">
            <a:extLst>
              <a:ext uri="{FF2B5EF4-FFF2-40B4-BE49-F238E27FC236}">
                <a16:creationId xmlns:a16="http://schemas.microsoft.com/office/drawing/2014/main" id="{3C625235-E499-4093-A33A-B06B0BA087BF}"/>
              </a:ext>
            </a:extLst>
          </p:cNvPr>
          <p:cNvSpPr/>
          <p:nvPr/>
        </p:nvSpPr>
        <p:spPr>
          <a:xfrm rot="21044851">
            <a:off x="9848851" y="4306888"/>
            <a:ext cx="303213" cy="620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libri" panose="020F0502020204030204" pitchFamily="34" charset="0"/>
                <a:cs typeface="Calibri" panose="020F0502020204030204" pitchFamily="34" charset="0"/>
              </a:defRPr>
            </a:lvl1pPr>
            <a:lvl2pPr marL="742950" indent="-285750">
              <a:defRPr>
                <a:solidFill>
                  <a:schemeClr val="tx1"/>
                </a:solidFill>
                <a:latin typeface="Arial" panose="020B0604020202020204" pitchFamily="34" charset="0"/>
                <a:ea typeface="Calibri" panose="020F0502020204030204" pitchFamily="34" charset="0"/>
                <a:cs typeface="Calibri" panose="020F0502020204030204" pitchFamily="34" charset="0"/>
              </a:defRPr>
            </a:lvl2pPr>
            <a:lvl3pPr marL="11430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3pPr>
            <a:lvl4pPr marL="16002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4pPr>
            <a:lvl5pPr marL="20574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9pPr>
          </a:lstStyle>
          <a:p>
            <a:pPr algn="ctr">
              <a:defRPr/>
            </a:pPr>
            <a:endParaRPr lang="zh-TW" altLang="en-US">
              <a:solidFill>
                <a:srgbClr val="FFFFFF"/>
              </a:solidFill>
              <a:latin typeface="Calibri" panose="020F0502020204030204" pitchFamily="34" charset="0"/>
              <a:ea typeface="新細明體" panose="02020500000000000000" pitchFamily="18" charset="-120"/>
            </a:endParaRPr>
          </a:p>
        </p:txBody>
      </p:sp>
      <p:sp>
        <p:nvSpPr>
          <p:cNvPr id="57375" name="文字方塊 4"/>
          <p:cNvSpPr txBox="1">
            <a:spLocks noChangeArrowheads="1"/>
          </p:cNvSpPr>
          <p:nvPr/>
        </p:nvSpPr>
        <p:spPr bwMode="auto">
          <a:xfrm>
            <a:off x="9610725" y="4959351"/>
            <a:ext cx="10096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kumimoji="0" lang="zh-TW" altLang="en-US" sz="1600" b="1">
                <a:solidFill>
                  <a:srgbClr val="FF0000"/>
                </a:solidFill>
                <a:latin typeface="微軟正黑體" panose="020B0604030504040204" pitchFamily="34" charset="-120"/>
                <a:ea typeface="微軟正黑體" panose="020B0604030504040204" pitchFamily="34" charset="-120"/>
              </a:rPr>
              <a:t>非正式課程、綜合性學習、其他學習體驗</a:t>
            </a:r>
            <a:r>
              <a:rPr kumimoji="0" lang="en-US" altLang="zh-TW" sz="1600" b="1">
                <a:solidFill>
                  <a:srgbClr val="FF0000"/>
                </a:solidFill>
                <a:latin typeface="微軟正黑體" panose="020B0604030504040204" pitchFamily="34" charset="-120"/>
                <a:ea typeface="微軟正黑體" panose="020B0604030504040204" pitchFamily="34" charset="-120"/>
              </a:rPr>
              <a:t>..</a:t>
            </a:r>
            <a:endParaRPr kumimoji="0" lang="zh-TW" altLang="en-US" sz="1600" b="1">
              <a:solidFill>
                <a:srgbClr val="FF0000"/>
              </a:solidFill>
              <a:latin typeface="微軟正黑體" panose="020B0604030504040204" pitchFamily="34" charset="-120"/>
              <a:ea typeface="微軟正黑體" panose="020B0604030504040204" pitchFamily="34" charset="-120"/>
            </a:endParaRPr>
          </a:p>
        </p:txBody>
      </p:sp>
      <p:cxnSp>
        <p:nvCxnSpPr>
          <p:cNvPr id="32" name="直線接點 31">
            <a:extLst>
              <a:ext uri="{FF2B5EF4-FFF2-40B4-BE49-F238E27FC236}">
                <a16:creationId xmlns:a16="http://schemas.microsoft.com/office/drawing/2014/main" id="{C18518EF-6A38-4A20-A921-253B76B28A87}"/>
              </a:ext>
            </a:extLst>
          </p:cNvPr>
          <p:cNvCxnSpPr>
            <a:cxnSpLocks/>
          </p:cNvCxnSpPr>
          <p:nvPr/>
        </p:nvCxnSpPr>
        <p:spPr>
          <a:xfrm>
            <a:off x="8670925" y="3294063"/>
            <a:ext cx="0" cy="215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a:extLst>
              <a:ext uri="{FF2B5EF4-FFF2-40B4-BE49-F238E27FC236}">
                <a16:creationId xmlns:a16="http://schemas.microsoft.com/office/drawing/2014/main" id="{67A8931C-0F37-493C-A9CF-23751EEFC36C}"/>
              </a:ext>
            </a:extLst>
          </p:cNvPr>
          <p:cNvCxnSpPr>
            <a:cxnSpLocks/>
            <a:endCxn id="27" idx="0"/>
          </p:cNvCxnSpPr>
          <p:nvPr/>
        </p:nvCxnSpPr>
        <p:spPr>
          <a:xfrm>
            <a:off x="6156326" y="3249613"/>
            <a:ext cx="11113" cy="3238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11658599" y="6359432"/>
            <a:ext cx="258792" cy="308995"/>
          </a:xfrm>
          <a:prstGeom prst="rect">
            <a:avLst/>
          </a:prstGeom>
          <a:noFill/>
        </p:spPr>
        <p:txBody>
          <a:bodyPr wrap="square" rtlCol="0">
            <a:spAutoFit/>
          </a:bodyPr>
          <a:lstStyle/>
          <a:p>
            <a:pPr>
              <a:lnSpc>
                <a:spcPct val="130000"/>
              </a:lnSpc>
              <a:spcBef>
                <a:spcPts val="600"/>
              </a:spcBef>
            </a:pPr>
            <a:r>
              <a:rPr lang="en-US" altLang="zh-TW" sz="1200" kern="0" dirty="0">
                <a:latin typeface="微软雅黑" panose="020B0503020204020204" pitchFamily="34" charset="-122"/>
                <a:ea typeface="微软雅黑" panose="020B0503020204020204" pitchFamily="34" charset="-122"/>
                <a:cs typeface="+mn-ea"/>
                <a:sym typeface="+mn-lt"/>
              </a:rPr>
              <a:t>9</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48248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711624" y="1731216"/>
            <a:ext cx="7200800" cy="2466645"/>
          </a:xfrm>
          <a:prstGeom prst="rect">
            <a:avLst/>
          </a:prstGeom>
        </p:spPr>
      </p:pic>
      <p:sp>
        <p:nvSpPr>
          <p:cNvPr id="5" name="右大括弧 4"/>
          <p:cNvSpPr/>
          <p:nvPr/>
        </p:nvSpPr>
        <p:spPr>
          <a:xfrm rot="5400000">
            <a:off x="5701316" y="2623589"/>
            <a:ext cx="220133" cy="3530602"/>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TW" altLang="en-US" sz="1350"/>
          </a:p>
        </p:txBody>
      </p:sp>
      <p:sp>
        <p:nvSpPr>
          <p:cNvPr id="7" name="圓角矩形圖說文字 6"/>
          <p:cNvSpPr/>
          <p:nvPr/>
        </p:nvSpPr>
        <p:spPr>
          <a:xfrm>
            <a:off x="4046083" y="4713064"/>
            <a:ext cx="3162301" cy="1092200"/>
          </a:xfrm>
          <a:prstGeom prst="wedgeRoundRectCallout">
            <a:avLst>
              <a:gd name="adj1" fmla="val 21054"/>
              <a:gd name="adj2" fmla="val -63212"/>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30000"/>
              </a:lnSpc>
            </a:pPr>
            <a:r>
              <a:rPr lang="zh-TW" altLang="en-US" sz="2100" dirty="0">
                <a:latin typeface="微软雅黑" panose="020B0503020204020204" pitchFamily="34" charset="-122"/>
                <a:ea typeface="微软雅黑" panose="020B0503020204020204" pitchFamily="34" charset="-122"/>
              </a:rPr>
              <a:t>修課紀錄</a:t>
            </a:r>
            <a:endParaRPr lang="en-US" altLang="zh-TW" sz="2100" dirty="0">
              <a:latin typeface="微软雅黑" panose="020B0503020204020204" pitchFamily="34" charset="-122"/>
              <a:ea typeface="微软雅黑" panose="020B0503020204020204" pitchFamily="34" charset="-122"/>
            </a:endParaRPr>
          </a:p>
          <a:p>
            <a:pPr algn="ctr">
              <a:lnSpc>
                <a:spcPct val="130000"/>
              </a:lnSpc>
            </a:pPr>
            <a:r>
              <a:rPr lang="zh-TW" altLang="en-US" sz="2100" dirty="0">
                <a:latin typeface="微软雅黑" panose="020B0503020204020204" pitchFamily="34" charset="-122"/>
                <a:ea typeface="微软雅黑" panose="020B0503020204020204" pitchFamily="34" charset="-122"/>
              </a:rPr>
              <a:t>課程學習成果</a:t>
            </a:r>
          </a:p>
        </p:txBody>
      </p:sp>
      <p:sp>
        <p:nvSpPr>
          <p:cNvPr id="8" name="右大括弧 7"/>
          <p:cNvSpPr/>
          <p:nvPr/>
        </p:nvSpPr>
        <p:spPr>
          <a:xfrm rot="5400000">
            <a:off x="8512252" y="3512592"/>
            <a:ext cx="220133" cy="1752601"/>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zh-TW" altLang="en-US" sz="1350"/>
          </a:p>
        </p:txBody>
      </p:sp>
      <p:sp>
        <p:nvSpPr>
          <p:cNvPr id="9" name="圓角矩形圖說文字 8"/>
          <p:cNvSpPr/>
          <p:nvPr/>
        </p:nvSpPr>
        <p:spPr>
          <a:xfrm>
            <a:off x="7746018" y="4713064"/>
            <a:ext cx="2002365" cy="1092200"/>
          </a:xfrm>
          <a:prstGeom prst="wedgeRoundRectCallout">
            <a:avLst>
              <a:gd name="adj1" fmla="val -21963"/>
              <a:gd name="adj2" fmla="val -66312"/>
              <a:gd name="adj3" fmla="val 16667"/>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zh-TW" altLang="en-US" sz="2100" dirty="0">
                <a:latin typeface="微软雅黑" panose="020B0503020204020204" pitchFamily="34" charset="-122"/>
                <a:ea typeface="微软雅黑" panose="020B0503020204020204" pitchFamily="34" charset="-122"/>
              </a:rPr>
              <a:t>多元表現</a:t>
            </a:r>
          </a:p>
        </p:txBody>
      </p:sp>
      <p:pic>
        <p:nvPicPr>
          <p:cNvPr id="12" name="圖片 11">
            <a:extLst>
              <a:ext uri="{FF2B5EF4-FFF2-40B4-BE49-F238E27FC236}">
                <a16:creationId xmlns:a16="http://schemas.microsoft.com/office/drawing/2014/main" id="{95518637-24F3-9A45-864B-D60CC2C4899E}"/>
              </a:ext>
            </a:extLst>
          </p:cNvPr>
          <p:cNvPicPr>
            <a:picLocks noChangeAspect="1"/>
          </p:cNvPicPr>
          <p:nvPr/>
        </p:nvPicPr>
        <p:blipFill>
          <a:blip r:embed="rId3"/>
          <a:stretch>
            <a:fillRect/>
          </a:stretch>
        </p:blipFill>
        <p:spPr>
          <a:xfrm>
            <a:off x="1524290" y="391465"/>
            <a:ext cx="9144000" cy="767110"/>
          </a:xfrm>
          <a:prstGeom prst="rect">
            <a:avLst/>
          </a:prstGeom>
        </p:spPr>
      </p:pic>
      <p:sp>
        <p:nvSpPr>
          <p:cNvPr id="13" name="標題 1">
            <a:extLst>
              <a:ext uri="{FF2B5EF4-FFF2-40B4-BE49-F238E27FC236}">
                <a16:creationId xmlns:a16="http://schemas.microsoft.com/office/drawing/2014/main" id="{C23BF4F0-BAB8-334D-99CD-B401DD8853CC}"/>
              </a:ext>
            </a:extLst>
          </p:cNvPr>
          <p:cNvSpPr txBox="1">
            <a:spLocks/>
          </p:cNvSpPr>
          <p:nvPr/>
        </p:nvSpPr>
        <p:spPr>
          <a:xfrm>
            <a:off x="1981490" y="476674"/>
            <a:ext cx="8229600" cy="8786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3200" b="1" dirty="0">
                <a:solidFill>
                  <a:schemeClr val="bg1"/>
                </a:solidFill>
                <a:latin typeface="微軟正黑體" panose="020B0604030504040204" pitchFamily="34" charset="-120"/>
                <a:ea typeface="微軟正黑體" panose="020B0604030504040204" pitchFamily="34" charset="-120"/>
              </a:rPr>
              <a:t>課程與學生學習歷程檔案之關聯</a:t>
            </a:r>
            <a:endParaRPr lang="zh-CN" altLang="en-US" sz="3200" b="1" dirty="0">
              <a:solidFill>
                <a:schemeClr val="bg1"/>
              </a:solidFill>
              <a:latin typeface="微軟正黑體" panose="020B0604030504040204" pitchFamily="34" charset="-120"/>
              <a:ea typeface="微軟正黑體" panose="020B0604030504040204" pitchFamily="34" charset="-120"/>
            </a:endParaRPr>
          </a:p>
        </p:txBody>
      </p:sp>
      <p:sp>
        <p:nvSpPr>
          <p:cNvPr id="6" name="左大括弧 5">
            <a:extLst>
              <a:ext uri="{FF2B5EF4-FFF2-40B4-BE49-F238E27FC236}">
                <a16:creationId xmlns:a16="http://schemas.microsoft.com/office/drawing/2014/main" id="{E81E9DDB-9816-D14A-9BDE-D1800B63BA0C}"/>
              </a:ext>
            </a:extLst>
          </p:cNvPr>
          <p:cNvSpPr/>
          <p:nvPr/>
        </p:nvSpPr>
        <p:spPr>
          <a:xfrm>
            <a:off x="2423592" y="1731216"/>
            <a:ext cx="485816" cy="2466645"/>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4" name="左大括弧 13">
            <a:extLst>
              <a:ext uri="{FF2B5EF4-FFF2-40B4-BE49-F238E27FC236}">
                <a16:creationId xmlns:a16="http://schemas.microsoft.com/office/drawing/2014/main" id="{F3C0FBEE-9461-6548-9338-E6C0A76F41BB}"/>
              </a:ext>
            </a:extLst>
          </p:cNvPr>
          <p:cNvSpPr/>
          <p:nvPr/>
        </p:nvSpPr>
        <p:spPr>
          <a:xfrm>
            <a:off x="2443620" y="4197859"/>
            <a:ext cx="485816" cy="1607406"/>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5" name="文字方塊 14">
            <a:extLst>
              <a:ext uri="{FF2B5EF4-FFF2-40B4-BE49-F238E27FC236}">
                <a16:creationId xmlns:a16="http://schemas.microsoft.com/office/drawing/2014/main" id="{0BBBFC5D-6F13-E046-8F2C-122BBBE4FCD2}"/>
              </a:ext>
            </a:extLst>
          </p:cNvPr>
          <p:cNvSpPr txBox="1"/>
          <p:nvPr/>
        </p:nvSpPr>
        <p:spPr>
          <a:xfrm>
            <a:off x="1930779" y="2439680"/>
            <a:ext cx="461665" cy="1049715"/>
          </a:xfrm>
          <a:prstGeom prst="rect">
            <a:avLst/>
          </a:prstGeom>
          <a:noFill/>
        </p:spPr>
        <p:txBody>
          <a:bodyPr vert="eaVert" wrap="square" rtlCol="0">
            <a:spAutoFit/>
          </a:bodyPr>
          <a:lstStyle/>
          <a:p>
            <a:r>
              <a:rPr kumimoji="1" lang="zh-TW" altLang="en-US" b="1" dirty="0"/>
              <a:t>課程修習</a:t>
            </a:r>
          </a:p>
        </p:txBody>
      </p:sp>
      <p:sp>
        <p:nvSpPr>
          <p:cNvPr id="16" name="文字方塊 15">
            <a:extLst>
              <a:ext uri="{FF2B5EF4-FFF2-40B4-BE49-F238E27FC236}">
                <a16:creationId xmlns:a16="http://schemas.microsoft.com/office/drawing/2014/main" id="{6025C430-D35C-0847-A786-4326CE4D97F6}"/>
              </a:ext>
            </a:extLst>
          </p:cNvPr>
          <p:cNvSpPr txBox="1"/>
          <p:nvPr/>
        </p:nvSpPr>
        <p:spPr>
          <a:xfrm>
            <a:off x="1930778" y="4476707"/>
            <a:ext cx="461665" cy="1049715"/>
          </a:xfrm>
          <a:prstGeom prst="rect">
            <a:avLst/>
          </a:prstGeom>
          <a:noFill/>
        </p:spPr>
        <p:txBody>
          <a:bodyPr vert="eaVert" wrap="square" rtlCol="0">
            <a:spAutoFit/>
          </a:bodyPr>
          <a:lstStyle/>
          <a:p>
            <a:r>
              <a:rPr kumimoji="1" lang="zh-TW" altLang="en-US" b="1" dirty="0"/>
              <a:t>學習歷程</a:t>
            </a:r>
          </a:p>
        </p:txBody>
      </p:sp>
      <p:sp>
        <p:nvSpPr>
          <p:cNvPr id="17" name="文字方塊 16"/>
          <p:cNvSpPr txBox="1"/>
          <p:nvPr/>
        </p:nvSpPr>
        <p:spPr>
          <a:xfrm>
            <a:off x="11533517" y="6359432"/>
            <a:ext cx="383874" cy="332399"/>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10</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198611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711624" y="1831795"/>
            <a:ext cx="7183760" cy="2471759"/>
          </a:xfrm>
          <a:prstGeom prst="rect">
            <a:avLst/>
          </a:prstGeom>
        </p:spPr>
      </p:pic>
      <p:sp>
        <p:nvSpPr>
          <p:cNvPr id="5" name="右大括弧 4"/>
          <p:cNvSpPr/>
          <p:nvPr/>
        </p:nvSpPr>
        <p:spPr>
          <a:xfrm rot="5400000">
            <a:off x="5571776" y="2769896"/>
            <a:ext cx="220133" cy="3348145"/>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TW" altLang="en-US" sz="1350"/>
          </a:p>
        </p:txBody>
      </p:sp>
      <p:sp>
        <p:nvSpPr>
          <p:cNvPr id="6" name="右大括弧 5"/>
          <p:cNvSpPr/>
          <p:nvPr/>
        </p:nvSpPr>
        <p:spPr>
          <a:xfrm rot="5400000">
            <a:off x="8291482" y="3567666"/>
            <a:ext cx="220133" cy="1752601"/>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zh-TW" altLang="en-US" sz="1350"/>
          </a:p>
        </p:txBody>
      </p:sp>
      <p:sp>
        <p:nvSpPr>
          <p:cNvPr id="7" name="圓角矩形圖說文字 6"/>
          <p:cNvSpPr/>
          <p:nvPr/>
        </p:nvSpPr>
        <p:spPr>
          <a:xfrm>
            <a:off x="4085830" y="4785072"/>
            <a:ext cx="3162301" cy="1092200"/>
          </a:xfrm>
          <a:prstGeom prst="wedgeRoundRectCallout">
            <a:avLst>
              <a:gd name="adj1" fmla="val 21054"/>
              <a:gd name="adj2" fmla="val -63212"/>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30000"/>
              </a:lnSpc>
            </a:pPr>
            <a:r>
              <a:rPr lang="zh-TW" altLang="en-US" sz="2100" dirty="0">
                <a:latin typeface="微软雅黑" panose="020B0503020204020204" pitchFamily="34" charset="-122"/>
                <a:ea typeface="微软雅黑" panose="020B0503020204020204" pitchFamily="34" charset="-122"/>
              </a:rPr>
              <a:t>修課紀錄</a:t>
            </a:r>
            <a:endParaRPr lang="en-US" altLang="zh-TW" sz="2100" dirty="0">
              <a:latin typeface="微软雅黑" panose="020B0503020204020204" pitchFamily="34" charset="-122"/>
              <a:ea typeface="微软雅黑" panose="020B0503020204020204" pitchFamily="34" charset="-122"/>
            </a:endParaRPr>
          </a:p>
          <a:p>
            <a:pPr algn="ctr">
              <a:lnSpc>
                <a:spcPct val="130000"/>
              </a:lnSpc>
            </a:pPr>
            <a:r>
              <a:rPr lang="zh-TW" altLang="en-US" sz="2100" dirty="0">
                <a:latin typeface="微软雅黑" panose="020B0503020204020204" pitchFamily="34" charset="-122"/>
                <a:ea typeface="微软雅黑" panose="020B0503020204020204" pitchFamily="34" charset="-122"/>
              </a:rPr>
              <a:t>課程學習成果</a:t>
            </a:r>
          </a:p>
        </p:txBody>
      </p:sp>
      <p:sp>
        <p:nvSpPr>
          <p:cNvPr id="8" name="圓角矩形圖說文字 7"/>
          <p:cNvSpPr/>
          <p:nvPr/>
        </p:nvSpPr>
        <p:spPr>
          <a:xfrm>
            <a:off x="7457515" y="4785072"/>
            <a:ext cx="2002365" cy="1092200"/>
          </a:xfrm>
          <a:prstGeom prst="wedgeRoundRectCallout">
            <a:avLst>
              <a:gd name="adj1" fmla="val -21963"/>
              <a:gd name="adj2" fmla="val -66312"/>
              <a:gd name="adj3" fmla="val 16667"/>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zh-TW" altLang="en-US" sz="2100" dirty="0">
                <a:latin typeface="微软雅黑" panose="020B0503020204020204" pitchFamily="34" charset="-122"/>
                <a:ea typeface="微软雅黑" panose="020B0503020204020204" pitchFamily="34" charset="-122"/>
              </a:rPr>
              <a:t>多元表現</a:t>
            </a:r>
          </a:p>
        </p:txBody>
      </p:sp>
      <p:pic>
        <p:nvPicPr>
          <p:cNvPr id="9" name="圖片 8">
            <a:extLst>
              <a:ext uri="{FF2B5EF4-FFF2-40B4-BE49-F238E27FC236}">
                <a16:creationId xmlns:a16="http://schemas.microsoft.com/office/drawing/2014/main" id="{6A4ED2D1-7440-5A4C-82F3-F9D613FB9AB2}"/>
              </a:ext>
            </a:extLst>
          </p:cNvPr>
          <p:cNvPicPr>
            <a:picLocks noChangeAspect="1"/>
          </p:cNvPicPr>
          <p:nvPr/>
        </p:nvPicPr>
        <p:blipFill>
          <a:blip r:embed="rId4"/>
          <a:stretch>
            <a:fillRect/>
          </a:stretch>
        </p:blipFill>
        <p:spPr>
          <a:xfrm>
            <a:off x="1524290" y="391465"/>
            <a:ext cx="9144000" cy="767110"/>
          </a:xfrm>
          <a:prstGeom prst="rect">
            <a:avLst/>
          </a:prstGeom>
        </p:spPr>
      </p:pic>
      <p:sp>
        <p:nvSpPr>
          <p:cNvPr id="10" name="標題 1">
            <a:extLst>
              <a:ext uri="{FF2B5EF4-FFF2-40B4-BE49-F238E27FC236}">
                <a16:creationId xmlns:a16="http://schemas.microsoft.com/office/drawing/2014/main" id="{540C0997-EDAA-8D42-A7BC-0458FD149CB7}"/>
              </a:ext>
            </a:extLst>
          </p:cNvPr>
          <p:cNvSpPr txBox="1">
            <a:spLocks/>
          </p:cNvSpPr>
          <p:nvPr/>
        </p:nvSpPr>
        <p:spPr>
          <a:xfrm>
            <a:off x="1981490" y="476674"/>
            <a:ext cx="8229600" cy="8786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3200" b="1" dirty="0">
                <a:solidFill>
                  <a:schemeClr val="bg1"/>
                </a:solidFill>
                <a:latin typeface="微軟正黑體" panose="020B0604030504040204" pitchFamily="34" charset="-120"/>
                <a:ea typeface="微軟正黑體" panose="020B0604030504040204" pitchFamily="34" charset="-120"/>
              </a:rPr>
              <a:t>課程與學生學習歷程檔案之關聯</a:t>
            </a:r>
            <a:endParaRPr lang="zh-CN" altLang="en-US" sz="3200" b="1" dirty="0">
              <a:solidFill>
                <a:schemeClr val="bg1"/>
              </a:solidFill>
              <a:latin typeface="微軟正黑體" panose="020B0604030504040204" pitchFamily="34" charset="-120"/>
              <a:ea typeface="微軟正黑體" panose="020B0604030504040204" pitchFamily="34" charset="-120"/>
            </a:endParaRPr>
          </a:p>
        </p:txBody>
      </p:sp>
      <p:sp>
        <p:nvSpPr>
          <p:cNvPr id="11" name="左大括弧 10">
            <a:extLst>
              <a:ext uri="{FF2B5EF4-FFF2-40B4-BE49-F238E27FC236}">
                <a16:creationId xmlns:a16="http://schemas.microsoft.com/office/drawing/2014/main" id="{01461CCC-F4E5-A64F-A643-785B69EEED21}"/>
              </a:ext>
            </a:extLst>
          </p:cNvPr>
          <p:cNvSpPr/>
          <p:nvPr/>
        </p:nvSpPr>
        <p:spPr>
          <a:xfrm>
            <a:off x="2423592" y="1803223"/>
            <a:ext cx="485816" cy="2466645"/>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2" name="左大括弧 11">
            <a:extLst>
              <a:ext uri="{FF2B5EF4-FFF2-40B4-BE49-F238E27FC236}">
                <a16:creationId xmlns:a16="http://schemas.microsoft.com/office/drawing/2014/main" id="{38F3F84C-6530-2A4E-BBC8-18BFE55A9423}"/>
              </a:ext>
            </a:extLst>
          </p:cNvPr>
          <p:cNvSpPr/>
          <p:nvPr/>
        </p:nvSpPr>
        <p:spPr>
          <a:xfrm>
            <a:off x="2443620" y="4269866"/>
            <a:ext cx="485816" cy="1607406"/>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3" name="文字方塊 12">
            <a:extLst>
              <a:ext uri="{FF2B5EF4-FFF2-40B4-BE49-F238E27FC236}">
                <a16:creationId xmlns:a16="http://schemas.microsoft.com/office/drawing/2014/main" id="{09061BAD-9863-904D-A019-9B0D24A29244}"/>
              </a:ext>
            </a:extLst>
          </p:cNvPr>
          <p:cNvSpPr txBox="1"/>
          <p:nvPr/>
        </p:nvSpPr>
        <p:spPr>
          <a:xfrm>
            <a:off x="1930779" y="2511687"/>
            <a:ext cx="461665" cy="1049715"/>
          </a:xfrm>
          <a:prstGeom prst="rect">
            <a:avLst/>
          </a:prstGeom>
          <a:noFill/>
        </p:spPr>
        <p:txBody>
          <a:bodyPr vert="eaVert" wrap="square" rtlCol="0">
            <a:spAutoFit/>
          </a:bodyPr>
          <a:lstStyle/>
          <a:p>
            <a:r>
              <a:rPr kumimoji="1" lang="zh-TW" altLang="en-US" b="1" dirty="0"/>
              <a:t>課程修習</a:t>
            </a:r>
          </a:p>
        </p:txBody>
      </p:sp>
      <p:sp>
        <p:nvSpPr>
          <p:cNvPr id="14" name="文字方塊 13">
            <a:extLst>
              <a:ext uri="{FF2B5EF4-FFF2-40B4-BE49-F238E27FC236}">
                <a16:creationId xmlns:a16="http://schemas.microsoft.com/office/drawing/2014/main" id="{144C609C-BF72-BD49-8363-DE284BB23568}"/>
              </a:ext>
            </a:extLst>
          </p:cNvPr>
          <p:cNvSpPr txBox="1"/>
          <p:nvPr/>
        </p:nvSpPr>
        <p:spPr>
          <a:xfrm>
            <a:off x="1930778" y="4548714"/>
            <a:ext cx="461665" cy="1049715"/>
          </a:xfrm>
          <a:prstGeom prst="rect">
            <a:avLst/>
          </a:prstGeom>
          <a:noFill/>
        </p:spPr>
        <p:txBody>
          <a:bodyPr vert="eaVert" wrap="square" rtlCol="0">
            <a:spAutoFit/>
          </a:bodyPr>
          <a:lstStyle/>
          <a:p>
            <a:r>
              <a:rPr kumimoji="1" lang="zh-TW" altLang="en-US" b="1" dirty="0"/>
              <a:t>學習歷程</a:t>
            </a:r>
          </a:p>
        </p:txBody>
      </p:sp>
      <p:sp>
        <p:nvSpPr>
          <p:cNvPr id="15" name="文字方塊 14"/>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11</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303883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728664" y="2006018"/>
            <a:ext cx="6967736" cy="2300817"/>
          </a:xfrm>
          <a:prstGeom prst="rect">
            <a:avLst/>
          </a:prstGeom>
        </p:spPr>
      </p:pic>
      <p:sp>
        <p:nvSpPr>
          <p:cNvPr id="5" name="文字方塊 4"/>
          <p:cNvSpPr txBox="1"/>
          <p:nvPr/>
        </p:nvSpPr>
        <p:spPr>
          <a:xfrm>
            <a:off x="5807971" y="3726760"/>
            <a:ext cx="684803" cy="287386"/>
          </a:xfrm>
          <a:prstGeom prst="rect">
            <a:avLst/>
          </a:prstGeom>
          <a:noFill/>
        </p:spPr>
        <p:txBody>
          <a:bodyPr wrap="none" rtlCol="0">
            <a:spAutoFit/>
          </a:bodyPr>
          <a:lstStyle/>
          <a:p>
            <a:pPr>
              <a:lnSpc>
                <a:spcPct val="130000"/>
              </a:lnSpc>
              <a:spcBef>
                <a:spcPts val="450"/>
              </a:spcBef>
            </a:pPr>
            <a:r>
              <a:rPr lang="zh-TW" altLang="en-US" sz="975" kern="0" dirty="0">
                <a:latin typeface="微软雅黑" panose="020B0503020204020204" pitchFamily="34" charset="-122"/>
                <a:ea typeface="微软雅黑" panose="020B0503020204020204" pitchFamily="34" charset="-122"/>
                <a:cs typeface="+mn-ea"/>
                <a:sym typeface="+mn-lt"/>
              </a:rPr>
              <a:t>校訂選修</a:t>
            </a:r>
          </a:p>
        </p:txBody>
      </p:sp>
      <p:sp>
        <p:nvSpPr>
          <p:cNvPr id="6" name="文字方塊 5"/>
          <p:cNvSpPr txBox="1"/>
          <p:nvPr/>
        </p:nvSpPr>
        <p:spPr>
          <a:xfrm>
            <a:off x="6726800" y="3745731"/>
            <a:ext cx="684803" cy="287386"/>
          </a:xfrm>
          <a:prstGeom prst="rect">
            <a:avLst/>
          </a:prstGeom>
          <a:noFill/>
        </p:spPr>
        <p:txBody>
          <a:bodyPr wrap="none" rtlCol="0">
            <a:spAutoFit/>
          </a:bodyPr>
          <a:lstStyle/>
          <a:p>
            <a:pPr>
              <a:lnSpc>
                <a:spcPct val="130000"/>
              </a:lnSpc>
              <a:spcBef>
                <a:spcPts val="450"/>
              </a:spcBef>
            </a:pPr>
            <a:r>
              <a:rPr lang="zh-TW" altLang="en-US" sz="975" kern="0" dirty="0">
                <a:latin typeface="微软雅黑" panose="020B0503020204020204" pitchFamily="34" charset="-122"/>
                <a:ea typeface="微软雅黑" panose="020B0503020204020204" pitchFamily="34" charset="-122"/>
                <a:cs typeface="+mn-ea"/>
                <a:sym typeface="+mn-lt"/>
              </a:rPr>
              <a:t>校訂選修</a:t>
            </a:r>
          </a:p>
        </p:txBody>
      </p:sp>
      <p:sp>
        <p:nvSpPr>
          <p:cNvPr id="7" name="文字方塊 6"/>
          <p:cNvSpPr txBox="1"/>
          <p:nvPr/>
        </p:nvSpPr>
        <p:spPr>
          <a:xfrm>
            <a:off x="3976416" y="3951862"/>
            <a:ext cx="646331" cy="272382"/>
          </a:xfrm>
          <a:prstGeom prst="rect">
            <a:avLst/>
          </a:prstGeom>
          <a:noFill/>
        </p:spPr>
        <p:txBody>
          <a:bodyPr wrap="none" rtlCol="0">
            <a:spAutoFit/>
          </a:bodyPr>
          <a:lstStyle/>
          <a:p>
            <a:pPr>
              <a:lnSpc>
                <a:spcPct val="130000"/>
              </a:lnSpc>
              <a:spcBef>
                <a:spcPts val="450"/>
              </a:spcBef>
            </a:pPr>
            <a:r>
              <a:rPr lang="zh-TW" altLang="en-US" sz="900" kern="0" dirty="0">
                <a:latin typeface="微软雅黑" panose="020B0503020204020204" pitchFamily="34" charset="-122"/>
                <a:ea typeface="微软雅黑" panose="020B0503020204020204" pitchFamily="34" charset="-122"/>
                <a:cs typeface="+mn-ea"/>
                <a:sym typeface="+mn-lt"/>
              </a:rPr>
              <a:t>一般科目</a:t>
            </a:r>
          </a:p>
        </p:txBody>
      </p:sp>
      <p:sp>
        <p:nvSpPr>
          <p:cNvPr id="8" name="文字方塊 7"/>
          <p:cNvSpPr txBox="1"/>
          <p:nvPr/>
        </p:nvSpPr>
        <p:spPr>
          <a:xfrm>
            <a:off x="4901051" y="3958144"/>
            <a:ext cx="646331" cy="272382"/>
          </a:xfrm>
          <a:prstGeom prst="rect">
            <a:avLst/>
          </a:prstGeom>
          <a:noFill/>
        </p:spPr>
        <p:txBody>
          <a:bodyPr wrap="none" rtlCol="0">
            <a:spAutoFit/>
          </a:bodyPr>
          <a:lstStyle/>
          <a:p>
            <a:pPr>
              <a:lnSpc>
                <a:spcPct val="130000"/>
              </a:lnSpc>
              <a:spcBef>
                <a:spcPts val="450"/>
              </a:spcBef>
            </a:pPr>
            <a:r>
              <a:rPr lang="zh-TW" altLang="en-US" sz="900" kern="0" dirty="0">
                <a:latin typeface="微软雅黑" panose="020B0503020204020204" pitchFamily="34" charset="-122"/>
                <a:ea typeface="微软雅黑" panose="020B0503020204020204" pitchFamily="34" charset="-122"/>
                <a:cs typeface="+mn-ea"/>
                <a:sym typeface="+mn-lt"/>
              </a:rPr>
              <a:t>一般科目</a:t>
            </a:r>
          </a:p>
        </p:txBody>
      </p:sp>
      <p:sp>
        <p:nvSpPr>
          <p:cNvPr id="9" name="文字方塊 8"/>
          <p:cNvSpPr txBox="1"/>
          <p:nvPr/>
        </p:nvSpPr>
        <p:spPr>
          <a:xfrm>
            <a:off x="5786344" y="3944055"/>
            <a:ext cx="646331" cy="272382"/>
          </a:xfrm>
          <a:prstGeom prst="rect">
            <a:avLst/>
          </a:prstGeom>
          <a:noFill/>
        </p:spPr>
        <p:txBody>
          <a:bodyPr wrap="none" rtlCol="0">
            <a:spAutoFit/>
          </a:bodyPr>
          <a:lstStyle/>
          <a:p>
            <a:pPr>
              <a:lnSpc>
                <a:spcPct val="130000"/>
              </a:lnSpc>
              <a:spcBef>
                <a:spcPts val="450"/>
              </a:spcBef>
            </a:pPr>
            <a:r>
              <a:rPr lang="zh-TW" altLang="en-US" sz="900" kern="0" dirty="0">
                <a:latin typeface="微软雅黑" panose="020B0503020204020204" pitchFamily="34" charset="-122"/>
                <a:ea typeface="微软雅黑" panose="020B0503020204020204" pitchFamily="34" charset="-122"/>
                <a:cs typeface="+mn-ea"/>
                <a:sym typeface="+mn-lt"/>
              </a:rPr>
              <a:t>一般科目</a:t>
            </a:r>
          </a:p>
        </p:txBody>
      </p:sp>
      <p:sp>
        <p:nvSpPr>
          <p:cNvPr id="11" name="文字方塊 10"/>
          <p:cNvSpPr txBox="1"/>
          <p:nvPr/>
        </p:nvSpPr>
        <p:spPr>
          <a:xfrm>
            <a:off x="6762084" y="3938688"/>
            <a:ext cx="646331" cy="272382"/>
          </a:xfrm>
          <a:prstGeom prst="rect">
            <a:avLst/>
          </a:prstGeom>
          <a:noFill/>
        </p:spPr>
        <p:txBody>
          <a:bodyPr wrap="none" rtlCol="0">
            <a:spAutoFit/>
          </a:bodyPr>
          <a:lstStyle/>
          <a:p>
            <a:pPr>
              <a:lnSpc>
                <a:spcPct val="130000"/>
              </a:lnSpc>
              <a:spcBef>
                <a:spcPts val="450"/>
              </a:spcBef>
            </a:pPr>
            <a:r>
              <a:rPr lang="zh-TW" altLang="en-US" sz="900" kern="0" dirty="0">
                <a:latin typeface="微软雅黑" panose="020B0503020204020204" pitchFamily="34" charset="-122"/>
                <a:ea typeface="微软雅黑" panose="020B0503020204020204" pitchFamily="34" charset="-122"/>
                <a:cs typeface="+mn-ea"/>
                <a:sym typeface="+mn-lt"/>
              </a:rPr>
              <a:t>專精科目</a:t>
            </a:r>
          </a:p>
        </p:txBody>
      </p:sp>
      <p:sp>
        <p:nvSpPr>
          <p:cNvPr id="14" name="右大括弧 13"/>
          <p:cNvSpPr/>
          <p:nvPr/>
        </p:nvSpPr>
        <p:spPr>
          <a:xfrm rot="5400000">
            <a:off x="5277910" y="2655422"/>
            <a:ext cx="220133" cy="3721102"/>
          </a:xfrm>
          <a:prstGeom prst="rightBrace">
            <a:avLst/>
          </a:prstGeom>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zh-TW" altLang="en-US" sz="1350"/>
          </a:p>
        </p:txBody>
      </p:sp>
      <p:sp>
        <p:nvSpPr>
          <p:cNvPr id="15" name="右大括弧 14"/>
          <p:cNvSpPr/>
          <p:nvPr/>
        </p:nvSpPr>
        <p:spPr>
          <a:xfrm rot="5400000">
            <a:off x="8257484" y="3643136"/>
            <a:ext cx="220133" cy="1752601"/>
          </a:xfrm>
          <a:prstGeom prst="rightBrace">
            <a:avLst/>
          </a:prstGeom>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zh-TW" altLang="en-US" sz="1350"/>
          </a:p>
        </p:txBody>
      </p:sp>
      <p:sp>
        <p:nvSpPr>
          <p:cNvPr id="16" name="圓角矩形圖說文字 15"/>
          <p:cNvSpPr/>
          <p:nvPr/>
        </p:nvSpPr>
        <p:spPr>
          <a:xfrm>
            <a:off x="3650192" y="4857080"/>
            <a:ext cx="3162301" cy="1092200"/>
          </a:xfrm>
          <a:prstGeom prst="wedgeRoundRectCallout">
            <a:avLst>
              <a:gd name="adj1" fmla="val 21054"/>
              <a:gd name="adj2" fmla="val -63212"/>
              <a:gd name="adj3" fmla="val 16667"/>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lnSpc>
                <a:spcPct val="130000"/>
              </a:lnSpc>
            </a:pPr>
            <a:r>
              <a:rPr lang="zh-TW" altLang="en-US" sz="2100" dirty="0">
                <a:latin typeface="微软雅黑" panose="020B0503020204020204" pitchFamily="34" charset="-122"/>
                <a:ea typeface="微软雅黑" panose="020B0503020204020204" pitchFamily="34" charset="-122"/>
              </a:rPr>
              <a:t>修課紀錄</a:t>
            </a:r>
            <a:endParaRPr lang="en-US" altLang="zh-TW" sz="2100" dirty="0">
              <a:latin typeface="微软雅黑" panose="020B0503020204020204" pitchFamily="34" charset="-122"/>
              <a:ea typeface="微软雅黑" panose="020B0503020204020204" pitchFamily="34" charset="-122"/>
            </a:endParaRPr>
          </a:p>
          <a:p>
            <a:pPr algn="ctr">
              <a:lnSpc>
                <a:spcPct val="130000"/>
              </a:lnSpc>
            </a:pPr>
            <a:r>
              <a:rPr lang="zh-TW" altLang="en-US" sz="2100" dirty="0">
                <a:latin typeface="微软雅黑" panose="020B0503020204020204" pitchFamily="34" charset="-122"/>
                <a:ea typeface="微软雅黑" panose="020B0503020204020204" pitchFamily="34" charset="-122"/>
              </a:rPr>
              <a:t>課程學習成果</a:t>
            </a:r>
          </a:p>
        </p:txBody>
      </p:sp>
      <p:sp>
        <p:nvSpPr>
          <p:cNvPr id="17" name="圓角矩形圖說文字 16"/>
          <p:cNvSpPr/>
          <p:nvPr/>
        </p:nvSpPr>
        <p:spPr>
          <a:xfrm>
            <a:off x="7366367" y="4857079"/>
            <a:ext cx="2002365" cy="1092200"/>
          </a:xfrm>
          <a:prstGeom prst="wedgeRoundRectCallout">
            <a:avLst>
              <a:gd name="adj1" fmla="val -21963"/>
              <a:gd name="adj2" fmla="val -66312"/>
              <a:gd name="adj3" fmla="val 16667"/>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30000"/>
              </a:lnSpc>
            </a:pPr>
            <a:r>
              <a:rPr lang="zh-TW" altLang="en-US" sz="2100" dirty="0">
                <a:latin typeface="微软雅黑" panose="020B0503020204020204" pitchFamily="34" charset="-122"/>
                <a:ea typeface="微软雅黑" panose="020B0503020204020204" pitchFamily="34" charset="-122"/>
              </a:rPr>
              <a:t>多元表現</a:t>
            </a:r>
          </a:p>
        </p:txBody>
      </p:sp>
      <p:pic>
        <p:nvPicPr>
          <p:cNvPr id="18" name="圖片 17">
            <a:extLst>
              <a:ext uri="{FF2B5EF4-FFF2-40B4-BE49-F238E27FC236}">
                <a16:creationId xmlns:a16="http://schemas.microsoft.com/office/drawing/2014/main" id="{E517DADF-2D03-1041-BED6-64758A19D744}"/>
              </a:ext>
            </a:extLst>
          </p:cNvPr>
          <p:cNvPicPr>
            <a:picLocks noChangeAspect="1"/>
          </p:cNvPicPr>
          <p:nvPr/>
        </p:nvPicPr>
        <p:blipFill>
          <a:blip r:embed="rId3"/>
          <a:stretch>
            <a:fillRect/>
          </a:stretch>
        </p:blipFill>
        <p:spPr>
          <a:xfrm>
            <a:off x="1524290" y="391465"/>
            <a:ext cx="9144000" cy="767110"/>
          </a:xfrm>
          <a:prstGeom prst="rect">
            <a:avLst/>
          </a:prstGeom>
        </p:spPr>
      </p:pic>
      <p:sp>
        <p:nvSpPr>
          <p:cNvPr id="19" name="標題 1">
            <a:extLst>
              <a:ext uri="{FF2B5EF4-FFF2-40B4-BE49-F238E27FC236}">
                <a16:creationId xmlns:a16="http://schemas.microsoft.com/office/drawing/2014/main" id="{0DFB289C-BE16-7842-8C8E-86B0F1EC5097}"/>
              </a:ext>
            </a:extLst>
          </p:cNvPr>
          <p:cNvSpPr txBox="1">
            <a:spLocks/>
          </p:cNvSpPr>
          <p:nvPr/>
        </p:nvSpPr>
        <p:spPr>
          <a:xfrm>
            <a:off x="1981490" y="476674"/>
            <a:ext cx="8229600" cy="87863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3200" b="1" dirty="0">
                <a:solidFill>
                  <a:schemeClr val="bg1"/>
                </a:solidFill>
                <a:latin typeface="微軟正黑體" panose="020B0604030504040204" pitchFamily="34" charset="-120"/>
                <a:ea typeface="微軟正黑體" panose="020B0604030504040204" pitchFamily="34" charset="-120"/>
              </a:rPr>
              <a:t>課程與學生學習歷程檔案之關聯</a:t>
            </a:r>
            <a:endParaRPr lang="zh-CN" altLang="en-US" sz="3200" b="1" dirty="0">
              <a:solidFill>
                <a:schemeClr val="bg1"/>
              </a:solidFill>
              <a:latin typeface="微軟正黑體" panose="020B0604030504040204" pitchFamily="34" charset="-120"/>
              <a:ea typeface="微軟正黑體" panose="020B0604030504040204" pitchFamily="34" charset="-120"/>
            </a:endParaRPr>
          </a:p>
        </p:txBody>
      </p:sp>
      <p:sp>
        <p:nvSpPr>
          <p:cNvPr id="20" name="左大括弧 19">
            <a:extLst>
              <a:ext uri="{FF2B5EF4-FFF2-40B4-BE49-F238E27FC236}">
                <a16:creationId xmlns:a16="http://schemas.microsoft.com/office/drawing/2014/main" id="{AE44147D-0FC6-AE41-A576-B3D71AF14A15}"/>
              </a:ext>
            </a:extLst>
          </p:cNvPr>
          <p:cNvSpPr/>
          <p:nvPr/>
        </p:nvSpPr>
        <p:spPr>
          <a:xfrm>
            <a:off x="2423592" y="1916835"/>
            <a:ext cx="485816" cy="2466645"/>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21" name="左大括弧 20">
            <a:extLst>
              <a:ext uri="{FF2B5EF4-FFF2-40B4-BE49-F238E27FC236}">
                <a16:creationId xmlns:a16="http://schemas.microsoft.com/office/drawing/2014/main" id="{94D1E62E-F74D-F442-9E0F-1002E07A42DA}"/>
              </a:ext>
            </a:extLst>
          </p:cNvPr>
          <p:cNvSpPr/>
          <p:nvPr/>
        </p:nvSpPr>
        <p:spPr>
          <a:xfrm>
            <a:off x="2443620" y="4383478"/>
            <a:ext cx="485816" cy="1607406"/>
          </a:xfrm>
          <a:prstGeom prst="leftBrace">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22" name="文字方塊 21">
            <a:extLst>
              <a:ext uri="{FF2B5EF4-FFF2-40B4-BE49-F238E27FC236}">
                <a16:creationId xmlns:a16="http://schemas.microsoft.com/office/drawing/2014/main" id="{6C97CF86-70EB-3146-A707-C495F21B2DD2}"/>
              </a:ext>
            </a:extLst>
          </p:cNvPr>
          <p:cNvSpPr txBox="1"/>
          <p:nvPr/>
        </p:nvSpPr>
        <p:spPr>
          <a:xfrm>
            <a:off x="1930779" y="2625299"/>
            <a:ext cx="461665" cy="1049715"/>
          </a:xfrm>
          <a:prstGeom prst="rect">
            <a:avLst/>
          </a:prstGeom>
          <a:noFill/>
        </p:spPr>
        <p:txBody>
          <a:bodyPr vert="eaVert" wrap="square" rtlCol="0">
            <a:spAutoFit/>
          </a:bodyPr>
          <a:lstStyle/>
          <a:p>
            <a:r>
              <a:rPr kumimoji="1" lang="zh-TW" altLang="en-US" b="1" dirty="0"/>
              <a:t>課程修習</a:t>
            </a:r>
          </a:p>
        </p:txBody>
      </p:sp>
      <p:sp>
        <p:nvSpPr>
          <p:cNvPr id="23" name="文字方塊 22">
            <a:extLst>
              <a:ext uri="{FF2B5EF4-FFF2-40B4-BE49-F238E27FC236}">
                <a16:creationId xmlns:a16="http://schemas.microsoft.com/office/drawing/2014/main" id="{922AF915-6DF9-4A49-8FF7-A779AB171592}"/>
              </a:ext>
            </a:extLst>
          </p:cNvPr>
          <p:cNvSpPr txBox="1"/>
          <p:nvPr/>
        </p:nvSpPr>
        <p:spPr>
          <a:xfrm>
            <a:off x="1930778" y="4662326"/>
            <a:ext cx="461665" cy="1049715"/>
          </a:xfrm>
          <a:prstGeom prst="rect">
            <a:avLst/>
          </a:prstGeom>
          <a:noFill/>
        </p:spPr>
        <p:txBody>
          <a:bodyPr vert="eaVert" wrap="square" rtlCol="0">
            <a:spAutoFit/>
          </a:bodyPr>
          <a:lstStyle/>
          <a:p>
            <a:r>
              <a:rPr kumimoji="1" lang="zh-TW" altLang="en-US" b="1" dirty="0"/>
              <a:t>學習歷程</a:t>
            </a:r>
          </a:p>
        </p:txBody>
      </p:sp>
      <p:sp>
        <p:nvSpPr>
          <p:cNvPr id="24" name="文字方塊 23"/>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12</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08044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1"/>
          </p:nvPr>
        </p:nvSpPr>
        <p:spPr>
          <a:xfrm>
            <a:off x="1221881" y="-331986"/>
            <a:ext cx="3403496" cy="7786747"/>
          </a:xfrm>
        </p:spPr>
        <p:txBody>
          <a:bodyPr/>
          <a:lstStyle/>
          <a:p>
            <a:r>
              <a:rPr lang="en-US" altLang="zh-TW" sz="50000" dirty="0"/>
              <a:t>2</a:t>
            </a:r>
            <a:endParaRPr lang="zh-TW" altLang="en-US" sz="50000" dirty="0"/>
          </a:p>
        </p:txBody>
      </p:sp>
      <p:sp>
        <p:nvSpPr>
          <p:cNvPr id="6" name="文字版面配置區 5"/>
          <p:cNvSpPr>
            <a:spLocks noGrp="1"/>
          </p:cNvSpPr>
          <p:nvPr>
            <p:ph type="body" sz="quarter" idx="12"/>
          </p:nvPr>
        </p:nvSpPr>
        <p:spPr>
          <a:xfrm>
            <a:off x="3036628" y="2791947"/>
            <a:ext cx="9144000" cy="769441"/>
          </a:xfrm>
        </p:spPr>
        <p:txBody>
          <a:bodyPr/>
          <a:lstStyle/>
          <a:p>
            <a:pPr algn="ctr"/>
            <a:r>
              <a:rPr lang="zh-TW" altLang="en-US" sz="4400" b="1" spc="-150" dirty="0">
                <a:latin typeface="Microsoft JhengHei" panose="020B0604030504040204" pitchFamily="34" charset="-120"/>
                <a:ea typeface="Microsoft JhengHei" panose="020B0604030504040204" pitchFamily="34" charset="-120"/>
              </a:rPr>
              <a:t>學習歷程檔案</a:t>
            </a:r>
            <a:endParaRPr lang="zh-TW" altLang="en-US" sz="4400" b="1" spc="-150" dirty="0">
              <a:solidFill>
                <a:srgbClr val="FFFF00"/>
              </a:solidFill>
              <a:latin typeface="Microsoft JhengHei" panose="020B0604030504040204" pitchFamily="34" charset="-120"/>
              <a:ea typeface="Microsoft JhengHei" panose="020B0604030504040204" pitchFamily="34" charset="-120"/>
            </a:endParaRPr>
          </a:p>
        </p:txBody>
      </p:sp>
      <p:sp>
        <p:nvSpPr>
          <p:cNvPr id="4" name="文字方塊 3"/>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13</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12814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6647494" y="1152049"/>
            <a:ext cx="5109077" cy="5328000"/>
          </a:xfrm>
          <a:prstGeom prst="rect">
            <a:avLst/>
          </a:prstGeom>
          <a:ln>
            <a:solidFill>
              <a:schemeClr val="bg1">
                <a:lumMod val="8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nvGrpSpPr>
          <p:cNvPr id="51" name="群組 50"/>
          <p:cNvGrpSpPr/>
          <p:nvPr/>
        </p:nvGrpSpPr>
        <p:grpSpPr>
          <a:xfrm>
            <a:off x="10261274" y="5756627"/>
            <a:ext cx="1504431" cy="761073"/>
            <a:chOff x="1914765" y="6902997"/>
            <a:chExt cx="2955252" cy="1396535"/>
          </a:xfrm>
        </p:grpSpPr>
        <p:sp>
          <p:nvSpPr>
            <p:cNvPr id="47" name="Rectangle 1"/>
            <p:cNvSpPr/>
            <p:nvPr/>
          </p:nvSpPr>
          <p:spPr>
            <a:xfrm>
              <a:off x="2651831" y="7409034"/>
              <a:ext cx="744054" cy="890498"/>
            </a:xfrm>
            <a:prstGeom prst="rect">
              <a:avLst/>
            </a:prstGeom>
            <a:solidFill>
              <a:srgbClr val="546E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8" name="Rectangle 6"/>
            <p:cNvSpPr/>
            <p:nvPr/>
          </p:nvSpPr>
          <p:spPr>
            <a:xfrm>
              <a:off x="3388897" y="7142551"/>
              <a:ext cx="744054" cy="1156981"/>
            </a:xfrm>
            <a:prstGeom prst="rect">
              <a:avLst/>
            </a:prstGeom>
            <a:solidFill>
              <a:srgbClr val="5EC6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9" name="Rectangle 7"/>
            <p:cNvSpPr/>
            <p:nvPr/>
          </p:nvSpPr>
          <p:spPr>
            <a:xfrm>
              <a:off x="4125963" y="6902997"/>
              <a:ext cx="744054" cy="1387481"/>
            </a:xfrm>
            <a:prstGeom prst="rect">
              <a:avLst/>
            </a:pr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0" name="Rectangle 1"/>
            <p:cNvSpPr/>
            <p:nvPr/>
          </p:nvSpPr>
          <p:spPr>
            <a:xfrm>
              <a:off x="1914765" y="7629044"/>
              <a:ext cx="744054" cy="6704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2" name="向右箭號 11"/>
          <p:cNvSpPr/>
          <p:nvPr/>
        </p:nvSpPr>
        <p:spPr>
          <a:xfrm>
            <a:off x="4872790" y="2124673"/>
            <a:ext cx="1774704" cy="3805701"/>
          </a:xfrm>
          <a:prstGeom prst="right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endParaRPr lang="zh-TW" altLang="en-US" sz="20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 name="文字版面配置區 2"/>
          <p:cNvSpPr>
            <a:spLocks noGrp="1"/>
          </p:cNvSpPr>
          <p:nvPr>
            <p:ph type="body" sz="quarter" idx="15"/>
          </p:nvPr>
        </p:nvSpPr>
        <p:spPr>
          <a:xfrm>
            <a:off x="673390" y="232957"/>
            <a:ext cx="7928834" cy="584775"/>
          </a:xfrm>
        </p:spPr>
        <p:txBody>
          <a:bodyPr/>
          <a:lstStyle/>
          <a:p>
            <a:r>
              <a:rPr lang="zh-TW" altLang="en-US" b="1" dirty="0">
                <a:latin typeface="微軟正黑體" panose="020B0604030504040204" pitchFamily="34" charset="-120"/>
              </a:rPr>
              <a:t>學生學習歷程檔案的服務特色</a:t>
            </a:r>
          </a:p>
        </p:txBody>
      </p:sp>
      <p:sp>
        <p:nvSpPr>
          <p:cNvPr id="4" name="矩形 3"/>
          <p:cNvSpPr/>
          <p:nvPr/>
        </p:nvSpPr>
        <p:spPr>
          <a:xfrm>
            <a:off x="457200" y="1152049"/>
            <a:ext cx="4837471" cy="532800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nvGrpSpPr>
          <p:cNvPr id="14" name="群組 13"/>
          <p:cNvGrpSpPr/>
          <p:nvPr/>
        </p:nvGrpSpPr>
        <p:grpSpPr>
          <a:xfrm>
            <a:off x="691678" y="4358953"/>
            <a:ext cx="1980029" cy="2009285"/>
            <a:chOff x="1658940" y="5806137"/>
            <a:chExt cx="1980029" cy="2009285"/>
          </a:xfrm>
        </p:grpSpPr>
        <p:pic>
          <p:nvPicPr>
            <p:cNvPr id="5" name="圖片 4"/>
            <p:cNvPicPr>
              <a:picLocks noChangeAspect="1"/>
            </p:cNvPicPr>
            <p:nvPr/>
          </p:nvPicPr>
          <p:blipFill>
            <a:blip r:embed="rId3"/>
            <a:stretch>
              <a:fillRect/>
            </a:stretch>
          </p:blipFill>
          <p:spPr>
            <a:xfrm>
              <a:off x="1912676" y="5806137"/>
              <a:ext cx="1472556" cy="1116734"/>
            </a:xfrm>
            <a:prstGeom prst="rect">
              <a:avLst/>
            </a:prstGeom>
          </p:spPr>
        </p:pic>
        <p:sp>
          <p:nvSpPr>
            <p:cNvPr id="9" name="文字方塊 8"/>
            <p:cNvSpPr txBox="1"/>
            <p:nvPr/>
          </p:nvSpPr>
          <p:spPr>
            <a:xfrm>
              <a:off x="1658940" y="6922870"/>
              <a:ext cx="1980029" cy="892552"/>
            </a:xfrm>
            <a:prstGeom prst="rect">
              <a:avLst/>
            </a:prstGeom>
            <a:noFill/>
          </p:spPr>
          <p:txBody>
            <a:bodyPr wrap="none" rtlCol="0">
              <a:spAutoFit/>
            </a:bodyPr>
            <a:lstStyle/>
            <a:p>
              <a:pPr algn="ctr">
                <a:lnSpc>
                  <a:spcPct val="130000"/>
                </a:lnSpc>
              </a:pPr>
              <a:r>
                <a:rPr lang="zh-TW" altLang="en-US"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rPr>
                <a:t>展現個人特色</a:t>
              </a:r>
              <a:endParaRPr lang="en-US" altLang="zh-TW"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endParaRPr>
            </a:p>
            <a:p>
              <a:pPr algn="ctr">
                <a:lnSpc>
                  <a:spcPct val="130000"/>
                </a:lnSpc>
              </a:pPr>
              <a:r>
                <a:rPr lang="zh-TW" altLang="en-US"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rPr>
                <a:t>和適性學習軌跡</a:t>
              </a:r>
            </a:p>
          </p:txBody>
        </p:sp>
      </p:grpSp>
      <p:grpSp>
        <p:nvGrpSpPr>
          <p:cNvPr id="11" name="群組 10"/>
          <p:cNvGrpSpPr/>
          <p:nvPr/>
        </p:nvGrpSpPr>
        <p:grpSpPr>
          <a:xfrm>
            <a:off x="844701" y="1370538"/>
            <a:ext cx="1723549" cy="1994476"/>
            <a:chOff x="3149477" y="1281975"/>
            <a:chExt cx="1723549" cy="1994476"/>
          </a:xfrm>
        </p:grpSpPr>
        <p:pic>
          <p:nvPicPr>
            <p:cNvPr id="10" name="圖片 9"/>
            <p:cNvPicPr>
              <a:picLocks noChangeAspect="1"/>
            </p:cNvPicPr>
            <p:nvPr/>
          </p:nvPicPr>
          <p:blipFill>
            <a:blip r:embed="rId4"/>
            <a:stretch>
              <a:fillRect/>
            </a:stretch>
          </p:blipFill>
          <p:spPr>
            <a:xfrm>
              <a:off x="3333264" y="1281975"/>
              <a:ext cx="1334129" cy="1116000"/>
            </a:xfrm>
            <a:prstGeom prst="rect">
              <a:avLst/>
            </a:prstGeom>
          </p:spPr>
        </p:pic>
        <p:sp>
          <p:nvSpPr>
            <p:cNvPr id="13" name="文字方塊 12"/>
            <p:cNvSpPr txBox="1"/>
            <p:nvPr/>
          </p:nvSpPr>
          <p:spPr>
            <a:xfrm>
              <a:off x="3149477" y="2425128"/>
              <a:ext cx="1723549" cy="851323"/>
            </a:xfrm>
            <a:prstGeom prst="rect">
              <a:avLst/>
            </a:prstGeom>
            <a:noFill/>
          </p:spPr>
          <p:txBody>
            <a:bodyPr wrap="none" rtlCol="0">
              <a:spAutoFit/>
            </a:bodyPr>
            <a:lstStyle/>
            <a:p>
              <a:pPr algn="ctr">
                <a:lnSpc>
                  <a:spcPct val="130000"/>
                </a:lnSpc>
              </a:pPr>
              <a:r>
                <a:rPr lang="zh-TW" altLang="en-US" sz="2000" b="1" dirty="0">
                  <a:solidFill>
                    <a:schemeClr val="accent6">
                      <a:lumMod val="75000"/>
                    </a:schemeClr>
                  </a:solidFill>
                  <a:ea typeface="微軟正黑體" panose="020B0604030504040204" pitchFamily="34" charset="-120"/>
                </a:rPr>
                <a:t>提升</a:t>
              </a:r>
              <a:endParaRPr lang="en-US" altLang="zh-TW" sz="2000" b="1" dirty="0">
                <a:solidFill>
                  <a:schemeClr val="accent6">
                    <a:lumMod val="75000"/>
                  </a:schemeClr>
                </a:solidFill>
                <a:ea typeface="微軟正黑體" panose="020B0604030504040204" pitchFamily="34" charset="-120"/>
              </a:endParaRPr>
            </a:p>
            <a:p>
              <a:pPr algn="ctr">
                <a:lnSpc>
                  <a:spcPct val="130000"/>
                </a:lnSpc>
              </a:pPr>
              <a:r>
                <a:rPr lang="zh-TW" altLang="en-US" sz="2000" b="1" dirty="0">
                  <a:solidFill>
                    <a:schemeClr val="accent6">
                      <a:lumMod val="75000"/>
                    </a:schemeClr>
                  </a:solidFill>
                  <a:ea typeface="微軟正黑體" panose="020B0604030504040204" pitchFamily="34" charset="-120"/>
                </a:rPr>
                <a:t>備審資料品質</a:t>
              </a:r>
            </a:p>
          </p:txBody>
        </p:sp>
      </p:grpSp>
      <p:grpSp>
        <p:nvGrpSpPr>
          <p:cNvPr id="17" name="群組 16"/>
          <p:cNvGrpSpPr/>
          <p:nvPr/>
        </p:nvGrpSpPr>
        <p:grpSpPr>
          <a:xfrm>
            <a:off x="2995771" y="1297971"/>
            <a:ext cx="1980030" cy="2103869"/>
            <a:chOff x="783600" y="3867670"/>
            <a:chExt cx="1980030" cy="2103869"/>
          </a:xfrm>
        </p:grpSpPr>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5615" y="3867670"/>
              <a:ext cx="1116000" cy="1116000"/>
            </a:xfrm>
            <a:prstGeom prst="rect">
              <a:avLst/>
            </a:prstGeom>
          </p:spPr>
        </p:pic>
        <p:sp>
          <p:nvSpPr>
            <p:cNvPr id="16" name="文字方塊 15"/>
            <p:cNvSpPr txBox="1"/>
            <p:nvPr/>
          </p:nvSpPr>
          <p:spPr>
            <a:xfrm>
              <a:off x="783600" y="5078987"/>
              <a:ext cx="1980030" cy="892552"/>
            </a:xfrm>
            <a:prstGeom prst="rect">
              <a:avLst/>
            </a:prstGeom>
            <a:noFill/>
          </p:spPr>
          <p:txBody>
            <a:bodyPr wrap="none" rtlCol="0">
              <a:spAutoFit/>
            </a:bodyPr>
            <a:lstStyle/>
            <a:p>
              <a:pPr algn="ctr">
                <a:lnSpc>
                  <a:spcPct val="130000"/>
                </a:lnSpc>
              </a:pPr>
              <a:r>
                <a:rPr lang="zh-TW" altLang="en-US"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rPr>
                <a:t>呈現考試難以</a:t>
              </a:r>
              <a:endParaRPr lang="en-US" altLang="zh-TW"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endParaRPr>
            </a:p>
            <a:p>
              <a:pPr algn="ctr">
                <a:lnSpc>
                  <a:spcPct val="130000"/>
                </a:lnSpc>
              </a:pPr>
              <a:r>
                <a:rPr lang="zh-TW" altLang="en-US" sz="2000" b="1" kern="0" dirty="0">
                  <a:solidFill>
                    <a:schemeClr val="accent4">
                      <a:lumMod val="75000"/>
                    </a:schemeClr>
                  </a:solidFill>
                  <a:latin typeface="微軟正黑體" panose="020B0604030504040204" pitchFamily="34" charset="-120"/>
                  <a:ea typeface="微軟正黑體" panose="020B0604030504040204" pitchFamily="34" charset="-120"/>
                  <a:cs typeface="+mn-ea"/>
                  <a:sym typeface="+mn-lt"/>
                </a:rPr>
                <a:t>評量的學習成果</a:t>
              </a:r>
            </a:p>
          </p:txBody>
        </p:sp>
      </p:grpSp>
      <p:grpSp>
        <p:nvGrpSpPr>
          <p:cNvPr id="34" name="群組 33"/>
          <p:cNvGrpSpPr/>
          <p:nvPr/>
        </p:nvGrpSpPr>
        <p:grpSpPr>
          <a:xfrm>
            <a:off x="2995772" y="4292538"/>
            <a:ext cx="1980029" cy="2075700"/>
            <a:chOff x="3001041" y="3873634"/>
            <a:chExt cx="1980029" cy="2075700"/>
          </a:xfrm>
        </p:grpSpPr>
        <p:grpSp>
          <p:nvGrpSpPr>
            <p:cNvPr id="32" name="群組 31"/>
            <p:cNvGrpSpPr/>
            <p:nvPr/>
          </p:nvGrpSpPr>
          <p:grpSpPr>
            <a:xfrm>
              <a:off x="3339035" y="3873634"/>
              <a:ext cx="1304041" cy="1116000"/>
              <a:chOff x="3273091" y="4061985"/>
              <a:chExt cx="1304041" cy="1111687"/>
            </a:xfrm>
          </p:grpSpPr>
          <p:pic>
            <p:nvPicPr>
              <p:cNvPr id="31" name="圖片 30"/>
              <p:cNvPicPr>
                <a:picLocks noChangeAspect="1"/>
              </p:cNvPicPr>
              <p:nvPr/>
            </p:nvPicPr>
            <p:blipFill>
              <a:blip r:embed="rId6"/>
              <a:stretch>
                <a:fillRect/>
              </a:stretch>
            </p:blipFill>
            <p:spPr>
              <a:xfrm>
                <a:off x="3273091" y="4061985"/>
                <a:ext cx="445775" cy="1111687"/>
              </a:xfrm>
              <a:prstGeom prst="rect">
                <a:avLst/>
              </a:prstGeom>
            </p:spPr>
          </p:pic>
          <p:grpSp>
            <p:nvGrpSpPr>
              <p:cNvPr id="19" name="群組 18"/>
              <p:cNvGrpSpPr/>
              <p:nvPr/>
            </p:nvGrpSpPr>
            <p:grpSpPr>
              <a:xfrm>
                <a:off x="3706675" y="4266874"/>
                <a:ext cx="870457" cy="841256"/>
                <a:chOff x="8359533" y="2143082"/>
                <a:chExt cx="870457" cy="841256"/>
              </a:xfrm>
            </p:grpSpPr>
            <p:sp>
              <p:nvSpPr>
                <p:cNvPr id="20" name="Rounded Rectangle 12"/>
                <p:cNvSpPr/>
                <p:nvPr/>
              </p:nvSpPr>
              <p:spPr>
                <a:xfrm>
                  <a:off x="8359533" y="2143082"/>
                  <a:ext cx="870457" cy="841256"/>
                </a:xfrm>
                <a:prstGeom prst="roundRect">
                  <a:avLst/>
                </a:prstGeom>
                <a:solidFill>
                  <a:srgbClr val="F88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21" name="Group 18"/>
                <p:cNvGrpSpPr/>
                <p:nvPr/>
              </p:nvGrpSpPr>
              <p:grpSpPr>
                <a:xfrm>
                  <a:off x="8495890" y="2268611"/>
                  <a:ext cx="597740" cy="593647"/>
                  <a:chOff x="1979613" y="3067051"/>
                  <a:chExt cx="231775" cy="230188"/>
                </a:xfrm>
                <a:solidFill>
                  <a:schemeClr val="bg1"/>
                </a:solidFill>
              </p:grpSpPr>
              <p:sp>
                <p:nvSpPr>
                  <p:cNvPr id="22"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4"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sp>
          <p:nvSpPr>
            <p:cNvPr id="33" name="文字方塊 32"/>
            <p:cNvSpPr txBox="1"/>
            <p:nvPr/>
          </p:nvSpPr>
          <p:spPr>
            <a:xfrm>
              <a:off x="3001041" y="5097947"/>
              <a:ext cx="1980029" cy="851387"/>
            </a:xfrm>
            <a:prstGeom prst="rect">
              <a:avLst/>
            </a:prstGeom>
            <a:noFill/>
          </p:spPr>
          <p:txBody>
            <a:bodyPr wrap="none" rtlCol="0">
              <a:spAutoFit/>
            </a:bodyPr>
            <a:lstStyle/>
            <a:p>
              <a:pPr algn="ctr">
                <a:lnSpc>
                  <a:spcPct val="130000"/>
                </a:lnSpc>
              </a:pPr>
              <a:r>
                <a:rPr lang="zh-TW" altLang="en-US" sz="2000" b="1" kern="0" dirty="0">
                  <a:latin typeface="微軟正黑體" panose="020B0604030504040204" pitchFamily="34" charset="-120"/>
                  <a:ea typeface="微軟正黑體" panose="020B0604030504040204" pitchFamily="34" charset="-120"/>
                  <a:cs typeface="+mn-ea"/>
                  <a:sym typeface="+mn-lt"/>
                </a:rPr>
                <a:t>協助學生生涯</a:t>
              </a:r>
              <a:endParaRPr lang="en-US" altLang="zh-TW" sz="2000" b="1" kern="0" dirty="0">
                <a:latin typeface="微軟正黑體" panose="020B0604030504040204" pitchFamily="34" charset="-120"/>
                <a:ea typeface="微軟正黑體" panose="020B0604030504040204" pitchFamily="34" charset="-120"/>
                <a:cs typeface="+mn-ea"/>
                <a:sym typeface="+mn-lt"/>
              </a:endParaRPr>
            </a:p>
            <a:p>
              <a:pPr algn="ctr">
                <a:lnSpc>
                  <a:spcPct val="130000"/>
                </a:lnSpc>
              </a:pPr>
              <a:r>
                <a:rPr lang="zh-TW" altLang="en-US" sz="2000" b="1" kern="0" dirty="0">
                  <a:latin typeface="微軟正黑體" panose="020B0604030504040204" pitchFamily="34" charset="-120"/>
                  <a:ea typeface="微軟正黑體" panose="020B0604030504040204" pitchFamily="34" charset="-120"/>
                  <a:cs typeface="+mn-ea"/>
                  <a:sym typeface="+mn-lt"/>
                </a:rPr>
                <a:t>探索及定向參考</a:t>
              </a:r>
            </a:p>
          </p:txBody>
        </p:sp>
      </p:grpSp>
      <p:grpSp>
        <p:nvGrpSpPr>
          <p:cNvPr id="59" name="群組 58"/>
          <p:cNvGrpSpPr/>
          <p:nvPr/>
        </p:nvGrpSpPr>
        <p:grpSpPr>
          <a:xfrm>
            <a:off x="6821150" y="1886621"/>
            <a:ext cx="4834224" cy="3887070"/>
            <a:chOff x="6919124" y="1886621"/>
            <a:chExt cx="4834224" cy="3887070"/>
          </a:xfrm>
        </p:grpSpPr>
        <p:grpSp>
          <p:nvGrpSpPr>
            <p:cNvPr id="57" name="群組 56"/>
            <p:cNvGrpSpPr/>
            <p:nvPr/>
          </p:nvGrpSpPr>
          <p:grpSpPr>
            <a:xfrm>
              <a:off x="6919124" y="1886621"/>
              <a:ext cx="508372" cy="3484208"/>
              <a:chOff x="6919124" y="1886621"/>
              <a:chExt cx="508372" cy="3484208"/>
            </a:xfrm>
          </p:grpSpPr>
          <p:sp>
            <p:nvSpPr>
              <p:cNvPr id="38" name="橢圓 37"/>
              <p:cNvSpPr/>
              <p:nvPr/>
            </p:nvSpPr>
            <p:spPr>
              <a:xfrm>
                <a:off x="6923497" y="1886621"/>
                <a:ext cx="503999" cy="540000"/>
              </a:xfrm>
              <a:prstGeom prst="ellipse">
                <a:avLst/>
              </a:prstGeom>
              <a:solidFill>
                <a:srgbClr val="FF0000"/>
              </a:solidFill>
              <a:ln/>
            </p:spPr>
            <p:style>
              <a:lnRef idx="3">
                <a:schemeClr val="lt1"/>
              </a:lnRef>
              <a:fillRef idx="1">
                <a:schemeClr val="accent3"/>
              </a:fillRef>
              <a:effectRef idx="1">
                <a:schemeClr val="accent3"/>
              </a:effectRef>
              <a:fontRef idx="minor">
                <a:schemeClr val="lt1"/>
              </a:fontRef>
            </p:style>
            <p:txBody>
              <a:bodyPr rtlCol="0" anchor="ctr" anchorCtr="1"/>
              <a:lstStyle/>
              <a:p>
                <a:pPr algn="ctr"/>
                <a:r>
                  <a:rPr lang="zh-TW" altLang="en-US" sz="2000" b="1" dirty="0">
                    <a:latin typeface="Kozuka Gothic Pro B" pitchFamily="34" charset="-128"/>
                    <a:ea typeface="Kozuka Gothic Pro B" pitchFamily="34" charset="-128"/>
                  </a:rPr>
                  <a:t>１</a:t>
                </a:r>
              </a:p>
            </p:txBody>
          </p:sp>
          <p:sp>
            <p:nvSpPr>
              <p:cNvPr id="39" name="橢圓 38"/>
              <p:cNvSpPr/>
              <p:nvPr/>
            </p:nvSpPr>
            <p:spPr>
              <a:xfrm>
                <a:off x="6923440" y="2940320"/>
                <a:ext cx="504056" cy="540000"/>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nchorCtr="1"/>
              <a:lstStyle/>
              <a:p>
                <a:pPr algn="ctr"/>
                <a:r>
                  <a:rPr lang="zh-TW" altLang="en-US" sz="2000" b="1" dirty="0">
                    <a:latin typeface="Kozuka Gothic Pro B" pitchFamily="34" charset="-128"/>
                    <a:ea typeface="Kozuka Gothic Pro B" pitchFamily="34" charset="-128"/>
                  </a:rPr>
                  <a:t>２</a:t>
                </a:r>
              </a:p>
            </p:txBody>
          </p:sp>
          <p:sp>
            <p:nvSpPr>
              <p:cNvPr id="40" name="橢圓 39"/>
              <p:cNvSpPr/>
              <p:nvPr/>
            </p:nvSpPr>
            <p:spPr>
              <a:xfrm>
                <a:off x="6919180" y="3755232"/>
                <a:ext cx="504000" cy="54000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nchorCtr="1"/>
              <a:lstStyle/>
              <a:p>
                <a:pPr algn="ctr"/>
                <a:r>
                  <a:rPr lang="zh-TW" altLang="en-US" sz="2000" b="1" dirty="0">
                    <a:latin typeface="Kozuka Gothic Pro B" pitchFamily="34" charset="-128"/>
                    <a:ea typeface="Kozuka Gothic Pro B" pitchFamily="34" charset="-128"/>
                  </a:rPr>
                  <a:t>３</a:t>
                </a:r>
              </a:p>
            </p:txBody>
          </p:sp>
          <p:sp>
            <p:nvSpPr>
              <p:cNvPr id="41" name="橢圓 40"/>
              <p:cNvSpPr/>
              <p:nvPr/>
            </p:nvSpPr>
            <p:spPr>
              <a:xfrm>
                <a:off x="6919124" y="4830829"/>
                <a:ext cx="504056" cy="540000"/>
              </a:xfrm>
              <a:prstGeom prst="ellipse">
                <a:avLst/>
              </a:prstGeom>
              <a:ln/>
            </p:spPr>
            <p:style>
              <a:lnRef idx="3">
                <a:schemeClr val="lt1"/>
              </a:lnRef>
              <a:fillRef idx="1">
                <a:schemeClr val="accent4"/>
              </a:fillRef>
              <a:effectRef idx="1">
                <a:schemeClr val="accent4"/>
              </a:effectRef>
              <a:fontRef idx="minor">
                <a:schemeClr val="lt1"/>
              </a:fontRef>
            </p:style>
            <p:txBody>
              <a:bodyPr rtlCol="0" anchor="ctr" anchorCtr="1"/>
              <a:lstStyle/>
              <a:p>
                <a:pPr algn="ctr"/>
                <a:r>
                  <a:rPr lang="zh-TW" altLang="en-US" sz="2000" b="1" dirty="0">
                    <a:latin typeface="Kozuka Gothic Pro B" pitchFamily="34" charset="-128"/>
                    <a:ea typeface="Kozuka Gothic Pro B" pitchFamily="34" charset="-128"/>
                  </a:rPr>
                  <a:t>４</a:t>
                </a:r>
              </a:p>
            </p:txBody>
          </p:sp>
        </p:grpSp>
        <p:grpSp>
          <p:nvGrpSpPr>
            <p:cNvPr id="58" name="群組 57"/>
            <p:cNvGrpSpPr/>
            <p:nvPr/>
          </p:nvGrpSpPr>
          <p:grpSpPr>
            <a:xfrm>
              <a:off x="7372945" y="1955290"/>
              <a:ext cx="4380403" cy="3818401"/>
              <a:chOff x="7372945" y="1955290"/>
              <a:chExt cx="4380403" cy="3818401"/>
            </a:xfrm>
          </p:grpSpPr>
          <p:sp>
            <p:nvSpPr>
              <p:cNvPr id="42" name="文字方塊 41"/>
              <p:cNvSpPr txBox="1"/>
              <p:nvPr/>
            </p:nvSpPr>
            <p:spPr>
              <a:xfrm>
                <a:off x="7373845" y="1955290"/>
                <a:ext cx="4231039" cy="1138773"/>
              </a:xfrm>
              <a:prstGeom prst="rect">
                <a:avLst/>
              </a:prstGeom>
              <a:noFill/>
            </p:spPr>
            <p:txBody>
              <a:bodyPr wrap="square" rtlCol="0">
                <a:spAutoFit/>
              </a:bodyPr>
              <a:lstStyle/>
              <a:p>
                <a:r>
                  <a:rPr lang="zh-TW" altLang="en-US" sz="2000" b="1" dirty="0">
                    <a:solidFill>
                      <a:schemeClr val="accent3">
                        <a:lumMod val="50000"/>
                      </a:schemeClr>
                    </a:solidFill>
                    <a:ea typeface="微軟正黑體" panose="020B0604030504040204" pitchFamily="34" charset="-120"/>
                  </a:rPr>
                  <a:t>提升備審資料品質</a:t>
                </a:r>
              </a:p>
              <a:p>
                <a:pPr marL="90488"/>
                <a:r>
                  <a:rPr lang="zh-TW" altLang="en-US" sz="1600" dirty="0">
                    <a:ea typeface="微軟正黑體" panose="020B0604030504040204" pitchFamily="34" charset="-120"/>
                  </a:rPr>
                  <a:t>過去學生通常在高三學測後。才開始準備備審資料，鑑於時間匆促與資料佚失，許多備審資料往往失去真實性與準確性。</a:t>
                </a:r>
              </a:p>
            </p:txBody>
          </p:sp>
          <p:sp>
            <p:nvSpPr>
              <p:cNvPr id="43" name="文字方塊 42"/>
              <p:cNvSpPr txBox="1"/>
              <p:nvPr/>
            </p:nvSpPr>
            <p:spPr>
              <a:xfrm>
                <a:off x="7372945" y="3007176"/>
                <a:ext cx="4380403" cy="892552"/>
              </a:xfrm>
              <a:prstGeom prst="rect">
                <a:avLst/>
              </a:prstGeom>
              <a:noFill/>
            </p:spPr>
            <p:txBody>
              <a:bodyPr wrap="square" rtlCol="0">
                <a:spAutoFit/>
              </a:bodyPr>
              <a:lstStyle/>
              <a:p>
                <a:r>
                  <a:rPr lang="zh-TW" altLang="en-US" sz="2000" b="1" dirty="0">
                    <a:solidFill>
                      <a:schemeClr val="accent6">
                        <a:lumMod val="75000"/>
                      </a:schemeClr>
                    </a:solidFill>
                    <a:ea typeface="微軟正黑體" panose="020B0604030504040204" pitchFamily="34" charset="-120"/>
                  </a:rPr>
                  <a:t>呈現考試難以評量的學習成果</a:t>
                </a:r>
              </a:p>
              <a:p>
                <a:pPr marL="90488"/>
                <a:r>
                  <a:rPr lang="zh-TW" altLang="en-US" sz="1600" dirty="0">
                    <a:ea typeface="微軟正黑體" panose="020B0604030504040204" pitchFamily="34" charset="-120"/>
                  </a:rPr>
                  <a:t>尊重個別差異，重視考試成績以外的學習歷程，</a:t>
                </a:r>
                <a:r>
                  <a:rPr lang="zh-TW" altLang="en-US" sz="1600">
                    <a:ea typeface="微軟正黑體" panose="020B0604030504040204" pitchFamily="34" charset="-120"/>
                  </a:rPr>
                  <a:t>呈現學生個人特色。</a:t>
                </a:r>
                <a:endParaRPr lang="zh-TW" altLang="en-US" sz="1600" dirty="0">
                  <a:ea typeface="微軟正黑體" panose="020B0604030504040204" pitchFamily="34" charset="-120"/>
                </a:endParaRPr>
              </a:p>
            </p:txBody>
          </p:sp>
          <p:sp>
            <p:nvSpPr>
              <p:cNvPr id="44" name="文字方塊 43"/>
              <p:cNvSpPr txBox="1"/>
              <p:nvPr/>
            </p:nvSpPr>
            <p:spPr>
              <a:xfrm>
                <a:off x="7385301" y="3821724"/>
                <a:ext cx="4245959" cy="1138773"/>
              </a:xfrm>
              <a:prstGeom prst="rect">
                <a:avLst/>
              </a:prstGeom>
              <a:noFill/>
            </p:spPr>
            <p:txBody>
              <a:bodyPr wrap="square" rtlCol="0">
                <a:spAutoFit/>
              </a:bodyPr>
              <a:lstStyle/>
              <a:p>
                <a:r>
                  <a:rPr lang="zh-TW" altLang="en-US" sz="2000" b="1" dirty="0">
                    <a:solidFill>
                      <a:srgbClr val="C00000"/>
                    </a:solidFill>
                    <a:ea typeface="微軟正黑體" panose="020B0604030504040204" pitchFamily="34" charset="-120"/>
                  </a:rPr>
                  <a:t>展現個人特色和適性學習軌跡</a:t>
                </a:r>
              </a:p>
              <a:p>
                <a:pPr marL="90488" lvl="1"/>
                <a:r>
                  <a:rPr lang="zh-TW" altLang="en-US" sz="1600" dirty="0">
                    <a:ea typeface="微軟正黑體" panose="020B0604030504040204" pitchFamily="34" charset="-120"/>
                  </a:rPr>
                  <a:t>鼓勵學生定期記錄並整理自己的學習表現，重質不重量，展現個人學習表現的特色亮點與學習軌跡。</a:t>
                </a:r>
              </a:p>
            </p:txBody>
          </p:sp>
          <p:sp>
            <p:nvSpPr>
              <p:cNvPr id="45" name="文字方塊 44"/>
              <p:cNvSpPr txBox="1"/>
              <p:nvPr/>
            </p:nvSpPr>
            <p:spPr>
              <a:xfrm>
                <a:off x="7385303" y="4881139"/>
                <a:ext cx="4258314" cy="892552"/>
              </a:xfrm>
              <a:prstGeom prst="rect">
                <a:avLst/>
              </a:prstGeom>
              <a:noFill/>
            </p:spPr>
            <p:txBody>
              <a:bodyPr wrap="square" rtlCol="0">
                <a:spAutoFit/>
              </a:bodyPr>
              <a:lstStyle/>
              <a:p>
                <a:r>
                  <a:rPr lang="zh-TW" altLang="en-US" sz="2000" b="1" dirty="0">
                    <a:solidFill>
                      <a:srgbClr val="0000FF"/>
                    </a:solidFill>
                    <a:ea typeface="微軟正黑體" panose="020B0604030504040204" pitchFamily="34" charset="-120"/>
                  </a:rPr>
                  <a:t>協助學生生涯探索及定向參考</a:t>
                </a:r>
                <a:endParaRPr lang="en-US" altLang="zh-TW" sz="2000" b="1" dirty="0">
                  <a:solidFill>
                    <a:srgbClr val="0000FF"/>
                  </a:solidFill>
                  <a:ea typeface="微軟正黑體" panose="020B0604030504040204" pitchFamily="34" charset="-120"/>
                </a:endParaRPr>
              </a:p>
              <a:p>
                <a:pPr marL="90488"/>
                <a:r>
                  <a:rPr lang="zh-TW" altLang="en-US" sz="1600" dirty="0">
                    <a:ea typeface="微軟正黑體" panose="020B0604030504040204" pitchFamily="34" charset="-120"/>
                  </a:rPr>
                  <a:t>學生透過整理學習歷程檔案的過程中，可以及早思索自我興趣性向，逐步釐清生涯定向。</a:t>
                </a:r>
                <a:endParaRPr lang="zh-TW" altLang="en-US" sz="1400" dirty="0">
                  <a:ea typeface="微軟正黑體" panose="020B0604030504040204" pitchFamily="34" charset="-120"/>
                </a:endParaRPr>
              </a:p>
            </p:txBody>
          </p:sp>
        </p:grpSp>
      </p:grpSp>
      <p:sp>
        <p:nvSpPr>
          <p:cNvPr id="46" name="矩形 45"/>
          <p:cNvSpPr/>
          <p:nvPr/>
        </p:nvSpPr>
        <p:spPr>
          <a:xfrm>
            <a:off x="6919472" y="1263081"/>
            <a:ext cx="4613814" cy="521721"/>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2400" b="1" dirty="0">
                <a:solidFill>
                  <a:schemeClr val="bg1"/>
                </a:solidFill>
                <a:latin typeface="微軟正黑體" panose="020B0604030504040204" pitchFamily="34" charset="-120"/>
                <a:ea typeface="微軟正黑體" panose="020B0604030504040204" pitchFamily="34" charset="-120"/>
              </a:rPr>
              <a:t>一步一腳印，累積學習成果</a:t>
            </a:r>
          </a:p>
        </p:txBody>
      </p:sp>
      <p:sp>
        <p:nvSpPr>
          <p:cNvPr id="52" name="文字方塊 51"/>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14</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45172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5"/>
          </p:nvPr>
        </p:nvSpPr>
        <p:spPr/>
        <p:txBody>
          <a:bodyPr/>
          <a:lstStyle/>
          <a:p>
            <a:r>
              <a:rPr lang="zh-TW" altLang="en-US" b="1" dirty="0"/>
              <a:t>學生學習歷程檔案</a:t>
            </a:r>
            <a:r>
              <a:rPr lang="zh-TW" altLang="en-US" b="1" dirty="0">
                <a:solidFill>
                  <a:schemeClr val="accent4"/>
                </a:solidFill>
              </a:rPr>
              <a:t>蒐集的資料</a:t>
            </a:r>
          </a:p>
        </p:txBody>
      </p:sp>
      <p:sp>
        <p:nvSpPr>
          <p:cNvPr id="11" name="文字方塊 10"/>
          <p:cNvSpPr txBox="1"/>
          <p:nvPr/>
        </p:nvSpPr>
        <p:spPr>
          <a:xfrm>
            <a:off x="9779482" y="3195209"/>
            <a:ext cx="1941557" cy="345094"/>
          </a:xfrm>
          <a:prstGeom prst="rect">
            <a:avLst/>
          </a:prstGeom>
          <a:noFill/>
        </p:spPr>
        <p:txBody>
          <a:bodyPr wrap="none" rtlCol="0">
            <a:spAutoFit/>
          </a:bodyPr>
          <a:lstStyle/>
          <a:p>
            <a:pPr>
              <a:lnSpc>
                <a:spcPct val="130000"/>
              </a:lnSpc>
              <a:spcBef>
                <a:spcPts val="600"/>
              </a:spcBef>
            </a:pPr>
            <a:r>
              <a:rPr lang="en-US" altLang="zh-TW" sz="1400" b="1" kern="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a:t>
            </a:r>
            <a:r>
              <a:rPr lang="zh-TW" altLang="en-US" sz="1400" b="1" kern="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不包含課程諮詢紀錄</a:t>
            </a:r>
            <a:r>
              <a:rPr lang="en-US" altLang="zh-TW" sz="1400" b="1" kern="0" dirty="0">
                <a:solidFill>
                  <a:schemeClr val="accent5">
                    <a:lumMod val="50000"/>
                  </a:schemeClr>
                </a:solidFill>
                <a:latin typeface="微软雅黑" panose="020B0503020204020204" pitchFamily="34" charset="-122"/>
                <a:ea typeface="微软雅黑" panose="020B0503020204020204" pitchFamily="34" charset="-122"/>
                <a:cs typeface="+mn-ea"/>
                <a:sym typeface="+mn-lt"/>
              </a:rPr>
              <a:t>)</a:t>
            </a:r>
            <a:endParaRPr lang="zh-TW" altLang="en-US" sz="1400" b="1" kern="0" dirty="0">
              <a:solidFill>
                <a:schemeClr val="accent5">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向右箭號 8"/>
          <p:cNvSpPr/>
          <p:nvPr/>
        </p:nvSpPr>
        <p:spPr>
          <a:xfrm>
            <a:off x="5436082" y="2678292"/>
            <a:ext cx="1331400" cy="1817370"/>
          </a:xfrm>
          <a:prstGeom prst="rightArrow">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TW" altLang="en-US" sz="2000" dirty="0">
                <a:solidFill>
                  <a:schemeClr val="tx1"/>
                </a:solidFill>
                <a:latin typeface="微软雅黑" panose="020B0503020204020204" pitchFamily="34" charset="-122"/>
                <a:ea typeface="微软雅黑" panose="020B0503020204020204" pitchFamily="34" charset="-122"/>
              </a:rPr>
              <a:t>提交</a:t>
            </a:r>
          </a:p>
        </p:txBody>
      </p:sp>
      <p:grpSp>
        <p:nvGrpSpPr>
          <p:cNvPr id="19" name="群組 18"/>
          <p:cNvGrpSpPr/>
          <p:nvPr/>
        </p:nvGrpSpPr>
        <p:grpSpPr>
          <a:xfrm>
            <a:off x="422119" y="1278653"/>
            <a:ext cx="4872559" cy="4564286"/>
            <a:chOff x="422119" y="1278653"/>
            <a:chExt cx="4872559" cy="4564286"/>
          </a:xfrm>
        </p:grpSpPr>
        <p:grpSp>
          <p:nvGrpSpPr>
            <p:cNvPr id="17" name="群組 16"/>
            <p:cNvGrpSpPr/>
            <p:nvPr/>
          </p:nvGrpSpPr>
          <p:grpSpPr>
            <a:xfrm>
              <a:off x="422119" y="1278653"/>
              <a:ext cx="4872559" cy="4564286"/>
              <a:chOff x="422119" y="1278653"/>
              <a:chExt cx="4872559" cy="4564286"/>
            </a:xfrm>
          </p:grpSpPr>
          <p:grpSp>
            <p:nvGrpSpPr>
              <p:cNvPr id="6" name="群組 5"/>
              <p:cNvGrpSpPr/>
              <p:nvPr/>
            </p:nvGrpSpPr>
            <p:grpSpPr>
              <a:xfrm>
                <a:off x="422119" y="1278653"/>
                <a:ext cx="4855299" cy="4276938"/>
                <a:chOff x="695401" y="1115419"/>
                <a:chExt cx="5149725" cy="3794206"/>
              </a:xfrm>
            </p:grpSpPr>
            <p:pic>
              <p:nvPicPr>
                <p:cNvPr id="10" name="圖片 9"/>
                <p:cNvPicPr>
                  <a:picLocks noChangeAspect="1"/>
                </p:cNvPicPr>
                <p:nvPr/>
              </p:nvPicPr>
              <p:blipFill rotWithShape="1">
                <a:blip r:embed="rId4"/>
                <a:srcRect r="49988" b="33735"/>
                <a:stretch/>
              </p:blipFill>
              <p:spPr>
                <a:xfrm>
                  <a:off x="695401" y="1115419"/>
                  <a:ext cx="5149725" cy="3744969"/>
                </a:xfrm>
                <a:prstGeom prst="rect">
                  <a:avLst/>
                </a:prstGeom>
              </p:spPr>
            </p:pic>
            <p:sp>
              <p:nvSpPr>
                <p:cNvPr id="7" name="右大括弧 6"/>
                <p:cNvSpPr/>
                <p:nvPr/>
              </p:nvSpPr>
              <p:spPr>
                <a:xfrm>
                  <a:off x="3889717" y="1322363"/>
                  <a:ext cx="344658" cy="3587262"/>
                </a:xfrm>
                <a:prstGeom prst="rightBrace">
                  <a:avLst>
                    <a:gd name="adj1" fmla="val 14455"/>
                    <a:gd name="adj2" fmla="val 62127"/>
                  </a:avLst>
                </a:prstGeom>
                <a:ln w="38100">
                  <a:solidFill>
                    <a:srgbClr val="FDA9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8" name="文字方塊 7"/>
              <p:cNvSpPr txBox="1"/>
              <p:nvPr/>
            </p:nvSpPr>
            <p:spPr>
              <a:xfrm>
                <a:off x="1010372" y="3140529"/>
                <a:ext cx="2657806" cy="343556"/>
              </a:xfrm>
              <a:prstGeom prst="rect">
                <a:avLst/>
              </a:prstGeom>
              <a:noFill/>
            </p:spPr>
            <p:txBody>
              <a:bodyPr wrap="square" rtlCol="0">
                <a:spAutoFit/>
              </a:bodyPr>
              <a:lstStyle/>
              <a:p>
                <a:pPr>
                  <a:lnSpc>
                    <a:spcPct val="130000"/>
                  </a:lnSpc>
                  <a:spcBef>
                    <a:spcPts val="600"/>
                  </a:spcBef>
                </a:pP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rPr>
                  <a:t>包含學業成績、課程諮詢紀錄</a:t>
                </a: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endPar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endParaRPr>
              </a:p>
            </p:txBody>
          </p:sp>
          <p:sp>
            <p:nvSpPr>
              <p:cNvPr id="12" name="矩形 11"/>
              <p:cNvSpPr/>
              <p:nvPr/>
            </p:nvSpPr>
            <p:spPr>
              <a:xfrm>
                <a:off x="1202953" y="2101774"/>
                <a:ext cx="2284600" cy="372410"/>
              </a:xfrm>
              <a:prstGeom prst="rect">
                <a:avLst/>
              </a:prstGeom>
            </p:spPr>
            <p:txBody>
              <a:bodyPr wrap="none">
                <a:spAutoFit/>
              </a:bodyPr>
              <a:lstStyle/>
              <a:p>
                <a:pPr lvl="0">
                  <a:lnSpc>
                    <a:spcPct val="130000"/>
                  </a:lnSpc>
                  <a:spcBef>
                    <a:spcPts val="600"/>
                  </a:spcBef>
                </a:pP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rPr>
                  <a:t>包含學籍資料、幹部紀錄</a:t>
                </a: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endPar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endParaRPr>
              </a:p>
            </p:txBody>
          </p:sp>
          <p:sp>
            <p:nvSpPr>
              <p:cNvPr id="14" name="文字方塊 13"/>
              <p:cNvSpPr txBox="1"/>
              <p:nvPr/>
            </p:nvSpPr>
            <p:spPr>
              <a:xfrm>
                <a:off x="1024506" y="4135048"/>
                <a:ext cx="2643672" cy="343556"/>
              </a:xfrm>
              <a:prstGeom prst="rect">
                <a:avLst/>
              </a:prstGeom>
              <a:noFill/>
            </p:spPr>
            <p:txBody>
              <a:bodyPr wrap="none" rtlCol="0">
                <a:spAutoFit/>
              </a:bodyPr>
              <a:lstStyle/>
              <a:p>
                <a:pPr>
                  <a:lnSpc>
                    <a:spcPct val="130000"/>
                  </a:lnSpc>
                  <a:spcBef>
                    <a:spcPts val="600"/>
                  </a:spcBef>
                </a:pP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rPr>
                  <a:t>包含修課產出之作業、作品等</a:t>
                </a: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endPar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endParaRPr>
              </a:p>
            </p:txBody>
          </p:sp>
          <p:sp>
            <p:nvSpPr>
              <p:cNvPr id="15" name="文字方塊 14"/>
              <p:cNvSpPr txBox="1"/>
              <p:nvPr/>
            </p:nvSpPr>
            <p:spPr>
              <a:xfrm>
                <a:off x="1202953" y="5190453"/>
                <a:ext cx="2293782" cy="652486"/>
              </a:xfrm>
              <a:prstGeom prst="rect">
                <a:avLst/>
              </a:prstGeom>
              <a:noFill/>
            </p:spPr>
            <p:txBody>
              <a:bodyPr wrap="square" rtlCol="0">
                <a:spAutoFit/>
              </a:bodyPr>
              <a:lstStyle/>
              <a:p>
                <a:pPr marL="87313" indent="-87313">
                  <a:lnSpc>
                    <a:spcPct val="130000"/>
                  </a:lnSpc>
                  <a:spcBef>
                    <a:spcPts val="600"/>
                  </a:spcBef>
                </a:pP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rPr>
                  <a:t>包含彈性學習時間、團體活動時間及其他表現</a:t>
                </a:r>
                <a:r>
                  <a:rPr lang="en-US" altLang="zh-TW" sz="1400" b="1" kern="0" dirty="0">
                    <a:solidFill>
                      <a:srgbClr val="C00000"/>
                    </a:solidFill>
                    <a:latin typeface="微軟正黑體" panose="020B0604030504040204" pitchFamily="34" charset="-120"/>
                    <a:ea typeface="微軟正黑體" panose="020B0604030504040204" pitchFamily="34" charset="-120"/>
                    <a:cs typeface="+mn-ea"/>
                    <a:sym typeface="+mn-lt"/>
                  </a:rPr>
                  <a:t>)</a:t>
                </a:r>
                <a:endParaRPr lang="zh-TW" altLang="en-US" sz="1400" b="1" kern="0" dirty="0">
                  <a:solidFill>
                    <a:srgbClr val="C00000"/>
                  </a:solidFill>
                  <a:latin typeface="微軟正黑體" panose="020B0604030504040204" pitchFamily="34" charset="-120"/>
                  <a:ea typeface="微軟正黑體" panose="020B0604030504040204" pitchFamily="34" charset="-120"/>
                  <a:cs typeface="+mn-ea"/>
                  <a:sym typeface="+mn-lt"/>
                </a:endParaRPr>
              </a:p>
            </p:txBody>
          </p:sp>
          <p:graphicFrame>
            <p:nvGraphicFramePr>
              <p:cNvPr id="13" name="物件 12"/>
              <p:cNvGraphicFramePr>
                <a:graphicFrameLocks noChangeAspect="1"/>
              </p:cNvGraphicFramePr>
              <p:nvPr/>
            </p:nvGraphicFramePr>
            <p:xfrm>
              <a:off x="3864725" y="1278653"/>
              <a:ext cx="1429953" cy="3802662"/>
            </p:xfrm>
            <a:graphic>
              <a:graphicData uri="http://schemas.openxmlformats.org/presentationml/2006/ole">
                <mc:AlternateContent xmlns:mc="http://schemas.openxmlformats.org/markup-compatibility/2006">
                  <mc:Choice xmlns:v="urn:schemas-microsoft-com:vml" Requires="v">
                    <p:oleObj spid="_x0000_s17469" name="PhotoImpact" r:id="rId5" imgW="1075680" imgH="2862000" progId="PI3.Image">
                      <p:embed/>
                    </p:oleObj>
                  </mc:Choice>
                  <mc:Fallback>
                    <p:oleObj name="PhotoImpact" r:id="rId5" imgW="1075680" imgH="2862000" progId="PI3.Image">
                      <p:embed/>
                      <p:pic>
                        <p:nvPicPr>
                          <p:cNvPr id="13" name="物件 12"/>
                          <p:cNvPicPr/>
                          <p:nvPr/>
                        </p:nvPicPr>
                        <p:blipFill>
                          <a:blip r:embed="rId6"/>
                          <a:stretch>
                            <a:fillRect/>
                          </a:stretch>
                        </p:blipFill>
                        <p:spPr>
                          <a:xfrm>
                            <a:off x="3864725" y="1278653"/>
                            <a:ext cx="1429953" cy="3802662"/>
                          </a:xfrm>
                          <a:prstGeom prst="rect">
                            <a:avLst/>
                          </a:prstGeom>
                        </p:spPr>
                      </p:pic>
                    </p:oleObj>
                  </mc:Fallback>
                </mc:AlternateContent>
              </a:graphicData>
            </a:graphic>
          </p:graphicFrame>
        </p:grpSp>
        <p:sp>
          <p:nvSpPr>
            <p:cNvPr id="18" name="矩形 17"/>
            <p:cNvSpPr/>
            <p:nvPr/>
          </p:nvSpPr>
          <p:spPr>
            <a:xfrm>
              <a:off x="3944208" y="3453259"/>
              <a:ext cx="1234696" cy="853567"/>
            </a:xfrm>
            <a:prstGeom prst="rect">
              <a:avLst/>
            </a:prstGeom>
          </p:spPr>
          <p:txBody>
            <a:bodyPr wrap="square">
              <a:spAutoFit/>
            </a:bodyPr>
            <a:lstStyle/>
            <a:p>
              <a:pPr algn="ctr">
                <a:lnSpc>
                  <a:spcPct val="130000"/>
                </a:lnSpc>
                <a:spcBef>
                  <a:spcPts val="600"/>
                </a:spcBef>
              </a:pPr>
              <a:r>
                <a:rPr lang="zh-TW" altLang="en-US" sz="2000" b="1" dirty="0">
                  <a:solidFill>
                    <a:schemeClr val="bg1"/>
                  </a:solidFill>
                  <a:latin typeface="微软雅黑" panose="020B0503020204020204" pitchFamily="34" charset="-122"/>
                  <a:ea typeface="微软雅黑" panose="020B0503020204020204" pitchFamily="34" charset="-122"/>
                </a:rPr>
                <a:t>學習歷程學校平臺</a:t>
              </a:r>
              <a:endParaRPr lang="en-US" altLang="zh-TW" sz="2000" b="1" dirty="0">
                <a:solidFill>
                  <a:schemeClr val="bg1"/>
                </a:solidFill>
                <a:latin typeface="微软雅黑" panose="020B0503020204020204" pitchFamily="34" charset="-122"/>
                <a:ea typeface="微软雅黑" panose="020B0503020204020204" pitchFamily="34" charset="-122"/>
              </a:endParaRPr>
            </a:p>
          </p:txBody>
        </p:sp>
      </p:grpSp>
      <p:grpSp>
        <p:nvGrpSpPr>
          <p:cNvPr id="22" name="群組 21"/>
          <p:cNvGrpSpPr/>
          <p:nvPr/>
        </p:nvGrpSpPr>
        <p:grpSpPr>
          <a:xfrm>
            <a:off x="6878317" y="80920"/>
            <a:ext cx="5086150" cy="5623642"/>
            <a:chOff x="6878317" y="80920"/>
            <a:chExt cx="5086150" cy="5623642"/>
          </a:xfrm>
        </p:grpSpPr>
        <p:pic>
          <p:nvPicPr>
            <p:cNvPr id="4" name="圖片 3"/>
            <p:cNvPicPr>
              <a:picLocks noChangeAspect="1"/>
            </p:cNvPicPr>
            <p:nvPr/>
          </p:nvPicPr>
          <p:blipFill rotWithShape="1">
            <a:blip r:embed="rId4"/>
            <a:srcRect l="50485"/>
            <a:stretch/>
          </p:blipFill>
          <p:spPr>
            <a:xfrm>
              <a:off x="6895577" y="80920"/>
              <a:ext cx="5068890" cy="5623642"/>
            </a:xfrm>
            <a:prstGeom prst="rect">
              <a:avLst/>
            </a:prstGeom>
          </p:spPr>
        </p:pic>
        <p:graphicFrame>
          <p:nvGraphicFramePr>
            <p:cNvPr id="20" name="物件 19"/>
            <p:cNvGraphicFramePr>
              <a:graphicFrameLocks noChangeAspect="1"/>
            </p:cNvGraphicFramePr>
            <p:nvPr/>
          </p:nvGraphicFramePr>
          <p:xfrm>
            <a:off x="6878317" y="1756506"/>
            <a:ext cx="1463452" cy="3818009"/>
          </p:xfrm>
          <a:graphic>
            <a:graphicData uri="http://schemas.openxmlformats.org/presentationml/2006/ole">
              <mc:AlternateContent xmlns:mc="http://schemas.openxmlformats.org/markup-compatibility/2006">
                <mc:Choice xmlns:v="urn:schemas-microsoft-com:vml" Requires="v">
                  <p:oleObj spid="_x0000_s17470" name="PhotoImpact" r:id="rId7" imgW="1069560" imgH="2862000" progId="PI3.Image">
                    <p:embed/>
                  </p:oleObj>
                </mc:Choice>
                <mc:Fallback>
                  <p:oleObj name="PhotoImpact" r:id="rId7" imgW="1069560" imgH="2862000" progId="PI3.Image">
                    <p:embed/>
                    <p:pic>
                      <p:nvPicPr>
                        <p:cNvPr id="20" name="物件 19"/>
                        <p:cNvPicPr/>
                        <p:nvPr/>
                      </p:nvPicPr>
                      <p:blipFill>
                        <a:blip r:embed="rId8"/>
                        <a:stretch>
                          <a:fillRect/>
                        </a:stretch>
                      </p:blipFill>
                      <p:spPr>
                        <a:xfrm>
                          <a:off x="6878317" y="1756506"/>
                          <a:ext cx="1463452" cy="3818009"/>
                        </a:xfrm>
                        <a:prstGeom prst="rect">
                          <a:avLst/>
                        </a:prstGeom>
                      </p:spPr>
                    </p:pic>
                  </p:oleObj>
                </mc:Fallback>
              </mc:AlternateContent>
            </a:graphicData>
          </a:graphic>
        </p:graphicFrame>
        <p:sp>
          <p:nvSpPr>
            <p:cNvPr id="21" name="矩形 20"/>
            <p:cNvSpPr/>
            <p:nvPr/>
          </p:nvSpPr>
          <p:spPr>
            <a:xfrm>
              <a:off x="6908886" y="3797742"/>
              <a:ext cx="1389576" cy="892552"/>
            </a:xfrm>
            <a:prstGeom prst="rect">
              <a:avLst/>
            </a:prstGeom>
          </p:spPr>
          <p:txBody>
            <a:bodyPr wrap="square" lIns="36000" rIns="36000">
              <a:spAutoFit/>
            </a:bodyPr>
            <a:lstStyle/>
            <a:p>
              <a:pPr algn="ctr">
                <a:lnSpc>
                  <a:spcPct val="130000"/>
                </a:lnSpc>
                <a:spcBef>
                  <a:spcPts val="600"/>
                </a:spcBef>
              </a:pPr>
              <a:r>
                <a:rPr lang="zh-TW" altLang="en-US" sz="2000" b="1" dirty="0">
                  <a:solidFill>
                    <a:schemeClr val="bg1"/>
                  </a:solidFill>
                  <a:latin typeface="微软雅黑" panose="020B0503020204020204" pitchFamily="34" charset="-122"/>
                  <a:ea typeface="微软雅黑" panose="020B0503020204020204" pitchFamily="34" charset="-122"/>
                </a:rPr>
                <a:t>學習歷程</a:t>
              </a:r>
              <a:r>
                <a:rPr lang="en-US" altLang="zh-TW" sz="2000" b="1" dirty="0">
                  <a:solidFill>
                    <a:schemeClr val="bg1"/>
                  </a:solidFill>
                  <a:latin typeface="微软雅黑" panose="020B0503020204020204" pitchFamily="34" charset="-122"/>
                  <a:ea typeface="微软雅黑" panose="020B0503020204020204" pitchFamily="34" charset="-122"/>
                </a:rPr>
                <a:t/>
              </a:r>
              <a:br>
                <a:rPr lang="en-US" altLang="zh-TW" sz="2000" b="1" dirty="0">
                  <a:solidFill>
                    <a:schemeClr val="bg1"/>
                  </a:solidFill>
                  <a:latin typeface="微软雅黑" panose="020B0503020204020204" pitchFamily="34" charset="-122"/>
                  <a:ea typeface="微软雅黑" panose="020B0503020204020204" pitchFamily="34" charset="-122"/>
                </a:rPr>
              </a:br>
              <a:r>
                <a:rPr lang="zh-TW" altLang="en-US" sz="2000" b="1" dirty="0">
                  <a:solidFill>
                    <a:schemeClr val="bg1"/>
                  </a:solidFill>
                  <a:latin typeface="微软雅黑" panose="020B0503020204020204" pitchFamily="34" charset="-122"/>
                  <a:ea typeface="微软雅黑" panose="020B0503020204020204" pitchFamily="34" charset="-122"/>
                </a:rPr>
                <a:t>中央資料庫</a:t>
              </a:r>
              <a:endParaRPr lang="en-US" altLang="zh-TW" sz="2000" b="1" dirty="0">
                <a:solidFill>
                  <a:schemeClr val="bg1"/>
                </a:solidFill>
                <a:latin typeface="微软雅黑" panose="020B0503020204020204" pitchFamily="34" charset="-122"/>
                <a:ea typeface="微软雅黑" panose="020B0503020204020204" pitchFamily="34" charset="-122"/>
              </a:endParaRPr>
            </a:p>
          </p:txBody>
        </p:sp>
        <p:pic>
          <p:nvPicPr>
            <p:cNvPr id="1032" name="Picture 8" descr="ãæè²é¨ãçåçæå°çµæ"/>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81393" y="2236386"/>
              <a:ext cx="1257300" cy="1257300"/>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文字方塊 22"/>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15</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66184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5"/>
          </p:nvPr>
        </p:nvSpPr>
        <p:spPr>
          <a:xfrm>
            <a:off x="695402" y="254698"/>
            <a:ext cx="10909576" cy="584775"/>
          </a:xfrm>
        </p:spPr>
        <p:txBody>
          <a:bodyPr/>
          <a:lstStyle/>
          <a:p>
            <a:r>
              <a:rPr lang="zh-TW" altLang="en-US" b="1" dirty="0"/>
              <a:t>學生學習歷程檔案</a:t>
            </a:r>
            <a:r>
              <a:rPr lang="zh-TW" altLang="en-US" b="1" dirty="0">
                <a:solidFill>
                  <a:schemeClr val="accent4"/>
                </a:solidFill>
              </a:rPr>
              <a:t>蒐集項目詳細內容</a:t>
            </a:r>
          </a:p>
        </p:txBody>
      </p:sp>
      <p:graphicFrame>
        <p:nvGraphicFramePr>
          <p:cNvPr id="5" name="表格 4"/>
          <p:cNvGraphicFramePr>
            <a:graphicFrameLocks noGrp="1"/>
          </p:cNvGraphicFramePr>
          <p:nvPr>
            <p:extLst>
              <p:ext uri="{D42A27DB-BD31-4B8C-83A1-F6EECF244321}">
                <p14:modId xmlns:p14="http://schemas.microsoft.com/office/powerpoint/2010/main" val="3363404603"/>
              </p:ext>
            </p:extLst>
          </p:nvPr>
        </p:nvGraphicFramePr>
        <p:xfrm>
          <a:off x="307825" y="1025718"/>
          <a:ext cx="11684729" cy="5738339"/>
        </p:xfrm>
        <a:graphic>
          <a:graphicData uri="http://schemas.openxmlformats.org/drawingml/2006/table">
            <a:tbl>
              <a:tblPr firstRow="1" bandRow="1">
                <a:tableStyleId>{5C22544A-7EE6-4342-B048-85BDC9FD1C3A}</a:tableStyleId>
              </a:tblPr>
              <a:tblGrid>
                <a:gridCol w="1209586">
                  <a:extLst>
                    <a:ext uri="{9D8B030D-6E8A-4147-A177-3AD203B41FA5}">
                      <a16:colId xmlns:a16="http://schemas.microsoft.com/office/drawing/2014/main" val="20000"/>
                    </a:ext>
                  </a:extLst>
                </a:gridCol>
                <a:gridCol w="4770081">
                  <a:extLst>
                    <a:ext uri="{9D8B030D-6E8A-4147-A177-3AD203B41FA5}">
                      <a16:colId xmlns:a16="http://schemas.microsoft.com/office/drawing/2014/main" val="20001"/>
                    </a:ext>
                  </a:extLst>
                </a:gridCol>
                <a:gridCol w="568520">
                  <a:extLst>
                    <a:ext uri="{9D8B030D-6E8A-4147-A177-3AD203B41FA5}">
                      <a16:colId xmlns:a16="http://schemas.microsoft.com/office/drawing/2014/main" val="3881552413"/>
                    </a:ext>
                  </a:extLst>
                </a:gridCol>
                <a:gridCol w="1232452">
                  <a:extLst>
                    <a:ext uri="{9D8B030D-6E8A-4147-A177-3AD203B41FA5}">
                      <a16:colId xmlns:a16="http://schemas.microsoft.com/office/drawing/2014/main" val="20002"/>
                    </a:ext>
                  </a:extLst>
                </a:gridCol>
                <a:gridCol w="3904090">
                  <a:extLst>
                    <a:ext uri="{9D8B030D-6E8A-4147-A177-3AD203B41FA5}">
                      <a16:colId xmlns:a16="http://schemas.microsoft.com/office/drawing/2014/main" val="20003"/>
                    </a:ext>
                  </a:extLst>
                </a:gridCol>
              </a:tblGrid>
              <a:tr h="449093">
                <a:tc gridSpan="2">
                  <a:txBody>
                    <a:bodyPr/>
                    <a:lstStyle/>
                    <a:p>
                      <a:pPr algn="ctr"/>
                      <a:r>
                        <a:rPr lang="zh-TW" altLang="en-US" sz="2400" dirty="0"/>
                        <a:t>學習歷程學校平臺</a:t>
                      </a:r>
                    </a:p>
                  </a:txBody>
                  <a:tcPr/>
                </a:tc>
                <a:tc hMerge="1">
                  <a:txBody>
                    <a:bodyPr/>
                    <a:lstStyle/>
                    <a:p>
                      <a:endParaRPr lang="zh-TW" altLang="en-US" dirty="0"/>
                    </a:p>
                  </a:txBody>
                  <a:tcPr/>
                </a:tc>
                <a:tc>
                  <a:txBody>
                    <a:bodyPr/>
                    <a:lstStyle/>
                    <a:p>
                      <a:pPr algn="ctr"/>
                      <a:endParaRPr lang="zh-TW" altLang="en-US" sz="1400" dirty="0">
                        <a:solidFill>
                          <a:srgbClr val="3333FF"/>
                        </a:solidFill>
                      </a:endParaRPr>
                    </a:p>
                  </a:txBody>
                  <a:tcPr>
                    <a:solidFill>
                      <a:srgbClr val="E8F4F8"/>
                    </a:solidFill>
                  </a:tcPr>
                </a:tc>
                <a:tc gridSpan="2">
                  <a:txBody>
                    <a:bodyPr/>
                    <a:lstStyle/>
                    <a:p>
                      <a:pPr algn="ctr"/>
                      <a:r>
                        <a:rPr lang="zh-TW" altLang="en-US" sz="2400" dirty="0">
                          <a:solidFill>
                            <a:schemeClr val="bg1"/>
                          </a:solidFill>
                        </a:rPr>
                        <a:t>學習歷程中央資料庫</a:t>
                      </a:r>
                    </a:p>
                  </a:txBody>
                  <a:tcPr>
                    <a:solidFill>
                      <a:schemeClr val="accent2"/>
                    </a:solidFill>
                  </a:tcPr>
                </a:tc>
                <a:tc hMerge="1">
                  <a:txBody>
                    <a:bodyPr/>
                    <a:lstStyle/>
                    <a:p>
                      <a:endParaRPr lang="zh-TW" altLang="en-US" dirty="0"/>
                    </a:p>
                  </a:txBody>
                  <a:tcPr/>
                </a:tc>
                <a:extLst>
                  <a:ext uri="{0D108BD9-81ED-4DB2-BD59-A6C34878D82A}">
                    <a16:rowId xmlns:a16="http://schemas.microsoft.com/office/drawing/2014/main" val="10000"/>
                  </a:ext>
                </a:extLst>
              </a:tr>
              <a:tr h="389214">
                <a:tc>
                  <a:txBody>
                    <a:bodyPr/>
                    <a:lstStyle/>
                    <a:p>
                      <a:pPr algn="ctr"/>
                      <a:r>
                        <a:rPr lang="zh-TW" altLang="en-US" sz="2000" dirty="0"/>
                        <a:t>項目</a:t>
                      </a:r>
                    </a:p>
                  </a:txBody>
                  <a:tcPr>
                    <a:solidFill>
                      <a:schemeClr val="accent2">
                        <a:lumMod val="40000"/>
                        <a:lumOff val="60000"/>
                      </a:schemeClr>
                    </a:solidFill>
                  </a:tcPr>
                </a:tc>
                <a:tc>
                  <a:txBody>
                    <a:bodyPr/>
                    <a:lstStyle/>
                    <a:p>
                      <a:pPr algn="ctr"/>
                      <a:r>
                        <a:rPr lang="zh-TW" altLang="en-US" sz="2000" dirty="0"/>
                        <a:t>內容</a:t>
                      </a:r>
                    </a:p>
                  </a:txBody>
                  <a:tcPr>
                    <a:solidFill>
                      <a:schemeClr val="accent2">
                        <a:lumMod val="40000"/>
                        <a:lumOff val="60000"/>
                      </a:schemeClr>
                    </a:solidFill>
                  </a:tcPr>
                </a:tc>
                <a:tc>
                  <a:txBody>
                    <a:bodyPr/>
                    <a:lstStyle/>
                    <a:p>
                      <a:pPr marL="0" algn="ctr" defTabSz="1219170" rtl="0" eaLnBrk="1" latinLnBrk="0" hangingPunct="1"/>
                      <a:endParaRPr lang="zh-TW" altLang="en-US" sz="1200" kern="1200" dirty="0">
                        <a:solidFill>
                          <a:schemeClr val="dk1"/>
                        </a:solidFill>
                        <a:latin typeface="+mn-lt"/>
                        <a:ea typeface="+mn-ea"/>
                        <a:cs typeface="+mn-cs"/>
                      </a:endParaRPr>
                    </a:p>
                  </a:txBody>
                  <a:tcPr>
                    <a:solidFill>
                      <a:srgbClr val="E8F4F8"/>
                    </a:solidFill>
                  </a:tcPr>
                </a:tc>
                <a:tc>
                  <a:txBody>
                    <a:bodyPr/>
                    <a:lstStyle/>
                    <a:p>
                      <a:pPr marL="0" algn="ctr" defTabSz="1219170" rtl="0" eaLnBrk="1" latinLnBrk="0" hangingPunct="1"/>
                      <a:r>
                        <a:rPr lang="zh-TW" altLang="en-US" sz="2000" kern="1200" dirty="0">
                          <a:solidFill>
                            <a:schemeClr val="dk1"/>
                          </a:solidFill>
                          <a:latin typeface="+mn-lt"/>
                          <a:ea typeface="+mn-ea"/>
                          <a:cs typeface="+mn-cs"/>
                        </a:rPr>
                        <a:t>項目</a:t>
                      </a:r>
                    </a:p>
                  </a:txBody>
                  <a:tcPr>
                    <a:solidFill>
                      <a:schemeClr val="accent2">
                        <a:lumMod val="40000"/>
                        <a:lumOff val="60000"/>
                      </a:schemeClr>
                    </a:solidFill>
                  </a:tcPr>
                </a:tc>
                <a:tc>
                  <a:txBody>
                    <a:bodyPr/>
                    <a:lstStyle/>
                    <a:p>
                      <a:pPr algn="ctr"/>
                      <a:r>
                        <a:rPr lang="zh-TW" altLang="en-US" sz="2000" dirty="0"/>
                        <a:t>內容</a:t>
                      </a:r>
                    </a:p>
                  </a:txBody>
                  <a:tcPr>
                    <a:solidFill>
                      <a:schemeClr val="accent2">
                        <a:lumMod val="40000"/>
                        <a:lumOff val="60000"/>
                      </a:schemeClr>
                    </a:solidFill>
                  </a:tcPr>
                </a:tc>
                <a:extLst>
                  <a:ext uri="{0D108BD9-81ED-4DB2-BD59-A6C34878D82A}">
                    <a16:rowId xmlns:a16="http://schemas.microsoft.com/office/drawing/2014/main" val="10001"/>
                  </a:ext>
                </a:extLst>
              </a:tr>
              <a:tr h="71891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1"/>
                          </a:solidFill>
                          <a:latin typeface="Times New Roman" panose="02020603050405020304" pitchFamily="18" charset="0"/>
                          <a:ea typeface="微軟正黑體" panose="020B0604030504040204" pitchFamily="34" charset="-120"/>
                        </a:rPr>
                        <a:t>基本資料</a:t>
                      </a:r>
                      <a:endParaRPr lang="zh-TW" altLang="en-US" sz="2000" dirty="0">
                        <a:solidFill>
                          <a:schemeClr val="accent1"/>
                        </a:solidFill>
                        <a:latin typeface="Times New Roman" panose="02020603050405020304" pitchFamily="18" charset="0"/>
                        <a:ea typeface="微軟正黑體" panose="020B0604030504040204" pitchFamily="34" charset="-120"/>
                      </a:endParaRPr>
                    </a:p>
                  </a:txBody>
                  <a:tcPr anchor="ct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學生學籍資料</a:t>
                      </a:r>
                      <a:r>
                        <a:rPr lang="en-US" altLang="zh-TW" sz="2000" dirty="0">
                          <a:latin typeface="微軟正黑體" panose="020B0604030504040204" pitchFamily="34" charset="-120"/>
                          <a:ea typeface="微軟正黑體" panose="020B0604030504040204" pitchFamily="34" charset="-120"/>
                        </a:rPr>
                        <a:t> </a:t>
                      </a:r>
                      <a:br>
                        <a:rPr lang="en-US" altLang="zh-TW" sz="2000" dirty="0">
                          <a:latin typeface="微軟正黑體" panose="020B0604030504040204" pitchFamily="34" charset="-120"/>
                          <a:ea typeface="微軟正黑體" panose="020B0604030504040204" pitchFamily="34" charset="-120"/>
                        </a:rPr>
                      </a:br>
                      <a:r>
                        <a:rPr lang="en-US" altLang="zh-TW" sz="2000" kern="1200" dirty="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dirty="0">
                          <a:solidFill>
                            <a:schemeClr val="dk1"/>
                          </a:solidFill>
                          <a:latin typeface="微軟正黑體" panose="020B0604030504040204" pitchFamily="34" charset="-120"/>
                          <a:ea typeface="微軟正黑體" panose="020B0604030504040204" pitchFamily="34" charset="-120"/>
                          <a:cs typeface="+mn-cs"/>
                        </a:rPr>
                        <a:t>含校級、班級及社團幹部紀錄</a:t>
                      </a:r>
                      <a:r>
                        <a:rPr lang="en-US" altLang="zh-TW" sz="2000" kern="1200" dirty="0">
                          <a:solidFill>
                            <a:schemeClr val="dk1"/>
                          </a:solidFill>
                          <a:latin typeface="微軟正黑體" panose="020B0604030504040204" pitchFamily="34" charset="-120"/>
                          <a:ea typeface="微軟正黑體" panose="020B0604030504040204" pitchFamily="34" charset="-120"/>
                          <a:cs typeface="+mn-cs"/>
                        </a:rPr>
                        <a:t>)</a:t>
                      </a:r>
                      <a:endParaRPr lang="zh-TW" altLang="en-US" sz="2000" dirty="0">
                        <a:latin typeface="微軟正黑體" panose="020B0604030504040204" pitchFamily="34" charset="-120"/>
                        <a:ea typeface="微軟正黑體" panose="020B0604030504040204" pitchFamily="34" charset="-120"/>
                      </a:endParaRPr>
                    </a:p>
                  </a:txBody>
                  <a:tcP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TW" altLang="en-US" sz="1200" dirty="0">
                        <a:solidFill>
                          <a:srgbClr val="3333FF"/>
                        </a:solidFill>
                        <a:latin typeface="Times New Roman" panose="02020603050405020304" pitchFamily="18" charset="0"/>
                        <a:ea typeface="微軟正黑體" panose="020B0604030504040204" pitchFamily="34" charset="-120"/>
                      </a:endParaRPr>
                    </a:p>
                  </a:txBody>
                  <a:tcP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6">
                              <a:lumMod val="75000"/>
                            </a:schemeClr>
                          </a:solidFill>
                          <a:effectLst/>
                          <a:latin typeface="Times New Roman" panose="02020603050405020304" pitchFamily="18" charset="0"/>
                          <a:ea typeface="微軟正黑體" panose="020B0604030504040204" pitchFamily="34" charset="-120"/>
                        </a:rPr>
                        <a:t>基本資料</a:t>
                      </a:r>
                      <a:endParaRPr lang="zh-TW" altLang="en-US" sz="2000" dirty="0">
                        <a:solidFill>
                          <a:schemeClr val="accent6">
                            <a:lumMod val="75000"/>
                          </a:schemeClr>
                        </a:solidFill>
                        <a:effectLst/>
                        <a:latin typeface="Times New Roman" panose="02020603050405020304" pitchFamily="18" charset="0"/>
                        <a:ea typeface="微軟正黑體" panose="020B0604030504040204" pitchFamily="34" charset="-120"/>
                      </a:endParaRPr>
                    </a:p>
                  </a:txBody>
                  <a:tcPr anchor="ctr">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dirty="0">
                          <a:latin typeface="Times New Roman" panose="02020603050405020304" pitchFamily="18" charset="0"/>
                          <a:ea typeface="微軟正黑體" panose="020B0604030504040204" pitchFamily="34" charset="-120"/>
                        </a:rPr>
                        <a:t>同學習歷程學校平臺之資料</a:t>
                      </a:r>
                      <a:endParaRPr lang="en-US" altLang="zh-TW" sz="2000" dirty="0">
                        <a:latin typeface="Times New Roman" panose="02020603050405020304" pitchFamily="18" charset="0"/>
                        <a:ea typeface="微軟正黑體" panose="020B0604030504040204"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2000" dirty="0">
                          <a:latin typeface="Times New Roman" panose="02020603050405020304" pitchFamily="18" charset="0"/>
                          <a:ea typeface="微軟正黑體" panose="020B0604030504040204" pitchFamily="34" charset="-120"/>
                        </a:rPr>
                        <a:t>●</a:t>
                      </a:r>
                      <a:r>
                        <a:rPr lang="zh-TW" altLang="en-US" sz="2000" b="0" dirty="0">
                          <a:solidFill>
                            <a:srgbClr val="3333FF"/>
                          </a:solidFill>
                          <a:latin typeface="Times New Roman" panose="02020603050405020304" pitchFamily="18" charset="0"/>
                          <a:ea typeface="微軟正黑體" panose="020B0604030504040204" pitchFamily="34" charset="-120"/>
                        </a:rPr>
                        <a:t>學校</a:t>
                      </a:r>
                      <a:r>
                        <a:rPr lang="zh-TW" altLang="en-US" sz="2000" b="1" dirty="0">
                          <a:solidFill>
                            <a:srgbClr val="3333FF"/>
                          </a:solidFill>
                          <a:latin typeface="Times New Roman" panose="02020603050405020304" pitchFamily="18" charset="0"/>
                          <a:ea typeface="微軟正黑體" panose="020B0604030504040204" pitchFamily="34" charset="-120"/>
                        </a:rPr>
                        <a:t>每</a:t>
                      </a:r>
                      <a:r>
                        <a:rPr lang="zh-TW" altLang="en-US" sz="2000" b="1" kern="1200" dirty="0">
                          <a:solidFill>
                            <a:srgbClr val="3333FF"/>
                          </a:solidFill>
                          <a:latin typeface="Times New Roman" panose="02020603050405020304" pitchFamily="18" charset="0"/>
                          <a:ea typeface="微軟正黑體" panose="020B0604030504040204" pitchFamily="34" charset="-120"/>
                          <a:cs typeface="+mn-cs"/>
                        </a:rPr>
                        <a:t>學期提交</a:t>
                      </a:r>
                    </a:p>
                  </a:txBody>
                  <a:tcPr>
                    <a:solidFill>
                      <a:schemeClr val="accent3">
                        <a:lumMod val="20000"/>
                        <a:lumOff val="80000"/>
                      </a:schemeClr>
                    </a:solidFill>
                  </a:tcPr>
                </a:tc>
                <a:extLst>
                  <a:ext uri="{0D108BD9-81ED-4DB2-BD59-A6C34878D82A}">
                    <a16:rowId xmlns:a16="http://schemas.microsoft.com/office/drawing/2014/main" val="10002"/>
                  </a:ext>
                </a:extLst>
              </a:tr>
              <a:tr h="105791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1"/>
                          </a:solidFill>
                          <a:latin typeface="Times New Roman" panose="02020603050405020304" pitchFamily="18" charset="0"/>
                          <a:ea typeface="微軟正黑體" panose="020B0604030504040204" pitchFamily="34" charset="-120"/>
                        </a:rPr>
                        <a:t>修課紀錄</a:t>
                      </a:r>
                    </a:p>
                  </a:txBody>
                  <a:tcPr anchor="ct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學校報經各該主管機關備查之課程計畫所開設</a:t>
                      </a:r>
                      <a:r>
                        <a:rPr lang="zh-TW" altLang="en-US" sz="2000" kern="1200" spc="100" baseline="0" dirty="0">
                          <a:solidFill>
                            <a:schemeClr val="dk1"/>
                          </a:solidFill>
                          <a:latin typeface="微軟正黑體" panose="020B0604030504040204" pitchFamily="34" charset="-120"/>
                          <a:ea typeface="微軟正黑體" panose="020B0604030504040204" pitchFamily="34" charset="-120"/>
                          <a:cs typeface="+mn-cs"/>
                        </a:rPr>
                        <a:t>、有採計學分之</a:t>
                      </a:r>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科目</a:t>
                      </a:r>
                      <a:r>
                        <a:rPr lang="en-US"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spc="100" baseline="0" dirty="0">
                          <a:solidFill>
                            <a:schemeClr val="dk1"/>
                          </a:solidFill>
                          <a:latin typeface="微軟正黑體" panose="020B0604030504040204" pitchFamily="34" charset="-120"/>
                          <a:ea typeface="微軟正黑體" panose="020B0604030504040204" pitchFamily="34" charset="-120"/>
                          <a:cs typeface="+mn-cs"/>
                        </a:rPr>
                        <a:t>課程</a:t>
                      </a:r>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學業成績及</a:t>
                      </a:r>
                      <a:r>
                        <a:rPr lang="zh-TW" altLang="en-US" sz="2000" b="1" spc="100" baseline="0" dirty="0">
                          <a:solidFill>
                            <a:srgbClr val="7030A0"/>
                          </a:solidFill>
                          <a:latin typeface="微軟正黑體" panose="020B0604030504040204" pitchFamily="34" charset="-120"/>
                          <a:ea typeface="微軟正黑體" panose="020B0604030504040204" pitchFamily="34" charset="-120"/>
                        </a:rPr>
                        <a:t>課程諮詢紀錄</a:t>
                      </a: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TW" altLang="en-US" sz="1200" b="1" dirty="0">
                        <a:solidFill>
                          <a:srgbClr val="3333FF"/>
                        </a:solidFill>
                        <a:latin typeface="Times New Roman" panose="02020603050405020304" pitchFamily="18" charset="0"/>
                        <a:ea typeface="微軟正黑體" panose="020B0604030504040204" pitchFamily="34" charset="-120"/>
                      </a:endParaRP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6">
                              <a:lumMod val="75000"/>
                            </a:schemeClr>
                          </a:solidFill>
                          <a:effectLst/>
                          <a:latin typeface="Times New Roman" panose="02020603050405020304" pitchFamily="18" charset="0"/>
                          <a:ea typeface="微軟正黑體" panose="020B0604030504040204" pitchFamily="34" charset="-120"/>
                        </a:rPr>
                        <a:t>修課紀錄</a:t>
                      </a:r>
                    </a:p>
                  </a:txBody>
                  <a:tcPr anchor="ctr">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dirty="0">
                          <a:latin typeface="Times New Roman" panose="02020603050405020304" pitchFamily="18" charset="0"/>
                          <a:ea typeface="微軟正黑體" panose="020B0604030504040204" pitchFamily="34" charset="-120"/>
                        </a:rPr>
                        <a:t>同學習歷程學校平臺之資料；</a:t>
                      </a:r>
                      <a:r>
                        <a:rPr lang="en-US" altLang="zh-TW" sz="2000" dirty="0">
                          <a:latin typeface="Times New Roman" panose="02020603050405020304" pitchFamily="18" charset="0"/>
                          <a:ea typeface="微軟正黑體" panose="020B0604030504040204" pitchFamily="34" charset="-120"/>
                        </a:rPr>
                        <a:t/>
                      </a:r>
                      <a:br>
                        <a:rPr lang="en-US" altLang="zh-TW" sz="2000" dirty="0">
                          <a:latin typeface="Times New Roman" panose="02020603050405020304" pitchFamily="18" charset="0"/>
                          <a:ea typeface="微軟正黑體" panose="020B0604030504040204" pitchFamily="34" charset="-120"/>
                        </a:rPr>
                      </a:br>
                      <a:r>
                        <a:rPr lang="zh-TW" altLang="en-US" sz="2000" dirty="0">
                          <a:latin typeface="Times New Roman" panose="02020603050405020304" pitchFamily="18" charset="0"/>
                          <a:ea typeface="微軟正黑體" panose="020B0604030504040204" pitchFamily="34" charset="-120"/>
                        </a:rPr>
                        <a:t>不包括</a:t>
                      </a:r>
                      <a:r>
                        <a:rPr lang="zh-TW" altLang="en-US" sz="2000" b="1" dirty="0">
                          <a:solidFill>
                            <a:srgbClr val="7030A0"/>
                          </a:solidFill>
                          <a:latin typeface="Times New Roman" panose="02020603050405020304" pitchFamily="18" charset="0"/>
                          <a:ea typeface="微軟正黑體" panose="020B0604030504040204" pitchFamily="34" charset="-120"/>
                        </a:rPr>
                        <a:t>課程諮詢紀錄</a:t>
                      </a:r>
                      <a:endParaRPr lang="en-US" altLang="zh-TW" sz="2000" b="1" dirty="0">
                        <a:solidFill>
                          <a:srgbClr val="7030A0"/>
                        </a:solidFill>
                        <a:latin typeface="Times New Roman" panose="02020603050405020304" pitchFamily="18" charset="0"/>
                        <a:ea typeface="微軟正黑體" panose="020B0604030504040204"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2000" dirty="0">
                          <a:latin typeface="Times New Roman" panose="02020603050405020304" pitchFamily="18" charset="0"/>
                          <a:ea typeface="微軟正黑體" panose="020B0604030504040204" pitchFamily="34" charset="-120"/>
                        </a:rPr>
                        <a:t>●</a:t>
                      </a:r>
                      <a:r>
                        <a:rPr lang="zh-TW" altLang="en-US" sz="2000" b="0" dirty="0">
                          <a:solidFill>
                            <a:srgbClr val="3333FF"/>
                          </a:solidFill>
                          <a:latin typeface="Times New Roman" panose="02020603050405020304" pitchFamily="18" charset="0"/>
                          <a:ea typeface="微軟正黑體" panose="020B0604030504040204" pitchFamily="34" charset="-120"/>
                        </a:rPr>
                        <a:t>學校</a:t>
                      </a:r>
                      <a:r>
                        <a:rPr lang="zh-TW" altLang="en-US" sz="2000" b="1" dirty="0">
                          <a:solidFill>
                            <a:srgbClr val="3333FF"/>
                          </a:solidFill>
                          <a:latin typeface="Times New Roman" panose="02020603050405020304" pitchFamily="18" charset="0"/>
                          <a:ea typeface="微軟正黑體" panose="020B0604030504040204" pitchFamily="34" charset="-120"/>
                        </a:rPr>
                        <a:t>每學期</a:t>
                      </a:r>
                      <a:r>
                        <a:rPr lang="zh-TW" altLang="en-US" sz="2000" b="1" kern="1200" dirty="0">
                          <a:solidFill>
                            <a:srgbClr val="3333FF"/>
                          </a:solidFill>
                          <a:latin typeface="Times New Roman" panose="02020603050405020304" pitchFamily="18" charset="0"/>
                          <a:ea typeface="微軟正黑體" panose="020B0604030504040204" pitchFamily="34" charset="-120"/>
                          <a:cs typeface="+mn-cs"/>
                        </a:rPr>
                        <a:t>提交</a:t>
                      </a:r>
                    </a:p>
                  </a:txBody>
                  <a:tcPr>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165406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1"/>
                          </a:solidFill>
                          <a:latin typeface="Times New Roman" panose="02020603050405020304" pitchFamily="18" charset="0"/>
                          <a:ea typeface="微軟正黑體" panose="020B0604030504040204" pitchFamily="34" charset="-120"/>
                        </a:rPr>
                        <a:t>課程學習成果</a:t>
                      </a:r>
                      <a:endParaRPr lang="en-US" altLang="zh-TW" sz="2000" b="1" dirty="0">
                        <a:solidFill>
                          <a:schemeClr val="accent1"/>
                        </a:solidFill>
                        <a:latin typeface="Times New Roman" panose="02020603050405020304" pitchFamily="18" charset="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tcPr>
                </a:tc>
                <a:tc>
                  <a:txBody>
                    <a:bodyPr/>
                    <a:lstStyle/>
                    <a:p>
                      <a:r>
                        <a:rPr lang="en-US" altLang="zh-TW" sz="2000" b="1" dirty="0">
                          <a:solidFill>
                            <a:srgbClr val="002060"/>
                          </a:solidFill>
                          <a:latin typeface="微軟正黑體" panose="020B0604030504040204" pitchFamily="34" charset="-120"/>
                          <a:ea typeface="微軟正黑體" panose="020B0604030504040204" pitchFamily="34" charset="-120"/>
                        </a:rPr>
                        <a:t>(</a:t>
                      </a:r>
                      <a:r>
                        <a:rPr lang="zh-TW" altLang="en-US" sz="2000" b="1" dirty="0">
                          <a:solidFill>
                            <a:srgbClr val="002060"/>
                          </a:solidFill>
                          <a:latin typeface="微軟正黑體" panose="020B0604030504040204" pitchFamily="34" charset="-120"/>
                          <a:ea typeface="微軟正黑體" panose="020B0604030504040204" pitchFamily="34" charset="-120"/>
                          <a:hlinkClick r:id="rId3" action="ppaction://hlinkfile"/>
                        </a:rPr>
                        <a:t>任課教師認證</a:t>
                      </a:r>
                      <a:r>
                        <a:rPr lang="en-US" altLang="zh-TW" sz="2000" b="1" dirty="0">
                          <a:solidFill>
                            <a:srgbClr val="002060"/>
                          </a:solidFill>
                          <a:latin typeface="微軟正黑體" panose="020B0604030504040204" pitchFamily="34" charset="-120"/>
                          <a:ea typeface="微軟正黑體" panose="020B0604030504040204" pitchFamily="34" charset="-120"/>
                        </a:rPr>
                        <a:t>)</a:t>
                      </a:r>
                      <a:endParaRPr lang="zh-TW" altLang="en-US" sz="2000" b="1" dirty="0">
                        <a:solidFill>
                          <a:srgbClr val="002060"/>
                        </a:solidFill>
                        <a:latin typeface="微軟正黑體" panose="020B0604030504040204" pitchFamily="34" charset="-120"/>
                        <a:ea typeface="微軟正黑體" panose="020B0604030504040204" pitchFamily="34" charset="-120"/>
                      </a:endParaRPr>
                    </a:p>
                    <a:p>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前款</a:t>
                      </a:r>
                      <a:r>
                        <a:rPr lang="zh-TW" altLang="en-US" sz="2000" kern="1200" spc="100" baseline="0" dirty="0">
                          <a:solidFill>
                            <a:schemeClr val="dk1"/>
                          </a:solidFill>
                          <a:latin typeface="微軟正黑體" panose="020B0604030504040204" pitchFamily="34" charset="-120"/>
                          <a:ea typeface="微軟正黑體" panose="020B0604030504040204" pitchFamily="34" charset="-120"/>
                          <a:cs typeface="+mn-cs"/>
                        </a:rPr>
                        <a:t>科目</a:t>
                      </a:r>
                      <a:r>
                        <a:rPr lang="en-US"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a:t>
                      </a:r>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課程產出</a:t>
                      </a:r>
                      <a:r>
                        <a:rPr lang="zh-TW" altLang="zh-TW" sz="2000" kern="1200" spc="-150" baseline="0" dirty="0">
                          <a:solidFill>
                            <a:schemeClr val="dk1"/>
                          </a:solidFill>
                          <a:latin typeface="微軟正黑體" panose="020B0604030504040204" pitchFamily="34" charset="-120"/>
                          <a:ea typeface="微軟正黑體" panose="020B0604030504040204" pitchFamily="34" charset="-120"/>
                          <a:cs typeface="+mn-cs"/>
                        </a:rPr>
                        <a:t>之作業、作品及其他</a:t>
                      </a:r>
                      <a:r>
                        <a:rPr lang="zh-TW" altLang="zh-TW" sz="2000" kern="1200" spc="100" baseline="0" dirty="0">
                          <a:solidFill>
                            <a:schemeClr val="dk1"/>
                          </a:solidFill>
                          <a:latin typeface="微軟正黑體" panose="020B0604030504040204" pitchFamily="34" charset="-120"/>
                          <a:ea typeface="微軟正黑體" panose="020B0604030504040204" pitchFamily="34" charset="-120"/>
                          <a:cs typeface="+mn-cs"/>
                        </a:rPr>
                        <a:t>學習成果</a:t>
                      </a:r>
                      <a:endParaRPr lang="en-US" altLang="zh-TW" sz="2000" kern="1200" spc="100" baseline="0" dirty="0">
                        <a:solidFill>
                          <a:schemeClr val="dk1"/>
                        </a:solidFill>
                        <a:latin typeface="微軟正黑體" panose="020B0604030504040204" pitchFamily="34" charset="-120"/>
                        <a:ea typeface="微軟正黑體" panose="020B0604030504040204" pitchFamily="34" charset="-120"/>
                        <a:cs typeface="+mn-cs"/>
                      </a:endParaRPr>
                    </a:p>
                    <a:p>
                      <a:r>
                        <a:rPr lang="en-US" altLang="zh-TW" sz="2000" dirty="0">
                          <a:latin typeface="微軟正黑體" panose="020B0604030504040204" pitchFamily="34" charset="-120"/>
                          <a:ea typeface="微軟正黑體" panose="020B0604030504040204" pitchFamily="34" charset="-120"/>
                        </a:rPr>
                        <a:t>●</a:t>
                      </a:r>
                      <a:r>
                        <a:rPr lang="zh-TW" altLang="en-US" sz="2000" b="1" dirty="0">
                          <a:solidFill>
                            <a:schemeClr val="accent1"/>
                          </a:solidFill>
                          <a:latin typeface="微軟正黑體" panose="020B0604030504040204" pitchFamily="34" charset="-120"/>
                          <a:ea typeface="微軟正黑體" panose="020B0604030504040204" pitchFamily="34" charset="-120"/>
                        </a:rPr>
                        <a:t>每學期</a:t>
                      </a:r>
                      <a:r>
                        <a:rPr lang="zh-TW" altLang="en-US" sz="2000" b="1" dirty="0">
                          <a:solidFill>
                            <a:srgbClr val="00B050"/>
                          </a:solidFill>
                          <a:latin typeface="微軟正黑體" panose="020B0604030504040204" pitchFamily="34" charset="-120"/>
                          <a:ea typeface="微軟正黑體" panose="020B0604030504040204" pitchFamily="34" charset="-120"/>
                        </a:rPr>
                        <a:t>學生上傳時間及件數由學校自訂</a:t>
                      </a:r>
                      <a:endParaRPr lang="en-US" altLang="zh-TW" sz="2000" b="1" dirty="0">
                        <a:solidFill>
                          <a:srgbClr val="00B050"/>
                        </a:solidFill>
                        <a:latin typeface="微軟正黑體" panose="020B0604030504040204" pitchFamily="34" charset="-120"/>
                        <a:ea typeface="微軟正黑體" panose="020B0604030504040204"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2000" b="1" dirty="0">
                          <a:solidFill>
                            <a:schemeClr val="accent4"/>
                          </a:solidFill>
                          <a:latin typeface="微軟正黑體" panose="020B0604030504040204" pitchFamily="34" charset="-120"/>
                          <a:ea typeface="微軟正黑體" panose="020B0604030504040204" pitchFamily="34" charset="-120"/>
                        </a:rPr>
                        <a:t>   (</a:t>
                      </a:r>
                      <a:r>
                        <a:rPr lang="zh-TW" altLang="en-US" sz="2000" b="1" dirty="0">
                          <a:solidFill>
                            <a:schemeClr val="accent4"/>
                          </a:solidFill>
                          <a:latin typeface="微軟正黑體" panose="020B0604030504040204" pitchFamily="34" charset="-120"/>
                          <a:ea typeface="微軟正黑體" panose="020B0604030504040204" pitchFamily="34" charset="-120"/>
                        </a:rPr>
                        <a:t>每學期上傳當學期之</a:t>
                      </a:r>
                      <a:r>
                        <a:rPr lang="zh-TW" altLang="en-US" sz="2000" b="1" dirty="0">
                          <a:solidFill>
                            <a:schemeClr val="accent4"/>
                          </a:solidFill>
                          <a:latin typeface="Times New Roman" panose="02020603050405020304" pitchFamily="18" charset="0"/>
                          <a:ea typeface="微軟正黑體" panose="020B0604030504040204" pitchFamily="34" charset="-120"/>
                        </a:rPr>
                        <a:t>課程學習成果</a:t>
                      </a:r>
                      <a:r>
                        <a:rPr lang="en-US" altLang="zh-TW" sz="2000" b="1" dirty="0">
                          <a:solidFill>
                            <a:schemeClr val="accent4"/>
                          </a:solidFill>
                          <a:latin typeface="微軟正黑體" panose="020B0604030504040204" pitchFamily="34" charset="-120"/>
                          <a:ea typeface="微軟正黑體" panose="020B0604030504040204" pitchFamily="34" charset="-120"/>
                        </a:rPr>
                        <a:t>)</a:t>
                      </a:r>
                      <a:endParaRPr lang="en-US" altLang="zh-TW" sz="2000" b="1" dirty="0">
                        <a:solidFill>
                          <a:schemeClr val="accent4"/>
                        </a:solidFill>
                        <a:latin typeface="Times New Roman" panose="02020603050405020304" pitchFamily="18" charset="0"/>
                        <a:ea typeface="微軟正黑體" panose="020B0604030504040204" pitchFamily="34" charset="-120"/>
                      </a:endParaRPr>
                    </a:p>
                  </a:txBody>
                  <a:tcPr>
                    <a:lnT w="12700" cap="flat" cmpd="sng" algn="ctr">
                      <a:solidFill>
                        <a:schemeClr val="tx1"/>
                      </a:solidFill>
                      <a:prstDash val="solid"/>
                      <a:round/>
                      <a:headEnd type="none" w="med" len="med"/>
                      <a:tailEnd type="none" w="med" len="med"/>
                    </a:lnT>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altLang="zh-TW" sz="1200" b="1" dirty="0">
                        <a:solidFill>
                          <a:srgbClr val="3333FF"/>
                        </a:solidFill>
                        <a:latin typeface="Times New Roman" panose="02020603050405020304" pitchFamily="18" charset="0"/>
                        <a:ea typeface="微軟正黑體" panose="020B0604030504040204" pitchFamily="34" charset="-120"/>
                      </a:endParaRPr>
                    </a:p>
                  </a:txBody>
                  <a:tcPr>
                    <a:lnT w="12700" cap="flat" cmpd="sng" algn="ctr">
                      <a:solidFill>
                        <a:schemeClr val="tx1"/>
                      </a:solidFill>
                      <a:prstDash val="solid"/>
                      <a:round/>
                      <a:headEnd type="none" w="med" len="med"/>
                      <a:tailEnd type="none" w="med" len="med"/>
                    </a:lnT>
                    <a:solidFill>
                      <a:srgbClr val="E8F4F8"/>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6">
                              <a:lumMod val="75000"/>
                            </a:schemeClr>
                          </a:solidFill>
                          <a:effectLst/>
                          <a:latin typeface="Times New Roman" panose="02020603050405020304" pitchFamily="18" charset="0"/>
                          <a:ea typeface="微軟正黑體" panose="020B0604030504040204" pitchFamily="34" charset="-120"/>
                        </a:rPr>
                        <a:t>課程學習成果</a:t>
                      </a:r>
                      <a:endParaRPr lang="en-US" altLang="zh-TW" sz="2000" b="1" dirty="0">
                        <a:solidFill>
                          <a:schemeClr val="accent6">
                            <a:lumMod val="75000"/>
                          </a:schemeClr>
                        </a:solidFill>
                        <a:effectLst/>
                        <a:latin typeface="Times New Roman" panose="02020603050405020304" pitchFamily="18" charset="0"/>
                        <a:ea typeface="微軟正黑體" panose="020B0604030504040204" pitchFamily="34" charset="-120"/>
                      </a:endParaRPr>
                    </a:p>
                  </a:txBody>
                  <a:tcPr anchor="ctr">
                    <a:lnT w="12700" cap="flat" cmpd="sng" algn="ctr">
                      <a:solidFill>
                        <a:schemeClr val="tx1"/>
                      </a:solidFill>
                      <a:prstDash val="solid"/>
                      <a:round/>
                      <a:headEnd type="none" w="med" len="med"/>
                      <a:tailEnd type="none" w="med" len="med"/>
                    </a:lnT>
                  </a:tcPr>
                </a:tc>
                <a:tc>
                  <a:txBody>
                    <a:bodyPr/>
                    <a:lstStyle/>
                    <a:p>
                      <a:r>
                        <a:rPr lang="zh-TW" altLang="en-US" sz="2000" dirty="0">
                          <a:latin typeface="Times New Roman" panose="02020603050405020304" pitchFamily="18" charset="0"/>
                          <a:ea typeface="微軟正黑體" panose="020B0604030504040204" pitchFamily="34" charset="-120"/>
                        </a:rPr>
                        <a:t>同學習歷程學校平臺之資料</a:t>
                      </a:r>
                      <a:endParaRPr lang="en-US" altLang="zh-TW" sz="2000" dirty="0">
                        <a:latin typeface="Times New Roman" panose="02020603050405020304" pitchFamily="18" charset="0"/>
                        <a:ea typeface="微軟正黑體" panose="020B0604030504040204" pitchFamily="34" charset="-120"/>
                      </a:endParaRPr>
                    </a:p>
                    <a:p>
                      <a:pPr marL="271463" indent="-271463"/>
                      <a:r>
                        <a:rPr lang="en-US" altLang="zh-TW" sz="2000" dirty="0">
                          <a:latin typeface="Times New Roman" panose="02020603050405020304" pitchFamily="18" charset="0"/>
                          <a:ea typeface="微軟正黑體" panose="020B0604030504040204" pitchFamily="34" charset="-120"/>
                        </a:rPr>
                        <a:t>●</a:t>
                      </a:r>
                      <a:r>
                        <a:rPr lang="zh-TW" altLang="zh-TW" sz="2000" b="0" kern="1200" dirty="0">
                          <a:solidFill>
                            <a:srgbClr val="3333FF"/>
                          </a:solidFill>
                          <a:latin typeface="Times New Roman" panose="02020603050405020304" pitchFamily="18" charset="0"/>
                          <a:ea typeface="微軟正黑體" panose="020B0604030504040204" pitchFamily="34" charset="-120"/>
                          <a:cs typeface="+mn-cs"/>
                        </a:rPr>
                        <a:t>學生</a:t>
                      </a:r>
                      <a:r>
                        <a:rPr lang="zh-TW" altLang="en-US" sz="2000" b="0" kern="1200" dirty="0">
                          <a:solidFill>
                            <a:srgbClr val="3333FF"/>
                          </a:solidFill>
                          <a:latin typeface="Times New Roman" panose="02020603050405020304" pitchFamily="18" charset="0"/>
                          <a:ea typeface="微軟正黑體" panose="020B0604030504040204" pitchFamily="34" charset="-120"/>
                          <a:cs typeface="+mn-cs"/>
                        </a:rPr>
                        <a:t>自該學年上傳至學校平</a:t>
                      </a:r>
                      <a:r>
                        <a:rPr lang="zh-TW" altLang="en-US" sz="2000" b="0" kern="1200" spc="-50" baseline="0" dirty="0">
                          <a:solidFill>
                            <a:srgbClr val="3333FF"/>
                          </a:solidFill>
                          <a:latin typeface="Times New Roman" panose="02020603050405020304" pitchFamily="18" charset="0"/>
                          <a:ea typeface="微軟正黑體" panose="020B0604030504040204" pitchFamily="34" charset="-120"/>
                          <a:cs typeface="+mn-cs"/>
                        </a:rPr>
                        <a:t>臺</a:t>
                      </a:r>
                      <a:r>
                        <a:rPr lang="zh-TW" altLang="en-US" sz="2000" b="0" kern="1200" dirty="0">
                          <a:solidFill>
                            <a:srgbClr val="3333FF"/>
                          </a:solidFill>
                          <a:latin typeface="Times New Roman" panose="02020603050405020304" pitchFamily="18" charset="0"/>
                          <a:ea typeface="微軟正黑體" panose="020B0604030504040204" pitchFamily="34" charset="-120"/>
                          <a:cs typeface="+mn-cs"/>
                        </a:rPr>
                        <a:t>之課程學習成果</a:t>
                      </a:r>
                      <a:r>
                        <a:rPr lang="zh-TW" altLang="en-US" sz="2000" b="0" kern="1200" dirty="0">
                          <a:solidFill>
                            <a:srgbClr val="3333FF"/>
                          </a:solidFill>
                          <a:latin typeface="標楷體"/>
                          <a:ea typeface="標楷體"/>
                          <a:cs typeface="+mn-cs"/>
                        </a:rPr>
                        <a:t>，</a:t>
                      </a:r>
                      <a:r>
                        <a:rPr lang="zh-TW" altLang="zh-TW" sz="2000" b="0" kern="1200" dirty="0">
                          <a:solidFill>
                            <a:srgbClr val="3333FF"/>
                          </a:solidFill>
                          <a:latin typeface="Times New Roman" panose="02020603050405020304" pitchFamily="18" charset="0"/>
                          <a:ea typeface="微軟正黑體" panose="020B0604030504040204" pitchFamily="34" charset="-120"/>
                          <a:cs typeface="+mn-cs"/>
                        </a:rPr>
                        <a:t>勾選至多</a:t>
                      </a:r>
                      <a:r>
                        <a:rPr lang="en-US" altLang="zh-TW" sz="2000" b="1" kern="1200" dirty="0">
                          <a:solidFill>
                            <a:srgbClr val="FF0000"/>
                          </a:solidFill>
                          <a:latin typeface="Times New Roman" panose="02020603050405020304" pitchFamily="18" charset="0"/>
                          <a:ea typeface="微軟正黑體" panose="020B0604030504040204" pitchFamily="34" charset="-120"/>
                          <a:cs typeface="+mn-cs"/>
                        </a:rPr>
                        <a:t>6</a:t>
                      </a:r>
                      <a:r>
                        <a:rPr lang="zh-TW" altLang="zh-TW" sz="2000" b="1" kern="1200" dirty="0">
                          <a:solidFill>
                            <a:srgbClr val="FF0000"/>
                          </a:solidFill>
                          <a:latin typeface="Times New Roman" panose="02020603050405020304" pitchFamily="18" charset="0"/>
                          <a:ea typeface="微軟正黑體" panose="020B0604030504040204" pitchFamily="34" charset="-120"/>
                          <a:cs typeface="+mn-cs"/>
                        </a:rPr>
                        <a:t>件</a:t>
                      </a:r>
                      <a:r>
                        <a:rPr lang="zh-TW" altLang="en-US" sz="2000" b="0" kern="1200" dirty="0">
                          <a:solidFill>
                            <a:srgbClr val="3333FF"/>
                          </a:solidFill>
                          <a:latin typeface="微軟正黑體" panose="020B0604030504040204" pitchFamily="34" charset="-120"/>
                          <a:ea typeface="微軟正黑體" panose="020B0604030504040204" pitchFamily="34" charset="-120"/>
                          <a:cs typeface="+mn-cs"/>
                        </a:rPr>
                        <a:t>，由</a:t>
                      </a:r>
                      <a:r>
                        <a:rPr lang="zh-TW" altLang="en-US" sz="2000" b="0" dirty="0">
                          <a:solidFill>
                            <a:srgbClr val="3333FF"/>
                          </a:solidFill>
                          <a:latin typeface="微軟正黑體" panose="020B0604030504040204" pitchFamily="34" charset="-120"/>
                          <a:ea typeface="微軟正黑體" panose="020B0604030504040204" pitchFamily="34" charset="-120"/>
                        </a:rPr>
                        <a:t>學</a:t>
                      </a:r>
                      <a:r>
                        <a:rPr lang="zh-TW" altLang="en-US" sz="2000" b="0" dirty="0">
                          <a:solidFill>
                            <a:srgbClr val="3333FF"/>
                          </a:solidFill>
                          <a:latin typeface="Times New Roman" panose="02020603050405020304" pitchFamily="18" charset="0"/>
                          <a:ea typeface="微軟正黑體" panose="020B0604030504040204" pitchFamily="34" charset="-120"/>
                        </a:rPr>
                        <a:t>校</a:t>
                      </a:r>
                      <a:r>
                        <a:rPr lang="zh-TW" altLang="en-US" sz="2000" b="1" dirty="0">
                          <a:solidFill>
                            <a:schemeClr val="accent1"/>
                          </a:solidFill>
                          <a:latin typeface="Times New Roman" panose="02020603050405020304" pitchFamily="18" charset="0"/>
                          <a:ea typeface="微軟正黑體" panose="020B0604030504040204" pitchFamily="34" charset="-120"/>
                        </a:rPr>
                        <a:t>每學年</a:t>
                      </a:r>
                      <a:r>
                        <a:rPr lang="zh-TW" altLang="zh-TW" sz="2000" b="1" kern="1200" dirty="0">
                          <a:solidFill>
                            <a:schemeClr val="accent1"/>
                          </a:solidFill>
                          <a:latin typeface="Times New Roman" panose="02020603050405020304" pitchFamily="18" charset="0"/>
                          <a:ea typeface="微軟正黑體" panose="020B0604030504040204" pitchFamily="34" charset="-120"/>
                          <a:cs typeface="+mn-cs"/>
                        </a:rPr>
                        <a:t>提交</a:t>
                      </a:r>
                      <a:endParaRPr lang="en-US" altLang="zh-TW" sz="2000" b="1" kern="1200" dirty="0">
                        <a:solidFill>
                          <a:schemeClr val="accent1"/>
                        </a:solidFill>
                        <a:latin typeface="Times New Roman" panose="02020603050405020304" pitchFamily="18" charset="0"/>
                        <a:ea typeface="微軟正黑體" panose="020B0604030504040204" pitchFamily="34" charset="-120"/>
                        <a:cs typeface="+mn-cs"/>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145400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1"/>
                          </a:solidFill>
                          <a:latin typeface="Times New Roman" panose="02020603050405020304" pitchFamily="18" charset="0"/>
                          <a:ea typeface="微軟正黑體" panose="020B0604030504040204" pitchFamily="34" charset="-120"/>
                        </a:rPr>
                        <a:t>多元表現</a:t>
                      </a:r>
                      <a:endParaRPr lang="en-US" altLang="zh-TW" sz="2000" b="1" dirty="0">
                        <a:solidFill>
                          <a:schemeClr val="accent1"/>
                        </a:solidFill>
                        <a:latin typeface="Times New Roman" panose="02020603050405020304" pitchFamily="18" charset="0"/>
                        <a:ea typeface="微軟正黑體" panose="020B0604030504040204" pitchFamily="34" charset="-120"/>
                      </a:endParaRPr>
                    </a:p>
                  </a:txBody>
                  <a:tcPr anchor="ctr">
                    <a:solidFill>
                      <a:schemeClr val="accent1">
                        <a:lumMod val="20000"/>
                        <a:lumOff val="80000"/>
                      </a:schemeClr>
                    </a:solidFill>
                  </a:tcPr>
                </a:tc>
                <a:tc>
                  <a:txBody>
                    <a:bodyPr/>
                    <a:lstStyle/>
                    <a:p>
                      <a:r>
                        <a:rPr lang="zh-TW" altLang="zh-TW" sz="2000" kern="1200" spc="0" baseline="0" dirty="0">
                          <a:solidFill>
                            <a:schemeClr val="dk1"/>
                          </a:solidFill>
                          <a:latin typeface="微軟正黑體" panose="020B0604030504040204" pitchFamily="34" charset="-120"/>
                          <a:ea typeface="微軟正黑體" panose="020B0604030504040204" pitchFamily="34" charset="-120"/>
                          <a:cs typeface="+mn-cs"/>
                        </a:rPr>
                        <a:t>彈性學習</a:t>
                      </a:r>
                      <a:r>
                        <a:rPr lang="zh-TW" altLang="en-US" sz="2000" kern="1200" spc="0" baseline="0" dirty="0">
                          <a:solidFill>
                            <a:schemeClr val="dk1"/>
                          </a:solidFill>
                          <a:latin typeface="微軟正黑體" panose="020B0604030504040204" pitchFamily="34" charset="-120"/>
                          <a:ea typeface="微軟正黑體" panose="020B0604030504040204" pitchFamily="34" charset="-120"/>
                          <a:cs typeface="+mn-cs"/>
                        </a:rPr>
                        <a:t>時間</a:t>
                      </a:r>
                      <a:r>
                        <a:rPr lang="zh-TW" altLang="zh-TW" sz="2000" kern="1200" spc="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2000" kern="1200" spc="0" baseline="0" dirty="0">
                          <a:solidFill>
                            <a:schemeClr val="dk1"/>
                          </a:solidFill>
                          <a:latin typeface="微軟正黑體" panose="020B0604030504040204" pitchFamily="34" charset="-120"/>
                          <a:ea typeface="微軟正黑體" panose="020B0604030504040204" pitchFamily="34" charset="-120"/>
                          <a:cs typeface="+mn-cs"/>
                        </a:rPr>
                        <a:t>團體活</a:t>
                      </a:r>
                      <a:r>
                        <a:rPr lang="zh-TW" altLang="zh-TW" sz="2000" kern="1200" spc="0" baseline="0" dirty="0">
                          <a:solidFill>
                            <a:schemeClr val="dk1"/>
                          </a:solidFill>
                          <a:latin typeface="微軟正黑體" panose="020B0604030504040204" pitchFamily="34" charset="-120"/>
                          <a:ea typeface="微軟正黑體" panose="020B0604030504040204" pitchFamily="34" charset="-120"/>
                          <a:cs typeface="+mn-cs"/>
                        </a:rPr>
                        <a:t>動</a:t>
                      </a:r>
                      <a:r>
                        <a:rPr lang="zh-TW" altLang="en-US" sz="2000" kern="1200" spc="0" baseline="0" dirty="0">
                          <a:solidFill>
                            <a:schemeClr val="dk1"/>
                          </a:solidFill>
                          <a:latin typeface="微軟正黑體" panose="020B0604030504040204" pitchFamily="34" charset="-120"/>
                          <a:ea typeface="微軟正黑體" panose="020B0604030504040204" pitchFamily="34" charset="-120"/>
                          <a:cs typeface="+mn-cs"/>
                        </a:rPr>
                        <a:t>時間及</a:t>
                      </a:r>
                      <a:r>
                        <a:rPr lang="zh-TW" altLang="zh-TW" sz="2000" kern="1200" spc="0" baseline="0" dirty="0">
                          <a:solidFill>
                            <a:schemeClr val="dk1"/>
                          </a:solidFill>
                          <a:latin typeface="微軟正黑體" panose="020B0604030504040204" pitchFamily="34" charset="-120"/>
                          <a:ea typeface="微軟正黑體" panose="020B0604030504040204" pitchFamily="34" charset="-120"/>
                          <a:cs typeface="+mn-cs"/>
                        </a:rPr>
                        <a:t>其他</a:t>
                      </a:r>
                      <a:r>
                        <a:rPr lang="zh-TW" altLang="en-US" sz="2000" kern="1200" spc="0" baseline="0" dirty="0">
                          <a:solidFill>
                            <a:schemeClr val="dk1"/>
                          </a:solidFill>
                          <a:latin typeface="微軟正黑體" panose="020B0604030504040204" pitchFamily="34" charset="-120"/>
                          <a:ea typeface="微軟正黑體" panose="020B0604030504040204" pitchFamily="34" charset="-120"/>
                          <a:cs typeface="+mn-cs"/>
                        </a:rPr>
                        <a:t>表現</a:t>
                      </a:r>
                      <a:endParaRPr lang="en-US" altLang="zh-TW" sz="2000" kern="1200" spc="0" baseline="0" dirty="0">
                        <a:solidFill>
                          <a:schemeClr val="dk1"/>
                        </a:solidFill>
                        <a:latin typeface="微軟正黑體" panose="020B0604030504040204" pitchFamily="34" charset="-120"/>
                        <a:ea typeface="微軟正黑體" panose="020B0604030504040204" pitchFamily="34" charset="-120"/>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a:t>
                      </a:r>
                      <a:r>
                        <a:rPr lang="zh-TW" altLang="en-US" sz="2000" b="1" dirty="0">
                          <a:solidFill>
                            <a:srgbClr val="00B050"/>
                          </a:solidFill>
                          <a:latin typeface="微軟正黑體" panose="020B0604030504040204" pitchFamily="34" charset="-120"/>
                          <a:ea typeface="微軟正黑體" panose="020B0604030504040204" pitchFamily="34" charset="-120"/>
                        </a:rPr>
                        <a:t>學生上傳時間及件數由學校自訂</a:t>
                      </a:r>
                      <a:endParaRPr lang="en-US" altLang="zh-TW" sz="2000" b="1" dirty="0">
                        <a:solidFill>
                          <a:srgbClr val="00B050"/>
                        </a:solidFill>
                        <a:latin typeface="微軟正黑體" panose="020B0604030504040204" pitchFamily="34" charset="-120"/>
                        <a:ea typeface="微軟正黑體" panose="020B0604030504040204" pitchFamily="34" charset="-12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TW" sz="1800" b="1" dirty="0">
                          <a:solidFill>
                            <a:schemeClr val="accent4"/>
                          </a:solidFill>
                          <a:latin typeface="微軟正黑體" panose="020B0604030504040204" pitchFamily="34" charset="-120"/>
                          <a:ea typeface="微軟正黑體" panose="020B0604030504040204" pitchFamily="34" charset="-120"/>
                        </a:rPr>
                        <a:t>  </a:t>
                      </a:r>
                      <a:r>
                        <a:rPr lang="en-US" altLang="zh-TW" sz="2000" b="1" dirty="0">
                          <a:solidFill>
                            <a:schemeClr val="accent4"/>
                          </a:solidFill>
                          <a:latin typeface="微軟正黑體" panose="020B0604030504040204" pitchFamily="34" charset="-120"/>
                          <a:ea typeface="微軟正黑體" panose="020B0604030504040204" pitchFamily="34" charset="-120"/>
                        </a:rPr>
                        <a:t>(</a:t>
                      </a:r>
                      <a:r>
                        <a:rPr lang="zh-TW" altLang="en-US" sz="2000" b="1" kern="1200" dirty="0">
                          <a:solidFill>
                            <a:schemeClr val="accent4"/>
                          </a:solidFill>
                          <a:latin typeface="微軟正黑體" panose="020B0604030504040204" pitchFamily="34" charset="-120"/>
                          <a:ea typeface="微軟正黑體" panose="020B0604030504040204" pitchFamily="34" charset="-120"/>
                          <a:cs typeface="+mn-cs"/>
                        </a:rPr>
                        <a:t>限學生高中就學期間取得之多元表現，</a:t>
                      </a:r>
                      <a:r>
                        <a:rPr lang="en-US" altLang="zh-TW" sz="2000" b="1" kern="1200" dirty="0">
                          <a:solidFill>
                            <a:schemeClr val="accent4"/>
                          </a:solidFill>
                          <a:latin typeface="微軟正黑體" panose="020B0604030504040204" pitchFamily="34" charset="-120"/>
                          <a:ea typeface="微軟正黑體" panose="020B0604030504040204" pitchFamily="34" charset="-120"/>
                          <a:cs typeface="+mn-cs"/>
                        </a:rPr>
                        <a:t/>
                      </a:r>
                      <a:br>
                        <a:rPr lang="en-US" altLang="zh-TW" sz="2000" b="1" kern="1200" dirty="0">
                          <a:solidFill>
                            <a:schemeClr val="accent4"/>
                          </a:solidFill>
                          <a:latin typeface="微軟正黑體" panose="020B0604030504040204" pitchFamily="34" charset="-120"/>
                          <a:ea typeface="微軟正黑體" panose="020B0604030504040204" pitchFamily="34" charset="-120"/>
                          <a:cs typeface="+mn-cs"/>
                        </a:rPr>
                      </a:br>
                      <a:r>
                        <a:rPr lang="en-US" altLang="zh-TW" sz="2000" b="1" kern="1200" dirty="0">
                          <a:solidFill>
                            <a:schemeClr val="accent4"/>
                          </a:solidFill>
                          <a:latin typeface="微軟正黑體" panose="020B0604030504040204" pitchFamily="34" charset="-120"/>
                          <a:ea typeface="微軟正黑體" panose="020B0604030504040204" pitchFamily="34" charset="-120"/>
                          <a:cs typeface="+mn-cs"/>
                        </a:rPr>
                        <a:t>   </a:t>
                      </a:r>
                      <a:r>
                        <a:rPr lang="zh-TW" altLang="en-US" sz="2000" b="1" kern="1200" dirty="0">
                          <a:solidFill>
                            <a:schemeClr val="accent4"/>
                          </a:solidFill>
                          <a:latin typeface="微軟正黑體" panose="020B0604030504040204" pitchFamily="34" charset="-120"/>
                          <a:ea typeface="微軟正黑體" panose="020B0604030504040204" pitchFamily="34" charset="-120"/>
                          <a:cs typeface="+mn-cs"/>
                        </a:rPr>
                        <a:t>不限上傳學年度</a:t>
                      </a:r>
                      <a:r>
                        <a:rPr lang="en-US" altLang="zh-TW" sz="2000" b="1" kern="1200" dirty="0">
                          <a:solidFill>
                            <a:schemeClr val="accent4"/>
                          </a:solidFill>
                          <a:latin typeface="微軟正黑體" panose="020B0604030504040204" pitchFamily="34" charset="-120"/>
                          <a:ea typeface="微軟正黑體" panose="020B0604030504040204" pitchFamily="34" charset="-120"/>
                          <a:cs typeface="+mn-cs"/>
                        </a:rPr>
                        <a:t>)</a:t>
                      </a:r>
                    </a:p>
                  </a:txBody>
                  <a:tcPr>
                    <a:solidFill>
                      <a:schemeClr val="accent1">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altLang="zh-TW" sz="1200" b="1" dirty="0">
                        <a:solidFill>
                          <a:srgbClr val="3333FF"/>
                        </a:solidFill>
                        <a:latin typeface="Times New Roman" panose="02020603050405020304" pitchFamily="18" charset="0"/>
                        <a:ea typeface="微軟正黑體" panose="020B0604030504040204" pitchFamily="34" charset="-120"/>
                      </a:endParaRPr>
                    </a:p>
                  </a:txBody>
                  <a:tcPr>
                    <a:solidFill>
                      <a:schemeClr val="accent1">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accent6">
                              <a:lumMod val="75000"/>
                            </a:schemeClr>
                          </a:solidFill>
                          <a:effectLst/>
                          <a:latin typeface="Times New Roman" panose="02020603050405020304" pitchFamily="18" charset="0"/>
                          <a:ea typeface="微軟正黑體" panose="020B0604030504040204" pitchFamily="34" charset="-120"/>
                        </a:rPr>
                        <a:t>多元表現</a:t>
                      </a:r>
                      <a:endParaRPr lang="en-US" altLang="zh-TW" sz="2000" b="1" dirty="0">
                        <a:solidFill>
                          <a:schemeClr val="accent6">
                            <a:lumMod val="75000"/>
                          </a:schemeClr>
                        </a:solidFill>
                        <a:effectLst/>
                        <a:latin typeface="Times New Roman" panose="02020603050405020304" pitchFamily="18" charset="0"/>
                        <a:ea typeface="微軟正黑體" panose="020B0604030504040204" pitchFamily="34" charset="-120"/>
                      </a:endParaRPr>
                    </a:p>
                  </a:txBody>
                  <a:tcPr anchor="ctr">
                    <a:solidFill>
                      <a:schemeClr val="accent1">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zh-TW" altLang="en-US" sz="2000" dirty="0">
                          <a:latin typeface="Times New Roman" panose="02020603050405020304" pitchFamily="18" charset="0"/>
                          <a:ea typeface="微軟正黑體" panose="020B0604030504040204" pitchFamily="34" charset="-120"/>
                        </a:rPr>
                        <a:t>同學習歷程學校平臺之資料</a:t>
                      </a:r>
                      <a:endParaRPr lang="en-US" altLang="zh-TW" sz="2000" dirty="0">
                        <a:latin typeface="Times New Roman" panose="02020603050405020304" pitchFamily="18" charset="0"/>
                        <a:ea typeface="微軟正黑體" panose="020B0604030504040204" pitchFamily="34" charset="-120"/>
                      </a:endParaRPr>
                    </a:p>
                    <a:p>
                      <a:pPr marL="271463" indent="-271463" algn="l" defTabSz="1219170" rtl="0" eaLnBrk="1" latinLnBrk="0" hangingPunct="1"/>
                      <a:r>
                        <a:rPr lang="en-US" altLang="zh-TW" sz="2000" dirty="0">
                          <a:latin typeface="Times New Roman" panose="02020603050405020304" pitchFamily="18" charset="0"/>
                          <a:ea typeface="微軟正黑體" panose="020B0604030504040204" pitchFamily="34" charset="-120"/>
                        </a:rPr>
                        <a:t>●</a:t>
                      </a:r>
                      <a:r>
                        <a:rPr lang="zh-TW" altLang="zh-TW" sz="2000" b="0" kern="1200" spc="-50" baseline="0" dirty="0">
                          <a:solidFill>
                            <a:srgbClr val="3333FF"/>
                          </a:solidFill>
                          <a:latin typeface="Times New Roman" panose="02020603050405020304" pitchFamily="18" charset="0"/>
                          <a:ea typeface="微軟正黑體" panose="020B0604030504040204" pitchFamily="34" charset="-120"/>
                          <a:cs typeface="+mn-cs"/>
                        </a:rPr>
                        <a:t>學生</a:t>
                      </a:r>
                      <a:r>
                        <a:rPr lang="zh-TW" altLang="en-US" sz="2000" b="0" kern="1200" dirty="0">
                          <a:solidFill>
                            <a:srgbClr val="3333FF"/>
                          </a:solidFill>
                          <a:latin typeface="Times New Roman" panose="02020603050405020304" pitchFamily="18" charset="0"/>
                          <a:ea typeface="微軟正黑體" panose="020B0604030504040204" pitchFamily="34" charset="-120"/>
                          <a:cs typeface="+mn-cs"/>
                        </a:rPr>
                        <a:t>自該學年上傳至學校平</a:t>
                      </a:r>
                      <a:r>
                        <a:rPr lang="zh-TW" altLang="en-US" sz="2000" b="0" kern="1200" spc="-50" baseline="0" dirty="0">
                          <a:solidFill>
                            <a:srgbClr val="3333FF"/>
                          </a:solidFill>
                          <a:latin typeface="Times New Roman" panose="02020603050405020304" pitchFamily="18" charset="0"/>
                          <a:ea typeface="微軟正黑體" panose="020B0604030504040204" pitchFamily="34" charset="-120"/>
                          <a:cs typeface="+mn-cs"/>
                        </a:rPr>
                        <a:t>臺</a:t>
                      </a:r>
                      <a:r>
                        <a:rPr lang="zh-TW" altLang="en-US" sz="2000" b="0" kern="1200" dirty="0">
                          <a:solidFill>
                            <a:srgbClr val="3333FF"/>
                          </a:solidFill>
                          <a:latin typeface="Times New Roman" panose="02020603050405020304" pitchFamily="18" charset="0"/>
                          <a:ea typeface="微軟正黑體" panose="020B0604030504040204" pitchFamily="34" charset="-120"/>
                          <a:cs typeface="+mn-cs"/>
                        </a:rPr>
                        <a:t>之多元表現</a:t>
                      </a:r>
                      <a:r>
                        <a:rPr lang="zh-TW" altLang="en-US" sz="2000" b="0" kern="1200" dirty="0">
                          <a:solidFill>
                            <a:srgbClr val="3333FF"/>
                          </a:solidFill>
                          <a:latin typeface="微軟正黑體" panose="020B0604030504040204" pitchFamily="34" charset="-120"/>
                          <a:ea typeface="微軟正黑體" panose="020B0604030504040204" pitchFamily="34" charset="-120"/>
                          <a:cs typeface="+mn-cs"/>
                        </a:rPr>
                        <a:t>，</a:t>
                      </a:r>
                      <a:r>
                        <a:rPr lang="zh-TW" altLang="zh-TW" sz="2000" b="0" kern="1200" spc="-50" baseline="0" dirty="0">
                          <a:solidFill>
                            <a:srgbClr val="3333FF"/>
                          </a:solidFill>
                          <a:latin typeface="Times New Roman" panose="02020603050405020304" pitchFamily="18" charset="0"/>
                          <a:ea typeface="微軟正黑體" panose="020B0604030504040204" pitchFamily="34" charset="-120"/>
                          <a:cs typeface="+mn-cs"/>
                        </a:rPr>
                        <a:t>勾選至多</a:t>
                      </a:r>
                      <a:r>
                        <a:rPr lang="en-US" altLang="zh-TW" sz="2000" b="1" kern="1200" spc="-50" baseline="0" dirty="0">
                          <a:solidFill>
                            <a:srgbClr val="FF0000"/>
                          </a:solidFill>
                          <a:latin typeface="Times New Roman" panose="02020603050405020304" pitchFamily="18" charset="0"/>
                          <a:ea typeface="微軟正黑體" panose="020B0604030504040204" pitchFamily="34" charset="-120"/>
                          <a:cs typeface="+mn-cs"/>
                        </a:rPr>
                        <a:t>10</a:t>
                      </a:r>
                      <a:r>
                        <a:rPr lang="zh-TW" altLang="zh-TW" sz="2000" b="1" kern="1200" spc="-50" baseline="0" dirty="0">
                          <a:solidFill>
                            <a:srgbClr val="FF0000"/>
                          </a:solidFill>
                          <a:latin typeface="Times New Roman" panose="02020603050405020304" pitchFamily="18" charset="0"/>
                          <a:ea typeface="微軟正黑體" panose="020B0604030504040204" pitchFamily="34" charset="-120"/>
                          <a:cs typeface="+mn-cs"/>
                        </a:rPr>
                        <a:t>件</a:t>
                      </a:r>
                      <a:r>
                        <a:rPr lang="zh-TW" altLang="en-US" sz="2000" b="0" kern="1200" dirty="0">
                          <a:solidFill>
                            <a:srgbClr val="3333FF"/>
                          </a:solidFill>
                          <a:latin typeface="微軟正黑體" panose="020B0604030504040204" pitchFamily="34" charset="-120"/>
                          <a:ea typeface="微軟正黑體" panose="020B0604030504040204" pitchFamily="34" charset="-120"/>
                          <a:cs typeface="+mn-cs"/>
                        </a:rPr>
                        <a:t>，由</a:t>
                      </a:r>
                      <a:r>
                        <a:rPr lang="zh-TW" altLang="en-US" sz="2000" b="0" dirty="0">
                          <a:solidFill>
                            <a:srgbClr val="3333FF"/>
                          </a:solidFill>
                          <a:latin typeface="Times New Roman" panose="02020603050405020304" pitchFamily="18" charset="0"/>
                          <a:ea typeface="微軟正黑體" panose="020B0604030504040204" pitchFamily="34" charset="-120"/>
                        </a:rPr>
                        <a:t>學校</a:t>
                      </a:r>
                      <a:r>
                        <a:rPr lang="zh-TW" altLang="en-US" sz="2000" b="1" dirty="0">
                          <a:solidFill>
                            <a:schemeClr val="accent1"/>
                          </a:solidFill>
                          <a:latin typeface="Times New Roman" panose="02020603050405020304" pitchFamily="18" charset="0"/>
                          <a:ea typeface="微軟正黑體" panose="020B0604030504040204" pitchFamily="34" charset="-120"/>
                        </a:rPr>
                        <a:t>每學年</a:t>
                      </a:r>
                      <a:r>
                        <a:rPr lang="zh-TW" altLang="zh-TW" sz="2000" b="1" kern="1200" dirty="0">
                          <a:solidFill>
                            <a:schemeClr val="accent1"/>
                          </a:solidFill>
                          <a:latin typeface="Times New Roman" panose="02020603050405020304" pitchFamily="18" charset="0"/>
                          <a:ea typeface="微軟正黑體" panose="020B0604030504040204" pitchFamily="34" charset="-120"/>
                          <a:cs typeface="+mn-cs"/>
                        </a:rPr>
                        <a:t>提交</a:t>
                      </a:r>
                      <a:endParaRPr lang="en-US" altLang="zh-TW" sz="2000" b="1" kern="1200" dirty="0">
                        <a:solidFill>
                          <a:schemeClr val="accent1"/>
                        </a:solidFill>
                        <a:latin typeface="Times New Roman" panose="02020603050405020304" pitchFamily="18" charset="0"/>
                        <a:ea typeface="微軟正黑體" panose="020B0604030504040204" pitchFamily="34" charset="-120"/>
                        <a:cs typeface="+mn-cs"/>
                      </a:endParaRPr>
                    </a:p>
                  </a:txBody>
                  <a:tcPr>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2" name="向右箭號 1"/>
          <p:cNvSpPr/>
          <p:nvPr/>
        </p:nvSpPr>
        <p:spPr>
          <a:xfrm>
            <a:off x="6189944" y="1955455"/>
            <a:ext cx="951534" cy="1323893"/>
          </a:xfrm>
          <a:prstGeom prst="rightArrow">
            <a:avLst>
              <a:gd name="adj1" fmla="val 50000"/>
              <a:gd name="adj2" fmla="val 52507"/>
            </a:avLst>
          </a:prstGeom>
          <a:ln/>
        </p:spPr>
        <p:style>
          <a:lnRef idx="0">
            <a:schemeClr val="accent3"/>
          </a:lnRef>
          <a:fillRef idx="3">
            <a:schemeClr val="accent3"/>
          </a:fillRef>
          <a:effectRef idx="3">
            <a:schemeClr val="accent3"/>
          </a:effectRef>
          <a:fontRef idx="minor">
            <a:schemeClr val="lt1"/>
          </a:fontRef>
        </p:style>
        <p:txBody>
          <a:bodyPr lIns="0" rIns="0"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每學期提交</a:t>
            </a:r>
          </a:p>
        </p:txBody>
      </p:sp>
      <p:sp>
        <p:nvSpPr>
          <p:cNvPr id="8" name="向右箭號 7"/>
          <p:cNvSpPr/>
          <p:nvPr/>
        </p:nvSpPr>
        <p:spPr>
          <a:xfrm>
            <a:off x="6253554" y="4674789"/>
            <a:ext cx="951534" cy="1323893"/>
          </a:xfrm>
          <a:prstGeom prst="rightArrow">
            <a:avLst>
              <a:gd name="adj1" fmla="val 50000"/>
              <a:gd name="adj2" fmla="val 52507"/>
            </a:avLst>
          </a:prstGeom>
          <a:ln/>
        </p:spPr>
        <p:style>
          <a:lnRef idx="0">
            <a:schemeClr val="accent1"/>
          </a:lnRef>
          <a:fillRef idx="3">
            <a:schemeClr val="accent1"/>
          </a:fillRef>
          <a:effectRef idx="3">
            <a:schemeClr val="accent1"/>
          </a:effectRef>
          <a:fontRef idx="minor">
            <a:schemeClr val="lt1"/>
          </a:fontRef>
        </p:style>
        <p:txBody>
          <a:bodyPr lIns="0" rIns="0"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每學年提交</a:t>
            </a:r>
          </a:p>
        </p:txBody>
      </p:sp>
      <p:sp>
        <p:nvSpPr>
          <p:cNvPr id="6" name="圓角矩形 5"/>
          <p:cNvSpPr/>
          <p:nvPr/>
        </p:nvSpPr>
        <p:spPr>
          <a:xfrm>
            <a:off x="1846385" y="4583355"/>
            <a:ext cx="4343559" cy="35742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9" name="圓角矩形 8">
            <a:extLst>
              <a:ext uri="{FF2B5EF4-FFF2-40B4-BE49-F238E27FC236}">
                <a16:creationId xmlns:a16="http://schemas.microsoft.com/office/drawing/2014/main" id="{5CF6674A-A8F2-5848-ABA4-1BE4D7F35181}"/>
              </a:ext>
            </a:extLst>
          </p:cNvPr>
          <p:cNvSpPr/>
          <p:nvPr/>
        </p:nvSpPr>
        <p:spPr>
          <a:xfrm>
            <a:off x="1529863" y="3704621"/>
            <a:ext cx="2132364" cy="357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10" name="圓角矩形 9">
            <a:extLst>
              <a:ext uri="{FF2B5EF4-FFF2-40B4-BE49-F238E27FC236}">
                <a16:creationId xmlns:a16="http://schemas.microsoft.com/office/drawing/2014/main" id="{2DB00D27-40F3-DC44-A8BE-4C4068B859DA}"/>
              </a:ext>
            </a:extLst>
          </p:cNvPr>
          <p:cNvSpPr/>
          <p:nvPr/>
        </p:nvSpPr>
        <p:spPr>
          <a:xfrm>
            <a:off x="1647643" y="5963512"/>
            <a:ext cx="4343559" cy="60462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11" name="圓角矩形 10">
            <a:extLst>
              <a:ext uri="{FF2B5EF4-FFF2-40B4-BE49-F238E27FC236}">
                <a16:creationId xmlns:a16="http://schemas.microsoft.com/office/drawing/2014/main" id="{8437FB09-D800-7346-9F6A-4D788ED27254}"/>
              </a:ext>
            </a:extLst>
          </p:cNvPr>
          <p:cNvSpPr/>
          <p:nvPr/>
        </p:nvSpPr>
        <p:spPr>
          <a:xfrm>
            <a:off x="10345615" y="4317364"/>
            <a:ext cx="1705705" cy="357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12" name="圓角矩形 11">
            <a:extLst>
              <a:ext uri="{FF2B5EF4-FFF2-40B4-BE49-F238E27FC236}">
                <a16:creationId xmlns:a16="http://schemas.microsoft.com/office/drawing/2014/main" id="{F934395E-740D-054F-A048-3660EE7B2FD1}"/>
              </a:ext>
            </a:extLst>
          </p:cNvPr>
          <p:cNvSpPr/>
          <p:nvPr/>
        </p:nvSpPr>
        <p:spPr>
          <a:xfrm>
            <a:off x="9899273" y="5981097"/>
            <a:ext cx="1705705" cy="30780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13" name="文字方塊 12"/>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16</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1153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6" grpId="0" animBg="1"/>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p:txBody>
          <a:bodyPr/>
          <a:lstStyle/>
          <a:p>
            <a:r>
              <a:rPr lang="zh-TW" altLang="en-US" b="1" dirty="0"/>
              <a:t>學生學習歷程檔案的</a:t>
            </a:r>
            <a:r>
              <a:rPr lang="zh-TW" altLang="en-US" b="1" dirty="0">
                <a:solidFill>
                  <a:schemeClr val="accent4"/>
                </a:solidFill>
              </a:rPr>
              <a:t>檔案格式</a:t>
            </a:r>
            <a:r>
              <a:rPr lang="zh-TW" altLang="en-US" b="1" dirty="0">
                <a:solidFill>
                  <a:schemeClr val="accent4"/>
                </a:solidFill>
                <a:latin typeface="微軟正黑體" panose="020B0604030504040204" pitchFamily="34" charset="-120"/>
                <a:ea typeface="微軟正黑體" panose="020B0604030504040204" pitchFamily="34" charset="-120"/>
              </a:rPr>
              <a:t>、</a:t>
            </a:r>
            <a:r>
              <a:rPr lang="zh-TW" altLang="en-US" b="1" dirty="0">
                <a:solidFill>
                  <a:schemeClr val="accent4"/>
                </a:solidFill>
              </a:rPr>
              <a:t>大小</a:t>
            </a:r>
            <a:endParaRPr lang="zh-TW" altLang="en-US" sz="2800" b="1" dirty="0">
              <a:solidFill>
                <a:schemeClr val="accent4"/>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nvGraphicFramePr>
        <p:xfrm>
          <a:off x="1635928" y="1105122"/>
          <a:ext cx="8768637" cy="5225139"/>
        </p:xfrm>
        <a:graphic>
          <a:graphicData uri="http://schemas.openxmlformats.org/drawingml/2006/table">
            <a:tbl>
              <a:tblPr firstRow="1" bandRow="1">
                <a:tableStyleId>{5C22544A-7EE6-4342-B048-85BDC9FD1C3A}</a:tableStyleId>
              </a:tblPr>
              <a:tblGrid>
                <a:gridCol w="2126176">
                  <a:extLst>
                    <a:ext uri="{9D8B030D-6E8A-4147-A177-3AD203B41FA5}">
                      <a16:colId xmlns:a16="http://schemas.microsoft.com/office/drawing/2014/main" val="20000"/>
                    </a:ext>
                  </a:extLst>
                </a:gridCol>
                <a:gridCol w="3855555">
                  <a:extLst>
                    <a:ext uri="{9D8B030D-6E8A-4147-A177-3AD203B41FA5}">
                      <a16:colId xmlns:a16="http://schemas.microsoft.com/office/drawing/2014/main" val="3997364611"/>
                    </a:ext>
                  </a:extLst>
                </a:gridCol>
                <a:gridCol w="2786906">
                  <a:extLst>
                    <a:ext uri="{9D8B030D-6E8A-4147-A177-3AD203B41FA5}">
                      <a16:colId xmlns:a16="http://schemas.microsoft.com/office/drawing/2014/main" val="544840945"/>
                    </a:ext>
                  </a:extLst>
                </a:gridCol>
              </a:tblGrid>
              <a:tr h="370840">
                <a:tc>
                  <a:txBody>
                    <a:bodyPr/>
                    <a:lstStyle/>
                    <a:p>
                      <a:pPr algn="ctr"/>
                      <a:r>
                        <a:rPr lang="zh-TW" altLang="en-US" sz="2000" dirty="0"/>
                        <a:t>資料項目</a:t>
                      </a:r>
                    </a:p>
                  </a:txBody>
                  <a:tcPr marL="36000" marR="36000" anchor="ctr">
                    <a:solidFill>
                      <a:schemeClr val="accent1"/>
                    </a:solidFill>
                  </a:tcPr>
                </a:tc>
                <a:tc>
                  <a:txBody>
                    <a:bodyPr/>
                    <a:lstStyle/>
                    <a:p>
                      <a:pPr algn="ctr"/>
                      <a:r>
                        <a:rPr lang="zh-TW" altLang="en-US" sz="2000" dirty="0"/>
                        <a:t>檔案格式類型</a:t>
                      </a:r>
                    </a:p>
                  </a:txBody>
                  <a:tcPr marL="36000" marR="36000" anchor="ctr">
                    <a:solidFill>
                      <a:schemeClr val="accent1"/>
                    </a:solidFill>
                  </a:tcPr>
                </a:tc>
                <a:tc>
                  <a:txBody>
                    <a:bodyPr/>
                    <a:lstStyle/>
                    <a:p>
                      <a:pPr algn="ctr"/>
                      <a:r>
                        <a:rPr lang="zh-TW" altLang="en-US" sz="2000" dirty="0"/>
                        <a:t>內容說明</a:t>
                      </a:r>
                      <a:endParaRPr lang="en-US" altLang="zh-TW" sz="2000" dirty="0"/>
                    </a:p>
                    <a:p>
                      <a:pPr algn="ctr"/>
                      <a:r>
                        <a:rPr lang="en-US" altLang="zh-TW" sz="1600" dirty="0"/>
                        <a:t>(</a:t>
                      </a:r>
                      <a:r>
                        <a:rPr lang="zh-TW" altLang="en-US" sz="1600" dirty="0"/>
                        <a:t>檔案大小或簡述文字之字數</a:t>
                      </a:r>
                      <a:r>
                        <a:rPr lang="en-US" altLang="zh-TW" sz="1600" dirty="0"/>
                        <a:t>)</a:t>
                      </a:r>
                      <a:endParaRPr lang="zh-TW" altLang="en-US" sz="1600" dirty="0"/>
                    </a:p>
                  </a:txBody>
                  <a:tcPr marL="36000" marR="36000" anchor="ctr">
                    <a:solidFill>
                      <a:schemeClr val="accent1"/>
                    </a:solidFill>
                  </a:tcPr>
                </a:tc>
                <a:extLst>
                  <a:ext uri="{0D108BD9-81ED-4DB2-BD59-A6C34878D82A}">
                    <a16:rowId xmlns:a16="http://schemas.microsoft.com/office/drawing/2014/main" val="10001"/>
                  </a:ext>
                </a:extLst>
              </a:tr>
              <a:tr h="509451">
                <a:tc rowSpan="2">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TW" altLang="en-US" sz="2000" b="1" dirty="0">
                          <a:solidFill>
                            <a:schemeClr val="tx1"/>
                          </a:solidFill>
                          <a:latin typeface="Times New Roman" panose="02020603050405020304" pitchFamily="18" charset="0"/>
                          <a:ea typeface="微軟正黑體" panose="020B0604030504040204" pitchFamily="34" charset="-120"/>
                        </a:rPr>
                        <a:t>課程諮詢紀錄</a:t>
                      </a:r>
                      <a:endParaRPr lang="en-US" altLang="zh-TW" sz="2000" b="1" dirty="0">
                        <a:solidFill>
                          <a:schemeClr val="tx1"/>
                        </a:solidFill>
                        <a:latin typeface="Times New Roman" panose="02020603050405020304" pitchFamily="18" charset="0"/>
                        <a:ea typeface="微軟正黑體" panose="020B0604030504040204" pitchFamily="34" charset="-12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TW" sz="2000" b="1" dirty="0">
                          <a:solidFill>
                            <a:schemeClr val="tx1"/>
                          </a:solidFill>
                          <a:latin typeface="Times New Roman" panose="02020603050405020304" pitchFamily="18" charset="0"/>
                          <a:ea typeface="微軟正黑體" panose="020B0604030504040204" pitchFamily="34" charset="-120"/>
                        </a:rPr>
                        <a:t>(</a:t>
                      </a:r>
                      <a:r>
                        <a:rPr lang="zh-TW" altLang="en-US" sz="2000" b="1" dirty="0">
                          <a:solidFill>
                            <a:schemeClr val="tx1"/>
                          </a:solidFill>
                          <a:latin typeface="Times New Roman" panose="02020603050405020304" pitchFamily="18" charset="0"/>
                          <a:ea typeface="微軟正黑體" panose="020B0604030504040204" pitchFamily="34" charset="-120"/>
                        </a:rPr>
                        <a:t>只限校內平臺</a:t>
                      </a:r>
                      <a:r>
                        <a:rPr lang="en-US" altLang="zh-TW" sz="2000" b="1" dirty="0">
                          <a:solidFill>
                            <a:schemeClr val="tx1"/>
                          </a:solidFill>
                          <a:latin typeface="Times New Roman" panose="02020603050405020304" pitchFamily="18" charset="0"/>
                          <a:ea typeface="微軟正黑體" panose="020B0604030504040204" pitchFamily="34" charset="-120"/>
                        </a:rPr>
                        <a:t>)</a:t>
                      </a:r>
                    </a:p>
                  </a:txBody>
                  <a:tcPr marL="36000" marR="36000" anchor="ctr">
                    <a:solidFill>
                      <a:schemeClr val="accent6">
                        <a:lumMod val="40000"/>
                        <a:lumOff val="60000"/>
                      </a:schemeClr>
                    </a:solidFill>
                  </a:tcPr>
                </a:tc>
                <a:tc>
                  <a:txBody>
                    <a:bodyPr/>
                    <a:lstStyle/>
                    <a:p>
                      <a:pPr marL="72000" marR="0" indent="0" algn="l" defTabSz="1219170" rtl="0" eaLnBrk="1" fontAlgn="auto" latinLnBrk="0" hangingPunct="1">
                        <a:lnSpc>
                          <a:spcPct val="100000"/>
                        </a:lnSpc>
                        <a:spcBef>
                          <a:spcPts val="0"/>
                        </a:spcBef>
                        <a:spcAft>
                          <a:spcPts val="0"/>
                        </a:spcAft>
                        <a:buClrTx/>
                        <a:buSzTx/>
                        <a:buFontTx/>
                        <a:buNone/>
                        <a:tabLst/>
                        <a:defRPr/>
                      </a:pP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文件：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pdf</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jpg</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kern="1200" baseline="0" dirty="0" err="1">
                          <a:solidFill>
                            <a:schemeClr val="dk1"/>
                          </a:solidFill>
                          <a:latin typeface="微軟正黑體" panose="020B0604030504040204" pitchFamily="34" charset="-120"/>
                          <a:ea typeface="微軟正黑體" panose="020B0604030504040204" pitchFamily="34" charset="-120"/>
                          <a:cs typeface="+mn-cs"/>
                        </a:rPr>
                        <a:t>png</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6">
                        <a:lumMod val="40000"/>
                        <a:lumOff val="6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2MB</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6">
                        <a:lumMod val="40000"/>
                        <a:lumOff val="60000"/>
                      </a:schemeClr>
                    </a:solidFill>
                  </a:tcPr>
                </a:tc>
                <a:extLst>
                  <a:ext uri="{0D108BD9-81ED-4DB2-BD59-A6C34878D82A}">
                    <a16:rowId xmlns:a16="http://schemas.microsoft.com/office/drawing/2014/main" val="2887601531"/>
                  </a:ext>
                </a:extLst>
              </a:tr>
              <a:tr h="509451">
                <a:tc v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altLang="zh-TW" sz="2000" b="1" dirty="0">
                        <a:solidFill>
                          <a:schemeClr val="tx1"/>
                        </a:solidFill>
                        <a:latin typeface="Times New Roman" panose="02020603050405020304" pitchFamily="18" charset="0"/>
                        <a:ea typeface="微軟正黑體" panose="020B0604030504040204" pitchFamily="34" charset="-120"/>
                      </a:endParaRPr>
                    </a:p>
                  </a:txBody>
                  <a:tcPr marL="36000" marR="36000" anchor="ctr">
                    <a:solidFill>
                      <a:schemeClr val="accent3">
                        <a:lumMod val="40000"/>
                        <a:lumOff val="60000"/>
                      </a:schemeClr>
                    </a:solidFill>
                  </a:tcPr>
                </a:tc>
                <a:tc>
                  <a:txBody>
                    <a:bodyPr/>
                    <a:lstStyle/>
                    <a:p>
                      <a:pPr marL="72000"/>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簡述：文字</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6">
                        <a:lumMod val="40000"/>
                        <a:lumOff val="6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100</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個字為限</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6">
                        <a:lumMod val="40000"/>
                        <a:lumOff val="60000"/>
                      </a:schemeClr>
                    </a:solidFill>
                  </a:tcPr>
                </a:tc>
                <a:extLst>
                  <a:ext uri="{0D108BD9-81ED-4DB2-BD59-A6C34878D82A}">
                    <a16:rowId xmlns:a16="http://schemas.microsoft.com/office/drawing/2014/main" val="1950413175"/>
                  </a:ext>
                </a:extLst>
              </a:tr>
              <a:tr h="509451">
                <a:tc rowSpan="3">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latin typeface="Times New Roman" panose="02020603050405020304" pitchFamily="18" charset="0"/>
                          <a:ea typeface="微軟正黑體" panose="020B0604030504040204" pitchFamily="34" charset="-120"/>
                        </a:rPr>
                        <a:t>課程學習成果</a:t>
                      </a:r>
                      <a:endParaRPr lang="en-US" altLang="zh-TW" sz="2400" b="1" dirty="0">
                        <a:solidFill>
                          <a:schemeClr val="tx1"/>
                        </a:solidFill>
                        <a:latin typeface="Times New Roman" panose="02020603050405020304" pitchFamily="18" charset="0"/>
                        <a:ea typeface="微軟正黑體" panose="020B0604030504040204" pitchFamily="34" charset="-120"/>
                      </a:endParaRPr>
                    </a:p>
                  </a:txBody>
                  <a:tcPr marL="36000" marR="36000" anchor="ctr">
                    <a:solidFill>
                      <a:schemeClr val="accent5">
                        <a:lumMod val="20000"/>
                        <a:lumOff val="80000"/>
                      </a:schemeClr>
                    </a:solidFill>
                  </a:tcPr>
                </a:tc>
                <a:tc>
                  <a:txBody>
                    <a:bodyPr/>
                    <a:lstStyle/>
                    <a:p>
                      <a:pPr marL="72000"/>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文件：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pdf</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jpg</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kern="1200" baseline="0" dirty="0" err="1">
                          <a:solidFill>
                            <a:schemeClr val="dk1"/>
                          </a:solidFill>
                          <a:latin typeface="微軟正黑體" panose="020B0604030504040204" pitchFamily="34" charset="-120"/>
                          <a:ea typeface="微軟正黑體" panose="020B0604030504040204" pitchFamily="34" charset="-120"/>
                          <a:cs typeface="+mn-cs"/>
                        </a:rPr>
                        <a:t>png</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2MB</a:t>
                      </a:r>
                    </a:p>
                  </a:txBody>
                  <a:tcPr marL="36000" marR="36000" anchor="ctr">
                    <a:solidFill>
                      <a:schemeClr val="accent5">
                        <a:lumMod val="20000"/>
                        <a:lumOff val="80000"/>
                      </a:schemeClr>
                    </a:solidFill>
                  </a:tcPr>
                </a:tc>
                <a:extLst>
                  <a:ext uri="{0D108BD9-81ED-4DB2-BD59-A6C34878D82A}">
                    <a16:rowId xmlns:a16="http://schemas.microsoft.com/office/drawing/2014/main" val="10004"/>
                  </a:ext>
                </a:extLst>
              </a:tr>
              <a:tr h="509451">
                <a:tc vMerge="1">
                  <a:txBody>
                    <a:bodyPr/>
                    <a:lstStyle/>
                    <a:p>
                      <a:endParaRPr lang="zh-TW" altLang="en-US"/>
                    </a:p>
                  </a:txBody>
                  <a:tcPr/>
                </a:tc>
                <a:tc>
                  <a:txBody>
                    <a:bodyPr/>
                    <a:lstStyle/>
                    <a:p>
                      <a:pPr marL="72000"/>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影音檔案：</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mp3</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mp4</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tc>
                  <a:txBody>
                    <a:bodyPr/>
                    <a:lstStyle/>
                    <a:p>
                      <a:pPr algn="ct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5MB</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extLst>
                  <a:ext uri="{0D108BD9-81ED-4DB2-BD59-A6C34878D82A}">
                    <a16:rowId xmlns:a16="http://schemas.microsoft.com/office/drawing/2014/main" val="3520178605"/>
                  </a:ext>
                </a:extLst>
              </a:tr>
              <a:tr h="509451">
                <a:tc vMerge="1">
                  <a:txBody>
                    <a:bodyPr/>
                    <a:lstStyle/>
                    <a:p>
                      <a:endParaRPr lang="zh-TW" altLang="en-US"/>
                    </a:p>
                  </a:txBody>
                  <a:tcPr/>
                </a:tc>
                <a:tc>
                  <a:txBody>
                    <a:bodyPr/>
                    <a:lstStyle/>
                    <a:p>
                      <a:pPr marL="72000"/>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簡述：文字</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100</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個字為限</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5">
                        <a:lumMod val="20000"/>
                        <a:lumOff val="80000"/>
                      </a:schemeClr>
                    </a:solidFill>
                  </a:tcPr>
                </a:tc>
                <a:extLst>
                  <a:ext uri="{0D108BD9-81ED-4DB2-BD59-A6C34878D82A}">
                    <a16:rowId xmlns:a16="http://schemas.microsoft.com/office/drawing/2014/main" val="1292958922"/>
                  </a:ext>
                </a:extLst>
              </a:tr>
              <a:tr h="509451">
                <a:tc rowSpan="4">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zh-TW" altLang="en-US" sz="2400" b="1" dirty="0">
                          <a:solidFill>
                            <a:schemeClr val="tx1"/>
                          </a:solidFill>
                          <a:latin typeface="Times New Roman" panose="02020603050405020304" pitchFamily="18" charset="0"/>
                          <a:ea typeface="微軟正黑體" panose="020B0604030504040204" pitchFamily="34" charset="-120"/>
                        </a:rPr>
                        <a:t>多元表現</a:t>
                      </a:r>
                      <a:endParaRPr lang="en-US" altLang="zh-TW" sz="2400" b="1" dirty="0">
                        <a:solidFill>
                          <a:schemeClr val="tx1"/>
                        </a:solidFill>
                        <a:latin typeface="Times New Roman" panose="02020603050405020304" pitchFamily="18" charset="0"/>
                        <a:ea typeface="微軟正黑體" panose="020B0604030504040204" pitchFamily="34" charset="-120"/>
                      </a:endParaRPr>
                    </a:p>
                  </a:txBody>
                  <a:tcPr marL="36000" marR="36000" anchor="ctr">
                    <a:solidFill>
                      <a:schemeClr val="accent3">
                        <a:lumMod val="20000"/>
                        <a:lumOff val="80000"/>
                      </a:schemeClr>
                    </a:solidFill>
                  </a:tcPr>
                </a:tc>
                <a:tc>
                  <a:txBody>
                    <a:bodyPr/>
                    <a:lstStyle/>
                    <a:p>
                      <a:pPr marL="72000"/>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證明文件：</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pdf</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jpg</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a:t>
                      </a:r>
                      <a:r>
                        <a:rPr lang="en-US" altLang="zh-TW" sz="2000" b="0" i="0" u="none" strike="noStrike" baseline="0" dirty="0" err="1">
                          <a:solidFill>
                            <a:srgbClr val="000000"/>
                          </a:solidFill>
                          <a:latin typeface="微軟正黑體" panose="020B0604030504040204" pitchFamily="34" charset="-120"/>
                          <a:ea typeface="微軟正黑體" panose="020B0604030504040204" pitchFamily="34" charset="-120"/>
                        </a:rPr>
                        <a:t>png</a:t>
                      </a:r>
                      <a:endPar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endParaRPr>
                    </a:p>
                  </a:txBody>
                  <a:tcPr marL="36000" marR="36000" anchor="ctr">
                    <a:solidFill>
                      <a:schemeClr val="accent3">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2MB</a:t>
                      </a:r>
                    </a:p>
                  </a:txBody>
                  <a:tcPr marL="36000" marR="36000" anchor="ctr">
                    <a:solidFill>
                      <a:schemeClr val="accent3">
                        <a:lumMod val="20000"/>
                        <a:lumOff val="80000"/>
                      </a:schemeClr>
                    </a:solidFill>
                  </a:tcPr>
                </a:tc>
                <a:extLst>
                  <a:ext uri="{0D108BD9-81ED-4DB2-BD59-A6C34878D82A}">
                    <a16:rowId xmlns:a16="http://schemas.microsoft.com/office/drawing/2014/main" val="10005"/>
                  </a:ext>
                </a:extLst>
              </a:tr>
              <a:tr h="509451">
                <a:tc vMerge="1">
                  <a:txBody>
                    <a:bodyPr/>
                    <a:lstStyle/>
                    <a:p>
                      <a:endParaRPr lang="zh-TW" altLang="en-US"/>
                    </a:p>
                  </a:txBody>
                  <a:tcPr/>
                </a:tc>
                <a:tc>
                  <a:txBody>
                    <a:bodyPr/>
                    <a:lstStyle/>
                    <a:p>
                      <a:pPr marL="72000"/>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影音檔案：</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mp3</a:t>
                      </a: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a:t>
                      </a:r>
                      <a:r>
                        <a:rPr lang="en-US" altLang="zh-TW" sz="2000" b="0" i="0" u="none" strike="noStrike" baseline="0" dirty="0">
                          <a:solidFill>
                            <a:srgbClr val="000000"/>
                          </a:solidFill>
                          <a:latin typeface="微軟正黑體" panose="020B0604030504040204" pitchFamily="34" charset="-120"/>
                          <a:ea typeface="微軟正黑體" panose="020B0604030504040204" pitchFamily="34" charset="-120"/>
                        </a:rPr>
                        <a:t>mp4	</a:t>
                      </a:r>
                      <a:endParaRPr lang="zh-TW" altLang="en-US" sz="2000" dirty="0">
                        <a:latin typeface="微軟正黑體" panose="020B0604030504040204" pitchFamily="34" charset="-120"/>
                        <a:ea typeface="微軟正黑體" panose="020B0604030504040204" pitchFamily="34" charset="-120"/>
                      </a:endParaRPr>
                    </a:p>
                  </a:txBody>
                  <a:tcPr marL="36000" marR="36000" anchor="ctr">
                    <a:solidFill>
                      <a:schemeClr val="accent3">
                        <a:lumMod val="20000"/>
                        <a:lumOff val="80000"/>
                      </a:schemeClr>
                    </a:solidFill>
                  </a:tcPr>
                </a:tc>
                <a:tc>
                  <a:txBody>
                    <a:bodyPr/>
                    <a:lstStyle/>
                    <a:p>
                      <a:pPr algn="ct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每件固定上限</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5MB</a:t>
                      </a:r>
                      <a:endParaRPr lang="en-US" altLang="zh-TW" sz="2000" b="1" kern="1200" dirty="0">
                        <a:solidFill>
                          <a:schemeClr val="tx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3">
                        <a:lumMod val="20000"/>
                        <a:lumOff val="80000"/>
                      </a:schemeClr>
                    </a:solidFill>
                  </a:tcPr>
                </a:tc>
                <a:extLst>
                  <a:ext uri="{0D108BD9-81ED-4DB2-BD59-A6C34878D82A}">
                    <a16:rowId xmlns:a16="http://schemas.microsoft.com/office/drawing/2014/main" val="3368927498"/>
                  </a:ext>
                </a:extLst>
              </a:tr>
              <a:tr h="509451">
                <a:tc vMerge="1">
                  <a:txBody>
                    <a:bodyPr/>
                    <a:lstStyle/>
                    <a:p>
                      <a:endParaRPr lang="zh-TW" altLang="en-US"/>
                    </a:p>
                  </a:txBody>
                  <a:tcPr/>
                </a:tc>
                <a:tc>
                  <a:txBody>
                    <a:bodyPr/>
                    <a:lstStyle/>
                    <a:p>
                      <a:pPr marL="72000"/>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外部連結：文字</a:t>
                      </a:r>
                      <a:endParaRPr lang="zh-TW" altLang="en-US" sz="2000" dirty="0">
                        <a:latin typeface="微軟正黑體" panose="020B0604030504040204" pitchFamily="34" charset="-120"/>
                        <a:ea typeface="微軟正黑體" panose="020B0604030504040204" pitchFamily="34" charset="-120"/>
                      </a:endParaRPr>
                    </a:p>
                  </a:txBody>
                  <a:tcPr marL="36000" marR="36000" anchor="ctr">
                    <a:solidFill>
                      <a:schemeClr val="accent3">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en-US" altLang="zh-TW" sz="2000" b="1" kern="1200" dirty="0">
                          <a:solidFill>
                            <a:schemeClr val="tx1"/>
                          </a:solidFill>
                          <a:latin typeface="微軟正黑體" panose="020B0604030504040204" pitchFamily="34" charset="-120"/>
                          <a:ea typeface="微軟正黑體" panose="020B0604030504040204" pitchFamily="34" charset="-120"/>
                          <a:cs typeface="+mn-cs"/>
                        </a:rPr>
                        <a:t>-</a:t>
                      </a:r>
                    </a:p>
                  </a:txBody>
                  <a:tcPr marL="36000" marR="36000" anchor="ctr">
                    <a:solidFill>
                      <a:schemeClr val="accent3">
                        <a:lumMod val="20000"/>
                        <a:lumOff val="80000"/>
                      </a:schemeClr>
                    </a:solidFill>
                  </a:tcPr>
                </a:tc>
                <a:extLst>
                  <a:ext uri="{0D108BD9-81ED-4DB2-BD59-A6C34878D82A}">
                    <a16:rowId xmlns:a16="http://schemas.microsoft.com/office/drawing/2014/main" val="2888168484"/>
                  </a:ext>
                </a:extLst>
              </a:tr>
              <a:tr h="509451">
                <a:tc vMerge="1">
                  <a:txBody>
                    <a:bodyPr/>
                    <a:lstStyle/>
                    <a:p>
                      <a:endParaRPr lang="zh-TW" altLang="en-US"/>
                    </a:p>
                  </a:txBody>
                  <a:tcPr/>
                </a:tc>
                <a:tc>
                  <a:txBody>
                    <a:bodyPr/>
                    <a:lstStyle/>
                    <a:p>
                      <a:pPr marL="72000"/>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簡述：文字</a:t>
                      </a:r>
                      <a:endParaRPr lang="zh-TW" altLang="en-US" sz="2000" dirty="0">
                        <a:latin typeface="微軟正黑體" panose="020B0604030504040204" pitchFamily="34" charset="-120"/>
                        <a:ea typeface="微軟正黑體" panose="020B0604030504040204" pitchFamily="34" charset="-120"/>
                      </a:endParaRPr>
                    </a:p>
                  </a:txBody>
                  <a:tcPr marL="36000" marR="36000" anchor="ctr">
                    <a:solidFill>
                      <a:schemeClr val="accent3">
                        <a:lumMod val="20000"/>
                        <a:lumOff val="80000"/>
                      </a:schemeClr>
                    </a:solidFill>
                  </a:tcPr>
                </a:tc>
                <a:tc>
                  <a:txBody>
                    <a:bodyPr/>
                    <a:lstStyle/>
                    <a:p>
                      <a:pPr marL="0" marR="0" indent="0" algn="ctr" defTabSz="1219170" rtl="0" eaLnBrk="1" fontAlgn="auto" latinLnBrk="0" hangingPunct="1">
                        <a:lnSpc>
                          <a:spcPct val="100000"/>
                        </a:lnSpc>
                        <a:spcBef>
                          <a:spcPts val="0"/>
                        </a:spcBef>
                        <a:spcAft>
                          <a:spcPts val="0"/>
                        </a:spcAft>
                        <a:buClrTx/>
                        <a:buSzTx/>
                        <a:buFontTx/>
                        <a:buNone/>
                        <a:tabLst/>
                        <a:defRPr/>
                      </a:pPr>
                      <a:r>
                        <a:rPr lang="zh-TW" altLang="en-US" sz="2000" b="0" i="0" u="none" strike="noStrike" baseline="0" dirty="0">
                          <a:solidFill>
                            <a:srgbClr val="000000"/>
                          </a:solidFill>
                          <a:latin typeface="微軟正黑體" panose="020B0604030504040204" pitchFamily="34" charset="-120"/>
                          <a:ea typeface="微軟正黑體" panose="020B0604030504040204" pitchFamily="34" charset="-120"/>
                        </a:rPr>
                        <a:t>每件</a:t>
                      </a:r>
                      <a:r>
                        <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100</a:t>
                      </a:r>
                      <a:r>
                        <a:rPr lang="zh-TW" altLang="en-US"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個字為限</a:t>
                      </a:r>
                      <a:endParaRPr lang="en-US" altLang="zh-TW" sz="2000" b="0" i="0" u="none" strike="noStrike" kern="1200" baseline="0" dirty="0">
                        <a:solidFill>
                          <a:schemeClr val="dk1"/>
                        </a:solidFill>
                        <a:latin typeface="微軟正黑體" panose="020B0604030504040204" pitchFamily="34" charset="-120"/>
                        <a:ea typeface="微軟正黑體" panose="020B0604030504040204" pitchFamily="34" charset="-120"/>
                        <a:cs typeface="+mn-cs"/>
                      </a:endParaRPr>
                    </a:p>
                  </a:txBody>
                  <a:tcPr marL="36000" marR="36000" anchor="ctr">
                    <a:solidFill>
                      <a:schemeClr val="accent3">
                        <a:lumMod val="20000"/>
                        <a:lumOff val="80000"/>
                      </a:schemeClr>
                    </a:solidFill>
                  </a:tcPr>
                </a:tc>
                <a:extLst>
                  <a:ext uri="{0D108BD9-81ED-4DB2-BD59-A6C34878D82A}">
                    <a16:rowId xmlns:a16="http://schemas.microsoft.com/office/drawing/2014/main" val="2720161541"/>
                  </a:ext>
                </a:extLst>
              </a:tr>
            </a:tbl>
          </a:graphicData>
        </a:graphic>
      </p:graphicFrame>
      <p:sp>
        <p:nvSpPr>
          <p:cNvPr id="4" name="矩形 3">
            <a:extLst>
              <a:ext uri="{FF2B5EF4-FFF2-40B4-BE49-F238E27FC236}">
                <a16:creationId xmlns:a16="http://schemas.microsoft.com/office/drawing/2014/main" id="{D5908F06-F1FE-5643-BE41-CB6081D86D0C}"/>
              </a:ext>
            </a:extLst>
          </p:cNvPr>
          <p:cNvSpPr/>
          <p:nvPr/>
        </p:nvSpPr>
        <p:spPr>
          <a:xfrm>
            <a:off x="3640015" y="3745523"/>
            <a:ext cx="6764550" cy="5627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zh-TW" altLang="en-US" sz="1200" dirty="0">
              <a:latin typeface="微软雅黑" panose="020B0503020204020204" pitchFamily="34" charset="-122"/>
              <a:ea typeface="微软雅黑" panose="020B0503020204020204" pitchFamily="34" charset="-122"/>
            </a:endParaRPr>
          </a:p>
        </p:txBody>
      </p:sp>
      <p:sp>
        <p:nvSpPr>
          <p:cNvPr id="5" name="文字方塊 4"/>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17</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017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向右箭號 20"/>
          <p:cNvSpPr/>
          <p:nvPr/>
        </p:nvSpPr>
        <p:spPr>
          <a:xfrm>
            <a:off x="1600164" y="3012132"/>
            <a:ext cx="4466489" cy="673160"/>
          </a:xfrm>
          <a:prstGeom prst="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0" name="向右箭號 19"/>
          <p:cNvSpPr/>
          <p:nvPr/>
        </p:nvSpPr>
        <p:spPr>
          <a:xfrm>
            <a:off x="1600164" y="5002333"/>
            <a:ext cx="4514597" cy="673160"/>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3" name="文字版面配置區 2"/>
          <p:cNvSpPr>
            <a:spLocks noGrp="1"/>
          </p:cNvSpPr>
          <p:nvPr>
            <p:ph type="body" sz="quarter" idx="15"/>
          </p:nvPr>
        </p:nvSpPr>
        <p:spPr>
          <a:xfrm>
            <a:off x="695401" y="254982"/>
            <a:ext cx="11165672" cy="584775"/>
          </a:xfrm>
        </p:spPr>
        <p:txBody>
          <a:bodyPr/>
          <a:lstStyle/>
          <a:p>
            <a:r>
              <a:rPr lang="zh-TW" altLang="en-US" b="1" dirty="0"/>
              <a:t>學生學習歷程檔案</a:t>
            </a:r>
            <a:r>
              <a:rPr lang="zh-TW" altLang="en-US" b="1" dirty="0">
                <a:solidFill>
                  <a:schemeClr val="accent4"/>
                </a:solidFill>
              </a:rPr>
              <a:t>如何蒐集資料</a:t>
            </a:r>
            <a:endParaRPr lang="zh-TW" altLang="en-US" sz="1800" b="1" dirty="0">
              <a:solidFill>
                <a:schemeClr val="accent4"/>
              </a:solidFill>
              <a:latin typeface="+mn-lt"/>
            </a:endParaRPr>
          </a:p>
        </p:txBody>
      </p:sp>
      <p:pic>
        <p:nvPicPr>
          <p:cNvPr id="6" name="圖片 5">
            <a:extLst>
              <a:ext uri="{FF2B5EF4-FFF2-40B4-BE49-F238E27FC236}">
                <a16:creationId xmlns:a16="http://schemas.microsoft.com/office/drawing/2014/main" id="{2DDD5BF1-ABD3-40A7-9BAA-8AC283273E4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68556" y="2858946"/>
            <a:ext cx="990634" cy="2030595"/>
          </a:xfrm>
          <a:prstGeom prst="rect">
            <a:avLst/>
          </a:prstGeom>
        </p:spPr>
      </p:pic>
      <p:pic>
        <p:nvPicPr>
          <p:cNvPr id="7" name="Picture 8" descr="ãèå¸« å¡éãçåçæå°çµæ"/>
          <p:cNvPicPr>
            <a:picLocks noChangeAspect="1" noChangeArrowheads="1"/>
          </p:cNvPicPr>
          <p:nvPr/>
        </p:nvPicPr>
        <p:blipFill rotWithShape="1">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l="11796" t="13785" r="50566" b="18226"/>
          <a:stretch/>
        </p:blipFill>
        <p:spPr bwMode="auto">
          <a:xfrm>
            <a:off x="1063873" y="5002333"/>
            <a:ext cx="842929" cy="1982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ãè¡æ¿äººå¡ å¡éãçåçæå°çµæ"/>
          <p:cNvPicPr>
            <a:picLocks noChangeAspect="1" noChangeArrowheads="1"/>
          </p:cNvPicPr>
          <p:nvPr/>
        </p:nvPicPr>
        <p:blipFill rotWithShape="1">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l="19807" r="18508"/>
          <a:stretch/>
        </p:blipFill>
        <p:spPr bwMode="auto">
          <a:xfrm>
            <a:off x="904447" y="892880"/>
            <a:ext cx="1197554" cy="1941438"/>
          </a:xfrm>
          <a:prstGeom prst="rect">
            <a:avLst/>
          </a:prstGeom>
          <a:noFill/>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1981684" y="3504636"/>
            <a:ext cx="4023017" cy="1249573"/>
          </a:xfrm>
          <a:prstGeom prst="rect">
            <a:avLst/>
          </a:prstGeom>
          <a:noFill/>
        </p:spPr>
        <p:txBody>
          <a:bodyPr wrap="square" rtlCol="0">
            <a:spAutoFit/>
          </a:bodyPr>
          <a:lstStyle/>
          <a:p>
            <a:pPr marL="271463" indent="-271463">
              <a:lnSpc>
                <a:spcPct val="130000"/>
              </a:lnSpc>
              <a:spcBef>
                <a:spcPts val="600"/>
              </a:spcBef>
              <a:buFont typeface="Wingdings" panose="05000000000000000000" pitchFamily="2" charset="2"/>
              <a:buChar char="n"/>
            </a:pPr>
            <a:r>
              <a:rPr lang="zh-TW" altLang="en-US" b="1" kern="0" dirty="0">
                <a:solidFill>
                  <a:schemeClr val="accent1"/>
                </a:solidFill>
                <a:latin typeface="微软雅黑" panose="020B0503020204020204" pitchFamily="34" charset="-122"/>
                <a:ea typeface="微软雅黑" panose="020B0503020204020204" pitchFamily="34" charset="-122"/>
                <a:cs typeface="+mn-ea"/>
                <a:sym typeface="+mn-lt"/>
              </a:rPr>
              <a:t>上傳</a:t>
            </a:r>
            <a:r>
              <a:rPr lang="zh-TW" altLang="en-US" b="1" kern="0" dirty="0">
                <a:solidFill>
                  <a:srgbClr val="0000FF"/>
                </a:solidFill>
                <a:latin typeface="微软雅黑" panose="020B0503020204020204" pitchFamily="34" charset="-122"/>
                <a:ea typeface="微软雅黑" panose="020B0503020204020204" pitchFamily="34" charset="-122"/>
                <a:cs typeface="+mn-ea"/>
                <a:sym typeface="+mn-lt"/>
              </a:rPr>
              <a:t> </a:t>
            </a:r>
            <a:r>
              <a:rPr lang="zh-TW" altLang="en-US" kern="0" dirty="0">
                <a:latin typeface="微软雅黑" panose="020B0503020204020204" pitchFamily="34" charset="-122"/>
                <a:ea typeface="微软雅黑" panose="020B0503020204020204" pitchFamily="34" charset="-122"/>
                <a:cs typeface="+mn-ea"/>
                <a:sym typeface="+mn-lt"/>
              </a:rPr>
              <a:t>課程學習成果、多元表現</a:t>
            </a:r>
            <a:endParaRPr lang="en-US" altLang="zh-TW" kern="0" dirty="0">
              <a:latin typeface="微软雅黑" panose="020B0503020204020204" pitchFamily="34" charset="-122"/>
              <a:ea typeface="微软雅黑" panose="020B0503020204020204" pitchFamily="34" charset="-122"/>
              <a:cs typeface="+mn-ea"/>
              <a:sym typeface="+mn-lt"/>
            </a:endParaRPr>
          </a:p>
          <a:p>
            <a:pPr marL="271463" indent="-271463">
              <a:lnSpc>
                <a:spcPct val="130000"/>
              </a:lnSpc>
              <a:spcBef>
                <a:spcPts val="600"/>
              </a:spcBef>
              <a:buFont typeface="Wingdings" panose="05000000000000000000" pitchFamily="2" charset="2"/>
              <a:buChar char="n"/>
            </a:pPr>
            <a:r>
              <a:rPr lang="zh-TW" altLang="en-US" b="1" kern="0" dirty="0">
                <a:solidFill>
                  <a:schemeClr val="accent1"/>
                </a:solidFill>
                <a:latin typeface="微软雅黑" panose="020B0503020204020204" pitchFamily="34" charset="-122"/>
                <a:ea typeface="微软雅黑" panose="020B0503020204020204" pitchFamily="34" charset="-122"/>
                <a:cs typeface="+mn-ea"/>
                <a:sym typeface="+mn-lt"/>
              </a:rPr>
              <a:t>勾選 </a:t>
            </a:r>
            <a:r>
              <a:rPr lang="zh-TW" altLang="en-US" kern="0" dirty="0">
                <a:latin typeface="微软雅黑" panose="020B0503020204020204" pitchFamily="34" charset="-122"/>
                <a:ea typeface="微软雅黑" panose="020B0503020204020204" pitchFamily="34" charset="-122"/>
                <a:cs typeface="+mn-ea"/>
                <a:sym typeface="+mn-lt"/>
              </a:rPr>
              <a:t>要提交至學習歷程中央資料庫</a:t>
            </a:r>
            <a:r>
              <a:rPr lang="en-US" altLang="zh-TW" kern="0" dirty="0">
                <a:latin typeface="微软雅黑" panose="020B0503020204020204" pitchFamily="34" charset="-122"/>
                <a:ea typeface="微软雅黑" panose="020B0503020204020204" pitchFamily="34" charset="-122"/>
                <a:cs typeface="+mn-ea"/>
                <a:sym typeface="+mn-lt"/>
              </a:rPr>
              <a:t/>
            </a:r>
            <a:br>
              <a:rPr lang="en-US" altLang="zh-TW" kern="0" dirty="0">
                <a:latin typeface="微软雅黑" panose="020B0503020204020204" pitchFamily="34" charset="-122"/>
                <a:ea typeface="微软雅黑" panose="020B0503020204020204" pitchFamily="34" charset="-122"/>
                <a:cs typeface="+mn-ea"/>
                <a:sym typeface="+mn-lt"/>
              </a:rPr>
            </a:br>
            <a:r>
              <a:rPr lang="en-US" altLang="zh-TW" kern="0" dirty="0">
                <a:latin typeface="微软雅黑" panose="020B0503020204020204" pitchFamily="34" charset="-122"/>
                <a:ea typeface="微软雅黑" panose="020B0503020204020204" pitchFamily="34" charset="-122"/>
                <a:cs typeface="+mn-ea"/>
                <a:sym typeface="+mn-lt"/>
              </a:rPr>
              <a:t>        </a:t>
            </a:r>
            <a:r>
              <a:rPr lang="zh-TW" altLang="en-US" kern="0" dirty="0">
                <a:latin typeface="微软雅黑" panose="020B0503020204020204" pitchFamily="34" charset="-122"/>
                <a:ea typeface="微软雅黑" panose="020B0503020204020204" pitchFamily="34" charset="-122"/>
                <a:cs typeface="+mn-ea"/>
                <a:sym typeface="+mn-lt"/>
              </a:rPr>
              <a:t>之課程學習成果、多元表現</a:t>
            </a:r>
          </a:p>
        </p:txBody>
      </p:sp>
      <p:sp>
        <p:nvSpPr>
          <p:cNvPr id="12" name="文字方塊 11"/>
          <p:cNvSpPr txBox="1"/>
          <p:nvPr/>
        </p:nvSpPr>
        <p:spPr>
          <a:xfrm>
            <a:off x="2102001" y="1714531"/>
            <a:ext cx="3992616" cy="812530"/>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lang="zh-TW" altLang="en-US" b="1" kern="0" dirty="0">
                <a:solidFill>
                  <a:srgbClr val="0000FF"/>
                </a:solidFill>
                <a:latin typeface="微软雅黑" panose="020B0503020204020204" pitchFamily="34" charset="-122"/>
                <a:ea typeface="微软雅黑" panose="020B0503020204020204" pitchFamily="34" charset="-122"/>
                <a:cs typeface="+mn-ea"/>
                <a:sym typeface="+mn-lt"/>
              </a:rPr>
              <a:t>登錄 </a:t>
            </a:r>
            <a:r>
              <a:rPr lang="zh-TW" altLang="en-US" kern="0" dirty="0">
                <a:latin typeface="微软雅黑" panose="020B0503020204020204" pitchFamily="34" charset="-122"/>
                <a:ea typeface="微软雅黑" panose="020B0503020204020204" pitchFamily="34" charset="-122"/>
                <a:cs typeface="+mn-ea"/>
                <a:sym typeface="+mn-lt"/>
              </a:rPr>
              <a:t>學生基本資料、修課紀錄</a:t>
            </a:r>
            <a:endParaRPr lang="en-US" altLang="zh-TW" kern="0" dirty="0">
              <a:latin typeface="微软雅黑" panose="020B0503020204020204" pitchFamily="34" charset="-122"/>
              <a:ea typeface="微软雅黑" panose="020B0503020204020204" pitchFamily="34" charset="-122"/>
              <a:cs typeface="+mn-ea"/>
              <a:sym typeface="+mn-lt"/>
            </a:endParaRPr>
          </a:p>
          <a:p>
            <a:pPr marL="285750" indent="-285750">
              <a:lnSpc>
                <a:spcPct val="130000"/>
              </a:lnSpc>
              <a:buFont typeface="Wingdings" panose="05000000000000000000" pitchFamily="2" charset="2"/>
              <a:buChar char="n"/>
            </a:pPr>
            <a:r>
              <a:rPr lang="zh-TW" altLang="en-US" b="1" kern="0" dirty="0">
                <a:solidFill>
                  <a:schemeClr val="accent1"/>
                </a:solidFill>
                <a:latin typeface="微软雅黑" panose="020B0503020204020204" pitchFamily="34" charset="-122"/>
                <a:ea typeface="微软雅黑" panose="020B0503020204020204" pitchFamily="34" charset="-122"/>
                <a:cs typeface="+mn-ea"/>
                <a:sym typeface="+mn-lt"/>
              </a:rPr>
              <a:t>提交</a:t>
            </a:r>
            <a:r>
              <a:rPr lang="zh-TW" altLang="en-US" b="1" kern="0" dirty="0">
                <a:solidFill>
                  <a:srgbClr val="C00000"/>
                </a:solidFill>
                <a:latin typeface="微软雅黑" panose="020B0503020204020204" pitchFamily="34" charset="-122"/>
                <a:ea typeface="微软雅黑" panose="020B0503020204020204" pitchFamily="34" charset="-122"/>
                <a:cs typeface="+mn-ea"/>
                <a:sym typeface="+mn-lt"/>
              </a:rPr>
              <a:t> </a:t>
            </a:r>
            <a:r>
              <a:rPr lang="zh-TW" altLang="en-US" kern="0" dirty="0">
                <a:latin typeface="微软雅黑" panose="020B0503020204020204" pitchFamily="34" charset="-122"/>
                <a:ea typeface="微软雅黑" panose="020B0503020204020204" pitchFamily="34" charset="-122"/>
                <a:cs typeface="+mn-ea"/>
                <a:sym typeface="+mn-lt"/>
              </a:rPr>
              <a:t>學生課程學習成果、多元表現 </a:t>
            </a:r>
            <a:endParaRPr lang="en-US" altLang="zh-TW" kern="0" dirty="0">
              <a:latin typeface="微软雅黑" panose="020B0503020204020204" pitchFamily="34" charset="-122"/>
              <a:ea typeface="微软雅黑" panose="020B0503020204020204" pitchFamily="34" charset="-122"/>
              <a:cs typeface="+mn-ea"/>
              <a:sym typeface="+mn-lt"/>
            </a:endParaRPr>
          </a:p>
        </p:txBody>
      </p:sp>
      <p:sp>
        <p:nvSpPr>
          <p:cNvPr id="13" name="文字方塊 12"/>
          <p:cNvSpPr txBox="1"/>
          <p:nvPr/>
        </p:nvSpPr>
        <p:spPr>
          <a:xfrm>
            <a:off x="2285122" y="5506136"/>
            <a:ext cx="4073759" cy="1137556"/>
          </a:xfrm>
          <a:prstGeom prst="rect">
            <a:avLst/>
          </a:prstGeom>
          <a:noFill/>
        </p:spPr>
        <p:txBody>
          <a:bodyPr wrap="square" rtlCol="0">
            <a:spAutoFit/>
          </a:bodyPr>
          <a:lstStyle/>
          <a:p>
            <a:pPr marL="285750" indent="-285750">
              <a:lnSpc>
                <a:spcPct val="130000"/>
              </a:lnSpc>
              <a:buFont typeface="Wingdings" panose="05000000000000000000" pitchFamily="2" charset="2"/>
              <a:buChar char="n"/>
            </a:pPr>
            <a:r>
              <a:rPr lang="zh-TW" altLang="en-US" b="1" kern="0" dirty="0">
                <a:solidFill>
                  <a:srgbClr val="0000FF"/>
                </a:solidFill>
                <a:latin typeface="微软雅黑" panose="020B0503020204020204" pitchFamily="34" charset="-122"/>
                <a:ea typeface="微软雅黑" panose="020B0503020204020204" pitchFamily="34" charset="-122"/>
                <a:cs typeface="+mn-ea"/>
                <a:sym typeface="+mn-lt"/>
              </a:rPr>
              <a:t>登錄</a:t>
            </a:r>
            <a:r>
              <a:rPr lang="zh-TW" altLang="en-US" b="1" kern="0" dirty="0">
                <a:solidFill>
                  <a:srgbClr val="C00000"/>
                </a:solidFill>
                <a:latin typeface="微软雅黑" panose="020B0503020204020204" pitchFamily="34" charset="-122"/>
                <a:ea typeface="微软雅黑" panose="020B0503020204020204" pitchFamily="34" charset="-122"/>
                <a:cs typeface="+mn-ea"/>
                <a:sym typeface="+mn-lt"/>
              </a:rPr>
              <a:t> </a:t>
            </a:r>
            <a:r>
              <a:rPr lang="zh-TW" altLang="en-US" kern="0" dirty="0">
                <a:latin typeface="微软雅黑" panose="020B0503020204020204" pitchFamily="34" charset="-122"/>
                <a:ea typeface="微软雅黑" panose="020B0503020204020204" pitchFamily="34" charset="-122"/>
                <a:cs typeface="+mn-ea"/>
                <a:sym typeface="+mn-lt"/>
              </a:rPr>
              <a:t>學生修習科目之學業成績</a:t>
            </a:r>
            <a:r>
              <a:rPr lang="en-US" altLang="zh-TW" kern="0" dirty="0">
                <a:latin typeface="微软雅黑" panose="020B0503020204020204" pitchFamily="34" charset="-122"/>
                <a:ea typeface="微软雅黑" panose="020B0503020204020204" pitchFamily="34" charset="-122"/>
                <a:cs typeface="+mn-ea"/>
                <a:sym typeface="+mn-lt"/>
              </a:rPr>
              <a:t/>
            </a:r>
            <a:br>
              <a:rPr lang="en-US" altLang="zh-TW" kern="0" dirty="0">
                <a:latin typeface="微软雅黑" panose="020B0503020204020204" pitchFamily="34" charset="-122"/>
                <a:ea typeface="微软雅黑" panose="020B0503020204020204" pitchFamily="34" charset="-122"/>
                <a:cs typeface="+mn-ea"/>
                <a:sym typeface="+mn-lt"/>
              </a:rPr>
            </a:br>
            <a:r>
              <a:rPr lang="en-US" altLang="zh-TW" sz="1600" kern="0" dirty="0">
                <a:latin typeface="微软雅黑" panose="020B0503020204020204" pitchFamily="34" charset="-122"/>
                <a:ea typeface="微软雅黑" panose="020B0503020204020204" pitchFamily="34" charset="-122"/>
                <a:cs typeface="+mn-ea"/>
                <a:sym typeface="+mn-lt"/>
              </a:rPr>
              <a:t>(</a:t>
            </a:r>
            <a:r>
              <a:rPr lang="zh-TW" altLang="en-US" sz="1600" kern="0" dirty="0">
                <a:latin typeface="微软雅黑" panose="020B0503020204020204" pitchFamily="34" charset="-122"/>
                <a:ea typeface="微软雅黑" panose="020B0503020204020204" pitchFamily="34" charset="-122"/>
                <a:cs typeface="+mn-ea"/>
                <a:sym typeface="+mn-lt"/>
              </a:rPr>
              <a:t>課程諮詢教師</a:t>
            </a:r>
            <a:r>
              <a:rPr lang="zh-TW" altLang="en-US" sz="1600" kern="0" dirty="0">
                <a:latin typeface="微軟正黑體" panose="020B0604030504040204" pitchFamily="34" charset="-120"/>
                <a:ea typeface="微軟正黑體" panose="020B0604030504040204" pitchFamily="34" charset="-120"/>
                <a:cs typeface="+mn-ea"/>
                <a:sym typeface="+mn-lt"/>
              </a:rPr>
              <a:t>：</a:t>
            </a:r>
            <a:r>
              <a:rPr lang="zh-TW" altLang="en-US" sz="1600" b="1" kern="0" dirty="0">
                <a:solidFill>
                  <a:schemeClr val="accent1"/>
                </a:solidFill>
                <a:latin typeface="微软雅黑" panose="020B0503020204020204" pitchFamily="34" charset="-122"/>
                <a:ea typeface="微软雅黑" panose="020B0503020204020204" pitchFamily="34" charset="-122"/>
                <a:cs typeface="+mn-ea"/>
                <a:sym typeface="+mn-lt"/>
              </a:rPr>
              <a:t>登錄</a:t>
            </a:r>
            <a:r>
              <a:rPr lang="zh-TW" altLang="en-US" sz="1600" kern="0" dirty="0">
                <a:latin typeface="微软雅黑" panose="020B0503020204020204" pitchFamily="34" charset="-122"/>
                <a:ea typeface="微软雅黑" panose="020B0503020204020204" pitchFamily="34" charset="-122"/>
                <a:cs typeface="+mn-ea"/>
                <a:sym typeface="+mn-lt"/>
              </a:rPr>
              <a:t>課程諮詢紀錄</a:t>
            </a:r>
            <a:r>
              <a:rPr lang="en-US" altLang="zh-TW" sz="1600" kern="0" dirty="0">
                <a:latin typeface="微软雅黑" panose="020B0503020204020204" pitchFamily="34" charset="-122"/>
                <a:ea typeface="微软雅黑" panose="020B0503020204020204" pitchFamily="34" charset="-122"/>
                <a:cs typeface="+mn-ea"/>
                <a:sym typeface="+mn-lt"/>
              </a:rPr>
              <a:t>) </a:t>
            </a:r>
          </a:p>
          <a:p>
            <a:pPr marL="285750" indent="-285750">
              <a:lnSpc>
                <a:spcPct val="130000"/>
              </a:lnSpc>
              <a:buFont typeface="Wingdings" panose="05000000000000000000" pitchFamily="2" charset="2"/>
              <a:buChar char="n"/>
            </a:pPr>
            <a:r>
              <a:rPr lang="zh-TW" altLang="en-US" b="1" kern="0" dirty="0">
                <a:solidFill>
                  <a:srgbClr val="C00000"/>
                </a:solidFill>
                <a:latin typeface="微软雅黑" panose="020B0503020204020204" pitchFamily="34" charset="-122"/>
                <a:ea typeface="微软雅黑" panose="020B0503020204020204" pitchFamily="34" charset="-122"/>
                <a:cs typeface="+mn-ea"/>
                <a:sym typeface="+mn-lt"/>
              </a:rPr>
              <a:t>認證 </a:t>
            </a:r>
            <a:r>
              <a:rPr lang="zh-TW" altLang="en-US" kern="0" dirty="0">
                <a:latin typeface="微软雅黑" panose="020B0503020204020204" pitchFamily="34" charset="-122"/>
                <a:ea typeface="微软雅黑" panose="020B0503020204020204" pitchFamily="34" charset="-122"/>
                <a:cs typeface="+mn-ea"/>
                <a:sym typeface="+mn-lt"/>
              </a:rPr>
              <a:t>學生課程學習成果</a:t>
            </a:r>
          </a:p>
        </p:txBody>
      </p:sp>
      <p:sp>
        <p:nvSpPr>
          <p:cNvPr id="14" name="文字方塊 13"/>
          <p:cNvSpPr txBox="1"/>
          <p:nvPr/>
        </p:nvSpPr>
        <p:spPr>
          <a:xfrm>
            <a:off x="1869104" y="2895910"/>
            <a:ext cx="899733" cy="652486"/>
          </a:xfrm>
          <a:prstGeom prst="rect">
            <a:avLst/>
          </a:prstGeom>
          <a:noFill/>
        </p:spPr>
        <p:txBody>
          <a:bodyPr wrap="square" rtlCol="0">
            <a:spAutoFit/>
          </a:bodyPr>
          <a:lstStyle/>
          <a:p>
            <a:pPr>
              <a:lnSpc>
                <a:spcPct val="130000"/>
              </a:lnSpc>
              <a:spcBef>
                <a:spcPts val="600"/>
              </a:spcBef>
            </a:pPr>
            <a:r>
              <a:rPr lang="zh-TW" altLang="en-US" sz="2800" kern="0" dirty="0">
                <a:solidFill>
                  <a:schemeClr val="accent4">
                    <a:lumMod val="75000"/>
                  </a:schemeClr>
                </a:solidFill>
                <a:latin typeface="微软雅黑" panose="020B0503020204020204" pitchFamily="34" charset="-122"/>
                <a:ea typeface="微软雅黑" panose="020B0503020204020204" pitchFamily="34" charset="-122"/>
                <a:cs typeface="+mn-ea"/>
                <a:sym typeface="+mn-lt"/>
              </a:rPr>
              <a:t>學生</a:t>
            </a:r>
          </a:p>
        </p:txBody>
      </p:sp>
      <p:grpSp>
        <p:nvGrpSpPr>
          <p:cNvPr id="18" name="群組 17"/>
          <p:cNvGrpSpPr/>
          <p:nvPr/>
        </p:nvGrpSpPr>
        <p:grpSpPr>
          <a:xfrm>
            <a:off x="1957303" y="1021204"/>
            <a:ext cx="4109350" cy="781333"/>
            <a:chOff x="2598733" y="927821"/>
            <a:chExt cx="3467919" cy="781333"/>
          </a:xfrm>
          <a:solidFill>
            <a:schemeClr val="bg1"/>
          </a:solidFill>
        </p:grpSpPr>
        <p:sp>
          <p:nvSpPr>
            <p:cNvPr id="17" name="向右箭號 16"/>
            <p:cNvSpPr/>
            <p:nvPr/>
          </p:nvSpPr>
          <p:spPr>
            <a:xfrm>
              <a:off x="2598733" y="1035994"/>
              <a:ext cx="3467919" cy="673160"/>
            </a:xfrm>
            <a:prstGeom prst="rightArrow">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16" name="文字方塊 15"/>
            <p:cNvSpPr txBox="1"/>
            <p:nvPr/>
          </p:nvSpPr>
          <p:spPr>
            <a:xfrm>
              <a:off x="2773361" y="927821"/>
              <a:ext cx="1818149" cy="560153"/>
            </a:xfrm>
            <a:prstGeom prst="rect">
              <a:avLst/>
            </a:prstGeom>
            <a:grpFill/>
            <a:ln>
              <a:noFill/>
            </a:ln>
          </p:spPr>
          <p:txBody>
            <a:bodyPr wrap="none" lIns="0" tIns="0" rIns="0" bIns="0" rtlCol="0">
              <a:spAutoFit/>
            </a:bodyPr>
            <a:lstStyle/>
            <a:p>
              <a:pPr>
                <a:lnSpc>
                  <a:spcPct val="130000"/>
                </a:lnSpc>
                <a:spcBef>
                  <a:spcPts val="600"/>
                </a:spcBef>
              </a:pPr>
              <a:r>
                <a:rPr lang="zh-TW" altLang="en-US" sz="2800" kern="0" dirty="0">
                  <a:solidFill>
                    <a:schemeClr val="accent4">
                      <a:lumMod val="75000"/>
                    </a:schemeClr>
                  </a:solidFill>
                  <a:latin typeface="微软雅黑" panose="020B0503020204020204" pitchFamily="34" charset="-122"/>
                  <a:ea typeface="微软雅黑" panose="020B0503020204020204" pitchFamily="34" charset="-122"/>
                  <a:cs typeface="+mn-ea"/>
                  <a:sym typeface="+mn-lt"/>
                </a:rPr>
                <a:t>學校行政人員</a:t>
              </a:r>
            </a:p>
          </p:txBody>
        </p:sp>
      </p:grpSp>
      <p:sp>
        <p:nvSpPr>
          <p:cNvPr id="15" name="文字方塊 14"/>
          <p:cNvSpPr txBox="1"/>
          <p:nvPr/>
        </p:nvSpPr>
        <p:spPr>
          <a:xfrm>
            <a:off x="2364193" y="4876722"/>
            <a:ext cx="902811" cy="652486"/>
          </a:xfrm>
          <a:prstGeom prst="rect">
            <a:avLst/>
          </a:prstGeom>
          <a:noFill/>
        </p:spPr>
        <p:txBody>
          <a:bodyPr wrap="none" rtlCol="0">
            <a:spAutoFit/>
          </a:bodyPr>
          <a:lstStyle/>
          <a:p>
            <a:pPr>
              <a:lnSpc>
                <a:spcPct val="130000"/>
              </a:lnSpc>
              <a:spcBef>
                <a:spcPts val="600"/>
              </a:spcBef>
            </a:pPr>
            <a:r>
              <a:rPr lang="zh-TW" altLang="en-US" sz="2800" kern="0" dirty="0">
                <a:solidFill>
                  <a:schemeClr val="accent4">
                    <a:lumMod val="75000"/>
                  </a:schemeClr>
                </a:solidFill>
                <a:latin typeface="微软雅黑" panose="020B0503020204020204" pitchFamily="34" charset="-122"/>
                <a:ea typeface="微软雅黑" panose="020B0503020204020204" pitchFamily="34" charset="-122"/>
                <a:cs typeface="+mn-ea"/>
                <a:sym typeface="+mn-lt"/>
              </a:rPr>
              <a:t>教師</a:t>
            </a:r>
          </a:p>
        </p:txBody>
      </p:sp>
      <p:grpSp>
        <p:nvGrpSpPr>
          <p:cNvPr id="37" name="群組 36">
            <a:extLst>
              <a:ext uri="{FF2B5EF4-FFF2-40B4-BE49-F238E27FC236}">
                <a16:creationId xmlns:a16="http://schemas.microsoft.com/office/drawing/2014/main" id="{6F1C0053-2899-4730-B459-8ABCA0B109CB}"/>
              </a:ext>
            </a:extLst>
          </p:cNvPr>
          <p:cNvGrpSpPr/>
          <p:nvPr/>
        </p:nvGrpSpPr>
        <p:grpSpPr>
          <a:xfrm>
            <a:off x="6993359" y="767840"/>
            <a:ext cx="995326" cy="1303897"/>
            <a:chOff x="3858079" y="1254330"/>
            <a:chExt cx="1010066" cy="1344178"/>
          </a:xfrm>
        </p:grpSpPr>
        <p:sp>
          <p:nvSpPr>
            <p:cNvPr id="38" name="橢圓 37">
              <a:extLst>
                <a:ext uri="{FF2B5EF4-FFF2-40B4-BE49-F238E27FC236}">
                  <a16:creationId xmlns:a16="http://schemas.microsoft.com/office/drawing/2014/main" id="{7D2A0937-63F1-4795-A132-94212BF6D8BB}"/>
                </a:ext>
              </a:extLst>
            </p:cNvPr>
            <p:cNvSpPr/>
            <p:nvPr/>
          </p:nvSpPr>
          <p:spPr>
            <a:xfrm>
              <a:off x="3869643" y="1532164"/>
              <a:ext cx="998502" cy="1066344"/>
            </a:xfrm>
            <a:prstGeom prst="ellipse">
              <a:avLst/>
            </a:prstGeom>
            <a:ln w="28575">
              <a:noFill/>
            </a:ln>
            <a:scene3d>
              <a:camera prst="obliqueTopLef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39" name="矩形 38">
              <a:extLst>
                <a:ext uri="{FF2B5EF4-FFF2-40B4-BE49-F238E27FC236}">
                  <a16:creationId xmlns:a16="http://schemas.microsoft.com/office/drawing/2014/main" id="{5F669823-9A79-494C-89DF-B9554B73CBAC}"/>
                </a:ext>
              </a:extLst>
            </p:cNvPr>
            <p:cNvSpPr/>
            <p:nvPr/>
          </p:nvSpPr>
          <p:spPr>
            <a:xfrm>
              <a:off x="3858079" y="1254330"/>
              <a:ext cx="979755" cy="1282339"/>
            </a:xfrm>
            <a:prstGeom prst="rect">
              <a:avLst/>
            </a:prstGeom>
          </p:spPr>
          <p:txBody>
            <a:bodyPr wrap="none">
              <a:spAutoFit/>
            </a:bodyPr>
            <a:lstStyle/>
            <a:p>
              <a:pPr>
                <a:lnSpc>
                  <a:spcPct val="130000"/>
                </a:lnSpc>
                <a:spcBef>
                  <a:spcPts val="600"/>
                </a:spcBef>
              </a:pPr>
              <a:r>
                <a:rPr lang="zh-TW" altLang="en-US" sz="6600" kern="0" dirty="0">
                  <a:ln w="0">
                    <a:solidFill>
                      <a:schemeClr val="accent1">
                        <a:lumMod val="60000"/>
                        <a:lumOff val="4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Wingdings" panose="05000000000000000000" pitchFamily="2" charset="2"/>
                </a:rPr>
                <a:t></a:t>
              </a:r>
              <a:endParaRPr lang="zh-TW" altLang="en-US" sz="6600" kern="0" dirty="0">
                <a:ln w="0">
                  <a:solidFill>
                    <a:schemeClr val="accent1">
                      <a:lumMod val="60000"/>
                      <a:lumOff val="40000"/>
                    </a:schemeClr>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mn-lt"/>
              </a:endParaRPr>
            </a:p>
          </p:txBody>
        </p:sp>
      </p:grpSp>
      <p:sp>
        <p:nvSpPr>
          <p:cNvPr id="42" name="文字方塊 41">
            <a:extLst>
              <a:ext uri="{FF2B5EF4-FFF2-40B4-BE49-F238E27FC236}">
                <a16:creationId xmlns:a16="http://schemas.microsoft.com/office/drawing/2014/main" id="{BCFB4F6F-A43B-4003-9D05-F0AFB0C19444}"/>
              </a:ext>
            </a:extLst>
          </p:cNvPr>
          <p:cNvSpPr txBox="1"/>
          <p:nvPr/>
        </p:nvSpPr>
        <p:spPr>
          <a:xfrm>
            <a:off x="8932456" y="3046129"/>
            <a:ext cx="645418" cy="379222"/>
          </a:xfrm>
          <a:prstGeom prst="rect">
            <a:avLst/>
          </a:prstGeom>
          <a:noFill/>
        </p:spPr>
        <p:txBody>
          <a:bodyPr wrap="square" rtlCol="0">
            <a:spAutoFit/>
          </a:bodyPr>
          <a:lstStyle/>
          <a:p>
            <a:r>
              <a:rPr lang="zh-TW" altLang="en-US" b="1" dirty="0">
                <a:solidFill>
                  <a:srgbClr val="FFFF00"/>
                </a:solidFill>
                <a:latin typeface="+mj-ea"/>
                <a:ea typeface="+mj-ea"/>
              </a:rPr>
              <a:t>提交</a:t>
            </a:r>
          </a:p>
        </p:txBody>
      </p:sp>
      <p:sp>
        <p:nvSpPr>
          <p:cNvPr id="30" name="文字方塊 29"/>
          <p:cNvSpPr txBox="1"/>
          <p:nvPr/>
        </p:nvSpPr>
        <p:spPr>
          <a:xfrm>
            <a:off x="6058561" y="5801104"/>
            <a:ext cx="4315427" cy="972574"/>
          </a:xfrm>
          <a:prstGeom prst="rect">
            <a:avLst/>
          </a:prstGeom>
          <a:noFill/>
        </p:spPr>
        <p:txBody>
          <a:bodyPr wrap="square" rtlCol="0">
            <a:spAutoFit/>
          </a:bodyPr>
          <a:lstStyle/>
          <a:p>
            <a:pPr marL="266700" indent="-266700">
              <a:lnSpc>
                <a:spcPct val="130000"/>
              </a:lnSpc>
              <a:spcBef>
                <a:spcPts val="600"/>
              </a:spcBef>
            </a:pPr>
            <a:r>
              <a:rPr lang="en-US" altLang="zh-TW" sz="1600" b="1" kern="0" dirty="0">
                <a:solidFill>
                  <a:schemeClr val="accent1"/>
                </a:solidFill>
                <a:latin typeface="微軟正黑體" panose="020B0604030504040204" pitchFamily="34" charset="-120"/>
                <a:ea typeface="微軟正黑體" panose="020B0604030504040204" pitchFamily="34" charset="-120"/>
                <a:cs typeface="+mn-ea"/>
                <a:sym typeface="+mn-lt"/>
              </a:rPr>
              <a:t>【</a:t>
            </a:r>
            <a:r>
              <a:rPr lang="zh-TW" altLang="en-US" sz="1600" b="1" kern="0" dirty="0">
                <a:solidFill>
                  <a:schemeClr val="accent1"/>
                </a:solidFill>
                <a:latin typeface="微軟正黑體" panose="020B0604030504040204" pitchFamily="34" charset="-120"/>
                <a:ea typeface="微軟正黑體" panose="020B0604030504040204" pitchFamily="34" charset="-120"/>
                <a:cs typeface="+mn-ea"/>
                <a:sym typeface="+mn-lt"/>
              </a:rPr>
              <a:t>註</a:t>
            </a:r>
            <a:r>
              <a:rPr lang="en-US" altLang="zh-TW" sz="1600" b="1" kern="0" dirty="0">
                <a:solidFill>
                  <a:schemeClr val="accent1"/>
                </a:solidFill>
                <a:latin typeface="微軟正黑體" panose="020B0604030504040204" pitchFamily="34" charset="-120"/>
                <a:ea typeface="微軟正黑體" panose="020B0604030504040204" pitchFamily="34" charset="-120"/>
                <a:cs typeface="+mn-ea"/>
                <a:sym typeface="+mn-lt"/>
              </a:rPr>
              <a:t>】</a:t>
            </a:r>
            <a:r>
              <a:rPr lang="zh-TW" altLang="en-US" sz="1600" b="1" kern="0" dirty="0">
                <a:latin typeface="微軟正黑體" panose="020B0604030504040204" pitchFamily="34" charset="-120"/>
                <a:ea typeface="微軟正黑體" panose="020B0604030504040204" pitchFamily="34" charset="-120"/>
                <a:cs typeface="+mn-ea"/>
                <a:sym typeface="+mn-lt"/>
              </a:rPr>
              <a:t>學習歷程學校平臺之架構形式：</a:t>
            </a:r>
            <a:endParaRPr lang="en-US" altLang="zh-TW" sz="1600" b="1" kern="0" dirty="0">
              <a:latin typeface="微軟正黑體" panose="020B0604030504040204" pitchFamily="34" charset="-120"/>
              <a:ea typeface="微軟正黑體" panose="020B0604030504040204" pitchFamily="34" charset="-120"/>
              <a:cs typeface="+mn-ea"/>
              <a:sym typeface="+mn-lt"/>
            </a:endParaRPr>
          </a:p>
          <a:p>
            <a:pPr marL="444500">
              <a:lnSpc>
                <a:spcPct val="130000"/>
              </a:lnSpc>
              <a:buFont typeface="Wingdings" panose="05000000000000000000" pitchFamily="2" charset="2"/>
              <a:buChar char="n"/>
            </a:pPr>
            <a:r>
              <a:rPr lang="zh-TW" altLang="en-US" sz="1400" b="1" kern="0" dirty="0">
                <a:solidFill>
                  <a:schemeClr val="accent4"/>
                </a:solidFill>
                <a:latin typeface="微軟正黑體" panose="020B0604030504040204" pitchFamily="34" charset="-120"/>
                <a:ea typeface="微軟正黑體" panose="020B0604030504040204" pitchFamily="34" charset="-120"/>
                <a:cs typeface="+mn-ea"/>
                <a:sym typeface="+mn-lt"/>
              </a:rPr>
              <a:t> 校務行政系統 </a:t>
            </a:r>
            <a:r>
              <a:rPr lang="en-US" altLang="zh-TW" sz="1400" b="1" kern="0" dirty="0">
                <a:solidFill>
                  <a:schemeClr val="accent4"/>
                </a:solidFill>
                <a:latin typeface="微軟正黑體" panose="020B0604030504040204" pitchFamily="34" charset="-120"/>
                <a:ea typeface="微軟正黑體" panose="020B0604030504040204" pitchFamily="34" charset="-120"/>
                <a:cs typeface="+mn-ea"/>
                <a:sym typeface="+mn-lt"/>
              </a:rPr>
              <a:t>+</a:t>
            </a:r>
            <a:r>
              <a:rPr lang="zh-TW" altLang="en-US" sz="1400" b="1" kern="0" dirty="0">
                <a:solidFill>
                  <a:schemeClr val="accent4"/>
                </a:solidFill>
                <a:latin typeface="微軟正黑體" panose="020B0604030504040204" pitchFamily="34" charset="-120"/>
                <a:ea typeface="微軟正黑體" panose="020B0604030504040204" pitchFamily="34" charset="-120"/>
                <a:cs typeface="+mn-ea"/>
                <a:sym typeface="+mn-lt"/>
              </a:rPr>
              <a:t> 校內學生學習歷程紀錄模組</a:t>
            </a:r>
            <a:endParaRPr lang="en-US" altLang="zh-TW" sz="1400" b="1" kern="0" dirty="0">
              <a:solidFill>
                <a:schemeClr val="accent4"/>
              </a:solidFill>
              <a:latin typeface="微軟正黑體" panose="020B0604030504040204" pitchFamily="34" charset="-120"/>
              <a:ea typeface="微軟正黑體" panose="020B0604030504040204" pitchFamily="34" charset="-120"/>
              <a:cs typeface="+mn-ea"/>
              <a:sym typeface="+mn-lt"/>
            </a:endParaRPr>
          </a:p>
          <a:p>
            <a:pPr marL="444500">
              <a:lnSpc>
                <a:spcPct val="130000"/>
              </a:lnSpc>
              <a:buFont typeface="Wingdings" panose="05000000000000000000" pitchFamily="2" charset="2"/>
              <a:buChar char="n"/>
            </a:pPr>
            <a:r>
              <a:rPr lang="zh-TW" altLang="en-US" sz="1400" b="1" kern="0" dirty="0">
                <a:solidFill>
                  <a:schemeClr val="accent4"/>
                </a:solidFill>
                <a:latin typeface="微軟正黑體" panose="020B0604030504040204" pitchFamily="34" charset="-120"/>
                <a:ea typeface="微軟正黑體" panose="020B0604030504040204" pitchFamily="34" charset="-120"/>
                <a:cs typeface="+mn-ea"/>
                <a:sym typeface="+mn-lt"/>
              </a:rPr>
              <a:t> 直接整合於校務行政系統</a:t>
            </a:r>
            <a:endParaRPr lang="zh-TW" altLang="en-US" sz="1400" b="1" kern="0" dirty="0">
              <a:latin typeface="微軟正黑體" panose="020B0604030504040204" pitchFamily="34" charset="-120"/>
              <a:ea typeface="微軟正黑體" panose="020B0604030504040204" pitchFamily="34" charset="-120"/>
              <a:cs typeface="+mn-ea"/>
              <a:sym typeface="+mn-lt"/>
            </a:endParaRPr>
          </a:p>
        </p:txBody>
      </p:sp>
      <p:grpSp>
        <p:nvGrpSpPr>
          <p:cNvPr id="22" name="群組 21"/>
          <p:cNvGrpSpPr/>
          <p:nvPr/>
        </p:nvGrpSpPr>
        <p:grpSpPr>
          <a:xfrm>
            <a:off x="6197543" y="892880"/>
            <a:ext cx="5875378" cy="4782613"/>
            <a:chOff x="6197543" y="788970"/>
            <a:chExt cx="5875378" cy="4886523"/>
          </a:xfrm>
        </p:grpSpPr>
        <p:sp>
          <p:nvSpPr>
            <p:cNvPr id="34" name="向右箭號圖說文字 25">
              <a:extLst>
                <a:ext uri="{FF2B5EF4-FFF2-40B4-BE49-F238E27FC236}">
                  <a16:creationId xmlns:a16="http://schemas.microsoft.com/office/drawing/2014/main" id="{6AD7DCA2-226E-44CD-BA09-3BA5F468532A}"/>
                </a:ext>
              </a:extLst>
            </p:cNvPr>
            <p:cNvSpPr/>
            <p:nvPr/>
          </p:nvSpPr>
          <p:spPr>
            <a:xfrm>
              <a:off x="6197543" y="788970"/>
              <a:ext cx="4018349" cy="4886523"/>
            </a:xfrm>
            <a:prstGeom prst="rightArrowCallout">
              <a:avLst>
                <a:gd name="adj1" fmla="val 16469"/>
                <a:gd name="adj2" fmla="val 15868"/>
                <a:gd name="adj3" fmla="val 13695"/>
                <a:gd name="adj4" fmla="val 66218"/>
              </a:avLst>
            </a:prstGeom>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spcBef>
                  <a:spcPts val="600"/>
                </a:spcBef>
              </a:pPr>
              <a:r>
                <a:rPr lang="zh-TW"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學習歷程學校平臺</a:t>
              </a:r>
              <a:endParaRPr lang="en-US" altLang="zh-TW"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ct val="130000"/>
                </a:lnSpc>
              </a:pPr>
              <a:endParaRPr lang="en-US" altLang="zh-TW" sz="16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12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r>
                <a:rPr lang="en-US" altLang="zh-TW" b="1" kern="0" dirty="0">
                  <a:solidFill>
                    <a:schemeClr val="bg1"/>
                  </a:solidFill>
                  <a:latin typeface="微軟正黑體" panose="020B0604030504040204" pitchFamily="34" charset="-120"/>
                  <a:ea typeface="微軟正黑體" panose="020B0604030504040204" pitchFamily="34" charset="-120"/>
                  <a:cs typeface="+mn-ea"/>
                  <a:sym typeface="+mn-lt"/>
                </a:rPr>
                <a:t>【</a:t>
              </a:r>
              <a:r>
                <a:rPr lang="zh-TW" altLang="en-US" b="1" kern="0" dirty="0">
                  <a:solidFill>
                    <a:schemeClr val="bg1"/>
                  </a:solidFill>
                  <a:latin typeface="微軟正黑體" panose="020B0604030504040204" pitchFamily="34" charset="-120"/>
                  <a:ea typeface="微軟正黑體" panose="020B0604030504040204" pitchFamily="34" charset="-120"/>
                  <a:cs typeface="+mn-ea"/>
                  <a:sym typeface="+mn-lt"/>
                </a:rPr>
                <a:t>註</a:t>
              </a:r>
              <a:r>
                <a:rPr lang="en-US" altLang="zh-TW" b="1" kern="0" dirty="0">
                  <a:solidFill>
                    <a:schemeClr val="bg1"/>
                  </a:solidFill>
                  <a:latin typeface="微軟正黑體" panose="020B0604030504040204" pitchFamily="34" charset="-120"/>
                  <a:ea typeface="微軟正黑體" panose="020B0604030504040204" pitchFamily="34" charset="-120"/>
                  <a:cs typeface="+mn-ea"/>
                  <a:sym typeface="+mn-lt"/>
                </a:rPr>
                <a:t>】</a:t>
              </a:r>
              <a:endParaRPr lang="en-US" altLang="zh-TW" dirty="0">
                <a:solidFill>
                  <a:schemeClr val="bg1"/>
                </a:solidFill>
                <a:latin typeface="微软雅黑" panose="020B0503020204020204" pitchFamily="34" charset="-122"/>
                <a:ea typeface="微软雅黑" panose="020B0503020204020204" pitchFamily="34" charset="-122"/>
              </a:endParaRPr>
            </a:p>
            <a:p>
              <a:pPr algn="ctr">
                <a:lnSpc>
                  <a:spcPct val="130000"/>
                </a:lnSpc>
              </a:pPr>
              <a:endParaRPr lang="en-US" altLang="zh-TW" sz="2000" dirty="0">
                <a:latin typeface="微软雅黑" panose="020B0503020204020204" pitchFamily="34" charset="-122"/>
                <a:ea typeface="微软雅黑" panose="020B0503020204020204" pitchFamily="34" charset="-122"/>
              </a:endParaRPr>
            </a:p>
            <a:p>
              <a:pPr algn="ctr">
                <a:lnSpc>
                  <a:spcPct val="130000"/>
                </a:lnSpc>
              </a:pPr>
              <a:endParaRPr lang="zh-TW" altLang="en-US" sz="2000" dirty="0">
                <a:latin typeface="微软雅黑" panose="020B0503020204020204" pitchFamily="34" charset="-122"/>
                <a:ea typeface="微软雅黑" panose="020B0503020204020204" pitchFamily="34" charset="-122"/>
              </a:endParaRPr>
            </a:p>
          </p:txBody>
        </p:sp>
        <p:sp>
          <p:nvSpPr>
            <p:cNvPr id="35" name="圓角矩形 16">
              <a:extLst>
                <a:ext uri="{FF2B5EF4-FFF2-40B4-BE49-F238E27FC236}">
                  <a16:creationId xmlns:a16="http://schemas.microsoft.com/office/drawing/2014/main" id="{612770F6-39A2-4AF2-9B62-814519DF3BAD}"/>
                </a:ext>
              </a:extLst>
            </p:cNvPr>
            <p:cNvSpPr/>
            <p:nvPr/>
          </p:nvSpPr>
          <p:spPr>
            <a:xfrm>
              <a:off x="6445245" y="2858946"/>
              <a:ext cx="2193668" cy="85315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000" b="1" dirty="0">
                  <a:solidFill>
                    <a:srgbClr val="3333FF"/>
                  </a:solidFill>
                  <a:latin typeface="微軟正黑體" panose="020B0604030504040204" pitchFamily="34" charset="-120"/>
                  <a:ea typeface="微軟正黑體" panose="020B0604030504040204" pitchFamily="34" charset="-120"/>
                </a:rPr>
                <a:t>校務行政系統</a:t>
              </a:r>
              <a:endParaRPr lang="en-US" altLang="zh-TW" sz="2000" b="1" dirty="0">
                <a:solidFill>
                  <a:srgbClr val="3333FF"/>
                </a:solidFill>
                <a:latin typeface="微軟正黑體" panose="020B0604030504040204" pitchFamily="34" charset="-120"/>
                <a:ea typeface="微軟正黑體" panose="020B0604030504040204" pitchFamily="34" charset="-120"/>
              </a:endParaRPr>
            </a:p>
            <a:p>
              <a:pPr algn="ctr"/>
              <a:r>
                <a:rPr lang="en-US" altLang="zh-TW" sz="1400" dirty="0">
                  <a:solidFill>
                    <a:srgbClr val="0000FF"/>
                  </a:solidFill>
                  <a:latin typeface="微軟正黑體" panose="020B0604030504040204" pitchFamily="34" charset="-120"/>
                  <a:ea typeface="微軟正黑體" panose="020B0604030504040204" pitchFamily="34" charset="-120"/>
                </a:rPr>
                <a:t>(</a:t>
              </a:r>
              <a:r>
                <a:rPr lang="zh-TW" altLang="en-US" sz="1400" dirty="0">
                  <a:solidFill>
                    <a:srgbClr val="0000FF"/>
                  </a:solidFill>
                  <a:latin typeface="微軟正黑體" panose="020B0604030504040204" pitchFamily="34" charset="-120"/>
                  <a:ea typeface="微軟正黑體" panose="020B0604030504040204" pitchFamily="34" charset="-120"/>
                </a:rPr>
                <a:t>各家系統廠商</a:t>
              </a:r>
              <a:r>
                <a:rPr lang="en-US" altLang="zh-TW" sz="1400" dirty="0">
                  <a:solidFill>
                    <a:srgbClr val="0000FF"/>
                  </a:solidFill>
                  <a:latin typeface="微軟正黑體" panose="020B0604030504040204" pitchFamily="34" charset="-120"/>
                  <a:ea typeface="微軟正黑體" panose="020B0604030504040204" pitchFamily="34" charset="-120"/>
                </a:rPr>
                <a:t>)</a:t>
              </a:r>
            </a:p>
          </p:txBody>
        </p:sp>
        <p:sp>
          <p:nvSpPr>
            <p:cNvPr id="36" name="圓角矩形 12">
              <a:extLst>
                <a:ext uri="{FF2B5EF4-FFF2-40B4-BE49-F238E27FC236}">
                  <a16:creationId xmlns:a16="http://schemas.microsoft.com/office/drawing/2014/main" id="{76EC8FE8-5A78-4A49-8CE6-3C4C38B9B5CF}"/>
                </a:ext>
              </a:extLst>
            </p:cNvPr>
            <p:cNvSpPr/>
            <p:nvPr/>
          </p:nvSpPr>
          <p:spPr>
            <a:xfrm>
              <a:off x="6445245" y="3827898"/>
              <a:ext cx="2193668" cy="1326729"/>
            </a:xfrm>
            <a:prstGeom prst="roundRect">
              <a:avLst/>
            </a:prstGeom>
            <a:solidFill>
              <a:srgbClr val="E9FFCD"/>
            </a:solidFill>
            <a:ln/>
          </p:spPr>
          <p:style>
            <a:lnRef idx="2">
              <a:schemeClr val="accent2"/>
            </a:lnRef>
            <a:fillRef idx="1">
              <a:schemeClr val="lt1"/>
            </a:fillRef>
            <a:effectRef idx="0">
              <a:schemeClr val="accent2"/>
            </a:effectRef>
            <a:fontRef idx="minor">
              <a:schemeClr val="dk1"/>
            </a:fontRef>
          </p:style>
          <p:txBody>
            <a:bodyPr lIns="0" rIns="0" rtlCol="0" anchor="ctr"/>
            <a:lstStyle/>
            <a:p>
              <a:pPr algn="ctr"/>
              <a:r>
                <a:rPr lang="zh-TW" altLang="en-US" sz="2000" b="1" dirty="0">
                  <a:solidFill>
                    <a:schemeClr val="accent1"/>
                  </a:solidFill>
                  <a:latin typeface="微軟正黑體" panose="020B0604030504040204" pitchFamily="34" charset="-120"/>
                  <a:ea typeface="微軟正黑體" panose="020B0604030504040204" pitchFamily="34" charset="-120"/>
                </a:rPr>
                <a:t>校內學生學習歷程檔案紀錄模組</a:t>
              </a:r>
              <a:endParaRPr lang="en-US" altLang="zh-TW" sz="2000" b="1" dirty="0">
                <a:solidFill>
                  <a:schemeClr val="accent1"/>
                </a:solidFill>
                <a:latin typeface="微軟正黑體" panose="020B0604030504040204" pitchFamily="34" charset="-120"/>
                <a:ea typeface="微軟正黑體" panose="020B0604030504040204" pitchFamily="34" charset="-120"/>
              </a:endParaRPr>
            </a:p>
            <a:p>
              <a:pPr algn="ctr"/>
              <a:r>
                <a:rPr lang="en-US" altLang="zh-TW" sz="1400" dirty="0">
                  <a:solidFill>
                    <a:schemeClr val="accent1"/>
                  </a:solidFill>
                  <a:latin typeface="微軟正黑體" panose="020B0604030504040204" pitchFamily="34" charset="-120"/>
                  <a:ea typeface="微軟正黑體" panose="020B0604030504040204" pitchFamily="34" charset="-120"/>
                </a:rPr>
                <a:t>(</a:t>
              </a:r>
              <a:r>
                <a:rPr lang="zh-TW" altLang="en-US" sz="1400" dirty="0">
                  <a:solidFill>
                    <a:schemeClr val="accent1"/>
                  </a:solidFill>
                  <a:latin typeface="微軟正黑體" panose="020B0604030504040204" pitchFamily="34" charset="-120"/>
                  <a:ea typeface="微軟正黑體" panose="020B0604030504040204" pitchFamily="34" charset="-120"/>
                </a:rPr>
                <a:t>國教署委託開發、直轄市委託開發、各校自行開發</a:t>
              </a:r>
              <a:r>
                <a:rPr lang="en-US" altLang="zh-TW" sz="1400" dirty="0">
                  <a:solidFill>
                    <a:schemeClr val="accent1"/>
                  </a:solidFill>
                  <a:latin typeface="微軟正黑體" panose="020B0604030504040204" pitchFamily="34" charset="-120"/>
                  <a:ea typeface="微軟正黑體" panose="020B0604030504040204" pitchFamily="34" charset="-120"/>
                </a:rPr>
                <a:t>)</a:t>
              </a:r>
            </a:p>
          </p:txBody>
        </p:sp>
        <p:sp>
          <p:nvSpPr>
            <p:cNvPr id="2" name="矩形 1">
              <a:extLst>
                <a:ext uri="{FF2B5EF4-FFF2-40B4-BE49-F238E27FC236}">
                  <a16:creationId xmlns:a16="http://schemas.microsoft.com/office/drawing/2014/main" id="{057648CB-D741-43BD-AD0D-FEF8B4C20C52}"/>
                </a:ext>
              </a:extLst>
            </p:cNvPr>
            <p:cNvSpPr/>
            <p:nvPr/>
          </p:nvSpPr>
          <p:spPr>
            <a:xfrm>
              <a:off x="10227286" y="788970"/>
              <a:ext cx="1845635" cy="4886523"/>
            </a:xfrm>
            <a:prstGeom prst="rect">
              <a:avLst/>
            </a:prstGeom>
            <a:solidFill>
              <a:schemeClr val="accent6">
                <a:lumMod val="75000"/>
              </a:schemeClr>
            </a:solidFill>
            <a:ln/>
          </p:spPr>
          <p:style>
            <a:lnRef idx="3">
              <a:schemeClr val="lt1"/>
            </a:lnRef>
            <a:fillRef idx="1">
              <a:schemeClr val="accent1"/>
            </a:fillRef>
            <a:effectRef idx="1">
              <a:schemeClr val="accent1"/>
            </a:effectRef>
            <a:fontRef idx="minor">
              <a:schemeClr val="lt1"/>
            </a:fontRef>
          </p:style>
          <p:txBody>
            <a:bodyPr lIns="108000" rIns="108000" rtlCol="0" anchor="ctr"/>
            <a:lstStyle/>
            <a:p>
              <a:pPr algn="ctr"/>
              <a:endPar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endPar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000" b="1"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高級中等 </a:t>
              </a:r>
              <a:r>
                <a:rPr lang="en-US" altLang="zh-TW" sz="2000" b="1"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000" b="1"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2000" b="1"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教育階段</a:t>
              </a:r>
              <a:endParaRPr lang="en-US" altLang="zh-TW" sz="2000" b="1"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000" b="1"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學生學習</a:t>
              </a:r>
              <a:endParaRPr lang="en-US" altLang="zh-TW" sz="2000" b="1" spc="1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歷程資料庫</a:t>
              </a:r>
              <a:r>
                <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endParaRPr lang="en-US" altLang="zh-TW"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a:r>
                <a:rPr lang="en-US" altLang="zh-TW" sz="2400" b="1" dirty="0">
                  <a:solidFill>
                    <a:srgbClr val="FFFF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solidFill>
                    <a:srgbClr val="FFFF00"/>
                  </a:solidFill>
                  <a:latin typeface="微軟正黑體" panose="020B0604030504040204" pitchFamily="34" charset="-120"/>
                  <a:ea typeface="微軟正黑體" panose="020B0604030504040204" pitchFamily="34" charset="-120"/>
                </a:rPr>
                <a:t>學習歷程</a:t>
              </a:r>
              <a:r>
                <a:rPr lang="en-US" altLang="zh-TW" sz="2400" b="1" dirty="0">
                  <a:solidFill>
                    <a:srgbClr val="FFFF00"/>
                  </a:solidFill>
                  <a:latin typeface="微軟正黑體" panose="020B0604030504040204" pitchFamily="34" charset="-120"/>
                  <a:ea typeface="微軟正黑體" panose="020B0604030504040204" pitchFamily="34" charset="-120"/>
                </a:rPr>
                <a:t/>
              </a:r>
              <a:br>
                <a:rPr lang="en-US" altLang="zh-TW" sz="2400" b="1" dirty="0">
                  <a:solidFill>
                    <a:srgbClr val="FFFF00"/>
                  </a:solidFill>
                  <a:latin typeface="微軟正黑體" panose="020B0604030504040204" pitchFamily="34" charset="-120"/>
                  <a:ea typeface="微軟正黑體" panose="020B0604030504040204" pitchFamily="34" charset="-120"/>
                </a:rPr>
              </a:br>
              <a:r>
                <a:rPr lang="zh-TW" altLang="en-US" sz="2400" b="1" dirty="0">
                  <a:solidFill>
                    <a:srgbClr val="FFFF00"/>
                  </a:solidFill>
                  <a:latin typeface="微軟正黑體" panose="020B0604030504040204" pitchFamily="34" charset="-120"/>
                  <a:ea typeface="微軟正黑體" panose="020B0604030504040204" pitchFamily="34" charset="-120"/>
                </a:rPr>
                <a:t> 中央資料庫</a:t>
              </a:r>
              <a:r>
                <a:rPr lang="en-US" altLang="zh-TW" sz="2400" b="1" dirty="0">
                  <a:solidFill>
                    <a:srgbClr val="FFFF00"/>
                  </a:solidFill>
                  <a:latin typeface="微軟正黑體" panose="020B0604030504040204" pitchFamily="34" charset="-120"/>
                  <a:ea typeface="微軟正黑體" panose="020B0604030504040204" pitchFamily="34" charset="-120"/>
                </a:rPr>
                <a:t>)</a:t>
              </a:r>
            </a:p>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grpSp>
          <p:nvGrpSpPr>
            <p:cNvPr id="8" name="群組 7">
              <a:extLst>
                <a:ext uri="{FF2B5EF4-FFF2-40B4-BE49-F238E27FC236}">
                  <a16:creationId xmlns:a16="http://schemas.microsoft.com/office/drawing/2014/main" id="{A6761131-9598-4637-ADC2-B9B86169FB67}"/>
                </a:ext>
              </a:extLst>
            </p:cNvPr>
            <p:cNvGrpSpPr/>
            <p:nvPr/>
          </p:nvGrpSpPr>
          <p:grpSpPr>
            <a:xfrm>
              <a:off x="10518398" y="809253"/>
              <a:ext cx="998502" cy="1364698"/>
              <a:chOff x="5989531" y="3678979"/>
              <a:chExt cx="998502" cy="1364698"/>
            </a:xfrm>
          </p:grpSpPr>
          <p:sp>
            <p:nvSpPr>
              <p:cNvPr id="43" name="橢圓 42">
                <a:extLst>
                  <a:ext uri="{FF2B5EF4-FFF2-40B4-BE49-F238E27FC236}">
                    <a16:creationId xmlns:a16="http://schemas.microsoft.com/office/drawing/2014/main" id="{7051B2AF-F19F-4D2B-B602-0366DF8624F4}"/>
                  </a:ext>
                </a:extLst>
              </p:cNvPr>
              <p:cNvSpPr/>
              <p:nvPr/>
            </p:nvSpPr>
            <p:spPr>
              <a:xfrm>
                <a:off x="5989531" y="3863276"/>
                <a:ext cx="998502" cy="1134831"/>
              </a:xfrm>
              <a:prstGeom prst="ellipse">
                <a:avLst/>
              </a:prstGeom>
              <a:ln w="28575">
                <a:noFill/>
              </a:ln>
              <a:scene3d>
                <a:camera prst="obliqueTopLef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44" name="矩形 43">
                <a:extLst>
                  <a:ext uri="{FF2B5EF4-FFF2-40B4-BE49-F238E27FC236}">
                    <a16:creationId xmlns:a16="http://schemas.microsoft.com/office/drawing/2014/main" id="{B5A27276-98E9-48A9-887C-6AC5E230403D}"/>
                  </a:ext>
                </a:extLst>
              </p:cNvPr>
              <p:cNvSpPr/>
              <p:nvPr/>
            </p:nvSpPr>
            <p:spPr>
              <a:xfrm>
                <a:off x="6018941" y="3678979"/>
                <a:ext cx="939681" cy="1364698"/>
              </a:xfrm>
              <a:prstGeom prst="rect">
                <a:avLst/>
              </a:prstGeom>
            </p:spPr>
            <p:txBody>
              <a:bodyPr wrap="none">
                <a:spAutoFit/>
              </a:bodyPr>
              <a:lstStyle/>
              <a:p>
                <a:pPr>
                  <a:lnSpc>
                    <a:spcPct val="130000"/>
                  </a:lnSpc>
                  <a:spcBef>
                    <a:spcPts val="600"/>
                  </a:spcBef>
                </a:pPr>
                <a:r>
                  <a:rPr lang="zh-TW" altLang="en-US" sz="6600" kern="0" dirty="0">
                    <a:ln w="0"/>
                    <a:solidFill>
                      <a:schemeClr val="accent6">
                        <a:lumMod val="50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Wingdings" panose="05000000000000000000" pitchFamily="2" charset="2"/>
                  </a:rPr>
                  <a:t></a:t>
                </a:r>
                <a:endParaRPr lang="zh-TW" altLang="en-US" sz="6600" kern="0" dirty="0">
                  <a:ln w="0"/>
                  <a:solidFill>
                    <a:schemeClr val="accent6">
                      <a:lumMod val="50000"/>
                    </a:schemeClr>
                  </a:solidFill>
                  <a:effectLst>
                    <a:reflection blurRad="6350" stA="53000" endA="300" endPos="35500" dir="5400000" sy="-90000" algn="bl" rotWithShape="0"/>
                  </a:effectLst>
                  <a:latin typeface="微软雅黑" panose="020B0503020204020204" pitchFamily="34" charset="-122"/>
                  <a:ea typeface="微软雅黑" panose="020B0503020204020204" pitchFamily="34" charset="-122"/>
                  <a:cs typeface="+mn-ea"/>
                  <a:sym typeface="+mn-lt"/>
                </a:endParaRPr>
              </a:p>
            </p:txBody>
          </p:sp>
        </p:grpSp>
        <p:graphicFrame>
          <p:nvGraphicFramePr>
            <p:cNvPr id="31" name="物件 30"/>
            <p:cNvGraphicFramePr>
              <a:graphicFrameLocks noChangeAspect="1"/>
            </p:cNvGraphicFramePr>
            <p:nvPr/>
          </p:nvGraphicFramePr>
          <p:xfrm>
            <a:off x="6976790" y="965368"/>
            <a:ext cx="1039858" cy="1136650"/>
          </p:xfrm>
          <a:graphic>
            <a:graphicData uri="http://schemas.openxmlformats.org/presentationml/2006/ole">
              <mc:AlternateContent xmlns:mc="http://schemas.openxmlformats.org/markup-compatibility/2006">
                <mc:Choice xmlns:v="urn:schemas-microsoft-com:vml" Requires="v">
                  <p:oleObj spid="_x0000_s21535" name="PhotoImpact" r:id="rId7" imgW="969266" imgH="1136906" progId="">
                    <p:embed/>
                  </p:oleObj>
                </mc:Choice>
                <mc:Fallback>
                  <p:oleObj name="PhotoImpact" r:id="rId7" imgW="969266" imgH="1136906" progId="">
                    <p:embed/>
                    <p:pic>
                      <p:nvPicPr>
                        <p:cNvPr id="31" name="物件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6790" y="965368"/>
                          <a:ext cx="1039858"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橢圓 31">
            <a:extLst>
              <a:ext uri="{FF2B5EF4-FFF2-40B4-BE49-F238E27FC236}">
                <a16:creationId xmlns:a16="http://schemas.microsoft.com/office/drawing/2014/main" id="{CA0E6751-1AE3-4051-8549-A5B9C4553CA9}"/>
              </a:ext>
            </a:extLst>
          </p:cNvPr>
          <p:cNvSpPr/>
          <p:nvPr/>
        </p:nvSpPr>
        <p:spPr>
          <a:xfrm>
            <a:off x="1744192" y="1711688"/>
            <a:ext cx="357809" cy="360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1</a:t>
            </a:r>
            <a:endParaRPr lang="zh-TW" altLang="en-US" dirty="0">
              <a:latin typeface="微软雅黑" panose="020B0503020204020204" pitchFamily="34" charset="-122"/>
              <a:ea typeface="微软雅黑" panose="020B0503020204020204" pitchFamily="34" charset="-122"/>
            </a:endParaRPr>
          </a:p>
        </p:txBody>
      </p:sp>
      <p:sp>
        <p:nvSpPr>
          <p:cNvPr id="33" name="橢圓 32">
            <a:extLst>
              <a:ext uri="{FF2B5EF4-FFF2-40B4-BE49-F238E27FC236}">
                <a16:creationId xmlns:a16="http://schemas.microsoft.com/office/drawing/2014/main" id="{CA0E6751-1AE3-4051-8549-A5B9C4553CA9}"/>
              </a:ext>
            </a:extLst>
          </p:cNvPr>
          <p:cNvSpPr/>
          <p:nvPr/>
        </p:nvSpPr>
        <p:spPr>
          <a:xfrm>
            <a:off x="1567310" y="3548396"/>
            <a:ext cx="357809" cy="360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2</a:t>
            </a:r>
            <a:endParaRPr lang="zh-TW" altLang="en-US" dirty="0">
              <a:latin typeface="微软雅黑" panose="020B0503020204020204" pitchFamily="34" charset="-122"/>
              <a:ea typeface="微软雅黑" panose="020B0503020204020204" pitchFamily="34" charset="-122"/>
            </a:endParaRPr>
          </a:p>
        </p:txBody>
      </p:sp>
      <p:sp>
        <p:nvSpPr>
          <p:cNvPr id="40" name="橢圓 39">
            <a:extLst>
              <a:ext uri="{FF2B5EF4-FFF2-40B4-BE49-F238E27FC236}">
                <a16:creationId xmlns:a16="http://schemas.microsoft.com/office/drawing/2014/main" id="{CA0E6751-1AE3-4051-8549-A5B9C4553CA9}"/>
              </a:ext>
            </a:extLst>
          </p:cNvPr>
          <p:cNvSpPr/>
          <p:nvPr/>
        </p:nvSpPr>
        <p:spPr>
          <a:xfrm>
            <a:off x="2006384" y="5934712"/>
            <a:ext cx="357809" cy="36004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3</a:t>
            </a:r>
            <a:endParaRPr lang="zh-TW" altLang="en-US" dirty="0">
              <a:latin typeface="微软雅黑" panose="020B0503020204020204" pitchFamily="34" charset="-122"/>
              <a:ea typeface="微软雅黑" panose="020B0503020204020204" pitchFamily="34" charset="-122"/>
            </a:endParaRPr>
          </a:p>
        </p:txBody>
      </p:sp>
      <p:sp>
        <p:nvSpPr>
          <p:cNvPr id="41" name="橢圓 40">
            <a:extLst>
              <a:ext uri="{FF2B5EF4-FFF2-40B4-BE49-F238E27FC236}">
                <a16:creationId xmlns:a16="http://schemas.microsoft.com/office/drawing/2014/main" id="{CA0E6751-1AE3-4051-8549-A5B9C4553CA9}"/>
              </a:ext>
            </a:extLst>
          </p:cNvPr>
          <p:cNvSpPr/>
          <p:nvPr/>
        </p:nvSpPr>
        <p:spPr>
          <a:xfrm>
            <a:off x="1599494" y="4089800"/>
            <a:ext cx="357809" cy="36004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4</a:t>
            </a:r>
            <a:endParaRPr lang="zh-TW" altLang="en-US" dirty="0">
              <a:latin typeface="微软雅黑" panose="020B0503020204020204" pitchFamily="34" charset="-122"/>
              <a:ea typeface="微软雅黑" panose="020B0503020204020204" pitchFamily="34" charset="-122"/>
            </a:endParaRPr>
          </a:p>
        </p:txBody>
      </p:sp>
      <p:sp>
        <p:nvSpPr>
          <p:cNvPr id="46" name="橢圓 45">
            <a:extLst>
              <a:ext uri="{FF2B5EF4-FFF2-40B4-BE49-F238E27FC236}">
                <a16:creationId xmlns:a16="http://schemas.microsoft.com/office/drawing/2014/main" id="{CA0E6751-1AE3-4051-8549-A5B9C4553CA9}"/>
              </a:ext>
            </a:extLst>
          </p:cNvPr>
          <p:cNvSpPr/>
          <p:nvPr/>
        </p:nvSpPr>
        <p:spPr>
          <a:xfrm>
            <a:off x="1746214" y="2173951"/>
            <a:ext cx="357809" cy="36004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TW" dirty="0">
                <a:latin typeface="微软雅黑" panose="020B0503020204020204" pitchFamily="34" charset="-122"/>
                <a:ea typeface="微软雅黑" panose="020B0503020204020204" pitchFamily="34" charset="-122"/>
              </a:rPr>
              <a:t>5</a:t>
            </a:r>
          </a:p>
        </p:txBody>
      </p:sp>
      <p:sp>
        <p:nvSpPr>
          <p:cNvPr id="47" name="文字方塊 46">
            <a:extLst>
              <a:ext uri="{FF2B5EF4-FFF2-40B4-BE49-F238E27FC236}">
                <a16:creationId xmlns:a16="http://schemas.microsoft.com/office/drawing/2014/main" id="{BCFB4F6F-A43B-4003-9D05-F0AFB0C19444}"/>
              </a:ext>
            </a:extLst>
          </p:cNvPr>
          <p:cNvSpPr txBox="1"/>
          <p:nvPr/>
        </p:nvSpPr>
        <p:spPr>
          <a:xfrm>
            <a:off x="8786173" y="2962504"/>
            <a:ext cx="1230094" cy="707886"/>
          </a:xfrm>
          <a:prstGeom prst="rect">
            <a:avLst/>
          </a:prstGeom>
          <a:noFill/>
        </p:spPr>
        <p:txBody>
          <a:bodyPr wrap="square" rtlCol="0">
            <a:spAutoFit/>
          </a:bodyPr>
          <a:lstStyle/>
          <a:p>
            <a:r>
              <a:rPr lang="zh-TW" altLang="en-US" sz="4000" b="1" dirty="0">
                <a:solidFill>
                  <a:srgbClr val="FFFF00"/>
                </a:solidFill>
                <a:latin typeface="微軟正黑體" panose="020B0604030504040204" pitchFamily="34" charset="-120"/>
                <a:ea typeface="微軟正黑體" panose="020B0604030504040204" pitchFamily="34" charset="-120"/>
              </a:rPr>
              <a:t>提交</a:t>
            </a:r>
          </a:p>
        </p:txBody>
      </p:sp>
      <p:sp>
        <p:nvSpPr>
          <p:cNvPr id="48" name="文字方塊 47">
            <a:extLst>
              <a:ext uri="{FF2B5EF4-FFF2-40B4-BE49-F238E27FC236}">
                <a16:creationId xmlns:a16="http://schemas.microsoft.com/office/drawing/2014/main" id="{A89E6E60-FD28-3C4C-BCF8-DA5BD4EE09ED}"/>
              </a:ext>
            </a:extLst>
          </p:cNvPr>
          <p:cNvSpPr txBox="1"/>
          <p:nvPr/>
        </p:nvSpPr>
        <p:spPr>
          <a:xfrm>
            <a:off x="8302274" y="3932092"/>
            <a:ext cx="2551199" cy="525657"/>
          </a:xfrm>
          <a:prstGeom prst="rect">
            <a:avLst/>
          </a:prstGeom>
          <a:noFill/>
        </p:spPr>
        <p:txBody>
          <a:bodyPr wrap="square" rtlCol="0">
            <a:spAutoFit/>
          </a:bodyPr>
          <a:lstStyle/>
          <a:p>
            <a:pPr algn="ctr">
              <a:lnSpc>
                <a:spcPct val="130000"/>
              </a:lnSpc>
              <a:spcBef>
                <a:spcPts val="600"/>
              </a:spcBef>
            </a:pPr>
            <a:r>
              <a:rPr kumimoji="1" lang="zh-TW" altLang="en-US" sz="2400" kern="0" dirty="0">
                <a:solidFill>
                  <a:srgbClr val="FF0000"/>
                </a:solidFill>
                <a:latin typeface="微软雅黑" panose="020B0503020204020204" pitchFamily="34" charset="-122"/>
                <a:ea typeface="微软雅黑" panose="020B0503020204020204" pitchFamily="34" charset="-122"/>
                <a:cs typeface="+mn-ea"/>
                <a:sym typeface="+mn-lt"/>
              </a:rPr>
              <a:t>一學年</a:t>
            </a:r>
            <a:endParaRPr kumimoji="1" lang="en-US" altLang="zh-TW" sz="2400" kern="0" dirty="0">
              <a:solidFill>
                <a:srgbClr val="FF0000"/>
              </a:solidFill>
              <a:latin typeface="微软雅黑" panose="020B0503020204020204" pitchFamily="34" charset="-122"/>
              <a:ea typeface="微软雅黑" panose="020B0503020204020204" pitchFamily="34" charset="-122"/>
              <a:cs typeface="+mn-ea"/>
              <a:sym typeface="+mn-lt"/>
            </a:endParaRPr>
          </a:p>
        </p:txBody>
      </p:sp>
      <p:sp>
        <p:nvSpPr>
          <p:cNvPr id="4" name="五邊形 3">
            <a:extLst>
              <a:ext uri="{FF2B5EF4-FFF2-40B4-BE49-F238E27FC236}">
                <a16:creationId xmlns:a16="http://schemas.microsoft.com/office/drawing/2014/main" id="{E7FC0E6B-FA47-2C46-A0F2-2588D0ED0402}"/>
              </a:ext>
            </a:extLst>
          </p:cNvPr>
          <p:cNvSpPr/>
          <p:nvPr/>
        </p:nvSpPr>
        <p:spPr>
          <a:xfrm>
            <a:off x="4736052" y="2561341"/>
            <a:ext cx="1601658" cy="673160"/>
          </a:xfrm>
          <a:prstGeom prst="homePlat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zh-TW" altLang="en-US" sz="3200" b="1" dirty="0">
                <a:solidFill>
                  <a:srgbClr val="C00000"/>
                </a:solidFill>
                <a:latin typeface="Microsoft JhengHei" panose="020B0604030504040204" pitchFamily="34" charset="-120"/>
                <a:ea typeface="Microsoft JhengHei" panose="020B0604030504040204" pitchFamily="34" charset="-120"/>
              </a:rPr>
              <a:t>每學期</a:t>
            </a:r>
          </a:p>
        </p:txBody>
      </p:sp>
      <p:sp>
        <p:nvSpPr>
          <p:cNvPr id="45" name="文字方塊 44"/>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18</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0687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dissolv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dissolv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circle(in)">
                                      <p:cBhvr>
                                        <p:cTn id="37" dur="2000"/>
                                        <p:tgtEl>
                                          <p:spTgt spid="47"/>
                                        </p:tgtEl>
                                      </p:cBhvr>
                                    </p:animEffect>
                                  </p:childTnLst>
                                </p:cTn>
                              </p:par>
                            </p:childTnLst>
                          </p:cTn>
                        </p:par>
                        <p:par>
                          <p:cTn id="38" fill="hold">
                            <p:stCondLst>
                              <p:cond delay="2000"/>
                            </p:stCondLst>
                            <p:childTnLst>
                              <p:par>
                                <p:cTn id="39" presetID="9"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dissolve">
                                      <p:cBhvr>
                                        <p:cTn id="4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40" grpId="0" animBg="1"/>
      <p:bldP spid="41" grpId="0" animBg="1"/>
      <p:bldP spid="46" grpId="0" animBg="1"/>
      <p:bldP spid="47" grpId="0"/>
      <p:bldP spid="48"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1"/>
          </p:nvPr>
        </p:nvSpPr>
        <p:spPr>
          <a:xfrm>
            <a:off x="7302136" y="2802047"/>
            <a:ext cx="4356463" cy="923330"/>
          </a:xfrm>
        </p:spPr>
        <p:txBody>
          <a:bodyPr/>
          <a:lstStyle/>
          <a:p>
            <a:r>
              <a:rPr lang="zh-TW" altLang="en-US" sz="5400" b="1" dirty="0">
                <a:latin typeface="微軟正黑體" panose="020B0604030504040204" pitchFamily="34" charset="-120"/>
                <a:ea typeface="微軟正黑體" panose="020B0604030504040204" pitchFamily="34" charset="-120"/>
              </a:rPr>
              <a:t>簡報大綱</a:t>
            </a:r>
          </a:p>
        </p:txBody>
      </p:sp>
      <p:sp>
        <p:nvSpPr>
          <p:cNvPr id="3" name="文字版面配置區 2"/>
          <p:cNvSpPr>
            <a:spLocks noGrp="1"/>
          </p:cNvSpPr>
          <p:nvPr>
            <p:ph type="body" sz="quarter" idx="13"/>
          </p:nvPr>
        </p:nvSpPr>
        <p:spPr>
          <a:xfrm>
            <a:off x="1648343" y="686303"/>
            <a:ext cx="5236285" cy="707886"/>
          </a:xfrm>
        </p:spPr>
        <p:txBody>
          <a:bodyPr/>
          <a:lstStyle/>
          <a:p>
            <a:r>
              <a:rPr lang="zh-CN" altLang="en-US" sz="4000" b="1" dirty="0">
                <a:latin typeface="Microsoft JhengHei" panose="020B0604030504040204" pitchFamily="34" charset="-120"/>
                <a:ea typeface="Microsoft JhengHei" panose="020B0604030504040204" pitchFamily="34" charset="-120"/>
              </a:rPr>
              <a:t>高中課程變動</a:t>
            </a:r>
            <a:endParaRPr lang="zh-TW" altLang="en-US" sz="4000" b="1" dirty="0">
              <a:latin typeface="Microsoft JhengHei" panose="020B0604030504040204" pitchFamily="34" charset="-120"/>
              <a:ea typeface="Microsoft JhengHei" panose="020B0604030504040204" pitchFamily="34" charset="-120"/>
            </a:endParaRPr>
          </a:p>
        </p:txBody>
      </p:sp>
      <p:sp>
        <p:nvSpPr>
          <p:cNvPr id="4" name="文字版面配置區 3"/>
          <p:cNvSpPr>
            <a:spLocks noGrp="1"/>
          </p:cNvSpPr>
          <p:nvPr>
            <p:ph type="body" sz="quarter" idx="14"/>
          </p:nvPr>
        </p:nvSpPr>
        <p:spPr>
          <a:xfrm>
            <a:off x="800384" y="698749"/>
            <a:ext cx="640820" cy="584775"/>
          </a:xfrm>
        </p:spPr>
        <p:txBody>
          <a:bodyPr/>
          <a:lstStyle/>
          <a:p>
            <a:r>
              <a:rPr lang="en-US" altLang="zh-TW" dirty="0"/>
              <a:t>1</a:t>
            </a:r>
            <a:endParaRPr lang="zh-TW" altLang="en-US" dirty="0"/>
          </a:p>
        </p:txBody>
      </p:sp>
      <p:sp>
        <p:nvSpPr>
          <p:cNvPr id="5" name="文字版面配置區 4"/>
          <p:cNvSpPr>
            <a:spLocks noGrp="1"/>
          </p:cNvSpPr>
          <p:nvPr>
            <p:ph type="body" sz="quarter" idx="15"/>
          </p:nvPr>
        </p:nvSpPr>
        <p:spPr>
          <a:xfrm>
            <a:off x="1607865" y="1667682"/>
            <a:ext cx="5236285" cy="707886"/>
          </a:xfrm>
        </p:spPr>
        <p:txBody>
          <a:bodyPr/>
          <a:lstStyle/>
          <a:p>
            <a:r>
              <a:rPr lang="zh-TW" altLang="en-US" sz="4000" b="1" dirty="0">
                <a:latin typeface="Microsoft JhengHei" panose="020B0604030504040204" pitchFamily="34" charset="-120"/>
                <a:ea typeface="Microsoft JhengHei" panose="020B0604030504040204" pitchFamily="34" charset="-120"/>
              </a:rPr>
              <a:t>學習歷程檔案</a:t>
            </a:r>
          </a:p>
        </p:txBody>
      </p:sp>
      <p:sp>
        <p:nvSpPr>
          <p:cNvPr id="6" name="文字版面配置區 5"/>
          <p:cNvSpPr>
            <a:spLocks noGrp="1"/>
          </p:cNvSpPr>
          <p:nvPr>
            <p:ph type="body" sz="quarter" idx="16"/>
          </p:nvPr>
        </p:nvSpPr>
        <p:spPr>
          <a:xfrm>
            <a:off x="792492" y="1774360"/>
            <a:ext cx="640820" cy="584775"/>
          </a:xfrm>
        </p:spPr>
        <p:txBody>
          <a:bodyPr/>
          <a:lstStyle/>
          <a:p>
            <a:r>
              <a:rPr lang="en-US" altLang="zh-TW" dirty="0"/>
              <a:t>2</a:t>
            </a:r>
            <a:endParaRPr lang="zh-TW" altLang="en-US" dirty="0"/>
          </a:p>
        </p:txBody>
      </p:sp>
      <p:grpSp>
        <p:nvGrpSpPr>
          <p:cNvPr id="15" name="Group 13318"/>
          <p:cNvGrpSpPr/>
          <p:nvPr/>
        </p:nvGrpSpPr>
        <p:grpSpPr>
          <a:xfrm rot="19917947">
            <a:off x="2934952" y="3069837"/>
            <a:ext cx="1665869" cy="3558872"/>
            <a:chOff x="1359132" y="345882"/>
            <a:chExt cx="1966239" cy="4200564"/>
          </a:xfrm>
        </p:grpSpPr>
        <p:grpSp>
          <p:nvGrpSpPr>
            <p:cNvPr id="16" name="Group 23"/>
            <p:cNvGrpSpPr/>
            <p:nvPr/>
          </p:nvGrpSpPr>
          <p:grpSpPr>
            <a:xfrm>
              <a:off x="2073901" y="2186669"/>
              <a:ext cx="501313" cy="2359777"/>
              <a:chOff x="2810055" y="1677194"/>
              <a:chExt cx="535258" cy="2519562"/>
            </a:xfrm>
          </p:grpSpPr>
          <p:sp>
            <p:nvSpPr>
              <p:cNvPr id="29" name="Rectangle 8"/>
              <p:cNvSpPr/>
              <p:nvPr/>
            </p:nvSpPr>
            <p:spPr>
              <a:xfrm>
                <a:off x="2810675" y="3399597"/>
                <a:ext cx="534638" cy="77914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Rectangle 8"/>
              <p:cNvSpPr/>
              <p:nvPr/>
            </p:nvSpPr>
            <p:spPr>
              <a:xfrm>
                <a:off x="2984722" y="3392706"/>
                <a:ext cx="180870" cy="787996"/>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1" name="Rectangle 8"/>
              <p:cNvSpPr/>
              <p:nvPr/>
            </p:nvSpPr>
            <p:spPr>
              <a:xfrm>
                <a:off x="2810055" y="3399597"/>
                <a:ext cx="264192" cy="763141"/>
              </a:xfrm>
              <a:custGeom>
                <a:avLst/>
                <a:gdLst>
                  <a:gd name="connsiteX0" fmla="*/ 0 w 1345558"/>
                  <a:gd name="connsiteY0" fmla="*/ 0 h 1783227"/>
                  <a:gd name="connsiteX1" fmla="*/ 897414 w 1345558"/>
                  <a:gd name="connsiteY1" fmla="*/ 0 h 1783227"/>
                  <a:gd name="connsiteX2" fmla="*/ 901843 w 1345558"/>
                  <a:gd name="connsiteY2" fmla="*/ 212596 h 1783227"/>
                  <a:gd name="connsiteX3" fmla="*/ 1345558 w 1345558"/>
                  <a:gd name="connsiteY3" fmla="*/ 1783227 h 1783227"/>
                  <a:gd name="connsiteX4" fmla="*/ 1012 w 1345558"/>
                  <a:gd name="connsiteY4" fmla="*/ 289727 h 1783227"/>
                  <a:gd name="connsiteX5" fmla="*/ 0 w 1345558"/>
                  <a:gd name="connsiteY5" fmla="*/ 289727 h 1783227"/>
                  <a:gd name="connsiteX6" fmla="*/ 0 w 1345558"/>
                  <a:gd name="connsiteY6" fmla="*/ 288030 h 1783227"/>
                  <a:gd name="connsiteX7" fmla="*/ 0 w 1345558"/>
                  <a:gd name="connsiteY7" fmla="*/ 0 h 1783227"/>
                  <a:gd name="connsiteX0" fmla="*/ 0 w 1331023"/>
                  <a:gd name="connsiteY0" fmla="*/ 0 h 1763232"/>
                  <a:gd name="connsiteX1" fmla="*/ 897414 w 1331023"/>
                  <a:gd name="connsiteY1" fmla="*/ 0 h 1763232"/>
                  <a:gd name="connsiteX2" fmla="*/ 901843 w 1331023"/>
                  <a:gd name="connsiteY2" fmla="*/ 212596 h 1763232"/>
                  <a:gd name="connsiteX3" fmla="*/ 1331023 w 1331023"/>
                  <a:gd name="connsiteY3" fmla="*/ 1763232 h 1763232"/>
                  <a:gd name="connsiteX4" fmla="*/ 1012 w 1331023"/>
                  <a:gd name="connsiteY4" fmla="*/ 289727 h 1763232"/>
                  <a:gd name="connsiteX5" fmla="*/ 0 w 1331023"/>
                  <a:gd name="connsiteY5" fmla="*/ 289727 h 1763232"/>
                  <a:gd name="connsiteX6" fmla="*/ 0 w 1331023"/>
                  <a:gd name="connsiteY6" fmla="*/ 288030 h 1763232"/>
                  <a:gd name="connsiteX7" fmla="*/ 0 w 1331023"/>
                  <a:gd name="connsiteY7" fmla="*/ 0 h 1763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1023" h="1763232">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chemeClr val="accent2">
                      <a:lumMod val="30000"/>
                      <a:lumOff val="70000"/>
                    </a:schemeClr>
                  </a:gs>
                  <a:gs pos="100000">
                    <a:schemeClr val="accent2">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2" name="Rectangle 2"/>
              <p:cNvSpPr/>
              <p:nvPr/>
            </p:nvSpPr>
            <p:spPr>
              <a:xfrm>
                <a:off x="2811292" y="1677194"/>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Rectangle 2"/>
              <p:cNvSpPr/>
              <p:nvPr/>
            </p:nvSpPr>
            <p:spPr>
              <a:xfrm>
                <a:off x="2987824" y="1677195"/>
                <a:ext cx="177768" cy="1815900"/>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4" name="Rectangle 2"/>
              <p:cNvSpPr/>
              <p:nvPr/>
            </p:nvSpPr>
            <p:spPr>
              <a:xfrm>
                <a:off x="3165590" y="1677196"/>
                <a:ext cx="177768" cy="1815899"/>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5" name="Isosceles Triangle 4"/>
              <p:cNvSpPr/>
              <p:nvPr/>
            </p:nvSpPr>
            <p:spPr>
              <a:xfrm rot="10800000">
                <a:off x="2987823" y="3961239"/>
                <a:ext cx="177768" cy="23551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nvGrpSpPr>
            <p:cNvPr id="17" name="Group 26"/>
            <p:cNvGrpSpPr/>
            <p:nvPr/>
          </p:nvGrpSpPr>
          <p:grpSpPr>
            <a:xfrm>
              <a:off x="1359132" y="345882"/>
              <a:ext cx="1966239" cy="1811155"/>
              <a:chOff x="1888981" y="1110787"/>
              <a:chExt cx="2254374" cy="2076562"/>
            </a:xfrm>
          </p:grpSpPr>
          <p:sp>
            <p:nvSpPr>
              <p:cNvPr id="18" name="Teardrop 30"/>
              <p:cNvSpPr/>
              <p:nvPr/>
            </p:nvSpPr>
            <p:spPr>
              <a:xfrm rot="8100000">
                <a:off x="2322441" y="1563466"/>
                <a:ext cx="1333455" cy="1333457"/>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rgbClr val="00B0F0"/>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9" name="Trapezoid 24"/>
              <p:cNvSpPr/>
              <p:nvPr/>
            </p:nvSpPr>
            <p:spPr>
              <a:xfrm rot="10800000">
                <a:off x="2751763" y="2230194"/>
                <a:ext cx="457200" cy="783671"/>
              </a:xfrm>
              <a:prstGeom prst="trapezoid">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0" name="Rounded Rectangle 18"/>
              <p:cNvSpPr/>
              <p:nvPr/>
            </p:nvSpPr>
            <p:spPr>
              <a:xfrm rot="2700000">
                <a:off x="3710962"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1" name="Rounded Rectangle 19"/>
              <p:cNvSpPr/>
              <p:nvPr/>
            </p:nvSpPr>
            <p:spPr>
              <a:xfrm rot="18900000" flipH="1">
                <a:off x="2156327" y="1407964"/>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2" name="Rounded Rectangle 20"/>
              <p:cNvSpPr/>
              <p:nvPr/>
            </p:nvSpPr>
            <p:spPr>
              <a:xfrm>
                <a:off x="2935970" y="1110787"/>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3" name="Rounded Rectangle 21"/>
              <p:cNvSpPr/>
              <p:nvPr/>
            </p:nvSpPr>
            <p:spPr>
              <a:xfrm rot="5400000">
                <a:off x="3933668" y="1996109"/>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4" name="Rounded Rectangle 22"/>
              <p:cNvSpPr/>
              <p:nvPr/>
            </p:nvSpPr>
            <p:spPr>
              <a:xfrm rot="16200000" flipH="1">
                <a:off x="1978847" y="1919902"/>
                <a:ext cx="119821" cy="29955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5" name="Rounded Rectangle 25"/>
              <p:cNvSpPr/>
              <p:nvPr/>
            </p:nvSpPr>
            <p:spPr>
              <a:xfrm>
                <a:off x="2692290" y="3074683"/>
                <a:ext cx="612000" cy="11266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6" name="Rounded Rectangle 27"/>
              <p:cNvSpPr/>
              <p:nvPr/>
            </p:nvSpPr>
            <p:spPr>
              <a:xfrm>
                <a:off x="283328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7" name="Rounded Rectangle 28"/>
              <p:cNvSpPr/>
              <p:nvPr/>
            </p:nvSpPr>
            <p:spPr>
              <a:xfrm>
                <a:off x="295750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8" name="Rounded Rectangle 29"/>
              <p:cNvSpPr/>
              <p:nvPr/>
            </p:nvSpPr>
            <p:spPr>
              <a:xfrm>
                <a:off x="3081724" y="2139702"/>
                <a:ext cx="71867" cy="17966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grpSp>
      <p:sp>
        <p:nvSpPr>
          <p:cNvPr id="36" name="Freeform 13312"/>
          <p:cNvSpPr/>
          <p:nvPr/>
        </p:nvSpPr>
        <p:spPr>
          <a:xfrm>
            <a:off x="1433312" y="4288055"/>
            <a:ext cx="3091680" cy="1938501"/>
          </a:xfrm>
          <a:custGeom>
            <a:avLst/>
            <a:gdLst>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5813"/>
              <a:gd name="connsiteX1" fmla="*/ 2655476 w 2896332"/>
              <a:gd name="connsiteY1" fmla="*/ 584615 h 1875813"/>
              <a:gd name="connsiteX2" fmla="*/ 2828170 w 2896332"/>
              <a:gd name="connsiteY2" fmla="*/ 1010501 h 1875813"/>
              <a:gd name="connsiteX3" fmla="*/ 2883834 w 2896332"/>
              <a:gd name="connsiteY3" fmla="*/ 1308835 h 1875813"/>
              <a:gd name="connsiteX4" fmla="*/ 2799743 w 2896332"/>
              <a:gd name="connsiteY4" fmla="*/ 1672098 h 1875813"/>
              <a:gd name="connsiteX5" fmla="*/ 2521033 w 2896332"/>
              <a:gd name="connsiteY5" fmla="*/ 1160421 h 1875813"/>
              <a:gd name="connsiteX6" fmla="*/ 2514265 w 2896332"/>
              <a:gd name="connsiteY6" fmla="*/ 466772 h 1875813"/>
              <a:gd name="connsiteX7" fmla="*/ 1898646 w 2896332"/>
              <a:gd name="connsiteY7" fmla="*/ 46 h 1875813"/>
              <a:gd name="connsiteX8" fmla="*/ 1969811 w 2896332"/>
              <a:gd name="connsiteY8" fmla="*/ 83938 h 1875813"/>
              <a:gd name="connsiteX9" fmla="*/ 1970003 w 2896332"/>
              <a:gd name="connsiteY9" fmla="*/ 120627 h 1875813"/>
              <a:gd name="connsiteX10" fmla="*/ 1962950 w 2896332"/>
              <a:gd name="connsiteY10" fmla="*/ 120627 h 1875813"/>
              <a:gd name="connsiteX11" fmla="*/ 1906617 w 2896332"/>
              <a:gd name="connsiteY11" fmla="*/ 176960 h 1875813"/>
              <a:gd name="connsiteX12" fmla="*/ 1962950 w 2896332"/>
              <a:gd name="connsiteY12" fmla="*/ 233293 h 1875813"/>
              <a:gd name="connsiteX13" fmla="*/ 1970591 w 2896332"/>
              <a:gd name="connsiteY13" fmla="*/ 233293 h 1875813"/>
              <a:gd name="connsiteX14" fmla="*/ 1973469 w 2896332"/>
              <a:gd name="connsiteY14" fmla="*/ 784519 h 1875813"/>
              <a:gd name="connsiteX15" fmla="*/ 1866010 w 2896332"/>
              <a:gd name="connsiteY15" fmla="*/ 878218 h 1875813"/>
              <a:gd name="connsiteX16" fmla="*/ 2733769 w 2896332"/>
              <a:gd name="connsiteY16" fmla="*/ 1387129 h 1875813"/>
              <a:gd name="connsiteX17" fmla="*/ 2694623 w 2896332"/>
              <a:gd name="connsiteY17" fmla="*/ 1674208 h 1875813"/>
              <a:gd name="connsiteX18" fmla="*/ 2394496 w 2896332"/>
              <a:gd name="connsiteY18" fmla="*/ 1654634 h 1875813"/>
              <a:gd name="connsiteX19" fmla="*/ 2069239 w 2896332"/>
              <a:gd name="connsiteY19" fmla="*/ 1875813 h 1875813"/>
              <a:gd name="connsiteX20" fmla="*/ 2023060 w 2896332"/>
              <a:gd name="connsiteY20" fmla="*/ 1634793 h 1875813"/>
              <a:gd name="connsiteX21" fmla="*/ 1739085 w 2896332"/>
              <a:gd name="connsiteY21" fmla="*/ 1871397 h 1875813"/>
              <a:gd name="connsiteX22" fmla="*/ 1648664 w 2896332"/>
              <a:gd name="connsiteY22" fmla="*/ 1582137 h 1875813"/>
              <a:gd name="connsiteX23" fmla="*/ 1376671 w 2896332"/>
              <a:gd name="connsiteY23" fmla="*/ 1700306 h 1875813"/>
              <a:gd name="connsiteX24" fmla="*/ 1415819 w 2896332"/>
              <a:gd name="connsiteY24" fmla="*/ 1334933 h 1875813"/>
              <a:gd name="connsiteX25" fmla="*/ 665501 w 2896332"/>
              <a:gd name="connsiteY25" fmla="*/ 1276212 h 1875813"/>
              <a:gd name="connsiteX26" fmla="*/ 0 w 2896332"/>
              <a:gd name="connsiteY26" fmla="*/ 1126148 h 1875813"/>
              <a:gd name="connsiteX27" fmla="*/ 13050 w 2896332"/>
              <a:gd name="connsiteY27" fmla="*/ 284488 h 1875813"/>
              <a:gd name="connsiteX28" fmla="*/ 1898646 w 2896332"/>
              <a:gd name="connsiteY28" fmla="*/ 46 h 1875813"/>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70591 w 2896332"/>
              <a:gd name="connsiteY13" fmla="*/ 23329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50 w 2896332"/>
              <a:gd name="connsiteY12" fmla="*/ 233293 h 1871397"/>
              <a:gd name="connsiteX13" fmla="*/ 1962971 w 2896332"/>
              <a:gd name="connsiteY13" fmla="*/ 267583 h 1871397"/>
              <a:gd name="connsiteX14" fmla="*/ 1973469 w 2896332"/>
              <a:gd name="connsiteY14" fmla="*/ 784519 h 1871397"/>
              <a:gd name="connsiteX15" fmla="*/ 1866010 w 2896332"/>
              <a:gd name="connsiteY15" fmla="*/ 878218 h 1871397"/>
              <a:gd name="connsiteX16" fmla="*/ 2733769 w 2896332"/>
              <a:gd name="connsiteY16" fmla="*/ 1387129 h 1871397"/>
              <a:gd name="connsiteX17" fmla="*/ 2694623 w 2896332"/>
              <a:gd name="connsiteY17" fmla="*/ 1674208 h 1871397"/>
              <a:gd name="connsiteX18" fmla="*/ 2394496 w 2896332"/>
              <a:gd name="connsiteY18" fmla="*/ 1654634 h 1871397"/>
              <a:gd name="connsiteX19" fmla="*/ 2023060 w 2896332"/>
              <a:gd name="connsiteY19" fmla="*/ 1634793 h 1871397"/>
              <a:gd name="connsiteX20" fmla="*/ 1739085 w 2896332"/>
              <a:gd name="connsiteY20" fmla="*/ 1871397 h 1871397"/>
              <a:gd name="connsiteX21" fmla="*/ 1648664 w 2896332"/>
              <a:gd name="connsiteY21" fmla="*/ 1582137 h 1871397"/>
              <a:gd name="connsiteX22" fmla="*/ 1376671 w 2896332"/>
              <a:gd name="connsiteY22" fmla="*/ 1700306 h 1871397"/>
              <a:gd name="connsiteX23" fmla="*/ 1415819 w 2896332"/>
              <a:gd name="connsiteY23" fmla="*/ 1334933 h 1871397"/>
              <a:gd name="connsiteX24" fmla="*/ 665501 w 2896332"/>
              <a:gd name="connsiteY24" fmla="*/ 1276212 h 1871397"/>
              <a:gd name="connsiteX25" fmla="*/ 0 w 2896332"/>
              <a:gd name="connsiteY25" fmla="*/ 1126148 h 1871397"/>
              <a:gd name="connsiteX26" fmla="*/ 13050 w 2896332"/>
              <a:gd name="connsiteY26" fmla="*/ 284488 h 1871397"/>
              <a:gd name="connsiteX27" fmla="*/ 1898646 w 2896332"/>
              <a:gd name="connsiteY27"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62950 w 2896332"/>
              <a:gd name="connsiteY10" fmla="*/ 120627 h 1871397"/>
              <a:gd name="connsiteX11" fmla="*/ 1906617 w 2896332"/>
              <a:gd name="connsiteY11" fmla="*/ 176960 h 1871397"/>
              <a:gd name="connsiteX12" fmla="*/ 1962971 w 2896332"/>
              <a:gd name="connsiteY12" fmla="*/ 267583 h 1871397"/>
              <a:gd name="connsiteX13" fmla="*/ 1973469 w 2896332"/>
              <a:gd name="connsiteY13" fmla="*/ 784519 h 1871397"/>
              <a:gd name="connsiteX14" fmla="*/ 1866010 w 2896332"/>
              <a:gd name="connsiteY14" fmla="*/ 878218 h 1871397"/>
              <a:gd name="connsiteX15" fmla="*/ 2733769 w 2896332"/>
              <a:gd name="connsiteY15" fmla="*/ 1387129 h 1871397"/>
              <a:gd name="connsiteX16" fmla="*/ 2694623 w 2896332"/>
              <a:gd name="connsiteY16" fmla="*/ 1674208 h 1871397"/>
              <a:gd name="connsiteX17" fmla="*/ 2394496 w 2896332"/>
              <a:gd name="connsiteY17" fmla="*/ 1654634 h 1871397"/>
              <a:gd name="connsiteX18" fmla="*/ 2023060 w 2896332"/>
              <a:gd name="connsiteY18" fmla="*/ 1634793 h 1871397"/>
              <a:gd name="connsiteX19" fmla="*/ 1739085 w 2896332"/>
              <a:gd name="connsiteY19" fmla="*/ 1871397 h 1871397"/>
              <a:gd name="connsiteX20" fmla="*/ 1648664 w 2896332"/>
              <a:gd name="connsiteY20" fmla="*/ 1582137 h 1871397"/>
              <a:gd name="connsiteX21" fmla="*/ 1376671 w 2896332"/>
              <a:gd name="connsiteY21" fmla="*/ 1700306 h 1871397"/>
              <a:gd name="connsiteX22" fmla="*/ 1415819 w 2896332"/>
              <a:gd name="connsiteY22" fmla="*/ 1334933 h 1871397"/>
              <a:gd name="connsiteX23" fmla="*/ 665501 w 2896332"/>
              <a:gd name="connsiteY23" fmla="*/ 1276212 h 1871397"/>
              <a:gd name="connsiteX24" fmla="*/ 0 w 2896332"/>
              <a:gd name="connsiteY24" fmla="*/ 1126148 h 1871397"/>
              <a:gd name="connsiteX25" fmla="*/ 13050 w 2896332"/>
              <a:gd name="connsiteY25" fmla="*/ 284488 h 1871397"/>
              <a:gd name="connsiteX26" fmla="*/ 1898646 w 2896332"/>
              <a:gd name="connsiteY26"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70003 w 2896332"/>
              <a:gd name="connsiteY9" fmla="*/ 120627 h 1871397"/>
              <a:gd name="connsiteX10" fmla="*/ 1906617 w 2896332"/>
              <a:gd name="connsiteY10" fmla="*/ 176960 h 1871397"/>
              <a:gd name="connsiteX11" fmla="*/ 1962971 w 2896332"/>
              <a:gd name="connsiteY11" fmla="*/ 267583 h 1871397"/>
              <a:gd name="connsiteX12" fmla="*/ 1973469 w 2896332"/>
              <a:gd name="connsiteY12" fmla="*/ 784519 h 1871397"/>
              <a:gd name="connsiteX13" fmla="*/ 1866010 w 2896332"/>
              <a:gd name="connsiteY13" fmla="*/ 878218 h 1871397"/>
              <a:gd name="connsiteX14" fmla="*/ 2733769 w 2896332"/>
              <a:gd name="connsiteY14" fmla="*/ 1387129 h 1871397"/>
              <a:gd name="connsiteX15" fmla="*/ 2694623 w 2896332"/>
              <a:gd name="connsiteY15" fmla="*/ 1674208 h 1871397"/>
              <a:gd name="connsiteX16" fmla="*/ 2394496 w 2896332"/>
              <a:gd name="connsiteY16" fmla="*/ 1654634 h 1871397"/>
              <a:gd name="connsiteX17" fmla="*/ 2023060 w 2896332"/>
              <a:gd name="connsiteY17" fmla="*/ 1634793 h 1871397"/>
              <a:gd name="connsiteX18" fmla="*/ 1739085 w 2896332"/>
              <a:gd name="connsiteY18" fmla="*/ 1871397 h 1871397"/>
              <a:gd name="connsiteX19" fmla="*/ 1648664 w 2896332"/>
              <a:gd name="connsiteY19" fmla="*/ 1582137 h 1871397"/>
              <a:gd name="connsiteX20" fmla="*/ 1376671 w 2896332"/>
              <a:gd name="connsiteY20" fmla="*/ 1700306 h 1871397"/>
              <a:gd name="connsiteX21" fmla="*/ 1415819 w 2896332"/>
              <a:gd name="connsiteY21" fmla="*/ 1334933 h 1871397"/>
              <a:gd name="connsiteX22" fmla="*/ 665501 w 2896332"/>
              <a:gd name="connsiteY22" fmla="*/ 1276212 h 1871397"/>
              <a:gd name="connsiteX23" fmla="*/ 0 w 2896332"/>
              <a:gd name="connsiteY23" fmla="*/ 1126148 h 1871397"/>
              <a:gd name="connsiteX24" fmla="*/ 13050 w 2896332"/>
              <a:gd name="connsiteY24" fmla="*/ 284488 h 1871397"/>
              <a:gd name="connsiteX25" fmla="*/ 1898646 w 2896332"/>
              <a:gd name="connsiteY25"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74208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94496 w 2896332"/>
              <a:gd name="connsiteY15" fmla="*/ 1654634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23060 w 2896332"/>
              <a:gd name="connsiteY16" fmla="*/ 1634793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9811 w 2896332"/>
              <a:gd name="connsiteY8" fmla="*/ 83938 h 1871397"/>
              <a:gd name="connsiteX9" fmla="*/ 1906617 w 2896332"/>
              <a:gd name="connsiteY9" fmla="*/ 176960 h 1871397"/>
              <a:gd name="connsiteX10" fmla="*/ 1962971 w 2896332"/>
              <a:gd name="connsiteY10" fmla="*/ 267583 h 1871397"/>
              <a:gd name="connsiteX11" fmla="*/ 1973469 w 2896332"/>
              <a:gd name="connsiteY11" fmla="*/ 784519 h 1871397"/>
              <a:gd name="connsiteX12" fmla="*/ 1866010 w 2896332"/>
              <a:gd name="connsiteY12" fmla="*/ 878218 h 1871397"/>
              <a:gd name="connsiteX13" fmla="*/ 2733769 w 2896332"/>
              <a:gd name="connsiteY13" fmla="*/ 1387129 h 1871397"/>
              <a:gd name="connsiteX14" fmla="*/ 2694623 w 2896332"/>
              <a:gd name="connsiteY14" fmla="*/ 1639703 h 1871397"/>
              <a:gd name="connsiteX15" fmla="*/ 2385869 w 2896332"/>
              <a:gd name="connsiteY15" fmla="*/ 1585623 h 1871397"/>
              <a:gd name="connsiteX16" fmla="*/ 2074819 w 2896332"/>
              <a:gd name="connsiteY16" fmla="*/ 1565782 h 1871397"/>
              <a:gd name="connsiteX17" fmla="*/ 1739085 w 2896332"/>
              <a:gd name="connsiteY17" fmla="*/ 1871397 h 1871397"/>
              <a:gd name="connsiteX18" fmla="*/ 1648664 w 2896332"/>
              <a:gd name="connsiteY18" fmla="*/ 1582137 h 1871397"/>
              <a:gd name="connsiteX19" fmla="*/ 1376671 w 2896332"/>
              <a:gd name="connsiteY19" fmla="*/ 1700306 h 1871397"/>
              <a:gd name="connsiteX20" fmla="*/ 1415819 w 2896332"/>
              <a:gd name="connsiteY20" fmla="*/ 1334933 h 1871397"/>
              <a:gd name="connsiteX21" fmla="*/ 665501 w 2896332"/>
              <a:gd name="connsiteY21" fmla="*/ 1276212 h 1871397"/>
              <a:gd name="connsiteX22" fmla="*/ 0 w 2896332"/>
              <a:gd name="connsiteY22" fmla="*/ 1126148 h 1871397"/>
              <a:gd name="connsiteX23" fmla="*/ 13050 w 2896332"/>
              <a:gd name="connsiteY23" fmla="*/ 284488 h 1871397"/>
              <a:gd name="connsiteX24" fmla="*/ 1898646 w 2896332"/>
              <a:gd name="connsiteY24" fmla="*/ 46 h 1871397"/>
              <a:gd name="connsiteX0" fmla="*/ 2514265 w 2896332"/>
              <a:gd name="connsiteY0" fmla="*/ 468202 h 1872827"/>
              <a:gd name="connsiteX1" fmla="*/ 2655476 w 2896332"/>
              <a:gd name="connsiteY1" fmla="*/ 586045 h 1872827"/>
              <a:gd name="connsiteX2" fmla="*/ 2828170 w 2896332"/>
              <a:gd name="connsiteY2" fmla="*/ 1011931 h 1872827"/>
              <a:gd name="connsiteX3" fmla="*/ 2883834 w 2896332"/>
              <a:gd name="connsiteY3" fmla="*/ 1310265 h 1872827"/>
              <a:gd name="connsiteX4" fmla="*/ 2799743 w 2896332"/>
              <a:gd name="connsiteY4" fmla="*/ 1673528 h 1872827"/>
              <a:gd name="connsiteX5" fmla="*/ 2521033 w 2896332"/>
              <a:gd name="connsiteY5" fmla="*/ 1161851 h 1872827"/>
              <a:gd name="connsiteX6" fmla="*/ 2514265 w 2896332"/>
              <a:gd name="connsiteY6" fmla="*/ 468202 h 1872827"/>
              <a:gd name="connsiteX7" fmla="*/ 1898646 w 2896332"/>
              <a:gd name="connsiteY7" fmla="*/ 1476 h 1872827"/>
              <a:gd name="connsiteX8" fmla="*/ 1906617 w 2896332"/>
              <a:gd name="connsiteY8" fmla="*/ 178390 h 1872827"/>
              <a:gd name="connsiteX9" fmla="*/ 1962971 w 2896332"/>
              <a:gd name="connsiteY9" fmla="*/ 269013 h 1872827"/>
              <a:gd name="connsiteX10" fmla="*/ 1973469 w 2896332"/>
              <a:gd name="connsiteY10" fmla="*/ 785949 h 1872827"/>
              <a:gd name="connsiteX11" fmla="*/ 1866010 w 2896332"/>
              <a:gd name="connsiteY11" fmla="*/ 879648 h 1872827"/>
              <a:gd name="connsiteX12" fmla="*/ 2733769 w 2896332"/>
              <a:gd name="connsiteY12" fmla="*/ 1388559 h 1872827"/>
              <a:gd name="connsiteX13" fmla="*/ 2694623 w 2896332"/>
              <a:gd name="connsiteY13" fmla="*/ 1641133 h 1872827"/>
              <a:gd name="connsiteX14" fmla="*/ 2385869 w 2896332"/>
              <a:gd name="connsiteY14" fmla="*/ 1587053 h 1872827"/>
              <a:gd name="connsiteX15" fmla="*/ 2074819 w 2896332"/>
              <a:gd name="connsiteY15" fmla="*/ 1567212 h 1872827"/>
              <a:gd name="connsiteX16" fmla="*/ 1739085 w 2896332"/>
              <a:gd name="connsiteY16" fmla="*/ 1872827 h 1872827"/>
              <a:gd name="connsiteX17" fmla="*/ 1648664 w 2896332"/>
              <a:gd name="connsiteY17" fmla="*/ 1583567 h 1872827"/>
              <a:gd name="connsiteX18" fmla="*/ 1376671 w 2896332"/>
              <a:gd name="connsiteY18" fmla="*/ 1701736 h 1872827"/>
              <a:gd name="connsiteX19" fmla="*/ 1415819 w 2896332"/>
              <a:gd name="connsiteY19" fmla="*/ 1336363 h 1872827"/>
              <a:gd name="connsiteX20" fmla="*/ 665501 w 2896332"/>
              <a:gd name="connsiteY20" fmla="*/ 1277642 h 1872827"/>
              <a:gd name="connsiteX21" fmla="*/ 0 w 2896332"/>
              <a:gd name="connsiteY21" fmla="*/ 1127578 h 1872827"/>
              <a:gd name="connsiteX22" fmla="*/ 13050 w 2896332"/>
              <a:gd name="connsiteY22" fmla="*/ 285918 h 1872827"/>
              <a:gd name="connsiteX23" fmla="*/ 1898646 w 2896332"/>
              <a:gd name="connsiteY23" fmla="*/ 1476 h 187282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62971 w 2896332"/>
              <a:gd name="connsiteY8" fmla="*/ 267583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3469 w 2896332"/>
              <a:gd name="connsiteY9" fmla="*/ 784519 h 1871397"/>
              <a:gd name="connsiteX10" fmla="*/ 1866010 w 2896332"/>
              <a:gd name="connsiteY10" fmla="*/ 878218 h 1871397"/>
              <a:gd name="connsiteX11" fmla="*/ 2733769 w 2896332"/>
              <a:gd name="connsiteY11" fmla="*/ 1387129 h 1871397"/>
              <a:gd name="connsiteX12" fmla="*/ 2694623 w 2896332"/>
              <a:gd name="connsiteY12" fmla="*/ 1639703 h 1871397"/>
              <a:gd name="connsiteX13" fmla="*/ 2385869 w 2896332"/>
              <a:gd name="connsiteY13" fmla="*/ 1585623 h 1871397"/>
              <a:gd name="connsiteX14" fmla="*/ 2074819 w 2896332"/>
              <a:gd name="connsiteY14" fmla="*/ 1565782 h 1871397"/>
              <a:gd name="connsiteX15" fmla="*/ 1739085 w 2896332"/>
              <a:gd name="connsiteY15" fmla="*/ 1871397 h 1871397"/>
              <a:gd name="connsiteX16" fmla="*/ 1648664 w 2896332"/>
              <a:gd name="connsiteY16" fmla="*/ 1582137 h 1871397"/>
              <a:gd name="connsiteX17" fmla="*/ 1376671 w 2896332"/>
              <a:gd name="connsiteY17" fmla="*/ 1700306 h 1871397"/>
              <a:gd name="connsiteX18" fmla="*/ 1415819 w 2896332"/>
              <a:gd name="connsiteY18" fmla="*/ 1334933 h 1871397"/>
              <a:gd name="connsiteX19" fmla="*/ 665501 w 2896332"/>
              <a:gd name="connsiteY19" fmla="*/ 1276212 h 1871397"/>
              <a:gd name="connsiteX20" fmla="*/ 0 w 2896332"/>
              <a:gd name="connsiteY20" fmla="*/ 1126148 h 1871397"/>
              <a:gd name="connsiteX21" fmla="*/ 13050 w 2896332"/>
              <a:gd name="connsiteY21" fmla="*/ 284488 h 1871397"/>
              <a:gd name="connsiteX22" fmla="*/ 1898646 w 2896332"/>
              <a:gd name="connsiteY22"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514265 w 2896332"/>
              <a:gd name="connsiteY0" fmla="*/ 466772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514265 w 2896332"/>
              <a:gd name="connsiteY6" fmla="*/ 466772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21033 w 2896332"/>
              <a:gd name="connsiteY5" fmla="*/ 1160421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587909 w 2896332"/>
              <a:gd name="connsiteY5" fmla="*/ 1152990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43048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43048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39923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28186 w 2896332"/>
              <a:gd name="connsiteY0" fmla="*/ 269861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28186 w 2896332"/>
              <a:gd name="connsiteY6" fmla="*/ 269861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6332"/>
              <a:gd name="connsiteY0" fmla="*/ 251285 h 1871397"/>
              <a:gd name="connsiteX1" fmla="*/ 2655476 w 2896332"/>
              <a:gd name="connsiteY1" fmla="*/ 584615 h 1871397"/>
              <a:gd name="connsiteX2" fmla="*/ 2828170 w 2896332"/>
              <a:gd name="connsiteY2" fmla="*/ 1010501 h 1871397"/>
              <a:gd name="connsiteX3" fmla="*/ 2883834 w 2896332"/>
              <a:gd name="connsiteY3" fmla="*/ 1308835 h 1871397"/>
              <a:gd name="connsiteX4" fmla="*/ 2799743 w 2896332"/>
              <a:gd name="connsiteY4" fmla="*/ 1672098 h 1871397"/>
              <a:gd name="connsiteX5" fmla="*/ 2651069 w 2896332"/>
              <a:gd name="connsiteY5" fmla="*/ 1156706 h 1871397"/>
              <a:gd name="connsiteX6" fmla="*/ 2209609 w 2896332"/>
              <a:gd name="connsiteY6" fmla="*/ 251285 h 1871397"/>
              <a:gd name="connsiteX7" fmla="*/ 1898646 w 2896332"/>
              <a:gd name="connsiteY7" fmla="*/ 46 h 1871397"/>
              <a:gd name="connsiteX8" fmla="*/ 1941303 w 2896332"/>
              <a:gd name="connsiteY8" fmla="*/ 293585 h 1871397"/>
              <a:gd name="connsiteX9" fmla="*/ 1974640 w 2896332"/>
              <a:gd name="connsiteY9" fmla="*/ 533402 h 1871397"/>
              <a:gd name="connsiteX10" fmla="*/ 1973469 w 2896332"/>
              <a:gd name="connsiteY10" fmla="*/ 784519 h 1871397"/>
              <a:gd name="connsiteX11" fmla="*/ 1866010 w 2896332"/>
              <a:gd name="connsiteY11" fmla="*/ 878218 h 1871397"/>
              <a:gd name="connsiteX12" fmla="*/ 2733769 w 2896332"/>
              <a:gd name="connsiteY12" fmla="*/ 1387129 h 1871397"/>
              <a:gd name="connsiteX13" fmla="*/ 2694623 w 2896332"/>
              <a:gd name="connsiteY13" fmla="*/ 1639703 h 1871397"/>
              <a:gd name="connsiteX14" fmla="*/ 2385869 w 2896332"/>
              <a:gd name="connsiteY14" fmla="*/ 1585623 h 1871397"/>
              <a:gd name="connsiteX15" fmla="*/ 2074819 w 2896332"/>
              <a:gd name="connsiteY15" fmla="*/ 1565782 h 1871397"/>
              <a:gd name="connsiteX16" fmla="*/ 1739085 w 2896332"/>
              <a:gd name="connsiteY16" fmla="*/ 1871397 h 1871397"/>
              <a:gd name="connsiteX17" fmla="*/ 1648664 w 2896332"/>
              <a:gd name="connsiteY17" fmla="*/ 1582137 h 1871397"/>
              <a:gd name="connsiteX18" fmla="*/ 1376671 w 2896332"/>
              <a:gd name="connsiteY18" fmla="*/ 1700306 h 1871397"/>
              <a:gd name="connsiteX19" fmla="*/ 1415819 w 2896332"/>
              <a:gd name="connsiteY19" fmla="*/ 1334933 h 1871397"/>
              <a:gd name="connsiteX20" fmla="*/ 665501 w 2896332"/>
              <a:gd name="connsiteY20" fmla="*/ 1276212 h 1871397"/>
              <a:gd name="connsiteX21" fmla="*/ 0 w 2896332"/>
              <a:gd name="connsiteY21" fmla="*/ 1126148 h 1871397"/>
              <a:gd name="connsiteX22" fmla="*/ 13050 w 2896332"/>
              <a:gd name="connsiteY22" fmla="*/ 284488 h 1871397"/>
              <a:gd name="connsiteX23" fmla="*/ 1898646 w 2896332"/>
              <a:gd name="connsiteY23" fmla="*/ 46 h 1871397"/>
              <a:gd name="connsiteX0" fmla="*/ 2209609 w 2894163"/>
              <a:gd name="connsiteY0" fmla="*/ 251285 h 1871397"/>
              <a:gd name="connsiteX1" fmla="*/ 2655476 w 2894163"/>
              <a:gd name="connsiteY1" fmla="*/ 584615 h 1871397"/>
              <a:gd name="connsiteX2" fmla="*/ 2828170 w 2894163"/>
              <a:gd name="connsiteY2" fmla="*/ 1010501 h 1871397"/>
              <a:gd name="connsiteX3" fmla="*/ 2883834 w 2894163"/>
              <a:gd name="connsiteY3" fmla="*/ 1308835 h 1871397"/>
              <a:gd name="connsiteX4" fmla="*/ 2792313 w 2894163"/>
              <a:gd name="connsiteY4" fmla="*/ 1690675 h 1871397"/>
              <a:gd name="connsiteX5" fmla="*/ 2651069 w 2894163"/>
              <a:gd name="connsiteY5" fmla="*/ 1156706 h 1871397"/>
              <a:gd name="connsiteX6" fmla="*/ 2209609 w 2894163"/>
              <a:gd name="connsiteY6" fmla="*/ 251285 h 1871397"/>
              <a:gd name="connsiteX7" fmla="*/ 1898646 w 2894163"/>
              <a:gd name="connsiteY7" fmla="*/ 46 h 1871397"/>
              <a:gd name="connsiteX8" fmla="*/ 1941303 w 2894163"/>
              <a:gd name="connsiteY8" fmla="*/ 293585 h 1871397"/>
              <a:gd name="connsiteX9" fmla="*/ 1974640 w 2894163"/>
              <a:gd name="connsiteY9" fmla="*/ 533402 h 1871397"/>
              <a:gd name="connsiteX10" fmla="*/ 1973469 w 2894163"/>
              <a:gd name="connsiteY10" fmla="*/ 784519 h 1871397"/>
              <a:gd name="connsiteX11" fmla="*/ 1866010 w 2894163"/>
              <a:gd name="connsiteY11" fmla="*/ 878218 h 1871397"/>
              <a:gd name="connsiteX12" fmla="*/ 2733769 w 2894163"/>
              <a:gd name="connsiteY12" fmla="*/ 1387129 h 1871397"/>
              <a:gd name="connsiteX13" fmla="*/ 2694623 w 2894163"/>
              <a:gd name="connsiteY13" fmla="*/ 1639703 h 1871397"/>
              <a:gd name="connsiteX14" fmla="*/ 2385869 w 2894163"/>
              <a:gd name="connsiteY14" fmla="*/ 1585623 h 1871397"/>
              <a:gd name="connsiteX15" fmla="*/ 2074819 w 2894163"/>
              <a:gd name="connsiteY15" fmla="*/ 1565782 h 1871397"/>
              <a:gd name="connsiteX16" fmla="*/ 1739085 w 2894163"/>
              <a:gd name="connsiteY16" fmla="*/ 1871397 h 1871397"/>
              <a:gd name="connsiteX17" fmla="*/ 1648664 w 2894163"/>
              <a:gd name="connsiteY17" fmla="*/ 1582137 h 1871397"/>
              <a:gd name="connsiteX18" fmla="*/ 1376671 w 2894163"/>
              <a:gd name="connsiteY18" fmla="*/ 1700306 h 1871397"/>
              <a:gd name="connsiteX19" fmla="*/ 1415819 w 2894163"/>
              <a:gd name="connsiteY19" fmla="*/ 1334933 h 1871397"/>
              <a:gd name="connsiteX20" fmla="*/ 665501 w 2894163"/>
              <a:gd name="connsiteY20" fmla="*/ 1276212 h 1871397"/>
              <a:gd name="connsiteX21" fmla="*/ 0 w 2894163"/>
              <a:gd name="connsiteY21" fmla="*/ 1126148 h 1871397"/>
              <a:gd name="connsiteX22" fmla="*/ 13050 w 2894163"/>
              <a:gd name="connsiteY22" fmla="*/ 284488 h 1871397"/>
              <a:gd name="connsiteX23" fmla="*/ 1898646 w 2894163"/>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914477"/>
              <a:gd name="connsiteY0" fmla="*/ 251285 h 1871397"/>
              <a:gd name="connsiteX1" fmla="*/ 2655476 w 2914477"/>
              <a:gd name="connsiteY1" fmla="*/ 584615 h 1871397"/>
              <a:gd name="connsiteX2" fmla="*/ 2828170 w 2914477"/>
              <a:gd name="connsiteY2" fmla="*/ 1010501 h 1871397"/>
              <a:gd name="connsiteX3" fmla="*/ 2883834 w 2914477"/>
              <a:gd name="connsiteY3" fmla="*/ 1308835 h 1871397"/>
              <a:gd name="connsiteX4" fmla="*/ 2840612 w 2914477"/>
              <a:gd name="connsiteY4" fmla="*/ 1564355 h 1871397"/>
              <a:gd name="connsiteX5" fmla="*/ 2651069 w 2914477"/>
              <a:gd name="connsiteY5" fmla="*/ 1156706 h 1871397"/>
              <a:gd name="connsiteX6" fmla="*/ 2209609 w 2914477"/>
              <a:gd name="connsiteY6" fmla="*/ 251285 h 1871397"/>
              <a:gd name="connsiteX7" fmla="*/ 1898646 w 2914477"/>
              <a:gd name="connsiteY7" fmla="*/ 46 h 1871397"/>
              <a:gd name="connsiteX8" fmla="*/ 1941303 w 2914477"/>
              <a:gd name="connsiteY8" fmla="*/ 293585 h 1871397"/>
              <a:gd name="connsiteX9" fmla="*/ 1974640 w 2914477"/>
              <a:gd name="connsiteY9" fmla="*/ 533402 h 1871397"/>
              <a:gd name="connsiteX10" fmla="*/ 1973469 w 2914477"/>
              <a:gd name="connsiteY10" fmla="*/ 784519 h 1871397"/>
              <a:gd name="connsiteX11" fmla="*/ 1866010 w 2914477"/>
              <a:gd name="connsiteY11" fmla="*/ 878218 h 1871397"/>
              <a:gd name="connsiteX12" fmla="*/ 2733769 w 2914477"/>
              <a:gd name="connsiteY12" fmla="*/ 1387129 h 1871397"/>
              <a:gd name="connsiteX13" fmla="*/ 2694623 w 2914477"/>
              <a:gd name="connsiteY13" fmla="*/ 1639703 h 1871397"/>
              <a:gd name="connsiteX14" fmla="*/ 2385869 w 2914477"/>
              <a:gd name="connsiteY14" fmla="*/ 1585623 h 1871397"/>
              <a:gd name="connsiteX15" fmla="*/ 2074819 w 2914477"/>
              <a:gd name="connsiteY15" fmla="*/ 1565782 h 1871397"/>
              <a:gd name="connsiteX16" fmla="*/ 1739085 w 2914477"/>
              <a:gd name="connsiteY16" fmla="*/ 1871397 h 1871397"/>
              <a:gd name="connsiteX17" fmla="*/ 1648664 w 2914477"/>
              <a:gd name="connsiteY17" fmla="*/ 1582137 h 1871397"/>
              <a:gd name="connsiteX18" fmla="*/ 1376671 w 2914477"/>
              <a:gd name="connsiteY18" fmla="*/ 1700306 h 1871397"/>
              <a:gd name="connsiteX19" fmla="*/ 1415819 w 2914477"/>
              <a:gd name="connsiteY19" fmla="*/ 1334933 h 1871397"/>
              <a:gd name="connsiteX20" fmla="*/ 665501 w 2914477"/>
              <a:gd name="connsiteY20" fmla="*/ 1276212 h 1871397"/>
              <a:gd name="connsiteX21" fmla="*/ 0 w 2914477"/>
              <a:gd name="connsiteY21" fmla="*/ 1126148 h 1871397"/>
              <a:gd name="connsiteX22" fmla="*/ 13050 w 2914477"/>
              <a:gd name="connsiteY22" fmla="*/ 284488 h 1871397"/>
              <a:gd name="connsiteX23" fmla="*/ 1898646 w 2914477"/>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51069 w 2889213"/>
              <a:gd name="connsiteY5" fmla="*/ 1156706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209609 w 2889213"/>
              <a:gd name="connsiteY0" fmla="*/ 251285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209609 w 2889213"/>
              <a:gd name="connsiteY6" fmla="*/ 251285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228993 h 1871397"/>
              <a:gd name="connsiteX1" fmla="*/ 2655476 w 2889213"/>
              <a:gd name="connsiteY1" fmla="*/ 584615 h 1871397"/>
              <a:gd name="connsiteX2" fmla="*/ 2828170 w 2889213"/>
              <a:gd name="connsiteY2" fmla="*/ 1010501 h 1871397"/>
              <a:gd name="connsiteX3" fmla="*/ 2883834 w 2889213"/>
              <a:gd name="connsiteY3" fmla="*/ 1308835 h 1871397"/>
              <a:gd name="connsiteX4" fmla="*/ 2840612 w 2889213"/>
              <a:gd name="connsiteY4" fmla="*/ 1564355 h 1871397"/>
              <a:gd name="connsiteX5" fmla="*/ 2632493 w 2889213"/>
              <a:gd name="connsiteY5" fmla="*/ 1175282 h 1871397"/>
              <a:gd name="connsiteX6" fmla="*/ 2150164 w 2889213"/>
              <a:gd name="connsiteY6" fmla="*/ 228993 h 1871397"/>
              <a:gd name="connsiteX7" fmla="*/ 1898646 w 2889213"/>
              <a:gd name="connsiteY7" fmla="*/ 46 h 1871397"/>
              <a:gd name="connsiteX8" fmla="*/ 1941303 w 2889213"/>
              <a:gd name="connsiteY8" fmla="*/ 293585 h 1871397"/>
              <a:gd name="connsiteX9" fmla="*/ 1974640 w 2889213"/>
              <a:gd name="connsiteY9" fmla="*/ 533402 h 1871397"/>
              <a:gd name="connsiteX10" fmla="*/ 1973469 w 2889213"/>
              <a:gd name="connsiteY10" fmla="*/ 784519 h 1871397"/>
              <a:gd name="connsiteX11" fmla="*/ 1866010 w 2889213"/>
              <a:gd name="connsiteY11" fmla="*/ 878218 h 1871397"/>
              <a:gd name="connsiteX12" fmla="*/ 2733769 w 2889213"/>
              <a:gd name="connsiteY12" fmla="*/ 1387129 h 1871397"/>
              <a:gd name="connsiteX13" fmla="*/ 2694623 w 2889213"/>
              <a:gd name="connsiteY13" fmla="*/ 1639703 h 1871397"/>
              <a:gd name="connsiteX14" fmla="*/ 2385869 w 2889213"/>
              <a:gd name="connsiteY14" fmla="*/ 1585623 h 1871397"/>
              <a:gd name="connsiteX15" fmla="*/ 2074819 w 2889213"/>
              <a:gd name="connsiteY15" fmla="*/ 1565782 h 1871397"/>
              <a:gd name="connsiteX16" fmla="*/ 1739085 w 2889213"/>
              <a:gd name="connsiteY16" fmla="*/ 1871397 h 1871397"/>
              <a:gd name="connsiteX17" fmla="*/ 1648664 w 2889213"/>
              <a:gd name="connsiteY17" fmla="*/ 1582137 h 1871397"/>
              <a:gd name="connsiteX18" fmla="*/ 1376671 w 2889213"/>
              <a:gd name="connsiteY18" fmla="*/ 1700306 h 1871397"/>
              <a:gd name="connsiteX19" fmla="*/ 1415819 w 2889213"/>
              <a:gd name="connsiteY19" fmla="*/ 1334933 h 1871397"/>
              <a:gd name="connsiteX20" fmla="*/ 665501 w 2889213"/>
              <a:gd name="connsiteY20" fmla="*/ 1276212 h 1871397"/>
              <a:gd name="connsiteX21" fmla="*/ 0 w 2889213"/>
              <a:gd name="connsiteY21" fmla="*/ 1126148 h 1871397"/>
              <a:gd name="connsiteX22" fmla="*/ 13050 w 2889213"/>
              <a:gd name="connsiteY22" fmla="*/ 284488 h 1871397"/>
              <a:gd name="connsiteX23" fmla="*/ 1898646 w 2889213"/>
              <a:gd name="connsiteY23" fmla="*/ 46 h 1871397"/>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941303 w 2889213"/>
              <a:gd name="connsiteY8" fmla="*/ 178433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974640 w 2889213"/>
              <a:gd name="connsiteY9" fmla="*/ 418250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826128 w 2889213"/>
              <a:gd name="connsiteY8" fmla="*/ 230447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97081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97081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841 h 1756245"/>
              <a:gd name="connsiteX1" fmla="*/ 2655476 w 2889213"/>
              <a:gd name="connsiteY1" fmla="*/ 469463 h 1756245"/>
              <a:gd name="connsiteX2" fmla="*/ 2828170 w 2889213"/>
              <a:gd name="connsiteY2" fmla="*/ 895349 h 1756245"/>
              <a:gd name="connsiteX3" fmla="*/ 2883834 w 2889213"/>
              <a:gd name="connsiteY3" fmla="*/ 1193683 h 1756245"/>
              <a:gd name="connsiteX4" fmla="*/ 2840612 w 2889213"/>
              <a:gd name="connsiteY4" fmla="*/ 1449203 h 1756245"/>
              <a:gd name="connsiteX5" fmla="*/ 2632493 w 2889213"/>
              <a:gd name="connsiteY5" fmla="*/ 1060130 h 1756245"/>
              <a:gd name="connsiteX6" fmla="*/ 2150164 w 2889213"/>
              <a:gd name="connsiteY6" fmla="*/ 113841 h 1756245"/>
              <a:gd name="connsiteX7" fmla="*/ 1348782 w 2889213"/>
              <a:gd name="connsiteY7" fmla="*/ 68 h 1756245"/>
              <a:gd name="connsiteX8" fmla="*/ 1729530 w 2889213"/>
              <a:gd name="connsiteY8" fmla="*/ 204440 h 1756245"/>
              <a:gd name="connsiteX9" fmla="*/ 1892904 w 2889213"/>
              <a:gd name="connsiteY9" fmla="*/ 459118 h 1756245"/>
              <a:gd name="connsiteX10" fmla="*/ 1973469 w 2889213"/>
              <a:gd name="connsiteY10" fmla="*/ 669367 h 1756245"/>
              <a:gd name="connsiteX11" fmla="*/ 1866010 w 2889213"/>
              <a:gd name="connsiteY11" fmla="*/ 763066 h 1756245"/>
              <a:gd name="connsiteX12" fmla="*/ 2733769 w 2889213"/>
              <a:gd name="connsiteY12" fmla="*/ 1271977 h 1756245"/>
              <a:gd name="connsiteX13" fmla="*/ 2694623 w 2889213"/>
              <a:gd name="connsiteY13" fmla="*/ 1524551 h 1756245"/>
              <a:gd name="connsiteX14" fmla="*/ 2385869 w 2889213"/>
              <a:gd name="connsiteY14" fmla="*/ 1470471 h 1756245"/>
              <a:gd name="connsiteX15" fmla="*/ 2074819 w 2889213"/>
              <a:gd name="connsiteY15" fmla="*/ 1450630 h 1756245"/>
              <a:gd name="connsiteX16" fmla="*/ 1739085 w 2889213"/>
              <a:gd name="connsiteY16" fmla="*/ 1756245 h 1756245"/>
              <a:gd name="connsiteX17" fmla="*/ 1648664 w 2889213"/>
              <a:gd name="connsiteY17" fmla="*/ 1466985 h 1756245"/>
              <a:gd name="connsiteX18" fmla="*/ 1376671 w 2889213"/>
              <a:gd name="connsiteY18" fmla="*/ 1585154 h 1756245"/>
              <a:gd name="connsiteX19" fmla="*/ 1415819 w 2889213"/>
              <a:gd name="connsiteY19" fmla="*/ 1219781 h 1756245"/>
              <a:gd name="connsiteX20" fmla="*/ 665501 w 2889213"/>
              <a:gd name="connsiteY20" fmla="*/ 1161060 h 1756245"/>
              <a:gd name="connsiteX21" fmla="*/ 0 w 2889213"/>
              <a:gd name="connsiteY21" fmla="*/ 1010996 h 1756245"/>
              <a:gd name="connsiteX22" fmla="*/ 13050 w 2889213"/>
              <a:gd name="connsiteY22" fmla="*/ 169336 h 1756245"/>
              <a:gd name="connsiteX23" fmla="*/ 1348782 w 2889213"/>
              <a:gd name="connsiteY23" fmla="*/ 68 h 1756245"/>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92904 w 2889213"/>
              <a:gd name="connsiteY9" fmla="*/ 459050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48320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29530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756177"/>
              <a:gd name="connsiteX1" fmla="*/ 2655476 w 2889213"/>
              <a:gd name="connsiteY1" fmla="*/ 469395 h 1756177"/>
              <a:gd name="connsiteX2" fmla="*/ 2828170 w 2889213"/>
              <a:gd name="connsiteY2" fmla="*/ 895281 h 1756177"/>
              <a:gd name="connsiteX3" fmla="*/ 2883834 w 2889213"/>
              <a:gd name="connsiteY3" fmla="*/ 1193615 h 1756177"/>
              <a:gd name="connsiteX4" fmla="*/ 2840612 w 2889213"/>
              <a:gd name="connsiteY4" fmla="*/ 1449135 h 1756177"/>
              <a:gd name="connsiteX5" fmla="*/ 2632493 w 2889213"/>
              <a:gd name="connsiteY5" fmla="*/ 1060062 h 1756177"/>
              <a:gd name="connsiteX6" fmla="*/ 2150164 w 2889213"/>
              <a:gd name="connsiteY6" fmla="*/ 113773 h 1756177"/>
              <a:gd name="connsiteX7" fmla="*/ 1348782 w 2889213"/>
              <a:gd name="connsiteY7" fmla="*/ 0 h 1756177"/>
              <a:gd name="connsiteX8" fmla="*/ 1714668 w 2889213"/>
              <a:gd name="connsiteY8" fmla="*/ 204372 h 1756177"/>
              <a:gd name="connsiteX9" fmla="*/ 1866896 w 2889213"/>
              <a:gd name="connsiteY9" fmla="*/ 462766 h 1756177"/>
              <a:gd name="connsiteX10" fmla="*/ 1973469 w 2889213"/>
              <a:gd name="connsiteY10" fmla="*/ 669299 h 1756177"/>
              <a:gd name="connsiteX11" fmla="*/ 1866010 w 2889213"/>
              <a:gd name="connsiteY11" fmla="*/ 762998 h 1756177"/>
              <a:gd name="connsiteX12" fmla="*/ 2733769 w 2889213"/>
              <a:gd name="connsiteY12" fmla="*/ 1271909 h 1756177"/>
              <a:gd name="connsiteX13" fmla="*/ 2694623 w 2889213"/>
              <a:gd name="connsiteY13" fmla="*/ 1524483 h 1756177"/>
              <a:gd name="connsiteX14" fmla="*/ 2385869 w 2889213"/>
              <a:gd name="connsiteY14" fmla="*/ 1470403 h 1756177"/>
              <a:gd name="connsiteX15" fmla="*/ 2074819 w 2889213"/>
              <a:gd name="connsiteY15" fmla="*/ 1450562 h 1756177"/>
              <a:gd name="connsiteX16" fmla="*/ 1739085 w 2889213"/>
              <a:gd name="connsiteY16" fmla="*/ 1756177 h 1756177"/>
              <a:gd name="connsiteX17" fmla="*/ 1648664 w 2889213"/>
              <a:gd name="connsiteY17" fmla="*/ 1466917 h 1756177"/>
              <a:gd name="connsiteX18" fmla="*/ 1376671 w 2889213"/>
              <a:gd name="connsiteY18" fmla="*/ 1585086 h 1756177"/>
              <a:gd name="connsiteX19" fmla="*/ 1415819 w 2889213"/>
              <a:gd name="connsiteY19" fmla="*/ 1219713 h 1756177"/>
              <a:gd name="connsiteX20" fmla="*/ 665501 w 2889213"/>
              <a:gd name="connsiteY20" fmla="*/ 1160992 h 1756177"/>
              <a:gd name="connsiteX21" fmla="*/ 0 w 2889213"/>
              <a:gd name="connsiteY21" fmla="*/ 1010928 h 1756177"/>
              <a:gd name="connsiteX22" fmla="*/ 13050 w 2889213"/>
              <a:gd name="connsiteY22" fmla="*/ 169268 h 1756177"/>
              <a:gd name="connsiteX23" fmla="*/ 1348782 w 2889213"/>
              <a:gd name="connsiteY23" fmla="*/ 0 h 1756177"/>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30"/>
              <a:gd name="connsiteX1" fmla="*/ 2655476 w 2889213"/>
              <a:gd name="connsiteY1" fmla="*/ 469395 h 1800430"/>
              <a:gd name="connsiteX2" fmla="*/ 2828170 w 2889213"/>
              <a:gd name="connsiteY2" fmla="*/ 895281 h 1800430"/>
              <a:gd name="connsiteX3" fmla="*/ 2883834 w 2889213"/>
              <a:gd name="connsiteY3" fmla="*/ 1193615 h 1800430"/>
              <a:gd name="connsiteX4" fmla="*/ 2840612 w 2889213"/>
              <a:gd name="connsiteY4" fmla="*/ 1449135 h 1800430"/>
              <a:gd name="connsiteX5" fmla="*/ 2632493 w 2889213"/>
              <a:gd name="connsiteY5" fmla="*/ 1060062 h 1800430"/>
              <a:gd name="connsiteX6" fmla="*/ 2150164 w 2889213"/>
              <a:gd name="connsiteY6" fmla="*/ 113773 h 1800430"/>
              <a:gd name="connsiteX7" fmla="*/ 1348782 w 2889213"/>
              <a:gd name="connsiteY7" fmla="*/ 0 h 1800430"/>
              <a:gd name="connsiteX8" fmla="*/ 1714668 w 2889213"/>
              <a:gd name="connsiteY8" fmla="*/ 204372 h 1800430"/>
              <a:gd name="connsiteX9" fmla="*/ 1866896 w 2889213"/>
              <a:gd name="connsiteY9" fmla="*/ 462766 h 1800430"/>
              <a:gd name="connsiteX10" fmla="*/ 1973469 w 2889213"/>
              <a:gd name="connsiteY10" fmla="*/ 669299 h 1800430"/>
              <a:gd name="connsiteX11" fmla="*/ 1866010 w 2889213"/>
              <a:gd name="connsiteY11" fmla="*/ 762998 h 1800430"/>
              <a:gd name="connsiteX12" fmla="*/ 2733769 w 2889213"/>
              <a:gd name="connsiteY12" fmla="*/ 1271909 h 1800430"/>
              <a:gd name="connsiteX13" fmla="*/ 2694623 w 2889213"/>
              <a:gd name="connsiteY13" fmla="*/ 1524483 h 1800430"/>
              <a:gd name="connsiteX14" fmla="*/ 2385869 w 2889213"/>
              <a:gd name="connsiteY14" fmla="*/ 1470403 h 1800430"/>
              <a:gd name="connsiteX15" fmla="*/ 2191986 w 2889213"/>
              <a:gd name="connsiteY15" fmla="*/ 1800407 h 1800430"/>
              <a:gd name="connsiteX16" fmla="*/ 2074819 w 2889213"/>
              <a:gd name="connsiteY16" fmla="*/ 1450562 h 1800430"/>
              <a:gd name="connsiteX17" fmla="*/ 1739085 w 2889213"/>
              <a:gd name="connsiteY17" fmla="*/ 1756177 h 1800430"/>
              <a:gd name="connsiteX18" fmla="*/ 1648664 w 2889213"/>
              <a:gd name="connsiteY18" fmla="*/ 1466917 h 1800430"/>
              <a:gd name="connsiteX19" fmla="*/ 1376671 w 2889213"/>
              <a:gd name="connsiteY19" fmla="*/ 1585086 h 1800430"/>
              <a:gd name="connsiteX20" fmla="*/ 1415819 w 2889213"/>
              <a:gd name="connsiteY20" fmla="*/ 1219713 h 1800430"/>
              <a:gd name="connsiteX21" fmla="*/ 665501 w 2889213"/>
              <a:gd name="connsiteY21" fmla="*/ 1160992 h 1800430"/>
              <a:gd name="connsiteX22" fmla="*/ 0 w 2889213"/>
              <a:gd name="connsiteY22" fmla="*/ 1010928 h 1800430"/>
              <a:gd name="connsiteX23" fmla="*/ 13050 w 2889213"/>
              <a:gd name="connsiteY23" fmla="*/ 169268 h 1800430"/>
              <a:gd name="connsiteX24" fmla="*/ 1348782 w 2889213"/>
              <a:gd name="connsiteY24" fmla="*/ 0 h 1800430"/>
              <a:gd name="connsiteX0" fmla="*/ 2150164 w 2889213"/>
              <a:gd name="connsiteY0" fmla="*/ 113773 h 1800456"/>
              <a:gd name="connsiteX1" fmla="*/ 2655476 w 2889213"/>
              <a:gd name="connsiteY1" fmla="*/ 469395 h 1800456"/>
              <a:gd name="connsiteX2" fmla="*/ 2828170 w 2889213"/>
              <a:gd name="connsiteY2" fmla="*/ 895281 h 1800456"/>
              <a:gd name="connsiteX3" fmla="*/ 2883834 w 2889213"/>
              <a:gd name="connsiteY3" fmla="*/ 1193615 h 1800456"/>
              <a:gd name="connsiteX4" fmla="*/ 2840612 w 2889213"/>
              <a:gd name="connsiteY4" fmla="*/ 1449135 h 1800456"/>
              <a:gd name="connsiteX5" fmla="*/ 2632493 w 2889213"/>
              <a:gd name="connsiteY5" fmla="*/ 1060062 h 1800456"/>
              <a:gd name="connsiteX6" fmla="*/ 2150164 w 2889213"/>
              <a:gd name="connsiteY6" fmla="*/ 113773 h 1800456"/>
              <a:gd name="connsiteX7" fmla="*/ 1348782 w 2889213"/>
              <a:gd name="connsiteY7" fmla="*/ 0 h 1800456"/>
              <a:gd name="connsiteX8" fmla="*/ 1714668 w 2889213"/>
              <a:gd name="connsiteY8" fmla="*/ 204372 h 1800456"/>
              <a:gd name="connsiteX9" fmla="*/ 1866896 w 2889213"/>
              <a:gd name="connsiteY9" fmla="*/ 462766 h 1800456"/>
              <a:gd name="connsiteX10" fmla="*/ 1973469 w 2889213"/>
              <a:gd name="connsiteY10" fmla="*/ 669299 h 1800456"/>
              <a:gd name="connsiteX11" fmla="*/ 1866010 w 2889213"/>
              <a:gd name="connsiteY11" fmla="*/ 762998 h 1800456"/>
              <a:gd name="connsiteX12" fmla="*/ 2733769 w 2889213"/>
              <a:gd name="connsiteY12" fmla="*/ 1271909 h 1800456"/>
              <a:gd name="connsiteX13" fmla="*/ 2694623 w 2889213"/>
              <a:gd name="connsiteY13" fmla="*/ 1524483 h 1800456"/>
              <a:gd name="connsiteX14" fmla="*/ 2385869 w 2889213"/>
              <a:gd name="connsiteY14" fmla="*/ 1470403 h 1800456"/>
              <a:gd name="connsiteX15" fmla="*/ 2191986 w 2889213"/>
              <a:gd name="connsiteY15" fmla="*/ 1800407 h 1800456"/>
              <a:gd name="connsiteX16" fmla="*/ 2074819 w 2889213"/>
              <a:gd name="connsiteY16" fmla="*/ 1450562 h 1800456"/>
              <a:gd name="connsiteX17" fmla="*/ 1739085 w 2889213"/>
              <a:gd name="connsiteY17" fmla="*/ 1756177 h 1800456"/>
              <a:gd name="connsiteX18" fmla="*/ 1648664 w 2889213"/>
              <a:gd name="connsiteY18" fmla="*/ 1466917 h 1800456"/>
              <a:gd name="connsiteX19" fmla="*/ 1376671 w 2889213"/>
              <a:gd name="connsiteY19" fmla="*/ 1585086 h 1800456"/>
              <a:gd name="connsiteX20" fmla="*/ 1415819 w 2889213"/>
              <a:gd name="connsiteY20" fmla="*/ 1219713 h 1800456"/>
              <a:gd name="connsiteX21" fmla="*/ 665501 w 2889213"/>
              <a:gd name="connsiteY21" fmla="*/ 1160992 h 1800456"/>
              <a:gd name="connsiteX22" fmla="*/ 0 w 2889213"/>
              <a:gd name="connsiteY22" fmla="*/ 1010928 h 1800456"/>
              <a:gd name="connsiteX23" fmla="*/ 13050 w 2889213"/>
              <a:gd name="connsiteY23" fmla="*/ 169268 h 1800456"/>
              <a:gd name="connsiteX24" fmla="*/ 1348782 w 2889213"/>
              <a:gd name="connsiteY24" fmla="*/ 0 h 1800456"/>
              <a:gd name="connsiteX0" fmla="*/ 2150164 w 2889213"/>
              <a:gd name="connsiteY0" fmla="*/ 113773 h 1811599"/>
              <a:gd name="connsiteX1" fmla="*/ 2655476 w 2889213"/>
              <a:gd name="connsiteY1" fmla="*/ 469395 h 1811599"/>
              <a:gd name="connsiteX2" fmla="*/ 2828170 w 2889213"/>
              <a:gd name="connsiteY2" fmla="*/ 895281 h 1811599"/>
              <a:gd name="connsiteX3" fmla="*/ 2883834 w 2889213"/>
              <a:gd name="connsiteY3" fmla="*/ 1193615 h 1811599"/>
              <a:gd name="connsiteX4" fmla="*/ 2840612 w 2889213"/>
              <a:gd name="connsiteY4" fmla="*/ 1449135 h 1811599"/>
              <a:gd name="connsiteX5" fmla="*/ 2632493 w 2889213"/>
              <a:gd name="connsiteY5" fmla="*/ 1060062 h 1811599"/>
              <a:gd name="connsiteX6" fmla="*/ 2150164 w 2889213"/>
              <a:gd name="connsiteY6" fmla="*/ 113773 h 1811599"/>
              <a:gd name="connsiteX7" fmla="*/ 1348782 w 2889213"/>
              <a:gd name="connsiteY7" fmla="*/ 0 h 1811599"/>
              <a:gd name="connsiteX8" fmla="*/ 1714668 w 2889213"/>
              <a:gd name="connsiteY8" fmla="*/ 204372 h 1811599"/>
              <a:gd name="connsiteX9" fmla="*/ 1866896 w 2889213"/>
              <a:gd name="connsiteY9" fmla="*/ 462766 h 1811599"/>
              <a:gd name="connsiteX10" fmla="*/ 1973469 w 2889213"/>
              <a:gd name="connsiteY10" fmla="*/ 669299 h 1811599"/>
              <a:gd name="connsiteX11" fmla="*/ 1866010 w 2889213"/>
              <a:gd name="connsiteY11" fmla="*/ 762998 h 1811599"/>
              <a:gd name="connsiteX12" fmla="*/ 2733769 w 2889213"/>
              <a:gd name="connsiteY12" fmla="*/ 1271909 h 1811599"/>
              <a:gd name="connsiteX13" fmla="*/ 2694623 w 2889213"/>
              <a:gd name="connsiteY13" fmla="*/ 1524483 h 1811599"/>
              <a:gd name="connsiteX14" fmla="*/ 2385869 w 2889213"/>
              <a:gd name="connsiteY14" fmla="*/ 1470403 h 1811599"/>
              <a:gd name="connsiteX15" fmla="*/ 2214278 w 2889213"/>
              <a:gd name="connsiteY15" fmla="*/ 1811553 h 1811599"/>
              <a:gd name="connsiteX16" fmla="*/ 2074819 w 2889213"/>
              <a:gd name="connsiteY16" fmla="*/ 1450562 h 1811599"/>
              <a:gd name="connsiteX17" fmla="*/ 1739085 w 2889213"/>
              <a:gd name="connsiteY17" fmla="*/ 1756177 h 1811599"/>
              <a:gd name="connsiteX18" fmla="*/ 1648664 w 2889213"/>
              <a:gd name="connsiteY18" fmla="*/ 1466917 h 1811599"/>
              <a:gd name="connsiteX19" fmla="*/ 1376671 w 2889213"/>
              <a:gd name="connsiteY19" fmla="*/ 1585086 h 1811599"/>
              <a:gd name="connsiteX20" fmla="*/ 1415819 w 2889213"/>
              <a:gd name="connsiteY20" fmla="*/ 1219713 h 1811599"/>
              <a:gd name="connsiteX21" fmla="*/ 665501 w 2889213"/>
              <a:gd name="connsiteY21" fmla="*/ 1160992 h 1811599"/>
              <a:gd name="connsiteX22" fmla="*/ 0 w 2889213"/>
              <a:gd name="connsiteY22" fmla="*/ 1010928 h 1811599"/>
              <a:gd name="connsiteX23" fmla="*/ 13050 w 2889213"/>
              <a:gd name="connsiteY23" fmla="*/ 169268 h 1811599"/>
              <a:gd name="connsiteX24" fmla="*/ 1348782 w 2889213"/>
              <a:gd name="connsiteY24" fmla="*/ 0 h 1811599"/>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 name="connsiteX0" fmla="*/ 2150164 w 2889213"/>
              <a:gd name="connsiteY0" fmla="*/ 113773 h 1811553"/>
              <a:gd name="connsiteX1" fmla="*/ 2655476 w 2889213"/>
              <a:gd name="connsiteY1" fmla="*/ 469395 h 1811553"/>
              <a:gd name="connsiteX2" fmla="*/ 2828170 w 2889213"/>
              <a:gd name="connsiteY2" fmla="*/ 895281 h 1811553"/>
              <a:gd name="connsiteX3" fmla="*/ 2883834 w 2889213"/>
              <a:gd name="connsiteY3" fmla="*/ 1193615 h 1811553"/>
              <a:gd name="connsiteX4" fmla="*/ 2840612 w 2889213"/>
              <a:gd name="connsiteY4" fmla="*/ 1449135 h 1811553"/>
              <a:gd name="connsiteX5" fmla="*/ 2632493 w 2889213"/>
              <a:gd name="connsiteY5" fmla="*/ 1060062 h 1811553"/>
              <a:gd name="connsiteX6" fmla="*/ 2150164 w 2889213"/>
              <a:gd name="connsiteY6" fmla="*/ 113773 h 1811553"/>
              <a:gd name="connsiteX7" fmla="*/ 1348782 w 2889213"/>
              <a:gd name="connsiteY7" fmla="*/ 0 h 1811553"/>
              <a:gd name="connsiteX8" fmla="*/ 1714668 w 2889213"/>
              <a:gd name="connsiteY8" fmla="*/ 204372 h 1811553"/>
              <a:gd name="connsiteX9" fmla="*/ 1866896 w 2889213"/>
              <a:gd name="connsiteY9" fmla="*/ 462766 h 1811553"/>
              <a:gd name="connsiteX10" fmla="*/ 1973469 w 2889213"/>
              <a:gd name="connsiteY10" fmla="*/ 669299 h 1811553"/>
              <a:gd name="connsiteX11" fmla="*/ 1866010 w 2889213"/>
              <a:gd name="connsiteY11" fmla="*/ 762998 h 1811553"/>
              <a:gd name="connsiteX12" fmla="*/ 2733769 w 2889213"/>
              <a:gd name="connsiteY12" fmla="*/ 1271909 h 1811553"/>
              <a:gd name="connsiteX13" fmla="*/ 2694623 w 2889213"/>
              <a:gd name="connsiteY13" fmla="*/ 1524483 h 1811553"/>
              <a:gd name="connsiteX14" fmla="*/ 2385869 w 2889213"/>
              <a:gd name="connsiteY14" fmla="*/ 1470403 h 1811553"/>
              <a:gd name="connsiteX15" fmla="*/ 2214278 w 2889213"/>
              <a:gd name="connsiteY15" fmla="*/ 1811553 h 1811553"/>
              <a:gd name="connsiteX16" fmla="*/ 2074819 w 2889213"/>
              <a:gd name="connsiteY16" fmla="*/ 1450562 h 1811553"/>
              <a:gd name="connsiteX17" fmla="*/ 1739085 w 2889213"/>
              <a:gd name="connsiteY17" fmla="*/ 1756177 h 1811553"/>
              <a:gd name="connsiteX18" fmla="*/ 1648664 w 2889213"/>
              <a:gd name="connsiteY18" fmla="*/ 1466917 h 1811553"/>
              <a:gd name="connsiteX19" fmla="*/ 1376671 w 2889213"/>
              <a:gd name="connsiteY19" fmla="*/ 1585086 h 1811553"/>
              <a:gd name="connsiteX20" fmla="*/ 1415819 w 2889213"/>
              <a:gd name="connsiteY20" fmla="*/ 1219713 h 1811553"/>
              <a:gd name="connsiteX21" fmla="*/ 665501 w 2889213"/>
              <a:gd name="connsiteY21" fmla="*/ 1160992 h 1811553"/>
              <a:gd name="connsiteX22" fmla="*/ 0 w 2889213"/>
              <a:gd name="connsiteY22" fmla="*/ 1010928 h 1811553"/>
              <a:gd name="connsiteX23" fmla="*/ 13050 w 2889213"/>
              <a:gd name="connsiteY23" fmla="*/ 169268 h 1811553"/>
              <a:gd name="connsiteX24" fmla="*/ 1348782 w 2889213"/>
              <a:gd name="connsiteY24" fmla="*/ 0 h 181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89213" h="1811553">
                <a:moveTo>
                  <a:pt x="2150164" y="113773"/>
                </a:moveTo>
                <a:lnTo>
                  <a:pt x="2655476" y="469395"/>
                </a:lnTo>
                <a:cubicBezTo>
                  <a:pt x="2724937" y="612627"/>
                  <a:pt x="2790110" y="774578"/>
                  <a:pt x="2828170" y="895281"/>
                </a:cubicBezTo>
                <a:cubicBezTo>
                  <a:pt x="2845006" y="1009922"/>
                  <a:pt x="2872906" y="1094971"/>
                  <a:pt x="2883834" y="1193615"/>
                </a:cubicBezTo>
                <a:cubicBezTo>
                  <a:pt x="2898597" y="1276508"/>
                  <a:pt x="2882583" y="1383685"/>
                  <a:pt x="2840612" y="1449135"/>
                </a:cubicBezTo>
                <a:cubicBezTo>
                  <a:pt x="2801112" y="1388173"/>
                  <a:pt x="2764708" y="1276910"/>
                  <a:pt x="2632493" y="1060062"/>
                </a:cubicBezTo>
                <a:cubicBezTo>
                  <a:pt x="2521003" y="837054"/>
                  <a:pt x="2268591" y="370791"/>
                  <a:pt x="2150164" y="113773"/>
                </a:cubicBezTo>
                <a:close/>
                <a:moveTo>
                  <a:pt x="1348782" y="0"/>
                </a:moveTo>
                <a:cubicBezTo>
                  <a:pt x="1445338" y="154432"/>
                  <a:pt x="1639668" y="165874"/>
                  <a:pt x="1714668" y="204372"/>
                </a:cubicBezTo>
                <a:cubicBezTo>
                  <a:pt x="1723722" y="285320"/>
                  <a:pt x="1831199" y="402612"/>
                  <a:pt x="1866896" y="462766"/>
                </a:cubicBezTo>
                <a:cubicBezTo>
                  <a:pt x="1913125" y="544588"/>
                  <a:pt x="1935949" y="596454"/>
                  <a:pt x="1973469" y="669299"/>
                </a:cubicBezTo>
                <a:cubicBezTo>
                  <a:pt x="1909251" y="682689"/>
                  <a:pt x="1863715" y="712895"/>
                  <a:pt x="1866010" y="762998"/>
                </a:cubicBezTo>
                <a:cubicBezTo>
                  <a:pt x="1884495" y="971782"/>
                  <a:pt x="2517373" y="1008755"/>
                  <a:pt x="2733769" y="1271909"/>
                </a:cubicBezTo>
                <a:cubicBezTo>
                  <a:pt x="2839248" y="1365427"/>
                  <a:pt x="2779441" y="1512521"/>
                  <a:pt x="2694623" y="1524483"/>
                </a:cubicBezTo>
                <a:cubicBezTo>
                  <a:pt x="2575007" y="1522308"/>
                  <a:pt x="2538107" y="1485627"/>
                  <a:pt x="2385869" y="1470403"/>
                </a:cubicBezTo>
                <a:cubicBezTo>
                  <a:pt x="2333676" y="1639614"/>
                  <a:pt x="2280982" y="1755416"/>
                  <a:pt x="2214278" y="1811553"/>
                </a:cubicBezTo>
                <a:cubicBezTo>
                  <a:pt x="2147576" y="1804531"/>
                  <a:pt x="2033271" y="1685187"/>
                  <a:pt x="2074819" y="1450562"/>
                </a:cubicBezTo>
                <a:cubicBezTo>
                  <a:pt x="1992109" y="1541380"/>
                  <a:pt x="1856720" y="1716561"/>
                  <a:pt x="1739085" y="1756177"/>
                </a:cubicBezTo>
                <a:cubicBezTo>
                  <a:pt x="1647742" y="1688758"/>
                  <a:pt x="1625791" y="1561162"/>
                  <a:pt x="1648664" y="1466917"/>
                </a:cubicBezTo>
                <a:cubicBezTo>
                  <a:pt x="1575908" y="1517602"/>
                  <a:pt x="1475987" y="1575732"/>
                  <a:pt x="1376671" y="1585086"/>
                </a:cubicBezTo>
                <a:cubicBezTo>
                  <a:pt x="1265755" y="1421973"/>
                  <a:pt x="1344050" y="1304532"/>
                  <a:pt x="1415819" y="1219713"/>
                </a:cubicBezTo>
                <a:cubicBezTo>
                  <a:pt x="1106992" y="1284958"/>
                  <a:pt x="922130" y="1226237"/>
                  <a:pt x="665501" y="1160992"/>
                </a:cubicBezTo>
                <a:cubicBezTo>
                  <a:pt x="467591" y="1128369"/>
                  <a:pt x="282729" y="1004403"/>
                  <a:pt x="0" y="1010928"/>
                </a:cubicBezTo>
                <a:lnTo>
                  <a:pt x="13050" y="169268"/>
                </a:lnTo>
                <a:cubicBezTo>
                  <a:pt x="722590" y="234513"/>
                  <a:pt x="1132701" y="28762"/>
                  <a:pt x="1348782"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文字方塊 6"/>
          <p:cNvSpPr txBox="1"/>
          <p:nvPr/>
        </p:nvSpPr>
        <p:spPr>
          <a:xfrm>
            <a:off x="11658599" y="6359432"/>
            <a:ext cx="258792"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757825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p:txBody>
          <a:bodyPr/>
          <a:lstStyle/>
          <a:p>
            <a:r>
              <a:rPr lang="zh-TW" altLang="en-US" b="1" dirty="0"/>
              <a:t>課程學習成果與多元表現</a:t>
            </a:r>
            <a:r>
              <a:rPr lang="zh-TW" altLang="en-US" b="1" dirty="0">
                <a:solidFill>
                  <a:schemeClr val="accent4"/>
                </a:solidFill>
              </a:rPr>
              <a:t>完整流程</a:t>
            </a:r>
          </a:p>
        </p:txBody>
      </p:sp>
      <p:grpSp>
        <p:nvGrpSpPr>
          <p:cNvPr id="3" name="群組 2"/>
          <p:cNvGrpSpPr/>
          <p:nvPr/>
        </p:nvGrpSpPr>
        <p:grpSpPr>
          <a:xfrm>
            <a:off x="498799" y="895591"/>
            <a:ext cx="11091726" cy="5933590"/>
            <a:chOff x="760044" y="895591"/>
            <a:chExt cx="11091726" cy="5933590"/>
          </a:xfrm>
        </p:grpSpPr>
        <p:sp>
          <p:nvSpPr>
            <p:cNvPr id="4" name="五邊形 3"/>
            <p:cNvSpPr/>
            <p:nvPr/>
          </p:nvSpPr>
          <p:spPr>
            <a:xfrm>
              <a:off x="2608665" y="1866002"/>
              <a:ext cx="1848621"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整理</a:t>
              </a:r>
            </a:p>
          </p:txBody>
        </p:sp>
        <p:sp>
          <p:nvSpPr>
            <p:cNvPr id="5" name="五邊形 4"/>
            <p:cNvSpPr/>
            <p:nvPr/>
          </p:nvSpPr>
          <p:spPr>
            <a:xfrm>
              <a:off x="4457286" y="1866002"/>
              <a:ext cx="1848621"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上傳</a:t>
              </a:r>
            </a:p>
          </p:txBody>
        </p:sp>
        <p:sp>
          <p:nvSpPr>
            <p:cNvPr id="6" name="五邊形 5"/>
            <p:cNvSpPr/>
            <p:nvPr/>
          </p:nvSpPr>
          <p:spPr>
            <a:xfrm>
              <a:off x="6305907" y="1866000"/>
              <a:ext cx="1848621" cy="1249379"/>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r>
                <a:rPr lang="zh-TW" altLang="en-US" sz="2600" b="1" dirty="0">
                  <a:latin typeface="Microsoft JhengHei" panose="020B0604030504040204" pitchFamily="34" charset="-120"/>
                  <a:ea typeface="Microsoft JhengHei" panose="020B0604030504040204" pitchFamily="34" charset="-120"/>
                </a:rPr>
                <a:t>教師</a:t>
              </a:r>
              <a:endParaRPr lang="en-US" altLang="zh-TW" sz="2600" b="1" dirty="0">
                <a:latin typeface="Microsoft JhengHei" panose="020B0604030504040204" pitchFamily="34" charset="-120"/>
                <a:ea typeface="Microsoft JhengHei" panose="020B0604030504040204" pitchFamily="34" charset="-120"/>
              </a:endParaRPr>
            </a:p>
            <a:p>
              <a:pPr algn="ctr">
                <a:lnSpc>
                  <a:spcPct val="130000"/>
                </a:lnSpc>
              </a:pPr>
              <a:r>
                <a:rPr lang="zh-TW" altLang="en-US" sz="2600" b="1" dirty="0">
                  <a:latin typeface="Microsoft JhengHei" panose="020B0604030504040204" pitchFamily="34" charset="-120"/>
                  <a:ea typeface="Microsoft JhengHei" panose="020B0604030504040204" pitchFamily="34" charset="-120"/>
                </a:rPr>
                <a:t>認證</a:t>
              </a:r>
            </a:p>
          </p:txBody>
        </p:sp>
        <p:sp>
          <p:nvSpPr>
            <p:cNvPr id="7" name="五邊形 6"/>
            <p:cNvSpPr/>
            <p:nvPr/>
          </p:nvSpPr>
          <p:spPr>
            <a:xfrm>
              <a:off x="8154528" y="1866001"/>
              <a:ext cx="1848621"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勾選</a:t>
              </a:r>
            </a:p>
          </p:txBody>
        </p:sp>
        <p:sp>
          <p:nvSpPr>
            <p:cNvPr id="8" name="五邊形 7"/>
            <p:cNvSpPr/>
            <p:nvPr/>
          </p:nvSpPr>
          <p:spPr>
            <a:xfrm>
              <a:off x="10003149" y="1866000"/>
              <a:ext cx="1848621" cy="1249379"/>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提交</a:t>
              </a:r>
            </a:p>
          </p:txBody>
        </p:sp>
        <p:pic>
          <p:nvPicPr>
            <p:cNvPr id="9" name="圖片 8">
              <a:extLst>
                <a:ext uri="{FF2B5EF4-FFF2-40B4-BE49-F238E27FC236}">
                  <a16:creationId xmlns:a16="http://schemas.microsoft.com/office/drawing/2014/main" id="{C0A9467E-68CE-488C-99D5-BA37F2A2764E}"/>
                </a:ext>
              </a:extLst>
            </p:cNvPr>
            <p:cNvPicPr>
              <a:picLocks noChangeAspect="1"/>
            </p:cNvPicPr>
            <p:nvPr/>
          </p:nvPicPr>
          <p:blipFill>
            <a:blip r:embed="rId2"/>
            <a:stretch>
              <a:fillRect/>
            </a:stretch>
          </p:blipFill>
          <p:spPr>
            <a:xfrm>
              <a:off x="895878" y="1585230"/>
              <a:ext cx="1394194" cy="1312866"/>
            </a:xfrm>
            <a:prstGeom prst="rect">
              <a:avLst/>
            </a:prstGeom>
          </p:spPr>
        </p:pic>
        <p:sp>
          <p:nvSpPr>
            <p:cNvPr id="10" name="矩形 9">
              <a:extLst>
                <a:ext uri="{FF2B5EF4-FFF2-40B4-BE49-F238E27FC236}">
                  <a16:creationId xmlns:a16="http://schemas.microsoft.com/office/drawing/2014/main" id="{7F5DEB7B-F1DF-489B-B3DF-7E4548750D3A}"/>
                </a:ext>
              </a:extLst>
            </p:cNvPr>
            <p:cNvSpPr/>
            <p:nvPr/>
          </p:nvSpPr>
          <p:spPr>
            <a:xfrm>
              <a:off x="760044" y="2853159"/>
              <a:ext cx="1617566" cy="524436"/>
            </a:xfrm>
            <a:prstGeom prst="rect">
              <a:avLst/>
            </a:prstGeom>
            <a:ln/>
          </p:spPr>
          <p:style>
            <a:lnRef idx="1">
              <a:schemeClr val="accent2"/>
            </a:lnRef>
            <a:fillRef idx="2">
              <a:schemeClr val="accent2"/>
            </a:fillRef>
            <a:effectRef idx="1">
              <a:schemeClr val="accent2"/>
            </a:effectRef>
            <a:fontRef idx="minor">
              <a:schemeClr val="dk1"/>
            </a:fontRef>
          </p:style>
          <p:txBody>
            <a:bodyPr tIns="0" bIns="36000" rtlCol="0" anchor="ctr"/>
            <a:lstStyle/>
            <a:p>
              <a:pPr algn="ctr">
                <a:lnSpc>
                  <a:spcPct val="130000"/>
                </a:lnSpc>
              </a:pPr>
              <a:r>
                <a:rPr lang="zh-TW" altLang="en-US" kern="0" dirty="0">
                  <a:latin typeface="微软雅黑" panose="020B0503020204020204" pitchFamily="34" charset="-122"/>
                  <a:ea typeface="微软雅黑" panose="020B0503020204020204" pitchFamily="34" charset="-122"/>
                  <a:cs typeface="+mn-ea"/>
                  <a:sym typeface="+mn-lt"/>
                </a:rPr>
                <a:t>課程學習成果</a:t>
              </a:r>
            </a:p>
          </p:txBody>
        </p:sp>
        <p:sp>
          <p:nvSpPr>
            <p:cNvPr id="11" name="矩形 10">
              <a:extLst>
                <a:ext uri="{FF2B5EF4-FFF2-40B4-BE49-F238E27FC236}">
                  <a16:creationId xmlns:a16="http://schemas.microsoft.com/office/drawing/2014/main" id="{49DCFE3E-A7CB-451F-AD41-FF9394AFA5DE}"/>
                </a:ext>
              </a:extLst>
            </p:cNvPr>
            <p:cNvSpPr/>
            <p:nvPr/>
          </p:nvSpPr>
          <p:spPr>
            <a:xfrm>
              <a:off x="827961" y="5728079"/>
              <a:ext cx="1617566" cy="524436"/>
            </a:xfrm>
            <a:prstGeom prst="rect">
              <a:avLst/>
            </a:prstGeom>
            <a:ln/>
          </p:spPr>
          <p:style>
            <a:lnRef idx="1">
              <a:schemeClr val="accent2"/>
            </a:lnRef>
            <a:fillRef idx="2">
              <a:schemeClr val="accent2"/>
            </a:fillRef>
            <a:effectRef idx="1">
              <a:schemeClr val="accent2"/>
            </a:effectRef>
            <a:fontRef idx="minor">
              <a:schemeClr val="dk1"/>
            </a:fontRef>
          </p:style>
          <p:txBody>
            <a:bodyPr tIns="0" bIns="36000" rtlCol="0" anchor="ctr"/>
            <a:lstStyle/>
            <a:p>
              <a:pPr algn="ctr">
                <a:lnSpc>
                  <a:spcPct val="130000"/>
                </a:lnSpc>
              </a:pPr>
              <a:r>
                <a:rPr lang="zh-TW" altLang="en-US" kern="0" dirty="0">
                  <a:latin typeface="微软雅黑" panose="020B0503020204020204" pitchFamily="34" charset="-122"/>
                  <a:ea typeface="微软雅黑" panose="020B0503020204020204" pitchFamily="34" charset="-122"/>
                  <a:cs typeface="+mn-ea"/>
                  <a:sym typeface="+mn-lt"/>
                </a:rPr>
                <a:t>多元表現</a:t>
              </a:r>
            </a:p>
          </p:txBody>
        </p:sp>
        <p:pic>
          <p:nvPicPr>
            <p:cNvPr id="12" name="圖片 11">
              <a:extLst>
                <a:ext uri="{FF2B5EF4-FFF2-40B4-BE49-F238E27FC236}">
                  <a16:creationId xmlns:a16="http://schemas.microsoft.com/office/drawing/2014/main" id="{CE45D244-D9EA-4B00-B0BD-454580B8A807}"/>
                </a:ext>
              </a:extLst>
            </p:cNvPr>
            <p:cNvPicPr>
              <a:picLocks noChangeAspect="1"/>
            </p:cNvPicPr>
            <p:nvPr/>
          </p:nvPicPr>
          <p:blipFill>
            <a:blip r:embed="rId3"/>
            <a:stretch>
              <a:fillRect/>
            </a:stretch>
          </p:blipFill>
          <p:spPr>
            <a:xfrm>
              <a:off x="895878" y="4319822"/>
              <a:ext cx="1481731" cy="1408257"/>
            </a:xfrm>
            <a:prstGeom prst="rect">
              <a:avLst/>
            </a:prstGeom>
          </p:spPr>
        </p:pic>
        <p:sp>
          <p:nvSpPr>
            <p:cNvPr id="13" name="五邊形 12"/>
            <p:cNvSpPr/>
            <p:nvPr/>
          </p:nvSpPr>
          <p:spPr>
            <a:xfrm>
              <a:off x="2681919" y="4478700"/>
              <a:ext cx="1848621"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整理</a:t>
              </a:r>
            </a:p>
          </p:txBody>
        </p:sp>
        <p:sp>
          <p:nvSpPr>
            <p:cNvPr id="14" name="五邊形 13"/>
            <p:cNvSpPr/>
            <p:nvPr/>
          </p:nvSpPr>
          <p:spPr>
            <a:xfrm>
              <a:off x="4530540" y="4478700"/>
              <a:ext cx="1848621"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上傳</a:t>
              </a:r>
            </a:p>
          </p:txBody>
        </p:sp>
        <p:sp>
          <p:nvSpPr>
            <p:cNvPr id="15" name="五邊形 14"/>
            <p:cNvSpPr/>
            <p:nvPr/>
          </p:nvSpPr>
          <p:spPr>
            <a:xfrm>
              <a:off x="6379161" y="4478700"/>
              <a:ext cx="1848621" cy="124937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勾選</a:t>
              </a:r>
            </a:p>
          </p:txBody>
        </p:sp>
        <p:sp>
          <p:nvSpPr>
            <p:cNvPr id="16" name="五邊形 15"/>
            <p:cNvSpPr/>
            <p:nvPr/>
          </p:nvSpPr>
          <p:spPr>
            <a:xfrm>
              <a:off x="8227782" y="4478700"/>
              <a:ext cx="1848621" cy="1249379"/>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30000"/>
                </a:lnSpc>
              </a:pPr>
              <a:r>
                <a:rPr lang="zh-TW" altLang="en-US" sz="2400" dirty="0">
                  <a:latin typeface="微软雅黑" panose="020B0503020204020204" pitchFamily="34" charset="-122"/>
                  <a:ea typeface="微软雅黑" panose="020B0503020204020204" pitchFamily="34" charset="-122"/>
                </a:rPr>
                <a:t>提交</a:t>
              </a:r>
            </a:p>
          </p:txBody>
        </p:sp>
        <p:sp>
          <p:nvSpPr>
            <p:cNvPr id="17" name="右大括弧 16"/>
            <p:cNvSpPr/>
            <p:nvPr/>
          </p:nvSpPr>
          <p:spPr>
            <a:xfrm rot="5400000">
              <a:off x="4963477" y="930166"/>
              <a:ext cx="425513" cy="49886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8" name="右大括弧 17"/>
            <p:cNvSpPr/>
            <p:nvPr/>
          </p:nvSpPr>
          <p:spPr>
            <a:xfrm rot="5400000">
              <a:off x="6132147" y="2499034"/>
              <a:ext cx="425513" cy="72428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右大括弧 18"/>
            <p:cNvSpPr/>
            <p:nvPr/>
          </p:nvSpPr>
          <p:spPr>
            <a:xfrm rot="5400000">
              <a:off x="9750750" y="1602083"/>
              <a:ext cx="425513" cy="36179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0" name="文字方塊 19"/>
            <p:cNvSpPr txBox="1"/>
            <p:nvPr/>
          </p:nvSpPr>
          <p:spPr>
            <a:xfrm>
              <a:off x="4530540" y="3565525"/>
              <a:ext cx="1467068" cy="492443"/>
            </a:xfrm>
            <a:prstGeom prst="rect">
              <a:avLst/>
            </a:prstGeom>
            <a:noFill/>
          </p:spPr>
          <p:txBody>
            <a:bodyPr wrap="none" rtlCol="0">
              <a:spAutoFit/>
            </a:bodyPr>
            <a:lstStyle/>
            <a:p>
              <a:pPr>
                <a:lnSpc>
                  <a:spcPct val="130000"/>
                </a:lnSpc>
                <a:spcBef>
                  <a:spcPts val="600"/>
                </a:spcBef>
              </a:pPr>
              <a:r>
                <a:rPr lang="zh-TW" altLang="en-US" sz="2000" kern="0" dirty="0">
                  <a:latin typeface="微软雅黑" panose="020B0503020204020204" pitchFamily="34" charset="-122"/>
                  <a:ea typeface="微软雅黑" panose="020B0503020204020204" pitchFamily="34" charset="-122"/>
                  <a:cs typeface="+mn-ea"/>
                  <a:sym typeface="+mn-lt"/>
                </a:rPr>
                <a:t>每學期完成</a:t>
              </a:r>
            </a:p>
          </p:txBody>
        </p:sp>
        <p:sp>
          <p:nvSpPr>
            <p:cNvPr id="21" name="文字方塊 20"/>
            <p:cNvSpPr txBox="1"/>
            <p:nvPr/>
          </p:nvSpPr>
          <p:spPr>
            <a:xfrm>
              <a:off x="9232803" y="3565525"/>
              <a:ext cx="1467068" cy="492443"/>
            </a:xfrm>
            <a:prstGeom prst="rect">
              <a:avLst/>
            </a:prstGeom>
            <a:noFill/>
          </p:spPr>
          <p:txBody>
            <a:bodyPr wrap="none" rtlCol="0">
              <a:spAutoFit/>
            </a:bodyPr>
            <a:lstStyle/>
            <a:p>
              <a:pPr>
                <a:lnSpc>
                  <a:spcPct val="130000"/>
                </a:lnSpc>
                <a:spcBef>
                  <a:spcPts val="600"/>
                </a:spcBef>
              </a:pPr>
              <a:r>
                <a:rPr lang="zh-TW" altLang="en-US" sz="2000" kern="0" dirty="0">
                  <a:latin typeface="微软雅黑" panose="020B0503020204020204" pitchFamily="34" charset="-122"/>
                  <a:ea typeface="微软雅黑" panose="020B0503020204020204" pitchFamily="34" charset="-122"/>
                  <a:cs typeface="+mn-ea"/>
                  <a:sym typeface="+mn-lt"/>
                </a:rPr>
                <a:t>每學年完成</a:t>
              </a:r>
            </a:p>
          </p:txBody>
        </p:sp>
        <p:sp>
          <p:nvSpPr>
            <p:cNvPr id="22" name="文字方塊 21"/>
            <p:cNvSpPr txBox="1"/>
            <p:nvPr/>
          </p:nvSpPr>
          <p:spPr>
            <a:xfrm>
              <a:off x="5645627" y="6336738"/>
              <a:ext cx="1467068" cy="492443"/>
            </a:xfrm>
            <a:prstGeom prst="rect">
              <a:avLst/>
            </a:prstGeom>
            <a:noFill/>
          </p:spPr>
          <p:txBody>
            <a:bodyPr wrap="none" rtlCol="0">
              <a:spAutoFit/>
            </a:bodyPr>
            <a:lstStyle/>
            <a:p>
              <a:pPr>
                <a:lnSpc>
                  <a:spcPct val="130000"/>
                </a:lnSpc>
                <a:spcBef>
                  <a:spcPts val="600"/>
                </a:spcBef>
              </a:pPr>
              <a:r>
                <a:rPr lang="zh-TW" altLang="en-US" sz="2000" kern="0" dirty="0">
                  <a:latin typeface="微软雅黑" panose="020B0503020204020204" pitchFamily="34" charset="-122"/>
                  <a:ea typeface="微软雅黑" panose="020B0503020204020204" pitchFamily="34" charset="-122"/>
                  <a:cs typeface="+mn-ea"/>
                  <a:sym typeface="+mn-lt"/>
                </a:rPr>
                <a:t>每學年完成</a:t>
              </a:r>
            </a:p>
          </p:txBody>
        </p:sp>
        <p:sp>
          <p:nvSpPr>
            <p:cNvPr id="23" name="五邊形 22"/>
            <p:cNvSpPr/>
            <p:nvPr/>
          </p:nvSpPr>
          <p:spPr>
            <a:xfrm>
              <a:off x="6305907" y="997285"/>
              <a:ext cx="461955" cy="32908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4" name="文字方塊 23"/>
            <p:cNvSpPr txBox="1"/>
            <p:nvPr/>
          </p:nvSpPr>
          <p:spPr>
            <a:xfrm>
              <a:off x="6767862" y="924620"/>
              <a:ext cx="1107996" cy="452432"/>
            </a:xfrm>
            <a:prstGeom prst="rect">
              <a:avLst/>
            </a:prstGeom>
            <a:noFill/>
          </p:spPr>
          <p:txBody>
            <a:bodyPr wrap="none" rtlCol="0">
              <a:spAutoFit/>
            </a:bodyPr>
            <a:lstStyle/>
            <a:p>
              <a:pPr>
                <a:lnSpc>
                  <a:spcPct val="130000"/>
                </a:lnSpc>
                <a:spcBef>
                  <a:spcPts val="600"/>
                </a:spcBef>
              </a:pPr>
              <a:r>
                <a:rPr lang="zh-TW" altLang="en-US" kern="0" dirty="0">
                  <a:latin typeface="微软雅黑" panose="020B0503020204020204" pitchFamily="34" charset="-122"/>
                  <a:ea typeface="微软雅黑" panose="020B0503020204020204" pitchFamily="34" charset="-122"/>
                  <a:cs typeface="+mn-ea"/>
                  <a:sym typeface="+mn-lt"/>
                </a:rPr>
                <a:t>學生負責</a:t>
              </a:r>
            </a:p>
          </p:txBody>
        </p:sp>
        <p:sp>
          <p:nvSpPr>
            <p:cNvPr id="25" name="五邊形 24"/>
            <p:cNvSpPr/>
            <p:nvPr/>
          </p:nvSpPr>
          <p:spPr>
            <a:xfrm>
              <a:off x="8142813" y="970436"/>
              <a:ext cx="461955" cy="329081"/>
            </a:xfrm>
            <a:prstGeom prst="homePlat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6" name="文字方塊 25"/>
            <p:cNvSpPr txBox="1"/>
            <p:nvPr/>
          </p:nvSpPr>
          <p:spPr>
            <a:xfrm>
              <a:off x="8604768" y="897771"/>
              <a:ext cx="1107996" cy="417358"/>
            </a:xfrm>
            <a:prstGeom prst="rect">
              <a:avLst/>
            </a:prstGeom>
            <a:noFill/>
          </p:spPr>
          <p:txBody>
            <a:bodyPr wrap="none" rtlCol="0">
              <a:spAutoFit/>
            </a:bodyPr>
            <a:lstStyle/>
            <a:p>
              <a:pPr>
                <a:lnSpc>
                  <a:spcPct val="130000"/>
                </a:lnSpc>
                <a:spcBef>
                  <a:spcPts val="600"/>
                </a:spcBef>
              </a:pPr>
              <a:r>
                <a:rPr lang="zh-TW" altLang="en-US" kern="0" dirty="0">
                  <a:latin typeface="微软雅黑" panose="020B0503020204020204" pitchFamily="34" charset="-122"/>
                  <a:ea typeface="微软雅黑" panose="020B0503020204020204" pitchFamily="34" charset="-122"/>
                  <a:cs typeface="+mn-ea"/>
                  <a:sym typeface="+mn-lt"/>
                </a:rPr>
                <a:t>教師負責</a:t>
              </a:r>
            </a:p>
          </p:txBody>
        </p:sp>
        <p:sp>
          <p:nvSpPr>
            <p:cNvPr id="27" name="五邊形 26"/>
            <p:cNvSpPr/>
            <p:nvPr/>
          </p:nvSpPr>
          <p:spPr>
            <a:xfrm>
              <a:off x="9871168" y="957036"/>
              <a:ext cx="461955" cy="329081"/>
            </a:xfrm>
            <a:prstGeom prst="homePlat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lnSpc>
                  <a:spcPct val="130000"/>
                </a:lnSpc>
              </a:pPr>
              <a:endParaRPr lang="zh-TW" altLang="en-US" sz="1200" dirty="0">
                <a:latin typeface="微软雅黑" panose="020B0503020204020204" pitchFamily="34" charset="-122"/>
                <a:ea typeface="微软雅黑" panose="020B0503020204020204" pitchFamily="34" charset="-122"/>
              </a:endParaRPr>
            </a:p>
          </p:txBody>
        </p:sp>
        <p:sp>
          <p:nvSpPr>
            <p:cNvPr id="28" name="文字方塊 27"/>
            <p:cNvSpPr txBox="1"/>
            <p:nvPr/>
          </p:nvSpPr>
          <p:spPr>
            <a:xfrm>
              <a:off x="10325616" y="895591"/>
              <a:ext cx="1107996" cy="417358"/>
            </a:xfrm>
            <a:prstGeom prst="rect">
              <a:avLst/>
            </a:prstGeom>
            <a:noFill/>
          </p:spPr>
          <p:txBody>
            <a:bodyPr wrap="none" rtlCol="0">
              <a:spAutoFit/>
            </a:bodyPr>
            <a:lstStyle/>
            <a:p>
              <a:pPr>
                <a:lnSpc>
                  <a:spcPct val="130000"/>
                </a:lnSpc>
                <a:spcBef>
                  <a:spcPts val="600"/>
                </a:spcBef>
              </a:pPr>
              <a:r>
                <a:rPr lang="zh-TW" altLang="en-US" kern="0" dirty="0">
                  <a:latin typeface="微软雅黑" panose="020B0503020204020204" pitchFamily="34" charset="-122"/>
                  <a:ea typeface="微软雅黑" panose="020B0503020204020204" pitchFamily="34" charset="-122"/>
                  <a:cs typeface="+mn-ea"/>
                  <a:sym typeface="+mn-lt"/>
                </a:rPr>
                <a:t>行政負責</a:t>
              </a:r>
            </a:p>
          </p:txBody>
        </p:sp>
      </p:grpSp>
      <p:sp>
        <p:nvSpPr>
          <p:cNvPr id="29" name="文字方塊 28"/>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19</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945549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字版面配置區 1"/>
          <p:cNvSpPr>
            <a:spLocks noGrp="1"/>
          </p:cNvSpPr>
          <p:nvPr>
            <p:ph type="body" sz="quarter" idx="15"/>
          </p:nvPr>
        </p:nvSpPr>
        <p:spPr>
          <a:xfrm>
            <a:off x="578525" y="190901"/>
            <a:ext cx="9413875" cy="584775"/>
          </a:xfrm>
        </p:spPr>
        <p:txBody>
          <a:bodyPr/>
          <a:lstStyle/>
          <a:p>
            <a:r>
              <a:rPr lang="zh-TW" altLang="en-US" b="1" dirty="0">
                <a:solidFill>
                  <a:schemeClr val="accent4"/>
                </a:solidFill>
              </a:rPr>
              <a:t>善用</a:t>
            </a:r>
            <a:r>
              <a:rPr lang="zh-TW" altLang="en-US" b="1" dirty="0"/>
              <a:t> </a:t>
            </a:r>
            <a:r>
              <a:rPr lang="en-US" altLang="zh-TW" b="1" dirty="0" err="1">
                <a:solidFill>
                  <a:schemeClr val="accent4"/>
                </a:solidFill>
              </a:rPr>
              <a:t>ColleGo</a:t>
            </a:r>
            <a:r>
              <a:rPr lang="en-US" altLang="zh-TW" b="1" dirty="0"/>
              <a:t>  </a:t>
            </a:r>
            <a:r>
              <a:rPr lang="zh-TW" altLang="en-US" b="1" dirty="0">
                <a:solidFill>
                  <a:schemeClr val="accent4"/>
                </a:solidFill>
              </a:rPr>
              <a:t>網站</a:t>
            </a:r>
            <a:r>
              <a:rPr lang="zh-TW" altLang="en-US" b="1" dirty="0"/>
              <a:t>，協助生涯定向與學習準備</a:t>
            </a:r>
            <a:endParaRPr lang="zh-TW" altLang="en-US" b="1" dirty="0">
              <a:latin typeface="+mn-lt"/>
            </a:endParaRPr>
          </a:p>
        </p:txBody>
      </p:sp>
      <p:pic>
        <p:nvPicPr>
          <p:cNvPr id="29" name="圖片 28">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4863" t="7073" r="3193" b="8056"/>
          <a:stretch/>
        </p:blipFill>
        <p:spPr>
          <a:xfrm>
            <a:off x="10068903" y="1543090"/>
            <a:ext cx="1759448" cy="1624106"/>
          </a:xfrm>
          <a:prstGeom prst="rect">
            <a:avLst/>
          </a:prstGeom>
        </p:spPr>
      </p:pic>
      <p:sp>
        <p:nvSpPr>
          <p:cNvPr id="2" name="文字方塊 1"/>
          <p:cNvSpPr txBox="1"/>
          <p:nvPr/>
        </p:nvSpPr>
        <p:spPr>
          <a:xfrm>
            <a:off x="9843998" y="3137967"/>
            <a:ext cx="2209259" cy="308739"/>
          </a:xfrm>
          <a:prstGeom prst="rect">
            <a:avLst/>
          </a:prstGeom>
          <a:noFill/>
        </p:spPr>
        <p:txBody>
          <a:bodyPr wrap="none" rtlCol="0">
            <a:spAutoFit/>
          </a:bodyPr>
          <a:lstStyle/>
          <a:p>
            <a:pPr>
              <a:lnSpc>
                <a:spcPct val="130000"/>
              </a:lnSpc>
              <a:spcBef>
                <a:spcPts val="600"/>
              </a:spcBef>
            </a:pPr>
            <a:r>
              <a:rPr lang="en-US" altLang="zh-TW" sz="1200" b="1" dirty="0">
                <a:solidFill>
                  <a:srgbClr val="002060"/>
                </a:solidFill>
                <a:latin typeface="微軟正黑體" panose="020B0604030504040204" pitchFamily="34" charset="-120"/>
                <a:ea typeface="微軟正黑體" panose="020B0604030504040204" pitchFamily="34" charset="-120"/>
              </a:rPr>
              <a:t>https://collego.ceec.edu.tw</a:t>
            </a:r>
            <a:endParaRPr lang="zh-TW" altLang="en-US" sz="1200" kern="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34" name="圖片 33"/>
          <p:cNvPicPr>
            <a:picLocks noChangeAspect="1"/>
          </p:cNvPicPr>
          <p:nvPr/>
        </p:nvPicPr>
        <p:blipFill rotWithShape="1">
          <a:blip r:embed="rId4"/>
          <a:srcRect t="15186" b="13728"/>
          <a:stretch/>
        </p:blipFill>
        <p:spPr>
          <a:xfrm>
            <a:off x="578525" y="1538581"/>
            <a:ext cx="8948429" cy="4635733"/>
          </a:xfrm>
          <a:prstGeom prst="rect">
            <a:avLst/>
          </a:prstGeom>
        </p:spPr>
      </p:pic>
      <p:sp>
        <p:nvSpPr>
          <p:cNvPr id="6" name="文字方塊 5"/>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20</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288786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字版面配置區 1"/>
          <p:cNvSpPr>
            <a:spLocks noGrp="1"/>
          </p:cNvSpPr>
          <p:nvPr>
            <p:ph type="body" sz="quarter" idx="15"/>
          </p:nvPr>
        </p:nvSpPr>
        <p:spPr>
          <a:xfrm>
            <a:off x="578525" y="190901"/>
            <a:ext cx="9413875" cy="584775"/>
          </a:xfrm>
        </p:spPr>
        <p:txBody>
          <a:bodyPr/>
          <a:lstStyle/>
          <a:p>
            <a:r>
              <a:rPr lang="zh-TW" altLang="en-US" b="1" dirty="0">
                <a:solidFill>
                  <a:schemeClr val="accent4"/>
                </a:solidFill>
              </a:rPr>
              <a:t>善用 </a:t>
            </a:r>
            <a:r>
              <a:rPr lang="en-US" altLang="zh-TW" b="1" dirty="0" err="1">
                <a:solidFill>
                  <a:schemeClr val="accent4"/>
                </a:solidFill>
              </a:rPr>
              <a:t>ColleGo</a:t>
            </a:r>
            <a:r>
              <a:rPr lang="en-US" altLang="zh-TW" b="1" dirty="0">
                <a:solidFill>
                  <a:schemeClr val="accent4"/>
                </a:solidFill>
              </a:rPr>
              <a:t>  </a:t>
            </a:r>
            <a:r>
              <a:rPr lang="zh-TW" altLang="en-US" b="1" dirty="0">
                <a:solidFill>
                  <a:schemeClr val="accent4"/>
                </a:solidFill>
              </a:rPr>
              <a:t>網站</a:t>
            </a:r>
            <a:r>
              <a:rPr lang="zh-TW" altLang="en-US" b="1" dirty="0"/>
              <a:t>，協助生涯定向與學習準備</a:t>
            </a:r>
            <a:endParaRPr lang="zh-TW" altLang="en-US" b="1" dirty="0">
              <a:latin typeface="+mn-lt"/>
            </a:endParaRPr>
          </a:p>
        </p:txBody>
      </p:sp>
      <p:grpSp>
        <p:nvGrpSpPr>
          <p:cNvPr id="33" name="群組 32"/>
          <p:cNvGrpSpPr/>
          <p:nvPr/>
        </p:nvGrpSpPr>
        <p:grpSpPr>
          <a:xfrm>
            <a:off x="465713" y="1481451"/>
            <a:ext cx="11413568" cy="7230245"/>
            <a:chOff x="515965" y="1775365"/>
            <a:chExt cx="11413568" cy="7230245"/>
          </a:xfrm>
        </p:grpSpPr>
        <p:sp>
          <p:nvSpPr>
            <p:cNvPr id="4" name="橢圓 3"/>
            <p:cNvSpPr/>
            <p:nvPr/>
          </p:nvSpPr>
          <p:spPr>
            <a:xfrm>
              <a:off x="3134706" y="3732281"/>
              <a:ext cx="5824348" cy="5273329"/>
            </a:xfrm>
            <a:prstGeom prst="ellipse">
              <a:avLst/>
            </a:prstGeom>
            <a:no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文字方塊 15"/>
            <p:cNvSpPr txBox="1"/>
            <p:nvPr/>
          </p:nvSpPr>
          <p:spPr>
            <a:xfrm>
              <a:off x="8884283" y="4110359"/>
              <a:ext cx="3045250" cy="646331"/>
            </a:xfrm>
            <a:prstGeom prst="rect">
              <a:avLst/>
            </a:prstGeom>
            <a:noFill/>
          </p:spPr>
          <p:txBody>
            <a:bodyPr wrap="square" rtlCol="0">
              <a:spAutoFit/>
            </a:bodyPr>
            <a:lstStyle/>
            <a:p>
              <a:pPr algn="ctr"/>
              <a:r>
                <a:rPr lang="zh-TW" altLang="en-US" dirty="0">
                  <a:solidFill>
                    <a:schemeClr val="tx1"/>
                  </a:solidFill>
                  <a:latin typeface="微軟正黑體" panose="020B0604030504040204" pitchFamily="34" charset="-120"/>
                  <a:ea typeface="微軟正黑體" panose="020B0604030504040204" pitchFamily="34" charset="-120"/>
                </a:rPr>
                <a:t>因應</a:t>
              </a:r>
              <a:r>
                <a:rPr lang="zh-TW" altLang="en-US" b="1" dirty="0">
                  <a:solidFill>
                    <a:schemeClr val="tx1"/>
                  </a:solidFill>
                  <a:latin typeface="微軟正黑體" panose="020B0604030504040204" pitchFamily="34" charset="-120"/>
                  <a:ea typeface="微軟正黑體" panose="020B0604030504040204" pitchFamily="34" charset="-120"/>
                </a:rPr>
                <a:t>新課綱課程</a:t>
              </a:r>
              <a:r>
                <a:rPr lang="zh-TW" altLang="en-US" dirty="0">
                  <a:solidFill>
                    <a:schemeClr val="tx1"/>
                  </a:solidFill>
                  <a:latin typeface="微軟正黑體" panose="020B0604030504040204" pitchFamily="34" charset="-120"/>
                  <a:ea typeface="微軟正黑體" panose="020B0604030504040204" pitchFamily="34" charset="-120"/>
                </a:rPr>
                <a:t>選修、上傳學習歷程檔案的需求</a:t>
              </a:r>
            </a:p>
          </p:txBody>
        </p:sp>
        <p:sp>
          <p:nvSpPr>
            <p:cNvPr id="5" name="橢圓 4"/>
            <p:cNvSpPr/>
            <p:nvPr/>
          </p:nvSpPr>
          <p:spPr>
            <a:xfrm>
              <a:off x="3134706" y="4573246"/>
              <a:ext cx="749395" cy="7113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latin typeface="Arial Black" panose="020B0A04020102020204" pitchFamily="34" charset="0"/>
                </a:rPr>
                <a:t>1</a:t>
              </a:r>
              <a:endParaRPr lang="zh-TW" altLang="en-US" sz="4000" b="1" dirty="0">
                <a:latin typeface="Arial Black" panose="020B0A04020102020204" pitchFamily="34" charset="0"/>
              </a:endParaRPr>
            </a:p>
          </p:txBody>
        </p:sp>
        <p:sp>
          <p:nvSpPr>
            <p:cNvPr id="6" name="橢圓 5"/>
            <p:cNvSpPr/>
            <p:nvPr/>
          </p:nvSpPr>
          <p:spPr>
            <a:xfrm>
              <a:off x="4523553" y="3464143"/>
              <a:ext cx="749395" cy="711382"/>
            </a:xfrm>
            <a:prstGeom prst="ellipse">
              <a:avLst/>
            </a:prstGeom>
            <a:solidFill>
              <a:srgbClr val="0A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latin typeface="Arial Black" panose="020B0A04020102020204" pitchFamily="34" charset="0"/>
                </a:rPr>
                <a:t>2</a:t>
              </a:r>
              <a:endParaRPr lang="zh-TW" altLang="en-US" sz="4000" b="1" dirty="0">
                <a:latin typeface="Arial Black" panose="020B0A04020102020204" pitchFamily="34" charset="0"/>
              </a:endParaRPr>
            </a:p>
          </p:txBody>
        </p:sp>
        <p:sp>
          <p:nvSpPr>
            <p:cNvPr id="7" name="橢圓 6"/>
            <p:cNvSpPr/>
            <p:nvPr/>
          </p:nvSpPr>
          <p:spPr>
            <a:xfrm>
              <a:off x="6781149" y="3502834"/>
              <a:ext cx="749395" cy="711382"/>
            </a:xfrm>
            <a:prstGeom prst="ellipse">
              <a:avLst/>
            </a:prstGeom>
            <a:solidFill>
              <a:srgbClr val="FFA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latin typeface="Arial Black" panose="020B0A04020102020204" pitchFamily="34" charset="0"/>
                </a:rPr>
                <a:t>3</a:t>
              </a:r>
              <a:endParaRPr lang="zh-TW" altLang="en-US" sz="4000" b="1" dirty="0">
                <a:latin typeface="Arial Black" panose="020B0A04020102020204" pitchFamily="34" charset="0"/>
              </a:endParaRPr>
            </a:p>
          </p:txBody>
        </p:sp>
        <p:sp>
          <p:nvSpPr>
            <p:cNvPr id="8" name="橢圓 7"/>
            <p:cNvSpPr/>
            <p:nvPr/>
          </p:nvSpPr>
          <p:spPr>
            <a:xfrm>
              <a:off x="8217554" y="4781098"/>
              <a:ext cx="749395" cy="71138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latin typeface="Arial Black" panose="020B0A04020102020204" pitchFamily="34" charset="0"/>
                </a:rPr>
                <a:t>4</a:t>
              </a:r>
              <a:endParaRPr lang="zh-TW" altLang="en-US" sz="4000" b="1" dirty="0">
                <a:latin typeface="Arial Black" panose="020B0A04020102020204" pitchFamily="34" charset="0"/>
              </a:endParaRPr>
            </a:p>
          </p:txBody>
        </p:sp>
        <p:cxnSp>
          <p:nvCxnSpPr>
            <p:cNvPr id="9" name="直線單箭頭接點 8"/>
            <p:cNvCxnSpPr/>
            <p:nvPr/>
          </p:nvCxnSpPr>
          <p:spPr>
            <a:xfrm flipH="1" flipV="1">
              <a:off x="3840078" y="5192098"/>
              <a:ext cx="364048" cy="280705"/>
            </a:xfrm>
            <a:prstGeom prst="straightConnector1">
              <a:avLst/>
            </a:prstGeom>
            <a:ln w="12700">
              <a:solidFill>
                <a:srgbClr val="A4C2F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H="1" flipV="1">
              <a:off x="4971102" y="4250054"/>
              <a:ext cx="100292" cy="257724"/>
            </a:xfrm>
            <a:prstGeom prst="straightConnector1">
              <a:avLst/>
            </a:prstGeom>
            <a:ln w="12700">
              <a:solidFill>
                <a:srgbClr val="A4C2F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flipV="1">
              <a:off x="6781149" y="4214218"/>
              <a:ext cx="162039" cy="285481"/>
            </a:xfrm>
            <a:prstGeom prst="straightConnector1">
              <a:avLst/>
            </a:prstGeom>
            <a:ln w="12700">
              <a:solidFill>
                <a:srgbClr val="A4C2F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flipV="1">
              <a:off x="7684925" y="5284628"/>
              <a:ext cx="481414" cy="207852"/>
            </a:xfrm>
            <a:prstGeom prst="straightConnector1">
              <a:avLst/>
            </a:prstGeom>
            <a:ln w="12700">
              <a:solidFill>
                <a:srgbClr val="A4C2F4"/>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515965" y="4002913"/>
              <a:ext cx="2496747" cy="923330"/>
            </a:xfrm>
            <a:prstGeom prst="rect">
              <a:avLst/>
            </a:prstGeom>
            <a:noFill/>
          </p:spPr>
          <p:txBody>
            <a:bodyPr wrap="square" rtlCol="0">
              <a:spAutoFit/>
            </a:bodyPr>
            <a:lstStyle/>
            <a:p>
              <a:pPr algn="ctr"/>
              <a:r>
                <a:rPr lang="zh-TW" altLang="en-US" dirty="0">
                  <a:solidFill>
                    <a:schemeClr val="tx1"/>
                  </a:solidFill>
                  <a:latin typeface="微軟正黑體" panose="020B0604030504040204" pitchFamily="34" charset="-120"/>
                  <a:ea typeface="微軟正黑體" panose="020B0604030504040204" pitchFamily="34" charset="-120"/>
                </a:rPr>
                <a:t>了解自己興趣，也</a:t>
              </a:r>
              <a:r>
                <a:rPr lang="zh-TW" altLang="en-US" dirty="0">
                  <a:latin typeface="微軟正黑體" panose="020B0604030504040204" pitchFamily="34" charset="-120"/>
                  <a:ea typeface="微軟正黑體" panose="020B0604030504040204" pitchFamily="34" charset="-120"/>
                </a:rPr>
                <a:t>利用</a:t>
              </a:r>
              <a:r>
                <a:rPr lang="zh-TW" altLang="en-US" b="1" dirty="0">
                  <a:latin typeface="微軟正黑體" panose="020B0604030504040204" pitchFamily="34" charset="-120"/>
                  <a:ea typeface="微軟正黑體" panose="020B0604030504040204" pitchFamily="34" charset="-120"/>
                </a:rPr>
                <a:t>興趣代碼</a:t>
              </a:r>
              <a:r>
                <a:rPr lang="zh-TW" altLang="en-US" dirty="0">
                  <a:solidFill>
                    <a:schemeClr val="tx1"/>
                  </a:solidFill>
                  <a:latin typeface="微軟正黑體" panose="020B0604030504040204" pitchFamily="34" charset="-120"/>
                  <a:ea typeface="微軟正黑體" panose="020B0604030504040204" pitchFamily="34" charset="-120"/>
                </a:rPr>
                <a:t>適配出喜歡的學群學類</a:t>
              </a:r>
            </a:p>
          </p:txBody>
        </p:sp>
        <p:sp>
          <p:nvSpPr>
            <p:cNvPr id="14" name="文字方塊 13"/>
            <p:cNvSpPr txBox="1"/>
            <p:nvPr/>
          </p:nvSpPr>
          <p:spPr>
            <a:xfrm>
              <a:off x="2382825" y="2199890"/>
              <a:ext cx="3317400" cy="646331"/>
            </a:xfrm>
            <a:prstGeom prst="rect">
              <a:avLst/>
            </a:prstGeom>
            <a:noFill/>
          </p:spPr>
          <p:txBody>
            <a:bodyPr wrap="square" rtlCol="0">
              <a:spAutoFit/>
            </a:bodyPr>
            <a:lstStyle/>
            <a:p>
              <a:pPr algn="ctr"/>
              <a:r>
                <a:rPr lang="zh-TW" altLang="en-US" dirty="0">
                  <a:solidFill>
                    <a:schemeClr val="tx1"/>
                  </a:solidFill>
                  <a:latin typeface="微軟正黑體" panose="020B0604030504040204" pitchFamily="34" charset="-120"/>
                  <a:ea typeface="微軟正黑體" panose="020B0604030504040204" pitchFamily="34" charset="-120"/>
                </a:rPr>
                <a:t>生涯探索後，知道自己可能有</a:t>
              </a:r>
              <a:r>
                <a:rPr lang="zh-TW" altLang="en-US" b="1" dirty="0">
                  <a:solidFill>
                    <a:schemeClr val="tx1"/>
                  </a:solidFill>
                  <a:latin typeface="微軟正黑體" panose="020B0604030504040204" pitchFamily="34" charset="-120"/>
                  <a:ea typeface="微軟正黑體" panose="020B0604030504040204" pitchFamily="34" charset="-120"/>
                </a:rPr>
                <a:t>好幾個感興趣的學群學類學系</a:t>
              </a:r>
            </a:p>
          </p:txBody>
        </p:sp>
        <p:sp>
          <p:nvSpPr>
            <p:cNvPr id="15" name="文字方塊 14"/>
            <p:cNvSpPr txBox="1"/>
            <p:nvPr/>
          </p:nvSpPr>
          <p:spPr>
            <a:xfrm>
              <a:off x="6342104" y="2247200"/>
              <a:ext cx="3201275" cy="646331"/>
            </a:xfrm>
            <a:prstGeom prst="rect">
              <a:avLst/>
            </a:prstGeom>
            <a:noFill/>
          </p:spPr>
          <p:txBody>
            <a:bodyPr wrap="square" rtlCol="0">
              <a:spAutoFit/>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擅長特定科目或對特定科目感到有興趣</a:t>
              </a:r>
              <a:r>
                <a:rPr lang="zh-TW" altLang="en-US" dirty="0">
                  <a:solidFill>
                    <a:schemeClr val="tx1"/>
                  </a:solidFill>
                  <a:latin typeface="微軟正黑體" panose="020B0604030504040204" pitchFamily="34" charset="-120"/>
                  <a:ea typeface="微軟正黑體" panose="020B0604030504040204" pitchFamily="34" charset="-120"/>
                </a:rPr>
                <a:t>的學生</a:t>
              </a:r>
            </a:p>
          </p:txBody>
        </p:sp>
        <p:sp>
          <p:nvSpPr>
            <p:cNvPr id="17" name="文字方塊 16"/>
            <p:cNvSpPr txBox="1"/>
            <p:nvPr/>
          </p:nvSpPr>
          <p:spPr>
            <a:xfrm>
              <a:off x="582492" y="3573439"/>
              <a:ext cx="2357323" cy="400110"/>
            </a:xfrm>
            <a:prstGeom prst="rect">
              <a:avLst/>
            </a:prstGeom>
            <a:solidFill>
              <a:srgbClr val="FFC000"/>
            </a:solidFill>
          </p:spPr>
          <p:txBody>
            <a:bodyPr wrap="squar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認識學群學類</a:t>
              </a:r>
            </a:p>
          </p:txBody>
        </p:sp>
        <p:sp>
          <p:nvSpPr>
            <p:cNvPr id="18" name="文字方塊 17"/>
            <p:cNvSpPr txBox="1"/>
            <p:nvPr/>
          </p:nvSpPr>
          <p:spPr>
            <a:xfrm>
              <a:off x="2445920" y="1775365"/>
              <a:ext cx="3156834" cy="400110"/>
            </a:xfrm>
            <a:prstGeom prst="rect">
              <a:avLst/>
            </a:prstGeom>
            <a:solidFill>
              <a:srgbClr val="0AA9B5"/>
            </a:solidFill>
          </p:spPr>
          <p:txBody>
            <a:bodyPr wrap="squar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清楚了解相似差異</a:t>
              </a:r>
            </a:p>
          </p:txBody>
        </p:sp>
        <p:sp>
          <p:nvSpPr>
            <p:cNvPr id="19" name="文字方塊 18"/>
            <p:cNvSpPr txBox="1"/>
            <p:nvPr/>
          </p:nvSpPr>
          <p:spPr>
            <a:xfrm>
              <a:off x="6342105" y="1793441"/>
              <a:ext cx="3201275" cy="400110"/>
            </a:xfrm>
            <a:prstGeom prst="rect">
              <a:avLst/>
            </a:prstGeom>
            <a:solidFill>
              <a:srgbClr val="FFAA96"/>
            </a:solidFill>
          </p:spPr>
          <p:txBody>
            <a:bodyPr wrap="squar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學科能力的自我評估</a:t>
              </a:r>
            </a:p>
          </p:txBody>
        </p:sp>
        <p:sp>
          <p:nvSpPr>
            <p:cNvPr id="20" name="文字方塊 19"/>
            <p:cNvSpPr txBox="1"/>
            <p:nvPr/>
          </p:nvSpPr>
          <p:spPr>
            <a:xfrm>
              <a:off x="8966949" y="3649512"/>
              <a:ext cx="2912332" cy="400110"/>
            </a:xfrm>
            <a:prstGeom prst="rect">
              <a:avLst/>
            </a:prstGeom>
            <a:solidFill>
              <a:srgbClr val="29555D"/>
            </a:solidFill>
          </p:spPr>
          <p:txBody>
            <a:bodyPr wrap="square" rtlCol="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新課綱的探索引導</a:t>
              </a:r>
            </a:p>
          </p:txBody>
        </p:sp>
        <p:sp>
          <p:nvSpPr>
            <p:cNvPr id="21" name="文字方塊 20"/>
            <p:cNvSpPr txBox="1"/>
            <p:nvPr/>
          </p:nvSpPr>
          <p:spPr>
            <a:xfrm>
              <a:off x="578525" y="4844795"/>
              <a:ext cx="2493365" cy="646331"/>
            </a:xfrm>
            <a:prstGeom prst="rect">
              <a:avLst/>
            </a:prstGeom>
            <a:noFill/>
          </p:spPr>
          <p:txBody>
            <a:bodyPr wrap="square" rtlCol="0">
              <a:spAutoFit/>
            </a:bodyPr>
            <a:lstStyle/>
            <a:p>
              <a:pPr algn="ctr"/>
              <a:r>
                <a:rPr lang="zh-TW" altLang="en-US" b="1" dirty="0">
                  <a:solidFill>
                    <a:srgbClr val="FFC000"/>
                  </a:solidFill>
                  <a:latin typeface="微軟正黑體" panose="020B0604030504040204" pitchFamily="34" charset="-120"/>
                  <a:ea typeface="微軟正黑體" panose="020B0604030504040204" pitchFamily="34" charset="-120"/>
                </a:rPr>
                <a:t>推薦使用：</a:t>
              </a:r>
              <a:endParaRPr lang="en-US" altLang="zh-TW" b="1" dirty="0">
                <a:solidFill>
                  <a:srgbClr val="FFC000"/>
                </a:solidFill>
                <a:latin typeface="微軟正黑體" panose="020B0604030504040204" pitchFamily="34" charset="-120"/>
                <a:ea typeface="微軟正黑體" panose="020B0604030504040204" pitchFamily="34" charset="-120"/>
              </a:endParaRPr>
            </a:p>
            <a:p>
              <a:pPr algn="ctr"/>
              <a:r>
                <a:rPr lang="zh-TW" altLang="en-US" b="1" dirty="0">
                  <a:solidFill>
                    <a:srgbClr val="FFC000"/>
                  </a:solidFill>
                  <a:latin typeface="微軟正黑體" panose="020B0604030504040204" pitchFamily="34" charset="-120"/>
                  <a:ea typeface="微軟正黑體" panose="020B0604030504040204" pitchFamily="34" charset="-120"/>
                </a:rPr>
                <a:t>認識學群、認識學類</a:t>
              </a:r>
            </a:p>
          </p:txBody>
        </p:sp>
        <p:sp>
          <p:nvSpPr>
            <p:cNvPr id="22" name="文字方塊 21"/>
            <p:cNvSpPr txBox="1"/>
            <p:nvPr/>
          </p:nvSpPr>
          <p:spPr>
            <a:xfrm>
              <a:off x="2855225" y="2794230"/>
              <a:ext cx="2515757" cy="369332"/>
            </a:xfrm>
            <a:prstGeom prst="rect">
              <a:avLst/>
            </a:prstGeom>
            <a:noFill/>
          </p:spPr>
          <p:txBody>
            <a:bodyPr wrap="square" rtlCol="0">
              <a:spAutoFit/>
            </a:bodyPr>
            <a:lstStyle/>
            <a:p>
              <a:r>
                <a:rPr lang="zh-TW" altLang="en-US" b="1" dirty="0">
                  <a:solidFill>
                    <a:srgbClr val="0AA9B5"/>
                  </a:solidFill>
                  <a:latin typeface="微軟正黑體" panose="020B0604030504040204" pitchFamily="34" charset="-120"/>
                  <a:ea typeface="微軟正黑體" panose="020B0604030504040204" pitchFamily="34" charset="-120"/>
                </a:rPr>
                <a:t>推薦使用：比較功能</a:t>
              </a:r>
              <a:endParaRPr lang="en-US" altLang="zh-TW" b="1" dirty="0">
                <a:solidFill>
                  <a:srgbClr val="0AA9B5"/>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6276204" y="2794230"/>
              <a:ext cx="3478522" cy="369332"/>
            </a:xfrm>
            <a:prstGeom prst="rect">
              <a:avLst/>
            </a:prstGeom>
            <a:noFill/>
          </p:spPr>
          <p:txBody>
            <a:bodyPr wrap="square" rtlCol="0">
              <a:spAutoFit/>
            </a:bodyPr>
            <a:lstStyle/>
            <a:p>
              <a:r>
                <a:rPr lang="zh-TW" altLang="en-US" b="1" dirty="0">
                  <a:solidFill>
                    <a:srgbClr val="FFAA96"/>
                  </a:solidFill>
                  <a:latin typeface="微軟正黑體" panose="020B0604030504040204" pitchFamily="34" charset="-120"/>
                  <a:ea typeface="微軟正黑體" panose="020B0604030504040204" pitchFamily="34" charset="-120"/>
                </a:rPr>
                <a:t>推薦使用：探索系列、進階適配</a:t>
              </a:r>
            </a:p>
          </p:txBody>
        </p:sp>
        <p:sp>
          <p:nvSpPr>
            <p:cNvPr id="24" name="文字方塊 23"/>
            <p:cNvSpPr txBox="1"/>
            <p:nvPr/>
          </p:nvSpPr>
          <p:spPr>
            <a:xfrm>
              <a:off x="9306456" y="4669382"/>
              <a:ext cx="2493365" cy="646331"/>
            </a:xfrm>
            <a:prstGeom prst="rect">
              <a:avLst/>
            </a:prstGeom>
            <a:noFill/>
          </p:spPr>
          <p:txBody>
            <a:bodyPr wrap="square" rtlCol="0">
              <a:spAutoFit/>
            </a:bodyPr>
            <a:lstStyle/>
            <a:p>
              <a:pPr algn="ctr"/>
              <a:r>
                <a:rPr lang="zh-TW" altLang="en-US" b="1" dirty="0">
                  <a:solidFill>
                    <a:srgbClr val="29555D"/>
                  </a:solidFill>
                  <a:latin typeface="微軟正黑體" panose="020B0604030504040204" pitchFamily="34" charset="-120"/>
                  <a:ea typeface="微軟正黑體" panose="020B0604030504040204" pitchFamily="34" charset="-120"/>
                </a:rPr>
                <a:t>推薦使用：</a:t>
              </a:r>
              <a:endParaRPr lang="en-US" altLang="zh-TW" b="1" dirty="0">
                <a:solidFill>
                  <a:srgbClr val="29555D"/>
                </a:solidFill>
                <a:latin typeface="微軟正黑體" panose="020B0604030504040204" pitchFamily="34" charset="-120"/>
                <a:ea typeface="微軟正黑體" panose="020B0604030504040204" pitchFamily="34" charset="-120"/>
              </a:endParaRPr>
            </a:p>
            <a:p>
              <a:pPr algn="ctr"/>
              <a:r>
                <a:rPr lang="zh-TW" altLang="en-US" b="1" dirty="0">
                  <a:solidFill>
                    <a:srgbClr val="29555D"/>
                  </a:solidFill>
                  <a:latin typeface="微軟正黑體" panose="020B0604030504040204" pitchFamily="34" charset="-120"/>
                  <a:ea typeface="微軟正黑體" panose="020B0604030504040204" pitchFamily="34" charset="-120"/>
                </a:rPr>
                <a:t>三年行動、學習案例</a:t>
              </a:r>
            </a:p>
          </p:txBody>
        </p:sp>
        <p:pic>
          <p:nvPicPr>
            <p:cNvPr id="25" name="圖片 24"/>
            <p:cNvPicPr>
              <a:picLocks noChangeAspect="1"/>
            </p:cNvPicPr>
            <p:nvPr/>
          </p:nvPicPr>
          <p:blipFill rotWithShape="1">
            <a:blip r:embed="rId2"/>
            <a:srcRect l="12605" r="23633"/>
            <a:stretch/>
          </p:blipFill>
          <p:spPr>
            <a:xfrm>
              <a:off x="4510207" y="4989713"/>
              <a:ext cx="2765399" cy="1292770"/>
            </a:xfrm>
            <a:prstGeom prst="flowChartAlternateProcess">
              <a:avLst/>
            </a:prstGeom>
          </p:spPr>
        </p:pic>
        <p:sp>
          <p:nvSpPr>
            <p:cNvPr id="26" name="橢圓 25"/>
            <p:cNvSpPr/>
            <p:nvPr/>
          </p:nvSpPr>
          <p:spPr>
            <a:xfrm>
              <a:off x="4283549" y="4507778"/>
              <a:ext cx="3313152" cy="303214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8" name="文字方塊 27"/>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21</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27036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40080" y="183533"/>
            <a:ext cx="10809514" cy="1077218"/>
          </a:xfrm>
        </p:spPr>
        <p:txBody>
          <a:bodyPr/>
          <a:lstStyle/>
          <a:p>
            <a:r>
              <a:rPr lang="zh-TW" altLang="en-US" b="1" dirty="0">
                <a:solidFill>
                  <a:schemeClr val="accent4"/>
                </a:solidFill>
              </a:rPr>
              <a:t>善用技專校院招生選才內涵網站</a:t>
            </a:r>
            <a:r>
              <a:rPr lang="zh-TW" altLang="en-US" b="1" dirty="0"/>
              <a:t>，了解發展進路與學習準備</a:t>
            </a:r>
          </a:p>
        </p:txBody>
      </p:sp>
      <p:pic>
        <p:nvPicPr>
          <p:cNvPr id="5" name="圖片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3409" y="1967214"/>
            <a:ext cx="1952898" cy="1952898"/>
          </a:xfrm>
          <a:prstGeom prst="rect">
            <a:avLst/>
          </a:prstGeom>
        </p:spPr>
      </p:pic>
      <p:sp>
        <p:nvSpPr>
          <p:cNvPr id="6" name="文字方塊 5"/>
          <p:cNvSpPr txBox="1"/>
          <p:nvPr/>
        </p:nvSpPr>
        <p:spPr>
          <a:xfrm>
            <a:off x="9851649" y="3767417"/>
            <a:ext cx="2196784" cy="572464"/>
          </a:xfrm>
          <a:prstGeom prst="rect">
            <a:avLst/>
          </a:prstGeom>
          <a:noFill/>
        </p:spPr>
        <p:txBody>
          <a:bodyPr wrap="square" rtlCol="0">
            <a:spAutoFit/>
          </a:bodyPr>
          <a:lstStyle/>
          <a:p>
            <a:pPr>
              <a:lnSpc>
                <a:spcPct val="130000"/>
              </a:lnSpc>
              <a:spcBef>
                <a:spcPts val="600"/>
              </a:spcBef>
            </a:pPr>
            <a:r>
              <a:rPr lang="en-US" altLang="zh-TW" sz="1200" dirty="0">
                <a:solidFill>
                  <a:srgbClr val="002060"/>
                </a:solidFill>
              </a:rPr>
              <a:t>https://www.techadmi.edu.tw/111new//apply</a:t>
            </a:r>
            <a:endParaRPr lang="zh-TW" altLang="en-US" sz="1200" kern="0" dirty="0">
              <a:solidFill>
                <a:srgbClr val="002060"/>
              </a:solidFill>
              <a:latin typeface="微软雅黑" panose="020B0503020204020204" pitchFamily="34" charset="-122"/>
              <a:ea typeface="微软雅黑" panose="020B0503020204020204" pitchFamily="34" charset="-122"/>
              <a:cs typeface="+mn-ea"/>
              <a:sym typeface="+mn-lt"/>
            </a:endParaRPr>
          </a:p>
        </p:txBody>
      </p:sp>
      <p:pic>
        <p:nvPicPr>
          <p:cNvPr id="3" name="圖片 2"/>
          <p:cNvPicPr>
            <a:picLocks noChangeAspect="1"/>
          </p:cNvPicPr>
          <p:nvPr/>
        </p:nvPicPr>
        <p:blipFill rotWithShape="1">
          <a:blip r:embed="rId4"/>
          <a:srcRect l="2163" t="9734" r="2885" b="8215"/>
          <a:stretch/>
        </p:blipFill>
        <p:spPr>
          <a:xfrm>
            <a:off x="309621" y="1391142"/>
            <a:ext cx="9439902" cy="5140964"/>
          </a:xfrm>
          <a:prstGeom prst="rect">
            <a:avLst/>
          </a:prstGeom>
        </p:spPr>
      </p:pic>
      <p:sp>
        <p:nvSpPr>
          <p:cNvPr id="7" name="文字方塊 6"/>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22</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2347151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5"/>
          </p:nvPr>
        </p:nvSpPr>
        <p:spPr>
          <a:xfrm>
            <a:off x="640080" y="186045"/>
            <a:ext cx="10816046" cy="1077218"/>
          </a:xfrm>
        </p:spPr>
        <p:txBody>
          <a:bodyPr/>
          <a:lstStyle/>
          <a:p>
            <a:r>
              <a:rPr lang="zh-TW" altLang="en-US" b="1" dirty="0">
                <a:solidFill>
                  <a:schemeClr val="accent4"/>
                </a:solidFill>
              </a:rPr>
              <a:t>善用技專校院招生選才內涵網站</a:t>
            </a:r>
            <a:r>
              <a:rPr lang="zh-TW" altLang="en-US" b="1" dirty="0"/>
              <a:t>，了解發展進路與學習準備</a:t>
            </a:r>
          </a:p>
        </p:txBody>
      </p:sp>
      <p:grpSp>
        <p:nvGrpSpPr>
          <p:cNvPr id="8" name="群組 7"/>
          <p:cNvGrpSpPr/>
          <p:nvPr/>
        </p:nvGrpSpPr>
        <p:grpSpPr>
          <a:xfrm>
            <a:off x="1250465" y="920623"/>
            <a:ext cx="8988408" cy="5780966"/>
            <a:chOff x="1620922" y="1155571"/>
            <a:chExt cx="8866231" cy="5652682"/>
          </a:xfrm>
        </p:grpSpPr>
        <p:pic>
          <p:nvPicPr>
            <p:cNvPr id="9" name="圖片 8">
              <a:extLst>
                <a:ext uri="{FF2B5EF4-FFF2-40B4-BE49-F238E27FC236}">
                  <a16:creationId xmlns:a16="http://schemas.microsoft.com/office/drawing/2014/main" id="{8BCB3283-55C7-43EC-8DDD-63FA2BB3D79C}"/>
                </a:ext>
              </a:extLst>
            </p:cNvPr>
            <p:cNvPicPr>
              <a:picLocks noChangeAspect="1"/>
            </p:cNvPicPr>
            <p:nvPr/>
          </p:nvPicPr>
          <p:blipFill>
            <a:blip r:embed="rId2"/>
            <a:stretch>
              <a:fillRect/>
            </a:stretch>
          </p:blipFill>
          <p:spPr>
            <a:xfrm>
              <a:off x="1773500" y="1341577"/>
              <a:ext cx="4200681" cy="3721020"/>
            </a:xfrm>
            <a:prstGeom prst="rect">
              <a:avLst/>
            </a:prstGeom>
          </p:spPr>
        </p:pic>
        <p:sp>
          <p:nvSpPr>
            <p:cNvPr id="10" name="矩形 9"/>
            <p:cNvSpPr/>
            <p:nvPr/>
          </p:nvSpPr>
          <p:spPr>
            <a:xfrm>
              <a:off x="5939538" y="1155571"/>
              <a:ext cx="4547615" cy="1040285"/>
            </a:xfrm>
            <a:prstGeom prst="rect">
              <a:avLst/>
            </a:prstGeom>
          </p:spPr>
          <p:txBody>
            <a:bodyPr wrap="square">
              <a:spAutoFit/>
            </a:bodyPr>
            <a:lstStyle/>
            <a:p>
              <a:pPr marL="285750" indent="-285750">
                <a:lnSpc>
                  <a:spcPct val="110000"/>
                </a:lnSpc>
                <a:buFont typeface="Wingdings" panose="05000000000000000000" pitchFamily="2" charset="2"/>
                <a:buChar char="l"/>
              </a:pPr>
              <a:r>
                <a:rPr lang="en-US" altLang="zh-TW" sz="1400" b="1" dirty="0">
                  <a:solidFill>
                    <a:schemeClr val="tx1">
                      <a:lumMod val="75000"/>
                      <a:lumOff val="25000"/>
                    </a:schemeClr>
                  </a:solidFill>
                  <a:latin typeface="微軟正黑體" panose="020B0604030504040204" pitchFamily="34" charset="-120"/>
                  <a:ea typeface="微軟正黑體" panose="020B0604030504040204" pitchFamily="34" charset="-120"/>
                </a:rPr>
                <a:t>111</a:t>
              </a: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學年度招生選才內涵網站：</a:t>
              </a:r>
              <a:endParaRPr lang="en-US" altLang="zh-TW" sz="1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742950" lvl="1" indent="-285750">
                <a:lnSpc>
                  <a:spcPct val="110000"/>
                </a:lnSpc>
                <a:buFont typeface="Wingdings" panose="05000000000000000000" pitchFamily="2" charset="2"/>
                <a:buChar char="ü"/>
              </a:pP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搜尋方法多元</a:t>
              </a:r>
              <a:endParaRPr lang="en-US" altLang="zh-TW" sz="14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marL="742950" lvl="1" indent="-285750">
                <a:lnSpc>
                  <a:spcPct val="110000"/>
                </a:lnSpc>
                <a:buFont typeface="Wingdings" panose="05000000000000000000" pitchFamily="2" charset="2"/>
                <a:buChar char="ü"/>
              </a:pP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依招生校系、招生群</a:t>
              </a:r>
              <a:r>
                <a:rPr lang="en-US" altLang="zh-TW" sz="1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類</a:t>
              </a:r>
              <a:r>
                <a:rPr lang="en-US" altLang="zh-TW" sz="14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400" b="1" dirty="0">
                  <a:solidFill>
                    <a:schemeClr val="tx1">
                      <a:lumMod val="75000"/>
                      <a:lumOff val="25000"/>
                    </a:schemeClr>
                  </a:solidFill>
                  <a:latin typeface="微軟正黑體" panose="020B0604030504040204" pitchFamily="34" charset="-120"/>
                  <a:ea typeface="微軟正黑體" panose="020B0604030504040204" pitchFamily="34" charset="-120"/>
                </a:rPr>
                <a:t>別或自訂條件，皆可搜尋快速比較</a:t>
              </a:r>
              <a:endParaRPr lang="en-US" altLang="zh-TW" sz="14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11" name="圖片 10" descr="畫面剪輯"/>
            <p:cNvPicPr>
              <a:picLocks noChangeAspect="1"/>
            </p:cNvPicPr>
            <p:nvPr/>
          </p:nvPicPr>
          <p:blipFill rotWithShape="1">
            <a:blip r:embed="rId3" cstate="print">
              <a:extLst>
                <a:ext uri="{28A0092B-C50C-407E-A947-70E740481C1C}">
                  <a14:useLocalDpi xmlns:a14="http://schemas.microsoft.com/office/drawing/2010/main" val="0"/>
                </a:ext>
              </a:extLst>
            </a:blip>
            <a:srcRect b="25788"/>
            <a:stretch/>
          </p:blipFill>
          <p:spPr>
            <a:xfrm>
              <a:off x="6398126" y="2145052"/>
              <a:ext cx="3947267" cy="2639496"/>
            </a:xfrm>
            <a:prstGeom prst="rect">
              <a:avLst/>
            </a:prstGeom>
          </p:spPr>
        </p:pic>
        <p:grpSp>
          <p:nvGrpSpPr>
            <p:cNvPr id="12" name="群組 11"/>
            <p:cNvGrpSpPr/>
            <p:nvPr/>
          </p:nvGrpSpPr>
          <p:grpSpPr>
            <a:xfrm>
              <a:off x="6345234" y="5092985"/>
              <a:ext cx="4141918" cy="1412466"/>
              <a:chOff x="4802426" y="5069213"/>
              <a:chExt cx="5068170" cy="1761610"/>
            </a:xfrm>
          </p:grpSpPr>
          <p:pic>
            <p:nvPicPr>
              <p:cNvPr id="17" name="圖片 16" descr="畫面剪輯"/>
              <p:cNvPicPr>
                <a:picLocks noChangeAspect="1"/>
              </p:cNvPicPr>
              <p:nvPr/>
            </p:nvPicPr>
            <p:blipFill rotWithShape="1">
              <a:blip r:embed="rId4">
                <a:extLst>
                  <a:ext uri="{28A0092B-C50C-407E-A947-70E740481C1C}">
                    <a14:useLocalDpi xmlns:a14="http://schemas.microsoft.com/office/drawing/2010/main" val="0"/>
                  </a:ext>
                </a:extLst>
              </a:blip>
              <a:srcRect r="17852"/>
              <a:stretch/>
            </p:blipFill>
            <p:spPr>
              <a:xfrm>
                <a:off x="4828308" y="5234337"/>
                <a:ext cx="5042288" cy="1596486"/>
              </a:xfrm>
              <a:prstGeom prst="rect">
                <a:avLst/>
              </a:prstGeom>
            </p:spPr>
          </p:pic>
          <p:sp>
            <p:nvSpPr>
              <p:cNvPr id="18" name="文字方塊 17"/>
              <p:cNvSpPr txBox="1"/>
              <p:nvPr/>
            </p:nvSpPr>
            <p:spPr>
              <a:xfrm>
                <a:off x="4802426" y="5069213"/>
                <a:ext cx="4660228" cy="422240"/>
              </a:xfrm>
              <a:prstGeom prst="rect">
                <a:avLst/>
              </a:prstGeom>
              <a:solidFill>
                <a:schemeClr val="bg1"/>
              </a:solidFill>
              <a:ln w="76200">
                <a:solidFill>
                  <a:srgbClr val="FF0000"/>
                </a:solidFill>
                <a:prstDash val="sysDash"/>
              </a:ln>
            </p:spPr>
            <p:txBody>
              <a:bodyPr wrap="square" rtlCol="0">
                <a:spAutoFit/>
              </a:bodyPr>
              <a:lstStyle/>
              <a:p>
                <a:r>
                  <a:rPr lang="zh-TW" altLang="en-US" sz="1600" b="1" dirty="0">
                    <a:solidFill>
                      <a:srgbClr val="FF0000"/>
                    </a:solidFill>
                    <a:latin typeface="微軟正黑體" panose="020B0604030504040204" pitchFamily="34" charset="-120"/>
                    <a:ea typeface="微軟正黑體" panose="020B0604030504040204" pitchFamily="34" charset="-120"/>
                  </a:rPr>
                  <a:t>自行設定搜尋條件</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關鍵字</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進行資料檢索</a:t>
                </a:r>
              </a:p>
            </p:txBody>
          </p:sp>
        </p:grpSp>
        <p:sp>
          <p:nvSpPr>
            <p:cNvPr id="13" name="文字方塊 12"/>
            <p:cNvSpPr txBox="1"/>
            <p:nvPr/>
          </p:nvSpPr>
          <p:spPr>
            <a:xfrm>
              <a:off x="8122278" y="2724029"/>
              <a:ext cx="2223115"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依招生群</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類</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別查詢</a:t>
              </a:r>
            </a:p>
          </p:txBody>
        </p:sp>
        <p:sp>
          <p:nvSpPr>
            <p:cNvPr id="14" name="文字方塊 13">
              <a:extLst>
                <a:ext uri="{FF2B5EF4-FFF2-40B4-BE49-F238E27FC236}">
                  <a16:creationId xmlns:a16="http://schemas.microsoft.com/office/drawing/2014/main" id="{B3B1CFD2-4B5A-450A-9520-8F6FD2B39D1A}"/>
                </a:ext>
              </a:extLst>
            </p:cNvPr>
            <p:cNvSpPr txBox="1"/>
            <p:nvPr/>
          </p:nvSpPr>
          <p:spPr>
            <a:xfrm>
              <a:off x="2341465" y="4453462"/>
              <a:ext cx="2693810"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依入學管道查詢</a:t>
              </a:r>
            </a:p>
          </p:txBody>
        </p:sp>
        <p:pic>
          <p:nvPicPr>
            <p:cNvPr id="15" name="圖片 14">
              <a:extLst>
                <a:ext uri="{FF2B5EF4-FFF2-40B4-BE49-F238E27FC236}">
                  <a16:creationId xmlns:a16="http://schemas.microsoft.com/office/drawing/2014/main" id="{44789CB5-0DFC-4EEC-AF80-5FFE90FE0B2B}"/>
                </a:ext>
              </a:extLst>
            </p:cNvPr>
            <p:cNvPicPr>
              <a:picLocks noChangeAspect="1"/>
            </p:cNvPicPr>
            <p:nvPr/>
          </p:nvPicPr>
          <p:blipFill>
            <a:blip r:embed="rId5"/>
            <a:stretch>
              <a:fillRect/>
            </a:stretch>
          </p:blipFill>
          <p:spPr>
            <a:xfrm>
              <a:off x="1773499" y="5027847"/>
              <a:ext cx="3464052" cy="1780406"/>
            </a:xfrm>
            <a:prstGeom prst="rect">
              <a:avLst/>
            </a:prstGeom>
          </p:spPr>
        </p:pic>
        <p:sp>
          <p:nvSpPr>
            <p:cNvPr id="16" name="文字方塊 15"/>
            <p:cNvSpPr txBox="1"/>
            <p:nvPr/>
          </p:nvSpPr>
          <p:spPr>
            <a:xfrm>
              <a:off x="1620922" y="5233647"/>
              <a:ext cx="2067449" cy="369332"/>
            </a:xfrm>
            <a:prstGeom prst="rect">
              <a:avLst/>
            </a:prstGeom>
            <a:noFill/>
          </p:spPr>
          <p:txBody>
            <a:bodyPr wrap="square" rtlCol="0">
              <a:spAutoFit/>
            </a:bodyPr>
            <a:lstStyle/>
            <a:p>
              <a:r>
                <a:rPr lang="zh-TW" altLang="en-US" b="1" dirty="0">
                  <a:solidFill>
                    <a:srgbClr val="FF0000"/>
                  </a:solidFill>
                  <a:latin typeface="微軟正黑體" panose="020B0604030504040204" pitchFamily="34" charset="-120"/>
                  <a:ea typeface="微軟正黑體" panose="020B0604030504040204" pitchFamily="34" charset="-120"/>
                </a:rPr>
                <a:t>依地區、校查詢</a:t>
              </a:r>
            </a:p>
          </p:txBody>
        </p:sp>
      </p:grpSp>
      <p:sp>
        <p:nvSpPr>
          <p:cNvPr id="19" name="文字方塊 18"/>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23</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378509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sz="quarter" idx="11"/>
          </p:nvPr>
        </p:nvSpPr>
        <p:spPr>
          <a:xfrm>
            <a:off x="1221881" y="-331986"/>
            <a:ext cx="3584636" cy="7786747"/>
          </a:xfrm>
        </p:spPr>
        <p:txBody>
          <a:bodyPr/>
          <a:lstStyle/>
          <a:p>
            <a:r>
              <a:rPr lang="en-US" altLang="zh-TW" sz="50000" dirty="0"/>
              <a:t>3</a:t>
            </a:r>
            <a:endParaRPr lang="zh-TW" altLang="en-US" sz="50000" dirty="0"/>
          </a:p>
        </p:txBody>
      </p:sp>
      <p:sp>
        <p:nvSpPr>
          <p:cNvPr id="6" name="文字版面配置區 5"/>
          <p:cNvSpPr>
            <a:spLocks noGrp="1"/>
          </p:cNvSpPr>
          <p:nvPr>
            <p:ph type="body" sz="quarter" idx="12"/>
          </p:nvPr>
        </p:nvSpPr>
        <p:spPr>
          <a:xfrm>
            <a:off x="4977137" y="2791947"/>
            <a:ext cx="5262979" cy="769441"/>
          </a:xfrm>
          <a:noFill/>
        </p:spPr>
        <p:txBody>
          <a:bodyPr/>
          <a:lstStyle/>
          <a:p>
            <a:pPr algn="ctr"/>
            <a:r>
              <a:rPr lang="zh-TW" altLang="en-US"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JhengHei" panose="020B0604030504040204" pitchFamily="34" charset="-120"/>
                <a:ea typeface="Microsoft JhengHei" panose="020B0604030504040204" pitchFamily="34" charset="-120"/>
              </a:rPr>
              <a:t>課綱執行意見與回應</a:t>
            </a:r>
            <a:endParaRPr lang="zh-TW" alt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crosoft JhengHei" panose="020B0604030504040204" pitchFamily="34" charset="-120"/>
              <a:ea typeface="Microsoft JhengHei" panose="020B0604030504040204" pitchFamily="34" charset="-120"/>
            </a:endParaRPr>
          </a:p>
        </p:txBody>
      </p:sp>
      <p:sp>
        <p:nvSpPr>
          <p:cNvPr id="4" name="文字方塊 3"/>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24</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74229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矩形: 圓角 153"/>
          <p:cNvSpPr/>
          <p:nvPr/>
        </p:nvSpPr>
        <p:spPr>
          <a:xfrm>
            <a:off x="3968593" y="1269308"/>
            <a:ext cx="3540793" cy="599441"/>
          </a:xfrm>
          <a:prstGeom prst="roundRect">
            <a:avLst>
              <a:gd name="adj" fmla="val 17600"/>
            </a:avLst>
          </a:prstGeom>
          <a:solidFill>
            <a:srgbClr val="94BFE5"/>
          </a:solidFill>
          <a:ln w="12700">
            <a:miter lim="400000"/>
          </a:ln>
        </p:spPr>
        <p:txBody>
          <a:bodyPr lIns="45719" rIns="45719" anchor="ctr"/>
          <a:lstStyle/>
          <a:p>
            <a:pPr algn="ctr">
              <a:defRPr>
                <a:solidFill>
                  <a:srgbClr val="FFFFFF"/>
                </a:solidFill>
              </a:defRPr>
            </a:pPr>
            <a:endParaRPr/>
          </a:p>
        </p:txBody>
      </p:sp>
      <p:sp>
        <p:nvSpPr>
          <p:cNvPr id="620" name="矩形: 圓角 153"/>
          <p:cNvSpPr/>
          <p:nvPr/>
        </p:nvSpPr>
        <p:spPr>
          <a:xfrm>
            <a:off x="501922" y="1243487"/>
            <a:ext cx="3095063" cy="557982"/>
          </a:xfrm>
          <a:prstGeom prst="roundRect">
            <a:avLst>
              <a:gd name="adj" fmla="val 17600"/>
            </a:avLst>
          </a:prstGeom>
          <a:solidFill>
            <a:srgbClr val="94BFE5"/>
          </a:solidFill>
          <a:ln w="12700">
            <a:miter lim="400000"/>
          </a:ln>
        </p:spPr>
        <p:txBody>
          <a:bodyPr lIns="45719" rIns="45719" anchor="ctr"/>
          <a:lstStyle/>
          <a:p>
            <a:pPr algn="ctr">
              <a:defRPr>
                <a:solidFill>
                  <a:srgbClr val="FFFFFF"/>
                </a:solidFill>
              </a:defRPr>
            </a:pPr>
            <a:endParaRPr/>
          </a:p>
        </p:txBody>
      </p:sp>
      <p:sp>
        <p:nvSpPr>
          <p:cNvPr id="621" name="矩形 4"/>
          <p:cNvSpPr txBox="1"/>
          <p:nvPr/>
        </p:nvSpPr>
        <p:spPr>
          <a:xfrm>
            <a:off x="1067909" y="234043"/>
            <a:ext cx="5896159" cy="726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a:defRPr sz="3600" b="1">
                <a:solidFill>
                  <a:srgbClr val="16537F"/>
                </a:solidFill>
                <a:effectLst>
                  <a:outerShdw blurRad="38100" dist="38100" dir="2700000" rotWithShape="0">
                    <a:srgbClr val="000000">
                      <a:alpha val="43137"/>
                    </a:srgbClr>
                  </a:outerShdw>
                </a:effectLst>
                <a:latin typeface="微軟正黑體"/>
                <a:ea typeface="微軟正黑體"/>
                <a:cs typeface="微軟正黑體"/>
                <a:sym typeface="微軟正黑體"/>
              </a:defRPr>
            </a:pPr>
            <a:r>
              <a:t>108課綱執行情形與面臨問題</a:t>
            </a:r>
          </a:p>
        </p:txBody>
      </p:sp>
      <p:sp>
        <p:nvSpPr>
          <p:cNvPr id="622" name="任意多边形: 形状 5"/>
          <p:cNvSpPr/>
          <p:nvPr/>
        </p:nvSpPr>
        <p:spPr>
          <a:xfrm>
            <a:off x="425375" y="293224"/>
            <a:ext cx="625736" cy="493854"/>
          </a:xfrm>
          <a:custGeom>
            <a:avLst/>
            <a:gdLst/>
            <a:ahLst/>
            <a:cxnLst>
              <a:cxn ang="0">
                <a:pos x="wd2" y="hd2"/>
              </a:cxn>
              <a:cxn ang="5400000">
                <a:pos x="wd2" y="hd2"/>
              </a:cxn>
              <a:cxn ang="10800000">
                <a:pos x="wd2" y="hd2"/>
              </a:cxn>
              <a:cxn ang="16200000">
                <a:pos x="wd2" y="hd2"/>
              </a:cxn>
            </a:cxnLst>
            <a:rect l="0" t="0" r="r" b="b"/>
            <a:pathLst>
              <a:path w="21600" h="21600" extrusionOk="0">
                <a:moveTo>
                  <a:pt x="10316" y="12089"/>
                </a:moveTo>
                <a:lnTo>
                  <a:pt x="8911" y="13868"/>
                </a:lnTo>
                <a:lnTo>
                  <a:pt x="8911" y="14727"/>
                </a:lnTo>
                <a:lnTo>
                  <a:pt x="10074" y="14727"/>
                </a:lnTo>
                <a:lnTo>
                  <a:pt x="10074" y="16200"/>
                </a:lnTo>
                <a:lnTo>
                  <a:pt x="10752" y="16200"/>
                </a:lnTo>
                <a:lnTo>
                  <a:pt x="12156" y="14420"/>
                </a:lnTo>
                <a:close/>
                <a:moveTo>
                  <a:pt x="15882" y="5036"/>
                </a:moveTo>
                <a:cubicBezTo>
                  <a:pt x="15816" y="5038"/>
                  <a:pt x="15748" y="5083"/>
                  <a:pt x="15679" y="5170"/>
                </a:cubicBezTo>
                <a:lnTo>
                  <a:pt x="11442" y="10539"/>
                </a:lnTo>
                <a:cubicBezTo>
                  <a:pt x="11304" y="10713"/>
                  <a:pt x="11300" y="10882"/>
                  <a:pt x="11430" y="11045"/>
                </a:cubicBezTo>
                <a:cubicBezTo>
                  <a:pt x="11559" y="11209"/>
                  <a:pt x="11692" y="11204"/>
                  <a:pt x="11829" y="11030"/>
                </a:cubicBezTo>
                <a:lnTo>
                  <a:pt x="16067" y="5661"/>
                </a:lnTo>
                <a:cubicBezTo>
                  <a:pt x="16204" y="5487"/>
                  <a:pt x="16208" y="5318"/>
                  <a:pt x="16079" y="5155"/>
                </a:cubicBezTo>
                <a:cubicBezTo>
                  <a:pt x="16014" y="5073"/>
                  <a:pt x="15949" y="5033"/>
                  <a:pt x="15882" y="5036"/>
                </a:cubicBezTo>
                <a:close/>
                <a:moveTo>
                  <a:pt x="15885" y="2945"/>
                </a:moveTo>
                <a:lnTo>
                  <a:pt x="19372" y="7364"/>
                </a:lnTo>
                <a:lnTo>
                  <a:pt x="11236" y="17673"/>
                </a:lnTo>
                <a:lnTo>
                  <a:pt x="7749" y="17673"/>
                </a:lnTo>
                <a:lnTo>
                  <a:pt x="7749" y="13255"/>
                </a:lnTo>
                <a:close/>
                <a:moveTo>
                  <a:pt x="18597" y="123"/>
                </a:moveTo>
                <a:cubicBezTo>
                  <a:pt x="18920" y="123"/>
                  <a:pt x="19195" y="266"/>
                  <a:pt x="19421" y="552"/>
                </a:cubicBezTo>
                <a:lnTo>
                  <a:pt x="21261" y="2884"/>
                </a:lnTo>
                <a:cubicBezTo>
                  <a:pt x="21487" y="3170"/>
                  <a:pt x="21600" y="3518"/>
                  <a:pt x="21600" y="3927"/>
                </a:cubicBezTo>
                <a:cubicBezTo>
                  <a:pt x="21600" y="4336"/>
                  <a:pt x="21487" y="4684"/>
                  <a:pt x="21261" y="4970"/>
                </a:cubicBezTo>
                <a:lnTo>
                  <a:pt x="20147" y="6382"/>
                </a:lnTo>
                <a:lnTo>
                  <a:pt x="16660" y="1964"/>
                </a:lnTo>
                <a:lnTo>
                  <a:pt x="17774" y="552"/>
                </a:lnTo>
                <a:cubicBezTo>
                  <a:pt x="18000" y="266"/>
                  <a:pt x="18274" y="123"/>
                  <a:pt x="18597" y="123"/>
                </a:cubicBezTo>
                <a:close/>
                <a:moveTo>
                  <a:pt x="3487" y="0"/>
                </a:moveTo>
                <a:lnTo>
                  <a:pt x="13561" y="0"/>
                </a:lnTo>
                <a:cubicBezTo>
                  <a:pt x="14069" y="0"/>
                  <a:pt x="14541" y="128"/>
                  <a:pt x="14977" y="384"/>
                </a:cubicBezTo>
                <a:cubicBezTo>
                  <a:pt x="15098" y="455"/>
                  <a:pt x="15171" y="573"/>
                  <a:pt x="15195" y="736"/>
                </a:cubicBezTo>
                <a:cubicBezTo>
                  <a:pt x="15219" y="910"/>
                  <a:pt x="15183" y="1059"/>
                  <a:pt x="15086" y="1181"/>
                </a:cubicBezTo>
                <a:lnTo>
                  <a:pt x="14493" y="1933"/>
                </a:lnTo>
                <a:cubicBezTo>
                  <a:pt x="14380" y="2076"/>
                  <a:pt x="14251" y="2117"/>
                  <a:pt x="14105" y="2056"/>
                </a:cubicBezTo>
                <a:cubicBezTo>
                  <a:pt x="13920" y="1994"/>
                  <a:pt x="13738" y="1964"/>
                  <a:pt x="13561" y="1964"/>
                </a:cubicBezTo>
                <a:lnTo>
                  <a:pt x="3487" y="1964"/>
                </a:lnTo>
                <a:cubicBezTo>
                  <a:pt x="2954" y="1964"/>
                  <a:pt x="2498" y="2204"/>
                  <a:pt x="2119" y="2685"/>
                </a:cubicBezTo>
                <a:cubicBezTo>
                  <a:pt x="1739" y="3165"/>
                  <a:pt x="1550" y="3743"/>
                  <a:pt x="1550" y="4418"/>
                </a:cubicBezTo>
                <a:lnTo>
                  <a:pt x="1550" y="17182"/>
                </a:lnTo>
                <a:cubicBezTo>
                  <a:pt x="1550" y="17857"/>
                  <a:pt x="1739" y="18435"/>
                  <a:pt x="2119" y="18915"/>
                </a:cubicBezTo>
                <a:cubicBezTo>
                  <a:pt x="2498" y="19396"/>
                  <a:pt x="2954" y="19636"/>
                  <a:pt x="3487" y="19636"/>
                </a:cubicBezTo>
                <a:lnTo>
                  <a:pt x="13561" y="19636"/>
                </a:lnTo>
                <a:cubicBezTo>
                  <a:pt x="14093" y="19636"/>
                  <a:pt x="14549" y="19396"/>
                  <a:pt x="14929" y="18915"/>
                </a:cubicBezTo>
                <a:cubicBezTo>
                  <a:pt x="15308" y="18435"/>
                  <a:pt x="15498" y="17857"/>
                  <a:pt x="15498" y="17182"/>
                </a:cubicBezTo>
                <a:lnTo>
                  <a:pt x="15498" y="15249"/>
                </a:lnTo>
                <a:cubicBezTo>
                  <a:pt x="15498" y="15116"/>
                  <a:pt x="15534" y="15003"/>
                  <a:pt x="15607" y="14911"/>
                </a:cubicBezTo>
                <a:lnTo>
                  <a:pt x="16382" y="13930"/>
                </a:lnTo>
                <a:cubicBezTo>
                  <a:pt x="16503" y="13776"/>
                  <a:pt x="16644" y="13740"/>
                  <a:pt x="16805" y="13822"/>
                </a:cubicBezTo>
                <a:cubicBezTo>
                  <a:pt x="16967" y="13904"/>
                  <a:pt x="17048" y="14052"/>
                  <a:pt x="17048" y="14267"/>
                </a:cubicBezTo>
                <a:lnTo>
                  <a:pt x="17048" y="17182"/>
                </a:lnTo>
                <a:cubicBezTo>
                  <a:pt x="17048" y="18399"/>
                  <a:pt x="16706" y="19440"/>
                  <a:pt x="16024" y="20304"/>
                </a:cubicBezTo>
                <a:cubicBezTo>
                  <a:pt x="15342" y="21168"/>
                  <a:pt x="14521" y="21600"/>
                  <a:pt x="13561" y="21600"/>
                </a:cubicBezTo>
                <a:lnTo>
                  <a:pt x="3487" y="21600"/>
                </a:lnTo>
                <a:cubicBezTo>
                  <a:pt x="2526" y="21600"/>
                  <a:pt x="1705" y="21168"/>
                  <a:pt x="1023" y="20304"/>
                </a:cubicBezTo>
                <a:cubicBezTo>
                  <a:pt x="341" y="19440"/>
                  <a:pt x="0" y="18399"/>
                  <a:pt x="0" y="17182"/>
                </a:cubicBezTo>
                <a:lnTo>
                  <a:pt x="0" y="4418"/>
                </a:lnTo>
                <a:cubicBezTo>
                  <a:pt x="0" y="3201"/>
                  <a:pt x="341" y="2161"/>
                  <a:pt x="1023" y="1296"/>
                </a:cubicBezTo>
                <a:cubicBezTo>
                  <a:pt x="1705" y="432"/>
                  <a:pt x="2526" y="0"/>
                  <a:pt x="3487" y="0"/>
                </a:cubicBezTo>
                <a:close/>
              </a:path>
            </a:pathLst>
          </a:custGeom>
          <a:solidFill>
            <a:srgbClr val="134E6C"/>
          </a:solidFill>
          <a:ln w="12700">
            <a:miter lim="400000"/>
          </a:ln>
          <a:effectLst>
            <a:outerShdw blurRad="63500" rotWithShape="0">
              <a:srgbClr val="000000">
                <a:alpha val="40000"/>
              </a:srgbClr>
            </a:outerShdw>
          </a:effectLst>
        </p:spPr>
        <p:txBody>
          <a:bodyPr lIns="45719" rIns="45719"/>
          <a:lstStyle/>
          <a:p>
            <a:pPr>
              <a:defRPr sz="3200" spc="1598">
                <a:solidFill>
                  <a:srgbClr val="454545"/>
                </a:solidFill>
                <a:latin typeface="FontAwesome"/>
                <a:ea typeface="FontAwesome"/>
                <a:cs typeface="FontAwesome"/>
                <a:sym typeface="FontAwesome"/>
              </a:defRPr>
            </a:pPr>
            <a:endParaRPr/>
          </a:p>
        </p:txBody>
      </p:sp>
      <p:sp>
        <p:nvSpPr>
          <p:cNvPr id="623" name="流程圖: 結束點 43"/>
          <p:cNvSpPr/>
          <p:nvPr/>
        </p:nvSpPr>
        <p:spPr>
          <a:xfrm>
            <a:off x="425375" y="1537369"/>
            <a:ext cx="317161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2800" b="1">
                <a:solidFill>
                  <a:srgbClr val="FFFFFF"/>
                </a:solidFill>
                <a:effectLst>
                  <a:outerShdw blurRad="38100" dist="38100" dir="2700000" rotWithShape="0">
                    <a:srgbClr val="000000">
                      <a:alpha val="43137"/>
                    </a:srgbClr>
                  </a:outerShdw>
                </a:effectLst>
                <a:latin typeface="微軟正黑體"/>
                <a:ea typeface="微軟正黑體"/>
                <a:cs typeface="微軟正黑體"/>
                <a:sym typeface="微軟正黑體"/>
              </a:defRPr>
            </a:pPr>
            <a:r>
              <a:rPr dirty="0"/>
              <a:t>108課綱執行情形</a:t>
            </a:r>
          </a:p>
        </p:txBody>
      </p:sp>
      <p:sp>
        <p:nvSpPr>
          <p:cNvPr id="624" name="淘宝网Chenying0907出品 104"/>
          <p:cNvSpPr txBox="1"/>
          <p:nvPr/>
        </p:nvSpPr>
        <p:spPr>
          <a:xfrm>
            <a:off x="672055" y="2316930"/>
            <a:ext cx="2924930"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lnSpc>
                <a:spcPts val="2400"/>
              </a:lnSpc>
              <a:buSzPct val="100000"/>
              <a:defRPr sz="1600" b="1">
                <a:solidFill>
                  <a:srgbClr val="0E3755"/>
                </a:solidFill>
                <a:latin typeface="微軟正黑體"/>
                <a:ea typeface="微軟正黑體"/>
                <a:cs typeface="微軟正黑體"/>
                <a:sym typeface="微軟正黑體"/>
              </a:defRPr>
            </a:pPr>
            <a:r>
              <a:rPr dirty="0"/>
              <a:t>106至109年挹注450.7億元，並於110年編列22.6億元，完善課程與教學、增進教師專業知能、</a:t>
            </a:r>
            <a:r>
              <a:rPr dirty="0" smtClean="0"/>
              <a:t>充實教學設備等</a:t>
            </a:r>
            <a:endParaRPr dirty="0"/>
          </a:p>
        </p:txBody>
      </p:sp>
      <p:sp>
        <p:nvSpPr>
          <p:cNvPr id="625" name="流程圖: 結束點 67"/>
          <p:cNvSpPr/>
          <p:nvPr/>
        </p:nvSpPr>
        <p:spPr>
          <a:xfrm>
            <a:off x="4015988" y="1307419"/>
            <a:ext cx="4256715" cy="52322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2800" b="1">
                <a:solidFill>
                  <a:srgbClr val="FFFFFF"/>
                </a:solidFill>
                <a:effectLst>
                  <a:outerShdw blurRad="38100" dist="38100" dir="2700000" rotWithShape="0">
                    <a:srgbClr val="000000">
                      <a:alpha val="43137"/>
                    </a:srgbClr>
                  </a:outerShdw>
                </a:effectLst>
                <a:latin typeface="微軟正黑體"/>
                <a:ea typeface="微軟正黑體"/>
                <a:cs typeface="微軟正黑體"/>
                <a:sym typeface="微軟正黑體"/>
              </a:defRPr>
            </a:lvl1pPr>
          </a:lstStyle>
          <a:p>
            <a:pPr algn="l"/>
            <a:r>
              <a:rPr dirty="0" err="1"/>
              <a:t>面臨問題及解決策略</a:t>
            </a:r>
            <a:endParaRPr dirty="0"/>
          </a:p>
        </p:txBody>
      </p:sp>
      <p:sp>
        <p:nvSpPr>
          <p:cNvPr id="626" name="淘宝网Chenying0907出品 104"/>
          <p:cNvSpPr txBox="1"/>
          <p:nvPr/>
        </p:nvSpPr>
        <p:spPr>
          <a:xfrm>
            <a:off x="3890230" y="1933148"/>
            <a:ext cx="1486540"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lgn="just">
              <a:lnSpc>
                <a:spcPts val="2400"/>
              </a:lnSpc>
              <a:buSzPct val="100000"/>
              <a:buChar char="➢"/>
              <a:defRPr b="1">
                <a:solidFill>
                  <a:srgbClr val="990033"/>
                </a:solidFill>
                <a:latin typeface="微軟正黑體"/>
                <a:ea typeface="微軟正黑體"/>
                <a:cs typeface="微軟正黑體"/>
                <a:sym typeface="微軟正黑體"/>
              </a:defRPr>
            </a:lvl1pPr>
          </a:lstStyle>
          <a:p>
            <a:r>
              <a:rPr dirty="0" err="1"/>
              <a:t>面臨問題</a:t>
            </a:r>
            <a:endParaRPr dirty="0"/>
          </a:p>
        </p:txBody>
      </p:sp>
      <p:sp>
        <p:nvSpPr>
          <p:cNvPr id="627" name="淘宝网Chenying0907出品 104"/>
          <p:cNvSpPr txBox="1"/>
          <p:nvPr/>
        </p:nvSpPr>
        <p:spPr>
          <a:xfrm>
            <a:off x="653009" y="4055132"/>
            <a:ext cx="2943976" cy="23237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lgn="just">
              <a:lnSpc>
                <a:spcPts val="2100"/>
              </a:lnSpc>
              <a:spcBef>
                <a:spcPts val="600"/>
              </a:spcBef>
              <a:buSzPct val="100000"/>
              <a:buAutoNum type="arabicPeriod"/>
              <a:defRPr sz="1600" b="1">
                <a:solidFill>
                  <a:srgbClr val="0E3755"/>
                </a:solidFill>
                <a:latin typeface="微軟正黑體"/>
                <a:ea typeface="微軟正黑體"/>
                <a:cs typeface="微軟正黑體"/>
                <a:sym typeface="微軟正黑體"/>
              </a:defRPr>
            </a:pPr>
            <a:r>
              <a:rPr dirty="0" err="1"/>
              <a:t>學校更為重視課程以學生為主體，強調提升學生學習動機，學生透過自主學習展現多元成果</a:t>
            </a:r>
            <a:endParaRPr dirty="0"/>
          </a:p>
          <a:p>
            <a:pPr marL="342900" indent="-342900" algn="just">
              <a:lnSpc>
                <a:spcPts val="2100"/>
              </a:lnSpc>
              <a:spcBef>
                <a:spcPts val="600"/>
              </a:spcBef>
              <a:buSzPct val="100000"/>
              <a:buAutoNum type="arabicPeriod"/>
              <a:defRPr sz="1600" b="1">
                <a:solidFill>
                  <a:srgbClr val="0E3755"/>
                </a:solidFill>
                <a:latin typeface="微軟正黑體"/>
                <a:ea typeface="微軟正黑體"/>
                <a:cs typeface="微軟正黑體"/>
                <a:sym typeface="微軟正黑體"/>
              </a:defRPr>
            </a:pPr>
            <a:r>
              <a:rPr dirty="0" err="1"/>
              <a:t>教師重視提升學生學習興趣、實施多元評量，並更有意願組成專業社群，以及實施跨域協同教學</a:t>
            </a:r>
            <a:endParaRPr dirty="0"/>
          </a:p>
        </p:txBody>
      </p:sp>
      <p:sp>
        <p:nvSpPr>
          <p:cNvPr id="628" name="淘宝网Chenying0907出品 104"/>
          <p:cNvSpPr txBox="1"/>
          <p:nvPr/>
        </p:nvSpPr>
        <p:spPr>
          <a:xfrm>
            <a:off x="3968593" y="2235603"/>
            <a:ext cx="3523389" cy="4170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42900" indent="-342900" algn="just">
              <a:lnSpc>
                <a:spcPts val="2400"/>
              </a:lnSpc>
              <a:buSzPct val="100000"/>
              <a:buAutoNum type="arabicPeriod"/>
              <a:defRPr sz="1600" b="1">
                <a:solidFill>
                  <a:srgbClr val="0E3755"/>
                </a:solidFill>
                <a:latin typeface="微軟正黑體"/>
                <a:ea typeface="微軟正黑體"/>
                <a:cs typeface="微軟正黑體"/>
                <a:sym typeface="微軟正黑體"/>
              </a:defRPr>
            </a:pPr>
            <a:r>
              <a:rPr dirty="0" err="1" smtClean="0"/>
              <a:t>彈性學習時間之實施尚待持續落實</a:t>
            </a:r>
            <a:endParaRPr dirty="0"/>
          </a:p>
          <a:p>
            <a:pPr marL="342900" indent="-342900" algn="just">
              <a:lnSpc>
                <a:spcPts val="2400"/>
              </a:lnSpc>
              <a:buSzPct val="100000"/>
              <a:buAutoNum type="arabicPeriod"/>
              <a:defRPr sz="1600" b="1">
                <a:solidFill>
                  <a:srgbClr val="0E3755"/>
                </a:solidFill>
                <a:latin typeface="微軟正黑體"/>
                <a:ea typeface="微軟正黑體"/>
                <a:cs typeface="微軟正黑體"/>
                <a:sym typeface="微軟正黑體"/>
              </a:defRPr>
            </a:pPr>
            <a:r>
              <a:rPr dirty="0" err="1"/>
              <a:t>素養導向教學與評量應持續研發推廣及落實</a:t>
            </a:r>
            <a:endParaRPr dirty="0"/>
          </a:p>
          <a:p>
            <a:pPr marL="342900" indent="-342900" algn="just">
              <a:lnSpc>
                <a:spcPts val="2400"/>
              </a:lnSpc>
              <a:buSzPct val="100000"/>
              <a:buAutoNum type="arabicPeriod"/>
              <a:defRPr sz="1600" b="1">
                <a:solidFill>
                  <a:srgbClr val="0E3755"/>
                </a:solidFill>
                <a:latin typeface="微軟正黑體"/>
                <a:ea typeface="微軟正黑體"/>
                <a:cs typeface="微軟正黑體"/>
                <a:sym typeface="微軟正黑體"/>
              </a:defRPr>
            </a:pPr>
            <a:r>
              <a:rPr dirty="0" err="1"/>
              <a:t>學校教師仍應持續增能培力</a:t>
            </a:r>
            <a:endParaRPr dirty="0"/>
          </a:p>
          <a:p>
            <a:pPr marL="342900" indent="-342900" algn="just">
              <a:lnSpc>
                <a:spcPts val="2400"/>
              </a:lnSpc>
              <a:buSzPct val="100000"/>
              <a:buAutoNum type="arabicPeriod"/>
              <a:defRPr sz="1600" b="1">
                <a:solidFill>
                  <a:srgbClr val="0E3755"/>
                </a:solidFill>
                <a:latin typeface="微軟正黑體"/>
                <a:ea typeface="微軟正黑體"/>
                <a:cs typeface="微軟正黑體"/>
                <a:sym typeface="微軟正黑體"/>
              </a:defRPr>
            </a:pPr>
            <a:r>
              <a:rPr dirty="0" err="1" smtClean="0"/>
              <a:t>偏遠學校開設選修課程類別較少</a:t>
            </a:r>
            <a:endParaRPr dirty="0"/>
          </a:p>
          <a:p>
            <a:pPr algn="just">
              <a:lnSpc>
                <a:spcPts val="2400"/>
              </a:lnSpc>
              <a:spcBef>
                <a:spcPts val="600"/>
              </a:spcBef>
              <a:defRPr sz="1600" b="1">
                <a:solidFill>
                  <a:srgbClr val="26859D"/>
                </a:solidFill>
                <a:latin typeface="微軟正黑體"/>
                <a:ea typeface="微軟正黑體"/>
                <a:cs typeface="微軟正黑體"/>
                <a:sym typeface="微軟正黑體"/>
              </a:defRPr>
            </a:pPr>
            <a:endParaRPr lang="en-US" dirty="0" smtClean="0"/>
          </a:p>
          <a:p>
            <a:pPr marL="342900" indent="-342900" algn="just">
              <a:lnSpc>
                <a:spcPts val="2400"/>
              </a:lnSpc>
              <a:buSzPct val="100000"/>
              <a:buAutoNum type="arabicPeriod"/>
              <a:defRPr sz="1600" b="1">
                <a:solidFill>
                  <a:srgbClr val="0E3755"/>
                </a:solidFill>
                <a:latin typeface="微軟正黑體"/>
                <a:ea typeface="微軟正黑體"/>
                <a:cs typeface="微軟正黑體"/>
                <a:sym typeface="微軟正黑體"/>
              </a:defRPr>
            </a:pPr>
            <a:r>
              <a:rPr dirty="0" err="1" smtClean="0"/>
              <a:t>加強了解學校彈性學習時間之實施樣態並提供諮商輔導</a:t>
            </a:r>
            <a:endParaRPr dirty="0"/>
          </a:p>
          <a:p>
            <a:pPr marL="342900" indent="-342900" algn="just">
              <a:lnSpc>
                <a:spcPts val="2400"/>
              </a:lnSpc>
              <a:buSzPct val="100000"/>
              <a:buAutoNum type="arabicPeriod"/>
              <a:defRPr sz="1600" b="1">
                <a:solidFill>
                  <a:srgbClr val="0E3755"/>
                </a:solidFill>
                <a:latin typeface="微軟正黑體"/>
                <a:ea typeface="微軟正黑體"/>
                <a:cs typeface="微軟正黑體"/>
                <a:sym typeface="微軟正黑體"/>
              </a:defRPr>
            </a:pPr>
            <a:r>
              <a:rPr dirty="0" err="1"/>
              <a:t>持續研發並推廣素養導向教學與評量示例</a:t>
            </a:r>
            <a:r>
              <a:rPr lang="zh-TW" altLang="en-US" dirty="0"/>
              <a:t>、</a:t>
            </a:r>
            <a:r>
              <a:rPr dirty="0" err="1"/>
              <a:t>規劃教師專業增能研習</a:t>
            </a:r>
            <a:endParaRPr lang="en-US" altLang="zh-TW" dirty="0"/>
          </a:p>
          <a:p>
            <a:pPr marL="342900" indent="-342900" algn="just">
              <a:lnSpc>
                <a:spcPts val="2400"/>
              </a:lnSpc>
              <a:buSzPct val="100000"/>
              <a:buAutoNum type="arabicPeriod"/>
              <a:defRPr sz="1600" b="1">
                <a:solidFill>
                  <a:srgbClr val="0E3755"/>
                </a:solidFill>
                <a:latin typeface="微軟正黑體"/>
                <a:ea typeface="微軟正黑體"/>
                <a:cs typeface="微軟正黑體"/>
                <a:sym typeface="微軟正黑體"/>
              </a:defRPr>
            </a:pPr>
            <a:r>
              <a:rPr lang="zh-TW" altLang="en-US" dirty="0"/>
              <a:t>教師人數逐年回歸員額編制標準</a:t>
            </a:r>
            <a:endParaRPr dirty="0"/>
          </a:p>
          <a:p>
            <a:pPr marL="342900" indent="-342900" algn="just">
              <a:lnSpc>
                <a:spcPts val="2400"/>
              </a:lnSpc>
              <a:buSzPct val="100000"/>
              <a:buAutoNum type="arabicPeriod"/>
              <a:defRPr sz="1600" b="1">
                <a:solidFill>
                  <a:srgbClr val="0E3755"/>
                </a:solidFill>
                <a:latin typeface="微軟正黑體"/>
                <a:ea typeface="微軟正黑體"/>
                <a:cs typeface="微軟正黑體"/>
                <a:sym typeface="微軟正黑體"/>
              </a:defRPr>
            </a:pPr>
            <a:r>
              <a:rPr dirty="0" err="1"/>
              <a:t>媒合大學推動遠距教學、線上數位學習等方式，</a:t>
            </a:r>
            <a:r>
              <a:rPr dirty="0" err="1" smtClean="0"/>
              <a:t>滿足學生選課需求</a:t>
            </a:r>
            <a:endParaRPr dirty="0"/>
          </a:p>
        </p:txBody>
      </p:sp>
      <p:sp>
        <p:nvSpPr>
          <p:cNvPr id="629" name="淘宝网Chenying0907出品 104"/>
          <p:cNvSpPr txBox="1"/>
          <p:nvPr/>
        </p:nvSpPr>
        <p:spPr>
          <a:xfrm>
            <a:off x="3968593" y="3815631"/>
            <a:ext cx="1942532" cy="413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marL="285750" indent="-285750" algn="just">
              <a:lnSpc>
                <a:spcPts val="2400"/>
              </a:lnSpc>
              <a:spcBef>
                <a:spcPts val="600"/>
              </a:spcBef>
              <a:buSzPct val="100000"/>
              <a:buChar char="➢"/>
              <a:defRPr b="1">
                <a:solidFill>
                  <a:srgbClr val="990033"/>
                </a:solidFill>
                <a:latin typeface="微軟正黑體"/>
                <a:ea typeface="微軟正黑體"/>
                <a:cs typeface="微軟正黑體"/>
                <a:sym typeface="微軟正黑體"/>
              </a:defRPr>
            </a:lvl1pPr>
          </a:lstStyle>
          <a:p>
            <a:r>
              <a:rPr dirty="0" err="1"/>
              <a:t>解決策略</a:t>
            </a:r>
            <a:endParaRPr dirty="0"/>
          </a:p>
        </p:txBody>
      </p:sp>
      <p:sp>
        <p:nvSpPr>
          <p:cNvPr id="630" name="淘宝网Chenying0907出品 104"/>
          <p:cNvSpPr txBox="1"/>
          <p:nvPr/>
        </p:nvSpPr>
        <p:spPr>
          <a:xfrm>
            <a:off x="536433" y="1951889"/>
            <a:ext cx="3060552" cy="413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lgn="just">
              <a:lnSpc>
                <a:spcPts val="2400"/>
              </a:lnSpc>
              <a:spcBef>
                <a:spcPts val="600"/>
              </a:spcBef>
              <a:buSzPct val="100000"/>
              <a:buChar char="➢"/>
              <a:defRPr b="1">
                <a:solidFill>
                  <a:srgbClr val="990033"/>
                </a:solidFill>
                <a:latin typeface="微軟正黑體"/>
                <a:ea typeface="微軟正黑體"/>
                <a:cs typeface="微軟正黑體"/>
                <a:sym typeface="微軟正黑體"/>
              </a:defRPr>
            </a:lvl1pPr>
          </a:lstStyle>
          <a:p>
            <a:r>
              <a:rPr dirty="0" err="1"/>
              <a:t>投入經費與辦理事項</a:t>
            </a:r>
            <a:endParaRPr dirty="0"/>
          </a:p>
        </p:txBody>
      </p:sp>
      <p:sp>
        <p:nvSpPr>
          <p:cNvPr id="631" name="淘宝网Chenying0907出品 104"/>
          <p:cNvSpPr txBox="1"/>
          <p:nvPr/>
        </p:nvSpPr>
        <p:spPr>
          <a:xfrm>
            <a:off x="501922" y="3661135"/>
            <a:ext cx="3308079"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marL="285750" indent="-285750" algn="just">
              <a:lnSpc>
                <a:spcPts val="2400"/>
              </a:lnSpc>
              <a:spcBef>
                <a:spcPts val="600"/>
              </a:spcBef>
              <a:buSzPct val="100000"/>
              <a:buChar char="➢"/>
              <a:defRPr b="1">
                <a:solidFill>
                  <a:srgbClr val="990033"/>
                </a:solidFill>
                <a:latin typeface="微軟正黑體"/>
                <a:ea typeface="微軟正黑體"/>
                <a:cs typeface="微軟正黑體"/>
                <a:sym typeface="微軟正黑體"/>
              </a:defRPr>
            </a:lvl1pPr>
          </a:lstStyle>
          <a:p>
            <a:r>
              <a:rPr dirty="0" err="1"/>
              <a:t>首年實施後教學現場之變化</a:t>
            </a:r>
            <a:endParaRPr dirty="0"/>
          </a:p>
        </p:txBody>
      </p:sp>
      <p:sp>
        <p:nvSpPr>
          <p:cNvPr id="633" name="矩形 39"/>
          <p:cNvSpPr/>
          <p:nvPr/>
        </p:nvSpPr>
        <p:spPr>
          <a:xfrm>
            <a:off x="0" y="928915"/>
            <a:ext cx="12192000" cy="54542"/>
          </a:xfrm>
          <a:prstGeom prst="rect">
            <a:avLst/>
          </a:prstGeom>
          <a:solidFill>
            <a:schemeClr val="accent4">
              <a:satOff val="-25835"/>
              <a:lumOff val="30588"/>
            </a:schemeClr>
          </a:solidFill>
          <a:ln w="12700">
            <a:miter lim="400000"/>
          </a:ln>
        </p:spPr>
        <p:txBody>
          <a:bodyPr lIns="45719" rIns="45719" anchor="ctr"/>
          <a:lstStyle/>
          <a:p>
            <a:pPr algn="ctr">
              <a:defRPr sz="7200">
                <a:solidFill>
                  <a:srgbClr val="FFFFFF"/>
                </a:solidFill>
                <a:latin typeface="+mj-lt"/>
                <a:ea typeface="+mj-ea"/>
                <a:cs typeface="+mj-cs"/>
                <a:sym typeface="Helvetica"/>
              </a:defRPr>
            </a:pPr>
            <a:endParaRPr/>
          </a:p>
        </p:txBody>
      </p:sp>
      <p:sp>
        <p:nvSpPr>
          <p:cNvPr id="635" name="文本框 2"/>
          <p:cNvSpPr txBox="1"/>
          <p:nvPr/>
        </p:nvSpPr>
        <p:spPr>
          <a:xfrm>
            <a:off x="10084735" y="569306"/>
            <a:ext cx="2008091" cy="878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400" b="1">
                <a:solidFill>
                  <a:srgbClr val="0033CC"/>
                </a:solidFill>
                <a:latin typeface="微軟正黑體"/>
                <a:ea typeface="微軟正黑體"/>
                <a:cs typeface="微軟正黑體"/>
                <a:sym typeface="微軟正黑體"/>
              </a:defRPr>
            </a:pPr>
            <a:r>
              <a:rPr dirty="0" err="1">
                <a:solidFill>
                  <a:srgbClr val="FFFFFF"/>
                </a:solidFill>
              </a:rPr>
              <a:t>巡察重點</a:t>
            </a:r>
            <a:endParaRPr dirty="0">
              <a:solidFill>
                <a:srgbClr val="FFFFFF"/>
              </a:solidFill>
            </a:endParaRPr>
          </a:p>
          <a:p>
            <a:pPr algn="ctr">
              <a:defRPr sz="2400" b="1">
                <a:solidFill>
                  <a:srgbClr val="FFFFFF"/>
                </a:solidFill>
                <a:latin typeface="微軟正黑體"/>
                <a:ea typeface="微軟正黑體"/>
                <a:cs typeface="微軟正黑體"/>
                <a:sym typeface="微軟正黑體"/>
              </a:defRPr>
            </a:pPr>
            <a:r>
              <a:rPr dirty="0"/>
              <a:t>8</a:t>
            </a:r>
          </a:p>
        </p:txBody>
      </p:sp>
      <p:sp>
        <p:nvSpPr>
          <p:cNvPr id="20" name="矩形: 圓角 153">
            <a:extLst>
              <a:ext uri="{FF2B5EF4-FFF2-40B4-BE49-F238E27FC236}">
                <a16:creationId xmlns:a16="http://schemas.microsoft.com/office/drawing/2014/main" id="{67C47416-9A67-4DD7-B02D-21D28E676334}"/>
              </a:ext>
            </a:extLst>
          </p:cNvPr>
          <p:cNvSpPr/>
          <p:nvPr/>
        </p:nvSpPr>
        <p:spPr>
          <a:xfrm>
            <a:off x="7965012" y="1240138"/>
            <a:ext cx="3741972" cy="561331"/>
          </a:xfrm>
          <a:prstGeom prst="roundRect">
            <a:avLst>
              <a:gd name="adj" fmla="val 17600"/>
            </a:avLst>
          </a:prstGeom>
          <a:solidFill>
            <a:srgbClr val="94BFE5"/>
          </a:solidFill>
          <a:ln w="12700">
            <a:miter lim="400000"/>
          </a:ln>
        </p:spPr>
        <p:txBody>
          <a:bodyPr lIns="45719" rIns="45719" anchor="ctr"/>
          <a:lstStyle/>
          <a:p>
            <a:pPr algn="ctr">
              <a:defRPr>
                <a:solidFill>
                  <a:srgbClr val="FFFFFF"/>
                </a:solidFill>
              </a:defRPr>
            </a:pPr>
            <a:r>
              <a:rPr lang="zh-TW" altLang="en-US" sz="2800" b="1" dirty="0">
                <a:solidFill>
                  <a:srgbClr val="FFFFFF"/>
                </a:solidFill>
                <a:effectLst>
                  <a:outerShdw blurRad="38100" dist="38100" dir="2700000" rotWithShape="0">
                    <a:srgbClr val="000000">
                      <a:alpha val="43137"/>
                    </a:srgbClr>
                  </a:outerShdw>
                </a:effectLst>
                <a:latin typeface="微軟正黑體"/>
                <a:ea typeface="微軟正黑體"/>
              </a:rPr>
              <a:t>對偏鄉</a:t>
            </a:r>
            <a:r>
              <a:rPr lang="zh-TW" altLang="en-US" sz="2800" b="1" dirty="0" smtClean="0">
                <a:solidFill>
                  <a:srgbClr val="FFFFFF"/>
                </a:solidFill>
                <a:effectLst>
                  <a:outerShdw blurRad="38100" dist="38100" dir="2700000" rotWithShape="0">
                    <a:srgbClr val="000000">
                      <a:alpha val="43137"/>
                    </a:srgbClr>
                  </a:outerShdw>
                </a:effectLst>
                <a:latin typeface="微軟正黑體"/>
                <a:ea typeface="微軟正黑體"/>
              </a:rPr>
              <a:t>學校之支持</a:t>
            </a:r>
            <a:endParaRPr sz="2800" b="1" dirty="0">
              <a:solidFill>
                <a:srgbClr val="FFFFFF"/>
              </a:solidFill>
              <a:effectLst>
                <a:outerShdw blurRad="38100" dist="38100" dir="2700000" rotWithShape="0">
                  <a:srgbClr val="000000">
                    <a:alpha val="43137"/>
                  </a:srgbClr>
                </a:outerShdw>
              </a:effectLst>
              <a:latin typeface="微軟正黑體"/>
              <a:ea typeface="微軟正黑體"/>
            </a:endParaRPr>
          </a:p>
        </p:txBody>
      </p:sp>
      <p:sp>
        <p:nvSpPr>
          <p:cNvPr id="21" name="矩形 20">
            <a:extLst>
              <a:ext uri="{FF2B5EF4-FFF2-40B4-BE49-F238E27FC236}">
                <a16:creationId xmlns:a16="http://schemas.microsoft.com/office/drawing/2014/main" id="{25172D0D-6310-4C5D-88A4-BCA42EA263BD}"/>
              </a:ext>
            </a:extLst>
          </p:cNvPr>
          <p:cNvSpPr/>
          <p:nvPr/>
        </p:nvSpPr>
        <p:spPr>
          <a:xfrm>
            <a:off x="7906536" y="2102123"/>
            <a:ext cx="3849035" cy="4324261"/>
          </a:xfrm>
          <a:prstGeom prst="rect">
            <a:avLst/>
          </a:prstGeom>
        </p:spPr>
        <p:txBody>
          <a:bodyPr wrap="square">
            <a:spAutoFit/>
          </a:bodyPr>
          <a:lstStyle/>
          <a:p>
            <a:pPr lvl="0" algn="just">
              <a:lnSpc>
                <a:spcPts val="2800"/>
              </a:lnSpc>
              <a:spcBef>
                <a:spcPts val="600"/>
              </a:spcBef>
              <a:defRPr/>
            </a:pPr>
            <a:endParaRPr lang="en-US" altLang="zh-TW" b="1" dirty="0">
              <a:solidFill>
                <a:schemeClr val="accent4">
                  <a:lumMod val="50000"/>
                </a:schemeClr>
              </a:solidFill>
              <a:latin typeface="微軟正黑體" panose="020B0604030504040204" pitchFamily="34" charset="-120"/>
              <a:ea typeface="微軟正黑體" panose="020B0604030504040204" pitchFamily="34" charset="-120"/>
            </a:endParaRPr>
          </a:p>
          <a:p>
            <a:pPr marL="176213" lvl="0" indent="-176213" algn="just">
              <a:lnSpc>
                <a:spcPts val="2400"/>
              </a:lnSpc>
              <a:spcBef>
                <a:spcPts val="600"/>
              </a:spcBef>
              <a:defRPr/>
            </a:pPr>
            <a:r>
              <a:rPr lang="zh-TW" altLang="en-US" b="1" dirty="0" smtClean="0">
                <a:solidFill>
                  <a:schemeClr val="accent4">
                    <a:lumMod val="50000"/>
                  </a:schemeClr>
                </a:solidFill>
                <a:latin typeface="微軟正黑體" panose="020B0604030504040204" pitchFamily="34" charset="-120"/>
                <a:ea typeface="微軟正黑體" panose="020B0604030504040204" pitchFamily="34" charset="-120"/>
              </a:rPr>
              <a:t>   </a:t>
            </a:r>
            <a:r>
              <a:rPr lang="zh-TW" altLang="en-US" sz="1600" b="1" dirty="0">
                <a:solidFill>
                  <a:srgbClr val="0E3755"/>
                </a:solidFill>
                <a:latin typeface="微軟正黑體"/>
                <a:ea typeface="微軟正黑體"/>
                <a:cs typeface="微軟正黑體"/>
              </a:rPr>
              <a:t>提供偏遠地區學校各項補助方案，全力支持學校因應新課綱所需經費</a:t>
            </a:r>
          </a:p>
          <a:p>
            <a:pPr lvl="0" algn="just">
              <a:lnSpc>
                <a:spcPts val="2800"/>
              </a:lnSpc>
              <a:spcBef>
                <a:spcPts val="600"/>
              </a:spcBef>
              <a:defRPr/>
            </a:pPr>
            <a:endParaRPr lang="en-US" altLang="zh-TW" b="1" dirty="0">
              <a:solidFill>
                <a:schemeClr val="accent4">
                  <a:lumMod val="50000"/>
                </a:schemeClr>
              </a:solidFill>
              <a:latin typeface="微軟正黑體" panose="020B0604030504040204" pitchFamily="34" charset="-120"/>
              <a:ea typeface="微軟正黑體" panose="020B0604030504040204" pitchFamily="34" charset="-120"/>
            </a:endParaRPr>
          </a:p>
          <a:p>
            <a:pPr lvl="0" algn="just">
              <a:lnSpc>
                <a:spcPts val="2800"/>
              </a:lnSpc>
              <a:spcBef>
                <a:spcPts val="600"/>
              </a:spcBef>
              <a:defRPr/>
            </a:pPr>
            <a:endParaRPr lang="zh-TW" altLang="en-US" b="1" dirty="0">
              <a:solidFill>
                <a:schemeClr val="accent4">
                  <a:lumMod val="50000"/>
                </a:schemeClr>
              </a:solidFill>
              <a:latin typeface="微軟正黑體" panose="020B0604030504040204" pitchFamily="34" charset="-120"/>
              <a:ea typeface="微軟正黑體" panose="020B0604030504040204" pitchFamily="34" charset="-120"/>
            </a:endParaRPr>
          </a:p>
          <a:p>
            <a:pPr marL="342900" indent="-342900" algn="just">
              <a:lnSpc>
                <a:spcPts val="2400"/>
              </a:lnSpc>
              <a:spcBef>
                <a:spcPts val="600"/>
              </a:spcBef>
              <a:buFont typeface="+mj-lt"/>
              <a:buAutoNum type="arabicPeriod"/>
              <a:defRPr/>
            </a:pPr>
            <a:r>
              <a:rPr lang="zh-TW" altLang="en-US" sz="1600" b="1" dirty="0">
                <a:solidFill>
                  <a:srgbClr val="0E3755"/>
                </a:solidFill>
                <a:latin typeface="微軟正黑體"/>
                <a:ea typeface="微軟正黑體"/>
                <a:cs typeface="微軟正黑體"/>
              </a:rPr>
              <a:t>媒合大學協助偏遠地區學校開課，規劃線上選修、運用遠距教學、直播共學、線上數位學習等方式，滿足學生選課需求</a:t>
            </a:r>
            <a:endParaRPr lang="en-US" altLang="zh-TW" sz="1600" b="1" dirty="0">
              <a:solidFill>
                <a:srgbClr val="0E3755"/>
              </a:solidFill>
              <a:latin typeface="微軟正黑體"/>
              <a:ea typeface="微軟正黑體"/>
              <a:cs typeface="微軟正黑體"/>
            </a:endParaRPr>
          </a:p>
          <a:p>
            <a:pPr marL="342900" indent="-342900" algn="just">
              <a:lnSpc>
                <a:spcPts val="2400"/>
              </a:lnSpc>
              <a:spcBef>
                <a:spcPts val="600"/>
              </a:spcBef>
              <a:buFont typeface="+mj-lt"/>
              <a:buAutoNum type="arabicPeriod"/>
              <a:defRPr/>
            </a:pPr>
            <a:r>
              <a:rPr lang="zh-TW" altLang="en-US" sz="1600" b="1" dirty="0">
                <a:solidFill>
                  <a:srgbClr val="0E3755"/>
                </a:solidFill>
                <a:latin typeface="微軟正黑體"/>
                <a:ea typeface="微軟正黑體"/>
                <a:cs typeface="微軟正黑體"/>
              </a:rPr>
              <a:t>透過高中職均質化，針對非都會區學校與經濟弱勢學生，提供自主學習所需資源或輔導</a:t>
            </a:r>
          </a:p>
        </p:txBody>
      </p:sp>
      <p:sp>
        <p:nvSpPr>
          <p:cNvPr id="22" name="淘宝网Chenying0907出品 104">
            <a:extLst>
              <a:ext uri="{FF2B5EF4-FFF2-40B4-BE49-F238E27FC236}">
                <a16:creationId xmlns:a16="http://schemas.microsoft.com/office/drawing/2014/main" id="{48812373-D429-407A-AE46-647A728DD9AB}"/>
              </a:ext>
            </a:extLst>
          </p:cNvPr>
          <p:cNvSpPr txBox="1"/>
          <p:nvPr/>
        </p:nvSpPr>
        <p:spPr>
          <a:xfrm>
            <a:off x="7851672" y="1907327"/>
            <a:ext cx="3903899"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285750" indent="-285750" algn="just">
              <a:lnSpc>
                <a:spcPts val="2400"/>
              </a:lnSpc>
              <a:buSzPct val="100000"/>
              <a:buChar char="➢"/>
              <a:defRPr b="1">
                <a:solidFill>
                  <a:srgbClr val="990033"/>
                </a:solidFill>
                <a:latin typeface="微軟正黑體"/>
                <a:ea typeface="微軟正黑體"/>
                <a:cs typeface="微軟正黑體"/>
                <a:sym typeface="微軟正黑體"/>
              </a:defRPr>
            </a:lvl1pPr>
          </a:lstStyle>
          <a:p>
            <a:r>
              <a:rPr lang="zh-TW" altLang="en-US" dirty="0"/>
              <a:t>訂定「補助偏遠地區高級中等學校建置學生學習歷程檔案要點」</a:t>
            </a:r>
            <a:endParaRPr dirty="0"/>
          </a:p>
        </p:txBody>
      </p:sp>
      <p:sp>
        <p:nvSpPr>
          <p:cNvPr id="23" name="淘宝网Chenying0907出品 104">
            <a:extLst>
              <a:ext uri="{FF2B5EF4-FFF2-40B4-BE49-F238E27FC236}">
                <a16:creationId xmlns:a16="http://schemas.microsoft.com/office/drawing/2014/main" id="{85727DA6-BBE9-4886-9311-59BEFAFEE90C}"/>
              </a:ext>
            </a:extLst>
          </p:cNvPr>
          <p:cNvSpPr txBox="1"/>
          <p:nvPr/>
        </p:nvSpPr>
        <p:spPr>
          <a:xfrm>
            <a:off x="7912608" y="3280035"/>
            <a:ext cx="427939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marL="285750" indent="-285750" algn="just">
              <a:lnSpc>
                <a:spcPts val="2400"/>
              </a:lnSpc>
              <a:buSzPct val="100000"/>
              <a:buChar char="➢"/>
              <a:defRPr b="1">
                <a:solidFill>
                  <a:srgbClr val="990033"/>
                </a:solidFill>
                <a:latin typeface="微軟正黑體"/>
                <a:ea typeface="微軟正黑體"/>
                <a:cs typeface="微軟正黑體"/>
                <a:sym typeface="微軟正黑體"/>
              </a:defRPr>
            </a:lvl1pPr>
          </a:lstStyle>
          <a:p>
            <a:r>
              <a:rPr lang="zh-TW" altLang="en-US" dirty="0"/>
              <a:t>彈性放寬偏遠學校選課人數規定</a:t>
            </a:r>
            <a:endParaRPr dirty="0"/>
          </a:p>
        </p:txBody>
      </p:sp>
      <p:sp>
        <p:nvSpPr>
          <p:cNvPr id="24" name="淘宝网Chenying0907出品 104">
            <a:extLst>
              <a:ext uri="{FF2B5EF4-FFF2-40B4-BE49-F238E27FC236}">
                <a16:creationId xmlns:a16="http://schemas.microsoft.com/office/drawing/2014/main" id="{3677F8CF-6649-4C1F-B264-7409C72C5245}"/>
              </a:ext>
            </a:extLst>
          </p:cNvPr>
          <p:cNvSpPr txBox="1"/>
          <p:nvPr/>
        </p:nvSpPr>
        <p:spPr>
          <a:xfrm>
            <a:off x="7906536" y="3666317"/>
            <a:ext cx="5296392" cy="400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285750" indent="-285750" algn="just">
              <a:lnSpc>
                <a:spcPts val="2400"/>
              </a:lnSpc>
              <a:buSzPct val="100000"/>
              <a:buChar char="➢"/>
              <a:defRPr b="1">
                <a:solidFill>
                  <a:srgbClr val="990033"/>
                </a:solidFill>
                <a:latin typeface="微軟正黑體"/>
                <a:ea typeface="微軟正黑體"/>
                <a:cs typeface="微軟正黑體"/>
                <a:sym typeface="微軟正黑體"/>
              </a:defRPr>
            </a:lvl1pPr>
          </a:lstStyle>
          <a:p>
            <a:r>
              <a:rPr lang="zh-TW" altLang="en-US" dirty="0"/>
              <a:t>依學校</a:t>
            </a:r>
            <a:r>
              <a:rPr lang="zh-TW" altLang="en-US" dirty="0" smtClean="0"/>
              <a:t>屬性提供</a:t>
            </a:r>
            <a:r>
              <a:rPr lang="zh-TW" altLang="en-US" dirty="0"/>
              <a:t>多元輔導資源</a:t>
            </a:r>
            <a:endParaRPr dirty="0"/>
          </a:p>
        </p:txBody>
      </p:sp>
      <p:sp>
        <p:nvSpPr>
          <p:cNvPr id="25" name="文字方塊 24"/>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25</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22667336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矩形 3"/>
          <p:cNvSpPr txBox="1"/>
          <p:nvPr/>
        </p:nvSpPr>
        <p:spPr>
          <a:xfrm>
            <a:off x="1130161" y="216985"/>
            <a:ext cx="5632309"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a:defRPr sz="3600" b="1">
                <a:solidFill>
                  <a:schemeClr val="accent4">
                    <a:lumOff val="-7764"/>
                  </a:schemeClr>
                </a:solidFill>
                <a:effectLst>
                  <a:outerShdw blurRad="38100" dist="38100" dir="2700000" rotWithShape="0">
                    <a:srgbClr val="000000">
                      <a:alpha val="43137"/>
                    </a:srgbClr>
                  </a:outerShdw>
                </a:effectLst>
                <a:latin typeface="微軟正黑體"/>
                <a:ea typeface="微軟正黑體"/>
                <a:cs typeface="微軟正黑體"/>
                <a:sym typeface="微軟正黑體"/>
              </a:defRPr>
            </a:lvl1pPr>
          </a:lstStyle>
          <a:p>
            <a:r>
              <a:rPr lang="zh-TW" altLang="en-US" dirty="0" smtClean="0"/>
              <a:t>高中學習歷程檔案精進作為</a:t>
            </a:r>
            <a:endParaRPr dirty="0"/>
          </a:p>
        </p:txBody>
      </p:sp>
      <p:sp>
        <p:nvSpPr>
          <p:cNvPr id="441" name="任意多边形: 形状 5"/>
          <p:cNvSpPr/>
          <p:nvPr/>
        </p:nvSpPr>
        <p:spPr>
          <a:xfrm>
            <a:off x="425375" y="293224"/>
            <a:ext cx="625736" cy="493854"/>
          </a:xfrm>
          <a:custGeom>
            <a:avLst/>
            <a:gdLst/>
            <a:ahLst/>
            <a:cxnLst>
              <a:cxn ang="0">
                <a:pos x="wd2" y="hd2"/>
              </a:cxn>
              <a:cxn ang="5400000">
                <a:pos x="wd2" y="hd2"/>
              </a:cxn>
              <a:cxn ang="10800000">
                <a:pos x="wd2" y="hd2"/>
              </a:cxn>
              <a:cxn ang="16200000">
                <a:pos x="wd2" y="hd2"/>
              </a:cxn>
            </a:cxnLst>
            <a:rect l="0" t="0" r="r" b="b"/>
            <a:pathLst>
              <a:path w="21600" h="21600" extrusionOk="0">
                <a:moveTo>
                  <a:pt x="10316" y="12089"/>
                </a:moveTo>
                <a:lnTo>
                  <a:pt x="8911" y="13868"/>
                </a:lnTo>
                <a:lnTo>
                  <a:pt x="8911" y="14727"/>
                </a:lnTo>
                <a:lnTo>
                  <a:pt x="10074" y="14727"/>
                </a:lnTo>
                <a:lnTo>
                  <a:pt x="10074" y="16200"/>
                </a:lnTo>
                <a:lnTo>
                  <a:pt x="10752" y="16200"/>
                </a:lnTo>
                <a:lnTo>
                  <a:pt x="12156" y="14420"/>
                </a:lnTo>
                <a:close/>
                <a:moveTo>
                  <a:pt x="15882" y="5036"/>
                </a:moveTo>
                <a:cubicBezTo>
                  <a:pt x="15816" y="5038"/>
                  <a:pt x="15748" y="5083"/>
                  <a:pt x="15679" y="5170"/>
                </a:cubicBezTo>
                <a:lnTo>
                  <a:pt x="11442" y="10539"/>
                </a:lnTo>
                <a:cubicBezTo>
                  <a:pt x="11304" y="10713"/>
                  <a:pt x="11300" y="10882"/>
                  <a:pt x="11430" y="11045"/>
                </a:cubicBezTo>
                <a:cubicBezTo>
                  <a:pt x="11559" y="11209"/>
                  <a:pt x="11692" y="11204"/>
                  <a:pt x="11829" y="11030"/>
                </a:cubicBezTo>
                <a:lnTo>
                  <a:pt x="16067" y="5661"/>
                </a:lnTo>
                <a:cubicBezTo>
                  <a:pt x="16204" y="5487"/>
                  <a:pt x="16208" y="5318"/>
                  <a:pt x="16079" y="5155"/>
                </a:cubicBezTo>
                <a:cubicBezTo>
                  <a:pt x="16014" y="5073"/>
                  <a:pt x="15949" y="5033"/>
                  <a:pt x="15882" y="5036"/>
                </a:cubicBezTo>
                <a:close/>
                <a:moveTo>
                  <a:pt x="15885" y="2945"/>
                </a:moveTo>
                <a:lnTo>
                  <a:pt x="19372" y="7364"/>
                </a:lnTo>
                <a:lnTo>
                  <a:pt x="11236" y="17673"/>
                </a:lnTo>
                <a:lnTo>
                  <a:pt x="7749" y="17673"/>
                </a:lnTo>
                <a:lnTo>
                  <a:pt x="7749" y="13255"/>
                </a:lnTo>
                <a:close/>
                <a:moveTo>
                  <a:pt x="18597" y="123"/>
                </a:moveTo>
                <a:cubicBezTo>
                  <a:pt x="18920" y="123"/>
                  <a:pt x="19195" y="266"/>
                  <a:pt x="19421" y="552"/>
                </a:cubicBezTo>
                <a:lnTo>
                  <a:pt x="21261" y="2884"/>
                </a:lnTo>
                <a:cubicBezTo>
                  <a:pt x="21487" y="3170"/>
                  <a:pt x="21600" y="3518"/>
                  <a:pt x="21600" y="3927"/>
                </a:cubicBezTo>
                <a:cubicBezTo>
                  <a:pt x="21600" y="4336"/>
                  <a:pt x="21487" y="4684"/>
                  <a:pt x="21261" y="4970"/>
                </a:cubicBezTo>
                <a:lnTo>
                  <a:pt x="20147" y="6382"/>
                </a:lnTo>
                <a:lnTo>
                  <a:pt x="16660" y="1964"/>
                </a:lnTo>
                <a:lnTo>
                  <a:pt x="17774" y="552"/>
                </a:lnTo>
                <a:cubicBezTo>
                  <a:pt x="18000" y="266"/>
                  <a:pt x="18274" y="123"/>
                  <a:pt x="18597" y="123"/>
                </a:cubicBezTo>
                <a:close/>
                <a:moveTo>
                  <a:pt x="3487" y="0"/>
                </a:moveTo>
                <a:lnTo>
                  <a:pt x="13561" y="0"/>
                </a:lnTo>
                <a:cubicBezTo>
                  <a:pt x="14069" y="0"/>
                  <a:pt x="14541" y="128"/>
                  <a:pt x="14977" y="384"/>
                </a:cubicBezTo>
                <a:cubicBezTo>
                  <a:pt x="15098" y="455"/>
                  <a:pt x="15171" y="573"/>
                  <a:pt x="15195" y="736"/>
                </a:cubicBezTo>
                <a:cubicBezTo>
                  <a:pt x="15219" y="910"/>
                  <a:pt x="15183" y="1059"/>
                  <a:pt x="15086" y="1181"/>
                </a:cubicBezTo>
                <a:lnTo>
                  <a:pt x="14493" y="1933"/>
                </a:lnTo>
                <a:cubicBezTo>
                  <a:pt x="14380" y="2076"/>
                  <a:pt x="14251" y="2117"/>
                  <a:pt x="14105" y="2056"/>
                </a:cubicBezTo>
                <a:cubicBezTo>
                  <a:pt x="13920" y="1994"/>
                  <a:pt x="13738" y="1964"/>
                  <a:pt x="13561" y="1964"/>
                </a:cubicBezTo>
                <a:lnTo>
                  <a:pt x="3487" y="1964"/>
                </a:lnTo>
                <a:cubicBezTo>
                  <a:pt x="2954" y="1964"/>
                  <a:pt x="2498" y="2204"/>
                  <a:pt x="2119" y="2685"/>
                </a:cubicBezTo>
                <a:cubicBezTo>
                  <a:pt x="1739" y="3165"/>
                  <a:pt x="1550" y="3743"/>
                  <a:pt x="1550" y="4418"/>
                </a:cubicBezTo>
                <a:lnTo>
                  <a:pt x="1550" y="17182"/>
                </a:lnTo>
                <a:cubicBezTo>
                  <a:pt x="1550" y="17857"/>
                  <a:pt x="1739" y="18435"/>
                  <a:pt x="2119" y="18915"/>
                </a:cubicBezTo>
                <a:cubicBezTo>
                  <a:pt x="2498" y="19396"/>
                  <a:pt x="2954" y="19636"/>
                  <a:pt x="3487" y="19636"/>
                </a:cubicBezTo>
                <a:lnTo>
                  <a:pt x="13561" y="19636"/>
                </a:lnTo>
                <a:cubicBezTo>
                  <a:pt x="14093" y="19636"/>
                  <a:pt x="14549" y="19396"/>
                  <a:pt x="14929" y="18915"/>
                </a:cubicBezTo>
                <a:cubicBezTo>
                  <a:pt x="15308" y="18435"/>
                  <a:pt x="15498" y="17857"/>
                  <a:pt x="15498" y="17182"/>
                </a:cubicBezTo>
                <a:lnTo>
                  <a:pt x="15498" y="15249"/>
                </a:lnTo>
                <a:cubicBezTo>
                  <a:pt x="15498" y="15116"/>
                  <a:pt x="15534" y="15003"/>
                  <a:pt x="15607" y="14911"/>
                </a:cubicBezTo>
                <a:lnTo>
                  <a:pt x="16382" y="13930"/>
                </a:lnTo>
                <a:cubicBezTo>
                  <a:pt x="16503" y="13776"/>
                  <a:pt x="16644" y="13740"/>
                  <a:pt x="16805" y="13822"/>
                </a:cubicBezTo>
                <a:cubicBezTo>
                  <a:pt x="16967" y="13904"/>
                  <a:pt x="17048" y="14052"/>
                  <a:pt x="17048" y="14267"/>
                </a:cubicBezTo>
                <a:lnTo>
                  <a:pt x="17048" y="17182"/>
                </a:lnTo>
                <a:cubicBezTo>
                  <a:pt x="17048" y="18399"/>
                  <a:pt x="16706" y="19440"/>
                  <a:pt x="16024" y="20304"/>
                </a:cubicBezTo>
                <a:cubicBezTo>
                  <a:pt x="15342" y="21168"/>
                  <a:pt x="14521" y="21600"/>
                  <a:pt x="13561" y="21600"/>
                </a:cubicBezTo>
                <a:lnTo>
                  <a:pt x="3487" y="21600"/>
                </a:lnTo>
                <a:cubicBezTo>
                  <a:pt x="2526" y="21600"/>
                  <a:pt x="1705" y="21168"/>
                  <a:pt x="1023" y="20304"/>
                </a:cubicBezTo>
                <a:cubicBezTo>
                  <a:pt x="341" y="19440"/>
                  <a:pt x="0" y="18399"/>
                  <a:pt x="0" y="17182"/>
                </a:cubicBezTo>
                <a:lnTo>
                  <a:pt x="0" y="4418"/>
                </a:lnTo>
                <a:cubicBezTo>
                  <a:pt x="0" y="3201"/>
                  <a:pt x="341" y="2161"/>
                  <a:pt x="1023" y="1296"/>
                </a:cubicBezTo>
                <a:cubicBezTo>
                  <a:pt x="1705" y="432"/>
                  <a:pt x="2526" y="0"/>
                  <a:pt x="3487" y="0"/>
                </a:cubicBezTo>
                <a:close/>
              </a:path>
            </a:pathLst>
          </a:custGeom>
          <a:solidFill>
            <a:srgbClr val="134E6C"/>
          </a:solidFill>
          <a:ln w="12700">
            <a:miter lim="400000"/>
          </a:ln>
          <a:effectLst>
            <a:outerShdw blurRad="63500" rotWithShape="0">
              <a:srgbClr val="000000">
                <a:alpha val="40000"/>
              </a:srgbClr>
            </a:outerShdw>
          </a:effectLst>
        </p:spPr>
        <p:txBody>
          <a:bodyPr lIns="45719" rIns="45719"/>
          <a:lstStyle/>
          <a:p>
            <a:pPr>
              <a:defRPr sz="3200" spc="1598">
                <a:solidFill>
                  <a:srgbClr val="454545"/>
                </a:solidFill>
                <a:latin typeface="FontAwesome"/>
                <a:ea typeface="FontAwesome"/>
                <a:cs typeface="FontAwesome"/>
                <a:sym typeface="FontAwesome"/>
              </a:defRPr>
            </a:pPr>
            <a:endParaRPr/>
          </a:p>
        </p:txBody>
      </p:sp>
      <p:sp>
        <p:nvSpPr>
          <p:cNvPr id="48" name="矩形 39">
            <a:extLst>
              <a:ext uri="{FF2B5EF4-FFF2-40B4-BE49-F238E27FC236}">
                <a16:creationId xmlns:a16="http://schemas.microsoft.com/office/drawing/2014/main" id="{FE027257-A9A2-41EA-B0E5-2640AD701BC8}"/>
              </a:ext>
            </a:extLst>
          </p:cNvPr>
          <p:cNvSpPr/>
          <p:nvPr/>
        </p:nvSpPr>
        <p:spPr>
          <a:xfrm>
            <a:off x="0" y="928915"/>
            <a:ext cx="12192000" cy="54542"/>
          </a:xfrm>
          <a:prstGeom prst="rect">
            <a:avLst/>
          </a:prstGeom>
          <a:solidFill>
            <a:schemeClr val="accent4">
              <a:satOff val="-25835"/>
              <a:lumOff val="30588"/>
            </a:schemeClr>
          </a:solidFill>
          <a:ln w="12700">
            <a:miter lim="400000"/>
          </a:ln>
        </p:spPr>
        <p:txBody>
          <a:bodyPr lIns="45719" rIns="45719" anchor="ctr"/>
          <a:lstStyle/>
          <a:p>
            <a:pPr algn="ctr">
              <a:defRPr sz="7200">
                <a:solidFill>
                  <a:srgbClr val="FFFFFF"/>
                </a:solidFill>
                <a:latin typeface="+mj-lt"/>
                <a:ea typeface="+mj-ea"/>
                <a:cs typeface="+mj-cs"/>
                <a:sym typeface="Helvetica"/>
              </a:defRPr>
            </a:pPr>
            <a:endParaRPr/>
          </a:p>
        </p:txBody>
      </p:sp>
      <p:sp>
        <p:nvSpPr>
          <p:cNvPr id="14" name="內容版面配置區 2"/>
          <p:cNvSpPr txBox="1">
            <a:spLocks/>
          </p:cNvSpPr>
          <p:nvPr/>
        </p:nvSpPr>
        <p:spPr>
          <a:xfrm>
            <a:off x="655508" y="1092676"/>
            <a:ext cx="11496598" cy="73872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30000"/>
              </a:lnSpc>
              <a:spcBef>
                <a:spcPts val="0"/>
              </a:spcBef>
              <a:buFont typeface="Wingdings" panose="05000000000000000000" pitchFamily="2" charset="2"/>
              <a:buChar char="n"/>
            </a:pPr>
            <a:r>
              <a:rPr lang="zh-TW" altLang="en-US" sz="2800" b="1" dirty="0">
                <a:solidFill>
                  <a:srgbClr val="990033"/>
                </a:solidFill>
                <a:latin typeface="微軟正黑體"/>
                <a:ea typeface="微軟正黑體"/>
                <a:cs typeface="微軟正黑體"/>
                <a:sym typeface="微軟正黑體"/>
              </a:rPr>
              <a:t>確保</a:t>
            </a:r>
            <a:r>
              <a:rPr lang="zh-TW" altLang="zh-TW" sz="2800" b="1" dirty="0">
                <a:solidFill>
                  <a:srgbClr val="990033"/>
                </a:solidFill>
                <a:latin typeface="微軟正黑體"/>
                <a:ea typeface="微軟正黑體"/>
                <a:cs typeface="微軟正黑體"/>
                <a:sym typeface="微軟正黑體"/>
              </a:rPr>
              <a:t>系統穩定性</a:t>
            </a:r>
            <a:endParaRPr lang="en-US" altLang="zh-TW" sz="2800" b="1" dirty="0">
              <a:solidFill>
                <a:srgbClr val="990033"/>
              </a:solidFill>
              <a:latin typeface="微軟正黑體"/>
              <a:ea typeface="微軟正黑體"/>
              <a:cs typeface="微軟正黑體"/>
              <a:sym typeface="微軟正黑體"/>
            </a:endParaRPr>
          </a:p>
        </p:txBody>
      </p:sp>
      <p:sp>
        <p:nvSpPr>
          <p:cNvPr id="15" name="矩形 14"/>
          <p:cNvSpPr/>
          <p:nvPr/>
        </p:nvSpPr>
        <p:spPr>
          <a:xfrm>
            <a:off x="1143866" y="1771402"/>
            <a:ext cx="10124998" cy="523220"/>
          </a:xfrm>
          <a:prstGeom prst="rect">
            <a:avLst/>
          </a:prstGeom>
        </p:spPr>
        <p:txBody>
          <a:bodyPr wrap="square">
            <a:spAutoFit/>
          </a:bodyPr>
          <a:lstStyle/>
          <a:p>
            <a:pPr marL="269875" indent="-269875"/>
            <a:r>
              <a:rPr lang="zh-TW" altLang="zh-TW" sz="2800" dirty="0" smtClean="0"/>
              <a:t>★立即</a:t>
            </a:r>
            <a:r>
              <a:rPr lang="zh-TW" altLang="zh-TW" sz="2800" dirty="0"/>
              <a:t>盤點解決系統使用問題並將提供中央客服專線</a:t>
            </a:r>
          </a:p>
        </p:txBody>
      </p:sp>
      <p:sp>
        <p:nvSpPr>
          <p:cNvPr id="16" name="內容版面配置區 2"/>
          <p:cNvSpPr txBox="1">
            <a:spLocks/>
          </p:cNvSpPr>
          <p:nvPr/>
        </p:nvSpPr>
        <p:spPr>
          <a:xfrm>
            <a:off x="685884" y="2478884"/>
            <a:ext cx="11416811" cy="69780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lvl="0">
              <a:lnSpc>
                <a:spcPct val="130000"/>
              </a:lnSpc>
              <a:spcBef>
                <a:spcPts val="0"/>
              </a:spcBef>
              <a:buFont typeface="Wingdings" panose="05000000000000000000" pitchFamily="2" charset="2"/>
              <a:buChar char="n"/>
            </a:pPr>
            <a:r>
              <a:rPr lang="zh-TW" altLang="zh-TW" sz="2800" b="1" dirty="0">
                <a:solidFill>
                  <a:srgbClr val="990033"/>
                </a:solidFill>
                <a:latin typeface="微軟正黑體"/>
                <a:ea typeface="微軟正黑體"/>
                <a:cs typeface="微軟正黑體"/>
              </a:rPr>
              <a:t>延後上傳期限，保留充裕的學習時間</a:t>
            </a:r>
          </a:p>
          <a:p>
            <a:pPr>
              <a:lnSpc>
                <a:spcPct val="150000"/>
              </a:lnSpc>
              <a:spcBef>
                <a:spcPts val="0"/>
              </a:spcBef>
              <a:buFont typeface="Wingdings" panose="05000000000000000000" pitchFamily="2" charset="2"/>
              <a:buChar char="n"/>
            </a:pPr>
            <a:endParaRPr lang="en-US" altLang="zh-TW" sz="2800" dirty="0">
              <a:latin typeface="微軟正黑體" panose="020B0604030504040204" pitchFamily="34" charset="-120"/>
              <a:ea typeface="微軟正黑體" panose="020B0604030504040204" pitchFamily="34" charset="-120"/>
            </a:endParaRPr>
          </a:p>
        </p:txBody>
      </p:sp>
      <p:sp>
        <p:nvSpPr>
          <p:cNvPr id="18" name="矩形 17"/>
          <p:cNvSpPr/>
          <p:nvPr/>
        </p:nvSpPr>
        <p:spPr>
          <a:xfrm>
            <a:off x="1143863" y="3196360"/>
            <a:ext cx="11048135" cy="523220"/>
          </a:xfrm>
          <a:prstGeom prst="rect">
            <a:avLst/>
          </a:prstGeom>
        </p:spPr>
        <p:txBody>
          <a:bodyPr wrap="square">
            <a:spAutoFit/>
          </a:bodyPr>
          <a:lstStyle/>
          <a:p>
            <a:pPr marL="269875" indent="-269875"/>
            <a:r>
              <a:rPr lang="zh-TW" altLang="zh-TW" sz="2800" dirty="0" smtClean="0"/>
              <a:t>★各</a:t>
            </a:r>
            <a:r>
              <a:rPr lang="zh-TW" altLang="zh-TW" sz="2800" dirty="0"/>
              <a:t>校安排學生上傳檔案之期限，應至少延長至當學期結束後</a:t>
            </a:r>
            <a:r>
              <a:rPr lang="en-US" altLang="zh-TW" sz="2800" dirty="0"/>
              <a:t>2</a:t>
            </a:r>
            <a:r>
              <a:rPr lang="zh-TW" altLang="zh-TW" sz="2800" dirty="0" smtClean="0"/>
              <a:t>週</a:t>
            </a:r>
            <a:endParaRPr lang="zh-TW" altLang="zh-TW" sz="2800" dirty="0"/>
          </a:p>
        </p:txBody>
      </p:sp>
      <p:sp>
        <p:nvSpPr>
          <p:cNvPr id="19" name="內容版面配置區 2"/>
          <p:cNvSpPr txBox="1">
            <a:spLocks/>
          </p:cNvSpPr>
          <p:nvPr/>
        </p:nvSpPr>
        <p:spPr>
          <a:xfrm>
            <a:off x="685884" y="3883709"/>
            <a:ext cx="11416811" cy="69780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nSpc>
                <a:spcPct val="130000"/>
              </a:lnSpc>
              <a:spcBef>
                <a:spcPts val="0"/>
              </a:spcBef>
              <a:buFont typeface="Wingdings" panose="05000000000000000000" pitchFamily="2" charset="2"/>
              <a:buChar char="n"/>
            </a:pPr>
            <a:r>
              <a:rPr lang="zh-TW" altLang="zh-TW" sz="2800" b="1" dirty="0">
                <a:solidFill>
                  <a:srgbClr val="990033"/>
                </a:solidFill>
                <a:latin typeface="微軟正黑體"/>
                <a:ea typeface="微軟正黑體"/>
                <a:cs typeface="微軟正黑體"/>
              </a:rPr>
              <a:t>學生資訊能力</a:t>
            </a:r>
            <a:r>
              <a:rPr lang="zh-TW" altLang="en-US" sz="2800" b="1" dirty="0">
                <a:solidFill>
                  <a:srgbClr val="990033"/>
                </a:solidFill>
                <a:latin typeface="微軟正黑體"/>
                <a:ea typeface="微軟正黑體"/>
                <a:cs typeface="微軟正黑體"/>
              </a:rPr>
              <a:t>待提升</a:t>
            </a:r>
            <a:r>
              <a:rPr lang="zh-TW" altLang="zh-TW" sz="2800" b="1" dirty="0">
                <a:solidFill>
                  <a:srgbClr val="990033"/>
                </a:solidFill>
                <a:latin typeface="微軟正黑體"/>
                <a:ea typeface="微軟正黑體"/>
                <a:cs typeface="微軟正黑體"/>
              </a:rPr>
              <a:t>，補足校方硬體設備</a:t>
            </a:r>
          </a:p>
          <a:p>
            <a:pPr>
              <a:lnSpc>
                <a:spcPct val="150000"/>
              </a:lnSpc>
              <a:spcBef>
                <a:spcPts val="0"/>
              </a:spcBef>
              <a:buFont typeface="Wingdings" panose="05000000000000000000" pitchFamily="2" charset="2"/>
              <a:buChar char="n"/>
            </a:pPr>
            <a:endParaRPr lang="en-US" altLang="zh-TW" sz="2800" dirty="0">
              <a:latin typeface="微軟正黑體" panose="020B0604030504040204" pitchFamily="34" charset="-120"/>
              <a:ea typeface="微軟正黑體" panose="020B0604030504040204" pitchFamily="34" charset="-120"/>
            </a:endParaRPr>
          </a:p>
        </p:txBody>
      </p:sp>
      <p:sp>
        <p:nvSpPr>
          <p:cNvPr id="20" name="矩形 19"/>
          <p:cNvSpPr/>
          <p:nvPr/>
        </p:nvSpPr>
        <p:spPr>
          <a:xfrm>
            <a:off x="1143864" y="4581512"/>
            <a:ext cx="11048135" cy="523220"/>
          </a:xfrm>
          <a:prstGeom prst="rect">
            <a:avLst/>
          </a:prstGeom>
        </p:spPr>
        <p:txBody>
          <a:bodyPr wrap="square">
            <a:spAutoFit/>
          </a:bodyPr>
          <a:lstStyle/>
          <a:p>
            <a:pPr marL="269875" indent="-269875"/>
            <a:r>
              <a:rPr lang="zh-TW" altLang="zh-TW" sz="2800" dirty="0" smtClean="0"/>
              <a:t>★盤整</a:t>
            </a:r>
            <a:r>
              <a:rPr lang="zh-TW" altLang="zh-TW" sz="2800" dirty="0"/>
              <a:t>、挹注學校資源</a:t>
            </a:r>
            <a:r>
              <a:rPr lang="zh-TW" altLang="zh-TW" sz="2800" dirty="0" smtClean="0"/>
              <a:t>，請</a:t>
            </a:r>
            <a:r>
              <a:rPr lang="zh-TW" altLang="zh-TW" sz="2800" dirty="0"/>
              <a:t>各校利用資訊課程提升學生資訊</a:t>
            </a:r>
            <a:r>
              <a:rPr lang="zh-TW" altLang="zh-TW" sz="2800" dirty="0" smtClean="0"/>
              <a:t>能</a:t>
            </a:r>
            <a:r>
              <a:rPr lang="zh-TW" altLang="en-US" sz="2800" dirty="0" smtClean="0"/>
              <a:t>力</a:t>
            </a:r>
            <a:endParaRPr lang="zh-TW" altLang="zh-TW" sz="2800" dirty="0"/>
          </a:p>
        </p:txBody>
      </p:sp>
      <p:sp>
        <p:nvSpPr>
          <p:cNvPr id="21" name="內容版面配置區 2"/>
          <p:cNvSpPr txBox="1">
            <a:spLocks/>
          </p:cNvSpPr>
          <p:nvPr/>
        </p:nvSpPr>
        <p:spPr>
          <a:xfrm>
            <a:off x="695401" y="5108148"/>
            <a:ext cx="11416811" cy="697803"/>
          </a:xfrm>
          <a:prstGeom prst="rect">
            <a:avLst/>
          </a:prstGeom>
        </p:spPr>
        <p:txBody>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lvl="0">
              <a:lnSpc>
                <a:spcPct val="130000"/>
              </a:lnSpc>
              <a:spcBef>
                <a:spcPts val="0"/>
              </a:spcBef>
              <a:buFont typeface="Wingdings" panose="05000000000000000000" pitchFamily="2" charset="2"/>
              <a:buChar char="n"/>
            </a:pPr>
            <a:r>
              <a:rPr lang="zh-TW" altLang="en-US" sz="2800" b="1" dirty="0">
                <a:solidFill>
                  <a:srgbClr val="990033"/>
                </a:solidFill>
                <a:latin typeface="微軟正黑體"/>
                <a:ea typeface="微軟正黑體"/>
                <a:cs typeface="微軟正黑體"/>
              </a:rPr>
              <a:t>運用高中職均質化方案</a:t>
            </a:r>
            <a:r>
              <a:rPr lang="zh-TW" altLang="zh-TW" sz="2800" b="1" dirty="0">
                <a:solidFill>
                  <a:srgbClr val="990033"/>
                </a:solidFill>
                <a:latin typeface="微軟正黑體"/>
                <a:ea typeface="微軟正黑體"/>
                <a:cs typeface="微軟正黑體"/>
              </a:rPr>
              <a:t>，</a:t>
            </a:r>
            <a:r>
              <a:rPr lang="zh-TW" altLang="en-US" sz="2800" b="1" dirty="0">
                <a:solidFill>
                  <a:srgbClr val="990033"/>
                </a:solidFill>
                <a:latin typeface="微軟正黑體"/>
                <a:ea typeface="微軟正黑體"/>
                <a:cs typeface="微軟正黑體"/>
              </a:rPr>
              <a:t>媒合大學資源</a:t>
            </a:r>
            <a:endParaRPr lang="zh-TW" altLang="zh-TW" sz="2800" b="1" dirty="0">
              <a:solidFill>
                <a:srgbClr val="990033"/>
              </a:solidFill>
              <a:latin typeface="微軟正黑體"/>
              <a:ea typeface="微軟正黑體"/>
              <a:cs typeface="微軟正黑體"/>
            </a:endParaRPr>
          </a:p>
          <a:p>
            <a:pPr>
              <a:lnSpc>
                <a:spcPct val="150000"/>
              </a:lnSpc>
              <a:spcBef>
                <a:spcPts val="0"/>
              </a:spcBef>
              <a:buFont typeface="Wingdings" panose="05000000000000000000" pitchFamily="2" charset="2"/>
              <a:buChar char="n"/>
            </a:pPr>
            <a:endParaRPr lang="en-US" altLang="zh-TW" sz="2800" dirty="0">
              <a:latin typeface="微軟正黑體" panose="020B0604030504040204" pitchFamily="34" charset="-120"/>
              <a:ea typeface="微軟正黑體" panose="020B0604030504040204" pitchFamily="34" charset="-120"/>
            </a:endParaRPr>
          </a:p>
        </p:txBody>
      </p:sp>
      <p:sp>
        <p:nvSpPr>
          <p:cNvPr id="22" name="矩形 21"/>
          <p:cNvSpPr/>
          <p:nvPr/>
        </p:nvSpPr>
        <p:spPr>
          <a:xfrm>
            <a:off x="1091403" y="5652108"/>
            <a:ext cx="11048135" cy="954107"/>
          </a:xfrm>
          <a:prstGeom prst="rect">
            <a:avLst/>
          </a:prstGeom>
        </p:spPr>
        <p:txBody>
          <a:bodyPr wrap="square">
            <a:spAutoFit/>
          </a:bodyPr>
          <a:lstStyle/>
          <a:p>
            <a:pPr marL="269875" indent="-269875"/>
            <a:r>
              <a:rPr lang="zh-TW" altLang="zh-TW" sz="2800" dirty="0"/>
              <a:t>★</a:t>
            </a:r>
            <a:r>
              <a:rPr lang="zh-TW" altLang="en-US" sz="2800" dirty="0"/>
              <a:t>透過高中職均質化方案，額外補助相關經費，媒合大學提供專業諮詢，讓更多教師與學生能彼此互動交流、與大學溝通對話</a:t>
            </a:r>
            <a:endParaRPr lang="zh-TW" altLang="zh-TW" sz="2800" dirty="0"/>
          </a:p>
        </p:txBody>
      </p:sp>
      <p:sp>
        <p:nvSpPr>
          <p:cNvPr id="17" name="文字方塊 16"/>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26</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24311583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a:spLocks noGrp="1"/>
          </p:cNvSpPr>
          <p:nvPr>
            <p:ph type="title"/>
          </p:nvPr>
        </p:nvSpPr>
        <p:spPr>
          <a:xfrm>
            <a:off x="4965568" y="2767757"/>
            <a:ext cx="8229600" cy="1143000"/>
          </a:xfrm>
        </p:spPr>
        <p:txBody>
          <a:bodyPr>
            <a:noAutofit/>
          </a:bodyPr>
          <a:lstStyle/>
          <a:p>
            <a:r>
              <a:rPr lang="en-US" altLang="zh-CN" sz="9600" b="1" dirty="0">
                <a:solidFill>
                  <a:srgbClr val="FF0066"/>
                </a:solidFill>
                <a:effectLst>
                  <a:outerShdw blurRad="38100" dist="38100" dir="2700000" algn="tl">
                    <a:srgbClr val="000000">
                      <a:alpha val="43137"/>
                    </a:srgbClr>
                  </a:outerShdw>
                </a:effectLst>
                <a:latin typeface="Arial" charset="0"/>
                <a:cs typeface="Arial" charset="0"/>
              </a:rPr>
              <a:t>Q&amp;A</a:t>
            </a:r>
            <a:endParaRPr lang="zh-TW" altLang="en-US" sz="9600" dirty="0">
              <a:solidFill>
                <a:srgbClr val="FF0066"/>
              </a:solidFill>
              <a:effectLst>
                <a:outerShdw blurRad="38100" dist="38100" dir="2700000" algn="tl">
                  <a:srgbClr val="000000">
                    <a:alpha val="43137"/>
                  </a:srgbClr>
                </a:outerShdw>
              </a:effectLst>
            </a:endParaRPr>
          </a:p>
        </p:txBody>
      </p:sp>
      <p:sp>
        <p:nvSpPr>
          <p:cNvPr id="5" name="Google Shape;2109;p37"/>
          <p:cNvSpPr txBox="1">
            <a:spLocks/>
          </p:cNvSpPr>
          <p:nvPr/>
        </p:nvSpPr>
        <p:spPr>
          <a:xfrm>
            <a:off x="2087123" y="2215757"/>
            <a:ext cx="5713500" cy="1104000"/>
          </a:xfrm>
          <a:prstGeom prst="rect">
            <a:avLst/>
          </a:prstGeom>
        </p:spPr>
        <p:txBody>
          <a:bodyPr spcFirstLastPara="1" vert="horz" wrap="square" lIns="91425" tIns="91425" rIns="91425" bIns="91425" rtlCol="0" anchor="b"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11500" dirty="0">
                <a:solidFill>
                  <a:srgbClr val="3A0062"/>
                </a:solidFill>
              </a:rPr>
              <a:t>Thanks!</a:t>
            </a: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3136" y="4077072"/>
            <a:ext cx="2204864" cy="2204864"/>
          </a:xfrm>
          <a:prstGeom prst="rect">
            <a:avLst/>
          </a:prstGeom>
        </p:spPr>
      </p:pic>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73" y="4077073"/>
            <a:ext cx="3539751" cy="2209490"/>
          </a:xfrm>
          <a:prstGeom prst="rect">
            <a:avLst/>
          </a:prstGeom>
        </p:spPr>
      </p:pic>
      <p:sp>
        <p:nvSpPr>
          <p:cNvPr id="10" name="文字方塊 9"/>
          <p:cNvSpPr txBox="1"/>
          <p:nvPr/>
        </p:nvSpPr>
        <p:spPr>
          <a:xfrm>
            <a:off x="11533517" y="6359432"/>
            <a:ext cx="383874" cy="308995"/>
          </a:xfrm>
          <a:prstGeom prst="rect">
            <a:avLst/>
          </a:prstGeom>
          <a:noFill/>
        </p:spPr>
        <p:txBody>
          <a:bodyPr wrap="square" rtlCol="0">
            <a:spAutoFit/>
          </a:bodyPr>
          <a:lstStyle/>
          <a:p>
            <a:pPr>
              <a:lnSpc>
                <a:spcPct val="130000"/>
              </a:lnSpc>
              <a:spcBef>
                <a:spcPts val="600"/>
              </a:spcBef>
            </a:pPr>
            <a:r>
              <a:rPr lang="en-US" altLang="zh-TW" sz="1200" kern="0" dirty="0" smtClean="0">
                <a:latin typeface="微软雅黑" panose="020B0503020204020204" pitchFamily="34" charset="-122"/>
                <a:ea typeface="微软雅黑" panose="020B0503020204020204" pitchFamily="34" charset="-122"/>
                <a:cs typeface="+mn-ea"/>
                <a:sym typeface="+mn-lt"/>
              </a:rPr>
              <a:t>27</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11323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sz="quarter" idx="11"/>
          </p:nvPr>
        </p:nvSpPr>
        <p:spPr>
          <a:xfrm>
            <a:off x="1249274" y="-464374"/>
            <a:ext cx="2626040" cy="7786747"/>
          </a:xfrm>
        </p:spPr>
        <p:txBody>
          <a:bodyPr/>
          <a:lstStyle/>
          <a:p>
            <a:r>
              <a:rPr lang="en-US" altLang="zh-TW" sz="50000" dirty="0"/>
              <a:t>1</a:t>
            </a:r>
            <a:endParaRPr lang="zh-TW" altLang="en-US" sz="50000" dirty="0"/>
          </a:p>
        </p:txBody>
      </p:sp>
      <p:sp>
        <p:nvSpPr>
          <p:cNvPr id="4" name="文字版面配置區 3"/>
          <p:cNvSpPr>
            <a:spLocks noGrp="1"/>
          </p:cNvSpPr>
          <p:nvPr>
            <p:ph type="body" sz="quarter" idx="12"/>
          </p:nvPr>
        </p:nvSpPr>
        <p:spPr>
          <a:xfrm>
            <a:off x="3875314" y="2791947"/>
            <a:ext cx="7888501" cy="769441"/>
          </a:xfrm>
        </p:spPr>
        <p:txBody>
          <a:bodyPr/>
          <a:lstStyle/>
          <a:p>
            <a:pPr algn="ctr"/>
            <a:r>
              <a:rPr lang="zh-TW" altLang="en-US" sz="4400" dirty="0"/>
              <a:t>高中課程的變動</a:t>
            </a:r>
            <a:endParaRPr lang="zh-TW" altLang="en-US" sz="4400" b="1" dirty="0">
              <a:solidFill>
                <a:srgbClr val="FFFF00"/>
              </a:solidFill>
            </a:endParaRPr>
          </a:p>
        </p:txBody>
      </p:sp>
      <p:sp>
        <p:nvSpPr>
          <p:cNvPr id="5" name="文字方塊 4"/>
          <p:cNvSpPr txBox="1"/>
          <p:nvPr/>
        </p:nvSpPr>
        <p:spPr>
          <a:xfrm>
            <a:off x="11658599" y="6359432"/>
            <a:ext cx="258792" cy="308995"/>
          </a:xfrm>
          <a:prstGeom prst="rect">
            <a:avLst/>
          </a:prstGeom>
          <a:noFill/>
        </p:spPr>
        <p:txBody>
          <a:bodyPr wrap="square" rtlCol="0">
            <a:spAutoFit/>
          </a:bodyPr>
          <a:lstStyle/>
          <a:p>
            <a:pPr>
              <a:lnSpc>
                <a:spcPct val="130000"/>
              </a:lnSpc>
              <a:spcBef>
                <a:spcPts val="600"/>
              </a:spcBef>
            </a:pPr>
            <a:r>
              <a:rPr lang="en-US" altLang="zh-TW" sz="1200" kern="0" dirty="0">
                <a:latin typeface="微软雅黑" panose="020B0503020204020204" pitchFamily="34" charset="-122"/>
                <a:ea typeface="微软雅黑" panose="020B0503020204020204" pitchFamily="34" charset="-122"/>
                <a:cs typeface="+mn-ea"/>
                <a:sym typeface="+mn-lt"/>
              </a:rPr>
              <a:t>2</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559810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文本占位符 1">
            <a:extLst>
              <a:ext uri="{FF2B5EF4-FFF2-40B4-BE49-F238E27FC236}">
                <a16:creationId xmlns:a16="http://schemas.microsoft.com/office/drawing/2014/main" id="{B7E46643-547C-4351-B509-BAA12468C556}"/>
              </a:ext>
            </a:extLst>
          </p:cNvPr>
          <p:cNvSpPr txBox="1">
            <a:spLocks/>
          </p:cNvSpPr>
          <p:nvPr/>
        </p:nvSpPr>
        <p:spPr>
          <a:xfrm>
            <a:off x="9891491" y="5676900"/>
            <a:ext cx="523875" cy="560388"/>
          </a:xfrm>
          <a:prstGeom prst="rect">
            <a:avLst/>
          </a:prstGeom>
          <a:solidFill>
            <a:schemeClr val="accent1">
              <a:lumMod val="75000"/>
            </a:schemeClr>
          </a:solidFill>
          <a:effectLst>
            <a:outerShdw blurRad="88900" sx="102000" sy="102000" algn="ctr" rotWithShape="0">
              <a:prstClr val="black">
                <a:alpha val="25000"/>
              </a:prstClr>
            </a:outerShdw>
          </a:effectLst>
        </p:spPr>
        <p:txBody>
          <a:bodyPr anchor="ctr">
            <a:normAutofit/>
          </a:bodyPr>
          <a:lstStyle>
            <a:lvl1pPr marL="0" indent="0" algn="l" defTabSz="457200" rtl="0" eaLnBrk="1" latinLnBrk="0" hangingPunct="1">
              <a:spcBef>
                <a:spcPct val="20000"/>
              </a:spcBef>
              <a:buFont typeface="Arial"/>
              <a:buNone/>
              <a:defRPr sz="4000" b="1" kern="1200">
                <a:solidFill>
                  <a:schemeClr val="bg1"/>
                </a:solidFill>
                <a:latin typeface="+mn-lt"/>
                <a:ea typeface="微軟正黑體"/>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微軟正黑體"/>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微軟正黑體"/>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微軟正黑體"/>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zh-CN" sz="2400" dirty="0"/>
              <a:t>01</a:t>
            </a:r>
            <a:endParaRPr lang="zh-CN" altLang="en-US" sz="2400" dirty="0"/>
          </a:p>
        </p:txBody>
      </p:sp>
      <p:pic>
        <p:nvPicPr>
          <p:cNvPr id="53" name="圖片 1">
            <a:extLst>
              <a:ext uri="{FF2B5EF4-FFF2-40B4-BE49-F238E27FC236}">
                <a16:creationId xmlns:a16="http://schemas.microsoft.com/office/drawing/2014/main" id="{EB35EC3A-B33F-4630-9B09-EFAA7D8DFF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69804" y="688975"/>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字版面配置區 1">
            <a:extLst>
              <a:ext uri="{FF2B5EF4-FFF2-40B4-BE49-F238E27FC236}">
                <a16:creationId xmlns:a16="http://schemas.microsoft.com/office/drawing/2014/main" id="{A9096C90-538B-4AE4-AD4E-EF2309B0B56D}"/>
              </a:ext>
            </a:extLst>
          </p:cNvPr>
          <p:cNvSpPr txBox="1">
            <a:spLocks/>
          </p:cNvSpPr>
          <p:nvPr/>
        </p:nvSpPr>
        <p:spPr>
          <a:xfrm>
            <a:off x="1174528" y="5461000"/>
            <a:ext cx="9248776" cy="388938"/>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defRPr/>
            </a:pPr>
            <a:r>
              <a:rPr lang="zh-TW" altLang="en-US" sz="2400" dirty="0">
                <a:solidFill>
                  <a:schemeClr val="tx1"/>
                </a:solidFill>
                <a:latin typeface="微軟正黑體" panose="020B0604030504040204" pitchFamily="34" charset="-120"/>
                <a:ea typeface="微軟正黑體" panose="020B0604030504040204" pitchFamily="34" charset="-120"/>
              </a:rPr>
              <a:t>在 生活情境 中涵育、整合、活用</a:t>
            </a:r>
            <a:endParaRPr lang="en-US" altLang="zh-TW" sz="2400" dirty="0">
              <a:solidFill>
                <a:schemeClr val="tx1"/>
              </a:solidFill>
              <a:latin typeface="微軟正黑體" panose="020B0604030504040204" pitchFamily="34" charset="-120"/>
              <a:ea typeface="微軟正黑體" panose="020B0604030504040204" pitchFamily="34" charset="-120"/>
            </a:endParaRPr>
          </a:p>
        </p:txBody>
      </p:sp>
      <p:pic>
        <p:nvPicPr>
          <p:cNvPr id="55" name="圖片 2">
            <a:extLst>
              <a:ext uri="{FF2B5EF4-FFF2-40B4-BE49-F238E27FC236}">
                <a16:creationId xmlns:a16="http://schemas.microsoft.com/office/drawing/2014/main" id="{11FA5436-BBF3-4640-A839-EE24DBE018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69804" y="2235200"/>
            <a:ext cx="900112"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群組 7">
            <a:extLst>
              <a:ext uri="{FF2B5EF4-FFF2-40B4-BE49-F238E27FC236}">
                <a16:creationId xmlns:a16="http://schemas.microsoft.com/office/drawing/2014/main" id="{C938620F-0C39-485C-840C-0F0D2FE1C0A4}"/>
              </a:ext>
            </a:extLst>
          </p:cNvPr>
          <p:cNvGrpSpPr>
            <a:grpSpLocks/>
          </p:cNvGrpSpPr>
          <p:nvPr/>
        </p:nvGrpSpPr>
        <p:grpSpPr bwMode="auto">
          <a:xfrm>
            <a:off x="2481041" y="652463"/>
            <a:ext cx="4549775" cy="1150937"/>
            <a:chOff x="7213600" y="4193453"/>
            <a:chExt cx="4549614" cy="1044666"/>
          </a:xfrm>
        </p:grpSpPr>
        <p:sp>
          <p:nvSpPr>
            <p:cNvPr id="60" name="矩形 8">
              <a:extLst>
                <a:ext uri="{FF2B5EF4-FFF2-40B4-BE49-F238E27FC236}">
                  <a16:creationId xmlns:a16="http://schemas.microsoft.com/office/drawing/2014/main" id="{20E65ADF-D2A4-4849-95A4-4F79C4BD6D61}"/>
                </a:ext>
              </a:extLst>
            </p:cNvPr>
            <p:cNvSpPr>
              <a:spLocks noChangeArrowheads="1"/>
            </p:cNvSpPr>
            <p:nvPr/>
          </p:nvSpPr>
          <p:spPr bwMode="auto">
            <a:xfrm>
              <a:off x="7213600" y="4847362"/>
              <a:ext cx="4549614" cy="39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ts val="2388"/>
                </a:spcBef>
              </a:pPr>
              <a:r>
                <a:rPr lang="zh-TW" altLang="en-US" sz="2200">
                  <a:solidFill>
                    <a:srgbClr val="000000"/>
                  </a:solidFill>
                  <a:latin typeface="微軟正黑體" panose="020B0604030504040204" pitchFamily="34" charset="-120"/>
                  <a:ea typeface="微軟正黑體" panose="020B0604030504040204" pitchFamily="34" charset="-120"/>
                </a:rPr>
                <a:t>個人為學習的主體</a:t>
              </a:r>
              <a:endParaRPr lang="en-US" altLang="zh-TW" sz="2200">
                <a:solidFill>
                  <a:srgbClr val="000000"/>
                </a:solidFill>
                <a:latin typeface="微軟正黑體" panose="020B0604030504040204" pitchFamily="34" charset="-120"/>
                <a:ea typeface="微軟正黑體" panose="020B0604030504040204" pitchFamily="34" charset="-120"/>
              </a:endParaRPr>
            </a:p>
          </p:txBody>
        </p:sp>
        <p:sp>
          <p:nvSpPr>
            <p:cNvPr id="61" name="矩形 60">
              <a:extLst>
                <a:ext uri="{FF2B5EF4-FFF2-40B4-BE49-F238E27FC236}">
                  <a16:creationId xmlns:a16="http://schemas.microsoft.com/office/drawing/2014/main" id="{71B713D5-8F89-4340-96B2-22964AFE1320}"/>
                </a:ext>
              </a:extLst>
            </p:cNvPr>
            <p:cNvSpPr/>
            <p:nvPr/>
          </p:nvSpPr>
          <p:spPr>
            <a:xfrm>
              <a:off x="7213600" y="4193453"/>
              <a:ext cx="1620781" cy="592217"/>
            </a:xfrm>
            <a:prstGeom prst="rect">
              <a:avLst/>
            </a:prstGeom>
            <a:noFill/>
          </p:spPr>
          <p:txBody>
            <a:bodyPr wrap="none">
              <a:spAutoFit/>
            </a:bodyPr>
            <a:lstStyle/>
            <a:p>
              <a:pPr defTabSz="1219170">
                <a:lnSpc>
                  <a:spcPct val="130000"/>
                </a:lnSpc>
                <a:defRPr/>
              </a:pPr>
              <a:r>
                <a:rPr lang="zh-TW" altLang="en-US" sz="2800" b="1" kern="0" dirty="0">
                  <a:solidFill>
                    <a:srgbClr val="000000">
                      <a:lumMod val="75000"/>
                      <a:lumOff val="25000"/>
                    </a:srgbClr>
                  </a:solidFill>
                  <a:latin typeface="Century Gothic"/>
                  <a:ea typeface="微软雅黑" charset="0"/>
                </a:rPr>
                <a:t>自主行動</a:t>
              </a:r>
              <a:endParaRPr lang="en-US" altLang="zh-CN" sz="2800" b="1" kern="0" dirty="0">
                <a:solidFill>
                  <a:srgbClr val="000000">
                    <a:lumMod val="75000"/>
                    <a:lumOff val="25000"/>
                  </a:srgbClr>
                </a:solidFill>
                <a:latin typeface="Century Gothic"/>
                <a:ea typeface="微软雅黑" charset="0"/>
              </a:endParaRPr>
            </a:p>
          </p:txBody>
        </p:sp>
      </p:grpSp>
      <p:grpSp>
        <p:nvGrpSpPr>
          <p:cNvPr id="62" name="群組 10">
            <a:extLst>
              <a:ext uri="{FF2B5EF4-FFF2-40B4-BE49-F238E27FC236}">
                <a16:creationId xmlns:a16="http://schemas.microsoft.com/office/drawing/2014/main" id="{C4AC64FB-84A6-4C98-A0B5-D672BED42892}"/>
              </a:ext>
            </a:extLst>
          </p:cNvPr>
          <p:cNvGrpSpPr>
            <a:grpSpLocks/>
          </p:cNvGrpSpPr>
          <p:nvPr/>
        </p:nvGrpSpPr>
        <p:grpSpPr bwMode="auto">
          <a:xfrm>
            <a:off x="2481041" y="2051050"/>
            <a:ext cx="3810000" cy="1423988"/>
            <a:chOff x="7213600" y="4126893"/>
            <a:chExt cx="4549614" cy="1291756"/>
          </a:xfrm>
        </p:grpSpPr>
        <p:sp>
          <p:nvSpPr>
            <p:cNvPr id="63" name="矩形 11">
              <a:extLst>
                <a:ext uri="{FF2B5EF4-FFF2-40B4-BE49-F238E27FC236}">
                  <a16:creationId xmlns:a16="http://schemas.microsoft.com/office/drawing/2014/main" id="{9B0F27BB-16B6-47EA-88BC-7A6B7F46D82E}"/>
                </a:ext>
              </a:extLst>
            </p:cNvPr>
            <p:cNvSpPr>
              <a:spLocks noChangeArrowheads="1"/>
            </p:cNvSpPr>
            <p:nvPr/>
          </p:nvSpPr>
          <p:spPr bwMode="auto">
            <a:xfrm>
              <a:off x="7213600" y="4720869"/>
              <a:ext cx="4549614" cy="69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2200">
                  <a:solidFill>
                    <a:srgbClr val="000000"/>
                  </a:solidFill>
                  <a:latin typeface="微軟正黑體" panose="020B0604030504040204" pitchFamily="34" charset="-120"/>
                  <a:ea typeface="微軟正黑體" panose="020B0604030504040204" pitchFamily="34" charset="-120"/>
                </a:rPr>
                <a:t>廣泛運用各種工具</a:t>
              </a:r>
              <a:endParaRPr lang="en-US" altLang="zh-TW" sz="2200">
                <a:solidFill>
                  <a:srgbClr val="000000"/>
                </a:solidFill>
                <a:latin typeface="微軟正黑體" panose="020B0604030504040204" pitchFamily="34" charset="-120"/>
                <a:ea typeface="微軟正黑體" panose="020B0604030504040204" pitchFamily="34" charset="-120"/>
              </a:endParaRPr>
            </a:p>
            <a:p>
              <a:r>
                <a:rPr lang="zh-TW" altLang="en-US" sz="2200">
                  <a:solidFill>
                    <a:srgbClr val="000000"/>
                  </a:solidFill>
                  <a:latin typeface="微軟正黑體" panose="020B0604030504040204" pitchFamily="34" charset="-120"/>
                  <a:ea typeface="微軟正黑體" panose="020B0604030504040204" pitchFamily="34" charset="-120"/>
                </a:rPr>
                <a:t>有效與他人及環境互動</a:t>
              </a:r>
              <a:endParaRPr lang="en-US" altLang="zh-TW" sz="2200">
                <a:solidFill>
                  <a:srgbClr val="000000"/>
                </a:solidFill>
                <a:latin typeface="微軟正黑體" panose="020B0604030504040204" pitchFamily="34" charset="-120"/>
                <a:ea typeface="微軟正黑體" panose="020B0604030504040204" pitchFamily="34" charset="-120"/>
              </a:endParaRPr>
            </a:p>
          </p:txBody>
        </p:sp>
        <p:sp>
          <p:nvSpPr>
            <p:cNvPr id="64" name="矩形 63">
              <a:extLst>
                <a:ext uri="{FF2B5EF4-FFF2-40B4-BE49-F238E27FC236}">
                  <a16:creationId xmlns:a16="http://schemas.microsoft.com/office/drawing/2014/main" id="{FC06E77D-673C-44DB-9AAE-EDDECDCA77F3}"/>
                </a:ext>
              </a:extLst>
            </p:cNvPr>
            <p:cNvSpPr/>
            <p:nvPr/>
          </p:nvSpPr>
          <p:spPr>
            <a:xfrm>
              <a:off x="7213600" y="4126893"/>
              <a:ext cx="1935482" cy="541472"/>
            </a:xfrm>
            <a:prstGeom prst="rect">
              <a:avLst/>
            </a:prstGeom>
            <a:noFill/>
          </p:spPr>
          <p:txBody>
            <a:bodyPr wrap="none">
              <a:spAutoFit/>
            </a:bodyPr>
            <a:lstStyle/>
            <a:p>
              <a:pPr defTabSz="1219170">
                <a:lnSpc>
                  <a:spcPct val="130000"/>
                </a:lnSpc>
                <a:defRPr/>
              </a:pPr>
              <a:r>
                <a:rPr lang="zh-TW" altLang="en-US" sz="2800" b="1" kern="0" dirty="0">
                  <a:solidFill>
                    <a:srgbClr val="000000">
                      <a:lumMod val="75000"/>
                      <a:lumOff val="25000"/>
                    </a:srgbClr>
                  </a:solidFill>
                  <a:latin typeface="Century Gothic"/>
                  <a:ea typeface="微软雅黑" charset="0"/>
                </a:rPr>
                <a:t>溝通互動</a:t>
              </a:r>
              <a:endParaRPr lang="en-US" altLang="zh-CN" sz="2800" b="1" kern="0" dirty="0">
                <a:solidFill>
                  <a:srgbClr val="000000">
                    <a:lumMod val="75000"/>
                    <a:lumOff val="25000"/>
                  </a:srgbClr>
                </a:solidFill>
                <a:latin typeface="Century Gothic"/>
                <a:ea typeface="微软雅黑" charset="0"/>
              </a:endParaRPr>
            </a:p>
          </p:txBody>
        </p:sp>
      </p:grpSp>
      <p:grpSp>
        <p:nvGrpSpPr>
          <p:cNvPr id="65" name="群組 13">
            <a:extLst>
              <a:ext uri="{FF2B5EF4-FFF2-40B4-BE49-F238E27FC236}">
                <a16:creationId xmlns:a16="http://schemas.microsoft.com/office/drawing/2014/main" id="{B7BF3E9C-D3E0-40DD-A8F0-8389FEFC25F8}"/>
              </a:ext>
            </a:extLst>
          </p:cNvPr>
          <p:cNvGrpSpPr>
            <a:grpSpLocks/>
          </p:cNvGrpSpPr>
          <p:nvPr/>
        </p:nvGrpSpPr>
        <p:grpSpPr bwMode="auto">
          <a:xfrm>
            <a:off x="2481041" y="3732213"/>
            <a:ext cx="3810000" cy="1490662"/>
            <a:chOff x="7213600" y="4038848"/>
            <a:chExt cx="4549614" cy="1351686"/>
          </a:xfrm>
        </p:grpSpPr>
        <p:sp>
          <p:nvSpPr>
            <p:cNvPr id="66" name="矩形 14">
              <a:extLst>
                <a:ext uri="{FF2B5EF4-FFF2-40B4-BE49-F238E27FC236}">
                  <a16:creationId xmlns:a16="http://schemas.microsoft.com/office/drawing/2014/main" id="{F9FCBE79-ABB4-400B-9FEF-B530D62C6020}"/>
                </a:ext>
              </a:extLst>
            </p:cNvPr>
            <p:cNvSpPr>
              <a:spLocks noChangeArrowheads="1"/>
            </p:cNvSpPr>
            <p:nvPr/>
          </p:nvSpPr>
          <p:spPr bwMode="auto">
            <a:xfrm>
              <a:off x="7213600" y="4692754"/>
              <a:ext cx="4549614" cy="69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kumimoji="1">
                  <a:solidFill>
                    <a:schemeClr val="tx1"/>
                  </a:solidFill>
                  <a:latin typeface="Arial" panose="020B0604020202020204" pitchFamily="34" charset="0"/>
                  <a:ea typeface="新細明體" panose="02020500000000000000" pitchFamily="18" charset="-120"/>
                </a:defRPr>
              </a:lvl1pPr>
              <a:lvl2pPr marL="742950" indent="-285750" defTabSz="912813">
                <a:defRPr kumimoji="1">
                  <a:solidFill>
                    <a:schemeClr val="tx1"/>
                  </a:solidFill>
                  <a:latin typeface="Arial" panose="020B0604020202020204" pitchFamily="34" charset="0"/>
                  <a:ea typeface="新細明體" panose="02020500000000000000" pitchFamily="18" charset="-120"/>
                </a:defRPr>
              </a:lvl2pPr>
              <a:lvl3pPr marL="1143000" indent="-228600" defTabSz="912813">
                <a:defRPr kumimoji="1">
                  <a:solidFill>
                    <a:schemeClr val="tx1"/>
                  </a:solidFill>
                  <a:latin typeface="Arial" panose="020B0604020202020204" pitchFamily="34" charset="0"/>
                  <a:ea typeface="新細明體" panose="02020500000000000000" pitchFamily="18" charset="-120"/>
                </a:defRPr>
              </a:lvl3pPr>
              <a:lvl4pPr marL="1600200" indent="-228600" defTabSz="912813">
                <a:defRPr kumimoji="1">
                  <a:solidFill>
                    <a:schemeClr val="tx1"/>
                  </a:solidFill>
                  <a:latin typeface="Arial" panose="020B0604020202020204" pitchFamily="34" charset="0"/>
                  <a:ea typeface="新細明體" panose="02020500000000000000" pitchFamily="18" charset="-120"/>
                </a:defRPr>
              </a:lvl4pPr>
              <a:lvl5pPr marL="2057400" indent="-228600" defTabSz="912813">
                <a:defRPr kumimoji="1">
                  <a:solidFill>
                    <a:schemeClr val="tx1"/>
                  </a:solidFill>
                  <a:latin typeface="Arial" panose="020B0604020202020204" pitchFamily="34" charset="0"/>
                  <a:ea typeface="新細明體" panose="02020500000000000000" pitchFamily="18" charset="-120"/>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2200">
                  <a:solidFill>
                    <a:srgbClr val="000000"/>
                  </a:solidFill>
                  <a:latin typeface="微軟正黑體" panose="020B0604030504040204" pitchFamily="34" charset="-120"/>
                  <a:ea typeface="微軟正黑體" panose="020B0604030504040204" pitchFamily="34" charset="-120"/>
                </a:rPr>
                <a:t>學習處理社會的多元性</a:t>
              </a:r>
              <a:endParaRPr lang="en-US" altLang="zh-TW" sz="2200">
                <a:solidFill>
                  <a:srgbClr val="000000"/>
                </a:solidFill>
                <a:latin typeface="微軟正黑體" panose="020B0604030504040204" pitchFamily="34" charset="-120"/>
                <a:ea typeface="微軟正黑體" panose="020B0604030504040204" pitchFamily="34" charset="-120"/>
              </a:endParaRPr>
            </a:p>
            <a:p>
              <a:r>
                <a:rPr lang="zh-TW" altLang="en-US" sz="2200">
                  <a:solidFill>
                    <a:srgbClr val="000000"/>
                  </a:solidFill>
                  <a:latin typeface="微軟正黑體" panose="020B0604030504040204" pitchFamily="34" charset="-120"/>
                  <a:ea typeface="微軟正黑體" panose="020B0604030504040204" pitchFamily="34" charset="-120"/>
                </a:rPr>
                <a:t>參與合作及人際關係</a:t>
              </a:r>
              <a:endParaRPr lang="en-US" altLang="zh-TW" sz="2200">
                <a:solidFill>
                  <a:srgbClr val="000000"/>
                </a:solidFill>
                <a:latin typeface="微軟正黑體" panose="020B0604030504040204" pitchFamily="34" charset="-120"/>
                <a:ea typeface="微軟正黑體" panose="020B0604030504040204" pitchFamily="34" charset="-120"/>
              </a:endParaRPr>
            </a:p>
          </p:txBody>
        </p:sp>
        <p:sp>
          <p:nvSpPr>
            <p:cNvPr id="67" name="矩形 66">
              <a:extLst>
                <a:ext uri="{FF2B5EF4-FFF2-40B4-BE49-F238E27FC236}">
                  <a16:creationId xmlns:a16="http://schemas.microsoft.com/office/drawing/2014/main" id="{9ABF6087-0C14-4A85-AD30-6A1040A5B22B}"/>
                </a:ext>
              </a:extLst>
            </p:cNvPr>
            <p:cNvSpPr/>
            <p:nvPr/>
          </p:nvSpPr>
          <p:spPr>
            <a:xfrm>
              <a:off x="7213600" y="4038848"/>
              <a:ext cx="1935482" cy="591632"/>
            </a:xfrm>
            <a:prstGeom prst="rect">
              <a:avLst/>
            </a:prstGeom>
            <a:noFill/>
          </p:spPr>
          <p:txBody>
            <a:bodyPr wrap="none">
              <a:spAutoFit/>
            </a:bodyPr>
            <a:lstStyle/>
            <a:p>
              <a:pPr defTabSz="1219170">
                <a:lnSpc>
                  <a:spcPct val="130000"/>
                </a:lnSpc>
                <a:defRPr/>
              </a:pPr>
              <a:r>
                <a:rPr lang="zh-TW" altLang="en-US" sz="2800" b="1" kern="0" dirty="0">
                  <a:solidFill>
                    <a:srgbClr val="000000">
                      <a:lumMod val="75000"/>
                      <a:lumOff val="25000"/>
                    </a:srgbClr>
                  </a:solidFill>
                  <a:latin typeface="Century Gothic"/>
                  <a:ea typeface="微软雅黑" charset="0"/>
                </a:rPr>
                <a:t>社會參與</a:t>
              </a:r>
              <a:endParaRPr lang="en-US" altLang="zh-CN" sz="2800" b="1" kern="0" dirty="0">
                <a:solidFill>
                  <a:srgbClr val="000000">
                    <a:lumMod val="75000"/>
                    <a:lumOff val="25000"/>
                  </a:srgbClr>
                </a:solidFill>
                <a:latin typeface="Century Gothic"/>
                <a:ea typeface="微软雅黑" charset="0"/>
              </a:endParaRPr>
            </a:p>
          </p:txBody>
        </p:sp>
      </p:grpSp>
      <p:grpSp>
        <p:nvGrpSpPr>
          <p:cNvPr id="68" name="群組 10">
            <a:extLst>
              <a:ext uri="{FF2B5EF4-FFF2-40B4-BE49-F238E27FC236}">
                <a16:creationId xmlns:a16="http://schemas.microsoft.com/office/drawing/2014/main" id="{7BAFA6C4-6A8F-43E3-80BE-AF42BFF169E7}"/>
              </a:ext>
            </a:extLst>
          </p:cNvPr>
          <p:cNvGrpSpPr>
            <a:grpSpLocks/>
          </p:cNvGrpSpPr>
          <p:nvPr/>
        </p:nvGrpSpPr>
        <p:grpSpPr bwMode="auto">
          <a:xfrm>
            <a:off x="1482504" y="3922713"/>
            <a:ext cx="900112" cy="900112"/>
            <a:chOff x="6185511" y="1914146"/>
            <a:chExt cx="1912212" cy="1912213"/>
          </a:xfrm>
        </p:grpSpPr>
        <p:grpSp>
          <p:nvGrpSpPr>
            <p:cNvPr id="69" name="群組 6">
              <a:extLst>
                <a:ext uri="{FF2B5EF4-FFF2-40B4-BE49-F238E27FC236}">
                  <a16:creationId xmlns:a16="http://schemas.microsoft.com/office/drawing/2014/main" id="{732EABD0-1492-48C5-8FF5-96749A92A394}"/>
                </a:ext>
              </a:extLst>
            </p:cNvPr>
            <p:cNvGrpSpPr>
              <a:grpSpLocks/>
            </p:cNvGrpSpPr>
            <p:nvPr/>
          </p:nvGrpSpPr>
          <p:grpSpPr bwMode="auto">
            <a:xfrm>
              <a:off x="6185511" y="1914146"/>
              <a:ext cx="1912212" cy="1912213"/>
              <a:chOff x="6185511" y="1914144"/>
              <a:chExt cx="1912212" cy="1912211"/>
            </a:xfrm>
          </p:grpSpPr>
          <p:pic>
            <p:nvPicPr>
              <p:cNvPr id="71" name="圖片 3">
                <a:extLst>
                  <a:ext uri="{FF2B5EF4-FFF2-40B4-BE49-F238E27FC236}">
                    <a16:creationId xmlns:a16="http://schemas.microsoft.com/office/drawing/2014/main" id="{F8384FCB-E370-4A91-A47F-20FCB6877C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85511" y="1914144"/>
                <a:ext cx="1912212" cy="191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矩形 71">
                <a:extLst>
                  <a:ext uri="{FF2B5EF4-FFF2-40B4-BE49-F238E27FC236}">
                    <a16:creationId xmlns:a16="http://schemas.microsoft.com/office/drawing/2014/main" id="{55D38C03-C596-41B7-87C0-8113EF5ADBC5}"/>
                  </a:ext>
                </a:extLst>
              </p:cNvPr>
              <p:cNvSpPr/>
              <p:nvPr/>
            </p:nvSpPr>
            <p:spPr>
              <a:xfrm>
                <a:off x="6731858" y="2285120"/>
                <a:ext cx="903833" cy="1069084"/>
              </a:xfrm>
              <a:prstGeom prst="rect">
                <a:avLst/>
              </a:prstGeom>
              <a:solidFill>
                <a:srgbClr val="4F5D73"/>
              </a:solidFill>
              <a:ln w="76200" cap="flat" cmpd="sng" algn="ctr">
                <a:solidFill>
                  <a:srgbClr val="4F5D73"/>
                </a:solidFill>
                <a:prstDash val="solid"/>
                <a:miter lim="800000"/>
              </a:ln>
              <a:effectLst/>
            </p:spPr>
            <p:txBody>
              <a:bodyPr anchor="ctr"/>
              <a:lstStyle/>
              <a:p>
                <a:pPr algn="ctr" defTabSz="914377" eaLnBrk="1" fontAlgn="auto" hangingPunct="1">
                  <a:spcBef>
                    <a:spcPts val="0"/>
                  </a:spcBef>
                  <a:spcAft>
                    <a:spcPts val="0"/>
                  </a:spcAft>
                  <a:defRPr/>
                </a:pPr>
                <a:endParaRPr kumimoji="0" lang="zh-TW" altLang="en-US" kern="0">
                  <a:solidFill>
                    <a:srgbClr val="FFFFFF"/>
                  </a:solidFill>
                  <a:latin typeface="Century Gothic"/>
                  <a:ea typeface="微软雅黑"/>
                </a:endParaRPr>
              </a:p>
            </p:txBody>
          </p:sp>
          <p:sp>
            <p:nvSpPr>
              <p:cNvPr id="73" name="矩形 72">
                <a:extLst>
                  <a:ext uri="{FF2B5EF4-FFF2-40B4-BE49-F238E27FC236}">
                    <a16:creationId xmlns:a16="http://schemas.microsoft.com/office/drawing/2014/main" id="{14F503D1-E230-460E-9713-FBB6DAF1BD41}"/>
                  </a:ext>
                </a:extLst>
              </p:cNvPr>
              <p:cNvSpPr/>
              <p:nvPr/>
            </p:nvSpPr>
            <p:spPr>
              <a:xfrm>
                <a:off x="6576722" y="2426765"/>
                <a:ext cx="907204" cy="1005007"/>
              </a:xfrm>
              <a:prstGeom prst="rect">
                <a:avLst/>
              </a:prstGeom>
              <a:solidFill>
                <a:srgbClr val="4F5D73"/>
              </a:solidFill>
              <a:ln w="76200" cap="flat" cmpd="sng" algn="ctr">
                <a:solidFill>
                  <a:srgbClr val="4F5D73"/>
                </a:solidFill>
                <a:prstDash val="solid"/>
                <a:miter lim="800000"/>
              </a:ln>
              <a:effectLst/>
            </p:spPr>
            <p:txBody>
              <a:bodyPr anchor="ctr"/>
              <a:lstStyle/>
              <a:p>
                <a:pPr algn="ctr" defTabSz="914377" eaLnBrk="1" fontAlgn="auto" hangingPunct="1">
                  <a:spcBef>
                    <a:spcPts val="0"/>
                  </a:spcBef>
                  <a:spcAft>
                    <a:spcPts val="0"/>
                  </a:spcAft>
                  <a:defRPr/>
                </a:pPr>
                <a:endParaRPr kumimoji="0" lang="zh-TW" altLang="en-US" kern="0">
                  <a:solidFill>
                    <a:srgbClr val="FFFFFF"/>
                  </a:solidFill>
                  <a:latin typeface="Century Gothic"/>
                  <a:ea typeface="微软雅黑"/>
                </a:endParaRPr>
              </a:p>
            </p:txBody>
          </p:sp>
          <p:sp>
            <p:nvSpPr>
              <p:cNvPr id="74" name="矩形 73">
                <a:extLst>
                  <a:ext uri="{FF2B5EF4-FFF2-40B4-BE49-F238E27FC236}">
                    <a16:creationId xmlns:a16="http://schemas.microsoft.com/office/drawing/2014/main" id="{E7590270-0685-47A9-A972-7480A0DECD9E}"/>
                  </a:ext>
                </a:extLst>
              </p:cNvPr>
              <p:cNvSpPr/>
              <p:nvPr/>
            </p:nvSpPr>
            <p:spPr>
              <a:xfrm>
                <a:off x="6549742" y="2285120"/>
                <a:ext cx="1183750" cy="1146653"/>
              </a:xfrm>
              <a:prstGeom prst="rect">
                <a:avLst/>
              </a:prstGeom>
              <a:solidFill>
                <a:srgbClr val="4F5D73"/>
              </a:solidFill>
              <a:ln w="76200" cap="flat" cmpd="sng" algn="ctr">
                <a:solidFill>
                  <a:srgbClr val="4F5D73"/>
                </a:solidFill>
                <a:prstDash val="solid"/>
                <a:miter lim="800000"/>
              </a:ln>
              <a:effectLst/>
            </p:spPr>
            <p:txBody>
              <a:bodyPr anchor="ctr"/>
              <a:lstStyle/>
              <a:p>
                <a:pPr algn="ctr" defTabSz="914377" eaLnBrk="1" fontAlgn="auto" hangingPunct="1">
                  <a:spcBef>
                    <a:spcPts val="0"/>
                  </a:spcBef>
                  <a:spcAft>
                    <a:spcPts val="0"/>
                  </a:spcAft>
                  <a:defRPr/>
                </a:pPr>
                <a:endParaRPr kumimoji="0" lang="zh-TW" altLang="en-US" kern="0">
                  <a:solidFill>
                    <a:srgbClr val="FFFFFF"/>
                  </a:solidFill>
                  <a:latin typeface="Century Gothic"/>
                  <a:ea typeface="微软雅黑"/>
                </a:endParaRPr>
              </a:p>
            </p:txBody>
          </p:sp>
        </p:grpSp>
        <p:pic>
          <p:nvPicPr>
            <p:cNvPr id="70" name="圖片 4">
              <a:extLst>
                <a:ext uri="{FF2B5EF4-FFF2-40B4-BE49-F238E27FC236}">
                  <a16:creationId xmlns:a16="http://schemas.microsoft.com/office/drawing/2014/main" id="{42852D81-D51B-43B2-AB07-BC2DBBCF51F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90158" y="2181199"/>
              <a:ext cx="1378104" cy="137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 name="群組 4">
            <a:extLst>
              <a:ext uri="{FF2B5EF4-FFF2-40B4-BE49-F238E27FC236}">
                <a16:creationId xmlns:a16="http://schemas.microsoft.com/office/drawing/2014/main" id="{DF524AF3-E2F1-4EED-9E17-C4B87B11DA4D}"/>
              </a:ext>
            </a:extLst>
          </p:cNvPr>
          <p:cNvGrpSpPr>
            <a:grpSpLocks/>
          </p:cNvGrpSpPr>
          <p:nvPr/>
        </p:nvGrpSpPr>
        <p:grpSpPr bwMode="auto">
          <a:xfrm>
            <a:off x="4546636" y="206417"/>
            <a:ext cx="6665912" cy="4957677"/>
            <a:chOff x="1409859" y="474593"/>
            <a:chExt cx="8108323" cy="5703472"/>
          </a:xfrm>
        </p:grpSpPr>
        <p:grpSp>
          <p:nvGrpSpPr>
            <p:cNvPr id="76" name="群組 41">
              <a:extLst>
                <a:ext uri="{FF2B5EF4-FFF2-40B4-BE49-F238E27FC236}">
                  <a16:creationId xmlns:a16="http://schemas.microsoft.com/office/drawing/2014/main" id="{D5FD85EB-421A-407B-84B6-E5DD4195C030}"/>
                </a:ext>
              </a:extLst>
            </p:cNvPr>
            <p:cNvGrpSpPr>
              <a:grpSpLocks/>
            </p:cNvGrpSpPr>
            <p:nvPr/>
          </p:nvGrpSpPr>
          <p:grpSpPr bwMode="auto">
            <a:xfrm>
              <a:off x="1409859" y="723596"/>
              <a:ext cx="8108323" cy="5454469"/>
              <a:chOff x="545701" y="1075288"/>
              <a:chExt cx="8108323" cy="5454469"/>
            </a:xfrm>
          </p:grpSpPr>
          <p:graphicFrame>
            <p:nvGraphicFramePr>
              <p:cNvPr id="109" name="圖表 14">
                <a:extLst>
                  <a:ext uri="{FF2B5EF4-FFF2-40B4-BE49-F238E27FC236}">
                    <a16:creationId xmlns:a16="http://schemas.microsoft.com/office/drawing/2014/main" id="{FA074728-64EB-4012-8A14-0B8B593A0EE4}"/>
                  </a:ext>
                </a:extLst>
              </p:cNvPr>
              <p:cNvGraphicFramePr>
                <a:graphicFrameLocks/>
              </p:cNvGraphicFramePr>
              <p:nvPr>
                <p:extLst>
                  <p:ext uri="{D42A27DB-BD31-4B8C-83A1-F6EECF244321}">
                    <p14:modId xmlns:p14="http://schemas.microsoft.com/office/powerpoint/2010/main" val="2828019132"/>
                  </p:ext>
                </p:extLst>
              </p:nvPr>
            </p:nvGraphicFramePr>
            <p:xfrm>
              <a:off x="545701" y="1075288"/>
              <a:ext cx="8108323" cy="5454469"/>
            </p:xfrm>
            <a:graphic>
              <a:graphicData uri="http://schemas.openxmlformats.org/presentationml/2006/ole">
                <mc:AlternateContent xmlns:mc="http://schemas.openxmlformats.org/markup-compatibility/2006">
                  <mc:Choice xmlns:v="urn:schemas-microsoft-com:vml" Requires="v">
                    <p:oleObj spid="_x0000_s16447" name="圖表" r:id="rId8" imgW="8114479" imgH="5456393" progId="Excel.Chart.8">
                      <p:embed/>
                    </p:oleObj>
                  </mc:Choice>
                  <mc:Fallback>
                    <p:oleObj name="圖表" r:id="rId8" imgW="8114479" imgH="5456393" progId="Excel.Chart.8">
                      <p:embed/>
                      <p:pic>
                        <p:nvPicPr>
                          <p:cNvPr id="109" name="圖表 14">
                            <a:extLst>
                              <a:ext uri="{FF2B5EF4-FFF2-40B4-BE49-F238E27FC236}">
                                <a16:creationId xmlns:a16="http://schemas.microsoft.com/office/drawing/2014/main" id="{FA074728-64EB-4012-8A14-0B8B593A0EE4}"/>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701" y="1075288"/>
                            <a:ext cx="8108323" cy="54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0" name="文字方塊 19">
                <a:extLst>
                  <a:ext uri="{FF2B5EF4-FFF2-40B4-BE49-F238E27FC236}">
                    <a16:creationId xmlns:a16="http://schemas.microsoft.com/office/drawing/2014/main" id="{83C8BF11-DA85-4B1C-B932-E48B8C8B8178}"/>
                  </a:ext>
                </a:extLst>
              </p:cNvPr>
              <p:cNvSpPr txBox="1">
                <a:spLocks noChangeArrowheads="1"/>
              </p:cNvSpPr>
              <p:nvPr/>
            </p:nvSpPr>
            <p:spPr bwMode="auto">
              <a:xfrm>
                <a:off x="2244510" y="2419434"/>
                <a:ext cx="1092117"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解決問題</a:t>
                </a:r>
              </a:p>
            </p:txBody>
          </p:sp>
          <p:sp>
            <p:nvSpPr>
              <p:cNvPr id="111" name="文字方塊 20">
                <a:extLst>
                  <a:ext uri="{FF2B5EF4-FFF2-40B4-BE49-F238E27FC236}">
                    <a16:creationId xmlns:a16="http://schemas.microsoft.com/office/drawing/2014/main" id="{36C8F9F1-D1B5-4077-A529-ABD80993DD75}"/>
                  </a:ext>
                </a:extLst>
              </p:cNvPr>
              <p:cNvSpPr txBox="1">
                <a:spLocks noChangeArrowheads="1"/>
              </p:cNvSpPr>
              <p:nvPr/>
            </p:nvSpPr>
            <p:spPr bwMode="auto">
              <a:xfrm>
                <a:off x="3336627" y="1485149"/>
                <a:ext cx="1177202"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創新應變</a:t>
                </a:r>
              </a:p>
            </p:txBody>
          </p:sp>
          <p:sp>
            <p:nvSpPr>
              <p:cNvPr id="112" name="文字方塊 21">
                <a:extLst>
                  <a:ext uri="{FF2B5EF4-FFF2-40B4-BE49-F238E27FC236}">
                    <a16:creationId xmlns:a16="http://schemas.microsoft.com/office/drawing/2014/main" id="{26013E74-51FC-4F18-B882-918856ACCCF0}"/>
                  </a:ext>
                </a:extLst>
              </p:cNvPr>
              <p:cNvSpPr txBox="1">
                <a:spLocks noChangeArrowheads="1"/>
              </p:cNvSpPr>
              <p:nvPr/>
            </p:nvSpPr>
            <p:spPr bwMode="auto">
              <a:xfrm>
                <a:off x="4670010" y="1465348"/>
                <a:ext cx="1339138"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溝通表達</a:t>
                </a:r>
              </a:p>
            </p:txBody>
          </p:sp>
          <p:sp>
            <p:nvSpPr>
              <p:cNvPr id="113" name="文字方塊 22">
                <a:extLst>
                  <a:ext uri="{FF2B5EF4-FFF2-40B4-BE49-F238E27FC236}">
                    <a16:creationId xmlns:a16="http://schemas.microsoft.com/office/drawing/2014/main" id="{566043C3-C279-4D62-92CA-06366A8D13A8}"/>
                  </a:ext>
                </a:extLst>
              </p:cNvPr>
              <p:cNvSpPr txBox="1">
                <a:spLocks noChangeArrowheads="1"/>
              </p:cNvSpPr>
              <p:nvPr/>
            </p:nvSpPr>
            <p:spPr bwMode="auto">
              <a:xfrm>
                <a:off x="5842477" y="2465432"/>
                <a:ext cx="1144627"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媒體素養</a:t>
                </a:r>
              </a:p>
            </p:txBody>
          </p:sp>
          <p:sp>
            <p:nvSpPr>
              <p:cNvPr id="114" name="文字方塊 23">
                <a:extLst>
                  <a:ext uri="{FF2B5EF4-FFF2-40B4-BE49-F238E27FC236}">
                    <a16:creationId xmlns:a16="http://schemas.microsoft.com/office/drawing/2014/main" id="{17D83399-6362-487C-9256-45D8698ED59F}"/>
                  </a:ext>
                </a:extLst>
              </p:cNvPr>
              <p:cNvSpPr txBox="1">
                <a:spLocks noChangeArrowheads="1"/>
              </p:cNvSpPr>
              <p:nvPr/>
            </p:nvSpPr>
            <p:spPr bwMode="auto">
              <a:xfrm>
                <a:off x="6115843" y="3802520"/>
                <a:ext cx="1109540"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美感素養</a:t>
                </a:r>
              </a:p>
            </p:txBody>
          </p:sp>
          <p:sp>
            <p:nvSpPr>
              <p:cNvPr id="115" name="文字方塊 24">
                <a:extLst>
                  <a:ext uri="{FF2B5EF4-FFF2-40B4-BE49-F238E27FC236}">
                    <a16:creationId xmlns:a16="http://schemas.microsoft.com/office/drawing/2014/main" id="{5E2E3737-CFEE-45AF-9287-A2FC51F45D34}"/>
                  </a:ext>
                </a:extLst>
              </p:cNvPr>
              <p:cNvSpPr txBox="1">
                <a:spLocks noChangeArrowheads="1"/>
              </p:cNvSpPr>
              <p:nvPr/>
            </p:nvSpPr>
            <p:spPr bwMode="auto">
              <a:xfrm>
                <a:off x="5334183" y="5022616"/>
                <a:ext cx="1207039"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公民意識</a:t>
                </a:r>
              </a:p>
            </p:txBody>
          </p:sp>
          <p:sp>
            <p:nvSpPr>
              <p:cNvPr id="116" name="文字方塊 25">
                <a:extLst>
                  <a:ext uri="{FF2B5EF4-FFF2-40B4-BE49-F238E27FC236}">
                    <a16:creationId xmlns:a16="http://schemas.microsoft.com/office/drawing/2014/main" id="{6269915A-EA26-4613-AA13-96A56FD87378}"/>
                  </a:ext>
                </a:extLst>
              </p:cNvPr>
              <p:cNvSpPr txBox="1">
                <a:spLocks noChangeArrowheads="1"/>
              </p:cNvSpPr>
              <p:nvPr/>
            </p:nvSpPr>
            <p:spPr bwMode="auto">
              <a:xfrm>
                <a:off x="3944356" y="5497557"/>
                <a:ext cx="1334352"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團隊合作</a:t>
                </a:r>
              </a:p>
            </p:txBody>
          </p:sp>
          <p:sp>
            <p:nvSpPr>
              <p:cNvPr id="117" name="文字方塊 26">
                <a:extLst>
                  <a:ext uri="{FF2B5EF4-FFF2-40B4-BE49-F238E27FC236}">
                    <a16:creationId xmlns:a16="http://schemas.microsoft.com/office/drawing/2014/main" id="{7456AC43-0D44-48E4-9502-1FFF4F7DCB4F}"/>
                  </a:ext>
                </a:extLst>
              </p:cNvPr>
              <p:cNvSpPr txBox="1">
                <a:spLocks noChangeArrowheads="1"/>
              </p:cNvSpPr>
              <p:nvPr/>
            </p:nvSpPr>
            <p:spPr bwMode="auto">
              <a:xfrm>
                <a:off x="2735989" y="4997506"/>
                <a:ext cx="1161667"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國際理解</a:t>
                </a:r>
              </a:p>
            </p:txBody>
          </p:sp>
          <p:sp>
            <p:nvSpPr>
              <p:cNvPr id="118" name="文字方塊 27">
                <a:extLst>
                  <a:ext uri="{FF2B5EF4-FFF2-40B4-BE49-F238E27FC236}">
                    <a16:creationId xmlns:a16="http://schemas.microsoft.com/office/drawing/2014/main" id="{E7202139-B0B1-40CA-B00C-09D0F96282B9}"/>
                  </a:ext>
                </a:extLst>
              </p:cNvPr>
              <p:cNvSpPr txBox="1">
                <a:spLocks noChangeArrowheads="1"/>
              </p:cNvSpPr>
              <p:nvPr/>
            </p:nvSpPr>
            <p:spPr bwMode="auto">
              <a:xfrm>
                <a:off x="2019357" y="3834912"/>
                <a:ext cx="1120475" cy="7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100" b="1">
                    <a:latin typeface="微軟正黑體" panose="020B0604030504040204" pitchFamily="34" charset="-120"/>
                    <a:ea typeface="微軟正黑體" panose="020B0604030504040204" pitchFamily="34" charset="-120"/>
                  </a:rPr>
                  <a:t>自我精進</a:t>
                </a:r>
              </a:p>
            </p:txBody>
          </p:sp>
        </p:grpSp>
        <p:grpSp>
          <p:nvGrpSpPr>
            <p:cNvPr id="77" name="群組 42">
              <a:extLst>
                <a:ext uri="{FF2B5EF4-FFF2-40B4-BE49-F238E27FC236}">
                  <a16:creationId xmlns:a16="http://schemas.microsoft.com/office/drawing/2014/main" id="{B9056340-AEE6-4D9C-AB3C-B02E3BE1DC62}"/>
                </a:ext>
              </a:extLst>
            </p:cNvPr>
            <p:cNvGrpSpPr>
              <a:grpSpLocks/>
            </p:cNvGrpSpPr>
            <p:nvPr/>
          </p:nvGrpSpPr>
          <p:grpSpPr bwMode="auto">
            <a:xfrm>
              <a:off x="3256050" y="1621356"/>
              <a:ext cx="4395307" cy="3624429"/>
              <a:chOff x="7590237" y="3457720"/>
              <a:chExt cx="4395307" cy="3624429"/>
            </a:xfrm>
          </p:grpSpPr>
          <p:graphicFrame>
            <p:nvGraphicFramePr>
              <p:cNvPr id="96" name="圖表 18">
                <a:extLst>
                  <a:ext uri="{FF2B5EF4-FFF2-40B4-BE49-F238E27FC236}">
                    <a16:creationId xmlns:a16="http://schemas.microsoft.com/office/drawing/2014/main" id="{3DC7D42F-4001-4288-A131-3619B3C56158}"/>
                  </a:ext>
                </a:extLst>
              </p:cNvPr>
              <p:cNvGraphicFramePr>
                <a:graphicFrameLocks/>
              </p:cNvGraphicFramePr>
              <p:nvPr/>
            </p:nvGraphicFramePr>
            <p:xfrm>
              <a:off x="7590237" y="3457720"/>
              <a:ext cx="4395307" cy="3624429"/>
            </p:xfrm>
            <a:graphic>
              <a:graphicData uri="http://schemas.openxmlformats.org/presentationml/2006/ole">
                <mc:AlternateContent xmlns:mc="http://schemas.openxmlformats.org/markup-compatibility/2006">
                  <mc:Choice xmlns:v="urn:schemas-microsoft-com:vml" Requires="v">
                    <p:oleObj spid="_x0000_s16448" name="圖表" r:id="rId10" imgW="4401693" imgH="3633531" progId="Excel.Chart.8">
                      <p:embed/>
                    </p:oleObj>
                  </mc:Choice>
                  <mc:Fallback>
                    <p:oleObj name="圖表" r:id="rId10" imgW="4401693" imgH="3633531" progId="Excel.Chart.8">
                      <p:embed/>
                      <p:pic>
                        <p:nvPicPr>
                          <p:cNvPr id="96" name="圖表 18">
                            <a:extLst>
                              <a:ext uri="{FF2B5EF4-FFF2-40B4-BE49-F238E27FC236}">
                                <a16:creationId xmlns:a16="http://schemas.microsoft.com/office/drawing/2014/main" id="{3DC7D42F-4001-4288-A131-3619B3C56158}"/>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0237" y="3457720"/>
                            <a:ext cx="4395307" cy="36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 name="文字方塊 96">
                <a:extLst>
                  <a:ext uri="{FF2B5EF4-FFF2-40B4-BE49-F238E27FC236}">
                    <a16:creationId xmlns:a16="http://schemas.microsoft.com/office/drawing/2014/main" id="{2624252D-5206-4A40-9198-4E16DC5AA0E6}"/>
                  </a:ext>
                </a:extLst>
              </p:cNvPr>
              <p:cNvSpPr txBox="1"/>
              <p:nvPr/>
            </p:nvSpPr>
            <p:spPr>
              <a:xfrm>
                <a:off x="8341390" y="5305688"/>
                <a:ext cx="439873" cy="386087"/>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自</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98" name="文字方塊 97">
                <a:extLst>
                  <a:ext uri="{FF2B5EF4-FFF2-40B4-BE49-F238E27FC236}">
                    <a16:creationId xmlns:a16="http://schemas.microsoft.com/office/drawing/2014/main" id="{3334F155-F949-4967-B6AE-1C92001730A6}"/>
                  </a:ext>
                </a:extLst>
              </p:cNvPr>
              <p:cNvSpPr txBox="1"/>
              <p:nvPr/>
            </p:nvSpPr>
            <p:spPr>
              <a:xfrm>
                <a:off x="8420986" y="4752091"/>
                <a:ext cx="437778" cy="386088"/>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主</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99" name="文字方塊 98">
                <a:extLst>
                  <a:ext uri="{FF2B5EF4-FFF2-40B4-BE49-F238E27FC236}">
                    <a16:creationId xmlns:a16="http://schemas.microsoft.com/office/drawing/2014/main" id="{5CEAB80A-2DE0-43F7-933E-B3BFFBAE408B}"/>
                  </a:ext>
                </a:extLst>
              </p:cNvPr>
              <p:cNvSpPr txBox="1"/>
              <p:nvPr/>
            </p:nvSpPr>
            <p:spPr>
              <a:xfrm>
                <a:off x="8684910" y="4282249"/>
                <a:ext cx="437778" cy="388130"/>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行</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100" name="文字方塊 99">
                <a:extLst>
                  <a:ext uri="{FF2B5EF4-FFF2-40B4-BE49-F238E27FC236}">
                    <a16:creationId xmlns:a16="http://schemas.microsoft.com/office/drawing/2014/main" id="{5AF14276-A159-499E-B07B-6CA17A21CA1E}"/>
                  </a:ext>
                </a:extLst>
              </p:cNvPr>
              <p:cNvSpPr txBox="1"/>
              <p:nvPr/>
            </p:nvSpPr>
            <p:spPr>
              <a:xfrm>
                <a:off x="9156201" y="3957446"/>
                <a:ext cx="437779" cy="386087"/>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動</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101" name="文字方塊 100">
                <a:extLst>
                  <a:ext uri="{FF2B5EF4-FFF2-40B4-BE49-F238E27FC236}">
                    <a16:creationId xmlns:a16="http://schemas.microsoft.com/office/drawing/2014/main" id="{FAA30974-3C6C-457B-955B-BFC0D34F7D24}"/>
                  </a:ext>
                </a:extLst>
              </p:cNvPr>
              <p:cNvSpPr txBox="1"/>
              <p:nvPr/>
            </p:nvSpPr>
            <p:spPr>
              <a:xfrm>
                <a:off x="9876755" y="3957446"/>
                <a:ext cx="439873" cy="386087"/>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溝</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102" name="文字方塊 101">
                <a:extLst>
                  <a:ext uri="{FF2B5EF4-FFF2-40B4-BE49-F238E27FC236}">
                    <a16:creationId xmlns:a16="http://schemas.microsoft.com/office/drawing/2014/main" id="{132BEED2-605A-495D-94DE-AE9B92E7DB0D}"/>
                  </a:ext>
                </a:extLst>
              </p:cNvPr>
              <p:cNvSpPr txBox="1"/>
              <p:nvPr/>
            </p:nvSpPr>
            <p:spPr>
              <a:xfrm>
                <a:off x="10394130" y="4282249"/>
                <a:ext cx="439873" cy="388130"/>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通</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103" name="文字方塊 102">
                <a:extLst>
                  <a:ext uri="{FF2B5EF4-FFF2-40B4-BE49-F238E27FC236}">
                    <a16:creationId xmlns:a16="http://schemas.microsoft.com/office/drawing/2014/main" id="{2310CC67-1F36-4C8F-9693-2E512650BF53}"/>
                  </a:ext>
                </a:extLst>
              </p:cNvPr>
              <p:cNvSpPr txBox="1"/>
              <p:nvPr/>
            </p:nvSpPr>
            <p:spPr>
              <a:xfrm>
                <a:off x="10731365" y="4752091"/>
                <a:ext cx="437779" cy="386088"/>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互</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104" name="文字方塊 103">
                <a:extLst>
                  <a:ext uri="{FF2B5EF4-FFF2-40B4-BE49-F238E27FC236}">
                    <a16:creationId xmlns:a16="http://schemas.microsoft.com/office/drawing/2014/main" id="{9FF048D5-A5CF-4D72-B03A-57581607105F}"/>
                  </a:ext>
                </a:extLst>
              </p:cNvPr>
              <p:cNvSpPr txBox="1"/>
              <p:nvPr/>
            </p:nvSpPr>
            <p:spPr>
              <a:xfrm>
                <a:off x="10697851" y="5283217"/>
                <a:ext cx="437779" cy="386088"/>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動</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105" name="文字方塊 104">
                <a:extLst>
                  <a:ext uri="{FF2B5EF4-FFF2-40B4-BE49-F238E27FC236}">
                    <a16:creationId xmlns:a16="http://schemas.microsoft.com/office/drawing/2014/main" id="{59303D8C-BD41-43C8-A937-DAB7A08CF5AD}"/>
                  </a:ext>
                </a:extLst>
              </p:cNvPr>
              <p:cNvSpPr txBox="1"/>
              <p:nvPr/>
            </p:nvSpPr>
            <p:spPr>
              <a:xfrm>
                <a:off x="10318723" y="6045178"/>
                <a:ext cx="437778" cy="388130"/>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與</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106" name="文字方塊 105">
                <a:extLst>
                  <a:ext uri="{FF2B5EF4-FFF2-40B4-BE49-F238E27FC236}">
                    <a16:creationId xmlns:a16="http://schemas.microsoft.com/office/drawing/2014/main" id="{EED1E443-CB7C-46F2-B4B9-D287DE02F8C6}"/>
                  </a:ext>
                </a:extLst>
              </p:cNvPr>
              <p:cNvSpPr txBox="1"/>
              <p:nvPr/>
            </p:nvSpPr>
            <p:spPr>
              <a:xfrm>
                <a:off x="9906080" y="6421052"/>
                <a:ext cx="437779" cy="386087"/>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參</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107" name="文字方塊 106">
                <a:extLst>
                  <a:ext uri="{FF2B5EF4-FFF2-40B4-BE49-F238E27FC236}">
                    <a16:creationId xmlns:a16="http://schemas.microsoft.com/office/drawing/2014/main" id="{40C58ACE-084C-4571-A39B-9B7D89FF7490}"/>
                  </a:ext>
                </a:extLst>
              </p:cNvPr>
              <p:cNvSpPr txBox="1"/>
              <p:nvPr/>
            </p:nvSpPr>
            <p:spPr>
              <a:xfrm>
                <a:off x="9212757" y="6410837"/>
                <a:ext cx="437778" cy="386088"/>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會</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sp>
            <p:nvSpPr>
              <p:cNvPr id="108" name="文字方塊 107">
                <a:extLst>
                  <a:ext uri="{FF2B5EF4-FFF2-40B4-BE49-F238E27FC236}">
                    <a16:creationId xmlns:a16="http://schemas.microsoft.com/office/drawing/2014/main" id="{643F003A-CC53-489E-A779-DB7D085A5B89}"/>
                  </a:ext>
                </a:extLst>
              </p:cNvPr>
              <p:cNvSpPr txBox="1"/>
              <p:nvPr/>
            </p:nvSpPr>
            <p:spPr>
              <a:xfrm>
                <a:off x="8701667" y="6055392"/>
                <a:ext cx="437778" cy="386088"/>
              </a:xfrm>
              <a:prstGeom prst="rect">
                <a:avLst/>
              </a:prstGeom>
              <a:noFill/>
            </p:spPr>
            <p:txBody>
              <a:bodyPr>
                <a:spAutoFit/>
              </a:bodyPr>
              <a:lstStyle/>
              <a:p>
                <a:pPr algn="ctr" eaLnBrk="1" fontAlgn="auto" hangingPunct="1">
                  <a:spcBef>
                    <a:spcPts val="0"/>
                  </a:spcBef>
                  <a:spcAft>
                    <a:spcPts val="0"/>
                  </a:spcAft>
                  <a:defRPr/>
                </a:pPr>
                <a:r>
                  <a:rPr lang="zh-TW" altLang="en-US" b="1" dirty="0">
                    <a:solidFill>
                      <a:schemeClr val="bg2">
                        <a:lumMod val="25000"/>
                      </a:schemeClr>
                    </a:solidFill>
                    <a:latin typeface="微軟正黑體" panose="020B0604030504040204" pitchFamily="34" charset="-120"/>
                    <a:ea typeface="微軟正黑體" panose="020B0604030504040204" pitchFamily="34" charset="-120"/>
                  </a:rPr>
                  <a:t>社</a:t>
                </a:r>
                <a:endParaRPr lang="en-US" altLang="zh-TW" b="1" dirty="0">
                  <a:solidFill>
                    <a:schemeClr val="bg2">
                      <a:lumMod val="25000"/>
                    </a:schemeClr>
                  </a:solidFill>
                  <a:latin typeface="微軟正黑體" panose="020B0604030504040204" pitchFamily="34" charset="-120"/>
                  <a:ea typeface="微軟正黑體" panose="020B0604030504040204" pitchFamily="34" charset="-120"/>
                </a:endParaRPr>
              </a:p>
            </p:txBody>
          </p:sp>
        </p:grpSp>
        <p:grpSp>
          <p:nvGrpSpPr>
            <p:cNvPr id="78" name="群組 45">
              <a:extLst>
                <a:ext uri="{FF2B5EF4-FFF2-40B4-BE49-F238E27FC236}">
                  <a16:creationId xmlns:a16="http://schemas.microsoft.com/office/drawing/2014/main" id="{B845B8E5-A8D6-40FF-8483-E59766C16087}"/>
                </a:ext>
              </a:extLst>
            </p:cNvPr>
            <p:cNvGrpSpPr>
              <a:grpSpLocks/>
            </p:cNvGrpSpPr>
            <p:nvPr/>
          </p:nvGrpSpPr>
          <p:grpSpPr bwMode="auto">
            <a:xfrm>
              <a:off x="4652872" y="2648681"/>
              <a:ext cx="1601663" cy="1614458"/>
              <a:chOff x="3788714" y="3000373"/>
              <a:chExt cx="1601663" cy="1614458"/>
            </a:xfrm>
          </p:grpSpPr>
          <p:sp>
            <p:nvSpPr>
              <p:cNvPr id="94" name="橢圓 93">
                <a:extLst>
                  <a:ext uri="{FF2B5EF4-FFF2-40B4-BE49-F238E27FC236}">
                    <a16:creationId xmlns:a16="http://schemas.microsoft.com/office/drawing/2014/main" id="{12983585-FFB8-4C9C-813B-10185AF5589D}"/>
                  </a:ext>
                </a:extLst>
              </p:cNvPr>
              <p:cNvSpPr/>
              <p:nvPr/>
            </p:nvSpPr>
            <p:spPr>
              <a:xfrm>
                <a:off x="3788193" y="2999815"/>
                <a:ext cx="1602394" cy="1615846"/>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5" name="文字方塊 43">
                <a:extLst>
                  <a:ext uri="{FF2B5EF4-FFF2-40B4-BE49-F238E27FC236}">
                    <a16:creationId xmlns:a16="http://schemas.microsoft.com/office/drawing/2014/main" id="{D055DABE-2025-4E3F-AC53-C2431154406D}"/>
                  </a:ext>
                </a:extLst>
              </p:cNvPr>
              <p:cNvSpPr txBox="1">
                <a:spLocks noChangeArrowheads="1"/>
              </p:cNvSpPr>
              <p:nvPr/>
            </p:nvSpPr>
            <p:spPr bwMode="auto">
              <a:xfrm>
                <a:off x="3846935" y="3320826"/>
                <a:ext cx="1528397" cy="10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b="1">
                    <a:solidFill>
                      <a:srgbClr val="002060"/>
                    </a:solidFill>
                    <a:latin typeface="微軟正黑體" panose="020B0604030504040204" pitchFamily="34" charset="-120"/>
                    <a:ea typeface="微軟正黑體" panose="020B0604030504040204" pitchFamily="34" charset="-120"/>
                  </a:rPr>
                  <a:t>終身</a:t>
                </a:r>
                <a:endParaRPr lang="en-US" altLang="zh-TW" sz="2400" b="1">
                  <a:solidFill>
                    <a:srgbClr val="002060"/>
                  </a:solidFill>
                  <a:latin typeface="微軟正黑體" panose="020B0604030504040204" pitchFamily="34" charset="-120"/>
                  <a:ea typeface="微軟正黑體" panose="020B0604030504040204" pitchFamily="34" charset="-120"/>
                </a:endParaRPr>
              </a:p>
              <a:p>
                <a:pPr algn="ctr" eaLnBrk="1" hangingPunct="1"/>
                <a:r>
                  <a:rPr lang="zh-TW" altLang="en-US" sz="2400" b="1">
                    <a:solidFill>
                      <a:srgbClr val="002060"/>
                    </a:solidFill>
                    <a:latin typeface="微軟正黑體" panose="020B0604030504040204" pitchFamily="34" charset="-120"/>
                    <a:ea typeface="微軟正黑體" panose="020B0604030504040204" pitchFamily="34" charset="-120"/>
                  </a:rPr>
                  <a:t>學習者</a:t>
                </a:r>
              </a:p>
            </p:txBody>
          </p:sp>
        </p:grpSp>
        <p:grpSp>
          <p:nvGrpSpPr>
            <p:cNvPr id="79" name="群組 60">
              <a:extLst>
                <a:ext uri="{FF2B5EF4-FFF2-40B4-BE49-F238E27FC236}">
                  <a16:creationId xmlns:a16="http://schemas.microsoft.com/office/drawing/2014/main" id="{8F995699-D9C7-47F6-AC41-06FDF0CA2E19}"/>
                </a:ext>
              </a:extLst>
            </p:cNvPr>
            <p:cNvGrpSpPr>
              <a:grpSpLocks/>
            </p:cNvGrpSpPr>
            <p:nvPr/>
          </p:nvGrpSpPr>
          <p:grpSpPr bwMode="auto">
            <a:xfrm>
              <a:off x="3939329" y="474593"/>
              <a:ext cx="2946980" cy="716789"/>
              <a:chOff x="3798652" y="826285"/>
              <a:chExt cx="2946980" cy="716789"/>
            </a:xfrm>
          </p:grpSpPr>
          <p:sp>
            <p:nvSpPr>
              <p:cNvPr id="90" name="文字方塊 89">
                <a:extLst>
                  <a:ext uri="{FF2B5EF4-FFF2-40B4-BE49-F238E27FC236}">
                    <a16:creationId xmlns:a16="http://schemas.microsoft.com/office/drawing/2014/main" id="{7C13022F-37D6-42B6-B097-9F237FB75BB6}"/>
                  </a:ext>
                </a:extLst>
              </p:cNvPr>
              <p:cNvSpPr txBox="1"/>
              <p:nvPr/>
            </p:nvSpPr>
            <p:spPr>
              <a:xfrm>
                <a:off x="3799499" y="1073462"/>
                <a:ext cx="429399" cy="37178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91" name="文字方塊 90">
                <a:extLst>
                  <a:ext uri="{FF2B5EF4-FFF2-40B4-BE49-F238E27FC236}">
                    <a16:creationId xmlns:a16="http://schemas.microsoft.com/office/drawing/2014/main" id="{E129AC8D-393A-4D93-A4D0-D96354000988}"/>
                  </a:ext>
                </a:extLst>
              </p:cNvPr>
              <p:cNvSpPr txBox="1"/>
              <p:nvPr/>
            </p:nvSpPr>
            <p:spPr>
              <a:xfrm>
                <a:off x="4729516" y="840584"/>
                <a:ext cx="427305" cy="369746"/>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92" name="文字方塊 91">
                <a:extLst>
                  <a:ext uri="{FF2B5EF4-FFF2-40B4-BE49-F238E27FC236}">
                    <a16:creationId xmlns:a16="http://schemas.microsoft.com/office/drawing/2014/main" id="{5A20A7E8-EEBF-448D-AA0B-48EFAD6B6D14}"/>
                  </a:ext>
                </a:extLst>
              </p:cNvPr>
              <p:cNvSpPr txBox="1"/>
              <p:nvPr/>
            </p:nvSpPr>
            <p:spPr>
              <a:xfrm>
                <a:off x="5525476" y="826285"/>
                <a:ext cx="429399" cy="36974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93" name="文字方塊 92">
                <a:extLst>
                  <a:ext uri="{FF2B5EF4-FFF2-40B4-BE49-F238E27FC236}">
                    <a16:creationId xmlns:a16="http://schemas.microsoft.com/office/drawing/2014/main" id="{B1FBB594-73CF-4913-8207-43C6E73F7D1F}"/>
                  </a:ext>
                </a:extLst>
              </p:cNvPr>
              <p:cNvSpPr txBox="1"/>
              <p:nvPr/>
            </p:nvSpPr>
            <p:spPr>
              <a:xfrm>
                <a:off x="6317248" y="1173560"/>
                <a:ext cx="429399" cy="36974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80" name="群組 73">
              <a:extLst>
                <a:ext uri="{FF2B5EF4-FFF2-40B4-BE49-F238E27FC236}">
                  <a16:creationId xmlns:a16="http://schemas.microsoft.com/office/drawing/2014/main" id="{080CBBFB-C936-4094-AB5C-DFAC9F598CEC}"/>
                </a:ext>
              </a:extLst>
            </p:cNvPr>
            <p:cNvGrpSpPr>
              <a:grpSpLocks/>
            </p:cNvGrpSpPr>
            <p:nvPr/>
          </p:nvGrpSpPr>
          <p:grpSpPr bwMode="auto">
            <a:xfrm>
              <a:off x="2427371" y="3615450"/>
              <a:ext cx="1581026" cy="2314534"/>
              <a:chOff x="2306002" y="3988441"/>
              <a:chExt cx="1581026" cy="2314534"/>
            </a:xfrm>
          </p:grpSpPr>
          <p:sp>
            <p:nvSpPr>
              <p:cNvPr id="86" name="文字方塊 85">
                <a:extLst>
                  <a:ext uri="{FF2B5EF4-FFF2-40B4-BE49-F238E27FC236}">
                    <a16:creationId xmlns:a16="http://schemas.microsoft.com/office/drawing/2014/main" id="{D9630E4D-E5E0-427D-A79E-2B10907D3FD5}"/>
                  </a:ext>
                </a:extLst>
              </p:cNvPr>
              <p:cNvSpPr txBox="1"/>
              <p:nvPr/>
            </p:nvSpPr>
            <p:spPr>
              <a:xfrm>
                <a:off x="2306481" y="3989396"/>
                <a:ext cx="429399" cy="3677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87" name="文字方塊 86">
                <a:extLst>
                  <a:ext uri="{FF2B5EF4-FFF2-40B4-BE49-F238E27FC236}">
                    <a16:creationId xmlns:a16="http://schemas.microsoft.com/office/drawing/2014/main" id="{DCF531B4-DB79-4D3D-934B-F865A629D4DA}"/>
                  </a:ext>
                </a:extLst>
              </p:cNvPr>
              <p:cNvSpPr txBox="1"/>
              <p:nvPr/>
            </p:nvSpPr>
            <p:spPr>
              <a:xfrm>
                <a:off x="2446821" y="4726843"/>
                <a:ext cx="427305" cy="369746"/>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88" name="文字方塊 87">
                <a:extLst>
                  <a:ext uri="{FF2B5EF4-FFF2-40B4-BE49-F238E27FC236}">
                    <a16:creationId xmlns:a16="http://schemas.microsoft.com/office/drawing/2014/main" id="{259B473D-A27B-44FD-9886-C7BFFF173BAE}"/>
                  </a:ext>
                </a:extLst>
              </p:cNvPr>
              <p:cNvSpPr txBox="1"/>
              <p:nvPr/>
            </p:nvSpPr>
            <p:spPr>
              <a:xfrm>
                <a:off x="2874126" y="5435692"/>
                <a:ext cx="429400" cy="3677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89" name="文字方塊 88">
                <a:extLst>
                  <a:ext uri="{FF2B5EF4-FFF2-40B4-BE49-F238E27FC236}">
                    <a16:creationId xmlns:a16="http://schemas.microsoft.com/office/drawing/2014/main" id="{9C0DAD5C-1301-422E-B97F-82E94C43FEB6}"/>
                  </a:ext>
                </a:extLst>
              </p:cNvPr>
              <p:cNvSpPr txBox="1"/>
              <p:nvPr/>
            </p:nvSpPr>
            <p:spPr>
              <a:xfrm>
                <a:off x="3458529" y="5936175"/>
                <a:ext cx="429399" cy="3677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81" name="群組 72">
              <a:extLst>
                <a:ext uri="{FF2B5EF4-FFF2-40B4-BE49-F238E27FC236}">
                  <a16:creationId xmlns:a16="http://schemas.microsoft.com/office/drawing/2014/main" id="{756B914C-8CAE-4DA4-A69F-ECAF4D5279CE}"/>
                </a:ext>
              </a:extLst>
            </p:cNvPr>
            <p:cNvGrpSpPr>
              <a:grpSpLocks/>
            </p:cNvGrpSpPr>
            <p:nvPr/>
          </p:nvGrpSpPr>
          <p:grpSpPr bwMode="auto">
            <a:xfrm>
              <a:off x="6976790" y="3391617"/>
              <a:ext cx="1541342" cy="2520904"/>
              <a:chOff x="6836113" y="3743309"/>
              <a:chExt cx="1541342" cy="2520904"/>
            </a:xfrm>
          </p:grpSpPr>
          <p:sp>
            <p:nvSpPr>
              <p:cNvPr id="82" name="文字方塊 81">
                <a:extLst>
                  <a:ext uri="{FF2B5EF4-FFF2-40B4-BE49-F238E27FC236}">
                    <a16:creationId xmlns:a16="http://schemas.microsoft.com/office/drawing/2014/main" id="{0BB1953A-9B9C-4104-988C-1CADDE17B454}"/>
                  </a:ext>
                </a:extLst>
              </p:cNvPr>
              <p:cNvSpPr txBox="1"/>
              <p:nvPr/>
            </p:nvSpPr>
            <p:spPr>
              <a:xfrm>
                <a:off x="7948965" y="3743390"/>
                <a:ext cx="429400" cy="36974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83" name="文字方塊 82">
                <a:extLst>
                  <a:ext uri="{FF2B5EF4-FFF2-40B4-BE49-F238E27FC236}">
                    <a16:creationId xmlns:a16="http://schemas.microsoft.com/office/drawing/2014/main" id="{ABD79A8D-502B-45A8-B68D-CB7FB175856B}"/>
                  </a:ext>
                </a:extLst>
              </p:cNvPr>
              <p:cNvSpPr txBox="1"/>
              <p:nvPr/>
            </p:nvSpPr>
            <p:spPr>
              <a:xfrm>
                <a:off x="7806530" y="4444067"/>
                <a:ext cx="429400" cy="37178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84" name="文字方塊 83">
                <a:extLst>
                  <a:ext uri="{FF2B5EF4-FFF2-40B4-BE49-F238E27FC236}">
                    <a16:creationId xmlns:a16="http://schemas.microsoft.com/office/drawing/2014/main" id="{65016A02-4142-40A0-AADF-FF67C65D8C28}"/>
                  </a:ext>
                </a:extLst>
              </p:cNvPr>
              <p:cNvSpPr txBox="1"/>
              <p:nvPr/>
            </p:nvSpPr>
            <p:spPr>
              <a:xfrm>
                <a:off x="7381320" y="5310210"/>
                <a:ext cx="429399" cy="369746"/>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85" name="文字方塊 84">
                <a:extLst>
                  <a:ext uri="{FF2B5EF4-FFF2-40B4-BE49-F238E27FC236}">
                    <a16:creationId xmlns:a16="http://schemas.microsoft.com/office/drawing/2014/main" id="{51786B13-02A5-455D-B15B-0E4EA7D3D29A}"/>
                  </a:ext>
                </a:extLst>
              </p:cNvPr>
              <p:cNvSpPr txBox="1"/>
              <p:nvPr/>
            </p:nvSpPr>
            <p:spPr>
              <a:xfrm>
                <a:off x="6836716" y="5894448"/>
                <a:ext cx="429399" cy="369746"/>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119" name="弧形 118">
            <a:extLst>
              <a:ext uri="{FF2B5EF4-FFF2-40B4-BE49-F238E27FC236}">
                <a16:creationId xmlns:a16="http://schemas.microsoft.com/office/drawing/2014/main" id="{1FF7F2B2-AA01-4875-8E17-DAB10691C4D2}"/>
              </a:ext>
            </a:extLst>
          </p:cNvPr>
          <p:cNvSpPr/>
          <p:nvPr/>
        </p:nvSpPr>
        <p:spPr>
          <a:xfrm rot="3798608">
            <a:off x="7333235" y="2334419"/>
            <a:ext cx="2609850" cy="3449638"/>
          </a:xfrm>
          <a:prstGeom prst="arc">
            <a:avLst>
              <a:gd name="adj1" fmla="val 17128109"/>
              <a:gd name="adj2" fmla="val 0"/>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zh-TW" altLang="en-US"/>
          </a:p>
        </p:txBody>
      </p:sp>
      <p:sp>
        <p:nvSpPr>
          <p:cNvPr id="120" name="弧形 119">
            <a:extLst>
              <a:ext uri="{FF2B5EF4-FFF2-40B4-BE49-F238E27FC236}">
                <a16:creationId xmlns:a16="http://schemas.microsoft.com/office/drawing/2014/main" id="{918D9569-6946-42FC-BEE3-991369A452EB}"/>
              </a:ext>
            </a:extLst>
          </p:cNvPr>
          <p:cNvSpPr/>
          <p:nvPr/>
        </p:nvSpPr>
        <p:spPr>
          <a:xfrm rot="10277414">
            <a:off x="5568729" y="2162175"/>
            <a:ext cx="2776537" cy="3141663"/>
          </a:xfrm>
          <a:prstGeom prst="arc">
            <a:avLst>
              <a:gd name="adj1" fmla="val 16200000"/>
              <a:gd name="adj2" fmla="val 21197262"/>
            </a:avLst>
          </a:prstGeom>
          <a:ln w="76200"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a:defRPr/>
            </a:pPr>
            <a:endParaRPr lang="zh-TW" altLang="en-US"/>
          </a:p>
        </p:txBody>
      </p:sp>
      <p:sp>
        <p:nvSpPr>
          <p:cNvPr id="121" name="文字版面配置區 1">
            <a:extLst>
              <a:ext uri="{FF2B5EF4-FFF2-40B4-BE49-F238E27FC236}">
                <a16:creationId xmlns:a16="http://schemas.microsoft.com/office/drawing/2014/main" id="{59E9454D-76E6-4976-8B39-B381899E8541}"/>
              </a:ext>
            </a:extLst>
          </p:cNvPr>
          <p:cNvSpPr txBox="1">
            <a:spLocks/>
          </p:cNvSpPr>
          <p:nvPr/>
        </p:nvSpPr>
        <p:spPr>
          <a:xfrm>
            <a:off x="1174528" y="5843588"/>
            <a:ext cx="9248776" cy="3937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0"/>
              </a:spcBef>
              <a:defRPr/>
            </a:pPr>
            <a:r>
              <a:rPr lang="zh-TW" altLang="en-US" sz="2400" dirty="0">
                <a:solidFill>
                  <a:schemeClr val="tx1"/>
                </a:solidFill>
                <a:latin typeface="微軟正黑體" panose="020B0604030504040204" pitchFamily="34" charset="-120"/>
                <a:ea typeface="微軟正黑體" panose="020B0604030504040204" pitchFamily="34" charset="-120"/>
              </a:rPr>
              <a:t>培養學生成為以人為本的終身學習者</a:t>
            </a:r>
          </a:p>
        </p:txBody>
      </p:sp>
      <p:sp>
        <p:nvSpPr>
          <p:cNvPr id="122" name="文字方塊 121"/>
          <p:cNvSpPr txBox="1"/>
          <p:nvPr/>
        </p:nvSpPr>
        <p:spPr>
          <a:xfrm>
            <a:off x="11658599" y="6359432"/>
            <a:ext cx="258792" cy="308995"/>
          </a:xfrm>
          <a:prstGeom prst="rect">
            <a:avLst/>
          </a:prstGeom>
          <a:noFill/>
        </p:spPr>
        <p:txBody>
          <a:bodyPr wrap="square" rtlCol="0">
            <a:spAutoFit/>
          </a:bodyPr>
          <a:lstStyle/>
          <a:p>
            <a:pPr>
              <a:lnSpc>
                <a:spcPct val="130000"/>
              </a:lnSpc>
              <a:spcBef>
                <a:spcPts val="600"/>
              </a:spcBef>
            </a:pPr>
            <a:r>
              <a:rPr lang="en-US" altLang="zh-TW" sz="1200" kern="0" dirty="0">
                <a:latin typeface="微软雅黑" panose="020B0503020204020204" pitchFamily="34" charset="-122"/>
                <a:ea typeface="微软雅黑" panose="020B0503020204020204" pitchFamily="34" charset="-122"/>
                <a:cs typeface="+mn-ea"/>
                <a:sym typeface="+mn-lt"/>
              </a:rPr>
              <a:t>3</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08365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a:extLst>
              <a:ext uri="{FF2B5EF4-FFF2-40B4-BE49-F238E27FC236}">
                <a16:creationId xmlns:a16="http://schemas.microsoft.com/office/drawing/2014/main" id="{9F8F2521-8400-496F-A7E6-EB373B3EADC0}"/>
              </a:ext>
            </a:extLst>
          </p:cNvPr>
          <p:cNvSpPr>
            <a:spLocks noGrp="1" noChangeArrowheads="1"/>
          </p:cNvSpPr>
          <p:nvPr>
            <p:ph type="title"/>
          </p:nvPr>
        </p:nvSpPr>
        <p:spPr>
          <a:xfrm>
            <a:off x="1920876" y="246063"/>
            <a:ext cx="8120063" cy="868362"/>
          </a:xfrm>
        </p:spPr>
        <p:txBody>
          <a:bodyPr/>
          <a:lstStyle/>
          <a:p>
            <a:pPr eaLnBrk="1" hangingPunct="1"/>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rgbClr val="002060"/>
                </a:solidFill>
                <a:latin typeface="微軟正黑體" panose="020B0604030504040204" pitchFamily="34" charset="-120"/>
                <a:ea typeface="微軟正黑體" panose="020B0604030504040204" pitchFamily="34" charset="-120"/>
              </a:rPr>
              <a:t>新課綱課程架構</a:t>
            </a:r>
          </a:p>
        </p:txBody>
      </p:sp>
      <p:pic>
        <p:nvPicPr>
          <p:cNvPr id="17411" name="Shape 560">
            <a:extLst>
              <a:ext uri="{FF2B5EF4-FFF2-40B4-BE49-F238E27FC236}">
                <a16:creationId xmlns:a16="http://schemas.microsoft.com/office/drawing/2014/main" id="{786843F5-8315-446F-80FC-BFEF0E61B3D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4259"/>
          <a:stretch>
            <a:fillRect/>
          </a:stretch>
        </p:blipFill>
        <p:spPr bwMode="auto">
          <a:xfrm>
            <a:off x="2193926" y="1360489"/>
            <a:ext cx="7921625" cy="513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DC9D5F89-9D9D-40DA-AD67-54EBFC19A64B}"/>
              </a:ext>
            </a:extLst>
          </p:cNvPr>
          <p:cNvSpPr>
            <a:spLocks noChangeArrowheads="1"/>
          </p:cNvSpPr>
          <p:nvPr/>
        </p:nvSpPr>
        <p:spPr bwMode="auto">
          <a:xfrm>
            <a:off x="8077200" y="1474788"/>
            <a:ext cx="1690688" cy="4684712"/>
          </a:xfrm>
          <a:prstGeom prst="rect">
            <a:avLst/>
          </a:prstGeom>
          <a:solidFill>
            <a:srgbClr val="FFFF99">
              <a:alpha val="14902"/>
            </a:srgbClr>
          </a:solidFill>
          <a:ln w="57150">
            <a:solidFill>
              <a:srgbClr val="FF0000"/>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zh-TW" altLang="en-US">
              <a:solidFill>
                <a:srgbClr val="000000"/>
              </a:solidFill>
              <a:latin typeface="Calibri" charset="0"/>
              <a:ea typeface="新細明體" charset="0"/>
              <a:cs typeface="Calibri" charset="0"/>
            </a:endParaRPr>
          </a:p>
        </p:txBody>
      </p:sp>
      <p:sp>
        <p:nvSpPr>
          <p:cNvPr id="7" name="矩形 6">
            <a:extLst>
              <a:ext uri="{FF2B5EF4-FFF2-40B4-BE49-F238E27FC236}">
                <a16:creationId xmlns:a16="http://schemas.microsoft.com/office/drawing/2014/main" id="{41CB27A6-31C6-4B3A-8775-4AB8BDAF6D0B}"/>
              </a:ext>
            </a:extLst>
          </p:cNvPr>
          <p:cNvSpPr>
            <a:spLocks noChangeArrowheads="1"/>
          </p:cNvSpPr>
          <p:nvPr/>
        </p:nvSpPr>
        <p:spPr bwMode="auto">
          <a:xfrm>
            <a:off x="5664200" y="1484313"/>
            <a:ext cx="2197100" cy="4684712"/>
          </a:xfrm>
          <a:prstGeom prst="rect">
            <a:avLst/>
          </a:prstGeom>
          <a:solidFill>
            <a:srgbClr val="FFFF99">
              <a:alpha val="14902"/>
            </a:srgbClr>
          </a:solidFill>
          <a:ln w="57150">
            <a:solidFill>
              <a:srgbClr val="00B050"/>
            </a:solidFill>
            <a:miter lim="800000"/>
            <a:headEnd/>
            <a:tailEnd/>
          </a:ln>
          <a:effectLst>
            <a:outerShdw blurRad="40000" dist="20000" dir="5400000" rotWithShape="0">
              <a:srgbClr val="808080">
                <a:alpha val="37999"/>
              </a:srgbClr>
            </a:outerShdw>
          </a:effectLst>
        </p:spPr>
        <p:txBody>
          <a:bodyPr anchor="ctr"/>
          <a:lstStyle/>
          <a:p>
            <a:pPr algn="ctr" eaLnBrk="1" hangingPunct="1">
              <a:defRPr/>
            </a:pPr>
            <a:endParaRPr lang="zh-TW" altLang="en-US">
              <a:solidFill>
                <a:srgbClr val="0000FF"/>
              </a:solidFill>
              <a:latin typeface="Calibri" charset="0"/>
              <a:ea typeface="新細明體" charset="0"/>
              <a:cs typeface="Calibri" charset="0"/>
            </a:endParaRPr>
          </a:p>
        </p:txBody>
      </p:sp>
      <p:pic>
        <p:nvPicPr>
          <p:cNvPr id="17415" name="圖片 2">
            <a:extLst>
              <a:ext uri="{FF2B5EF4-FFF2-40B4-BE49-F238E27FC236}">
                <a16:creationId xmlns:a16="http://schemas.microsoft.com/office/drawing/2014/main" id="{CE6FD708-BE9E-447F-BA57-5B3CE8803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526"/>
            <a:ext cx="1512888"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a:extLst>
              <a:ext uri="{FF2B5EF4-FFF2-40B4-BE49-F238E27FC236}">
                <a16:creationId xmlns:a16="http://schemas.microsoft.com/office/drawing/2014/main" id="{00DA3BA6-DA77-634F-A358-C4C010FFEAD7}"/>
              </a:ext>
            </a:extLst>
          </p:cNvPr>
          <p:cNvSpPr/>
          <p:nvPr/>
        </p:nvSpPr>
        <p:spPr bwMode="auto">
          <a:xfrm>
            <a:off x="8077200" y="2492935"/>
            <a:ext cx="1690688" cy="648045"/>
          </a:xfrm>
          <a:prstGeom prst="rect">
            <a:avLst/>
          </a:prstGeom>
          <a:noFill/>
          <a:ln w="38100" cap="flat" cmpd="sng" algn="ctr">
            <a:solidFill>
              <a:srgbClr val="2221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Calibri" pitchFamily="34" charset="0"/>
              <a:cs typeface="Calibri" pitchFamily="34" charset="0"/>
            </a:endParaRPr>
          </a:p>
        </p:txBody>
      </p:sp>
      <p:sp>
        <p:nvSpPr>
          <p:cNvPr id="10" name="矩形 9">
            <a:extLst>
              <a:ext uri="{FF2B5EF4-FFF2-40B4-BE49-F238E27FC236}">
                <a16:creationId xmlns:a16="http://schemas.microsoft.com/office/drawing/2014/main" id="{F69C9551-514D-E345-B074-B33FC987FE16}"/>
              </a:ext>
            </a:extLst>
          </p:cNvPr>
          <p:cNvSpPr/>
          <p:nvPr/>
        </p:nvSpPr>
        <p:spPr bwMode="auto">
          <a:xfrm>
            <a:off x="8080060" y="5261252"/>
            <a:ext cx="1690688" cy="648045"/>
          </a:xfrm>
          <a:prstGeom prst="rect">
            <a:avLst/>
          </a:prstGeom>
          <a:noFill/>
          <a:ln w="38100" cap="flat" cmpd="sng" algn="ctr">
            <a:solidFill>
              <a:srgbClr val="2221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TW" altLang="en-US" sz="1800" b="0" i="0" u="none" strike="noStrike" cap="none" normalizeH="0" baseline="0">
              <a:ln>
                <a:noFill/>
              </a:ln>
              <a:solidFill>
                <a:schemeClr val="tx1"/>
              </a:solidFill>
              <a:effectLst/>
              <a:latin typeface="Arial" pitchFamily="34" charset="0"/>
              <a:ea typeface="Calibri" pitchFamily="34" charset="0"/>
              <a:cs typeface="Calibri" pitchFamily="34" charset="0"/>
            </a:endParaRPr>
          </a:p>
        </p:txBody>
      </p:sp>
      <p:sp>
        <p:nvSpPr>
          <p:cNvPr id="12" name="文字方塊 11"/>
          <p:cNvSpPr txBox="1"/>
          <p:nvPr/>
        </p:nvSpPr>
        <p:spPr>
          <a:xfrm>
            <a:off x="11658599" y="6359432"/>
            <a:ext cx="258792" cy="308995"/>
          </a:xfrm>
          <a:prstGeom prst="rect">
            <a:avLst/>
          </a:prstGeom>
          <a:noFill/>
        </p:spPr>
        <p:txBody>
          <a:bodyPr wrap="square" rtlCol="0">
            <a:spAutoFit/>
          </a:bodyPr>
          <a:lstStyle/>
          <a:p>
            <a:pPr>
              <a:lnSpc>
                <a:spcPct val="130000"/>
              </a:lnSpc>
              <a:spcBef>
                <a:spcPts val="600"/>
              </a:spcBef>
            </a:pPr>
            <a:r>
              <a:rPr lang="en-US" altLang="zh-TW" sz="1200" kern="0" dirty="0">
                <a:latin typeface="微软雅黑" panose="020B0503020204020204" pitchFamily="34" charset="-122"/>
                <a:ea typeface="微软雅黑" panose="020B0503020204020204" pitchFamily="34" charset="-122"/>
                <a:cs typeface="+mn-ea"/>
                <a:sym typeface="+mn-lt"/>
              </a:rPr>
              <a:t>4</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301744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flipH="1">
            <a:off x="1" y="910467"/>
            <a:ext cx="1833937" cy="4828695"/>
          </a:xfrm>
        </p:spPr>
        <p:txBody>
          <a:bodyPr/>
          <a:lstStyle/>
          <a:p>
            <a:r>
              <a:rPr lang="zh-TW" altLang="en-US" sz="4267" dirty="0">
                <a:latin typeface="微軟正黑體" pitchFamily="34" charset="-120"/>
                <a:ea typeface="微軟正黑體" pitchFamily="34" charset="-120"/>
              </a:rPr>
              <a:t>高級中等學校各類學校課程規劃</a:t>
            </a:r>
          </a:p>
        </p:txBody>
      </p:sp>
      <p:pic>
        <p:nvPicPr>
          <p:cNvPr id="5" name="內容版面配置區 4" descr="螢幕快照 2014-11-17 上午10.09.53.png"/>
          <p:cNvPicPr>
            <a:picLocks noGrp="1" noChangeAspect="1"/>
          </p:cNvPicPr>
          <p:nvPr>
            <p:ph idx="1"/>
          </p:nvPr>
        </p:nvPicPr>
        <p:blipFill>
          <a:blip r:embed="rId2">
            <a:extLst>
              <a:ext uri="{28A0092B-C50C-407E-A947-70E740481C1C}">
                <a14:useLocalDpi xmlns:a14="http://schemas.microsoft.com/office/drawing/2010/main" val="0"/>
              </a:ext>
            </a:extLst>
          </a:blip>
          <a:srcRect l="-21190" r="-21190"/>
          <a:stretch>
            <a:fillRect/>
          </a:stretch>
        </p:blipFill>
        <p:spPr>
          <a:xfrm>
            <a:off x="-250300" y="17865"/>
            <a:ext cx="14167021" cy="6613897"/>
          </a:xfrm>
        </p:spPr>
      </p:pic>
      <p:sp>
        <p:nvSpPr>
          <p:cNvPr id="6" name="文字方塊 5"/>
          <p:cNvSpPr txBox="1"/>
          <p:nvPr/>
        </p:nvSpPr>
        <p:spPr>
          <a:xfrm>
            <a:off x="11658599" y="6359432"/>
            <a:ext cx="258792" cy="308995"/>
          </a:xfrm>
          <a:prstGeom prst="rect">
            <a:avLst/>
          </a:prstGeom>
          <a:noFill/>
        </p:spPr>
        <p:txBody>
          <a:bodyPr wrap="square" rtlCol="0">
            <a:spAutoFit/>
          </a:bodyPr>
          <a:lstStyle/>
          <a:p>
            <a:pPr>
              <a:lnSpc>
                <a:spcPct val="130000"/>
              </a:lnSpc>
              <a:spcBef>
                <a:spcPts val="600"/>
              </a:spcBef>
            </a:pPr>
            <a:r>
              <a:rPr lang="en-US" altLang="zh-TW" sz="1200" kern="0" dirty="0">
                <a:latin typeface="微软雅黑" panose="020B0503020204020204" pitchFamily="34" charset="-122"/>
                <a:ea typeface="微软雅黑" panose="020B0503020204020204" pitchFamily="34" charset="-122"/>
                <a:cs typeface="+mn-ea"/>
                <a:sym typeface="+mn-lt"/>
              </a:rPr>
              <a:t>5</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023116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文字方塊 20"/>
          <p:cNvSpPr txBox="1">
            <a:spLocks noChangeArrowheads="1"/>
          </p:cNvSpPr>
          <p:nvPr/>
        </p:nvSpPr>
        <p:spPr bwMode="auto">
          <a:xfrm>
            <a:off x="1820864" y="268289"/>
            <a:ext cx="84597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spcBef>
                <a:spcPct val="0"/>
              </a:spcBef>
              <a:buFontTx/>
              <a:buNone/>
            </a:pPr>
            <a:r>
              <a:rPr kumimoji="0" lang="zh-TW" altLang="en-US" sz="4000" b="1">
                <a:latin typeface="微軟正黑體" panose="020B0604030504040204" pitchFamily="34" charset="-120"/>
                <a:ea typeface="微軟正黑體" panose="020B0604030504040204" pitchFamily="34" charset="-120"/>
              </a:rPr>
              <a:t>      新課綱課程類型架構與內涵</a:t>
            </a:r>
          </a:p>
        </p:txBody>
      </p:sp>
      <p:sp>
        <p:nvSpPr>
          <p:cNvPr id="22" name="圓角矩形圖說文字 9">
            <a:extLst>
              <a:ext uri="{FF2B5EF4-FFF2-40B4-BE49-F238E27FC236}">
                <a16:creationId xmlns:a16="http://schemas.microsoft.com/office/drawing/2014/main" id="{B695940D-3CA6-44C0-B8E1-5C249B88E9D4}"/>
              </a:ext>
            </a:extLst>
          </p:cNvPr>
          <p:cNvSpPr>
            <a:spLocks noChangeArrowheads="1"/>
          </p:cNvSpPr>
          <p:nvPr/>
        </p:nvSpPr>
        <p:spPr bwMode="auto">
          <a:xfrm>
            <a:off x="7920038" y="4652963"/>
            <a:ext cx="1128712" cy="1871662"/>
          </a:xfrm>
          <a:prstGeom prst="wedgeRoundRectCallout">
            <a:avLst>
              <a:gd name="adj1" fmla="val -27983"/>
              <a:gd name="adj2" fmla="val -72554"/>
              <a:gd name="adj3" fmla="val 16667"/>
            </a:avLst>
          </a:prstGeom>
          <a:noFill/>
          <a:ln w="25400" algn="ctr">
            <a:solidFill>
              <a:srgbClr val="385D8A"/>
            </a:solidFill>
            <a:miter lim="800000"/>
            <a:headEnd/>
            <a:tailEnd/>
          </a:ln>
        </p:spPr>
        <p:txBody>
          <a:bodyPr anchor="ctr"/>
          <a:lstStyle/>
          <a:p>
            <a:pPr>
              <a:defRPr/>
            </a:pPr>
            <a:r>
              <a:rPr lang="zh-TW" altLang="en-US" sz="1600" b="1" dirty="0">
                <a:latin typeface="微軟正黑體" pitchFamily="34" charset="-120"/>
                <a:ea typeface="微軟正黑體" pitchFamily="34" charset="-120"/>
              </a:rPr>
              <a:t>提供適性與差異化教學，</a:t>
            </a:r>
            <a:r>
              <a:rPr lang="zh-TW" altLang="en-US" sz="16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確保學生基本學力</a:t>
            </a:r>
            <a:endParaRPr lang="en-US" altLang="zh-TW" sz="16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1600" b="1" dirty="0">
              <a:latin typeface="微軟正黑體" pitchFamily="34" charset="-120"/>
              <a:ea typeface="微軟正黑體" pitchFamily="34" charset="-120"/>
            </a:endParaRPr>
          </a:p>
        </p:txBody>
      </p:sp>
      <p:sp>
        <p:nvSpPr>
          <p:cNvPr id="25" name="圓角矩形 24">
            <a:extLst>
              <a:ext uri="{FF2B5EF4-FFF2-40B4-BE49-F238E27FC236}">
                <a16:creationId xmlns:a16="http://schemas.microsoft.com/office/drawing/2014/main" id="{CE1C5DE2-B4BE-4D3D-A2DF-558BB646FA84}"/>
              </a:ext>
            </a:extLst>
          </p:cNvPr>
          <p:cNvSpPr/>
          <p:nvPr/>
        </p:nvSpPr>
        <p:spPr bwMode="auto">
          <a:xfrm>
            <a:off x="1595438" y="3506789"/>
            <a:ext cx="8807450" cy="808037"/>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chemeClr val="tx1"/>
                </a:solidFill>
                <a:latin typeface="微軟正黑體" pitchFamily="34" charset="-120"/>
                <a:ea typeface="微軟正黑體" pitchFamily="34" charset="-120"/>
              </a:rPr>
              <a:t>類別項目</a:t>
            </a:r>
          </a:p>
        </p:txBody>
      </p:sp>
      <p:sp>
        <p:nvSpPr>
          <p:cNvPr id="24" name="圓角矩形 23">
            <a:extLst>
              <a:ext uri="{FF2B5EF4-FFF2-40B4-BE49-F238E27FC236}">
                <a16:creationId xmlns:a16="http://schemas.microsoft.com/office/drawing/2014/main" id="{0508A2F8-0F93-4065-A3D3-A8B135AD9C8C}"/>
              </a:ext>
            </a:extLst>
          </p:cNvPr>
          <p:cNvSpPr/>
          <p:nvPr/>
        </p:nvSpPr>
        <p:spPr bwMode="auto">
          <a:xfrm>
            <a:off x="1595439" y="2320925"/>
            <a:ext cx="8904287" cy="808038"/>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chemeClr val="tx1"/>
                </a:solidFill>
                <a:latin typeface="微軟正黑體" pitchFamily="34" charset="-120"/>
                <a:ea typeface="微軟正黑體" pitchFamily="34" charset="-120"/>
              </a:rPr>
              <a:t>課程類別</a:t>
            </a:r>
          </a:p>
        </p:txBody>
      </p:sp>
      <p:sp>
        <p:nvSpPr>
          <p:cNvPr id="23" name="圓角矩形 22">
            <a:extLst>
              <a:ext uri="{FF2B5EF4-FFF2-40B4-BE49-F238E27FC236}">
                <a16:creationId xmlns:a16="http://schemas.microsoft.com/office/drawing/2014/main" id="{266BC41C-FDB7-4D19-9CA5-590019265284}"/>
              </a:ext>
            </a:extLst>
          </p:cNvPr>
          <p:cNvSpPr/>
          <p:nvPr/>
        </p:nvSpPr>
        <p:spPr bwMode="auto">
          <a:xfrm>
            <a:off x="1620838" y="1169989"/>
            <a:ext cx="8782050" cy="809625"/>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chemeClr val="tx1"/>
                </a:solidFill>
                <a:latin typeface="微軟正黑體" pitchFamily="34" charset="-120"/>
                <a:ea typeface="微軟正黑體" pitchFamily="34" charset="-120"/>
              </a:rPr>
              <a:t>學制</a:t>
            </a:r>
          </a:p>
        </p:txBody>
      </p:sp>
      <p:sp>
        <p:nvSpPr>
          <p:cNvPr id="1033" name="圓角矩形圖說文字 6">
            <a:extLst>
              <a:ext uri="{FF2B5EF4-FFF2-40B4-BE49-F238E27FC236}">
                <a16:creationId xmlns:a16="http://schemas.microsoft.com/office/drawing/2014/main" id="{F85AD4A9-1843-4F13-AEDE-64076DE03269}"/>
              </a:ext>
            </a:extLst>
          </p:cNvPr>
          <p:cNvSpPr>
            <a:spLocks noChangeArrowheads="1"/>
          </p:cNvSpPr>
          <p:nvPr/>
        </p:nvSpPr>
        <p:spPr bwMode="auto">
          <a:xfrm>
            <a:off x="6470650" y="4651375"/>
            <a:ext cx="1360488" cy="1873250"/>
          </a:xfrm>
          <a:prstGeom prst="wedgeRoundRectCallout">
            <a:avLst>
              <a:gd name="adj1" fmla="val -9304"/>
              <a:gd name="adj2" fmla="val -68956"/>
              <a:gd name="adj3" fmla="val 16667"/>
            </a:avLst>
          </a:prstGeom>
          <a:noFill/>
          <a:ln w="25400" algn="ctr">
            <a:solidFill>
              <a:srgbClr val="385D8A"/>
            </a:solidFill>
            <a:miter lim="800000"/>
            <a:headEnd/>
            <a:tailEnd/>
          </a:ln>
        </p:spPr>
        <p:txBody>
          <a:bodyPr anchor="ctr"/>
          <a:lstStyle/>
          <a:p>
            <a:pPr>
              <a:defRPr/>
            </a:pPr>
            <a:r>
              <a:rPr lang="zh-TW" altLang="en-US" sz="1500" b="1" dirty="0">
                <a:latin typeface="微軟正黑體" pitchFamily="34" charset="-120"/>
                <a:ea typeface="微軟正黑體" pitchFamily="34" charset="-120"/>
              </a:rPr>
              <a:t>提供學校發展校本特色課程，以跨領域，</a:t>
            </a:r>
            <a:r>
              <a:rPr lang="zh-TW" altLang="en-US" sz="15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知識統整應用類型之課程</a:t>
            </a:r>
            <a:r>
              <a:rPr lang="zh-TW" altLang="en-US" sz="1500" b="1" dirty="0">
                <a:latin typeface="微軟正黑體" pitchFamily="34" charset="-120"/>
                <a:ea typeface="微軟正黑體" pitchFamily="34" charset="-120"/>
              </a:rPr>
              <a:t>為主</a:t>
            </a:r>
          </a:p>
        </p:txBody>
      </p:sp>
      <p:sp>
        <p:nvSpPr>
          <p:cNvPr id="12" name="圓角矩形 11">
            <a:extLst>
              <a:ext uri="{FF2B5EF4-FFF2-40B4-BE49-F238E27FC236}">
                <a16:creationId xmlns:a16="http://schemas.microsoft.com/office/drawing/2014/main" id="{964FE708-A4D8-47C8-83D8-31D411957774}"/>
              </a:ext>
            </a:extLst>
          </p:cNvPr>
          <p:cNvSpPr/>
          <p:nvPr/>
        </p:nvSpPr>
        <p:spPr bwMode="auto">
          <a:xfrm>
            <a:off x="3071814" y="2284414"/>
            <a:ext cx="2016125" cy="79692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600" b="1" dirty="0">
                <a:solidFill>
                  <a:schemeClr val="bg1"/>
                </a:solidFill>
                <a:latin typeface="微軟正黑體" pitchFamily="34" charset="-120"/>
                <a:ea typeface="微軟正黑體" pitchFamily="34" charset="-120"/>
              </a:rPr>
              <a:t>部定</a:t>
            </a:r>
          </a:p>
        </p:txBody>
      </p:sp>
      <p:sp>
        <p:nvSpPr>
          <p:cNvPr id="13" name="圓角矩形 12">
            <a:extLst>
              <a:ext uri="{FF2B5EF4-FFF2-40B4-BE49-F238E27FC236}">
                <a16:creationId xmlns:a16="http://schemas.microsoft.com/office/drawing/2014/main" id="{FE3909F3-5F0C-4A1D-A663-D5E74AE78D5A}"/>
              </a:ext>
            </a:extLst>
          </p:cNvPr>
          <p:cNvSpPr/>
          <p:nvPr/>
        </p:nvSpPr>
        <p:spPr bwMode="auto">
          <a:xfrm>
            <a:off x="6584951" y="3603625"/>
            <a:ext cx="906463" cy="700088"/>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微軟正黑體" pitchFamily="34" charset="-120"/>
                <a:ea typeface="微軟正黑體" pitchFamily="34" charset="-120"/>
              </a:rPr>
              <a:t>校訂</a:t>
            </a:r>
            <a:endParaRPr lang="en-US" altLang="zh-TW" b="1" dirty="0">
              <a:solidFill>
                <a:schemeClr val="bg1"/>
              </a:solidFill>
              <a:latin typeface="微軟正黑體" pitchFamily="34" charset="-120"/>
              <a:ea typeface="微軟正黑體" pitchFamily="34" charset="-120"/>
            </a:endParaRPr>
          </a:p>
          <a:p>
            <a:pPr algn="ctr">
              <a:defRPr/>
            </a:pPr>
            <a:r>
              <a:rPr lang="zh-TW" altLang="en-US" b="1" dirty="0">
                <a:solidFill>
                  <a:schemeClr val="bg1"/>
                </a:solidFill>
                <a:latin typeface="微軟正黑體" pitchFamily="34" charset="-120"/>
                <a:ea typeface="微軟正黑體" pitchFamily="34" charset="-120"/>
              </a:rPr>
              <a:t>必修</a:t>
            </a:r>
          </a:p>
        </p:txBody>
      </p:sp>
      <p:sp>
        <p:nvSpPr>
          <p:cNvPr id="14" name="圓角矩形 13">
            <a:extLst>
              <a:ext uri="{FF2B5EF4-FFF2-40B4-BE49-F238E27FC236}">
                <a16:creationId xmlns:a16="http://schemas.microsoft.com/office/drawing/2014/main" id="{00C28984-5C21-48D0-920C-961A90E723C4}"/>
              </a:ext>
            </a:extLst>
          </p:cNvPr>
          <p:cNvSpPr/>
          <p:nvPr/>
        </p:nvSpPr>
        <p:spPr bwMode="auto">
          <a:xfrm>
            <a:off x="4008438" y="3573463"/>
            <a:ext cx="1079500" cy="698500"/>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latin typeface="微軟正黑體" pitchFamily="34" charset="-120"/>
                <a:ea typeface="微軟正黑體" pitchFamily="34" charset="-120"/>
              </a:rPr>
              <a:t>加深加廣選修</a:t>
            </a:r>
          </a:p>
        </p:txBody>
      </p:sp>
      <p:sp>
        <p:nvSpPr>
          <p:cNvPr id="15" name="圓角矩形 14">
            <a:extLst>
              <a:ext uri="{FF2B5EF4-FFF2-40B4-BE49-F238E27FC236}">
                <a16:creationId xmlns:a16="http://schemas.microsoft.com/office/drawing/2014/main" id="{08FE0063-F50A-4A12-AE4C-CE754822A0B2}"/>
              </a:ext>
            </a:extLst>
          </p:cNvPr>
          <p:cNvSpPr/>
          <p:nvPr/>
        </p:nvSpPr>
        <p:spPr bwMode="auto">
          <a:xfrm>
            <a:off x="7654926" y="3573464"/>
            <a:ext cx="942975" cy="700087"/>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微軟正黑體" pitchFamily="34" charset="-120"/>
                <a:ea typeface="微軟正黑體" pitchFamily="34" charset="-120"/>
              </a:rPr>
              <a:t>補強性</a:t>
            </a:r>
            <a:endParaRPr lang="en-US" altLang="zh-TW" b="1" dirty="0">
              <a:solidFill>
                <a:schemeClr val="bg1"/>
              </a:solidFill>
              <a:latin typeface="微軟正黑體" pitchFamily="34" charset="-120"/>
              <a:ea typeface="微軟正黑體" pitchFamily="34" charset="-120"/>
            </a:endParaRPr>
          </a:p>
          <a:p>
            <a:pPr algn="ctr">
              <a:defRPr/>
            </a:pPr>
            <a:r>
              <a:rPr lang="zh-TW" altLang="en-US" b="1" dirty="0">
                <a:solidFill>
                  <a:schemeClr val="bg1"/>
                </a:solidFill>
                <a:latin typeface="微軟正黑體" pitchFamily="34" charset="-120"/>
                <a:ea typeface="微軟正黑體" pitchFamily="34" charset="-120"/>
              </a:rPr>
              <a:t>選修</a:t>
            </a:r>
          </a:p>
        </p:txBody>
      </p:sp>
      <p:sp>
        <p:nvSpPr>
          <p:cNvPr id="16" name="圓角矩形 15">
            <a:extLst>
              <a:ext uri="{FF2B5EF4-FFF2-40B4-BE49-F238E27FC236}">
                <a16:creationId xmlns:a16="http://schemas.microsoft.com/office/drawing/2014/main" id="{BC7454AF-1503-4EA8-B5B4-13D7B6C498E5}"/>
              </a:ext>
            </a:extLst>
          </p:cNvPr>
          <p:cNvSpPr/>
          <p:nvPr/>
        </p:nvSpPr>
        <p:spPr bwMode="auto">
          <a:xfrm>
            <a:off x="5303839" y="2205038"/>
            <a:ext cx="5113337" cy="8128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600" b="1" dirty="0">
                <a:latin typeface="微軟正黑體" pitchFamily="34" charset="-120"/>
                <a:ea typeface="微軟正黑體" pitchFamily="34" charset="-120"/>
              </a:rPr>
              <a:t>校訂</a:t>
            </a:r>
          </a:p>
        </p:txBody>
      </p:sp>
      <p:sp>
        <p:nvSpPr>
          <p:cNvPr id="17" name="圓角矩形 16">
            <a:extLst>
              <a:ext uri="{FF2B5EF4-FFF2-40B4-BE49-F238E27FC236}">
                <a16:creationId xmlns:a16="http://schemas.microsoft.com/office/drawing/2014/main" id="{1EAB06D1-EADA-4282-81BC-C2B16ED7098E}"/>
              </a:ext>
            </a:extLst>
          </p:cNvPr>
          <p:cNvSpPr/>
          <p:nvPr/>
        </p:nvSpPr>
        <p:spPr bwMode="auto">
          <a:xfrm>
            <a:off x="3073401" y="3562351"/>
            <a:ext cx="790575" cy="701675"/>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latin typeface="微軟正黑體" pitchFamily="34" charset="-120"/>
                <a:ea typeface="微軟正黑體" pitchFamily="34" charset="-120"/>
              </a:rPr>
              <a:t>部定</a:t>
            </a:r>
            <a:endParaRPr lang="en-US" altLang="zh-TW" b="1" dirty="0">
              <a:latin typeface="微軟正黑體" pitchFamily="34" charset="-120"/>
              <a:ea typeface="微軟正黑體" pitchFamily="34" charset="-120"/>
            </a:endParaRPr>
          </a:p>
          <a:p>
            <a:pPr algn="ctr">
              <a:defRPr/>
            </a:pPr>
            <a:r>
              <a:rPr lang="zh-TW" altLang="en-US" b="1" dirty="0">
                <a:latin typeface="微軟正黑體" pitchFamily="34" charset="-120"/>
                <a:ea typeface="微軟正黑體" pitchFamily="34" charset="-120"/>
              </a:rPr>
              <a:t>必修</a:t>
            </a:r>
          </a:p>
        </p:txBody>
      </p:sp>
      <p:sp>
        <p:nvSpPr>
          <p:cNvPr id="18" name="圓角矩形 17">
            <a:extLst>
              <a:ext uri="{FF2B5EF4-FFF2-40B4-BE49-F238E27FC236}">
                <a16:creationId xmlns:a16="http://schemas.microsoft.com/office/drawing/2014/main" id="{E60475FB-FEEF-463E-B97E-E52756BE5A88}"/>
              </a:ext>
            </a:extLst>
          </p:cNvPr>
          <p:cNvSpPr/>
          <p:nvPr/>
        </p:nvSpPr>
        <p:spPr bwMode="auto">
          <a:xfrm>
            <a:off x="3143250" y="1196975"/>
            <a:ext cx="7056438" cy="808038"/>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b="1" dirty="0">
                <a:solidFill>
                  <a:schemeClr val="bg1"/>
                </a:solidFill>
                <a:latin typeface="微軟正黑體" pitchFamily="34" charset="-120"/>
                <a:ea typeface="微軟正黑體" pitchFamily="34" charset="-120"/>
              </a:rPr>
              <a:t>普通型高中</a:t>
            </a:r>
          </a:p>
        </p:txBody>
      </p:sp>
      <p:sp>
        <p:nvSpPr>
          <p:cNvPr id="9" name="圓角矩形圖說文字 8">
            <a:extLst>
              <a:ext uri="{FF2B5EF4-FFF2-40B4-BE49-F238E27FC236}">
                <a16:creationId xmlns:a16="http://schemas.microsoft.com/office/drawing/2014/main" id="{D5AF4D17-856F-4D7A-BB3D-C128162783CD}"/>
              </a:ext>
            </a:extLst>
          </p:cNvPr>
          <p:cNvSpPr/>
          <p:nvPr/>
        </p:nvSpPr>
        <p:spPr bwMode="auto">
          <a:xfrm>
            <a:off x="3289300" y="4684714"/>
            <a:ext cx="1360488" cy="1876425"/>
          </a:xfrm>
          <a:prstGeom prst="wedgeRoundRectCallout">
            <a:avLst>
              <a:gd name="adj1" fmla="val 19532"/>
              <a:gd name="adj2" fmla="val -715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600" b="1" dirty="0">
                <a:solidFill>
                  <a:schemeClr val="tx1"/>
                </a:solidFill>
                <a:latin typeface="微軟正黑體" pitchFamily="34" charset="-120"/>
                <a:ea typeface="微軟正黑體" pitchFamily="34" charset="-120"/>
              </a:rPr>
              <a:t>延伸部定必修，</a:t>
            </a:r>
            <a:r>
              <a:rPr lang="zh-TW" altLang="en-US" sz="1600" b="1" dirty="0">
                <a:solidFill>
                  <a:srgbClr val="FF0000"/>
                </a:solidFill>
                <a:latin typeface="微軟正黑體" pitchFamily="34" charset="-120"/>
                <a:ea typeface="微軟正黑體" pitchFamily="34" charset="-120"/>
              </a:rPr>
              <a:t>訂有領域選修課綱</a:t>
            </a:r>
            <a:r>
              <a:rPr lang="zh-TW" altLang="zh-TW" sz="1600" b="1" dirty="0">
                <a:solidFill>
                  <a:schemeClr val="tx1"/>
                </a:solidFill>
                <a:latin typeface="微軟正黑體" pitchFamily="34" charset="-120"/>
                <a:ea typeface="微軟正黑體" pitchFamily="34" charset="-120"/>
              </a:rPr>
              <a:t>，</a:t>
            </a:r>
            <a:r>
              <a:rPr lang="zh-TW" altLang="en-US" sz="1600" b="1" dirty="0">
                <a:solidFill>
                  <a:schemeClr val="tx1"/>
                </a:solidFill>
                <a:latin typeface="微軟正黑體" pitchFamily="34" charset="-120"/>
                <a:ea typeface="微軟正黑體" pitchFamily="34" charset="-120"/>
              </a:rPr>
              <a:t>以</a:t>
            </a:r>
            <a:r>
              <a:rPr lang="zh-TW" altLang="zh-TW" sz="16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銜接不同進路的大學教育</a:t>
            </a:r>
            <a:r>
              <a:rPr lang="zh-TW" altLang="en-US" sz="16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的</a:t>
            </a:r>
            <a:r>
              <a:rPr lang="zh-TW" altLang="en-US" sz="16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專業準備</a:t>
            </a:r>
          </a:p>
        </p:txBody>
      </p:sp>
      <p:sp>
        <p:nvSpPr>
          <p:cNvPr id="55312" name="圓角矩形圖說文字 10"/>
          <p:cNvSpPr>
            <a:spLocks noChangeArrowheads="1"/>
          </p:cNvSpPr>
          <p:nvPr/>
        </p:nvSpPr>
        <p:spPr bwMode="auto">
          <a:xfrm>
            <a:off x="1855789" y="4684713"/>
            <a:ext cx="1349375" cy="1871662"/>
          </a:xfrm>
          <a:prstGeom prst="wedgeRoundRectCallout">
            <a:avLst>
              <a:gd name="adj1" fmla="val 62727"/>
              <a:gd name="adj2" fmla="val -72431"/>
              <a:gd name="adj3" fmla="val 16667"/>
            </a:avLst>
          </a:prstGeom>
          <a:solidFill>
            <a:schemeClr val="bg1"/>
          </a:solidFill>
          <a:ln w="25400">
            <a:solidFill>
              <a:srgbClr val="385D8A"/>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kumimoji="0" lang="zh-TW" altLang="en-US" sz="1600" b="1">
                <a:latin typeface="微軟正黑體" panose="020B0604030504040204" pitchFamily="34" charset="-120"/>
                <a:ea typeface="微軟正黑體" panose="020B0604030504040204" pitchFamily="34" charset="-120"/>
              </a:rPr>
              <a:t>培養核心素養，</a:t>
            </a:r>
            <a:r>
              <a:rPr kumimoji="0" lang="zh-TW" altLang="en-US" sz="1600" b="1">
                <a:solidFill>
                  <a:srgbClr val="FF0000"/>
                </a:solidFill>
                <a:latin typeface="微軟正黑體" panose="020B0604030504040204" pitchFamily="34" charset="-120"/>
                <a:ea typeface="微軟正黑體" panose="020B0604030504040204" pitchFamily="34" charset="-120"/>
              </a:rPr>
              <a:t>鞏固基本學力</a:t>
            </a:r>
            <a:r>
              <a:rPr kumimoji="0" lang="zh-TW" altLang="en-US" sz="1600" b="1">
                <a:latin typeface="微軟正黑體" panose="020B0604030504040204" pitchFamily="34" charset="-120"/>
                <a:ea typeface="微軟正黑體" panose="020B0604030504040204" pitchFamily="34" charset="-120"/>
              </a:rPr>
              <a:t>，落實全人教育</a:t>
            </a:r>
          </a:p>
        </p:txBody>
      </p:sp>
      <p:sp>
        <p:nvSpPr>
          <p:cNvPr id="1035" name="圓角矩形圖說文字 9">
            <a:extLst>
              <a:ext uri="{FF2B5EF4-FFF2-40B4-BE49-F238E27FC236}">
                <a16:creationId xmlns:a16="http://schemas.microsoft.com/office/drawing/2014/main" id="{1F270EE6-8D75-4E19-9006-85F4E31D7741}"/>
              </a:ext>
            </a:extLst>
          </p:cNvPr>
          <p:cNvSpPr>
            <a:spLocks noChangeArrowheads="1"/>
          </p:cNvSpPr>
          <p:nvPr/>
        </p:nvSpPr>
        <p:spPr bwMode="auto">
          <a:xfrm>
            <a:off x="4722813" y="4684713"/>
            <a:ext cx="1638300" cy="1884362"/>
          </a:xfrm>
          <a:prstGeom prst="wedgeRoundRectCallout">
            <a:avLst>
              <a:gd name="adj1" fmla="val 21276"/>
              <a:gd name="adj2" fmla="val -68322"/>
              <a:gd name="adj3" fmla="val 16667"/>
            </a:avLst>
          </a:prstGeom>
          <a:noFill/>
          <a:ln w="25400" algn="ctr">
            <a:solidFill>
              <a:srgbClr val="385D8A"/>
            </a:solidFill>
            <a:miter lim="800000"/>
            <a:headEnd/>
            <a:tailEnd/>
          </a:ln>
        </p:spPr>
        <p:txBody>
          <a:bodyPr anchor="ctr"/>
          <a:lstStyle/>
          <a:p>
            <a:pPr>
              <a:defRPr/>
            </a:pPr>
            <a:r>
              <a:rPr lang="zh-TW" altLang="zh-TW" sz="1600" b="1" dirty="0">
                <a:latin typeface="微軟正黑體" pitchFamily="34" charset="-120"/>
                <a:ea typeface="微軟正黑體" pitchFamily="34" charset="-120"/>
              </a:rPr>
              <a:t>提供更個別化與差異化之適性課程，</a:t>
            </a:r>
            <a:r>
              <a:rPr lang="zh-TW" altLang="en-US" sz="1600" b="1" dirty="0">
                <a:latin typeface="微軟正黑體" pitchFamily="34" charset="-120"/>
                <a:ea typeface="微軟正黑體" pitchFamily="34" charset="-120"/>
              </a:rPr>
              <a:t>如</a:t>
            </a:r>
            <a:r>
              <a:rPr lang="zh-TW" altLang="en-US" sz="16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通識應用、職業試探</a:t>
            </a:r>
            <a:r>
              <a:rPr lang="zh-TW" altLang="en-US" sz="1600" b="1" dirty="0">
                <a:latin typeface="微軟正黑體" pitchFamily="34" charset="-120"/>
                <a:ea typeface="微軟正黑體" pitchFamily="34" charset="-120"/>
              </a:rPr>
              <a:t>、大學預修等</a:t>
            </a:r>
          </a:p>
        </p:txBody>
      </p:sp>
      <p:sp>
        <p:nvSpPr>
          <p:cNvPr id="21" name="圓角矩形 20">
            <a:extLst>
              <a:ext uri="{FF2B5EF4-FFF2-40B4-BE49-F238E27FC236}">
                <a16:creationId xmlns:a16="http://schemas.microsoft.com/office/drawing/2014/main" id="{EF9353A8-9F0A-403B-8939-8212017BEA6E}"/>
              </a:ext>
            </a:extLst>
          </p:cNvPr>
          <p:cNvSpPr/>
          <p:nvPr/>
        </p:nvSpPr>
        <p:spPr bwMode="auto">
          <a:xfrm>
            <a:off x="5308601" y="3548063"/>
            <a:ext cx="995363" cy="698500"/>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微軟正黑體" pitchFamily="34" charset="-120"/>
                <a:ea typeface="微軟正黑體" pitchFamily="34" charset="-120"/>
              </a:rPr>
              <a:t>多元</a:t>
            </a:r>
            <a:endParaRPr lang="en-US" altLang="zh-TW" b="1" dirty="0">
              <a:solidFill>
                <a:schemeClr val="bg1"/>
              </a:solidFill>
              <a:latin typeface="微軟正黑體" pitchFamily="34" charset="-120"/>
              <a:ea typeface="微軟正黑體" pitchFamily="34" charset="-120"/>
            </a:endParaRPr>
          </a:p>
          <a:p>
            <a:pPr algn="ctr">
              <a:defRPr/>
            </a:pPr>
            <a:r>
              <a:rPr lang="zh-TW" altLang="en-US" b="1" dirty="0">
                <a:solidFill>
                  <a:schemeClr val="bg1"/>
                </a:solidFill>
                <a:latin typeface="微軟正黑體" pitchFamily="34" charset="-120"/>
                <a:ea typeface="微軟正黑體" pitchFamily="34" charset="-120"/>
              </a:rPr>
              <a:t>選修</a:t>
            </a:r>
            <a:endParaRPr lang="zh-TW" altLang="en-US" dirty="0">
              <a:solidFill>
                <a:schemeClr val="bg1"/>
              </a:solidFill>
              <a:latin typeface="微軟正黑體" pitchFamily="34" charset="-120"/>
              <a:ea typeface="微軟正黑體" pitchFamily="34" charset="-120"/>
            </a:endParaRPr>
          </a:p>
        </p:txBody>
      </p:sp>
      <p:cxnSp>
        <p:nvCxnSpPr>
          <p:cNvPr id="33" name="直線接點 32">
            <a:extLst>
              <a:ext uri="{FF2B5EF4-FFF2-40B4-BE49-F238E27FC236}">
                <a16:creationId xmlns:a16="http://schemas.microsoft.com/office/drawing/2014/main" id="{DB259BF6-FB86-459E-B390-703CC1B5D783}"/>
              </a:ext>
            </a:extLst>
          </p:cNvPr>
          <p:cNvCxnSpPr/>
          <p:nvPr/>
        </p:nvCxnSpPr>
        <p:spPr>
          <a:xfrm>
            <a:off x="4232275" y="3146426"/>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a:extLst>
              <a:ext uri="{FF2B5EF4-FFF2-40B4-BE49-F238E27FC236}">
                <a16:creationId xmlns:a16="http://schemas.microsoft.com/office/drawing/2014/main" id="{A5BFFA7F-716A-4EF9-93CA-EFAC98EDBF52}"/>
              </a:ext>
            </a:extLst>
          </p:cNvPr>
          <p:cNvCxnSpPr/>
          <p:nvPr/>
        </p:nvCxnSpPr>
        <p:spPr>
          <a:xfrm flipV="1">
            <a:off x="3409950" y="3344864"/>
            <a:ext cx="1417638" cy="206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D45584D7-8F9F-4FF9-B1A4-853DF8D761B1}"/>
              </a:ext>
            </a:extLst>
          </p:cNvPr>
          <p:cNvCxnSpPr/>
          <p:nvPr/>
        </p:nvCxnSpPr>
        <p:spPr>
          <a:xfrm flipH="1">
            <a:off x="4835525" y="3348038"/>
            <a:ext cx="0" cy="2460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11184D31-7ECF-4E5E-96B4-EB33186562C5}"/>
              </a:ext>
            </a:extLst>
          </p:cNvPr>
          <p:cNvCxnSpPr/>
          <p:nvPr/>
        </p:nvCxnSpPr>
        <p:spPr>
          <a:xfrm>
            <a:off x="3416301" y="3373439"/>
            <a:ext cx="3175" cy="2127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a:extLst>
              <a:ext uri="{FF2B5EF4-FFF2-40B4-BE49-F238E27FC236}">
                <a16:creationId xmlns:a16="http://schemas.microsoft.com/office/drawing/2014/main" id="{1DC72A2B-8372-4317-8590-C9E1DA774284}"/>
              </a:ext>
            </a:extLst>
          </p:cNvPr>
          <p:cNvCxnSpPr/>
          <p:nvPr/>
        </p:nvCxnSpPr>
        <p:spPr>
          <a:xfrm flipV="1">
            <a:off x="6691313" y="3284539"/>
            <a:ext cx="35814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a:extLst>
              <a:ext uri="{FF2B5EF4-FFF2-40B4-BE49-F238E27FC236}">
                <a16:creationId xmlns:a16="http://schemas.microsoft.com/office/drawing/2014/main" id="{FECB80D6-936E-4C1D-8961-74D70B435315}"/>
              </a:ext>
            </a:extLst>
          </p:cNvPr>
          <p:cNvCxnSpPr/>
          <p:nvPr/>
        </p:nvCxnSpPr>
        <p:spPr>
          <a:xfrm flipH="1">
            <a:off x="6729414" y="3295651"/>
            <a:ext cx="7937"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a:extLst>
              <a:ext uri="{FF2B5EF4-FFF2-40B4-BE49-F238E27FC236}">
                <a16:creationId xmlns:a16="http://schemas.microsoft.com/office/drawing/2014/main" id="{1ABBB473-F5C2-420E-9FA7-543083B0D1D8}"/>
              </a:ext>
            </a:extLst>
          </p:cNvPr>
          <p:cNvCxnSpPr/>
          <p:nvPr/>
        </p:nvCxnSpPr>
        <p:spPr>
          <a:xfrm>
            <a:off x="7758113" y="3135313"/>
            <a:ext cx="0" cy="1762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322" name="群組 42"/>
          <p:cNvGrpSpPr>
            <a:grpSpLocks/>
          </p:cNvGrpSpPr>
          <p:nvPr/>
        </p:nvGrpSpPr>
        <p:grpSpPr bwMode="auto">
          <a:xfrm>
            <a:off x="4872039" y="3348038"/>
            <a:ext cx="1812925" cy="298450"/>
            <a:chOff x="3347864" y="3348269"/>
            <a:chExt cx="1812311" cy="297437"/>
          </a:xfrm>
        </p:grpSpPr>
        <p:cxnSp>
          <p:nvCxnSpPr>
            <p:cNvPr id="67" name="直線接點 66">
              <a:extLst>
                <a:ext uri="{FF2B5EF4-FFF2-40B4-BE49-F238E27FC236}">
                  <a16:creationId xmlns:a16="http://schemas.microsoft.com/office/drawing/2014/main" id="{15FB7A0B-2969-49F7-B94C-CCE604CC653D}"/>
                </a:ext>
              </a:extLst>
            </p:cNvPr>
            <p:cNvCxnSpPr/>
            <p:nvPr/>
          </p:nvCxnSpPr>
          <p:spPr>
            <a:xfrm>
              <a:off x="4519042" y="3379911"/>
              <a:ext cx="6348" cy="26579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接點 46">
              <a:extLst>
                <a:ext uri="{FF2B5EF4-FFF2-40B4-BE49-F238E27FC236}">
                  <a16:creationId xmlns:a16="http://schemas.microsoft.com/office/drawing/2014/main" id="{D0F4FBCC-2F72-41AD-AB2D-5CCB2CE30EB0}"/>
                </a:ext>
              </a:extLst>
            </p:cNvPr>
            <p:cNvCxnSpPr/>
            <p:nvPr/>
          </p:nvCxnSpPr>
          <p:spPr>
            <a:xfrm>
              <a:off x="3347864" y="3357762"/>
              <a:ext cx="766502" cy="0"/>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接點 56">
              <a:extLst>
                <a:ext uri="{FF2B5EF4-FFF2-40B4-BE49-F238E27FC236}">
                  <a16:creationId xmlns:a16="http://schemas.microsoft.com/office/drawing/2014/main" id="{7F252A7C-7D7B-4C2F-9F0F-DB193473A196}"/>
                </a:ext>
              </a:extLst>
            </p:cNvPr>
            <p:cNvCxnSpPr/>
            <p:nvPr/>
          </p:nvCxnSpPr>
          <p:spPr>
            <a:xfrm flipH="1">
              <a:off x="4146106" y="3348269"/>
              <a:ext cx="3174" cy="281616"/>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a16="http://schemas.microsoft.com/office/drawing/2014/main" id="{8B4FD14F-0184-4264-895E-C4AA13A11C23}"/>
                </a:ext>
              </a:extLst>
            </p:cNvPr>
            <p:cNvCxnSpPr/>
            <p:nvPr/>
          </p:nvCxnSpPr>
          <p:spPr>
            <a:xfrm>
              <a:off x="4499999" y="3357762"/>
              <a:ext cx="660176" cy="6328"/>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a:extLst>
              <a:ext uri="{FF2B5EF4-FFF2-40B4-BE49-F238E27FC236}">
                <a16:creationId xmlns:a16="http://schemas.microsoft.com/office/drawing/2014/main" id="{59CC1BF2-66CF-4485-92F6-C7A821D77C8A}"/>
              </a:ext>
            </a:extLst>
          </p:cNvPr>
          <p:cNvSpPr/>
          <p:nvPr/>
        </p:nvSpPr>
        <p:spPr bwMode="auto">
          <a:xfrm>
            <a:off x="8780463" y="3559175"/>
            <a:ext cx="747712" cy="700088"/>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bg1"/>
                </a:solidFill>
                <a:latin typeface="微軟正黑體" pitchFamily="34" charset="-120"/>
                <a:ea typeface="微軟正黑體" pitchFamily="34" charset="-120"/>
              </a:rPr>
              <a:t>團體活動</a:t>
            </a:r>
          </a:p>
        </p:txBody>
      </p:sp>
      <p:sp>
        <p:nvSpPr>
          <p:cNvPr id="46" name="圓角矩形 45">
            <a:extLst>
              <a:ext uri="{FF2B5EF4-FFF2-40B4-BE49-F238E27FC236}">
                <a16:creationId xmlns:a16="http://schemas.microsoft.com/office/drawing/2014/main" id="{1003C0A9-4F1C-4647-87A4-A99AD5E30433}"/>
              </a:ext>
            </a:extLst>
          </p:cNvPr>
          <p:cNvSpPr/>
          <p:nvPr/>
        </p:nvSpPr>
        <p:spPr bwMode="auto">
          <a:xfrm>
            <a:off x="9617075" y="3552826"/>
            <a:ext cx="876300" cy="701675"/>
          </a:xfrm>
          <a:prstGeom prst="round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chemeClr val="bg1"/>
                </a:solidFill>
                <a:latin typeface="微軟正黑體" charset="0"/>
                <a:ea typeface="微軟正黑體" charset="0"/>
                <a:cs typeface="微軟正黑體" charset="0"/>
              </a:rPr>
              <a:t>彈性學習</a:t>
            </a:r>
            <a:r>
              <a:rPr lang="en-US" altLang="zh-TW" sz="1200" b="1" dirty="0">
                <a:solidFill>
                  <a:schemeClr val="bg1"/>
                </a:solidFill>
                <a:latin typeface="微軟正黑體" charset="0"/>
                <a:ea typeface="微軟正黑體" charset="0"/>
                <a:cs typeface="微軟正黑體" charset="0"/>
              </a:rPr>
              <a:t>(</a:t>
            </a:r>
            <a:r>
              <a:rPr lang="zh-TW" altLang="en-US" sz="1200" b="1" dirty="0">
                <a:solidFill>
                  <a:schemeClr val="bg1"/>
                </a:solidFill>
                <a:latin typeface="微軟正黑體" charset="0"/>
                <a:ea typeface="微軟正黑體" charset="0"/>
                <a:cs typeface="微軟正黑體" charset="0"/>
              </a:rPr>
              <a:t>含自主學習</a:t>
            </a:r>
            <a:r>
              <a:rPr lang="en-US" altLang="zh-TW" sz="1200" b="1" dirty="0">
                <a:solidFill>
                  <a:schemeClr val="bg1"/>
                </a:solidFill>
                <a:latin typeface="微軟正黑體" charset="0"/>
                <a:ea typeface="微軟正黑體" charset="0"/>
                <a:cs typeface="微軟正黑體" charset="0"/>
              </a:rPr>
              <a:t>)</a:t>
            </a:r>
            <a:endParaRPr lang="zh-TW" altLang="en-US" sz="1200" b="1" dirty="0">
              <a:solidFill>
                <a:schemeClr val="bg1"/>
              </a:solidFill>
              <a:latin typeface="微軟正黑體" charset="0"/>
              <a:ea typeface="微軟正黑體" charset="0"/>
              <a:cs typeface="微軟正黑體" charset="0"/>
            </a:endParaRPr>
          </a:p>
        </p:txBody>
      </p:sp>
      <p:cxnSp>
        <p:nvCxnSpPr>
          <p:cNvPr id="51" name="直線接點 50">
            <a:extLst>
              <a:ext uri="{FF2B5EF4-FFF2-40B4-BE49-F238E27FC236}">
                <a16:creationId xmlns:a16="http://schemas.microsoft.com/office/drawing/2014/main" id="{181E0728-72E8-4290-BD20-FFF767E353DC}"/>
              </a:ext>
            </a:extLst>
          </p:cNvPr>
          <p:cNvCxnSpPr/>
          <p:nvPr/>
        </p:nvCxnSpPr>
        <p:spPr>
          <a:xfrm>
            <a:off x="10272713" y="3284539"/>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a16="http://schemas.microsoft.com/office/drawing/2014/main" id="{3CF251FC-1941-4D8E-BC43-3DD80C55FFF0}"/>
              </a:ext>
            </a:extLst>
          </p:cNvPr>
          <p:cNvCxnSpPr/>
          <p:nvPr/>
        </p:nvCxnSpPr>
        <p:spPr>
          <a:xfrm>
            <a:off x="9264650" y="3284539"/>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a:extLst>
              <a:ext uri="{FF2B5EF4-FFF2-40B4-BE49-F238E27FC236}">
                <a16:creationId xmlns:a16="http://schemas.microsoft.com/office/drawing/2014/main" id="{96614CFA-4B76-4FC4-B62A-B056DE6CB0A2}"/>
              </a:ext>
            </a:extLst>
          </p:cNvPr>
          <p:cNvCxnSpPr/>
          <p:nvPr/>
        </p:nvCxnSpPr>
        <p:spPr>
          <a:xfrm>
            <a:off x="8328025" y="3284539"/>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a16="http://schemas.microsoft.com/office/drawing/2014/main" id="{91E8EC48-745C-42B0-8203-2A404A8D2EEA}"/>
              </a:ext>
            </a:extLst>
          </p:cNvPr>
          <p:cNvCxnSpPr>
            <a:stCxn id="18" idx="2"/>
          </p:cNvCxnSpPr>
          <p:nvPr/>
        </p:nvCxnSpPr>
        <p:spPr>
          <a:xfrm flipH="1">
            <a:off x="4440239" y="2005013"/>
            <a:ext cx="2232025" cy="271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a:extLst>
              <a:ext uri="{FF2B5EF4-FFF2-40B4-BE49-F238E27FC236}">
                <a16:creationId xmlns:a16="http://schemas.microsoft.com/office/drawing/2014/main" id="{A65CF5FA-FEF5-4CF3-B8F6-DDBA2F25D33A}"/>
              </a:ext>
            </a:extLst>
          </p:cNvPr>
          <p:cNvCxnSpPr>
            <a:stCxn id="18" idx="2"/>
            <a:endCxn id="16" idx="0"/>
          </p:cNvCxnSpPr>
          <p:nvPr/>
        </p:nvCxnSpPr>
        <p:spPr>
          <a:xfrm>
            <a:off x="6672263" y="2005014"/>
            <a:ext cx="1187450" cy="2000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a:extLst>
              <a:ext uri="{FF2B5EF4-FFF2-40B4-BE49-F238E27FC236}">
                <a16:creationId xmlns:a16="http://schemas.microsoft.com/office/drawing/2014/main" id="{CE6E1063-B8C3-4527-A67C-CBF30239D388}"/>
              </a:ext>
            </a:extLst>
          </p:cNvPr>
          <p:cNvSpPr/>
          <p:nvPr/>
        </p:nvSpPr>
        <p:spPr>
          <a:xfrm>
            <a:off x="8688388" y="3244851"/>
            <a:ext cx="1879600" cy="1336675"/>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libri" panose="020F0502020204030204" pitchFamily="34" charset="0"/>
                <a:cs typeface="Calibri" panose="020F0502020204030204" pitchFamily="34" charset="0"/>
              </a:defRPr>
            </a:lvl1pPr>
            <a:lvl2pPr marL="742950" indent="-285750">
              <a:defRPr>
                <a:solidFill>
                  <a:schemeClr val="tx1"/>
                </a:solidFill>
                <a:latin typeface="Arial" panose="020B0604020202020204" pitchFamily="34" charset="0"/>
                <a:ea typeface="Calibri" panose="020F0502020204030204" pitchFamily="34" charset="0"/>
                <a:cs typeface="Calibri" panose="020F0502020204030204" pitchFamily="34" charset="0"/>
              </a:defRPr>
            </a:lvl2pPr>
            <a:lvl3pPr marL="11430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3pPr>
            <a:lvl4pPr marL="16002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4pPr>
            <a:lvl5pPr marL="20574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9pPr>
          </a:lstStyle>
          <a:p>
            <a:pPr algn="ctr">
              <a:defRPr/>
            </a:pPr>
            <a:endParaRPr lang="zh-TW" altLang="en-US">
              <a:solidFill>
                <a:srgbClr val="FFFFFF"/>
              </a:solidFill>
              <a:latin typeface="Calibri" panose="020F0502020204030204" pitchFamily="34" charset="0"/>
              <a:ea typeface="新細明體" panose="02020500000000000000" pitchFamily="18" charset="-120"/>
            </a:endParaRPr>
          </a:p>
        </p:txBody>
      </p:sp>
      <p:sp>
        <p:nvSpPr>
          <p:cNvPr id="4" name="向上箭號 3">
            <a:extLst>
              <a:ext uri="{FF2B5EF4-FFF2-40B4-BE49-F238E27FC236}">
                <a16:creationId xmlns:a16="http://schemas.microsoft.com/office/drawing/2014/main" id="{B0025667-EEFE-45AB-A3C5-8E70EF6F3819}"/>
              </a:ext>
            </a:extLst>
          </p:cNvPr>
          <p:cNvSpPr/>
          <p:nvPr/>
        </p:nvSpPr>
        <p:spPr>
          <a:xfrm>
            <a:off x="9790114" y="4660900"/>
            <a:ext cx="217487" cy="2921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libri" panose="020F0502020204030204" pitchFamily="34" charset="0"/>
                <a:cs typeface="Calibri" panose="020F0502020204030204" pitchFamily="34" charset="0"/>
              </a:defRPr>
            </a:lvl1pPr>
            <a:lvl2pPr marL="742950" indent="-285750">
              <a:defRPr>
                <a:solidFill>
                  <a:schemeClr val="tx1"/>
                </a:solidFill>
                <a:latin typeface="Arial" panose="020B0604020202020204" pitchFamily="34" charset="0"/>
                <a:ea typeface="Calibri" panose="020F0502020204030204" pitchFamily="34" charset="0"/>
                <a:cs typeface="Calibri" panose="020F0502020204030204" pitchFamily="34" charset="0"/>
              </a:defRPr>
            </a:lvl2pPr>
            <a:lvl3pPr marL="11430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3pPr>
            <a:lvl4pPr marL="16002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4pPr>
            <a:lvl5pPr marL="20574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9pPr>
          </a:lstStyle>
          <a:p>
            <a:pPr algn="ctr">
              <a:defRPr/>
            </a:pPr>
            <a:endParaRPr lang="zh-TW" altLang="en-US">
              <a:solidFill>
                <a:srgbClr val="FFFFFF"/>
              </a:solidFill>
              <a:latin typeface="Calibri" panose="020F0502020204030204" pitchFamily="34" charset="0"/>
              <a:ea typeface="新細明體" panose="02020500000000000000" pitchFamily="18" charset="-120"/>
            </a:endParaRPr>
          </a:p>
        </p:txBody>
      </p:sp>
      <p:sp>
        <p:nvSpPr>
          <p:cNvPr id="55332" name="文字方塊 4"/>
          <p:cNvSpPr txBox="1">
            <a:spLocks noChangeArrowheads="1"/>
          </p:cNvSpPr>
          <p:nvPr/>
        </p:nvSpPr>
        <p:spPr bwMode="auto">
          <a:xfrm>
            <a:off x="9264650" y="4987926"/>
            <a:ext cx="1138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kumimoji="0" lang="zh-TW" altLang="en-US" sz="1600" b="1">
                <a:latin typeface="微軟正黑體" panose="020B0604030504040204" pitchFamily="34" charset="-120"/>
                <a:ea typeface="微軟正黑體" panose="020B0604030504040204" pitchFamily="34" charset="-120"/>
              </a:rPr>
              <a:t>非正式課程、綜合性學習、其他學習體驗</a:t>
            </a:r>
            <a:r>
              <a:rPr kumimoji="0" lang="en-US" altLang="zh-TW" sz="1600" b="1">
                <a:latin typeface="微軟正黑體" panose="020B0604030504040204" pitchFamily="34" charset="-120"/>
                <a:ea typeface="微軟正黑體" panose="020B0604030504040204" pitchFamily="34" charset="-120"/>
              </a:rPr>
              <a:t>..</a:t>
            </a:r>
            <a:endParaRPr kumimoji="0" lang="zh-TW" altLang="en-US" sz="1600" b="1">
              <a:latin typeface="微軟正黑體" panose="020B0604030504040204" pitchFamily="34" charset="-120"/>
              <a:ea typeface="微軟正黑體" panose="020B0604030504040204" pitchFamily="34" charset="-120"/>
            </a:endParaRPr>
          </a:p>
        </p:txBody>
      </p:sp>
      <p:sp>
        <p:nvSpPr>
          <p:cNvPr id="43" name="文字方塊 42"/>
          <p:cNvSpPr txBox="1"/>
          <p:nvPr/>
        </p:nvSpPr>
        <p:spPr>
          <a:xfrm>
            <a:off x="11658599" y="6359432"/>
            <a:ext cx="258792" cy="308995"/>
          </a:xfrm>
          <a:prstGeom prst="rect">
            <a:avLst/>
          </a:prstGeom>
          <a:noFill/>
        </p:spPr>
        <p:txBody>
          <a:bodyPr wrap="square" rtlCol="0">
            <a:spAutoFit/>
          </a:bodyPr>
          <a:lstStyle/>
          <a:p>
            <a:pPr>
              <a:lnSpc>
                <a:spcPct val="130000"/>
              </a:lnSpc>
              <a:spcBef>
                <a:spcPts val="600"/>
              </a:spcBef>
            </a:pPr>
            <a:r>
              <a:rPr lang="en-US" altLang="zh-TW" sz="1200" kern="0" dirty="0">
                <a:latin typeface="微软雅黑" panose="020B0503020204020204" pitchFamily="34" charset="-122"/>
                <a:ea typeface="微软雅黑" panose="020B0503020204020204" pitchFamily="34" charset="-122"/>
                <a:cs typeface="+mn-ea"/>
                <a:sym typeface="+mn-lt"/>
              </a:rPr>
              <a:t>6</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704539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270" y="1278600"/>
            <a:ext cx="1138233" cy="4742123"/>
          </a:xfrm>
        </p:spPr>
        <p:txBody>
          <a:bodyPr/>
          <a:lstStyle/>
          <a:p>
            <a:r>
              <a:rPr lang="zh-TW" altLang="en-US" sz="3200" dirty="0"/>
              <a:t>普通型高級中等學校部定必修科目及學分數</a:t>
            </a:r>
          </a:p>
        </p:txBody>
      </p:sp>
      <p:pic>
        <p:nvPicPr>
          <p:cNvPr id="5" name="內容版面配置區 4" descr="螢幕快照 2014-11-17 上午10.17.06.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96" r="1137"/>
          <a:stretch/>
        </p:blipFill>
        <p:spPr>
          <a:xfrm>
            <a:off x="1703695" y="202198"/>
            <a:ext cx="9200201" cy="6597617"/>
          </a:xfrm>
        </p:spPr>
      </p:pic>
      <p:sp>
        <p:nvSpPr>
          <p:cNvPr id="10" name="圓角矩形圖說文字 9"/>
          <p:cNvSpPr/>
          <p:nvPr/>
        </p:nvSpPr>
        <p:spPr>
          <a:xfrm>
            <a:off x="209017" y="1186087"/>
            <a:ext cx="2259552" cy="1273907"/>
          </a:xfrm>
          <a:prstGeom prst="wedgeRoundRectCallout">
            <a:avLst>
              <a:gd name="adj1" fmla="val 74942"/>
              <a:gd name="adj2" fmla="val 707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TW" altLang="en-US" sz="3200" dirty="0">
                <a:solidFill>
                  <a:srgbClr val="00B050"/>
                </a:solidFill>
                <a:latin typeface="Microsoft JhengHei" panose="020B0604030504040204" pitchFamily="34" charset="-120"/>
                <a:ea typeface="Microsoft JhengHei" panose="020B0604030504040204" pitchFamily="34" charset="-120"/>
              </a:rPr>
              <a:t>高二數學 </a:t>
            </a:r>
            <a:r>
              <a:rPr kumimoji="1" lang="en-US" altLang="zh-TW" sz="3200" dirty="0">
                <a:solidFill>
                  <a:srgbClr val="00B050"/>
                </a:solidFill>
                <a:latin typeface="Microsoft JhengHei" panose="020B0604030504040204" pitchFamily="34" charset="-120"/>
                <a:ea typeface="Microsoft JhengHei" panose="020B0604030504040204" pitchFamily="34" charset="-120"/>
              </a:rPr>
              <a:t>A</a:t>
            </a:r>
            <a:r>
              <a:rPr kumimoji="1" lang="zh-TW" altLang="en-US" sz="3200" dirty="0">
                <a:solidFill>
                  <a:srgbClr val="00B050"/>
                </a:solidFill>
                <a:latin typeface="Microsoft JhengHei" panose="020B0604030504040204" pitchFamily="34" charset="-120"/>
                <a:ea typeface="Microsoft JhengHei" panose="020B0604030504040204" pitchFamily="34" charset="-120"/>
              </a:rPr>
              <a:t>、</a:t>
            </a:r>
            <a:r>
              <a:rPr kumimoji="1" lang="en-US" altLang="zh-TW" sz="3200" dirty="0">
                <a:solidFill>
                  <a:srgbClr val="00B050"/>
                </a:solidFill>
                <a:latin typeface="Microsoft JhengHei" panose="020B0604030504040204" pitchFamily="34" charset="-120"/>
                <a:ea typeface="Microsoft JhengHei" panose="020B0604030504040204" pitchFamily="34" charset="-120"/>
              </a:rPr>
              <a:t>B</a:t>
            </a:r>
            <a:r>
              <a:rPr kumimoji="1" lang="zh-TW" altLang="en-US" sz="3200" dirty="0">
                <a:solidFill>
                  <a:srgbClr val="00B050"/>
                </a:solidFill>
                <a:latin typeface="Microsoft JhengHei" panose="020B0604030504040204" pitchFamily="34" charset="-120"/>
                <a:ea typeface="Microsoft JhengHei" panose="020B0604030504040204" pitchFamily="34" charset="-120"/>
              </a:rPr>
              <a:t>兩類</a:t>
            </a:r>
          </a:p>
        </p:txBody>
      </p:sp>
      <p:sp>
        <p:nvSpPr>
          <p:cNvPr id="15" name="矩形 14">
            <a:extLst>
              <a:ext uri="{FF2B5EF4-FFF2-40B4-BE49-F238E27FC236}">
                <a16:creationId xmlns:a16="http://schemas.microsoft.com/office/drawing/2014/main" id="{8751CF09-37F3-EA42-8AFD-077863A579E3}"/>
              </a:ext>
            </a:extLst>
          </p:cNvPr>
          <p:cNvSpPr/>
          <p:nvPr/>
        </p:nvSpPr>
        <p:spPr>
          <a:xfrm>
            <a:off x="3262992" y="1779360"/>
            <a:ext cx="3913083" cy="425555"/>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3" name="矩形 2">
            <a:extLst>
              <a:ext uri="{FF2B5EF4-FFF2-40B4-BE49-F238E27FC236}">
                <a16:creationId xmlns:a16="http://schemas.microsoft.com/office/drawing/2014/main" id="{AF81F659-A7E2-5043-95AA-01877EDA6663}"/>
              </a:ext>
            </a:extLst>
          </p:cNvPr>
          <p:cNvSpPr/>
          <p:nvPr/>
        </p:nvSpPr>
        <p:spPr>
          <a:xfrm>
            <a:off x="1827592" y="3182258"/>
            <a:ext cx="688060" cy="1827169"/>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sp>
        <p:nvSpPr>
          <p:cNvPr id="9" name="文字方塊 8"/>
          <p:cNvSpPr txBox="1"/>
          <p:nvPr/>
        </p:nvSpPr>
        <p:spPr>
          <a:xfrm>
            <a:off x="11658599" y="6359432"/>
            <a:ext cx="258792" cy="308995"/>
          </a:xfrm>
          <a:prstGeom prst="rect">
            <a:avLst/>
          </a:prstGeom>
          <a:noFill/>
        </p:spPr>
        <p:txBody>
          <a:bodyPr wrap="square" rtlCol="0">
            <a:spAutoFit/>
          </a:bodyPr>
          <a:lstStyle/>
          <a:p>
            <a:pPr>
              <a:lnSpc>
                <a:spcPct val="130000"/>
              </a:lnSpc>
              <a:spcBef>
                <a:spcPts val="600"/>
              </a:spcBef>
            </a:pPr>
            <a:r>
              <a:rPr lang="en-US" altLang="zh-TW" sz="1200" kern="0" dirty="0">
                <a:latin typeface="微软雅黑" panose="020B0503020204020204" pitchFamily="34" charset="-122"/>
                <a:ea typeface="微软雅黑" panose="020B0503020204020204" pitchFamily="34" charset="-122"/>
                <a:cs typeface="+mn-ea"/>
                <a:sym typeface="+mn-lt"/>
              </a:rPr>
              <a:t>7</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9974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3" presetClass="entr" presetSubtype="1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標題 1"/>
          <p:cNvSpPr>
            <a:spLocks noGrp="1" noChangeArrowheads="1"/>
          </p:cNvSpPr>
          <p:nvPr>
            <p:ph type="title"/>
          </p:nvPr>
        </p:nvSpPr>
        <p:spPr>
          <a:xfrm>
            <a:off x="1524001" y="0"/>
            <a:ext cx="1147763" cy="6858000"/>
          </a:xfrm>
          <a:solidFill>
            <a:srgbClr val="002F8E"/>
          </a:solidFill>
        </p:spPr>
        <p:txBody>
          <a:bodyPr/>
          <a:lstStyle/>
          <a:p>
            <a:pPr marL="180975"/>
            <a:r>
              <a:rPr lang="zh-TW" altLang="en-US" sz="2800">
                <a:solidFill>
                  <a:srgbClr val="DCE6F2"/>
                </a:solidFill>
                <a:latin typeface="微軟正黑體" panose="020B0604030504040204" pitchFamily="34" charset="-120"/>
                <a:ea typeface="微軟正黑體" panose="020B0604030504040204" pitchFamily="34" charset="-120"/>
              </a:rPr>
              <a:t>擴展技術型高級中等學校的務實致用課程</a:t>
            </a:r>
            <a:r>
              <a:rPr lang="en-US" altLang="zh-TW" sz="2800">
                <a:ea typeface="新細明體" panose="02020500000000000000" pitchFamily="18" charset="-120"/>
              </a:rPr>
              <a:t/>
            </a:r>
            <a:br>
              <a:rPr lang="en-US" altLang="zh-TW" sz="2800">
                <a:ea typeface="新細明體" panose="02020500000000000000" pitchFamily="18" charset="-120"/>
              </a:rPr>
            </a:br>
            <a:endParaRPr lang="zh-TW" altLang="en-US" sz="2800">
              <a:ea typeface="新細明體" panose="02020500000000000000" pitchFamily="18" charset="-120"/>
            </a:endParaRPr>
          </a:p>
        </p:txBody>
      </p:sp>
      <p:grpSp>
        <p:nvGrpSpPr>
          <p:cNvPr id="56323" name="群組 35"/>
          <p:cNvGrpSpPr>
            <a:grpSpLocks/>
          </p:cNvGrpSpPr>
          <p:nvPr/>
        </p:nvGrpSpPr>
        <p:grpSpPr bwMode="auto">
          <a:xfrm>
            <a:off x="2846388" y="142875"/>
            <a:ext cx="7821612" cy="3759200"/>
            <a:chOff x="1139003" y="1341813"/>
            <a:chExt cx="9297536" cy="3036365"/>
          </a:xfrm>
        </p:grpSpPr>
        <p:grpSp>
          <p:nvGrpSpPr>
            <p:cNvPr id="56333" name="群組 6"/>
            <p:cNvGrpSpPr>
              <a:grpSpLocks/>
            </p:cNvGrpSpPr>
            <p:nvPr/>
          </p:nvGrpSpPr>
          <p:grpSpPr bwMode="auto">
            <a:xfrm>
              <a:off x="1139003" y="1341813"/>
              <a:ext cx="9297536" cy="3036365"/>
              <a:chOff x="1139003" y="1453509"/>
              <a:chExt cx="9297536" cy="3036365"/>
            </a:xfrm>
          </p:grpSpPr>
          <p:sp>
            <p:nvSpPr>
              <p:cNvPr id="23" name="圓角矩形 22">
                <a:extLst>
                  <a:ext uri="{FF2B5EF4-FFF2-40B4-BE49-F238E27FC236}">
                    <a16:creationId xmlns:a16="http://schemas.microsoft.com/office/drawing/2014/main" id="{1921860E-84FE-44E3-9A04-C7865960223E}"/>
                  </a:ext>
                </a:extLst>
              </p:cNvPr>
              <p:cNvSpPr/>
              <p:nvPr/>
            </p:nvSpPr>
            <p:spPr bwMode="auto">
              <a:xfrm>
                <a:off x="1139003" y="3592300"/>
                <a:ext cx="9297536" cy="897574"/>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prstClr val="black"/>
                    </a:solidFill>
                    <a:latin typeface="微軟正黑體" pitchFamily="34" charset="-120"/>
                    <a:ea typeface="微軟正黑體" pitchFamily="34" charset="-120"/>
                  </a:rPr>
                  <a:t>主要</a:t>
                </a:r>
                <a:endParaRPr lang="en-US" altLang="zh-TW" sz="2400" b="1" dirty="0">
                  <a:solidFill>
                    <a:prstClr val="black"/>
                  </a:solidFill>
                  <a:latin typeface="微軟正黑體" pitchFamily="34" charset="-120"/>
                  <a:ea typeface="微軟正黑體" pitchFamily="34" charset="-120"/>
                </a:endParaRPr>
              </a:p>
              <a:p>
                <a:pPr>
                  <a:defRPr/>
                </a:pPr>
                <a:r>
                  <a:rPr lang="zh-TW" altLang="en-US" sz="2400" b="1" dirty="0">
                    <a:solidFill>
                      <a:prstClr val="black"/>
                    </a:solidFill>
                    <a:latin typeface="微軟正黑體" pitchFamily="34" charset="-120"/>
                    <a:ea typeface="微軟正黑體" pitchFamily="34" charset="-120"/>
                  </a:rPr>
                  <a:t>項目</a:t>
                </a:r>
              </a:p>
            </p:txBody>
          </p:sp>
          <p:sp>
            <p:nvSpPr>
              <p:cNvPr id="24" name="圓角矩形 23">
                <a:extLst>
                  <a:ext uri="{FF2B5EF4-FFF2-40B4-BE49-F238E27FC236}">
                    <a16:creationId xmlns:a16="http://schemas.microsoft.com/office/drawing/2014/main" id="{8548CB95-F88D-4E1B-8F7F-3DEA135471D8}"/>
                  </a:ext>
                </a:extLst>
              </p:cNvPr>
              <p:cNvSpPr/>
              <p:nvPr/>
            </p:nvSpPr>
            <p:spPr bwMode="auto">
              <a:xfrm>
                <a:off x="1139003" y="2483155"/>
                <a:ext cx="9297536" cy="934759"/>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prstClr val="black"/>
                    </a:solidFill>
                    <a:latin typeface="微軟正黑體" pitchFamily="34" charset="-120"/>
                    <a:ea typeface="微軟正黑體" pitchFamily="34" charset="-120"/>
                  </a:rPr>
                  <a:t>課程類型</a:t>
                </a:r>
              </a:p>
            </p:txBody>
          </p:sp>
          <p:sp>
            <p:nvSpPr>
              <p:cNvPr id="25" name="圓角矩形 24">
                <a:extLst>
                  <a:ext uri="{FF2B5EF4-FFF2-40B4-BE49-F238E27FC236}">
                    <a16:creationId xmlns:a16="http://schemas.microsoft.com/office/drawing/2014/main" id="{BD208A01-2214-46B6-A780-E1207E223E94}"/>
                  </a:ext>
                </a:extLst>
              </p:cNvPr>
              <p:cNvSpPr/>
              <p:nvPr/>
            </p:nvSpPr>
            <p:spPr bwMode="auto">
              <a:xfrm>
                <a:off x="1139003" y="1466331"/>
                <a:ext cx="9297536" cy="778325"/>
              </a:xfrm>
              <a:prstGeom prst="round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prstClr val="black"/>
                    </a:solidFill>
                    <a:latin typeface="微軟正黑體" pitchFamily="34" charset="-120"/>
                    <a:ea typeface="微軟正黑體" pitchFamily="34" charset="-120"/>
                  </a:rPr>
                  <a:t>教育階段</a:t>
                </a:r>
              </a:p>
            </p:txBody>
          </p:sp>
          <p:grpSp>
            <p:nvGrpSpPr>
              <p:cNvPr id="56347" name="群組 5"/>
              <p:cNvGrpSpPr>
                <a:grpSpLocks/>
              </p:cNvGrpSpPr>
              <p:nvPr/>
            </p:nvGrpSpPr>
            <p:grpSpPr bwMode="auto">
              <a:xfrm>
                <a:off x="2245427" y="1453509"/>
                <a:ext cx="7186204" cy="2981955"/>
                <a:chOff x="2245427" y="1131285"/>
                <a:chExt cx="7186204" cy="3164781"/>
              </a:xfrm>
            </p:grpSpPr>
            <p:grpSp>
              <p:nvGrpSpPr>
                <p:cNvPr id="56348" name="群組 19"/>
                <p:cNvGrpSpPr>
                  <a:grpSpLocks/>
                </p:cNvGrpSpPr>
                <p:nvPr/>
              </p:nvGrpSpPr>
              <p:grpSpPr bwMode="auto">
                <a:xfrm>
                  <a:off x="2245427" y="1131285"/>
                  <a:ext cx="7186204" cy="3163664"/>
                  <a:chOff x="1948165" y="1426606"/>
                  <a:chExt cx="6417378" cy="2975667"/>
                </a:xfrm>
              </p:grpSpPr>
              <p:grpSp>
                <p:nvGrpSpPr>
                  <p:cNvPr id="56350" name="群組 18"/>
                  <p:cNvGrpSpPr>
                    <a:grpSpLocks/>
                  </p:cNvGrpSpPr>
                  <p:nvPr/>
                </p:nvGrpSpPr>
                <p:grpSpPr bwMode="auto">
                  <a:xfrm>
                    <a:off x="1948165" y="2555234"/>
                    <a:ext cx="6014349" cy="1847039"/>
                    <a:chOff x="1948165" y="2555234"/>
                    <a:chExt cx="6014349" cy="1847039"/>
                  </a:xfrm>
                </p:grpSpPr>
                <p:sp>
                  <p:nvSpPr>
                    <p:cNvPr id="35" name="圓角矩形 34">
                      <a:extLst>
                        <a:ext uri="{FF2B5EF4-FFF2-40B4-BE49-F238E27FC236}">
                          <a16:creationId xmlns:a16="http://schemas.microsoft.com/office/drawing/2014/main" id="{B7EBD010-FA7A-4E77-B2CA-2FFFF220B4EB}"/>
                        </a:ext>
                      </a:extLst>
                    </p:cNvPr>
                    <p:cNvSpPr/>
                    <p:nvPr/>
                  </p:nvSpPr>
                  <p:spPr bwMode="auto">
                    <a:xfrm>
                      <a:off x="2731226" y="2563243"/>
                      <a:ext cx="1899186" cy="732158"/>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prstClr val="white"/>
                          </a:solidFill>
                          <a:latin typeface="微軟正黑體" pitchFamily="34" charset="-120"/>
                          <a:ea typeface="微軟正黑體" pitchFamily="34" charset="-120"/>
                        </a:rPr>
                        <a:t>部定課程</a:t>
                      </a:r>
                    </a:p>
                  </p:txBody>
                </p:sp>
                <p:sp>
                  <p:nvSpPr>
                    <p:cNvPr id="36" name="圓角矩形 35">
                      <a:extLst>
                        <a:ext uri="{FF2B5EF4-FFF2-40B4-BE49-F238E27FC236}">
                          <a16:creationId xmlns:a16="http://schemas.microsoft.com/office/drawing/2014/main" id="{23142E7F-611F-41B7-934A-9976E2A9FCD5}"/>
                        </a:ext>
                      </a:extLst>
                    </p:cNvPr>
                    <p:cNvSpPr/>
                    <p:nvPr/>
                  </p:nvSpPr>
                  <p:spPr bwMode="auto">
                    <a:xfrm>
                      <a:off x="3110389" y="3623080"/>
                      <a:ext cx="1122322" cy="775678"/>
                    </a:xfrm>
                    <a:prstGeom prst="roundRect">
                      <a:avLst/>
                    </a:prstGeom>
                    <a:solidFill>
                      <a:schemeClr val="accent6">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Arial" panose="020B0604020202020204" pitchFamily="34" charset="0"/>
                          <a:cs typeface="Calibri" panose="020F0502020204030204" pitchFamily="34" charset="0"/>
                        </a:defRPr>
                      </a:lvl1pPr>
                      <a:lvl2pPr marL="742950" indent="-285750">
                        <a:defRPr kumimoji="1" sz="2400">
                          <a:solidFill>
                            <a:schemeClr val="tx1"/>
                          </a:solidFill>
                          <a:latin typeface="Arial" panose="020B0604020202020204" pitchFamily="34" charset="0"/>
                          <a:cs typeface="Calibri" panose="020F0502020204030204" pitchFamily="34" charset="0"/>
                        </a:defRPr>
                      </a:lvl2pPr>
                      <a:lvl3pPr marL="1143000" indent="-228600">
                        <a:defRPr kumimoji="1" sz="2400">
                          <a:solidFill>
                            <a:schemeClr val="tx1"/>
                          </a:solidFill>
                          <a:latin typeface="Arial" panose="020B0604020202020204" pitchFamily="34" charset="0"/>
                          <a:cs typeface="Calibri" panose="020F0502020204030204" pitchFamily="34" charset="0"/>
                        </a:defRPr>
                      </a:lvl3pPr>
                      <a:lvl4pPr marL="1600200" indent="-228600">
                        <a:defRPr kumimoji="1" sz="2400">
                          <a:solidFill>
                            <a:schemeClr val="tx1"/>
                          </a:solidFill>
                          <a:latin typeface="Arial" panose="020B0604020202020204" pitchFamily="34" charset="0"/>
                          <a:cs typeface="Calibri" panose="020F0502020204030204" pitchFamily="34" charset="0"/>
                        </a:defRPr>
                      </a:lvl4pPr>
                      <a:lvl5pPr marL="2057400" indent="-228600">
                        <a:defRPr kumimoji="1" sz="24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cs typeface="Calibri" panose="020F0502020204030204" pitchFamily="34" charset="0"/>
                        </a:defRPr>
                      </a:lvl9pPr>
                    </a:lstStyle>
                    <a:p>
                      <a:pPr algn="ctr" eaLnBrk="1" hangingPunct="1">
                        <a:defRPr/>
                      </a:pPr>
                      <a:r>
                        <a:rPr kumimoji="0" lang="zh-TW" altLang="en-US" sz="2000" b="1">
                          <a:solidFill>
                            <a:srgbClr val="FFFFFF"/>
                          </a:solidFill>
                          <a:latin typeface="微軟正黑體" panose="020B0604030504040204" pitchFamily="34" charset="-120"/>
                          <a:ea typeface="微軟正黑體" panose="020B0604030504040204" pitchFamily="34" charset="-120"/>
                        </a:rPr>
                        <a:t>專業</a:t>
                      </a:r>
                      <a:endParaRPr kumimoji="0" lang="en-US" altLang="zh-TW" sz="2000" b="1">
                        <a:solidFill>
                          <a:srgbClr val="FFFFFF"/>
                        </a:solidFill>
                        <a:latin typeface="微軟正黑體" panose="020B0604030504040204" pitchFamily="34" charset="-120"/>
                        <a:ea typeface="微軟正黑體" panose="020B0604030504040204" pitchFamily="34" charset="-120"/>
                      </a:endParaRPr>
                    </a:p>
                    <a:p>
                      <a:pPr algn="ctr" eaLnBrk="1" hangingPunct="1">
                        <a:defRPr/>
                      </a:pPr>
                      <a:r>
                        <a:rPr kumimoji="0" lang="zh-TW" altLang="en-US" sz="2000" b="1">
                          <a:solidFill>
                            <a:srgbClr val="FFFFFF"/>
                          </a:solidFill>
                          <a:latin typeface="微軟正黑體" panose="020B0604030504040204" pitchFamily="34" charset="-120"/>
                          <a:ea typeface="微軟正黑體" panose="020B0604030504040204" pitchFamily="34" charset="-120"/>
                        </a:rPr>
                        <a:t>科目</a:t>
                      </a:r>
                      <a:r>
                        <a:rPr kumimoji="0" lang="en-US" altLang="zh-TW" sz="2000" b="1">
                          <a:solidFill>
                            <a:srgbClr val="FFFFFF"/>
                          </a:solidFill>
                          <a:latin typeface="微軟正黑體" panose="020B0604030504040204" pitchFamily="34" charset="-120"/>
                          <a:ea typeface="微軟正黑體" panose="020B0604030504040204" pitchFamily="34" charset="-120"/>
                        </a:rPr>
                        <a:t> </a:t>
                      </a:r>
                      <a:endParaRPr kumimoji="0" lang="zh-TW" altLang="en-US" sz="2000" b="1">
                        <a:solidFill>
                          <a:srgbClr val="FFFFFF"/>
                        </a:solidFill>
                        <a:latin typeface="微軟正黑體" panose="020B0604030504040204" pitchFamily="34" charset="-120"/>
                        <a:ea typeface="微軟正黑體" panose="020B0604030504040204" pitchFamily="34" charset="-120"/>
                      </a:endParaRPr>
                    </a:p>
                  </p:txBody>
                </p:sp>
                <p:sp>
                  <p:nvSpPr>
                    <p:cNvPr id="37" name="圓角矩形 36">
                      <a:extLst>
                        <a:ext uri="{FF2B5EF4-FFF2-40B4-BE49-F238E27FC236}">
                          <a16:creationId xmlns:a16="http://schemas.microsoft.com/office/drawing/2014/main" id="{B8FCF9E5-412E-4D77-8564-117219BF24C8}"/>
                        </a:ext>
                      </a:extLst>
                    </p:cNvPr>
                    <p:cNvSpPr/>
                    <p:nvPr/>
                  </p:nvSpPr>
                  <p:spPr bwMode="auto">
                    <a:xfrm>
                      <a:off x="4274840" y="3623080"/>
                      <a:ext cx="1012787" cy="770558"/>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prstClr val="white"/>
                          </a:solidFill>
                          <a:latin typeface="微軟正黑體" pitchFamily="34" charset="-120"/>
                          <a:ea typeface="微軟正黑體" pitchFamily="34" charset="-120"/>
                        </a:rPr>
                        <a:t>實習</a:t>
                      </a:r>
                      <a:endParaRPr lang="en-US" altLang="zh-TW" sz="2000" b="1" dirty="0">
                        <a:solidFill>
                          <a:prstClr val="white"/>
                        </a:solidFill>
                        <a:latin typeface="微軟正黑體" pitchFamily="34" charset="-120"/>
                        <a:ea typeface="微軟正黑體" pitchFamily="34" charset="-120"/>
                      </a:endParaRPr>
                    </a:p>
                    <a:p>
                      <a:pPr algn="ctr">
                        <a:defRPr/>
                      </a:pPr>
                      <a:r>
                        <a:rPr lang="zh-TW" altLang="en-US" sz="2000" b="1" dirty="0">
                          <a:solidFill>
                            <a:prstClr val="white"/>
                          </a:solidFill>
                          <a:latin typeface="微軟正黑體" pitchFamily="34" charset="-120"/>
                          <a:ea typeface="微軟正黑體" pitchFamily="34" charset="-120"/>
                        </a:rPr>
                        <a:t>科目</a:t>
                      </a:r>
                    </a:p>
                  </p:txBody>
                </p:sp>
                <p:sp>
                  <p:nvSpPr>
                    <p:cNvPr id="38" name="圓角矩形 37">
                      <a:extLst>
                        <a:ext uri="{FF2B5EF4-FFF2-40B4-BE49-F238E27FC236}">
                          <a16:creationId xmlns:a16="http://schemas.microsoft.com/office/drawing/2014/main" id="{674944D4-A5B1-4EA1-811F-D9296EB711FA}"/>
                        </a:ext>
                      </a:extLst>
                    </p:cNvPr>
                    <p:cNvSpPr/>
                    <p:nvPr/>
                  </p:nvSpPr>
                  <p:spPr bwMode="auto">
                    <a:xfrm>
                      <a:off x="6502633" y="3625640"/>
                      <a:ext cx="1070083" cy="776958"/>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b="1" dirty="0">
                          <a:solidFill>
                            <a:prstClr val="white"/>
                          </a:solidFill>
                        </a:rPr>
                        <a:t> </a:t>
                      </a:r>
                      <a:r>
                        <a:rPr lang="zh-TW" altLang="en-US" sz="2000" b="1" dirty="0">
                          <a:solidFill>
                            <a:prstClr val="white"/>
                          </a:solidFill>
                          <a:latin typeface="微軟正黑體" pitchFamily="34" charset="-120"/>
                          <a:ea typeface="微軟正黑體" pitchFamily="34" charset="-120"/>
                        </a:rPr>
                        <a:t>校訂</a:t>
                      </a:r>
                      <a:endParaRPr lang="en-US" altLang="zh-TW" sz="2000" b="1" dirty="0">
                        <a:solidFill>
                          <a:prstClr val="white"/>
                        </a:solidFill>
                        <a:latin typeface="微軟正黑體" pitchFamily="34" charset="-120"/>
                        <a:ea typeface="微軟正黑體" pitchFamily="34" charset="-120"/>
                      </a:endParaRPr>
                    </a:p>
                    <a:p>
                      <a:pPr algn="ctr">
                        <a:defRPr/>
                      </a:pPr>
                      <a:r>
                        <a:rPr lang="zh-TW" altLang="en-US" sz="2000" b="1" dirty="0">
                          <a:solidFill>
                            <a:prstClr val="white"/>
                          </a:solidFill>
                          <a:latin typeface="微軟正黑體" pitchFamily="34" charset="-120"/>
                          <a:ea typeface="微軟正黑體" pitchFamily="34" charset="-120"/>
                        </a:rPr>
                        <a:t>選修</a:t>
                      </a:r>
                    </a:p>
                  </p:txBody>
                </p:sp>
                <p:sp>
                  <p:nvSpPr>
                    <p:cNvPr id="39" name="圓角矩形 16">
                      <a:extLst>
                        <a:ext uri="{FF2B5EF4-FFF2-40B4-BE49-F238E27FC236}">
                          <a16:creationId xmlns:a16="http://schemas.microsoft.com/office/drawing/2014/main" id="{E94C7C96-C7AA-44FB-8BBC-B3E26D288DE1}"/>
                        </a:ext>
                      </a:extLst>
                    </p:cNvPr>
                    <p:cNvSpPr/>
                    <p:nvPr/>
                  </p:nvSpPr>
                  <p:spPr bwMode="auto">
                    <a:xfrm>
                      <a:off x="1947623" y="3638440"/>
                      <a:ext cx="1093674" cy="747518"/>
                    </a:xfrm>
                    <a:prstGeom prst="roundRect">
                      <a:avLst/>
                    </a:prstGeom>
                    <a:solidFill>
                      <a:srgbClr val="FB583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prstClr val="white"/>
                          </a:solidFill>
                          <a:latin typeface="微軟正黑體" pitchFamily="34" charset="-120"/>
                          <a:ea typeface="微軟正黑體" pitchFamily="34" charset="-120"/>
                        </a:rPr>
                        <a:t>一般</a:t>
                      </a:r>
                      <a:endParaRPr lang="en-US" altLang="zh-TW" sz="2000" b="1" dirty="0">
                        <a:solidFill>
                          <a:prstClr val="white"/>
                        </a:solidFill>
                        <a:latin typeface="微軟正黑體" pitchFamily="34" charset="-120"/>
                        <a:ea typeface="微軟正黑體" pitchFamily="34" charset="-120"/>
                      </a:endParaRPr>
                    </a:p>
                    <a:p>
                      <a:pPr algn="ctr">
                        <a:defRPr/>
                      </a:pPr>
                      <a:r>
                        <a:rPr lang="zh-TW" altLang="en-US" sz="2000" b="1" dirty="0">
                          <a:solidFill>
                            <a:prstClr val="white"/>
                          </a:solidFill>
                          <a:latin typeface="微軟正黑體" pitchFamily="34" charset="-120"/>
                          <a:ea typeface="微軟正黑體" pitchFamily="34" charset="-120"/>
                        </a:rPr>
                        <a:t>科目</a:t>
                      </a:r>
                    </a:p>
                  </p:txBody>
                </p:sp>
                <p:sp>
                  <p:nvSpPr>
                    <p:cNvPr id="40" name="圓角矩形 15">
                      <a:extLst>
                        <a:ext uri="{FF2B5EF4-FFF2-40B4-BE49-F238E27FC236}">
                          <a16:creationId xmlns:a16="http://schemas.microsoft.com/office/drawing/2014/main" id="{C5263946-9998-4CB7-AA73-8493EF98B1A9}"/>
                        </a:ext>
                      </a:extLst>
                    </p:cNvPr>
                    <p:cNvSpPr/>
                    <p:nvPr/>
                  </p:nvSpPr>
                  <p:spPr bwMode="auto">
                    <a:xfrm>
                      <a:off x="6020675" y="2555563"/>
                      <a:ext cx="1924463" cy="750078"/>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dirty="0">
                          <a:solidFill>
                            <a:prstClr val="white"/>
                          </a:solidFill>
                          <a:latin typeface="微軟正黑體" pitchFamily="34" charset="-120"/>
                          <a:ea typeface="微軟正黑體" pitchFamily="34" charset="-120"/>
                        </a:rPr>
                        <a:t>校訂課程</a:t>
                      </a:r>
                    </a:p>
                  </p:txBody>
                </p:sp>
              </p:grpSp>
              <p:sp>
                <p:nvSpPr>
                  <p:cNvPr id="31" name="圓角矩形 30">
                    <a:extLst>
                      <a:ext uri="{FF2B5EF4-FFF2-40B4-BE49-F238E27FC236}">
                        <a16:creationId xmlns:a16="http://schemas.microsoft.com/office/drawing/2014/main" id="{B4274D3A-EF61-4D98-AE4E-11447ABF4CDB}"/>
                      </a:ext>
                    </a:extLst>
                  </p:cNvPr>
                  <p:cNvSpPr/>
                  <p:nvPr/>
                </p:nvSpPr>
                <p:spPr bwMode="auto">
                  <a:xfrm>
                    <a:off x="2855928" y="1426606"/>
                    <a:ext cx="5508818" cy="775678"/>
                  </a:xfrm>
                  <a:prstGeom prst="roundRect">
                    <a:avLst/>
                  </a:prstGeom>
                  <a:solidFill>
                    <a:srgbClr val="00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600" dirty="0">
                        <a:solidFill>
                          <a:prstClr val="white"/>
                        </a:solidFill>
                        <a:latin typeface="微軟正黑體" pitchFamily="34" charset="-120"/>
                        <a:ea typeface="微軟正黑體" pitchFamily="34" charset="-120"/>
                      </a:rPr>
                      <a:t>技術型高級中等學校</a:t>
                    </a:r>
                  </a:p>
                </p:txBody>
              </p:sp>
            </p:grpSp>
            <p:sp>
              <p:nvSpPr>
                <p:cNvPr id="28" name="圓角矩形 27">
                  <a:extLst>
                    <a:ext uri="{FF2B5EF4-FFF2-40B4-BE49-F238E27FC236}">
                      <a16:creationId xmlns:a16="http://schemas.microsoft.com/office/drawing/2014/main" id="{238EE72E-B273-4FC7-9664-751345077A4C}"/>
                    </a:ext>
                  </a:extLst>
                </p:cNvPr>
                <p:cNvSpPr/>
                <p:nvPr/>
              </p:nvSpPr>
              <p:spPr bwMode="auto">
                <a:xfrm>
                  <a:off x="6124612" y="3476055"/>
                  <a:ext cx="1128461" cy="820601"/>
                </a:xfrm>
                <a:prstGeom prst="roundRect">
                  <a:avLst/>
                </a:prstGeom>
                <a:solidFill>
                  <a:srgbClr val="08A8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prstClr val="white"/>
                      </a:solidFill>
                      <a:latin typeface="微軟正黑體" pitchFamily="34" charset="-120"/>
                      <a:ea typeface="微軟正黑體" pitchFamily="34" charset="-120"/>
                    </a:rPr>
                    <a:t>校訂</a:t>
                  </a:r>
                  <a:endParaRPr lang="en-US" altLang="zh-TW" sz="2000" b="1" dirty="0">
                    <a:solidFill>
                      <a:prstClr val="white"/>
                    </a:solidFill>
                    <a:latin typeface="微軟正黑體" pitchFamily="34" charset="-120"/>
                    <a:ea typeface="微軟正黑體" pitchFamily="34" charset="-120"/>
                  </a:endParaRPr>
                </a:p>
                <a:p>
                  <a:pPr algn="ctr">
                    <a:defRPr/>
                  </a:pPr>
                  <a:r>
                    <a:rPr lang="zh-TW" altLang="en-US" sz="2000" b="1" dirty="0">
                      <a:solidFill>
                        <a:prstClr val="white"/>
                      </a:solidFill>
                      <a:latin typeface="微軟正黑體" pitchFamily="34" charset="-120"/>
                      <a:ea typeface="微軟正黑體" pitchFamily="34" charset="-120"/>
                    </a:rPr>
                    <a:t>必修</a:t>
                  </a:r>
                </a:p>
              </p:txBody>
            </p:sp>
          </p:grpSp>
        </p:grpSp>
        <p:cxnSp>
          <p:nvCxnSpPr>
            <p:cNvPr id="10" name="直線接點 9">
              <a:extLst>
                <a:ext uri="{FF2B5EF4-FFF2-40B4-BE49-F238E27FC236}">
                  <a16:creationId xmlns:a16="http://schemas.microsoft.com/office/drawing/2014/main" id="{F26BE867-CFCF-4E26-95CE-62E0FB03FCC1}"/>
                </a:ext>
              </a:extLst>
            </p:cNvPr>
            <p:cNvCxnSpPr/>
            <p:nvPr/>
          </p:nvCxnSpPr>
          <p:spPr>
            <a:xfrm>
              <a:off x="6077434" y="2117574"/>
              <a:ext cx="0" cy="1807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61387263-BD28-4199-A28C-D73183EC1193}"/>
                </a:ext>
              </a:extLst>
            </p:cNvPr>
            <p:cNvCxnSpPr/>
            <p:nvPr/>
          </p:nvCxnSpPr>
          <p:spPr>
            <a:xfrm>
              <a:off x="7887124" y="2304782"/>
              <a:ext cx="0" cy="1807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6FA10398-1143-481F-BF90-973B5CBC3B20}"/>
                </a:ext>
              </a:extLst>
            </p:cNvPr>
            <p:cNvCxnSpPr/>
            <p:nvPr/>
          </p:nvCxnSpPr>
          <p:spPr>
            <a:xfrm>
              <a:off x="6632229" y="3408798"/>
              <a:ext cx="5662" cy="150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6ECF03DE-E44E-49A6-BCBA-FFE20E3A79FF}"/>
                </a:ext>
              </a:extLst>
            </p:cNvPr>
            <p:cNvCxnSpPr/>
            <p:nvPr/>
          </p:nvCxnSpPr>
          <p:spPr>
            <a:xfrm flipV="1">
              <a:off x="6632229" y="3407516"/>
              <a:ext cx="2849458" cy="76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37701D57-B08E-4650-9292-56380C897EC2}"/>
                </a:ext>
              </a:extLst>
            </p:cNvPr>
            <p:cNvCxnSpPr/>
            <p:nvPr/>
          </p:nvCxnSpPr>
          <p:spPr>
            <a:xfrm>
              <a:off x="9496784" y="3398540"/>
              <a:ext cx="0" cy="211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a16="http://schemas.microsoft.com/office/drawing/2014/main" id="{268A47F7-8A7D-469D-93D4-1A4283F688C0}"/>
                </a:ext>
              </a:extLst>
            </p:cNvPr>
            <p:cNvCxnSpPr/>
            <p:nvPr/>
          </p:nvCxnSpPr>
          <p:spPr>
            <a:xfrm>
              <a:off x="4224343" y="2306064"/>
              <a:ext cx="0" cy="18079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接點 44">
              <a:extLst>
                <a:ext uri="{FF2B5EF4-FFF2-40B4-BE49-F238E27FC236}">
                  <a16:creationId xmlns:a16="http://schemas.microsoft.com/office/drawing/2014/main" id="{E5DC971F-D78D-4C55-91BC-1A19BBADC795}"/>
                </a:ext>
              </a:extLst>
            </p:cNvPr>
            <p:cNvCxnSpPr/>
            <p:nvPr/>
          </p:nvCxnSpPr>
          <p:spPr>
            <a:xfrm>
              <a:off x="7955058" y="3308783"/>
              <a:ext cx="0" cy="23978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a:extLst>
                <a:ext uri="{FF2B5EF4-FFF2-40B4-BE49-F238E27FC236}">
                  <a16:creationId xmlns:a16="http://schemas.microsoft.com/office/drawing/2014/main" id="{9F6213A3-05D6-4E57-89FE-71CCC60C160A}"/>
                </a:ext>
              </a:extLst>
            </p:cNvPr>
            <p:cNvCxnSpPr/>
            <p:nvPr/>
          </p:nvCxnSpPr>
          <p:spPr>
            <a:xfrm flipV="1">
              <a:off x="2865661" y="3416491"/>
              <a:ext cx="2555077" cy="64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id="{7A33612E-108F-4ABF-B617-85EDF49A9BC1}"/>
                </a:ext>
              </a:extLst>
            </p:cNvPr>
            <p:cNvCxnSpPr/>
            <p:nvPr/>
          </p:nvCxnSpPr>
          <p:spPr>
            <a:xfrm>
              <a:off x="2865661" y="3417774"/>
              <a:ext cx="3774" cy="1500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a:extLst>
                <a:ext uri="{FF2B5EF4-FFF2-40B4-BE49-F238E27FC236}">
                  <a16:creationId xmlns:a16="http://schemas.microsoft.com/office/drawing/2014/main" id="{C9AC7AAA-1F19-456B-888C-1B80BAE9961E}"/>
                </a:ext>
              </a:extLst>
            </p:cNvPr>
            <p:cNvCxnSpPr/>
            <p:nvPr/>
          </p:nvCxnSpPr>
          <p:spPr>
            <a:xfrm>
              <a:off x="5416964" y="3404952"/>
              <a:ext cx="3774" cy="1359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圓角矩形 40">
            <a:extLst>
              <a:ext uri="{FF2B5EF4-FFF2-40B4-BE49-F238E27FC236}">
                <a16:creationId xmlns:a16="http://schemas.microsoft.com/office/drawing/2014/main" id="{06DBC08A-0C5F-4565-A9FC-A619E1A0EB8C}"/>
              </a:ext>
            </a:extLst>
          </p:cNvPr>
          <p:cNvSpPr/>
          <p:nvPr/>
        </p:nvSpPr>
        <p:spPr bwMode="auto">
          <a:xfrm>
            <a:off x="9193213" y="2887664"/>
            <a:ext cx="1257300" cy="941387"/>
          </a:xfrm>
          <a:prstGeom prst="roundRect">
            <a:avLst/>
          </a:prstGeom>
          <a:solidFill>
            <a:srgbClr val="F0951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prstClr val="white"/>
                </a:solidFill>
                <a:latin typeface="微軟正黑體" pitchFamily="34" charset="-120"/>
                <a:ea typeface="微軟正黑體" pitchFamily="34" charset="-120"/>
              </a:rPr>
              <a:t>團體活動</a:t>
            </a:r>
            <a:endParaRPr lang="en-US" altLang="zh-TW" b="1" dirty="0">
              <a:solidFill>
                <a:prstClr val="white"/>
              </a:solidFill>
              <a:latin typeface="微軟正黑體" pitchFamily="34" charset="-120"/>
              <a:ea typeface="微軟正黑體" pitchFamily="34" charset="-120"/>
            </a:endParaRPr>
          </a:p>
          <a:p>
            <a:pPr algn="ctr">
              <a:defRPr/>
            </a:pPr>
            <a:r>
              <a:rPr lang="zh-TW" altLang="en-US" b="1" dirty="0">
                <a:solidFill>
                  <a:prstClr val="white"/>
                </a:solidFill>
                <a:latin typeface="微軟正黑體" pitchFamily="34" charset="-120"/>
                <a:ea typeface="微軟正黑體" pitchFamily="34" charset="-120"/>
              </a:rPr>
              <a:t>彈性學習</a:t>
            </a:r>
          </a:p>
        </p:txBody>
      </p:sp>
      <p:cxnSp>
        <p:nvCxnSpPr>
          <p:cNvPr id="8" name="直線接點 7">
            <a:extLst>
              <a:ext uri="{FF2B5EF4-FFF2-40B4-BE49-F238E27FC236}">
                <a16:creationId xmlns:a16="http://schemas.microsoft.com/office/drawing/2014/main" id="{1CE0D5A9-6922-4BB2-B485-960D6F4D5A69}"/>
              </a:ext>
            </a:extLst>
          </p:cNvPr>
          <p:cNvCxnSpPr>
            <a:cxnSpLocks/>
          </p:cNvCxnSpPr>
          <p:nvPr/>
        </p:nvCxnSpPr>
        <p:spPr bwMode="auto">
          <a:xfrm>
            <a:off x="5434013" y="1327151"/>
            <a:ext cx="3078162" cy="9525"/>
          </a:xfrm>
          <a:prstGeom prst="line">
            <a:avLst/>
          </a:prstGeom>
          <a:noFill/>
          <a:ln w="28575">
            <a:solidFill>
              <a:schemeClr val="tx1"/>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44" name="直線接點 43">
            <a:extLst>
              <a:ext uri="{FF2B5EF4-FFF2-40B4-BE49-F238E27FC236}">
                <a16:creationId xmlns:a16="http://schemas.microsoft.com/office/drawing/2014/main" id="{81098E02-550A-4C26-B6DE-571AA742ABBD}"/>
              </a:ext>
            </a:extLst>
          </p:cNvPr>
          <p:cNvCxnSpPr>
            <a:cxnSpLocks/>
            <a:stCxn id="35" idx="2"/>
          </p:cNvCxnSpPr>
          <p:nvPr/>
        </p:nvCxnSpPr>
        <p:spPr bwMode="auto">
          <a:xfrm>
            <a:off x="5410200" y="2459039"/>
            <a:ext cx="1588" cy="4413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327" name="圓角矩形圖說文字 9"/>
          <p:cNvSpPr>
            <a:spLocks noChangeArrowheads="1"/>
          </p:cNvSpPr>
          <p:nvPr/>
        </p:nvSpPr>
        <p:spPr bwMode="auto">
          <a:xfrm>
            <a:off x="6456363" y="4508500"/>
            <a:ext cx="1389062" cy="1873250"/>
          </a:xfrm>
          <a:prstGeom prst="wedgeRoundRectCallout">
            <a:avLst>
              <a:gd name="adj1" fmla="val 17514"/>
              <a:gd name="adj2" fmla="val -83162"/>
              <a:gd name="adj3" fmla="val 16667"/>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lang="zh-TW" altLang="en-US" sz="1600" b="1">
                <a:solidFill>
                  <a:srgbClr val="000000"/>
                </a:solidFill>
                <a:latin typeface="微軟正黑體" panose="020B0604030504040204" pitchFamily="34" charset="-120"/>
                <a:ea typeface="微軟正黑體" panose="020B0604030504040204" pitchFamily="34" charset="-120"/>
              </a:rPr>
              <a:t>重視</a:t>
            </a:r>
            <a:r>
              <a:rPr lang="zh-TW" altLang="en-US" sz="1600" b="1">
                <a:solidFill>
                  <a:srgbClr val="FF0000"/>
                </a:solidFill>
                <a:latin typeface="微軟正黑體" panose="020B0604030504040204" pitchFamily="34" charset="-120"/>
                <a:ea typeface="微軟正黑體" panose="020B0604030504040204" pitchFamily="34" charset="-120"/>
              </a:rPr>
              <a:t>群科專業差異</a:t>
            </a:r>
            <a:r>
              <a:rPr lang="zh-TW" altLang="en-US" sz="1600" b="1">
                <a:solidFill>
                  <a:srgbClr val="000000"/>
                </a:solidFill>
                <a:latin typeface="微軟正黑體" panose="020B0604030504040204" pitchFamily="34" charset="-120"/>
                <a:ea typeface="微軟正黑體" panose="020B0604030504040204" pitchFamily="34" charset="-120"/>
              </a:rPr>
              <a:t>，延續現有一般科目分版之特色，賦予各校彈性規劃自主權。</a:t>
            </a:r>
          </a:p>
        </p:txBody>
      </p:sp>
      <p:sp>
        <p:nvSpPr>
          <p:cNvPr id="56328" name="圓角矩形圖說文字 10"/>
          <p:cNvSpPr>
            <a:spLocks noChangeArrowheads="1"/>
          </p:cNvSpPr>
          <p:nvPr/>
        </p:nvSpPr>
        <p:spPr bwMode="auto">
          <a:xfrm>
            <a:off x="2690813" y="4468813"/>
            <a:ext cx="1941512" cy="1871662"/>
          </a:xfrm>
          <a:prstGeom prst="wedgeRoundRectCallout">
            <a:avLst>
              <a:gd name="adj1" fmla="val 28250"/>
              <a:gd name="adj2" fmla="val -78889"/>
              <a:gd name="adj3" fmla="val 16667"/>
            </a:avLst>
          </a:prstGeom>
          <a:solidFill>
            <a:schemeClr val="bg1"/>
          </a:solidFill>
          <a:ln w="25400">
            <a:solidFill>
              <a:srgbClr val="385D8A"/>
            </a:solidFill>
            <a:miter lim="800000"/>
            <a:headEnd/>
            <a:tailEnd/>
          </a:ln>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lang="zh-TW" altLang="en-US" sz="1600" b="1">
                <a:solidFill>
                  <a:srgbClr val="000000"/>
                </a:solidFill>
                <a:latin typeface="微軟正黑體" panose="020B0604030504040204" pitchFamily="34" charset="-120"/>
                <a:ea typeface="微軟正黑體" panose="020B0604030504040204" pitchFamily="34" charset="-120"/>
              </a:rPr>
              <a:t>◎培養核心素養，</a:t>
            </a:r>
            <a:r>
              <a:rPr lang="zh-TW" altLang="en-US" sz="1600" b="1">
                <a:solidFill>
                  <a:srgbClr val="FF0000"/>
                </a:solidFill>
                <a:latin typeface="微軟正黑體" panose="020B0604030504040204" pitchFamily="34" charset="-120"/>
                <a:ea typeface="微軟正黑體" panose="020B0604030504040204" pitchFamily="34" charset="-120"/>
              </a:rPr>
              <a:t>鞏固基本學力</a:t>
            </a:r>
            <a:r>
              <a:rPr lang="zh-TW" altLang="en-US" sz="1600" b="1">
                <a:solidFill>
                  <a:srgbClr val="000000"/>
                </a:solidFill>
                <a:latin typeface="微軟正黑體" panose="020B0604030504040204" pitchFamily="34" charset="-120"/>
                <a:ea typeface="微軟正黑體" panose="020B0604030504040204" pitchFamily="34" charset="-120"/>
              </a:rPr>
              <a:t>，落實全人教育。</a:t>
            </a:r>
            <a:endParaRPr lang="en-US" altLang="zh-TW" sz="1600" b="1">
              <a:solidFill>
                <a:srgbClr val="000000"/>
              </a:solidFill>
              <a:latin typeface="微軟正黑體" panose="020B0604030504040204" pitchFamily="34" charset="-120"/>
              <a:ea typeface="微軟正黑體" panose="020B0604030504040204" pitchFamily="34" charset="-120"/>
            </a:endParaRPr>
          </a:p>
          <a:p>
            <a:pPr>
              <a:spcBef>
                <a:spcPct val="0"/>
              </a:spcBef>
              <a:buFontTx/>
              <a:buNone/>
            </a:pPr>
            <a:r>
              <a:rPr lang="zh-TW" altLang="en-US" sz="1600" b="1">
                <a:solidFill>
                  <a:srgbClr val="000000"/>
                </a:solidFill>
                <a:latin typeface="微軟正黑體" panose="020B0604030504040204" pitchFamily="34" charset="-120"/>
                <a:ea typeface="微軟正黑體" panose="020B0604030504040204" pitchFamily="34" charset="-120"/>
              </a:rPr>
              <a:t>◎各領域必修課程可研擬跨科之統整形、探究型或實作型課程內容。</a:t>
            </a:r>
          </a:p>
        </p:txBody>
      </p:sp>
      <p:sp>
        <p:nvSpPr>
          <p:cNvPr id="56329" name="圓角矩形圖說文字 9"/>
          <p:cNvSpPr>
            <a:spLocks noChangeArrowheads="1"/>
          </p:cNvSpPr>
          <p:nvPr/>
        </p:nvSpPr>
        <p:spPr bwMode="auto">
          <a:xfrm>
            <a:off x="4657725" y="4478338"/>
            <a:ext cx="1646238" cy="1884362"/>
          </a:xfrm>
          <a:prstGeom prst="wedgeRoundRectCallout">
            <a:avLst>
              <a:gd name="adj1" fmla="val 55689"/>
              <a:gd name="adj2" fmla="val -82300"/>
              <a:gd name="adj3" fmla="val 16667"/>
            </a:avLst>
          </a:prstGeom>
          <a:noFill/>
          <a:ln w="25400">
            <a:solidFill>
              <a:srgbClr val="385D8A"/>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lang="zh-TW" altLang="en-US" sz="1600" b="1">
                <a:solidFill>
                  <a:srgbClr val="000000"/>
                </a:solidFill>
                <a:latin typeface="微軟正黑體" panose="020B0604030504040204" pitchFamily="34" charset="-120"/>
                <a:ea typeface="微軟正黑體" panose="020B0604030504040204" pitchFamily="34" charset="-120"/>
              </a:rPr>
              <a:t>新增</a:t>
            </a:r>
            <a:r>
              <a:rPr lang="zh-TW" altLang="en-US" sz="1600" b="1">
                <a:solidFill>
                  <a:srgbClr val="FF0000"/>
                </a:solidFill>
                <a:latin typeface="微軟正黑體" panose="020B0604030504040204" pitchFamily="34" charset="-120"/>
                <a:ea typeface="微軟正黑體" panose="020B0604030504040204" pitchFamily="34" charset="-120"/>
              </a:rPr>
              <a:t>技能領域實習課程</a:t>
            </a:r>
            <a:r>
              <a:rPr lang="zh-TW" altLang="en-US" sz="1600" b="1">
                <a:solidFill>
                  <a:srgbClr val="000000"/>
                </a:solidFill>
                <a:latin typeface="微軟正黑體" panose="020B0604030504040204" pitchFamily="34" charset="-120"/>
                <a:ea typeface="微軟正黑體" panose="020B0604030504040204" pitchFamily="34" charset="-120"/>
              </a:rPr>
              <a:t>，擷取群中術科共通基礎技能，培育學生跨科別之基礎實作技術能力。</a:t>
            </a:r>
          </a:p>
        </p:txBody>
      </p:sp>
      <p:sp>
        <p:nvSpPr>
          <p:cNvPr id="49" name="圓角矩形圖說文字 9">
            <a:extLst>
              <a:ext uri="{FF2B5EF4-FFF2-40B4-BE49-F238E27FC236}">
                <a16:creationId xmlns:a16="http://schemas.microsoft.com/office/drawing/2014/main" id="{669A2868-6BF6-45C8-A1F3-599A897AA7CE}"/>
              </a:ext>
            </a:extLst>
          </p:cNvPr>
          <p:cNvSpPr>
            <a:spLocks noChangeArrowheads="1"/>
          </p:cNvSpPr>
          <p:nvPr/>
        </p:nvSpPr>
        <p:spPr bwMode="auto">
          <a:xfrm>
            <a:off x="7997826" y="4460875"/>
            <a:ext cx="1571625" cy="1879600"/>
          </a:xfrm>
          <a:prstGeom prst="wedgeRoundRectCallout">
            <a:avLst>
              <a:gd name="adj1" fmla="val -25100"/>
              <a:gd name="adj2" fmla="val -82115"/>
              <a:gd name="adj3" fmla="val 16667"/>
            </a:avLst>
          </a:prstGeom>
          <a:noFill/>
          <a:ln w="25400" algn="ctr">
            <a:solidFill>
              <a:srgbClr val="385D8A"/>
            </a:solidFill>
            <a:miter lim="800000"/>
            <a:headEnd/>
            <a:tailEnd/>
          </a:ln>
        </p:spPr>
        <p:txBody>
          <a:bodyPr anchor="ctr"/>
          <a:lstStyle>
            <a:lvl1pPr>
              <a:defRPr kumimoji="1" sz="2400">
                <a:solidFill>
                  <a:schemeClr val="tx1"/>
                </a:solidFill>
                <a:latin typeface="Arial" panose="020B0604020202020204" pitchFamily="34" charset="0"/>
                <a:cs typeface="Calibri" panose="020F0502020204030204" pitchFamily="34" charset="0"/>
              </a:defRPr>
            </a:lvl1pPr>
            <a:lvl2pPr marL="742950" indent="-285750">
              <a:defRPr kumimoji="1" sz="2400">
                <a:solidFill>
                  <a:schemeClr val="tx1"/>
                </a:solidFill>
                <a:latin typeface="Arial" panose="020B0604020202020204" pitchFamily="34" charset="0"/>
                <a:cs typeface="Calibri" panose="020F0502020204030204" pitchFamily="34" charset="0"/>
              </a:defRPr>
            </a:lvl2pPr>
            <a:lvl3pPr marL="1143000" indent="-228600">
              <a:defRPr kumimoji="1" sz="2400">
                <a:solidFill>
                  <a:schemeClr val="tx1"/>
                </a:solidFill>
                <a:latin typeface="Arial" panose="020B0604020202020204" pitchFamily="34" charset="0"/>
                <a:cs typeface="Calibri" panose="020F0502020204030204" pitchFamily="34" charset="0"/>
              </a:defRPr>
            </a:lvl3pPr>
            <a:lvl4pPr marL="1600200" indent="-228600">
              <a:defRPr kumimoji="1" sz="2400">
                <a:solidFill>
                  <a:schemeClr val="tx1"/>
                </a:solidFill>
                <a:latin typeface="Arial" panose="020B0604020202020204" pitchFamily="34" charset="0"/>
                <a:cs typeface="Calibri" panose="020F0502020204030204" pitchFamily="34" charset="0"/>
              </a:defRPr>
            </a:lvl4pPr>
            <a:lvl5pPr marL="2057400" indent="-228600">
              <a:defRPr kumimoji="1" sz="2400">
                <a:solidFill>
                  <a:schemeClr val="tx1"/>
                </a:solidFill>
                <a:latin typeface="Arial" panose="020B0604020202020204" pitchFamily="34" charset="0"/>
                <a:cs typeface="Calibri" panose="020F050202020403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cs typeface="Calibri" panose="020F050202020403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cs typeface="Calibri" panose="020F050202020403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cs typeface="Calibri" panose="020F050202020403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cs typeface="Calibri" panose="020F0502020204030204" pitchFamily="34" charset="0"/>
              </a:defRPr>
            </a:lvl9pPr>
          </a:lstStyle>
          <a:p>
            <a:pPr>
              <a:defRPr/>
            </a:pPr>
            <a:r>
              <a:rPr lang="zh-TW" altLang="en-US" sz="1600" b="1" dirty="0">
                <a:solidFill>
                  <a:srgbClr val="000000"/>
                </a:solidFill>
                <a:latin typeface="微軟正黑體" panose="020B0604030504040204" pitchFamily="34" charset="-120"/>
                <a:ea typeface="微軟正黑體" panose="020B0604030504040204" pitchFamily="34" charset="-120"/>
              </a:rPr>
              <a:t>◎強化</a:t>
            </a:r>
            <a:r>
              <a:rPr lang="zh-TW" altLang="en-US" sz="1600" b="1" dirty="0">
                <a:solidFill>
                  <a:srgbClr val="FF0000"/>
                </a:solidFill>
                <a:latin typeface="微軟正黑體" panose="020B0604030504040204" pitchFamily="34" charset="-120"/>
                <a:ea typeface="微軟正黑體" panose="020B0604030504040204" pitchFamily="34" charset="-120"/>
              </a:rPr>
              <a:t>學校與產業鏈結</a:t>
            </a:r>
            <a:r>
              <a:rPr lang="zh-TW" altLang="en-US" sz="1600" b="1" dirty="0">
                <a:solidFill>
                  <a:srgbClr val="000000"/>
                </a:solidFill>
                <a:latin typeface="微軟正黑體" panose="020B0604030504040204" pitchFamily="34" charset="-120"/>
                <a:ea typeface="微軟正黑體" panose="020B0604030504040204" pitchFamily="34" charset="-120"/>
              </a:rPr>
              <a:t>，奠定學生就業能力</a:t>
            </a:r>
            <a:endParaRPr lang="en-US" altLang="zh-TW" sz="1600" b="1" dirty="0">
              <a:solidFill>
                <a:srgbClr val="000000"/>
              </a:solidFill>
              <a:latin typeface="微軟正黑體" panose="020B0604030504040204" pitchFamily="34" charset="-120"/>
              <a:ea typeface="微軟正黑體" panose="020B0604030504040204" pitchFamily="34" charset="-120"/>
            </a:endParaRPr>
          </a:p>
          <a:p>
            <a:pPr>
              <a:defRPr/>
            </a:pPr>
            <a:r>
              <a:rPr lang="zh-TW" altLang="en-US" sz="1600" b="1" dirty="0">
                <a:solidFill>
                  <a:srgbClr val="000000"/>
                </a:solidFill>
                <a:latin typeface="微軟正黑體" panose="020B0604030504040204" pitchFamily="34" charset="-120"/>
                <a:ea typeface="微軟正黑體" panose="020B0604030504040204" pitchFamily="34" charset="-120"/>
              </a:rPr>
              <a:t>◎專題實作列為校訂必修，另訂教學指引</a:t>
            </a:r>
            <a:endParaRPr lang="zh-TW" altLang="en-US" sz="1600" b="1" dirty="0">
              <a:solidFill>
                <a:srgbClr val="FF0000"/>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42" name="向上箭號 3">
            <a:extLst>
              <a:ext uri="{FF2B5EF4-FFF2-40B4-BE49-F238E27FC236}">
                <a16:creationId xmlns:a16="http://schemas.microsoft.com/office/drawing/2014/main" id="{76947ED3-6F0F-42A0-B6C0-F53BAE5CE772}"/>
              </a:ext>
            </a:extLst>
          </p:cNvPr>
          <p:cNvSpPr/>
          <p:nvPr/>
        </p:nvSpPr>
        <p:spPr>
          <a:xfrm rot="21044851">
            <a:off x="9807576" y="3948113"/>
            <a:ext cx="303213" cy="620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Calibri" panose="020F0502020204030204" pitchFamily="34" charset="0"/>
                <a:cs typeface="Calibri" panose="020F0502020204030204" pitchFamily="34" charset="0"/>
              </a:defRPr>
            </a:lvl1pPr>
            <a:lvl2pPr marL="742950" indent="-285750">
              <a:defRPr>
                <a:solidFill>
                  <a:schemeClr val="tx1"/>
                </a:solidFill>
                <a:latin typeface="Arial" panose="020B0604020202020204" pitchFamily="34" charset="0"/>
                <a:ea typeface="Calibri" panose="020F0502020204030204" pitchFamily="34" charset="0"/>
                <a:cs typeface="Calibri" panose="020F0502020204030204" pitchFamily="34" charset="0"/>
              </a:defRPr>
            </a:lvl2pPr>
            <a:lvl3pPr marL="11430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3pPr>
            <a:lvl4pPr marL="16002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4pPr>
            <a:lvl5pPr marL="2057400" indent="-228600">
              <a:defRPr>
                <a:solidFill>
                  <a:schemeClr val="tx1"/>
                </a:solidFill>
                <a:latin typeface="Arial" panose="020B0604020202020204" pitchFamily="34" charset="0"/>
                <a:ea typeface="Calibri" panose="020F0502020204030204" pitchFamily="34" charset="0"/>
                <a:cs typeface="Calibri" panose="020F050202020403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Calibri" panose="020F0502020204030204" pitchFamily="34" charset="0"/>
                <a:cs typeface="Calibri" panose="020F0502020204030204" pitchFamily="34" charset="0"/>
              </a:defRPr>
            </a:lvl9pPr>
          </a:lstStyle>
          <a:p>
            <a:pPr algn="ctr">
              <a:defRPr/>
            </a:pPr>
            <a:endParaRPr lang="zh-TW" altLang="en-US">
              <a:solidFill>
                <a:srgbClr val="FFFFFF"/>
              </a:solidFill>
              <a:latin typeface="Calibri" panose="020F0502020204030204" pitchFamily="34" charset="0"/>
              <a:ea typeface="新細明體" panose="02020500000000000000" pitchFamily="18" charset="-120"/>
            </a:endParaRPr>
          </a:p>
        </p:txBody>
      </p:sp>
      <p:sp>
        <p:nvSpPr>
          <p:cNvPr id="56332" name="文字方塊 4"/>
          <p:cNvSpPr txBox="1">
            <a:spLocks noChangeArrowheads="1"/>
          </p:cNvSpPr>
          <p:nvPr/>
        </p:nvSpPr>
        <p:spPr bwMode="auto">
          <a:xfrm>
            <a:off x="9569450" y="4600575"/>
            <a:ext cx="10096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cs typeface="Calibri" panose="020F0502020204030204" pitchFamily="34" charset="0"/>
                <a:sym typeface="Calibri" panose="020F0502020204030204" pitchFamily="34" charset="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spcBef>
                <a:spcPct val="0"/>
              </a:spcBef>
              <a:buFontTx/>
              <a:buNone/>
            </a:pPr>
            <a:r>
              <a:rPr kumimoji="0" lang="zh-TW" altLang="en-US" sz="1600" b="1">
                <a:solidFill>
                  <a:srgbClr val="FF0000"/>
                </a:solidFill>
                <a:latin typeface="微軟正黑體" panose="020B0604030504040204" pitchFamily="34" charset="-120"/>
                <a:ea typeface="微軟正黑體" panose="020B0604030504040204" pitchFamily="34" charset="-120"/>
              </a:rPr>
              <a:t>非正式課程、綜合性學習、其他學習體驗</a:t>
            </a:r>
            <a:r>
              <a:rPr kumimoji="0" lang="en-US" altLang="zh-TW" sz="1600" b="1">
                <a:solidFill>
                  <a:srgbClr val="FF0000"/>
                </a:solidFill>
                <a:latin typeface="微軟正黑體" panose="020B0604030504040204" pitchFamily="34" charset="-120"/>
                <a:ea typeface="微軟正黑體" panose="020B0604030504040204" pitchFamily="34" charset="-120"/>
              </a:rPr>
              <a:t>..</a:t>
            </a:r>
            <a:endParaRPr kumimoji="0" lang="zh-TW" altLang="en-US" sz="1600" b="1">
              <a:solidFill>
                <a:srgbClr val="FF0000"/>
              </a:solidFill>
              <a:latin typeface="微軟正黑體" panose="020B0604030504040204" pitchFamily="34" charset="-120"/>
              <a:ea typeface="微軟正黑體" panose="020B0604030504040204" pitchFamily="34" charset="-120"/>
            </a:endParaRPr>
          </a:p>
        </p:txBody>
      </p:sp>
      <p:sp>
        <p:nvSpPr>
          <p:cNvPr id="47" name="文字方塊 46"/>
          <p:cNvSpPr txBox="1"/>
          <p:nvPr/>
        </p:nvSpPr>
        <p:spPr>
          <a:xfrm>
            <a:off x="11658599" y="6359432"/>
            <a:ext cx="258792" cy="308995"/>
          </a:xfrm>
          <a:prstGeom prst="rect">
            <a:avLst/>
          </a:prstGeom>
          <a:noFill/>
        </p:spPr>
        <p:txBody>
          <a:bodyPr wrap="square" rtlCol="0">
            <a:spAutoFit/>
          </a:bodyPr>
          <a:lstStyle/>
          <a:p>
            <a:pPr>
              <a:lnSpc>
                <a:spcPct val="130000"/>
              </a:lnSpc>
              <a:spcBef>
                <a:spcPts val="600"/>
              </a:spcBef>
            </a:pPr>
            <a:r>
              <a:rPr lang="en-US" altLang="zh-TW" sz="1200" kern="0" dirty="0">
                <a:latin typeface="微软雅黑" panose="020B0503020204020204" pitchFamily="34" charset="-122"/>
                <a:ea typeface="微软雅黑" panose="020B0503020204020204" pitchFamily="34" charset="-122"/>
                <a:cs typeface="+mn-ea"/>
                <a:sym typeface="+mn-lt"/>
              </a:rPr>
              <a:t>8</a:t>
            </a:r>
            <a:endParaRPr lang="zh-TW" altLang="en-US" sz="1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758321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11377</TotalTime>
  <Words>3346</Words>
  <Application>Microsoft Office PowerPoint</Application>
  <PresentationFormat>寬螢幕</PresentationFormat>
  <Paragraphs>491</Paragraphs>
  <Slides>28</Slides>
  <Notes>11</Notes>
  <HiddenSlides>0</HiddenSlides>
  <MMClips>0</MMClips>
  <ScaleCrop>false</ScaleCrop>
  <HeadingPairs>
    <vt:vector size="8" baseType="variant">
      <vt:variant>
        <vt:lpstr>使用字型</vt:lpstr>
      </vt:variant>
      <vt:variant>
        <vt:i4>16</vt:i4>
      </vt:variant>
      <vt:variant>
        <vt:lpstr>佈景主題</vt:lpstr>
      </vt:variant>
      <vt:variant>
        <vt:i4>1</vt:i4>
      </vt:variant>
      <vt:variant>
        <vt:lpstr>內嵌 OLE 伺服程式</vt:lpstr>
      </vt:variant>
      <vt:variant>
        <vt:i4>2</vt:i4>
      </vt:variant>
      <vt:variant>
        <vt:lpstr>投影片標題</vt:lpstr>
      </vt:variant>
      <vt:variant>
        <vt:i4>28</vt:i4>
      </vt:variant>
    </vt:vector>
  </HeadingPairs>
  <TitlesOfParts>
    <vt:vector size="47" baseType="lpstr">
      <vt:lpstr>等线</vt:lpstr>
      <vt:lpstr>FontAwesome</vt:lpstr>
      <vt:lpstr>Kozuka Gothic Pro B</vt:lpstr>
      <vt:lpstr>微软雅黑</vt:lpstr>
      <vt:lpstr>微軟正黑體</vt:lpstr>
      <vt:lpstr>微軟正黑體</vt:lpstr>
      <vt:lpstr>新細明體</vt:lpstr>
      <vt:lpstr>標楷體</vt:lpstr>
      <vt:lpstr>Arial</vt:lpstr>
      <vt:lpstr>Arial Black</vt:lpstr>
      <vt:lpstr>Calibri</vt:lpstr>
      <vt:lpstr>Century Gothic</vt:lpstr>
      <vt:lpstr>Helvetica</vt:lpstr>
      <vt:lpstr>Impact</vt:lpstr>
      <vt:lpstr>Times New Roman</vt:lpstr>
      <vt:lpstr>Wingdings</vt:lpstr>
      <vt:lpstr>Office 主题</vt:lpstr>
      <vt:lpstr>圖表</vt:lpstr>
      <vt:lpstr>PhotoImpact</vt:lpstr>
      <vt:lpstr>PowerPoint 簡報</vt:lpstr>
      <vt:lpstr>PowerPoint 簡報</vt:lpstr>
      <vt:lpstr>PowerPoint 簡報</vt:lpstr>
      <vt:lpstr>PowerPoint 簡報</vt:lpstr>
      <vt:lpstr>   新課綱課程架構</vt:lpstr>
      <vt:lpstr>高級中等學校各類學校課程規劃</vt:lpstr>
      <vt:lpstr>PowerPoint 簡報</vt:lpstr>
      <vt:lpstr>普通型高級中等學校部定必修科目及學分數</vt:lpstr>
      <vt:lpstr>擴展技術型高級中等學校的務實致用課程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Q&amp;A</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apple222</dc:creator>
  <cp:lastModifiedBy>廖興國</cp:lastModifiedBy>
  <cp:revision>944</cp:revision>
  <cp:lastPrinted>2020-11-13T05:26:16Z</cp:lastPrinted>
  <dcterms:created xsi:type="dcterms:W3CDTF">2015-08-18T02:51:41Z</dcterms:created>
  <dcterms:modified xsi:type="dcterms:W3CDTF">2020-11-13T08:35:18Z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v-yunxl@microsoft.com</vt:lpwstr>
  </property>
  <property fmtid="{D5CDD505-2E9C-101B-9397-08002B2CF9AE}" pid="5" name="MSIP_Label_f42aa342-8706-4288-bd11-ebb85995028c_SetDate">
    <vt:lpwstr>2017-12-21T06:36:36.2809056Z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