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heme/themeOverride12.xml" ContentType="application/vnd.openxmlformats-officedocument.themeOverr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diagrams/colors11.xml" ContentType="application/vnd.openxmlformats-officedocument.drawingml.diagramColors+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theme/themeOverride13.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heme/themeOverride2.xml" ContentType="application/vnd.openxmlformats-officedocument.themeOverr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diagrams/drawing8.xml" ContentType="application/vnd.ms-office.drawingml.diagramDrawing+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diagrams/drawing4.xml" ContentType="application/vnd.ms-office.drawingml.diagramDrawing+xml"/>
  <Override PartName="/ppt/theme/themeOverride14.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xls" ContentType="application/vnd.ms-excel"/>
  <Override PartName="/ppt/theme/themeOverride3.xml" ContentType="application/vnd.openxmlformats-officedocument.themeOverr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slides/slide79.xml" ContentType="application/vnd.openxmlformats-officedocument.presentationml.slide+xml"/>
  <Override PartName="/ppt/diagrams/colors6.xml" ContentType="application/vnd.openxmlformats-officedocument.drawingml.diagramColors+xml"/>
  <Override PartName="/ppt/diagrams/quickStyle9.xml" ContentType="application/vnd.openxmlformats-officedocument.drawingml.diagramStyle+xml"/>
  <Override PartName="/ppt/theme/themeOverride15.xml" ContentType="application/vnd.openxmlformats-officedocument.themeOverride+xml"/>
  <Override PartName="/ppt/diagrams/quickStyle11.xml" ContentType="application/vnd.openxmlformats-officedocument.drawingml.diagramStyl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charts/chart1.xml" ContentType="application/vnd.openxmlformats-officedocument.drawingml.chart+xml"/>
  <Override PartName="/ppt/diagrams/layout11.xml" ContentType="application/vnd.openxmlformats-officedocument.drawingml.diagramLayout+xml"/>
  <Default Extension="wmv" ContentType="video/x-ms-wmv"/>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theme/themeOverride8.xml" ContentType="application/vnd.openxmlformats-officedocument.themeOverride+xml"/>
  <Override PartName="/ppt/theme/themeOverride11.xml" ContentType="application/vnd.openxmlformats-officedocument.themeOverr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slides/slide20.xml" ContentType="application/vnd.openxmlformats-officedocument.presentationml.slide+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slides/slide98.xml" ContentType="application/vnd.openxmlformats-officedocument.presentationml.slide+xml"/>
  <Override PartName="/ppt/diagrams/drawing6.xml" ContentType="application/vnd.ms-office.drawingml.diagramDrawing+xml"/>
  <Override PartName="/ppt/theme/themeOverride16.xml" ContentType="application/vnd.openxmlformats-officedocument.themeOverr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charts/chart2.xml" ContentType="application/vnd.openxmlformats-officedocument.drawingml.chart+xml"/>
  <Override PartName="/ppt/diagrams/quickStyle6.xml" ContentType="application/vnd.openxmlformats-officedocument.drawingml.diagramStyle+xml"/>
  <Override PartName="/ppt/theme/themeOverride9.xml" ContentType="application/vnd.openxmlformats-officedocument.themeOverride+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heme/themeOverride5.xml" ContentType="application/vnd.openxmlformats-officedocument.themeOverr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103"/>
  </p:notesMasterIdLst>
  <p:handoutMasterIdLst>
    <p:handoutMasterId r:id="rId104"/>
  </p:handoutMasterIdLst>
  <p:sldIdLst>
    <p:sldId id="445" r:id="rId2"/>
    <p:sldId id="554" r:id="rId3"/>
    <p:sldId id="623" r:id="rId4"/>
    <p:sldId id="627" r:id="rId5"/>
    <p:sldId id="625" r:id="rId6"/>
    <p:sldId id="626" r:id="rId7"/>
    <p:sldId id="630" r:id="rId8"/>
    <p:sldId id="628" r:id="rId9"/>
    <p:sldId id="666" r:id="rId10"/>
    <p:sldId id="629" r:id="rId11"/>
    <p:sldId id="631" r:id="rId12"/>
    <p:sldId id="669" r:id="rId13"/>
    <p:sldId id="633" r:id="rId14"/>
    <p:sldId id="632" r:id="rId15"/>
    <p:sldId id="634" r:id="rId16"/>
    <p:sldId id="608" r:id="rId17"/>
    <p:sldId id="619" r:id="rId18"/>
    <p:sldId id="618" r:id="rId19"/>
    <p:sldId id="610" r:id="rId20"/>
    <p:sldId id="599" r:id="rId21"/>
    <p:sldId id="611" r:id="rId22"/>
    <p:sldId id="635" r:id="rId23"/>
    <p:sldId id="636" r:id="rId24"/>
    <p:sldId id="452" r:id="rId25"/>
    <p:sldId id="556" r:id="rId26"/>
    <p:sldId id="547" r:id="rId27"/>
    <p:sldId id="534" r:id="rId28"/>
    <p:sldId id="535" r:id="rId29"/>
    <p:sldId id="536" r:id="rId30"/>
    <p:sldId id="537" r:id="rId31"/>
    <p:sldId id="499" r:id="rId32"/>
    <p:sldId id="667" r:id="rId33"/>
    <p:sldId id="600" r:id="rId34"/>
    <p:sldId id="596" r:id="rId35"/>
    <p:sldId id="598" r:id="rId36"/>
    <p:sldId id="601" r:id="rId37"/>
    <p:sldId id="602" r:id="rId38"/>
    <p:sldId id="603" r:id="rId39"/>
    <p:sldId id="613" r:id="rId40"/>
    <p:sldId id="581" r:id="rId41"/>
    <p:sldId id="590" r:id="rId42"/>
    <p:sldId id="589" r:id="rId43"/>
    <p:sldId id="614" r:id="rId44"/>
    <p:sldId id="615" r:id="rId45"/>
    <p:sldId id="607" r:id="rId46"/>
    <p:sldId id="594" r:id="rId47"/>
    <p:sldId id="593" r:id="rId48"/>
    <p:sldId id="592" r:id="rId49"/>
    <p:sldId id="591" r:id="rId50"/>
    <p:sldId id="588" r:id="rId51"/>
    <p:sldId id="466" r:id="rId52"/>
    <p:sldId id="505" r:id="rId53"/>
    <p:sldId id="495" r:id="rId54"/>
    <p:sldId id="464" r:id="rId55"/>
    <p:sldId id="465" r:id="rId56"/>
    <p:sldId id="508" r:id="rId57"/>
    <p:sldId id="506" r:id="rId58"/>
    <p:sldId id="528" r:id="rId59"/>
    <p:sldId id="498" r:id="rId60"/>
    <p:sldId id="529" r:id="rId61"/>
    <p:sldId id="497" r:id="rId62"/>
    <p:sldId id="500" r:id="rId63"/>
    <p:sldId id="531" r:id="rId64"/>
    <p:sldId id="468" r:id="rId65"/>
    <p:sldId id="469" r:id="rId66"/>
    <p:sldId id="569" r:id="rId67"/>
    <p:sldId id="470" r:id="rId68"/>
    <p:sldId id="572" r:id="rId69"/>
    <p:sldId id="471" r:id="rId70"/>
    <p:sldId id="571" r:id="rId71"/>
    <p:sldId id="472" r:id="rId72"/>
    <p:sldId id="473" r:id="rId73"/>
    <p:sldId id="474" r:id="rId74"/>
    <p:sldId id="475" r:id="rId75"/>
    <p:sldId id="501" r:id="rId76"/>
    <p:sldId id="577" r:id="rId77"/>
    <p:sldId id="477" r:id="rId78"/>
    <p:sldId id="484" r:id="rId79"/>
    <p:sldId id="509" r:id="rId80"/>
    <p:sldId id="620" r:id="rId81"/>
    <p:sldId id="604" r:id="rId82"/>
    <p:sldId id="548" r:id="rId83"/>
    <p:sldId id="621" r:id="rId84"/>
    <p:sldId id="622" r:id="rId85"/>
    <p:sldId id="665" r:id="rId86"/>
    <p:sldId id="448" r:id="rId87"/>
    <p:sldId id="658" r:id="rId88"/>
    <p:sldId id="663" r:id="rId89"/>
    <p:sldId id="664" r:id="rId90"/>
    <p:sldId id="659" r:id="rId91"/>
    <p:sldId id="660" r:id="rId92"/>
    <p:sldId id="661" r:id="rId93"/>
    <p:sldId id="662" r:id="rId94"/>
    <p:sldId id="638" r:id="rId95"/>
    <p:sldId id="647" r:id="rId96"/>
    <p:sldId id="648" r:id="rId97"/>
    <p:sldId id="649" r:id="rId98"/>
    <p:sldId id="643" r:id="rId99"/>
    <p:sldId id="644" r:id="rId100"/>
    <p:sldId id="656" r:id="rId101"/>
    <p:sldId id="657" r:id="rId102"/>
  </p:sldIdLst>
  <p:sldSz cx="9144000" cy="6858000" type="screen4x3"/>
  <p:notesSz cx="6883400" cy="9906000"/>
  <p:defaultTextStyle>
    <a:defPPr>
      <a:defRPr lang="zh-TW"/>
    </a:defPPr>
    <a:lvl1pPr algn="l" rtl="0" fontAlgn="base">
      <a:spcBef>
        <a:spcPct val="0"/>
      </a:spcBef>
      <a:spcAft>
        <a:spcPct val="0"/>
      </a:spcAft>
      <a:defRPr kumimoji="1"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kern="1200">
        <a:solidFill>
          <a:schemeClr val="tx1"/>
        </a:solidFill>
        <a:latin typeface="Calibri" pitchFamily="34" charset="0"/>
        <a:ea typeface="新細明體" pitchFamily="18" charset="-120"/>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000"/>
    <a:srgbClr val="CC6600"/>
    <a:srgbClr val="0000FF"/>
    <a:srgbClr val="005800"/>
    <a:srgbClr val="FF9900"/>
    <a:srgbClr val="FF3300"/>
    <a:srgbClr val="DCE6F2"/>
    <a:srgbClr val="7FD17D"/>
    <a:srgbClr val="000000"/>
    <a:srgbClr val="FFE1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淺色樣式 2 - 輔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636" autoAdjust="0"/>
  </p:normalViewPr>
  <p:slideViewPr>
    <p:cSldViewPr>
      <p:cViewPr>
        <p:scale>
          <a:sx n="60" d="100"/>
          <a:sy n="60" d="100"/>
        </p:scale>
        <p:origin x="-1434" y="-276"/>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notesViewPr>
    <p:cSldViewPr>
      <p:cViewPr varScale="1">
        <p:scale>
          <a:sx n="75" d="100"/>
          <a:sy n="75" d="100"/>
        </p:scale>
        <p:origin x="-2238" y="-108"/>
      </p:cViewPr>
      <p:guideLst>
        <p:guide orient="horz" pos="3120"/>
        <p:guide pos="2169"/>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2.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___3.xlsx"/></Relationships>
</file>

<file path=ppt/charts/chart1.xml><?xml version="1.0" encoding="utf-8"?>
<c:chartSpace xmlns:c="http://schemas.openxmlformats.org/drawingml/2006/chart" xmlns:a="http://schemas.openxmlformats.org/drawingml/2006/main" xmlns:r="http://schemas.openxmlformats.org/officeDocument/2006/relationships">
  <c:lang val="zh-TW"/>
  <c:chart>
    <c:title>
      <c:tx>
        <c:rich>
          <a:bodyPr/>
          <a:lstStyle/>
          <a:p>
            <a:pPr>
              <a:defRPr/>
            </a:pPr>
            <a:r>
              <a:rPr lang="en-US" altLang="zh-TW" sz="2400" dirty="0"/>
              <a:t>100</a:t>
            </a:r>
            <a:r>
              <a:rPr lang="zh-TW" altLang="en-US" sz="1100" dirty="0"/>
              <a:t>社會組指考分發最低</a:t>
            </a:r>
            <a:r>
              <a:rPr lang="zh-TW" altLang="en-US" sz="1100" dirty="0" smtClean="0"/>
              <a:t>分學系數</a:t>
            </a:r>
            <a:endParaRPr lang="zh-TW" altLang="en-US" sz="1100" dirty="0"/>
          </a:p>
        </c:rich>
      </c:tx>
      <c:layout>
        <c:manualLayout>
          <c:xMode val="edge"/>
          <c:yMode val="edge"/>
          <c:x val="0.17995128066578472"/>
          <c:y val="4.8792299431117424E-2"/>
        </c:manualLayout>
      </c:layout>
    </c:title>
    <c:plotArea>
      <c:layout>
        <c:manualLayout>
          <c:layoutTarget val="inner"/>
          <c:xMode val="edge"/>
          <c:yMode val="edge"/>
          <c:x val="0.19735025160071551"/>
          <c:y val="0.22975508195714386"/>
          <c:w val="0.61865116838869794"/>
          <c:h val="0.62451220111374417"/>
        </c:manualLayout>
      </c:layout>
      <c:lineChart>
        <c:grouping val="standard"/>
        <c:ser>
          <c:idx val="0"/>
          <c:order val="0"/>
          <c:tx>
            <c:strRef>
              <c:f>公私立XC100!$D$6</c:f>
              <c:strCache>
                <c:ptCount val="1"/>
                <c:pt idx="0">
                  <c:v>1 公立</c:v>
                </c:pt>
              </c:strCache>
            </c:strRef>
          </c:tx>
          <c:marker>
            <c:symbol val="none"/>
          </c:marker>
          <c:cat>
            <c:strRef>
              <c:f>公私立XC100!$F$5:$J$5</c:f>
              <c:strCache>
                <c:ptCount val="5"/>
                <c:pt idx="0">
                  <c:v>最高分</c:v>
                </c:pt>
                <c:pt idx="1">
                  <c:v>高分</c:v>
                </c:pt>
                <c:pt idx="2">
                  <c:v>中等</c:v>
                </c:pt>
                <c:pt idx="3">
                  <c:v>低分</c:v>
                </c:pt>
                <c:pt idx="4">
                  <c:v>最低分</c:v>
                </c:pt>
              </c:strCache>
            </c:strRef>
          </c:cat>
          <c:val>
            <c:numRef>
              <c:f>公私立XC100!$F$6:$J$6</c:f>
              <c:numCache>
                <c:formatCode>###0</c:formatCode>
                <c:ptCount val="5"/>
                <c:pt idx="0">
                  <c:v>161</c:v>
                </c:pt>
                <c:pt idx="1">
                  <c:v>94</c:v>
                </c:pt>
                <c:pt idx="2">
                  <c:v>61</c:v>
                </c:pt>
                <c:pt idx="3">
                  <c:v>6</c:v>
                </c:pt>
                <c:pt idx="4">
                  <c:v>5</c:v>
                </c:pt>
              </c:numCache>
            </c:numRef>
          </c:val>
        </c:ser>
        <c:ser>
          <c:idx val="1"/>
          <c:order val="1"/>
          <c:tx>
            <c:strRef>
              <c:f>公私立XC100!$D$10</c:f>
              <c:strCache>
                <c:ptCount val="1"/>
                <c:pt idx="0">
                  <c:v>2 私立</c:v>
                </c:pt>
              </c:strCache>
            </c:strRef>
          </c:tx>
          <c:marker>
            <c:symbol val="none"/>
          </c:marker>
          <c:cat>
            <c:strRef>
              <c:f>公私立XC100!$F$5:$J$5</c:f>
              <c:strCache>
                <c:ptCount val="5"/>
                <c:pt idx="0">
                  <c:v>最高分</c:v>
                </c:pt>
                <c:pt idx="1">
                  <c:v>高分</c:v>
                </c:pt>
                <c:pt idx="2">
                  <c:v>中等</c:v>
                </c:pt>
                <c:pt idx="3">
                  <c:v>低分</c:v>
                </c:pt>
                <c:pt idx="4">
                  <c:v>最低分</c:v>
                </c:pt>
              </c:strCache>
            </c:strRef>
          </c:cat>
          <c:val>
            <c:numRef>
              <c:f>公私立XC100!$F$10:$J$10</c:f>
              <c:numCache>
                <c:formatCode>###0</c:formatCode>
                <c:ptCount val="5"/>
                <c:pt idx="0">
                  <c:v>5</c:v>
                </c:pt>
                <c:pt idx="1">
                  <c:v>76</c:v>
                </c:pt>
                <c:pt idx="2">
                  <c:v>143</c:v>
                </c:pt>
                <c:pt idx="3">
                  <c:v>196</c:v>
                </c:pt>
                <c:pt idx="4">
                  <c:v>137</c:v>
                </c:pt>
              </c:numCache>
            </c:numRef>
          </c:val>
        </c:ser>
        <c:dLbls/>
        <c:marker val="1"/>
        <c:axId val="82607104"/>
        <c:axId val="82617088"/>
      </c:lineChart>
      <c:catAx>
        <c:axId val="82607104"/>
        <c:scaling>
          <c:orientation val="minMax"/>
        </c:scaling>
        <c:axPos val="b"/>
        <c:tickLblPos val="nextTo"/>
        <c:txPr>
          <a:bodyPr/>
          <a:lstStyle/>
          <a:p>
            <a:pPr>
              <a:defRPr sz="1000" b="1" i="0" baseline="0"/>
            </a:pPr>
            <a:endParaRPr lang="zh-TW"/>
          </a:p>
        </c:txPr>
        <c:crossAx val="82617088"/>
        <c:crosses val="autoZero"/>
        <c:auto val="1"/>
        <c:lblAlgn val="ctr"/>
        <c:lblOffset val="100"/>
      </c:catAx>
      <c:valAx>
        <c:axId val="82617088"/>
        <c:scaling>
          <c:orientation val="minMax"/>
          <c:max val="210"/>
        </c:scaling>
        <c:axPos val="l"/>
        <c:majorGridlines/>
        <c:title>
          <c:tx>
            <c:rich>
              <a:bodyPr rot="0" vert="wordArtVertRtl"/>
              <a:lstStyle/>
              <a:p>
                <a:pPr>
                  <a:defRPr/>
                </a:pPr>
                <a:r>
                  <a:rPr lang="zh-TW" altLang="en-US" sz="1600" dirty="0"/>
                  <a:t>學系數</a:t>
                </a:r>
              </a:p>
            </c:rich>
          </c:tx>
          <c:layout>
            <c:manualLayout>
              <c:xMode val="edge"/>
              <c:yMode val="edge"/>
              <c:x val="1.9575242668510087E-2"/>
              <c:y val="0.20534303970226903"/>
            </c:manualLayout>
          </c:layout>
        </c:title>
        <c:numFmt formatCode="###0" sourceLinked="1"/>
        <c:tickLblPos val="nextTo"/>
        <c:txPr>
          <a:bodyPr/>
          <a:lstStyle/>
          <a:p>
            <a:pPr>
              <a:defRPr sz="800" baseline="0"/>
            </a:pPr>
            <a:endParaRPr lang="zh-TW"/>
          </a:p>
        </c:txPr>
        <c:crossAx val="82607104"/>
        <c:crosses val="autoZero"/>
        <c:crossBetween val="between"/>
        <c:majorUnit val="30"/>
      </c:valAx>
    </c:plotArea>
    <c:legend>
      <c:legendPos val="r"/>
      <c:layout>
        <c:manualLayout>
          <c:xMode val="edge"/>
          <c:yMode val="edge"/>
          <c:x val="0.76929930765268573"/>
          <c:y val="0.43146879691430329"/>
          <c:w val="0.20522292993630573"/>
          <c:h val="0.34199363377450187"/>
        </c:manualLayout>
      </c:layout>
      <c:txPr>
        <a:bodyPr/>
        <a:lstStyle/>
        <a:p>
          <a:pPr>
            <a:defRPr sz="900" baseline="0"/>
          </a:pPr>
          <a:endParaRPr lang="zh-TW"/>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zh-TW"/>
  <c:chart>
    <c:title>
      <c:tx>
        <c:rich>
          <a:bodyPr/>
          <a:lstStyle/>
          <a:p>
            <a:pPr>
              <a:defRPr/>
            </a:pPr>
            <a:r>
              <a:rPr lang="en-US" altLang="zh-TW" sz="2400" dirty="0"/>
              <a:t>101</a:t>
            </a:r>
            <a:r>
              <a:rPr lang="zh-TW" altLang="en-US" sz="1100" dirty="0"/>
              <a:t>社會組指考分發最低分學系數</a:t>
            </a:r>
          </a:p>
        </c:rich>
      </c:tx>
      <c:layout>
        <c:manualLayout>
          <c:xMode val="edge"/>
          <c:yMode val="edge"/>
          <c:x val="0.18127862336283623"/>
          <c:y val="2.8653837845177721E-2"/>
        </c:manualLayout>
      </c:layout>
    </c:title>
    <c:plotArea>
      <c:layout>
        <c:manualLayout>
          <c:layoutTarget val="inner"/>
          <c:xMode val="edge"/>
          <c:yMode val="edge"/>
          <c:x val="0.19541029391413867"/>
          <c:y val="0.22239592426238355"/>
          <c:w val="0.6049429692997077"/>
          <c:h val="0.67542456702341747"/>
        </c:manualLayout>
      </c:layout>
      <c:lineChart>
        <c:grouping val="standard"/>
        <c:ser>
          <c:idx val="0"/>
          <c:order val="0"/>
          <c:tx>
            <c:strRef>
              <c:f>公私立XC101!$C$6</c:f>
              <c:strCache>
                <c:ptCount val="1"/>
                <c:pt idx="0">
                  <c:v>1 公立</c:v>
                </c:pt>
              </c:strCache>
            </c:strRef>
          </c:tx>
          <c:marker>
            <c:symbol val="none"/>
          </c:marker>
          <c:cat>
            <c:strRef>
              <c:f>公私立XC101!$E$5:$I$5</c:f>
              <c:strCache>
                <c:ptCount val="5"/>
                <c:pt idx="0">
                  <c:v>最高分</c:v>
                </c:pt>
                <c:pt idx="1">
                  <c:v>高分</c:v>
                </c:pt>
                <c:pt idx="2">
                  <c:v>中等</c:v>
                </c:pt>
                <c:pt idx="3">
                  <c:v>低分</c:v>
                </c:pt>
                <c:pt idx="4">
                  <c:v>最低分</c:v>
                </c:pt>
              </c:strCache>
            </c:strRef>
          </c:cat>
          <c:val>
            <c:numRef>
              <c:f>公私立XC101!$E$6:$I$6</c:f>
              <c:numCache>
                <c:formatCode>###0</c:formatCode>
                <c:ptCount val="5"/>
                <c:pt idx="0">
                  <c:v>134</c:v>
                </c:pt>
                <c:pt idx="1">
                  <c:v>118</c:v>
                </c:pt>
                <c:pt idx="2">
                  <c:v>63</c:v>
                </c:pt>
                <c:pt idx="3">
                  <c:v>13</c:v>
                </c:pt>
                <c:pt idx="4">
                  <c:v>1</c:v>
                </c:pt>
              </c:numCache>
            </c:numRef>
          </c:val>
        </c:ser>
        <c:ser>
          <c:idx val="1"/>
          <c:order val="1"/>
          <c:tx>
            <c:strRef>
              <c:f>公私立XC101!$C$10</c:f>
              <c:strCache>
                <c:ptCount val="1"/>
                <c:pt idx="0">
                  <c:v>2 私立</c:v>
                </c:pt>
              </c:strCache>
            </c:strRef>
          </c:tx>
          <c:marker>
            <c:symbol val="none"/>
          </c:marker>
          <c:cat>
            <c:strRef>
              <c:f>公私立XC101!$E$5:$I$5</c:f>
              <c:strCache>
                <c:ptCount val="5"/>
                <c:pt idx="0">
                  <c:v>最高分</c:v>
                </c:pt>
                <c:pt idx="1">
                  <c:v>高分</c:v>
                </c:pt>
                <c:pt idx="2">
                  <c:v>中等</c:v>
                </c:pt>
                <c:pt idx="3">
                  <c:v>低分</c:v>
                </c:pt>
                <c:pt idx="4">
                  <c:v>最低分</c:v>
                </c:pt>
              </c:strCache>
            </c:strRef>
          </c:cat>
          <c:val>
            <c:numRef>
              <c:f>公私立XC101!$E$10:$I$10</c:f>
              <c:numCache>
                <c:formatCode>###0</c:formatCode>
                <c:ptCount val="5"/>
                <c:pt idx="0">
                  <c:v>4</c:v>
                </c:pt>
                <c:pt idx="1">
                  <c:v>64</c:v>
                </c:pt>
                <c:pt idx="2">
                  <c:v>145</c:v>
                </c:pt>
                <c:pt idx="3">
                  <c:v>206</c:v>
                </c:pt>
                <c:pt idx="4">
                  <c:v>145</c:v>
                </c:pt>
              </c:numCache>
            </c:numRef>
          </c:val>
        </c:ser>
        <c:dLbls/>
        <c:marker val="1"/>
        <c:axId val="83290368"/>
        <c:axId val="69599232"/>
      </c:lineChart>
      <c:catAx>
        <c:axId val="83290368"/>
        <c:scaling>
          <c:orientation val="minMax"/>
        </c:scaling>
        <c:axPos val="b"/>
        <c:tickLblPos val="nextTo"/>
        <c:txPr>
          <a:bodyPr/>
          <a:lstStyle/>
          <a:p>
            <a:pPr>
              <a:defRPr sz="1000" b="1" i="0" baseline="0"/>
            </a:pPr>
            <a:endParaRPr lang="zh-TW"/>
          </a:p>
        </c:txPr>
        <c:crossAx val="69599232"/>
        <c:crosses val="autoZero"/>
        <c:auto val="1"/>
        <c:lblAlgn val="ctr"/>
        <c:lblOffset val="100"/>
      </c:catAx>
      <c:valAx>
        <c:axId val="69599232"/>
        <c:scaling>
          <c:orientation val="minMax"/>
          <c:max val="210"/>
        </c:scaling>
        <c:axPos val="l"/>
        <c:majorGridlines/>
        <c:title>
          <c:tx>
            <c:rich>
              <a:bodyPr rot="0" vert="wordArtVertRtl"/>
              <a:lstStyle/>
              <a:p>
                <a:pPr>
                  <a:defRPr/>
                </a:pPr>
                <a:r>
                  <a:rPr lang="zh-TW" altLang="en-US" sz="1600" dirty="0"/>
                  <a:t>學系數</a:t>
                </a:r>
              </a:p>
            </c:rich>
          </c:tx>
          <c:layout>
            <c:manualLayout>
              <c:xMode val="edge"/>
              <c:yMode val="edge"/>
              <c:x val="2.1325755471614291E-2"/>
              <c:y val="0.20932449813268622"/>
            </c:manualLayout>
          </c:layout>
        </c:title>
        <c:numFmt formatCode="###0" sourceLinked="1"/>
        <c:tickLblPos val="nextTo"/>
        <c:txPr>
          <a:bodyPr/>
          <a:lstStyle/>
          <a:p>
            <a:pPr>
              <a:defRPr sz="800" baseline="0"/>
            </a:pPr>
            <a:endParaRPr lang="zh-TW"/>
          </a:p>
        </c:txPr>
        <c:crossAx val="83290368"/>
        <c:crosses val="autoZero"/>
        <c:crossBetween val="between"/>
        <c:majorUnit val="30"/>
      </c:valAx>
    </c:plotArea>
    <c:legend>
      <c:legendPos val="r"/>
      <c:layout>
        <c:manualLayout>
          <c:xMode val="edge"/>
          <c:yMode val="edge"/>
          <c:x val="0.78852164574306549"/>
          <c:y val="0.44862646434346837"/>
          <c:w val="0.21147824411856783"/>
          <c:h val="0.34386457291925043"/>
        </c:manualLayout>
      </c:layout>
      <c:txPr>
        <a:bodyPr/>
        <a:lstStyle/>
        <a:p>
          <a:pPr>
            <a:defRPr sz="1000" baseline="0"/>
          </a:pPr>
          <a:endParaRPr lang="zh-TW"/>
        </a:p>
      </c:txPr>
    </c:legend>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A2332E-E59B-44D8-8AF8-C97638C600C4}"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zh-TW" altLang="en-US"/>
        </a:p>
      </dgm:t>
    </dgm:pt>
    <dgm:pt modelId="{0280F527-8984-45DE-897D-AFEF311682CB}">
      <dgm:prSet phldrT="[文字]"/>
      <dgm:spPr>
        <a:solidFill>
          <a:srgbClr val="4410C6"/>
        </a:solidFill>
      </dgm:spPr>
      <dgm:t>
        <a:bodyPr/>
        <a:lstStyle/>
        <a:p>
          <a:r>
            <a:rPr lang="zh-TW" altLang="en-US" b="1" dirty="0" smtClean="0"/>
            <a:t>多元升等</a:t>
          </a:r>
          <a:endParaRPr lang="zh-TW" altLang="en-US" b="1" dirty="0"/>
        </a:p>
      </dgm:t>
    </dgm:pt>
    <dgm:pt modelId="{84F59BE0-0652-4667-9144-70728CD1BACD}" type="parTrans" cxnId="{13CDBE5A-80C4-493B-833C-525601C9B24E}">
      <dgm:prSet/>
      <dgm:spPr/>
      <dgm:t>
        <a:bodyPr/>
        <a:lstStyle/>
        <a:p>
          <a:endParaRPr lang="zh-TW" altLang="en-US"/>
        </a:p>
      </dgm:t>
    </dgm:pt>
    <dgm:pt modelId="{932B16AB-568C-4CD1-9B97-A95AEBCDA405}" type="sibTrans" cxnId="{13CDBE5A-80C4-493B-833C-525601C9B24E}">
      <dgm:prSet/>
      <dgm:spPr/>
      <dgm:t>
        <a:bodyPr/>
        <a:lstStyle/>
        <a:p>
          <a:endParaRPr lang="zh-TW" altLang="en-US"/>
        </a:p>
      </dgm:t>
    </dgm:pt>
    <dgm:pt modelId="{4672156F-0EA4-454E-B6E4-BA54AC36517C}">
      <dgm:prSet phldrT="[文字]"/>
      <dgm:spPr>
        <a:solidFill>
          <a:srgbClr val="6B25B1"/>
        </a:solidFill>
      </dgm:spPr>
      <dgm:t>
        <a:bodyPr/>
        <a:lstStyle/>
        <a:p>
          <a:r>
            <a:rPr lang="zh-TW" altLang="en-US" dirty="0" smtClean="0">
              <a:latin typeface="標楷體" pitchFamily="65" charset="-120"/>
              <a:ea typeface="標楷體" pitchFamily="65" charset="-120"/>
            </a:rPr>
            <a:t>學校特色</a:t>
          </a:r>
          <a:endParaRPr lang="zh-TW" altLang="en-US" dirty="0">
            <a:latin typeface="標楷體" pitchFamily="65" charset="-120"/>
            <a:ea typeface="標楷體" pitchFamily="65" charset="-120"/>
          </a:endParaRPr>
        </a:p>
      </dgm:t>
    </dgm:pt>
    <dgm:pt modelId="{68018B55-92F6-47A3-89CA-05780EF47D5F}" type="parTrans" cxnId="{AEB8EF07-C6E1-40F7-8984-A188373CCA3A}">
      <dgm:prSet/>
      <dgm:spPr/>
      <dgm:t>
        <a:bodyPr/>
        <a:lstStyle/>
        <a:p>
          <a:endParaRPr lang="zh-TW" altLang="en-US"/>
        </a:p>
      </dgm:t>
    </dgm:pt>
    <dgm:pt modelId="{28CDA7AD-66ED-4818-9743-DD603BD09CDC}" type="sibTrans" cxnId="{AEB8EF07-C6E1-40F7-8984-A188373CCA3A}">
      <dgm:prSet/>
      <dgm:spPr/>
      <dgm:t>
        <a:bodyPr/>
        <a:lstStyle/>
        <a:p>
          <a:endParaRPr lang="zh-TW" altLang="en-US"/>
        </a:p>
      </dgm:t>
    </dgm:pt>
    <dgm:pt modelId="{93E63139-A542-4208-81A9-9CB27A866E6A}">
      <dgm:prSet phldrT="[文字]"/>
      <dgm:spPr>
        <a:solidFill>
          <a:srgbClr val="002060"/>
        </a:solidFill>
      </dgm:spPr>
      <dgm:t>
        <a:bodyPr/>
        <a:lstStyle/>
        <a:p>
          <a:r>
            <a:rPr lang="zh-TW" altLang="en-US" dirty="0" smtClean="0">
              <a:latin typeface="標楷體" pitchFamily="65" charset="-120"/>
              <a:ea typeface="標楷體" pitchFamily="65" charset="-120"/>
            </a:rPr>
            <a:t>教師效能</a:t>
          </a:r>
          <a:endParaRPr lang="zh-TW" altLang="en-US" dirty="0">
            <a:latin typeface="標楷體" pitchFamily="65" charset="-120"/>
            <a:ea typeface="標楷體" pitchFamily="65" charset="-120"/>
          </a:endParaRPr>
        </a:p>
      </dgm:t>
    </dgm:pt>
    <dgm:pt modelId="{35B6EFE1-43B0-4BF8-BDB9-B059DC186F39}" type="parTrans" cxnId="{01F2AB21-3F2E-45D8-9796-9F42BA2D6C3D}">
      <dgm:prSet/>
      <dgm:spPr/>
      <dgm:t>
        <a:bodyPr/>
        <a:lstStyle/>
        <a:p>
          <a:endParaRPr lang="zh-TW" altLang="en-US"/>
        </a:p>
      </dgm:t>
    </dgm:pt>
    <dgm:pt modelId="{5DF19203-A17F-48EA-B592-07714253AF71}" type="sibTrans" cxnId="{01F2AB21-3F2E-45D8-9796-9F42BA2D6C3D}">
      <dgm:prSet/>
      <dgm:spPr/>
      <dgm:t>
        <a:bodyPr/>
        <a:lstStyle/>
        <a:p>
          <a:endParaRPr lang="zh-TW" altLang="en-US"/>
        </a:p>
      </dgm:t>
    </dgm:pt>
    <dgm:pt modelId="{EADF3619-30B4-41F3-9AA4-ABCE269B9DFC}">
      <dgm:prSet phldrT="[文字]"/>
      <dgm:spPr>
        <a:solidFill>
          <a:srgbClr val="C00000"/>
        </a:solidFill>
      </dgm:spPr>
      <dgm:t>
        <a:bodyPr/>
        <a:lstStyle/>
        <a:p>
          <a:r>
            <a:rPr lang="zh-TW" altLang="en-US" dirty="0" smtClean="0">
              <a:latin typeface="標楷體" pitchFamily="65" charset="-120"/>
              <a:ea typeface="標楷體" pitchFamily="65" charset="-120"/>
            </a:rPr>
            <a:t>專業分工</a:t>
          </a:r>
          <a:endParaRPr lang="zh-TW" altLang="en-US" dirty="0">
            <a:latin typeface="標楷體" pitchFamily="65" charset="-120"/>
            <a:ea typeface="標楷體" pitchFamily="65" charset="-120"/>
          </a:endParaRPr>
        </a:p>
      </dgm:t>
    </dgm:pt>
    <dgm:pt modelId="{DBDFED2C-5E46-4326-AE83-F1A478764A6D}" type="parTrans" cxnId="{FE3E6577-AB65-434A-A3A7-7A46BA4804FA}">
      <dgm:prSet/>
      <dgm:spPr/>
      <dgm:t>
        <a:bodyPr/>
        <a:lstStyle/>
        <a:p>
          <a:endParaRPr lang="zh-TW" altLang="en-US"/>
        </a:p>
      </dgm:t>
    </dgm:pt>
    <dgm:pt modelId="{AB97DF23-C776-4B4C-8F17-86F201F1F4E8}" type="sibTrans" cxnId="{FE3E6577-AB65-434A-A3A7-7A46BA4804FA}">
      <dgm:prSet/>
      <dgm:spPr/>
      <dgm:t>
        <a:bodyPr/>
        <a:lstStyle/>
        <a:p>
          <a:endParaRPr lang="zh-TW" altLang="en-US"/>
        </a:p>
      </dgm:t>
    </dgm:pt>
    <dgm:pt modelId="{22CE7478-7CEE-406F-B689-8A04A0530994}" type="pres">
      <dgm:prSet presAssocID="{B5A2332E-E59B-44D8-8AF8-C97638C600C4}" presName="Name0" presStyleCnt="0">
        <dgm:presLayoutVars>
          <dgm:chMax val="1"/>
          <dgm:dir/>
          <dgm:animLvl val="ctr"/>
          <dgm:resizeHandles val="exact"/>
        </dgm:presLayoutVars>
      </dgm:prSet>
      <dgm:spPr/>
      <dgm:t>
        <a:bodyPr/>
        <a:lstStyle/>
        <a:p>
          <a:endParaRPr lang="zh-TW" altLang="en-US"/>
        </a:p>
      </dgm:t>
    </dgm:pt>
    <dgm:pt modelId="{DD5A611B-2BE2-4B89-A57A-BAA4B39CD2D4}" type="pres">
      <dgm:prSet presAssocID="{0280F527-8984-45DE-897D-AFEF311682CB}" presName="centerShape" presStyleLbl="node0" presStyleIdx="0" presStyleCnt="1"/>
      <dgm:spPr/>
      <dgm:t>
        <a:bodyPr/>
        <a:lstStyle/>
        <a:p>
          <a:endParaRPr lang="zh-TW" altLang="en-US"/>
        </a:p>
      </dgm:t>
    </dgm:pt>
    <dgm:pt modelId="{AE20DFA9-0AE5-499D-9169-4D35079C4006}" type="pres">
      <dgm:prSet presAssocID="{4672156F-0EA4-454E-B6E4-BA54AC36517C}" presName="node" presStyleLbl="node1" presStyleIdx="0" presStyleCnt="3">
        <dgm:presLayoutVars>
          <dgm:bulletEnabled val="1"/>
        </dgm:presLayoutVars>
      </dgm:prSet>
      <dgm:spPr/>
      <dgm:t>
        <a:bodyPr/>
        <a:lstStyle/>
        <a:p>
          <a:endParaRPr lang="zh-TW" altLang="en-US"/>
        </a:p>
      </dgm:t>
    </dgm:pt>
    <dgm:pt modelId="{13A21651-0234-4483-8A5D-A852EA372EB5}" type="pres">
      <dgm:prSet presAssocID="{4672156F-0EA4-454E-B6E4-BA54AC36517C}" presName="dummy" presStyleCnt="0"/>
      <dgm:spPr/>
    </dgm:pt>
    <dgm:pt modelId="{843560C4-A260-46B9-A9DB-08379FE0351F}" type="pres">
      <dgm:prSet presAssocID="{28CDA7AD-66ED-4818-9743-DD603BD09CDC}" presName="sibTrans" presStyleLbl="sibTrans2D1" presStyleIdx="0" presStyleCnt="3"/>
      <dgm:spPr/>
      <dgm:t>
        <a:bodyPr/>
        <a:lstStyle/>
        <a:p>
          <a:endParaRPr lang="zh-TW" altLang="en-US"/>
        </a:p>
      </dgm:t>
    </dgm:pt>
    <dgm:pt modelId="{8347B26B-F6C0-46C4-BC99-A680E5B2AD7E}" type="pres">
      <dgm:prSet presAssocID="{93E63139-A542-4208-81A9-9CB27A866E6A}" presName="node" presStyleLbl="node1" presStyleIdx="1" presStyleCnt="3">
        <dgm:presLayoutVars>
          <dgm:bulletEnabled val="1"/>
        </dgm:presLayoutVars>
      </dgm:prSet>
      <dgm:spPr/>
      <dgm:t>
        <a:bodyPr/>
        <a:lstStyle/>
        <a:p>
          <a:endParaRPr lang="zh-TW" altLang="en-US"/>
        </a:p>
      </dgm:t>
    </dgm:pt>
    <dgm:pt modelId="{3D522044-4D5B-41A9-88BF-B39B71AF4399}" type="pres">
      <dgm:prSet presAssocID="{93E63139-A542-4208-81A9-9CB27A866E6A}" presName="dummy" presStyleCnt="0"/>
      <dgm:spPr/>
    </dgm:pt>
    <dgm:pt modelId="{78D59715-5650-4BCE-9362-186026EE2784}" type="pres">
      <dgm:prSet presAssocID="{5DF19203-A17F-48EA-B592-07714253AF71}" presName="sibTrans" presStyleLbl="sibTrans2D1" presStyleIdx="1" presStyleCnt="3"/>
      <dgm:spPr/>
      <dgm:t>
        <a:bodyPr/>
        <a:lstStyle/>
        <a:p>
          <a:endParaRPr lang="zh-TW" altLang="en-US"/>
        </a:p>
      </dgm:t>
    </dgm:pt>
    <dgm:pt modelId="{FDBF0969-B1D3-4B8D-95DE-5E456B8222CB}" type="pres">
      <dgm:prSet presAssocID="{EADF3619-30B4-41F3-9AA4-ABCE269B9DFC}" presName="node" presStyleLbl="node1" presStyleIdx="2" presStyleCnt="3">
        <dgm:presLayoutVars>
          <dgm:bulletEnabled val="1"/>
        </dgm:presLayoutVars>
      </dgm:prSet>
      <dgm:spPr/>
      <dgm:t>
        <a:bodyPr/>
        <a:lstStyle/>
        <a:p>
          <a:endParaRPr lang="zh-TW" altLang="en-US"/>
        </a:p>
      </dgm:t>
    </dgm:pt>
    <dgm:pt modelId="{E1126E4A-543A-4422-9AA8-1595BFE34E5C}" type="pres">
      <dgm:prSet presAssocID="{EADF3619-30B4-41F3-9AA4-ABCE269B9DFC}" presName="dummy" presStyleCnt="0"/>
      <dgm:spPr/>
    </dgm:pt>
    <dgm:pt modelId="{E5D726D3-CD5D-414C-8B15-1FD2FF28E97B}" type="pres">
      <dgm:prSet presAssocID="{AB97DF23-C776-4B4C-8F17-86F201F1F4E8}" presName="sibTrans" presStyleLbl="sibTrans2D1" presStyleIdx="2" presStyleCnt="3"/>
      <dgm:spPr/>
      <dgm:t>
        <a:bodyPr/>
        <a:lstStyle/>
        <a:p>
          <a:endParaRPr lang="zh-TW" altLang="en-US"/>
        </a:p>
      </dgm:t>
    </dgm:pt>
  </dgm:ptLst>
  <dgm:cxnLst>
    <dgm:cxn modelId="{D7D980FD-8ECE-4975-9A52-F0535BDC366C}" type="presOf" srcId="{EADF3619-30B4-41F3-9AA4-ABCE269B9DFC}" destId="{FDBF0969-B1D3-4B8D-95DE-5E456B8222CB}" srcOrd="0" destOrd="0" presId="urn:microsoft.com/office/officeart/2005/8/layout/radial6"/>
    <dgm:cxn modelId="{56257D0A-267C-4F9D-80FE-120B94BB27F1}" type="presOf" srcId="{4672156F-0EA4-454E-B6E4-BA54AC36517C}" destId="{AE20DFA9-0AE5-499D-9169-4D35079C4006}" srcOrd="0" destOrd="0" presId="urn:microsoft.com/office/officeart/2005/8/layout/radial6"/>
    <dgm:cxn modelId="{13CDBE5A-80C4-493B-833C-525601C9B24E}" srcId="{B5A2332E-E59B-44D8-8AF8-C97638C600C4}" destId="{0280F527-8984-45DE-897D-AFEF311682CB}" srcOrd="0" destOrd="0" parTransId="{84F59BE0-0652-4667-9144-70728CD1BACD}" sibTransId="{932B16AB-568C-4CD1-9B97-A95AEBCDA405}"/>
    <dgm:cxn modelId="{1830D650-C484-4443-A409-14DFB07F60A3}" type="presOf" srcId="{28CDA7AD-66ED-4818-9743-DD603BD09CDC}" destId="{843560C4-A260-46B9-A9DB-08379FE0351F}" srcOrd="0" destOrd="0" presId="urn:microsoft.com/office/officeart/2005/8/layout/radial6"/>
    <dgm:cxn modelId="{3AAB6F16-F404-4BD0-B6E0-600E2E895E59}" type="presOf" srcId="{B5A2332E-E59B-44D8-8AF8-C97638C600C4}" destId="{22CE7478-7CEE-406F-B689-8A04A0530994}" srcOrd="0" destOrd="0" presId="urn:microsoft.com/office/officeart/2005/8/layout/radial6"/>
    <dgm:cxn modelId="{2D93755A-F5BA-47E7-93A5-9213B7A6C25C}" type="presOf" srcId="{5DF19203-A17F-48EA-B592-07714253AF71}" destId="{78D59715-5650-4BCE-9362-186026EE2784}" srcOrd="0" destOrd="0" presId="urn:microsoft.com/office/officeart/2005/8/layout/radial6"/>
    <dgm:cxn modelId="{01F2AB21-3F2E-45D8-9796-9F42BA2D6C3D}" srcId="{0280F527-8984-45DE-897D-AFEF311682CB}" destId="{93E63139-A542-4208-81A9-9CB27A866E6A}" srcOrd="1" destOrd="0" parTransId="{35B6EFE1-43B0-4BF8-BDB9-B059DC186F39}" sibTransId="{5DF19203-A17F-48EA-B592-07714253AF71}"/>
    <dgm:cxn modelId="{AEB8EF07-C6E1-40F7-8984-A188373CCA3A}" srcId="{0280F527-8984-45DE-897D-AFEF311682CB}" destId="{4672156F-0EA4-454E-B6E4-BA54AC36517C}" srcOrd="0" destOrd="0" parTransId="{68018B55-92F6-47A3-89CA-05780EF47D5F}" sibTransId="{28CDA7AD-66ED-4818-9743-DD603BD09CDC}"/>
    <dgm:cxn modelId="{FE3E6577-AB65-434A-A3A7-7A46BA4804FA}" srcId="{0280F527-8984-45DE-897D-AFEF311682CB}" destId="{EADF3619-30B4-41F3-9AA4-ABCE269B9DFC}" srcOrd="2" destOrd="0" parTransId="{DBDFED2C-5E46-4326-AE83-F1A478764A6D}" sibTransId="{AB97DF23-C776-4B4C-8F17-86F201F1F4E8}"/>
    <dgm:cxn modelId="{34FE3E34-47F7-4307-AE4B-29F631D98CFB}" type="presOf" srcId="{AB97DF23-C776-4B4C-8F17-86F201F1F4E8}" destId="{E5D726D3-CD5D-414C-8B15-1FD2FF28E97B}" srcOrd="0" destOrd="0" presId="urn:microsoft.com/office/officeart/2005/8/layout/radial6"/>
    <dgm:cxn modelId="{A111063A-2DD6-4531-9DC2-B3A4F8A4B175}" type="presOf" srcId="{0280F527-8984-45DE-897D-AFEF311682CB}" destId="{DD5A611B-2BE2-4B89-A57A-BAA4B39CD2D4}" srcOrd="0" destOrd="0" presId="urn:microsoft.com/office/officeart/2005/8/layout/radial6"/>
    <dgm:cxn modelId="{FE2DA765-EB40-42B8-9A40-21C3A88DF744}" type="presOf" srcId="{93E63139-A542-4208-81A9-9CB27A866E6A}" destId="{8347B26B-F6C0-46C4-BC99-A680E5B2AD7E}" srcOrd="0" destOrd="0" presId="urn:microsoft.com/office/officeart/2005/8/layout/radial6"/>
    <dgm:cxn modelId="{751C28C3-92C7-4C93-84DF-4F23F7DDC33C}" type="presParOf" srcId="{22CE7478-7CEE-406F-B689-8A04A0530994}" destId="{DD5A611B-2BE2-4B89-A57A-BAA4B39CD2D4}" srcOrd="0" destOrd="0" presId="urn:microsoft.com/office/officeart/2005/8/layout/radial6"/>
    <dgm:cxn modelId="{4140E7DA-7F5B-4331-ABE9-86915B798DC3}" type="presParOf" srcId="{22CE7478-7CEE-406F-B689-8A04A0530994}" destId="{AE20DFA9-0AE5-499D-9169-4D35079C4006}" srcOrd="1" destOrd="0" presId="urn:microsoft.com/office/officeart/2005/8/layout/radial6"/>
    <dgm:cxn modelId="{F339444E-C374-49FE-ACF3-5EB93D30E7D3}" type="presParOf" srcId="{22CE7478-7CEE-406F-B689-8A04A0530994}" destId="{13A21651-0234-4483-8A5D-A852EA372EB5}" srcOrd="2" destOrd="0" presId="urn:microsoft.com/office/officeart/2005/8/layout/radial6"/>
    <dgm:cxn modelId="{D23410D8-B149-4E03-8599-6529FBE42ED1}" type="presParOf" srcId="{22CE7478-7CEE-406F-B689-8A04A0530994}" destId="{843560C4-A260-46B9-A9DB-08379FE0351F}" srcOrd="3" destOrd="0" presId="urn:microsoft.com/office/officeart/2005/8/layout/radial6"/>
    <dgm:cxn modelId="{A229C246-0A8A-438D-BA14-F79E3E48730B}" type="presParOf" srcId="{22CE7478-7CEE-406F-B689-8A04A0530994}" destId="{8347B26B-F6C0-46C4-BC99-A680E5B2AD7E}" srcOrd="4" destOrd="0" presId="urn:microsoft.com/office/officeart/2005/8/layout/radial6"/>
    <dgm:cxn modelId="{EF024E50-6F4A-42B3-9C1C-02C1B4867960}" type="presParOf" srcId="{22CE7478-7CEE-406F-B689-8A04A0530994}" destId="{3D522044-4D5B-41A9-88BF-B39B71AF4399}" srcOrd="5" destOrd="0" presId="urn:microsoft.com/office/officeart/2005/8/layout/radial6"/>
    <dgm:cxn modelId="{C07E27E1-CB82-435D-B639-923A9B50750F}" type="presParOf" srcId="{22CE7478-7CEE-406F-B689-8A04A0530994}" destId="{78D59715-5650-4BCE-9362-186026EE2784}" srcOrd="6" destOrd="0" presId="urn:microsoft.com/office/officeart/2005/8/layout/radial6"/>
    <dgm:cxn modelId="{D3076CE3-CC13-4405-975B-3BAC8053CE35}" type="presParOf" srcId="{22CE7478-7CEE-406F-B689-8A04A0530994}" destId="{FDBF0969-B1D3-4B8D-95DE-5E456B8222CB}" srcOrd="7" destOrd="0" presId="urn:microsoft.com/office/officeart/2005/8/layout/radial6"/>
    <dgm:cxn modelId="{D9207CEF-DE8A-4F9C-9336-099E48FB7A05}" type="presParOf" srcId="{22CE7478-7CEE-406F-B689-8A04A0530994}" destId="{E1126E4A-543A-4422-9AA8-1595BFE34E5C}" srcOrd="8" destOrd="0" presId="urn:microsoft.com/office/officeart/2005/8/layout/radial6"/>
    <dgm:cxn modelId="{CFAB07A0-8524-4339-AFFF-919E4E1A4AB0}" type="presParOf" srcId="{22CE7478-7CEE-406F-B689-8A04A0530994}" destId="{E5D726D3-CD5D-414C-8B15-1FD2FF28E97B}" srcOrd="9"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1272A7C-6538-48EA-BD12-690B42F3434D}"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zh-TW" altLang="en-US"/>
        </a:p>
      </dgm:t>
    </dgm:pt>
    <dgm:pt modelId="{EEAC7576-44BB-4404-A0AB-A43E497A4731}">
      <dgm:prSet phldrT="[文字]" custT="1"/>
      <dgm:spPr/>
      <dgm:t>
        <a:bodyPr/>
        <a:lstStyle/>
        <a:p>
          <a:endParaRPr lang="en-US" altLang="zh-TW" sz="1400" dirty="0" smtClean="0"/>
        </a:p>
        <a:p>
          <a:r>
            <a:rPr lang="zh-TW" altLang="en-US" sz="2400" b="1" dirty="0" smtClean="0"/>
            <a:t>引言</a:t>
          </a:r>
          <a:endParaRPr lang="zh-TW" altLang="en-US" sz="2400" b="1" dirty="0"/>
        </a:p>
      </dgm:t>
    </dgm:pt>
    <dgm:pt modelId="{386D1448-C082-4EE6-A702-9073001F8BED}" type="parTrans" cxnId="{ACD6970D-8C62-4A82-90DB-54D1700C937E}">
      <dgm:prSet/>
      <dgm:spPr/>
      <dgm:t>
        <a:bodyPr/>
        <a:lstStyle/>
        <a:p>
          <a:endParaRPr lang="zh-TW" altLang="en-US"/>
        </a:p>
      </dgm:t>
    </dgm:pt>
    <dgm:pt modelId="{7A8B99CE-187A-4CBF-90FC-990AC7011FAA}" type="sibTrans" cxnId="{ACD6970D-8C62-4A82-90DB-54D1700C937E}">
      <dgm:prSet/>
      <dgm:spPr/>
      <dgm:t>
        <a:bodyPr/>
        <a:lstStyle/>
        <a:p>
          <a:endParaRPr lang="zh-TW" altLang="en-US"/>
        </a:p>
      </dgm:t>
    </dgm:pt>
    <dgm:pt modelId="{515BE435-3E17-4386-82FC-6F4B1C9AAB8C}">
      <dgm:prSet phldrT="[文字]" custT="1"/>
      <dgm:spPr/>
      <dgm:t>
        <a:bodyPr/>
        <a:lstStyle/>
        <a:p>
          <a:endParaRPr lang="en-US" altLang="zh-TW" sz="1900" dirty="0" smtClean="0"/>
        </a:p>
        <a:p>
          <a:r>
            <a:rPr lang="zh-TW" altLang="en-US" sz="2400" b="1" dirty="0" smtClean="0"/>
            <a:t>方法</a:t>
          </a:r>
          <a:endParaRPr lang="zh-TW" altLang="en-US" sz="2400" b="1" dirty="0"/>
        </a:p>
      </dgm:t>
    </dgm:pt>
    <dgm:pt modelId="{C5BE7021-3BDB-47F6-93AF-C42E1EB3180B}" type="parTrans" cxnId="{17CC325E-202F-45F2-B15A-15D506535794}">
      <dgm:prSet/>
      <dgm:spPr/>
      <dgm:t>
        <a:bodyPr/>
        <a:lstStyle/>
        <a:p>
          <a:endParaRPr lang="zh-TW" altLang="en-US"/>
        </a:p>
      </dgm:t>
    </dgm:pt>
    <dgm:pt modelId="{E4A5365B-194C-4766-A4E5-8E324B6FA636}" type="sibTrans" cxnId="{17CC325E-202F-45F2-B15A-15D506535794}">
      <dgm:prSet/>
      <dgm:spPr/>
      <dgm:t>
        <a:bodyPr/>
        <a:lstStyle/>
        <a:p>
          <a:endParaRPr lang="zh-TW" altLang="en-US"/>
        </a:p>
      </dgm:t>
    </dgm:pt>
    <dgm:pt modelId="{1AD95E6B-EE77-45FE-9980-18DAF5B1E9B7}">
      <dgm:prSet phldrT="[文字]" custT="1"/>
      <dgm:spPr/>
      <dgm:t>
        <a:bodyPr/>
        <a:lstStyle/>
        <a:p>
          <a:endParaRPr lang="en-US" altLang="zh-TW" sz="1900" dirty="0" smtClean="0"/>
        </a:p>
        <a:p>
          <a:r>
            <a:rPr lang="zh-TW" altLang="en-US" sz="2400" b="1" dirty="0" smtClean="0"/>
            <a:t>結果</a:t>
          </a:r>
          <a:endParaRPr lang="zh-TW" altLang="en-US" sz="2400" b="1" dirty="0"/>
        </a:p>
      </dgm:t>
    </dgm:pt>
    <dgm:pt modelId="{0A891DD6-9C39-4CBC-A49D-8DE2AD87900D}" type="parTrans" cxnId="{EB090390-113C-4581-9D69-1550D50F0183}">
      <dgm:prSet/>
      <dgm:spPr/>
      <dgm:t>
        <a:bodyPr/>
        <a:lstStyle/>
        <a:p>
          <a:endParaRPr lang="zh-TW" altLang="en-US"/>
        </a:p>
      </dgm:t>
    </dgm:pt>
    <dgm:pt modelId="{C3F0EFD7-1494-48FA-99E4-80C4166B5F11}" type="sibTrans" cxnId="{EB090390-113C-4581-9D69-1550D50F0183}">
      <dgm:prSet/>
      <dgm:spPr/>
      <dgm:t>
        <a:bodyPr/>
        <a:lstStyle/>
        <a:p>
          <a:endParaRPr lang="zh-TW" altLang="en-US"/>
        </a:p>
      </dgm:t>
    </dgm:pt>
    <dgm:pt modelId="{2B5013AE-587A-403C-A92B-2BD816E0D2BC}">
      <dgm:prSet phldrT="[文字]" custT="1"/>
      <dgm:spPr/>
      <dgm:t>
        <a:bodyPr/>
        <a:lstStyle/>
        <a:p>
          <a:endParaRPr lang="en-US" altLang="zh-TW" sz="1900" dirty="0" smtClean="0"/>
        </a:p>
        <a:p>
          <a:r>
            <a:rPr lang="zh-TW" altLang="en-US" sz="2400" b="1" dirty="0" smtClean="0">
              <a:latin typeface="+mj-ea"/>
              <a:ea typeface="+mj-ea"/>
            </a:rPr>
            <a:t>討論</a:t>
          </a:r>
          <a:endParaRPr lang="zh-TW" altLang="en-US" sz="2400" b="1" dirty="0">
            <a:latin typeface="+mj-ea"/>
            <a:ea typeface="+mj-ea"/>
          </a:endParaRPr>
        </a:p>
      </dgm:t>
    </dgm:pt>
    <dgm:pt modelId="{51BF827B-FA35-4A3D-8E22-E4E5DB94C21F}" type="parTrans" cxnId="{0903B393-6518-473B-8066-C48C0325D4E9}">
      <dgm:prSet/>
      <dgm:spPr/>
      <dgm:t>
        <a:bodyPr/>
        <a:lstStyle/>
        <a:p>
          <a:endParaRPr lang="zh-TW" altLang="en-US"/>
        </a:p>
      </dgm:t>
    </dgm:pt>
    <dgm:pt modelId="{3A217D42-12E1-4CD7-B0A3-B0FEE33A51FF}" type="sibTrans" cxnId="{0903B393-6518-473B-8066-C48C0325D4E9}">
      <dgm:prSet/>
      <dgm:spPr/>
      <dgm:t>
        <a:bodyPr/>
        <a:lstStyle/>
        <a:p>
          <a:endParaRPr lang="zh-TW" altLang="en-US"/>
        </a:p>
      </dgm:t>
    </dgm:pt>
    <dgm:pt modelId="{5A801242-AB71-4E5C-A342-3110995893B6}" type="pres">
      <dgm:prSet presAssocID="{71272A7C-6538-48EA-BD12-690B42F3434D}" presName="arrowDiagram" presStyleCnt="0">
        <dgm:presLayoutVars>
          <dgm:chMax val="5"/>
          <dgm:dir/>
          <dgm:resizeHandles val="exact"/>
        </dgm:presLayoutVars>
      </dgm:prSet>
      <dgm:spPr/>
      <dgm:t>
        <a:bodyPr/>
        <a:lstStyle/>
        <a:p>
          <a:endParaRPr lang="zh-TW" altLang="en-US"/>
        </a:p>
      </dgm:t>
    </dgm:pt>
    <dgm:pt modelId="{1F23D6FB-137F-427B-9673-EB6E7CA29C87}" type="pres">
      <dgm:prSet presAssocID="{71272A7C-6538-48EA-BD12-690B42F3434D}" presName="arrow" presStyleLbl="bgShp" presStyleIdx="0" presStyleCnt="1"/>
      <dgm:spPr>
        <a:solidFill>
          <a:srgbClr val="CC6600"/>
        </a:solidFill>
      </dgm:spPr>
    </dgm:pt>
    <dgm:pt modelId="{8330B0EE-9DCC-4AB6-9F27-75BB97DCB30D}" type="pres">
      <dgm:prSet presAssocID="{71272A7C-6538-48EA-BD12-690B42F3434D}" presName="arrowDiagram4" presStyleCnt="0"/>
      <dgm:spPr/>
    </dgm:pt>
    <dgm:pt modelId="{1CC5EB3B-1579-4F1B-9522-0CF73C2CAEE5}" type="pres">
      <dgm:prSet presAssocID="{EEAC7576-44BB-4404-A0AB-A43E497A4731}" presName="bullet4a" presStyleLbl="node1" presStyleIdx="0" presStyleCnt="4"/>
      <dgm:spPr/>
    </dgm:pt>
    <dgm:pt modelId="{BD17017D-340C-41DA-89FE-CA9E6C107063}" type="pres">
      <dgm:prSet presAssocID="{EEAC7576-44BB-4404-A0AB-A43E497A4731}" presName="textBox4a" presStyleLbl="revTx" presStyleIdx="0" presStyleCnt="4" custScaleX="61755">
        <dgm:presLayoutVars>
          <dgm:bulletEnabled val="1"/>
        </dgm:presLayoutVars>
      </dgm:prSet>
      <dgm:spPr/>
      <dgm:t>
        <a:bodyPr/>
        <a:lstStyle/>
        <a:p>
          <a:endParaRPr lang="zh-TW" altLang="en-US"/>
        </a:p>
      </dgm:t>
    </dgm:pt>
    <dgm:pt modelId="{D835AFCF-D79A-46AA-9AEF-6BE595B9EE9D}" type="pres">
      <dgm:prSet presAssocID="{515BE435-3E17-4386-82FC-6F4B1C9AAB8C}" presName="bullet4b" presStyleLbl="node1" presStyleIdx="1" presStyleCnt="4"/>
      <dgm:spPr/>
    </dgm:pt>
    <dgm:pt modelId="{D34314A2-7F60-4D0D-8829-4C1A97D16D17}" type="pres">
      <dgm:prSet presAssocID="{515BE435-3E17-4386-82FC-6F4B1C9AAB8C}" presName="textBox4b" presStyleLbl="revTx" presStyleIdx="1" presStyleCnt="4" custScaleX="65921">
        <dgm:presLayoutVars>
          <dgm:bulletEnabled val="1"/>
        </dgm:presLayoutVars>
      </dgm:prSet>
      <dgm:spPr/>
      <dgm:t>
        <a:bodyPr/>
        <a:lstStyle/>
        <a:p>
          <a:endParaRPr lang="zh-TW" altLang="en-US"/>
        </a:p>
      </dgm:t>
    </dgm:pt>
    <dgm:pt modelId="{7349DB40-3C44-4086-A107-752FD95E0023}" type="pres">
      <dgm:prSet presAssocID="{1AD95E6B-EE77-45FE-9980-18DAF5B1E9B7}" presName="bullet4c" presStyleLbl="node1" presStyleIdx="2" presStyleCnt="4"/>
      <dgm:spPr/>
    </dgm:pt>
    <dgm:pt modelId="{677C0056-C9F5-4BBC-BC2F-5EFE12A4F85E}" type="pres">
      <dgm:prSet presAssocID="{1AD95E6B-EE77-45FE-9980-18DAF5B1E9B7}" presName="textBox4c" presStyleLbl="revTx" presStyleIdx="2" presStyleCnt="4" custScaleX="59175" custLinFactNeighborX="-9797" custLinFactNeighborY="3023">
        <dgm:presLayoutVars>
          <dgm:bulletEnabled val="1"/>
        </dgm:presLayoutVars>
      </dgm:prSet>
      <dgm:spPr/>
      <dgm:t>
        <a:bodyPr/>
        <a:lstStyle/>
        <a:p>
          <a:endParaRPr lang="zh-TW" altLang="en-US"/>
        </a:p>
      </dgm:t>
    </dgm:pt>
    <dgm:pt modelId="{FBA2B0C9-D10D-481F-8FDD-5EAAF5878CA8}" type="pres">
      <dgm:prSet presAssocID="{2B5013AE-587A-403C-A92B-2BD816E0D2BC}" presName="bullet4d" presStyleLbl="node1" presStyleIdx="3" presStyleCnt="4"/>
      <dgm:spPr/>
    </dgm:pt>
    <dgm:pt modelId="{3708DAEB-7108-402D-997E-43ED8D4E8C4A}" type="pres">
      <dgm:prSet presAssocID="{2B5013AE-587A-403C-A92B-2BD816E0D2BC}" presName="textBox4d" presStyleLbl="revTx" presStyleIdx="3" presStyleCnt="4" custScaleX="85809" custLinFactNeighborX="-26690" custLinFactNeighborY="7178">
        <dgm:presLayoutVars>
          <dgm:bulletEnabled val="1"/>
        </dgm:presLayoutVars>
      </dgm:prSet>
      <dgm:spPr/>
      <dgm:t>
        <a:bodyPr/>
        <a:lstStyle/>
        <a:p>
          <a:endParaRPr lang="zh-TW" altLang="en-US"/>
        </a:p>
      </dgm:t>
    </dgm:pt>
  </dgm:ptLst>
  <dgm:cxnLst>
    <dgm:cxn modelId="{EB090390-113C-4581-9D69-1550D50F0183}" srcId="{71272A7C-6538-48EA-BD12-690B42F3434D}" destId="{1AD95E6B-EE77-45FE-9980-18DAF5B1E9B7}" srcOrd="2" destOrd="0" parTransId="{0A891DD6-9C39-4CBC-A49D-8DE2AD87900D}" sibTransId="{C3F0EFD7-1494-48FA-99E4-80C4166B5F11}"/>
    <dgm:cxn modelId="{17CC325E-202F-45F2-B15A-15D506535794}" srcId="{71272A7C-6538-48EA-BD12-690B42F3434D}" destId="{515BE435-3E17-4386-82FC-6F4B1C9AAB8C}" srcOrd="1" destOrd="0" parTransId="{C5BE7021-3BDB-47F6-93AF-C42E1EB3180B}" sibTransId="{E4A5365B-194C-4766-A4E5-8E324B6FA636}"/>
    <dgm:cxn modelId="{528EDCCE-BA99-4167-87AB-857102BBBF78}" type="presOf" srcId="{71272A7C-6538-48EA-BD12-690B42F3434D}" destId="{5A801242-AB71-4E5C-A342-3110995893B6}" srcOrd="0" destOrd="0" presId="urn:microsoft.com/office/officeart/2005/8/layout/arrow2"/>
    <dgm:cxn modelId="{020191F9-C30F-4DE2-A7B6-7DBA6CD7A968}" type="presOf" srcId="{515BE435-3E17-4386-82FC-6F4B1C9AAB8C}" destId="{D34314A2-7F60-4D0D-8829-4C1A97D16D17}" srcOrd="0" destOrd="0" presId="urn:microsoft.com/office/officeart/2005/8/layout/arrow2"/>
    <dgm:cxn modelId="{0903B393-6518-473B-8066-C48C0325D4E9}" srcId="{71272A7C-6538-48EA-BD12-690B42F3434D}" destId="{2B5013AE-587A-403C-A92B-2BD816E0D2BC}" srcOrd="3" destOrd="0" parTransId="{51BF827B-FA35-4A3D-8E22-E4E5DB94C21F}" sibTransId="{3A217D42-12E1-4CD7-B0A3-B0FEE33A51FF}"/>
    <dgm:cxn modelId="{5CA79E12-0F68-4CD9-9223-E87966B63C15}" type="presOf" srcId="{2B5013AE-587A-403C-A92B-2BD816E0D2BC}" destId="{3708DAEB-7108-402D-997E-43ED8D4E8C4A}" srcOrd="0" destOrd="0" presId="urn:microsoft.com/office/officeart/2005/8/layout/arrow2"/>
    <dgm:cxn modelId="{134D9920-DC92-4466-924C-E8A14DB0C86C}" type="presOf" srcId="{1AD95E6B-EE77-45FE-9980-18DAF5B1E9B7}" destId="{677C0056-C9F5-4BBC-BC2F-5EFE12A4F85E}" srcOrd="0" destOrd="0" presId="urn:microsoft.com/office/officeart/2005/8/layout/arrow2"/>
    <dgm:cxn modelId="{74F09B52-1535-4B0E-B477-9B35ACE4AD91}" type="presOf" srcId="{EEAC7576-44BB-4404-A0AB-A43E497A4731}" destId="{BD17017D-340C-41DA-89FE-CA9E6C107063}" srcOrd="0" destOrd="0" presId="urn:microsoft.com/office/officeart/2005/8/layout/arrow2"/>
    <dgm:cxn modelId="{ACD6970D-8C62-4A82-90DB-54D1700C937E}" srcId="{71272A7C-6538-48EA-BD12-690B42F3434D}" destId="{EEAC7576-44BB-4404-A0AB-A43E497A4731}" srcOrd="0" destOrd="0" parTransId="{386D1448-C082-4EE6-A702-9073001F8BED}" sibTransId="{7A8B99CE-187A-4CBF-90FC-990AC7011FAA}"/>
    <dgm:cxn modelId="{C39AC6F8-CF3C-4112-839C-9D96CF26DF12}" type="presParOf" srcId="{5A801242-AB71-4E5C-A342-3110995893B6}" destId="{1F23D6FB-137F-427B-9673-EB6E7CA29C87}" srcOrd="0" destOrd="0" presId="urn:microsoft.com/office/officeart/2005/8/layout/arrow2"/>
    <dgm:cxn modelId="{0F9452A2-F9A6-46A5-90A7-EF0C7A63D0E8}" type="presParOf" srcId="{5A801242-AB71-4E5C-A342-3110995893B6}" destId="{8330B0EE-9DCC-4AB6-9F27-75BB97DCB30D}" srcOrd="1" destOrd="0" presId="urn:microsoft.com/office/officeart/2005/8/layout/arrow2"/>
    <dgm:cxn modelId="{1637A322-BBDA-488F-948E-A69A3D8C6568}" type="presParOf" srcId="{8330B0EE-9DCC-4AB6-9F27-75BB97DCB30D}" destId="{1CC5EB3B-1579-4F1B-9522-0CF73C2CAEE5}" srcOrd="0" destOrd="0" presId="urn:microsoft.com/office/officeart/2005/8/layout/arrow2"/>
    <dgm:cxn modelId="{C0DC2645-3724-442D-9740-93FBFC4A1411}" type="presParOf" srcId="{8330B0EE-9DCC-4AB6-9F27-75BB97DCB30D}" destId="{BD17017D-340C-41DA-89FE-CA9E6C107063}" srcOrd="1" destOrd="0" presId="urn:microsoft.com/office/officeart/2005/8/layout/arrow2"/>
    <dgm:cxn modelId="{8E3092F7-67E3-4A6B-989F-92145EA5D54D}" type="presParOf" srcId="{8330B0EE-9DCC-4AB6-9F27-75BB97DCB30D}" destId="{D835AFCF-D79A-46AA-9AEF-6BE595B9EE9D}" srcOrd="2" destOrd="0" presId="urn:microsoft.com/office/officeart/2005/8/layout/arrow2"/>
    <dgm:cxn modelId="{B11C1694-8E10-4070-BBD7-9B8E2A232A35}" type="presParOf" srcId="{8330B0EE-9DCC-4AB6-9F27-75BB97DCB30D}" destId="{D34314A2-7F60-4D0D-8829-4C1A97D16D17}" srcOrd="3" destOrd="0" presId="urn:microsoft.com/office/officeart/2005/8/layout/arrow2"/>
    <dgm:cxn modelId="{4C1D5889-ADA7-4322-BC44-68F13DAF2958}" type="presParOf" srcId="{8330B0EE-9DCC-4AB6-9F27-75BB97DCB30D}" destId="{7349DB40-3C44-4086-A107-752FD95E0023}" srcOrd="4" destOrd="0" presId="urn:microsoft.com/office/officeart/2005/8/layout/arrow2"/>
    <dgm:cxn modelId="{B0D19CF7-D933-4169-B52E-5765EB661EF5}" type="presParOf" srcId="{8330B0EE-9DCC-4AB6-9F27-75BB97DCB30D}" destId="{677C0056-C9F5-4BBC-BC2F-5EFE12A4F85E}" srcOrd="5" destOrd="0" presId="urn:microsoft.com/office/officeart/2005/8/layout/arrow2"/>
    <dgm:cxn modelId="{65E0D16C-E31E-4EB6-9C61-363EA7587FE4}" type="presParOf" srcId="{8330B0EE-9DCC-4AB6-9F27-75BB97DCB30D}" destId="{FBA2B0C9-D10D-481F-8FDD-5EAAF5878CA8}" srcOrd="6" destOrd="0" presId="urn:microsoft.com/office/officeart/2005/8/layout/arrow2"/>
    <dgm:cxn modelId="{FD86C480-855E-4595-ADDA-60B21FEE89B7}" type="presParOf" srcId="{8330B0EE-9DCC-4AB6-9F27-75BB97DCB30D}" destId="{3708DAEB-7108-402D-997E-43ED8D4E8C4A}" srcOrd="7" destOrd="0" presId="urn:microsoft.com/office/officeart/2005/8/layout/arrow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FA4E79F-6531-4912-849E-DD71554CD858}" type="doc">
      <dgm:prSet loTypeId="urn:microsoft.com/office/officeart/2005/8/layout/vList5" loCatId="list" qsTypeId="urn:microsoft.com/office/officeart/2005/8/quickstyle/simple4" qsCatId="simple" csTypeId="urn:microsoft.com/office/officeart/2005/8/colors/colorful4" csCatId="colorful" phldr="1"/>
      <dgm:spPr/>
      <dgm:t>
        <a:bodyPr/>
        <a:lstStyle/>
        <a:p>
          <a:endParaRPr lang="zh-TW" altLang="en-US"/>
        </a:p>
      </dgm:t>
    </dgm:pt>
    <dgm:pt modelId="{44E53188-D6CC-42AA-B15A-C1FED945696A}">
      <dgm:prSet custT="1"/>
      <dgm:spPr/>
      <dgm:t>
        <a:bodyPr/>
        <a:lstStyle/>
        <a:p>
          <a:pPr rtl="0"/>
          <a:r>
            <a:rPr lang="zh-TW" sz="2300" dirty="0" smtClean="0">
              <a:latin typeface="Times New Roman" pitchFamily="18" charset="0"/>
              <a:ea typeface="標楷體" pitchFamily="65" charset="-120"/>
              <a:cs typeface="Times New Roman" pitchFamily="18" charset="0"/>
            </a:rPr>
            <a:t>專責單位</a:t>
          </a:r>
          <a:endParaRPr lang="en-US" sz="2300" dirty="0">
            <a:latin typeface="Times New Roman" pitchFamily="18" charset="0"/>
            <a:ea typeface="標楷體" pitchFamily="65" charset="-120"/>
            <a:cs typeface="Times New Roman" pitchFamily="18" charset="0"/>
          </a:endParaRPr>
        </a:p>
      </dgm:t>
    </dgm:pt>
    <dgm:pt modelId="{714E40C8-443D-4A81-B382-9AA508D0B0AA}" type="parTrans" cxnId="{D7E04D9B-EA89-47DF-A044-D5D9698AE9A7}">
      <dgm:prSet/>
      <dgm:spPr/>
      <dgm:t>
        <a:bodyPr/>
        <a:lstStyle/>
        <a:p>
          <a:endParaRPr lang="zh-TW" altLang="en-US">
            <a:latin typeface="Times New Roman" pitchFamily="18" charset="0"/>
            <a:ea typeface="標楷體" pitchFamily="65" charset="-120"/>
            <a:cs typeface="Times New Roman" pitchFamily="18" charset="0"/>
          </a:endParaRPr>
        </a:p>
      </dgm:t>
    </dgm:pt>
    <dgm:pt modelId="{FDCF6A2F-5E31-415E-8E13-DE7EF91DEF72}" type="sibTrans" cxnId="{D7E04D9B-EA89-47DF-A044-D5D9698AE9A7}">
      <dgm:prSet/>
      <dgm:spPr/>
      <dgm:t>
        <a:bodyPr/>
        <a:lstStyle/>
        <a:p>
          <a:endParaRPr lang="zh-TW" altLang="en-US">
            <a:latin typeface="Times New Roman" pitchFamily="18" charset="0"/>
            <a:ea typeface="標楷體" pitchFamily="65" charset="-120"/>
            <a:cs typeface="Times New Roman" pitchFamily="18" charset="0"/>
          </a:endParaRPr>
        </a:p>
      </dgm:t>
    </dgm:pt>
    <dgm:pt modelId="{9B23633E-846E-43C6-8F3D-DFD153A99A86}">
      <dgm:prSet custT="1"/>
      <dgm:spPr/>
      <dgm:t>
        <a:bodyPr/>
        <a:lstStyle/>
        <a:p>
          <a:pPr rtl="0"/>
          <a:r>
            <a:rPr lang="zh-TW" altLang="en-US" sz="2000" dirty="0" smtClean="0">
              <a:latin typeface="Times New Roman" pitchFamily="18" charset="0"/>
              <a:ea typeface="標楷體" pitchFamily="65" charset="-120"/>
              <a:cs typeface="Times New Roman" pitchFamily="18" charset="0"/>
            </a:rPr>
            <a:t>教師多元升等專案辦公室</a:t>
          </a:r>
          <a:r>
            <a:rPr lang="en-US" sz="2000" dirty="0" smtClean="0">
              <a:latin typeface="Times New Roman" pitchFamily="18" charset="0"/>
              <a:ea typeface="標楷體" pitchFamily="65" charset="-120"/>
              <a:cs typeface="Times New Roman" pitchFamily="18" charset="0"/>
            </a:rPr>
            <a:t>=</a:t>
          </a:r>
          <a:r>
            <a:rPr lang="zh-TW" sz="2000" dirty="0" smtClean="0">
              <a:latin typeface="Times New Roman" pitchFamily="18" charset="0"/>
              <a:ea typeface="標楷體" pitchFamily="65" charset="-120"/>
              <a:cs typeface="Times New Roman" pitchFamily="18" charset="0"/>
            </a:rPr>
            <a:t>教學發展中心</a:t>
          </a:r>
          <a:r>
            <a:rPr lang="en-US" sz="2000" dirty="0" smtClean="0">
              <a:latin typeface="Times New Roman" pitchFamily="18" charset="0"/>
              <a:ea typeface="標楷體" pitchFamily="65" charset="-120"/>
              <a:cs typeface="Times New Roman" pitchFamily="18" charset="0"/>
            </a:rPr>
            <a:t>+</a:t>
          </a:r>
          <a:r>
            <a:rPr lang="zh-TW" sz="2000" dirty="0" smtClean="0">
              <a:latin typeface="Times New Roman" pitchFamily="18" charset="0"/>
              <a:ea typeface="標楷體" pitchFamily="65" charset="-120"/>
              <a:cs typeface="Times New Roman" pitchFamily="18" charset="0"/>
            </a:rPr>
            <a:t>人事室 </a:t>
          </a:r>
          <a:r>
            <a:rPr lang="en-US" sz="2000" dirty="0" smtClean="0">
              <a:latin typeface="Times New Roman" pitchFamily="18" charset="0"/>
              <a:ea typeface="標楷體" pitchFamily="65" charset="-120"/>
              <a:cs typeface="Times New Roman" pitchFamily="18" charset="0"/>
            </a:rPr>
            <a:t>+</a:t>
          </a:r>
          <a:r>
            <a:rPr lang="zh-TW" sz="2000" dirty="0" smtClean="0">
              <a:latin typeface="Times New Roman" pitchFamily="18" charset="0"/>
              <a:ea typeface="標楷體" pitchFamily="65" charset="-120"/>
              <a:cs typeface="Times New Roman" pitchFamily="18" charset="0"/>
            </a:rPr>
            <a:t> 教務處</a:t>
          </a:r>
          <a:r>
            <a:rPr lang="en-US" sz="2000" dirty="0" smtClean="0">
              <a:latin typeface="Times New Roman" pitchFamily="18" charset="0"/>
              <a:ea typeface="標楷體" pitchFamily="65" charset="-120"/>
              <a:cs typeface="Times New Roman" pitchFamily="18" charset="0"/>
            </a:rPr>
            <a:t>+</a:t>
          </a:r>
          <a:r>
            <a:rPr lang="zh-TW" sz="2000" dirty="0" smtClean="0">
              <a:latin typeface="Times New Roman" pitchFamily="18" charset="0"/>
              <a:ea typeface="標楷體" pitchFamily="65" charset="-120"/>
              <a:cs typeface="Times New Roman" pitchFamily="18" charset="0"/>
            </a:rPr>
            <a:t>研發處</a:t>
          </a:r>
          <a:endParaRPr lang="en-US" sz="2000" dirty="0">
            <a:latin typeface="Times New Roman" pitchFamily="18" charset="0"/>
            <a:ea typeface="標楷體" pitchFamily="65" charset="-120"/>
            <a:cs typeface="Times New Roman" pitchFamily="18" charset="0"/>
          </a:endParaRPr>
        </a:p>
      </dgm:t>
    </dgm:pt>
    <dgm:pt modelId="{3849D75E-873B-43F6-8551-96FBC53E2BE7}" type="parTrans" cxnId="{5797AEAB-F6B1-4AB8-A729-8466C9364AC6}">
      <dgm:prSet/>
      <dgm:spPr/>
      <dgm:t>
        <a:bodyPr/>
        <a:lstStyle/>
        <a:p>
          <a:endParaRPr lang="zh-TW" altLang="en-US">
            <a:latin typeface="Times New Roman" pitchFamily="18" charset="0"/>
            <a:ea typeface="標楷體" pitchFamily="65" charset="-120"/>
            <a:cs typeface="Times New Roman" pitchFamily="18" charset="0"/>
          </a:endParaRPr>
        </a:p>
      </dgm:t>
    </dgm:pt>
    <dgm:pt modelId="{0CE62014-CE4F-4402-96F7-6D88754F3E44}" type="sibTrans" cxnId="{5797AEAB-F6B1-4AB8-A729-8466C9364AC6}">
      <dgm:prSet/>
      <dgm:spPr/>
      <dgm:t>
        <a:bodyPr/>
        <a:lstStyle/>
        <a:p>
          <a:endParaRPr lang="zh-TW" altLang="en-US">
            <a:latin typeface="Times New Roman" pitchFamily="18" charset="0"/>
            <a:ea typeface="標楷體" pitchFamily="65" charset="-120"/>
            <a:cs typeface="Times New Roman" pitchFamily="18" charset="0"/>
          </a:endParaRPr>
        </a:p>
      </dgm:t>
    </dgm:pt>
    <dgm:pt modelId="{5B9C158D-7F42-4D03-836C-9C7F29304321}">
      <dgm:prSet custT="1"/>
      <dgm:spPr/>
      <dgm:t>
        <a:bodyPr/>
        <a:lstStyle/>
        <a:p>
          <a:pPr rtl="0"/>
          <a:r>
            <a:rPr lang="zh-TW" sz="2300" dirty="0" smtClean="0">
              <a:latin typeface="Times New Roman" pitchFamily="18" charset="0"/>
              <a:ea typeface="標楷體" pitchFamily="65" charset="-120"/>
              <a:cs typeface="Times New Roman" pitchFamily="18" charset="0"/>
            </a:rPr>
            <a:t>教學創新計畫</a:t>
          </a:r>
          <a:endParaRPr lang="en-US" sz="2300" dirty="0">
            <a:latin typeface="Times New Roman" pitchFamily="18" charset="0"/>
            <a:ea typeface="標楷體" pitchFamily="65" charset="-120"/>
            <a:cs typeface="Times New Roman" pitchFamily="18" charset="0"/>
          </a:endParaRPr>
        </a:p>
      </dgm:t>
    </dgm:pt>
    <dgm:pt modelId="{E2C855D1-ECB2-404D-8A7A-8F8D0324E3FD}" type="parTrans" cxnId="{80C16985-563E-4BBC-8DA4-18A48447EC80}">
      <dgm:prSet/>
      <dgm:spPr/>
      <dgm:t>
        <a:bodyPr/>
        <a:lstStyle/>
        <a:p>
          <a:endParaRPr lang="zh-TW" altLang="en-US">
            <a:latin typeface="Times New Roman" pitchFamily="18" charset="0"/>
            <a:ea typeface="標楷體" pitchFamily="65" charset="-120"/>
            <a:cs typeface="Times New Roman" pitchFamily="18" charset="0"/>
          </a:endParaRPr>
        </a:p>
      </dgm:t>
    </dgm:pt>
    <dgm:pt modelId="{D4EB57C7-1BB7-4169-B794-D66C13C2C884}" type="sibTrans" cxnId="{80C16985-563E-4BBC-8DA4-18A48447EC80}">
      <dgm:prSet/>
      <dgm:spPr/>
      <dgm:t>
        <a:bodyPr/>
        <a:lstStyle/>
        <a:p>
          <a:endParaRPr lang="zh-TW" altLang="en-US">
            <a:latin typeface="Times New Roman" pitchFamily="18" charset="0"/>
            <a:ea typeface="標楷體" pitchFamily="65" charset="-120"/>
            <a:cs typeface="Times New Roman" pitchFamily="18" charset="0"/>
          </a:endParaRPr>
        </a:p>
      </dgm:t>
    </dgm:pt>
    <dgm:pt modelId="{B2592A36-1750-4711-AECB-1D0AB27D9F9B}">
      <dgm:prSet custT="1"/>
      <dgm:spPr/>
      <dgm:t>
        <a:bodyPr/>
        <a:lstStyle/>
        <a:p>
          <a:pPr rtl="0"/>
          <a:r>
            <a:rPr lang="zh-TW" sz="2000" dirty="0" smtClean="0">
              <a:latin typeface="Times New Roman" pitchFamily="18" charset="0"/>
              <a:ea typeface="標楷體" pitchFamily="65" charset="-120"/>
              <a:cs typeface="Times New Roman" pitchFamily="18" charset="0"/>
            </a:rPr>
            <a:t>方案型教學升等準備</a:t>
          </a:r>
          <a:endParaRPr lang="en-US" sz="2000" dirty="0">
            <a:latin typeface="Times New Roman" pitchFamily="18" charset="0"/>
            <a:ea typeface="標楷體" pitchFamily="65" charset="-120"/>
            <a:cs typeface="Times New Roman" pitchFamily="18" charset="0"/>
          </a:endParaRPr>
        </a:p>
      </dgm:t>
    </dgm:pt>
    <dgm:pt modelId="{F715C304-BD3A-4CCB-BF57-9C6B04AEAAA3}" type="parTrans" cxnId="{00F7F00A-7C94-4A80-A4FD-137A5FE59F51}">
      <dgm:prSet/>
      <dgm:spPr/>
      <dgm:t>
        <a:bodyPr/>
        <a:lstStyle/>
        <a:p>
          <a:endParaRPr lang="zh-TW" altLang="en-US">
            <a:latin typeface="Times New Roman" pitchFamily="18" charset="0"/>
            <a:ea typeface="標楷體" pitchFamily="65" charset="-120"/>
            <a:cs typeface="Times New Roman" pitchFamily="18" charset="0"/>
          </a:endParaRPr>
        </a:p>
      </dgm:t>
    </dgm:pt>
    <dgm:pt modelId="{94FC7E10-22D1-4900-9A4D-91A3F5D0A090}" type="sibTrans" cxnId="{00F7F00A-7C94-4A80-A4FD-137A5FE59F51}">
      <dgm:prSet/>
      <dgm:spPr/>
      <dgm:t>
        <a:bodyPr/>
        <a:lstStyle/>
        <a:p>
          <a:endParaRPr lang="zh-TW" altLang="en-US">
            <a:latin typeface="Times New Roman" pitchFamily="18" charset="0"/>
            <a:ea typeface="標楷體" pitchFamily="65" charset="-120"/>
            <a:cs typeface="Times New Roman" pitchFamily="18" charset="0"/>
          </a:endParaRPr>
        </a:p>
      </dgm:t>
    </dgm:pt>
    <dgm:pt modelId="{DE2B0AC1-1CD1-468C-B8EA-EF3BBFAA7B97}">
      <dgm:prSet custT="1"/>
      <dgm:spPr/>
      <dgm:t>
        <a:bodyPr/>
        <a:lstStyle/>
        <a:p>
          <a:pPr rtl="0"/>
          <a:r>
            <a:rPr lang="zh-TW" sz="2300" dirty="0" smtClean="0">
              <a:latin typeface="Times New Roman" pitchFamily="18" charset="0"/>
              <a:ea typeface="標楷體" pitchFamily="65" charset="-120"/>
              <a:cs typeface="Times New Roman" pitchFamily="18" charset="0"/>
            </a:rPr>
            <a:t>教學輔導追蹤資料庫</a:t>
          </a:r>
          <a:endParaRPr lang="en-US" sz="2300" dirty="0">
            <a:latin typeface="Times New Roman" pitchFamily="18" charset="0"/>
            <a:ea typeface="標楷體" pitchFamily="65" charset="-120"/>
            <a:cs typeface="Times New Roman" pitchFamily="18" charset="0"/>
          </a:endParaRPr>
        </a:p>
      </dgm:t>
    </dgm:pt>
    <dgm:pt modelId="{DE9AB7AE-7EFA-4E4F-8018-E54461160F74}" type="parTrans" cxnId="{63DB1C41-7660-4D5B-9D8C-C4610EC937FE}">
      <dgm:prSet/>
      <dgm:spPr/>
      <dgm:t>
        <a:bodyPr/>
        <a:lstStyle/>
        <a:p>
          <a:endParaRPr lang="zh-TW" altLang="en-US">
            <a:latin typeface="Times New Roman" pitchFamily="18" charset="0"/>
            <a:ea typeface="標楷體" pitchFamily="65" charset="-120"/>
            <a:cs typeface="Times New Roman" pitchFamily="18" charset="0"/>
          </a:endParaRPr>
        </a:p>
      </dgm:t>
    </dgm:pt>
    <dgm:pt modelId="{680F6F98-DACD-49F2-B489-9DBF7E4A4DAD}" type="sibTrans" cxnId="{63DB1C41-7660-4D5B-9D8C-C4610EC937FE}">
      <dgm:prSet/>
      <dgm:spPr/>
      <dgm:t>
        <a:bodyPr/>
        <a:lstStyle/>
        <a:p>
          <a:endParaRPr lang="zh-TW" altLang="en-US">
            <a:latin typeface="Times New Roman" pitchFamily="18" charset="0"/>
            <a:ea typeface="標楷體" pitchFamily="65" charset="-120"/>
            <a:cs typeface="Times New Roman" pitchFamily="18" charset="0"/>
          </a:endParaRPr>
        </a:p>
      </dgm:t>
    </dgm:pt>
    <dgm:pt modelId="{5F67F466-5E36-4F7E-95F4-97E848D4CD4F}">
      <dgm:prSet custT="1"/>
      <dgm:spPr/>
      <dgm:t>
        <a:bodyPr/>
        <a:lstStyle/>
        <a:p>
          <a:pPr rtl="0"/>
          <a:r>
            <a:rPr lang="zh-TW" altLang="en-US" sz="2000" dirty="0" smtClean="0">
              <a:latin typeface="Times New Roman" pitchFamily="18" charset="0"/>
              <a:ea typeface="標楷體" pitchFamily="65" charset="-120"/>
              <a:cs typeface="Times New Roman" pitchFamily="18" charset="0"/>
            </a:rPr>
            <a:t>教學實務研究資源</a:t>
          </a:r>
          <a:endParaRPr lang="zh-TW" altLang="en-US" sz="2000" dirty="0">
            <a:latin typeface="Times New Roman" pitchFamily="18" charset="0"/>
            <a:ea typeface="標楷體" pitchFamily="65" charset="-120"/>
            <a:cs typeface="Times New Roman" pitchFamily="18" charset="0"/>
          </a:endParaRPr>
        </a:p>
      </dgm:t>
    </dgm:pt>
    <dgm:pt modelId="{9B758ED3-D84C-4722-BA08-B3BDB17DDB99}" type="parTrans" cxnId="{59818C4B-C05C-484C-AE4D-2BA9D1228202}">
      <dgm:prSet/>
      <dgm:spPr/>
      <dgm:t>
        <a:bodyPr/>
        <a:lstStyle/>
        <a:p>
          <a:endParaRPr lang="zh-TW" altLang="en-US">
            <a:latin typeface="Times New Roman" pitchFamily="18" charset="0"/>
            <a:ea typeface="標楷體" pitchFamily="65" charset="-120"/>
            <a:cs typeface="Times New Roman" pitchFamily="18" charset="0"/>
          </a:endParaRPr>
        </a:p>
      </dgm:t>
    </dgm:pt>
    <dgm:pt modelId="{128DA813-9388-4BD3-BD6B-6E7CC0A4782B}" type="sibTrans" cxnId="{59818C4B-C05C-484C-AE4D-2BA9D1228202}">
      <dgm:prSet/>
      <dgm:spPr/>
      <dgm:t>
        <a:bodyPr/>
        <a:lstStyle/>
        <a:p>
          <a:endParaRPr lang="zh-TW" altLang="en-US">
            <a:latin typeface="Times New Roman" pitchFamily="18" charset="0"/>
            <a:ea typeface="標楷體" pitchFamily="65" charset="-120"/>
            <a:cs typeface="Times New Roman" pitchFamily="18" charset="0"/>
          </a:endParaRPr>
        </a:p>
      </dgm:t>
    </dgm:pt>
    <dgm:pt modelId="{23C3C5E4-0215-4B84-B6F1-3DA9CFDEB194}">
      <dgm:prSet custT="1"/>
      <dgm:spPr/>
      <dgm:t>
        <a:bodyPr/>
        <a:lstStyle/>
        <a:p>
          <a:pPr rtl="0"/>
          <a:r>
            <a:rPr lang="zh-TW" sz="2300" dirty="0" smtClean="0">
              <a:latin typeface="Times New Roman" pitchFamily="18" charset="0"/>
              <a:ea typeface="標楷體" pitchFamily="65" charset="-120"/>
              <a:cs typeface="Times New Roman" pitchFamily="18" charset="0"/>
            </a:rPr>
            <a:t>網站及論文發表</a:t>
          </a:r>
          <a:endParaRPr lang="en-US" sz="2300" dirty="0">
            <a:latin typeface="Times New Roman" pitchFamily="18" charset="0"/>
            <a:ea typeface="標楷體" pitchFamily="65" charset="-120"/>
            <a:cs typeface="Times New Roman" pitchFamily="18" charset="0"/>
          </a:endParaRPr>
        </a:p>
      </dgm:t>
    </dgm:pt>
    <dgm:pt modelId="{CE6B2F34-220F-4B14-97E7-294C7F036BA3}" type="parTrans" cxnId="{7853437D-4D36-40C5-A728-4164FBDC7DDF}">
      <dgm:prSet/>
      <dgm:spPr/>
      <dgm:t>
        <a:bodyPr/>
        <a:lstStyle/>
        <a:p>
          <a:endParaRPr lang="zh-TW" altLang="en-US">
            <a:latin typeface="Times New Roman" pitchFamily="18" charset="0"/>
            <a:ea typeface="標楷體" pitchFamily="65" charset="-120"/>
            <a:cs typeface="Times New Roman" pitchFamily="18" charset="0"/>
          </a:endParaRPr>
        </a:p>
      </dgm:t>
    </dgm:pt>
    <dgm:pt modelId="{1065AF58-864F-42CC-8E24-F2F174494074}" type="sibTrans" cxnId="{7853437D-4D36-40C5-A728-4164FBDC7DDF}">
      <dgm:prSet/>
      <dgm:spPr/>
      <dgm:t>
        <a:bodyPr/>
        <a:lstStyle/>
        <a:p>
          <a:endParaRPr lang="zh-TW" altLang="en-US">
            <a:latin typeface="Times New Roman" pitchFamily="18" charset="0"/>
            <a:ea typeface="標楷體" pitchFamily="65" charset="-120"/>
            <a:cs typeface="Times New Roman" pitchFamily="18" charset="0"/>
          </a:endParaRPr>
        </a:p>
      </dgm:t>
    </dgm:pt>
    <dgm:pt modelId="{9C34A2F5-86FA-451E-97E5-9AAE57A1B97B}">
      <dgm:prSet custT="1"/>
      <dgm:spPr/>
      <dgm:t>
        <a:bodyPr/>
        <a:lstStyle/>
        <a:p>
          <a:pPr rtl="0"/>
          <a:r>
            <a:rPr lang="zh-TW" sz="2000" dirty="0" smtClean="0">
              <a:latin typeface="Times New Roman" pitchFamily="18" charset="0"/>
              <a:ea typeface="標楷體" pitchFamily="65" charset="-120"/>
              <a:cs typeface="Times New Roman" pitchFamily="18" charset="0"/>
            </a:rPr>
            <a:t>共識形成與發表觀摩</a:t>
          </a:r>
          <a:endParaRPr lang="en-US" sz="2000" dirty="0">
            <a:latin typeface="Times New Roman" pitchFamily="18" charset="0"/>
            <a:ea typeface="標楷體" pitchFamily="65" charset="-120"/>
            <a:cs typeface="Times New Roman" pitchFamily="18" charset="0"/>
          </a:endParaRPr>
        </a:p>
      </dgm:t>
    </dgm:pt>
    <dgm:pt modelId="{E0BF5B70-3AE8-4668-B597-0BE1DA161868}" type="parTrans" cxnId="{8327B0C2-4E2C-42F2-851B-1CB6AB9E8C0A}">
      <dgm:prSet/>
      <dgm:spPr/>
      <dgm:t>
        <a:bodyPr/>
        <a:lstStyle/>
        <a:p>
          <a:endParaRPr lang="zh-TW" altLang="en-US">
            <a:latin typeface="Times New Roman" pitchFamily="18" charset="0"/>
            <a:ea typeface="標楷體" pitchFamily="65" charset="-120"/>
            <a:cs typeface="Times New Roman" pitchFamily="18" charset="0"/>
          </a:endParaRPr>
        </a:p>
      </dgm:t>
    </dgm:pt>
    <dgm:pt modelId="{4306CAF0-585B-48D1-91BB-8CE86740B425}" type="sibTrans" cxnId="{8327B0C2-4E2C-42F2-851B-1CB6AB9E8C0A}">
      <dgm:prSet/>
      <dgm:spPr/>
      <dgm:t>
        <a:bodyPr/>
        <a:lstStyle/>
        <a:p>
          <a:endParaRPr lang="zh-TW" altLang="en-US">
            <a:latin typeface="Times New Roman" pitchFamily="18" charset="0"/>
            <a:ea typeface="標楷體" pitchFamily="65" charset="-120"/>
            <a:cs typeface="Times New Roman" pitchFamily="18" charset="0"/>
          </a:endParaRPr>
        </a:p>
      </dgm:t>
    </dgm:pt>
    <dgm:pt modelId="{FF0A43C2-3D71-43ED-9846-E668559B1462}">
      <dgm:prSet custT="1"/>
      <dgm:spPr/>
      <dgm:t>
        <a:bodyPr/>
        <a:lstStyle/>
        <a:p>
          <a:pPr rtl="0"/>
          <a:r>
            <a:rPr lang="zh-TW" sz="2300" dirty="0" smtClean="0">
              <a:latin typeface="Times New Roman" pitchFamily="18" charset="0"/>
              <a:ea typeface="標楷體" pitchFamily="65" charset="-120"/>
              <a:cs typeface="Times New Roman" pitchFamily="18" charset="0"/>
            </a:rPr>
            <a:t>教學研究社群</a:t>
          </a:r>
          <a:endParaRPr lang="en-US" sz="2300" dirty="0">
            <a:latin typeface="Times New Roman" pitchFamily="18" charset="0"/>
            <a:ea typeface="標楷體" pitchFamily="65" charset="-120"/>
            <a:cs typeface="Times New Roman" pitchFamily="18" charset="0"/>
          </a:endParaRPr>
        </a:p>
      </dgm:t>
    </dgm:pt>
    <dgm:pt modelId="{2A88C332-FC15-4B97-9EF5-1AE97BDA3584}" type="parTrans" cxnId="{7BC09BFF-790D-46A2-A010-53007D959B4D}">
      <dgm:prSet/>
      <dgm:spPr/>
      <dgm:t>
        <a:bodyPr/>
        <a:lstStyle/>
        <a:p>
          <a:endParaRPr lang="zh-TW" altLang="en-US">
            <a:latin typeface="Times New Roman" pitchFamily="18" charset="0"/>
            <a:ea typeface="標楷體" pitchFamily="65" charset="-120"/>
            <a:cs typeface="Times New Roman" pitchFamily="18" charset="0"/>
          </a:endParaRPr>
        </a:p>
      </dgm:t>
    </dgm:pt>
    <dgm:pt modelId="{F71C2B4C-D771-45B0-8E65-0E9F6BBFD07B}" type="sibTrans" cxnId="{7BC09BFF-790D-46A2-A010-53007D959B4D}">
      <dgm:prSet/>
      <dgm:spPr/>
      <dgm:t>
        <a:bodyPr/>
        <a:lstStyle/>
        <a:p>
          <a:endParaRPr lang="zh-TW" altLang="en-US">
            <a:latin typeface="Times New Roman" pitchFamily="18" charset="0"/>
            <a:ea typeface="標楷體" pitchFamily="65" charset="-120"/>
            <a:cs typeface="Times New Roman" pitchFamily="18" charset="0"/>
          </a:endParaRPr>
        </a:p>
      </dgm:t>
    </dgm:pt>
    <dgm:pt modelId="{4F135D8D-13AC-42B0-92F6-B965A189D415}">
      <dgm:prSet custT="1"/>
      <dgm:spPr/>
      <dgm:t>
        <a:bodyPr/>
        <a:lstStyle/>
        <a:p>
          <a:pPr rtl="0"/>
          <a:r>
            <a:rPr lang="zh-TW" sz="2000" dirty="0" smtClean="0">
              <a:latin typeface="Times New Roman" pitchFamily="18" charset="0"/>
              <a:ea typeface="標楷體" pitchFamily="65" charset="-120"/>
              <a:cs typeface="Times New Roman" pitchFamily="18" charset="0"/>
            </a:rPr>
            <a:t>互助</a:t>
          </a:r>
          <a:r>
            <a:rPr lang="zh-TW" sz="2000" dirty="0" smtClean="0">
              <a:latin typeface="Times New Roman" pitchFamily="18" charset="0"/>
              <a:ea typeface="標楷體" pitchFamily="65" charset="-120"/>
              <a:cs typeface="Times New Roman" pitchFamily="18" charset="0"/>
            </a:rPr>
            <a:t>發展</a:t>
          </a:r>
          <a:r>
            <a:rPr lang="en-US" altLang="zh-TW" sz="2000" dirty="0" smtClean="0">
              <a:latin typeface="Times New Roman" pitchFamily="18" charset="0"/>
              <a:ea typeface="標楷體" pitchFamily="65" charset="-120"/>
              <a:cs typeface="Times New Roman" pitchFamily="18" charset="0"/>
            </a:rPr>
            <a:t>+</a:t>
          </a:r>
          <a:r>
            <a:rPr lang="zh-TW" altLang="en-US" sz="2000" dirty="0" smtClean="0">
              <a:solidFill>
                <a:srgbClr val="FF0000"/>
              </a:solidFill>
              <a:latin typeface="Times New Roman" pitchFamily="18" charset="0"/>
              <a:ea typeface="標楷體" pitchFamily="65" charset="-120"/>
              <a:cs typeface="Times New Roman" pitchFamily="18" charset="0"/>
            </a:rPr>
            <a:t>研究補助</a:t>
          </a:r>
          <a:endParaRPr lang="en-US" sz="2000" dirty="0">
            <a:solidFill>
              <a:srgbClr val="FF0000"/>
            </a:solidFill>
            <a:latin typeface="Times New Roman" pitchFamily="18" charset="0"/>
            <a:ea typeface="標楷體" pitchFamily="65" charset="-120"/>
            <a:cs typeface="Times New Roman" pitchFamily="18" charset="0"/>
          </a:endParaRPr>
        </a:p>
      </dgm:t>
    </dgm:pt>
    <dgm:pt modelId="{903E79A6-3A19-4DE0-BC95-F730DEBAD64C}" type="parTrans" cxnId="{F0BD7078-D4EE-4164-9FA3-8D8EE0B037E0}">
      <dgm:prSet/>
      <dgm:spPr/>
      <dgm:t>
        <a:bodyPr/>
        <a:lstStyle/>
        <a:p>
          <a:endParaRPr lang="zh-TW" altLang="en-US">
            <a:latin typeface="Times New Roman" pitchFamily="18" charset="0"/>
            <a:ea typeface="標楷體" pitchFamily="65" charset="-120"/>
            <a:cs typeface="Times New Roman" pitchFamily="18" charset="0"/>
          </a:endParaRPr>
        </a:p>
      </dgm:t>
    </dgm:pt>
    <dgm:pt modelId="{2E67C848-BF74-4038-827D-8D1F0B95A513}" type="sibTrans" cxnId="{F0BD7078-D4EE-4164-9FA3-8D8EE0B037E0}">
      <dgm:prSet/>
      <dgm:spPr/>
      <dgm:t>
        <a:bodyPr/>
        <a:lstStyle/>
        <a:p>
          <a:endParaRPr lang="zh-TW" altLang="en-US">
            <a:latin typeface="Times New Roman" pitchFamily="18" charset="0"/>
            <a:ea typeface="標楷體" pitchFamily="65" charset="-120"/>
            <a:cs typeface="Times New Roman" pitchFamily="18" charset="0"/>
          </a:endParaRPr>
        </a:p>
      </dgm:t>
    </dgm:pt>
    <dgm:pt modelId="{EFACA0AD-3DA5-489C-B195-29E05D7BF777}">
      <dgm:prSet custT="1"/>
      <dgm:spPr/>
      <dgm:t>
        <a:bodyPr/>
        <a:lstStyle/>
        <a:p>
          <a:pPr rtl="0"/>
          <a:r>
            <a:rPr lang="zh-TW" sz="2300" dirty="0" smtClean="0">
              <a:latin typeface="Times New Roman" pitchFamily="18" charset="0"/>
              <a:ea typeface="標楷體" pitchFamily="65" charset="-120"/>
              <a:cs typeface="Times New Roman" pitchFamily="18" charset="0"/>
            </a:rPr>
            <a:t>研習活動</a:t>
          </a:r>
          <a:endParaRPr lang="en-US" sz="2300" dirty="0">
            <a:latin typeface="Times New Roman" pitchFamily="18" charset="0"/>
            <a:ea typeface="標楷體" pitchFamily="65" charset="-120"/>
            <a:cs typeface="Times New Roman" pitchFamily="18" charset="0"/>
          </a:endParaRPr>
        </a:p>
      </dgm:t>
    </dgm:pt>
    <dgm:pt modelId="{6E367030-4C55-48D4-BD3D-399C243370CA}" type="parTrans" cxnId="{C8143BA9-591A-40C5-AA12-794913AB31C1}">
      <dgm:prSet/>
      <dgm:spPr/>
      <dgm:t>
        <a:bodyPr/>
        <a:lstStyle/>
        <a:p>
          <a:endParaRPr lang="zh-TW" altLang="en-US">
            <a:latin typeface="Times New Roman" pitchFamily="18" charset="0"/>
            <a:ea typeface="標楷體" pitchFamily="65" charset="-120"/>
            <a:cs typeface="Times New Roman" pitchFamily="18" charset="0"/>
          </a:endParaRPr>
        </a:p>
      </dgm:t>
    </dgm:pt>
    <dgm:pt modelId="{8393046F-BAAE-4F74-B0B1-6076CAFC349F}" type="sibTrans" cxnId="{C8143BA9-591A-40C5-AA12-794913AB31C1}">
      <dgm:prSet/>
      <dgm:spPr/>
      <dgm:t>
        <a:bodyPr/>
        <a:lstStyle/>
        <a:p>
          <a:endParaRPr lang="zh-TW" altLang="en-US">
            <a:latin typeface="Times New Roman" pitchFamily="18" charset="0"/>
            <a:ea typeface="標楷體" pitchFamily="65" charset="-120"/>
            <a:cs typeface="Times New Roman" pitchFamily="18" charset="0"/>
          </a:endParaRPr>
        </a:p>
      </dgm:t>
    </dgm:pt>
    <dgm:pt modelId="{DD3B775F-DD5A-4494-9D9C-8742AD985C89}">
      <dgm:prSet custT="1"/>
      <dgm:spPr/>
      <dgm:t>
        <a:bodyPr/>
        <a:lstStyle/>
        <a:p>
          <a:pPr rtl="0"/>
          <a:r>
            <a:rPr lang="zh-TW" sz="2000" dirty="0" smtClean="0">
              <a:latin typeface="Times New Roman" pitchFamily="18" charset="0"/>
              <a:ea typeface="標楷體" pitchFamily="65" charset="-120"/>
              <a:cs typeface="Times New Roman" pitchFamily="18" charset="0"/>
            </a:rPr>
            <a:t>提升知能 </a:t>
          </a:r>
          <a:r>
            <a:rPr lang="en-US" sz="2000" dirty="0" smtClean="0">
              <a:latin typeface="Times New Roman" pitchFamily="18" charset="0"/>
              <a:ea typeface="標楷體" pitchFamily="65" charset="-120"/>
              <a:cs typeface="Times New Roman" pitchFamily="18" charset="0"/>
            </a:rPr>
            <a:t>+</a:t>
          </a:r>
          <a:r>
            <a:rPr lang="zh-TW" sz="2000" dirty="0" smtClean="0">
              <a:latin typeface="Times New Roman" pitchFamily="18" charset="0"/>
              <a:ea typeface="標楷體" pitchFamily="65" charset="-120"/>
              <a:cs typeface="Times New Roman" pitchFamily="18" charset="0"/>
            </a:rPr>
            <a:t> 建立共識</a:t>
          </a:r>
          <a:endParaRPr lang="en-US" sz="2000" dirty="0">
            <a:latin typeface="Times New Roman" pitchFamily="18" charset="0"/>
            <a:ea typeface="標楷體" pitchFamily="65" charset="-120"/>
            <a:cs typeface="Times New Roman" pitchFamily="18" charset="0"/>
          </a:endParaRPr>
        </a:p>
      </dgm:t>
    </dgm:pt>
    <dgm:pt modelId="{79013884-C725-4F5B-84D4-3285A5A77CC9}" type="parTrans" cxnId="{2CF86A04-4531-40DD-AB0C-81778F26E8C8}">
      <dgm:prSet/>
      <dgm:spPr/>
      <dgm:t>
        <a:bodyPr/>
        <a:lstStyle/>
        <a:p>
          <a:endParaRPr lang="zh-TW" altLang="en-US">
            <a:latin typeface="Times New Roman" pitchFamily="18" charset="0"/>
            <a:ea typeface="標楷體" pitchFamily="65" charset="-120"/>
            <a:cs typeface="Times New Roman" pitchFamily="18" charset="0"/>
          </a:endParaRPr>
        </a:p>
      </dgm:t>
    </dgm:pt>
    <dgm:pt modelId="{5F1F90A2-8217-4276-AA1E-FFFADB56EE77}" type="sibTrans" cxnId="{2CF86A04-4531-40DD-AB0C-81778F26E8C8}">
      <dgm:prSet/>
      <dgm:spPr/>
      <dgm:t>
        <a:bodyPr/>
        <a:lstStyle/>
        <a:p>
          <a:endParaRPr lang="zh-TW" altLang="en-US">
            <a:latin typeface="Times New Roman" pitchFamily="18" charset="0"/>
            <a:ea typeface="標楷體" pitchFamily="65" charset="-120"/>
            <a:cs typeface="Times New Roman" pitchFamily="18" charset="0"/>
          </a:endParaRPr>
        </a:p>
      </dgm:t>
    </dgm:pt>
    <dgm:pt modelId="{8204D763-D244-4194-BF83-4E74F7D25CA5}">
      <dgm:prSet custT="1"/>
      <dgm:spPr/>
      <dgm:t>
        <a:bodyPr/>
        <a:lstStyle/>
        <a:p>
          <a:pPr rtl="0"/>
          <a:r>
            <a:rPr lang="zh-TW" sz="2300" dirty="0" smtClean="0">
              <a:latin typeface="Times New Roman" pitchFamily="18" charset="0"/>
              <a:ea typeface="標楷體" pitchFamily="65" charset="-120"/>
              <a:cs typeface="Times New Roman" pitchFamily="18" charset="0"/>
            </a:rPr>
            <a:t>教師評鑑</a:t>
          </a:r>
          <a:endParaRPr lang="en-US" sz="2300" dirty="0">
            <a:latin typeface="Times New Roman" pitchFamily="18" charset="0"/>
            <a:ea typeface="標楷體" pitchFamily="65" charset="-120"/>
            <a:cs typeface="Times New Roman" pitchFamily="18" charset="0"/>
          </a:endParaRPr>
        </a:p>
      </dgm:t>
    </dgm:pt>
    <dgm:pt modelId="{8E76C467-FEE3-4883-8054-D30669201929}" type="parTrans" cxnId="{3CA47CD8-7F99-4C2B-9502-F6DE0A6A9E5A}">
      <dgm:prSet/>
      <dgm:spPr/>
      <dgm:t>
        <a:bodyPr/>
        <a:lstStyle/>
        <a:p>
          <a:endParaRPr lang="zh-TW" altLang="en-US">
            <a:latin typeface="Times New Roman" pitchFamily="18" charset="0"/>
            <a:ea typeface="標楷體" pitchFamily="65" charset="-120"/>
            <a:cs typeface="Times New Roman" pitchFamily="18" charset="0"/>
          </a:endParaRPr>
        </a:p>
      </dgm:t>
    </dgm:pt>
    <dgm:pt modelId="{DA116D2C-E408-4A95-A40F-5B07AD135CB4}" type="sibTrans" cxnId="{3CA47CD8-7F99-4C2B-9502-F6DE0A6A9E5A}">
      <dgm:prSet/>
      <dgm:spPr/>
      <dgm:t>
        <a:bodyPr/>
        <a:lstStyle/>
        <a:p>
          <a:endParaRPr lang="zh-TW" altLang="en-US">
            <a:latin typeface="Times New Roman" pitchFamily="18" charset="0"/>
            <a:ea typeface="標楷體" pitchFamily="65" charset="-120"/>
            <a:cs typeface="Times New Roman" pitchFamily="18" charset="0"/>
          </a:endParaRPr>
        </a:p>
      </dgm:t>
    </dgm:pt>
    <dgm:pt modelId="{68419275-F127-4A12-A224-38494FC32E51}">
      <dgm:prSet custT="1"/>
      <dgm:spPr/>
      <dgm:t>
        <a:bodyPr/>
        <a:lstStyle/>
        <a:p>
          <a:pPr rtl="0"/>
          <a:r>
            <a:rPr lang="zh-TW" sz="2000" dirty="0" smtClean="0">
              <a:latin typeface="Times New Roman" pitchFamily="18" charset="0"/>
              <a:ea typeface="標楷體" pitchFamily="65" charset="-120"/>
              <a:cs typeface="Times New Roman" pitchFamily="18" charset="0"/>
            </a:rPr>
            <a:t>專業分流 </a:t>
          </a:r>
          <a:r>
            <a:rPr lang="en-US" sz="2000" dirty="0" smtClean="0">
              <a:latin typeface="Times New Roman" pitchFamily="18" charset="0"/>
              <a:ea typeface="標楷體" pitchFamily="65" charset="-120"/>
              <a:cs typeface="Times New Roman" pitchFamily="18" charset="0"/>
            </a:rPr>
            <a:t>+</a:t>
          </a:r>
          <a:r>
            <a:rPr lang="zh-TW" sz="2000" dirty="0" smtClean="0">
              <a:latin typeface="Times New Roman" pitchFamily="18" charset="0"/>
              <a:ea typeface="標楷體" pitchFamily="65" charset="-120"/>
              <a:cs typeface="Times New Roman" pitchFamily="18" charset="0"/>
            </a:rPr>
            <a:t> 指標效度</a:t>
          </a:r>
          <a:endParaRPr lang="en-US" sz="2000" dirty="0">
            <a:latin typeface="Times New Roman" pitchFamily="18" charset="0"/>
            <a:ea typeface="標楷體" pitchFamily="65" charset="-120"/>
            <a:cs typeface="Times New Roman" pitchFamily="18" charset="0"/>
          </a:endParaRPr>
        </a:p>
      </dgm:t>
    </dgm:pt>
    <dgm:pt modelId="{B90324A9-2DED-4779-9699-EE19E2E072F7}" type="parTrans" cxnId="{D71FE99E-B4ED-4D39-B330-4D8E378CC465}">
      <dgm:prSet/>
      <dgm:spPr/>
      <dgm:t>
        <a:bodyPr/>
        <a:lstStyle/>
        <a:p>
          <a:endParaRPr lang="zh-TW" altLang="en-US">
            <a:latin typeface="Times New Roman" pitchFamily="18" charset="0"/>
            <a:ea typeface="標楷體" pitchFamily="65" charset="-120"/>
            <a:cs typeface="Times New Roman" pitchFamily="18" charset="0"/>
          </a:endParaRPr>
        </a:p>
      </dgm:t>
    </dgm:pt>
    <dgm:pt modelId="{5CBF1843-CF60-4D4E-9F5C-68320AEC2A64}" type="sibTrans" cxnId="{D71FE99E-B4ED-4D39-B330-4D8E378CC465}">
      <dgm:prSet/>
      <dgm:spPr/>
      <dgm:t>
        <a:bodyPr/>
        <a:lstStyle/>
        <a:p>
          <a:endParaRPr lang="zh-TW" altLang="en-US">
            <a:latin typeface="Times New Roman" pitchFamily="18" charset="0"/>
            <a:ea typeface="標楷體" pitchFamily="65" charset="-120"/>
            <a:cs typeface="Times New Roman" pitchFamily="18" charset="0"/>
          </a:endParaRPr>
        </a:p>
      </dgm:t>
    </dgm:pt>
    <dgm:pt modelId="{85DF9D71-9F3B-4808-8D29-5E0616CFF002}">
      <dgm:prSet custT="1"/>
      <dgm:spPr/>
      <dgm:t>
        <a:bodyPr/>
        <a:lstStyle/>
        <a:p>
          <a:pPr rtl="0"/>
          <a:r>
            <a:rPr lang="zh-TW" sz="2300" dirty="0" smtClean="0">
              <a:latin typeface="Times New Roman" pitchFamily="18" charset="0"/>
              <a:ea typeface="標楷體" pitchFamily="65" charset="-120"/>
              <a:cs typeface="Times New Roman" pitchFamily="18" charset="0"/>
            </a:rPr>
            <a:t>法制建構</a:t>
          </a:r>
          <a:endParaRPr lang="en-US" sz="2300" dirty="0">
            <a:latin typeface="Times New Roman" pitchFamily="18" charset="0"/>
            <a:ea typeface="標楷體" pitchFamily="65" charset="-120"/>
            <a:cs typeface="Times New Roman" pitchFamily="18" charset="0"/>
          </a:endParaRPr>
        </a:p>
      </dgm:t>
    </dgm:pt>
    <dgm:pt modelId="{254F07B9-19B7-4B3A-B8D0-967F25BB782F}" type="parTrans" cxnId="{C53B437C-309A-41F5-B176-A4650244CEF6}">
      <dgm:prSet/>
      <dgm:spPr/>
      <dgm:t>
        <a:bodyPr/>
        <a:lstStyle/>
        <a:p>
          <a:endParaRPr lang="zh-TW" altLang="en-US">
            <a:latin typeface="Times New Roman" pitchFamily="18" charset="0"/>
            <a:ea typeface="標楷體" pitchFamily="65" charset="-120"/>
            <a:cs typeface="Times New Roman" pitchFamily="18" charset="0"/>
          </a:endParaRPr>
        </a:p>
      </dgm:t>
    </dgm:pt>
    <dgm:pt modelId="{D4EDC396-7674-45C2-A5F1-9E71AEA2CE9C}" type="sibTrans" cxnId="{C53B437C-309A-41F5-B176-A4650244CEF6}">
      <dgm:prSet/>
      <dgm:spPr/>
      <dgm:t>
        <a:bodyPr/>
        <a:lstStyle/>
        <a:p>
          <a:endParaRPr lang="zh-TW" altLang="en-US">
            <a:latin typeface="Times New Roman" pitchFamily="18" charset="0"/>
            <a:ea typeface="標楷體" pitchFamily="65" charset="-120"/>
            <a:cs typeface="Times New Roman" pitchFamily="18" charset="0"/>
          </a:endParaRPr>
        </a:p>
      </dgm:t>
    </dgm:pt>
    <dgm:pt modelId="{E185DF26-47B1-4D5C-91F3-2462C280C762}">
      <dgm:prSet custT="1"/>
      <dgm:spPr/>
      <dgm:t>
        <a:bodyPr/>
        <a:lstStyle/>
        <a:p>
          <a:pPr rtl="0"/>
          <a:r>
            <a:rPr lang="zh-TW" sz="2000" dirty="0" smtClean="0">
              <a:latin typeface="Times New Roman" pitchFamily="18" charset="0"/>
              <a:ea typeface="標楷體" pitchFamily="65" charset="-120"/>
              <a:cs typeface="Times New Roman" pitchFamily="18" charset="0"/>
            </a:rPr>
            <a:t>形成制度 </a:t>
          </a:r>
          <a:r>
            <a:rPr lang="en-US" sz="2000" dirty="0" smtClean="0">
              <a:latin typeface="Times New Roman" pitchFamily="18" charset="0"/>
              <a:ea typeface="標楷體" pitchFamily="65" charset="-120"/>
              <a:cs typeface="Times New Roman" pitchFamily="18" charset="0"/>
            </a:rPr>
            <a:t>+</a:t>
          </a:r>
          <a:r>
            <a:rPr lang="zh-TW" sz="2000" dirty="0" smtClean="0">
              <a:latin typeface="Times New Roman" pitchFamily="18" charset="0"/>
              <a:ea typeface="標楷體" pitchFamily="65" charset="-120"/>
              <a:cs typeface="Times New Roman" pitchFamily="18" charset="0"/>
            </a:rPr>
            <a:t> 集結資源</a:t>
          </a:r>
          <a:endParaRPr lang="en-US" sz="2000" dirty="0">
            <a:latin typeface="Times New Roman" pitchFamily="18" charset="0"/>
            <a:ea typeface="標楷體" pitchFamily="65" charset="-120"/>
            <a:cs typeface="Times New Roman" pitchFamily="18" charset="0"/>
          </a:endParaRPr>
        </a:p>
      </dgm:t>
    </dgm:pt>
    <dgm:pt modelId="{F81FE106-593F-459B-9956-901F3B5FCB97}" type="parTrans" cxnId="{455B67AC-942F-4C42-84F2-8F63F1C48307}">
      <dgm:prSet/>
      <dgm:spPr/>
      <dgm:t>
        <a:bodyPr/>
        <a:lstStyle/>
        <a:p>
          <a:endParaRPr lang="zh-TW" altLang="en-US">
            <a:latin typeface="Times New Roman" pitchFamily="18" charset="0"/>
            <a:ea typeface="標楷體" pitchFamily="65" charset="-120"/>
            <a:cs typeface="Times New Roman" pitchFamily="18" charset="0"/>
          </a:endParaRPr>
        </a:p>
      </dgm:t>
    </dgm:pt>
    <dgm:pt modelId="{F08F0FB3-0958-43FE-A88A-162D8DACA6D1}" type="sibTrans" cxnId="{455B67AC-942F-4C42-84F2-8F63F1C48307}">
      <dgm:prSet/>
      <dgm:spPr/>
      <dgm:t>
        <a:bodyPr/>
        <a:lstStyle/>
        <a:p>
          <a:endParaRPr lang="zh-TW" altLang="en-US">
            <a:latin typeface="Times New Roman" pitchFamily="18" charset="0"/>
            <a:ea typeface="標楷體" pitchFamily="65" charset="-120"/>
            <a:cs typeface="Times New Roman" pitchFamily="18" charset="0"/>
          </a:endParaRPr>
        </a:p>
      </dgm:t>
    </dgm:pt>
    <dgm:pt modelId="{36D987FD-C305-48FE-92C8-E8B125A7AD4E}" type="pres">
      <dgm:prSet presAssocID="{8FA4E79F-6531-4912-849E-DD71554CD858}" presName="Name0" presStyleCnt="0">
        <dgm:presLayoutVars>
          <dgm:dir/>
          <dgm:animLvl val="lvl"/>
          <dgm:resizeHandles val="exact"/>
        </dgm:presLayoutVars>
      </dgm:prSet>
      <dgm:spPr/>
      <dgm:t>
        <a:bodyPr/>
        <a:lstStyle/>
        <a:p>
          <a:endParaRPr lang="zh-TW" altLang="en-US"/>
        </a:p>
      </dgm:t>
    </dgm:pt>
    <dgm:pt modelId="{41A5D819-4148-4B20-8F4C-8BF815C9F318}" type="pres">
      <dgm:prSet presAssocID="{44E53188-D6CC-42AA-B15A-C1FED945696A}" presName="linNode" presStyleCnt="0"/>
      <dgm:spPr/>
    </dgm:pt>
    <dgm:pt modelId="{2D61F744-126A-4202-8FC3-21685E99284E}" type="pres">
      <dgm:prSet presAssocID="{44E53188-D6CC-42AA-B15A-C1FED945696A}" presName="parentText" presStyleLbl="node1" presStyleIdx="0" presStyleCnt="8">
        <dgm:presLayoutVars>
          <dgm:chMax val="1"/>
          <dgm:bulletEnabled val="1"/>
        </dgm:presLayoutVars>
      </dgm:prSet>
      <dgm:spPr/>
      <dgm:t>
        <a:bodyPr/>
        <a:lstStyle/>
        <a:p>
          <a:endParaRPr lang="zh-TW" altLang="en-US"/>
        </a:p>
      </dgm:t>
    </dgm:pt>
    <dgm:pt modelId="{8E48E043-5A69-468B-900A-D97E62836E2A}" type="pres">
      <dgm:prSet presAssocID="{44E53188-D6CC-42AA-B15A-C1FED945696A}" presName="descendantText" presStyleLbl="alignAccFollowNode1" presStyleIdx="0" presStyleCnt="8">
        <dgm:presLayoutVars>
          <dgm:bulletEnabled val="1"/>
        </dgm:presLayoutVars>
      </dgm:prSet>
      <dgm:spPr/>
      <dgm:t>
        <a:bodyPr/>
        <a:lstStyle/>
        <a:p>
          <a:endParaRPr lang="zh-TW" altLang="en-US"/>
        </a:p>
      </dgm:t>
    </dgm:pt>
    <dgm:pt modelId="{BF0CE7FA-1DEF-451B-A3F0-436EE4D6599E}" type="pres">
      <dgm:prSet presAssocID="{FDCF6A2F-5E31-415E-8E13-DE7EF91DEF72}" presName="sp" presStyleCnt="0"/>
      <dgm:spPr/>
    </dgm:pt>
    <dgm:pt modelId="{668F3429-E763-481C-AF84-922B78924E5E}" type="pres">
      <dgm:prSet presAssocID="{5B9C158D-7F42-4D03-836C-9C7F29304321}" presName="linNode" presStyleCnt="0"/>
      <dgm:spPr/>
    </dgm:pt>
    <dgm:pt modelId="{1CF6EDE5-4989-4583-8671-ACB3FB5BA768}" type="pres">
      <dgm:prSet presAssocID="{5B9C158D-7F42-4D03-836C-9C7F29304321}" presName="parentText" presStyleLbl="node1" presStyleIdx="1" presStyleCnt="8">
        <dgm:presLayoutVars>
          <dgm:chMax val="1"/>
          <dgm:bulletEnabled val="1"/>
        </dgm:presLayoutVars>
      </dgm:prSet>
      <dgm:spPr/>
      <dgm:t>
        <a:bodyPr/>
        <a:lstStyle/>
        <a:p>
          <a:endParaRPr lang="zh-TW" altLang="en-US"/>
        </a:p>
      </dgm:t>
    </dgm:pt>
    <dgm:pt modelId="{4213F573-E230-44A7-9F36-BBAB880B9F67}" type="pres">
      <dgm:prSet presAssocID="{5B9C158D-7F42-4D03-836C-9C7F29304321}" presName="descendantText" presStyleLbl="alignAccFollowNode1" presStyleIdx="1" presStyleCnt="8">
        <dgm:presLayoutVars>
          <dgm:bulletEnabled val="1"/>
        </dgm:presLayoutVars>
      </dgm:prSet>
      <dgm:spPr/>
      <dgm:t>
        <a:bodyPr/>
        <a:lstStyle/>
        <a:p>
          <a:endParaRPr lang="zh-TW" altLang="en-US"/>
        </a:p>
      </dgm:t>
    </dgm:pt>
    <dgm:pt modelId="{339C980F-B930-4B5C-B6D3-D66234052955}" type="pres">
      <dgm:prSet presAssocID="{D4EB57C7-1BB7-4169-B794-D66C13C2C884}" presName="sp" presStyleCnt="0"/>
      <dgm:spPr/>
    </dgm:pt>
    <dgm:pt modelId="{F4FA9B13-D74F-44F8-9BF9-0071EF9F1207}" type="pres">
      <dgm:prSet presAssocID="{DE2B0AC1-1CD1-468C-B8EA-EF3BBFAA7B97}" presName="linNode" presStyleCnt="0"/>
      <dgm:spPr/>
    </dgm:pt>
    <dgm:pt modelId="{976334A8-CE9A-46F3-8175-DD47E422724B}" type="pres">
      <dgm:prSet presAssocID="{DE2B0AC1-1CD1-468C-B8EA-EF3BBFAA7B97}" presName="parentText" presStyleLbl="node1" presStyleIdx="2" presStyleCnt="8">
        <dgm:presLayoutVars>
          <dgm:chMax val="1"/>
          <dgm:bulletEnabled val="1"/>
        </dgm:presLayoutVars>
      </dgm:prSet>
      <dgm:spPr/>
      <dgm:t>
        <a:bodyPr/>
        <a:lstStyle/>
        <a:p>
          <a:endParaRPr lang="zh-TW" altLang="en-US"/>
        </a:p>
      </dgm:t>
    </dgm:pt>
    <dgm:pt modelId="{7319FBAF-8C50-4624-847C-8336B7020402}" type="pres">
      <dgm:prSet presAssocID="{DE2B0AC1-1CD1-468C-B8EA-EF3BBFAA7B97}" presName="descendantText" presStyleLbl="alignAccFollowNode1" presStyleIdx="2" presStyleCnt="8">
        <dgm:presLayoutVars>
          <dgm:bulletEnabled val="1"/>
        </dgm:presLayoutVars>
      </dgm:prSet>
      <dgm:spPr/>
      <dgm:t>
        <a:bodyPr/>
        <a:lstStyle/>
        <a:p>
          <a:endParaRPr lang="zh-TW" altLang="en-US"/>
        </a:p>
      </dgm:t>
    </dgm:pt>
    <dgm:pt modelId="{B210AC48-1E44-4552-BACA-4CF8DEE273F3}" type="pres">
      <dgm:prSet presAssocID="{680F6F98-DACD-49F2-B489-9DBF7E4A4DAD}" presName="sp" presStyleCnt="0"/>
      <dgm:spPr/>
    </dgm:pt>
    <dgm:pt modelId="{21E0115B-608B-42FD-A457-E430872BC841}" type="pres">
      <dgm:prSet presAssocID="{23C3C5E4-0215-4B84-B6F1-3DA9CFDEB194}" presName="linNode" presStyleCnt="0"/>
      <dgm:spPr/>
    </dgm:pt>
    <dgm:pt modelId="{0C1DE008-A032-46F7-A5D6-F8895F431542}" type="pres">
      <dgm:prSet presAssocID="{23C3C5E4-0215-4B84-B6F1-3DA9CFDEB194}" presName="parentText" presStyleLbl="node1" presStyleIdx="3" presStyleCnt="8">
        <dgm:presLayoutVars>
          <dgm:chMax val="1"/>
          <dgm:bulletEnabled val="1"/>
        </dgm:presLayoutVars>
      </dgm:prSet>
      <dgm:spPr/>
      <dgm:t>
        <a:bodyPr/>
        <a:lstStyle/>
        <a:p>
          <a:endParaRPr lang="zh-TW" altLang="en-US"/>
        </a:p>
      </dgm:t>
    </dgm:pt>
    <dgm:pt modelId="{970592D2-0247-4962-8495-D02FE136BEA7}" type="pres">
      <dgm:prSet presAssocID="{23C3C5E4-0215-4B84-B6F1-3DA9CFDEB194}" presName="descendantText" presStyleLbl="alignAccFollowNode1" presStyleIdx="3" presStyleCnt="8">
        <dgm:presLayoutVars>
          <dgm:bulletEnabled val="1"/>
        </dgm:presLayoutVars>
      </dgm:prSet>
      <dgm:spPr/>
      <dgm:t>
        <a:bodyPr/>
        <a:lstStyle/>
        <a:p>
          <a:endParaRPr lang="zh-TW" altLang="en-US"/>
        </a:p>
      </dgm:t>
    </dgm:pt>
    <dgm:pt modelId="{30CF6D43-CE88-4137-825B-D4A11BE35657}" type="pres">
      <dgm:prSet presAssocID="{1065AF58-864F-42CC-8E24-F2F174494074}" presName="sp" presStyleCnt="0"/>
      <dgm:spPr/>
    </dgm:pt>
    <dgm:pt modelId="{B99005B3-86AC-4511-9318-D7E96D04FDE3}" type="pres">
      <dgm:prSet presAssocID="{FF0A43C2-3D71-43ED-9846-E668559B1462}" presName="linNode" presStyleCnt="0"/>
      <dgm:spPr/>
    </dgm:pt>
    <dgm:pt modelId="{CB6BF0E1-308E-4C59-A005-5A93ED4962F1}" type="pres">
      <dgm:prSet presAssocID="{FF0A43C2-3D71-43ED-9846-E668559B1462}" presName="parentText" presStyleLbl="node1" presStyleIdx="4" presStyleCnt="8">
        <dgm:presLayoutVars>
          <dgm:chMax val="1"/>
          <dgm:bulletEnabled val="1"/>
        </dgm:presLayoutVars>
      </dgm:prSet>
      <dgm:spPr/>
      <dgm:t>
        <a:bodyPr/>
        <a:lstStyle/>
        <a:p>
          <a:endParaRPr lang="zh-TW" altLang="en-US"/>
        </a:p>
      </dgm:t>
    </dgm:pt>
    <dgm:pt modelId="{8843DCF6-1DC0-4608-9E16-BD909C9AD337}" type="pres">
      <dgm:prSet presAssocID="{FF0A43C2-3D71-43ED-9846-E668559B1462}" presName="descendantText" presStyleLbl="alignAccFollowNode1" presStyleIdx="4" presStyleCnt="8">
        <dgm:presLayoutVars>
          <dgm:bulletEnabled val="1"/>
        </dgm:presLayoutVars>
      </dgm:prSet>
      <dgm:spPr/>
      <dgm:t>
        <a:bodyPr/>
        <a:lstStyle/>
        <a:p>
          <a:endParaRPr lang="zh-TW" altLang="en-US"/>
        </a:p>
      </dgm:t>
    </dgm:pt>
    <dgm:pt modelId="{B6518A93-1E8B-49D2-B875-8391BA91D885}" type="pres">
      <dgm:prSet presAssocID="{F71C2B4C-D771-45B0-8E65-0E9F6BBFD07B}" presName="sp" presStyleCnt="0"/>
      <dgm:spPr/>
    </dgm:pt>
    <dgm:pt modelId="{6E8B6849-8BE3-4100-80E8-4AFEC05BAC9D}" type="pres">
      <dgm:prSet presAssocID="{EFACA0AD-3DA5-489C-B195-29E05D7BF777}" presName="linNode" presStyleCnt="0"/>
      <dgm:spPr/>
    </dgm:pt>
    <dgm:pt modelId="{B760BA9D-1768-4507-A2EC-B6FC2D713C1A}" type="pres">
      <dgm:prSet presAssocID="{EFACA0AD-3DA5-489C-B195-29E05D7BF777}" presName="parentText" presStyleLbl="node1" presStyleIdx="5" presStyleCnt="8">
        <dgm:presLayoutVars>
          <dgm:chMax val="1"/>
          <dgm:bulletEnabled val="1"/>
        </dgm:presLayoutVars>
      </dgm:prSet>
      <dgm:spPr/>
      <dgm:t>
        <a:bodyPr/>
        <a:lstStyle/>
        <a:p>
          <a:endParaRPr lang="zh-TW" altLang="en-US"/>
        </a:p>
      </dgm:t>
    </dgm:pt>
    <dgm:pt modelId="{267FE0FC-356A-4346-BDAD-552290221FFF}" type="pres">
      <dgm:prSet presAssocID="{EFACA0AD-3DA5-489C-B195-29E05D7BF777}" presName="descendantText" presStyleLbl="alignAccFollowNode1" presStyleIdx="5" presStyleCnt="8">
        <dgm:presLayoutVars>
          <dgm:bulletEnabled val="1"/>
        </dgm:presLayoutVars>
      </dgm:prSet>
      <dgm:spPr/>
      <dgm:t>
        <a:bodyPr/>
        <a:lstStyle/>
        <a:p>
          <a:endParaRPr lang="zh-TW" altLang="en-US"/>
        </a:p>
      </dgm:t>
    </dgm:pt>
    <dgm:pt modelId="{AF7A7783-6844-405C-AAFD-3F92158DE967}" type="pres">
      <dgm:prSet presAssocID="{8393046F-BAAE-4F74-B0B1-6076CAFC349F}" presName="sp" presStyleCnt="0"/>
      <dgm:spPr/>
    </dgm:pt>
    <dgm:pt modelId="{B107CC34-D404-4535-93F0-4D157189E6FD}" type="pres">
      <dgm:prSet presAssocID="{8204D763-D244-4194-BF83-4E74F7D25CA5}" presName="linNode" presStyleCnt="0"/>
      <dgm:spPr/>
    </dgm:pt>
    <dgm:pt modelId="{F55F863B-9E2F-4BE8-ACE7-E81FCB10ACFC}" type="pres">
      <dgm:prSet presAssocID="{8204D763-D244-4194-BF83-4E74F7D25CA5}" presName="parentText" presStyleLbl="node1" presStyleIdx="6" presStyleCnt="8">
        <dgm:presLayoutVars>
          <dgm:chMax val="1"/>
          <dgm:bulletEnabled val="1"/>
        </dgm:presLayoutVars>
      </dgm:prSet>
      <dgm:spPr/>
      <dgm:t>
        <a:bodyPr/>
        <a:lstStyle/>
        <a:p>
          <a:endParaRPr lang="zh-TW" altLang="en-US"/>
        </a:p>
      </dgm:t>
    </dgm:pt>
    <dgm:pt modelId="{E436ED9D-AA09-4A37-BF1E-C46022025C65}" type="pres">
      <dgm:prSet presAssocID="{8204D763-D244-4194-BF83-4E74F7D25CA5}" presName="descendantText" presStyleLbl="alignAccFollowNode1" presStyleIdx="6" presStyleCnt="8">
        <dgm:presLayoutVars>
          <dgm:bulletEnabled val="1"/>
        </dgm:presLayoutVars>
      </dgm:prSet>
      <dgm:spPr/>
      <dgm:t>
        <a:bodyPr/>
        <a:lstStyle/>
        <a:p>
          <a:endParaRPr lang="zh-TW" altLang="en-US"/>
        </a:p>
      </dgm:t>
    </dgm:pt>
    <dgm:pt modelId="{B036E585-F73F-4F0B-913E-2E955F34697B}" type="pres">
      <dgm:prSet presAssocID="{DA116D2C-E408-4A95-A40F-5B07AD135CB4}" presName="sp" presStyleCnt="0"/>
      <dgm:spPr/>
    </dgm:pt>
    <dgm:pt modelId="{593077A4-73FB-42AD-8303-4B06E70E0DAC}" type="pres">
      <dgm:prSet presAssocID="{85DF9D71-9F3B-4808-8D29-5E0616CFF002}" presName="linNode" presStyleCnt="0"/>
      <dgm:spPr/>
    </dgm:pt>
    <dgm:pt modelId="{B69EBEA5-2DBB-4E77-AB24-6C798A0348D3}" type="pres">
      <dgm:prSet presAssocID="{85DF9D71-9F3B-4808-8D29-5E0616CFF002}" presName="parentText" presStyleLbl="node1" presStyleIdx="7" presStyleCnt="8">
        <dgm:presLayoutVars>
          <dgm:chMax val="1"/>
          <dgm:bulletEnabled val="1"/>
        </dgm:presLayoutVars>
      </dgm:prSet>
      <dgm:spPr/>
      <dgm:t>
        <a:bodyPr/>
        <a:lstStyle/>
        <a:p>
          <a:endParaRPr lang="zh-TW" altLang="en-US"/>
        </a:p>
      </dgm:t>
    </dgm:pt>
    <dgm:pt modelId="{1CD6DC9E-1A31-47A6-9E2B-B7E9FA9A76A5}" type="pres">
      <dgm:prSet presAssocID="{85DF9D71-9F3B-4808-8D29-5E0616CFF002}" presName="descendantText" presStyleLbl="alignAccFollowNode1" presStyleIdx="7" presStyleCnt="8">
        <dgm:presLayoutVars>
          <dgm:bulletEnabled val="1"/>
        </dgm:presLayoutVars>
      </dgm:prSet>
      <dgm:spPr/>
      <dgm:t>
        <a:bodyPr/>
        <a:lstStyle/>
        <a:p>
          <a:endParaRPr lang="zh-TW" altLang="en-US"/>
        </a:p>
      </dgm:t>
    </dgm:pt>
  </dgm:ptLst>
  <dgm:cxnLst>
    <dgm:cxn modelId="{2CF86A04-4531-40DD-AB0C-81778F26E8C8}" srcId="{EFACA0AD-3DA5-489C-B195-29E05D7BF777}" destId="{DD3B775F-DD5A-4494-9D9C-8742AD985C89}" srcOrd="0" destOrd="0" parTransId="{79013884-C725-4F5B-84D4-3285A5A77CC9}" sibTransId="{5F1F90A2-8217-4276-AA1E-FFFADB56EE77}"/>
    <dgm:cxn modelId="{7E6360E3-C1A9-463E-802B-68362A793ACD}" type="presOf" srcId="{9B23633E-846E-43C6-8F3D-DFD153A99A86}" destId="{8E48E043-5A69-468B-900A-D97E62836E2A}" srcOrd="0" destOrd="0" presId="urn:microsoft.com/office/officeart/2005/8/layout/vList5"/>
    <dgm:cxn modelId="{07C6606E-D64B-4208-BA49-1987F6653987}" type="presOf" srcId="{68419275-F127-4A12-A224-38494FC32E51}" destId="{E436ED9D-AA09-4A37-BF1E-C46022025C65}" srcOrd="0" destOrd="0" presId="urn:microsoft.com/office/officeart/2005/8/layout/vList5"/>
    <dgm:cxn modelId="{B88E7BAB-5EBA-4EF1-9CAF-66179DFE7199}" type="presOf" srcId="{8FA4E79F-6531-4912-849E-DD71554CD858}" destId="{36D987FD-C305-48FE-92C8-E8B125A7AD4E}" srcOrd="0" destOrd="0" presId="urn:microsoft.com/office/officeart/2005/8/layout/vList5"/>
    <dgm:cxn modelId="{7BC09BFF-790D-46A2-A010-53007D959B4D}" srcId="{8FA4E79F-6531-4912-849E-DD71554CD858}" destId="{FF0A43C2-3D71-43ED-9846-E668559B1462}" srcOrd="4" destOrd="0" parTransId="{2A88C332-FC15-4B97-9EF5-1AE97BDA3584}" sibTransId="{F71C2B4C-D771-45B0-8E65-0E9F6BBFD07B}"/>
    <dgm:cxn modelId="{4B67A9F4-BCB4-4125-A9DD-A2B961D63376}" type="presOf" srcId="{DE2B0AC1-1CD1-468C-B8EA-EF3BBFAA7B97}" destId="{976334A8-CE9A-46F3-8175-DD47E422724B}" srcOrd="0" destOrd="0" presId="urn:microsoft.com/office/officeart/2005/8/layout/vList5"/>
    <dgm:cxn modelId="{80C16985-563E-4BBC-8DA4-18A48447EC80}" srcId="{8FA4E79F-6531-4912-849E-DD71554CD858}" destId="{5B9C158D-7F42-4D03-836C-9C7F29304321}" srcOrd="1" destOrd="0" parTransId="{E2C855D1-ECB2-404D-8A7A-8F8D0324E3FD}" sibTransId="{D4EB57C7-1BB7-4169-B794-D66C13C2C884}"/>
    <dgm:cxn modelId="{27BCD62D-B7D1-4D9A-95A7-B71DB50B9085}" type="presOf" srcId="{5F67F466-5E36-4F7E-95F4-97E848D4CD4F}" destId="{7319FBAF-8C50-4624-847C-8336B7020402}" srcOrd="0" destOrd="0" presId="urn:microsoft.com/office/officeart/2005/8/layout/vList5"/>
    <dgm:cxn modelId="{C8143BA9-591A-40C5-AA12-794913AB31C1}" srcId="{8FA4E79F-6531-4912-849E-DD71554CD858}" destId="{EFACA0AD-3DA5-489C-B195-29E05D7BF777}" srcOrd="5" destOrd="0" parTransId="{6E367030-4C55-48D4-BD3D-399C243370CA}" sibTransId="{8393046F-BAAE-4F74-B0B1-6076CAFC349F}"/>
    <dgm:cxn modelId="{AC324623-BD05-431E-BD79-774E05A3EA91}" type="presOf" srcId="{23C3C5E4-0215-4B84-B6F1-3DA9CFDEB194}" destId="{0C1DE008-A032-46F7-A5D6-F8895F431542}" srcOrd="0" destOrd="0" presId="urn:microsoft.com/office/officeart/2005/8/layout/vList5"/>
    <dgm:cxn modelId="{59818C4B-C05C-484C-AE4D-2BA9D1228202}" srcId="{DE2B0AC1-1CD1-468C-B8EA-EF3BBFAA7B97}" destId="{5F67F466-5E36-4F7E-95F4-97E848D4CD4F}" srcOrd="0" destOrd="0" parTransId="{9B758ED3-D84C-4722-BA08-B3BDB17DDB99}" sibTransId="{128DA813-9388-4BD3-BD6B-6E7CC0A4782B}"/>
    <dgm:cxn modelId="{281FE7AE-1EA4-46BD-9312-AC2589F7E1C4}" type="presOf" srcId="{DD3B775F-DD5A-4494-9D9C-8742AD985C89}" destId="{267FE0FC-356A-4346-BDAD-552290221FFF}" srcOrd="0" destOrd="0" presId="urn:microsoft.com/office/officeart/2005/8/layout/vList5"/>
    <dgm:cxn modelId="{3CA47CD8-7F99-4C2B-9502-F6DE0A6A9E5A}" srcId="{8FA4E79F-6531-4912-849E-DD71554CD858}" destId="{8204D763-D244-4194-BF83-4E74F7D25CA5}" srcOrd="6" destOrd="0" parTransId="{8E76C467-FEE3-4883-8054-D30669201929}" sibTransId="{DA116D2C-E408-4A95-A40F-5B07AD135CB4}"/>
    <dgm:cxn modelId="{C53B437C-309A-41F5-B176-A4650244CEF6}" srcId="{8FA4E79F-6531-4912-849E-DD71554CD858}" destId="{85DF9D71-9F3B-4808-8D29-5E0616CFF002}" srcOrd="7" destOrd="0" parTransId="{254F07B9-19B7-4B3A-B8D0-967F25BB782F}" sibTransId="{D4EDC396-7674-45C2-A5F1-9E71AEA2CE9C}"/>
    <dgm:cxn modelId="{576DAD10-8022-4AE5-A2E4-144E9F9F71AC}" type="presOf" srcId="{E185DF26-47B1-4D5C-91F3-2462C280C762}" destId="{1CD6DC9E-1A31-47A6-9E2B-B7E9FA9A76A5}" srcOrd="0" destOrd="0" presId="urn:microsoft.com/office/officeart/2005/8/layout/vList5"/>
    <dgm:cxn modelId="{00F7F00A-7C94-4A80-A4FD-137A5FE59F51}" srcId="{5B9C158D-7F42-4D03-836C-9C7F29304321}" destId="{B2592A36-1750-4711-AECB-1D0AB27D9F9B}" srcOrd="0" destOrd="0" parTransId="{F715C304-BD3A-4CCB-BF57-9C6B04AEAAA3}" sibTransId="{94FC7E10-22D1-4900-9A4D-91A3F5D0A090}"/>
    <dgm:cxn modelId="{455B67AC-942F-4C42-84F2-8F63F1C48307}" srcId="{85DF9D71-9F3B-4808-8D29-5E0616CFF002}" destId="{E185DF26-47B1-4D5C-91F3-2462C280C762}" srcOrd="0" destOrd="0" parTransId="{F81FE106-593F-459B-9956-901F3B5FCB97}" sibTransId="{F08F0FB3-0958-43FE-A88A-162D8DACA6D1}"/>
    <dgm:cxn modelId="{F0BD7078-D4EE-4164-9FA3-8D8EE0B037E0}" srcId="{FF0A43C2-3D71-43ED-9846-E668559B1462}" destId="{4F135D8D-13AC-42B0-92F6-B965A189D415}" srcOrd="0" destOrd="0" parTransId="{903E79A6-3A19-4DE0-BC95-F730DEBAD64C}" sibTransId="{2E67C848-BF74-4038-827D-8D1F0B95A513}"/>
    <dgm:cxn modelId="{D71FE99E-B4ED-4D39-B330-4D8E378CC465}" srcId="{8204D763-D244-4194-BF83-4E74F7D25CA5}" destId="{68419275-F127-4A12-A224-38494FC32E51}" srcOrd="0" destOrd="0" parTransId="{B90324A9-2DED-4779-9699-EE19E2E072F7}" sibTransId="{5CBF1843-CF60-4D4E-9F5C-68320AEC2A64}"/>
    <dgm:cxn modelId="{5797AEAB-F6B1-4AB8-A729-8466C9364AC6}" srcId="{44E53188-D6CC-42AA-B15A-C1FED945696A}" destId="{9B23633E-846E-43C6-8F3D-DFD153A99A86}" srcOrd="0" destOrd="0" parTransId="{3849D75E-873B-43F6-8551-96FBC53E2BE7}" sibTransId="{0CE62014-CE4F-4402-96F7-6D88754F3E44}"/>
    <dgm:cxn modelId="{F35CD105-C83D-4720-A330-230D163F11D3}" type="presOf" srcId="{FF0A43C2-3D71-43ED-9846-E668559B1462}" destId="{CB6BF0E1-308E-4C59-A005-5A93ED4962F1}" srcOrd="0" destOrd="0" presId="urn:microsoft.com/office/officeart/2005/8/layout/vList5"/>
    <dgm:cxn modelId="{E5FD947C-4D8D-432A-9249-BDC043FB7654}" type="presOf" srcId="{9C34A2F5-86FA-451E-97E5-9AAE57A1B97B}" destId="{970592D2-0247-4962-8495-D02FE136BEA7}" srcOrd="0" destOrd="0" presId="urn:microsoft.com/office/officeart/2005/8/layout/vList5"/>
    <dgm:cxn modelId="{E2E7ECBE-5B62-44D8-AA71-962CB80B7325}" type="presOf" srcId="{B2592A36-1750-4711-AECB-1D0AB27D9F9B}" destId="{4213F573-E230-44A7-9F36-BBAB880B9F67}" srcOrd="0" destOrd="0" presId="urn:microsoft.com/office/officeart/2005/8/layout/vList5"/>
    <dgm:cxn modelId="{7853437D-4D36-40C5-A728-4164FBDC7DDF}" srcId="{8FA4E79F-6531-4912-849E-DD71554CD858}" destId="{23C3C5E4-0215-4B84-B6F1-3DA9CFDEB194}" srcOrd="3" destOrd="0" parTransId="{CE6B2F34-220F-4B14-97E7-294C7F036BA3}" sibTransId="{1065AF58-864F-42CC-8E24-F2F174494074}"/>
    <dgm:cxn modelId="{63DB1C41-7660-4D5B-9D8C-C4610EC937FE}" srcId="{8FA4E79F-6531-4912-849E-DD71554CD858}" destId="{DE2B0AC1-1CD1-468C-B8EA-EF3BBFAA7B97}" srcOrd="2" destOrd="0" parTransId="{DE9AB7AE-7EFA-4E4F-8018-E54461160F74}" sibTransId="{680F6F98-DACD-49F2-B489-9DBF7E4A4DAD}"/>
    <dgm:cxn modelId="{6097766D-EF3B-4A12-B4E9-5464324807B6}" type="presOf" srcId="{44E53188-D6CC-42AA-B15A-C1FED945696A}" destId="{2D61F744-126A-4202-8FC3-21685E99284E}" srcOrd="0" destOrd="0" presId="urn:microsoft.com/office/officeart/2005/8/layout/vList5"/>
    <dgm:cxn modelId="{8327B0C2-4E2C-42F2-851B-1CB6AB9E8C0A}" srcId="{23C3C5E4-0215-4B84-B6F1-3DA9CFDEB194}" destId="{9C34A2F5-86FA-451E-97E5-9AAE57A1B97B}" srcOrd="0" destOrd="0" parTransId="{E0BF5B70-3AE8-4668-B597-0BE1DA161868}" sibTransId="{4306CAF0-585B-48D1-91BB-8CE86740B425}"/>
    <dgm:cxn modelId="{06FAF6B7-5088-422A-9AD7-31FDD78B1A60}" type="presOf" srcId="{4F135D8D-13AC-42B0-92F6-B965A189D415}" destId="{8843DCF6-1DC0-4608-9E16-BD909C9AD337}" srcOrd="0" destOrd="0" presId="urn:microsoft.com/office/officeart/2005/8/layout/vList5"/>
    <dgm:cxn modelId="{F1D64506-7339-4A4B-BE7B-A6BAF68D1DD5}" type="presOf" srcId="{85DF9D71-9F3B-4808-8D29-5E0616CFF002}" destId="{B69EBEA5-2DBB-4E77-AB24-6C798A0348D3}" srcOrd="0" destOrd="0" presId="urn:microsoft.com/office/officeart/2005/8/layout/vList5"/>
    <dgm:cxn modelId="{7318CCC8-4A85-4D09-BBF5-14EA61A11D12}" type="presOf" srcId="{8204D763-D244-4194-BF83-4E74F7D25CA5}" destId="{F55F863B-9E2F-4BE8-ACE7-E81FCB10ACFC}" srcOrd="0" destOrd="0" presId="urn:microsoft.com/office/officeart/2005/8/layout/vList5"/>
    <dgm:cxn modelId="{5A1782C9-21D4-498E-9BDE-6E2C78487202}" type="presOf" srcId="{5B9C158D-7F42-4D03-836C-9C7F29304321}" destId="{1CF6EDE5-4989-4583-8671-ACB3FB5BA768}" srcOrd="0" destOrd="0" presId="urn:microsoft.com/office/officeart/2005/8/layout/vList5"/>
    <dgm:cxn modelId="{D7E04D9B-EA89-47DF-A044-D5D9698AE9A7}" srcId="{8FA4E79F-6531-4912-849E-DD71554CD858}" destId="{44E53188-D6CC-42AA-B15A-C1FED945696A}" srcOrd="0" destOrd="0" parTransId="{714E40C8-443D-4A81-B382-9AA508D0B0AA}" sibTransId="{FDCF6A2F-5E31-415E-8E13-DE7EF91DEF72}"/>
    <dgm:cxn modelId="{01729747-DCC6-438F-9407-F0399E36127D}" type="presOf" srcId="{EFACA0AD-3DA5-489C-B195-29E05D7BF777}" destId="{B760BA9D-1768-4507-A2EC-B6FC2D713C1A}" srcOrd="0" destOrd="0" presId="urn:microsoft.com/office/officeart/2005/8/layout/vList5"/>
    <dgm:cxn modelId="{D015644B-FC18-43E3-8C98-BA2DFD3FB770}" type="presParOf" srcId="{36D987FD-C305-48FE-92C8-E8B125A7AD4E}" destId="{41A5D819-4148-4B20-8F4C-8BF815C9F318}" srcOrd="0" destOrd="0" presId="urn:microsoft.com/office/officeart/2005/8/layout/vList5"/>
    <dgm:cxn modelId="{7312B944-5F49-44D3-B79A-96CC52FA4178}" type="presParOf" srcId="{41A5D819-4148-4B20-8F4C-8BF815C9F318}" destId="{2D61F744-126A-4202-8FC3-21685E99284E}" srcOrd="0" destOrd="0" presId="urn:microsoft.com/office/officeart/2005/8/layout/vList5"/>
    <dgm:cxn modelId="{2458B3D9-899D-4F66-A9E5-065DA527A1E3}" type="presParOf" srcId="{41A5D819-4148-4B20-8F4C-8BF815C9F318}" destId="{8E48E043-5A69-468B-900A-D97E62836E2A}" srcOrd="1" destOrd="0" presId="urn:microsoft.com/office/officeart/2005/8/layout/vList5"/>
    <dgm:cxn modelId="{5BFC8A01-2DBB-483A-880D-58FC563B0449}" type="presParOf" srcId="{36D987FD-C305-48FE-92C8-E8B125A7AD4E}" destId="{BF0CE7FA-1DEF-451B-A3F0-436EE4D6599E}" srcOrd="1" destOrd="0" presId="urn:microsoft.com/office/officeart/2005/8/layout/vList5"/>
    <dgm:cxn modelId="{5AF6355B-2EDF-4B7B-8D67-9CE0A51F4492}" type="presParOf" srcId="{36D987FD-C305-48FE-92C8-E8B125A7AD4E}" destId="{668F3429-E763-481C-AF84-922B78924E5E}" srcOrd="2" destOrd="0" presId="urn:microsoft.com/office/officeart/2005/8/layout/vList5"/>
    <dgm:cxn modelId="{743D527B-AD8F-48C6-9D3A-06A7D225289E}" type="presParOf" srcId="{668F3429-E763-481C-AF84-922B78924E5E}" destId="{1CF6EDE5-4989-4583-8671-ACB3FB5BA768}" srcOrd="0" destOrd="0" presId="urn:microsoft.com/office/officeart/2005/8/layout/vList5"/>
    <dgm:cxn modelId="{BB75A10F-0FF3-40C8-B23E-CB20F91DC615}" type="presParOf" srcId="{668F3429-E763-481C-AF84-922B78924E5E}" destId="{4213F573-E230-44A7-9F36-BBAB880B9F67}" srcOrd="1" destOrd="0" presId="urn:microsoft.com/office/officeart/2005/8/layout/vList5"/>
    <dgm:cxn modelId="{00B514FC-8F19-4CB5-BEC3-E4141AF8A8DC}" type="presParOf" srcId="{36D987FD-C305-48FE-92C8-E8B125A7AD4E}" destId="{339C980F-B930-4B5C-B6D3-D66234052955}" srcOrd="3" destOrd="0" presId="urn:microsoft.com/office/officeart/2005/8/layout/vList5"/>
    <dgm:cxn modelId="{C26123DC-FF0B-467E-B4F3-C93D0412F1A5}" type="presParOf" srcId="{36D987FD-C305-48FE-92C8-E8B125A7AD4E}" destId="{F4FA9B13-D74F-44F8-9BF9-0071EF9F1207}" srcOrd="4" destOrd="0" presId="urn:microsoft.com/office/officeart/2005/8/layout/vList5"/>
    <dgm:cxn modelId="{93538765-2EF7-43FD-8659-6C6D3948C9CF}" type="presParOf" srcId="{F4FA9B13-D74F-44F8-9BF9-0071EF9F1207}" destId="{976334A8-CE9A-46F3-8175-DD47E422724B}" srcOrd="0" destOrd="0" presId="urn:microsoft.com/office/officeart/2005/8/layout/vList5"/>
    <dgm:cxn modelId="{44785486-DB04-4A91-8E2B-6FFCBB31DBBC}" type="presParOf" srcId="{F4FA9B13-D74F-44F8-9BF9-0071EF9F1207}" destId="{7319FBAF-8C50-4624-847C-8336B7020402}" srcOrd="1" destOrd="0" presId="urn:microsoft.com/office/officeart/2005/8/layout/vList5"/>
    <dgm:cxn modelId="{F762AE6F-5214-4C5D-A957-03BC15282027}" type="presParOf" srcId="{36D987FD-C305-48FE-92C8-E8B125A7AD4E}" destId="{B210AC48-1E44-4552-BACA-4CF8DEE273F3}" srcOrd="5" destOrd="0" presId="urn:microsoft.com/office/officeart/2005/8/layout/vList5"/>
    <dgm:cxn modelId="{5A8F57E8-3F5A-4462-A1DF-651B52416330}" type="presParOf" srcId="{36D987FD-C305-48FE-92C8-E8B125A7AD4E}" destId="{21E0115B-608B-42FD-A457-E430872BC841}" srcOrd="6" destOrd="0" presId="urn:microsoft.com/office/officeart/2005/8/layout/vList5"/>
    <dgm:cxn modelId="{A1DBD163-78DF-4E6E-AD99-53DCCEE4153D}" type="presParOf" srcId="{21E0115B-608B-42FD-A457-E430872BC841}" destId="{0C1DE008-A032-46F7-A5D6-F8895F431542}" srcOrd="0" destOrd="0" presId="urn:microsoft.com/office/officeart/2005/8/layout/vList5"/>
    <dgm:cxn modelId="{7F1B39DC-9FA5-45B2-AD32-CA07B382F191}" type="presParOf" srcId="{21E0115B-608B-42FD-A457-E430872BC841}" destId="{970592D2-0247-4962-8495-D02FE136BEA7}" srcOrd="1" destOrd="0" presId="urn:microsoft.com/office/officeart/2005/8/layout/vList5"/>
    <dgm:cxn modelId="{BC4852A0-A405-42C9-ABA5-486EB0201FA8}" type="presParOf" srcId="{36D987FD-C305-48FE-92C8-E8B125A7AD4E}" destId="{30CF6D43-CE88-4137-825B-D4A11BE35657}" srcOrd="7" destOrd="0" presId="urn:microsoft.com/office/officeart/2005/8/layout/vList5"/>
    <dgm:cxn modelId="{8ED3420B-4F19-4690-89AB-45785F09D88C}" type="presParOf" srcId="{36D987FD-C305-48FE-92C8-E8B125A7AD4E}" destId="{B99005B3-86AC-4511-9318-D7E96D04FDE3}" srcOrd="8" destOrd="0" presId="urn:microsoft.com/office/officeart/2005/8/layout/vList5"/>
    <dgm:cxn modelId="{85437644-F18E-4F9A-8686-8BAB8AEF7743}" type="presParOf" srcId="{B99005B3-86AC-4511-9318-D7E96D04FDE3}" destId="{CB6BF0E1-308E-4C59-A005-5A93ED4962F1}" srcOrd="0" destOrd="0" presId="urn:microsoft.com/office/officeart/2005/8/layout/vList5"/>
    <dgm:cxn modelId="{8B7B061D-E8B8-472C-B213-BFCE03BFBDDE}" type="presParOf" srcId="{B99005B3-86AC-4511-9318-D7E96D04FDE3}" destId="{8843DCF6-1DC0-4608-9E16-BD909C9AD337}" srcOrd="1" destOrd="0" presId="urn:microsoft.com/office/officeart/2005/8/layout/vList5"/>
    <dgm:cxn modelId="{05586505-FD21-4BD6-80E3-70ACE664BF0C}" type="presParOf" srcId="{36D987FD-C305-48FE-92C8-E8B125A7AD4E}" destId="{B6518A93-1E8B-49D2-B875-8391BA91D885}" srcOrd="9" destOrd="0" presId="urn:microsoft.com/office/officeart/2005/8/layout/vList5"/>
    <dgm:cxn modelId="{74EA331D-4617-4F3E-98E8-7715C5A85843}" type="presParOf" srcId="{36D987FD-C305-48FE-92C8-E8B125A7AD4E}" destId="{6E8B6849-8BE3-4100-80E8-4AFEC05BAC9D}" srcOrd="10" destOrd="0" presId="urn:microsoft.com/office/officeart/2005/8/layout/vList5"/>
    <dgm:cxn modelId="{5CDBF893-342A-45DB-8DEB-BDC517265E1B}" type="presParOf" srcId="{6E8B6849-8BE3-4100-80E8-4AFEC05BAC9D}" destId="{B760BA9D-1768-4507-A2EC-B6FC2D713C1A}" srcOrd="0" destOrd="0" presId="urn:microsoft.com/office/officeart/2005/8/layout/vList5"/>
    <dgm:cxn modelId="{0BE20B46-9F63-40F9-944D-B37F547E3264}" type="presParOf" srcId="{6E8B6849-8BE3-4100-80E8-4AFEC05BAC9D}" destId="{267FE0FC-356A-4346-BDAD-552290221FFF}" srcOrd="1" destOrd="0" presId="urn:microsoft.com/office/officeart/2005/8/layout/vList5"/>
    <dgm:cxn modelId="{41846150-C780-4BBE-ADB4-9B4886761805}" type="presParOf" srcId="{36D987FD-C305-48FE-92C8-E8B125A7AD4E}" destId="{AF7A7783-6844-405C-AAFD-3F92158DE967}" srcOrd="11" destOrd="0" presId="urn:microsoft.com/office/officeart/2005/8/layout/vList5"/>
    <dgm:cxn modelId="{0AB2EBE1-A748-4D24-BCB0-24F3BE742989}" type="presParOf" srcId="{36D987FD-C305-48FE-92C8-E8B125A7AD4E}" destId="{B107CC34-D404-4535-93F0-4D157189E6FD}" srcOrd="12" destOrd="0" presId="urn:microsoft.com/office/officeart/2005/8/layout/vList5"/>
    <dgm:cxn modelId="{D3404B57-DD79-4BFD-AE34-594470469E81}" type="presParOf" srcId="{B107CC34-D404-4535-93F0-4D157189E6FD}" destId="{F55F863B-9E2F-4BE8-ACE7-E81FCB10ACFC}" srcOrd="0" destOrd="0" presId="urn:microsoft.com/office/officeart/2005/8/layout/vList5"/>
    <dgm:cxn modelId="{88B28376-89D3-4666-A498-409E1FB40DB5}" type="presParOf" srcId="{B107CC34-D404-4535-93F0-4D157189E6FD}" destId="{E436ED9D-AA09-4A37-BF1E-C46022025C65}" srcOrd="1" destOrd="0" presId="urn:microsoft.com/office/officeart/2005/8/layout/vList5"/>
    <dgm:cxn modelId="{830A0785-97D3-400E-A897-0DFC9F02683F}" type="presParOf" srcId="{36D987FD-C305-48FE-92C8-E8B125A7AD4E}" destId="{B036E585-F73F-4F0B-913E-2E955F34697B}" srcOrd="13" destOrd="0" presId="urn:microsoft.com/office/officeart/2005/8/layout/vList5"/>
    <dgm:cxn modelId="{751210FD-122B-4B1A-A5D7-696FFABE95A7}" type="presParOf" srcId="{36D987FD-C305-48FE-92C8-E8B125A7AD4E}" destId="{593077A4-73FB-42AD-8303-4B06E70E0DAC}" srcOrd="14" destOrd="0" presId="urn:microsoft.com/office/officeart/2005/8/layout/vList5"/>
    <dgm:cxn modelId="{4A7027A2-20B5-4BCD-8C86-A74E61FFE593}" type="presParOf" srcId="{593077A4-73FB-42AD-8303-4B06E70E0DAC}" destId="{B69EBEA5-2DBB-4E77-AB24-6C798A0348D3}" srcOrd="0" destOrd="0" presId="urn:microsoft.com/office/officeart/2005/8/layout/vList5"/>
    <dgm:cxn modelId="{DA1FAE01-E346-429F-BED6-C70E06DE66E1}" type="presParOf" srcId="{593077A4-73FB-42AD-8303-4B06E70E0DAC}" destId="{1CD6DC9E-1A31-47A6-9E2B-B7E9FA9A76A5}"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A2332E-E59B-44D8-8AF8-C97638C600C4}"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zh-TW" altLang="en-US"/>
        </a:p>
      </dgm:t>
    </dgm:pt>
    <dgm:pt modelId="{0280F527-8984-45DE-897D-AFEF311682CB}">
      <dgm:prSet phldrT="[文字]"/>
      <dgm:spPr>
        <a:solidFill>
          <a:srgbClr val="C00000"/>
        </a:solidFill>
      </dgm:spPr>
      <dgm:t>
        <a:bodyPr/>
        <a:lstStyle/>
        <a:p>
          <a:r>
            <a:rPr lang="zh-TW" altLang="en-US" b="1" dirty="0" smtClean="0">
              <a:latin typeface="標楷體" pitchFamily="65" charset="-120"/>
              <a:ea typeface="標楷體" pitchFamily="65" charset="-120"/>
            </a:rPr>
            <a:t>教學升等</a:t>
          </a:r>
          <a:endParaRPr lang="zh-TW" altLang="en-US" b="1" dirty="0">
            <a:latin typeface="標楷體" pitchFamily="65" charset="-120"/>
            <a:ea typeface="標楷體" pitchFamily="65" charset="-120"/>
          </a:endParaRPr>
        </a:p>
      </dgm:t>
    </dgm:pt>
    <dgm:pt modelId="{84F59BE0-0652-4667-9144-70728CD1BACD}" type="parTrans" cxnId="{13CDBE5A-80C4-493B-833C-525601C9B24E}">
      <dgm:prSet/>
      <dgm:spPr/>
      <dgm:t>
        <a:bodyPr/>
        <a:lstStyle/>
        <a:p>
          <a:endParaRPr lang="zh-TW" altLang="en-US"/>
        </a:p>
      </dgm:t>
    </dgm:pt>
    <dgm:pt modelId="{932B16AB-568C-4CD1-9B97-A95AEBCDA405}" type="sibTrans" cxnId="{13CDBE5A-80C4-493B-833C-525601C9B24E}">
      <dgm:prSet/>
      <dgm:spPr/>
      <dgm:t>
        <a:bodyPr/>
        <a:lstStyle/>
        <a:p>
          <a:endParaRPr lang="zh-TW" altLang="en-US"/>
        </a:p>
      </dgm:t>
    </dgm:pt>
    <dgm:pt modelId="{4672156F-0EA4-454E-B6E4-BA54AC36517C}">
      <dgm:prSet phldrT="[文字]"/>
      <dgm:spPr>
        <a:solidFill>
          <a:srgbClr val="AE4A12"/>
        </a:solidFill>
      </dgm:spPr>
      <dgm:t>
        <a:bodyPr/>
        <a:lstStyle/>
        <a:p>
          <a:r>
            <a:rPr lang="zh-TW" altLang="en-US" b="1" dirty="0" smtClean="0"/>
            <a:t>學習成效</a:t>
          </a:r>
        </a:p>
      </dgm:t>
    </dgm:pt>
    <dgm:pt modelId="{68018B55-92F6-47A3-89CA-05780EF47D5F}" type="parTrans" cxnId="{AEB8EF07-C6E1-40F7-8984-A188373CCA3A}">
      <dgm:prSet/>
      <dgm:spPr/>
      <dgm:t>
        <a:bodyPr/>
        <a:lstStyle/>
        <a:p>
          <a:endParaRPr lang="zh-TW" altLang="en-US"/>
        </a:p>
      </dgm:t>
    </dgm:pt>
    <dgm:pt modelId="{28CDA7AD-66ED-4818-9743-DD603BD09CDC}" type="sibTrans" cxnId="{AEB8EF07-C6E1-40F7-8984-A188373CCA3A}">
      <dgm:prSet/>
      <dgm:spPr/>
      <dgm:t>
        <a:bodyPr/>
        <a:lstStyle/>
        <a:p>
          <a:endParaRPr lang="zh-TW" altLang="en-US"/>
        </a:p>
      </dgm:t>
    </dgm:pt>
    <dgm:pt modelId="{93E63139-A542-4208-81A9-9CB27A866E6A}">
      <dgm:prSet phldrT="[文字]"/>
      <dgm:spPr>
        <a:solidFill>
          <a:srgbClr val="007A37"/>
        </a:solidFill>
      </dgm:spPr>
      <dgm:t>
        <a:bodyPr/>
        <a:lstStyle/>
        <a:p>
          <a:r>
            <a:rPr lang="zh-TW" altLang="en-US" b="1" dirty="0" smtClean="0"/>
            <a:t>教師評鑑</a:t>
          </a:r>
          <a:endParaRPr lang="zh-TW" altLang="en-US" b="1" dirty="0"/>
        </a:p>
      </dgm:t>
    </dgm:pt>
    <dgm:pt modelId="{35B6EFE1-43B0-4BF8-BDB9-B059DC186F39}" type="parTrans" cxnId="{01F2AB21-3F2E-45D8-9796-9F42BA2D6C3D}">
      <dgm:prSet/>
      <dgm:spPr/>
      <dgm:t>
        <a:bodyPr/>
        <a:lstStyle/>
        <a:p>
          <a:endParaRPr lang="zh-TW" altLang="en-US"/>
        </a:p>
      </dgm:t>
    </dgm:pt>
    <dgm:pt modelId="{5DF19203-A17F-48EA-B592-07714253AF71}" type="sibTrans" cxnId="{01F2AB21-3F2E-45D8-9796-9F42BA2D6C3D}">
      <dgm:prSet/>
      <dgm:spPr/>
      <dgm:t>
        <a:bodyPr/>
        <a:lstStyle/>
        <a:p>
          <a:endParaRPr lang="zh-TW" altLang="en-US"/>
        </a:p>
      </dgm:t>
    </dgm:pt>
    <dgm:pt modelId="{3EB1F2E3-F123-4BBA-8188-A9DF7DBBAAF5}">
      <dgm:prSet phldrT="[文字]"/>
      <dgm:spPr>
        <a:solidFill>
          <a:srgbClr val="AE4A12"/>
        </a:solidFill>
      </dgm:spPr>
      <dgm:t>
        <a:bodyPr/>
        <a:lstStyle/>
        <a:p>
          <a:r>
            <a:rPr lang="zh-TW" altLang="en-US" b="1" dirty="0" smtClean="0"/>
            <a:t>教師專業</a:t>
          </a:r>
          <a:endParaRPr lang="zh-TW" altLang="en-US" b="1" dirty="0"/>
        </a:p>
      </dgm:t>
    </dgm:pt>
    <dgm:pt modelId="{091C3DC5-87E5-47CE-B485-1E8F7D61753A}" type="parTrans" cxnId="{A08891B0-1D98-4BBA-BE7A-BB4E2CF82CCD}">
      <dgm:prSet/>
      <dgm:spPr/>
      <dgm:t>
        <a:bodyPr/>
        <a:lstStyle/>
        <a:p>
          <a:endParaRPr lang="zh-TW" altLang="en-US"/>
        </a:p>
      </dgm:t>
    </dgm:pt>
    <dgm:pt modelId="{79FAA303-D30B-4516-8791-B662C268D098}" type="sibTrans" cxnId="{A08891B0-1D98-4BBA-BE7A-BB4E2CF82CCD}">
      <dgm:prSet/>
      <dgm:spPr/>
      <dgm:t>
        <a:bodyPr/>
        <a:lstStyle/>
        <a:p>
          <a:endParaRPr lang="zh-TW" altLang="en-US"/>
        </a:p>
      </dgm:t>
    </dgm:pt>
    <dgm:pt modelId="{EADF3619-30B4-41F3-9AA4-ABCE269B9DFC}">
      <dgm:prSet phldrT="[文字]"/>
      <dgm:spPr>
        <a:solidFill>
          <a:srgbClr val="007A37"/>
        </a:solidFill>
      </dgm:spPr>
      <dgm:t>
        <a:bodyPr/>
        <a:lstStyle/>
        <a:p>
          <a:r>
            <a:rPr lang="zh-TW" altLang="en-US" b="1" dirty="0" smtClean="0"/>
            <a:t>教育品保</a:t>
          </a:r>
          <a:endParaRPr lang="zh-TW" altLang="en-US" b="1" dirty="0"/>
        </a:p>
      </dgm:t>
    </dgm:pt>
    <dgm:pt modelId="{DBDFED2C-5E46-4326-AE83-F1A478764A6D}" type="parTrans" cxnId="{FE3E6577-AB65-434A-A3A7-7A46BA4804FA}">
      <dgm:prSet/>
      <dgm:spPr/>
      <dgm:t>
        <a:bodyPr/>
        <a:lstStyle/>
        <a:p>
          <a:endParaRPr lang="zh-TW" altLang="en-US"/>
        </a:p>
      </dgm:t>
    </dgm:pt>
    <dgm:pt modelId="{AB97DF23-C776-4B4C-8F17-86F201F1F4E8}" type="sibTrans" cxnId="{FE3E6577-AB65-434A-A3A7-7A46BA4804FA}">
      <dgm:prSet/>
      <dgm:spPr/>
      <dgm:t>
        <a:bodyPr/>
        <a:lstStyle/>
        <a:p>
          <a:endParaRPr lang="zh-TW" altLang="en-US"/>
        </a:p>
      </dgm:t>
    </dgm:pt>
    <dgm:pt modelId="{22CE7478-7CEE-406F-B689-8A04A0530994}" type="pres">
      <dgm:prSet presAssocID="{B5A2332E-E59B-44D8-8AF8-C97638C600C4}" presName="Name0" presStyleCnt="0">
        <dgm:presLayoutVars>
          <dgm:chMax val="1"/>
          <dgm:dir/>
          <dgm:animLvl val="ctr"/>
          <dgm:resizeHandles val="exact"/>
        </dgm:presLayoutVars>
      </dgm:prSet>
      <dgm:spPr/>
      <dgm:t>
        <a:bodyPr/>
        <a:lstStyle/>
        <a:p>
          <a:endParaRPr lang="zh-TW" altLang="en-US"/>
        </a:p>
      </dgm:t>
    </dgm:pt>
    <dgm:pt modelId="{DD5A611B-2BE2-4B89-A57A-BAA4B39CD2D4}" type="pres">
      <dgm:prSet presAssocID="{0280F527-8984-45DE-897D-AFEF311682CB}" presName="centerShape" presStyleLbl="node0" presStyleIdx="0" presStyleCnt="1"/>
      <dgm:spPr/>
      <dgm:t>
        <a:bodyPr/>
        <a:lstStyle/>
        <a:p>
          <a:endParaRPr lang="zh-TW" altLang="en-US"/>
        </a:p>
      </dgm:t>
    </dgm:pt>
    <dgm:pt modelId="{AE20DFA9-0AE5-499D-9169-4D35079C4006}" type="pres">
      <dgm:prSet presAssocID="{4672156F-0EA4-454E-B6E4-BA54AC36517C}" presName="node" presStyleLbl="node1" presStyleIdx="0" presStyleCnt="4">
        <dgm:presLayoutVars>
          <dgm:bulletEnabled val="1"/>
        </dgm:presLayoutVars>
      </dgm:prSet>
      <dgm:spPr/>
      <dgm:t>
        <a:bodyPr/>
        <a:lstStyle/>
        <a:p>
          <a:endParaRPr lang="zh-TW" altLang="en-US"/>
        </a:p>
      </dgm:t>
    </dgm:pt>
    <dgm:pt modelId="{13A21651-0234-4483-8A5D-A852EA372EB5}" type="pres">
      <dgm:prSet presAssocID="{4672156F-0EA4-454E-B6E4-BA54AC36517C}" presName="dummy" presStyleCnt="0"/>
      <dgm:spPr/>
    </dgm:pt>
    <dgm:pt modelId="{843560C4-A260-46B9-A9DB-08379FE0351F}" type="pres">
      <dgm:prSet presAssocID="{28CDA7AD-66ED-4818-9743-DD603BD09CDC}" presName="sibTrans" presStyleLbl="sibTrans2D1" presStyleIdx="0" presStyleCnt="4"/>
      <dgm:spPr/>
      <dgm:t>
        <a:bodyPr/>
        <a:lstStyle/>
        <a:p>
          <a:endParaRPr lang="zh-TW" altLang="en-US"/>
        </a:p>
      </dgm:t>
    </dgm:pt>
    <dgm:pt modelId="{8347B26B-F6C0-46C4-BC99-A680E5B2AD7E}" type="pres">
      <dgm:prSet presAssocID="{93E63139-A542-4208-81A9-9CB27A866E6A}" presName="node" presStyleLbl="node1" presStyleIdx="1" presStyleCnt="4">
        <dgm:presLayoutVars>
          <dgm:bulletEnabled val="1"/>
        </dgm:presLayoutVars>
      </dgm:prSet>
      <dgm:spPr/>
      <dgm:t>
        <a:bodyPr/>
        <a:lstStyle/>
        <a:p>
          <a:endParaRPr lang="zh-TW" altLang="en-US"/>
        </a:p>
      </dgm:t>
    </dgm:pt>
    <dgm:pt modelId="{3D522044-4D5B-41A9-88BF-B39B71AF4399}" type="pres">
      <dgm:prSet presAssocID="{93E63139-A542-4208-81A9-9CB27A866E6A}" presName="dummy" presStyleCnt="0"/>
      <dgm:spPr/>
    </dgm:pt>
    <dgm:pt modelId="{78D59715-5650-4BCE-9362-186026EE2784}" type="pres">
      <dgm:prSet presAssocID="{5DF19203-A17F-48EA-B592-07714253AF71}" presName="sibTrans" presStyleLbl="sibTrans2D1" presStyleIdx="1" presStyleCnt="4"/>
      <dgm:spPr/>
      <dgm:t>
        <a:bodyPr/>
        <a:lstStyle/>
        <a:p>
          <a:endParaRPr lang="zh-TW" altLang="en-US"/>
        </a:p>
      </dgm:t>
    </dgm:pt>
    <dgm:pt modelId="{BF39A959-9311-465D-A239-32DA7E51196B}" type="pres">
      <dgm:prSet presAssocID="{3EB1F2E3-F123-4BBA-8188-A9DF7DBBAAF5}" presName="node" presStyleLbl="node1" presStyleIdx="2" presStyleCnt="4">
        <dgm:presLayoutVars>
          <dgm:bulletEnabled val="1"/>
        </dgm:presLayoutVars>
      </dgm:prSet>
      <dgm:spPr/>
      <dgm:t>
        <a:bodyPr/>
        <a:lstStyle/>
        <a:p>
          <a:endParaRPr lang="zh-TW" altLang="en-US"/>
        </a:p>
      </dgm:t>
    </dgm:pt>
    <dgm:pt modelId="{5A945DFE-2AA8-4061-A4FA-8622403A5EBD}" type="pres">
      <dgm:prSet presAssocID="{3EB1F2E3-F123-4BBA-8188-A9DF7DBBAAF5}" presName="dummy" presStyleCnt="0"/>
      <dgm:spPr/>
    </dgm:pt>
    <dgm:pt modelId="{65ED668E-90A0-4CFD-BD76-5FF6D6136DCA}" type="pres">
      <dgm:prSet presAssocID="{79FAA303-D30B-4516-8791-B662C268D098}" presName="sibTrans" presStyleLbl="sibTrans2D1" presStyleIdx="2" presStyleCnt="4"/>
      <dgm:spPr/>
      <dgm:t>
        <a:bodyPr/>
        <a:lstStyle/>
        <a:p>
          <a:endParaRPr lang="zh-TW" altLang="en-US"/>
        </a:p>
      </dgm:t>
    </dgm:pt>
    <dgm:pt modelId="{FDBF0969-B1D3-4B8D-95DE-5E456B8222CB}" type="pres">
      <dgm:prSet presAssocID="{EADF3619-30B4-41F3-9AA4-ABCE269B9DFC}" presName="node" presStyleLbl="node1" presStyleIdx="3" presStyleCnt="4" custRadScaleRad="98310" custRadScaleInc="-6281">
        <dgm:presLayoutVars>
          <dgm:bulletEnabled val="1"/>
        </dgm:presLayoutVars>
      </dgm:prSet>
      <dgm:spPr/>
      <dgm:t>
        <a:bodyPr/>
        <a:lstStyle/>
        <a:p>
          <a:endParaRPr lang="zh-TW" altLang="en-US"/>
        </a:p>
      </dgm:t>
    </dgm:pt>
    <dgm:pt modelId="{E1126E4A-543A-4422-9AA8-1595BFE34E5C}" type="pres">
      <dgm:prSet presAssocID="{EADF3619-30B4-41F3-9AA4-ABCE269B9DFC}" presName="dummy" presStyleCnt="0"/>
      <dgm:spPr/>
    </dgm:pt>
    <dgm:pt modelId="{E5D726D3-CD5D-414C-8B15-1FD2FF28E97B}" type="pres">
      <dgm:prSet presAssocID="{AB97DF23-C776-4B4C-8F17-86F201F1F4E8}" presName="sibTrans" presStyleLbl="sibTrans2D1" presStyleIdx="3" presStyleCnt="4"/>
      <dgm:spPr/>
      <dgm:t>
        <a:bodyPr/>
        <a:lstStyle/>
        <a:p>
          <a:endParaRPr lang="zh-TW" altLang="en-US"/>
        </a:p>
      </dgm:t>
    </dgm:pt>
  </dgm:ptLst>
  <dgm:cxnLst>
    <dgm:cxn modelId="{7C501631-7521-41F1-8D33-A96DC7A09FC1}" type="presOf" srcId="{79FAA303-D30B-4516-8791-B662C268D098}" destId="{65ED668E-90A0-4CFD-BD76-5FF6D6136DCA}" srcOrd="0" destOrd="0" presId="urn:microsoft.com/office/officeart/2005/8/layout/radial6"/>
    <dgm:cxn modelId="{DE0B8F21-0AC3-4B63-B979-C6105B85B92C}" type="presOf" srcId="{4672156F-0EA4-454E-B6E4-BA54AC36517C}" destId="{AE20DFA9-0AE5-499D-9169-4D35079C4006}" srcOrd="0" destOrd="0" presId="urn:microsoft.com/office/officeart/2005/8/layout/radial6"/>
    <dgm:cxn modelId="{AEB8EF07-C6E1-40F7-8984-A188373CCA3A}" srcId="{0280F527-8984-45DE-897D-AFEF311682CB}" destId="{4672156F-0EA4-454E-B6E4-BA54AC36517C}" srcOrd="0" destOrd="0" parTransId="{68018B55-92F6-47A3-89CA-05780EF47D5F}" sibTransId="{28CDA7AD-66ED-4818-9743-DD603BD09CDC}"/>
    <dgm:cxn modelId="{01F2AB21-3F2E-45D8-9796-9F42BA2D6C3D}" srcId="{0280F527-8984-45DE-897D-AFEF311682CB}" destId="{93E63139-A542-4208-81A9-9CB27A866E6A}" srcOrd="1" destOrd="0" parTransId="{35B6EFE1-43B0-4BF8-BDB9-B059DC186F39}" sibTransId="{5DF19203-A17F-48EA-B592-07714253AF71}"/>
    <dgm:cxn modelId="{5B739976-42F8-4A67-8C6C-CD710DE17DF7}" type="presOf" srcId="{0280F527-8984-45DE-897D-AFEF311682CB}" destId="{DD5A611B-2BE2-4B89-A57A-BAA4B39CD2D4}" srcOrd="0" destOrd="0" presId="urn:microsoft.com/office/officeart/2005/8/layout/radial6"/>
    <dgm:cxn modelId="{B9E6C279-3ADB-40CB-BC59-E95489A36567}" type="presOf" srcId="{28CDA7AD-66ED-4818-9743-DD603BD09CDC}" destId="{843560C4-A260-46B9-A9DB-08379FE0351F}" srcOrd="0" destOrd="0" presId="urn:microsoft.com/office/officeart/2005/8/layout/radial6"/>
    <dgm:cxn modelId="{FA78152E-936F-481E-894C-4124B8378AD5}" type="presOf" srcId="{3EB1F2E3-F123-4BBA-8188-A9DF7DBBAAF5}" destId="{BF39A959-9311-465D-A239-32DA7E51196B}" srcOrd="0" destOrd="0" presId="urn:microsoft.com/office/officeart/2005/8/layout/radial6"/>
    <dgm:cxn modelId="{C47CF4A7-F0ED-437C-BAD7-01F05529E4ED}" type="presOf" srcId="{93E63139-A542-4208-81A9-9CB27A866E6A}" destId="{8347B26B-F6C0-46C4-BC99-A680E5B2AD7E}" srcOrd="0" destOrd="0" presId="urn:microsoft.com/office/officeart/2005/8/layout/radial6"/>
    <dgm:cxn modelId="{FBB4EE93-C635-4F19-86A5-8870AEF9F2AD}" type="presOf" srcId="{AB97DF23-C776-4B4C-8F17-86F201F1F4E8}" destId="{E5D726D3-CD5D-414C-8B15-1FD2FF28E97B}" srcOrd="0" destOrd="0" presId="urn:microsoft.com/office/officeart/2005/8/layout/radial6"/>
    <dgm:cxn modelId="{61745A52-0ECA-4129-87CB-320FBA088DC7}" type="presOf" srcId="{5DF19203-A17F-48EA-B592-07714253AF71}" destId="{78D59715-5650-4BCE-9362-186026EE2784}" srcOrd="0" destOrd="0" presId="urn:microsoft.com/office/officeart/2005/8/layout/radial6"/>
    <dgm:cxn modelId="{8228614A-C026-479B-A479-1BDFA8B39403}" type="presOf" srcId="{B5A2332E-E59B-44D8-8AF8-C97638C600C4}" destId="{22CE7478-7CEE-406F-B689-8A04A0530994}" srcOrd="0" destOrd="0" presId="urn:microsoft.com/office/officeart/2005/8/layout/radial6"/>
    <dgm:cxn modelId="{A08891B0-1D98-4BBA-BE7A-BB4E2CF82CCD}" srcId="{0280F527-8984-45DE-897D-AFEF311682CB}" destId="{3EB1F2E3-F123-4BBA-8188-A9DF7DBBAAF5}" srcOrd="2" destOrd="0" parTransId="{091C3DC5-87E5-47CE-B485-1E8F7D61753A}" sibTransId="{79FAA303-D30B-4516-8791-B662C268D098}"/>
    <dgm:cxn modelId="{FE3E6577-AB65-434A-A3A7-7A46BA4804FA}" srcId="{0280F527-8984-45DE-897D-AFEF311682CB}" destId="{EADF3619-30B4-41F3-9AA4-ABCE269B9DFC}" srcOrd="3" destOrd="0" parTransId="{DBDFED2C-5E46-4326-AE83-F1A478764A6D}" sibTransId="{AB97DF23-C776-4B4C-8F17-86F201F1F4E8}"/>
    <dgm:cxn modelId="{458A02CB-5124-4781-898F-DB9990CC866A}" type="presOf" srcId="{EADF3619-30B4-41F3-9AA4-ABCE269B9DFC}" destId="{FDBF0969-B1D3-4B8D-95DE-5E456B8222CB}" srcOrd="0" destOrd="0" presId="urn:microsoft.com/office/officeart/2005/8/layout/radial6"/>
    <dgm:cxn modelId="{13CDBE5A-80C4-493B-833C-525601C9B24E}" srcId="{B5A2332E-E59B-44D8-8AF8-C97638C600C4}" destId="{0280F527-8984-45DE-897D-AFEF311682CB}" srcOrd="0" destOrd="0" parTransId="{84F59BE0-0652-4667-9144-70728CD1BACD}" sibTransId="{932B16AB-568C-4CD1-9B97-A95AEBCDA405}"/>
    <dgm:cxn modelId="{2217EC70-28C0-42C8-8993-A1B9A1DBE370}" type="presParOf" srcId="{22CE7478-7CEE-406F-B689-8A04A0530994}" destId="{DD5A611B-2BE2-4B89-A57A-BAA4B39CD2D4}" srcOrd="0" destOrd="0" presId="urn:microsoft.com/office/officeart/2005/8/layout/radial6"/>
    <dgm:cxn modelId="{3150CAD0-E29B-4D05-8DD5-4BD2B9381B86}" type="presParOf" srcId="{22CE7478-7CEE-406F-B689-8A04A0530994}" destId="{AE20DFA9-0AE5-499D-9169-4D35079C4006}" srcOrd="1" destOrd="0" presId="urn:microsoft.com/office/officeart/2005/8/layout/radial6"/>
    <dgm:cxn modelId="{06D36893-7B62-4FFA-840B-61DFC30AE37A}" type="presParOf" srcId="{22CE7478-7CEE-406F-B689-8A04A0530994}" destId="{13A21651-0234-4483-8A5D-A852EA372EB5}" srcOrd="2" destOrd="0" presId="urn:microsoft.com/office/officeart/2005/8/layout/radial6"/>
    <dgm:cxn modelId="{0FD15A4A-2FE4-4DB4-8940-034B0069A1CE}" type="presParOf" srcId="{22CE7478-7CEE-406F-B689-8A04A0530994}" destId="{843560C4-A260-46B9-A9DB-08379FE0351F}" srcOrd="3" destOrd="0" presId="urn:microsoft.com/office/officeart/2005/8/layout/radial6"/>
    <dgm:cxn modelId="{B90571ED-504B-4E61-835E-53907366D262}" type="presParOf" srcId="{22CE7478-7CEE-406F-B689-8A04A0530994}" destId="{8347B26B-F6C0-46C4-BC99-A680E5B2AD7E}" srcOrd="4" destOrd="0" presId="urn:microsoft.com/office/officeart/2005/8/layout/radial6"/>
    <dgm:cxn modelId="{042BAD03-508E-4C25-8342-C034A8D9A120}" type="presParOf" srcId="{22CE7478-7CEE-406F-B689-8A04A0530994}" destId="{3D522044-4D5B-41A9-88BF-B39B71AF4399}" srcOrd="5" destOrd="0" presId="urn:microsoft.com/office/officeart/2005/8/layout/radial6"/>
    <dgm:cxn modelId="{E22E73F8-8FCF-494F-9588-22E5611E800C}" type="presParOf" srcId="{22CE7478-7CEE-406F-B689-8A04A0530994}" destId="{78D59715-5650-4BCE-9362-186026EE2784}" srcOrd="6" destOrd="0" presId="urn:microsoft.com/office/officeart/2005/8/layout/radial6"/>
    <dgm:cxn modelId="{AAA9C2BF-4BCF-4C73-BAF2-EE8ED181E8B9}" type="presParOf" srcId="{22CE7478-7CEE-406F-B689-8A04A0530994}" destId="{BF39A959-9311-465D-A239-32DA7E51196B}" srcOrd="7" destOrd="0" presId="urn:microsoft.com/office/officeart/2005/8/layout/radial6"/>
    <dgm:cxn modelId="{0F582804-4197-4F0A-83DF-25AC6CDCCBCA}" type="presParOf" srcId="{22CE7478-7CEE-406F-B689-8A04A0530994}" destId="{5A945DFE-2AA8-4061-A4FA-8622403A5EBD}" srcOrd="8" destOrd="0" presId="urn:microsoft.com/office/officeart/2005/8/layout/radial6"/>
    <dgm:cxn modelId="{39D4C9CA-ECB7-4094-A2A8-93785CD56641}" type="presParOf" srcId="{22CE7478-7CEE-406F-B689-8A04A0530994}" destId="{65ED668E-90A0-4CFD-BD76-5FF6D6136DCA}" srcOrd="9" destOrd="0" presId="urn:microsoft.com/office/officeart/2005/8/layout/radial6"/>
    <dgm:cxn modelId="{1A97A779-DD63-4897-9516-A6254EC14EFB}" type="presParOf" srcId="{22CE7478-7CEE-406F-B689-8A04A0530994}" destId="{FDBF0969-B1D3-4B8D-95DE-5E456B8222CB}" srcOrd="10" destOrd="0" presId="urn:microsoft.com/office/officeart/2005/8/layout/radial6"/>
    <dgm:cxn modelId="{0F4F72E5-F33E-472C-959E-30E5C8D2BB59}" type="presParOf" srcId="{22CE7478-7CEE-406F-B689-8A04A0530994}" destId="{E1126E4A-543A-4422-9AA8-1595BFE34E5C}" srcOrd="11" destOrd="0" presId="urn:microsoft.com/office/officeart/2005/8/layout/radial6"/>
    <dgm:cxn modelId="{69F82F76-3EFD-4753-A47A-EA4FC0E425FA}" type="presParOf" srcId="{22CE7478-7CEE-406F-B689-8A04A0530994}" destId="{E5D726D3-CD5D-414C-8B15-1FD2FF28E97B}" srcOrd="12"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215042-1E10-48DC-A7EE-041CBD52CA4E}"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zh-TW" altLang="en-US"/>
        </a:p>
      </dgm:t>
    </dgm:pt>
    <dgm:pt modelId="{09A47E38-5EB0-4D05-86B8-3C4432D3BA69}">
      <dgm:prSet phldrT="[文字]" custT="1"/>
      <dgm:spPr>
        <a:solidFill>
          <a:schemeClr val="accent6">
            <a:lumMod val="50000"/>
          </a:schemeClr>
        </a:solidFill>
      </dgm:spPr>
      <dgm:t>
        <a:bodyPr/>
        <a:lstStyle/>
        <a:p>
          <a:r>
            <a:rPr lang="zh-TW" altLang="en-US" sz="3200" b="1" dirty="0" smtClean="0">
              <a:latin typeface="微軟正黑體" panose="020B0604030504040204" pitchFamily="34" charset="-120"/>
              <a:ea typeface="微軟正黑體" panose="020B0604030504040204" pitchFamily="34" charset="-120"/>
            </a:rPr>
            <a:t>學習成效</a:t>
          </a:r>
          <a:endParaRPr lang="zh-TW" altLang="en-US" sz="3200" b="1" dirty="0">
            <a:latin typeface="微軟正黑體" panose="020B0604030504040204" pitchFamily="34" charset="-120"/>
            <a:ea typeface="微軟正黑體" panose="020B0604030504040204" pitchFamily="34" charset="-120"/>
          </a:endParaRPr>
        </a:p>
      </dgm:t>
    </dgm:pt>
    <dgm:pt modelId="{325DF986-A350-46A9-9808-DCC2E0315AD4}" type="parTrans" cxnId="{DBE4F245-46C5-4A47-B990-6ED31E451D68}">
      <dgm:prSet/>
      <dgm:spPr/>
      <dgm:t>
        <a:bodyPr/>
        <a:lstStyle/>
        <a:p>
          <a:endParaRPr lang="zh-TW" altLang="en-US"/>
        </a:p>
      </dgm:t>
    </dgm:pt>
    <dgm:pt modelId="{1381818B-4E52-45F8-9A8E-DBAA41970202}" type="sibTrans" cxnId="{DBE4F245-46C5-4A47-B990-6ED31E451D68}">
      <dgm:prSet/>
      <dgm:spPr/>
      <dgm:t>
        <a:bodyPr/>
        <a:lstStyle/>
        <a:p>
          <a:endParaRPr lang="zh-TW" altLang="en-US"/>
        </a:p>
      </dgm:t>
    </dgm:pt>
    <dgm:pt modelId="{FD83E32F-FB72-4374-A127-F565EAB9B2D2}">
      <dgm:prSet phldrT="[文字]"/>
      <dgm:spPr>
        <a:solidFill>
          <a:srgbClr val="7030A0"/>
        </a:solidFill>
      </dgm:spPr>
      <dgm:t>
        <a:bodyPr/>
        <a:lstStyle/>
        <a:p>
          <a:r>
            <a:rPr lang="zh-TW" altLang="en-US" b="1" dirty="0" smtClean="0"/>
            <a:t>學生</a:t>
          </a:r>
          <a:endParaRPr lang="zh-TW" altLang="en-US" b="1" dirty="0"/>
        </a:p>
      </dgm:t>
    </dgm:pt>
    <dgm:pt modelId="{30C6D2AA-5297-499D-91F1-819DE83D3B13}" type="parTrans" cxnId="{3C330E76-3827-47C1-8D2F-83A1B0AEB274}">
      <dgm:prSet/>
      <dgm:spPr/>
      <dgm:t>
        <a:bodyPr/>
        <a:lstStyle/>
        <a:p>
          <a:endParaRPr lang="zh-TW" altLang="en-US"/>
        </a:p>
      </dgm:t>
    </dgm:pt>
    <dgm:pt modelId="{FD69E6E6-DD56-4769-8E78-29C55FCD704B}" type="sibTrans" cxnId="{3C330E76-3827-47C1-8D2F-83A1B0AEB274}">
      <dgm:prSet/>
      <dgm:spPr/>
      <dgm:t>
        <a:bodyPr/>
        <a:lstStyle/>
        <a:p>
          <a:endParaRPr lang="zh-TW" altLang="en-US"/>
        </a:p>
      </dgm:t>
    </dgm:pt>
    <dgm:pt modelId="{89742638-019F-46FE-854E-B22F8C7BFC19}">
      <dgm:prSet phldrT="[文字]"/>
      <dgm:spPr>
        <a:solidFill>
          <a:srgbClr val="C00000"/>
        </a:solidFill>
      </dgm:spPr>
      <dgm:t>
        <a:bodyPr/>
        <a:lstStyle/>
        <a:p>
          <a:r>
            <a:rPr lang="zh-TW" altLang="en-US" b="1" dirty="0" smtClean="0"/>
            <a:t>教材</a:t>
          </a:r>
          <a:endParaRPr lang="zh-TW" altLang="en-US" b="1" dirty="0"/>
        </a:p>
      </dgm:t>
    </dgm:pt>
    <dgm:pt modelId="{5D1EE7DF-DB83-4AAF-A5C5-3EC0EFE39323}" type="parTrans" cxnId="{6D8E93C2-38D1-4CFE-BDB1-8361D086B374}">
      <dgm:prSet/>
      <dgm:spPr/>
      <dgm:t>
        <a:bodyPr/>
        <a:lstStyle/>
        <a:p>
          <a:endParaRPr lang="zh-TW" altLang="en-US"/>
        </a:p>
      </dgm:t>
    </dgm:pt>
    <dgm:pt modelId="{8BD09B78-1023-4981-8007-EDDF488042B1}" type="sibTrans" cxnId="{6D8E93C2-38D1-4CFE-BDB1-8361D086B374}">
      <dgm:prSet/>
      <dgm:spPr/>
      <dgm:t>
        <a:bodyPr/>
        <a:lstStyle/>
        <a:p>
          <a:endParaRPr lang="zh-TW" altLang="en-US"/>
        </a:p>
      </dgm:t>
    </dgm:pt>
    <dgm:pt modelId="{0D8A048C-CAF3-4942-91AF-A704E3971EED}">
      <dgm:prSet phldrT="[文字]"/>
      <dgm:spPr>
        <a:solidFill>
          <a:srgbClr val="0000FF"/>
        </a:solidFill>
      </dgm:spPr>
      <dgm:t>
        <a:bodyPr/>
        <a:lstStyle/>
        <a:p>
          <a:r>
            <a:rPr lang="zh-TW" altLang="en-US" b="1" dirty="0" smtClean="0"/>
            <a:t>教師</a:t>
          </a:r>
          <a:endParaRPr lang="zh-TW" altLang="en-US" b="1" dirty="0"/>
        </a:p>
      </dgm:t>
    </dgm:pt>
    <dgm:pt modelId="{0565701F-DC23-465C-A059-36AE3D52A410}" type="parTrans" cxnId="{E65D64DA-AD6F-431E-A678-CBB4C53C67DA}">
      <dgm:prSet/>
      <dgm:spPr/>
      <dgm:t>
        <a:bodyPr/>
        <a:lstStyle/>
        <a:p>
          <a:endParaRPr lang="zh-TW" altLang="en-US"/>
        </a:p>
      </dgm:t>
    </dgm:pt>
    <dgm:pt modelId="{764D47DE-6DBC-4C9E-8F79-9FB3D2E274E0}" type="sibTrans" cxnId="{E65D64DA-AD6F-431E-A678-CBB4C53C67DA}">
      <dgm:prSet/>
      <dgm:spPr/>
      <dgm:t>
        <a:bodyPr/>
        <a:lstStyle/>
        <a:p>
          <a:endParaRPr lang="zh-TW" altLang="en-US"/>
        </a:p>
      </dgm:t>
    </dgm:pt>
    <dgm:pt modelId="{A79EFA14-E747-489C-8F00-AC1DAE895305}" type="pres">
      <dgm:prSet presAssocID="{24215042-1E10-48DC-A7EE-041CBD52CA4E}" presName="Name0" presStyleCnt="0">
        <dgm:presLayoutVars>
          <dgm:chMax val="1"/>
          <dgm:dir/>
          <dgm:animLvl val="ctr"/>
          <dgm:resizeHandles val="exact"/>
        </dgm:presLayoutVars>
      </dgm:prSet>
      <dgm:spPr/>
      <dgm:t>
        <a:bodyPr/>
        <a:lstStyle/>
        <a:p>
          <a:endParaRPr lang="zh-TW" altLang="en-US"/>
        </a:p>
      </dgm:t>
    </dgm:pt>
    <dgm:pt modelId="{2F51573B-C43E-4872-8D14-3F0C03DC0F43}" type="pres">
      <dgm:prSet presAssocID="{09A47E38-5EB0-4D05-86B8-3C4432D3BA69}" presName="centerShape" presStyleLbl="node0" presStyleIdx="0" presStyleCnt="1"/>
      <dgm:spPr/>
      <dgm:t>
        <a:bodyPr/>
        <a:lstStyle/>
        <a:p>
          <a:endParaRPr lang="zh-TW" altLang="en-US"/>
        </a:p>
      </dgm:t>
    </dgm:pt>
    <dgm:pt modelId="{B94EB779-F5FB-4CE7-81D1-292BA9C644A1}" type="pres">
      <dgm:prSet presAssocID="{FD83E32F-FB72-4374-A127-F565EAB9B2D2}" presName="node" presStyleLbl="node1" presStyleIdx="0" presStyleCnt="3">
        <dgm:presLayoutVars>
          <dgm:bulletEnabled val="1"/>
        </dgm:presLayoutVars>
      </dgm:prSet>
      <dgm:spPr/>
      <dgm:t>
        <a:bodyPr/>
        <a:lstStyle/>
        <a:p>
          <a:endParaRPr lang="zh-TW" altLang="en-US"/>
        </a:p>
      </dgm:t>
    </dgm:pt>
    <dgm:pt modelId="{459D8656-72A8-45A5-9CF4-06DC57FA0837}" type="pres">
      <dgm:prSet presAssocID="{FD83E32F-FB72-4374-A127-F565EAB9B2D2}" presName="dummy" presStyleCnt="0"/>
      <dgm:spPr/>
    </dgm:pt>
    <dgm:pt modelId="{9F2F819D-722C-4AD8-9C36-71EB6000232C}" type="pres">
      <dgm:prSet presAssocID="{FD69E6E6-DD56-4769-8E78-29C55FCD704B}" presName="sibTrans" presStyleLbl="sibTrans2D1" presStyleIdx="0" presStyleCnt="3"/>
      <dgm:spPr/>
      <dgm:t>
        <a:bodyPr/>
        <a:lstStyle/>
        <a:p>
          <a:endParaRPr lang="zh-TW" altLang="en-US"/>
        </a:p>
      </dgm:t>
    </dgm:pt>
    <dgm:pt modelId="{3E8D514E-0782-4DFD-8DFE-F49C16EAA8AC}" type="pres">
      <dgm:prSet presAssocID="{89742638-019F-46FE-854E-B22F8C7BFC19}" presName="node" presStyleLbl="node1" presStyleIdx="1" presStyleCnt="3">
        <dgm:presLayoutVars>
          <dgm:bulletEnabled val="1"/>
        </dgm:presLayoutVars>
      </dgm:prSet>
      <dgm:spPr/>
      <dgm:t>
        <a:bodyPr/>
        <a:lstStyle/>
        <a:p>
          <a:endParaRPr lang="zh-TW" altLang="en-US"/>
        </a:p>
      </dgm:t>
    </dgm:pt>
    <dgm:pt modelId="{9C095F6E-CFE7-4544-BBC5-9142C1A76E7D}" type="pres">
      <dgm:prSet presAssocID="{89742638-019F-46FE-854E-B22F8C7BFC19}" presName="dummy" presStyleCnt="0"/>
      <dgm:spPr/>
    </dgm:pt>
    <dgm:pt modelId="{0A4D25B7-9D6F-4CB4-BFB5-51202A14E393}" type="pres">
      <dgm:prSet presAssocID="{8BD09B78-1023-4981-8007-EDDF488042B1}" presName="sibTrans" presStyleLbl="sibTrans2D1" presStyleIdx="1" presStyleCnt="3"/>
      <dgm:spPr/>
      <dgm:t>
        <a:bodyPr/>
        <a:lstStyle/>
        <a:p>
          <a:endParaRPr lang="zh-TW" altLang="en-US"/>
        </a:p>
      </dgm:t>
    </dgm:pt>
    <dgm:pt modelId="{DC3BFD64-15B2-4CDE-9CEC-C03BEEC6F53D}" type="pres">
      <dgm:prSet presAssocID="{0D8A048C-CAF3-4942-91AF-A704E3971EED}" presName="node" presStyleLbl="node1" presStyleIdx="2" presStyleCnt="3">
        <dgm:presLayoutVars>
          <dgm:bulletEnabled val="1"/>
        </dgm:presLayoutVars>
      </dgm:prSet>
      <dgm:spPr/>
      <dgm:t>
        <a:bodyPr/>
        <a:lstStyle/>
        <a:p>
          <a:endParaRPr lang="zh-TW" altLang="en-US"/>
        </a:p>
      </dgm:t>
    </dgm:pt>
    <dgm:pt modelId="{155FEF29-2D24-4AB5-A590-12B59E86BC4A}" type="pres">
      <dgm:prSet presAssocID="{0D8A048C-CAF3-4942-91AF-A704E3971EED}" presName="dummy" presStyleCnt="0"/>
      <dgm:spPr/>
    </dgm:pt>
    <dgm:pt modelId="{FE11D367-F60B-47C2-890F-561AB6948763}" type="pres">
      <dgm:prSet presAssocID="{764D47DE-6DBC-4C9E-8F79-9FB3D2E274E0}" presName="sibTrans" presStyleLbl="sibTrans2D1" presStyleIdx="2" presStyleCnt="3"/>
      <dgm:spPr/>
      <dgm:t>
        <a:bodyPr/>
        <a:lstStyle/>
        <a:p>
          <a:endParaRPr lang="zh-TW" altLang="en-US"/>
        </a:p>
      </dgm:t>
    </dgm:pt>
  </dgm:ptLst>
  <dgm:cxnLst>
    <dgm:cxn modelId="{6D8E93C2-38D1-4CFE-BDB1-8361D086B374}" srcId="{09A47E38-5EB0-4D05-86B8-3C4432D3BA69}" destId="{89742638-019F-46FE-854E-B22F8C7BFC19}" srcOrd="1" destOrd="0" parTransId="{5D1EE7DF-DB83-4AAF-A5C5-3EC0EFE39323}" sibTransId="{8BD09B78-1023-4981-8007-EDDF488042B1}"/>
    <dgm:cxn modelId="{E47B8F59-0EEB-4F7B-AAD2-C4363EC159D2}" type="presOf" srcId="{8BD09B78-1023-4981-8007-EDDF488042B1}" destId="{0A4D25B7-9D6F-4CB4-BFB5-51202A14E393}" srcOrd="0" destOrd="0" presId="urn:microsoft.com/office/officeart/2005/8/layout/radial6"/>
    <dgm:cxn modelId="{E7C524A9-F34D-4619-9653-2BA95BCAB11C}" type="presOf" srcId="{89742638-019F-46FE-854E-B22F8C7BFC19}" destId="{3E8D514E-0782-4DFD-8DFE-F49C16EAA8AC}" srcOrd="0" destOrd="0" presId="urn:microsoft.com/office/officeart/2005/8/layout/radial6"/>
    <dgm:cxn modelId="{6C36D793-D66B-46D1-B12C-28C932AE32B2}" type="presOf" srcId="{764D47DE-6DBC-4C9E-8F79-9FB3D2E274E0}" destId="{FE11D367-F60B-47C2-890F-561AB6948763}" srcOrd="0" destOrd="0" presId="urn:microsoft.com/office/officeart/2005/8/layout/radial6"/>
    <dgm:cxn modelId="{A64AA4BB-59D3-4733-B124-184B1625FA7D}" type="presOf" srcId="{09A47E38-5EB0-4D05-86B8-3C4432D3BA69}" destId="{2F51573B-C43E-4872-8D14-3F0C03DC0F43}" srcOrd="0" destOrd="0" presId="urn:microsoft.com/office/officeart/2005/8/layout/radial6"/>
    <dgm:cxn modelId="{3C330E76-3827-47C1-8D2F-83A1B0AEB274}" srcId="{09A47E38-5EB0-4D05-86B8-3C4432D3BA69}" destId="{FD83E32F-FB72-4374-A127-F565EAB9B2D2}" srcOrd="0" destOrd="0" parTransId="{30C6D2AA-5297-499D-91F1-819DE83D3B13}" sibTransId="{FD69E6E6-DD56-4769-8E78-29C55FCD704B}"/>
    <dgm:cxn modelId="{E409BD52-4B69-4EA6-8D35-F5217A5A9332}" type="presOf" srcId="{24215042-1E10-48DC-A7EE-041CBD52CA4E}" destId="{A79EFA14-E747-489C-8F00-AC1DAE895305}" srcOrd="0" destOrd="0" presId="urn:microsoft.com/office/officeart/2005/8/layout/radial6"/>
    <dgm:cxn modelId="{5BD125BC-9ACD-44E3-B9C3-646F67173B40}" type="presOf" srcId="{FD83E32F-FB72-4374-A127-F565EAB9B2D2}" destId="{B94EB779-F5FB-4CE7-81D1-292BA9C644A1}" srcOrd="0" destOrd="0" presId="urn:microsoft.com/office/officeart/2005/8/layout/radial6"/>
    <dgm:cxn modelId="{C6D028C8-4570-400E-A426-14F0F43CDE36}" type="presOf" srcId="{0D8A048C-CAF3-4942-91AF-A704E3971EED}" destId="{DC3BFD64-15B2-4CDE-9CEC-C03BEEC6F53D}" srcOrd="0" destOrd="0" presId="urn:microsoft.com/office/officeart/2005/8/layout/radial6"/>
    <dgm:cxn modelId="{87E9A5DC-E245-433E-8BEC-20C4B79B2C1E}" type="presOf" srcId="{FD69E6E6-DD56-4769-8E78-29C55FCD704B}" destId="{9F2F819D-722C-4AD8-9C36-71EB6000232C}" srcOrd="0" destOrd="0" presId="urn:microsoft.com/office/officeart/2005/8/layout/radial6"/>
    <dgm:cxn modelId="{DBE4F245-46C5-4A47-B990-6ED31E451D68}" srcId="{24215042-1E10-48DC-A7EE-041CBD52CA4E}" destId="{09A47E38-5EB0-4D05-86B8-3C4432D3BA69}" srcOrd="0" destOrd="0" parTransId="{325DF986-A350-46A9-9808-DCC2E0315AD4}" sibTransId="{1381818B-4E52-45F8-9A8E-DBAA41970202}"/>
    <dgm:cxn modelId="{E65D64DA-AD6F-431E-A678-CBB4C53C67DA}" srcId="{09A47E38-5EB0-4D05-86B8-3C4432D3BA69}" destId="{0D8A048C-CAF3-4942-91AF-A704E3971EED}" srcOrd="2" destOrd="0" parTransId="{0565701F-DC23-465C-A059-36AE3D52A410}" sibTransId="{764D47DE-6DBC-4C9E-8F79-9FB3D2E274E0}"/>
    <dgm:cxn modelId="{A4600033-12F1-4C99-B7D0-628BE67381F1}" type="presParOf" srcId="{A79EFA14-E747-489C-8F00-AC1DAE895305}" destId="{2F51573B-C43E-4872-8D14-3F0C03DC0F43}" srcOrd="0" destOrd="0" presId="urn:microsoft.com/office/officeart/2005/8/layout/radial6"/>
    <dgm:cxn modelId="{3F4ADC8E-D361-4959-8C84-98270AFAEC53}" type="presParOf" srcId="{A79EFA14-E747-489C-8F00-AC1DAE895305}" destId="{B94EB779-F5FB-4CE7-81D1-292BA9C644A1}" srcOrd="1" destOrd="0" presId="urn:microsoft.com/office/officeart/2005/8/layout/radial6"/>
    <dgm:cxn modelId="{CA119791-620A-4E49-B82A-9CA2BBACA815}" type="presParOf" srcId="{A79EFA14-E747-489C-8F00-AC1DAE895305}" destId="{459D8656-72A8-45A5-9CF4-06DC57FA0837}" srcOrd="2" destOrd="0" presId="urn:microsoft.com/office/officeart/2005/8/layout/radial6"/>
    <dgm:cxn modelId="{C5A12B0E-1CFB-464E-91A6-89E52CD95338}" type="presParOf" srcId="{A79EFA14-E747-489C-8F00-AC1DAE895305}" destId="{9F2F819D-722C-4AD8-9C36-71EB6000232C}" srcOrd="3" destOrd="0" presId="urn:microsoft.com/office/officeart/2005/8/layout/radial6"/>
    <dgm:cxn modelId="{2BFA2F49-E183-4D07-B45D-923EA7DD77F0}" type="presParOf" srcId="{A79EFA14-E747-489C-8F00-AC1DAE895305}" destId="{3E8D514E-0782-4DFD-8DFE-F49C16EAA8AC}" srcOrd="4" destOrd="0" presId="urn:microsoft.com/office/officeart/2005/8/layout/radial6"/>
    <dgm:cxn modelId="{6D901380-CFBB-47F3-81EA-FC1A2723DB60}" type="presParOf" srcId="{A79EFA14-E747-489C-8F00-AC1DAE895305}" destId="{9C095F6E-CFE7-4544-BBC5-9142C1A76E7D}" srcOrd="5" destOrd="0" presId="urn:microsoft.com/office/officeart/2005/8/layout/radial6"/>
    <dgm:cxn modelId="{38504561-02A5-4011-B660-697C6B24AC22}" type="presParOf" srcId="{A79EFA14-E747-489C-8F00-AC1DAE895305}" destId="{0A4D25B7-9D6F-4CB4-BFB5-51202A14E393}" srcOrd="6" destOrd="0" presId="urn:microsoft.com/office/officeart/2005/8/layout/radial6"/>
    <dgm:cxn modelId="{611B81B9-D979-4C89-8162-D754388F2BC9}" type="presParOf" srcId="{A79EFA14-E747-489C-8F00-AC1DAE895305}" destId="{DC3BFD64-15B2-4CDE-9CEC-C03BEEC6F53D}" srcOrd="7" destOrd="0" presId="urn:microsoft.com/office/officeart/2005/8/layout/radial6"/>
    <dgm:cxn modelId="{F869AA6A-1A31-4757-8B93-9D370C6F55A7}" type="presParOf" srcId="{A79EFA14-E747-489C-8F00-AC1DAE895305}" destId="{155FEF29-2D24-4AB5-A590-12B59E86BC4A}" srcOrd="8" destOrd="0" presId="urn:microsoft.com/office/officeart/2005/8/layout/radial6"/>
    <dgm:cxn modelId="{0A541685-EB66-45D4-8D4D-076214DF69A0}" type="presParOf" srcId="{A79EFA14-E747-489C-8F00-AC1DAE895305}" destId="{FE11D367-F60B-47C2-890F-561AB6948763}" srcOrd="9"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1615C7-D897-4030-B27C-DD7916253CA7}"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zh-TW" altLang="en-US"/>
        </a:p>
      </dgm:t>
    </dgm:pt>
    <dgm:pt modelId="{0B321FFF-4DF6-4B02-96AE-7B2EB24029AE}">
      <dgm:prSet phldrT="[文字]"/>
      <dgm:spPr>
        <a:solidFill>
          <a:srgbClr val="7030A0"/>
        </a:solidFill>
      </dgm:spPr>
      <dgm:t>
        <a:bodyPr/>
        <a:lstStyle/>
        <a:p>
          <a:r>
            <a:rPr lang="zh-TW" altLang="en-US" b="1" dirty="0" smtClean="0">
              <a:solidFill>
                <a:schemeClr val="bg1"/>
              </a:solidFill>
              <a:latin typeface="標楷體" panose="03000509000000000000" pitchFamily="65" charset="-120"/>
              <a:ea typeface="標楷體" panose="03000509000000000000" pitchFamily="65" charset="-120"/>
            </a:rPr>
            <a:t>學術研究</a:t>
          </a:r>
          <a:endParaRPr lang="zh-TW" altLang="en-US" b="1" dirty="0">
            <a:solidFill>
              <a:schemeClr val="bg1"/>
            </a:solidFill>
            <a:latin typeface="標楷體" panose="03000509000000000000" pitchFamily="65" charset="-120"/>
            <a:ea typeface="標楷體" panose="03000509000000000000" pitchFamily="65" charset="-120"/>
          </a:endParaRPr>
        </a:p>
      </dgm:t>
    </dgm:pt>
    <dgm:pt modelId="{35D803F9-9423-4609-989D-9BE9EC8B63AE}" type="parTrans" cxnId="{F55B4AFD-FEBB-4CF7-9C08-0C7F1CBA7F3C}">
      <dgm:prSet/>
      <dgm:spPr/>
      <dgm:t>
        <a:bodyPr/>
        <a:lstStyle/>
        <a:p>
          <a:endParaRPr lang="zh-TW" altLang="en-US"/>
        </a:p>
      </dgm:t>
    </dgm:pt>
    <dgm:pt modelId="{6B89C22E-9503-4B1E-AC61-EC0E8C42A6EC}" type="sibTrans" cxnId="{F55B4AFD-FEBB-4CF7-9C08-0C7F1CBA7F3C}">
      <dgm:prSet/>
      <dgm:spPr/>
      <dgm:t>
        <a:bodyPr/>
        <a:lstStyle/>
        <a:p>
          <a:endParaRPr lang="zh-TW" altLang="en-US"/>
        </a:p>
      </dgm:t>
    </dgm:pt>
    <dgm:pt modelId="{2AE7612B-9439-4CE5-8984-48809B57A4C4}">
      <dgm:prSet phldrT="[文字]"/>
      <dgm:spPr>
        <a:solidFill>
          <a:srgbClr val="008000"/>
        </a:solidFill>
      </dgm:spPr>
      <dgm:t>
        <a:bodyPr/>
        <a:lstStyle/>
        <a:p>
          <a:r>
            <a:rPr lang="zh-TW" altLang="en-US" b="1" dirty="0" smtClean="0">
              <a:latin typeface="微軟正黑體" panose="020B0604030504040204" pitchFamily="34" charset="-120"/>
              <a:ea typeface="微軟正黑體" panose="020B0604030504040204" pitchFamily="34" charset="-120"/>
            </a:rPr>
            <a:t>教學內容</a:t>
          </a:r>
          <a:endParaRPr lang="zh-TW" altLang="en-US" b="1" dirty="0">
            <a:latin typeface="微軟正黑體" panose="020B0604030504040204" pitchFamily="34" charset="-120"/>
            <a:ea typeface="微軟正黑體" panose="020B0604030504040204" pitchFamily="34" charset="-120"/>
          </a:endParaRPr>
        </a:p>
      </dgm:t>
    </dgm:pt>
    <dgm:pt modelId="{3D5E5D99-E982-43E3-974E-508F6F9C42DD}" type="parTrans" cxnId="{E8309E44-18A9-4A50-854F-2BD4898689B5}">
      <dgm:prSet/>
      <dgm:spPr/>
      <dgm:t>
        <a:bodyPr/>
        <a:lstStyle/>
        <a:p>
          <a:endParaRPr lang="zh-TW" altLang="en-US"/>
        </a:p>
      </dgm:t>
    </dgm:pt>
    <dgm:pt modelId="{7E89E29A-B881-4E29-A661-D00F9460C24F}" type="sibTrans" cxnId="{E8309E44-18A9-4A50-854F-2BD4898689B5}">
      <dgm:prSet/>
      <dgm:spPr/>
      <dgm:t>
        <a:bodyPr/>
        <a:lstStyle/>
        <a:p>
          <a:endParaRPr lang="zh-TW" altLang="en-US"/>
        </a:p>
      </dgm:t>
    </dgm:pt>
    <dgm:pt modelId="{850D740B-5B06-45C7-804A-B049465D46B4}">
      <dgm:prSet phldrT="[文字]"/>
      <dgm:spPr>
        <a:solidFill>
          <a:srgbClr val="C00000"/>
        </a:solidFill>
      </dgm:spPr>
      <dgm:t>
        <a:bodyPr/>
        <a:lstStyle/>
        <a:p>
          <a:r>
            <a:rPr lang="zh-TW" altLang="en-US" b="1" dirty="0" smtClean="0">
              <a:latin typeface="微軟正黑體" panose="020B0604030504040204" pitchFamily="34" charset="-120"/>
              <a:ea typeface="微軟正黑體" panose="020B0604030504040204" pitchFamily="34" charset="-120"/>
            </a:rPr>
            <a:t>教學研究</a:t>
          </a:r>
          <a:endParaRPr lang="zh-TW" altLang="en-US" b="1" dirty="0">
            <a:latin typeface="微軟正黑體" panose="020B0604030504040204" pitchFamily="34" charset="-120"/>
            <a:ea typeface="微軟正黑體" panose="020B0604030504040204" pitchFamily="34" charset="-120"/>
          </a:endParaRPr>
        </a:p>
      </dgm:t>
    </dgm:pt>
    <dgm:pt modelId="{9E5714BD-04AD-425C-AEDA-0897C2C8CAAC}" type="parTrans" cxnId="{48563B47-654A-4EDE-9BD6-B65381B3A1EA}">
      <dgm:prSet/>
      <dgm:spPr/>
      <dgm:t>
        <a:bodyPr/>
        <a:lstStyle/>
        <a:p>
          <a:endParaRPr lang="zh-TW" altLang="en-US"/>
        </a:p>
      </dgm:t>
    </dgm:pt>
    <dgm:pt modelId="{B9CC37AE-69BD-456D-AB2C-F1AB01828994}" type="sibTrans" cxnId="{48563B47-654A-4EDE-9BD6-B65381B3A1EA}">
      <dgm:prSet/>
      <dgm:spPr/>
      <dgm:t>
        <a:bodyPr/>
        <a:lstStyle/>
        <a:p>
          <a:endParaRPr lang="zh-TW" altLang="en-US"/>
        </a:p>
      </dgm:t>
    </dgm:pt>
    <dgm:pt modelId="{677F064D-52CE-4786-8BA3-3EE43E5F7D66}">
      <dgm:prSet phldrT="[文字]"/>
      <dgm:spPr>
        <a:solidFill>
          <a:srgbClr val="CC6600"/>
        </a:solidFill>
      </dgm:spPr>
      <dgm:t>
        <a:bodyPr/>
        <a:lstStyle/>
        <a:p>
          <a:r>
            <a:rPr lang="zh-TW" altLang="en-US" b="1" dirty="0" smtClean="0">
              <a:latin typeface="微軟正黑體" panose="020B0604030504040204" pitchFamily="34" charset="-120"/>
              <a:ea typeface="微軟正黑體" panose="020B0604030504040204" pitchFamily="34" charset="-120"/>
            </a:rPr>
            <a:t>學生參與</a:t>
          </a:r>
          <a:endParaRPr lang="zh-TW" altLang="en-US" b="1" dirty="0">
            <a:latin typeface="微軟正黑體" panose="020B0604030504040204" pitchFamily="34" charset="-120"/>
            <a:ea typeface="微軟正黑體" panose="020B0604030504040204" pitchFamily="34" charset="-120"/>
          </a:endParaRPr>
        </a:p>
      </dgm:t>
    </dgm:pt>
    <dgm:pt modelId="{DA0DB34E-CC90-4CE8-8DEC-A4FCC1261A71}" type="parTrans" cxnId="{21D77251-ECE5-44A8-B41F-4E750BB3EBD6}">
      <dgm:prSet/>
      <dgm:spPr/>
      <dgm:t>
        <a:bodyPr/>
        <a:lstStyle/>
        <a:p>
          <a:endParaRPr lang="zh-TW" altLang="en-US"/>
        </a:p>
      </dgm:t>
    </dgm:pt>
    <dgm:pt modelId="{C7483202-19D6-4890-8A21-3692DFE53BA2}" type="sibTrans" cxnId="{21D77251-ECE5-44A8-B41F-4E750BB3EBD6}">
      <dgm:prSet/>
      <dgm:spPr/>
      <dgm:t>
        <a:bodyPr/>
        <a:lstStyle/>
        <a:p>
          <a:endParaRPr lang="zh-TW" altLang="en-US"/>
        </a:p>
      </dgm:t>
    </dgm:pt>
    <dgm:pt modelId="{63231A25-43D0-477E-83C7-5DCFFAA12807}">
      <dgm:prSet/>
      <dgm:spPr/>
      <dgm:t>
        <a:bodyPr/>
        <a:lstStyle/>
        <a:p>
          <a:endParaRPr lang="zh-TW" altLang="en-US"/>
        </a:p>
      </dgm:t>
    </dgm:pt>
    <dgm:pt modelId="{7646E16E-5000-4D26-BDB5-81970B605BBD}" type="parTrans" cxnId="{C166BC93-EF92-445A-A5DD-875FA8D0F650}">
      <dgm:prSet/>
      <dgm:spPr/>
      <dgm:t>
        <a:bodyPr/>
        <a:lstStyle/>
        <a:p>
          <a:endParaRPr lang="zh-TW" altLang="en-US"/>
        </a:p>
      </dgm:t>
    </dgm:pt>
    <dgm:pt modelId="{440D87BD-7845-4B2F-9A08-7E869C32ABD4}" type="sibTrans" cxnId="{C166BC93-EF92-445A-A5DD-875FA8D0F650}">
      <dgm:prSet/>
      <dgm:spPr/>
      <dgm:t>
        <a:bodyPr/>
        <a:lstStyle/>
        <a:p>
          <a:endParaRPr lang="zh-TW" altLang="en-US"/>
        </a:p>
      </dgm:t>
    </dgm:pt>
    <dgm:pt modelId="{AB720985-B9D0-4027-B574-F7E3D67774D0}">
      <dgm:prSet/>
      <dgm:spPr/>
      <dgm:t>
        <a:bodyPr/>
        <a:lstStyle/>
        <a:p>
          <a:endParaRPr lang="zh-TW" altLang="en-US"/>
        </a:p>
      </dgm:t>
    </dgm:pt>
    <dgm:pt modelId="{6FDF82F9-D7CF-41E2-A6A6-D38A50365822}" type="parTrans" cxnId="{574E94C6-40FA-499F-B12F-5EFFA6C83002}">
      <dgm:prSet/>
      <dgm:spPr/>
      <dgm:t>
        <a:bodyPr/>
        <a:lstStyle/>
        <a:p>
          <a:endParaRPr lang="zh-TW" altLang="en-US"/>
        </a:p>
      </dgm:t>
    </dgm:pt>
    <dgm:pt modelId="{F39F254C-786C-4B9B-9994-51D459339465}" type="sibTrans" cxnId="{574E94C6-40FA-499F-B12F-5EFFA6C83002}">
      <dgm:prSet/>
      <dgm:spPr/>
      <dgm:t>
        <a:bodyPr/>
        <a:lstStyle/>
        <a:p>
          <a:endParaRPr lang="zh-TW" altLang="en-US"/>
        </a:p>
      </dgm:t>
    </dgm:pt>
    <dgm:pt modelId="{9DAD5FE4-6E52-451D-AE4A-FDB61BC23C86}">
      <dgm:prSet/>
      <dgm:spPr/>
      <dgm:t>
        <a:bodyPr/>
        <a:lstStyle/>
        <a:p>
          <a:endParaRPr lang="zh-TW" altLang="en-US"/>
        </a:p>
      </dgm:t>
    </dgm:pt>
    <dgm:pt modelId="{7E646096-859C-43F0-821B-E50D2C6C0510}" type="parTrans" cxnId="{18EFAB15-E619-4B66-A03E-9BE9E2798F27}">
      <dgm:prSet/>
      <dgm:spPr/>
      <dgm:t>
        <a:bodyPr/>
        <a:lstStyle/>
        <a:p>
          <a:endParaRPr lang="zh-TW" altLang="en-US"/>
        </a:p>
      </dgm:t>
    </dgm:pt>
    <dgm:pt modelId="{B3864BD0-F003-4CA0-8336-79122EB19D9D}" type="sibTrans" cxnId="{18EFAB15-E619-4B66-A03E-9BE9E2798F27}">
      <dgm:prSet/>
      <dgm:spPr/>
      <dgm:t>
        <a:bodyPr/>
        <a:lstStyle/>
        <a:p>
          <a:endParaRPr lang="zh-TW" altLang="en-US"/>
        </a:p>
      </dgm:t>
    </dgm:pt>
    <dgm:pt modelId="{4594B0BD-935E-45E5-939E-CAEBB5D02268}">
      <dgm:prSet/>
      <dgm:spPr/>
      <dgm:t>
        <a:bodyPr/>
        <a:lstStyle/>
        <a:p>
          <a:endParaRPr lang="zh-TW" altLang="en-US"/>
        </a:p>
      </dgm:t>
    </dgm:pt>
    <dgm:pt modelId="{8D98AB93-B648-41C3-B35B-E35943D4D8B1}" type="parTrans" cxnId="{98025C0B-B8AB-44CA-8DB5-097FA930D9C7}">
      <dgm:prSet/>
      <dgm:spPr/>
      <dgm:t>
        <a:bodyPr/>
        <a:lstStyle/>
        <a:p>
          <a:endParaRPr lang="zh-TW" altLang="en-US"/>
        </a:p>
      </dgm:t>
    </dgm:pt>
    <dgm:pt modelId="{87F775BD-FC11-484B-8C48-4300E34E2CFF}" type="sibTrans" cxnId="{98025C0B-B8AB-44CA-8DB5-097FA930D9C7}">
      <dgm:prSet/>
      <dgm:spPr/>
      <dgm:t>
        <a:bodyPr/>
        <a:lstStyle/>
        <a:p>
          <a:endParaRPr lang="zh-TW" altLang="en-US"/>
        </a:p>
      </dgm:t>
    </dgm:pt>
    <dgm:pt modelId="{30A5BF43-4452-499D-836A-69137F6F5E41}">
      <dgm:prSet/>
      <dgm:spPr>
        <a:solidFill>
          <a:srgbClr val="0000FF"/>
        </a:solidFill>
      </dgm:spPr>
      <dgm:t>
        <a:bodyPr/>
        <a:lstStyle/>
        <a:p>
          <a:r>
            <a:rPr lang="zh-TW" altLang="en-US" b="1" dirty="0" smtClean="0">
              <a:latin typeface="微軟正黑體" panose="020B0604030504040204" pitchFamily="34" charset="-120"/>
              <a:ea typeface="微軟正黑體" panose="020B0604030504040204" pitchFamily="34" charset="-120"/>
            </a:rPr>
            <a:t>專業提升</a:t>
          </a:r>
          <a:endParaRPr lang="zh-TW" altLang="en-US" b="1" dirty="0">
            <a:latin typeface="微軟正黑體" panose="020B0604030504040204" pitchFamily="34" charset="-120"/>
            <a:ea typeface="微軟正黑體" panose="020B0604030504040204" pitchFamily="34" charset="-120"/>
          </a:endParaRPr>
        </a:p>
      </dgm:t>
    </dgm:pt>
    <dgm:pt modelId="{034EABDA-851A-4D87-84C0-3EFB943DC1D7}" type="parTrans" cxnId="{A2554956-0F5A-4FF3-97FC-A11EEF233234}">
      <dgm:prSet/>
      <dgm:spPr/>
      <dgm:t>
        <a:bodyPr/>
        <a:lstStyle/>
        <a:p>
          <a:endParaRPr lang="zh-TW" altLang="en-US"/>
        </a:p>
      </dgm:t>
    </dgm:pt>
    <dgm:pt modelId="{E9E927CC-C36E-492F-9619-7F4397871A97}" type="sibTrans" cxnId="{A2554956-0F5A-4FF3-97FC-A11EEF233234}">
      <dgm:prSet/>
      <dgm:spPr/>
      <dgm:t>
        <a:bodyPr/>
        <a:lstStyle/>
        <a:p>
          <a:endParaRPr lang="zh-TW" altLang="en-US"/>
        </a:p>
      </dgm:t>
    </dgm:pt>
    <dgm:pt modelId="{35F9C192-1C75-420A-9510-A097D7AD1094}" type="pres">
      <dgm:prSet presAssocID="{301615C7-D897-4030-B27C-DD7916253CA7}" presName="Name0" presStyleCnt="0">
        <dgm:presLayoutVars>
          <dgm:chMax val="1"/>
          <dgm:dir/>
          <dgm:animLvl val="ctr"/>
          <dgm:resizeHandles val="exact"/>
        </dgm:presLayoutVars>
      </dgm:prSet>
      <dgm:spPr/>
      <dgm:t>
        <a:bodyPr/>
        <a:lstStyle/>
        <a:p>
          <a:endParaRPr lang="zh-TW" altLang="en-US"/>
        </a:p>
      </dgm:t>
    </dgm:pt>
    <dgm:pt modelId="{2C4600B5-E63C-4F9F-AE51-44E5B9024BF9}" type="pres">
      <dgm:prSet presAssocID="{0B321FFF-4DF6-4B02-96AE-7B2EB24029AE}" presName="centerShape" presStyleLbl="node0" presStyleIdx="0" presStyleCnt="1"/>
      <dgm:spPr/>
      <dgm:t>
        <a:bodyPr/>
        <a:lstStyle/>
        <a:p>
          <a:endParaRPr lang="zh-TW" altLang="en-US"/>
        </a:p>
      </dgm:t>
    </dgm:pt>
    <dgm:pt modelId="{27EF3451-219C-40C5-A68A-750A2412B97A}" type="pres">
      <dgm:prSet presAssocID="{034EABDA-851A-4D87-84C0-3EFB943DC1D7}" presName="parTrans" presStyleLbl="sibTrans2D1" presStyleIdx="0" presStyleCnt="4"/>
      <dgm:spPr/>
      <dgm:t>
        <a:bodyPr/>
        <a:lstStyle/>
        <a:p>
          <a:endParaRPr lang="zh-TW" altLang="en-US"/>
        </a:p>
      </dgm:t>
    </dgm:pt>
    <dgm:pt modelId="{784B6D94-E457-49BD-8335-391ADF8565AD}" type="pres">
      <dgm:prSet presAssocID="{034EABDA-851A-4D87-84C0-3EFB943DC1D7}" presName="connectorText" presStyleLbl="sibTrans2D1" presStyleIdx="0" presStyleCnt="4"/>
      <dgm:spPr/>
      <dgm:t>
        <a:bodyPr/>
        <a:lstStyle/>
        <a:p>
          <a:endParaRPr lang="zh-TW" altLang="en-US"/>
        </a:p>
      </dgm:t>
    </dgm:pt>
    <dgm:pt modelId="{366C4623-8CAA-49BD-B1A3-14DC5962962B}" type="pres">
      <dgm:prSet presAssocID="{30A5BF43-4452-499D-836A-69137F6F5E41}" presName="node" presStyleLbl="node1" presStyleIdx="0" presStyleCnt="4" custScaleX="180335">
        <dgm:presLayoutVars>
          <dgm:bulletEnabled val="1"/>
        </dgm:presLayoutVars>
      </dgm:prSet>
      <dgm:spPr/>
      <dgm:t>
        <a:bodyPr/>
        <a:lstStyle/>
        <a:p>
          <a:endParaRPr lang="zh-TW" altLang="en-US"/>
        </a:p>
      </dgm:t>
    </dgm:pt>
    <dgm:pt modelId="{20F634E4-8A74-410C-890A-CA985CE25C13}" type="pres">
      <dgm:prSet presAssocID="{3D5E5D99-E982-43E3-974E-508F6F9C42DD}" presName="parTrans" presStyleLbl="sibTrans2D1" presStyleIdx="1" presStyleCnt="4"/>
      <dgm:spPr/>
      <dgm:t>
        <a:bodyPr/>
        <a:lstStyle/>
        <a:p>
          <a:endParaRPr lang="zh-TW" altLang="en-US"/>
        </a:p>
      </dgm:t>
    </dgm:pt>
    <dgm:pt modelId="{1B380537-B78E-456C-B741-46E69D679A85}" type="pres">
      <dgm:prSet presAssocID="{3D5E5D99-E982-43E3-974E-508F6F9C42DD}" presName="connectorText" presStyleLbl="sibTrans2D1" presStyleIdx="1" presStyleCnt="4"/>
      <dgm:spPr/>
      <dgm:t>
        <a:bodyPr/>
        <a:lstStyle/>
        <a:p>
          <a:endParaRPr lang="zh-TW" altLang="en-US"/>
        </a:p>
      </dgm:t>
    </dgm:pt>
    <dgm:pt modelId="{6FCD9491-77D8-433C-9EEC-C46B3CEDCB57}" type="pres">
      <dgm:prSet presAssocID="{2AE7612B-9439-4CE5-8984-48809B57A4C4}" presName="node" presStyleLbl="node1" presStyleIdx="1" presStyleCnt="4" custScaleX="182405" custRadScaleRad="129337" custRadScaleInc="-1301">
        <dgm:presLayoutVars>
          <dgm:bulletEnabled val="1"/>
        </dgm:presLayoutVars>
      </dgm:prSet>
      <dgm:spPr/>
      <dgm:t>
        <a:bodyPr/>
        <a:lstStyle/>
        <a:p>
          <a:endParaRPr lang="zh-TW" altLang="en-US"/>
        </a:p>
      </dgm:t>
    </dgm:pt>
    <dgm:pt modelId="{0D87705A-22B3-4F83-B9F9-0362B46A763D}" type="pres">
      <dgm:prSet presAssocID="{9E5714BD-04AD-425C-AEDA-0897C2C8CAAC}" presName="parTrans" presStyleLbl="sibTrans2D1" presStyleIdx="2" presStyleCnt="4"/>
      <dgm:spPr/>
      <dgm:t>
        <a:bodyPr/>
        <a:lstStyle/>
        <a:p>
          <a:endParaRPr lang="zh-TW" altLang="en-US"/>
        </a:p>
      </dgm:t>
    </dgm:pt>
    <dgm:pt modelId="{2C58FF73-255E-4191-9C87-CD2E9C39515A}" type="pres">
      <dgm:prSet presAssocID="{9E5714BD-04AD-425C-AEDA-0897C2C8CAAC}" presName="connectorText" presStyleLbl="sibTrans2D1" presStyleIdx="2" presStyleCnt="4"/>
      <dgm:spPr/>
      <dgm:t>
        <a:bodyPr/>
        <a:lstStyle/>
        <a:p>
          <a:endParaRPr lang="zh-TW" altLang="en-US"/>
        </a:p>
      </dgm:t>
    </dgm:pt>
    <dgm:pt modelId="{099EE266-3E72-4314-A323-7A58ED3E08CA}" type="pres">
      <dgm:prSet presAssocID="{850D740B-5B06-45C7-804A-B049465D46B4}" presName="node" presStyleLbl="node1" presStyleIdx="2" presStyleCnt="4" custScaleX="184340">
        <dgm:presLayoutVars>
          <dgm:bulletEnabled val="1"/>
        </dgm:presLayoutVars>
      </dgm:prSet>
      <dgm:spPr/>
      <dgm:t>
        <a:bodyPr/>
        <a:lstStyle/>
        <a:p>
          <a:endParaRPr lang="zh-TW" altLang="en-US"/>
        </a:p>
      </dgm:t>
    </dgm:pt>
    <dgm:pt modelId="{3D1EBBD1-8CE6-4A7B-8DC6-09E0D4831674}" type="pres">
      <dgm:prSet presAssocID="{DA0DB34E-CC90-4CE8-8DEC-A4FCC1261A71}" presName="parTrans" presStyleLbl="sibTrans2D1" presStyleIdx="3" presStyleCnt="4"/>
      <dgm:spPr/>
      <dgm:t>
        <a:bodyPr/>
        <a:lstStyle/>
        <a:p>
          <a:endParaRPr lang="zh-TW" altLang="en-US"/>
        </a:p>
      </dgm:t>
    </dgm:pt>
    <dgm:pt modelId="{92B7FC2E-D7AC-4A54-9488-9A5EF9933808}" type="pres">
      <dgm:prSet presAssocID="{DA0DB34E-CC90-4CE8-8DEC-A4FCC1261A71}" presName="connectorText" presStyleLbl="sibTrans2D1" presStyleIdx="3" presStyleCnt="4"/>
      <dgm:spPr/>
      <dgm:t>
        <a:bodyPr/>
        <a:lstStyle/>
        <a:p>
          <a:endParaRPr lang="zh-TW" altLang="en-US"/>
        </a:p>
      </dgm:t>
    </dgm:pt>
    <dgm:pt modelId="{FFFD9A8B-F59B-4A97-9290-52B71FA4600E}" type="pres">
      <dgm:prSet presAssocID="{677F064D-52CE-4786-8BA3-3EE43E5F7D66}" presName="node" presStyleLbl="node1" presStyleIdx="3" presStyleCnt="4" custScaleX="176617" custRadScaleRad="124835" custRadScaleInc="1348">
        <dgm:presLayoutVars>
          <dgm:bulletEnabled val="1"/>
        </dgm:presLayoutVars>
      </dgm:prSet>
      <dgm:spPr/>
      <dgm:t>
        <a:bodyPr/>
        <a:lstStyle/>
        <a:p>
          <a:endParaRPr lang="zh-TW" altLang="en-US"/>
        </a:p>
      </dgm:t>
    </dgm:pt>
  </dgm:ptLst>
  <dgm:cxnLst>
    <dgm:cxn modelId="{703C075C-375A-4764-93D0-10D74E9508F4}" type="presOf" srcId="{DA0DB34E-CC90-4CE8-8DEC-A4FCC1261A71}" destId="{3D1EBBD1-8CE6-4A7B-8DC6-09E0D4831674}" srcOrd="0" destOrd="0" presId="urn:microsoft.com/office/officeart/2005/8/layout/radial5"/>
    <dgm:cxn modelId="{9B875FFA-2626-4E04-8A87-15C53C7199E9}" type="presOf" srcId="{DA0DB34E-CC90-4CE8-8DEC-A4FCC1261A71}" destId="{92B7FC2E-D7AC-4A54-9488-9A5EF9933808}" srcOrd="1" destOrd="0" presId="urn:microsoft.com/office/officeart/2005/8/layout/radial5"/>
    <dgm:cxn modelId="{16033746-8E9C-4F35-BFA2-0FFA169CDE8D}" type="presOf" srcId="{034EABDA-851A-4D87-84C0-3EFB943DC1D7}" destId="{27EF3451-219C-40C5-A68A-750A2412B97A}" srcOrd="0" destOrd="0" presId="urn:microsoft.com/office/officeart/2005/8/layout/radial5"/>
    <dgm:cxn modelId="{21D77251-ECE5-44A8-B41F-4E750BB3EBD6}" srcId="{0B321FFF-4DF6-4B02-96AE-7B2EB24029AE}" destId="{677F064D-52CE-4786-8BA3-3EE43E5F7D66}" srcOrd="3" destOrd="0" parTransId="{DA0DB34E-CC90-4CE8-8DEC-A4FCC1261A71}" sibTransId="{C7483202-19D6-4890-8A21-3692DFE53BA2}"/>
    <dgm:cxn modelId="{574E94C6-40FA-499F-B12F-5EFFA6C83002}" srcId="{301615C7-D897-4030-B27C-DD7916253CA7}" destId="{AB720985-B9D0-4027-B574-F7E3D67774D0}" srcOrd="3" destOrd="0" parTransId="{6FDF82F9-D7CF-41E2-A6A6-D38A50365822}" sibTransId="{F39F254C-786C-4B9B-9994-51D459339465}"/>
    <dgm:cxn modelId="{8082BC61-BCF4-4AFD-A9C7-E4A64EA23812}" type="presOf" srcId="{0B321FFF-4DF6-4B02-96AE-7B2EB24029AE}" destId="{2C4600B5-E63C-4F9F-AE51-44E5B9024BF9}" srcOrd="0" destOrd="0" presId="urn:microsoft.com/office/officeart/2005/8/layout/radial5"/>
    <dgm:cxn modelId="{AF5AC9B6-D935-4C29-AC9A-8E1995CC8ACB}" type="presOf" srcId="{3D5E5D99-E982-43E3-974E-508F6F9C42DD}" destId="{1B380537-B78E-456C-B741-46E69D679A85}" srcOrd="1" destOrd="0" presId="urn:microsoft.com/office/officeart/2005/8/layout/radial5"/>
    <dgm:cxn modelId="{6F64F79F-9B6B-4E0F-85B8-EFDF6FD4FD58}" type="presOf" srcId="{9E5714BD-04AD-425C-AEDA-0897C2C8CAAC}" destId="{0D87705A-22B3-4F83-B9F9-0362B46A763D}" srcOrd="0" destOrd="0" presId="urn:microsoft.com/office/officeart/2005/8/layout/radial5"/>
    <dgm:cxn modelId="{A2554956-0F5A-4FF3-97FC-A11EEF233234}" srcId="{0B321FFF-4DF6-4B02-96AE-7B2EB24029AE}" destId="{30A5BF43-4452-499D-836A-69137F6F5E41}" srcOrd="0" destOrd="0" parTransId="{034EABDA-851A-4D87-84C0-3EFB943DC1D7}" sibTransId="{E9E927CC-C36E-492F-9619-7F4397871A97}"/>
    <dgm:cxn modelId="{A7523605-301F-4500-B1FC-48CA54CE3B8E}" type="presOf" srcId="{3D5E5D99-E982-43E3-974E-508F6F9C42DD}" destId="{20F634E4-8A74-410C-890A-CA985CE25C13}" srcOrd="0" destOrd="0" presId="urn:microsoft.com/office/officeart/2005/8/layout/radial5"/>
    <dgm:cxn modelId="{7AA7785F-EF2B-41B6-8159-76DC6C7C44B5}" type="presOf" srcId="{850D740B-5B06-45C7-804A-B049465D46B4}" destId="{099EE266-3E72-4314-A323-7A58ED3E08CA}" srcOrd="0" destOrd="0" presId="urn:microsoft.com/office/officeart/2005/8/layout/radial5"/>
    <dgm:cxn modelId="{18EFAB15-E619-4B66-A03E-9BE9E2798F27}" srcId="{301615C7-D897-4030-B27C-DD7916253CA7}" destId="{9DAD5FE4-6E52-451D-AE4A-FDB61BC23C86}" srcOrd="2" destOrd="0" parTransId="{7E646096-859C-43F0-821B-E50D2C6C0510}" sibTransId="{B3864BD0-F003-4CA0-8336-79122EB19D9D}"/>
    <dgm:cxn modelId="{C166BC93-EF92-445A-A5DD-875FA8D0F650}" srcId="{301615C7-D897-4030-B27C-DD7916253CA7}" destId="{63231A25-43D0-477E-83C7-5DCFFAA12807}" srcOrd="4" destOrd="0" parTransId="{7646E16E-5000-4D26-BDB5-81970B605BBD}" sibTransId="{440D87BD-7845-4B2F-9A08-7E869C32ABD4}"/>
    <dgm:cxn modelId="{D6185EEB-F036-441F-B9B3-44E3FBD4D2C8}" type="presOf" srcId="{301615C7-D897-4030-B27C-DD7916253CA7}" destId="{35F9C192-1C75-420A-9510-A097D7AD1094}" srcOrd="0" destOrd="0" presId="urn:microsoft.com/office/officeart/2005/8/layout/radial5"/>
    <dgm:cxn modelId="{F55B4AFD-FEBB-4CF7-9C08-0C7F1CBA7F3C}" srcId="{301615C7-D897-4030-B27C-DD7916253CA7}" destId="{0B321FFF-4DF6-4B02-96AE-7B2EB24029AE}" srcOrd="0" destOrd="0" parTransId="{35D803F9-9423-4609-989D-9BE9EC8B63AE}" sibTransId="{6B89C22E-9503-4B1E-AC61-EC0E8C42A6EC}"/>
    <dgm:cxn modelId="{E8309E44-18A9-4A50-854F-2BD4898689B5}" srcId="{0B321FFF-4DF6-4B02-96AE-7B2EB24029AE}" destId="{2AE7612B-9439-4CE5-8984-48809B57A4C4}" srcOrd="1" destOrd="0" parTransId="{3D5E5D99-E982-43E3-974E-508F6F9C42DD}" sibTransId="{7E89E29A-B881-4E29-A661-D00F9460C24F}"/>
    <dgm:cxn modelId="{16964119-8215-4707-AFFA-6F70092442FD}" type="presOf" srcId="{034EABDA-851A-4D87-84C0-3EFB943DC1D7}" destId="{784B6D94-E457-49BD-8335-391ADF8565AD}" srcOrd="1" destOrd="0" presId="urn:microsoft.com/office/officeart/2005/8/layout/radial5"/>
    <dgm:cxn modelId="{98025C0B-B8AB-44CA-8DB5-097FA930D9C7}" srcId="{301615C7-D897-4030-B27C-DD7916253CA7}" destId="{4594B0BD-935E-45E5-939E-CAEBB5D02268}" srcOrd="1" destOrd="0" parTransId="{8D98AB93-B648-41C3-B35B-E35943D4D8B1}" sibTransId="{87F775BD-FC11-484B-8C48-4300E34E2CFF}"/>
    <dgm:cxn modelId="{1F5D8FFB-2911-48CE-8E86-27D44074963C}" type="presOf" srcId="{677F064D-52CE-4786-8BA3-3EE43E5F7D66}" destId="{FFFD9A8B-F59B-4A97-9290-52B71FA4600E}" srcOrd="0" destOrd="0" presId="urn:microsoft.com/office/officeart/2005/8/layout/radial5"/>
    <dgm:cxn modelId="{640C84B8-FD49-493A-BD37-0B9437233585}" type="presOf" srcId="{9E5714BD-04AD-425C-AEDA-0897C2C8CAAC}" destId="{2C58FF73-255E-4191-9C87-CD2E9C39515A}" srcOrd="1" destOrd="0" presId="urn:microsoft.com/office/officeart/2005/8/layout/radial5"/>
    <dgm:cxn modelId="{48563B47-654A-4EDE-9BD6-B65381B3A1EA}" srcId="{0B321FFF-4DF6-4B02-96AE-7B2EB24029AE}" destId="{850D740B-5B06-45C7-804A-B049465D46B4}" srcOrd="2" destOrd="0" parTransId="{9E5714BD-04AD-425C-AEDA-0897C2C8CAAC}" sibTransId="{B9CC37AE-69BD-456D-AB2C-F1AB01828994}"/>
    <dgm:cxn modelId="{254A408D-6C9D-4DDF-B941-7C60B7CEEE0D}" type="presOf" srcId="{2AE7612B-9439-4CE5-8984-48809B57A4C4}" destId="{6FCD9491-77D8-433C-9EEC-C46B3CEDCB57}" srcOrd="0" destOrd="0" presId="urn:microsoft.com/office/officeart/2005/8/layout/radial5"/>
    <dgm:cxn modelId="{2AAD2B58-F5A1-462C-A1C3-B7C9FE457ABD}" type="presOf" srcId="{30A5BF43-4452-499D-836A-69137F6F5E41}" destId="{366C4623-8CAA-49BD-B1A3-14DC5962962B}" srcOrd="0" destOrd="0" presId="urn:microsoft.com/office/officeart/2005/8/layout/radial5"/>
    <dgm:cxn modelId="{380424DD-0367-4908-9098-B995FD0498EE}" type="presParOf" srcId="{35F9C192-1C75-420A-9510-A097D7AD1094}" destId="{2C4600B5-E63C-4F9F-AE51-44E5B9024BF9}" srcOrd="0" destOrd="0" presId="urn:microsoft.com/office/officeart/2005/8/layout/radial5"/>
    <dgm:cxn modelId="{47998955-E779-4015-80C7-91DFE878D257}" type="presParOf" srcId="{35F9C192-1C75-420A-9510-A097D7AD1094}" destId="{27EF3451-219C-40C5-A68A-750A2412B97A}" srcOrd="1" destOrd="0" presId="urn:microsoft.com/office/officeart/2005/8/layout/radial5"/>
    <dgm:cxn modelId="{CEE1CFC9-31D7-4D14-A8CF-27949E2F8E38}" type="presParOf" srcId="{27EF3451-219C-40C5-A68A-750A2412B97A}" destId="{784B6D94-E457-49BD-8335-391ADF8565AD}" srcOrd="0" destOrd="0" presId="urn:microsoft.com/office/officeart/2005/8/layout/radial5"/>
    <dgm:cxn modelId="{AA7AD1F2-21B4-43F0-8085-9CA51A7A0802}" type="presParOf" srcId="{35F9C192-1C75-420A-9510-A097D7AD1094}" destId="{366C4623-8CAA-49BD-B1A3-14DC5962962B}" srcOrd="2" destOrd="0" presId="urn:microsoft.com/office/officeart/2005/8/layout/radial5"/>
    <dgm:cxn modelId="{5D34B046-3FA9-4B0E-94AE-0234117389EC}" type="presParOf" srcId="{35F9C192-1C75-420A-9510-A097D7AD1094}" destId="{20F634E4-8A74-410C-890A-CA985CE25C13}" srcOrd="3" destOrd="0" presId="urn:microsoft.com/office/officeart/2005/8/layout/radial5"/>
    <dgm:cxn modelId="{E6905540-3E47-4268-9C9C-7C8F6E2AB2BC}" type="presParOf" srcId="{20F634E4-8A74-410C-890A-CA985CE25C13}" destId="{1B380537-B78E-456C-B741-46E69D679A85}" srcOrd="0" destOrd="0" presId="urn:microsoft.com/office/officeart/2005/8/layout/radial5"/>
    <dgm:cxn modelId="{B3C9B92A-A448-4C56-9319-B3B74793CF12}" type="presParOf" srcId="{35F9C192-1C75-420A-9510-A097D7AD1094}" destId="{6FCD9491-77D8-433C-9EEC-C46B3CEDCB57}" srcOrd="4" destOrd="0" presId="urn:microsoft.com/office/officeart/2005/8/layout/radial5"/>
    <dgm:cxn modelId="{BC818481-A3B3-44DE-9D24-C2805BB8021C}" type="presParOf" srcId="{35F9C192-1C75-420A-9510-A097D7AD1094}" destId="{0D87705A-22B3-4F83-B9F9-0362B46A763D}" srcOrd="5" destOrd="0" presId="urn:microsoft.com/office/officeart/2005/8/layout/radial5"/>
    <dgm:cxn modelId="{A7207D94-8783-45E9-9D36-11DDF1931DBE}" type="presParOf" srcId="{0D87705A-22B3-4F83-B9F9-0362B46A763D}" destId="{2C58FF73-255E-4191-9C87-CD2E9C39515A}" srcOrd="0" destOrd="0" presId="urn:microsoft.com/office/officeart/2005/8/layout/radial5"/>
    <dgm:cxn modelId="{1AD8DC72-4F52-4B90-9E9E-A7AACF8A9E3D}" type="presParOf" srcId="{35F9C192-1C75-420A-9510-A097D7AD1094}" destId="{099EE266-3E72-4314-A323-7A58ED3E08CA}" srcOrd="6" destOrd="0" presId="urn:microsoft.com/office/officeart/2005/8/layout/radial5"/>
    <dgm:cxn modelId="{32731BB8-0E45-422D-A5A8-B282ED4D1830}" type="presParOf" srcId="{35F9C192-1C75-420A-9510-A097D7AD1094}" destId="{3D1EBBD1-8CE6-4A7B-8DC6-09E0D4831674}" srcOrd="7" destOrd="0" presId="urn:microsoft.com/office/officeart/2005/8/layout/radial5"/>
    <dgm:cxn modelId="{9BE22B7B-A88C-4B22-9D77-DBE7BA0B6F1C}" type="presParOf" srcId="{3D1EBBD1-8CE6-4A7B-8DC6-09E0D4831674}" destId="{92B7FC2E-D7AC-4A54-9488-9A5EF9933808}" srcOrd="0" destOrd="0" presId="urn:microsoft.com/office/officeart/2005/8/layout/radial5"/>
    <dgm:cxn modelId="{32AAA2BD-0D77-4419-8CCC-A4C10B3E81AD}" type="presParOf" srcId="{35F9C192-1C75-420A-9510-A097D7AD1094}" destId="{FFFD9A8B-F59B-4A97-9290-52B71FA4600E}" srcOrd="8"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729F52-1456-467B-A4F2-801E68E534D8}"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zh-TW" altLang="en-US"/>
        </a:p>
      </dgm:t>
    </dgm:pt>
    <dgm:pt modelId="{7D40B489-8363-4883-B99A-CC5AF5BE8068}">
      <dgm:prSet phldrT="[文字]"/>
      <dgm:spPr>
        <a:solidFill>
          <a:srgbClr val="C00000"/>
        </a:solidFill>
      </dgm:spPr>
      <dgm:t>
        <a:bodyPr/>
        <a:lstStyle/>
        <a:p>
          <a:r>
            <a:rPr lang="zh-TW" altLang="en-US" b="1" dirty="0" smtClean="0"/>
            <a:t>人才培育</a:t>
          </a:r>
          <a:endParaRPr lang="zh-TW" altLang="en-US" b="1" dirty="0"/>
        </a:p>
      </dgm:t>
    </dgm:pt>
    <dgm:pt modelId="{8C057F04-383A-4F55-9F66-DEC160E3EDA3}" type="parTrans" cxnId="{CD009E82-3AC2-4E96-8729-BEF4E303152E}">
      <dgm:prSet/>
      <dgm:spPr/>
      <dgm:t>
        <a:bodyPr/>
        <a:lstStyle/>
        <a:p>
          <a:endParaRPr lang="zh-TW" altLang="en-US"/>
        </a:p>
      </dgm:t>
    </dgm:pt>
    <dgm:pt modelId="{51F2C8CA-C2E0-497B-8056-B28DD71B79AB}" type="sibTrans" cxnId="{CD009E82-3AC2-4E96-8729-BEF4E303152E}">
      <dgm:prSet/>
      <dgm:spPr/>
      <dgm:t>
        <a:bodyPr/>
        <a:lstStyle/>
        <a:p>
          <a:endParaRPr lang="zh-TW" altLang="en-US"/>
        </a:p>
      </dgm:t>
    </dgm:pt>
    <dgm:pt modelId="{4651A669-28C2-435B-971E-210B307D3F0D}">
      <dgm:prSet phldrT="[文字]"/>
      <dgm:spPr>
        <a:solidFill>
          <a:srgbClr val="002060"/>
        </a:solidFill>
      </dgm:spPr>
      <dgm:t>
        <a:bodyPr/>
        <a:lstStyle/>
        <a:p>
          <a:r>
            <a:rPr lang="zh-TW" altLang="en-US" b="1" dirty="0" smtClean="0"/>
            <a:t>社會改良</a:t>
          </a:r>
          <a:endParaRPr lang="en-US" altLang="zh-TW" b="1" dirty="0" smtClean="0"/>
        </a:p>
      </dgm:t>
    </dgm:pt>
    <dgm:pt modelId="{BEA043C6-3ECD-4450-8950-F043DB8CD30A}" type="parTrans" cxnId="{DF3C7470-6A92-4752-804A-5FA16B67B7A2}">
      <dgm:prSet/>
      <dgm:spPr/>
      <dgm:t>
        <a:bodyPr/>
        <a:lstStyle/>
        <a:p>
          <a:endParaRPr lang="zh-TW" altLang="en-US"/>
        </a:p>
      </dgm:t>
    </dgm:pt>
    <dgm:pt modelId="{E9E6A8EB-66DF-4E6F-B092-DFCA4B9E49FD}" type="sibTrans" cxnId="{DF3C7470-6A92-4752-804A-5FA16B67B7A2}">
      <dgm:prSet/>
      <dgm:spPr/>
      <dgm:t>
        <a:bodyPr/>
        <a:lstStyle/>
        <a:p>
          <a:endParaRPr lang="zh-TW" altLang="en-US"/>
        </a:p>
      </dgm:t>
    </dgm:pt>
    <dgm:pt modelId="{61E196E3-B549-4D69-8522-A0E43D25CC7C}">
      <dgm:prSet phldrT="[文字]"/>
      <dgm:spPr>
        <a:solidFill>
          <a:srgbClr val="7030A0"/>
        </a:solidFill>
      </dgm:spPr>
      <dgm:t>
        <a:bodyPr/>
        <a:lstStyle/>
        <a:p>
          <a:r>
            <a:rPr lang="zh-TW" altLang="en-US" b="1" dirty="0" smtClean="0"/>
            <a:t>知識社群</a:t>
          </a:r>
          <a:endParaRPr lang="zh-TW" altLang="en-US" b="1" dirty="0"/>
        </a:p>
      </dgm:t>
    </dgm:pt>
    <dgm:pt modelId="{A01FBEE1-EF74-44CC-87AC-478F9C5C1DDE}" type="parTrans" cxnId="{C99709E7-B73A-4549-9518-5037DE50D351}">
      <dgm:prSet/>
      <dgm:spPr/>
      <dgm:t>
        <a:bodyPr/>
        <a:lstStyle/>
        <a:p>
          <a:endParaRPr lang="zh-TW" altLang="en-US"/>
        </a:p>
      </dgm:t>
    </dgm:pt>
    <dgm:pt modelId="{736DFF7C-6BCE-409D-9F50-C85AEAEB7753}" type="sibTrans" cxnId="{C99709E7-B73A-4549-9518-5037DE50D351}">
      <dgm:prSet/>
      <dgm:spPr/>
      <dgm:t>
        <a:bodyPr/>
        <a:lstStyle/>
        <a:p>
          <a:endParaRPr lang="zh-TW" altLang="en-US"/>
        </a:p>
      </dgm:t>
    </dgm:pt>
    <dgm:pt modelId="{357D627B-79C4-4183-A9BD-FF666EF1457A}">
      <dgm:prSet phldrT="[文字]" custT="1"/>
      <dgm:spPr/>
      <dgm:t>
        <a:bodyPr/>
        <a:lstStyle/>
        <a:p>
          <a:r>
            <a:rPr lang="zh-TW" altLang="en-US" sz="3200" dirty="0" smtClean="0">
              <a:latin typeface="標楷體" panose="03000509000000000000" pitchFamily="65" charset="-120"/>
              <a:ea typeface="標楷體" panose="03000509000000000000" pitchFamily="65" charset="-120"/>
            </a:rPr>
            <a:t>如何幫助學生學習</a:t>
          </a:r>
          <a:r>
            <a:rPr lang="en-US" altLang="zh-TW" sz="3200" dirty="0" smtClean="0">
              <a:latin typeface="新細明體"/>
              <a:ea typeface="新細明體"/>
            </a:rPr>
            <a:t>–</a:t>
          </a:r>
        </a:p>
        <a:p>
          <a:r>
            <a:rPr lang="zh-TW" altLang="en-US" sz="3200" b="1" dirty="0" smtClean="0">
              <a:solidFill>
                <a:srgbClr val="FF0000"/>
              </a:solidFill>
              <a:latin typeface="新細明體"/>
              <a:ea typeface="新細明體"/>
            </a:rPr>
            <a:t>教學實務研究</a:t>
          </a:r>
          <a:endParaRPr lang="zh-TW" altLang="en-US" sz="3200" b="1" dirty="0">
            <a:solidFill>
              <a:srgbClr val="FF0000"/>
            </a:solidFill>
            <a:latin typeface="標楷體" panose="03000509000000000000" pitchFamily="65" charset="-120"/>
            <a:ea typeface="標楷體" panose="03000509000000000000" pitchFamily="65" charset="-120"/>
          </a:endParaRPr>
        </a:p>
      </dgm:t>
    </dgm:pt>
    <dgm:pt modelId="{2623A80F-FC01-463A-8D5E-01E89DA36104}" type="sibTrans" cxnId="{6CA1780D-8CD3-477E-96B2-1E547BA2609D}">
      <dgm:prSet/>
      <dgm:spPr/>
      <dgm:t>
        <a:bodyPr/>
        <a:lstStyle/>
        <a:p>
          <a:endParaRPr lang="zh-TW" altLang="en-US"/>
        </a:p>
      </dgm:t>
    </dgm:pt>
    <dgm:pt modelId="{E9498B2D-8F29-4390-91B7-B8082ABFF5BE}" type="parTrans" cxnId="{6CA1780D-8CD3-477E-96B2-1E547BA2609D}">
      <dgm:prSet/>
      <dgm:spPr/>
      <dgm:t>
        <a:bodyPr/>
        <a:lstStyle/>
        <a:p>
          <a:endParaRPr lang="zh-TW" altLang="en-US"/>
        </a:p>
      </dgm:t>
    </dgm:pt>
    <dgm:pt modelId="{0009204F-CD8B-459E-B09E-AF10B50D74C8}">
      <dgm:prSet phldrT="[文字]" phldr="1" custScaleX="69707" custScaleY="61418" custLinFactX="82955" custLinFactNeighborX="100000" custLinFactNeighborY="-92216"/>
      <dgm:spPr/>
      <dgm:t>
        <a:bodyPr/>
        <a:lstStyle/>
        <a:p>
          <a:endParaRPr lang="zh-TW" altLang="en-US"/>
        </a:p>
      </dgm:t>
    </dgm:pt>
    <dgm:pt modelId="{6D05C1D1-A3FD-4316-AD1E-02C72B844647}" type="parTrans" cxnId="{271ACC46-6795-4C5A-BB9D-AC7FF95A594E}">
      <dgm:prSet/>
      <dgm:spPr/>
      <dgm:t>
        <a:bodyPr/>
        <a:lstStyle/>
        <a:p>
          <a:endParaRPr lang="zh-TW" altLang="en-US"/>
        </a:p>
      </dgm:t>
    </dgm:pt>
    <dgm:pt modelId="{556F5E37-B13A-4322-8B37-DCC7D0568699}" type="sibTrans" cxnId="{271ACC46-6795-4C5A-BB9D-AC7FF95A594E}">
      <dgm:prSet/>
      <dgm:spPr/>
      <dgm:t>
        <a:bodyPr/>
        <a:lstStyle/>
        <a:p>
          <a:endParaRPr lang="zh-TW" altLang="en-US"/>
        </a:p>
      </dgm:t>
    </dgm:pt>
    <dgm:pt modelId="{D6BB8169-A6A3-4E23-9D45-EFC3CB2B3513}">
      <dgm:prSet phldrT="[文字]" phldr="1" custScaleX="69707" custScaleY="61418" custLinFactX="82955" custLinFactNeighborX="100000" custLinFactNeighborY="-92216"/>
      <dgm:spPr/>
      <dgm:t>
        <a:bodyPr/>
        <a:lstStyle/>
        <a:p>
          <a:endParaRPr lang="zh-TW" altLang="en-US"/>
        </a:p>
      </dgm:t>
    </dgm:pt>
    <dgm:pt modelId="{1CA30BF4-9419-4DDF-B2A6-0BD4A5024BBB}" type="parTrans" cxnId="{6F7E6ADA-5A0F-4AE1-90A4-1C484D64BB80}">
      <dgm:prSet/>
      <dgm:spPr/>
      <dgm:t>
        <a:bodyPr/>
        <a:lstStyle/>
        <a:p>
          <a:endParaRPr lang="zh-TW" altLang="en-US"/>
        </a:p>
      </dgm:t>
    </dgm:pt>
    <dgm:pt modelId="{6E78B89D-F7AF-4EC2-9B7C-3748995F7FD7}" type="sibTrans" cxnId="{6F7E6ADA-5A0F-4AE1-90A4-1C484D64BB80}">
      <dgm:prSet/>
      <dgm:spPr/>
      <dgm:t>
        <a:bodyPr/>
        <a:lstStyle/>
        <a:p>
          <a:endParaRPr lang="zh-TW" altLang="en-US"/>
        </a:p>
      </dgm:t>
    </dgm:pt>
    <dgm:pt modelId="{2D587A4A-70FE-4031-8DE0-804D3E58DC05}">
      <dgm:prSet phldrT="[文字]" phldr="1" custScaleX="69707" custScaleY="61418" custLinFactX="82955" custLinFactNeighborX="100000" custLinFactNeighborY="-92216"/>
      <dgm:spPr/>
      <dgm:t>
        <a:bodyPr/>
        <a:lstStyle/>
        <a:p>
          <a:endParaRPr lang="zh-TW" altLang="en-US"/>
        </a:p>
      </dgm:t>
    </dgm:pt>
    <dgm:pt modelId="{CF4F774F-BDDC-4B09-962A-5FA09799135E}" type="parTrans" cxnId="{8168DD85-03EC-4BAD-A915-90BF424AD62A}">
      <dgm:prSet/>
      <dgm:spPr/>
      <dgm:t>
        <a:bodyPr/>
        <a:lstStyle/>
        <a:p>
          <a:endParaRPr lang="zh-TW" altLang="en-US"/>
        </a:p>
      </dgm:t>
    </dgm:pt>
    <dgm:pt modelId="{891A0AFD-9E95-41BC-94BB-7072A8DBE53D}" type="sibTrans" cxnId="{8168DD85-03EC-4BAD-A915-90BF424AD62A}">
      <dgm:prSet/>
      <dgm:spPr/>
      <dgm:t>
        <a:bodyPr/>
        <a:lstStyle/>
        <a:p>
          <a:endParaRPr lang="zh-TW" altLang="en-US"/>
        </a:p>
      </dgm:t>
    </dgm:pt>
    <dgm:pt modelId="{95C1A3D8-A001-438A-A72C-0A43EDD8DAD5}">
      <dgm:prSet phldrT="[文字]" phldr="1" custLinFactX="1377" custLinFactY="100000" custLinFactNeighborX="100000" custLinFactNeighborY="117801"/>
      <dgm:spPr/>
      <dgm:t>
        <a:bodyPr/>
        <a:lstStyle/>
        <a:p>
          <a:endParaRPr lang="zh-TW" altLang="en-US" dirty="0"/>
        </a:p>
      </dgm:t>
    </dgm:pt>
    <dgm:pt modelId="{37EEDD00-D210-4CA9-8685-D57DE6FB760D}" type="parTrans" cxnId="{1662379E-118E-4817-ABA2-DF2CD5E0F19D}">
      <dgm:prSet/>
      <dgm:spPr/>
      <dgm:t>
        <a:bodyPr/>
        <a:lstStyle/>
        <a:p>
          <a:endParaRPr lang="zh-TW" altLang="en-US"/>
        </a:p>
      </dgm:t>
    </dgm:pt>
    <dgm:pt modelId="{C80590D3-440D-4D8D-B143-3BDEA236910C}" type="sibTrans" cxnId="{1662379E-118E-4817-ABA2-DF2CD5E0F19D}">
      <dgm:prSet/>
      <dgm:spPr/>
      <dgm:t>
        <a:bodyPr/>
        <a:lstStyle/>
        <a:p>
          <a:endParaRPr lang="zh-TW" altLang="en-US"/>
        </a:p>
      </dgm:t>
    </dgm:pt>
    <dgm:pt modelId="{0F965B44-5D9D-445F-9C10-15B926902D44}">
      <dgm:prSet phldrT="[文字]" phldr="1" custLinFactNeighborX="-39647" custLinFactNeighborY="-2647"/>
      <dgm:spPr/>
      <dgm:t>
        <a:bodyPr/>
        <a:lstStyle/>
        <a:p>
          <a:endParaRPr lang="zh-TW" altLang="en-US"/>
        </a:p>
      </dgm:t>
    </dgm:pt>
    <dgm:pt modelId="{3726A4B0-18E5-4C53-B356-C25F64A97678}" type="parTrans" cxnId="{AAEB4C6C-F469-4401-9E39-5E00ABF35EE7}">
      <dgm:prSet/>
      <dgm:spPr/>
      <dgm:t>
        <a:bodyPr/>
        <a:lstStyle/>
        <a:p>
          <a:endParaRPr lang="zh-TW" altLang="en-US"/>
        </a:p>
      </dgm:t>
    </dgm:pt>
    <dgm:pt modelId="{FAF3B2E6-71A4-47B3-8817-30542894751C}" type="sibTrans" cxnId="{AAEB4C6C-F469-4401-9E39-5E00ABF35EE7}">
      <dgm:prSet/>
      <dgm:spPr/>
      <dgm:t>
        <a:bodyPr/>
        <a:lstStyle/>
        <a:p>
          <a:endParaRPr lang="zh-TW" altLang="en-US"/>
        </a:p>
      </dgm:t>
    </dgm:pt>
    <dgm:pt modelId="{E669AE5C-91AA-4CE5-9A09-B744CC2B36EE}" type="pres">
      <dgm:prSet presAssocID="{E7729F52-1456-467B-A4F2-801E68E534D8}" presName="Name0" presStyleCnt="0">
        <dgm:presLayoutVars>
          <dgm:chMax val="4"/>
          <dgm:resizeHandles val="exact"/>
        </dgm:presLayoutVars>
      </dgm:prSet>
      <dgm:spPr/>
      <dgm:t>
        <a:bodyPr/>
        <a:lstStyle/>
        <a:p>
          <a:endParaRPr lang="zh-TW" altLang="en-US"/>
        </a:p>
      </dgm:t>
    </dgm:pt>
    <dgm:pt modelId="{316D527F-AD56-475F-8431-4D359383565E}" type="pres">
      <dgm:prSet presAssocID="{E7729F52-1456-467B-A4F2-801E68E534D8}" presName="ellipse" presStyleLbl="trBgShp" presStyleIdx="0" presStyleCnt="1" custFlipVert="1" custScaleY="56815" custLinFactNeighborX="51057" custLinFactNeighborY="-35030"/>
      <dgm:spPr>
        <a:solidFill>
          <a:srgbClr val="00B0F0">
            <a:alpha val="40000"/>
          </a:srgbClr>
        </a:solidFill>
      </dgm:spPr>
    </dgm:pt>
    <dgm:pt modelId="{8C620700-AB1C-4CC8-BD2A-6C681170BDD1}" type="pres">
      <dgm:prSet presAssocID="{E7729F52-1456-467B-A4F2-801E68E534D8}" presName="arrow1" presStyleLbl="fgShp" presStyleIdx="0" presStyleCnt="1" custScaleX="72000" custScaleY="111955" custLinFactX="100000" custLinFactY="-92829" custLinFactNeighborX="173755" custLinFactNeighborY="-100000"/>
      <dgm:spPr>
        <a:solidFill>
          <a:schemeClr val="accent6">
            <a:lumMod val="50000"/>
          </a:schemeClr>
        </a:solidFill>
      </dgm:spPr>
      <dgm:t>
        <a:bodyPr/>
        <a:lstStyle/>
        <a:p>
          <a:endParaRPr lang="zh-TW" altLang="en-US"/>
        </a:p>
      </dgm:t>
    </dgm:pt>
    <dgm:pt modelId="{B973FFCF-8455-4F59-9CD9-59F8C86E86A7}" type="pres">
      <dgm:prSet presAssocID="{E7729F52-1456-467B-A4F2-801E68E534D8}" presName="rectangle" presStyleLbl="revTx" presStyleIdx="0" presStyleCnt="1" custScaleX="122069" custScaleY="184854" custLinFactY="-1715" custLinFactNeighborX="-52609" custLinFactNeighborY="-100000">
        <dgm:presLayoutVars>
          <dgm:bulletEnabled val="1"/>
        </dgm:presLayoutVars>
      </dgm:prSet>
      <dgm:spPr/>
      <dgm:t>
        <a:bodyPr/>
        <a:lstStyle/>
        <a:p>
          <a:endParaRPr lang="zh-TW" altLang="en-US"/>
        </a:p>
      </dgm:t>
    </dgm:pt>
    <dgm:pt modelId="{3664BC6F-D8CE-4B2E-AEE1-274F1743382B}" type="pres">
      <dgm:prSet presAssocID="{4651A669-28C2-435B-971E-210B307D3F0D}" presName="item1" presStyleLbl="node1" presStyleIdx="0" presStyleCnt="3" custScaleX="99110" custScaleY="100244" custLinFactX="60327" custLinFactNeighborX="100000" custLinFactNeighborY="-59505">
        <dgm:presLayoutVars>
          <dgm:bulletEnabled val="1"/>
        </dgm:presLayoutVars>
      </dgm:prSet>
      <dgm:spPr/>
      <dgm:t>
        <a:bodyPr/>
        <a:lstStyle/>
        <a:p>
          <a:endParaRPr lang="zh-TW" altLang="en-US"/>
        </a:p>
      </dgm:t>
    </dgm:pt>
    <dgm:pt modelId="{CDCFA0B1-F526-4E58-B4D5-5670AA8F4D09}" type="pres">
      <dgm:prSet presAssocID="{61E196E3-B549-4D69-8522-A0E43D25CC7C}" presName="item2" presStyleLbl="node1" presStyleIdx="1" presStyleCnt="3" custScaleX="179195" custLinFactNeighborX="-78801" custLinFactNeighborY="971">
        <dgm:presLayoutVars>
          <dgm:bulletEnabled val="1"/>
        </dgm:presLayoutVars>
      </dgm:prSet>
      <dgm:spPr/>
      <dgm:t>
        <a:bodyPr/>
        <a:lstStyle/>
        <a:p>
          <a:endParaRPr lang="zh-TW" altLang="en-US"/>
        </a:p>
      </dgm:t>
    </dgm:pt>
    <dgm:pt modelId="{0781026C-6CA6-4415-B24B-1C08A513600C}" type="pres">
      <dgm:prSet presAssocID="{357D627B-79C4-4183-A9BD-FF666EF1457A}" presName="item3" presStyleLbl="node1" presStyleIdx="2" presStyleCnt="3" custScaleX="111314" custScaleY="131932" custLinFactX="13135" custLinFactY="100000" custLinFactNeighborX="100000" custLinFactNeighborY="126978">
        <dgm:presLayoutVars>
          <dgm:bulletEnabled val="1"/>
        </dgm:presLayoutVars>
      </dgm:prSet>
      <dgm:spPr/>
      <dgm:t>
        <a:bodyPr/>
        <a:lstStyle/>
        <a:p>
          <a:endParaRPr lang="zh-TW" altLang="en-US"/>
        </a:p>
      </dgm:t>
    </dgm:pt>
    <dgm:pt modelId="{0C0E78DB-FD30-40D2-996F-4B19C09C8F12}" type="pres">
      <dgm:prSet presAssocID="{E7729F52-1456-467B-A4F2-801E68E534D8}" presName="funnel" presStyleLbl="trAlignAcc1" presStyleIdx="0" presStyleCnt="1" custScaleX="76953" custScaleY="65451" custLinFactNeighborX="47648" custLinFactNeighborY="-13117"/>
      <dgm:spPr>
        <a:ln>
          <a:solidFill>
            <a:srgbClr val="002060"/>
          </a:solidFill>
        </a:ln>
      </dgm:spPr>
    </dgm:pt>
  </dgm:ptLst>
  <dgm:cxnLst>
    <dgm:cxn modelId="{6CA1780D-8CD3-477E-96B2-1E547BA2609D}" srcId="{E7729F52-1456-467B-A4F2-801E68E534D8}" destId="{357D627B-79C4-4183-A9BD-FF666EF1457A}" srcOrd="3" destOrd="0" parTransId="{E9498B2D-8F29-4390-91B7-B8082ABFF5BE}" sibTransId="{2623A80F-FC01-463A-8D5E-01E89DA36104}"/>
    <dgm:cxn modelId="{EFA59DDA-A29B-4226-AEE4-42906B17598B}" type="presOf" srcId="{357D627B-79C4-4183-A9BD-FF666EF1457A}" destId="{B973FFCF-8455-4F59-9CD9-59F8C86E86A7}" srcOrd="0" destOrd="0" presId="urn:microsoft.com/office/officeart/2005/8/layout/funnel1"/>
    <dgm:cxn modelId="{AAEB4C6C-F469-4401-9E39-5E00ABF35EE7}" srcId="{E7729F52-1456-467B-A4F2-801E68E534D8}" destId="{0F965B44-5D9D-445F-9C10-15B926902D44}" srcOrd="8" destOrd="0" parTransId="{3726A4B0-18E5-4C53-B356-C25F64A97678}" sibTransId="{FAF3B2E6-71A4-47B3-8817-30542894751C}"/>
    <dgm:cxn modelId="{1662379E-118E-4817-ABA2-DF2CD5E0F19D}" srcId="{E7729F52-1456-467B-A4F2-801E68E534D8}" destId="{95C1A3D8-A001-438A-A72C-0A43EDD8DAD5}" srcOrd="7" destOrd="0" parTransId="{37EEDD00-D210-4CA9-8685-D57DE6FB760D}" sibTransId="{C80590D3-440D-4D8D-B143-3BDEA236910C}"/>
    <dgm:cxn modelId="{DF3C7470-6A92-4752-804A-5FA16B67B7A2}" srcId="{E7729F52-1456-467B-A4F2-801E68E534D8}" destId="{4651A669-28C2-435B-971E-210B307D3F0D}" srcOrd="1" destOrd="0" parTransId="{BEA043C6-3ECD-4450-8950-F043DB8CD30A}" sibTransId="{E9E6A8EB-66DF-4E6F-B092-DFCA4B9E49FD}"/>
    <dgm:cxn modelId="{C99709E7-B73A-4549-9518-5037DE50D351}" srcId="{E7729F52-1456-467B-A4F2-801E68E534D8}" destId="{61E196E3-B549-4D69-8522-A0E43D25CC7C}" srcOrd="2" destOrd="0" parTransId="{A01FBEE1-EF74-44CC-87AC-478F9C5C1DDE}" sibTransId="{736DFF7C-6BCE-409D-9F50-C85AEAEB7753}"/>
    <dgm:cxn modelId="{E3F98887-687B-4507-A7A3-B01210540CE2}" type="presOf" srcId="{7D40B489-8363-4883-B99A-CC5AF5BE8068}" destId="{0781026C-6CA6-4415-B24B-1C08A513600C}" srcOrd="0" destOrd="0" presId="urn:microsoft.com/office/officeart/2005/8/layout/funnel1"/>
    <dgm:cxn modelId="{271ACC46-6795-4C5A-BB9D-AC7FF95A594E}" srcId="{E7729F52-1456-467B-A4F2-801E68E534D8}" destId="{0009204F-CD8B-459E-B09E-AF10B50D74C8}" srcOrd="4" destOrd="0" parTransId="{6D05C1D1-A3FD-4316-AD1E-02C72B844647}" sibTransId="{556F5E37-B13A-4322-8B37-DCC7D0568699}"/>
    <dgm:cxn modelId="{F26A6DB4-9BE8-43F0-A553-69448E686F1A}" type="presOf" srcId="{E7729F52-1456-467B-A4F2-801E68E534D8}" destId="{E669AE5C-91AA-4CE5-9A09-B744CC2B36EE}" srcOrd="0" destOrd="0" presId="urn:microsoft.com/office/officeart/2005/8/layout/funnel1"/>
    <dgm:cxn modelId="{8168DD85-03EC-4BAD-A915-90BF424AD62A}" srcId="{E7729F52-1456-467B-A4F2-801E68E534D8}" destId="{2D587A4A-70FE-4031-8DE0-804D3E58DC05}" srcOrd="6" destOrd="0" parTransId="{CF4F774F-BDDC-4B09-962A-5FA09799135E}" sibTransId="{891A0AFD-9E95-41BC-94BB-7072A8DBE53D}"/>
    <dgm:cxn modelId="{F4FBD508-2171-4DFE-8343-0AE4B0103C4F}" type="presOf" srcId="{4651A669-28C2-435B-971E-210B307D3F0D}" destId="{CDCFA0B1-F526-4E58-B4D5-5670AA8F4D09}" srcOrd="0" destOrd="0" presId="urn:microsoft.com/office/officeart/2005/8/layout/funnel1"/>
    <dgm:cxn modelId="{541BDDCA-3A30-4F39-8F62-50CC97FBF1F9}" type="presOf" srcId="{61E196E3-B549-4D69-8522-A0E43D25CC7C}" destId="{3664BC6F-D8CE-4B2E-AEE1-274F1743382B}" srcOrd="0" destOrd="0" presId="urn:microsoft.com/office/officeart/2005/8/layout/funnel1"/>
    <dgm:cxn modelId="{6F7E6ADA-5A0F-4AE1-90A4-1C484D64BB80}" srcId="{E7729F52-1456-467B-A4F2-801E68E534D8}" destId="{D6BB8169-A6A3-4E23-9D45-EFC3CB2B3513}" srcOrd="5" destOrd="0" parTransId="{1CA30BF4-9419-4DDF-B2A6-0BD4A5024BBB}" sibTransId="{6E78B89D-F7AF-4EC2-9B7C-3748995F7FD7}"/>
    <dgm:cxn modelId="{CD009E82-3AC2-4E96-8729-BEF4E303152E}" srcId="{E7729F52-1456-467B-A4F2-801E68E534D8}" destId="{7D40B489-8363-4883-B99A-CC5AF5BE8068}" srcOrd="0" destOrd="0" parTransId="{8C057F04-383A-4F55-9F66-DEC160E3EDA3}" sibTransId="{51F2C8CA-C2E0-497B-8056-B28DD71B79AB}"/>
    <dgm:cxn modelId="{63FD014A-9871-48B0-9259-15C0E84E2C78}" type="presParOf" srcId="{E669AE5C-91AA-4CE5-9A09-B744CC2B36EE}" destId="{316D527F-AD56-475F-8431-4D359383565E}" srcOrd="0" destOrd="0" presId="urn:microsoft.com/office/officeart/2005/8/layout/funnel1"/>
    <dgm:cxn modelId="{F1ECFF85-22EC-4738-B2F8-564037C9D087}" type="presParOf" srcId="{E669AE5C-91AA-4CE5-9A09-B744CC2B36EE}" destId="{8C620700-AB1C-4CC8-BD2A-6C681170BDD1}" srcOrd="1" destOrd="0" presId="urn:microsoft.com/office/officeart/2005/8/layout/funnel1"/>
    <dgm:cxn modelId="{B71C7A7D-0CD4-468D-8A92-7662281A643B}" type="presParOf" srcId="{E669AE5C-91AA-4CE5-9A09-B744CC2B36EE}" destId="{B973FFCF-8455-4F59-9CD9-59F8C86E86A7}" srcOrd="2" destOrd="0" presId="urn:microsoft.com/office/officeart/2005/8/layout/funnel1"/>
    <dgm:cxn modelId="{2AD11827-2109-4C0E-B9CE-D06251EF430F}" type="presParOf" srcId="{E669AE5C-91AA-4CE5-9A09-B744CC2B36EE}" destId="{3664BC6F-D8CE-4B2E-AEE1-274F1743382B}" srcOrd="3" destOrd="0" presId="urn:microsoft.com/office/officeart/2005/8/layout/funnel1"/>
    <dgm:cxn modelId="{880B27CF-5936-428E-9712-19176986D752}" type="presParOf" srcId="{E669AE5C-91AA-4CE5-9A09-B744CC2B36EE}" destId="{CDCFA0B1-F526-4E58-B4D5-5670AA8F4D09}" srcOrd="4" destOrd="0" presId="urn:microsoft.com/office/officeart/2005/8/layout/funnel1"/>
    <dgm:cxn modelId="{A63D3F5D-EC11-4DC8-83B5-9840D915B171}" type="presParOf" srcId="{E669AE5C-91AA-4CE5-9A09-B744CC2B36EE}" destId="{0781026C-6CA6-4415-B24B-1C08A513600C}" srcOrd="5" destOrd="0" presId="urn:microsoft.com/office/officeart/2005/8/layout/funnel1"/>
    <dgm:cxn modelId="{79A68C38-93D4-4E28-9269-77D761E58030}" type="presParOf" srcId="{E669AE5C-91AA-4CE5-9A09-B744CC2B36EE}" destId="{0C0E78DB-FD30-40D2-996F-4B19C09C8F12}" srcOrd="6" destOrd="0" presId="urn:microsoft.com/office/officeart/2005/8/layout/funne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74DA792-F9F1-40C3-A1AE-DF50B228A70B}" type="doc">
      <dgm:prSet loTypeId="urn:microsoft.com/office/officeart/2005/8/layout/process1" loCatId="process" qsTypeId="urn:microsoft.com/office/officeart/2005/8/quickstyle/simple1" qsCatId="simple" csTypeId="urn:microsoft.com/office/officeart/2005/8/colors/accent1_2" csCatId="accent1" phldr="1"/>
      <dgm:spPr/>
    </dgm:pt>
    <dgm:pt modelId="{E6E60FB7-6657-4FF3-8207-C944025DBE14}">
      <dgm:prSet phldrT="[文字]"/>
      <dgm:spPr>
        <a:solidFill>
          <a:srgbClr val="0000FF"/>
        </a:solidFill>
      </dgm:spPr>
      <dgm:t>
        <a:bodyPr/>
        <a:lstStyle/>
        <a:p>
          <a:r>
            <a:rPr lang="zh-TW" altLang="en-US" b="1" dirty="0" smtClean="0">
              <a:latin typeface="微軟正黑體" panose="020B0604030504040204" pitchFamily="34" charset="-120"/>
              <a:ea typeface="微軟正黑體" panose="020B0604030504040204" pitchFamily="34" charset="-120"/>
            </a:rPr>
            <a:t>教學升等制度</a:t>
          </a:r>
          <a:endParaRPr lang="zh-TW" altLang="en-US" b="1" dirty="0">
            <a:latin typeface="微軟正黑體" panose="020B0604030504040204" pitchFamily="34" charset="-120"/>
            <a:ea typeface="微軟正黑體" panose="020B0604030504040204" pitchFamily="34" charset="-120"/>
          </a:endParaRPr>
        </a:p>
      </dgm:t>
    </dgm:pt>
    <dgm:pt modelId="{F017A451-A19A-44D8-84AA-C1C57508C2B5}" type="parTrans" cxnId="{ADA32F7E-BFBA-4BF4-9858-6771D96BDEE6}">
      <dgm:prSet/>
      <dgm:spPr/>
      <dgm:t>
        <a:bodyPr/>
        <a:lstStyle/>
        <a:p>
          <a:endParaRPr lang="zh-TW" altLang="en-US"/>
        </a:p>
      </dgm:t>
    </dgm:pt>
    <dgm:pt modelId="{8CDD5AAF-82D3-49F3-A75B-E052A60E8773}" type="sibTrans" cxnId="{ADA32F7E-BFBA-4BF4-9858-6771D96BDEE6}">
      <dgm:prSet/>
      <dgm:spPr/>
      <dgm:t>
        <a:bodyPr/>
        <a:lstStyle/>
        <a:p>
          <a:endParaRPr lang="zh-TW" altLang="en-US"/>
        </a:p>
      </dgm:t>
    </dgm:pt>
    <dgm:pt modelId="{A88F3322-CB5F-4863-B5E3-B308EE72F00F}">
      <dgm:prSet phldrT="[文字]"/>
      <dgm:spPr>
        <a:solidFill>
          <a:srgbClr val="7030A0"/>
        </a:solidFill>
      </dgm:spPr>
      <dgm:t>
        <a:bodyPr/>
        <a:lstStyle/>
        <a:p>
          <a:r>
            <a:rPr lang="zh-TW" altLang="en-US" b="1" dirty="0" smtClean="0">
              <a:latin typeface="微軟正黑體" panose="020B0604030504040204" pitchFamily="34" charset="-120"/>
              <a:ea typeface="微軟正黑體" panose="020B0604030504040204" pitchFamily="34" charset="-120"/>
            </a:rPr>
            <a:t>教學實務投入</a:t>
          </a:r>
          <a:endParaRPr lang="zh-TW" altLang="en-US" b="1" dirty="0">
            <a:latin typeface="微軟正黑體" panose="020B0604030504040204" pitchFamily="34" charset="-120"/>
            <a:ea typeface="微軟正黑體" panose="020B0604030504040204" pitchFamily="34" charset="-120"/>
          </a:endParaRPr>
        </a:p>
      </dgm:t>
    </dgm:pt>
    <dgm:pt modelId="{4EA2524F-26A1-4193-8989-051434CDB5A5}" type="parTrans" cxnId="{C0EF3EBE-6812-4E79-9220-38567C8A09B3}">
      <dgm:prSet/>
      <dgm:spPr/>
      <dgm:t>
        <a:bodyPr/>
        <a:lstStyle/>
        <a:p>
          <a:endParaRPr lang="zh-TW" altLang="en-US"/>
        </a:p>
      </dgm:t>
    </dgm:pt>
    <dgm:pt modelId="{F10E2FAF-5660-4B0C-9518-D10BA3DCB5CE}" type="sibTrans" cxnId="{C0EF3EBE-6812-4E79-9220-38567C8A09B3}">
      <dgm:prSet/>
      <dgm:spPr/>
      <dgm:t>
        <a:bodyPr/>
        <a:lstStyle/>
        <a:p>
          <a:endParaRPr lang="zh-TW" altLang="en-US"/>
        </a:p>
      </dgm:t>
    </dgm:pt>
    <dgm:pt modelId="{62506D51-51B1-4B2C-8278-112F671EA0D8}">
      <dgm:prSet phldrT="[文字]"/>
      <dgm:spPr>
        <a:solidFill>
          <a:srgbClr val="C00000"/>
        </a:solidFill>
      </dgm:spPr>
      <dgm:t>
        <a:bodyPr/>
        <a:lstStyle/>
        <a:p>
          <a:r>
            <a:rPr lang="zh-TW" altLang="en-US" b="1" dirty="0" smtClean="0">
              <a:latin typeface="微軟正黑體" panose="020B0604030504040204" pitchFamily="34" charset="-120"/>
              <a:ea typeface="微軟正黑體" panose="020B0604030504040204" pitchFamily="34" charset="-120"/>
            </a:rPr>
            <a:t>弱勢學習輔助</a:t>
          </a:r>
          <a:endParaRPr lang="zh-TW" altLang="en-US" b="1" dirty="0">
            <a:latin typeface="微軟正黑體" panose="020B0604030504040204" pitchFamily="34" charset="-120"/>
            <a:ea typeface="微軟正黑體" panose="020B0604030504040204" pitchFamily="34" charset="-120"/>
          </a:endParaRPr>
        </a:p>
      </dgm:t>
    </dgm:pt>
    <dgm:pt modelId="{08562635-7335-48DA-9700-577FCD677D7E}" type="parTrans" cxnId="{DA95C0DD-FC1E-4E9D-A09B-00D8CB0D4457}">
      <dgm:prSet/>
      <dgm:spPr/>
      <dgm:t>
        <a:bodyPr/>
        <a:lstStyle/>
        <a:p>
          <a:endParaRPr lang="zh-TW" altLang="en-US"/>
        </a:p>
      </dgm:t>
    </dgm:pt>
    <dgm:pt modelId="{2EACE731-CFD3-41F7-A743-157164F42056}" type="sibTrans" cxnId="{DA95C0DD-FC1E-4E9D-A09B-00D8CB0D4457}">
      <dgm:prSet/>
      <dgm:spPr/>
      <dgm:t>
        <a:bodyPr/>
        <a:lstStyle/>
        <a:p>
          <a:endParaRPr lang="zh-TW" altLang="en-US"/>
        </a:p>
      </dgm:t>
    </dgm:pt>
    <dgm:pt modelId="{CEEC9E00-17A4-44FE-B648-0F6DCCE64A39}" type="pres">
      <dgm:prSet presAssocID="{574DA792-F9F1-40C3-A1AE-DF50B228A70B}" presName="Name0" presStyleCnt="0">
        <dgm:presLayoutVars>
          <dgm:dir/>
          <dgm:resizeHandles val="exact"/>
        </dgm:presLayoutVars>
      </dgm:prSet>
      <dgm:spPr/>
    </dgm:pt>
    <dgm:pt modelId="{6214F6CC-06EC-41B1-8AE2-79ED36EDDD27}" type="pres">
      <dgm:prSet presAssocID="{E6E60FB7-6657-4FF3-8207-C944025DBE14}" presName="node" presStyleLbl="node1" presStyleIdx="0" presStyleCnt="3">
        <dgm:presLayoutVars>
          <dgm:bulletEnabled val="1"/>
        </dgm:presLayoutVars>
      </dgm:prSet>
      <dgm:spPr/>
      <dgm:t>
        <a:bodyPr/>
        <a:lstStyle/>
        <a:p>
          <a:endParaRPr lang="zh-TW" altLang="en-US"/>
        </a:p>
      </dgm:t>
    </dgm:pt>
    <dgm:pt modelId="{35A804A5-F3CF-4285-A3E7-4F504B8C2C6D}" type="pres">
      <dgm:prSet presAssocID="{8CDD5AAF-82D3-49F3-A75B-E052A60E8773}" presName="sibTrans" presStyleLbl="sibTrans2D1" presStyleIdx="0" presStyleCnt="2"/>
      <dgm:spPr/>
      <dgm:t>
        <a:bodyPr/>
        <a:lstStyle/>
        <a:p>
          <a:endParaRPr lang="zh-TW" altLang="en-US"/>
        </a:p>
      </dgm:t>
    </dgm:pt>
    <dgm:pt modelId="{0BB5C21F-49A2-47C0-81A0-8FC62F7F5005}" type="pres">
      <dgm:prSet presAssocID="{8CDD5AAF-82D3-49F3-A75B-E052A60E8773}" presName="connectorText" presStyleLbl="sibTrans2D1" presStyleIdx="0" presStyleCnt="2"/>
      <dgm:spPr/>
      <dgm:t>
        <a:bodyPr/>
        <a:lstStyle/>
        <a:p>
          <a:endParaRPr lang="zh-TW" altLang="en-US"/>
        </a:p>
      </dgm:t>
    </dgm:pt>
    <dgm:pt modelId="{C2930129-A6AA-468D-A845-E1B642397E5C}" type="pres">
      <dgm:prSet presAssocID="{A88F3322-CB5F-4863-B5E3-B308EE72F00F}" presName="node" presStyleLbl="node1" presStyleIdx="1" presStyleCnt="3">
        <dgm:presLayoutVars>
          <dgm:bulletEnabled val="1"/>
        </dgm:presLayoutVars>
      </dgm:prSet>
      <dgm:spPr/>
      <dgm:t>
        <a:bodyPr/>
        <a:lstStyle/>
        <a:p>
          <a:endParaRPr lang="zh-TW" altLang="en-US"/>
        </a:p>
      </dgm:t>
    </dgm:pt>
    <dgm:pt modelId="{1BC75E14-1BF0-4468-8CDE-23D4B28068D5}" type="pres">
      <dgm:prSet presAssocID="{F10E2FAF-5660-4B0C-9518-D10BA3DCB5CE}" presName="sibTrans" presStyleLbl="sibTrans2D1" presStyleIdx="1" presStyleCnt="2"/>
      <dgm:spPr/>
      <dgm:t>
        <a:bodyPr/>
        <a:lstStyle/>
        <a:p>
          <a:endParaRPr lang="zh-TW" altLang="en-US"/>
        </a:p>
      </dgm:t>
    </dgm:pt>
    <dgm:pt modelId="{3D3862CE-AF73-4587-B896-10D374F38998}" type="pres">
      <dgm:prSet presAssocID="{F10E2FAF-5660-4B0C-9518-D10BA3DCB5CE}" presName="connectorText" presStyleLbl="sibTrans2D1" presStyleIdx="1" presStyleCnt="2"/>
      <dgm:spPr/>
      <dgm:t>
        <a:bodyPr/>
        <a:lstStyle/>
        <a:p>
          <a:endParaRPr lang="zh-TW" altLang="en-US"/>
        </a:p>
      </dgm:t>
    </dgm:pt>
    <dgm:pt modelId="{77B25EFA-1A35-406E-87E2-56043E90B6CB}" type="pres">
      <dgm:prSet presAssocID="{62506D51-51B1-4B2C-8278-112F671EA0D8}" presName="node" presStyleLbl="node1" presStyleIdx="2" presStyleCnt="3">
        <dgm:presLayoutVars>
          <dgm:bulletEnabled val="1"/>
        </dgm:presLayoutVars>
      </dgm:prSet>
      <dgm:spPr/>
      <dgm:t>
        <a:bodyPr/>
        <a:lstStyle/>
        <a:p>
          <a:endParaRPr lang="zh-TW" altLang="en-US"/>
        </a:p>
      </dgm:t>
    </dgm:pt>
  </dgm:ptLst>
  <dgm:cxnLst>
    <dgm:cxn modelId="{22332BDB-1438-4784-8A9C-3D3EFF2A0270}" type="presOf" srcId="{F10E2FAF-5660-4B0C-9518-D10BA3DCB5CE}" destId="{3D3862CE-AF73-4587-B896-10D374F38998}" srcOrd="1" destOrd="0" presId="urn:microsoft.com/office/officeart/2005/8/layout/process1"/>
    <dgm:cxn modelId="{B2D7A455-FCE6-4F1B-B291-82F248863BEC}" type="presOf" srcId="{8CDD5AAF-82D3-49F3-A75B-E052A60E8773}" destId="{0BB5C21F-49A2-47C0-81A0-8FC62F7F5005}" srcOrd="1" destOrd="0" presId="urn:microsoft.com/office/officeart/2005/8/layout/process1"/>
    <dgm:cxn modelId="{EA4ACC5B-0FFE-4D75-8026-8F7E13761354}" type="presOf" srcId="{A88F3322-CB5F-4863-B5E3-B308EE72F00F}" destId="{C2930129-A6AA-468D-A845-E1B642397E5C}" srcOrd="0" destOrd="0" presId="urn:microsoft.com/office/officeart/2005/8/layout/process1"/>
    <dgm:cxn modelId="{C0EF3EBE-6812-4E79-9220-38567C8A09B3}" srcId="{574DA792-F9F1-40C3-A1AE-DF50B228A70B}" destId="{A88F3322-CB5F-4863-B5E3-B308EE72F00F}" srcOrd="1" destOrd="0" parTransId="{4EA2524F-26A1-4193-8989-051434CDB5A5}" sibTransId="{F10E2FAF-5660-4B0C-9518-D10BA3DCB5CE}"/>
    <dgm:cxn modelId="{570EC8DE-BF3E-4CA0-BEC6-AB57E556B62D}" type="presOf" srcId="{62506D51-51B1-4B2C-8278-112F671EA0D8}" destId="{77B25EFA-1A35-406E-87E2-56043E90B6CB}" srcOrd="0" destOrd="0" presId="urn:microsoft.com/office/officeart/2005/8/layout/process1"/>
    <dgm:cxn modelId="{11B95390-E930-4621-9B5A-ECBB0CEFAC27}" type="presOf" srcId="{E6E60FB7-6657-4FF3-8207-C944025DBE14}" destId="{6214F6CC-06EC-41B1-8AE2-79ED36EDDD27}" srcOrd="0" destOrd="0" presId="urn:microsoft.com/office/officeart/2005/8/layout/process1"/>
    <dgm:cxn modelId="{ADA32F7E-BFBA-4BF4-9858-6771D96BDEE6}" srcId="{574DA792-F9F1-40C3-A1AE-DF50B228A70B}" destId="{E6E60FB7-6657-4FF3-8207-C944025DBE14}" srcOrd="0" destOrd="0" parTransId="{F017A451-A19A-44D8-84AA-C1C57508C2B5}" sibTransId="{8CDD5AAF-82D3-49F3-A75B-E052A60E8773}"/>
    <dgm:cxn modelId="{2FE41EEE-E96C-4C29-B25D-09363565B89C}" type="presOf" srcId="{F10E2FAF-5660-4B0C-9518-D10BA3DCB5CE}" destId="{1BC75E14-1BF0-4468-8CDE-23D4B28068D5}" srcOrd="0" destOrd="0" presId="urn:microsoft.com/office/officeart/2005/8/layout/process1"/>
    <dgm:cxn modelId="{097B7E69-A244-46A2-A728-9CF5F6DE0799}" type="presOf" srcId="{574DA792-F9F1-40C3-A1AE-DF50B228A70B}" destId="{CEEC9E00-17A4-44FE-B648-0F6DCCE64A39}" srcOrd="0" destOrd="0" presId="urn:microsoft.com/office/officeart/2005/8/layout/process1"/>
    <dgm:cxn modelId="{4BE8AEEC-EEED-4AAA-B1C6-94CC721D2216}" type="presOf" srcId="{8CDD5AAF-82D3-49F3-A75B-E052A60E8773}" destId="{35A804A5-F3CF-4285-A3E7-4F504B8C2C6D}" srcOrd="0" destOrd="0" presId="urn:microsoft.com/office/officeart/2005/8/layout/process1"/>
    <dgm:cxn modelId="{DA95C0DD-FC1E-4E9D-A09B-00D8CB0D4457}" srcId="{574DA792-F9F1-40C3-A1AE-DF50B228A70B}" destId="{62506D51-51B1-4B2C-8278-112F671EA0D8}" srcOrd="2" destOrd="0" parTransId="{08562635-7335-48DA-9700-577FCD677D7E}" sibTransId="{2EACE731-CFD3-41F7-A743-157164F42056}"/>
    <dgm:cxn modelId="{F06666C7-EC56-46CC-8AA5-93A0154151FD}" type="presParOf" srcId="{CEEC9E00-17A4-44FE-B648-0F6DCCE64A39}" destId="{6214F6CC-06EC-41B1-8AE2-79ED36EDDD27}" srcOrd="0" destOrd="0" presId="urn:microsoft.com/office/officeart/2005/8/layout/process1"/>
    <dgm:cxn modelId="{0A3745E2-78EF-498C-9B45-BF2029E50CFE}" type="presParOf" srcId="{CEEC9E00-17A4-44FE-B648-0F6DCCE64A39}" destId="{35A804A5-F3CF-4285-A3E7-4F504B8C2C6D}" srcOrd="1" destOrd="0" presId="urn:microsoft.com/office/officeart/2005/8/layout/process1"/>
    <dgm:cxn modelId="{9E5A3C1E-8B19-4511-97F7-4B69A83575E3}" type="presParOf" srcId="{35A804A5-F3CF-4285-A3E7-4F504B8C2C6D}" destId="{0BB5C21F-49A2-47C0-81A0-8FC62F7F5005}" srcOrd="0" destOrd="0" presId="urn:microsoft.com/office/officeart/2005/8/layout/process1"/>
    <dgm:cxn modelId="{4A507421-0893-4BF8-8BED-F21D68A9B53C}" type="presParOf" srcId="{CEEC9E00-17A4-44FE-B648-0F6DCCE64A39}" destId="{C2930129-A6AA-468D-A845-E1B642397E5C}" srcOrd="2" destOrd="0" presId="urn:microsoft.com/office/officeart/2005/8/layout/process1"/>
    <dgm:cxn modelId="{ADE76DBD-86DA-4C6D-9C80-E9497E7D1984}" type="presParOf" srcId="{CEEC9E00-17A4-44FE-B648-0F6DCCE64A39}" destId="{1BC75E14-1BF0-4468-8CDE-23D4B28068D5}" srcOrd="3" destOrd="0" presId="urn:microsoft.com/office/officeart/2005/8/layout/process1"/>
    <dgm:cxn modelId="{F0491D2D-D16B-4080-8BDF-6DF92A7B16CD}" type="presParOf" srcId="{1BC75E14-1BF0-4468-8CDE-23D4B28068D5}" destId="{3D3862CE-AF73-4587-B896-10D374F38998}" srcOrd="0" destOrd="0" presId="urn:microsoft.com/office/officeart/2005/8/layout/process1"/>
    <dgm:cxn modelId="{FFB72339-3E1D-47BE-8D92-067F28D5C406}" type="presParOf" srcId="{CEEC9E00-17A4-44FE-B648-0F6DCCE64A39}" destId="{77B25EFA-1A35-406E-87E2-56043E90B6CB}" srcOrd="4"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B63B7B4-D521-4B29-A20E-A2D92EDB3923}" type="doc">
      <dgm:prSet loTypeId="urn:microsoft.com/office/officeart/2005/8/layout/equation1" loCatId="process" qsTypeId="urn:microsoft.com/office/officeart/2005/8/quickstyle/simple1" qsCatId="simple" csTypeId="urn:microsoft.com/office/officeart/2005/8/colors/accent1_2" csCatId="accent1" phldr="1"/>
      <dgm:spPr/>
    </dgm:pt>
    <dgm:pt modelId="{F03443EE-B789-4967-ADEC-41E0CB059D06}">
      <dgm:prSet phldrT="[文字]" custT="1"/>
      <dgm:spPr>
        <a:solidFill>
          <a:srgbClr val="0070C0"/>
        </a:solidFill>
      </dgm:spPr>
      <dgm:t>
        <a:bodyPr/>
        <a:lstStyle/>
        <a:p>
          <a:r>
            <a:rPr lang="zh-TW" altLang="en-US" sz="4000" b="1" dirty="0" smtClean="0">
              <a:latin typeface="微軟正黑體" panose="020B0604030504040204" pitchFamily="34" charset="-120"/>
              <a:ea typeface="微軟正黑體" panose="020B0604030504040204" pitchFamily="34" charset="-120"/>
            </a:rPr>
            <a:t>學科  專業</a:t>
          </a:r>
          <a:endParaRPr lang="zh-TW" altLang="en-US" sz="4000" b="1" dirty="0">
            <a:latin typeface="微軟正黑體" panose="020B0604030504040204" pitchFamily="34" charset="-120"/>
            <a:ea typeface="微軟正黑體" panose="020B0604030504040204" pitchFamily="34" charset="-120"/>
          </a:endParaRPr>
        </a:p>
      </dgm:t>
    </dgm:pt>
    <dgm:pt modelId="{5C5DBE66-BD2A-46C7-BD2B-7C3FC1F598C8}" type="parTrans" cxnId="{62BCFB2E-7B23-464F-9EE2-DC47620A8F00}">
      <dgm:prSet/>
      <dgm:spPr/>
      <dgm:t>
        <a:bodyPr/>
        <a:lstStyle/>
        <a:p>
          <a:endParaRPr lang="zh-TW" altLang="en-US"/>
        </a:p>
      </dgm:t>
    </dgm:pt>
    <dgm:pt modelId="{C22436C6-910F-476B-9C42-D139CC10D755}" type="sibTrans" cxnId="{62BCFB2E-7B23-464F-9EE2-DC47620A8F00}">
      <dgm:prSet/>
      <dgm:spPr/>
      <dgm:t>
        <a:bodyPr/>
        <a:lstStyle/>
        <a:p>
          <a:endParaRPr lang="zh-TW" altLang="en-US"/>
        </a:p>
      </dgm:t>
    </dgm:pt>
    <dgm:pt modelId="{1FD4EC1B-DD85-4CC7-B189-64F92E49DB99}">
      <dgm:prSet phldrT="[文字]"/>
      <dgm:spPr>
        <a:solidFill>
          <a:srgbClr val="FF0000"/>
        </a:solidFill>
      </dgm:spPr>
      <dgm:t>
        <a:bodyPr/>
        <a:lstStyle/>
        <a:p>
          <a:r>
            <a:rPr lang="zh-TW" altLang="en-US" dirty="0" smtClean="0">
              <a:latin typeface="標楷體" panose="03000509000000000000" pitchFamily="65" charset="-120"/>
              <a:ea typeface="標楷體" panose="03000509000000000000" pitchFamily="65" charset="-120"/>
            </a:rPr>
            <a:t>教學專業</a:t>
          </a:r>
          <a:endParaRPr lang="zh-TW" altLang="en-US" dirty="0">
            <a:latin typeface="標楷體" panose="03000509000000000000" pitchFamily="65" charset="-120"/>
            <a:ea typeface="標楷體" panose="03000509000000000000" pitchFamily="65" charset="-120"/>
          </a:endParaRPr>
        </a:p>
      </dgm:t>
    </dgm:pt>
    <dgm:pt modelId="{4F686044-37DD-4331-9279-F22032E0E349}" type="parTrans" cxnId="{30F1BE59-5424-486A-A184-AD3C052FDD12}">
      <dgm:prSet/>
      <dgm:spPr/>
      <dgm:t>
        <a:bodyPr/>
        <a:lstStyle/>
        <a:p>
          <a:endParaRPr lang="zh-TW" altLang="en-US"/>
        </a:p>
      </dgm:t>
    </dgm:pt>
    <dgm:pt modelId="{79C4B0C8-BE45-4A40-A3A7-12C8E3B099D3}" type="sibTrans" cxnId="{30F1BE59-5424-486A-A184-AD3C052FDD12}">
      <dgm:prSet/>
      <dgm:spPr/>
      <dgm:t>
        <a:bodyPr/>
        <a:lstStyle/>
        <a:p>
          <a:endParaRPr lang="zh-TW" altLang="en-US"/>
        </a:p>
      </dgm:t>
    </dgm:pt>
    <dgm:pt modelId="{13C8484C-6084-45EA-8767-453D3A52E049}">
      <dgm:prSet phldrT="[文字]" custT="1"/>
      <dgm:spPr>
        <a:solidFill>
          <a:srgbClr val="7030A0"/>
        </a:solidFill>
      </dgm:spPr>
      <dgm:t>
        <a:bodyPr/>
        <a:lstStyle/>
        <a:p>
          <a:r>
            <a:rPr lang="zh-TW" altLang="en-US" sz="3200" b="1" dirty="0" smtClean="0">
              <a:latin typeface="微軟正黑體" panose="020B0604030504040204" pitchFamily="34" charset="-120"/>
              <a:ea typeface="微軟正黑體" panose="020B0604030504040204" pitchFamily="34" charset="-120"/>
            </a:rPr>
            <a:t>教學實務</a:t>
          </a:r>
          <a:r>
            <a:rPr lang="zh-TW" altLang="en-US" sz="3200" b="1" dirty="0" smtClean="0"/>
            <a:t>研        究</a:t>
          </a:r>
          <a:endParaRPr lang="zh-TW" altLang="en-US" sz="3200" b="1" dirty="0"/>
        </a:p>
      </dgm:t>
    </dgm:pt>
    <dgm:pt modelId="{0D8C31E7-16BF-43DC-B006-CCBE3525D3EC}" type="parTrans" cxnId="{735B6E2D-6D8B-4049-AD25-87BC9F2778C3}">
      <dgm:prSet/>
      <dgm:spPr/>
      <dgm:t>
        <a:bodyPr/>
        <a:lstStyle/>
        <a:p>
          <a:endParaRPr lang="zh-TW" altLang="en-US"/>
        </a:p>
      </dgm:t>
    </dgm:pt>
    <dgm:pt modelId="{F10A4AD1-74BF-4C55-8034-15186BB52262}" type="sibTrans" cxnId="{735B6E2D-6D8B-4049-AD25-87BC9F2778C3}">
      <dgm:prSet/>
      <dgm:spPr/>
      <dgm:t>
        <a:bodyPr/>
        <a:lstStyle/>
        <a:p>
          <a:endParaRPr lang="zh-TW" altLang="en-US"/>
        </a:p>
      </dgm:t>
    </dgm:pt>
    <dgm:pt modelId="{6F110379-0840-495C-BBC2-F276C3326990}" type="pres">
      <dgm:prSet presAssocID="{CB63B7B4-D521-4B29-A20E-A2D92EDB3923}" presName="linearFlow" presStyleCnt="0">
        <dgm:presLayoutVars>
          <dgm:dir/>
          <dgm:resizeHandles val="exact"/>
        </dgm:presLayoutVars>
      </dgm:prSet>
      <dgm:spPr/>
    </dgm:pt>
    <dgm:pt modelId="{1B7CE828-6D4F-4226-BF6B-25BC0327ADBA}" type="pres">
      <dgm:prSet presAssocID="{F03443EE-B789-4967-ADEC-41E0CB059D06}" presName="node" presStyleLbl="node1" presStyleIdx="0" presStyleCnt="3" custScaleX="206698" custScaleY="208575">
        <dgm:presLayoutVars>
          <dgm:bulletEnabled val="1"/>
        </dgm:presLayoutVars>
      </dgm:prSet>
      <dgm:spPr/>
      <dgm:t>
        <a:bodyPr/>
        <a:lstStyle/>
        <a:p>
          <a:endParaRPr lang="zh-TW" altLang="en-US"/>
        </a:p>
      </dgm:t>
    </dgm:pt>
    <dgm:pt modelId="{5779DE63-E23A-4B1E-9DB0-D8CF8D9B3FA6}" type="pres">
      <dgm:prSet presAssocID="{C22436C6-910F-476B-9C42-D139CC10D755}" presName="spacerL" presStyleCnt="0"/>
      <dgm:spPr/>
    </dgm:pt>
    <dgm:pt modelId="{79FF9422-A76D-4D18-8761-3AFD17EA95BB}" type="pres">
      <dgm:prSet presAssocID="{C22436C6-910F-476B-9C42-D139CC10D755}" presName="sibTrans" presStyleLbl="sibTrans2D1" presStyleIdx="0" presStyleCnt="2"/>
      <dgm:spPr/>
      <dgm:t>
        <a:bodyPr/>
        <a:lstStyle/>
        <a:p>
          <a:endParaRPr lang="zh-TW" altLang="en-US"/>
        </a:p>
      </dgm:t>
    </dgm:pt>
    <dgm:pt modelId="{B9F41652-0584-4851-884D-38702DDD197F}" type="pres">
      <dgm:prSet presAssocID="{C22436C6-910F-476B-9C42-D139CC10D755}" presName="spacerR" presStyleCnt="0"/>
      <dgm:spPr/>
    </dgm:pt>
    <dgm:pt modelId="{10318FC5-55C7-405C-87B1-491357948D23}" type="pres">
      <dgm:prSet presAssocID="{1FD4EC1B-DD85-4CC7-B189-64F92E49DB99}" presName="node" presStyleLbl="node1" presStyleIdx="1" presStyleCnt="3" custScaleX="148843" custScaleY="150423">
        <dgm:presLayoutVars>
          <dgm:bulletEnabled val="1"/>
        </dgm:presLayoutVars>
      </dgm:prSet>
      <dgm:spPr/>
      <dgm:t>
        <a:bodyPr/>
        <a:lstStyle/>
        <a:p>
          <a:endParaRPr lang="zh-TW" altLang="en-US"/>
        </a:p>
      </dgm:t>
    </dgm:pt>
    <dgm:pt modelId="{77F61221-DC3E-4B63-BA10-827CDF8C44F8}" type="pres">
      <dgm:prSet presAssocID="{79C4B0C8-BE45-4A40-A3A7-12C8E3B099D3}" presName="spacerL" presStyleCnt="0"/>
      <dgm:spPr/>
    </dgm:pt>
    <dgm:pt modelId="{665520C0-2F9E-4939-A6F7-8126F4EDEBCC}" type="pres">
      <dgm:prSet presAssocID="{79C4B0C8-BE45-4A40-A3A7-12C8E3B099D3}" presName="sibTrans" presStyleLbl="sibTrans2D1" presStyleIdx="1" presStyleCnt="2"/>
      <dgm:spPr/>
      <dgm:t>
        <a:bodyPr/>
        <a:lstStyle/>
        <a:p>
          <a:endParaRPr lang="zh-TW" altLang="en-US"/>
        </a:p>
      </dgm:t>
    </dgm:pt>
    <dgm:pt modelId="{4128F1C0-5266-46B8-881B-649AA006B524}" type="pres">
      <dgm:prSet presAssocID="{79C4B0C8-BE45-4A40-A3A7-12C8E3B099D3}" presName="spacerR" presStyleCnt="0"/>
      <dgm:spPr/>
    </dgm:pt>
    <dgm:pt modelId="{099FF376-ACD8-4338-A9BF-667A00AA469B}" type="pres">
      <dgm:prSet presAssocID="{13C8484C-6084-45EA-8767-453D3A52E049}" presName="node" presStyleLbl="node1" presStyleIdx="2" presStyleCnt="3" custScaleX="266538" custScaleY="263620">
        <dgm:presLayoutVars>
          <dgm:bulletEnabled val="1"/>
        </dgm:presLayoutVars>
      </dgm:prSet>
      <dgm:spPr/>
      <dgm:t>
        <a:bodyPr/>
        <a:lstStyle/>
        <a:p>
          <a:endParaRPr lang="zh-TW" altLang="en-US"/>
        </a:p>
      </dgm:t>
    </dgm:pt>
  </dgm:ptLst>
  <dgm:cxnLst>
    <dgm:cxn modelId="{D2038545-B91D-4441-9EC8-4D300A1311EE}" type="presOf" srcId="{C22436C6-910F-476B-9C42-D139CC10D755}" destId="{79FF9422-A76D-4D18-8761-3AFD17EA95BB}" srcOrd="0" destOrd="0" presId="urn:microsoft.com/office/officeart/2005/8/layout/equation1"/>
    <dgm:cxn modelId="{808A1111-80F2-4B4A-A9CE-4603329C9D24}" type="presOf" srcId="{79C4B0C8-BE45-4A40-A3A7-12C8E3B099D3}" destId="{665520C0-2F9E-4939-A6F7-8126F4EDEBCC}" srcOrd="0" destOrd="0" presId="urn:microsoft.com/office/officeart/2005/8/layout/equation1"/>
    <dgm:cxn modelId="{30F1BE59-5424-486A-A184-AD3C052FDD12}" srcId="{CB63B7B4-D521-4B29-A20E-A2D92EDB3923}" destId="{1FD4EC1B-DD85-4CC7-B189-64F92E49DB99}" srcOrd="1" destOrd="0" parTransId="{4F686044-37DD-4331-9279-F22032E0E349}" sibTransId="{79C4B0C8-BE45-4A40-A3A7-12C8E3B099D3}"/>
    <dgm:cxn modelId="{62BCFB2E-7B23-464F-9EE2-DC47620A8F00}" srcId="{CB63B7B4-D521-4B29-A20E-A2D92EDB3923}" destId="{F03443EE-B789-4967-ADEC-41E0CB059D06}" srcOrd="0" destOrd="0" parTransId="{5C5DBE66-BD2A-46C7-BD2B-7C3FC1F598C8}" sibTransId="{C22436C6-910F-476B-9C42-D139CC10D755}"/>
    <dgm:cxn modelId="{08CA2299-B6CD-4997-812D-6B673CAF07B1}" type="presOf" srcId="{1FD4EC1B-DD85-4CC7-B189-64F92E49DB99}" destId="{10318FC5-55C7-405C-87B1-491357948D23}" srcOrd="0" destOrd="0" presId="urn:microsoft.com/office/officeart/2005/8/layout/equation1"/>
    <dgm:cxn modelId="{012DC7B3-757C-450B-AE55-6C6B3C51E7E9}" type="presOf" srcId="{CB63B7B4-D521-4B29-A20E-A2D92EDB3923}" destId="{6F110379-0840-495C-BBC2-F276C3326990}" srcOrd="0" destOrd="0" presId="urn:microsoft.com/office/officeart/2005/8/layout/equation1"/>
    <dgm:cxn modelId="{9FDA083B-1762-4BC4-9F4B-E1113FC4EF53}" type="presOf" srcId="{F03443EE-B789-4967-ADEC-41E0CB059D06}" destId="{1B7CE828-6D4F-4226-BF6B-25BC0327ADBA}" srcOrd="0" destOrd="0" presId="urn:microsoft.com/office/officeart/2005/8/layout/equation1"/>
    <dgm:cxn modelId="{F12113DA-9A0F-4328-B7B6-27FBB6A4E4B8}" type="presOf" srcId="{13C8484C-6084-45EA-8767-453D3A52E049}" destId="{099FF376-ACD8-4338-A9BF-667A00AA469B}" srcOrd="0" destOrd="0" presId="urn:microsoft.com/office/officeart/2005/8/layout/equation1"/>
    <dgm:cxn modelId="{735B6E2D-6D8B-4049-AD25-87BC9F2778C3}" srcId="{CB63B7B4-D521-4B29-A20E-A2D92EDB3923}" destId="{13C8484C-6084-45EA-8767-453D3A52E049}" srcOrd="2" destOrd="0" parTransId="{0D8C31E7-16BF-43DC-B006-CCBE3525D3EC}" sibTransId="{F10A4AD1-74BF-4C55-8034-15186BB52262}"/>
    <dgm:cxn modelId="{EC2FBC29-D611-483A-9925-2953CBDB3FF3}" type="presParOf" srcId="{6F110379-0840-495C-BBC2-F276C3326990}" destId="{1B7CE828-6D4F-4226-BF6B-25BC0327ADBA}" srcOrd="0" destOrd="0" presId="urn:microsoft.com/office/officeart/2005/8/layout/equation1"/>
    <dgm:cxn modelId="{6EF5886F-8168-42CB-AFF4-5C4D44A7A04C}" type="presParOf" srcId="{6F110379-0840-495C-BBC2-F276C3326990}" destId="{5779DE63-E23A-4B1E-9DB0-D8CF8D9B3FA6}" srcOrd="1" destOrd="0" presId="urn:microsoft.com/office/officeart/2005/8/layout/equation1"/>
    <dgm:cxn modelId="{C59A4C71-2841-4F1D-8C84-85E50D328EE8}" type="presParOf" srcId="{6F110379-0840-495C-BBC2-F276C3326990}" destId="{79FF9422-A76D-4D18-8761-3AFD17EA95BB}" srcOrd="2" destOrd="0" presId="urn:microsoft.com/office/officeart/2005/8/layout/equation1"/>
    <dgm:cxn modelId="{1A6F2AA4-8BA2-4FA2-9C98-1109B184BC5D}" type="presParOf" srcId="{6F110379-0840-495C-BBC2-F276C3326990}" destId="{B9F41652-0584-4851-884D-38702DDD197F}" srcOrd="3" destOrd="0" presId="urn:microsoft.com/office/officeart/2005/8/layout/equation1"/>
    <dgm:cxn modelId="{E995719B-676A-4E5C-9BA4-361B1B64E29D}" type="presParOf" srcId="{6F110379-0840-495C-BBC2-F276C3326990}" destId="{10318FC5-55C7-405C-87B1-491357948D23}" srcOrd="4" destOrd="0" presId="urn:microsoft.com/office/officeart/2005/8/layout/equation1"/>
    <dgm:cxn modelId="{FADD8663-51BF-4D80-99BE-B07696A1A1D9}" type="presParOf" srcId="{6F110379-0840-495C-BBC2-F276C3326990}" destId="{77F61221-DC3E-4B63-BA10-827CDF8C44F8}" srcOrd="5" destOrd="0" presId="urn:microsoft.com/office/officeart/2005/8/layout/equation1"/>
    <dgm:cxn modelId="{5634FCE3-FD89-4105-BFC6-E762FE6F4D09}" type="presParOf" srcId="{6F110379-0840-495C-BBC2-F276C3326990}" destId="{665520C0-2F9E-4939-A6F7-8126F4EDEBCC}" srcOrd="6" destOrd="0" presId="urn:microsoft.com/office/officeart/2005/8/layout/equation1"/>
    <dgm:cxn modelId="{775BADB7-9C39-47E5-AAC4-47D160A82DE5}" type="presParOf" srcId="{6F110379-0840-495C-BBC2-F276C3326990}" destId="{4128F1C0-5266-46B8-881B-649AA006B524}" srcOrd="7" destOrd="0" presId="urn:microsoft.com/office/officeart/2005/8/layout/equation1"/>
    <dgm:cxn modelId="{0AF73493-0BD1-4148-8C58-EBD24F24B521}" type="presParOf" srcId="{6F110379-0840-495C-BBC2-F276C3326990}" destId="{099FF376-ACD8-4338-A9BF-667A00AA469B}" srcOrd="8" destOrd="0" presId="urn:microsoft.com/office/officeart/2005/8/layout/equati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672498E-36BD-4F0B-B81F-81D9134C8F41}"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zh-TW" altLang="en-US"/>
        </a:p>
      </dgm:t>
    </dgm:pt>
    <dgm:pt modelId="{72D4FC42-9F74-4E65-A98E-2F3B975649C6}">
      <dgm:prSet phldrT="[文字]" custT="1"/>
      <dgm:spPr>
        <a:gradFill rotWithShape="0">
          <a:gsLst>
            <a:gs pos="0">
              <a:srgbClr val="0070C0"/>
            </a:gs>
            <a:gs pos="25000">
              <a:srgbClr val="FF6633"/>
            </a:gs>
            <a:gs pos="50000">
              <a:srgbClr val="FFFF00"/>
            </a:gs>
            <a:gs pos="75000">
              <a:srgbClr val="01A78F"/>
            </a:gs>
            <a:gs pos="92912">
              <a:srgbClr val="2579DF"/>
            </a:gs>
            <a:gs pos="85825">
              <a:srgbClr val="FF0000"/>
            </a:gs>
            <a:gs pos="100000">
              <a:srgbClr val="3366FF"/>
            </a:gs>
          </a:gsLst>
          <a:lin ang="5400000" scaled="0"/>
        </a:gradFill>
        <a:ln>
          <a:solidFill>
            <a:schemeClr val="tx1"/>
          </a:solidFill>
        </a:ln>
      </dgm:spPr>
      <dgm:t>
        <a:bodyPr/>
        <a:lstStyle/>
        <a:p>
          <a:r>
            <a:rPr lang="zh-TW" altLang="en-US" sz="2000" b="1" dirty="0" smtClean="0">
              <a:solidFill>
                <a:srgbClr val="002060"/>
              </a:solidFill>
              <a:latin typeface="標楷體" panose="03000509000000000000" pitchFamily="65" charset="-120"/>
              <a:ea typeface="標楷體" panose="03000509000000000000" pitchFamily="65" charset="-120"/>
            </a:rPr>
            <a:t>教學實務</a:t>
          </a:r>
          <a:r>
            <a:rPr lang="zh-TW" altLang="en-US" sz="2000" b="1" dirty="0" smtClean="0">
              <a:solidFill>
                <a:srgbClr val="C00000"/>
              </a:solidFill>
              <a:latin typeface="標楷體" panose="03000509000000000000" pitchFamily="65" charset="-120"/>
              <a:ea typeface="標楷體" panose="03000509000000000000" pitchFamily="65" charset="-120"/>
            </a:rPr>
            <a:t>研究素材</a:t>
          </a:r>
          <a:endParaRPr lang="zh-TW" altLang="en-US" sz="2000" b="1" dirty="0">
            <a:solidFill>
              <a:srgbClr val="C00000"/>
            </a:solidFill>
            <a:latin typeface="標楷體" panose="03000509000000000000" pitchFamily="65" charset="-120"/>
            <a:ea typeface="標楷體" panose="03000509000000000000" pitchFamily="65" charset="-120"/>
          </a:endParaRPr>
        </a:p>
      </dgm:t>
    </dgm:pt>
    <dgm:pt modelId="{5AC6E0EB-0250-400A-8CE9-E5FC3C2FAFDF}" type="parTrans" cxnId="{E08D7D81-01B8-4E68-AFC7-D412C6087D57}">
      <dgm:prSet/>
      <dgm:spPr/>
      <dgm:t>
        <a:bodyPr/>
        <a:lstStyle/>
        <a:p>
          <a:endParaRPr lang="zh-TW" altLang="en-US"/>
        </a:p>
      </dgm:t>
    </dgm:pt>
    <dgm:pt modelId="{5D8394F6-941D-4D06-B7F0-0002DCB6C460}" type="sibTrans" cxnId="{E08D7D81-01B8-4E68-AFC7-D412C6087D57}">
      <dgm:prSet/>
      <dgm:spPr/>
      <dgm:t>
        <a:bodyPr/>
        <a:lstStyle/>
        <a:p>
          <a:endParaRPr lang="zh-TW" altLang="en-US"/>
        </a:p>
      </dgm:t>
    </dgm:pt>
    <dgm:pt modelId="{46A38F91-9723-444E-B976-21CFC9FF0B1B}">
      <dgm:prSet phldrT="[文字]"/>
      <dgm:spPr>
        <a:solidFill>
          <a:srgbClr val="7030A0"/>
        </a:solidFill>
      </dgm:spPr>
      <dgm:t>
        <a:bodyPr/>
        <a:lstStyle/>
        <a:p>
          <a:r>
            <a:rPr lang="en-US" altLang="zh-TW" dirty="0" smtClean="0"/>
            <a:t>UCAN</a:t>
          </a:r>
          <a:r>
            <a:rPr lang="zh-TW" altLang="en-US" dirty="0" smtClean="0"/>
            <a:t>測驗</a:t>
          </a:r>
          <a:r>
            <a:rPr lang="en-US" altLang="zh-TW" dirty="0" smtClean="0"/>
            <a:t>data</a:t>
          </a:r>
          <a:endParaRPr lang="zh-TW" altLang="en-US" dirty="0"/>
        </a:p>
      </dgm:t>
    </dgm:pt>
    <dgm:pt modelId="{4E9E4155-1AF6-4CB3-8525-0C8F05EAB5E1}" type="parTrans" cxnId="{46EDDC51-9CA7-4369-A263-B1308B25B932}">
      <dgm:prSet/>
      <dgm:spPr/>
      <dgm:t>
        <a:bodyPr/>
        <a:lstStyle/>
        <a:p>
          <a:endParaRPr lang="zh-TW" altLang="en-US"/>
        </a:p>
      </dgm:t>
    </dgm:pt>
    <dgm:pt modelId="{AFEAC178-A860-47B2-A8BC-90F9ECB00395}" type="sibTrans" cxnId="{46EDDC51-9CA7-4369-A263-B1308B25B932}">
      <dgm:prSet/>
      <dgm:spPr/>
      <dgm:t>
        <a:bodyPr/>
        <a:lstStyle/>
        <a:p>
          <a:endParaRPr lang="zh-TW" altLang="en-US"/>
        </a:p>
      </dgm:t>
    </dgm:pt>
    <dgm:pt modelId="{D21E7D88-0688-4FAB-A495-EC4749986840}">
      <dgm:prSet phldrT="[文字]" custT="1"/>
      <dgm:spPr>
        <a:solidFill>
          <a:srgbClr val="7030A0"/>
        </a:solidFill>
      </dgm:spPr>
      <dgm:t>
        <a:bodyPr/>
        <a:lstStyle/>
        <a:p>
          <a:r>
            <a:rPr lang="zh-TW" altLang="en-US" sz="1400" b="1" dirty="0" smtClean="0">
              <a:latin typeface="微軟正黑體" panose="020B0604030504040204" pitchFamily="34" charset="-120"/>
              <a:ea typeface="微軟正黑體" panose="020B0604030504040204" pitchFamily="34" charset="-120"/>
            </a:rPr>
            <a:t>院系調查測驗資料</a:t>
          </a:r>
          <a:endParaRPr lang="zh-TW" altLang="en-US" sz="1400" b="1" dirty="0">
            <a:latin typeface="微軟正黑體" panose="020B0604030504040204" pitchFamily="34" charset="-120"/>
            <a:ea typeface="微軟正黑體" panose="020B0604030504040204" pitchFamily="34" charset="-120"/>
          </a:endParaRPr>
        </a:p>
      </dgm:t>
    </dgm:pt>
    <dgm:pt modelId="{8C1D4899-6363-49EB-80B5-400E5F7D4FCB}" type="parTrans" cxnId="{F50707DB-050F-42AF-B813-BB2FBC705007}">
      <dgm:prSet/>
      <dgm:spPr/>
      <dgm:t>
        <a:bodyPr/>
        <a:lstStyle/>
        <a:p>
          <a:endParaRPr lang="zh-TW" altLang="en-US"/>
        </a:p>
      </dgm:t>
    </dgm:pt>
    <dgm:pt modelId="{9E9A6C32-C963-4B03-8C6C-03947B92054A}" type="sibTrans" cxnId="{F50707DB-050F-42AF-B813-BB2FBC705007}">
      <dgm:prSet/>
      <dgm:spPr/>
      <dgm:t>
        <a:bodyPr/>
        <a:lstStyle/>
        <a:p>
          <a:endParaRPr lang="zh-TW" altLang="en-US"/>
        </a:p>
      </dgm:t>
    </dgm:pt>
    <dgm:pt modelId="{02685548-F912-4A55-9F2B-D91A22A4C5E8}">
      <dgm:prSet phldrT="[文字]" custT="1"/>
      <dgm:spPr>
        <a:solidFill>
          <a:srgbClr val="0000FF"/>
        </a:solidFill>
      </dgm:spPr>
      <dgm:t>
        <a:bodyPr/>
        <a:lstStyle/>
        <a:p>
          <a:r>
            <a:rPr lang="zh-TW" altLang="en-US" sz="1600" dirty="0" smtClean="0">
              <a:latin typeface="微軟正黑體" panose="020B0604030504040204" pitchFamily="34" charset="-120"/>
              <a:ea typeface="微軟正黑體" panose="020B0604030504040204" pitchFamily="34" charset="-120"/>
            </a:rPr>
            <a:t>畢 業 生</a:t>
          </a:r>
          <a:r>
            <a:rPr lang="zh-TW" altLang="en-US" sz="1300" dirty="0" smtClean="0">
              <a:latin typeface="微軟正黑體" panose="020B0604030504040204" pitchFamily="34" charset="-120"/>
              <a:ea typeface="微軟正黑體" panose="020B0604030504040204" pitchFamily="34" charset="-120"/>
            </a:rPr>
            <a:t> 流向平台</a:t>
          </a:r>
          <a:endParaRPr lang="zh-TW" altLang="en-US" sz="1300" dirty="0">
            <a:latin typeface="微軟正黑體" panose="020B0604030504040204" pitchFamily="34" charset="-120"/>
            <a:ea typeface="微軟正黑體" panose="020B0604030504040204" pitchFamily="34" charset="-120"/>
          </a:endParaRPr>
        </a:p>
      </dgm:t>
    </dgm:pt>
    <dgm:pt modelId="{92C32610-0852-4D44-9A95-B9AEAB239753}" type="parTrans" cxnId="{155CE6BE-D4F2-4BC6-8D5C-075FD7815E1D}">
      <dgm:prSet/>
      <dgm:spPr/>
      <dgm:t>
        <a:bodyPr/>
        <a:lstStyle/>
        <a:p>
          <a:endParaRPr lang="zh-TW" altLang="en-US"/>
        </a:p>
      </dgm:t>
    </dgm:pt>
    <dgm:pt modelId="{6605BB7D-6B6A-48EB-A5B0-05D50946010E}" type="sibTrans" cxnId="{155CE6BE-D4F2-4BC6-8D5C-075FD7815E1D}">
      <dgm:prSet/>
      <dgm:spPr/>
      <dgm:t>
        <a:bodyPr/>
        <a:lstStyle/>
        <a:p>
          <a:endParaRPr lang="zh-TW" altLang="en-US"/>
        </a:p>
      </dgm:t>
    </dgm:pt>
    <dgm:pt modelId="{3EEE79CD-CD96-44CE-A360-484BBC61BCF2}">
      <dgm:prSet/>
      <dgm:spPr>
        <a:solidFill>
          <a:srgbClr val="7030A0"/>
        </a:solidFill>
      </dgm:spPr>
      <dgm:t>
        <a:bodyPr/>
        <a:lstStyle/>
        <a:p>
          <a:r>
            <a:rPr lang="zh-TW" altLang="en-US" b="1" dirty="0" smtClean="0">
              <a:latin typeface="微軟正黑體" panose="020B0604030504040204" pitchFamily="34" charset="-120"/>
              <a:ea typeface="微軟正黑體" panose="020B0604030504040204" pitchFamily="34" charset="-120"/>
            </a:rPr>
            <a:t>學生學習追蹤資料</a:t>
          </a:r>
          <a:endParaRPr lang="zh-TW" altLang="en-US" b="1" dirty="0">
            <a:latin typeface="微軟正黑體" panose="020B0604030504040204" pitchFamily="34" charset="-120"/>
            <a:ea typeface="微軟正黑體" panose="020B0604030504040204" pitchFamily="34" charset="-120"/>
          </a:endParaRPr>
        </a:p>
      </dgm:t>
    </dgm:pt>
    <dgm:pt modelId="{DF09E2D2-3E0A-4B09-AD65-CDBFB28D0169}" type="parTrans" cxnId="{2E8D4D56-3998-4336-B52C-030CF613E332}">
      <dgm:prSet/>
      <dgm:spPr/>
      <dgm:t>
        <a:bodyPr/>
        <a:lstStyle/>
        <a:p>
          <a:endParaRPr lang="zh-TW" altLang="en-US"/>
        </a:p>
      </dgm:t>
    </dgm:pt>
    <dgm:pt modelId="{07E1C17C-3B9F-4BA4-9094-8BF3EDA1B642}" type="sibTrans" cxnId="{2E8D4D56-3998-4336-B52C-030CF613E332}">
      <dgm:prSet/>
      <dgm:spPr/>
      <dgm:t>
        <a:bodyPr/>
        <a:lstStyle/>
        <a:p>
          <a:endParaRPr lang="zh-TW" altLang="en-US"/>
        </a:p>
      </dgm:t>
    </dgm:pt>
    <dgm:pt modelId="{CB77873F-75B6-4AB3-A3C9-761F4FC071C0}">
      <dgm:prSet/>
      <dgm:spPr>
        <a:solidFill>
          <a:srgbClr val="005800"/>
        </a:solidFill>
      </dgm:spPr>
      <dgm:t>
        <a:bodyPr/>
        <a:lstStyle/>
        <a:p>
          <a:r>
            <a:rPr lang="zh-TW" altLang="en-US" dirty="0" smtClean="0">
              <a:latin typeface="微軟正黑體" panose="020B0604030504040204" pitchFamily="34" charset="-120"/>
              <a:ea typeface="微軟正黑體" panose="020B0604030504040204" pitchFamily="34" charset="-120"/>
            </a:rPr>
            <a:t>教學創新發展計畫</a:t>
          </a:r>
          <a:endParaRPr lang="zh-TW" altLang="en-US" dirty="0">
            <a:latin typeface="微軟正黑體" panose="020B0604030504040204" pitchFamily="34" charset="-120"/>
            <a:ea typeface="微軟正黑體" panose="020B0604030504040204" pitchFamily="34" charset="-120"/>
          </a:endParaRPr>
        </a:p>
      </dgm:t>
    </dgm:pt>
    <dgm:pt modelId="{5E459BBA-6F7C-4BE3-B3C5-D5C8D8657176}" type="parTrans" cxnId="{A8A97DF0-F769-48E3-A826-3AB5EC3C64B4}">
      <dgm:prSet/>
      <dgm:spPr/>
      <dgm:t>
        <a:bodyPr/>
        <a:lstStyle/>
        <a:p>
          <a:endParaRPr lang="zh-TW" altLang="en-US"/>
        </a:p>
      </dgm:t>
    </dgm:pt>
    <dgm:pt modelId="{DBDE3E6B-36BD-4100-9234-F2153AA13ED1}" type="sibTrans" cxnId="{A8A97DF0-F769-48E3-A826-3AB5EC3C64B4}">
      <dgm:prSet/>
      <dgm:spPr/>
      <dgm:t>
        <a:bodyPr/>
        <a:lstStyle/>
        <a:p>
          <a:endParaRPr lang="zh-TW" altLang="en-US"/>
        </a:p>
      </dgm:t>
    </dgm:pt>
    <dgm:pt modelId="{2DD18AF9-B54B-48C6-BFB6-BFE06C20A2C9}">
      <dgm:prSet/>
      <dgm:spPr>
        <a:solidFill>
          <a:srgbClr val="000066"/>
        </a:solidFill>
      </dgm:spPr>
      <dgm:t>
        <a:bodyPr/>
        <a:lstStyle/>
        <a:p>
          <a:r>
            <a:rPr lang="zh-TW" altLang="en-US" dirty="0" smtClean="0">
              <a:latin typeface="微軟正黑體" panose="020B0604030504040204" pitchFamily="34" charset="-120"/>
              <a:ea typeface="微軟正黑體" panose="020B0604030504040204" pitchFamily="34" charset="-120"/>
            </a:rPr>
            <a:t>教師個別行動研究</a:t>
          </a:r>
          <a:endParaRPr lang="zh-TW" altLang="en-US" dirty="0">
            <a:latin typeface="微軟正黑體" panose="020B0604030504040204" pitchFamily="34" charset="-120"/>
            <a:ea typeface="微軟正黑體" panose="020B0604030504040204" pitchFamily="34" charset="-120"/>
          </a:endParaRPr>
        </a:p>
      </dgm:t>
    </dgm:pt>
    <dgm:pt modelId="{61A66F03-3D84-4EE2-ADA6-7BF6F17F6B52}" type="parTrans" cxnId="{F698EF5B-91C6-4AE8-B6D0-747A8A2EF571}">
      <dgm:prSet/>
      <dgm:spPr/>
      <dgm:t>
        <a:bodyPr/>
        <a:lstStyle/>
        <a:p>
          <a:endParaRPr lang="zh-TW" altLang="en-US"/>
        </a:p>
      </dgm:t>
    </dgm:pt>
    <dgm:pt modelId="{3D4F5FBB-1389-4516-9609-6C70D7A3FC3E}" type="sibTrans" cxnId="{F698EF5B-91C6-4AE8-B6D0-747A8A2EF571}">
      <dgm:prSet/>
      <dgm:spPr/>
      <dgm:t>
        <a:bodyPr/>
        <a:lstStyle/>
        <a:p>
          <a:endParaRPr lang="zh-TW" altLang="en-US"/>
        </a:p>
      </dgm:t>
    </dgm:pt>
    <dgm:pt modelId="{3FA92850-2BDB-4B71-A0EA-D25C1EF0B4C4}">
      <dgm:prSet custT="1"/>
      <dgm:spPr>
        <a:solidFill>
          <a:srgbClr val="C00000"/>
        </a:solidFill>
      </dgm:spPr>
      <dgm:t>
        <a:bodyPr/>
        <a:lstStyle/>
        <a:p>
          <a:r>
            <a:rPr lang="zh-TW" altLang="en-US" sz="1400" b="1" dirty="0" smtClean="0">
              <a:latin typeface="微軟正黑體" panose="020B0604030504040204" pitchFamily="34" charset="-120"/>
              <a:ea typeface="微軟正黑體" panose="020B0604030504040204" pitchFamily="34" charset="-120"/>
            </a:rPr>
            <a:t>學理研究教學應用</a:t>
          </a:r>
          <a:endParaRPr lang="zh-TW" altLang="en-US" sz="1400" b="1" dirty="0">
            <a:latin typeface="微軟正黑體" panose="020B0604030504040204" pitchFamily="34" charset="-120"/>
            <a:ea typeface="微軟正黑體" panose="020B0604030504040204" pitchFamily="34" charset="-120"/>
          </a:endParaRPr>
        </a:p>
      </dgm:t>
    </dgm:pt>
    <dgm:pt modelId="{BDC07A87-E82F-4E6F-8C81-99F670C2C34C}" type="parTrans" cxnId="{22F040E0-A33D-42A6-87E1-E4428815D135}">
      <dgm:prSet/>
      <dgm:spPr/>
      <dgm:t>
        <a:bodyPr/>
        <a:lstStyle/>
        <a:p>
          <a:endParaRPr lang="zh-TW" altLang="en-US"/>
        </a:p>
      </dgm:t>
    </dgm:pt>
    <dgm:pt modelId="{FB91FA9F-778C-4171-A2D5-10840BC18BA1}" type="sibTrans" cxnId="{22F040E0-A33D-42A6-87E1-E4428815D135}">
      <dgm:prSet/>
      <dgm:spPr/>
      <dgm:t>
        <a:bodyPr/>
        <a:lstStyle/>
        <a:p>
          <a:endParaRPr lang="zh-TW" altLang="en-US"/>
        </a:p>
      </dgm:t>
    </dgm:pt>
    <dgm:pt modelId="{A6824684-57BC-43AB-9BD3-2E7D677A6734}" type="pres">
      <dgm:prSet presAssocID="{9672498E-36BD-4F0B-B81F-81D9134C8F41}" presName="cycle" presStyleCnt="0">
        <dgm:presLayoutVars>
          <dgm:chMax val="1"/>
          <dgm:dir/>
          <dgm:animLvl val="ctr"/>
          <dgm:resizeHandles val="exact"/>
        </dgm:presLayoutVars>
      </dgm:prSet>
      <dgm:spPr/>
      <dgm:t>
        <a:bodyPr/>
        <a:lstStyle/>
        <a:p>
          <a:endParaRPr lang="zh-TW" altLang="en-US"/>
        </a:p>
      </dgm:t>
    </dgm:pt>
    <dgm:pt modelId="{D26BFE4A-604E-45AA-98C4-E996AC49B68E}" type="pres">
      <dgm:prSet presAssocID="{72D4FC42-9F74-4E65-A98E-2F3B975649C6}" presName="centerShape" presStyleLbl="node0" presStyleIdx="0" presStyleCnt="1" custScaleX="150237" custScaleY="148404"/>
      <dgm:spPr/>
      <dgm:t>
        <a:bodyPr/>
        <a:lstStyle/>
        <a:p>
          <a:endParaRPr lang="zh-TW" altLang="en-US"/>
        </a:p>
      </dgm:t>
    </dgm:pt>
    <dgm:pt modelId="{B4CD978A-A145-421A-86EE-E8A9436C6F06}" type="pres">
      <dgm:prSet presAssocID="{4E9E4155-1AF6-4CB3-8525-0C8F05EAB5E1}" presName="Name9" presStyleLbl="parChTrans1D2" presStyleIdx="0" presStyleCnt="7"/>
      <dgm:spPr/>
      <dgm:t>
        <a:bodyPr/>
        <a:lstStyle/>
        <a:p>
          <a:endParaRPr lang="zh-TW" altLang="en-US"/>
        </a:p>
      </dgm:t>
    </dgm:pt>
    <dgm:pt modelId="{B8606867-A544-4563-BA8A-44F7DBCF53D9}" type="pres">
      <dgm:prSet presAssocID="{4E9E4155-1AF6-4CB3-8525-0C8F05EAB5E1}" presName="connTx" presStyleLbl="parChTrans1D2" presStyleIdx="0" presStyleCnt="7"/>
      <dgm:spPr/>
      <dgm:t>
        <a:bodyPr/>
        <a:lstStyle/>
        <a:p>
          <a:endParaRPr lang="zh-TW" altLang="en-US"/>
        </a:p>
      </dgm:t>
    </dgm:pt>
    <dgm:pt modelId="{927EDA65-6C0F-4C3B-A4B1-DD3EB1769318}" type="pres">
      <dgm:prSet presAssocID="{46A38F91-9723-444E-B976-21CFC9FF0B1B}" presName="node" presStyleLbl="node1" presStyleIdx="0" presStyleCnt="7">
        <dgm:presLayoutVars>
          <dgm:bulletEnabled val="1"/>
        </dgm:presLayoutVars>
      </dgm:prSet>
      <dgm:spPr/>
      <dgm:t>
        <a:bodyPr/>
        <a:lstStyle/>
        <a:p>
          <a:endParaRPr lang="zh-TW" altLang="en-US"/>
        </a:p>
      </dgm:t>
    </dgm:pt>
    <dgm:pt modelId="{A821C1A9-DA76-41FC-9A0A-E951822666ED}" type="pres">
      <dgm:prSet presAssocID="{DF09E2D2-3E0A-4B09-AD65-CDBFB28D0169}" presName="Name9" presStyleLbl="parChTrans1D2" presStyleIdx="1" presStyleCnt="7"/>
      <dgm:spPr/>
      <dgm:t>
        <a:bodyPr/>
        <a:lstStyle/>
        <a:p>
          <a:endParaRPr lang="zh-TW" altLang="en-US"/>
        </a:p>
      </dgm:t>
    </dgm:pt>
    <dgm:pt modelId="{96344BCF-395E-4D57-A0F8-C842005A17A1}" type="pres">
      <dgm:prSet presAssocID="{DF09E2D2-3E0A-4B09-AD65-CDBFB28D0169}" presName="connTx" presStyleLbl="parChTrans1D2" presStyleIdx="1" presStyleCnt="7"/>
      <dgm:spPr/>
      <dgm:t>
        <a:bodyPr/>
        <a:lstStyle/>
        <a:p>
          <a:endParaRPr lang="zh-TW" altLang="en-US"/>
        </a:p>
      </dgm:t>
    </dgm:pt>
    <dgm:pt modelId="{BA1229DB-020F-4AB5-9EA1-230AED93E743}" type="pres">
      <dgm:prSet presAssocID="{3EEE79CD-CD96-44CE-A360-484BBC61BCF2}" presName="node" presStyleLbl="node1" presStyleIdx="1" presStyleCnt="7">
        <dgm:presLayoutVars>
          <dgm:bulletEnabled val="1"/>
        </dgm:presLayoutVars>
      </dgm:prSet>
      <dgm:spPr/>
      <dgm:t>
        <a:bodyPr/>
        <a:lstStyle/>
        <a:p>
          <a:endParaRPr lang="zh-TW" altLang="en-US"/>
        </a:p>
      </dgm:t>
    </dgm:pt>
    <dgm:pt modelId="{A009E15B-C857-4F29-B7C9-95EA6A9BD350}" type="pres">
      <dgm:prSet presAssocID="{5E459BBA-6F7C-4BE3-B3C5-D5C8D8657176}" presName="Name9" presStyleLbl="parChTrans1D2" presStyleIdx="2" presStyleCnt="7"/>
      <dgm:spPr/>
      <dgm:t>
        <a:bodyPr/>
        <a:lstStyle/>
        <a:p>
          <a:endParaRPr lang="zh-TW" altLang="en-US"/>
        </a:p>
      </dgm:t>
    </dgm:pt>
    <dgm:pt modelId="{717C8418-7A76-4A77-B257-035E86F38CEA}" type="pres">
      <dgm:prSet presAssocID="{5E459BBA-6F7C-4BE3-B3C5-D5C8D8657176}" presName="connTx" presStyleLbl="parChTrans1D2" presStyleIdx="2" presStyleCnt="7"/>
      <dgm:spPr/>
      <dgm:t>
        <a:bodyPr/>
        <a:lstStyle/>
        <a:p>
          <a:endParaRPr lang="zh-TW" altLang="en-US"/>
        </a:p>
      </dgm:t>
    </dgm:pt>
    <dgm:pt modelId="{5D4925A3-5881-409A-B855-A47CAFB9FB0B}" type="pres">
      <dgm:prSet presAssocID="{CB77873F-75B6-4AB3-A3C9-761F4FC071C0}" presName="node" presStyleLbl="node1" presStyleIdx="2" presStyleCnt="7">
        <dgm:presLayoutVars>
          <dgm:bulletEnabled val="1"/>
        </dgm:presLayoutVars>
      </dgm:prSet>
      <dgm:spPr/>
      <dgm:t>
        <a:bodyPr/>
        <a:lstStyle/>
        <a:p>
          <a:endParaRPr lang="zh-TW" altLang="en-US"/>
        </a:p>
      </dgm:t>
    </dgm:pt>
    <dgm:pt modelId="{CC80EDF2-4E8F-4955-9FC6-598C7B970C39}" type="pres">
      <dgm:prSet presAssocID="{61A66F03-3D84-4EE2-ADA6-7BF6F17F6B52}" presName="Name9" presStyleLbl="parChTrans1D2" presStyleIdx="3" presStyleCnt="7"/>
      <dgm:spPr/>
      <dgm:t>
        <a:bodyPr/>
        <a:lstStyle/>
        <a:p>
          <a:endParaRPr lang="zh-TW" altLang="en-US"/>
        </a:p>
      </dgm:t>
    </dgm:pt>
    <dgm:pt modelId="{804618F1-F6E7-439B-AB43-461ECF1C65E5}" type="pres">
      <dgm:prSet presAssocID="{61A66F03-3D84-4EE2-ADA6-7BF6F17F6B52}" presName="connTx" presStyleLbl="parChTrans1D2" presStyleIdx="3" presStyleCnt="7"/>
      <dgm:spPr/>
      <dgm:t>
        <a:bodyPr/>
        <a:lstStyle/>
        <a:p>
          <a:endParaRPr lang="zh-TW" altLang="en-US"/>
        </a:p>
      </dgm:t>
    </dgm:pt>
    <dgm:pt modelId="{65D9E752-9AE9-4001-B3C9-DF66D3B98A24}" type="pres">
      <dgm:prSet presAssocID="{2DD18AF9-B54B-48C6-BFB6-BFE06C20A2C9}" presName="node" presStyleLbl="node1" presStyleIdx="3" presStyleCnt="7">
        <dgm:presLayoutVars>
          <dgm:bulletEnabled val="1"/>
        </dgm:presLayoutVars>
      </dgm:prSet>
      <dgm:spPr/>
      <dgm:t>
        <a:bodyPr/>
        <a:lstStyle/>
        <a:p>
          <a:endParaRPr lang="zh-TW" altLang="en-US"/>
        </a:p>
      </dgm:t>
    </dgm:pt>
    <dgm:pt modelId="{3F5FD815-B0CF-40CA-B60A-E462A6E5F10A}" type="pres">
      <dgm:prSet presAssocID="{BDC07A87-E82F-4E6F-8C81-99F670C2C34C}" presName="Name9" presStyleLbl="parChTrans1D2" presStyleIdx="4" presStyleCnt="7"/>
      <dgm:spPr/>
      <dgm:t>
        <a:bodyPr/>
        <a:lstStyle/>
        <a:p>
          <a:endParaRPr lang="zh-TW" altLang="en-US"/>
        </a:p>
      </dgm:t>
    </dgm:pt>
    <dgm:pt modelId="{812F21DC-819A-4E11-B559-1C01E113C915}" type="pres">
      <dgm:prSet presAssocID="{BDC07A87-E82F-4E6F-8C81-99F670C2C34C}" presName="connTx" presStyleLbl="parChTrans1D2" presStyleIdx="4" presStyleCnt="7"/>
      <dgm:spPr/>
      <dgm:t>
        <a:bodyPr/>
        <a:lstStyle/>
        <a:p>
          <a:endParaRPr lang="zh-TW" altLang="en-US"/>
        </a:p>
      </dgm:t>
    </dgm:pt>
    <dgm:pt modelId="{024CE52F-4AB5-467E-ACB9-5156848CCCA1}" type="pres">
      <dgm:prSet presAssocID="{3FA92850-2BDB-4B71-A0EA-D25C1EF0B4C4}" presName="node" presStyleLbl="node1" presStyleIdx="4" presStyleCnt="7">
        <dgm:presLayoutVars>
          <dgm:bulletEnabled val="1"/>
        </dgm:presLayoutVars>
      </dgm:prSet>
      <dgm:spPr/>
      <dgm:t>
        <a:bodyPr/>
        <a:lstStyle/>
        <a:p>
          <a:endParaRPr lang="zh-TW" altLang="en-US"/>
        </a:p>
      </dgm:t>
    </dgm:pt>
    <dgm:pt modelId="{19536A91-AA07-4830-8E9B-93876A7C14CD}" type="pres">
      <dgm:prSet presAssocID="{8C1D4899-6363-49EB-80B5-400E5F7D4FCB}" presName="Name9" presStyleLbl="parChTrans1D2" presStyleIdx="5" presStyleCnt="7"/>
      <dgm:spPr/>
      <dgm:t>
        <a:bodyPr/>
        <a:lstStyle/>
        <a:p>
          <a:endParaRPr lang="zh-TW" altLang="en-US"/>
        </a:p>
      </dgm:t>
    </dgm:pt>
    <dgm:pt modelId="{223BC2C1-2AEA-4E3F-8450-C617553B4EC0}" type="pres">
      <dgm:prSet presAssocID="{8C1D4899-6363-49EB-80B5-400E5F7D4FCB}" presName="connTx" presStyleLbl="parChTrans1D2" presStyleIdx="5" presStyleCnt="7"/>
      <dgm:spPr/>
      <dgm:t>
        <a:bodyPr/>
        <a:lstStyle/>
        <a:p>
          <a:endParaRPr lang="zh-TW" altLang="en-US"/>
        </a:p>
      </dgm:t>
    </dgm:pt>
    <dgm:pt modelId="{820409C5-BC77-4468-A2A8-9803FEA325B1}" type="pres">
      <dgm:prSet presAssocID="{D21E7D88-0688-4FAB-A495-EC4749986840}" presName="node" presStyleLbl="node1" presStyleIdx="5" presStyleCnt="7" custRadScaleRad="104970" custRadScaleInc="189793">
        <dgm:presLayoutVars>
          <dgm:bulletEnabled val="1"/>
        </dgm:presLayoutVars>
      </dgm:prSet>
      <dgm:spPr/>
      <dgm:t>
        <a:bodyPr/>
        <a:lstStyle/>
        <a:p>
          <a:endParaRPr lang="zh-TW" altLang="en-US"/>
        </a:p>
      </dgm:t>
    </dgm:pt>
    <dgm:pt modelId="{97AE40B8-3501-473B-89C3-1ECD7F86DA1C}" type="pres">
      <dgm:prSet presAssocID="{92C32610-0852-4D44-9A95-B9AEAB239753}" presName="Name9" presStyleLbl="parChTrans1D2" presStyleIdx="6" presStyleCnt="7"/>
      <dgm:spPr/>
      <dgm:t>
        <a:bodyPr/>
        <a:lstStyle/>
        <a:p>
          <a:endParaRPr lang="zh-TW" altLang="en-US"/>
        </a:p>
      </dgm:t>
    </dgm:pt>
    <dgm:pt modelId="{F2E30C37-CA71-42C7-AE91-5B4AA309E5AD}" type="pres">
      <dgm:prSet presAssocID="{92C32610-0852-4D44-9A95-B9AEAB239753}" presName="connTx" presStyleLbl="parChTrans1D2" presStyleIdx="6" presStyleCnt="7"/>
      <dgm:spPr/>
      <dgm:t>
        <a:bodyPr/>
        <a:lstStyle/>
        <a:p>
          <a:endParaRPr lang="zh-TW" altLang="en-US"/>
        </a:p>
      </dgm:t>
    </dgm:pt>
    <dgm:pt modelId="{7972AF97-7EF3-49FE-AFA4-0AD70B2E3562}" type="pres">
      <dgm:prSet presAssocID="{02685548-F912-4A55-9F2B-D91A22A4C5E8}" presName="node" presStyleLbl="node1" presStyleIdx="6" presStyleCnt="7" custRadScaleRad="101705" custRadScaleInc="-204938">
        <dgm:presLayoutVars>
          <dgm:bulletEnabled val="1"/>
        </dgm:presLayoutVars>
      </dgm:prSet>
      <dgm:spPr/>
      <dgm:t>
        <a:bodyPr/>
        <a:lstStyle/>
        <a:p>
          <a:endParaRPr lang="zh-TW" altLang="en-US"/>
        </a:p>
      </dgm:t>
    </dgm:pt>
  </dgm:ptLst>
  <dgm:cxnLst>
    <dgm:cxn modelId="{ED0A591A-23D7-40C2-AD8E-56A8FBFA5E04}" type="presOf" srcId="{BDC07A87-E82F-4E6F-8C81-99F670C2C34C}" destId="{812F21DC-819A-4E11-B559-1C01E113C915}" srcOrd="1" destOrd="0" presId="urn:microsoft.com/office/officeart/2005/8/layout/radial1"/>
    <dgm:cxn modelId="{00814416-6BFC-499B-A7D7-4784A325CE4A}" type="presOf" srcId="{2DD18AF9-B54B-48C6-BFB6-BFE06C20A2C9}" destId="{65D9E752-9AE9-4001-B3C9-DF66D3B98A24}" srcOrd="0" destOrd="0" presId="urn:microsoft.com/office/officeart/2005/8/layout/radial1"/>
    <dgm:cxn modelId="{F698EF5B-91C6-4AE8-B6D0-747A8A2EF571}" srcId="{72D4FC42-9F74-4E65-A98E-2F3B975649C6}" destId="{2DD18AF9-B54B-48C6-BFB6-BFE06C20A2C9}" srcOrd="3" destOrd="0" parTransId="{61A66F03-3D84-4EE2-ADA6-7BF6F17F6B52}" sibTransId="{3D4F5FBB-1389-4516-9609-6C70D7A3FC3E}"/>
    <dgm:cxn modelId="{A191F255-F6CD-46B6-B97F-DFA52B03B9DD}" type="presOf" srcId="{3FA92850-2BDB-4B71-A0EA-D25C1EF0B4C4}" destId="{024CE52F-4AB5-467E-ACB9-5156848CCCA1}" srcOrd="0" destOrd="0" presId="urn:microsoft.com/office/officeart/2005/8/layout/radial1"/>
    <dgm:cxn modelId="{AEBF3623-AC73-43A1-B8E1-5C63EEE5ECD1}" type="presOf" srcId="{DF09E2D2-3E0A-4B09-AD65-CDBFB28D0169}" destId="{A821C1A9-DA76-41FC-9A0A-E951822666ED}" srcOrd="0" destOrd="0" presId="urn:microsoft.com/office/officeart/2005/8/layout/radial1"/>
    <dgm:cxn modelId="{48B77064-ADB9-4638-BF11-32BE0BE004C3}" type="presOf" srcId="{02685548-F912-4A55-9F2B-D91A22A4C5E8}" destId="{7972AF97-7EF3-49FE-AFA4-0AD70B2E3562}" srcOrd="0" destOrd="0" presId="urn:microsoft.com/office/officeart/2005/8/layout/radial1"/>
    <dgm:cxn modelId="{6D2755F8-FA01-4F14-A691-8CB49D865094}" type="presOf" srcId="{D21E7D88-0688-4FAB-A495-EC4749986840}" destId="{820409C5-BC77-4468-A2A8-9803FEA325B1}" srcOrd="0" destOrd="0" presId="urn:microsoft.com/office/officeart/2005/8/layout/radial1"/>
    <dgm:cxn modelId="{31163922-1534-41A4-9671-A21046F8C183}" type="presOf" srcId="{CB77873F-75B6-4AB3-A3C9-761F4FC071C0}" destId="{5D4925A3-5881-409A-B855-A47CAFB9FB0B}" srcOrd="0" destOrd="0" presId="urn:microsoft.com/office/officeart/2005/8/layout/radial1"/>
    <dgm:cxn modelId="{29785CF2-C7C0-475B-9F84-D4C640ED4FB4}" type="presOf" srcId="{5E459BBA-6F7C-4BE3-B3C5-D5C8D8657176}" destId="{A009E15B-C857-4F29-B7C9-95EA6A9BD350}" srcOrd="0" destOrd="0" presId="urn:microsoft.com/office/officeart/2005/8/layout/radial1"/>
    <dgm:cxn modelId="{46EDDC51-9CA7-4369-A263-B1308B25B932}" srcId="{72D4FC42-9F74-4E65-A98E-2F3B975649C6}" destId="{46A38F91-9723-444E-B976-21CFC9FF0B1B}" srcOrd="0" destOrd="0" parTransId="{4E9E4155-1AF6-4CB3-8525-0C8F05EAB5E1}" sibTransId="{AFEAC178-A860-47B2-A8BC-90F9ECB00395}"/>
    <dgm:cxn modelId="{F3EE941A-E182-4B45-8290-B18EFAE0D9AA}" type="presOf" srcId="{8C1D4899-6363-49EB-80B5-400E5F7D4FCB}" destId="{19536A91-AA07-4830-8E9B-93876A7C14CD}" srcOrd="0" destOrd="0" presId="urn:microsoft.com/office/officeart/2005/8/layout/radial1"/>
    <dgm:cxn modelId="{43922F30-025C-4344-A9A5-6D6F0F3FD61D}" type="presOf" srcId="{4E9E4155-1AF6-4CB3-8525-0C8F05EAB5E1}" destId="{B8606867-A544-4563-BA8A-44F7DBCF53D9}" srcOrd="1" destOrd="0" presId="urn:microsoft.com/office/officeart/2005/8/layout/radial1"/>
    <dgm:cxn modelId="{3023B370-68BD-44A2-888A-6236A2D8FAA6}" type="presOf" srcId="{8C1D4899-6363-49EB-80B5-400E5F7D4FCB}" destId="{223BC2C1-2AEA-4E3F-8450-C617553B4EC0}" srcOrd="1" destOrd="0" presId="urn:microsoft.com/office/officeart/2005/8/layout/radial1"/>
    <dgm:cxn modelId="{155CE6BE-D4F2-4BC6-8D5C-075FD7815E1D}" srcId="{72D4FC42-9F74-4E65-A98E-2F3B975649C6}" destId="{02685548-F912-4A55-9F2B-D91A22A4C5E8}" srcOrd="6" destOrd="0" parTransId="{92C32610-0852-4D44-9A95-B9AEAB239753}" sibTransId="{6605BB7D-6B6A-48EB-A5B0-05D50946010E}"/>
    <dgm:cxn modelId="{E08D7D81-01B8-4E68-AFC7-D412C6087D57}" srcId="{9672498E-36BD-4F0B-B81F-81D9134C8F41}" destId="{72D4FC42-9F74-4E65-A98E-2F3B975649C6}" srcOrd="0" destOrd="0" parTransId="{5AC6E0EB-0250-400A-8CE9-E5FC3C2FAFDF}" sibTransId="{5D8394F6-941D-4D06-B7F0-0002DCB6C460}"/>
    <dgm:cxn modelId="{1A51FAEF-9C88-46AC-A982-99C34B85F7A8}" type="presOf" srcId="{5E459BBA-6F7C-4BE3-B3C5-D5C8D8657176}" destId="{717C8418-7A76-4A77-B257-035E86F38CEA}" srcOrd="1" destOrd="0" presId="urn:microsoft.com/office/officeart/2005/8/layout/radial1"/>
    <dgm:cxn modelId="{28D763CD-318E-4555-89D8-C8357D984E15}" type="presOf" srcId="{61A66F03-3D84-4EE2-ADA6-7BF6F17F6B52}" destId="{CC80EDF2-4E8F-4955-9FC6-598C7B970C39}" srcOrd="0" destOrd="0" presId="urn:microsoft.com/office/officeart/2005/8/layout/radial1"/>
    <dgm:cxn modelId="{CB0F3CE9-D352-4494-AEBC-B730823E7666}" type="presOf" srcId="{DF09E2D2-3E0A-4B09-AD65-CDBFB28D0169}" destId="{96344BCF-395E-4D57-A0F8-C842005A17A1}" srcOrd="1" destOrd="0" presId="urn:microsoft.com/office/officeart/2005/8/layout/radial1"/>
    <dgm:cxn modelId="{93F2AC87-D340-4D7C-BE05-48EAAE62EF2F}" type="presOf" srcId="{4E9E4155-1AF6-4CB3-8525-0C8F05EAB5E1}" destId="{B4CD978A-A145-421A-86EE-E8A9436C6F06}" srcOrd="0" destOrd="0" presId="urn:microsoft.com/office/officeart/2005/8/layout/radial1"/>
    <dgm:cxn modelId="{7F6631ED-369C-4644-8BE5-52A691F0ECA0}" type="presOf" srcId="{3EEE79CD-CD96-44CE-A360-484BBC61BCF2}" destId="{BA1229DB-020F-4AB5-9EA1-230AED93E743}" srcOrd="0" destOrd="0" presId="urn:microsoft.com/office/officeart/2005/8/layout/radial1"/>
    <dgm:cxn modelId="{C95C3D33-34E4-47DC-A9C3-DE9E2ECDD154}" type="presOf" srcId="{9672498E-36BD-4F0B-B81F-81D9134C8F41}" destId="{A6824684-57BC-43AB-9BD3-2E7D677A6734}" srcOrd="0" destOrd="0" presId="urn:microsoft.com/office/officeart/2005/8/layout/radial1"/>
    <dgm:cxn modelId="{07649A8D-762C-4AD3-85B6-FD3F35ACED64}" type="presOf" srcId="{46A38F91-9723-444E-B976-21CFC9FF0B1B}" destId="{927EDA65-6C0F-4C3B-A4B1-DD3EB1769318}" srcOrd="0" destOrd="0" presId="urn:microsoft.com/office/officeart/2005/8/layout/radial1"/>
    <dgm:cxn modelId="{22F040E0-A33D-42A6-87E1-E4428815D135}" srcId="{72D4FC42-9F74-4E65-A98E-2F3B975649C6}" destId="{3FA92850-2BDB-4B71-A0EA-D25C1EF0B4C4}" srcOrd="4" destOrd="0" parTransId="{BDC07A87-E82F-4E6F-8C81-99F670C2C34C}" sibTransId="{FB91FA9F-778C-4171-A2D5-10840BC18BA1}"/>
    <dgm:cxn modelId="{2E8D4D56-3998-4336-B52C-030CF613E332}" srcId="{72D4FC42-9F74-4E65-A98E-2F3B975649C6}" destId="{3EEE79CD-CD96-44CE-A360-484BBC61BCF2}" srcOrd="1" destOrd="0" parTransId="{DF09E2D2-3E0A-4B09-AD65-CDBFB28D0169}" sibTransId="{07E1C17C-3B9F-4BA4-9094-8BF3EDA1B642}"/>
    <dgm:cxn modelId="{A8A97DF0-F769-48E3-A826-3AB5EC3C64B4}" srcId="{72D4FC42-9F74-4E65-A98E-2F3B975649C6}" destId="{CB77873F-75B6-4AB3-A3C9-761F4FC071C0}" srcOrd="2" destOrd="0" parTransId="{5E459BBA-6F7C-4BE3-B3C5-D5C8D8657176}" sibTransId="{DBDE3E6B-36BD-4100-9234-F2153AA13ED1}"/>
    <dgm:cxn modelId="{915CA8F6-B4A1-45F5-8CE9-FE24320FEFA9}" type="presOf" srcId="{72D4FC42-9F74-4E65-A98E-2F3B975649C6}" destId="{D26BFE4A-604E-45AA-98C4-E996AC49B68E}" srcOrd="0" destOrd="0" presId="urn:microsoft.com/office/officeart/2005/8/layout/radial1"/>
    <dgm:cxn modelId="{F50707DB-050F-42AF-B813-BB2FBC705007}" srcId="{72D4FC42-9F74-4E65-A98E-2F3B975649C6}" destId="{D21E7D88-0688-4FAB-A495-EC4749986840}" srcOrd="5" destOrd="0" parTransId="{8C1D4899-6363-49EB-80B5-400E5F7D4FCB}" sibTransId="{9E9A6C32-C963-4B03-8C6C-03947B92054A}"/>
    <dgm:cxn modelId="{DDCDF623-C700-4A27-9303-142A61BA92C5}" type="presOf" srcId="{BDC07A87-E82F-4E6F-8C81-99F670C2C34C}" destId="{3F5FD815-B0CF-40CA-B60A-E462A6E5F10A}" srcOrd="0" destOrd="0" presId="urn:microsoft.com/office/officeart/2005/8/layout/radial1"/>
    <dgm:cxn modelId="{6C066F5D-D137-4092-8DAE-F4530F342329}" type="presOf" srcId="{92C32610-0852-4D44-9A95-B9AEAB239753}" destId="{F2E30C37-CA71-42C7-AE91-5B4AA309E5AD}" srcOrd="1" destOrd="0" presId="urn:microsoft.com/office/officeart/2005/8/layout/radial1"/>
    <dgm:cxn modelId="{4B83E13E-CEC4-4D0E-8940-0CE813252382}" type="presOf" srcId="{92C32610-0852-4D44-9A95-B9AEAB239753}" destId="{97AE40B8-3501-473B-89C3-1ECD7F86DA1C}" srcOrd="0" destOrd="0" presId="urn:microsoft.com/office/officeart/2005/8/layout/radial1"/>
    <dgm:cxn modelId="{40183514-0FC1-4686-A0F9-F1B60AFFA7E7}" type="presOf" srcId="{61A66F03-3D84-4EE2-ADA6-7BF6F17F6B52}" destId="{804618F1-F6E7-439B-AB43-461ECF1C65E5}" srcOrd="1" destOrd="0" presId="urn:microsoft.com/office/officeart/2005/8/layout/radial1"/>
    <dgm:cxn modelId="{7166BF31-F9B3-49BA-8480-454425AC5AE9}" type="presParOf" srcId="{A6824684-57BC-43AB-9BD3-2E7D677A6734}" destId="{D26BFE4A-604E-45AA-98C4-E996AC49B68E}" srcOrd="0" destOrd="0" presId="urn:microsoft.com/office/officeart/2005/8/layout/radial1"/>
    <dgm:cxn modelId="{814C7B48-49CA-4756-A5D6-F00C88AC6788}" type="presParOf" srcId="{A6824684-57BC-43AB-9BD3-2E7D677A6734}" destId="{B4CD978A-A145-421A-86EE-E8A9436C6F06}" srcOrd="1" destOrd="0" presId="urn:microsoft.com/office/officeart/2005/8/layout/radial1"/>
    <dgm:cxn modelId="{DDD3781A-7EAE-4FC0-8C8E-392C9867CF97}" type="presParOf" srcId="{B4CD978A-A145-421A-86EE-E8A9436C6F06}" destId="{B8606867-A544-4563-BA8A-44F7DBCF53D9}" srcOrd="0" destOrd="0" presId="urn:microsoft.com/office/officeart/2005/8/layout/radial1"/>
    <dgm:cxn modelId="{6EF84020-BB24-4F8F-851E-F90CFB9B843F}" type="presParOf" srcId="{A6824684-57BC-43AB-9BD3-2E7D677A6734}" destId="{927EDA65-6C0F-4C3B-A4B1-DD3EB1769318}" srcOrd="2" destOrd="0" presId="urn:microsoft.com/office/officeart/2005/8/layout/radial1"/>
    <dgm:cxn modelId="{2D118F79-81D2-424E-BACD-4DC6BD0E25D4}" type="presParOf" srcId="{A6824684-57BC-43AB-9BD3-2E7D677A6734}" destId="{A821C1A9-DA76-41FC-9A0A-E951822666ED}" srcOrd="3" destOrd="0" presId="urn:microsoft.com/office/officeart/2005/8/layout/radial1"/>
    <dgm:cxn modelId="{78E46493-1712-4183-8F75-56C12B2AE59F}" type="presParOf" srcId="{A821C1A9-DA76-41FC-9A0A-E951822666ED}" destId="{96344BCF-395E-4D57-A0F8-C842005A17A1}" srcOrd="0" destOrd="0" presId="urn:microsoft.com/office/officeart/2005/8/layout/radial1"/>
    <dgm:cxn modelId="{91AE4B8C-983A-4048-B104-FD0FF2352BC0}" type="presParOf" srcId="{A6824684-57BC-43AB-9BD3-2E7D677A6734}" destId="{BA1229DB-020F-4AB5-9EA1-230AED93E743}" srcOrd="4" destOrd="0" presId="urn:microsoft.com/office/officeart/2005/8/layout/radial1"/>
    <dgm:cxn modelId="{7FC288D1-937A-41B5-A4D7-5579B9071C66}" type="presParOf" srcId="{A6824684-57BC-43AB-9BD3-2E7D677A6734}" destId="{A009E15B-C857-4F29-B7C9-95EA6A9BD350}" srcOrd="5" destOrd="0" presId="urn:microsoft.com/office/officeart/2005/8/layout/radial1"/>
    <dgm:cxn modelId="{DAEBB996-E4D5-43AD-8A47-1F929085B1FC}" type="presParOf" srcId="{A009E15B-C857-4F29-B7C9-95EA6A9BD350}" destId="{717C8418-7A76-4A77-B257-035E86F38CEA}" srcOrd="0" destOrd="0" presId="urn:microsoft.com/office/officeart/2005/8/layout/radial1"/>
    <dgm:cxn modelId="{871913F4-5CC5-4C6D-BDBE-9034BDEE87BA}" type="presParOf" srcId="{A6824684-57BC-43AB-9BD3-2E7D677A6734}" destId="{5D4925A3-5881-409A-B855-A47CAFB9FB0B}" srcOrd="6" destOrd="0" presId="urn:microsoft.com/office/officeart/2005/8/layout/radial1"/>
    <dgm:cxn modelId="{8D4261B1-2B08-458F-8B99-3EC92A878198}" type="presParOf" srcId="{A6824684-57BC-43AB-9BD3-2E7D677A6734}" destId="{CC80EDF2-4E8F-4955-9FC6-598C7B970C39}" srcOrd="7" destOrd="0" presId="urn:microsoft.com/office/officeart/2005/8/layout/radial1"/>
    <dgm:cxn modelId="{E91590A2-12DA-458A-B635-910820D02C8B}" type="presParOf" srcId="{CC80EDF2-4E8F-4955-9FC6-598C7B970C39}" destId="{804618F1-F6E7-439B-AB43-461ECF1C65E5}" srcOrd="0" destOrd="0" presId="urn:microsoft.com/office/officeart/2005/8/layout/radial1"/>
    <dgm:cxn modelId="{2E3BE217-57DB-42C3-9A56-B9DB2D3956EA}" type="presParOf" srcId="{A6824684-57BC-43AB-9BD3-2E7D677A6734}" destId="{65D9E752-9AE9-4001-B3C9-DF66D3B98A24}" srcOrd="8" destOrd="0" presId="urn:microsoft.com/office/officeart/2005/8/layout/radial1"/>
    <dgm:cxn modelId="{894E7BB4-E746-46FB-8947-CE41CFC5F218}" type="presParOf" srcId="{A6824684-57BC-43AB-9BD3-2E7D677A6734}" destId="{3F5FD815-B0CF-40CA-B60A-E462A6E5F10A}" srcOrd="9" destOrd="0" presId="urn:microsoft.com/office/officeart/2005/8/layout/radial1"/>
    <dgm:cxn modelId="{53E6E554-6285-4174-859F-07DFA3CDEDB2}" type="presParOf" srcId="{3F5FD815-B0CF-40CA-B60A-E462A6E5F10A}" destId="{812F21DC-819A-4E11-B559-1C01E113C915}" srcOrd="0" destOrd="0" presId="urn:microsoft.com/office/officeart/2005/8/layout/radial1"/>
    <dgm:cxn modelId="{BBA23D89-1080-45EC-BC46-0F22F67705FB}" type="presParOf" srcId="{A6824684-57BC-43AB-9BD3-2E7D677A6734}" destId="{024CE52F-4AB5-467E-ACB9-5156848CCCA1}" srcOrd="10" destOrd="0" presId="urn:microsoft.com/office/officeart/2005/8/layout/radial1"/>
    <dgm:cxn modelId="{DBF2BBBB-0145-4B26-AD41-66DAE51FB6F3}" type="presParOf" srcId="{A6824684-57BC-43AB-9BD3-2E7D677A6734}" destId="{19536A91-AA07-4830-8E9B-93876A7C14CD}" srcOrd="11" destOrd="0" presId="urn:microsoft.com/office/officeart/2005/8/layout/radial1"/>
    <dgm:cxn modelId="{121C51BF-2D26-4C0E-AC33-F9653FB38B08}" type="presParOf" srcId="{19536A91-AA07-4830-8E9B-93876A7C14CD}" destId="{223BC2C1-2AEA-4E3F-8450-C617553B4EC0}" srcOrd="0" destOrd="0" presId="urn:microsoft.com/office/officeart/2005/8/layout/radial1"/>
    <dgm:cxn modelId="{3353D1F4-5ED2-41DA-9094-D938997DBE20}" type="presParOf" srcId="{A6824684-57BC-43AB-9BD3-2E7D677A6734}" destId="{820409C5-BC77-4468-A2A8-9803FEA325B1}" srcOrd="12" destOrd="0" presId="urn:microsoft.com/office/officeart/2005/8/layout/radial1"/>
    <dgm:cxn modelId="{CCB8BF28-6199-4A86-91F1-1D5086F3EFA3}" type="presParOf" srcId="{A6824684-57BC-43AB-9BD3-2E7D677A6734}" destId="{97AE40B8-3501-473B-89C3-1ECD7F86DA1C}" srcOrd="13" destOrd="0" presId="urn:microsoft.com/office/officeart/2005/8/layout/radial1"/>
    <dgm:cxn modelId="{0B37AF5A-263B-4AA9-A475-B0AD5E81618B}" type="presParOf" srcId="{97AE40B8-3501-473B-89C3-1ECD7F86DA1C}" destId="{F2E30C37-CA71-42C7-AE91-5B4AA309E5AD}" srcOrd="0" destOrd="0" presId="urn:microsoft.com/office/officeart/2005/8/layout/radial1"/>
    <dgm:cxn modelId="{7A4A40C6-9FF0-4019-A7D4-87F47FDF82AB}" type="presParOf" srcId="{A6824684-57BC-43AB-9BD3-2E7D677A6734}" destId="{7972AF97-7EF3-49FE-AFA4-0AD70B2E3562}" srcOrd="14"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0935076-2E48-4E0A-BAD8-9D85C4D7B96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zh-TW" altLang="en-US"/>
        </a:p>
      </dgm:t>
    </dgm:pt>
    <dgm:pt modelId="{3ADABEF3-07D1-4EC4-AA6E-5CE6E421277F}">
      <dgm:prSet phldrT="[文字]"/>
      <dgm:spPr>
        <a:solidFill>
          <a:srgbClr val="7030A0"/>
        </a:solidFill>
      </dgm:spPr>
      <dgm:t>
        <a:bodyPr/>
        <a:lstStyle/>
        <a:p>
          <a:r>
            <a:rPr lang="zh-TW" altLang="en-US" dirty="0" smtClean="0"/>
            <a:t>問題</a:t>
          </a:r>
          <a:endParaRPr lang="zh-TW" altLang="en-US" dirty="0"/>
        </a:p>
      </dgm:t>
    </dgm:pt>
    <dgm:pt modelId="{6995EC00-163C-4C15-963B-C793B6AF36AD}" type="parTrans" cxnId="{49BD3385-369C-4590-94DF-3FC2C9421B17}">
      <dgm:prSet/>
      <dgm:spPr/>
      <dgm:t>
        <a:bodyPr/>
        <a:lstStyle/>
        <a:p>
          <a:endParaRPr lang="zh-TW" altLang="en-US"/>
        </a:p>
      </dgm:t>
    </dgm:pt>
    <dgm:pt modelId="{462E095F-94EF-4038-B720-11088E62D09A}" type="sibTrans" cxnId="{49BD3385-369C-4590-94DF-3FC2C9421B17}">
      <dgm:prSet/>
      <dgm:spPr/>
      <dgm:t>
        <a:bodyPr/>
        <a:lstStyle/>
        <a:p>
          <a:endParaRPr lang="zh-TW" altLang="en-US"/>
        </a:p>
      </dgm:t>
    </dgm:pt>
    <dgm:pt modelId="{B52B41BB-B6C3-40A0-96D9-E278CBC7189E}">
      <dgm:prSet phldrT="[文字]"/>
      <dgm:spPr>
        <a:solidFill>
          <a:srgbClr val="002060"/>
        </a:solidFill>
      </dgm:spPr>
      <dgm:t>
        <a:bodyPr/>
        <a:lstStyle/>
        <a:p>
          <a:r>
            <a:rPr lang="zh-TW" altLang="en-US" dirty="0" smtClean="0"/>
            <a:t>方法</a:t>
          </a:r>
          <a:endParaRPr lang="zh-TW" altLang="en-US" dirty="0"/>
        </a:p>
      </dgm:t>
    </dgm:pt>
    <dgm:pt modelId="{ED440802-2354-49AE-A6D8-EC5199E0FD56}" type="parTrans" cxnId="{C44EFF11-2CC7-479B-8316-7BDDBB04592E}">
      <dgm:prSet/>
      <dgm:spPr/>
      <dgm:t>
        <a:bodyPr/>
        <a:lstStyle/>
        <a:p>
          <a:endParaRPr lang="zh-TW" altLang="en-US"/>
        </a:p>
      </dgm:t>
    </dgm:pt>
    <dgm:pt modelId="{EAFC4833-79CE-4634-A055-7A16FA36B7D7}" type="sibTrans" cxnId="{C44EFF11-2CC7-479B-8316-7BDDBB04592E}">
      <dgm:prSet/>
      <dgm:spPr/>
      <dgm:t>
        <a:bodyPr/>
        <a:lstStyle/>
        <a:p>
          <a:endParaRPr lang="zh-TW" altLang="en-US"/>
        </a:p>
      </dgm:t>
    </dgm:pt>
    <dgm:pt modelId="{52DC0512-5515-4191-9AE2-AE540741D839}">
      <dgm:prSet phldrT="[文字]"/>
      <dgm:spPr>
        <a:solidFill>
          <a:srgbClr val="005800"/>
        </a:solidFill>
      </dgm:spPr>
      <dgm:t>
        <a:bodyPr/>
        <a:lstStyle/>
        <a:p>
          <a:r>
            <a:rPr lang="zh-TW" altLang="en-US" dirty="0" smtClean="0"/>
            <a:t>發現</a:t>
          </a:r>
          <a:endParaRPr lang="zh-TW" altLang="en-US" dirty="0"/>
        </a:p>
      </dgm:t>
    </dgm:pt>
    <dgm:pt modelId="{5E79BBBB-9DD4-42F4-8891-BE7EB642D999}" type="parTrans" cxnId="{C02DC35D-CBBD-4EA1-BD4B-49EFA19AE1EB}">
      <dgm:prSet/>
      <dgm:spPr/>
      <dgm:t>
        <a:bodyPr/>
        <a:lstStyle/>
        <a:p>
          <a:endParaRPr lang="zh-TW" altLang="en-US"/>
        </a:p>
      </dgm:t>
    </dgm:pt>
    <dgm:pt modelId="{ED7D3872-8011-4F35-8DB4-7EDAE9C743A3}" type="sibTrans" cxnId="{C02DC35D-CBBD-4EA1-BD4B-49EFA19AE1EB}">
      <dgm:prSet/>
      <dgm:spPr/>
      <dgm:t>
        <a:bodyPr/>
        <a:lstStyle/>
        <a:p>
          <a:endParaRPr lang="zh-TW" altLang="en-US"/>
        </a:p>
      </dgm:t>
    </dgm:pt>
    <dgm:pt modelId="{57576675-CD33-4744-A833-E0DC98A344DF}">
      <dgm:prSet phldrT="[文字]"/>
      <dgm:spPr>
        <a:solidFill>
          <a:srgbClr val="0000FF"/>
        </a:solidFill>
      </dgm:spPr>
      <dgm:t>
        <a:bodyPr/>
        <a:lstStyle/>
        <a:p>
          <a:r>
            <a:rPr lang="zh-TW" altLang="en-US" dirty="0" smtClean="0"/>
            <a:t>討論</a:t>
          </a:r>
          <a:endParaRPr lang="zh-TW" altLang="en-US" dirty="0"/>
        </a:p>
      </dgm:t>
    </dgm:pt>
    <dgm:pt modelId="{00D967E5-CB20-4947-B095-A508253DC902}" type="parTrans" cxnId="{FAF9CA64-3BB0-44EC-BC1E-37A220C1A91C}">
      <dgm:prSet/>
      <dgm:spPr/>
      <dgm:t>
        <a:bodyPr/>
        <a:lstStyle/>
        <a:p>
          <a:endParaRPr lang="zh-TW" altLang="en-US"/>
        </a:p>
      </dgm:t>
    </dgm:pt>
    <dgm:pt modelId="{12E586E3-58CC-4F25-BE1B-8184FC1B4BC8}" type="sibTrans" cxnId="{FAF9CA64-3BB0-44EC-BC1E-37A220C1A91C}">
      <dgm:prSet/>
      <dgm:spPr/>
      <dgm:t>
        <a:bodyPr/>
        <a:lstStyle/>
        <a:p>
          <a:endParaRPr lang="zh-TW" altLang="en-US"/>
        </a:p>
      </dgm:t>
    </dgm:pt>
    <dgm:pt modelId="{8E4B7FCF-C469-49A3-AE7A-6ACD62A7C3AD}">
      <dgm:prSet phldrT="[文字]"/>
      <dgm:spPr>
        <a:solidFill>
          <a:schemeClr val="tx2"/>
        </a:solidFill>
      </dgm:spPr>
      <dgm:t>
        <a:bodyPr/>
        <a:lstStyle/>
        <a:p>
          <a:r>
            <a:rPr lang="zh-TW" altLang="en-US" dirty="0" smtClean="0">
              <a:latin typeface="標楷體" panose="03000509000000000000" pitchFamily="65" charset="-120"/>
              <a:ea typeface="標楷體" panose="03000509000000000000" pitchFamily="65" charset="-120"/>
            </a:rPr>
            <a:t>結論</a:t>
          </a:r>
          <a:endParaRPr lang="zh-TW" altLang="en-US" dirty="0">
            <a:latin typeface="標楷體" panose="03000509000000000000" pitchFamily="65" charset="-120"/>
            <a:ea typeface="標楷體" panose="03000509000000000000" pitchFamily="65" charset="-120"/>
          </a:endParaRPr>
        </a:p>
      </dgm:t>
    </dgm:pt>
    <dgm:pt modelId="{F47CB1A0-527D-4EBA-A4BF-AABE6700B71B}" type="parTrans" cxnId="{62F4CFBC-F6F4-42C9-8136-A3E1A493AFD9}">
      <dgm:prSet/>
      <dgm:spPr/>
      <dgm:t>
        <a:bodyPr/>
        <a:lstStyle/>
        <a:p>
          <a:endParaRPr lang="zh-TW" altLang="en-US"/>
        </a:p>
      </dgm:t>
    </dgm:pt>
    <dgm:pt modelId="{7A95F9C1-F2EE-4A86-AE53-711B13A35775}" type="sibTrans" cxnId="{62F4CFBC-F6F4-42C9-8136-A3E1A493AFD9}">
      <dgm:prSet/>
      <dgm:spPr/>
      <dgm:t>
        <a:bodyPr/>
        <a:lstStyle/>
        <a:p>
          <a:endParaRPr lang="zh-TW" altLang="en-US"/>
        </a:p>
      </dgm:t>
    </dgm:pt>
    <dgm:pt modelId="{B622B25B-0D6F-441B-B41A-8EA6D8A0C90D}" type="pres">
      <dgm:prSet presAssocID="{00935076-2E48-4E0A-BAD8-9D85C4D7B962}" presName="cycle" presStyleCnt="0">
        <dgm:presLayoutVars>
          <dgm:dir/>
          <dgm:resizeHandles val="exact"/>
        </dgm:presLayoutVars>
      </dgm:prSet>
      <dgm:spPr/>
      <dgm:t>
        <a:bodyPr/>
        <a:lstStyle/>
        <a:p>
          <a:endParaRPr lang="zh-TW" altLang="en-US"/>
        </a:p>
      </dgm:t>
    </dgm:pt>
    <dgm:pt modelId="{A7895D92-E375-4CE7-A613-BBFFCF34AC57}" type="pres">
      <dgm:prSet presAssocID="{3ADABEF3-07D1-4EC4-AA6E-5CE6E421277F}" presName="node" presStyleLbl="node1" presStyleIdx="0" presStyleCnt="5">
        <dgm:presLayoutVars>
          <dgm:bulletEnabled val="1"/>
        </dgm:presLayoutVars>
      </dgm:prSet>
      <dgm:spPr/>
      <dgm:t>
        <a:bodyPr/>
        <a:lstStyle/>
        <a:p>
          <a:endParaRPr lang="zh-TW" altLang="en-US"/>
        </a:p>
      </dgm:t>
    </dgm:pt>
    <dgm:pt modelId="{8FCDD6C9-6B57-43CB-BEBD-03810F0C5A98}" type="pres">
      <dgm:prSet presAssocID="{462E095F-94EF-4038-B720-11088E62D09A}" presName="sibTrans" presStyleLbl="sibTrans2D1" presStyleIdx="0" presStyleCnt="5"/>
      <dgm:spPr/>
      <dgm:t>
        <a:bodyPr/>
        <a:lstStyle/>
        <a:p>
          <a:endParaRPr lang="zh-TW" altLang="en-US"/>
        </a:p>
      </dgm:t>
    </dgm:pt>
    <dgm:pt modelId="{BCC63EB3-F0FC-4E99-B7FC-F6E8DDB0EFE3}" type="pres">
      <dgm:prSet presAssocID="{462E095F-94EF-4038-B720-11088E62D09A}" presName="connectorText" presStyleLbl="sibTrans2D1" presStyleIdx="0" presStyleCnt="5"/>
      <dgm:spPr/>
      <dgm:t>
        <a:bodyPr/>
        <a:lstStyle/>
        <a:p>
          <a:endParaRPr lang="zh-TW" altLang="en-US"/>
        </a:p>
      </dgm:t>
    </dgm:pt>
    <dgm:pt modelId="{DDEE04D8-0505-488A-82C3-DE95F5A30D8F}" type="pres">
      <dgm:prSet presAssocID="{B52B41BB-B6C3-40A0-96D9-E278CBC7189E}" presName="node" presStyleLbl="node1" presStyleIdx="1" presStyleCnt="5">
        <dgm:presLayoutVars>
          <dgm:bulletEnabled val="1"/>
        </dgm:presLayoutVars>
      </dgm:prSet>
      <dgm:spPr/>
      <dgm:t>
        <a:bodyPr/>
        <a:lstStyle/>
        <a:p>
          <a:endParaRPr lang="zh-TW" altLang="en-US"/>
        </a:p>
      </dgm:t>
    </dgm:pt>
    <dgm:pt modelId="{2B493359-3086-4104-9305-BCE3F0ED879B}" type="pres">
      <dgm:prSet presAssocID="{EAFC4833-79CE-4634-A055-7A16FA36B7D7}" presName="sibTrans" presStyleLbl="sibTrans2D1" presStyleIdx="1" presStyleCnt="5"/>
      <dgm:spPr/>
      <dgm:t>
        <a:bodyPr/>
        <a:lstStyle/>
        <a:p>
          <a:endParaRPr lang="zh-TW" altLang="en-US"/>
        </a:p>
      </dgm:t>
    </dgm:pt>
    <dgm:pt modelId="{C9FDE77E-7EE7-426B-9806-41566E7AFD95}" type="pres">
      <dgm:prSet presAssocID="{EAFC4833-79CE-4634-A055-7A16FA36B7D7}" presName="connectorText" presStyleLbl="sibTrans2D1" presStyleIdx="1" presStyleCnt="5"/>
      <dgm:spPr/>
      <dgm:t>
        <a:bodyPr/>
        <a:lstStyle/>
        <a:p>
          <a:endParaRPr lang="zh-TW" altLang="en-US"/>
        </a:p>
      </dgm:t>
    </dgm:pt>
    <dgm:pt modelId="{F32A8F38-9F5D-4E28-B263-3BFC0F0ADA27}" type="pres">
      <dgm:prSet presAssocID="{52DC0512-5515-4191-9AE2-AE540741D839}" presName="node" presStyleLbl="node1" presStyleIdx="2" presStyleCnt="5">
        <dgm:presLayoutVars>
          <dgm:bulletEnabled val="1"/>
        </dgm:presLayoutVars>
      </dgm:prSet>
      <dgm:spPr/>
      <dgm:t>
        <a:bodyPr/>
        <a:lstStyle/>
        <a:p>
          <a:endParaRPr lang="zh-TW" altLang="en-US"/>
        </a:p>
      </dgm:t>
    </dgm:pt>
    <dgm:pt modelId="{D0B656B2-E722-4581-86CA-7B7C4B87822C}" type="pres">
      <dgm:prSet presAssocID="{ED7D3872-8011-4F35-8DB4-7EDAE9C743A3}" presName="sibTrans" presStyleLbl="sibTrans2D1" presStyleIdx="2" presStyleCnt="5"/>
      <dgm:spPr/>
      <dgm:t>
        <a:bodyPr/>
        <a:lstStyle/>
        <a:p>
          <a:endParaRPr lang="zh-TW" altLang="en-US"/>
        </a:p>
      </dgm:t>
    </dgm:pt>
    <dgm:pt modelId="{D0D67B0F-4D7C-40BD-9AC4-7BCEAF356282}" type="pres">
      <dgm:prSet presAssocID="{ED7D3872-8011-4F35-8DB4-7EDAE9C743A3}" presName="connectorText" presStyleLbl="sibTrans2D1" presStyleIdx="2" presStyleCnt="5"/>
      <dgm:spPr/>
      <dgm:t>
        <a:bodyPr/>
        <a:lstStyle/>
        <a:p>
          <a:endParaRPr lang="zh-TW" altLang="en-US"/>
        </a:p>
      </dgm:t>
    </dgm:pt>
    <dgm:pt modelId="{9E73009A-B067-4FBB-9EE5-17F0E2BFFD38}" type="pres">
      <dgm:prSet presAssocID="{57576675-CD33-4744-A833-E0DC98A344DF}" presName="node" presStyleLbl="node1" presStyleIdx="3" presStyleCnt="5">
        <dgm:presLayoutVars>
          <dgm:bulletEnabled val="1"/>
        </dgm:presLayoutVars>
      </dgm:prSet>
      <dgm:spPr/>
      <dgm:t>
        <a:bodyPr/>
        <a:lstStyle/>
        <a:p>
          <a:endParaRPr lang="zh-TW" altLang="en-US"/>
        </a:p>
      </dgm:t>
    </dgm:pt>
    <dgm:pt modelId="{1F8C4C3C-034A-46DF-A2DA-5DBE9C71B95F}" type="pres">
      <dgm:prSet presAssocID="{12E586E3-58CC-4F25-BE1B-8184FC1B4BC8}" presName="sibTrans" presStyleLbl="sibTrans2D1" presStyleIdx="3" presStyleCnt="5"/>
      <dgm:spPr/>
      <dgm:t>
        <a:bodyPr/>
        <a:lstStyle/>
        <a:p>
          <a:endParaRPr lang="zh-TW" altLang="en-US"/>
        </a:p>
      </dgm:t>
    </dgm:pt>
    <dgm:pt modelId="{07733D7C-5B92-4911-8B39-4F0A6096D8FC}" type="pres">
      <dgm:prSet presAssocID="{12E586E3-58CC-4F25-BE1B-8184FC1B4BC8}" presName="connectorText" presStyleLbl="sibTrans2D1" presStyleIdx="3" presStyleCnt="5"/>
      <dgm:spPr/>
      <dgm:t>
        <a:bodyPr/>
        <a:lstStyle/>
        <a:p>
          <a:endParaRPr lang="zh-TW" altLang="en-US"/>
        </a:p>
      </dgm:t>
    </dgm:pt>
    <dgm:pt modelId="{6FB3666F-D8F9-4621-9CE0-2C7D40E9BA77}" type="pres">
      <dgm:prSet presAssocID="{8E4B7FCF-C469-49A3-AE7A-6ACD62A7C3AD}" presName="node" presStyleLbl="node1" presStyleIdx="4" presStyleCnt="5">
        <dgm:presLayoutVars>
          <dgm:bulletEnabled val="1"/>
        </dgm:presLayoutVars>
      </dgm:prSet>
      <dgm:spPr/>
      <dgm:t>
        <a:bodyPr/>
        <a:lstStyle/>
        <a:p>
          <a:endParaRPr lang="zh-TW" altLang="en-US"/>
        </a:p>
      </dgm:t>
    </dgm:pt>
    <dgm:pt modelId="{0037DDA9-469C-43FB-9255-E626BC76DFD8}" type="pres">
      <dgm:prSet presAssocID="{7A95F9C1-F2EE-4A86-AE53-711B13A35775}" presName="sibTrans" presStyleLbl="sibTrans2D1" presStyleIdx="4" presStyleCnt="5"/>
      <dgm:spPr/>
      <dgm:t>
        <a:bodyPr/>
        <a:lstStyle/>
        <a:p>
          <a:endParaRPr lang="zh-TW" altLang="en-US"/>
        </a:p>
      </dgm:t>
    </dgm:pt>
    <dgm:pt modelId="{1AF69BDC-1B06-4FE0-A625-76536FAD1FEF}" type="pres">
      <dgm:prSet presAssocID="{7A95F9C1-F2EE-4A86-AE53-711B13A35775}" presName="connectorText" presStyleLbl="sibTrans2D1" presStyleIdx="4" presStyleCnt="5"/>
      <dgm:spPr/>
      <dgm:t>
        <a:bodyPr/>
        <a:lstStyle/>
        <a:p>
          <a:endParaRPr lang="zh-TW" altLang="en-US"/>
        </a:p>
      </dgm:t>
    </dgm:pt>
  </dgm:ptLst>
  <dgm:cxnLst>
    <dgm:cxn modelId="{FC530887-DE25-4DE9-84AC-A7FD4BCD098F}" type="presOf" srcId="{EAFC4833-79CE-4634-A055-7A16FA36B7D7}" destId="{C9FDE77E-7EE7-426B-9806-41566E7AFD95}" srcOrd="1" destOrd="0" presId="urn:microsoft.com/office/officeart/2005/8/layout/cycle2"/>
    <dgm:cxn modelId="{C108A4FF-CAFE-4CD2-A93D-9055F23D9622}" type="presOf" srcId="{462E095F-94EF-4038-B720-11088E62D09A}" destId="{BCC63EB3-F0FC-4E99-B7FC-F6E8DDB0EFE3}" srcOrd="1" destOrd="0" presId="urn:microsoft.com/office/officeart/2005/8/layout/cycle2"/>
    <dgm:cxn modelId="{D99966DA-97BB-4884-AD1D-378BCE19D01E}" type="presOf" srcId="{7A95F9C1-F2EE-4A86-AE53-711B13A35775}" destId="{0037DDA9-469C-43FB-9255-E626BC76DFD8}" srcOrd="0" destOrd="0" presId="urn:microsoft.com/office/officeart/2005/8/layout/cycle2"/>
    <dgm:cxn modelId="{2832122E-603D-4E31-A61D-478A45A58439}" type="presOf" srcId="{ED7D3872-8011-4F35-8DB4-7EDAE9C743A3}" destId="{D0D67B0F-4D7C-40BD-9AC4-7BCEAF356282}" srcOrd="1" destOrd="0" presId="urn:microsoft.com/office/officeart/2005/8/layout/cycle2"/>
    <dgm:cxn modelId="{49BD3385-369C-4590-94DF-3FC2C9421B17}" srcId="{00935076-2E48-4E0A-BAD8-9D85C4D7B962}" destId="{3ADABEF3-07D1-4EC4-AA6E-5CE6E421277F}" srcOrd="0" destOrd="0" parTransId="{6995EC00-163C-4C15-963B-C793B6AF36AD}" sibTransId="{462E095F-94EF-4038-B720-11088E62D09A}"/>
    <dgm:cxn modelId="{E1EDF545-3C11-446F-A13F-B17DE01882AF}" type="presOf" srcId="{12E586E3-58CC-4F25-BE1B-8184FC1B4BC8}" destId="{1F8C4C3C-034A-46DF-A2DA-5DBE9C71B95F}" srcOrd="0" destOrd="0" presId="urn:microsoft.com/office/officeart/2005/8/layout/cycle2"/>
    <dgm:cxn modelId="{C44EFF11-2CC7-479B-8316-7BDDBB04592E}" srcId="{00935076-2E48-4E0A-BAD8-9D85C4D7B962}" destId="{B52B41BB-B6C3-40A0-96D9-E278CBC7189E}" srcOrd="1" destOrd="0" parTransId="{ED440802-2354-49AE-A6D8-EC5199E0FD56}" sibTransId="{EAFC4833-79CE-4634-A055-7A16FA36B7D7}"/>
    <dgm:cxn modelId="{9F5ED5FA-5799-4B9D-BA32-1461BD914164}" type="presOf" srcId="{57576675-CD33-4744-A833-E0DC98A344DF}" destId="{9E73009A-B067-4FBB-9EE5-17F0E2BFFD38}" srcOrd="0" destOrd="0" presId="urn:microsoft.com/office/officeart/2005/8/layout/cycle2"/>
    <dgm:cxn modelId="{0EEA9857-FD46-470E-AD20-9A61D6EDE0FA}" type="presOf" srcId="{52DC0512-5515-4191-9AE2-AE540741D839}" destId="{F32A8F38-9F5D-4E28-B263-3BFC0F0ADA27}" srcOrd="0" destOrd="0" presId="urn:microsoft.com/office/officeart/2005/8/layout/cycle2"/>
    <dgm:cxn modelId="{15F1DB7B-CF37-4C48-8710-65D000F17164}" type="presOf" srcId="{EAFC4833-79CE-4634-A055-7A16FA36B7D7}" destId="{2B493359-3086-4104-9305-BCE3F0ED879B}" srcOrd="0" destOrd="0" presId="urn:microsoft.com/office/officeart/2005/8/layout/cycle2"/>
    <dgm:cxn modelId="{62F4CFBC-F6F4-42C9-8136-A3E1A493AFD9}" srcId="{00935076-2E48-4E0A-BAD8-9D85C4D7B962}" destId="{8E4B7FCF-C469-49A3-AE7A-6ACD62A7C3AD}" srcOrd="4" destOrd="0" parTransId="{F47CB1A0-527D-4EBA-A4BF-AABE6700B71B}" sibTransId="{7A95F9C1-F2EE-4A86-AE53-711B13A35775}"/>
    <dgm:cxn modelId="{174E43F3-1572-4B3C-8081-1D039A0D5ECE}" type="presOf" srcId="{12E586E3-58CC-4F25-BE1B-8184FC1B4BC8}" destId="{07733D7C-5B92-4911-8B39-4F0A6096D8FC}" srcOrd="1" destOrd="0" presId="urn:microsoft.com/office/officeart/2005/8/layout/cycle2"/>
    <dgm:cxn modelId="{C02DC35D-CBBD-4EA1-BD4B-49EFA19AE1EB}" srcId="{00935076-2E48-4E0A-BAD8-9D85C4D7B962}" destId="{52DC0512-5515-4191-9AE2-AE540741D839}" srcOrd="2" destOrd="0" parTransId="{5E79BBBB-9DD4-42F4-8891-BE7EB642D999}" sibTransId="{ED7D3872-8011-4F35-8DB4-7EDAE9C743A3}"/>
    <dgm:cxn modelId="{FAF9CA64-3BB0-44EC-BC1E-37A220C1A91C}" srcId="{00935076-2E48-4E0A-BAD8-9D85C4D7B962}" destId="{57576675-CD33-4744-A833-E0DC98A344DF}" srcOrd="3" destOrd="0" parTransId="{00D967E5-CB20-4947-B095-A508253DC902}" sibTransId="{12E586E3-58CC-4F25-BE1B-8184FC1B4BC8}"/>
    <dgm:cxn modelId="{31464835-7F58-4844-ACA7-469170D8BCAE}" type="presOf" srcId="{7A95F9C1-F2EE-4A86-AE53-711B13A35775}" destId="{1AF69BDC-1B06-4FE0-A625-76536FAD1FEF}" srcOrd="1" destOrd="0" presId="urn:microsoft.com/office/officeart/2005/8/layout/cycle2"/>
    <dgm:cxn modelId="{C0688FD9-7B5E-4207-93FA-25A89AF0C463}" type="presOf" srcId="{8E4B7FCF-C469-49A3-AE7A-6ACD62A7C3AD}" destId="{6FB3666F-D8F9-4621-9CE0-2C7D40E9BA77}" srcOrd="0" destOrd="0" presId="urn:microsoft.com/office/officeart/2005/8/layout/cycle2"/>
    <dgm:cxn modelId="{704E92AE-BA1A-4A01-BDA4-18DF55BF068B}" type="presOf" srcId="{ED7D3872-8011-4F35-8DB4-7EDAE9C743A3}" destId="{D0B656B2-E722-4581-86CA-7B7C4B87822C}" srcOrd="0" destOrd="0" presId="urn:microsoft.com/office/officeart/2005/8/layout/cycle2"/>
    <dgm:cxn modelId="{4E185906-324F-4186-8CE3-659216774DF4}" type="presOf" srcId="{462E095F-94EF-4038-B720-11088E62D09A}" destId="{8FCDD6C9-6B57-43CB-BEBD-03810F0C5A98}" srcOrd="0" destOrd="0" presId="urn:microsoft.com/office/officeart/2005/8/layout/cycle2"/>
    <dgm:cxn modelId="{E636570C-190E-46F7-AA31-1F45C8ACF46D}" type="presOf" srcId="{B52B41BB-B6C3-40A0-96D9-E278CBC7189E}" destId="{DDEE04D8-0505-488A-82C3-DE95F5A30D8F}" srcOrd="0" destOrd="0" presId="urn:microsoft.com/office/officeart/2005/8/layout/cycle2"/>
    <dgm:cxn modelId="{F5A4C5DA-312E-4761-8D3C-0FC597B3B0FD}" type="presOf" srcId="{3ADABEF3-07D1-4EC4-AA6E-5CE6E421277F}" destId="{A7895D92-E375-4CE7-A613-BBFFCF34AC57}" srcOrd="0" destOrd="0" presId="urn:microsoft.com/office/officeart/2005/8/layout/cycle2"/>
    <dgm:cxn modelId="{2CAF5A53-A4D7-431F-855D-B8D9161424E2}" type="presOf" srcId="{00935076-2E48-4E0A-BAD8-9D85C4D7B962}" destId="{B622B25B-0D6F-441B-B41A-8EA6D8A0C90D}" srcOrd="0" destOrd="0" presId="urn:microsoft.com/office/officeart/2005/8/layout/cycle2"/>
    <dgm:cxn modelId="{7647EEDD-401D-400F-AE69-4662C4AE079F}" type="presParOf" srcId="{B622B25B-0D6F-441B-B41A-8EA6D8A0C90D}" destId="{A7895D92-E375-4CE7-A613-BBFFCF34AC57}" srcOrd="0" destOrd="0" presId="urn:microsoft.com/office/officeart/2005/8/layout/cycle2"/>
    <dgm:cxn modelId="{7B302ECE-DDFC-4369-AB8A-9390A553E13E}" type="presParOf" srcId="{B622B25B-0D6F-441B-B41A-8EA6D8A0C90D}" destId="{8FCDD6C9-6B57-43CB-BEBD-03810F0C5A98}" srcOrd="1" destOrd="0" presId="urn:microsoft.com/office/officeart/2005/8/layout/cycle2"/>
    <dgm:cxn modelId="{E36E1A59-C5A1-490B-860D-089571A93B58}" type="presParOf" srcId="{8FCDD6C9-6B57-43CB-BEBD-03810F0C5A98}" destId="{BCC63EB3-F0FC-4E99-B7FC-F6E8DDB0EFE3}" srcOrd="0" destOrd="0" presId="urn:microsoft.com/office/officeart/2005/8/layout/cycle2"/>
    <dgm:cxn modelId="{5BDBF70D-4F29-4302-8687-FB7E14C4190E}" type="presParOf" srcId="{B622B25B-0D6F-441B-B41A-8EA6D8A0C90D}" destId="{DDEE04D8-0505-488A-82C3-DE95F5A30D8F}" srcOrd="2" destOrd="0" presId="urn:microsoft.com/office/officeart/2005/8/layout/cycle2"/>
    <dgm:cxn modelId="{E2541EB8-24EA-4745-9618-4267ED765386}" type="presParOf" srcId="{B622B25B-0D6F-441B-B41A-8EA6D8A0C90D}" destId="{2B493359-3086-4104-9305-BCE3F0ED879B}" srcOrd="3" destOrd="0" presId="urn:microsoft.com/office/officeart/2005/8/layout/cycle2"/>
    <dgm:cxn modelId="{444A4FE5-C911-4014-8FE0-6D5E79A6B064}" type="presParOf" srcId="{2B493359-3086-4104-9305-BCE3F0ED879B}" destId="{C9FDE77E-7EE7-426B-9806-41566E7AFD95}" srcOrd="0" destOrd="0" presId="urn:microsoft.com/office/officeart/2005/8/layout/cycle2"/>
    <dgm:cxn modelId="{98C599CE-7204-43F5-8371-8872C25D53CA}" type="presParOf" srcId="{B622B25B-0D6F-441B-B41A-8EA6D8A0C90D}" destId="{F32A8F38-9F5D-4E28-B263-3BFC0F0ADA27}" srcOrd="4" destOrd="0" presId="urn:microsoft.com/office/officeart/2005/8/layout/cycle2"/>
    <dgm:cxn modelId="{834C7AC9-8E43-456A-A340-2229CDE20EA9}" type="presParOf" srcId="{B622B25B-0D6F-441B-B41A-8EA6D8A0C90D}" destId="{D0B656B2-E722-4581-86CA-7B7C4B87822C}" srcOrd="5" destOrd="0" presId="urn:microsoft.com/office/officeart/2005/8/layout/cycle2"/>
    <dgm:cxn modelId="{9D3AF64F-DC9A-46D3-8A93-2517CCB10B94}" type="presParOf" srcId="{D0B656B2-E722-4581-86CA-7B7C4B87822C}" destId="{D0D67B0F-4D7C-40BD-9AC4-7BCEAF356282}" srcOrd="0" destOrd="0" presId="urn:microsoft.com/office/officeart/2005/8/layout/cycle2"/>
    <dgm:cxn modelId="{AD97AC72-E57F-43C7-86C2-A4980B59EA5F}" type="presParOf" srcId="{B622B25B-0D6F-441B-B41A-8EA6D8A0C90D}" destId="{9E73009A-B067-4FBB-9EE5-17F0E2BFFD38}" srcOrd="6" destOrd="0" presId="urn:microsoft.com/office/officeart/2005/8/layout/cycle2"/>
    <dgm:cxn modelId="{9C1F0505-11F4-4378-981E-A9847CDAF2D1}" type="presParOf" srcId="{B622B25B-0D6F-441B-B41A-8EA6D8A0C90D}" destId="{1F8C4C3C-034A-46DF-A2DA-5DBE9C71B95F}" srcOrd="7" destOrd="0" presId="urn:microsoft.com/office/officeart/2005/8/layout/cycle2"/>
    <dgm:cxn modelId="{43961E96-EE14-4A98-841D-46606E0C2921}" type="presParOf" srcId="{1F8C4C3C-034A-46DF-A2DA-5DBE9C71B95F}" destId="{07733D7C-5B92-4911-8B39-4F0A6096D8FC}" srcOrd="0" destOrd="0" presId="urn:microsoft.com/office/officeart/2005/8/layout/cycle2"/>
    <dgm:cxn modelId="{08BB04A0-9EE5-46FE-A043-C2CB4EBAFDA1}" type="presParOf" srcId="{B622B25B-0D6F-441B-B41A-8EA6D8A0C90D}" destId="{6FB3666F-D8F9-4621-9CE0-2C7D40E9BA77}" srcOrd="8" destOrd="0" presId="urn:microsoft.com/office/officeart/2005/8/layout/cycle2"/>
    <dgm:cxn modelId="{23233DEA-DB2D-4E56-8503-1BDB03C9DB94}" type="presParOf" srcId="{B622B25B-0D6F-441B-B41A-8EA6D8A0C90D}" destId="{0037DDA9-469C-43FB-9255-E626BC76DFD8}" srcOrd="9" destOrd="0" presId="urn:microsoft.com/office/officeart/2005/8/layout/cycle2"/>
    <dgm:cxn modelId="{3F4A2280-0B0B-4894-B03A-EE898919AC99}" type="presParOf" srcId="{0037DDA9-469C-43FB-9255-E626BC76DFD8}" destId="{1AF69BDC-1B06-4FE0-A625-76536FAD1FEF}"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D726D3-CD5D-414C-8B15-1FD2FF28E97B}">
      <dsp:nvSpPr>
        <dsp:cNvPr id="0" name=""/>
        <dsp:cNvSpPr/>
      </dsp:nvSpPr>
      <dsp:spPr>
        <a:xfrm>
          <a:off x="1008314" y="603794"/>
          <a:ext cx="4032042" cy="4032042"/>
        </a:xfrm>
        <a:prstGeom prst="blockArc">
          <a:avLst>
            <a:gd name="adj1" fmla="val 9000000"/>
            <a:gd name="adj2" fmla="val 162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D59715-5650-4BCE-9362-186026EE2784}">
      <dsp:nvSpPr>
        <dsp:cNvPr id="0" name=""/>
        <dsp:cNvSpPr/>
      </dsp:nvSpPr>
      <dsp:spPr>
        <a:xfrm>
          <a:off x="1008314" y="603794"/>
          <a:ext cx="4032042" cy="4032042"/>
        </a:xfrm>
        <a:prstGeom prst="blockArc">
          <a:avLst>
            <a:gd name="adj1" fmla="val 1800000"/>
            <a:gd name="adj2" fmla="val 90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3560C4-A260-46B9-A9DB-08379FE0351F}">
      <dsp:nvSpPr>
        <dsp:cNvPr id="0" name=""/>
        <dsp:cNvSpPr/>
      </dsp:nvSpPr>
      <dsp:spPr>
        <a:xfrm>
          <a:off x="1008314" y="603794"/>
          <a:ext cx="4032042" cy="4032042"/>
        </a:xfrm>
        <a:prstGeom prst="blockArc">
          <a:avLst>
            <a:gd name="adj1" fmla="val 16200000"/>
            <a:gd name="adj2" fmla="val 18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5A611B-2BE2-4B89-A57A-BAA4B39CD2D4}">
      <dsp:nvSpPr>
        <dsp:cNvPr id="0" name=""/>
        <dsp:cNvSpPr/>
      </dsp:nvSpPr>
      <dsp:spPr>
        <a:xfrm>
          <a:off x="2096951" y="1692431"/>
          <a:ext cx="1854768" cy="1854768"/>
        </a:xfrm>
        <a:prstGeom prst="ellipse">
          <a:avLst/>
        </a:prstGeom>
        <a:solidFill>
          <a:srgbClr val="4410C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zh-TW" altLang="en-US" sz="4000" b="1" kern="1200" dirty="0" smtClean="0"/>
            <a:t>多元升等</a:t>
          </a:r>
          <a:endParaRPr lang="zh-TW" altLang="en-US" sz="4000" b="1" kern="1200" dirty="0"/>
        </a:p>
      </dsp:txBody>
      <dsp:txXfrm>
        <a:off x="2096951" y="1692431"/>
        <a:ext cx="1854768" cy="1854768"/>
      </dsp:txXfrm>
    </dsp:sp>
    <dsp:sp modelId="{AE20DFA9-0AE5-499D-9169-4D35079C4006}">
      <dsp:nvSpPr>
        <dsp:cNvPr id="0" name=""/>
        <dsp:cNvSpPr/>
      </dsp:nvSpPr>
      <dsp:spPr>
        <a:xfrm>
          <a:off x="2375167" y="1365"/>
          <a:ext cx="1298337" cy="1298337"/>
        </a:xfrm>
        <a:prstGeom prst="ellipse">
          <a:avLst/>
        </a:prstGeom>
        <a:solidFill>
          <a:srgbClr val="6B25B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標楷體" pitchFamily="65" charset="-120"/>
              <a:ea typeface="標楷體" pitchFamily="65" charset="-120"/>
            </a:rPr>
            <a:t>學校特色</a:t>
          </a:r>
          <a:endParaRPr lang="zh-TW" altLang="en-US" sz="2800" kern="1200" dirty="0">
            <a:latin typeface="標楷體" pitchFamily="65" charset="-120"/>
            <a:ea typeface="標楷體" pitchFamily="65" charset="-120"/>
          </a:endParaRPr>
        </a:p>
      </dsp:txBody>
      <dsp:txXfrm>
        <a:off x="2375167" y="1365"/>
        <a:ext cx="1298337" cy="1298337"/>
      </dsp:txXfrm>
    </dsp:sp>
    <dsp:sp modelId="{8347B26B-F6C0-46C4-BC99-A680E5B2AD7E}">
      <dsp:nvSpPr>
        <dsp:cNvPr id="0" name=""/>
        <dsp:cNvSpPr/>
      </dsp:nvSpPr>
      <dsp:spPr>
        <a:xfrm>
          <a:off x="4080614" y="2955287"/>
          <a:ext cx="1298337" cy="1298337"/>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標楷體" pitchFamily="65" charset="-120"/>
              <a:ea typeface="標楷體" pitchFamily="65" charset="-120"/>
            </a:rPr>
            <a:t>教師效能</a:t>
          </a:r>
          <a:endParaRPr lang="zh-TW" altLang="en-US" sz="2800" kern="1200" dirty="0">
            <a:latin typeface="標楷體" pitchFamily="65" charset="-120"/>
            <a:ea typeface="標楷體" pitchFamily="65" charset="-120"/>
          </a:endParaRPr>
        </a:p>
      </dsp:txBody>
      <dsp:txXfrm>
        <a:off x="4080614" y="2955287"/>
        <a:ext cx="1298337" cy="1298337"/>
      </dsp:txXfrm>
    </dsp:sp>
    <dsp:sp modelId="{FDBF0969-B1D3-4B8D-95DE-5E456B8222CB}">
      <dsp:nvSpPr>
        <dsp:cNvPr id="0" name=""/>
        <dsp:cNvSpPr/>
      </dsp:nvSpPr>
      <dsp:spPr>
        <a:xfrm>
          <a:off x="669719" y="2955287"/>
          <a:ext cx="1298337" cy="1298337"/>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標楷體" pitchFamily="65" charset="-120"/>
              <a:ea typeface="標楷體" pitchFamily="65" charset="-120"/>
            </a:rPr>
            <a:t>專業分工</a:t>
          </a:r>
          <a:endParaRPr lang="zh-TW" altLang="en-US" sz="2800" kern="1200" dirty="0">
            <a:latin typeface="標楷體" pitchFamily="65" charset="-120"/>
            <a:ea typeface="標楷體" pitchFamily="65" charset="-120"/>
          </a:endParaRPr>
        </a:p>
      </dsp:txBody>
      <dsp:txXfrm>
        <a:off x="669719" y="2955287"/>
        <a:ext cx="1298337" cy="1298337"/>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23D6FB-137F-427B-9673-EB6E7CA29C87}">
      <dsp:nvSpPr>
        <dsp:cNvPr id="0" name=""/>
        <dsp:cNvSpPr/>
      </dsp:nvSpPr>
      <dsp:spPr>
        <a:xfrm>
          <a:off x="0" y="496660"/>
          <a:ext cx="3480048" cy="2175030"/>
        </a:xfrm>
        <a:prstGeom prst="swooshArrow">
          <a:avLst>
            <a:gd name="adj1" fmla="val 25000"/>
            <a:gd name="adj2" fmla="val 25000"/>
          </a:avLst>
        </a:prstGeom>
        <a:solidFill>
          <a:srgbClr val="CC6600"/>
        </a:solidFill>
        <a:ln>
          <a:noFill/>
        </a:ln>
        <a:effectLst/>
      </dsp:spPr>
      <dsp:style>
        <a:lnRef idx="0">
          <a:scrgbClr r="0" g="0" b="0"/>
        </a:lnRef>
        <a:fillRef idx="1">
          <a:scrgbClr r="0" g="0" b="0"/>
        </a:fillRef>
        <a:effectRef idx="0">
          <a:scrgbClr r="0" g="0" b="0"/>
        </a:effectRef>
        <a:fontRef idx="minor"/>
      </dsp:style>
    </dsp:sp>
    <dsp:sp modelId="{1CC5EB3B-1579-4F1B-9522-0CF73C2CAEE5}">
      <dsp:nvSpPr>
        <dsp:cNvPr id="0" name=""/>
        <dsp:cNvSpPr/>
      </dsp:nvSpPr>
      <dsp:spPr>
        <a:xfrm>
          <a:off x="342784" y="2114013"/>
          <a:ext cx="80041" cy="8004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17017D-340C-41DA-89FE-CA9E6C107063}">
      <dsp:nvSpPr>
        <dsp:cNvPr id="0" name=""/>
        <dsp:cNvSpPr/>
      </dsp:nvSpPr>
      <dsp:spPr>
        <a:xfrm>
          <a:off x="496601" y="2154033"/>
          <a:ext cx="367496" cy="517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412" tIns="0" rIns="0" bIns="0" numCol="1" spcCol="1270" anchor="t" anchorCtr="0">
          <a:noAutofit/>
        </a:bodyPr>
        <a:lstStyle/>
        <a:p>
          <a:pPr lvl="0" algn="l" defTabSz="622300">
            <a:lnSpc>
              <a:spcPct val="90000"/>
            </a:lnSpc>
            <a:spcBef>
              <a:spcPct val="0"/>
            </a:spcBef>
            <a:spcAft>
              <a:spcPct val="35000"/>
            </a:spcAft>
          </a:pPr>
          <a:endParaRPr lang="en-US" altLang="zh-TW" sz="1400" kern="1200" dirty="0" smtClean="0"/>
        </a:p>
        <a:p>
          <a:pPr lvl="0" algn="l" defTabSz="622300">
            <a:lnSpc>
              <a:spcPct val="90000"/>
            </a:lnSpc>
            <a:spcBef>
              <a:spcPct val="0"/>
            </a:spcBef>
            <a:spcAft>
              <a:spcPct val="35000"/>
            </a:spcAft>
          </a:pPr>
          <a:r>
            <a:rPr lang="zh-TW" altLang="en-US" sz="2400" b="1" kern="1200" dirty="0" smtClean="0"/>
            <a:t>引言</a:t>
          </a:r>
          <a:endParaRPr lang="zh-TW" altLang="en-US" sz="2400" b="1" kern="1200" dirty="0"/>
        </a:p>
      </dsp:txBody>
      <dsp:txXfrm>
        <a:off x="496601" y="2154033"/>
        <a:ext cx="367496" cy="517657"/>
      </dsp:txXfrm>
    </dsp:sp>
    <dsp:sp modelId="{D835AFCF-D79A-46AA-9AEF-6BE595B9EE9D}">
      <dsp:nvSpPr>
        <dsp:cNvPr id="0" name=""/>
        <dsp:cNvSpPr/>
      </dsp:nvSpPr>
      <dsp:spPr>
        <a:xfrm>
          <a:off x="908292" y="1608101"/>
          <a:ext cx="139201" cy="1392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4314A2-7F60-4D0D-8829-4C1A97D16D17}">
      <dsp:nvSpPr>
        <dsp:cNvPr id="0" name=""/>
        <dsp:cNvSpPr/>
      </dsp:nvSpPr>
      <dsp:spPr>
        <a:xfrm>
          <a:off x="1102419" y="1677702"/>
          <a:ext cx="481757" cy="993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760" tIns="0" rIns="0" bIns="0" numCol="1" spcCol="1270" anchor="t" anchorCtr="0">
          <a:noAutofit/>
        </a:bodyPr>
        <a:lstStyle/>
        <a:p>
          <a:pPr lvl="0" algn="l" defTabSz="844550">
            <a:lnSpc>
              <a:spcPct val="90000"/>
            </a:lnSpc>
            <a:spcBef>
              <a:spcPct val="0"/>
            </a:spcBef>
            <a:spcAft>
              <a:spcPct val="35000"/>
            </a:spcAft>
          </a:pPr>
          <a:endParaRPr lang="en-US" altLang="zh-TW" sz="1900" kern="1200" dirty="0" smtClean="0"/>
        </a:p>
        <a:p>
          <a:pPr lvl="0" algn="l" defTabSz="844550">
            <a:lnSpc>
              <a:spcPct val="90000"/>
            </a:lnSpc>
            <a:spcBef>
              <a:spcPct val="0"/>
            </a:spcBef>
            <a:spcAft>
              <a:spcPct val="35000"/>
            </a:spcAft>
          </a:pPr>
          <a:r>
            <a:rPr lang="zh-TW" altLang="en-US" sz="2400" b="1" kern="1200" dirty="0" smtClean="0"/>
            <a:t>方法</a:t>
          </a:r>
          <a:endParaRPr lang="zh-TW" altLang="en-US" sz="2400" b="1" kern="1200" dirty="0"/>
        </a:p>
      </dsp:txBody>
      <dsp:txXfrm>
        <a:off x="1102419" y="1677702"/>
        <a:ext cx="481757" cy="993988"/>
      </dsp:txXfrm>
    </dsp:sp>
    <dsp:sp modelId="{7349DB40-3C44-4086-A107-752FD95E0023}">
      <dsp:nvSpPr>
        <dsp:cNvPr id="0" name=""/>
        <dsp:cNvSpPr/>
      </dsp:nvSpPr>
      <dsp:spPr>
        <a:xfrm>
          <a:off x="1630402" y="1235301"/>
          <a:ext cx="184442" cy="1844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7C0056-C9F5-4BBC-BC2F-5EFE12A4F85E}">
      <dsp:nvSpPr>
        <dsp:cNvPr id="0" name=""/>
        <dsp:cNvSpPr/>
      </dsp:nvSpPr>
      <dsp:spPr>
        <a:xfrm>
          <a:off x="1800202" y="1368156"/>
          <a:ext cx="432456" cy="1344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732" tIns="0" rIns="0" bIns="0" numCol="1" spcCol="1270" anchor="t" anchorCtr="0">
          <a:noAutofit/>
        </a:bodyPr>
        <a:lstStyle/>
        <a:p>
          <a:pPr lvl="0" algn="l" defTabSz="844550">
            <a:lnSpc>
              <a:spcPct val="90000"/>
            </a:lnSpc>
            <a:spcBef>
              <a:spcPct val="0"/>
            </a:spcBef>
            <a:spcAft>
              <a:spcPct val="35000"/>
            </a:spcAft>
          </a:pPr>
          <a:endParaRPr lang="en-US" altLang="zh-TW" sz="1900" kern="1200" dirty="0" smtClean="0"/>
        </a:p>
        <a:p>
          <a:pPr lvl="0" algn="l" defTabSz="844550">
            <a:lnSpc>
              <a:spcPct val="90000"/>
            </a:lnSpc>
            <a:spcBef>
              <a:spcPct val="0"/>
            </a:spcBef>
            <a:spcAft>
              <a:spcPct val="35000"/>
            </a:spcAft>
          </a:pPr>
          <a:r>
            <a:rPr lang="zh-TW" altLang="en-US" sz="2400" b="1" kern="1200" dirty="0" smtClean="0"/>
            <a:t>結果</a:t>
          </a:r>
          <a:endParaRPr lang="zh-TW" altLang="en-US" sz="2400" b="1" kern="1200" dirty="0"/>
        </a:p>
      </dsp:txBody>
      <dsp:txXfrm>
        <a:off x="1800202" y="1368156"/>
        <a:ext cx="432456" cy="1344168"/>
      </dsp:txXfrm>
    </dsp:sp>
    <dsp:sp modelId="{FBA2B0C9-D10D-481F-8FDD-5EAAF5878CA8}">
      <dsp:nvSpPr>
        <dsp:cNvPr id="0" name=""/>
        <dsp:cNvSpPr/>
      </dsp:nvSpPr>
      <dsp:spPr>
        <a:xfrm>
          <a:off x="2416893" y="988652"/>
          <a:ext cx="247083" cy="2470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08DAEB-7108-402D-997E-43ED8D4E8C4A}">
      <dsp:nvSpPr>
        <dsp:cNvPr id="0" name=""/>
        <dsp:cNvSpPr/>
      </dsp:nvSpPr>
      <dsp:spPr>
        <a:xfrm>
          <a:off x="2397236" y="1224135"/>
          <a:ext cx="627100" cy="1559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924" tIns="0" rIns="0" bIns="0" numCol="1" spcCol="1270" anchor="t" anchorCtr="0">
          <a:noAutofit/>
        </a:bodyPr>
        <a:lstStyle/>
        <a:p>
          <a:pPr lvl="0" algn="l" defTabSz="844550">
            <a:lnSpc>
              <a:spcPct val="90000"/>
            </a:lnSpc>
            <a:spcBef>
              <a:spcPct val="0"/>
            </a:spcBef>
            <a:spcAft>
              <a:spcPct val="35000"/>
            </a:spcAft>
          </a:pPr>
          <a:endParaRPr lang="en-US" altLang="zh-TW" sz="1900" kern="1200" dirty="0" smtClean="0"/>
        </a:p>
        <a:p>
          <a:pPr lvl="0" algn="l" defTabSz="844550">
            <a:lnSpc>
              <a:spcPct val="90000"/>
            </a:lnSpc>
            <a:spcBef>
              <a:spcPct val="0"/>
            </a:spcBef>
            <a:spcAft>
              <a:spcPct val="35000"/>
            </a:spcAft>
          </a:pPr>
          <a:r>
            <a:rPr lang="zh-TW" altLang="en-US" sz="2400" b="1" kern="1200" dirty="0" smtClean="0">
              <a:latin typeface="+mj-ea"/>
              <a:ea typeface="+mj-ea"/>
            </a:rPr>
            <a:t>討論</a:t>
          </a:r>
          <a:endParaRPr lang="zh-TW" altLang="en-US" sz="2400" b="1" kern="1200" dirty="0">
            <a:latin typeface="+mj-ea"/>
            <a:ea typeface="+mj-ea"/>
          </a:endParaRPr>
        </a:p>
      </dsp:txBody>
      <dsp:txXfrm>
        <a:off x="2397236" y="1224135"/>
        <a:ext cx="627100" cy="1559496"/>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48E043-5A69-468B-900A-D97E62836E2A}">
      <dsp:nvSpPr>
        <dsp:cNvPr id="0" name=""/>
        <dsp:cNvSpPr/>
      </dsp:nvSpPr>
      <dsp:spPr>
        <a:xfrm rot="5400000">
          <a:off x="5368480" y="-2348723"/>
          <a:ext cx="455295" cy="5266944"/>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zh-TW" altLang="en-US" sz="2000" kern="1200" dirty="0" smtClean="0">
              <a:latin typeface="Times New Roman" pitchFamily="18" charset="0"/>
              <a:ea typeface="標楷體" pitchFamily="65" charset="-120"/>
              <a:cs typeface="Times New Roman" pitchFamily="18" charset="0"/>
            </a:rPr>
            <a:t>教師多元升等專案辦公室</a:t>
          </a:r>
          <a:r>
            <a:rPr lang="en-US" sz="2000" kern="1200" dirty="0" smtClean="0">
              <a:latin typeface="Times New Roman" pitchFamily="18" charset="0"/>
              <a:ea typeface="標楷體" pitchFamily="65" charset="-120"/>
              <a:cs typeface="Times New Roman" pitchFamily="18" charset="0"/>
            </a:rPr>
            <a:t>=</a:t>
          </a:r>
          <a:r>
            <a:rPr lang="zh-TW" sz="2000" kern="1200" dirty="0" smtClean="0">
              <a:latin typeface="Times New Roman" pitchFamily="18" charset="0"/>
              <a:ea typeface="標楷體" pitchFamily="65" charset="-120"/>
              <a:cs typeface="Times New Roman" pitchFamily="18" charset="0"/>
            </a:rPr>
            <a:t>教學發展中心</a:t>
          </a:r>
          <a:r>
            <a:rPr lang="en-US" sz="2000" kern="1200" dirty="0" smtClean="0">
              <a:latin typeface="Times New Roman" pitchFamily="18" charset="0"/>
              <a:ea typeface="標楷體" pitchFamily="65" charset="-120"/>
              <a:cs typeface="Times New Roman" pitchFamily="18" charset="0"/>
            </a:rPr>
            <a:t>+</a:t>
          </a:r>
          <a:r>
            <a:rPr lang="zh-TW" sz="2000" kern="1200" dirty="0" smtClean="0">
              <a:latin typeface="Times New Roman" pitchFamily="18" charset="0"/>
              <a:ea typeface="標楷體" pitchFamily="65" charset="-120"/>
              <a:cs typeface="Times New Roman" pitchFamily="18" charset="0"/>
            </a:rPr>
            <a:t>人事室 </a:t>
          </a:r>
          <a:r>
            <a:rPr lang="en-US" sz="2000" kern="1200" dirty="0" smtClean="0">
              <a:latin typeface="Times New Roman" pitchFamily="18" charset="0"/>
              <a:ea typeface="標楷體" pitchFamily="65" charset="-120"/>
              <a:cs typeface="Times New Roman" pitchFamily="18" charset="0"/>
            </a:rPr>
            <a:t>+</a:t>
          </a:r>
          <a:r>
            <a:rPr lang="zh-TW" sz="2000" kern="1200" dirty="0" smtClean="0">
              <a:latin typeface="Times New Roman" pitchFamily="18" charset="0"/>
              <a:ea typeface="標楷體" pitchFamily="65" charset="-120"/>
              <a:cs typeface="Times New Roman" pitchFamily="18" charset="0"/>
            </a:rPr>
            <a:t> 教務處</a:t>
          </a:r>
          <a:r>
            <a:rPr lang="en-US" sz="2000" kern="1200" dirty="0" smtClean="0">
              <a:latin typeface="Times New Roman" pitchFamily="18" charset="0"/>
              <a:ea typeface="標楷體" pitchFamily="65" charset="-120"/>
              <a:cs typeface="Times New Roman" pitchFamily="18" charset="0"/>
            </a:rPr>
            <a:t>+</a:t>
          </a:r>
          <a:r>
            <a:rPr lang="zh-TW" sz="2000" kern="1200" dirty="0" smtClean="0">
              <a:latin typeface="Times New Roman" pitchFamily="18" charset="0"/>
              <a:ea typeface="標楷體" pitchFamily="65" charset="-120"/>
              <a:cs typeface="Times New Roman" pitchFamily="18" charset="0"/>
            </a:rPr>
            <a:t>研發處</a:t>
          </a:r>
          <a:endParaRPr lang="en-US" sz="2000" kern="1200" dirty="0">
            <a:latin typeface="Times New Roman" pitchFamily="18" charset="0"/>
            <a:ea typeface="標楷體" pitchFamily="65" charset="-120"/>
            <a:cs typeface="Times New Roman" pitchFamily="18" charset="0"/>
          </a:endParaRPr>
        </a:p>
      </dsp:txBody>
      <dsp:txXfrm rot="5400000">
        <a:off x="5368480" y="-2348723"/>
        <a:ext cx="455295" cy="5266944"/>
      </dsp:txXfrm>
    </dsp:sp>
    <dsp:sp modelId="{2D61F744-126A-4202-8FC3-21685E99284E}">
      <dsp:nvSpPr>
        <dsp:cNvPr id="0" name=""/>
        <dsp:cNvSpPr/>
      </dsp:nvSpPr>
      <dsp:spPr>
        <a:xfrm>
          <a:off x="0" y="188"/>
          <a:ext cx="2962656" cy="569119"/>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zh-TW" sz="2300" kern="1200" dirty="0" smtClean="0">
              <a:latin typeface="Times New Roman" pitchFamily="18" charset="0"/>
              <a:ea typeface="標楷體" pitchFamily="65" charset="-120"/>
              <a:cs typeface="Times New Roman" pitchFamily="18" charset="0"/>
            </a:rPr>
            <a:t>專責單位</a:t>
          </a:r>
          <a:endParaRPr lang="en-US" sz="2300" kern="1200" dirty="0">
            <a:latin typeface="Times New Roman" pitchFamily="18" charset="0"/>
            <a:ea typeface="標楷體" pitchFamily="65" charset="-120"/>
            <a:cs typeface="Times New Roman" pitchFamily="18" charset="0"/>
          </a:endParaRPr>
        </a:p>
      </dsp:txBody>
      <dsp:txXfrm>
        <a:off x="0" y="188"/>
        <a:ext cx="2962656" cy="569119"/>
      </dsp:txXfrm>
    </dsp:sp>
    <dsp:sp modelId="{4213F573-E230-44A7-9F36-BBAB880B9F67}">
      <dsp:nvSpPr>
        <dsp:cNvPr id="0" name=""/>
        <dsp:cNvSpPr/>
      </dsp:nvSpPr>
      <dsp:spPr>
        <a:xfrm rot="5400000">
          <a:off x="5368480" y="-1751147"/>
          <a:ext cx="455295" cy="5266944"/>
        </a:xfrm>
        <a:prstGeom prst="round2SameRect">
          <a:avLst/>
        </a:prstGeom>
        <a:solidFill>
          <a:schemeClr val="accent4">
            <a:tint val="40000"/>
            <a:alpha val="90000"/>
            <a:hueOff val="-563672"/>
            <a:satOff val="3165"/>
            <a:lumOff val="201"/>
            <a:alphaOff val="0"/>
          </a:schemeClr>
        </a:solidFill>
        <a:ln w="9525" cap="flat" cmpd="sng" algn="ctr">
          <a:solidFill>
            <a:schemeClr val="accent4">
              <a:tint val="40000"/>
              <a:alpha val="90000"/>
              <a:hueOff val="-563672"/>
              <a:satOff val="3165"/>
              <a:lumOff val="20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zh-TW" sz="2000" kern="1200" dirty="0" smtClean="0">
              <a:latin typeface="Times New Roman" pitchFamily="18" charset="0"/>
              <a:ea typeface="標楷體" pitchFamily="65" charset="-120"/>
              <a:cs typeface="Times New Roman" pitchFamily="18" charset="0"/>
            </a:rPr>
            <a:t>方案型教學升等準備</a:t>
          </a:r>
          <a:endParaRPr lang="en-US" sz="2000" kern="1200" dirty="0">
            <a:latin typeface="Times New Roman" pitchFamily="18" charset="0"/>
            <a:ea typeface="標楷體" pitchFamily="65" charset="-120"/>
            <a:cs typeface="Times New Roman" pitchFamily="18" charset="0"/>
          </a:endParaRPr>
        </a:p>
      </dsp:txBody>
      <dsp:txXfrm rot="5400000">
        <a:off x="5368480" y="-1751147"/>
        <a:ext cx="455295" cy="5266944"/>
      </dsp:txXfrm>
    </dsp:sp>
    <dsp:sp modelId="{1CF6EDE5-4989-4583-8671-ACB3FB5BA768}">
      <dsp:nvSpPr>
        <dsp:cNvPr id="0" name=""/>
        <dsp:cNvSpPr/>
      </dsp:nvSpPr>
      <dsp:spPr>
        <a:xfrm>
          <a:off x="0" y="597764"/>
          <a:ext cx="2962656" cy="569119"/>
        </a:xfrm>
        <a:prstGeom prst="roundRect">
          <a:avLst/>
        </a:prstGeom>
        <a:gradFill rotWithShape="0">
          <a:gsLst>
            <a:gs pos="0">
              <a:schemeClr val="accent4">
                <a:hueOff val="-637824"/>
                <a:satOff val="3843"/>
                <a:lumOff val="308"/>
                <a:alphaOff val="0"/>
                <a:shade val="51000"/>
                <a:satMod val="130000"/>
              </a:schemeClr>
            </a:gs>
            <a:gs pos="80000">
              <a:schemeClr val="accent4">
                <a:hueOff val="-637824"/>
                <a:satOff val="3843"/>
                <a:lumOff val="308"/>
                <a:alphaOff val="0"/>
                <a:shade val="93000"/>
                <a:satMod val="130000"/>
              </a:schemeClr>
            </a:gs>
            <a:gs pos="100000">
              <a:schemeClr val="accent4">
                <a:hueOff val="-637824"/>
                <a:satOff val="3843"/>
                <a:lumOff val="30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zh-TW" sz="2300" kern="1200" dirty="0" smtClean="0">
              <a:latin typeface="Times New Roman" pitchFamily="18" charset="0"/>
              <a:ea typeface="標楷體" pitchFamily="65" charset="-120"/>
              <a:cs typeface="Times New Roman" pitchFamily="18" charset="0"/>
            </a:rPr>
            <a:t>教學創新計畫</a:t>
          </a:r>
          <a:endParaRPr lang="en-US" sz="2300" kern="1200" dirty="0">
            <a:latin typeface="Times New Roman" pitchFamily="18" charset="0"/>
            <a:ea typeface="標楷體" pitchFamily="65" charset="-120"/>
            <a:cs typeface="Times New Roman" pitchFamily="18" charset="0"/>
          </a:endParaRPr>
        </a:p>
      </dsp:txBody>
      <dsp:txXfrm>
        <a:off x="0" y="597764"/>
        <a:ext cx="2962656" cy="569119"/>
      </dsp:txXfrm>
    </dsp:sp>
    <dsp:sp modelId="{7319FBAF-8C50-4624-847C-8336B7020402}">
      <dsp:nvSpPr>
        <dsp:cNvPr id="0" name=""/>
        <dsp:cNvSpPr/>
      </dsp:nvSpPr>
      <dsp:spPr>
        <a:xfrm rot="5400000">
          <a:off x="5368480" y="-1153571"/>
          <a:ext cx="455295" cy="5266944"/>
        </a:xfrm>
        <a:prstGeom prst="round2SameRect">
          <a:avLst/>
        </a:prstGeom>
        <a:solidFill>
          <a:schemeClr val="accent4">
            <a:tint val="40000"/>
            <a:alpha val="90000"/>
            <a:hueOff val="-1127345"/>
            <a:satOff val="6331"/>
            <a:lumOff val="402"/>
            <a:alphaOff val="0"/>
          </a:schemeClr>
        </a:solidFill>
        <a:ln w="9525" cap="flat" cmpd="sng" algn="ctr">
          <a:solidFill>
            <a:schemeClr val="accent4">
              <a:tint val="40000"/>
              <a:alpha val="90000"/>
              <a:hueOff val="-1127345"/>
              <a:satOff val="6331"/>
              <a:lumOff val="40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zh-TW" altLang="en-US" sz="2000" kern="1200" dirty="0" smtClean="0">
              <a:latin typeface="Times New Roman" pitchFamily="18" charset="0"/>
              <a:ea typeface="標楷體" pitchFamily="65" charset="-120"/>
              <a:cs typeface="Times New Roman" pitchFamily="18" charset="0"/>
            </a:rPr>
            <a:t>教學實務研究資源</a:t>
          </a:r>
          <a:endParaRPr lang="zh-TW" altLang="en-US" sz="2000" kern="1200" dirty="0">
            <a:latin typeface="Times New Roman" pitchFamily="18" charset="0"/>
            <a:ea typeface="標楷體" pitchFamily="65" charset="-120"/>
            <a:cs typeface="Times New Roman" pitchFamily="18" charset="0"/>
          </a:endParaRPr>
        </a:p>
      </dsp:txBody>
      <dsp:txXfrm rot="5400000">
        <a:off x="5368480" y="-1153571"/>
        <a:ext cx="455295" cy="5266944"/>
      </dsp:txXfrm>
    </dsp:sp>
    <dsp:sp modelId="{976334A8-CE9A-46F3-8175-DD47E422724B}">
      <dsp:nvSpPr>
        <dsp:cNvPr id="0" name=""/>
        <dsp:cNvSpPr/>
      </dsp:nvSpPr>
      <dsp:spPr>
        <a:xfrm>
          <a:off x="0" y="1195340"/>
          <a:ext cx="2962656" cy="569119"/>
        </a:xfrm>
        <a:prstGeom prst="roundRect">
          <a:avLst/>
        </a:prstGeom>
        <a:gradFill rotWithShape="0">
          <a:gsLst>
            <a:gs pos="0">
              <a:schemeClr val="accent4">
                <a:hueOff val="-1275649"/>
                <a:satOff val="7685"/>
                <a:lumOff val="616"/>
                <a:alphaOff val="0"/>
                <a:shade val="51000"/>
                <a:satMod val="130000"/>
              </a:schemeClr>
            </a:gs>
            <a:gs pos="80000">
              <a:schemeClr val="accent4">
                <a:hueOff val="-1275649"/>
                <a:satOff val="7685"/>
                <a:lumOff val="616"/>
                <a:alphaOff val="0"/>
                <a:shade val="93000"/>
                <a:satMod val="130000"/>
              </a:schemeClr>
            </a:gs>
            <a:gs pos="100000">
              <a:schemeClr val="accent4">
                <a:hueOff val="-1275649"/>
                <a:satOff val="7685"/>
                <a:lumOff val="61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zh-TW" sz="2300" kern="1200" dirty="0" smtClean="0">
              <a:latin typeface="Times New Roman" pitchFamily="18" charset="0"/>
              <a:ea typeface="標楷體" pitchFamily="65" charset="-120"/>
              <a:cs typeface="Times New Roman" pitchFamily="18" charset="0"/>
            </a:rPr>
            <a:t>教學輔導追蹤資料庫</a:t>
          </a:r>
          <a:endParaRPr lang="en-US" sz="2300" kern="1200" dirty="0">
            <a:latin typeface="Times New Roman" pitchFamily="18" charset="0"/>
            <a:ea typeface="標楷體" pitchFamily="65" charset="-120"/>
            <a:cs typeface="Times New Roman" pitchFamily="18" charset="0"/>
          </a:endParaRPr>
        </a:p>
      </dsp:txBody>
      <dsp:txXfrm>
        <a:off x="0" y="1195340"/>
        <a:ext cx="2962656" cy="569119"/>
      </dsp:txXfrm>
    </dsp:sp>
    <dsp:sp modelId="{970592D2-0247-4962-8495-D02FE136BEA7}">
      <dsp:nvSpPr>
        <dsp:cNvPr id="0" name=""/>
        <dsp:cNvSpPr/>
      </dsp:nvSpPr>
      <dsp:spPr>
        <a:xfrm rot="5400000">
          <a:off x="5368480" y="-555995"/>
          <a:ext cx="455295" cy="5266944"/>
        </a:xfrm>
        <a:prstGeom prst="round2SameRect">
          <a:avLst/>
        </a:prstGeom>
        <a:solidFill>
          <a:schemeClr val="accent4">
            <a:tint val="40000"/>
            <a:alpha val="90000"/>
            <a:hueOff val="-1691017"/>
            <a:satOff val="9496"/>
            <a:lumOff val="603"/>
            <a:alphaOff val="0"/>
          </a:schemeClr>
        </a:solidFill>
        <a:ln w="9525" cap="flat" cmpd="sng" algn="ctr">
          <a:solidFill>
            <a:schemeClr val="accent4">
              <a:tint val="40000"/>
              <a:alpha val="90000"/>
              <a:hueOff val="-1691017"/>
              <a:satOff val="9496"/>
              <a:lumOff val="60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zh-TW" sz="2000" kern="1200" dirty="0" smtClean="0">
              <a:latin typeface="Times New Roman" pitchFamily="18" charset="0"/>
              <a:ea typeface="標楷體" pitchFamily="65" charset="-120"/>
              <a:cs typeface="Times New Roman" pitchFamily="18" charset="0"/>
            </a:rPr>
            <a:t>共識形成與發表觀摩</a:t>
          </a:r>
          <a:endParaRPr lang="en-US" sz="2000" kern="1200" dirty="0">
            <a:latin typeface="Times New Roman" pitchFamily="18" charset="0"/>
            <a:ea typeface="標楷體" pitchFamily="65" charset="-120"/>
            <a:cs typeface="Times New Roman" pitchFamily="18" charset="0"/>
          </a:endParaRPr>
        </a:p>
      </dsp:txBody>
      <dsp:txXfrm rot="5400000">
        <a:off x="5368480" y="-555995"/>
        <a:ext cx="455295" cy="5266944"/>
      </dsp:txXfrm>
    </dsp:sp>
    <dsp:sp modelId="{0C1DE008-A032-46F7-A5D6-F8895F431542}">
      <dsp:nvSpPr>
        <dsp:cNvPr id="0" name=""/>
        <dsp:cNvSpPr/>
      </dsp:nvSpPr>
      <dsp:spPr>
        <a:xfrm>
          <a:off x="0" y="1792916"/>
          <a:ext cx="2962656" cy="569119"/>
        </a:xfrm>
        <a:prstGeom prst="roundRect">
          <a:avLst/>
        </a:prstGeom>
        <a:gradFill rotWithShape="0">
          <a:gsLst>
            <a:gs pos="0">
              <a:schemeClr val="accent4">
                <a:hueOff val="-1913473"/>
                <a:satOff val="11528"/>
                <a:lumOff val="924"/>
                <a:alphaOff val="0"/>
                <a:shade val="51000"/>
                <a:satMod val="130000"/>
              </a:schemeClr>
            </a:gs>
            <a:gs pos="80000">
              <a:schemeClr val="accent4">
                <a:hueOff val="-1913473"/>
                <a:satOff val="11528"/>
                <a:lumOff val="924"/>
                <a:alphaOff val="0"/>
                <a:shade val="93000"/>
                <a:satMod val="130000"/>
              </a:schemeClr>
            </a:gs>
            <a:gs pos="100000">
              <a:schemeClr val="accent4">
                <a:hueOff val="-1913473"/>
                <a:satOff val="11528"/>
                <a:lumOff val="92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zh-TW" sz="2300" kern="1200" dirty="0" smtClean="0">
              <a:latin typeface="Times New Roman" pitchFamily="18" charset="0"/>
              <a:ea typeface="標楷體" pitchFamily="65" charset="-120"/>
              <a:cs typeface="Times New Roman" pitchFamily="18" charset="0"/>
            </a:rPr>
            <a:t>網站及論文發表</a:t>
          </a:r>
          <a:endParaRPr lang="en-US" sz="2300" kern="1200" dirty="0">
            <a:latin typeface="Times New Roman" pitchFamily="18" charset="0"/>
            <a:ea typeface="標楷體" pitchFamily="65" charset="-120"/>
            <a:cs typeface="Times New Roman" pitchFamily="18" charset="0"/>
          </a:endParaRPr>
        </a:p>
      </dsp:txBody>
      <dsp:txXfrm>
        <a:off x="0" y="1792916"/>
        <a:ext cx="2962656" cy="569119"/>
      </dsp:txXfrm>
    </dsp:sp>
    <dsp:sp modelId="{8843DCF6-1DC0-4608-9E16-BD909C9AD337}">
      <dsp:nvSpPr>
        <dsp:cNvPr id="0" name=""/>
        <dsp:cNvSpPr/>
      </dsp:nvSpPr>
      <dsp:spPr>
        <a:xfrm rot="5400000">
          <a:off x="5368480" y="41579"/>
          <a:ext cx="455295" cy="5266944"/>
        </a:xfrm>
        <a:prstGeom prst="round2SameRect">
          <a:avLst/>
        </a:prstGeom>
        <a:solidFill>
          <a:schemeClr val="accent4">
            <a:tint val="40000"/>
            <a:alpha val="90000"/>
            <a:hueOff val="-2254689"/>
            <a:satOff val="12661"/>
            <a:lumOff val="805"/>
            <a:alphaOff val="0"/>
          </a:schemeClr>
        </a:solidFill>
        <a:ln w="9525" cap="flat" cmpd="sng" algn="ctr">
          <a:solidFill>
            <a:schemeClr val="accent4">
              <a:tint val="40000"/>
              <a:alpha val="90000"/>
              <a:hueOff val="-2254689"/>
              <a:satOff val="12661"/>
              <a:lumOff val="80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zh-TW" sz="2000" kern="1200" dirty="0" smtClean="0">
              <a:latin typeface="Times New Roman" pitchFamily="18" charset="0"/>
              <a:ea typeface="標楷體" pitchFamily="65" charset="-120"/>
              <a:cs typeface="Times New Roman" pitchFamily="18" charset="0"/>
            </a:rPr>
            <a:t>互助</a:t>
          </a:r>
          <a:r>
            <a:rPr lang="zh-TW" sz="2000" kern="1200" dirty="0" smtClean="0">
              <a:latin typeface="Times New Roman" pitchFamily="18" charset="0"/>
              <a:ea typeface="標楷體" pitchFamily="65" charset="-120"/>
              <a:cs typeface="Times New Roman" pitchFamily="18" charset="0"/>
            </a:rPr>
            <a:t>發展</a:t>
          </a:r>
          <a:r>
            <a:rPr lang="en-US" altLang="zh-TW" sz="2000" kern="1200" dirty="0" smtClean="0">
              <a:latin typeface="Times New Roman" pitchFamily="18" charset="0"/>
              <a:ea typeface="標楷體" pitchFamily="65" charset="-120"/>
              <a:cs typeface="Times New Roman" pitchFamily="18" charset="0"/>
            </a:rPr>
            <a:t>+</a:t>
          </a:r>
          <a:r>
            <a:rPr lang="zh-TW" altLang="en-US" sz="2000" kern="1200" dirty="0" smtClean="0">
              <a:solidFill>
                <a:srgbClr val="FF0000"/>
              </a:solidFill>
              <a:latin typeface="Times New Roman" pitchFamily="18" charset="0"/>
              <a:ea typeface="標楷體" pitchFamily="65" charset="-120"/>
              <a:cs typeface="Times New Roman" pitchFamily="18" charset="0"/>
            </a:rPr>
            <a:t>研究補助</a:t>
          </a:r>
          <a:endParaRPr lang="en-US" sz="2000" kern="1200" dirty="0">
            <a:solidFill>
              <a:srgbClr val="FF0000"/>
            </a:solidFill>
            <a:latin typeface="Times New Roman" pitchFamily="18" charset="0"/>
            <a:ea typeface="標楷體" pitchFamily="65" charset="-120"/>
            <a:cs typeface="Times New Roman" pitchFamily="18" charset="0"/>
          </a:endParaRPr>
        </a:p>
      </dsp:txBody>
      <dsp:txXfrm rot="5400000">
        <a:off x="5368480" y="41579"/>
        <a:ext cx="455295" cy="5266944"/>
      </dsp:txXfrm>
    </dsp:sp>
    <dsp:sp modelId="{CB6BF0E1-308E-4C59-A005-5A93ED4962F1}">
      <dsp:nvSpPr>
        <dsp:cNvPr id="0" name=""/>
        <dsp:cNvSpPr/>
      </dsp:nvSpPr>
      <dsp:spPr>
        <a:xfrm>
          <a:off x="0" y="2390491"/>
          <a:ext cx="2962656" cy="569119"/>
        </a:xfrm>
        <a:prstGeom prst="roundRect">
          <a:avLst/>
        </a:prstGeom>
        <a:gradFill rotWithShape="0">
          <a:gsLst>
            <a:gs pos="0">
              <a:schemeClr val="accent4">
                <a:hueOff val="-2551297"/>
                <a:satOff val="15371"/>
                <a:lumOff val="1232"/>
                <a:alphaOff val="0"/>
                <a:shade val="51000"/>
                <a:satMod val="130000"/>
              </a:schemeClr>
            </a:gs>
            <a:gs pos="80000">
              <a:schemeClr val="accent4">
                <a:hueOff val="-2551297"/>
                <a:satOff val="15371"/>
                <a:lumOff val="1232"/>
                <a:alphaOff val="0"/>
                <a:shade val="93000"/>
                <a:satMod val="130000"/>
              </a:schemeClr>
            </a:gs>
            <a:gs pos="100000">
              <a:schemeClr val="accent4">
                <a:hueOff val="-2551297"/>
                <a:satOff val="15371"/>
                <a:lumOff val="123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zh-TW" sz="2300" kern="1200" dirty="0" smtClean="0">
              <a:latin typeface="Times New Roman" pitchFamily="18" charset="0"/>
              <a:ea typeface="標楷體" pitchFamily="65" charset="-120"/>
              <a:cs typeface="Times New Roman" pitchFamily="18" charset="0"/>
            </a:rPr>
            <a:t>教學研究社群</a:t>
          </a:r>
          <a:endParaRPr lang="en-US" sz="2300" kern="1200" dirty="0">
            <a:latin typeface="Times New Roman" pitchFamily="18" charset="0"/>
            <a:ea typeface="標楷體" pitchFamily="65" charset="-120"/>
            <a:cs typeface="Times New Roman" pitchFamily="18" charset="0"/>
          </a:endParaRPr>
        </a:p>
      </dsp:txBody>
      <dsp:txXfrm>
        <a:off x="0" y="2390491"/>
        <a:ext cx="2962656" cy="569119"/>
      </dsp:txXfrm>
    </dsp:sp>
    <dsp:sp modelId="{267FE0FC-356A-4346-BDAD-552290221FFF}">
      <dsp:nvSpPr>
        <dsp:cNvPr id="0" name=""/>
        <dsp:cNvSpPr/>
      </dsp:nvSpPr>
      <dsp:spPr>
        <a:xfrm rot="5400000">
          <a:off x="5368480" y="639155"/>
          <a:ext cx="455295" cy="5266944"/>
        </a:xfrm>
        <a:prstGeom prst="round2SameRect">
          <a:avLst/>
        </a:prstGeom>
        <a:solidFill>
          <a:schemeClr val="accent4">
            <a:tint val="40000"/>
            <a:alpha val="90000"/>
            <a:hueOff val="-2818361"/>
            <a:satOff val="15826"/>
            <a:lumOff val="1006"/>
            <a:alphaOff val="0"/>
          </a:schemeClr>
        </a:solidFill>
        <a:ln w="9525" cap="flat" cmpd="sng" algn="ctr">
          <a:solidFill>
            <a:schemeClr val="accent4">
              <a:tint val="40000"/>
              <a:alpha val="90000"/>
              <a:hueOff val="-2818361"/>
              <a:satOff val="15826"/>
              <a:lumOff val="100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zh-TW" sz="2000" kern="1200" dirty="0" smtClean="0">
              <a:latin typeface="Times New Roman" pitchFamily="18" charset="0"/>
              <a:ea typeface="標楷體" pitchFamily="65" charset="-120"/>
              <a:cs typeface="Times New Roman" pitchFamily="18" charset="0"/>
            </a:rPr>
            <a:t>提升知能 </a:t>
          </a:r>
          <a:r>
            <a:rPr lang="en-US" sz="2000" kern="1200" dirty="0" smtClean="0">
              <a:latin typeface="Times New Roman" pitchFamily="18" charset="0"/>
              <a:ea typeface="標楷體" pitchFamily="65" charset="-120"/>
              <a:cs typeface="Times New Roman" pitchFamily="18" charset="0"/>
            </a:rPr>
            <a:t>+</a:t>
          </a:r>
          <a:r>
            <a:rPr lang="zh-TW" sz="2000" kern="1200" dirty="0" smtClean="0">
              <a:latin typeface="Times New Roman" pitchFamily="18" charset="0"/>
              <a:ea typeface="標楷體" pitchFamily="65" charset="-120"/>
              <a:cs typeface="Times New Roman" pitchFamily="18" charset="0"/>
            </a:rPr>
            <a:t> 建立共識</a:t>
          </a:r>
          <a:endParaRPr lang="en-US" sz="2000" kern="1200" dirty="0">
            <a:latin typeface="Times New Roman" pitchFamily="18" charset="0"/>
            <a:ea typeface="標楷體" pitchFamily="65" charset="-120"/>
            <a:cs typeface="Times New Roman" pitchFamily="18" charset="0"/>
          </a:endParaRPr>
        </a:p>
      </dsp:txBody>
      <dsp:txXfrm rot="5400000">
        <a:off x="5368480" y="639155"/>
        <a:ext cx="455295" cy="5266944"/>
      </dsp:txXfrm>
    </dsp:sp>
    <dsp:sp modelId="{B760BA9D-1768-4507-A2EC-B6FC2D713C1A}">
      <dsp:nvSpPr>
        <dsp:cNvPr id="0" name=""/>
        <dsp:cNvSpPr/>
      </dsp:nvSpPr>
      <dsp:spPr>
        <a:xfrm>
          <a:off x="0" y="2988067"/>
          <a:ext cx="2962656" cy="569119"/>
        </a:xfrm>
        <a:prstGeom prst="roundRect">
          <a:avLst/>
        </a:prstGeom>
        <a:gradFill rotWithShape="0">
          <a:gsLst>
            <a:gs pos="0">
              <a:schemeClr val="accent4">
                <a:hueOff val="-3189121"/>
                <a:satOff val="19214"/>
                <a:lumOff val="1540"/>
                <a:alphaOff val="0"/>
                <a:shade val="51000"/>
                <a:satMod val="130000"/>
              </a:schemeClr>
            </a:gs>
            <a:gs pos="80000">
              <a:schemeClr val="accent4">
                <a:hueOff val="-3189121"/>
                <a:satOff val="19214"/>
                <a:lumOff val="1540"/>
                <a:alphaOff val="0"/>
                <a:shade val="93000"/>
                <a:satMod val="130000"/>
              </a:schemeClr>
            </a:gs>
            <a:gs pos="100000">
              <a:schemeClr val="accent4">
                <a:hueOff val="-3189121"/>
                <a:satOff val="19214"/>
                <a:lumOff val="154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zh-TW" sz="2300" kern="1200" dirty="0" smtClean="0">
              <a:latin typeface="Times New Roman" pitchFamily="18" charset="0"/>
              <a:ea typeface="標楷體" pitchFamily="65" charset="-120"/>
              <a:cs typeface="Times New Roman" pitchFamily="18" charset="0"/>
            </a:rPr>
            <a:t>研習活動</a:t>
          </a:r>
          <a:endParaRPr lang="en-US" sz="2300" kern="1200" dirty="0">
            <a:latin typeface="Times New Roman" pitchFamily="18" charset="0"/>
            <a:ea typeface="標楷體" pitchFamily="65" charset="-120"/>
            <a:cs typeface="Times New Roman" pitchFamily="18" charset="0"/>
          </a:endParaRPr>
        </a:p>
      </dsp:txBody>
      <dsp:txXfrm>
        <a:off x="0" y="2988067"/>
        <a:ext cx="2962656" cy="569119"/>
      </dsp:txXfrm>
    </dsp:sp>
    <dsp:sp modelId="{E436ED9D-AA09-4A37-BF1E-C46022025C65}">
      <dsp:nvSpPr>
        <dsp:cNvPr id="0" name=""/>
        <dsp:cNvSpPr/>
      </dsp:nvSpPr>
      <dsp:spPr>
        <a:xfrm rot="5400000">
          <a:off x="5368480" y="1236731"/>
          <a:ext cx="455295" cy="5266944"/>
        </a:xfrm>
        <a:prstGeom prst="round2SameRect">
          <a:avLst/>
        </a:prstGeom>
        <a:solidFill>
          <a:schemeClr val="accent4">
            <a:tint val="40000"/>
            <a:alpha val="90000"/>
            <a:hueOff val="-3382034"/>
            <a:satOff val="18992"/>
            <a:lumOff val="1207"/>
            <a:alphaOff val="0"/>
          </a:schemeClr>
        </a:solidFill>
        <a:ln w="9525" cap="flat" cmpd="sng" algn="ctr">
          <a:solidFill>
            <a:schemeClr val="accent4">
              <a:tint val="40000"/>
              <a:alpha val="90000"/>
              <a:hueOff val="-3382034"/>
              <a:satOff val="18992"/>
              <a:lumOff val="120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zh-TW" sz="2000" kern="1200" dirty="0" smtClean="0">
              <a:latin typeface="Times New Roman" pitchFamily="18" charset="0"/>
              <a:ea typeface="標楷體" pitchFamily="65" charset="-120"/>
              <a:cs typeface="Times New Roman" pitchFamily="18" charset="0"/>
            </a:rPr>
            <a:t>專業分流 </a:t>
          </a:r>
          <a:r>
            <a:rPr lang="en-US" sz="2000" kern="1200" dirty="0" smtClean="0">
              <a:latin typeface="Times New Roman" pitchFamily="18" charset="0"/>
              <a:ea typeface="標楷體" pitchFamily="65" charset="-120"/>
              <a:cs typeface="Times New Roman" pitchFamily="18" charset="0"/>
            </a:rPr>
            <a:t>+</a:t>
          </a:r>
          <a:r>
            <a:rPr lang="zh-TW" sz="2000" kern="1200" dirty="0" smtClean="0">
              <a:latin typeface="Times New Roman" pitchFamily="18" charset="0"/>
              <a:ea typeface="標楷體" pitchFamily="65" charset="-120"/>
              <a:cs typeface="Times New Roman" pitchFamily="18" charset="0"/>
            </a:rPr>
            <a:t> 指標效度</a:t>
          </a:r>
          <a:endParaRPr lang="en-US" sz="2000" kern="1200" dirty="0">
            <a:latin typeface="Times New Roman" pitchFamily="18" charset="0"/>
            <a:ea typeface="標楷體" pitchFamily="65" charset="-120"/>
            <a:cs typeface="Times New Roman" pitchFamily="18" charset="0"/>
          </a:endParaRPr>
        </a:p>
      </dsp:txBody>
      <dsp:txXfrm rot="5400000">
        <a:off x="5368480" y="1236731"/>
        <a:ext cx="455295" cy="5266944"/>
      </dsp:txXfrm>
    </dsp:sp>
    <dsp:sp modelId="{F55F863B-9E2F-4BE8-ACE7-E81FCB10ACFC}">
      <dsp:nvSpPr>
        <dsp:cNvPr id="0" name=""/>
        <dsp:cNvSpPr/>
      </dsp:nvSpPr>
      <dsp:spPr>
        <a:xfrm>
          <a:off x="0" y="3585643"/>
          <a:ext cx="2962656" cy="569119"/>
        </a:xfrm>
        <a:prstGeom prst="roundRect">
          <a:avLst/>
        </a:prstGeom>
        <a:gradFill rotWithShape="0">
          <a:gsLst>
            <a:gs pos="0">
              <a:schemeClr val="accent4">
                <a:hueOff val="-3826945"/>
                <a:satOff val="23056"/>
                <a:lumOff val="1848"/>
                <a:alphaOff val="0"/>
                <a:shade val="51000"/>
                <a:satMod val="130000"/>
              </a:schemeClr>
            </a:gs>
            <a:gs pos="80000">
              <a:schemeClr val="accent4">
                <a:hueOff val="-3826945"/>
                <a:satOff val="23056"/>
                <a:lumOff val="1848"/>
                <a:alphaOff val="0"/>
                <a:shade val="93000"/>
                <a:satMod val="130000"/>
              </a:schemeClr>
            </a:gs>
            <a:gs pos="100000">
              <a:schemeClr val="accent4">
                <a:hueOff val="-3826945"/>
                <a:satOff val="23056"/>
                <a:lumOff val="184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zh-TW" sz="2300" kern="1200" dirty="0" smtClean="0">
              <a:latin typeface="Times New Roman" pitchFamily="18" charset="0"/>
              <a:ea typeface="標楷體" pitchFamily="65" charset="-120"/>
              <a:cs typeface="Times New Roman" pitchFamily="18" charset="0"/>
            </a:rPr>
            <a:t>教師評鑑</a:t>
          </a:r>
          <a:endParaRPr lang="en-US" sz="2300" kern="1200" dirty="0">
            <a:latin typeface="Times New Roman" pitchFamily="18" charset="0"/>
            <a:ea typeface="標楷體" pitchFamily="65" charset="-120"/>
            <a:cs typeface="Times New Roman" pitchFamily="18" charset="0"/>
          </a:endParaRPr>
        </a:p>
      </dsp:txBody>
      <dsp:txXfrm>
        <a:off x="0" y="3585643"/>
        <a:ext cx="2962656" cy="569119"/>
      </dsp:txXfrm>
    </dsp:sp>
    <dsp:sp modelId="{1CD6DC9E-1A31-47A6-9E2B-B7E9FA9A76A5}">
      <dsp:nvSpPr>
        <dsp:cNvPr id="0" name=""/>
        <dsp:cNvSpPr/>
      </dsp:nvSpPr>
      <dsp:spPr>
        <a:xfrm rot="5400000">
          <a:off x="5368480" y="1834307"/>
          <a:ext cx="455295" cy="5266944"/>
        </a:xfrm>
        <a:prstGeom prst="round2SameRect">
          <a:avLst/>
        </a:prstGeom>
        <a:solidFill>
          <a:schemeClr val="accent4">
            <a:tint val="40000"/>
            <a:alpha val="90000"/>
            <a:hueOff val="-3945706"/>
            <a:satOff val="22157"/>
            <a:lumOff val="1408"/>
            <a:alphaOff val="0"/>
          </a:schemeClr>
        </a:solidFill>
        <a:ln w="9525" cap="flat" cmpd="sng" algn="ctr">
          <a:solidFill>
            <a:schemeClr val="accent4">
              <a:tint val="40000"/>
              <a:alpha val="90000"/>
              <a:hueOff val="-3945706"/>
              <a:satOff val="22157"/>
              <a:lumOff val="140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zh-TW" sz="2000" kern="1200" dirty="0" smtClean="0">
              <a:latin typeface="Times New Roman" pitchFamily="18" charset="0"/>
              <a:ea typeface="標楷體" pitchFamily="65" charset="-120"/>
              <a:cs typeface="Times New Roman" pitchFamily="18" charset="0"/>
            </a:rPr>
            <a:t>形成制度 </a:t>
          </a:r>
          <a:r>
            <a:rPr lang="en-US" sz="2000" kern="1200" dirty="0" smtClean="0">
              <a:latin typeface="Times New Roman" pitchFamily="18" charset="0"/>
              <a:ea typeface="標楷體" pitchFamily="65" charset="-120"/>
              <a:cs typeface="Times New Roman" pitchFamily="18" charset="0"/>
            </a:rPr>
            <a:t>+</a:t>
          </a:r>
          <a:r>
            <a:rPr lang="zh-TW" sz="2000" kern="1200" dirty="0" smtClean="0">
              <a:latin typeface="Times New Roman" pitchFamily="18" charset="0"/>
              <a:ea typeface="標楷體" pitchFamily="65" charset="-120"/>
              <a:cs typeface="Times New Roman" pitchFamily="18" charset="0"/>
            </a:rPr>
            <a:t> 集結資源</a:t>
          </a:r>
          <a:endParaRPr lang="en-US" sz="2000" kern="1200" dirty="0">
            <a:latin typeface="Times New Roman" pitchFamily="18" charset="0"/>
            <a:ea typeface="標楷體" pitchFamily="65" charset="-120"/>
            <a:cs typeface="Times New Roman" pitchFamily="18" charset="0"/>
          </a:endParaRPr>
        </a:p>
      </dsp:txBody>
      <dsp:txXfrm rot="5400000">
        <a:off x="5368480" y="1834307"/>
        <a:ext cx="455295" cy="5266944"/>
      </dsp:txXfrm>
    </dsp:sp>
    <dsp:sp modelId="{B69EBEA5-2DBB-4E77-AB24-6C798A0348D3}">
      <dsp:nvSpPr>
        <dsp:cNvPr id="0" name=""/>
        <dsp:cNvSpPr/>
      </dsp:nvSpPr>
      <dsp:spPr>
        <a:xfrm>
          <a:off x="0" y="4183219"/>
          <a:ext cx="2962656" cy="569119"/>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zh-TW" sz="2300" kern="1200" dirty="0" smtClean="0">
              <a:latin typeface="Times New Roman" pitchFamily="18" charset="0"/>
              <a:ea typeface="標楷體" pitchFamily="65" charset="-120"/>
              <a:cs typeface="Times New Roman" pitchFamily="18" charset="0"/>
            </a:rPr>
            <a:t>法制建構</a:t>
          </a:r>
          <a:endParaRPr lang="en-US" sz="2300" kern="1200" dirty="0">
            <a:latin typeface="Times New Roman" pitchFamily="18" charset="0"/>
            <a:ea typeface="標楷體" pitchFamily="65" charset="-120"/>
            <a:cs typeface="Times New Roman" pitchFamily="18" charset="0"/>
          </a:endParaRPr>
        </a:p>
      </dsp:txBody>
      <dsp:txXfrm>
        <a:off x="0" y="4183219"/>
        <a:ext cx="2962656" cy="56911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D726D3-CD5D-414C-8B15-1FD2FF28E97B}">
      <dsp:nvSpPr>
        <dsp:cNvPr id="0" name=""/>
        <dsp:cNvSpPr/>
      </dsp:nvSpPr>
      <dsp:spPr>
        <a:xfrm>
          <a:off x="1387590" y="529956"/>
          <a:ext cx="3548104" cy="3548104"/>
        </a:xfrm>
        <a:prstGeom prst="blockArc">
          <a:avLst>
            <a:gd name="adj1" fmla="val 10688362"/>
            <a:gd name="adj2" fmla="val 16141884"/>
            <a:gd name="adj3" fmla="val 46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ED668E-90A0-4CFD-BD76-5FF6D6136DCA}">
      <dsp:nvSpPr>
        <dsp:cNvPr id="0" name=""/>
        <dsp:cNvSpPr/>
      </dsp:nvSpPr>
      <dsp:spPr>
        <a:xfrm>
          <a:off x="1387606" y="530451"/>
          <a:ext cx="3548104" cy="3548104"/>
        </a:xfrm>
        <a:prstGeom prst="blockArc">
          <a:avLst>
            <a:gd name="adj1" fmla="val 5458147"/>
            <a:gd name="adj2" fmla="val 10689345"/>
            <a:gd name="adj3" fmla="val 46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D59715-5650-4BCE-9362-186026EE2784}">
      <dsp:nvSpPr>
        <dsp:cNvPr id="0" name=""/>
        <dsp:cNvSpPr/>
      </dsp:nvSpPr>
      <dsp:spPr>
        <a:xfrm>
          <a:off x="1358295" y="530203"/>
          <a:ext cx="3548104" cy="3548104"/>
        </a:xfrm>
        <a:prstGeom prst="blockArc">
          <a:avLst>
            <a:gd name="adj1" fmla="val 0"/>
            <a:gd name="adj2" fmla="val 5400000"/>
            <a:gd name="adj3" fmla="val 46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3560C4-A260-46B9-A9DB-08379FE0351F}">
      <dsp:nvSpPr>
        <dsp:cNvPr id="0" name=""/>
        <dsp:cNvSpPr/>
      </dsp:nvSpPr>
      <dsp:spPr>
        <a:xfrm>
          <a:off x="1358295" y="530203"/>
          <a:ext cx="3548104" cy="3548104"/>
        </a:xfrm>
        <a:prstGeom prst="blockArc">
          <a:avLst>
            <a:gd name="adj1" fmla="val 16200000"/>
            <a:gd name="adj2" fmla="val 0"/>
            <a:gd name="adj3" fmla="val 46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5A611B-2BE2-4B89-A57A-BAA4B39CD2D4}">
      <dsp:nvSpPr>
        <dsp:cNvPr id="0" name=""/>
        <dsp:cNvSpPr/>
      </dsp:nvSpPr>
      <dsp:spPr>
        <a:xfrm>
          <a:off x="2317142" y="1489050"/>
          <a:ext cx="1630411" cy="1630411"/>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zh-TW" altLang="en-US" sz="3500" b="1" kern="1200" dirty="0" smtClean="0">
              <a:latin typeface="標楷體" pitchFamily="65" charset="-120"/>
              <a:ea typeface="標楷體" pitchFamily="65" charset="-120"/>
            </a:rPr>
            <a:t>教學升等</a:t>
          </a:r>
          <a:endParaRPr lang="zh-TW" altLang="en-US" sz="3500" b="1" kern="1200" dirty="0">
            <a:latin typeface="標楷體" pitchFamily="65" charset="-120"/>
            <a:ea typeface="標楷體" pitchFamily="65" charset="-120"/>
          </a:endParaRPr>
        </a:p>
      </dsp:txBody>
      <dsp:txXfrm>
        <a:off x="2317142" y="1489050"/>
        <a:ext cx="1630411" cy="1630411"/>
      </dsp:txXfrm>
    </dsp:sp>
    <dsp:sp modelId="{AE20DFA9-0AE5-499D-9169-4D35079C4006}">
      <dsp:nvSpPr>
        <dsp:cNvPr id="0" name=""/>
        <dsp:cNvSpPr/>
      </dsp:nvSpPr>
      <dsp:spPr>
        <a:xfrm>
          <a:off x="2561703" y="646"/>
          <a:ext cx="1141288" cy="1141288"/>
        </a:xfrm>
        <a:prstGeom prst="ellipse">
          <a:avLst/>
        </a:prstGeom>
        <a:solidFill>
          <a:srgbClr val="AE4A1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b="1" kern="1200" dirty="0" smtClean="0"/>
            <a:t>學習成效</a:t>
          </a:r>
        </a:p>
      </dsp:txBody>
      <dsp:txXfrm>
        <a:off x="2561703" y="646"/>
        <a:ext cx="1141288" cy="1141288"/>
      </dsp:txXfrm>
    </dsp:sp>
    <dsp:sp modelId="{8347B26B-F6C0-46C4-BC99-A680E5B2AD7E}">
      <dsp:nvSpPr>
        <dsp:cNvPr id="0" name=""/>
        <dsp:cNvSpPr/>
      </dsp:nvSpPr>
      <dsp:spPr>
        <a:xfrm>
          <a:off x="4294669" y="1733611"/>
          <a:ext cx="1141288" cy="1141288"/>
        </a:xfrm>
        <a:prstGeom prst="ellipse">
          <a:avLst/>
        </a:prstGeom>
        <a:solidFill>
          <a:srgbClr val="007A3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b="1" kern="1200" dirty="0" smtClean="0"/>
            <a:t>教師評鑑</a:t>
          </a:r>
          <a:endParaRPr lang="zh-TW" altLang="en-US" sz="2400" b="1" kern="1200" dirty="0"/>
        </a:p>
      </dsp:txBody>
      <dsp:txXfrm>
        <a:off x="4294669" y="1733611"/>
        <a:ext cx="1141288" cy="1141288"/>
      </dsp:txXfrm>
    </dsp:sp>
    <dsp:sp modelId="{BF39A959-9311-465D-A239-32DA7E51196B}">
      <dsp:nvSpPr>
        <dsp:cNvPr id="0" name=""/>
        <dsp:cNvSpPr/>
      </dsp:nvSpPr>
      <dsp:spPr>
        <a:xfrm>
          <a:off x="2561703" y="3466577"/>
          <a:ext cx="1141288" cy="1141288"/>
        </a:xfrm>
        <a:prstGeom prst="ellipse">
          <a:avLst/>
        </a:prstGeom>
        <a:solidFill>
          <a:srgbClr val="AE4A1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b="1" kern="1200" dirty="0" smtClean="0"/>
            <a:t>教師專業</a:t>
          </a:r>
          <a:endParaRPr lang="zh-TW" altLang="en-US" sz="2400" b="1" kern="1200" dirty="0"/>
        </a:p>
      </dsp:txBody>
      <dsp:txXfrm>
        <a:off x="2561703" y="3466577"/>
        <a:ext cx="1141288" cy="1141288"/>
      </dsp:txXfrm>
    </dsp:sp>
    <dsp:sp modelId="{FDBF0969-B1D3-4B8D-95DE-5E456B8222CB}">
      <dsp:nvSpPr>
        <dsp:cNvPr id="0" name=""/>
        <dsp:cNvSpPr/>
      </dsp:nvSpPr>
      <dsp:spPr>
        <a:xfrm>
          <a:off x="858946" y="1789631"/>
          <a:ext cx="1141288" cy="1141288"/>
        </a:xfrm>
        <a:prstGeom prst="ellipse">
          <a:avLst/>
        </a:prstGeom>
        <a:solidFill>
          <a:srgbClr val="007A3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b="1" kern="1200" dirty="0" smtClean="0"/>
            <a:t>教育品保</a:t>
          </a:r>
          <a:endParaRPr lang="zh-TW" altLang="en-US" sz="2400" b="1" kern="1200" dirty="0"/>
        </a:p>
      </dsp:txBody>
      <dsp:txXfrm>
        <a:off x="858946" y="1789631"/>
        <a:ext cx="1141288" cy="114128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11D367-F60B-47C2-890F-561AB6948763}">
      <dsp:nvSpPr>
        <dsp:cNvPr id="0" name=""/>
        <dsp:cNvSpPr/>
      </dsp:nvSpPr>
      <dsp:spPr>
        <a:xfrm>
          <a:off x="2251866" y="558065"/>
          <a:ext cx="3725867" cy="3725867"/>
        </a:xfrm>
        <a:prstGeom prst="blockArc">
          <a:avLst>
            <a:gd name="adj1" fmla="val 900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4D25B7-9D6F-4CB4-BFB5-51202A14E393}">
      <dsp:nvSpPr>
        <dsp:cNvPr id="0" name=""/>
        <dsp:cNvSpPr/>
      </dsp:nvSpPr>
      <dsp:spPr>
        <a:xfrm>
          <a:off x="2251866" y="558065"/>
          <a:ext cx="3725867" cy="3725867"/>
        </a:xfrm>
        <a:prstGeom prst="blockArc">
          <a:avLst>
            <a:gd name="adj1" fmla="val 1800000"/>
            <a:gd name="adj2" fmla="val 90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2F819D-722C-4AD8-9C36-71EB6000232C}">
      <dsp:nvSpPr>
        <dsp:cNvPr id="0" name=""/>
        <dsp:cNvSpPr/>
      </dsp:nvSpPr>
      <dsp:spPr>
        <a:xfrm>
          <a:off x="2251866" y="558065"/>
          <a:ext cx="3725867" cy="3725867"/>
        </a:xfrm>
        <a:prstGeom prst="blockArc">
          <a:avLst>
            <a:gd name="adj1" fmla="val 16200000"/>
            <a:gd name="adj2" fmla="val 1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51573B-C43E-4872-8D14-3F0C03DC0F43}">
      <dsp:nvSpPr>
        <dsp:cNvPr id="0" name=""/>
        <dsp:cNvSpPr/>
      </dsp:nvSpPr>
      <dsp:spPr>
        <a:xfrm>
          <a:off x="3256880" y="1563079"/>
          <a:ext cx="1715839" cy="1715839"/>
        </a:xfrm>
        <a:prstGeom prst="ellipse">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b="1" kern="1200" dirty="0" smtClean="0">
              <a:latin typeface="微軟正黑體" panose="020B0604030504040204" pitchFamily="34" charset="-120"/>
              <a:ea typeface="微軟正黑體" panose="020B0604030504040204" pitchFamily="34" charset="-120"/>
            </a:rPr>
            <a:t>學習成效</a:t>
          </a:r>
          <a:endParaRPr lang="zh-TW" altLang="en-US" sz="3200" b="1" kern="1200" dirty="0">
            <a:latin typeface="微軟正黑體" panose="020B0604030504040204" pitchFamily="34" charset="-120"/>
            <a:ea typeface="微軟正黑體" panose="020B0604030504040204" pitchFamily="34" charset="-120"/>
          </a:endParaRPr>
        </a:p>
      </dsp:txBody>
      <dsp:txXfrm>
        <a:off x="3256880" y="1563079"/>
        <a:ext cx="1715839" cy="1715839"/>
      </dsp:txXfrm>
    </dsp:sp>
    <dsp:sp modelId="{B94EB779-F5FB-4CE7-81D1-292BA9C644A1}">
      <dsp:nvSpPr>
        <dsp:cNvPr id="0" name=""/>
        <dsp:cNvSpPr/>
      </dsp:nvSpPr>
      <dsp:spPr>
        <a:xfrm>
          <a:off x="3514256" y="761"/>
          <a:ext cx="1201087" cy="1201087"/>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zh-TW" altLang="en-US" sz="3000" b="1" kern="1200" dirty="0" smtClean="0"/>
            <a:t>學生</a:t>
          </a:r>
          <a:endParaRPr lang="zh-TW" altLang="en-US" sz="3000" b="1" kern="1200" dirty="0"/>
        </a:p>
      </dsp:txBody>
      <dsp:txXfrm>
        <a:off x="3514256" y="761"/>
        <a:ext cx="1201087" cy="1201087"/>
      </dsp:txXfrm>
    </dsp:sp>
    <dsp:sp modelId="{3E8D514E-0782-4DFD-8DFE-F49C16EAA8AC}">
      <dsp:nvSpPr>
        <dsp:cNvPr id="0" name=""/>
        <dsp:cNvSpPr/>
      </dsp:nvSpPr>
      <dsp:spPr>
        <a:xfrm>
          <a:off x="5090157" y="2730302"/>
          <a:ext cx="1201087" cy="1201087"/>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zh-TW" altLang="en-US" sz="3000" b="1" kern="1200" dirty="0" smtClean="0"/>
            <a:t>教材</a:t>
          </a:r>
          <a:endParaRPr lang="zh-TW" altLang="en-US" sz="3000" b="1" kern="1200" dirty="0"/>
        </a:p>
      </dsp:txBody>
      <dsp:txXfrm>
        <a:off x="5090157" y="2730302"/>
        <a:ext cx="1201087" cy="1201087"/>
      </dsp:txXfrm>
    </dsp:sp>
    <dsp:sp modelId="{DC3BFD64-15B2-4CDE-9CEC-C03BEEC6F53D}">
      <dsp:nvSpPr>
        <dsp:cNvPr id="0" name=""/>
        <dsp:cNvSpPr/>
      </dsp:nvSpPr>
      <dsp:spPr>
        <a:xfrm>
          <a:off x="1938354" y="2730302"/>
          <a:ext cx="1201087" cy="1201087"/>
        </a:xfrm>
        <a:prstGeom prst="ellipse">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zh-TW" altLang="en-US" sz="3000" b="1" kern="1200" dirty="0" smtClean="0"/>
            <a:t>教師</a:t>
          </a:r>
          <a:endParaRPr lang="zh-TW" altLang="en-US" sz="3000" b="1" kern="1200" dirty="0"/>
        </a:p>
      </dsp:txBody>
      <dsp:txXfrm>
        <a:off x="1938354" y="2730302"/>
        <a:ext cx="1201087" cy="120108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4600B5-E63C-4F9F-AE51-44E5B9024BF9}">
      <dsp:nvSpPr>
        <dsp:cNvPr id="0" name=""/>
        <dsp:cNvSpPr/>
      </dsp:nvSpPr>
      <dsp:spPr>
        <a:xfrm>
          <a:off x="3380497" y="1386447"/>
          <a:ext cx="987297" cy="987297"/>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zh-TW" altLang="en-US" sz="2100" b="1" kern="1200" dirty="0" smtClean="0">
              <a:solidFill>
                <a:schemeClr val="bg1"/>
              </a:solidFill>
              <a:latin typeface="標楷體" panose="03000509000000000000" pitchFamily="65" charset="-120"/>
              <a:ea typeface="標楷體" panose="03000509000000000000" pitchFamily="65" charset="-120"/>
            </a:rPr>
            <a:t>學術研究</a:t>
          </a:r>
          <a:endParaRPr lang="zh-TW" altLang="en-US" sz="2100" b="1" kern="1200" dirty="0">
            <a:solidFill>
              <a:schemeClr val="bg1"/>
            </a:solidFill>
            <a:latin typeface="標楷體" panose="03000509000000000000" pitchFamily="65" charset="-120"/>
            <a:ea typeface="標楷體" panose="03000509000000000000" pitchFamily="65" charset="-120"/>
          </a:endParaRPr>
        </a:p>
      </dsp:txBody>
      <dsp:txXfrm>
        <a:off x="3380497" y="1386447"/>
        <a:ext cx="987297" cy="987297"/>
      </dsp:txXfrm>
    </dsp:sp>
    <dsp:sp modelId="{27EF3451-219C-40C5-A68A-750A2412B97A}">
      <dsp:nvSpPr>
        <dsp:cNvPr id="0" name=""/>
        <dsp:cNvSpPr/>
      </dsp:nvSpPr>
      <dsp:spPr>
        <a:xfrm rot="16200000">
          <a:off x="3769011" y="1026191"/>
          <a:ext cx="210268" cy="3356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p>
      </dsp:txBody>
      <dsp:txXfrm rot="16200000">
        <a:off x="3769011" y="1026191"/>
        <a:ext cx="210268" cy="335681"/>
      </dsp:txXfrm>
    </dsp:sp>
    <dsp:sp modelId="{366C4623-8CAA-49BD-B1A3-14DC5962962B}">
      <dsp:nvSpPr>
        <dsp:cNvPr id="0" name=""/>
        <dsp:cNvSpPr/>
      </dsp:nvSpPr>
      <dsp:spPr>
        <a:xfrm>
          <a:off x="2983924" y="2417"/>
          <a:ext cx="1780442" cy="987297"/>
        </a:xfrm>
        <a:prstGeom prst="ellipse">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zh-TW" altLang="en-US" sz="2100" b="1" kern="1200" dirty="0" smtClean="0">
              <a:latin typeface="微軟正黑體" panose="020B0604030504040204" pitchFamily="34" charset="-120"/>
              <a:ea typeface="微軟正黑體" panose="020B0604030504040204" pitchFamily="34" charset="-120"/>
            </a:rPr>
            <a:t>專業提升</a:t>
          </a:r>
          <a:endParaRPr lang="zh-TW" altLang="en-US" sz="2100" b="1" kern="1200" dirty="0">
            <a:latin typeface="微軟正黑體" panose="020B0604030504040204" pitchFamily="34" charset="-120"/>
            <a:ea typeface="微軟正黑體" panose="020B0604030504040204" pitchFamily="34" charset="-120"/>
          </a:endParaRPr>
        </a:p>
      </dsp:txBody>
      <dsp:txXfrm>
        <a:off x="2983924" y="2417"/>
        <a:ext cx="1780442" cy="987297"/>
      </dsp:txXfrm>
    </dsp:sp>
    <dsp:sp modelId="{20F634E4-8A74-410C-890A-CA985CE25C13}">
      <dsp:nvSpPr>
        <dsp:cNvPr id="0" name=""/>
        <dsp:cNvSpPr/>
      </dsp:nvSpPr>
      <dsp:spPr>
        <a:xfrm rot="21564873">
          <a:off x="4454896" y="1705248"/>
          <a:ext cx="209924" cy="3356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p>
      </dsp:txBody>
      <dsp:txXfrm rot="21564873">
        <a:off x="4454896" y="1705248"/>
        <a:ext cx="209924" cy="335681"/>
      </dsp:txXfrm>
    </dsp:sp>
    <dsp:sp modelId="{6FCD9491-77D8-433C-9EEC-C46B3CEDCB57}">
      <dsp:nvSpPr>
        <dsp:cNvPr id="0" name=""/>
        <dsp:cNvSpPr/>
      </dsp:nvSpPr>
      <dsp:spPr>
        <a:xfrm>
          <a:off x="4763674" y="1368156"/>
          <a:ext cx="1800879" cy="987297"/>
        </a:xfrm>
        <a:prstGeom prst="ellipse">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zh-TW" altLang="en-US" sz="2100" b="1" kern="1200" dirty="0" smtClean="0">
              <a:latin typeface="微軟正黑體" panose="020B0604030504040204" pitchFamily="34" charset="-120"/>
              <a:ea typeface="微軟正黑體" panose="020B0604030504040204" pitchFamily="34" charset="-120"/>
            </a:rPr>
            <a:t>教學內容</a:t>
          </a:r>
          <a:endParaRPr lang="zh-TW" altLang="en-US" sz="2100" b="1" kern="1200" dirty="0">
            <a:latin typeface="微軟正黑體" panose="020B0604030504040204" pitchFamily="34" charset="-120"/>
            <a:ea typeface="微軟正黑體" panose="020B0604030504040204" pitchFamily="34" charset="-120"/>
          </a:endParaRPr>
        </a:p>
      </dsp:txBody>
      <dsp:txXfrm>
        <a:off x="4763674" y="1368156"/>
        <a:ext cx="1800879" cy="987297"/>
      </dsp:txXfrm>
    </dsp:sp>
    <dsp:sp modelId="{0D87705A-22B3-4F83-B9F9-0362B46A763D}">
      <dsp:nvSpPr>
        <dsp:cNvPr id="0" name=""/>
        <dsp:cNvSpPr/>
      </dsp:nvSpPr>
      <dsp:spPr>
        <a:xfrm rot="5400000">
          <a:off x="3769011" y="2398319"/>
          <a:ext cx="210268" cy="3356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p>
      </dsp:txBody>
      <dsp:txXfrm rot="5400000">
        <a:off x="3769011" y="2398319"/>
        <a:ext cx="210268" cy="335681"/>
      </dsp:txXfrm>
    </dsp:sp>
    <dsp:sp modelId="{099EE266-3E72-4314-A323-7A58ED3E08CA}">
      <dsp:nvSpPr>
        <dsp:cNvPr id="0" name=""/>
        <dsp:cNvSpPr/>
      </dsp:nvSpPr>
      <dsp:spPr>
        <a:xfrm>
          <a:off x="2964153" y="2770476"/>
          <a:ext cx="1819983" cy="987297"/>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zh-TW" altLang="en-US" sz="2100" b="1" kern="1200" dirty="0" smtClean="0">
              <a:latin typeface="微軟正黑體" panose="020B0604030504040204" pitchFamily="34" charset="-120"/>
              <a:ea typeface="微軟正黑體" panose="020B0604030504040204" pitchFamily="34" charset="-120"/>
            </a:rPr>
            <a:t>教學研究</a:t>
          </a:r>
          <a:endParaRPr lang="zh-TW" altLang="en-US" sz="2100" b="1" kern="1200" dirty="0">
            <a:latin typeface="微軟正黑體" panose="020B0604030504040204" pitchFamily="34" charset="-120"/>
            <a:ea typeface="微軟正黑體" panose="020B0604030504040204" pitchFamily="34" charset="-120"/>
          </a:endParaRPr>
        </a:p>
      </dsp:txBody>
      <dsp:txXfrm>
        <a:off x="2964153" y="2770476"/>
        <a:ext cx="1819983" cy="987297"/>
      </dsp:txXfrm>
    </dsp:sp>
    <dsp:sp modelId="{3D1EBBD1-8CE6-4A7B-8DC6-09E0D4831674}">
      <dsp:nvSpPr>
        <dsp:cNvPr id="0" name=""/>
        <dsp:cNvSpPr/>
      </dsp:nvSpPr>
      <dsp:spPr>
        <a:xfrm rot="10836396">
          <a:off x="3108779" y="1705168"/>
          <a:ext cx="192040" cy="3356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p>
      </dsp:txBody>
      <dsp:txXfrm rot="10836396">
        <a:off x="3108779" y="1705168"/>
        <a:ext cx="192040" cy="335681"/>
      </dsp:txXfrm>
    </dsp:sp>
    <dsp:sp modelId="{FFFD9A8B-F59B-4A97-9290-52B71FA4600E}">
      <dsp:nvSpPr>
        <dsp:cNvPr id="0" name=""/>
        <dsp:cNvSpPr/>
      </dsp:nvSpPr>
      <dsp:spPr>
        <a:xfrm>
          <a:off x="1274622" y="1368155"/>
          <a:ext cx="1743734" cy="987297"/>
        </a:xfrm>
        <a:prstGeom prst="ellipse">
          <a:avLst/>
        </a:prstGeom>
        <a:solidFill>
          <a:srgbClr val="CC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zh-TW" altLang="en-US" sz="2100" b="1" kern="1200" dirty="0" smtClean="0">
              <a:latin typeface="微軟正黑體" panose="020B0604030504040204" pitchFamily="34" charset="-120"/>
              <a:ea typeface="微軟正黑體" panose="020B0604030504040204" pitchFamily="34" charset="-120"/>
            </a:rPr>
            <a:t>學生參與</a:t>
          </a:r>
          <a:endParaRPr lang="zh-TW" altLang="en-US" sz="2100" b="1" kern="1200" dirty="0">
            <a:latin typeface="微軟正黑體" panose="020B0604030504040204" pitchFamily="34" charset="-120"/>
            <a:ea typeface="微軟正黑體" panose="020B0604030504040204" pitchFamily="34" charset="-120"/>
          </a:endParaRPr>
        </a:p>
      </dsp:txBody>
      <dsp:txXfrm>
        <a:off x="1274622" y="1368155"/>
        <a:ext cx="1743734" cy="987297"/>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6D527F-AD56-475F-8431-4D359383565E}">
      <dsp:nvSpPr>
        <dsp:cNvPr id="0" name=""/>
        <dsp:cNvSpPr/>
      </dsp:nvSpPr>
      <dsp:spPr>
        <a:xfrm flipV="1">
          <a:off x="4106537" y="0"/>
          <a:ext cx="3649057" cy="719999"/>
        </a:xfrm>
        <a:prstGeom prst="ellipse">
          <a:avLst/>
        </a:prstGeom>
        <a:solidFill>
          <a:srgbClr val="00B0F0">
            <a:alpha val="40000"/>
          </a:srgbClr>
        </a:solidFill>
        <a:ln>
          <a:noFill/>
        </a:ln>
        <a:effectLst/>
      </dsp:spPr>
      <dsp:style>
        <a:lnRef idx="0">
          <a:scrgbClr r="0" g="0" b="0"/>
        </a:lnRef>
        <a:fillRef idx="1">
          <a:scrgbClr r="0" g="0" b="0"/>
        </a:fillRef>
        <a:effectRef idx="0">
          <a:scrgbClr r="0" g="0" b="0"/>
        </a:effectRef>
        <a:fontRef idx="minor"/>
      </dsp:style>
    </dsp:sp>
    <dsp:sp modelId="{8C620700-AB1C-4CC8-BD2A-6C681170BDD1}">
      <dsp:nvSpPr>
        <dsp:cNvPr id="0" name=""/>
        <dsp:cNvSpPr/>
      </dsp:nvSpPr>
      <dsp:spPr>
        <a:xfrm>
          <a:off x="5754983" y="2179795"/>
          <a:ext cx="509170" cy="506704"/>
        </a:xfrm>
        <a:prstGeom prst="downArrow">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73FFCF-8455-4F59-9CD9-59F8C86E86A7}">
      <dsp:nvSpPr>
        <dsp:cNvPr id="0" name=""/>
        <dsp:cNvSpPr/>
      </dsp:nvSpPr>
      <dsp:spPr>
        <a:xfrm>
          <a:off x="216026" y="2218448"/>
          <a:ext cx="4143598" cy="1568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zh-TW" altLang="en-US" sz="3200" kern="1200" dirty="0" smtClean="0">
              <a:latin typeface="標楷體" panose="03000509000000000000" pitchFamily="65" charset="-120"/>
              <a:ea typeface="標楷體" panose="03000509000000000000" pitchFamily="65" charset="-120"/>
            </a:rPr>
            <a:t>如何幫助學生學習</a:t>
          </a:r>
          <a:r>
            <a:rPr lang="en-US" altLang="zh-TW" sz="3200" kern="1200" dirty="0" smtClean="0">
              <a:latin typeface="新細明體"/>
              <a:ea typeface="新細明體"/>
            </a:rPr>
            <a:t>–</a:t>
          </a:r>
        </a:p>
        <a:p>
          <a:pPr lvl="0" algn="ctr" defTabSz="1422400">
            <a:lnSpc>
              <a:spcPct val="90000"/>
            </a:lnSpc>
            <a:spcBef>
              <a:spcPct val="0"/>
            </a:spcBef>
            <a:spcAft>
              <a:spcPct val="35000"/>
            </a:spcAft>
          </a:pPr>
          <a:r>
            <a:rPr lang="zh-TW" altLang="en-US" sz="3200" b="1" kern="1200" dirty="0" smtClean="0">
              <a:solidFill>
                <a:srgbClr val="FF0000"/>
              </a:solidFill>
              <a:latin typeface="新細明體"/>
              <a:ea typeface="新細明體"/>
            </a:rPr>
            <a:t>教學實務研究</a:t>
          </a:r>
          <a:endParaRPr lang="zh-TW" altLang="en-US" sz="3200" b="1" kern="1200" dirty="0">
            <a:solidFill>
              <a:srgbClr val="FF0000"/>
            </a:solidFill>
            <a:latin typeface="標楷體" panose="03000509000000000000" pitchFamily="65" charset="-120"/>
            <a:ea typeface="標楷體" panose="03000509000000000000" pitchFamily="65" charset="-120"/>
          </a:endParaRPr>
        </a:p>
      </dsp:txBody>
      <dsp:txXfrm>
        <a:off x="216026" y="2218448"/>
        <a:ext cx="4143598" cy="1568704"/>
      </dsp:txXfrm>
    </dsp:sp>
    <dsp:sp modelId="{3664BC6F-D8CE-4B2E-AEE1-274F1743382B}">
      <dsp:nvSpPr>
        <dsp:cNvPr id="0" name=""/>
        <dsp:cNvSpPr/>
      </dsp:nvSpPr>
      <dsp:spPr>
        <a:xfrm>
          <a:off x="5616620" y="582608"/>
          <a:ext cx="1261598" cy="1276033"/>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zh-TW" altLang="en-US" sz="2700" b="1" kern="1200" dirty="0" smtClean="0"/>
            <a:t>知識社群</a:t>
          </a:r>
          <a:endParaRPr lang="zh-TW" altLang="en-US" sz="2700" b="1" kern="1200" dirty="0"/>
        </a:p>
      </dsp:txBody>
      <dsp:txXfrm>
        <a:off x="5616620" y="582608"/>
        <a:ext cx="1261598" cy="1276033"/>
      </dsp:txXfrm>
    </dsp:sp>
    <dsp:sp modelId="{CDCFA0B1-F526-4E58-B4D5-5670AA8F4D09}">
      <dsp:nvSpPr>
        <dsp:cNvPr id="0" name=""/>
        <dsp:cNvSpPr/>
      </dsp:nvSpPr>
      <dsp:spPr>
        <a:xfrm>
          <a:off x="1152133" y="398998"/>
          <a:ext cx="2281021" cy="1272927"/>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zh-TW" altLang="en-US" sz="2700" b="1" kern="1200" dirty="0" smtClean="0"/>
            <a:t>社會改良</a:t>
          </a:r>
          <a:endParaRPr lang="en-US" altLang="zh-TW" sz="2700" b="1" kern="1200" dirty="0" smtClean="0"/>
        </a:p>
      </dsp:txBody>
      <dsp:txXfrm>
        <a:off x="1152133" y="398998"/>
        <a:ext cx="2281021" cy="1272927"/>
      </dsp:txXfrm>
    </dsp:sp>
    <dsp:sp modelId="{0781026C-6CA6-4415-B24B-1C08A513600C}">
      <dsp:nvSpPr>
        <dsp:cNvPr id="0" name=""/>
        <dsp:cNvSpPr/>
      </dsp:nvSpPr>
      <dsp:spPr>
        <a:xfrm>
          <a:off x="5328591" y="2764902"/>
          <a:ext cx="1416946" cy="1679398"/>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zh-TW" altLang="en-US" sz="2700" b="1" kern="1200" dirty="0" smtClean="0"/>
            <a:t>人才培育</a:t>
          </a:r>
          <a:endParaRPr lang="zh-TW" altLang="en-US" sz="2700" b="1" kern="1200" dirty="0"/>
        </a:p>
      </dsp:txBody>
      <dsp:txXfrm>
        <a:off x="5328591" y="2764902"/>
        <a:ext cx="1416946" cy="1679398"/>
      </dsp:txXfrm>
    </dsp:sp>
    <dsp:sp modelId="{0C0E78DB-FD30-40D2-996F-4B19C09C8F12}">
      <dsp:nvSpPr>
        <dsp:cNvPr id="0" name=""/>
        <dsp:cNvSpPr/>
      </dsp:nvSpPr>
      <dsp:spPr>
        <a:xfrm>
          <a:off x="4436835" y="0"/>
          <a:ext cx="3047506" cy="2073601"/>
        </a:xfrm>
        <a:prstGeom prst="funnel">
          <a:avLst/>
        </a:prstGeom>
        <a:solidFill>
          <a:schemeClr val="lt1">
            <a:alpha val="40000"/>
            <a:hueOff val="0"/>
            <a:satOff val="0"/>
            <a:lumOff val="0"/>
            <a:alphaOff val="0"/>
          </a:schemeClr>
        </a:solidFill>
        <a:ln w="9525" cap="flat" cmpd="sng" algn="ctr">
          <a:solidFill>
            <a:srgbClr val="002060"/>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214F6CC-06EC-41B1-8AE2-79ED36EDDD27}">
      <dsp:nvSpPr>
        <dsp:cNvPr id="0" name=""/>
        <dsp:cNvSpPr/>
      </dsp:nvSpPr>
      <dsp:spPr>
        <a:xfrm>
          <a:off x="6961" y="0"/>
          <a:ext cx="2080778" cy="663847"/>
        </a:xfrm>
        <a:prstGeom prst="roundRect">
          <a:avLst>
            <a:gd name="adj" fmla="val 10000"/>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b="1" kern="1200" dirty="0" smtClean="0">
              <a:latin typeface="微軟正黑體" panose="020B0604030504040204" pitchFamily="34" charset="-120"/>
              <a:ea typeface="微軟正黑體" panose="020B0604030504040204" pitchFamily="34" charset="-120"/>
            </a:rPr>
            <a:t>教學升等制度</a:t>
          </a:r>
          <a:endParaRPr lang="zh-TW" altLang="en-US" sz="2200" b="1" kern="1200" dirty="0">
            <a:latin typeface="微軟正黑體" panose="020B0604030504040204" pitchFamily="34" charset="-120"/>
            <a:ea typeface="微軟正黑體" panose="020B0604030504040204" pitchFamily="34" charset="-120"/>
          </a:endParaRPr>
        </a:p>
      </dsp:txBody>
      <dsp:txXfrm>
        <a:off x="6961" y="0"/>
        <a:ext cx="2080778" cy="663847"/>
      </dsp:txXfrm>
    </dsp:sp>
    <dsp:sp modelId="{35A804A5-F3CF-4285-A3E7-4F504B8C2C6D}">
      <dsp:nvSpPr>
        <dsp:cNvPr id="0" name=""/>
        <dsp:cNvSpPr/>
      </dsp:nvSpPr>
      <dsp:spPr>
        <a:xfrm>
          <a:off x="2295817" y="73907"/>
          <a:ext cx="441124" cy="5160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p>
      </dsp:txBody>
      <dsp:txXfrm>
        <a:off x="2295817" y="73907"/>
        <a:ext cx="441124" cy="516032"/>
      </dsp:txXfrm>
    </dsp:sp>
    <dsp:sp modelId="{C2930129-A6AA-468D-A845-E1B642397E5C}">
      <dsp:nvSpPr>
        <dsp:cNvPr id="0" name=""/>
        <dsp:cNvSpPr/>
      </dsp:nvSpPr>
      <dsp:spPr>
        <a:xfrm>
          <a:off x="2920050" y="0"/>
          <a:ext cx="2080778" cy="663847"/>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b="1" kern="1200" dirty="0" smtClean="0">
              <a:latin typeface="微軟正黑體" panose="020B0604030504040204" pitchFamily="34" charset="-120"/>
              <a:ea typeface="微軟正黑體" panose="020B0604030504040204" pitchFamily="34" charset="-120"/>
            </a:rPr>
            <a:t>教學實務投入</a:t>
          </a:r>
          <a:endParaRPr lang="zh-TW" altLang="en-US" sz="2200" b="1" kern="1200" dirty="0">
            <a:latin typeface="微軟正黑體" panose="020B0604030504040204" pitchFamily="34" charset="-120"/>
            <a:ea typeface="微軟正黑體" panose="020B0604030504040204" pitchFamily="34" charset="-120"/>
          </a:endParaRPr>
        </a:p>
      </dsp:txBody>
      <dsp:txXfrm>
        <a:off x="2920050" y="0"/>
        <a:ext cx="2080778" cy="663847"/>
      </dsp:txXfrm>
    </dsp:sp>
    <dsp:sp modelId="{1BC75E14-1BF0-4468-8CDE-23D4B28068D5}">
      <dsp:nvSpPr>
        <dsp:cNvPr id="0" name=""/>
        <dsp:cNvSpPr/>
      </dsp:nvSpPr>
      <dsp:spPr>
        <a:xfrm>
          <a:off x="5208906" y="73907"/>
          <a:ext cx="441124" cy="5160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p>
      </dsp:txBody>
      <dsp:txXfrm>
        <a:off x="5208906" y="73907"/>
        <a:ext cx="441124" cy="516032"/>
      </dsp:txXfrm>
    </dsp:sp>
    <dsp:sp modelId="{77B25EFA-1A35-406E-87E2-56043E90B6CB}">
      <dsp:nvSpPr>
        <dsp:cNvPr id="0" name=""/>
        <dsp:cNvSpPr/>
      </dsp:nvSpPr>
      <dsp:spPr>
        <a:xfrm>
          <a:off x="5833140" y="0"/>
          <a:ext cx="2080778" cy="663847"/>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b="1" kern="1200" dirty="0" smtClean="0">
              <a:latin typeface="微軟正黑體" panose="020B0604030504040204" pitchFamily="34" charset="-120"/>
              <a:ea typeface="微軟正黑體" panose="020B0604030504040204" pitchFamily="34" charset="-120"/>
            </a:rPr>
            <a:t>弱勢學習輔助</a:t>
          </a:r>
          <a:endParaRPr lang="zh-TW" altLang="en-US" sz="2200" b="1" kern="1200" dirty="0">
            <a:latin typeface="微軟正黑體" panose="020B0604030504040204" pitchFamily="34" charset="-120"/>
            <a:ea typeface="微軟正黑體" panose="020B0604030504040204" pitchFamily="34" charset="-120"/>
          </a:endParaRPr>
        </a:p>
      </dsp:txBody>
      <dsp:txXfrm>
        <a:off x="5833140" y="0"/>
        <a:ext cx="2080778" cy="663847"/>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B7CE828-6D4F-4226-BF6B-25BC0327ADBA}">
      <dsp:nvSpPr>
        <dsp:cNvPr id="0" name=""/>
        <dsp:cNvSpPr/>
      </dsp:nvSpPr>
      <dsp:spPr>
        <a:xfrm>
          <a:off x="201628" y="269384"/>
          <a:ext cx="2016558" cy="2034871"/>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zh-TW" altLang="en-US" sz="4000" b="1" kern="1200" dirty="0" smtClean="0">
              <a:latin typeface="微軟正黑體" panose="020B0604030504040204" pitchFamily="34" charset="-120"/>
              <a:ea typeface="微軟正黑體" panose="020B0604030504040204" pitchFamily="34" charset="-120"/>
            </a:rPr>
            <a:t>學科  專業</a:t>
          </a:r>
          <a:endParaRPr lang="zh-TW" altLang="en-US" sz="4000" b="1" kern="1200" dirty="0">
            <a:latin typeface="微軟正黑體" panose="020B0604030504040204" pitchFamily="34" charset="-120"/>
            <a:ea typeface="微軟正黑體" panose="020B0604030504040204" pitchFamily="34" charset="-120"/>
          </a:endParaRPr>
        </a:p>
      </dsp:txBody>
      <dsp:txXfrm>
        <a:off x="201628" y="269384"/>
        <a:ext cx="2016558" cy="2034871"/>
      </dsp:txXfrm>
    </dsp:sp>
    <dsp:sp modelId="{79FF9422-A76D-4D18-8761-3AFD17EA95BB}">
      <dsp:nvSpPr>
        <dsp:cNvPr id="0" name=""/>
        <dsp:cNvSpPr/>
      </dsp:nvSpPr>
      <dsp:spPr>
        <a:xfrm>
          <a:off x="2297406" y="1003894"/>
          <a:ext cx="565851" cy="565851"/>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TW" altLang="en-US" sz="900" kern="1200"/>
        </a:p>
      </dsp:txBody>
      <dsp:txXfrm>
        <a:off x="2297406" y="1003894"/>
        <a:ext cx="565851" cy="565851"/>
      </dsp:txXfrm>
    </dsp:sp>
    <dsp:sp modelId="{10318FC5-55C7-405C-87B1-491357948D23}">
      <dsp:nvSpPr>
        <dsp:cNvPr id="0" name=""/>
        <dsp:cNvSpPr/>
      </dsp:nvSpPr>
      <dsp:spPr>
        <a:xfrm>
          <a:off x="2942477" y="553051"/>
          <a:ext cx="1452121" cy="1467536"/>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zh-TW" altLang="en-US" sz="3100" kern="1200" dirty="0" smtClean="0">
              <a:latin typeface="標楷體" panose="03000509000000000000" pitchFamily="65" charset="-120"/>
              <a:ea typeface="標楷體" panose="03000509000000000000" pitchFamily="65" charset="-120"/>
            </a:rPr>
            <a:t>教學專業</a:t>
          </a:r>
          <a:endParaRPr lang="zh-TW" altLang="en-US" sz="3100" kern="1200" dirty="0">
            <a:latin typeface="標楷體" panose="03000509000000000000" pitchFamily="65" charset="-120"/>
            <a:ea typeface="標楷體" panose="03000509000000000000" pitchFamily="65" charset="-120"/>
          </a:endParaRPr>
        </a:p>
      </dsp:txBody>
      <dsp:txXfrm>
        <a:off x="2942477" y="553051"/>
        <a:ext cx="1452121" cy="1467536"/>
      </dsp:txXfrm>
    </dsp:sp>
    <dsp:sp modelId="{665520C0-2F9E-4939-A6F7-8126F4EDEBCC}">
      <dsp:nvSpPr>
        <dsp:cNvPr id="0" name=""/>
        <dsp:cNvSpPr/>
      </dsp:nvSpPr>
      <dsp:spPr>
        <a:xfrm>
          <a:off x="4473818" y="1003894"/>
          <a:ext cx="565851" cy="565851"/>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zh-TW" altLang="en-US" sz="2300" kern="1200"/>
        </a:p>
      </dsp:txBody>
      <dsp:txXfrm>
        <a:off x="4473818" y="1003894"/>
        <a:ext cx="565851" cy="565851"/>
      </dsp:txXfrm>
    </dsp:sp>
    <dsp:sp modelId="{099FF376-ACD8-4338-A9BF-667A00AA469B}">
      <dsp:nvSpPr>
        <dsp:cNvPr id="0" name=""/>
        <dsp:cNvSpPr/>
      </dsp:nvSpPr>
      <dsp:spPr>
        <a:xfrm>
          <a:off x="5118889" y="873"/>
          <a:ext cx="2600361" cy="2571893"/>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b="1" kern="1200" dirty="0" smtClean="0">
              <a:latin typeface="微軟正黑體" panose="020B0604030504040204" pitchFamily="34" charset="-120"/>
              <a:ea typeface="微軟正黑體" panose="020B0604030504040204" pitchFamily="34" charset="-120"/>
            </a:rPr>
            <a:t>教學實務</a:t>
          </a:r>
          <a:r>
            <a:rPr lang="zh-TW" altLang="en-US" sz="3200" b="1" kern="1200" dirty="0" smtClean="0"/>
            <a:t>研        究</a:t>
          </a:r>
          <a:endParaRPr lang="zh-TW" altLang="en-US" sz="3200" b="1" kern="1200" dirty="0"/>
        </a:p>
      </dsp:txBody>
      <dsp:txXfrm>
        <a:off x="5118889" y="873"/>
        <a:ext cx="2600361" cy="2571893"/>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26BFE4A-604E-45AA-98C4-E996AC49B68E}">
      <dsp:nvSpPr>
        <dsp:cNvPr id="0" name=""/>
        <dsp:cNvSpPr/>
      </dsp:nvSpPr>
      <dsp:spPr>
        <a:xfrm>
          <a:off x="1656186" y="1343613"/>
          <a:ext cx="1584171" cy="1564843"/>
        </a:xfrm>
        <a:prstGeom prst="ellipse">
          <a:avLst/>
        </a:prstGeom>
        <a:gradFill rotWithShape="0">
          <a:gsLst>
            <a:gs pos="0">
              <a:srgbClr val="0070C0"/>
            </a:gs>
            <a:gs pos="25000">
              <a:srgbClr val="FF6633"/>
            </a:gs>
            <a:gs pos="50000">
              <a:srgbClr val="FFFF00"/>
            </a:gs>
            <a:gs pos="75000">
              <a:srgbClr val="01A78F"/>
            </a:gs>
            <a:gs pos="92912">
              <a:srgbClr val="2579DF"/>
            </a:gs>
            <a:gs pos="85825">
              <a:srgbClr val="FF0000"/>
            </a:gs>
            <a:gs pos="100000">
              <a:srgbClr val="3366FF"/>
            </a:gs>
          </a:gsLst>
          <a:lin ang="5400000" scaled="0"/>
        </a:gra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b="1" kern="1200" dirty="0" smtClean="0">
              <a:solidFill>
                <a:srgbClr val="002060"/>
              </a:solidFill>
              <a:latin typeface="標楷體" panose="03000509000000000000" pitchFamily="65" charset="-120"/>
              <a:ea typeface="標楷體" panose="03000509000000000000" pitchFamily="65" charset="-120"/>
            </a:rPr>
            <a:t>教學實務</a:t>
          </a:r>
          <a:r>
            <a:rPr lang="zh-TW" altLang="en-US" sz="2000" b="1" kern="1200" dirty="0" smtClean="0">
              <a:solidFill>
                <a:srgbClr val="C00000"/>
              </a:solidFill>
              <a:latin typeface="標楷體" panose="03000509000000000000" pitchFamily="65" charset="-120"/>
              <a:ea typeface="標楷體" panose="03000509000000000000" pitchFamily="65" charset="-120"/>
            </a:rPr>
            <a:t>研究素材</a:t>
          </a:r>
          <a:endParaRPr lang="zh-TW" altLang="en-US" sz="2000" b="1" kern="1200" dirty="0">
            <a:solidFill>
              <a:srgbClr val="C00000"/>
            </a:solidFill>
            <a:latin typeface="標楷體" panose="03000509000000000000" pitchFamily="65" charset="-120"/>
            <a:ea typeface="標楷體" panose="03000509000000000000" pitchFamily="65" charset="-120"/>
          </a:endParaRPr>
        </a:p>
      </dsp:txBody>
      <dsp:txXfrm>
        <a:off x="1656186" y="1343613"/>
        <a:ext cx="1584171" cy="1564843"/>
      </dsp:txXfrm>
    </dsp:sp>
    <dsp:sp modelId="{B4CD978A-A145-421A-86EE-E8A9436C6F06}">
      <dsp:nvSpPr>
        <dsp:cNvPr id="0" name=""/>
        <dsp:cNvSpPr/>
      </dsp:nvSpPr>
      <dsp:spPr>
        <a:xfrm rot="16200000">
          <a:off x="2311742" y="1187702"/>
          <a:ext cx="273059" cy="38762"/>
        </a:xfrm>
        <a:custGeom>
          <a:avLst/>
          <a:gdLst/>
          <a:ahLst/>
          <a:cxnLst/>
          <a:rect l="0" t="0" r="0" b="0"/>
          <a:pathLst>
            <a:path>
              <a:moveTo>
                <a:pt x="0" y="19381"/>
              </a:moveTo>
              <a:lnTo>
                <a:pt x="273059" y="193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6200000">
        <a:off x="2441445" y="1200257"/>
        <a:ext cx="13652" cy="13652"/>
      </dsp:txXfrm>
    </dsp:sp>
    <dsp:sp modelId="{927EDA65-6C0F-4C3B-A4B1-DD3EB1769318}">
      <dsp:nvSpPr>
        <dsp:cNvPr id="0" name=""/>
        <dsp:cNvSpPr/>
      </dsp:nvSpPr>
      <dsp:spPr>
        <a:xfrm>
          <a:off x="1921047" y="16106"/>
          <a:ext cx="1054448" cy="1054448"/>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TW" sz="1400" kern="1200" dirty="0" smtClean="0"/>
            <a:t>UCAN</a:t>
          </a:r>
          <a:r>
            <a:rPr lang="zh-TW" altLang="en-US" sz="1400" kern="1200" dirty="0" smtClean="0"/>
            <a:t>測驗</a:t>
          </a:r>
          <a:r>
            <a:rPr lang="en-US" altLang="zh-TW" sz="1400" kern="1200" dirty="0" smtClean="0"/>
            <a:t>data</a:t>
          </a:r>
          <a:endParaRPr lang="zh-TW" altLang="en-US" sz="1400" kern="1200" dirty="0"/>
        </a:p>
      </dsp:txBody>
      <dsp:txXfrm>
        <a:off x="1921047" y="16106"/>
        <a:ext cx="1054448" cy="1054448"/>
      </dsp:txXfrm>
    </dsp:sp>
    <dsp:sp modelId="{A821C1A9-DA76-41FC-9A0A-E951822666ED}">
      <dsp:nvSpPr>
        <dsp:cNvPr id="0" name=""/>
        <dsp:cNvSpPr/>
      </dsp:nvSpPr>
      <dsp:spPr>
        <a:xfrm rot="19285714">
          <a:off x="3035432" y="1531868"/>
          <a:ext cx="267194" cy="38762"/>
        </a:xfrm>
        <a:custGeom>
          <a:avLst/>
          <a:gdLst/>
          <a:ahLst/>
          <a:cxnLst/>
          <a:rect l="0" t="0" r="0" b="0"/>
          <a:pathLst>
            <a:path>
              <a:moveTo>
                <a:pt x="0" y="19381"/>
              </a:moveTo>
              <a:lnTo>
                <a:pt x="267194" y="193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9285714">
        <a:off x="3162349" y="1544570"/>
        <a:ext cx="13359" cy="13359"/>
      </dsp:txXfrm>
    </dsp:sp>
    <dsp:sp modelId="{BA1229DB-020F-4AB5-9EA1-230AED93E743}">
      <dsp:nvSpPr>
        <dsp:cNvPr id="0" name=""/>
        <dsp:cNvSpPr/>
      </dsp:nvSpPr>
      <dsp:spPr>
        <a:xfrm>
          <a:off x="3158456" y="612010"/>
          <a:ext cx="1054448" cy="1054448"/>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TW" altLang="en-US" sz="1400" b="1" kern="1200" dirty="0" smtClean="0">
              <a:latin typeface="微軟正黑體" panose="020B0604030504040204" pitchFamily="34" charset="-120"/>
              <a:ea typeface="微軟正黑體" panose="020B0604030504040204" pitchFamily="34" charset="-120"/>
            </a:rPr>
            <a:t>學生學習追蹤資料</a:t>
          </a:r>
          <a:endParaRPr lang="zh-TW" altLang="en-US" sz="1400" b="1" kern="1200" dirty="0">
            <a:latin typeface="微軟正黑體" panose="020B0604030504040204" pitchFamily="34" charset="-120"/>
            <a:ea typeface="微軟正黑體" panose="020B0604030504040204" pitchFamily="34" charset="-120"/>
          </a:endParaRPr>
        </a:p>
      </dsp:txBody>
      <dsp:txXfrm>
        <a:off x="3158456" y="612010"/>
        <a:ext cx="1054448" cy="1054448"/>
      </dsp:txXfrm>
    </dsp:sp>
    <dsp:sp modelId="{A009E15B-C857-4F29-B7C9-95EA6A9BD350}">
      <dsp:nvSpPr>
        <dsp:cNvPr id="0" name=""/>
        <dsp:cNvSpPr/>
      </dsp:nvSpPr>
      <dsp:spPr>
        <a:xfrm rot="771429">
          <a:off x="3216715" y="2312160"/>
          <a:ext cx="263882" cy="38762"/>
        </a:xfrm>
        <a:custGeom>
          <a:avLst/>
          <a:gdLst/>
          <a:ahLst/>
          <a:cxnLst/>
          <a:rect l="0" t="0" r="0" b="0"/>
          <a:pathLst>
            <a:path>
              <a:moveTo>
                <a:pt x="0" y="19381"/>
              </a:moveTo>
              <a:lnTo>
                <a:pt x="263882" y="193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771429">
        <a:off x="3342059" y="2324944"/>
        <a:ext cx="13194" cy="13194"/>
      </dsp:txXfrm>
    </dsp:sp>
    <dsp:sp modelId="{5D4925A3-5881-409A-B855-A47CAFB9FB0B}">
      <dsp:nvSpPr>
        <dsp:cNvPr id="0" name=""/>
        <dsp:cNvSpPr/>
      </dsp:nvSpPr>
      <dsp:spPr>
        <a:xfrm>
          <a:off x="3464071" y="1950995"/>
          <a:ext cx="1054448" cy="1054448"/>
        </a:xfrm>
        <a:prstGeom prst="ellipse">
          <a:avLst/>
        </a:prstGeom>
        <a:solidFill>
          <a:srgbClr val="0058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TW" altLang="en-US" sz="1400" kern="1200" dirty="0" smtClean="0">
              <a:latin typeface="微軟正黑體" panose="020B0604030504040204" pitchFamily="34" charset="-120"/>
              <a:ea typeface="微軟正黑體" panose="020B0604030504040204" pitchFamily="34" charset="-120"/>
            </a:rPr>
            <a:t>教學創新發展計畫</a:t>
          </a:r>
          <a:endParaRPr lang="zh-TW" altLang="en-US" sz="1400" kern="1200" dirty="0">
            <a:latin typeface="微軟正黑體" panose="020B0604030504040204" pitchFamily="34" charset="-120"/>
            <a:ea typeface="微軟正黑體" panose="020B0604030504040204" pitchFamily="34" charset="-120"/>
          </a:endParaRPr>
        </a:p>
      </dsp:txBody>
      <dsp:txXfrm>
        <a:off x="3464071" y="1950995"/>
        <a:ext cx="1054448" cy="1054448"/>
      </dsp:txXfrm>
    </dsp:sp>
    <dsp:sp modelId="{CC80EDF2-4E8F-4955-9FC6-598C7B970C39}">
      <dsp:nvSpPr>
        <dsp:cNvPr id="0" name=""/>
        <dsp:cNvSpPr/>
      </dsp:nvSpPr>
      <dsp:spPr>
        <a:xfrm rot="3857143">
          <a:off x="2711745" y="2935407"/>
          <a:ext cx="271266" cy="38762"/>
        </a:xfrm>
        <a:custGeom>
          <a:avLst/>
          <a:gdLst/>
          <a:ahLst/>
          <a:cxnLst/>
          <a:rect l="0" t="0" r="0" b="0"/>
          <a:pathLst>
            <a:path>
              <a:moveTo>
                <a:pt x="0" y="19381"/>
              </a:moveTo>
              <a:lnTo>
                <a:pt x="271266" y="193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3857143">
        <a:off x="2840597" y="2948007"/>
        <a:ext cx="13563" cy="13563"/>
      </dsp:txXfrm>
    </dsp:sp>
    <dsp:sp modelId="{65D9E752-9AE9-4001-B3C9-DF66D3B98A24}">
      <dsp:nvSpPr>
        <dsp:cNvPr id="0" name=""/>
        <dsp:cNvSpPr/>
      </dsp:nvSpPr>
      <dsp:spPr>
        <a:xfrm>
          <a:off x="2607757" y="3024778"/>
          <a:ext cx="1054448" cy="1054448"/>
        </a:xfrm>
        <a:prstGeom prst="ellipse">
          <a:avLst/>
        </a:prstGeom>
        <a:solidFill>
          <a:srgbClr val="00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TW" altLang="en-US" sz="1400" kern="1200" dirty="0" smtClean="0">
              <a:latin typeface="微軟正黑體" panose="020B0604030504040204" pitchFamily="34" charset="-120"/>
              <a:ea typeface="微軟正黑體" panose="020B0604030504040204" pitchFamily="34" charset="-120"/>
            </a:rPr>
            <a:t>教師個別行動研究</a:t>
          </a:r>
          <a:endParaRPr lang="zh-TW" altLang="en-US" sz="1400" kern="1200" dirty="0">
            <a:latin typeface="微軟正黑體" panose="020B0604030504040204" pitchFamily="34" charset="-120"/>
            <a:ea typeface="微軟正黑體" panose="020B0604030504040204" pitchFamily="34" charset="-120"/>
          </a:endParaRPr>
        </a:p>
      </dsp:txBody>
      <dsp:txXfrm>
        <a:off x="2607757" y="3024778"/>
        <a:ext cx="1054448" cy="1054448"/>
      </dsp:txXfrm>
    </dsp:sp>
    <dsp:sp modelId="{3F5FD815-B0CF-40CA-B60A-E462A6E5F10A}">
      <dsp:nvSpPr>
        <dsp:cNvPr id="0" name=""/>
        <dsp:cNvSpPr/>
      </dsp:nvSpPr>
      <dsp:spPr>
        <a:xfrm rot="6942857">
          <a:off x="1913531" y="2935407"/>
          <a:ext cx="271266" cy="38762"/>
        </a:xfrm>
        <a:custGeom>
          <a:avLst/>
          <a:gdLst/>
          <a:ahLst/>
          <a:cxnLst/>
          <a:rect l="0" t="0" r="0" b="0"/>
          <a:pathLst>
            <a:path>
              <a:moveTo>
                <a:pt x="0" y="19381"/>
              </a:moveTo>
              <a:lnTo>
                <a:pt x="271266" y="193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6942857">
        <a:off x="2042383" y="2948007"/>
        <a:ext cx="13563" cy="13563"/>
      </dsp:txXfrm>
    </dsp:sp>
    <dsp:sp modelId="{024CE52F-4AB5-467E-ACB9-5156848CCCA1}">
      <dsp:nvSpPr>
        <dsp:cNvPr id="0" name=""/>
        <dsp:cNvSpPr/>
      </dsp:nvSpPr>
      <dsp:spPr>
        <a:xfrm>
          <a:off x="1234338" y="3024778"/>
          <a:ext cx="1054448" cy="1054448"/>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TW" altLang="en-US" sz="1400" b="1" kern="1200" dirty="0" smtClean="0">
              <a:latin typeface="微軟正黑體" panose="020B0604030504040204" pitchFamily="34" charset="-120"/>
              <a:ea typeface="微軟正黑體" panose="020B0604030504040204" pitchFamily="34" charset="-120"/>
            </a:rPr>
            <a:t>學理研究教學應用</a:t>
          </a:r>
          <a:endParaRPr lang="zh-TW" altLang="en-US" sz="1400" b="1" kern="1200" dirty="0">
            <a:latin typeface="微軟正黑體" panose="020B0604030504040204" pitchFamily="34" charset="-120"/>
            <a:ea typeface="微軟正黑體" panose="020B0604030504040204" pitchFamily="34" charset="-120"/>
          </a:endParaRPr>
        </a:p>
      </dsp:txBody>
      <dsp:txXfrm>
        <a:off x="1234338" y="3024778"/>
        <a:ext cx="1054448" cy="1054448"/>
      </dsp:txXfrm>
    </dsp:sp>
    <dsp:sp modelId="{19536A91-AA07-4830-8E9B-93876A7C14CD}">
      <dsp:nvSpPr>
        <dsp:cNvPr id="0" name=""/>
        <dsp:cNvSpPr/>
      </dsp:nvSpPr>
      <dsp:spPr>
        <a:xfrm rot="12956806">
          <a:off x="1497222" y="1542263"/>
          <a:ext cx="345426" cy="38762"/>
        </a:xfrm>
        <a:custGeom>
          <a:avLst/>
          <a:gdLst/>
          <a:ahLst/>
          <a:cxnLst/>
          <a:rect l="0" t="0" r="0" b="0"/>
          <a:pathLst>
            <a:path>
              <a:moveTo>
                <a:pt x="0" y="19381"/>
              </a:moveTo>
              <a:lnTo>
                <a:pt x="345426" y="193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2956806">
        <a:off x="1661299" y="1553008"/>
        <a:ext cx="17271" cy="17271"/>
      </dsp:txXfrm>
    </dsp:sp>
    <dsp:sp modelId="{820409C5-BC77-4468-A2A8-9803FEA325B1}">
      <dsp:nvSpPr>
        <dsp:cNvPr id="0" name=""/>
        <dsp:cNvSpPr/>
      </dsp:nvSpPr>
      <dsp:spPr>
        <a:xfrm>
          <a:off x="576068" y="623533"/>
          <a:ext cx="1054448" cy="1054448"/>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TW" altLang="en-US" sz="1400" b="1" kern="1200" dirty="0" smtClean="0">
              <a:latin typeface="微軟正黑體" panose="020B0604030504040204" pitchFamily="34" charset="-120"/>
              <a:ea typeface="微軟正黑體" panose="020B0604030504040204" pitchFamily="34" charset="-120"/>
            </a:rPr>
            <a:t>院系調查測驗資料</a:t>
          </a:r>
          <a:endParaRPr lang="zh-TW" altLang="en-US" sz="1400" b="1" kern="1200" dirty="0">
            <a:latin typeface="微軟正黑體" panose="020B0604030504040204" pitchFamily="34" charset="-120"/>
            <a:ea typeface="微軟正黑體" panose="020B0604030504040204" pitchFamily="34" charset="-120"/>
          </a:endParaRPr>
        </a:p>
      </dsp:txBody>
      <dsp:txXfrm>
        <a:off x="576068" y="623533"/>
        <a:ext cx="1054448" cy="1054448"/>
      </dsp:txXfrm>
    </dsp:sp>
    <dsp:sp modelId="{97AE40B8-3501-473B-89C3-1ECD7F86DA1C}">
      <dsp:nvSpPr>
        <dsp:cNvPr id="0" name=""/>
        <dsp:cNvSpPr/>
      </dsp:nvSpPr>
      <dsp:spPr>
        <a:xfrm rot="9952385">
          <a:off x="1394142" y="2335343"/>
          <a:ext cx="290966" cy="38762"/>
        </a:xfrm>
        <a:custGeom>
          <a:avLst/>
          <a:gdLst/>
          <a:ahLst/>
          <a:cxnLst/>
          <a:rect l="0" t="0" r="0" b="0"/>
          <a:pathLst>
            <a:path>
              <a:moveTo>
                <a:pt x="0" y="19381"/>
              </a:moveTo>
              <a:lnTo>
                <a:pt x="290966" y="193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9952385">
        <a:off x="1532351" y="2347450"/>
        <a:ext cx="14548" cy="14548"/>
      </dsp:txXfrm>
    </dsp:sp>
    <dsp:sp modelId="{7972AF97-7EF3-49FE-AFA4-0AD70B2E3562}">
      <dsp:nvSpPr>
        <dsp:cNvPr id="0" name=""/>
        <dsp:cNvSpPr/>
      </dsp:nvSpPr>
      <dsp:spPr>
        <a:xfrm>
          <a:off x="360039" y="1991688"/>
          <a:ext cx="1054448" cy="1054448"/>
        </a:xfrm>
        <a:prstGeom prst="ellipse">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kern="1200" dirty="0" smtClean="0">
              <a:latin typeface="微軟正黑體" panose="020B0604030504040204" pitchFamily="34" charset="-120"/>
              <a:ea typeface="微軟正黑體" panose="020B0604030504040204" pitchFamily="34" charset="-120"/>
            </a:rPr>
            <a:t>畢 業 生</a:t>
          </a:r>
          <a:r>
            <a:rPr lang="zh-TW" altLang="en-US" sz="1300" kern="1200" dirty="0" smtClean="0">
              <a:latin typeface="微軟正黑體" panose="020B0604030504040204" pitchFamily="34" charset="-120"/>
              <a:ea typeface="微軟正黑體" panose="020B0604030504040204" pitchFamily="34" charset="-120"/>
            </a:rPr>
            <a:t> 流向平台</a:t>
          </a:r>
          <a:endParaRPr lang="zh-TW" altLang="en-US" sz="1300" kern="1200" dirty="0">
            <a:latin typeface="微軟正黑體" panose="020B0604030504040204" pitchFamily="34" charset="-120"/>
            <a:ea typeface="微軟正黑體" panose="020B0604030504040204" pitchFamily="34" charset="-120"/>
          </a:endParaRPr>
        </a:p>
      </dsp:txBody>
      <dsp:txXfrm>
        <a:off x="360039" y="1991688"/>
        <a:ext cx="1054448" cy="1054448"/>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895D92-E375-4CE7-A613-BBFFCF34AC57}">
      <dsp:nvSpPr>
        <dsp:cNvPr id="0" name=""/>
        <dsp:cNvSpPr/>
      </dsp:nvSpPr>
      <dsp:spPr>
        <a:xfrm>
          <a:off x="1156274" y="46077"/>
          <a:ext cx="951475" cy="951475"/>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kern="1200" dirty="0" smtClean="0"/>
            <a:t>問題</a:t>
          </a:r>
          <a:endParaRPr lang="zh-TW" altLang="en-US" sz="2400" kern="1200" dirty="0"/>
        </a:p>
      </dsp:txBody>
      <dsp:txXfrm>
        <a:off x="1156274" y="46077"/>
        <a:ext cx="951475" cy="951475"/>
      </dsp:txXfrm>
    </dsp:sp>
    <dsp:sp modelId="{8FCDD6C9-6B57-43CB-BEBD-03810F0C5A98}">
      <dsp:nvSpPr>
        <dsp:cNvPr id="0" name=""/>
        <dsp:cNvSpPr/>
      </dsp:nvSpPr>
      <dsp:spPr>
        <a:xfrm rot="2160000">
          <a:off x="2077527" y="776594"/>
          <a:ext cx="252304" cy="3211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zh-TW" altLang="en-US" sz="1300" kern="1200"/>
        </a:p>
      </dsp:txBody>
      <dsp:txXfrm rot="2160000">
        <a:off x="2077527" y="776594"/>
        <a:ext cx="252304" cy="321123"/>
      </dsp:txXfrm>
    </dsp:sp>
    <dsp:sp modelId="{DDEE04D8-0505-488A-82C3-DE95F5A30D8F}">
      <dsp:nvSpPr>
        <dsp:cNvPr id="0" name=""/>
        <dsp:cNvSpPr/>
      </dsp:nvSpPr>
      <dsp:spPr>
        <a:xfrm>
          <a:off x="2311162" y="885153"/>
          <a:ext cx="951475" cy="951475"/>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kern="1200" dirty="0" smtClean="0"/>
            <a:t>方法</a:t>
          </a:r>
          <a:endParaRPr lang="zh-TW" altLang="en-US" sz="2400" kern="1200" dirty="0"/>
        </a:p>
      </dsp:txBody>
      <dsp:txXfrm>
        <a:off x="2311162" y="885153"/>
        <a:ext cx="951475" cy="951475"/>
      </dsp:txXfrm>
    </dsp:sp>
    <dsp:sp modelId="{2B493359-3086-4104-9305-BCE3F0ED879B}">
      <dsp:nvSpPr>
        <dsp:cNvPr id="0" name=""/>
        <dsp:cNvSpPr/>
      </dsp:nvSpPr>
      <dsp:spPr>
        <a:xfrm rot="6480000">
          <a:off x="2442391" y="1872365"/>
          <a:ext cx="252304" cy="3211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zh-TW" altLang="en-US" sz="1300" kern="1200"/>
        </a:p>
      </dsp:txBody>
      <dsp:txXfrm rot="6480000">
        <a:off x="2442391" y="1872365"/>
        <a:ext cx="252304" cy="321123"/>
      </dsp:txXfrm>
    </dsp:sp>
    <dsp:sp modelId="{F32A8F38-9F5D-4E28-B263-3BFC0F0ADA27}">
      <dsp:nvSpPr>
        <dsp:cNvPr id="0" name=""/>
        <dsp:cNvSpPr/>
      </dsp:nvSpPr>
      <dsp:spPr>
        <a:xfrm>
          <a:off x="1870034" y="2242806"/>
          <a:ext cx="951475" cy="951475"/>
        </a:xfrm>
        <a:prstGeom prst="ellipse">
          <a:avLst/>
        </a:prstGeom>
        <a:solidFill>
          <a:srgbClr val="0058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kern="1200" dirty="0" smtClean="0"/>
            <a:t>發現</a:t>
          </a:r>
          <a:endParaRPr lang="zh-TW" altLang="en-US" sz="2400" kern="1200" dirty="0"/>
        </a:p>
      </dsp:txBody>
      <dsp:txXfrm>
        <a:off x="1870034" y="2242806"/>
        <a:ext cx="951475" cy="951475"/>
      </dsp:txXfrm>
    </dsp:sp>
    <dsp:sp modelId="{D0B656B2-E722-4581-86CA-7B7C4B87822C}">
      <dsp:nvSpPr>
        <dsp:cNvPr id="0" name=""/>
        <dsp:cNvSpPr/>
      </dsp:nvSpPr>
      <dsp:spPr>
        <a:xfrm rot="10800000">
          <a:off x="1513000" y="2557983"/>
          <a:ext cx="252304" cy="3211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zh-TW" altLang="en-US" sz="1300" kern="1200"/>
        </a:p>
      </dsp:txBody>
      <dsp:txXfrm rot="10800000">
        <a:off x="1513000" y="2557983"/>
        <a:ext cx="252304" cy="321123"/>
      </dsp:txXfrm>
    </dsp:sp>
    <dsp:sp modelId="{9E73009A-B067-4FBB-9EE5-17F0E2BFFD38}">
      <dsp:nvSpPr>
        <dsp:cNvPr id="0" name=""/>
        <dsp:cNvSpPr/>
      </dsp:nvSpPr>
      <dsp:spPr>
        <a:xfrm>
          <a:off x="442513" y="2242806"/>
          <a:ext cx="951475" cy="951475"/>
        </a:xfrm>
        <a:prstGeom prst="ellipse">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kern="1200" dirty="0" smtClean="0"/>
            <a:t>討論</a:t>
          </a:r>
          <a:endParaRPr lang="zh-TW" altLang="en-US" sz="2400" kern="1200" dirty="0"/>
        </a:p>
      </dsp:txBody>
      <dsp:txXfrm>
        <a:off x="442513" y="2242806"/>
        <a:ext cx="951475" cy="951475"/>
      </dsp:txXfrm>
    </dsp:sp>
    <dsp:sp modelId="{1F8C4C3C-034A-46DF-A2DA-5DBE9C71B95F}">
      <dsp:nvSpPr>
        <dsp:cNvPr id="0" name=""/>
        <dsp:cNvSpPr/>
      </dsp:nvSpPr>
      <dsp:spPr>
        <a:xfrm rot="15120000">
          <a:off x="573741" y="1885947"/>
          <a:ext cx="252304" cy="3211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zh-TW" altLang="en-US" sz="1300" kern="1200"/>
        </a:p>
      </dsp:txBody>
      <dsp:txXfrm rot="15120000">
        <a:off x="573741" y="1885947"/>
        <a:ext cx="252304" cy="321123"/>
      </dsp:txXfrm>
    </dsp:sp>
    <dsp:sp modelId="{6FB3666F-D8F9-4621-9CE0-2C7D40E9BA77}">
      <dsp:nvSpPr>
        <dsp:cNvPr id="0" name=""/>
        <dsp:cNvSpPr/>
      </dsp:nvSpPr>
      <dsp:spPr>
        <a:xfrm>
          <a:off x="1385" y="885153"/>
          <a:ext cx="951475" cy="95147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kern="1200" dirty="0" smtClean="0">
              <a:latin typeface="標楷體" panose="03000509000000000000" pitchFamily="65" charset="-120"/>
              <a:ea typeface="標楷體" panose="03000509000000000000" pitchFamily="65" charset="-120"/>
            </a:rPr>
            <a:t>結論</a:t>
          </a:r>
          <a:endParaRPr lang="zh-TW" altLang="en-US" sz="2400" kern="1200" dirty="0">
            <a:latin typeface="標楷體" panose="03000509000000000000" pitchFamily="65" charset="-120"/>
            <a:ea typeface="標楷體" panose="03000509000000000000" pitchFamily="65" charset="-120"/>
          </a:endParaRPr>
        </a:p>
      </dsp:txBody>
      <dsp:txXfrm>
        <a:off x="1385" y="885153"/>
        <a:ext cx="951475" cy="951475"/>
      </dsp:txXfrm>
    </dsp:sp>
    <dsp:sp modelId="{0037DDA9-469C-43FB-9255-E626BC76DFD8}">
      <dsp:nvSpPr>
        <dsp:cNvPr id="0" name=""/>
        <dsp:cNvSpPr/>
      </dsp:nvSpPr>
      <dsp:spPr>
        <a:xfrm rot="19440000">
          <a:off x="922638" y="784989"/>
          <a:ext cx="252304" cy="3211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zh-TW" altLang="en-US" sz="1300" kern="1200"/>
        </a:p>
      </dsp:txBody>
      <dsp:txXfrm rot="19440000">
        <a:off x="922638" y="784989"/>
        <a:ext cx="252304" cy="32112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日期版面配置區 2"/>
          <p:cNvSpPr>
            <a:spLocks noGrp="1"/>
          </p:cNvSpPr>
          <p:nvPr>
            <p:ph type="dt" sz="quarter" idx="1"/>
          </p:nvPr>
        </p:nvSpPr>
        <p:spPr>
          <a:xfrm>
            <a:off x="3899003" y="1"/>
            <a:ext cx="2982806" cy="495300"/>
          </a:xfrm>
          <a:prstGeom prst="rect">
            <a:avLst/>
          </a:prstGeom>
        </p:spPr>
        <p:txBody>
          <a:bodyPr vert="horz" lIns="91439" tIns="45720" rIns="91439" bIns="45720" rtlCol="0"/>
          <a:lstStyle>
            <a:lvl1pPr algn="r" fontAlgn="auto">
              <a:spcBef>
                <a:spcPts val="0"/>
              </a:spcBef>
              <a:spcAft>
                <a:spcPts val="0"/>
              </a:spcAft>
              <a:defRPr kumimoji="0" sz="1200">
                <a:latin typeface="+mn-lt"/>
                <a:ea typeface="+mn-ea"/>
              </a:defRPr>
            </a:lvl1pPr>
          </a:lstStyle>
          <a:p>
            <a:pPr>
              <a:defRPr/>
            </a:pPr>
            <a:endParaRPr lang="zh-TW" altLang="en-US" dirty="0"/>
          </a:p>
        </p:txBody>
      </p:sp>
      <p:sp>
        <p:nvSpPr>
          <p:cNvPr id="4" name="頁尾版面配置區 3"/>
          <p:cNvSpPr>
            <a:spLocks noGrp="1"/>
          </p:cNvSpPr>
          <p:nvPr>
            <p:ph type="ftr" sz="quarter" idx="2"/>
          </p:nvPr>
        </p:nvSpPr>
        <p:spPr>
          <a:xfrm>
            <a:off x="3" y="9408983"/>
            <a:ext cx="2982806" cy="495300"/>
          </a:xfrm>
          <a:prstGeom prst="rect">
            <a:avLst/>
          </a:prstGeom>
        </p:spPr>
        <p:txBody>
          <a:bodyPr vert="horz" lIns="91439" tIns="45720" rIns="91439" bIns="45720" rtlCol="0" anchor="b"/>
          <a:lstStyle>
            <a:lvl1pPr algn="l" fontAlgn="auto">
              <a:spcBef>
                <a:spcPts val="0"/>
              </a:spcBef>
              <a:spcAft>
                <a:spcPts val="0"/>
              </a:spcAft>
              <a:defRPr kumimoji="0" sz="1200">
                <a:latin typeface="+mn-lt"/>
                <a:ea typeface="+mn-ea"/>
              </a:defRPr>
            </a:lvl1pPr>
          </a:lstStyle>
          <a:p>
            <a:pPr>
              <a:defRPr/>
            </a:pPr>
            <a:endParaRPr lang="zh-TW" altLang="en-US" dirty="0"/>
          </a:p>
        </p:txBody>
      </p:sp>
      <p:sp>
        <p:nvSpPr>
          <p:cNvPr id="5" name="投影片編號版面配置區 4"/>
          <p:cNvSpPr>
            <a:spLocks noGrp="1"/>
          </p:cNvSpPr>
          <p:nvPr>
            <p:ph type="sldNum" sz="quarter" idx="3"/>
          </p:nvPr>
        </p:nvSpPr>
        <p:spPr>
          <a:xfrm>
            <a:off x="3899003" y="9408983"/>
            <a:ext cx="2982806" cy="495300"/>
          </a:xfrm>
          <a:prstGeom prst="rect">
            <a:avLst/>
          </a:prstGeom>
        </p:spPr>
        <p:txBody>
          <a:bodyPr vert="horz" lIns="91439" tIns="45720" rIns="91439" bIns="45720" rtlCol="0" anchor="b"/>
          <a:lstStyle>
            <a:lvl1pPr algn="r" fontAlgn="auto">
              <a:spcBef>
                <a:spcPts val="0"/>
              </a:spcBef>
              <a:spcAft>
                <a:spcPts val="0"/>
              </a:spcAft>
              <a:defRPr kumimoji="0" sz="1200">
                <a:latin typeface="+mn-lt"/>
                <a:ea typeface="+mn-ea"/>
              </a:defRPr>
            </a:lvl1pPr>
          </a:lstStyle>
          <a:p>
            <a:pPr>
              <a:defRPr/>
            </a:pPr>
            <a:endParaRPr lang="zh-TW" altLang="en-US" dirty="0"/>
          </a:p>
        </p:txBody>
      </p:sp>
    </p:spTree>
    <p:extLst>
      <p:ext uri="{BB962C8B-B14F-4D97-AF65-F5344CB8AC3E}">
        <p14:creationId xmlns:p14="http://schemas.microsoft.com/office/powerpoint/2010/main" xmlns="" val="2803361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3" y="1"/>
            <a:ext cx="2982806" cy="495300"/>
          </a:xfrm>
          <a:prstGeom prst="rect">
            <a:avLst/>
          </a:prstGeom>
        </p:spPr>
        <p:txBody>
          <a:bodyPr vert="horz" lIns="91439" tIns="45720" rIns="91439"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99003" y="1"/>
            <a:ext cx="2982806" cy="495300"/>
          </a:xfrm>
          <a:prstGeom prst="rect">
            <a:avLst/>
          </a:prstGeom>
        </p:spPr>
        <p:txBody>
          <a:bodyPr vert="horz" lIns="91439" tIns="45720" rIns="91439" bIns="45720" rtlCol="0"/>
          <a:lstStyle>
            <a:lvl1pPr algn="r" fontAlgn="auto">
              <a:spcBef>
                <a:spcPts val="0"/>
              </a:spcBef>
              <a:spcAft>
                <a:spcPts val="0"/>
              </a:spcAft>
              <a:defRPr kumimoji="0" sz="1200">
                <a:latin typeface="+mn-lt"/>
                <a:ea typeface="+mn-ea"/>
              </a:defRPr>
            </a:lvl1pPr>
          </a:lstStyle>
          <a:p>
            <a:pPr>
              <a:defRPr/>
            </a:pPr>
            <a:fld id="{2A5F83BE-8F3F-4022-81F5-ED542ED48243}" type="datetimeFigureOut">
              <a:rPr lang="zh-TW" altLang="en-US"/>
              <a:pPr>
                <a:defRPr/>
              </a:pPr>
              <a:t>2014/5/9</a:t>
            </a:fld>
            <a:endParaRPr lang="zh-TW" altLang="en-US"/>
          </a:p>
        </p:txBody>
      </p:sp>
      <p:sp>
        <p:nvSpPr>
          <p:cNvPr id="4" name="投影片圖像版面配置區 3"/>
          <p:cNvSpPr>
            <a:spLocks noGrp="1" noRot="1" noChangeAspect="1"/>
          </p:cNvSpPr>
          <p:nvPr>
            <p:ph type="sldImg" idx="2"/>
          </p:nvPr>
        </p:nvSpPr>
        <p:spPr>
          <a:xfrm>
            <a:off x="965200" y="742950"/>
            <a:ext cx="4953000" cy="3714750"/>
          </a:xfrm>
          <a:prstGeom prst="rect">
            <a:avLst/>
          </a:prstGeom>
          <a:noFill/>
          <a:ln w="12700">
            <a:solidFill>
              <a:prstClr val="black"/>
            </a:solidFill>
          </a:ln>
        </p:spPr>
        <p:txBody>
          <a:bodyPr vert="horz" lIns="91439" tIns="45720" rIns="91439" bIns="45720" rtlCol="0" anchor="ctr"/>
          <a:lstStyle/>
          <a:p>
            <a:pPr lvl="0"/>
            <a:endParaRPr lang="zh-TW" altLang="en-US" noProof="0"/>
          </a:p>
        </p:txBody>
      </p:sp>
      <p:sp>
        <p:nvSpPr>
          <p:cNvPr id="5" name="備忘稿版面配置區 4"/>
          <p:cNvSpPr>
            <a:spLocks noGrp="1"/>
          </p:cNvSpPr>
          <p:nvPr>
            <p:ph type="body" sz="quarter" idx="3"/>
          </p:nvPr>
        </p:nvSpPr>
        <p:spPr>
          <a:xfrm>
            <a:off x="688341" y="4705352"/>
            <a:ext cx="5506720" cy="4457700"/>
          </a:xfrm>
          <a:prstGeom prst="rect">
            <a:avLst/>
          </a:prstGeom>
        </p:spPr>
        <p:txBody>
          <a:bodyPr vert="horz" lIns="91439" tIns="45720" rIns="91439" bIns="45720"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3" y="9408983"/>
            <a:ext cx="2982806" cy="495300"/>
          </a:xfrm>
          <a:prstGeom prst="rect">
            <a:avLst/>
          </a:prstGeom>
        </p:spPr>
        <p:txBody>
          <a:bodyPr vert="horz" lIns="91439" tIns="45720" rIns="91439"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99003" y="9408983"/>
            <a:ext cx="2982806" cy="495300"/>
          </a:xfrm>
          <a:prstGeom prst="rect">
            <a:avLst/>
          </a:prstGeom>
        </p:spPr>
        <p:txBody>
          <a:bodyPr vert="horz" lIns="91439" tIns="45720" rIns="91439" bIns="45720" rtlCol="0" anchor="b"/>
          <a:lstStyle>
            <a:lvl1pPr algn="r" fontAlgn="auto">
              <a:spcBef>
                <a:spcPts val="0"/>
              </a:spcBef>
              <a:spcAft>
                <a:spcPts val="0"/>
              </a:spcAft>
              <a:defRPr kumimoji="0" sz="1200">
                <a:latin typeface="+mn-lt"/>
                <a:ea typeface="+mn-ea"/>
              </a:defRPr>
            </a:lvl1pPr>
          </a:lstStyle>
          <a:p>
            <a:pPr>
              <a:defRPr/>
            </a:pPr>
            <a:fld id="{26D2137F-A1F1-4178-A008-F391312CF77C}" type="slidenum">
              <a:rPr lang="zh-TW" altLang="en-US"/>
              <a:pPr>
                <a:defRPr/>
              </a:pPr>
              <a:t>‹#›</a:t>
            </a:fld>
            <a:endParaRPr lang="zh-TW" altLang="en-US"/>
          </a:p>
        </p:txBody>
      </p:sp>
    </p:spTree>
    <p:extLst>
      <p:ext uri="{BB962C8B-B14F-4D97-AF65-F5344CB8AC3E}">
        <p14:creationId xmlns:p14="http://schemas.microsoft.com/office/powerpoint/2010/main" xmlns="" val="41993695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9395"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70660"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C45681-B6CE-448D-A8AD-A8DBA3DEF577}" type="slidenum">
              <a:rPr lang="zh-TW" altLang="en-US" smtClean="0"/>
              <a:pPr fontAlgn="base">
                <a:spcBef>
                  <a:spcPct val="0"/>
                </a:spcBef>
                <a:spcAft>
                  <a:spcPct val="0"/>
                </a:spcAft>
                <a:defRPr/>
              </a:pPr>
              <a:t>80</a:t>
            </a:fld>
            <a:endParaRPr lang="zh-TW"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6D2137F-A1F1-4178-A008-F391312CF77C}" type="slidenum">
              <a:rPr lang="zh-TW" altLang="en-US" smtClean="0"/>
              <a:pPr>
                <a:defRPr/>
              </a:pPr>
              <a:t>81</a:t>
            </a:fld>
            <a:endParaRPr lang="zh-TW" altLang="en-US"/>
          </a:p>
        </p:txBody>
      </p:sp>
    </p:spTree>
    <p:extLst>
      <p:ext uri="{BB962C8B-B14F-4D97-AF65-F5344CB8AC3E}">
        <p14:creationId xmlns:p14="http://schemas.microsoft.com/office/powerpoint/2010/main" xmlns="" val="7211727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pPr>
              <a:defRPr/>
            </a:pPr>
            <a:fld id="{5791481F-7225-434C-9039-4BD0B472E7BA}" type="datetime1">
              <a:rPr lang="zh-TW" altLang="en-US" smtClean="0"/>
              <a:pPr>
                <a:defRPr/>
              </a:pPr>
              <a:t>2014/5/9</a:t>
            </a:fld>
            <a:endParaRPr lang="zh-TW" altLang="en-US"/>
          </a:p>
        </p:txBody>
      </p:sp>
      <p:sp>
        <p:nvSpPr>
          <p:cNvPr id="5" name="頁尾版面配置區 4"/>
          <p:cNvSpPr>
            <a:spLocks noGrp="1"/>
          </p:cNvSpPr>
          <p:nvPr>
            <p:ph type="ftr" sz="quarter" idx="11"/>
          </p:nvPr>
        </p:nvSpPr>
        <p:spPr/>
        <p:txBody>
          <a:bodyPr/>
          <a:lstStyle/>
          <a:p>
            <a:pPr>
              <a:defRPr/>
            </a:pPr>
            <a:endParaRPr lang="zh-TW" altLang="en-US" dirty="0"/>
          </a:p>
        </p:txBody>
      </p:sp>
      <p:sp>
        <p:nvSpPr>
          <p:cNvPr id="6" name="投影片編號版面配置區 5"/>
          <p:cNvSpPr>
            <a:spLocks noGrp="1"/>
          </p:cNvSpPr>
          <p:nvPr>
            <p:ph type="sldNum" sz="quarter" idx="12"/>
          </p:nvPr>
        </p:nvSpPr>
        <p:spPr/>
        <p:txBody>
          <a:bodyPr/>
          <a:lstStyle/>
          <a:p>
            <a:pPr>
              <a:defRPr/>
            </a:pPr>
            <a:fld id="{F4E57BBC-9003-4519-8174-1434CED4F41A}" type="slidenum">
              <a:rPr lang="zh-TW" altLang="en-US" smtClean="0"/>
              <a:pPr>
                <a:defRPr/>
              </a:pPr>
              <a:t>‹#›</a:t>
            </a:fld>
            <a:endParaRPr lang="zh-TW" altLang="en-US"/>
          </a:p>
        </p:txBody>
      </p:sp>
      <p:pic>
        <p:nvPicPr>
          <p:cNvPr id="10" name="Picture 2" descr="認識玄奘"/>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3500" y="-503238"/>
            <a:ext cx="1047750" cy="10477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矩形 12"/>
          <p:cNvSpPr/>
          <p:nvPr userDrawn="1"/>
        </p:nvSpPr>
        <p:spPr>
          <a:xfrm>
            <a:off x="-9525" y="6764338"/>
            <a:ext cx="9153525" cy="93662"/>
          </a:xfrm>
          <a:prstGeom prst="rect">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4" name="矩形 13"/>
          <p:cNvSpPr/>
          <p:nvPr userDrawn="1"/>
        </p:nvSpPr>
        <p:spPr>
          <a:xfrm>
            <a:off x="-7938" y="6704013"/>
            <a:ext cx="9151938" cy="46037"/>
          </a:xfrm>
          <a:prstGeom prst="rect">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16" name="圖片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0" y="-10863"/>
            <a:ext cx="9144000" cy="535781"/>
          </a:xfrm>
          <a:prstGeom prst="rect">
            <a:avLst/>
          </a:prstGeom>
        </p:spPr>
      </p:pic>
      <p:pic>
        <p:nvPicPr>
          <p:cNvPr id="17" name="圖片 16"/>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0" y="6322219"/>
            <a:ext cx="9144000" cy="535781"/>
          </a:xfrm>
          <a:prstGeom prst="rect">
            <a:avLst/>
          </a:prstGeom>
        </p:spPr>
      </p:pic>
    </p:spTree>
    <p:extLst>
      <p:ext uri="{BB962C8B-B14F-4D97-AF65-F5344CB8AC3E}">
        <p14:creationId xmlns:p14="http://schemas.microsoft.com/office/powerpoint/2010/main" xmlns="" val="1025718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pPr>
              <a:defRPr/>
            </a:pPr>
            <a:fld id="{2C0F2040-0DF7-4142-92FE-3633A8054760}" type="datetime1">
              <a:rPr lang="zh-TW" altLang="en-US" smtClean="0"/>
              <a:pPr>
                <a:defRPr/>
              </a:pPr>
              <a:t>2014/5/9</a:t>
            </a:fld>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4C5F6028-3308-43EB-B5BB-68FFDEA6E8FC}" type="slidenum">
              <a:rPr lang="zh-TW" altLang="en-US" smtClean="0"/>
              <a:pPr>
                <a:defRPr/>
              </a:pPr>
              <a:t>‹#›</a:t>
            </a:fld>
            <a:endParaRPr lang="zh-TW" altLang="en-US"/>
          </a:p>
        </p:txBody>
      </p:sp>
    </p:spTree>
    <p:extLst>
      <p:ext uri="{BB962C8B-B14F-4D97-AF65-F5344CB8AC3E}">
        <p14:creationId xmlns:p14="http://schemas.microsoft.com/office/powerpoint/2010/main" xmlns="" val="973073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pPr>
              <a:defRPr/>
            </a:pPr>
            <a:fld id="{CED67EE7-3A75-431A-82D3-E31EA326AB8D}" type="datetime1">
              <a:rPr lang="zh-TW" altLang="en-US" smtClean="0"/>
              <a:pPr>
                <a:defRPr/>
              </a:pPr>
              <a:t>2014/5/9</a:t>
            </a:fld>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CBE1D93D-BACE-4D95-BD01-4B56AB211C4B}" type="slidenum">
              <a:rPr lang="zh-TW" altLang="en-US" smtClean="0"/>
              <a:pPr>
                <a:defRPr/>
              </a:pPr>
              <a:t>‹#›</a:t>
            </a:fld>
            <a:endParaRPr lang="zh-TW" altLang="en-US"/>
          </a:p>
        </p:txBody>
      </p:sp>
    </p:spTree>
    <p:extLst>
      <p:ext uri="{BB962C8B-B14F-4D97-AF65-F5344CB8AC3E}">
        <p14:creationId xmlns:p14="http://schemas.microsoft.com/office/powerpoint/2010/main" xmlns="" val="1781217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pPr>
              <a:defRPr/>
            </a:pPr>
            <a:fld id="{A28FC0E9-3A8B-4705-BB8F-5CD274751BB7}" type="datetime1">
              <a:rPr lang="zh-TW" altLang="en-US" smtClean="0"/>
              <a:pPr>
                <a:defRPr/>
              </a:pPr>
              <a:t>2014/5/9</a:t>
            </a:fld>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6C85F6ED-DD32-4D63-99B7-E23212DDDB02}" type="slidenum">
              <a:rPr lang="zh-TW" altLang="en-US" smtClean="0"/>
              <a:pPr>
                <a:defRPr/>
              </a:pPr>
              <a:t>‹#›</a:t>
            </a:fld>
            <a:endParaRPr lang="zh-TW" altLang="en-US"/>
          </a:p>
        </p:txBody>
      </p:sp>
      <p:pic>
        <p:nvPicPr>
          <p:cNvPr id="7" name="圖片 11"/>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3813" y="6280150"/>
            <a:ext cx="1282701"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26362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pPr>
              <a:defRPr/>
            </a:pPr>
            <a:fld id="{14261EEE-5264-4062-AC70-E355624525D2}" type="datetime1">
              <a:rPr lang="zh-TW" altLang="en-US" smtClean="0"/>
              <a:pPr>
                <a:defRPr/>
              </a:pPr>
              <a:t>2014/5/9</a:t>
            </a:fld>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D19F8625-262D-4FF2-B976-F5962BE61257}" type="slidenum">
              <a:rPr lang="zh-TW" altLang="en-US" smtClean="0"/>
              <a:pPr>
                <a:defRPr/>
              </a:pPr>
              <a:t>‹#›</a:t>
            </a:fld>
            <a:endParaRPr lang="zh-TW" altLang="en-US"/>
          </a:p>
        </p:txBody>
      </p:sp>
    </p:spTree>
    <p:extLst>
      <p:ext uri="{BB962C8B-B14F-4D97-AF65-F5344CB8AC3E}">
        <p14:creationId xmlns:p14="http://schemas.microsoft.com/office/powerpoint/2010/main" xmlns="" val="341999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pPr>
              <a:defRPr/>
            </a:pPr>
            <a:fld id="{FAEC9810-26A5-4F4D-A2E5-300B9DDAB98A}" type="datetime1">
              <a:rPr lang="zh-TW" altLang="en-US" smtClean="0"/>
              <a:pPr>
                <a:defRPr/>
              </a:pPr>
              <a:t>2014/5/9</a:t>
            </a:fld>
            <a:endParaRPr lang="zh-TW" altLang="en-US"/>
          </a:p>
        </p:txBody>
      </p:sp>
      <p:sp>
        <p:nvSpPr>
          <p:cNvPr id="6" name="頁尾版面配置區 5"/>
          <p:cNvSpPr>
            <a:spLocks noGrp="1"/>
          </p:cNvSpPr>
          <p:nvPr>
            <p:ph type="ftr" sz="quarter" idx="11"/>
          </p:nvPr>
        </p:nvSpPr>
        <p:spPr/>
        <p:txBody>
          <a:bodyPr/>
          <a:lstStyle/>
          <a:p>
            <a:pPr>
              <a:defRPr/>
            </a:pPr>
            <a:endParaRPr lang="zh-TW" altLang="en-US"/>
          </a:p>
        </p:txBody>
      </p:sp>
      <p:sp>
        <p:nvSpPr>
          <p:cNvPr id="7" name="投影片編號版面配置區 6"/>
          <p:cNvSpPr>
            <a:spLocks noGrp="1"/>
          </p:cNvSpPr>
          <p:nvPr>
            <p:ph type="sldNum" sz="quarter" idx="12"/>
          </p:nvPr>
        </p:nvSpPr>
        <p:spPr/>
        <p:txBody>
          <a:bodyPr/>
          <a:lstStyle/>
          <a:p>
            <a:pPr>
              <a:defRPr/>
            </a:pPr>
            <a:fld id="{BC22E184-AB58-492E-99DE-415D0669AE7D}" type="slidenum">
              <a:rPr lang="zh-TW" altLang="en-US" smtClean="0"/>
              <a:pPr>
                <a:defRPr/>
              </a:pPr>
              <a:t>‹#›</a:t>
            </a:fld>
            <a:endParaRPr lang="zh-TW" altLang="en-US"/>
          </a:p>
        </p:txBody>
      </p:sp>
    </p:spTree>
    <p:extLst>
      <p:ext uri="{BB962C8B-B14F-4D97-AF65-F5344CB8AC3E}">
        <p14:creationId xmlns:p14="http://schemas.microsoft.com/office/powerpoint/2010/main" xmlns="" val="80063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pPr>
              <a:defRPr/>
            </a:pPr>
            <a:fld id="{8BAFEB56-0F92-450C-826A-4DAC723E6F9B}" type="datetime1">
              <a:rPr lang="zh-TW" altLang="en-US" smtClean="0"/>
              <a:pPr>
                <a:defRPr/>
              </a:pPr>
              <a:t>2014/5/9</a:t>
            </a:fld>
            <a:endParaRPr lang="zh-TW" altLang="en-US"/>
          </a:p>
        </p:txBody>
      </p:sp>
      <p:sp>
        <p:nvSpPr>
          <p:cNvPr id="8" name="頁尾版面配置區 7"/>
          <p:cNvSpPr>
            <a:spLocks noGrp="1"/>
          </p:cNvSpPr>
          <p:nvPr>
            <p:ph type="ftr" sz="quarter" idx="11"/>
          </p:nvPr>
        </p:nvSpPr>
        <p:spPr/>
        <p:txBody>
          <a:bodyPr/>
          <a:lstStyle/>
          <a:p>
            <a:pPr>
              <a:defRPr/>
            </a:pPr>
            <a:endParaRPr lang="zh-TW" altLang="en-US"/>
          </a:p>
        </p:txBody>
      </p:sp>
      <p:sp>
        <p:nvSpPr>
          <p:cNvPr id="9" name="投影片編號版面配置區 8"/>
          <p:cNvSpPr>
            <a:spLocks noGrp="1"/>
          </p:cNvSpPr>
          <p:nvPr>
            <p:ph type="sldNum" sz="quarter" idx="12"/>
          </p:nvPr>
        </p:nvSpPr>
        <p:spPr/>
        <p:txBody>
          <a:bodyPr/>
          <a:lstStyle/>
          <a:p>
            <a:pPr>
              <a:defRPr/>
            </a:pPr>
            <a:fld id="{2CC5C4AD-29F2-43D0-8C9C-D5DF37DA9640}" type="slidenum">
              <a:rPr lang="zh-TW" altLang="en-US" smtClean="0"/>
              <a:pPr>
                <a:defRPr/>
              </a:pPr>
              <a:t>‹#›</a:t>
            </a:fld>
            <a:endParaRPr lang="zh-TW" altLang="en-US"/>
          </a:p>
        </p:txBody>
      </p:sp>
    </p:spTree>
    <p:extLst>
      <p:ext uri="{BB962C8B-B14F-4D97-AF65-F5344CB8AC3E}">
        <p14:creationId xmlns:p14="http://schemas.microsoft.com/office/powerpoint/2010/main" xmlns="" val="319082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pPr>
              <a:defRPr/>
            </a:pPr>
            <a:fld id="{939C91DC-1D67-4A9F-9BAD-596781791F06}" type="datetime1">
              <a:rPr lang="zh-TW" altLang="en-US" smtClean="0"/>
              <a:pPr>
                <a:defRPr/>
              </a:pPr>
              <a:t>2014/5/9</a:t>
            </a:fld>
            <a:endParaRPr lang="zh-TW" altLang="en-US"/>
          </a:p>
        </p:txBody>
      </p:sp>
      <p:sp>
        <p:nvSpPr>
          <p:cNvPr id="4" name="頁尾版面配置區 3"/>
          <p:cNvSpPr>
            <a:spLocks noGrp="1"/>
          </p:cNvSpPr>
          <p:nvPr>
            <p:ph type="ftr" sz="quarter" idx="11"/>
          </p:nvPr>
        </p:nvSpPr>
        <p:spPr/>
        <p:txBody>
          <a:bodyPr/>
          <a:lstStyle/>
          <a:p>
            <a:pPr>
              <a:defRPr/>
            </a:pPr>
            <a:endParaRPr lang="zh-TW" altLang="en-US"/>
          </a:p>
        </p:txBody>
      </p:sp>
      <p:sp>
        <p:nvSpPr>
          <p:cNvPr id="5" name="投影片編號版面配置區 4"/>
          <p:cNvSpPr>
            <a:spLocks noGrp="1"/>
          </p:cNvSpPr>
          <p:nvPr>
            <p:ph type="sldNum" sz="quarter" idx="12"/>
          </p:nvPr>
        </p:nvSpPr>
        <p:spPr/>
        <p:txBody>
          <a:bodyPr/>
          <a:lstStyle/>
          <a:p>
            <a:pPr>
              <a:defRPr/>
            </a:pPr>
            <a:fld id="{12BC41E8-55C3-4019-ABA6-43E9FF927CF7}" type="slidenum">
              <a:rPr lang="zh-TW" altLang="en-US" smtClean="0"/>
              <a:pPr>
                <a:defRPr/>
              </a:pPr>
              <a:t>‹#›</a:t>
            </a:fld>
            <a:endParaRPr lang="zh-TW" altLang="en-US"/>
          </a:p>
        </p:txBody>
      </p:sp>
    </p:spTree>
    <p:extLst>
      <p:ext uri="{BB962C8B-B14F-4D97-AF65-F5344CB8AC3E}">
        <p14:creationId xmlns:p14="http://schemas.microsoft.com/office/powerpoint/2010/main" xmlns="" val="436521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fld id="{1129EDB8-E19C-47CA-AA8A-25088BA64D4B}" type="datetime1">
              <a:rPr lang="zh-TW" altLang="en-US" smtClean="0"/>
              <a:pPr>
                <a:defRPr/>
              </a:pPr>
              <a:t>2014/5/9</a:t>
            </a:fld>
            <a:endParaRPr lang="zh-TW" altLang="en-US"/>
          </a:p>
        </p:txBody>
      </p:sp>
      <p:sp>
        <p:nvSpPr>
          <p:cNvPr id="3" name="頁尾版面配置區 2"/>
          <p:cNvSpPr>
            <a:spLocks noGrp="1"/>
          </p:cNvSpPr>
          <p:nvPr>
            <p:ph type="ftr" sz="quarter" idx="11"/>
          </p:nvPr>
        </p:nvSpPr>
        <p:spPr/>
        <p:txBody>
          <a:bodyPr/>
          <a:lstStyle/>
          <a:p>
            <a:pPr>
              <a:defRPr/>
            </a:pPr>
            <a:endParaRPr lang="zh-TW" altLang="en-US"/>
          </a:p>
        </p:txBody>
      </p:sp>
      <p:sp>
        <p:nvSpPr>
          <p:cNvPr id="4" name="投影片編號版面配置區 3"/>
          <p:cNvSpPr>
            <a:spLocks noGrp="1"/>
          </p:cNvSpPr>
          <p:nvPr>
            <p:ph type="sldNum" sz="quarter" idx="12"/>
          </p:nvPr>
        </p:nvSpPr>
        <p:spPr/>
        <p:txBody>
          <a:bodyPr/>
          <a:lstStyle/>
          <a:p>
            <a:pPr>
              <a:defRPr/>
            </a:pPr>
            <a:fld id="{14586372-D924-4A02-9CB2-772A395D2086}" type="slidenum">
              <a:rPr lang="zh-TW" altLang="en-US" smtClean="0"/>
              <a:pPr>
                <a:defRPr/>
              </a:pPr>
              <a:t>‹#›</a:t>
            </a:fld>
            <a:endParaRPr lang="zh-TW" altLang="en-US"/>
          </a:p>
        </p:txBody>
      </p:sp>
    </p:spTree>
    <p:extLst>
      <p:ext uri="{BB962C8B-B14F-4D97-AF65-F5344CB8AC3E}">
        <p14:creationId xmlns:p14="http://schemas.microsoft.com/office/powerpoint/2010/main" xmlns="" val="2050254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pPr>
              <a:defRPr/>
            </a:pPr>
            <a:fld id="{78A8DD16-072D-4CD3-ADA4-2F28A9C84589}" type="datetime1">
              <a:rPr lang="zh-TW" altLang="en-US" smtClean="0"/>
              <a:pPr>
                <a:defRPr/>
              </a:pPr>
              <a:t>2014/5/9</a:t>
            </a:fld>
            <a:endParaRPr lang="zh-TW" altLang="en-US"/>
          </a:p>
        </p:txBody>
      </p:sp>
      <p:sp>
        <p:nvSpPr>
          <p:cNvPr id="6" name="頁尾版面配置區 5"/>
          <p:cNvSpPr>
            <a:spLocks noGrp="1"/>
          </p:cNvSpPr>
          <p:nvPr>
            <p:ph type="ftr" sz="quarter" idx="11"/>
          </p:nvPr>
        </p:nvSpPr>
        <p:spPr/>
        <p:txBody>
          <a:bodyPr/>
          <a:lstStyle/>
          <a:p>
            <a:pPr>
              <a:defRPr/>
            </a:pPr>
            <a:endParaRPr lang="zh-TW" altLang="en-US"/>
          </a:p>
        </p:txBody>
      </p:sp>
      <p:sp>
        <p:nvSpPr>
          <p:cNvPr id="7" name="投影片編號版面配置區 6"/>
          <p:cNvSpPr>
            <a:spLocks noGrp="1"/>
          </p:cNvSpPr>
          <p:nvPr>
            <p:ph type="sldNum" sz="quarter" idx="12"/>
          </p:nvPr>
        </p:nvSpPr>
        <p:spPr/>
        <p:txBody>
          <a:bodyPr/>
          <a:lstStyle/>
          <a:p>
            <a:pPr>
              <a:defRPr/>
            </a:pPr>
            <a:fld id="{61B919DD-F64A-4950-8E99-18121F6765D3}" type="slidenum">
              <a:rPr lang="zh-TW" altLang="en-US" smtClean="0"/>
              <a:pPr>
                <a:defRPr/>
              </a:pPr>
              <a:t>‹#›</a:t>
            </a:fld>
            <a:endParaRPr lang="zh-TW" altLang="en-US"/>
          </a:p>
        </p:txBody>
      </p:sp>
    </p:spTree>
    <p:extLst>
      <p:ext uri="{BB962C8B-B14F-4D97-AF65-F5344CB8AC3E}">
        <p14:creationId xmlns:p14="http://schemas.microsoft.com/office/powerpoint/2010/main" xmlns="" val="2150805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pPr>
              <a:defRPr/>
            </a:pPr>
            <a:fld id="{9348D33E-3FEB-4215-8EDB-02A6AE9AD810}" type="datetime1">
              <a:rPr lang="zh-TW" altLang="en-US" smtClean="0"/>
              <a:pPr>
                <a:defRPr/>
              </a:pPr>
              <a:t>2014/5/9</a:t>
            </a:fld>
            <a:endParaRPr lang="zh-TW" altLang="en-US"/>
          </a:p>
        </p:txBody>
      </p:sp>
      <p:sp>
        <p:nvSpPr>
          <p:cNvPr id="6" name="頁尾版面配置區 5"/>
          <p:cNvSpPr>
            <a:spLocks noGrp="1"/>
          </p:cNvSpPr>
          <p:nvPr>
            <p:ph type="ftr" sz="quarter" idx="11"/>
          </p:nvPr>
        </p:nvSpPr>
        <p:spPr/>
        <p:txBody>
          <a:bodyPr/>
          <a:lstStyle/>
          <a:p>
            <a:pPr>
              <a:defRPr/>
            </a:pPr>
            <a:endParaRPr lang="zh-TW" altLang="en-US"/>
          </a:p>
        </p:txBody>
      </p:sp>
      <p:sp>
        <p:nvSpPr>
          <p:cNvPr id="7" name="投影片編號版面配置區 6"/>
          <p:cNvSpPr>
            <a:spLocks noGrp="1"/>
          </p:cNvSpPr>
          <p:nvPr>
            <p:ph type="sldNum" sz="quarter" idx="12"/>
          </p:nvPr>
        </p:nvSpPr>
        <p:spPr/>
        <p:txBody>
          <a:bodyPr/>
          <a:lstStyle/>
          <a:p>
            <a:pPr>
              <a:defRPr/>
            </a:pPr>
            <a:fld id="{E7E5E86B-9751-4D07-81E7-7C7F724AAD47}" type="slidenum">
              <a:rPr lang="zh-TW" altLang="en-US" smtClean="0"/>
              <a:pPr>
                <a:defRPr/>
              </a:pPr>
              <a:t>‹#›</a:t>
            </a:fld>
            <a:endParaRPr lang="zh-TW" altLang="en-US"/>
          </a:p>
        </p:txBody>
      </p:sp>
    </p:spTree>
    <p:extLst>
      <p:ext uri="{BB962C8B-B14F-4D97-AF65-F5344CB8AC3E}">
        <p14:creationId xmlns:p14="http://schemas.microsoft.com/office/powerpoint/2010/main" xmlns="" val="224701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858BBC0-15A2-4D99-9DB4-FCD9C83716DB}" type="datetime1">
              <a:rPr lang="zh-TW" altLang="en-US" smtClean="0"/>
              <a:pPr>
                <a:defRPr/>
              </a:pPr>
              <a:t>2014/5/9</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5D724D0-50E6-4FFE-89E3-C978B1F68841}" type="slidenum">
              <a:rPr lang="zh-TW" altLang="en-US" smtClean="0"/>
              <a:pPr>
                <a:defRPr/>
              </a:pPr>
              <a:t>‹#›</a:t>
            </a:fld>
            <a:endParaRPr lang="zh-TW" altLang="en-US"/>
          </a:p>
        </p:txBody>
      </p:sp>
      <p:sp>
        <p:nvSpPr>
          <p:cNvPr id="7" name="矩形 6"/>
          <p:cNvSpPr/>
          <p:nvPr/>
        </p:nvSpPr>
        <p:spPr>
          <a:xfrm>
            <a:off x="-9525" y="6764338"/>
            <a:ext cx="9153525" cy="936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8" name="矩形 7"/>
          <p:cNvSpPr/>
          <p:nvPr/>
        </p:nvSpPr>
        <p:spPr>
          <a:xfrm>
            <a:off x="0" y="6704013"/>
            <a:ext cx="9153525" cy="4603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9" name="矩形 8"/>
          <p:cNvSpPr/>
          <p:nvPr/>
        </p:nvSpPr>
        <p:spPr>
          <a:xfrm>
            <a:off x="0" y="0"/>
            <a:ext cx="9153525" cy="9366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0" name="矩形 9"/>
          <p:cNvSpPr/>
          <p:nvPr/>
        </p:nvSpPr>
        <p:spPr>
          <a:xfrm>
            <a:off x="4763" y="106363"/>
            <a:ext cx="9151937" cy="4762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Tree>
    <p:extLst>
      <p:ext uri="{BB962C8B-B14F-4D97-AF65-F5344CB8AC3E}">
        <p14:creationId xmlns:p14="http://schemas.microsoft.com/office/powerpoint/2010/main" xmlns="" val="209567392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6.xml"/><Relationship Id="rId5" Type="http://schemas.openxmlformats.org/officeDocument/2006/relationships/image" Target="../media/image58.jpeg"/><Relationship Id="rId4" Type="http://schemas.openxmlformats.org/officeDocument/2006/relationships/image" Target="../media/image57.jpeg"/></Relationships>
</file>

<file path=ppt/slides/_rels/slide10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6.xml"/><Relationship Id="rId5" Type="http://schemas.openxmlformats.org/officeDocument/2006/relationships/image" Target="../media/image62.jpeg"/><Relationship Id="rId4" Type="http://schemas.openxmlformats.org/officeDocument/2006/relationships/image" Target="../media/image61.jpeg"/></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Office_Excel____1.xlsx"/><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Office_Excel____4.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package" Target="../embeddings/Microsoft_Office_Excel____5.xlsx"/></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3" Type="http://schemas.microsoft.com/office/2007/relationships/media" Target="../media/media1.wmv"/><Relationship Id="rId2" Type="http://schemas.openxmlformats.org/officeDocument/2006/relationships/slideLayout" Target="../slideLayouts/slideLayout2.xml"/><Relationship Id="rId1" Type="http://schemas.openxmlformats.org/officeDocument/2006/relationships/video" Target="../media/media1.wmv"/><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microsoft.com/office/2007/relationships/media" Target="../media/media2.wmv"/><Relationship Id="rId2" Type="http://schemas.openxmlformats.org/officeDocument/2006/relationships/slideLayout" Target="../slideLayouts/slideLayout2.xml"/><Relationship Id="rId1" Type="http://schemas.openxmlformats.org/officeDocument/2006/relationships/video" Target="../media/media2.wmv"/><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Microsoft_Office_Excel_97-2003____1.xl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package" Target="../embeddings/Microsoft_Office_Excel____6.xlsx"/><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Office_Excel____7.xlsx"/><Relationship Id="rId2" Type="http://schemas.openxmlformats.org/officeDocument/2006/relationships/slideLayout" Target="../slideLayouts/slideLayout1.xml"/><Relationship Id="rId1" Type="http://schemas.openxmlformats.org/officeDocument/2006/relationships/vmlDrawing" Target="../drawings/vmlDrawing5.v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1.xml.rels><?xml version="1.0" encoding="UTF-8" standalone="yes"?>
<Relationships xmlns="http://schemas.openxmlformats.org/package/2006/relationships"><Relationship Id="rId3" Type="http://schemas.openxmlformats.org/officeDocument/2006/relationships/package" Target="../embeddings/Microsoft_Office_Excel____8.xlsx"/><Relationship Id="rId2" Type="http://schemas.openxmlformats.org/officeDocument/2006/relationships/slideLayout" Target="../slideLayouts/slideLayout1.xml"/><Relationship Id="rId1" Type="http://schemas.openxmlformats.org/officeDocument/2006/relationships/vmlDrawing" Target="../drawings/vmlDrawing6.vml"/></Relationships>
</file>

<file path=ppt/slides/_rels/slide4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package" Target="../embeddings/Microsoft_Office_Excel____9.xlsx"/><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3" Type="http://schemas.openxmlformats.org/officeDocument/2006/relationships/package" Target="../embeddings/Microsoft_Office_Excel____10.xlsx"/><Relationship Id="rId2" Type="http://schemas.openxmlformats.org/officeDocument/2006/relationships/slideLayout" Target="../slideLayouts/slideLayout1.xml"/><Relationship Id="rId1" Type="http://schemas.openxmlformats.org/officeDocument/2006/relationships/vmlDrawing" Target="../drawings/vmlDrawing8.vml"/></Relationships>
</file>

<file path=ppt/slides/_rels/slide45.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46.xml.rels><?xml version="1.0" encoding="UTF-8" standalone="yes"?>
<Relationships xmlns="http://schemas.openxmlformats.org/package/2006/relationships"><Relationship Id="rId3" Type="http://schemas.openxmlformats.org/officeDocument/2006/relationships/package" Target="../embeddings/Microsoft_Office_Excel____11.xlsx"/><Relationship Id="rId2" Type="http://schemas.openxmlformats.org/officeDocument/2006/relationships/slideLayout" Target="../slideLayouts/slideLayout1.xml"/><Relationship Id="rId1" Type="http://schemas.openxmlformats.org/officeDocument/2006/relationships/vmlDrawing" Target="../drawings/vmlDrawing9.vml"/></Relationships>
</file>

<file path=ppt/slides/_rels/slide47.xml.rels><?xml version="1.0" encoding="UTF-8" standalone="yes"?>
<Relationships xmlns="http://schemas.openxmlformats.org/package/2006/relationships"><Relationship Id="rId3" Type="http://schemas.openxmlformats.org/officeDocument/2006/relationships/package" Target="../embeddings/Microsoft_Office_Excel____12.xlsx"/><Relationship Id="rId2" Type="http://schemas.openxmlformats.org/officeDocument/2006/relationships/slideLayout" Target="../slideLayouts/slideLayout1.xml"/><Relationship Id="rId1" Type="http://schemas.openxmlformats.org/officeDocument/2006/relationships/vmlDrawing" Target="../drawings/vmlDrawing10.vml"/></Relationships>
</file>

<file path=ppt/slides/_rels/slide48.xml.rels><?xml version="1.0" encoding="UTF-8" standalone="yes"?>
<Relationships xmlns="http://schemas.openxmlformats.org/package/2006/relationships"><Relationship Id="rId3" Type="http://schemas.openxmlformats.org/officeDocument/2006/relationships/package" Target="../embeddings/Microsoft_Office_Excel____13.xlsx"/><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49.xml.rels><?xml version="1.0" encoding="UTF-8" standalone="yes"?>
<Relationships xmlns="http://schemas.openxmlformats.org/package/2006/relationships"><Relationship Id="rId3" Type="http://schemas.openxmlformats.org/officeDocument/2006/relationships/package" Target="../embeddings/Microsoft_Office_Excel____14.xlsx"/><Relationship Id="rId2" Type="http://schemas.openxmlformats.org/officeDocument/2006/relationships/slideLayout" Target="../slideLayouts/slideLayout1.xml"/><Relationship Id="rId1" Type="http://schemas.openxmlformats.org/officeDocument/2006/relationships/vmlDrawing" Target="../drawings/vmlDrawing12.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package" Target="../embeddings/Microsoft_Office_Excel____15.xlsx"/><Relationship Id="rId2" Type="http://schemas.openxmlformats.org/officeDocument/2006/relationships/slideLayout" Target="../slideLayouts/slideLayout1.xml"/><Relationship Id="rId1" Type="http://schemas.openxmlformats.org/officeDocument/2006/relationships/vmlDrawing" Target="../drawings/vmlDrawing13.v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package" Target="../embeddings/Microsoft_Office_Excel____16.xlsx"/><Relationship Id="rId2" Type="http://schemas.openxmlformats.org/officeDocument/2006/relationships/slideLayout" Target="../slideLayouts/slideLayout1.xml"/><Relationship Id="rId1" Type="http://schemas.openxmlformats.org/officeDocument/2006/relationships/vmlDrawing" Target="../drawings/vmlDrawing14.v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6.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7.xml"/></Relationships>
</file>

<file path=ppt/slides/_rels/slide6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8.xml"/></Relationships>
</file>

<file path=ppt/slides/_rels/slide6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0.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1.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2.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mlDrawing" Target="../drawings/vmlDrawing15.vml"/><Relationship Id="rId1" Type="http://schemas.openxmlformats.org/officeDocument/2006/relationships/themeOverride" Target="../theme/themeOverride14.xml"/><Relationship Id="rId4" Type="http://schemas.openxmlformats.org/officeDocument/2006/relationships/package" Target="../embeddings/Microsoft_Office_Excel____17.xlsx"/></Relationships>
</file>

<file path=ppt/slides/_rels/slide7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xml"/><Relationship Id="rId1" Type="http://schemas.openxmlformats.org/officeDocument/2006/relationships/themeOverride" Target="../theme/themeOverride1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package" Target="../embeddings/Microsoft_Office_Excel____18.xlsx"/><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6.xml"/><Relationship Id="rId5" Type="http://schemas.openxmlformats.org/officeDocument/2006/relationships/image" Target="../media/image50.jpeg"/><Relationship Id="rId4" Type="http://schemas.openxmlformats.org/officeDocument/2006/relationships/image" Target="../media/image49.jpeg"/></Relationships>
</file>

<file path=ppt/slides/_rels/slide9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ctrTitle"/>
          </p:nvPr>
        </p:nvSpPr>
        <p:spPr>
          <a:xfrm>
            <a:off x="939788" y="692696"/>
            <a:ext cx="7416824" cy="936103"/>
          </a:xfrm>
        </p:spPr>
        <p:txBody>
          <a:bodyPr>
            <a:normAutofit fontScale="90000"/>
          </a:bodyPr>
          <a:lstStyle/>
          <a:p>
            <a:pPr algn="l"/>
            <a:r>
              <a:rPr lang="zh-TW" altLang="zh-TW" sz="3200" b="1" dirty="0">
                <a:latin typeface="微軟正黑體" panose="020B0604030504040204" pitchFamily="34" charset="-120"/>
                <a:ea typeface="微軟正黑體" panose="020B0604030504040204" pitchFamily="34" charset="-120"/>
              </a:rPr>
              <a:t>教育部獎助大專校院</a:t>
            </a:r>
            <a:r>
              <a:rPr lang="zh-TW" altLang="zh-TW" sz="3200" b="1" dirty="0" smtClean="0">
                <a:latin typeface="微軟正黑體" panose="020B0604030504040204" pitchFamily="34" charset="-120"/>
                <a:ea typeface="微軟正黑體" panose="020B0604030504040204" pitchFamily="34" charset="-120"/>
              </a:rPr>
              <a:t>推動</a:t>
            </a:r>
            <a:r>
              <a:rPr lang="en-US" altLang="zh-TW" sz="3200" b="1" dirty="0" smtClean="0">
                <a:latin typeface="微軟正黑體" panose="020B0604030504040204" pitchFamily="34" charset="-120"/>
                <a:ea typeface="微軟正黑體" panose="020B0604030504040204" pitchFamily="34" charset="-120"/>
              </a:rPr>
              <a:t/>
            </a:r>
            <a:br>
              <a:rPr lang="en-US" altLang="zh-TW" sz="3200" b="1" dirty="0" smtClean="0">
                <a:latin typeface="微軟正黑體" panose="020B0604030504040204" pitchFamily="34" charset="-120"/>
                <a:ea typeface="微軟正黑體" panose="020B0604030504040204" pitchFamily="34" charset="-120"/>
              </a:rPr>
            </a:br>
            <a:r>
              <a:rPr lang="zh-TW" altLang="zh-TW" sz="3200" b="1" dirty="0" smtClean="0">
                <a:latin typeface="微軟正黑體" panose="020B0604030504040204" pitchFamily="34" charset="-120"/>
                <a:ea typeface="微軟正黑體" panose="020B0604030504040204" pitchFamily="34" charset="-120"/>
              </a:rPr>
              <a:t>教師</a:t>
            </a:r>
            <a:r>
              <a:rPr lang="zh-TW" altLang="zh-TW" sz="3200" b="1" dirty="0">
                <a:latin typeface="微軟正黑體" panose="020B0604030504040204" pitchFamily="34" charset="-120"/>
                <a:ea typeface="微軟正黑體" panose="020B0604030504040204" pitchFamily="34" charset="-120"/>
              </a:rPr>
              <a:t>多元升等制度示範學校計畫</a:t>
            </a:r>
            <a:endParaRPr lang="zh-TW" altLang="en-US" sz="3200" b="1" dirty="0">
              <a:latin typeface="微軟正黑體" panose="020B0604030504040204" pitchFamily="34" charset="-120"/>
              <a:ea typeface="微軟正黑體" panose="020B0604030504040204" pitchFamily="34" charset="-120"/>
            </a:endParaRPr>
          </a:p>
        </p:txBody>
      </p:sp>
      <p:sp>
        <p:nvSpPr>
          <p:cNvPr id="5" name="副標題 2"/>
          <p:cNvSpPr>
            <a:spLocks noGrp="1"/>
          </p:cNvSpPr>
          <p:nvPr>
            <p:ph type="subTitle" idx="1"/>
          </p:nvPr>
        </p:nvSpPr>
        <p:spPr>
          <a:xfrm>
            <a:off x="412304" y="2636912"/>
            <a:ext cx="8352928" cy="2520280"/>
          </a:xfrm>
        </p:spPr>
        <p:txBody>
          <a:bodyPr>
            <a:noAutofit/>
          </a:bodyPr>
          <a:lstStyle/>
          <a:p>
            <a:r>
              <a:rPr lang="zh-TW" altLang="zh-TW" sz="4000" b="1" dirty="0">
                <a:solidFill>
                  <a:srgbClr val="7030A0"/>
                </a:solidFill>
                <a:latin typeface="標楷體" pitchFamily="65" charset="-120"/>
                <a:ea typeface="標楷體" pitchFamily="65" charset="-120"/>
              </a:rPr>
              <a:t>玄奘</a:t>
            </a:r>
            <a:r>
              <a:rPr lang="zh-TW" altLang="zh-TW" sz="4000" b="1" dirty="0" smtClean="0">
                <a:solidFill>
                  <a:srgbClr val="7030A0"/>
                </a:solidFill>
                <a:latin typeface="標楷體" pitchFamily="65" charset="-120"/>
                <a:ea typeface="標楷體" pitchFamily="65" charset="-120"/>
              </a:rPr>
              <a:t>大學</a:t>
            </a:r>
            <a:endParaRPr lang="en-US" altLang="zh-TW" sz="4000" b="1" dirty="0" smtClean="0">
              <a:solidFill>
                <a:srgbClr val="7030A0"/>
              </a:solidFill>
              <a:latin typeface="標楷體" pitchFamily="65" charset="-120"/>
              <a:ea typeface="標楷體" pitchFamily="65" charset="-120"/>
            </a:endParaRPr>
          </a:p>
          <a:p>
            <a:pPr>
              <a:spcBef>
                <a:spcPts val="2400"/>
              </a:spcBef>
            </a:pPr>
            <a:r>
              <a:rPr lang="zh-TW" altLang="zh-TW" sz="4000" b="1" dirty="0" smtClean="0">
                <a:solidFill>
                  <a:srgbClr val="C00000"/>
                </a:solidFill>
                <a:latin typeface="標楷體" pitchFamily="65" charset="-120"/>
                <a:ea typeface="標楷體" pitchFamily="65" charset="-120"/>
              </a:rPr>
              <a:t>教學</a:t>
            </a:r>
            <a:r>
              <a:rPr lang="zh-TW" altLang="en-US" sz="4000" b="1" dirty="0">
                <a:solidFill>
                  <a:srgbClr val="C00000"/>
                </a:solidFill>
                <a:latin typeface="標楷體" pitchFamily="65" charset="-120"/>
                <a:ea typeface="標楷體" pitchFamily="65" charset="-120"/>
              </a:rPr>
              <a:t>實務</a:t>
            </a:r>
            <a:r>
              <a:rPr lang="zh-TW" altLang="zh-TW" sz="4000" b="1" dirty="0" smtClean="0">
                <a:solidFill>
                  <a:srgbClr val="C00000"/>
                </a:solidFill>
                <a:latin typeface="標楷體" pitchFamily="65" charset="-120"/>
                <a:ea typeface="標楷體" pitchFamily="65" charset="-120"/>
              </a:rPr>
              <a:t>研究</a:t>
            </a:r>
            <a:r>
              <a:rPr lang="zh-TW" altLang="zh-TW" sz="4000" b="1" dirty="0">
                <a:solidFill>
                  <a:srgbClr val="C00000"/>
                </a:solidFill>
                <a:latin typeface="標楷體" pitchFamily="65" charset="-120"/>
                <a:ea typeface="標楷體" pitchFamily="65" charset="-120"/>
              </a:rPr>
              <a:t>升</a:t>
            </a:r>
            <a:r>
              <a:rPr lang="zh-TW" altLang="zh-TW" sz="4000" b="1" dirty="0" smtClean="0">
                <a:solidFill>
                  <a:srgbClr val="C00000"/>
                </a:solidFill>
                <a:latin typeface="標楷體" pitchFamily="65" charset="-120"/>
                <a:ea typeface="標楷體" pitchFamily="65" charset="-120"/>
              </a:rPr>
              <a:t>等</a:t>
            </a:r>
            <a:r>
              <a:rPr lang="zh-TW" altLang="en-US" sz="4000" b="1" dirty="0" smtClean="0">
                <a:solidFill>
                  <a:srgbClr val="C00000"/>
                </a:solidFill>
                <a:latin typeface="標楷體" pitchFamily="65" charset="-120"/>
                <a:ea typeface="標楷體" pitchFamily="65" charset="-120"/>
              </a:rPr>
              <a:t>新制</a:t>
            </a:r>
            <a:endParaRPr lang="en-US" altLang="zh-TW" sz="4000" b="1" dirty="0" smtClean="0">
              <a:solidFill>
                <a:srgbClr val="C00000"/>
              </a:solidFill>
              <a:latin typeface="標楷體" pitchFamily="65" charset="-120"/>
              <a:ea typeface="標楷體" pitchFamily="65" charset="-120"/>
            </a:endParaRPr>
          </a:p>
          <a:p>
            <a:pPr>
              <a:spcBef>
                <a:spcPts val="2400"/>
              </a:spcBef>
            </a:pPr>
            <a:r>
              <a:rPr lang="zh-TW" altLang="en-US" dirty="0" smtClean="0">
                <a:solidFill>
                  <a:schemeClr val="tx1"/>
                </a:solidFill>
                <a:latin typeface="標楷體" pitchFamily="65" charset="-120"/>
                <a:ea typeface="標楷體" pitchFamily="65" charset="-120"/>
              </a:rPr>
              <a:t>之規劃與實施</a:t>
            </a:r>
            <a:endParaRPr lang="zh-TW" altLang="en-US" dirty="0">
              <a:solidFill>
                <a:schemeClr val="tx1"/>
              </a:solidFill>
              <a:latin typeface="標楷體" pitchFamily="65" charset="-120"/>
              <a:ea typeface="標楷體" pitchFamily="65" charset="-120"/>
            </a:endParaRPr>
          </a:p>
        </p:txBody>
      </p:sp>
      <p:sp>
        <p:nvSpPr>
          <p:cNvPr id="6" name="副標題 2"/>
          <p:cNvSpPr txBox="1">
            <a:spLocks/>
          </p:cNvSpPr>
          <p:nvPr/>
        </p:nvSpPr>
        <p:spPr>
          <a:xfrm>
            <a:off x="331912" y="4941168"/>
            <a:ext cx="8632576" cy="1008112"/>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endParaRPr lang="zh-TW" altLang="en-US" sz="3200" b="1" dirty="0">
              <a:latin typeface="標楷體" pitchFamily="65" charset="-120"/>
              <a:ea typeface="標楷體" pitchFamily="65" charset="-120"/>
            </a:endParaRPr>
          </a:p>
        </p:txBody>
      </p:sp>
      <p:sp>
        <p:nvSpPr>
          <p:cNvPr id="7" name="副標題 2"/>
          <p:cNvSpPr txBox="1">
            <a:spLocks/>
          </p:cNvSpPr>
          <p:nvPr/>
        </p:nvSpPr>
        <p:spPr>
          <a:xfrm>
            <a:off x="331912" y="5589240"/>
            <a:ext cx="8416552" cy="504056"/>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l"/>
            <a:r>
              <a:rPr lang="zh-TW" altLang="en-US" sz="2800" b="1" dirty="0" smtClean="0">
                <a:latin typeface="微軟正黑體" panose="020B0604030504040204" pitchFamily="34" charset="-120"/>
                <a:ea typeface="微軟正黑體" panose="020B0604030504040204" pitchFamily="34" charset="-120"/>
              </a:rPr>
              <a:t>主持人：朱美珍教授                         </a:t>
            </a:r>
            <a:r>
              <a:rPr lang="zh-TW" altLang="en-US" sz="2400" b="1" dirty="0" smtClean="0">
                <a:latin typeface="標楷體" panose="03000509000000000000" pitchFamily="65" charset="-120"/>
                <a:ea typeface="標楷體" panose="03000509000000000000" pitchFamily="65" charset="-120"/>
              </a:rPr>
              <a:t>報告人：段 盛 華</a:t>
            </a:r>
            <a:endParaRPr lang="zh-TW" altLang="en-US" sz="2400" b="1" dirty="0">
              <a:latin typeface="標楷體" panose="03000509000000000000" pitchFamily="65" charset="-120"/>
              <a:ea typeface="標楷體" panose="03000509000000000000" pitchFamily="65" charset="-120"/>
            </a:endParaRPr>
          </a:p>
        </p:txBody>
      </p:sp>
      <p:sp>
        <p:nvSpPr>
          <p:cNvPr id="2" name="投影片編號版面配置區 1"/>
          <p:cNvSpPr>
            <a:spLocks noGrp="1"/>
          </p:cNvSpPr>
          <p:nvPr>
            <p:ph type="sldNum" sz="quarter" idx="12"/>
          </p:nvPr>
        </p:nvSpPr>
        <p:spPr/>
        <p:txBody>
          <a:bodyPr/>
          <a:lstStyle/>
          <a:p>
            <a:pPr>
              <a:defRPr/>
            </a:pPr>
            <a:fld id="{F4E57BBC-9003-4519-8174-1434CED4F41A}" type="slidenum">
              <a:rPr lang="zh-TW" altLang="en-US" smtClean="0"/>
              <a:pPr>
                <a:defRPr/>
              </a:pPr>
              <a:t>1</a:t>
            </a:fld>
            <a:endParaRPr lang="zh-TW" altLang="en-US"/>
          </a:p>
        </p:txBody>
      </p:sp>
    </p:spTree>
    <p:extLst>
      <p:ext uri="{BB962C8B-B14F-4D97-AF65-F5344CB8AC3E}">
        <p14:creationId xmlns:p14="http://schemas.microsoft.com/office/powerpoint/2010/main" xmlns="" val="17867263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2492896"/>
            <a:ext cx="8229600" cy="3096343"/>
          </a:xfrm>
        </p:spPr>
        <p:txBody>
          <a:bodyPr>
            <a:normAutofit/>
          </a:bodyPr>
          <a:lstStyle/>
          <a:p>
            <a:pPr marL="0" indent="0" algn="ctr">
              <a:buNone/>
            </a:pPr>
            <a:r>
              <a:rPr lang="zh-TW" altLang="en-US" sz="4800" b="1" dirty="0" smtClean="0">
                <a:solidFill>
                  <a:srgbClr val="7030A0"/>
                </a:solidFill>
              </a:rPr>
              <a:t>法令規章適用</a:t>
            </a:r>
            <a:endParaRPr lang="en-US" altLang="zh-TW" sz="4800" b="1" dirty="0" smtClean="0">
              <a:solidFill>
                <a:srgbClr val="7030A0"/>
              </a:solidFill>
            </a:endParaRPr>
          </a:p>
          <a:p>
            <a:pPr marL="0" indent="0" algn="ctr">
              <a:buNone/>
            </a:pPr>
            <a:r>
              <a:rPr lang="zh-TW" altLang="en-US" sz="4800" b="1" dirty="0" smtClean="0">
                <a:solidFill>
                  <a:srgbClr val="7030A0"/>
                </a:solidFill>
              </a:rPr>
              <a:t>與</a:t>
            </a:r>
            <a:endParaRPr lang="en-US" altLang="zh-TW" sz="4800" b="1" dirty="0" smtClean="0">
              <a:solidFill>
                <a:srgbClr val="7030A0"/>
              </a:solidFill>
            </a:endParaRPr>
          </a:p>
          <a:p>
            <a:pPr marL="0" indent="0" algn="ctr">
              <a:buNone/>
            </a:pPr>
            <a:r>
              <a:rPr lang="zh-TW" altLang="en-US" sz="4800" b="1" dirty="0" smtClean="0">
                <a:solidFill>
                  <a:srgbClr val="FF0000"/>
                </a:solidFill>
              </a:rPr>
              <a:t>本校升等新制定位</a:t>
            </a:r>
            <a:endParaRPr lang="zh-TW" altLang="en-US" sz="4800" b="1"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6C85F6ED-DD32-4D63-99B7-E23212DDDB02}" type="slidenum">
              <a:rPr lang="zh-TW" altLang="en-US" smtClean="0"/>
              <a:pPr>
                <a:defRPr/>
              </a:pPr>
              <a:t>10</a:t>
            </a:fld>
            <a:endParaRPr lang="zh-TW" altLang="en-US"/>
          </a:p>
        </p:txBody>
      </p:sp>
    </p:spTree>
    <p:extLst>
      <p:ext uri="{BB962C8B-B14F-4D97-AF65-F5344CB8AC3E}">
        <p14:creationId xmlns:p14="http://schemas.microsoft.com/office/powerpoint/2010/main" xmlns="" val="276740522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圖片 2" descr="IMG_9684"/>
          <p:cNvPicPr>
            <a:picLocks noGrp="1" noChangeAspect="1"/>
          </p:cNvPicPr>
          <p:nvPr isPhoto="1"/>
        </p:nvPicPr>
        <p:blipFill>
          <a:blip r:embed="rId2" cstate="print">
            <a:extLst>
              <a:ext uri="{28A0092B-C50C-407E-A947-70E740481C1C}">
                <a14:useLocalDpi xmlns:a14="http://schemas.microsoft.com/office/drawing/2010/main" xmlns="" val="0"/>
              </a:ext>
            </a:extLst>
          </a:blip>
          <a:srcRect/>
          <a:stretch>
            <a:fillRect/>
          </a:stretch>
        </p:blipFill>
        <p:spPr bwMode="auto">
          <a:xfrm>
            <a:off x="5026025" y="1412875"/>
            <a:ext cx="3390900" cy="2262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1" name="圖片 4" descr="IMG_9740"/>
          <p:cNvPicPr>
            <a:picLocks noGrp="1" noChangeAspect="1"/>
          </p:cNvPicPr>
          <p:nvPr isPhoto="1"/>
        </p:nvPicPr>
        <p:blipFill>
          <a:blip r:embed="rId3" cstate="print">
            <a:extLst>
              <a:ext uri="{28A0092B-C50C-407E-A947-70E740481C1C}">
                <a14:useLocalDpi xmlns:a14="http://schemas.microsoft.com/office/drawing/2010/main" xmlns="" val="0"/>
              </a:ext>
            </a:extLst>
          </a:blip>
          <a:srcRect/>
          <a:stretch>
            <a:fillRect/>
          </a:stretch>
        </p:blipFill>
        <p:spPr bwMode="auto">
          <a:xfrm>
            <a:off x="611188" y="1412875"/>
            <a:ext cx="3390900" cy="2262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2" name="圖片 5" descr="IMG_9858聖印廳與談"/>
          <p:cNvPicPr>
            <a:picLocks noGrp="1" noChangeAspect="1"/>
          </p:cNvPicPr>
          <p:nvPr isPhoto="1"/>
        </p:nvPicPr>
        <p:blipFill>
          <a:blip r:embed="rId4" cstate="print">
            <a:extLst>
              <a:ext uri="{28A0092B-C50C-407E-A947-70E740481C1C}">
                <a14:useLocalDpi xmlns:a14="http://schemas.microsoft.com/office/drawing/2010/main" xmlns="" val="0"/>
              </a:ext>
            </a:extLst>
          </a:blip>
          <a:srcRect/>
          <a:stretch>
            <a:fillRect/>
          </a:stretch>
        </p:blipFill>
        <p:spPr bwMode="auto">
          <a:xfrm>
            <a:off x="593725" y="4138613"/>
            <a:ext cx="3390900" cy="2262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3" name="圖片 6" descr="IMG_9892慧光廳與談"/>
          <p:cNvPicPr>
            <a:picLocks noGrp="1" noChangeAspect="1"/>
          </p:cNvPicPr>
          <p:nvPr isPhoto="1"/>
        </p:nvPicPr>
        <p:blipFill>
          <a:blip r:embed="rId5" cstate="print">
            <a:extLst>
              <a:ext uri="{28A0092B-C50C-407E-A947-70E740481C1C}">
                <a14:useLocalDpi xmlns:a14="http://schemas.microsoft.com/office/drawing/2010/main" xmlns="" val="0"/>
              </a:ext>
            </a:extLst>
          </a:blip>
          <a:srcRect/>
          <a:stretch>
            <a:fillRect/>
          </a:stretch>
        </p:blipFill>
        <p:spPr bwMode="auto">
          <a:xfrm>
            <a:off x="5026025" y="4138613"/>
            <a:ext cx="3390900" cy="2262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標題 1"/>
          <p:cNvSpPr>
            <a:spLocks noGrp="1"/>
          </p:cNvSpPr>
          <p:nvPr>
            <p:ph type="title"/>
          </p:nvPr>
        </p:nvSpPr>
        <p:spPr/>
        <p:txBody>
          <a:bodyPr rtlCol="0">
            <a:normAutofit/>
          </a:bodyPr>
          <a:lstStyle/>
          <a:p>
            <a:pPr>
              <a:defRPr/>
            </a:pPr>
            <a:r>
              <a:rPr lang="zh-TW" altLang="en-US" sz="2800" b="1" kern="100" dirty="0">
                <a:latin typeface="標楷體" pitchFamily="65" charset="-120"/>
                <a:ea typeface="標楷體" pitchFamily="65" charset="-120"/>
                <a:cs typeface="Times New Roman" pitchFamily="18" charset="0"/>
              </a:rPr>
              <a:t>教學實務研究暨教學</a:t>
            </a:r>
            <a:r>
              <a:rPr lang="zh-TW" altLang="en-US" sz="2800" b="1" kern="100" dirty="0" smtClean="0">
                <a:latin typeface="標楷體" pitchFamily="65" charset="-120"/>
                <a:ea typeface="標楷體" pitchFamily="65" charset="-120"/>
                <a:cs typeface="Times New Roman" pitchFamily="18" charset="0"/>
              </a:rPr>
              <a:t>研討會</a:t>
            </a:r>
            <a:r>
              <a:rPr lang="zh-TW" altLang="en-US" sz="2800" kern="100" dirty="0" smtClean="0">
                <a:latin typeface="標楷體" pitchFamily="65" charset="-120"/>
                <a:ea typeface="標楷體" pitchFamily="65" charset="-120"/>
                <a:cs typeface="Times New Roman" pitchFamily="18" charset="0"/>
              </a:rPr>
              <a:t>專題演講</a:t>
            </a:r>
            <a:r>
              <a:rPr lang="en-US" altLang="zh-TW" sz="2800" kern="100" dirty="0">
                <a:latin typeface="標楷體" pitchFamily="65" charset="-120"/>
                <a:ea typeface="標楷體" pitchFamily="65" charset="-120"/>
                <a:cs typeface="Times New Roman" pitchFamily="18" charset="0"/>
              </a:rPr>
              <a:t>/</a:t>
            </a:r>
            <a:r>
              <a:rPr lang="zh-TW" altLang="en-US" sz="2800" kern="100" dirty="0">
                <a:latin typeface="標楷體" pitchFamily="65" charset="-120"/>
                <a:ea typeface="標楷體" pitchFamily="65" charset="-120"/>
                <a:cs typeface="Times New Roman" pitchFamily="18" charset="0"/>
              </a:rPr>
              <a:t>評論情形</a:t>
            </a:r>
            <a:endParaRPr lang="zh-TW" altLang="zh-TW" sz="2800" kern="100" dirty="0">
              <a:latin typeface="標楷體" pitchFamily="65" charset="-120"/>
              <a:ea typeface="標楷體" pitchFamily="65" charset="-120"/>
              <a:cs typeface="Times New Roman" pitchFamily="18" charset="0"/>
            </a:endParaRPr>
          </a:p>
        </p:txBody>
      </p:sp>
      <p:sp>
        <p:nvSpPr>
          <p:cNvPr id="12295" name="文字方塊 8"/>
          <p:cNvSpPr txBox="1">
            <a:spLocks noChangeArrowheads="1"/>
          </p:cNvSpPr>
          <p:nvPr/>
        </p:nvSpPr>
        <p:spPr bwMode="auto">
          <a:xfrm>
            <a:off x="611188" y="3657600"/>
            <a:ext cx="36417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新細明體" charset="-120"/>
              </a:defRPr>
            </a:lvl1pPr>
            <a:lvl2pPr marL="742950" indent="-285750" eaLnBrk="0" hangingPunct="0">
              <a:defRPr kumimoji="1">
                <a:solidFill>
                  <a:schemeClr val="tx1"/>
                </a:solidFill>
                <a:latin typeface="Calibri" pitchFamily="34" charset="0"/>
                <a:ea typeface="新細明體" charset="-120"/>
              </a:defRPr>
            </a:lvl2pPr>
            <a:lvl3pPr marL="1143000" indent="-228600" eaLnBrk="0" hangingPunct="0">
              <a:defRPr kumimoji="1">
                <a:solidFill>
                  <a:schemeClr val="tx1"/>
                </a:solidFill>
                <a:latin typeface="Calibri" pitchFamily="34" charset="0"/>
                <a:ea typeface="新細明體" charset="-120"/>
              </a:defRPr>
            </a:lvl3pPr>
            <a:lvl4pPr marL="1600200" indent="-228600" eaLnBrk="0" hangingPunct="0">
              <a:defRPr kumimoji="1">
                <a:solidFill>
                  <a:schemeClr val="tx1"/>
                </a:solidFill>
                <a:latin typeface="Calibri" pitchFamily="34" charset="0"/>
                <a:ea typeface="新細明體" charset="-120"/>
              </a:defRPr>
            </a:lvl4pPr>
            <a:lvl5pPr marL="2057400" indent="-228600" eaLnBrk="0" hangingPunct="0">
              <a:defRPr kumimoji="1">
                <a:solidFill>
                  <a:schemeClr val="tx1"/>
                </a:solidFill>
                <a:latin typeface="Calibri" pitchFamily="34" charset="0"/>
                <a:ea typeface="新細明體"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charset="-120"/>
              </a:defRPr>
            </a:lvl9pPr>
          </a:lstStyle>
          <a:p>
            <a:pPr eaLnBrk="1" hangingPunct="1"/>
            <a:r>
              <a:rPr kumimoji="0" lang="zh-TW" altLang="en-US" sz="1400">
                <a:latin typeface="標楷體" pitchFamily="65" charset="-120"/>
                <a:ea typeface="標楷體" pitchFamily="65" charset="-120"/>
              </a:rPr>
              <a:t>專題演講</a:t>
            </a:r>
            <a:r>
              <a:rPr kumimoji="0" lang="en-US" altLang="zh-TW" sz="1400">
                <a:latin typeface="標楷體" pitchFamily="65" charset="-120"/>
                <a:ea typeface="標楷體" pitchFamily="65" charset="-120"/>
              </a:rPr>
              <a:t>II</a:t>
            </a:r>
            <a:r>
              <a:rPr kumimoji="0" lang="zh-TW" altLang="en-US" sz="1400">
                <a:latin typeface="標楷體" pitchFamily="65" charset="-120"/>
                <a:ea typeface="標楷體" pitchFamily="65" charset="-120"/>
              </a:rPr>
              <a:t> </a:t>
            </a:r>
            <a:r>
              <a:rPr kumimoji="0" lang="zh-TW" altLang="zh-TW" sz="1400">
                <a:latin typeface="標楷體" pitchFamily="65" charset="-120"/>
                <a:ea typeface="標楷體" pitchFamily="65" charset="-120"/>
              </a:rPr>
              <a:t>葉丙成教授</a:t>
            </a:r>
            <a:endParaRPr kumimoji="0" lang="zh-TW" altLang="en-US" sz="1400">
              <a:latin typeface="標楷體" pitchFamily="65" charset="-120"/>
              <a:ea typeface="標楷體" pitchFamily="65" charset="-120"/>
            </a:endParaRPr>
          </a:p>
        </p:txBody>
      </p:sp>
      <p:sp>
        <p:nvSpPr>
          <p:cNvPr id="12296" name="文字方塊 10"/>
          <p:cNvSpPr txBox="1">
            <a:spLocks noChangeArrowheads="1"/>
          </p:cNvSpPr>
          <p:nvPr/>
        </p:nvSpPr>
        <p:spPr bwMode="auto">
          <a:xfrm>
            <a:off x="569913" y="6400800"/>
            <a:ext cx="36417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新細明體" charset="-120"/>
              </a:defRPr>
            </a:lvl1pPr>
            <a:lvl2pPr marL="742950" indent="-285750" eaLnBrk="0" hangingPunct="0">
              <a:defRPr kumimoji="1">
                <a:solidFill>
                  <a:schemeClr val="tx1"/>
                </a:solidFill>
                <a:latin typeface="Calibri" pitchFamily="34" charset="0"/>
                <a:ea typeface="新細明體" charset="-120"/>
              </a:defRPr>
            </a:lvl2pPr>
            <a:lvl3pPr marL="1143000" indent="-228600" eaLnBrk="0" hangingPunct="0">
              <a:defRPr kumimoji="1">
                <a:solidFill>
                  <a:schemeClr val="tx1"/>
                </a:solidFill>
                <a:latin typeface="Calibri" pitchFamily="34" charset="0"/>
                <a:ea typeface="新細明體" charset="-120"/>
              </a:defRPr>
            </a:lvl3pPr>
            <a:lvl4pPr marL="1600200" indent="-228600" eaLnBrk="0" hangingPunct="0">
              <a:defRPr kumimoji="1">
                <a:solidFill>
                  <a:schemeClr val="tx1"/>
                </a:solidFill>
                <a:latin typeface="Calibri" pitchFamily="34" charset="0"/>
                <a:ea typeface="新細明體" charset="-120"/>
              </a:defRPr>
            </a:lvl4pPr>
            <a:lvl5pPr marL="2057400" indent="-228600" eaLnBrk="0" hangingPunct="0">
              <a:defRPr kumimoji="1">
                <a:solidFill>
                  <a:schemeClr val="tx1"/>
                </a:solidFill>
                <a:latin typeface="Calibri" pitchFamily="34" charset="0"/>
                <a:ea typeface="新細明體"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charset="-120"/>
              </a:defRPr>
            </a:lvl9pPr>
          </a:lstStyle>
          <a:p>
            <a:pPr eaLnBrk="1" hangingPunct="1"/>
            <a:r>
              <a:rPr kumimoji="0" lang="zh-TW" altLang="en-US" sz="1400">
                <a:latin typeface="標楷體" pitchFamily="65" charset="-120"/>
                <a:ea typeface="標楷體" pitchFamily="65" charset="-120"/>
              </a:rPr>
              <a:t>聖印廳</a:t>
            </a:r>
            <a:r>
              <a:rPr kumimoji="0" lang="en-US" altLang="zh-TW" sz="1400">
                <a:latin typeface="標楷體" pitchFamily="65" charset="-120"/>
                <a:ea typeface="標楷體" pitchFamily="65" charset="-120"/>
              </a:rPr>
              <a:t>-</a:t>
            </a:r>
            <a:r>
              <a:rPr kumimoji="0" lang="zh-TW" altLang="en-US" sz="1400">
                <a:latin typeface="標楷體" pitchFamily="65" charset="-120"/>
                <a:ea typeface="標楷體" pitchFamily="65" charset="-120"/>
              </a:rPr>
              <a:t>評論人回應情形</a:t>
            </a:r>
          </a:p>
        </p:txBody>
      </p:sp>
      <p:sp>
        <p:nvSpPr>
          <p:cNvPr id="12297" name="文字方塊 11"/>
          <p:cNvSpPr txBox="1">
            <a:spLocks noChangeArrowheads="1"/>
          </p:cNvSpPr>
          <p:nvPr/>
        </p:nvSpPr>
        <p:spPr bwMode="auto">
          <a:xfrm>
            <a:off x="4919663" y="6400800"/>
            <a:ext cx="36417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新細明體" charset="-120"/>
              </a:defRPr>
            </a:lvl1pPr>
            <a:lvl2pPr marL="742950" indent="-285750" eaLnBrk="0" hangingPunct="0">
              <a:defRPr kumimoji="1">
                <a:solidFill>
                  <a:schemeClr val="tx1"/>
                </a:solidFill>
                <a:latin typeface="Calibri" pitchFamily="34" charset="0"/>
                <a:ea typeface="新細明體" charset="-120"/>
              </a:defRPr>
            </a:lvl2pPr>
            <a:lvl3pPr marL="1143000" indent="-228600" eaLnBrk="0" hangingPunct="0">
              <a:defRPr kumimoji="1">
                <a:solidFill>
                  <a:schemeClr val="tx1"/>
                </a:solidFill>
                <a:latin typeface="Calibri" pitchFamily="34" charset="0"/>
                <a:ea typeface="新細明體" charset="-120"/>
              </a:defRPr>
            </a:lvl3pPr>
            <a:lvl4pPr marL="1600200" indent="-228600" eaLnBrk="0" hangingPunct="0">
              <a:defRPr kumimoji="1">
                <a:solidFill>
                  <a:schemeClr val="tx1"/>
                </a:solidFill>
                <a:latin typeface="Calibri" pitchFamily="34" charset="0"/>
                <a:ea typeface="新細明體" charset="-120"/>
              </a:defRPr>
            </a:lvl4pPr>
            <a:lvl5pPr marL="2057400" indent="-228600" eaLnBrk="0" hangingPunct="0">
              <a:defRPr kumimoji="1">
                <a:solidFill>
                  <a:schemeClr val="tx1"/>
                </a:solidFill>
                <a:latin typeface="Calibri" pitchFamily="34" charset="0"/>
                <a:ea typeface="新細明體"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charset="-120"/>
              </a:defRPr>
            </a:lvl9pPr>
          </a:lstStyle>
          <a:p>
            <a:pPr eaLnBrk="1" hangingPunct="1"/>
            <a:r>
              <a:rPr kumimoji="0" lang="zh-TW" altLang="en-US" sz="1400">
                <a:latin typeface="標楷體" pitchFamily="65" charset="-120"/>
                <a:ea typeface="標楷體" pitchFamily="65" charset="-120"/>
              </a:rPr>
              <a:t>慧光廳</a:t>
            </a:r>
            <a:r>
              <a:rPr kumimoji="0" lang="en-US" altLang="zh-TW" sz="1400">
                <a:latin typeface="標楷體" pitchFamily="65" charset="-120"/>
                <a:ea typeface="標楷體" pitchFamily="65" charset="-120"/>
              </a:rPr>
              <a:t>-</a:t>
            </a:r>
            <a:r>
              <a:rPr kumimoji="0" lang="zh-TW" altLang="en-US" sz="1400">
                <a:latin typeface="標楷體" pitchFamily="65" charset="-120"/>
                <a:ea typeface="標楷體" pitchFamily="65" charset="-120"/>
              </a:rPr>
              <a:t>評論人回應情形</a:t>
            </a:r>
          </a:p>
        </p:txBody>
      </p:sp>
      <p:sp>
        <p:nvSpPr>
          <p:cNvPr id="12298" name="文字方塊 12"/>
          <p:cNvSpPr txBox="1">
            <a:spLocks noChangeArrowheads="1"/>
          </p:cNvSpPr>
          <p:nvPr/>
        </p:nvSpPr>
        <p:spPr bwMode="auto">
          <a:xfrm>
            <a:off x="5026025" y="3675063"/>
            <a:ext cx="36417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新細明體" charset="-120"/>
              </a:defRPr>
            </a:lvl1pPr>
            <a:lvl2pPr marL="742950" indent="-285750" eaLnBrk="0" hangingPunct="0">
              <a:defRPr kumimoji="1">
                <a:solidFill>
                  <a:schemeClr val="tx1"/>
                </a:solidFill>
                <a:latin typeface="Calibri" pitchFamily="34" charset="0"/>
                <a:ea typeface="新細明體" charset="-120"/>
              </a:defRPr>
            </a:lvl2pPr>
            <a:lvl3pPr marL="1143000" indent="-228600" eaLnBrk="0" hangingPunct="0">
              <a:defRPr kumimoji="1">
                <a:solidFill>
                  <a:schemeClr val="tx1"/>
                </a:solidFill>
                <a:latin typeface="Calibri" pitchFamily="34" charset="0"/>
                <a:ea typeface="新細明體" charset="-120"/>
              </a:defRPr>
            </a:lvl3pPr>
            <a:lvl4pPr marL="1600200" indent="-228600" eaLnBrk="0" hangingPunct="0">
              <a:defRPr kumimoji="1">
                <a:solidFill>
                  <a:schemeClr val="tx1"/>
                </a:solidFill>
                <a:latin typeface="Calibri" pitchFamily="34" charset="0"/>
                <a:ea typeface="新細明體" charset="-120"/>
              </a:defRPr>
            </a:lvl4pPr>
            <a:lvl5pPr marL="2057400" indent="-228600" eaLnBrk="0" hangingPunct="0">
              <a:defRPr kumimoji="1">
                <a:solidFill>
                  <a:schemeClr val="tx1"/>
                </a:solidFill>
                <a:latin typeface="Calibri" pitchFamily="34" charset="0"/>
                <a:ea typeface="新細明體"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charset="-120"/>
              </a:defRPr>
            </a:lvl9pPr>
          </a:lstStyle>
          <a:p>
            <a:pPr eaLnBrk="1" hangingPunct="1"/>
            <a:r>
              <a:rPr kumimoji="0" lang="zh-TW" altLang="en-US" sz="1400">
                <a:latin typeface="標楷體" pitchFamily="65" charset="-120"/>
                <a:ea typeface="標楷體" pitchFamily="65" charset="-120"/>
              </a:rPr>
              <a:t>專題演講</a:t>
            </a:r>
            <a:r>
              <a:rPr kumimoji="0" lang="en-US" altLang="zh-TW" sz="1400">
                <a:latin typeface="標楷體" pitchFamily="65" charset="-120"/>
                <a:ea typeface="標楷體" pitchFamily="65" charset="-120"/>
              </a:rPr>
              <a:t>II</a:t>
            </a:r>
            <a:r>
              <a:rPr kumimoji="0" lang="zh-TW" altLang="en-US" sz="1400">
                <a:latin typeface="標楷體" pitchFamily="65" charset="-120"/>
                <a:ea typeface="標楷體" pitchFamily="65" charset="-120"/>
              </a:rPr>
              <a:t> 席間互動</a:t>
            </a:r>
          </a:p>
        </p:txBody>
      </p:sp>
    </p:spTree>
    <p:extLst>
      <p:ext uri="{BB962C8B-B14F-4D97-AF65-F5344CB8AC3E}">
        <p14:creationId xmlns:p14="http://schemas.microsoft.com/office/powerpoint/2010/main" xmlns="" val="249302708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圖片 4" descr="IMG_9924圓桌論壇校長主持"/>
          <p:cNvPicPr>
            <a:picLocks noGrp="1" noChangeAspect="1"/>
          </p:cNvPicPr>
          <p:nvPr isPhoto="1"/>
        </p:nvPicPr>
        <p:blipFill>
          <a:blip r:embed="rId2" cstate="print">
            <a:extLst>
              <a:ext uri="{28A0092B-C50C-407E-A947-70E740481C1C}">
                <a14:useLocalDpi xmlns:a14="http://schemas.microsoft.com/office/drawing/2010/main" xmlns="" val="0"/>
              </a:ext>
            </a:extLst>
          </a:blip>
          <a:srcRect/>
          <a:stretch>
            <a:fillRect/>
          </a:stretch>
        </p:blipFill>
        <p:spPr bwMode="auto">
          <a:xfrm>
            <a:off x="762000" y="1557338"/>
            <a:ext cx="3390900" cy="2262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5" name="圖片 5" descr="IMG_9939圓桌論壇楊國賜教授與談"/>
          <p:cNvPicPr>
            <a:picLocks noGrp="1" noChangeAspect="1"/>
          </p:cNvPicPr>
          <p:nvPr isPhoto="1"/>
        </p:nvPicPr>
        <p:blipFill>
          <a:blip r:embed="rId3" cstate="print">
            <a:extLst>
              <a:ext uri="{28A0092B-C50C-407E-A947-70E740481C1C}">
                <a14:useLocalDpi xmlns:a14="http://schemas.microsoft.com/office/drawing/2010/main" xmlns="" val="0"/>
              </a:ext>
            </a:extLst>
          </a:blip>
          <a:srcRect/>
          <a:stretch>
            <a:fillRect/>
          </a:stretch>
        </p:blipFill>
        <p:spPr bwMode="auto">
          <a:xfrm>
            <a:off x="4991100" y="1557338"/>
            <a:ext cx="3390900" cy="2262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6" name="圖片 7" descr="IMG_9952圓桌論壇鍾瑞國校長與談"/>
          <p:cNvPicPr>
            <a:picLocks noGrp="1" noChangeAspect="1"/>
          </p:cNvPicPr>
          <p:nvPr isPhoto="1"/>
        </p:nvPicPr>
        <p:blipFill>
          <a:blip r:embed="rId4" cstate="print">
            <a:extLst>
              <a:ext uri="{28A0092B-C50C-407E-A947-70E740481C1C}">
                <a14:useLocalDpi xmlns:a14="http://schemas.microsoft.com/office/drawing/2010/main" xmlns="" val="0"/>
              </a:ext>
            </a:extLst>
          </a:blip>
          <a:srcRect/>
          <a:stretch>
            <a:fillRect/>
          </a:stretch>
        </p:blipFill>
        <p:spPr bwMode="auto">
          <a:xfrm>
            <a:off x="1414463" y="4087813"/>
            <a:ext cx="2084387" cy="2262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7" name="圖片 8" descr="IMG_9999"/>
          <p:cNvPicPr>
            <a:picLocks noGrp="1" noChangeAspect="1"/>
          </p:cNvPicPr>
          <p:nvPr isPhoto="1"/>
        </p:nvPicPr>
        <p:blipFill>
          <a:blip r:embed="rId5" cstate="print">
            <a:extLst>
              <a:ext uri="{28A0092B-C50C-407E-A947-70E740481C1C}">
                <a14:useLocalDpi xmlns:a14="http://schemas.microsoft.com/office/drawing/2010/main" xmlns="" val="0"/>
              </a:ext>
            </a:extLst>
          </a:blip>
          <a:srcRect/>
          <a:stretch>
            <a:fillRect/>
          </a:stretch>
        </p:blipFill>
        <p:spPr bwMode="auto">
          <a:xfrm>
            <a:off x="4991100" y="4137025"/>
            <a:ext cx="3390900" cy="2262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標題 1"/>
          <p:cNvSpPr>
            <a:spLocks noGrp="1"/>
          </p:cNvSpPr>
          <p:nvPr>
            <p:ph type="title"/>
          </p:nvPr>
        </p:nvSpPr>
        <p:spPr/>
        <p:txBody>
          <a:bodyPr rtlCol="0">
            <a:normAutofit/>
          </a:bodyPr>
          <a:lstStyle/>
          <a:p>
            <a:pPr>
              <a:defRPr/>
            </a:pPr>
            <a:r>
              <a:rPr lang="zh-TW" altLang="en-US" sz="2800" b="1" kern="100" dirty="0">
                <a:latin typeface="標楷體" pitchFamily="65" charset="-120"/>
                <a:ea typeface="標楷體" pitchFamily="65" charset="-120"/>
                <a:cs typeface="Times New Roman" pitchFamily="18" charset="0"/>
              </a:rPr>
              <a:t>教學實務研究暨教學研討會</a:t>
            </a:r>
            <a:r>
              <a:rPr lang="zh-TW" altLang="en-US" sz="2800" kern="100" dirty="0" smtClean="0">
                <a:latin typeface="標楷體" pitchFamily="65" charset="-120"/>
                <a:ea typeface="標楷體" pitchFamily="65" charset="-120"/>
                <a:cs typeface="Times New Roman" pitchFamily="18" charset="0"/>
              </a:rPr>
              <a:t>論壇</a:t>
            </a:r>
            <a:endParaRPr lang="zh-TW" altLang="zh-TW" sz="2800" kern="100" dirty="0">
              <a:latin typeface="標楷體" pitchFamily="65" charset="-120"/>
              <a:ea typeface="標楷體" pitchFamily="65" charset="-120"/>
              <a:cs typeface="Times New Roman" pitchFamily="18" charset="0"/>
            </a:endParaRPr>
          </a:p>
        </p:txBody>
      </p:sp>
      <p:sp>
        <p:nvSpPr>
          <p:cNvPr id="13319" name="文字方塊 9"/>
          <p:cNvSpPr txBox="1">
            <a:spLocks noChangeArrowheads="1"/>
          </p:cNvSpPr>
          <p:nvPr/>
        </p:nvSpPr>
        <p:spPr bwMode="auto">
          <a:xfrm>
            <a:off x="1187450" y="6308725"/>
            <a:ext cx="290988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新細明體" charset="-120"/>
              </a:defRPr>
            </a:lvl1pPr>
            <a:lvl2pPr marL="742950" indent="-285750" eaLnBrk="0" hangingPunct="0">
              <a:defRPr kumimoji="1">
                <a:solidFill>
                  <a:schemeClr val="tx1"/>
                </a:solidFill>
                <a:latin typeface="Calibri" pitchFamily="34" charset="0"/>
                <a:ea typeface="新細明體" charset="-120"/>
              </a:defRPr>
            </a:lvl2pPr>
            <a:lvl3pPr marL="1143000" indent="-228600" eaLnBrk="0" hangingPunct="0">
              <a:defRPr kumimoji="1">
                <a:solidFill>
                  <a:schemeClr val="tx1"/>
                </a:solidFill>
                <a:latin typeface="Calibri" pitchFamily="34" charset="0"/>
                <a:ea typeface="新細明體" charset="-120"/>
              </a:defRPr>
            </a:lvl3pPr>
            <a:lvl4pPr marL="1600200" indent="-228600" eaLnBrk="0" hangingPunct="0">
              <a:defRPr kumimoji="1">
                <a:solidFill>
                  <a:schemeClr val="tx1"/>
                </a:solidFill>
                <a:latin typeface="Calibri" pitchFamily="34" charset="0"/>
                <a:ea typeface="新細明體" charset="-120"/>
              </a:defRPr>
            </a:lvl4pPr>
            <a:lvl5pPr marL="2057400" indent="-228600" eaLnBrk="0" hangingPunct="0">
              <a:defRPr kumimoji="1">
                <a:solidFill>
                  <a:schemeClr val="tx1"/>
                </a:solidFill>
                <a:latin typeface="Calibri" pitchFamily="34" charset="0"/>
                <a:ea typeface="新細明體"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charset="-120"/>
              </a:defRPr>
            </a:lvl9pPr>
          </a:lstStyle>
          <a:p>
            <a:pPr eaLnBrk="1" hangingPunct="1"/>
            <a:r>
              <a:rPr kumimoji="0" lang="zh-TW" altLang="zh-TW" sz="1400">
                <a:latin typeface="標楷體" pitchFamily="65" charset="-120"/>
                <a:ea typeface="標楷體" pitchFamily="65" charset="-120"/>
              </a:rPr>
              <a:t>修平科技大學</a:t>
            </a:r>
            <a:r>
              <a:rPr kumimoji="0" lang="zh-TW" altLang="en-US" sz="1400">
                <a:latin typeface="標楷體" pitchFamily="65" charset="-120"/>
                <a:ea typeface="標楷體" pitchFamily="65" charset="-120"/>
              </a:rPr>
              <a:t> </a:t>
            </a:r>
            <a:r>
              <a:rPr kumimoji="0" lang="zh-TW" altLang="zh-TW" sz="1400">
                <a:latin typeface="標楷體" pitchFamily="65" charset="-120"/>
                <a:ea typeface="標楷體" pitchFamily="65" charset="-120"/>
              </a:rPr>
              <a:t>鍾瑞國</a:t>
            </a:r>
            <a:r>
              <a:rPr kumimoji="0" lang="zh-TW" altLang="en-US" sz="1400">
                <a:latin typeface="標楷體" pitchFamily="65" charset="-120"/>
                <a:ea typeface="標楷體" pitchFamily="65" charset="-120"/>
              </a:rPr>
              <a:t>教授與談</a:t>
            </a:r>
          </a:p>
          <a:p>
            <a:pPr eaLnBrk="1" hangingPunct="1"/>
            <a:endParaRPr kumimoji="0" lang="zh-TW" altLang="en-US" sz="1400">
              <a:latin typeface="標楷體" pitchFamily="65" charset="-120"/>
              <a:ea typeface="標楷體" pitchFamily="65" charset="-120"/>
            </a:endParaRPr>
          </a:p>
        </p:txBody>
      </p:sp>
      <p:sp>
        <p:nvSpPr>
          <p:cNvPr id="13320" name="文字方塊 10"/>
          <p:cNvSpPr txBox="1">
            <a:spLocks noChangeArrowheads="1"/>
          </p:cNvSpPr>
          <p:nvPr/>
        </p:nvSpPr>
        <p:spPr bwMode="auto">
          <a:xfrm>
            <a:off x="4962525" y="6400800"/>
            <a:ext cx="36417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新細明體" charset="-120"/>
              </a:defRPr>
            </a:lvl1pPr>
            <a:lvl2pPr marL="742950" indent="-285750" eaLnBrk="0" hangingPunct="0">
              <a:defRPr kumimoji="1">
                <a:solidFill>
                  <a:schemeClr val="tx1"/>
                </a:solidFill>
                <a:latin typeface="Calibri" pitchFamily="34" charset="0"/>
                <a:ea typeface="新細明體" charset="-120"/>
              </a:defRPr>
            </a:lvl2pPr>
            <a:lvl3pPr marL="1143000" indent="-228600" eaLnBrk="0" hangingPunct="0">
              <a:defRPr kumimoji="1">
                <a:solidFill>
                  <a:schemeClr val="tx1"/>
                </a:solidFill>
                <a:latin typeface="Calibri" pitchFamily="34" charset="0"/>
                <a:ea typeface="新細明體" charset="-120"/>
              </a:defRPr>
            </a:lvl3pPr>
            <a:lvl4pPr marL="1600200" indent="-228600" eaLnBrk="0" hangingPunct="0">
              <a:defRPr kumimoji="1">
                <a:solidFill>
                  <a:schemeClr val="tx1"/>
                </a:solidFill>
                <a:latin typeface="Calibri" pitchFamily="34" charset="0"/>
                <a:ea typeface="新細明體" charset="-120"/>
              </a:defRPr>
            </a:lvl4pPr>
            <a:lvl5pPr marL="2057400" indent="-228600" eaLnBrk="0" hangingPunct="0">
              <a:defRPr kumimoji="1">
                <a:solidFill>
                  <a:schemeClr val="tx1"/>
                </a:solidFill>
                <a:latin typeface="Calibri" pitchFamily="34" charset="0"/>
                <a:ea typeface="新細明體"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charset="-120"/>
              </a:defRPr>
            </a:lvl9pPr>
          </a:lstStyle>
          <a:p>
            <a:pPr eaLnBrk="1" hangingPunct="1"/>
            <a:r>
              <a:rPr kumimoji="0" lang="zh-TW" altLang="en-US" sz="1400">
                <a:latin typeface="標楷體" pitchFamily="65" charset="-120"/>
                <a:ea typeface="標楷體" pitchFamily="65" charset="-120"/>
              </a:rPr>
              <a:t>圓桌論壇情形</a:t>
            </a:r>
          </a:p>
        </p:txBody>
      </p:sp>
      <p:sp>
        <p:nvSpPr>
          <p:cNvPr id="13321" name="文字方塊 11"/>
          <p:cNvSpPr txBox="1">
            <a:spLocks noChangeArrowheads="1"/>
          </p:cNvSpPr>
          <p:nvPr/>
        </p:nvSpPr>
        <p:spPr bwMode="auto">
          <a:xfrm>
            <a:off x="684213" y="3779838"/>
            <a:ext cx="36417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新細明體" charset="-120"/>
              </a:defRPr>
            </a:lvl1pPr>
            <a:lvl2pPr marL="742950" indent="-285750" eaLnBrk="0" hangingPunct="0">
              <a:defRPr kumimoji="1">
                <a:solidFill>
                  <a:schemeClr val="tx1"/>
                </a:solidFill>
                <a:latin typeface="Calibri" pitchFamily="34" charset="0"/>
                <a:ea typeface="新細明體" charset="-120"/>
              </a:defRPr>
            </a:lvl2pPr>
            <a:lvl3pPr marL="1143000" indent="-228600" eaLnBrk="0" hangingPunct="0">
              <a:defRPr kumimoji="1">
                <a:solidFill>
                  <a:schemeClr val="tx1"/>
                </a:solidFill>
                <a:latin typeface="Calibri" pitchFamily="34" charset="0"/>
                <a:ea typeface="新細明體" charset="-120"/>
              </a:defRPr>
            </a:lvl3pPr>
            <a:lvl4pPr marL="1600200" indent="-228600" eaLnBrk="0" hangingPunct="0">
              <a:defRPr kumimoji="1">
                <a:solidFill>
                  <a:schemeClr val="tx1"/>
                </a:solidFill>
                <a:latin typeface="Calibri" pitchFamily="34" charset="0"/>
                <a:ea typeface="新細明體" charset="-120"/>
              </a:defRPr>
            </a:lvl4pPr>
            <a:lvl5pPr marL="2057400" indent="-228600" eaLnBrk="0" hangingPunct="0">
              <a:defRPr kumimoji="1">
                <a:solidFill>
                  <a:schemeClr val="tx1"/>
                </a:solidFill>
                <a:latin typeface="Calibri" pitchFamily="34" charset="0"/>
                <a:ea typeface="新細明體"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charset="-120"/>
              </a:defRPr>
            </a:lvl9pPr>
          </a:lstStyle>
          <a:p>
            <a:pPr eaLnBrk="1" hangingPunct="1"/>
            <a:r>
              <a:rPr kumimoji="0" lang="zh-TW" altLang="en-US" sz="1400">
                <a:latin typeface="標楷體" pitchFamily="65" charset="-120"/>
                <a:ea typeface="標楷體" pitchFamily="65" charset="-120"/>
              </a:rPr>
              <a:t>玄奘大學 劉校長得任主持</a:t>
            </a:r>
            <a:endParaRPr kumimoji="0" lang="en-US" altLang="zh-TW" sz="1400">
              <a:latin typeface="標楷體" pitchFamily="65" charset="-120"/>
              <a:ea typeface="標楷體" pitchFamily="65" charset="-120"/>
            </a:endParaRPr>
          </a:p>
        </p:txBody>
      </p:sp>
      <p:sp>
        <p:nvSpPr>
          <p:cNvPr id="13322" name="文字方塊 12"/>
          <p:cNvSpPr txBox="1">
            <a:spLocks noChangeArrowheads="1"/>
          </p:cNvSpPr>
          <p:nvPr/>
        </p:nvSpPr>
        <p:spPr bwMode="auto">
          <a:xfrm>
            <a:off x="4962525" y="3779838"/>
            <a:ext cx="36417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新細明體" charset="-120"/>
              </a:defRPr>
            </a:lvl1pPr>
            <a:lvl2pPr marL="742950" indent="-285750" eaLnBrk="0" hangingPunct="0">
              <a:defRPr kumimoji="1">
                <a:solidFill>
                  <a:schemeClr val="tx1"/>
                </a:solidFill>
                <a:latin typeface="Calibri" pitchFamily="34" charset="0"/>
                <a:ea typeface="新細明體" charset="-120"/>
              </a:defRPr>
            </a:lvl2pPr>
            <a:lvl3pPr marL="1143000" indent="-228600" eaLnBrk="0" hangingPunct="0">
              <a:defRPr kumimoji="1">
                <a:solidFill>
                  <a:schemeClr val="tx1"/>
                </a:solidFill>
                <a:latin typeface="Calibri" pitchFamily="34" charset="0"/>
                <a:ea typeface="新細明體" charset="-120"/>
              </a:defRPr>
            </a:lvl3pPr>
            <a:lvl4pPr marL="1600200" indent="-228600" eaLnBrk="0" hangingPunct="0">
              <a:defRPr kumimoji="1">
                <a:solidFill>
                  <a:schemeClr val="tx1"/>
                </a:solidFill>
                <a:latin typeface="Calibri" pitchFamily="34" charset="0"/>
                <a:ea typeface="新細明體" charset="-120"/>
              </a:defRPr>
            </a:lvl4pPr>
            <a:lvl5pPr marL="2057400" indent="-228600" eaLnBrk="0" hangingPunct="0">
              <a:defRPr kumimoji="1">
                <a:solidFill>
                  <a:schemeClr val="tx1"/>
                </a:solidFill>
                <a:latin typeface="Calibri" pitchFamily="34" charset="0"/>
                <a:ea typeface="新細明體"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charset="-120"/>
              </a:defRPr>
            </a:lvl9pPr>
          </a:lstStyle>
          <a:p>
            <a:pPr eaLnBrk="1" hangingPunct="1"/>
            <a:r>
              <a:rPr kumimoji="0" lang="zh-TW" altLang="en-US" sz="1400">
                <a:latin typeface="標楷體" pitchFamily="65" charset="-120"/>
                <a:ea typeface="標楷體" pitchFamily="65" charset="-120"/>
              </a:rPr>
              <a:t>亞洲大學 楊國賜教授與談</a:t>
            </a:r>
          </a:p>
        </p:txBody>
      </p:sp>
    </p:spTree>
    <p:extLst>
      <p:ext uri="{BB962C8B-B14F-4D97-AF65-F5344CB8AC3E}">
        <p14:creationId xmlns:p14="http://schemas.microsoft.com/office/powerpoint/2010/main" xmlns="" val="16611324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457200" y="692696"/>
            <a:ext cx="8229600"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kumimoji="0" lang="zh-TW" altLang="en-US" sz="4000" b="1" dirty="0" smtClean="0">
                <a:solidFill>
                  <a:srgbClr val="C00000"/>
                </a:solidFill>
                <a:latin typeface="微軟正黑體" panose="020B0604030504040204" pitchFamily="34" charset="-120"/>
                <a:ea typeface="微軟正黑體" panose="020B0604030504040204" pitchFamily="34" charset="-120"/>
              </a:rPr>
              <a:t>教學實務研究升等的法制定位</a:t>
            </a:r>
            <a:endParaRPr kumimoji="0" lang="zh-TW" altLang="en-US" sz="4000" dirty="0">
              <a:solidFill>
                <a:srgbClr val="C00000"/>
              </a:solidFill>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pPr>
              <a:defRPr/>
            </a:pPr>
            <a:fld id="{F4E57BBC-9003-4519-8174-1434CED4F41A}" type="slidenum">
              <a:rPr lang="zh-TW" altLang="en-US" smtClean="0"/>
              <a:pPr>
                <a:defRPr/>
              </a:pPr>
              <a:t>11</a:t>
            </a:fld>
            <a:endParaRPr lang="zh-TW" altLang="en-US"/>
          </a:p>
        </p:txBody>
      </p:sp>
      <p:graphicFrame>
        <p:nvGraphicFramePr>
          <p:cNvPr id="8" name="物件 7"/>
          <p:cNvGraphicFramePr>
            <a:graphicFrameLocks noChangeAspect="1"/>
          </p:cNvGraphicFramePr>
          <p:nvPr>
            <p:extLst>
              <p:ext uri="{D42A27DB-BD31-4B8C-83A1-F6EECF244321}">
                <p14:modId xmlns:p14="http://schemas.microsoft.com/office/powerpoint/2010/main" xmlns="" val="701418595"/>
              </p:ext>
            </p:extLst>
          </p:nvPr>
        </p:nvGraphicFramePr>
        <p:xfrm>
          <a:off x="1187624" y="1556792"/>
          <a:ext cx="6840759" cy="4896544"/>
        </p:xfrm>
        <a:graphic>
          <a:graphicData uri="http://schemas.openxmlformats.org/presentationml/2006/ole">
            <p:oleObj spid="_x0000_s43040" name="工作表" r:id="rId3" imgW="4257548" imgH="3133659" progId="Excel.Sheet.12">
              <p:embed/>
            </p:oleObj>
          </a:graphicData>
        </a:graphic>
      </p:graphicFrame>
    </p:spTree>
    <p:extLst>
      <p:ext uri="{BB962C8B-B14F-4D97-AF65-F5344CB8AC3E}">
        <p14:creationId xmlns:p14="http://schemas.microsoft.com/office/powerpoint/2010/main" xmlns="" val="977636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C00000"/>
                </a:solidFill>
                <a:latin typeface="微軟正黑體" panose="020B0604030504040204" pitchFamily="34" charset="-120"/>
                <a:ea typeface="微軟正黑體" panose="020B0604030504040204" pitchFamily="34" charset="-120"/>
              </a:rPr>
              <a:t>不修法且普遍適用的考量</a:t>
            </a:r>
            <a:endParaRPr lang="zh-TW" altLang="en-US" dirty="0"/>
          </a:p>
        </p:txBody>
      </p:sp>
      <p:sp>
        <p:nvSpPr>
          <p:cNvPr id="3" name="內容版面配置區 2"/>
          <p:cNvSpPr>
            <a:spLocks noGrp="1"/>
          </p:cNvSpPr>
          <p:nvPr>
            <p:ph idx="1"/>
          </p:nvPr>
        </p:nvSpPr>
        <p:spPr/>
        <p:txBody>
          <a:bodyPr/>
          <a:lstStyle/>
          <a:p>
            <a:r>
              <a:rPr lang="zh-TW" altLang="zh-TW" b="1" dirty="0" smtClean="0"/>
              <a:t>教育人員任用條例</a:t>
            </a:r>
            <a:r>
              <a:rPr lang="zh-TW" altLang="en-US" b="1" dirty="0" smtClean="0"/>
              <a:t>：</a:t>
            </a:r>
            <a:r>
              <a:rPr lang="zh-TW" altLang="zh-TW" b="1" dirty="0" smtClean="0"/>
              <a:t>第</a:t>
            </a:r>
            <a:r>
              <a:rPr lang="en-US" altLang="zh-TW" b="1" dirty="0" smtClean="0"/>
              <a:t> 14 </a:t>
            </a:r>
            <a:r>
              <a:rPr lang="zh-TW" altLang="zh-TW" b="1" dirty="0" smtClean="0"/>
              <a:t>條</a:t>
            </a:r>
            <a:r>
              <a:rPr lang="zh-TW" altLang="zh-TW" b="1" dirty="0" smtClean="0">
                <a:solidFill>
                  <a:srgbClr val="FF0000"/>
                </a:solidFill>
                <a:latin typeface="微軟正黑體" panose="020B0604030504040204" pitchFamily="34" charset="-120"/>
                <a:ea typeface="微軟正黑體" panose="020B0604030504040204" pitchFamily="34" charset="-120"/>
              </a:rPr>
              <a:t>專門</a:t>
            </a:r>
            <a:r>
              <a:rPr lang="zh-TW" altLang="zh-TW" b="1" dirty="0" smtClean="0">
                <a:solidFill>
                  <a:srgbClr val="FF0000"/>
                </a:solidFill>
                <a:latin typeface="微軟正黑體" panose="020B0604030504040204" pitchFamily="34" charset="-120"/>
                <a:ea typeface="微軟正黑體" panose="020B0604030504040204" pitchFamily="34" charset="-120"/>
              </a:rPr>
              <a:t>著作</a:t>
            </a:r>
            <a:r>
              <a:rPr lang="zh-TW" altLang="zh-TW" b="1" u="sng" dirty="0" smtClean="0">
                <a:solidFill>
                  <a:srgbClr val="FF0000"/>
                </a:solidFill>
                <a:latin typeface="微軟正黑體" panose="020B0604030504040204" pitchFamily="34" charset="-120"/>
                <a:ea typeface="微軟正黑體" panose="020B0604030504040204" pitchFamily="34" charset="-120"/>
              </a:rPr>
              <a:t>審查合格者</a:t>
            </a:r>
            <a:r>
              <a:rPr lang="zh-TW" altLang="zh-TW" b="1" u="sng" dirty="0" smtClean="0">
                <a:solidFill>
                  <a:srgbClr val="FF0000"/>
                </a:solidFill>
                <a:latin typeface="微軟正黑體" panose="020B0604030504040204" pitchFamily="34" charset="-120"/>
                <a:ea typeface="微軟正黑體" panose="020B0604030504040204" pitchFamily="34" charset="-120"/>
              </a:rPr>
              <a:t>，</a:t>
            </a:r>
            <a:r>
              <a:rPr lang="zh-TW" altLang="zh-TW" b="1" u="sng" dirty="0" smtClean="0">
                <a:solidFill>
                  <a:srgbClr val="7030A0"/>
                </a:solidFill>
                <a:latin typeface="微軟正黑體" panose="020B0604030504040204" pitchFamily="34" charset="-120"/>
                <a:ea typeface="微軟正黑體" panose="020B0604030504040204" pitchFamily="34" charset="-120"/>
              </a:rPr>
              <a:t>始得升</a:t>
            </a:r>
            <a:r>
              <a:rPr lang="zh-TW" altLang="zh-TW" b="1" u="sng" dirty="0" smtClean="0">
                <a:solidFill>
                  <a:srgbClr val="7030A0"/>
                </a:solidFill>
                <a:latin typeface="微軟正黑體" panose="020B0604030504040204" pitchFamily="34" charset="-120"/>
                <a:ea typeface="微軟正黑體" panose="020B0604030504040204" pitchFamily="34" charset="-120"/>
              </a:rPr>
              <a:t>等</a:t>
            </a:r>
            <a:r>
              <a:rPr lang="zh-TW" altLang="en-US" b="1" u="sng" dirty="0" smtClean="0">
                <a:solidFill>
                  <a:srgbClr val="7030A0"/>
                </a:solidFill>
                <a:latin typeface="微軟正黑體" panose="020B0604030504040204" pitchFamily="34" charset="-120"/>
                <a:ea typeface="微軟正黑體" panose="020B0604030504040204" pitchFamily="34" charset="-120"/>
              </a:rPr>
              <a:t>。</a:t>
            </a:r>
            <a:r>
              <a:rPr lang="zh-TW" altLang="zh-TW" dirty="0" smtClean="0">
                <a:solidFill>
                  <a:srgbClr val="7030A0"/>
                </a:solidFill>
                <a:latin typeface="微軟正黑體" panose="020B0604030504040204" pitchFamily="34" charset="-120"/>
                <a:ea typeface="微軟正黑體" panose="020B0604030504040204" pitchFamily="34" charset="-120"/>
              </a:rPr>
              <a:t>以</a:t>
            </a:r>
            <a:r>
              <a:rPr lang="zh-TW" altLang="zh-TW" dirty="0" smtClean="0">
                <a:solidFill>
                  <a:srgbClr val="7030A0"/>
                </a:solidFill>
                <a:latin typeface="微軟正黑體" panose="020B0604030504040204" pitchFamily="34" charset="-120"/>
                <a:ea typeface="微軟正黑體" panose="020B0604030504040204" pitchFamily="34" charset="-120"/>
              </a:rPr>
              <a:t>技能為主之教師</a:t>
            </a:r>
            <a:r>
              <a:rPr lang="zh-TW" altLang="zh-TW" dirty="0" smtClean="0">
                <a:latin typeface="微軟正黑體" panose="020B0604030504040204" pitchFamily="34" charset="-120"/>
                <a:ea typeface="微軟正黑體" panose="020B0604030504040204" pitchFamily="34" charset="-120"/>
              </a:rPr>
              <a:t>聘任或升等，得以作品、成就證明或</a:t>
            </a:r>
            <a:r>
              <a:rPr lang="zh-TW" altLang="zh-TW" b="1" dirty="0" smtClean="0">
                <a:solidFill>
                  <a:srgbClr val="FF0000"/>
                </a:solidFill>
                <a:latin typeface="微軟正黑體" panose="020B0604030504040204" pitchFamily="34" charset="-120"/>
                <a:ea typeface="微軟正黑體" panose="020B0604030504040204" pitchFamily="34" charset="-120"/>
              </a:rPr>
              <a:t>技術報告</a:t>
            </a:r>
            <a:r>
              <a:rPr lang="zh-TW" altLang="zh-TW" dirty="0" smtClean="0">
                <a:latin typeface="微軟正黑體" panose="020B0604030504040204" pitchFamily="34" charset="-120"/>
                <a:ea typeface="微軟正黑體" panose="020B0604030504040204" pitchFamily="34" charset="-120"/>
              </a:rPr>
              <a:t>代替專門著作送審</a:t>
            </a:r>
            <a:endParaRPr lang="en-US" altLang="zh-TW" b="1" u="sng" dirty="0" smtClean="0">
              <a:solidFill>
                <a:srgbClr val="7030A0"/>
              </a:solidFill>
              <a:latin typeface="微軟正黑體" panose="020B0604030504040204" pitchFamily="34" charset="-120"/>
              <a:ea typeface="微軟正黑體" panose="020B0604030504040204" pitchFamily="34" charset="-120"/>
            </a:endParaRPr>
          </a:p>
          <a:p>
            <a:r>
              <a:rPr lang="zh-TW" altLang="zh-TW" b="1" dirty="0" smtClean="0"/>
              <a:t>教育人員任用條例</a:t>
            </a:r>
            <a:r>
              <a:rPr lang="en-US" altLang="zh-TW" b="1" dirty="0" smtClean="0"/>
              <a:t>16-18</a:t>
            </a:r>
            <a:r>
              <a:rPr lang="zh-TW" altLang="en-US" b="1" dirty="0" smtClean="0"/>
              <a:t>條  明定具</a:t>
            </a:r>
            <a:r>
              <a:rPr lang="zh-TW" altLang="en-US" sz="3600" b="1" dirty="0" smtClean="0">
                <a:solidFill>
                  <a:srgbClr val="7030A0"/>
                </a:solidFill>
                <a:latin typeface="新細明體"/>
              </a:rPr>
              <a:t>「</a:t>
            </a:r>
            <a:r>
              <a:rPr lang="zh-TW" altLang="en-US" sz="3600" b="1" dirty="0" smtClean="0">
                <a:solidFill>
                  <a:srgbClr val="7030A0"/>
                </a:solidFill>
                <a:latin typeface="微軟正黑體" panose="020B0604030504040204" pitchFamily="34" charset="-120"/>
                <a:ea typeface="微軟正黑體" panose="020B0604030504040204" pitchFamily="34" charset="-120"/>
              </a:rPr>
              <a:t>專門著作</a:t>
            </a:r>
            <a:r>
              <a:rPr lang="zh-TW" altLang="en-US" sz="3600" b="1" dirty="0" smtClean="0">
                <a:solidFill>
                  <a:srgbClr val="7030A0"/>
                </a:solidFill>
                <a:latin typeface="新細明體"/>
              </a:rPr>
              <a:t>」始得升等</a:t>
            </a:r>
            <a:endParaRPr lang="en-US" altLang="zh-TW" sz="3600" b="1" dirty="0" smtClean="0">
              <a:solidFill>
                <a:srgbClr val="7030A0"/>
              </a:solidFill>
              <a:latin typeface="新細明體"/>
            </a:endParaRPr>
          </a:p>
          <a:p>
            <a:r>
              <a:rPr lang="zh-TW" altLang="zh-TW" sz="3600" b="1" dirty="0" smtClean="0"/>
              <a:t>專科以上學校教師資格審定</a:t>
            </a:r>
            <a:r>
              <a:rPr lang="zh-TW" altLang="zh-TW" sz="3600" b="1" dirty="0" smtClean="0"/>
              <a:t>辦法</a:t>
            </a:r>
            <a:r>
              <a:rPr lang="zh-TW" altLang="en-US" sz="3600" b="1" dirty="0" smtClean="0">
                <a:latin typeface="新細明體"/>
                <a:ea typeface="新細明體"/>
              </a:rPr>
              <a:t>：</a:t>
            </a:r>
            <a:r>
              <a:rPr lang="zh-TW" altLang="en-US" sz="3600" b="1" dirty="0" smtClean="0">
                <a:solidFill>
                  <a:srgbClr val="7030A0"/>
                </a:solidFill>
              </a:rPr>
              <a:t>規定原創性及技術報告類科限制</a:t>
            </a:r>
            <a:endParaRPr lang="en-US" altLang="zh-TW" sz="3600" b="1" dirty="0" smtClean="0">
              <a:solidFill>
                <a:srgbClr val="7030A0"/>
              </a:solidFill>
              <a:latin typeface="新細明體"/>
            </a:endParaRPr>
          </a:p>
          <a:p>
            <a:endParaRPr lang="zh-TW" altLang="en-US" sz="3600" b="1" dirty="0" smtClean="0">
              <a:solidFill>
                <a:srgbClr val="7030A0"/>
              </a:solidFill>
              <a:latin typeface="微軟正黑體" panose="020B0604030504040204" pitchFamily="34" charset="-120"/>
              <a:ea typeface="微軟正黑體" panose="020B0604030504040204" pitchFamily="34" charset="-120"/>
            </a:endParaRPr>
          </a:p>
          <a:p>
            <a:endParaRPr lang="zh-TW" altLang="en-US" dirty="0"/>
          </a:p>
        </p:txBody>
      </p:sp>
      <p:sp>
        <p:nvSpPr>
          <p:cNvPr id="4" name="投影片編號版面配置區 3"/>
          <p:cNvSpPr>
            <a:spLocks noGrp="1"/>
          </p:cNvSpPr>
          <p:nvPr>
            <p:ph type="sldNum" sz="quarter" idx="12"/>
          </p:nvPr>
        </p:nvSpPr>
        <p:spPr/>
        <p:txBody>
          <a:bodyPr/>
          <a:lstStyle/>
          <a:p>
            <a:pPr>
              <a:defRPr/>
            </a:pPr>
            <a:fld id="{6C85F6ED-DD32-4D63-99B7-E23212DDDB02}" type="slidenum">
              <a:rPr lang="zh-TW" altLang="en-US" smtClean="0"/>
              <a:pPr>
                <a:defRPr/>
              </a:pPr>
              <a:t>12</a:t>
            </a:fld>
            <a:endParaRPr lang="zh-TW"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內容版面配置區 2"/>
          <p:cNvSpPr txBox="1">
            <a:spLocks/>
          </p:cNvSpPr>
          <p:nvPr/>
        </p:nvSpPr>
        <p:spPr>
          <a:xfrm>
            <a:off x="258416" y="1916832"/>
            <a:ext cx="8640960" cy="417646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auto">
              <a:spcAft>
                <a:spcPts val="0"/>
              </a:spcAft>
              <a:buSzPct val="80000"/>
            </a:pPr>
            <a:r>
              <a:rPr kumimoji="0" lang="zh-TW" altLang="en-US" sz="2400" dirty="0" smtClean="0">
                <a:solidFill>
                  <a:srgbClr val="7030A0"/>
                </a:solidFill>
                <a:latin typeface="微軟正黑體" panose="020B0604030504040204" pitchFamily="34" charset="-120"/>
                <a:ea typeface="微軟正黑體" panose="020B0604030504040204" pitchFamily="34" charset="-120"/>
              </a:rPr>
              <a:t>大學教師的職責與職能</a:t>
            </a:r>
            <a:r>
              <a:rPr kumimoji="0" lang="en-US" altLang="zh-TW" sz="2400" dirty="0" smtClean="0">
                <a:solidFill>
                  <a:srgbClr val="7030A0"/>
                </a:solidFill>
                <a:latin typeface="新細明體"/>
                <a:ea typeface="新細明體"/>
              </a:rPr>
              <a:t>–</a:t>
            </a:r>
            <a:r>
              <a:rPr kumimoji="0" lang="zh-TW" altLang="en-US" sz="2400" dirty="0" smtClean="0">
                <a:solidFill>
                  <a:srgbClr val="7030A0"/>
                </a:solidFill>
                <a:latin typeface="新細明體"/>
                <a:ea typeface="新細明體"/>
              </a:rPr>
              <a:t>教學、研究、服務與輔導</a:t>
            </a:r>
            <a:endParaRPr kumimoji="0" lang="en-US" altLang="zh-TW" sz="2400" dirty="0" smtClean="0">
              <a:solidFill>
                <a:srgbClr val="7030A0"/>
              </a:solidFill>
              <a:latin typeface="微軟正黑體" panose="020B0604030504040204" pitchFamily="34" charset="-120"/>
              <a:ea typeface="微軟正黑體" panose="020B0604030504040204" pitchFamily="34" charset="-120"/>
            </a:endParaRPr>
          </a:p>
          <a:p>
            <a:pPr algn="l" fontAlgn="auto">
              <a:spcAft>
                <a:spcPts val="0"/>
              </a:spcAft>
              <a:buSzPct val="80000"/>
            </a:pPr>
            <a:r>
              <a:rPr kumimoji="0" lang="zh-TW" altLang="en-US" sz="2400" dirty="0" smtClean="0">
                <a:solidFill>
                  <a:srgbClr val="C00000"/>
                </a:solidFill>
                <a:latin typeface="微軟正黑體" panose="020B0604030504040204" pitchFamily="34" charset="-120"/>
                <a:ea typeface="微軟正黑體" panose="020B0604030504040204" pitchFamily="34" charset="-120"/>
              </a:rPr>
              <a:t>原創性專門著作為本的升等制度</a:t>
            </a:r>
            <a:endParaRPr kumimoji="0" lang="en-US" altLang="zh-TW" sz="2400" b="1" dirty="0" smtClean="0">
              <a:solidFill>
                <a:schemeClr val="tx1"/>
              </a:solidFill>
              <a:latin typeface="微軟正黑體" panose="020B0604030504040204" pitchFamily="34" charset="-120"/>
              <a:ea typeface="微軟正黑體" panose="020B0604030504040204" pitchFamily="34" charset="-120"/>
            </a:endParaRPr>
          </a:p>
          <a:p>
            <a:pPr marL="261938" indent="-261938" algn="l" fontAlgn="auto">
              <a:spcAft>
                <a:spcPts val="0"/>
              </a:spcAft>
              <a:buSzPct val="80000"/>
              <a:buFont typeface="Wingdings" panose="05000000000000000000" pitchFamily="2" charset="2"/>
              <a:buChar char="l"/>
            </a:pPr>
            <a:r>
              <a:rPr lang="zh-TW" altLang="zh-TW" sz="2400" b="1" dirty="0" smtClean="0">
                <a:solidFill>
                  <a:schemeClr val="tx1"/>
                </a:solidFill>
              </a:rPr>
              <a:t>教育人員任用條例</a:t>
            </a:r>
            <a:r>
              <a:rPr lang="zh-TW" altLang="en-US" sz="2400" b="1" dirty="0" smtClean="0">
                <a:solidFill>
                  <a:schemeClr val="tx1"/>
                </a:solidFill>
              </a:rPr>
              <a:t>：</a:t>
            </a:r>
            <a:r>
              <a:rPr lang="zh-TW" altLang="zh-TW" sz="2400" b="1" dirty="0" smtClean="0">
                <a:solidFill>
                  <a:schemeClr val="tx1"/>
                </a:solidFill>
              </a:rPr>
              <a:t>第</a:t>
            </a:r>
            <a:r>
              <a:rPr lang="en-US" altLang="zh-TW" sz="2400" b="1" dirty="0" smtClean="0">
                <a:solidFill>
                  <a:schemeClr val="tx1"/>
                </a:solidFill>
              </a:rPr>
              <a:t> 14 </a:t>
            </a:r>
            <a:r>
              <a:rPr lang="zh-TW" altLang="zh-TW" sz="2400" b="1" dirty="0" smtClean="0">
                <a:solidFill>
                  <a:schemeClr val="tx1"/>
                </a:solidFill>
              </a:rPr>
              <a:t>條</a:t>
            </a:r>
            <a:r>
              <a:rPr lang="zh-TW" altLang="en-US" sz="2400" b="1" dirty="0" smtClean="0">
                <a:solidFill>
                  <a:schemeClr val="tx1"/>
                </a:solidFill>
              </a:rPr>
              <a:t>第二項</a:t>
            </a:r>
            <a:r>
              <a:rPr kumimoji="0" lang="en-US" altLang="zh-TW" sz="2000" dirty="0" smtClean="0">
                <a:solidFill>
                  <a:schemeClr val="tx1"/>
                </a:solidFill>
                <a:latin typeface="微軟正黑體" panose="020B0604030504040204" pitchFamily="34" charset="-120"/>
                <a:ea typeface="微軟正黑體" panose="020B0604030504040204" pitchFamily="34" charset="-120"/>
              </a:rPr>
              <a:t/>
            </a:r>
            <a:br>
              <a:rPr kumimoji="0" lang="en-US" altLang="zh-TW" sz="2000" dirty="0" smtClean="0">
                <a:solidFill>
                  <a:schemeClr val="tx1"/>
                </a:solidFill>
                <a:latin typeface="微軟正黑體" panose="020B0604030504040204" pitchFamily="34" charset="-120"/>
                <a:ea typeface="微軟正黑體" panose="020B0604030504040204" pitchFamily="34" charset="-120"/>
              </a:rPr>
            </a:br>
            <a:r>
              <a:rPr kumimoji="0" lang="zh-TW" altLang="zh-TW" sz="2000" dirty="0" smtClean="0">
                <a:solidFill>
                  <a:schemeClr val="tx1"/>
                </a:solidFill>
                <a:latin typeface="微軟正黑體" panose="020B0604030504040204" pitchFamily="34" charset="-120"/>
                <a:ea typeface="微軟正黑體" panose="020B0604030504040204" pitchFamily="34" charset="-120"/>
              </a:rPr>
              <a:t>大學、獨立學院及專科學校教師應具有</a:t>
            </a:r>
            <a:r>
              <a:rPr kumimoji="0" lang="zh-TW" altLang="zh-TW" sz="2000" b="1" dirty="0" smtClean="0">
                <a:solidFill>
                  <a:srgbClr val="FF0000"/>
                </a:solidFill>
                <a:latin typeface="微軟正黑體" panose="020B0604030504040204" pitchFamily="34" charset="-120"/>
                <a:ea typeface="微軟正黑體" panose="020B0604030504040204" pitchFamily="34" charset="-120"/>
              </a:rPr>
              <a:t>專門著作</a:t>
            </a:r>
            <a:r>
              <a:rPr kumimoji="0" lang="zh-TW" altLang="zh-TW" sz="2000" dirty="0" smtClean="0">
                <a:solidFill>
                  <a:schemeClr val="tx1"/>
                </a:solidFill>
                <a:latin typeface="微軟正黑體" panose="020B0604030504040204" pitchFamily="34" charset="-120"/>
                <a:ea typeface="微軟正黑體" panose="020B0604030504040204" pitchFamily="34" charset="-120"/>
              </a:rPr>
              <a:t>在國內外知名學術或專業刊物</a:t>
            </a:r>
            <a:r>
              <a:rPr kumimoji="0" lang="zh-TW" altLang="zh-TW" sz="2000" b="1" dirty="0" smtClean="0">
                <a:solidFill>
                  <a:srgbClr val="FF0000"/>
                </a:solidFill>
                <a:latin typeface="微軟正黑體" panose="020B0604030504040204" pitchFamily="34" charset="-120"/>
                <a:ea typeface="微軟正黑體" panose="020B0604030504040204" pitchFamily="34" charset="-120"/>
              </a:rPr>
              <a:t>發表</a:t>
            </a:r>
            <a:r>
              <a:rPr kumimoji="0" lang="zh-TW" altLang="zh-TW" sz="2000" dirty="0" smtClean="0">
                <a:solidFill>
                  <a:schemeClr val="tx1"/>
                </a:solidFill>
                <a:latin typeface="微軟正黑體" panose="020B0604030504040204" pitchFamily="34" charset="-120"/>
                <a:ea typeface="微軟正黑體" panose="020B0604030504040204" pitchFamily="34" charset="-120"/>
              </a:rPr>
              <a:t>，或已為接受且出具證明將定期發表，或經</a:t>
            </a:r>
            <a:r>
              <a:rPr kumimoji="0" lang="zh-TW" altLang="zh-TW" sz="2000" b="1" dirty="0" smtClean="0">
                <a:solidFill>
                  <a:srgbClr val="7030A0"/>
                </a:solidFill>
                <a:latin typeface="微軟正黑體" panose="020B0604030504040204" pitchFamily="34" charset="-120"/>
                <a:ea typeface="微軟正黑體" panose="020B0604030504040204" pitchFamily="34" charset="-120"/>
              </a:rPr>
              <a:t>出版公開發行</a:t>
            </a:r>
            <a:r>
              <a:rPr kumimoji="0" lang="zh-TW" altLang="zh-TW" sz="2000" b="1" dirty="0" smtClean="0">
                <a:solidFill>
                  <a:srgbClr val="FF0000"/>
                </a:solidFill>
                <a:latin typeface="微軟正黑體" panose="020B0604030504040204" pitchFamily="34" charset="-120"/>
                <a:ea typeface="微軟正黑體" panose="020B0604030504040204" pitchFamily="34" charset="-120"/>
              </a:rPr>
              <a:t>，</a:t>
            </a:r>
            <a:r>
              <a:rPr kumimoji="0" lang="zh-TW" altLang="zh-TW" sz="2000" u="sng" dirty="0" smtClean="0">
                <a:solidFill>
                  <a:schemeClr val="tx1"/>
                </a:solidFill>
                <a:latin typeface="微軟正黑體" panose="020B0604030504040204" pitchFamily="34" charset="-120"/>
                <a:ea typeface="微軟正黑體" panose="020B0604030504040204" pitchFamily="34" charset="-120"/>
              </a:rPr>
              <a:t>並經教育部</a:t>
            </a:r>
            <a:r>
              <a:rPr kumimoji="0" lang="zh-TW" altLang="zh-TW" sz="2000" b="1" u="sng" dirty="0" smtClean="0">
                <a:solidFill>
                  <a:srgbClr val="FF0000"/>
                </a:solidFill>
                <a:latin typeface="微軟正黑體" panose="020B0604030504040204" pitchFamily="34" charset="-120"/>
                <a:ea typeface="微軟正黑體" panose="020B0604030504040204" pitchFamily="34" charset="-120"/>
              </a:rPr>
              <a:t>審查其著作合格者，</a:t>
            </a:r>
            <a:r>
              <a:rPr kumimoji="0" lang="zh-TW" altLang="zh-TW" sz="2000" b="1" u="sng" dirty="0" smtClean="0">
                <a:solidFill>
                  <a:srgbClr val="7030A0"/>
                </a:solidFill>
                <a:latin typeface="微軟正黑體" panose="020B0604030504040204" pitchFamily="34" charset="-120"/>
                <a:ea typeface="微軟正黑體" panose="020B0604030504040204" pitchFamily="34" charset="-120"/>
              </a:rPr>
              <a:t>始得升等</a:t>
            </a:r>
            <a:endParaRPr kumimoji="0" lang="en-US" altLang="zh-TW" sz="2000" dirty="0" smtClean="0">
              <a:solidFill>
                <a:srgbClr val="7030A0"/>
              </a:solidFill>
              <a:latin typeface="微軟正黑體" panose="020B0604030504040204" pitchFamily="34" charset="-120"/>
              <a:ea typeface="微軟正黑體" panose="020B0604030504040204" pitchFamily="34" charset="-120"/>
            </a:endParaRPr>
          </a:p>
          <a:p>
            <a:pPr marL="266700" indent="-266700" algn="l">
              <a:buSzPct val="80000"/>
              <a:buFont typeface="Wingdings" panose="05000000000000000000" pitchFamily="2" charset="2"/>
              <a:buChar char="l"/>
            </a:pPr>
            <a:r>
              <a:rPr lang="zh-TW" altLang="zh-TW" sz="2400" b="1" dirty="0" smtClean="0">
                <a:solidFill>
                  <a:schemeClr val="tx1"/>
                </a:solidFill>
              </a:rPr>
              <a:t>教育人員任用條例</a:t>
            </a:r>
            <a:r>
              <a:rPr lang="en-US" altLang="zh-TW" sz="2400" b="1" dirty="0" smtClean="0">
                <a:solidFill>
                  <a:schemeClr val="tx1"/>
                </a:solidFill>
              </a:rPr>
              <a:t>16-18</a:t>
            </a:r>
            <a:r>
              <a:rPr lang="zh-TW" altLang="en-US" sz="2400" b="1" dirty="0" smtClean="0">
                <a:solidFill>
                  <a:schemeClr val="tx1"/>
                </a:solidFill>
              </a:rPr>
              <a:t>條  明定具</a:t>
            </a:r>
            <a:r>
              <a:rPr lang="zh-TW" altLang="en-US" sz="2800" b="1" dirty="0" smtClean="0">
                <a:solidFill>
                  <a:srgbClr val="7030A0"/>
                </a:solidFill>
                <a:latin typeface="新細明體"/>
                <a:ea typeface="新細明體"/>
              </a:rPr>
              <a:t>「</a:t>
            </a:r>
            <a:r>
              <a:rPr lang="zh-TW" altLang="en-US" sz="2800" b="1" dirty="0" smtClean="0">
                <a:solidFill>
                  <a:srgbClr val="7030A0"/>
                </a:solidFill>
                <a:latin typeface="微軟正黑體" panose="020B0604030504040204" pitchFamily="34" charset="-120"/>
                <a:ea typeface="微軟正黑體" panose="020B0604030504040204" pitchFamily="34" charset="-120"/>
              </a:rPr>
              <a:t>專門著作</a:t>
            </a:r>
            <a:r>
              <a:rPr lang="zh-TW" altLang="en-US" sz="2800" b="1" dirty="0" smtClean="0">
                <a:solidFill>
                  <a:srgbClr val="7030A0"/>
                </a:solidFill>
                <a:latin typeface="新細明體"/>
                <a:ea typeface="新細明體"/>
              </a:rPr>
              <a:t>」</a:t>
            </a:r>
            <a:endParaRPr lang="zh-TW" altLang="en-US" sz="2800" b="1" dirty="0" smtClean="0">
              <a:solidFill>
                <a:srgbClr val="7030A0"/>
              </a:solidFill>
              <a:latin typeface="微軟正黑體" panose="020B0604030504040204" pitchFamily="34" charset="-120"/>
              <a:ea typeface="微軟正黑體" panose="020B0604030504040204" pitchFamily="34" charset="-120"/>
            </a:endParaRPr>
          </a:p>
          <a:p>
            <a:pPr marL="261938" indent="-261938" algn="l">
              <a:buSzPct val="80000"/>
              <a:buFont typeface="Wingdings" panose="05000000000000000000" pitchFamily="2" charset="2"/>
              <a:buChar char="l"/>
            </a:pPr>
            <a:r>
              <a:rPr lang="zh-TW" altLang="zh-TW" sz="2400" b="1" dirty="0" smtClean="0">
                <a:solidFill>
                  <a:schemeClr val="tx1"/>
                </a:solidFill>
              </a:rPr>
              <a:t>專科以上學校教師資格審定辦法第</a:t>
            </a:r>
            <a:r>
              <a:rPr lang="en-US" altLang="zh-TW" sz="2400" b="1" dirty="0" smtClean="0">
                <a:solidFill>
                  <a:schemeClr val="tx1"/>
                </a:solidFill>
              </a:rPr>
              <a:t> 11 </a:t>
            </a:r>
            <a:r>
              <a:rPr lang="zh-TW" altLang="zh-TW" sz="2400" b="1" dirty="0" smtClean="0">
                <a:solidFill>
                  <a:schemeClr val="tx1"/>
                </a:solidFill>
              </a:rPr>
              <a:t>條</a:t>
            </a:r>
            <a:r>
              <a:rPr lang="en-US" altLang="zh-TW" sz="2400" b="1" dirty="0" smtClean="0">
                <a:solidFill>
                  <a:schemeClr val="tx1"/>
                </a:solidFill>
              </a:rPr>
              <a:t/>
            </a:r>
            <a:br>
              <a:rPr lang="en-US" altLang="zh-TW" sz="2400" b="1" dirty="0" smtClean="0">
                <a:solidFill>
                  <a:schemeClr val="tx1"/>
                </a:solidFill>
              </a:rPr>
            </a:br>
            <a:r>
              <a:rPr lang="zh-TW" altLang="zh-TW" sz="2000" dirty="0" smtClean="0">
                <a:solidFill>
                  <a:schemeClr val="tx1"/>
                </a:solidFill>
                <a:latin typeface="微軟正黑體" panose="020B0604030504040204" pitchFamily="34" charset="-120"/>
                <a:ea typeface="微軟正黑體" panose="020B0604030504040204" pitchFamily="34" charset="-120"/>
              </a:rPr>
              <a:t>本條例第十四條第二項所定</a:t>
            </a:r>
            <a:r>
              <a:rPr lang="zh-TW" altLang="zh-TW" sz="2000" dirty="0" smtClean="0">
                <a:solidFill>
                  <a:srgbClr val="FF0000"/>
                </a:solidFill>
                <a:latin typeface="微軟正黑體" panose="020B0604030504040204" pitchFamily="34" charset="-120"/>
                <a:ea typeface="微軟正黑體" panose="020B0604030504040204" pitchFamily="34" charset="-120"/>
              </a:rPr>
              <a:t>專門著作</a:t>
            </a:r>
            <a:r>
              <a:rPr lang="zh-TW" altLang="zh-TW" sz="2000" dirty="0" smtClean="0">
                <a:solidFill>
                  <a:schemeClr val="tx1"/>
                </a:solidFill>
                <a:latin typeface="微軟正黑體" panose="020B0604030504040204" pitchFamily="34" charset="-120"/>
                <a:ea typeface="微軟正黑體" panose="020B0604030504040204" pitchFamily="34" charset="-120"/>
              </a:rPr>
              <a:t>，應符合下列規定：</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marL="809625" indent="-547688" algn="l">
              <a:buSzPct val="80000"/>
            </a:pPr>
            <a:r>
              <a:rPr lang="zh-TW" altLang="zh-TW" sz="2000" dirty="0" smtClean="0">
                <a:solidFill>
                  <a:schemeClr val="tx1"/>
                </a:solidFill>
                <a:latin typeface="微軟正黑體" panose="020B0604030504040204" pitchFamily="34" charset="-120"/>
                <a:ea typeface="微軟正黑體" panose="020B0604030504040204" pitchFamily="34" charset="-120"/>
              </a:rPr>
              <a:t>一、有送審人個人之</a:t>
            </a:r>
            <a:r>
              <a:rPr lang="zh-TW" altLang="zh-TW" sz="2000" b="1" dirty="0" smtClean="0">
                <a:solidFill>
                  <a:srgbClr val="7030A0"/>
                </a:solidFill>
                <a:latin typeface="微軟正黑體" panose="020B0604030504040204" pitchFamily="34" charset="-120"/>
                <a:ea typeface="微軟正黑體" panose="020B0604030504040204" pitchFamily="34" charset="-120"/>
              </a:rPr>
              <a:t>原創性</a:t>
            </a:r>
            <a:r>
              <a:rPr lang="zh-TW" altLang="zh-TW" sz="2000" dirty="0" smtClean="0">
                <a:solidFill>
                  <a:schemeClr val="tx1"/>
                </a:solidFill>
                <a:latin typeface="微軟正黑體" panose="020B0604030504040204" pitchFamily="34" charset="-120"/>
                <a:ea typeface="微軟正黑體" panose="020B0604030504040204" pitchFamily="34" charset="-120"/>
              </a:rPr>
              <a:t>，</a:t>
            </a:r>
            <a:r>
              <a:rPr lang="zh-TW" altLang="zh-TW" sz="2000" b="1" dirty="0" smtClean="0">
                <a:solidFill>
                  <a:schemeClr val="tx1"/>
                </a:solidFill>
                <a:latin typeface="微軟正黑體" panose="020B0604030504040204" pitchFamily="34" charset="-120"/>
                <a:ea typeface="微軟正黑體" panose="020B0604030504040204" pitchFamily="34" charset="-120"/>
              </a:rPr>
              <a:t>且非</a:t>
            </a:r>
            <a:r>
              <a:rPr lang="zh-TW" altLang="zh-TW" sz="2000" dirty="0" smtClean="0">
                <a:solidFill>
                  <a:schemeClr val="tx1"/>
                </a:solidFill>
                <a:latin typeface="微軟正黑體" panose="020B0604030504040204" pitchFamily="34" charset="-120"/>
                <a:ea typeface="微軟正黑體" panose="020B0604030504040204" pitchFamily="34" charset="-120"/>
              </a:rPr>
              <a:t>以整理、增刪、組合或編排他人著作而成之編著或其他</a:t>
            </a:r>
            <a:r>
              <a:rPr lang="zh-TW" altLang="zh-TW" sz="2000" b="1" dirty="0" smtClean="0">
                <a:solidFill>
                  <a:schemeClr val="tx1"/>
                </a:solidFill>
                <a:latin typeface="微軟正黑體" panose="020B0604030504040204" pitchFamily="34" charset="-120"/>
                <a:ea typeface="微軟正黑體" panose="020B0604030504040204" pitchFamily="34" charset="-120"/>
              </a:rPr>
              <a:t>非學術性著作</a:t>
            </a:r>
            <a:r>
              <a:rPr lang="zh-TW" altLang="zh-TW" sz="2000" dirty="0" smtClean="0">
                <a:solidFill>
                  <a:schemeClr val="tx1"/>
                </a:solidFill>
                <a:latin typeface="微軟正黑體" panose="020B0604030504040204" pitchFamily="34" charset="-120"/>
                <a:ea typeface="微軟正黑體" panose="020B0604030504040204" pitchFamily="34" charset="-120"/>
              </a:rPr>
              <a:t>送審。</a:t>
            </a:r>
            <a:endParaRPr lang="en-US" altLang="zh-TW" sz="2000" b="1" dirty="0" smtClean="0">
              <a:solidFill>
                <a:srgbClr val="C00000"/>
              </a:solidFill>
              <a:latin typeface="微軟正黑體" panose="020B0604030504040204" pitchFamily="34" charset="-120"/>
              <a:ea typeface="微軟正黑體" panose="020B0604030504040204" pitchFamily="34" charset="-120"/>
            </a:endParaRPr>
          </a:p>
          <a:p>
            <a:pPr marL="900113" indent="-638175" algn="l">
              <a:buSzPct val="80000"/>
            </a:pPr>
            <a:endParaRPr lang="en-US" altLang="zh-TW" sz="2000" dirty="0">
              <a:solidFill>
                <a:schemeClr val="tx1"/>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pPr>
              <a:defRPr/>
            </a:pPr>
            <a:fld id="{F4E57BBC-9003-4519-8174-1434CED4F41A}" type="slidenum">
              <a:rPr lang="zh-TW" altLang="en-US" smtClean="0"/>
              <a:pPr>
                <a:defRPr/>
              </a:pPr>
              <a:t>13</a:t>
            </a:fld>
            <a:endParaRPr lang="zh-TW" altLang="en-US"/>
          </a:p>
        </p:txBody>
      </p:sp>
      <p:sp>
        <p:nvSpPr>
          <p:cNvPr id="5" name="標題 1"/>
          <p:cNvSpPr txBox="1">
            <a:spLocks/>
          </p:cNvSpPr>
          <p:nvPr/>
        </p:nvSpPr>
        <p:spPr>
          <a:xfrm>
            <a:off x="464096" y="936697"/>
            <a:ext cx="8229600"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kumimoji="0" lang="zh-TW" altLang="en-US" sz="4000" b="1" dirty="0">
                <a:solidFill>
                  <a:srgbClr val="C00000"/>
                </a:solidFill>
                <a:latin typeface="微軟正黑體" panose="020B0604030504040204" pitchFamily="34" charset="-120"/>
                <a:ea typeface="微軟正黑體" panose="020B0604030504040204" pitchFamily="34" charset="-120"/>
              </a:rPr>
              <a:t>不修</a:t>
            </a:r>
            <a:r>
              <a:rPr kumimoji="0" lang="zh-TW" altLang="en-US" sz="4000" b="1" dirty="0" smtClean="0">
                <a:solidFill>
                  <a:srgbClr val="C00000"/>
                </a:solidFill>
                <a:latin typeface="微軟正黑體" panose="020B0604030504040204" pitchFamily="34" charset="-120"/>
                <a:ea typeface="微軟正黑體" panose="020B0604030504040204" pitchFamily="34" charset="-120"/>
              </a:rPr>
              <a:t>法且普遍適用的</a:t>
            </a:r>
            <a:r>
              <a:rPr kumimoji="0" lang="zh-TW" altLang="en-US" sz="4000" b="1" dirty="0">
                <a:solidFill>
                  <a:srgbClr val="C00000"/>
                </a:solidFill>
                <a:latin typeface="微軟正黑體" panose="020B0604030504040204" pitchFamily="34" charset="-120"/>
                <a:ea typeface="微軟正黑體" panose="020B0604030504040204" pitchFamily="34" charset="-120"/>
              </a:rPr>
              <a:t>考量</a:t>
            </a:r>
            <a:r>
              <a:rPr kumimoji="0" lang="en-US" altLang="zh-TW" sz="3600" b="1" dirty="0" smtClean="0">
                <a:solidFill>
                  <a:srgbClr val="C00000"/>
                </a:solidFill>
                <a:latin typeface="微軟正黑體" panose="020B0604030504040204" pitchFamily="34" charset="-120"/>
                <a:ea typeface="微軟正黑體" panose="020B0604030504040204" pitchFamily="34" charset="-120"/>
              </a:rPr>
              <a:t>(</a:t>
            </a:r>
            <a:r>
              <a:rPr kumimoji="0" lang="zh-TW" altLang="en-US" sz="3600" b="1" dirty="0" smtClean="0">
                <a:solidFill>
                  <a:srgbClr val="C00000"/>
                </a:solidFill>
                <a:latin typeface="微軟正黑體" panose="020B0604030504040204" pitchFamily="34" charset="-120"/>
                <a:ea typeface="微軟正黑體" panose="020B0604030504040204" pitchFamily="34" charset="-120"/>
              </a:rPr>
              <a:t>一</a:t>
            </a:r>
            <a:r>
              <a:rPr kumimoji="0" lang="en-US" altLang="zh-TW" sz="3600" b="1" dirty="0" smtClean="0">
                <a:solidFill>
                  <a:srgbClr val="C00000"/>
                </a:solidFill>
                <a:latin typeface="微軟正黑體" panose="020B0604030504040204" pitchFamily="34" charset="-120"/>
                <a:ea typeface="微軟正黑體" panose="020B0604030504040204" pitchFamily="34" charset="-120"/>
              </a:rPr>
              <a:t>)</a:t>
            </a:r>
            <a:endParaRPr kumimoji="0" lang="zh-TW" altLang="en-US" sz="3600" dirty="0">
              <a:solidFill>
                <a:srgbClr val="C0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269862060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txBox="1">
            <a:spLocks/>
          </p:cNvSpPr>
          <p:nvPr/>
        </p:nvSpPr>
        <p:spPr>
          <a:xfrm>
            <a:off x="457200" y="548680"/>
            <a:ext cx="82296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endParaRPr kumimoji="0" lang="zh-TW" altLang="en-US" sz="28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p:cNvSpPr txBox="1">
            <a:spLocks/>
          </p:cNvSpPr>
          <p:nvPr/>
        </p:nvSpPr>
        <p:spPr>
          <a:xfrm>
            <a:off x="258416" y="1556792"/>
            <a:ext cx="8640960" cy="44522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l" fontAlgn="auto">
              <a:spcBef>
                <a:spcPts val="1200"/>
              </a:spcBef>
              <a:spcAft>
                <a:spcPts val="0"/>
              </a:spcAft>
              <a:buSzPct val="80000"/>
            </a:pPr>
            <a:r>
              <a:rPr lang="zh-TW" altLang="en-US" sz="2800" b="1" dirty="0" smtClean="0">
                <a:solidFill>
                  <a:srgbClr val="0070C0"/>
                </a:solidFill>
                <a:latin typeface="微軟正黑體" panose="020B0604030504040204" pitchFamily="34" charset="-120"/>
                <a:ea typeface="微軟正黑體" panose="020B0604030504040204" pitchFamily="34" charset="-120"/>
              </a:rPr>
              <a:t>著作外審未通過</a:t>
            </a:r>
            <a:r>
              <a:rPr lang="zh-TW" altLang="en-US" sz="2800" b="1" dirty="0" smtClean="0">
                <a:solidFill>
                  <a:srgbClr val="0070C0"/>
                </a:solidFill>
                <a:latin typeface="新細明體"/>
                <a:ea typeface="新細明體"/>
              </a:rPr>
              <a:t>，</a:t>
            </a:r>
            <a:r>
              <a:rPr lang="zh-TW" altLang="en-US" sz="2800" b="1" dirty="0" smtClean="0">
                <a:solidFill>
                  <a:srgbClr val="0070C0"/>
                </a:solidFill>
                <a:latin typeface="微軟正黑體" panose="020B0604030504040204" pitchFamily="34" charset="-120"/>
                <a:ea typeface="微軟正黑體" panose="020B0604030504040204" pitchFamily="34" charset="-120"/>
              </a:rPr>
              <a:t>無法以教學服務成績平均而通過</a:t>
            </a:r>
            <a:endParaRPr kumimoji="0" lang="en-US" altLang="zh-TW" sz="2800" b="1" dirty="0" smtClean="0">
              <a:solidFill>
                <a:srgbClr val="0070C0"/>
              </a:solidFill>
              <a:latin typeface="微軟正黑體" panose="020B0604030504040204" pitchFamily="34" charset="-120"/>
              <a:ea typeface="微軟正黑體" panose="020B0604030504040204" pitchFamily="34" charset="-120"/>
            </a:endParaRPr>
          </a:p>
          <a:p>
            <a:pPr marL="363538" indent="-363538" algn="l">
              <a:buSzPct val="80000"/>
              <a:buFont typeface="Wingdings" panose="05000000000000000000" pitchFamily="2" charset="2"/>
              <a:buChar char="l"/>
            </a:pPr>
            <a:r>
              <a:rPr lang="zh-TW" altLang="zh-TW" sz="2400" b="1" dirty="0" smtClean="0">
                <a:solidFill>
                  <a:schemeClr val="tx1"/>
                </a:solidFill>
              </a:rPr>
              <a:t>專科以上學校教師評審委員會辦理教師資格審查注意事項</a:t>
            </a:r>
            <a:r>
              <a:rPr lang="zh-TW" altLang="en-US" sz="2400" b="1" dirty="0" smtClean="0">
                <a:solidFill>
                  <a:schemeClr val="tx1"/>
                </a:solidFill>
              </a:rPr>
              <a:t>：</a:t>
            </a:r>
            <a:endParaRPr lang="en-US" altLang="zh-TW" sz="2400" b="1" dirty="0" smtClean="0">
              <a:solidFill>
                <a:schemeClr val="tx1"/>
              </a:solidFill>
            </a:endParaRPr>
          </a:p>
          <a:p>
            <a:pPr marL="895350" indent="-533400" algn="l"/>
            <a:r>
              <a:rPr kumimoji="0" lang="zh-TW" altLang="zh-TW" sz="2400" dirty="0" smtClean="0">
                <a:solidFill>
                  <a:schemeClr val="tx1"/>
                </a:solidFill>
                <a:latin typeface="微軟正黑體" panose="020B0604030504040204" pitchFamily="34" charset="-120"/>
                <a:ea typeface="微軟正黑體" panose="020B0604030504040204" pitchFamily="34" charset="-120"/>
              </a:rPr>
              <a:t>八、教評會對於</a:t>
            </a:r>
            <a:r>
              <a:rPr lang="zh-TW" altLang="zh-TW" sz="2400" b="1" dirty="0" smtClean="0">
                <a:solidFill>
                  <a:srgbClr val="7030A0"/>
                </a:solidFill>
                <a:latin typeface="微軟正黑體" panose="020B0604030504040204" pitchFamily="34" charset="-120"/>
                <a:ea typeface="微軟正黑體" panose="020B0604030504040204" pitchFamily="34" charset="-120"/>
              </a:rPr>
              <a:t>研究成果應尊重外審專業意見</a:t>
            </a:r>
            <a:r>
              <a:rPr lang="zh-TW" altLang="zh-TW" sz="2400" dirty="0" smtClean="0">
                <a:latin typeface="微軟正黑體" panose="020B0604030504040204" pitchFamily="34" charset="-120"/>
                <a:ea typeface="微軟正黑體" panose="020B0604030504040204" pitchFamily="34" charset="-120"/>
              </a:rPr>
              <a:t>。</a:t>
            </a:r>
            <a:r>
              <a:rPr lang="zh-TW" altLang="zh-TW" sz="2400" dirty="0" smtClean="0">
                <a:solidFill>
                  <a:schemeClr val="tx1"/>
                </a:solidFill>
                <a:latin typeface="微軟正黑體" panose="020B0604030504040204" pitchFamily="34" charset="-120"/>
                <a:ea typeface="微軟正黑體" panose="020B0604030504040204" pitchFamily="34" charset="-120"/>
              </a:rPr>
              <a:t>但得考量</a:t>
            </a:r>
            <a:r>
              <a:rPr lang="zh-TW" altLang="zh-TW" sz="2400" dirty="0" smtClean="0">
                <a:solidFill>
                  <a:srgbClr val="7030A0"/>
                </a:solidFill>
                <a:latin typeface="微軟正黑體" panose="020B0604030504040204" pitchFamily="34" charset="-120"/>
                <a:ea typeface="微軟正黑體" panose="020B0604030504040204" pitchFamily="34" charset="-120"/>
              </a:rPr>
              <a:t>升等名額</a:t>
            </a:r>
            <a:r>
              <a:rPr lang="zh-TW" altLang="zh-TW" sz="2400" dirty="0" smtClean="0">
                <a:solidFill>
                  <a:schemeClr val="tx1"/>
                </a:solidFill>
                <a:latin typeface="微軟正黑體" panose="020B0604030504040204" pitchFamily="34" charset="-120"/>
                <a:ea typeface="微軟正黑體" panose="020B0604030504040204" pitchFamily="34" charset="-120"/>
              </a:rPr>
              <a:t>之限制，或</a:t>
            </a:r>
            <a:r>
              <a:rPr lang="zh-TW" altLang="zh-TW" sz="2400" dirty="0" smtClean="0">
                <a:solidFill>
                  <a:srgbClr val="7030A0"/>
                </a:solidFill>
                <a:latin typeface="微軟正黑體" panose="020B0604030504040204" pitchFamily="34" charset="-120"/>
                <a:ea typeface="微軟正黑體" panose="020B0604030504040204" pitchFamily="34" charset="-120"/>
              </a:rPr>
              <a:t>教學、服務成果、任教年資</a:t>
            </a:r>
            <a:r>
              <a:rPr lang="zh-TW" altLang="zh-TW" sz="2400" dirty="0" smtClean="0">
                <a:solidFill>
                  <a:schemeClr val="tx1"/>
                </a:solidFill>
                <a:latin typeface="微軟正黑體" panose="020B0604030504040204" pitchFamily="34" charset="-120"/>
                <a:ea typeface="微軟正黑體" panose="020B0604030504040204" pitchFamily="34" charset="-120"/>
              </a:rPr>
              <a:t>依第五點所訂基準為綜合評量後，作成</a:t>
            </a:r>
            <a:r>
              <a:rPr lang="zh-TW" altLang="zh-TW" sz="2400" b="1" dirty="0" smtClean="0">
                <a:solidFill>
                  <a:srgbClr val="FF0000"/>
                </a:solidFill>
                <a:latin typeface="微軟正黑體" panose="020B0604030504040204" pitchFamily="34" charset="-120"/>
                <a:ea typeface="微軟正黑體" panose="020B0604030504040204" pitchFamily="34" charset="-120"/>
              </a:rPr>
              <a:t>同意或不同意</a:t>
            </a:r>
            <a:r>
              <a:rPr lang="zh-TW" altLang="zh-TW" sz="2400" dirty="0" smtClean="0">
                <a:solidFill>
                  <a:schemeClr val="tx1"/>
                </a:solidFill>
                <a:latin typeface="微軟正黑體" panose="020B0604030504040204" pitchFamily="34" charset="-120"/>
                <a:ea typeface="微軟正黑體" panose="020B0604030504040204" pitchFamily="34" charset="-120"/>
              </a:rPr>
              <a:t>通過送審人資格審查之評量決定</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lvl="0" algn="l">
              <a:spcBef>
                <a:spcPts val="1200"/>
              </a:spcBef>
              <a:spcAft>
                <a:spcPts val="1800"/>
              </a:spcAft>
              <a:buSzPct val="80000"/>
            </a:pPr>
            <a:r>
              <a:rPr lang="zh-TW" altLang="en-US" sz="2800" b="1" dirty="0">
                <a:solidFill>
                  <a:srgbClr val="0070C0"/>
                </a:solidFill>
                <a:latin typeface="微軟正黑體" panose="020B0604030504040204" pitchFamily="34" charset="-120"/>
                <a:ea typeface="微軟正黑體" panose="020B0604030504040204" pitchFamily="34" charset="-120"/>
              </a:rPr>
              <a:t>專門著作即為研究成果</a:t>
            </a:r>
            <a:endParaRPr lang="en-US" altLang="zh-TW" sz="2800" b="1" dirty="0">
              <a:solidFill>
                <a:srgbClr val="0070C0"/>
              </a:solidFill>
              <a:latin typeface="微軟正黑體" panose="020B0604030504040204" pitchFamily="34" charset="-120"/>
              <a:ea typeface="微軟正黑體" panose="020B0604030504040204" pitchFamily="34" charset="-120"/>
            </a:endParaRPr>
          </a:p>
          <a:p>
            <a:pPr lvl="0" indent="-266700" algn="l">
              <a:spcBef>
                <a:spcPts val="0"/>
              </a:spcBef>
              <a:buSzPct val="80000"/>
              <a:buFont typeface="Wingdings" panose="05000000000000000000" pitchFamily="2" charset="2"/>
              <a:buChar char="l"/>
            </a:pPr>
            <a:r>
              <a:rPr lang="zh-TW" altLang="zh-TW" sz="2400" b="1" dirty="0">
                <a:solidFill>
                  <a:schemeClr val="tx1"/>
                </a:solidFill>
                <a:latin typeface="微軟正黑體" panose="020B0604030504040204" pitchFamily="34" charset="-120"/>
                <a:ea typeface="微軟正黑體" panose="020B0604030504040204" pitchFamily="34" charset="-120"/>
              </a:rPr>
              <a:t>專科以上學校教師評審委員會辦理教師資格審查</a:t>
            </a:r>
            <a:r>
              <a:rPr lang="zh-TW" altLang="zh-TW" sz="2400" b="1" dirty="0" smtClean="0">
                <a:solidFill>
                  <a:schemeClr val="tx1"/>
                </a:solidFill>
                <a:latin typeface="微軟正黑體" panose="020B0604030504040204" pitchFamily="34" charset="-120"/>
                <a:ea typeface="微軟正黑體" panose="020B0604030504040204" pitchFamily="34" charset="-120"/>
              </a:rPr>
              <a:t>注意事項</a:t>
            </a:r>
            <a:endParaRPr lang="en-US" altLang="zh-TW" sz="1600" b="1" dirty="0">
              <a:latin typeface="微軟正黑體" panose="020B0604030504040204" pitchFamily="34" charset="-120"/>
              <a:ea typeface="微軟正黑體" panose="020B0604030504040204" pitchFamily="34" charset="-120"/>
            </a:endParaRPr>
          </a:p>
          <a:p>
            <a:pPr lvl="0" indent="72000">
              <a:spcBef>
                <a:spcPts val="0"/>
              </a:spcBef>
              <a:buSzPct val="80000"/>
            </a:pPr>
            <a:r>
              <a:rPr lang="zh-TW" altLang="zh-TW" sz="2000" dirty="0" smtClean="0">
                <a:solidFill>
                  <a:prstClr val="black"/>
                </a:solidFill>
                <a:latin typeface="微軟正黑體" panose="020B0604030504040204" pitchFamily="34" charset="-120"/>
                <a:ea typeface="微軟正黑體" panose="020B0604030504040204" pitchFamily="34" charset="-120"/>
              </a:rPr>
              <a:t>六</a:t>
            </a:r>
            <a:r>
              <a:rPr lang="zh-TW" altLang="zh-TW" sz="2000" dirty="0">
                <a:solidFill>
                  <a:prstClr val="black"/>
                </a:solidFill>
                <a:latin typeface="微軟正黑體" panose="020B0604030504040204" pitchFamily="34" charset="-120"/>
                <a:ea typeface="微軟正黑體" panose="020B0604030504040204" pitchFamily="34" charset="-120"/>
              </a:rPr>
              <a:t>、 對於</a:t>
            </a:r>
            <a:r>
              <a:rPr lang="zh-TW" altLang="zh-TW" sz="2000" b="1" dirty="0">
                <a:solidFill>
                  <a:srgbClr val="FF0000"/>
                </a:solidFill>
                <a:latin typeface="微軟正黑體" panose="020B0604030504040204" pitchFamily="34" charset="-120"/>
                <a:ea typeface="微軟正黑體" panose="020B0604030504040204" pitchFamily="34" charset="-120"/>
              </a:rPr>
              <a:t>研究成果</a:t>
            </a:r>
            <a:r>
              <a:rPr lang="zh-TW" altLang="zh-TW" sz="2000" dirty="0">
                <a:solidFill>
                  <a:prstClr val="black"/>
                </a:solidFill>
                <a:latin typeface="微軟正黑體" panose="020B0604030504040204" pitchFamily="34" charset="-120"/>
                <a:ea typeface="微軟正黑體" panose="020B0604030504040204" pitchFamily="34" charset="-120"/>
              </a:rPr>
              <a:t>之評審，應兼顧質與量，並建立嚴謹之</a:t>
            </a:r>
            <a:r>
              <a:rPr lang="zh-TW" altLang="zh-TW" sz="2000" dirty="0">
                <a:solidFill>
                  <a:srgbClr val="7030A0"/>
                </a:solidFill>
                <a:latin typeface="微軟正黑體" panose="020B0604030504040204" pitchFamily="34" charset="-120"/>
                <a:ea typeface="微軟正黑體" panose="020B0604030504040204" pitchFamily="34" charset="-120"/>
              </a:rPr>
              <a:t>外審制度</a:t>
            </a:r>
            <a:r>
              <a:rPr lang="en-US" altLang="zh-TW" sz="2000" dirty="0">
                <a:solidFill>
                  <a:prstClr val="black"/>
                </a:solidFill>
                <a:latin typeface="微軟正黑體" panose="020B0604030504040204" pitchFamily="34" charset="-120"/>
                <a:ea typeface="微軟正黑體" panose="020B0604030504040204" pitchFamily="34" charset="-120"/>
              </a:rPr>
              <a:t>….</a:t>
            </a:r>
          </a:p>
          <a:p>
            <a:pPr lvl="0" indent="266700" algn="l">
              <a:buSzPct val="80000"/>
            </a:pPr>
            <a:r>
              <a:rPr lang="zh-TW" altLang="en-US" sz="2000" dirty="0" smtClean="0">
                <a:solidFill>
                  <a:prstClr val="black"/>
                </a:solidFill>
                <a:latin typeface="微軟正黑體" panose="020B0604030504040204" pitchFamily="34" charset="-120"/>
                <a:ea typeface="微軟正黑體" panose="020B0604030504040204" pitchFamily="34" charset="-120"/>
              </a:rPr>
              <a:t>   </a:t>
            </a:r>
            <a:r>
              <a:rPr lang="zh-TW" altLang="zh-TW" sz="2000" dirty="0" smtClean="0">
                <a:solidFill>
                  <a:prstClr val="black"/>
                </a:solidFill>
                <a:latin typeface="微軟正黑體" panose="020B0604030504040204" pitchFamily="34" charset="-120"/>
                <a:ea typeface="微軟正黑體" panose="020B0604030504040204" pitchFamily="34" charset="-120"/>
              </a:rPr>
              <a:t>八</a:t>
            </a:r>
            <a:r>
              <a:rPr lang="zh-TW" altLang="zh-TW" sz="2000" dirty="0">
                <a:solidFill>
                  <a:prstClr val="black"/>
                </a:solidFill>
                <a:latin typeface="微軟正黑體" panose="020B0604030504040204" pitchFamily="34" charset="-120"/>
                <a:ea typeface="微軟正黑體" panose="020B0604030504040204" pitchFamily="34" charset="-120"/>
              </a:rPr>
              <a:t>、 教評會對於</a:t>
            </a:r>
            <a:r>
              <a:rPr lang="zh-TW" altLang="zh-TW" sz="2000" b="1" dirty="0">
                <a:solidFill>
                  <a:srgbClr val="FF0000"/>
                </a:solidFill>
                <a:latin typeface="微軟正黑體" panose="020B0604030504040204" pitchFamily="34" charset="-120"/>
                <a:ea typeface="微軟正黑體" panose="020B0604030504040204" pitchFamily="34" charset="-120"/>
              </a:rPr>
              <a:t>研究成果</a:t>
            </a:r>
            <a:r>
              <a:rPr lang="zh-TW" altLang="zh-TW" sz="2000" b="1" dirty="0">
                <a:solidFill>
                  <a:srgbClr val="7030A0"/>
                </a:solidFill>
                <a:latin typeface="微軟正黑體" panose="020B0604030504040204" pitchFamily="34" charset="-120"/>
                <a:ea typeface="微軟正黑體" panose="020B0604030504040204" pitchFamily="34" charset="-120"/>
              </a:rPr>
              <a:t>應尊重外審專業意見</a:t>
            </a:r>
            <a:r>
              <a:rPr lang="zh-TW" altLang="zh-TW" sz="2000" dirty="0">
                <a:solidFill>
                  <a:prstClr val="black"/>
                </a:solidFill>
                <a:latin typeface="微軟正黑體" panose="020B0604030504040204" pitchFamily="34" charset="-120"/>
                <a:ea typeface="微軟正黑體" panose="020B0604030504040204" pitchFamily="34" charset="-120"/>
              </a:rPr>
              <a:t>。</a:t>
            </a:r>
            <a:endParaRPr lang="en-US" altLang="zh-TW" sz="2000" dirty="0">
              <a:solidFill>
                <a:prstClr val="black"/>
              </a:solidFill>
              <a:latin typeface="微軟正黑體" panose="020B0604030504040204" pitchFamily="34" charset="-120"/>
              <a:ea typeface="微軟正黑體" panose="020B0604030504040204" pitchFamily="34" charset="-120"/>
            </a:endParaRPr>
          </a:p>
          <a:p>
            <a:pPr marL="900113" indent="-638175" algn="l">
              <a:buSzPct val="80000"/>
            </a:pPr>
            <a:endParaRPr lang="en-US" altLang="zh-TW" sz="1800" dirty="0">
              <a:solidFill>
                <a:schemeClr val="tx1"/>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pPr>
              <a:defRPr/>
            </a:pPr>
            <a:fld id="{F4E57BBC-9003-4519-8174-1434CED4F41A}" type="slidenum">
              <a:rPr lang="zh-TW" altLang="en-US" smtClean="0"/>
              <a:pPr>
                <a:defRPr/>
              </a:pPr>
              <a:t>14</a:t>
            </a:fld>
            <a:endParaRPr lang="zh-TW" altLang="en-US"/>
          </a:p>
        </p:txBody>
      </p:sp>
      <p:sp>
        <p:nvSpPr>
          <p:cNvPr id="5" name="標題 1"/>
          <p:cNvSpPr txBox="1">
            <a:spLocks/>
          </p:cNvSpPr>
          <p:nvPr/>
        </p:nvSpPr>
        <p:spPr>
          <a:xfrm>
            <a:off x="464096" y="704908"/>
            <a:ext cx="8229600"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kumimoji="0" lang="zh-TW" altLang="en-US" sz="4000" b="1" dirty="0">
                <a:solidFill>
                  <a:srgbClr val="C00000"/>
                </a:solidFill>
                <a:latin typeface="微軟正黑體" panose="020B0604030504040204" pitchFamily="34" charset="-120"/>
                <a:ea typeface="微軟正黑體" panose="020B0604030504040204" pitchFamily="34" charset="-120"/>
              </a:rPr>
              <a:t>不修</a:t>
            </a:r>
            <a:r>
              <a:rPr kumimoji="0" lang="zh-TW" altLang="en-US" sz="4000" b="1" dirty="0" smtClean="0">
                <a:solidFill>
                  <a:srgbClr val="C00000"/>
                </a:solidFill>
                <a:latin typeface="微軟正黑體" panose="020B0604030504040204" pitchFamily="34" charset="-120"/>
                <a:ea typeface="微軟正黑體" panose="020B0604030504040204" pitchFamily="34" charset="-120"/>
              </a:rPr>
              <a:t>法且普遍適用</a:t>
            </a:r>
            <a:r>
              <a:rPr kumimoji="0" lang="zh-TW" altLang="en-US" sz="4000" b="1" dirty="0">
                <a:solidFill>
                  <a:srgbClr val="C00000"/>
                </a:solidFill>
                <a:latin typeface="微軟正黑體" panose="020B0604030504040204" pitchFamily="34" charset="-120"/>
                <a:ea typeface="微軟正黑體" panose="020B0604030504040204" pitchFamily="34" charset="-120"/>
              </a:rPr>
              <a:t>的</a:t>
            </a:r>
            <a:r>
              <a:rPr kumimoji="0" lang="zh-TW" altLang="en-US" sz="4000" b="1" dirty="0" smtClean="0">
                <a:solidFill>
                  <a:srgbClr val="C00000"/>
                </a:solidFill>
                <a:latin typeface="微軟正黑體" panose="020B0604030504040204" pitchFamily="34" charset="-120"/>
                <a:ea typeface="微軟正黑體" panose="020B0604030504040204" pitchFamily="34" charset="-120"/>
              </a:rPr>
              <a:t>考量</a:t>
            </a:r>
            <a:r>
              <a:rPr kumimoji="0" lang="en-US" altLang="zh-TW" sz="4000" b="1" dirty="0" smtClean="0">
                <a:solidFill>
                  <a:srgbClr val="C00000"/>
                </a:solidFill>
                <a:latin typeface="微軟正黑體" panose="020B0604030504040204" pitchFamily="34" charset="-120"/>
                <a:ea typeface="微軟正黑體" panose="020B0604030504040204" pitchFamily="34" charset="-120"/>
              </a:rPr>
              <a:t>(</a:t>
            </a:r>
            <a:r>
              <a:rPr kumimoji="0" lang="zh-TW" altLang="en-US" sz="4000" b="1" dirty="0" smtClean="0">
                <a:solidFill>
                  <a:srgbClr val="C00000"/>
                </a:solidFill>
                <a:latin typeface="微軟正黑體" panose="020B0604030504040204" pitchFamily="34" charset="-120"/>
                <a:ea typeface="微軟正黑體" panose="020B0604030504040204" pitchFamily="34" charset="-120"/>
              </a:rPr>
              <a:t>二</a:t>
            </a:r>
            <a:r>
              <a:rPr kumimoji="0" lang="en-US" altLang="zh-TW" sz="4000" b="1" dirty="0" smtClean="0">
                <a:solidFill>
                  <a:srgbClr val="C00000"/>
                </a:solidFill>
                <a:latin typeface="微軟正黑體" panose="020B0604030504040204" pitchFamily="34" charset="-120"/>
                <a:ea typeface="微軟正黑體" panose="020B0604030504040204" pitchFamily="34" charset="-120"/>
              </a:rPr>
              <a:t>)</a:t>
            </a:r>
            <a:endParaRPr kumimoji="0" lang="zh-TW" altLang="en-US" sz="4000" dirty="0">
              <a:solidFill>
                <a:srgbClr val="C0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21002290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1844824"/>
            <a:ext cx="8496944" cy="4392488"/>
          </a:xfrm>
        </p:spPr>
        <p:txBody>
          <a:bodyPr>
            <a:normAutofit fontScale="25000" lnSpcReduction="20000"/>
          </a:bodyPr>
          <a:lstStyle/>
          <a:p>
            <a:pPr marL="261938" indent="-261938">
              <a:spcAft>
                <a:spcPts val="1200"/>
              </a:spcAft>
              <a:buSzPct val="80000"/>
              <a:buNone/>
            </a:pPr>
            <a:r>
              <a:rPr lang="zh-TW" altLang="en-US" sz="11200" b="1" dirty="0" smtClean="0">
                <a:solidFill>
                  <a:srgbClr val="0070C0"/>
                </a:solidFill>
                <a:latin typeface="微軟正黑體" panose="020B0604030504040204" pitchFamily="34" charset="-120"/>
                <a:ea typeface="微軟正黑體" panose="020B0604030504040204" pitchFamily="34" charset="-120"/>
              </a:rPr>
              <a:t>教學</a:t>
            </a:r>
            <a:r>
              <a:rPr lang="zh-TW" altLang="en-US" sz="11200" b="1" dirty="0">
                <a:solidFill>
                  <a:srgbClr val="0070C0"/>
                </a:solidFill>
                <a:latin typeface="微軟正黑體" panose="020B0604030504040204" pitchFamily="34" charset="-120"/>
                <a:ea typeface="微軟正黑體" panose="020B0604030504040204" pitchFamily="34" charset="-120"/>
              </a:rPr>
              <a:t>升等無法全面適用技術報告</a:t>
            </a:r>
            <a:endParaRPr lang="en-US" altLang="zh-TW" sz="11200" b="1" dirty="0" smtClean="0">
              <a:solidFill>
                <a:srgbClr val="0070C0"/>
              </a:solidFill>
              <a:latin typeface="微軟正黑體" panose="020B0604030504040204" pitchFamily="34" charset="-120"/>
              <a:ea typeface="微軟正黑體" panose="020B0604030504040204" pitchFamily="34" charset="-120"/>
            </a:endParaRPr>
          </a:p>
          <a:p>
            <a:pPr marL="266700" indent="-266700">
              <a:spcBef>
                <a:spcPts val="1200"/>
              </a:spcBef>
              <a:buSzPct val="80000"/>
              <a:buFont typeface="Wingdings" panose="05000000000000000000" pitchFamily="2" charset="2"/>
              <a:buChar char="l"/>
            </a:pPr>
            <a:r>
              <a:rPr lang="zh-TW" altLang="zh-TW" sz="9600" b="1" dirty="0">
                <a:latin typeface="微軟正黑體" panose="020B0604030504040204" pitchFamily="34" charset="-120"/>
                <a:ea typeface="微軟正黑體" panose="020B0604030504040204" pitchFamily="34" charset="-120"/>
              </a:rPr>
              <a:t>教育人員任用條例</a:t>
            </a:r>
            <a:r>
              <a:rPr lang="zh-TW" altLang="en-US" sz="9600" b="1" dirty="0">
                <a:latin typeface="微軟正黑體" panose="020B0604030504040204" pitchFamily="34" charset="-120"/>
                <a:ea typeface="微軟正黑體" panose="020B0604030504040204" pitchFamily="34" charset="-120"/>
              </a:rPr>
              <a:t> </a:t>
            </a:r>
            <a:r>
              <a:rPr lang="zh-TW" altLang="zh-TW" sz="9600" b="1" dirty="0">
                <a:latin typeface="微軟正黑體" panose="020B0604030504040204" pitchFamily="34" charset="-120"/>
                <a:ea typeface="微軟正黑體" panose="020B0604030504040204" pitchFamily="34" charset="-120"/>
              </a:rPr>
              <a:t>第</a:t>
            </a:r>
            <a:r>
              <a:rPr lang="en-US" altLang="zh-TW" sz="9600" b="1" dirty="0">
                <a:latin typeface="微軟正黑體" panose="020B0604030504040204" pitchFamily="34" charset="-120"/>
                <a:ea typeface="微軟正黑體" panose="020B0604030504040204" pitchFamily="34" charset="-120"/>
              </a:rPr>
              <a:t> 14 </a:t>
            </a:r>
            <a:r>
              <a:rPr lang="zh-TW" altLang="zh-TW" sz="9600" b="1" dirty="0">
                <a:latin typeface="微軟正黑體" panose="020B0604030504040204" pitchFamily="34" charset="-120"/>
                <a:ea typeface="微軟正黑體" panose="020B0604030504040204" pitchFamily="34" charset="-120"/>
              </a:rPr>
              <a:t>條</a:t>
            </a:r>
            <a:r>
              <a:rPr lang="zh-TW" altLang="en-US" sz="9600" b="1" dirty="0">
                <a:latin typeface="微軟正黑體" panose="020B0604030504040204" pitchFamily="34" charset="-120"/>
                <a:ea typeface="微軟正黑體" panose="020B0604030504040204" pitchFamily="34" charset="-120"/>
              </a:rPr>
              <a:t>第三</a:t>
            </a:r>
            <a:r>
              <a:rPr lang="zh-TW" altLang="en-US" sz="9600" b="1" dirty="0" smtClean="0">
                <a:latin typeface="微軟正黑體" panose="020B0604030504040204" pitchFamily="34" charset="-120"/>
                <a:ea typeface="微軟正黑體" panose="020B0604030504040204" pitchFamily="34" charset="-120"/>
              </a:rPr>
              <a:t>項</a:t>
            </a:r>
            <a:r>
              <a:rPr lang="en-US" altLang="zh-TW" sz="8000" dirty="0">
                <a:latin typeface="微軟正黑體" panose="020B0604030504040204" pitchFamily="34" charset="-120"/>
                <a:ea typeface="微軟正黑體" panose="020B0604030504040204" pitchFamily="34" charset="-120"/>
              </a:rPr>
              <a:t/>
            </a:r>
            <a:br>
              <a:rPr lang="en-US" altLang="zh-TW" sz="8000" dirty="0">
                <a:latin typeface="微軟正黑體" panose="020B0604030504040204" pitchFamily="34" charset="-120"/>
                <a:ea typeface="微軟正黑體" panose="020B0604030504040204" pitchFamily="34" charset="-120"/>
              </a:rPr>
            </a:br>
            <a:endParaRPr lang="en-US" altLang="zh-TW" sz="8000" dirty="0" smtClean="0">
              <a:latin typeface="微軟正黑體" panose="020B0604030504040204" pitchFamily="34" charset="-120"/>
              <a:ea typeface="微軟正黑體" panose="020B0604030504040204" pitchFamily="34" charset="-120"/>
            </a:endParaRPr>
          </a:p>
          <a:p>
            <a:pPr marL="266700" indent="0">
              <a:spcBef>
                <a:spcPts val="1200"/>
              </a:spcBef>
              <a:buSzPct val="80000"/>
              <a:buNone/>
            </a:pPr>
            <a:r>
              <a:rPr lang="zh-TW" altLang="zh-TW" sz="8000" dirty="0" smtClean="0">
                <a:latin typeface="微軟正黑體" panose="020B0604030504040204" pitchFamily="34" charset="-120"/>
                <a:ea typeface="微軟正黑體" panose="020B0604030504040204" pitchFamily="34" charset="-120"/>
              </a:rPr>
              <a:t>大學</a:t>
            </a:r>
            <a:r>
              <a:rPr lang="zh-TW" altLang="zh-TW" sz="8000" dirty="0">
                <a:latin typeface="微軟正黑體" panose="020B0604030504040204" pitchFamily="34" charset="-120"/>
                <a:ea typeface="微軟正黑體" panose="020B0604030504040204" pitchFamily="34" charset="-120"/>
              </a:rPr>
              <a:t>、獨立學院及專科學校體育、藝術、應用科技等</a:t>
            </a:r>
            <a:r>
              <a:rPr lang="zh-TW" altLang="zh-TW" sz="8000" dirty="0">
                <a:solidFill>
                  <a:srgbClr val="7030A0"/>
                </a:solidFill>
                <a:latin typeface="微軟正黑體" panose="020B0604030504040204" pitchFamily="34" charset="-120"/>
                <a:ea typeface="微軟正黑體" panose="020B0604030504040204" pitchFamily="34" charset="-120"/>
              </a:rPr>
              <a:t>以技能為主之教師</a:t>
            </a:r>
            <a:r>
              <a:rPr lang="zh-TW" altLang="zh-TW" sz="8000" dirty="0">
                <a:latin typeface="微軟正黑體" panose="020B0604030504040204" pitchFamily="34" charset="-120"/>
                <a:ea typeface="微軟正黑體" panose="020B0604030504040204" pitchFamily="34" charset="-120"/>
              </a:rPr>
              <a:t>聘任或升等，得以作品、成就證明或</a:t>
            </a:r>
            <a:r>
              <a:rPr lang="zh-TW" altLang="zh-TW" sz="8000" b="1" dirty="0">
                <a:solidFill>
                  <a:srgbClr val="FF0000"/>
                </a:solidFill>
                <a:latin typeface="微軟正黑體" panose="020B0604030504040204" pitchFamily="34" charset="-120"/>
                <a:ea typeface="微軟正黑體" panose="020B0604030504040204" pitchFamily="34" charset="-120"/>
              </a:rPr>
              <a:t>技術報告</a:t>
            </a:r>
            <a:r>
              <a:rPr lang="zh-TW" altLang="zh-TW" sz="8000" dirty="0">
                <a:latin typeface="微軟正黑體" panose="020B0604030504040204" pitchFamily="34" charset="-120"/>
                <a:ea typeface="微軟正黑體" panose="020B0604030504040204" pitchFamily="34" charset="-120"/>
              </a:rPr>
              <a:t>代替專門著作送審。</a:t>
            </a:r>
            <a:endParaRPr lang="en-US" altLang="zh-TW" sz="8000" dirty="0">
              <a:latin typeface="微軟正黑體" panose="020B0604030504040204" pitchFamily="34" charset="-120"/>
              <a:ea typeface="微軟正黑體" panose="020B0604030504040204" pitchFamily="34" charset="-120"/>
            </a:endParaRPr>
          </a:p>
          <a:p>
            <a:pPr marL="266700" indent="-266700">
              <a:spcBef>
                <a:spcPts val="3000"/>
              </a:spcBef>
              <a:buSzPct val="80000"/>
              <a:buFont typeface="Wingdings" panose="05000000000000000000" pitchFamily="2" charset="2"/>
              <a:buChar char="l"/>
            </a:pPr>
            <a:r>
              <a:rPr lang="zh-TW" altLang="zh-TW" sz="9600" b="1" dirty="0">
                <a:latin typeface="微軟正黑體" panose="020B0604030504040204" pitchFamily="34" charset="-120"/>
                <a:ea typeface="微軟正黑體" panose="020B0604030504040204" pitchFamily="34" charset="-120"/>
              </a:rPr>
              <a:t>專科以上學校教師資格審定</a:t>
            </a:r>
            <a:r>
              <a:rPr lang="zh-TW" altLang="zh-TW" sz="9600" b="1" dirty="0" smtClean="0">
                <a:latin typeface="微軟正黑體" panose="020B0604030504040204" pitchFamily="34" charset="-120"/>
                <a:ea typeface="微軟正黑體" panose="020B0604030504040204" pitchFamily="34" charset="-120"/>
              </a:rPr>
              <a:t>辦法第</a:t>
            </a:r>
            <a:r>
              <a:rPr lang="en-US" altLang="zh-TW" sz="9600" b="1" dirty="0">
                <a:latin typeface="微軟正黑體" panose="020B0604030504040204" pitchFamily="34" charset="-120"/>
                <a:ea typeface="微軟正黑體" panose="020B0604030504040204" pitchFamily="34" charset="-120"/>
              </a:rPr>
              <a:t> 18 </a:t>
            </a:r>
            <a:r>
              <a:rPr lang="zh-TW" altLang="zh-TW" sz="9600" b="1" dirty="0">
                <a:latin typeface="微軟正黑體" panose="020B0604030504040204" pitchFamily="34" charset="-120"/>
                <a:ea typeface="微軟正黑體" panose="020B0604030504040204" pitchFamily="34" charset="-120"/>
              </a:rPr>
              <a:t>條</a:t>
            </a:r>
            <a:r>
              <a:rPr lang="en-US" altLang="zh-TW" sz="8000" dirty="0">
                <a:latin typeface="微軟正黑體" panose="020B0604030504040204" pitchFamily="34" charset="-120"/>
                <a:ea typeface="微軟正黑體" panose="020B0604030504040204" pitchFamily="34" charset="-120"/>
              </a:rPr>
              <a:t/>
            </a:r>
            <a:br>
              <a:rPr lang="en-US" altLang="zh-TW" sz="8000" dirty="0">
                <a:latin typeface="微軟正黑體" panose="020B0604030504040204" pitchFamily="34" charset="-120"/>
                <a:ea typeface="微軟正黑體" panose="020B0604030504040204" pitchFamily="34" charset="-120"/>
              </a:rPr>
            </a:br>
            <a:endParaRPr lang="en-US" altLang="zh-TW" sz="8000" dirty="0" smtClean="0">
              <a:latin typeface="微軟正黑體" panose="020B0604030504040204" pitchFamily="34" charset="-120"/>
              <a:ea typeface="微軟正黑體" panose="020B0604030504040204" pitchFamily="34" charset="-120"/>
            </a:endParaRPr>
          </a:p>
          <a:p>
            <a:pPr marL="361950" indent="0">
              <a:spcBef>
                <a:spcPts val="1200"/>
              </a:spcBef>
              <a:buSzPct val="80000"/>
              <a:buNone/>
            </a:pPr>
            <a:r>
              <a:rPr lang="zh-TW" altLang="zh-TW" sz="8000" dirty="0" smtClean="0">
                <a:latin typeface="微軟正黑體" panose="020B0604030504040204" pitchFamily="34" charset="-120"/>
                <a:ea typeface="微軟正黑體" panose="020B0604030504040204" pitchFamily="34" charset="-120"/>
              </a:rPr>
              <a:t>依</a:t>
            </a:r>
            <a:r>
              <a:rPr lang="zh-TW" altLang="zh-TW" sz="8000" dirty="0">
                <a:latin typeface="微軟正黑體" panose="020B0604030504040204" pitchFamily="34" charset="-120"/>
                <a:ea typeface="微軟正黑體" panose="020B0604030504040204" pitchFamily="34" charset="-120"/>
              </a:rPr>
              <a:t>本條例第十四條第三項規定以作品、成就證明或技術報告代替專門著作送審者，其條件如下：</a:t>
            </a:r>
            <a:endParaRPr lang="en-US" altLang="zh-TW" sz="8000" dirty="0">
              <a:latin typeface="微軟正黑體" panose="020B0604030504040204" pitchFamily="34" charset="-120"/>
              <a:ea typeface="微軟正黑體" panose="020B0604030504040204" pitchFamily="34" charset="-120"/>
            </a:endParaRPr>
          </a:p>
          <a:p>
            <a:pPr marL="900113" indent="-536575">
              <a:buSzPct val="80000"/>
              <a:buNone/>
            </a:pPr>
            <a:r>
              <a:rPr lang="zh-TW" altLang="zh-TW" sz="8000" dirty="0">
                <a:latin typeface="微軟正黑體" panose="020B0604030504040204" pitchFamily="34" charset="-120"/>
                <a:ea typeface="微軟正黑體" panose="020B0604030504040204" pitchFamily="34" charset="-120"/>
              </a:rPr>
              <a:t>一、藝術</a:t>
            </a:r>
            <a:r>
              <a:rPr lang="zh-TW" altLang="zh-TW" sz="8000" b="1" dirty="0">
                <a:solidFill>
                  <a:srgbClr val="7030A0"/>
                </a:solidFill>
                <a:latin typeface="微軟正黑體" panose="020B0604030504040204" pitchFamily="34" charset="-120"/>
                <a:ea typeface="微軟正黑體" panose="020B0604030504040204" pitchFamily="34" charset="-120"/>
              </a:rPr>
              <a:t>類科</a:t>
            </a:r>
            <a:r>
              <a:rPr lang="zh-TW" altLang="zh-TW" sz="8000" dirty="0">
                <a:latin typeface="微軟正黑體" panose="020B0604030504040204" pitchFamily="34" charset="-120"/>
                <a:ea typeface="微軟正黑體" panose="020B0604030504040204" pitchFamily="34" charset="-120"/>
              </a:rPr>
              <a:t>教師，</a:t>
            </a:r>
            <a:r>
              <a:rPr lang="en-US" altLang="zh-TW" sz="8000" dirty="0">
                <a:latin typeface="微軟正黑體" panose="020B0604030504040204" pitchFamily="34" charset="-120"/>
                <a:ea typeface="微軟正黑體" panose="020B0604030504040204" pitchFamily="34" charset="-120"/>
              </a:rPr>
              <a:t>……</a:t>
            </a:r>
          </a:p>
          <a:p>
            <a:pPr marL="0" indent="363538">
              <a:buSzPct val="80000"/>
              <a:buNone/>
            </a:pPr>
            <a:r>
              <a:rPr lang="zh-TW" altLang="zh-TW" sz="8000" dirty="0">
                <a:latin typeface="微軟正黑體" panose="020B0604030504040204" pitchFamily="34" charset="-120"/>
                <a:ea typeface="微軟正黑體" panose="020B0604030504040204" pitchFamily="34" charset="-120"/>
              </a:rPr>
              <a:t>二、應用科技</a:t>
            </a:r>
            <a:r>
              <a:rPr lang="zh-TW" altLang="zh-TW" sz="8000" b="1" dirty="0">
                <a:solidFill>
                  <a:srgbClr val="7030A0"/>
                </a:solidFill>
                <a:latin typeface="微軟正黑體" panose="020B0604030504040204" pitchFamily="34" charset="-120"/>
                <a:ea typeface="微軟正黑體" panose="020B0604030504040204" pitchFamily="34" charset="-120"/>
              </a:rPr>
              <a:t>類科</a:t>
            </a:r>
            <a:r>
              <a:rPr lang="zh-TW" altLang="zh-TW" sz="8000" dirty="0">
                <a:latin typeface="微軟正黑體" panose="020B0604030504040204" pitchFamily="34" charset="-120"/>
                <a:ea typeface="微軟正黑體" panose="020B0604030504040204" pitchFamily="34" charset="-120"/>
              </a:rPr>
              <a:t>教師，</a:t>
            </a:r>
            <a:r>
              <a:rPr lang="en-US" altLang="zh-TW" sz="8000" dirty="0">
                <a:latin typeface="微軟正黑體" panose="020B0604030504040204" pitchFamily="34" charset="-120"/>
                <a:ea typeface="微軟正黑體" panose="020B0604030504040204" pitchFamily="34" charset="-120"/>
              </a:rPr>
              <a:t>…..</a:t>
            </a:r>
            <a:r>
              <a:rPr lang="zh-TW" altLang="zh-TW" sz="8000" dirty="0">
                <a:latin typeface="微軟正黑體" panose="020B0604030504040204" pitchFamily="34" charset="-120"/>
                <a:ea typeface="微軟正黑體" panose="020B0604030504040204" pitchFamily="34" charset="-120"/>
              </a:rPr>
              <a:t>得以</a:t>
            </a:r>
            <a:r>
              <a:rPr lang="zh-TW" altLang="zh-TW" sz="8000" b="1" dirty="0">
                <a:latin typeface="微軟正黑體" panose="020B0604030504040204" pitchFamily="34" charset="-120"/>
                <a:ea typeface="微軟正黑體" panose="020B0604030504040204" pitchFamily="34" charset="-120"/>
              </a:rPr>
              <a:t>技術報告</a:t>
            </a:r>
            <a:r>
              <a:rPr lang="zh-TW" altLang="zh-TW" sz="8000" dirty="0">
                <a:latin typeface="微軟正黑體" panose="020B0604030504040204" pitchFamily="34" charset="-120"/>
                <a:ea typeface="微軟正黑體" panose="020B0604030504040204" pitchFamily="34" charset="-120"/>
              </a:rPr>
              <a:t>送審；</a:t>
            </a:r>
            <a:r>
              <a:rPr lang="en-US" altLang="zh-TW" sz="8000" dirty="0" smtClean="0">
                <a:latin typeface="微軟正黑體" panose="020B0604030504040204" pitchFamily="34" charset="-120"/>
                <a:ea typeface="微軟正黑體" panose="020B0604030504040204" pitchFamily="34" charset="-120"/>
              </a:rPr>
              <a:t>….</a:t>
            </a:r>
            <a:endParaRPr lang="zh-TW" altLang="en-US" sz="8000" dirty="0"/>
          </a:p>
        </p:txBody>
      </p:sp>
      <p:sp>
        <p:nvSpPr>
          <p:cNvPr id="4" name="投影片編號版面配置區 3"/>
          <p:cNvSpPr>
            <a:spLocks noGrp="1"/>
          </p:cNvSpPr>
          <p:nvPr>
            <p:ph type="sldNum" sz="quarter" idx="12"/>
          </p:nvPr>
        </p:nvSpPr>
        <p:spPr/>
        <p:txBody>
          <a:bodyPr/>
          <a:lstStyle/>
          <a:p>
            <a:pPr>
              <a:defRPr/>
            </a:pPr>
            <a:fld id="{6C85F6ED-DD32-4D63-99B7-E23212DDDB02}" type="slidenum">
              <a:rPr lang="zh-TW" altLang="en-US" smtClean="0"/>
              <a:pPr>
                <a:defRPr/>
              </a:pPr>
              <a:t>15</a:t>
            </a:fld>
            <a:endParaRPr lang="zh-TW" altLang="en-US"/>
          </a:p>
        </p:txBody>
      </p:sp>
      <p:sp>
        <p:nvSpPr>
          <p:cNvPr id="5" name="標題 1"/>
          <p:cNvSpPr txBox="1">
            <a:spLocks/>
          </p:cNvSpPr>
          <p:nvPr/>
        </p:nvSpPr>
        <p:spPr>
          <a:xfrm>
            <a:off x="464096" y="704908"/>
            <a:ext cx="8229600"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kumimoji="0" lang="zh-TW" altLang="en-US" sz="4000" b="1" dirty="0">
                <a:solidFill>
                  <a:srgbClr val="C00000"/>
                </a:solidFill>
                <a:latin typeface="微軟正黑體" panose="020B0604030504040204" pitchFamily="34" charset="-120"/>
                <a:ea typeface="微軟正黑體" panose="020B0604030504040204" pitchFamily="34" charset="-120"/>
              </a:rPr>
              <a:t>不修</a:t>
            </a:r>
            <a:r>
              <a:rPr kumimoji="0" lang="zh-TW" altLang="en-US" sz="4000" b="1" dirty="0" smtClean="0">
                <a:solidFill>
                  <a:srgbClr val="C00000"/>
                </a:solidFill>
                <a:latin typeface="微軟正黑體" panose="020B0604030504040204" pitchFamily="34" charset="-120"/>
                <a:ea typeface="微軟正黑體" panose="020B0604030504040204" pitchFamily="34" charset="-120"/>
              </a:rPr>
              <a:t>法且普遍適用</a:t>
            </a:r>
            <a:r>
              <a:rPr kumimoji="0" lang="zh-TW" altLang="en-US" sz="4000" b="1" dirty="0">
                <a:solidFill>
                  <a:srgbClr val="C00000"/>
                </a:solidFill>
                <a:latin typeface="微軟正黑體" panose="020B0604030504040204" pitchFamily="34" charset="-120"/>
                <a:ea typeface="微軟正黑體" panose="020B0604030504040204" pitchFamily="34" charset="-120"/>
              </a:rPr>
              <a:t>的考量</a:t>
            </a:r>
            <a:r>
              <a:rPr kumimoji="0" lang="en-US" altLang="zh-TW" sz="4000" b="1" dirty="0" smtClean="0">
                <a:solidFill>
                  <a:srgbClr val="C00000"/>
                </a:solidFill>
                <a:latin typeface="微軟正黑體" panose="020B0604030504040204" pitchFamily="34" charset="-120"/>
                <a:ea typeface="微軟正黑體" panose="020B0604030504040204" pitchFamily="34" charset="-120"/>
              </a:rPr>
              <a:t>(</a:t>
            </a:r>
            <a:r>
              <a:rPr kumimoji="0" lang="zh-TW" altLang="en-US" sz="4000" b="1" dirty="0" smtClean="0">
                <a:solidFill>
                  <a:srgbClr val="C00000"/>
                </a:solidFill>
                <a:latin typeface="微軟正黑體" panose="020B0604030504040204" pitchFamily="34" charset="-120"/>
                <a:ea typeface="微軟正黑體" panose="020B0604030504040204" pitchFamily="34" charset="-120"/>
              </a:rPr>
              <a:t>三</a:t>
            </a:r>
            <a:r>
              <a:rPr kumimoji="0" lang="en-US" altLang="zh-TW" sz="4000" b="1" dirty="0" smtClean="0">
                <a:solidFill>
                  <a:srgbClr val="C00000"/>
                </a:solidFill>
                <a:latin typeface="微軟正黑體" panose="020B0604030504040204" pitchFamily="34" charset="-120"/>
                <a:ea typeface="微軟正黑體" panose="020B0604030504040204" pitchFamily="34" charset="-120"/>
              </a:rPr>
              <a:t>)</a:t>
            </a:r>
            <a:endParaRPr kumimoji="0" lang="zh-TW" altLang="en-US" sz="4000" dirty="0">
              <a:solidFill>
                <a:srgbClr val="C0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347674397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2996952"/>
            <a:ext cx="8229600" cy="1143000"/>
          </a:xfrm>
        </p:spPr>
        <p:txBody>
          <a:bodyPr>
            <a:normAutofit/>
          </a:bodyPr>
          <a:lstStyle/>
          <a:p>
            <a:r>
              <a:rPr lang="zh-TW" altLang="en-US" sz="4800" b="1" dirty="0" smtClean="0">
                <a:solidFill>
                  <a:srgbClr val="7030A0"/>
                </a:solidFill>
                <a:latin typeface="+mj-ea"/>
              </a:rPr>
              <a:t>制度規劃理念</a:t>
            </a:r>
            <a:endParaRPr lang="zh-TW" altLang="en-US" sz="4800" dirty="0">
              <a:solidFill>
                <a:srgbClr val="7030A0"/>
              </a:solidFill>
              <a:latin typeface="+mj-ea"/>
            </a:endParaRPr>
          </a:p>
        </p:txBody>
      </p:sp>
      <p:sp>
        <p:nvSpPr>
          <p:cNvPr id="4" name="投影片編號版面配置區 3"/>
          <p:cNvSpPr>
            <a:spLocks noGrp="1"/>
          </p:cNvSpPr>
          <p:nvPr>
            <p:ph type="sldNum" sz="quarter" idx="12"/>
          </p:nvPr>
        </p:nvSpPr>
        <p:spPr/>
        <p:txBody>
          <a:bodyPr/>
          <a:lstStyle/>
          <a:p>
            <a:pPr>
              <a:defRPr/>
            </a:pPr>
            <a:fld id="{6C85F6ED-DD32-4D63-99B7-E23212DDDB02}" type="slidenum">
              <a:rPr lang="zh-TW" altLang="en-US" smtClean="0"/>
              <a:pPr>
                <a:defRPr/>
              </a:pPr>
              <a:t>16</a:t>
            </a:fld>
            <a:endParaRPr lang="zh-TW" altLang="en-US"/>
          </a:p>
        </p:txBody>
      </p:sp>
    </p:spTree>
    <p:extLst>
      <p:ext uri="{BB962C8B-B14F-4D97-AF65-F5344CB8AC3E}">
        <p14:creationId xmlns:p14="http://schemas.microsoft.com/office/powerpoint/2010/main" xmlns="" val="2362349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C00000"/>
                </a:solidFill>
              </a:rPr>
              <a:t>教與學的三角習題</a:t>
            </a:r>
            <a:endParaRPr lang="zh-TW" altLang="en-US" b="1" dirty="0">
              <a:solidFill>
                <a:srgbClr val="C00000"/>
              </a:solidFill>
            </a:endParaRP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xmlns="" val="141454794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pPr>
              <a:defRPr/>
            </a:pPr>
            <a:fld id="{6C85F6ED-DD32-4D63-99B7-E23212DDDB02}" type="slidenum">
              <a:rPr lang="zh-TW" altLang="en-US" smtClean="0"/>
              <a:pPr>
                <a:defRPr/>
              </a:pPr>
              <a:t>17</a:t>
            </a:fld>
            <a:endParaRPr lang="zh-TW" altLang="en-US"/>
          </a:p>
        </p:txBody>
      </p:sp>
    </p:spTree>
    <p:extLst>
      <p:ext uri="{BB962C8B-B14F-4D97-AF65-F5344CB8AC3E}">
        <p14:creationId xmlns:p14="http://schemas.microsoft.com/office/powerpoint/2010/main" xmlns="" val="13344963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C00000"/>
                </a:solidFill>
              </a:rPr>
              <a:t>研究與教學</a:t>
            </a:r>
            <a:endParaRPr lang="zh-TW" altLang="en-US" b="1" dirty="0">
              <a:solidFill>
                <a:srgbClr val="C00000"/>
              </a:solidFill>
            </a:endParaRPr>
          </a:p>
        </p:txBody>
      </p:sp>
      <p:sp>
        <p:nvSpPr>
          <p:cNvPr id="4" name="投影片編號版面配置區 3"/>
          <p:cNvSpPr>
            <a:spLocks noGrp="1"/>
          </p:cNvSpPr>
          <p:nvPr>
            <p:ph type="sldNum" sz="quarter" idx="12"/>
          </p:nvPr>
        </p:nvSpPr>
        <p:spPr/>
        <p:txBody>
          <a:bodyPr/>
          <a:lstStyle/>
          <a:p>
            <a:pPr>
              <a:defRPr/>
            </a:pPr>
            <a:fld id="{6C85F6ED-DD32-4D63-99B7-E23212DDDB02}" type="slidenum">
              <a:rPr lang="zh-TW" altLang="en-US" smtClean="0"/>
              <a:pPr>
                <a:defRPr/>
              </a:pPr>
              <a:t>18</a:t>
            </a:fld>
            <a:endParaRPr lang="zh-TW" altLang="en-US"/>
          </a:p>
        </p:txBody>
      </p:sp>
      <p:graphicFrame>
        <p:nvGraphicFramePr>
          <p:cNvPr id="5" name="資料庫圖表 4"/>
          <p:cNvGraphicFramePr/>
          <p:nvPr>
            <p:extLst>
              <p:ext uri="{D42A27DB-BD31-4B8C-83A1-F6EECF244321}">
                <p14:modId xmlns:p14="http://schemas.microsoft.com/office/powerpoint/2010/main" xmlns="" val="1104079350"/>
              </p:ext>
            </p:extLst>
          </p:nvPr>
        </p:nvGraphicFramePr>
        <p:xfrm>
          <a:off x="683568" y="1700808"/>
          <a:ext cx="7776864" cy="3760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28571720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anose="020B0604030504040204" pitchFamily="34" charset="-120"/>
                <a:ea typeface="微軟正黑體" panose="020B0604030504040204" pitchFamily="34" charset="-120"/>
              </a:rPr>
              <a:t>知識圈可做得更多</a:t>
            </a:r>
            <a:endParaRPr lang="zh-TW" altLang="en-US" dirty="0">
              <a:latin typeface="微軟正黑體" panose="020B0604030504040204" pitchFamily="34" charset="-120"/>
              <a:ea typeface="微軟正黑體" panose="020B0604030504040204" pitchFamily="34" charset="-120"/>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xmlns="" val="2732993490"/>
              </p:ext>
            </p:extLst>
          </p:nvPr>
        </p:nvGraphicFramePr>
        <p:xfrm>
          <a:off x="539552" y="1600200"/>
          <a:ext cx="8147248"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向下箭號 5"/>
          <p:cNvSpPr/>
          <p:nvPr/>
        </p:nvSpPr>
        <p:spPr>
          <a:xfrm rot="5400000">
            <a:off x="4354386" y="2194583"/>
            <a:ext cx="370331" cy="678925"/>
          </a:xfrm>
          <a:prstGeom prst="downArrow">
            <a:avLst/>
          </a:prstGeom>
          <a:solidFill>
            <a:schemeClr val="accent6">
              <a:lumMod val="50000"/>
            </a:schemeClr>
          </a:solid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xmlns="" val="19314086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548680"/>
            <a:ext cx="8229600" cy="1143000"/>
          </a:xfrm>
        </p:spPr>
        <p:txBody>
          <a:bodyPr/>
          <a:lstStyle/>
          <a:p>
            <a:r>
              <a:rPr lang="zh-TW" altLang="en-US" b="1" dirty="0" smtClean="0">
                <a:solidFill>
                  <a:srgbClr val="FF0000"/>
                </a:solidFill>
                <a:latin typeface="微軟正黑體" panose="020B0604030504040204" pitchFamily="34" charset="-120"/>
                <a:ea typeface="微軟正黑體" panose="020B0604030504040204" pitchFamily="34" charset="-120"/>
              </a:rPr>
              <a:t>分享重點</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457200" y="2132857"/>
            <a:ext cx="8229600" cy="3240360"/>
          </a:xfrm>
        </p:spPr>
        <p:txBody>
          <a:bodyPr>
            <a:normAutofit/>
          </a:bodyPr>
          <a:lstStyle/>
          <a:p>
            <a:pPr marL="536575" indent="-536575">
              <a:buSzPct val="80000"/>
              <a:buFont typeface="Wingdings" panose="05000000000000000000" pitchFamily="2" charset="2"/>
              <a:buChar char="u"/>
            </a:pPr>
            <a:r>
              <a:rPr lang="zh-TW" altLang="en-US" sz="2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微軟正黑體" panose="020B0604030504040204" pitchFamily="34" charset="-120"/>
                <a:ea typeface="微軟正黑體" panose="020B0604030504040204" pitchFamily="34" charset="-120"/>
              </a:rPr>
              <a:t>目標與效益</a:t>
            </a:r>
            <a:endParaRPr lang="en-US" altLang="zh-TW" sz="2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微軟正黑體" panose="020B0604030504040204" pitchFamily="34" charset="-120"/>
              <a:ea typeface="微軟正黑體" panose="020B0604030504040204" pitchFamily="34" charset="-120"/>
            </a:endParaRPr>
          </a:p>
          <a:p>
            <a:pPr marL="536575" indent="-536575">
              <a:buSzPct val="80000"/>
              <a:buFont typeface="Wingdings" panose="05000000000000000000" pitchFamily="2" charset="2"/>
              <a:buChar char="u"/>
            </a:pPr>
            <a:r>
              <a:rPr lang="zh-TW" altLang="en-US" sz="2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微軟正黑體" panose="020B0604030504040204" pitchFamily="34" charset="-120"/>
                <a:ea typeface="微軟正黑體" panose="020B0604030504040204" pitchFamily="34" charset="-120"/>
              </a:rPr>
              <a:t>法令</a:t>
            </a:r>
            <a:r>
              <a:rPr lang="zh-TW" altLang="en-US" sz="2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微軟正黑體" panose="020B0604030504040204" pitchFamily="34" charset="-120"/>
                <a:ea typeface="微軟正黑體" panose="020B0604030504040204" pitchFamily="34" charset="-120"/>
              </a:rPr>
              <a:t>規章適用  制度</a:t>
            </a:r>
            <a:r>
              <a:rPr lang="zh-TW" altLang="en-US" sz="2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微軟正黑體" panose="020B0604030504040204" pitchFamily="34" charset="-120"/>
                <a:ea typeface="微軟正黑體" panose="020B0604030504040204" pitchFamily="34" charset="-120"/>
              </a:rPr>
              <a:t>規劃</a:t>
            </a:r>
            <a:r>
              <a:rPr lang="zh-TW" altLang="en-US" sz="2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微軟正黑體" panose="020B0604030504040204" pitchFamily="34" charset="-120"/>
                <a:ea typeface="微軟正黑體" panose="020B0604030504040204" pitchFamily="34" charset="-120"/>
              </a:rPr>
              <a:t>理念</a:t>
            </a:r>
            <a:endParaRPr lang="en-US" altLang="zh-TW" sz="2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微軟正黑體" panose="020B0604030504040204" pitchFamily="34" charset="-120"/>
              <a:ea typeface="微軟正黑體" panose="020B0604030504040204" pitchFamily="34" charset="-120"/>
            </a:endParaRPr>
          </a:p>
          <a:p>
            <a:pPr>
              <a:buSzPct val="80000"/>
              <a:buFont typeface="Wingdings" panose="05000000000000000000" pitchFamily="2" charset="2"/>
              <a:buChar char="u"/>
            </a:pPr>
            <a:r>
              <a:rPr lang="zh-TW" altLang="en-US" sz="2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微軟正黑體" panose="020B0604030504040204" pitchFamily="34" charset="-120"/>
                <a:ea typeface="微軟正黑體" panose="020B0604030504040204" pitchFamily="34" charset="-120"/>
              </a:rPr>
              <a:t>  社</a:t>
            </a:r>
            <a:r>
              <a:rPr lang="zh-TW" altLang="en-US" sz="2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微軟正黑體" panose="020B0604030504040204" pitchFamily="34" charset="-120"/>
                <a:ea typeface="微軟正黑體" panose="020B0604030504040204" pitchFamily="34" charset="-120"/>
              </a:rPr>
              <a:t>群氛圍與學生需求</a:t>
            </a:r>
          </a:p>
          <a:p>
            <a:pPr marL="536575" indent="-536575">
              <a:buSzPct val="80000"/>
              <a:buFont typeface="Wingdings" panose="05000000000000000000" pitchFamily="2" charset="2"/>
              <a:buChar char="u"/>
            </a:pPr>
            <a:r>
              <a:rPr lang="zh-TW" altLang="zh-TW" sz="2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微軟正黑體" panose="020B0604030504040204" pitchFamily="34" charset="-120"/>
                <a:ea typeface="微軟正黑體" panose="020B0604030504040204" pitchFamily="34" charset="-120"/>
              </a:rPr>
              <a:t>教學</a:t>
            </a:r>
            <a:r>
              <a:rPr lang="zh-TW" altLang="en-US" sz="2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微軟正黑體" panose="020B0604030504040204" pitchFamily="34" charset="-120"/>
                <a:ea typeface="微軟正黑體" panose="020B0604030504040204" pitchFamily="34" charset="-120"/>
              </a:rPr>
              <a:t>實務</a:t>
            </a:r>
            <a:r>
              <a:rPr lang="zh-TW" altLang="zh-TW" sz="2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微軟正黑體" panose="020B0604030504040204" pitchFamily="34" charset="-120"/>
                <a:ea typeface="微軟正黑體" panose="020B0604030504040204" pitchFamily="34" charset="-120"/>
              </a:rPr>
              <a:t>研究</a:t>
            </a:r>
            <a:r>
              <a:rPr lang="en-US" altLang="zh-TW" sz="2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新細明體"/>
                <a:ea typeface="新細明體"/>
              </a:rPr>
              <a:t>–</a:t>
            </a:r>
            <a:r>
              <a:rPr lang="zh-TW" altLang="en-US" sz="2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微軟正黑體" panose="020B0604030504040204" pitchFamily="34" charset="-120"/>
                <a:ea typeface="微軟正黑體" panose="020B0604030504040204" pitchFamily="34" charset="-120"/>
              </a:rPr>
              <a:t>界定</a:t>
            </a:r>
            <a:r>
              <a:rPr lang="zh-TW" altLang="en-US" sz="2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新細明體"/>
                <a:ea typeface="新細明體"/>
              </a:rPr>
              <a:t> </a:t>
            </a:r>
            <a:r>
              <a:rPr lang="zh-TW" altLang="en-US" sz="2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新細明體"/>
                <a:ea typeface="新細明體"/>
              </a:rPr>
              <a:t> </a:t>
            </a:r>
            <a:r>
              <a:rPr lang="zh-TW" altLang="zh-TW" sz="2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微軟正黑體" panose="020B0604030504040204" pitchFamily="34" charset="-120"/>
                <a:ea typeface="微軟正黑體" panose="020B0604030504040204" pitchFamily="34" charset="-120"/>
              </a:rPr>
              <a:t>研究</a:t>
            </a:r>
            <a:r>
              <a:rPr lang="zh-TW" altLang="en-US" sz="2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微軟正黑體" panose="020B0604030504040204" pitchFamily="34" charset="-120"/>
                <a:ea typeface="微軟正黑體" panose="020B0604030504040204" pitchFamily="34" charset="-120"/>
              </a:rPr>
              <a:t>實務</a:t>
            </a:r>
            <a:endParaRPr lang="en-US" altLang="zh-TW" sz="2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微軟正黑體" panose="020B0604030504040204" pitchFamily="34" charset="-120"/>
              <a:ea typeface="微軟正黑體" panose="020B0604030504040204" pitchFamily="34" charset="-120"/>
            </a:endParaRPr>
          </a:p>
          <a:p>
            <a:pPr marL="536575" indent="-536575">
              <a:buSzPct val="80000"/>
              <a:buFont typeface="Wingdings" panose="05000000000000000000" pitchFamily="2" charset="2"/>
              <a:buChar char="u"/>
            </a:pPr>
            <a:r>
              <a:rPr lang="zh-TW" altLang="en-US" sz="2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微軟正黑體" panose="020B0604030504040204" pitchFamily="34" charset="-120"/>
                <a:ea typeface="微軟正黑體" panose="020B0604030504040204" pitchFamily="34" charset="-120"/>
              </a:rPr>
              <a:t>制度</a:t>
            </a:r>
            <a:r>
              <a:rPr lang="en-US" altLang="zh-TW" sz="2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新細明體"/>
                <a:ea typeface="新細明體"/>
              </a:rPr>
              <a:t>–</a:t>
            </a:r>
            <a:r>
              <a:rPr lang="zh-TW" altLang="en-US" sz="2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微軟正黑體" panose="020B0604030504040204" pitchFamily="34" charset="-120"/>
                <a:ea typeface="微軟正黑體" panose="020B0604030504040204" pitchFamily="34" charset="-120"/>
              </a:rPr>
              <a:t>著作</a:t>
            </a:r>
            <a:r>
              <a:rPr lang="zh-TW" altLang="en-US" sz="2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微軟正黑體" panose="020B0604030504040204" pitchFamily="34" charset="-120"/>
                <a:ea typeface="微軟正黑體" panose="020B0604030504040204" pitchFamily="34" charset="-120"/>
              </a:rPr>
              <a:t>外</a:t>
            </a:r>
            <a:r>
              <a:rPr lang="zh-TW" altLang="en-US" sz="2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微軟正黑體" panose="020B0604030504040204" pitchFamily="34" charset="-120"/>
                <a:ea typeface="微軟正黑體" panose="020B0604030504040204" pitchFamily="34" charset="-120"/>
              </a:rPr>
              <a:t>審  非</a:t>
            </a:r>
            <a:r>
              <a:rPr lang="zh-TW" altLang="en-US" sz="2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微軟正黑體" panose="020B0604030504040204" pitchFamily="34" charset="-120"/>
                <a:ea typeface="微軟正黑體" panose="020B0604030504040204" pitchFamily="34" charset="-120"/>
              </a:rPr>
              <a:t>著作成績</a:t>
            </a:r>
            <a:r>
              <a:rPr lang="zh-TW" altLang="en-US" sz="2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微軟正黑體" panose="020B0604030504040204" pitchFamily="34" charset="-120"/>
                <a:ea typeface="微軟正黑體" panose="020B0604030504040204" pitchFamily="34" charset="-120"/>
              </a:rPr>
              <a:t>審查  </a:t>
            </a:r>
            <a:endParaRPr lang="en-US" altLang="zh-TW" sz="2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微軟正黑體" panose="020B0604030504040204" pitchFamily="34" charset="-120"/>
              <a:ea typeface="微軟正黑體" panose="020B0604030504040204" pitchFamily="34" charset="-120"/>
            </a:endParaRPr>
          </a:p>
          <a:p>
            <a:pPr marL="536575" indent="-536575">
              <a:buSzPct val="80000"/>
              <a:buFont typeface="Wingdings" panose="05000000000000000000" pitchFamily="2" charset="2"/>
              <a:buChar char="u"/>
            </a:pPr>
            <a:r>
              <a:rPr lang="zh-TW" altLang="en-US" sz="2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微軟正黑體" panose="020B0604030504040204" pitchFamily="34" charset="-120"/>
                <a:ea typeface="微軟正黑體" panose="020B0604030504040204" pitchFamily="34" charset="-120"/>
              </a:rPr>
              <a:t>配套措施  結語</a:t>
            </a:r>
            <a:endParaRPr lang="zh-TW" altLang="en-US" sz="2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pPr>
              <a:defRPr/>
            </a:pPr>
            <a:fld id="{6C85F6ED-DD32-4D63-99B7-E23212DDDB02}" type="slidenum">
              <a:rPr lang="zh-TW" altLang="en-US" smtClean="0"/>
              <a:pPr>
                <a:defRPr/>
              </a:pPr>
              <a:t>2</a:t>
            </a:fld>
            <a:endParaRPr lang="zh-TW" altLang="en-US"/>
          </a:p>
        </p:txBody>
      </p:sp>
    </p:spTree>
    <p:extLst>
      <p:ext uri="{BB962C8B-B14F-4D97-AF65-F5344CB8AC3E}">
        <p14:creationId xmlns:p14="http://schemas.microsoft.com/office/powerpoint/2010/main" xmlns="" val="34551926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76672"/>
            <a:ext cx="8229600" cy="936104"/>
          </a:xfrm>
        </p:spPr>
        <p:txBody>
          <a:bodyPr>
            <a:noAutofit/>
          </a:bodyPr>
          <a:lstStyle/>
          <a:p>
            <a:r>
              <a:rPr lang="zh-TW" altLang="en-US" sz="3600" b="1" dirty="0" smtClean="0">
                <a:solidFill>
                  <a:srgbClr val="C00000"/>
                </a:solidFill>
              </a:rPr>
              <a:t>這些研究主題可如何</a:t>
            </a:r>
            <a:r>
              <a:rPr lang="zh-TW" altLang="en-US" sz="3600" b="1" dirty="0">
                <a:solidFill>
                  <a:srgbClr val="C00000"/>
                </a:solidFill>
              </a:rPr>
              <a:t>歸</a:t>
            </a:r>
            <a:r>
              <a:rPr lang="zh-TW" altLang="en-US" sz="3600" b="1" dirty="0" smtClean="0">
                <a:solidFill>
                  <a:srgbClr val="C00000"/>
                </a:solidFill>
              </a:rPr>
              <a:t>類</a:t>
            </a:r>
            <a:r>
              <a:rPr lang="en-US" altLang="zh-TW" sz="3600" b="1" dirty="0" smtClean="0">
                <a:solidFill>
                  <a:srgbClr val="C00000"/>
                </a:solidFill>
              </a:rPr>
              <a:t>?</a:t>
            </a:r>
            <a:r>
              <a:rPr lang="zh-TW" altLang="en-US" sz="3600" b="1" dirty="0" smtClean="0">
                <a:solidFill>
                  <a:srgbClr val="C00000"/>
                </a:solidFill>
              </a:rPr>
              <a:t>學術價值</a:t>
            </a:r>
            <a:r>
              <a:rPr lang="en-US" altLang="zh-TW" sz="3600" b="1" dirty="0" smtClean="0">
                <a:solidFill>
                  <a:srgbClr val="C00000"/>
                </a:solidFill>
              </a:rPr>
              <a:t>?</a:t>
            </a:r>
            <a:endParaRPr lang="zh-TW" altLang="en-US" sz="3600" b="1" dirty="0">
              <a:solidFill>
                <a:srgbClr val="C00000"/>
              </a:solidFill>
            </a:endParaRPr>
          </a:p>
        </p:txBody>
      </p:sp>
      <p:sp>
        <p:nvSpPr>
          <p:cNvPr id="3" name="內容版面配置區 2"/>
          <p:cNvSpPr>
            <a:spLocks noGrp="1"/>
          </p:cNvSpPr>
          <p:nvPr>
            <p:ph idx="1"/>
          </p:nvPr>
        </p:nvSpPr>
        <p:spPr>
          <a:xfrm>
            <a:off x="323528" y="1556792"/>
            <a:ext cx="8568952" cy="4392488"/>
          </a:xfrm>
        </p:spPr>
        <p:txBody>
          <a:bodyPr>
            <a:normAutofit fontScale="62500" lnSpcReduction="20000"/>
          </a:bodyPr>
          <a:lstStyle/>
          <a:p>
            <a:pPr marL="261938" indent="-261938"/>
            <a:r>
              <a:rPr lang="zh-TW" altLang="en-US" dirty="0"/>
              <a:t>玄奘大學社科院學生學習社會研究法的瓶頸與教學策略</a:t>
            </a:r>
            <a:r>
              <a:rPr lang="en-US" altLang="zh-TW" dirty="0">
                <a:solidFill>
                  <a:srgbClr val="FF0000"/>
                </a:solidFill>
                <a:latin typeface="+mj-ea"/>
              </a:rPr>
              <a:t>(</a:t>
            </a:r>
            <a:r>
              <a:rPr lang="zh-TW" altLang="en-US" dirty="0">
                <a:solidFill>
                  <a:srgbClr val="FF0000"/>
                </a:solidFill>
                <a:latin typeface="+mj-ea"/>
              </a:rPr>
              <a:t>學術價值</a:t>
            </a:r>
            <a:r>
              <a:rPr lang="en-US" altLang="zh-TW" dirty="0">
                <a:solidFill>
                  <a:srgbClr val="FF0000"/>
                </a:solidFill>
                <a:latin typeface="+mj-ea"/>
              </a:rPr>
              <a:t>?)</a:t>
            </a:r>
            <a:endParaRPr lang="en-US" altLang="zh-TW" dirty="0"/>
          </a:p>
          <a:p>
            <a:pPr marL="261938" indent="-261938"/>
            <a:r>
              <a:rPr lang="zh-TW" altLang="en-US" b="1" dirty="0" smtClean="0"/>
              <a:t>大學生</a:t>
            </a:r>
            <a:r>
              <a:rPr lang="zh-TW" altLang="en-US" b="1" dirty="0"/>
              <a:t>學習社會研究法的瓶頸與教學</a:t>
            </a:r>
            <a:r>
              <a:rPr lang="zh-TW" altLang="en-US" b="1" dirty="0" smtClean="0"/>
              <a:t>策略之探討</a:t>
            </a:r>
            <a:r>
              <a:rPr lang="en-US" altLang="zh-TW" dirty="0" smtClean="0">
                <a:solidFill>
                  <a:srgbClr val="FF0000"/>
                </a:solidFill>
              </a:rPr>
              <a:t>(</a:t>
            </a:r>
            <a:r>
              <a:rPr lang="zh-TW" altLang="en-US" dirty="0" smtClean="0">
                <a:solidFill>
                  <a:srgbClr val="FF0000"/>
                </a:solidFill>
              </a:rPr>
              <a:t>學術教學兩相宜</a:t>
            </a:r>
            <a:r>
              <a:rPr lang="en-US" altLang="zh-TW" dirty="0" smtClean="0">
                <a:solidFill>
                  <a:srgbClr val="FF0000"/>
                </a:solidFill>
              </a:rPr>
              <a:t>)</a:t>
            </a:r>
            <a:endParaRPr lang="en-US" altLang="zh-TW" dirty="0">
              <a:solidFill>
                <a:srgbClr val="FF0000"/>
              </a:solidFill>
            </a:endParaRPr>
          </a:p>
          <a:p>
            <a:pPr marL="261938" indent="-261938"/>
            <a:r>
              <a:rPr lang="zh-TW" altLang="en-US" b="1" dirty="0"/>
              <a:t>社會工作概論</a:t>
            </a:r>
            <a:r>
              <a:rPr lang="en-US" altLang="zh-TW" b="1" dirty="0"/>
              <a:t>PBL</a:t>
            </a:r>
            <a:r>
              <a:rPr lang="zh-TW" altLang="en-US" b="1" dirty="0"/>
              <a:t>教學成效評估與教學設計改良</a:t>
            </a:r>
            <a:r>
              <a:rPr lang="en-US" altLang="zh-TW" dirty="0" smtClean="0">
                <a:solidFill>
                  <a:srgbClr val="FF0000"/>
                </a:solidFill>
                <a:latin typeface="+mj-ea"/>
              </a:rPr>
              <a:t>(</a:t>
            </a:r>
            <a:r>
              <a:rPr lang="zh-TW" altLang="en-US" dirty="0">
                <a:solidFill>
                  <a:srgbClr val="FF0000"/>
                </a:solidFill>
              </a:rPr>
              <a:t>學術教學兩</a:t>
            </a:r>
            <a:r>
              <a:rPr lang="zh-TW" altLang="en-US" dirty="0" smtClean="0">
                <a:solidFill>
                  <a:srgbClr val="FF0000"/>
                </a:solidFill>
              </a:rPr>
              <a:t>相宜</a:t>
            </a:r>
            <a:r>
              <a:rPr lang="en-US" altLang="zh-TW" dirty="0" smtClean="0">
                <a:solidFill>
                  <a:srgbClr val="FF0000"/>
                </a:solidFill>
                <a:latin typeface="+mj-ea"/>
              </a:rPr>
              <a:t>)</a:t>
            </a:r>
            <a:endParaRPr lang="en-US" altLang="zh-TW" dirty="0"/>
          </a:p>
          <a:p>
            <a:pPr marL="261938" indent="-261938"/>
            <a:r>
              <a:rPr lang="zh-TW" altLang="en-US" dirty="0">
                <a:solidFill>
                  <a:srgbClr val="002060"/>
                </a:solidFill>
              </a:rPr>
              <a:t>玄奘大學學生政治態度在投票決定過程中的影響機制 </a:t>
            </a:r>
            <a:r>
              <a:rPr lang="en-US" altLang="zh-TW" dirty="0">
                <a:solidFill>
                  <a:srgbClr val="FF0000"/>
                </a:solidFill>
                <a:latin typeface="+mj-ea"/>
              </a:rPr>
              <a:t>(</a:t>
            </a:r>
            <a:r>
              <a:rPr lang="zh-TW" altLang="en-US" dirty="0">
                <a:solidFill>
                  <a:srgbClr val="FF0000"/>
                </a:solidFill>
                <a:latin typeface="+mj-ea"/>
              </a:rPr>
              <a:t>學術價值</a:t>
            </a:r>
            <a:r>
              <a:rPr lang="en-US" altLang="zh-TW" dirty="0">
                <a:solidFill>
                  <a:srgbClr val="FF0000"/>
                </a:solidFill>
                <a:latin typeface="+mj-ea"/>
              </a:rPr>
              <a:t>?)</a:t>
            </a:r>
            <a:endParaRPr lang="en-US" altLang="zh-TW" dirty="0"/>
          </a:p>
          <a:p>
            <a:pPr marL="261938" indent="-261938"/>
            <a:r>
              <a:rPr lang="zh-TW" altLang="en-US" dirty="0" smtClean="0">
                <a:solidFill>
                  <a:srgbClr val="002060"/>
                </a:solidFill>
              </a:rPr>
              <a:t>政治</a:t>
            </a:r>
            <a:r>
              <a:rPr lang="zh-TW" altLang="en-US" dirty="0">
                <a:solidFill>
                  <a:srgbClr val="002060"/>
                </a:solidFill>
              </a:rPr>
              <a:t>態度在投票決定過程中的影響</a:t>
            </a:r>
            <a:r>
              <a:rPr lang="zh-TW" altLang="en-US" dirty="0" smtClean="0">
                <a:solidFill>
                  <a:srgbClr val="002060"/>
                </a:solidFill>
              </a:rPr>
              <a:t>機制</a:t>
            </a:r>
            <a:r>
              <a:rPr lang="en-US" altLang="zh-TW" dirty="0">
                <a:solidFill>
                  <a:srgbClr val="FF0000"/>
                </a:solidFill>
                <a:latin typeface="+mj-ea"/>
              </a:rPr>
              <a:t>(</a:t>
            </a:r>
            <a:r>
              <a:rPr lang="zh-TW" altLang="en-US" dirty="0">
                <a:solidFill>
                  <a:srgbClr val="FF0000"/>
                </a:solidFill>
                <a:latin typeface="+mj-ea"/>
              </a:rPr>
              <a:t>對教學的幫助高低</a:t>
            </a:r>
            <a:r>
              <a:rPr lang="en-US" altLang="zh-TW" dirty="0">
                <a:solidFill>
                  <a:srgbClr val="FF0000"/>
                </a:solidFill>
                <a:latin typeface="+mj-ea"/>
              </a:rPr>
              <a:t>?)</a:t>
            </a:r>
            <a:endParaRPr lang="en-US" altLang="zh-TW" dirty="0"/>
          </a:p>
          <a:p>
            <a:pPr marL="261938" indent="-261938"/>
            <a:r>
              <a:rPr lang="zh-TW" altLang="en-US" dirty="0" smtClean="0">
                <a:solidFill>
                  <a:schemeClr val="accent6">
                    <a:lumMod val="50000"/>
                  </a:schemeClr>
                </a:solidFill>
              </a:rPr>
              <a:t>以</a:t>
            </a:r>
            <a:r>
              <a:rPr lang="zh-TW" altLang="en-US" dirty="0">
                <a:solidFill>
                  <a:schemeClr val="accent6">
                    <a:lumMod val="50000"/>
                  </a:schemeClr>
                </a:solidFill>
              </a:rPr>
              <a:t>分子擴散模型嘗試探討口語傳播對態度</a:t>
            </a:r>
            <a:r>
              <a:rPr lang="zh-TW" altLang="en-US" dirty="0" smtClean="0">
                <a:solidFill>
                  <a:schemeClr val="accent6">
                    <a:lumMod val="50000"/>
                  </a:schemeClr>
                </a:solidFill>
              </a:rPr>
              <a:t>改變之影響</a:t>
            </a:r>
            <a:r>
              <a:rPr lang="en-US" altLang="zh-TW" sz="2900" dirty="0">
                <a:solidFill>
                  <a:srgbClr val="FF0000"/>
                </a:solidFill>
                <a:latin typeface="+mj-ea"/>
              </a:rPr>
              <a:t>(</a:t>
            </a:r>
            <a:r>
              <a:rPr lang="zh-TW" altLang="en-US" sz="2900" dirty="0">
                <a:solidFill>
                  <a:srgbClr val="FF0000"/>
                </a:solidFill>
                <a:latin typeface="+mj-ea"/>
              </a:rPr>
              <a:t>對教學的幫助高低</a:t>
            </a:r>
            <a:r>
              <a:rPr lang="en-US" altLang="zh-TW" sz="2900" dirty="0">
                <a:solidFill>
                  <a:srgbClr val="FF0000"/>
                </a:solidFill>
                <a:latin typeface="+mj-ea"/>
              </a:rPr>
              <a:t>?)</a:t>
            </a:r>
            <a:endParaRPr lang="en-US" altLang="zh-TW" sz="2900" dirty="0"/>
          </a:p>
          <a:p>
            <a:pPr marL="261938" indent="-261938"/>
            <a:r>
              <a:rPr lang="zh-TW" altLang="en-US" dirty="0">
                <a:solidFill>
                  <a:schemeClr val="accent6">
                    <a:lumMod val="50000"/>
                  </a:schemeClr>
                </a:solidFill>
              </a:rPr>
              <a:t>從電容放電模式建構情緒激化後之變化涵數</a:t>
            </a:r>
            <a:r>
              <a:rPr lang="en-US" altLang="zh-TW" sz="2900" dirty="0">
                <a:solidFill>
                  <a:srgbClr val="FF0000"/>
                </a:solidFill>
                <a:latin typeface="+mj-ea"/>
                <a:ea typeface="+mj-ea"/>
              </a:rPr>
              <a:t>(</a:t>
            </a:r>
            <a:r>
              <a:rPr lang="zh-TW" altLang="en-US" sz="2900" dirty="0">
                <a:solidFill>
                  <a:srgbClr val="FF0000"/>
                </a:solidFill>
                <a:latin typeface="+mj-ea"/>
                <a:ea typeface="+mj-ea"/>
              </a:rPr>
              <a:t>對教學的幫助高低</a:t>
            </a:r>
            <a:r>
              <a:rPr lang="en-US" altLang="zh-TW" sz="2900" dirty="0">
                <a:solidFill>
                  <a:srgbClr val="FF0000"/>
                </a:solidFill>
                <a:latin typeface="+mj-ea"/>
                <a:ea typeface="+mj-ea"/>
              </a:rPr>
              <a:t>?)</a:t>
            </a:r>
          </a:p>
          <a:p>
            <a:pPr marL="261938" indent="-261938"/>
            <a:r>
              <a:rPr lang="zh-TW" altLang="en-US" dirty="0" smtClean="0"/>
              <a:t>玄奘</a:t>
            </a:r>
            <a:r>
              <a:rPr lang="zh-TW" altLang="en-US" dirty="0"/>
              <a:t>大學</a:t>
            </a:r>
            <a:r>
              <a:rPr lang="zh-TW" altLang="en-US" dirty="0" smtClean="0"/>
              <a:t>學生學習特質與社會學教學策略</a:t>
            </a:r>
            <a:r>
              <a:rPr lang="en-US" altLang="zh-TW" dirty="0">
                <a:solidFill>
                  <a:srgbClr val="FF0000"/>
                </a:solidFill>
                <a:latin typeface="+mj-ea"/>
              </a:rPr>
              <a:t>(</a:t>
            </a:r>
            <a:r>
              <a:rPr lang="zh-TW" altLang="en-US" dirty="0">
                <a:solidFill>
                  <a:srgbClr val="FF0000"/>
                </a:solidFill>
                <a:latin typeface="+mj-ea"/>
              </a:rPr>
              <a:t>學術價值</a:t>
            </a:r>
            <a:r>
              <a:rPr lang="en-US" altLang="zh-TW" dirty="0" smtClean="0">
                <a:solidFill>
                  <a:srgbClr val="FF0000"/>
                </a:solidFill>
                <a:latin typeface="+mj-ea"/>
              </a:rPr>
              <a:t>?)</a:t>
            </a:r>
            <a:endParaRPr lang="en-US" altLang="zh-TW" dirty="0" smtClean="0"/>
          </a:p>
          <a:p>
            <a:pPr marL="261938" indent="-261938"/>
            <a:r>
              <a:rPr lang="zh-TW" altLang="en-US" dirty="0" smtClean="0"/>
              <a:t>互動式數位教材對玄奘</a:t>
            </a:r>
            <a:r>
              <a:rPr lang="zh-TW" altLang="en-US" dirty="0"/>
              <a:t>大學學生學習</a:t>
            </a:r>
            <a:r>
              <a:rPr lang="zh-TW" altLang="en-US" dirty="0" smtClean="0"/>
              <a:t>統計學之輔助效果</a:t>
            </a:r>
            <a:r>
              <a:rPr lang="en-US" altLang="zh-TW" dirty="0">
                <a:solidFill>
                  <a:srgbClr val="FF0000"/>
                </a:solidFill>
                <a:latin typeface="+mj-ea"/>
              </a:rPr>
              <a:t>(</a:t>
            </a:r>
            <a:r>
              <a:rPr lang="zh-TW" altLang="en-US" dirty="0">
                <a:solidFill>
                  <a:srgbClr val="FF0000"/>
                </a:solidFill>
                <a:latin typeface="+mj-ea"/>
              </a:rPr>
              <a:t>學術價值</a:t>
            </a:r>
            <a:r>
              <a:rPr lang="en-US" altLang="zh-TW" dirty="0" smtClean="0">
                <a:solidFill>
                  <a:srgbClr val="FF0000"/>
                </a:solidFill>
                <a:latin typeface="+mj-ea"/>
              </a:rPr>
              <a:t>?)</a:t>
            </a:r>
            <a:endParaRPr lang="en-US" altLang="zh-TW" dirty="0" smtClean="0"/>
          </a:p>
          <a:p>
            <a:pPr marL="261938" indent="-261938"/>
            <a:r>
              <a:rPr lang="zh-TW" altLang="en-US" dirty="0"/>
              <a:t>玄奘大學</a:t>
            </a:r>
            <a:r>
              <a:rPr lang="zh-TW" altLang="en-US" dirty="0" smtClean="0"/>
              <a:t>學生偏好的數位教材介面分析與製作實例</a:t>
            </a:r>
            <a:r>
              <a:rPr lang="en-US" altLang="zh-TW" dirty="0">
                <a:solidFill>
                  <a:srgbClr val="FF0000"/>
                </a:solidFill>
                <a:latin typeface="+mj-ea"/>
              </a:rPr>
              <a:t>(</a:t>
            </a:r>
            <a:r>
              <a:rPr lang="zh-TW" altLang="en-US" dirty="0">
                <a:solidFill>
                  <a:srgbClr val="FF0000"/>
                </a:solidFill>
                <a:latin typeface="+mj-ea"/>
              </a:rPr>
              <a:t>學術價值</a:t>
            </a:r>
            <a:r>
              <a:rPr lang="en-US" altLang="zh-TW" dirty="0" smtClean="0">
                <a:solidFill>
                  <a:srgbClr val="FF0000"/>
                </a:solidFill>
                <a:latin typeface="+mj-ea"/>
              </a:rPr>
              <a:t>?)</a:t>
            </a:r>
            <a:endParaRPr lang="en-US" altLang="zh-TW" dirty="0" smtClean="0"/>
          </a:p>
          <a:p>
            <a:pPr marL="261938" indent="-261938"/>
            <a:r>
              <a:rPr lang="zh-TW" altLang="en-US" dirty="0" smtClean="0"/>
              <a:t>玄奘大學學生學習特質與適用的課程規劃</a:t>
            </a:r>
            <a:r>
              <a:rPr lang="en-US" altLang="zh-TW" dirty="0">
                <a:solidFill>
                  <a:srgbClr val="FF0000"/>
                </a:solidFill>
                <a:latin typeface="+mj-ea"/>
              </a:rPr>
              <a:t>(</a:t>
            </a:r>
            <a:r>
              <a:rPr lang="zh-TW" altLang="en-US" dirty="0">
                <a:solidFill>
                  <a:srgbClr val="FF0000"/>
                </a:solidFill>
                <a:latin typeface="+mj-ea"/>
              </a:rPr>
              <a:t>學術價值</a:t>
            </a:r>
            <a:r>
              <a:rPr lang="en-US" altLang="zh-TW" dirty="0" smtClean="0">
                <a:solidFill>
                  <a:srgbClr val="FF0000"/>
                </a:solidFill>
                <a:latin typeface="+mj-ea"/>
              </a:rPr>
              <a:t>?)</a:t>
            </a:r>
            <a:endParaRPr lang="en-US" altLang="zh-TW" dirty="0" smtClean="0"/>
          </a:p>
          <a:p>
            <a:pPr marL="261938" indent="-261938"/>
            <a:r>
              <a:rPr lang="zh-TW" altLang="en-US" dirty="0" smtClean="0"/>
              <a:t>玄奘大學企管系畢業生職涯發展與在校學習表現</a:t>
            </a:r>
            <a:r>
              <a:rPr lang="zh-TW" altLang="en-US" dirty="0"/>
              <a:t>之</a:t>
            </a:r>
            <a:r>
              <a:rPr lang="zh-TW" altLang="en-US" dirty="0" smtClean="0"/>
              <a:t>關聯</a:t>
            </a:r>
            <a:r>
              <a:rPr lang="en-US" altLang="zh-TW" dirty="0">
                <a:solidFill>
                  <a:srgbClr val="FF0000"/>
                </a:solidFill>
                <a:latin typeface="+mj-ea"/>
              </a:rPr>
              <a:t>(</a:t>
            </a:r>
            <a:r>
              <a:rPr lang="zh-TW" altLang="en-US" dirty="0">
                <a:solidFill>
                  <a:srgbClr val="FF0000"/>
                </a:solidFill>
                <a:latin typeface="+mj-ea"/>
              </a:rPr>
              <a:t>學術價值</a:t>
            </a:r>
            <a:r>
              <a:rPr lang="en-US" altLang="zh-TW" dirty="0" smtClean="0">
                <a:solidFill>
                  <a:srgbClr val="FF0000"/>
                </a:solidFill>
                <a:latin typeface="+mj-ea"/>
              </a:rPr>
              <a:t>?)</a:t>
            </a:r>
          </a:p>
          <a:p>
            <a:pPr marL="0" indent="0" algn="ctr">
              <a:buNone/>
            </a:pPr>
            <a:endParaRPr lang="en-US" altLang="zh-TW" b="1" dirty="0" smtClean="0">
              <a:solidFill>
                <a:srgbClr val="7030A0"/>
              </a:solidFill>
              <a:latin typeface="+mj-ea"/>
            </a:endParaRPr>
          </a:p>
          <a:p>
            <a:pPr marL="0" indent="0" algn="ctr">
              <a:buNone/>
            </a:pPr>
            <a:r>
              <a:rPr lang="zh-TW" altLang="en-US" b="1" dirty="0" smtClean="0">
                <a:solidFill>
                  <a:srgbClr val="7030A0"/>
                </a:solidFill>
                <a:latin typeface="+mj-ea"/>
              </a:rPr>
              <a:t>這些</a:t>
            </a:r>
            <a:r>
              <a:rPr lang="zh-TW" altLang="en-US" b="1" dirty="0">
                <a:solidFill>
                  <a:srgbClr val="7030A0"/>
                </a:solidFill>
                <a:latin typeface="+mj-ea"/>
              </a:rPr>
              <a:t>研究何</a:t>
            </a:r>
            <a:r>
              <a:rPr lang="zh-TW" altLang="en-US" b="1" dirty="0" smtClean="0">
                <a:solidFill>
                  <a:srgbClr val="7030A0"/>
                </a:solidFill>
                <a:latin typeface="+mj-ea"/>
              </a:rPr>
              <a:t>者是我們</a:t>
            </a:r>
            <a:r>
              <a:rPr lang="zh-TW" altLang="en-US" b="1" dirty="0">
                <a:solidFill>
                  <a:srgbClr val="7030A0"/>
                </a:solidFill>
                <a:latin typeface="+mj-ea"/>
              </a:rPr>
              <a:t>較需要</a:t>
            </a:r>
            <a:r>
              <a:rPr lang="en-US" altLang="zh-TW" b="1" dirty="0" smtClean="0">
                <a:solidFill>
                  <a:srgbClr val="7030A0"/>
                </a:solidFill>
                <a:latin typeface="+mj-ea"/>
              </a:rPr>
              <a:t>?</a:t>
            </a:r>
            <a:r>
              <a:rPr lang="zh-TW" altLang="en-US" b="1" dirty="0" smtClean="0">
                <a:solidFill>
                  <a:srgbClr val="7030A0"/>
                </a:solidFill>
                <a:latin typeface="+mj-ea"/>
              </a:rPr>
              <a:t> 對我們大學生</a:t>
            </a:r>
            <a:r>
              <a:rPr lang="en-US" altLang="zh-TW" b="1" dirty="0" smtClean="0">
                <a:solidFill>
                  <a:srgbClr val="7030A0"/>
                </a:solidFill>
                <a:latin typeface="+mj-ea"/>
              </a:rPr>
              <a:t>/</a:t>
            </a:r>
            <a:r>
              <a:rPr lang="zh-TW" altLang="en-US" b="1" dirty="0" smtClean="0">
                <a:solidFill>
                  <a:srgbClr val="7030A0"/>
                </a:solidFill>
                <a:latin typeface="+mj-ea"/>
              </a:rPr>
              <a:t>我們生存的社會有較大的影響</a:t>
            </a:r>
            <a:r>
              <a:rPr lang="en-US" altLang="zh-TW" b="1" dirty="0" smtClean="0">
                <a:solidFill>
                  <a:srgbClr val="7030A0"/>
                </a:solidFill>
                <a:latin typeface="+mj-ea"/>
              </a:rPr>
              <a:t>?</a:t>
            </a:r>
            <a:endParaRPr lang="en-US" altLang="zh-TW" b="1" dirty="0" smtClean="0">
              <a:solidFill>
                <a:srgbClr val="7030A0"/>
              </a:solidFill>
            </a:endParaRPr>
          </a:p>
        </p:txBody>
      </p:sp>
      <p:sp>
        <p:nvSpPr>
          <p:cNvPr id="4" name="投影片編號版面配置區 3"/>
          <p:cNvSpPr>
            <a:spLocks noGrp="1"/>
          </p:cNvSpPr>
          <p:nvPr>
            <p:ph type="sldNum" sz="quarter" idx="12"/>
          </p:nvPr>
        </p:nvSpPr>
        <p:spPr/>
        <p:txBody>
          <a:bodyPr/>
          <a:lstStyle/>
          <a:p>
            <a:pPr>
              <a:defRPr/>
            </a:pPr>
            <a:fld id="{6C85F6ED-DD32-4D63-99B7-E23212DDDB02}" type="slidenum">
              <a:rPr lang="zh-TW" altLang="en-US" smtClean="0"/>
              <a:pPr>
                <a:defRPr/>
              </a:pPr>
              <a:t>20</a:t>
            </a:fld>
            <a:endParaRPr lang="zh-TW" altLang="en-US"/>
          </a:p>
        </p:txBody>
      </p:sp>
    </p:spTree>
    <p:extLst>
      <p:ext uri="{BB962C8B-B14F-4D97-AF65-F5344CB8AC3E}">
        <p14:creationId xmlns:p14="http://schemas.microsoft.com/office/powerpoint/2010/main" xmlns="" val="35759478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solidFill>
                  <a:srgbClr val="C00000"/>
                </a:solidFill>
              </a:rPr>
              <a:t>如何評斷成果與貢獻</a:t>
            </a:r>
            <a:endParaRPr lang="zh-TW" altLang="en-US" dirty="0">
              <a:solidFill>
                <a:srgbClr val="C00000"/>
              </a:solidFill>
            </a:endParaRPr>
          </a:p>
        </p:txBody>
      </p:sp>
      <p:sp>
        <p:nvSpPr>
          <p:cNvPr id="3" name="內容版面配置區 2"/>
          <p:cNvSpPr>
            <a:spLocks noGrp="1"/>
          </p:cNvSpPr>
          <p:nvPr>
            <p:ph idx="1"/>
          </p:nvPr>
        </p:nvSpPr>
        <p:spPr/>
        <p:txBody>
          <a:bodyPr>
            <a:normAutofit lnSpcReduction="10000"/>
          </a:bodyPr>
          <a:lstStyle/>
          <a:p>
            <a:pPr marL="0" indent="0">
              <a:buNone/>
            </a:pPr>
            <a:r>
              <a:rPr lang="zh-TW" altLang="en-US" dirty="0" smtClean="0"/>
              <a:t>傳統學術研究</a:t>
            </a:r>
            <a:endParaRPr lang="en-US" altLang="zh-TW" dirty="0" smtClean="0"/>
          </a:p>
          <a:p>
            <a:r>
              <a:rPr lang="zh-TW" altLang="en-US" dirty="0" smtClean="0"/>
              <a:t>學術社群的共識基準</a:t>
            </a:r>
            <a:endParaRPr lang="en-US" altLang="zh-TW" dirty="0" smtClean="0"/>
          </a:p>
          <a:p>
            <a:r>
              <a:rPr lang="zh-TW" altLang="en-US" dirty="0" smtClean="0"/>
              <a:t>徵引</a:t>
            </a:r>
            <a:r>
              <a:rPr lang="en-US" altLang="zh-TW" dirty="0" smtClean="0"/>
              <a:t>/</a:t>
            </a:r>
            <a:r>
              <a:rPr lang="zh-TW" altLang="en-US" dirty="0" smtClean="0"/>
              <a:t>影響係數</a:t>
            </a:r>
            <a:endParaRPr lang="en-US" altLang="zh-TW" dirty="0" smtClean="0"/>
          </a:p>
          <a:p>
            <a:pPr marL="0" indent="0">
              <a:buNone/>
            </a:pPr>
            <a:endParaRPr lang="en-US" altLang="zh-TW" dirty="0" smtClean="0"/>
          </a:p>
          <a:p>
            <a:pPr marL="0" indent="0">
              <a:buNone/>
            </a:pPr>
            <a:r>
              <a:rPr lang="zh-TW" altLang="en-US" dirty="0" smtClean="0"/>
              <a:t>教學實務研究</a:t>
            </a:r>
            <a:endParaRPr lang="en-US" altLang="zh-TW" dirty="0" smtClean="0"/>
          </a:p>
          <a:p>
            <a:r>
              <a:rPr lang="zh-TW" altLang="en-US" dirty="0" smtClean="0"/>
              <a:t>學術社群的共識基準</a:t>
            </a:r>
            <a:endParaRPr lang="en-US" altLang="zh-TW" dirty="0" smtClean="0"/>
          </a:p>
          <a:p>
            <a:r>
              <a:rPr lang="zh-TW" altLang="en-US" dirty="0" smtClean="0"/>
              <a:t>學習回饋與成效</a:t>
            </a:r>
            <a:endParaRPr lang="en-US" altLang="zh-TW" dirty="0" smtClean="0"/>
          </a:p>
          <a:p>
            <a:pPr marL="0" indent="0">
              <a:buNone/>
            </a:pPr>
            <a:r>
              <a:rPr lang="zh-TW" altLang="en-US" b="1" dirty="0" smtClean="0">
                <a:solidFill>
                  <a:srgbClr val="FF0000"/>
                </a:solidFill>
              </a:rPr>
              <a:t>信任</a:t>
            </a:r>
            <a:r>
              <a:rPr lang="zh-TW" altLang="en-US" b="1" dirty="0">
                <a:solidFill>
                  <a:srgbClr val="FF0000"/>
                </a:solidFill>
              </a:rPr>
              <a:t>與</a:t>
            </a:r>
            <a:r>
              <a:rPr lang="zh-TW" altLang="en-US" b="1" dirty="0" smtClean="0">
                <a:solidFill>
                  <a:srgbClr val="FF0000"/>
                </a:solidFill>
              </a:rPr>
              <a:t>自我控制程度</a:t>
            </a:r>
            <a:r>
              <a:rPr lang="en-US" altLang="zh-TW" b="1" dirty="0" smtClean="0">
                <a:solidFill>
                  <a:srgbClr val="FF0000"/>
                </a:solidFill>
                <a:latin typeface="新細明體"/>
                <a:ea typeface="新細明體"/>
              </a:rPr>
              <a:t>–</a:t>
            </a:r>
            <a:r>
              <a:rPr lang="zh-TW" altLang="en-US" b="1" dirty="0" smtClean="0">
                <a:solidFill>
                  <a:srgbClr val="FF0000"/>
                </a:solidFill>
                <a:latin typeface="新細明體"/>
                <a:ea typeface="新細明體"/>
              </a:rPr>
              <a:t>加入了學習成效變數</a:t>
            </a:r>
            <a:endParaRPr lang="en-US" altLang="zh-TW" b="1" dirty="0">
              <a:solidFill>
                <a:srgbClr val="FF0000"/>
              </a:solidFill>
            </a:endParaRPr>
          </a:p>
          <a:p>
            <a:endParaRPr lang="en-US" altLang="zh-TW" dirty="0" smtClean="0"/>
          </a:p>
          <a:p>
            <a:endParaRPr lang="zh-TW" altLang="en-US" dirty="0"/>
          </a:p>
        </p:txBody>
      </p:sp>
    </p:spTree>
    <p:extLst>
      <p:ext uri="{BB962C8B-B14F-4D97-AF65-F5344CB8AC3E}">
        <p14:creationId xmlns:p14="http://schemas.microsoft.com/office/powerpoint/2010/main" xmlns="" val="62332754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39552" y="2780928"/>
            <a:ext cx="8229600" cy="1224136"/>
          </a:xfrm>
        </p:spPr>
        <p:txBody>
          <a:bodyPr>
            <a:normAutofit/>
          </a:bodyPr>
          <a:lstStyle/>
          <a:p>
            <a:pPr marL="0" indent="0" algn="ctr">
              <a:buNone/>
            </a:pPr>
            <a:r>
              <a:rPr lang="zh-TW" altLang="en-US" sz="4800" b="1" dirty="0" smtClean="0">
                <a:solidFill>
                  <a:srgbClr val="7030A0"/>
                </a:solidFill>
                <a:latin typeface="+mn-ea"/>
              </a:rPr>
              <a:t>社群氛圍與學生需求</a:t>
            </a:r>
            <a:endParaRPr lang="zh-TW" altLang="en-US" sz="4800" b="1" dirty="0">
              <a:solidFill>
                <a:srgbClr val="7030A0"/>
              </a:solidFill>
              <a:latin typeface="+mn-ea"/>
            </a:endParaRPr>
          </a:p>
        </p:txBody>
      </p:sp>
      <p:sp>
        <p:nvSpPr>
          <p:cNvPr id="4" name="投影片編號版面配置區 3"/>
          <p:cNvSpPr>
            <a:spLocks noGrp="1"/>
          </p:cNvSpPr>
          <p:nvPr>
            <p:ph type="sldNum" sz="quarter" idx="12"/>
          </p:nvPr>
        </p:nvSpPr>
        <p:spPr/>
        <p:txBody>
          <a:bodyPr/>
          <a:lstStyle/>
          <a:p>
            <a:pPr>
              <a:defRPr/>
            </a:pPr>
            <a:fld id="{6C85F6ED-DD32-4D63-99B7-E23212DDDB02}" type="slidenum">
              <a:rPr lang="zh-TW" altLang="en-US" smtClean="0"/>
              <a:pPr>
                <a:defRPr/>
              </a:pPr>
              <a:t>22</a:t>
            </a:fld>
            <a:endParaRPr lang="zh-TW" altLang="en-US"/>
          </a:p>
        </p:txBody>
      </p:sp>
    </p:spTree>
    <p:extLst>
      <p:ext uri="{BB962C8B-B14F-4D97-AF65-F5344CB8AC3E}">
        <p14:creationId xmlns:p14="http://schemas.microsoft.com/office/powerpoint/2010/main" xmlns="" val="39782188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txBox="1">
            <a:spLocks/>
          </p:cNvSpPr>
          <p:nvPr/>
        </p:nvSpPr>
        <p:spPr>
          <a:xfrm>
            <a:off x="457200" y="1935480"/>
            <a:ext cx="8229600" cy="438912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fontAlgn="auto">
              <a:spcAft>
                <a:spcPts val="0"/>
              </a:spcAft>
              <a:buFont typeface="Arial" panose="020B0604020202020204" pitchFamily="34" charset="0"/>
              <a:buChar char="•"/>
            </a:pPr>
            <a:r>
              <a:rPr kumimoji="0" lang="zh-TW" altLang="en-US" b="1" dirty="0">
                <a:solidFill>
                  <a:schemeClr val="tx1"/>
                </a:solidFill>
                <a:latin typeface="微軟正黑體" panose="020B0604030504040204" pitchFamily="34" charset="-120"/>
                <a:ea typeface="微軟正黑體" panose="020B0604030504040204" pitchFamily="34" charset="-120"/>
              </a:rPr>
              <a:t>符合現有法令規定下</a:t>
            </a:r>
            <a:r>
              <a:rPr kumimoji="0" lang="zh-TW" altLang="en-US" b="1" dirty="0" smtClean="0">
                <a:solidFill>
                  <a:schemeClr val="tx1"/>
                </a:solidFill>
                <a:latin typeface="微軟正黑體" panose="020B0604030504040204" pitchFamily="34" charset="-120"/>
                <a:ea typeface="微軟正黑體" panose="020B0604030504040204" pitchFamily="34" charset="-120"/>
              </a:rPr>
              <a:t>推動</a:t>
            </a:r>
            <a:endParaRPr kumimoji="0" lang="en-US" altLang="zh-TW" b="1" dirty="0" smtClean="0">
              <a:solidFill>
                <a:schemeClr val="tx1"/>
              </a:solidFill>
              <a:latin typeface="微軟正黑體" panose="020B0604030504040204" pitchFamily="34" charset="-120"/>
              <a:ea typeface="微軟正黑體" panose="020B0604030504040204" pitchFamily="34" charset="-120"/>
            </a:endParaRPr>
          </a:p>
          <a:p>
            <a:pPr marL="457200" indent="-457200" algn="l" fontAlgn="auto">
              <a:spcAft>
                <a:spcPts val="0"/>
              </a:spcAft>
              <a:buFont typeface="Arial" panose="020B0604020202020204" pitchFamily="34" charset="0"/>
              <a:buChar char="•"/>
            </a:pPr>
            <a:r>
              <a:rPr kumimoji="0" lang="zh-TW" altLang="en-US" b="1" dirty="0" smtClean="0">
                <a:solidFill>
                  <a:schemeClr val="tx1"/>
                </a:solidFill>
                <a:latin typeface="微軟正黑體" panose="020B0604030504040204" pitchFamily="34" charset="-120"/>
                <a:ea typeface="微軟正黑體" panose="020B0604030504040204" pitchFamily="34" charset="-120"/>
              </a:rPr>
              <a:t>有</a:t>
            </a:r>
            <a:r>
              <a:rPr kumimoji="0" lang="zh-TW" altLang="en-US" b="1" dirty="0">
                <a:solidFill>
                  <a:schemeClr val="tx1"/>
                </a:solidFill>
                <a:latin typeface="微軟正黑體" panose="020B0604030504040204" pitchFamily="34" charset="-120"/>
                <a:ea typeface="微軟正黑體" panose="020B0604030504040204" pitchFamily="34" charset="-120"/>
              </a:rPr>
              <a:t>別於傳統著作升</a:t>
            </a:r>
            <a:r>
              <a:rPr kumimoji="0" lang="zh-TW" altLang="en-US" b="1" dirty="0" smtClean="0">
                <a:solidFill>
                  <a:schemeClr val="tx1"/>
                </a:solidFill>
                <a:latin typeface="微軟正黑體" panose="020B0604030504040204" pitchFamily="34" charset="-120"/>
                <a:ea typeface="微軟正黑體" panose="020B0604030504040204" pitchFamily="34" charset="-120"/>
              </a:rPr>
              <a:t>等</a:t>
            </a:r>
            <a:endParaRPr kumimoji="0" lang="en-US" altLang="zh-TW" b="1" dirty="0" smtClean="0">
              <a:solidFill>
                <a:schemeClr val="tx1"/>
              </a:solidFill>
              <a:latin typeface="微軟正黑體" panose="020B0604030504040204" pitchFamily="34" charset="-120"/>
              <a:ea typeface="微軟正黑體" panose="020B0604030504040204" pitchFamily="34" charset="-120"/>
            </a:endParaRPr>
          </a:p>
          <a:p>
            <a:pPr marL="457200" indent="-457200" algn="l" fontAlgn="auto">
              <a:spcAft>
                <a:spcPts val="0"/>
              </a:spcAft>
              <a:buFont typeface="Arial" panose="020B0604020202020204" pitchFamily="34" charset="0"/>
              <a:buChar char="•"/>
            </a:pPr>
            <a:r>
              <a:rPr kumimoji="0" lang="zh-TW" altLang="en-US" b="1" dirty="0">
                <a:solidFill>
                  <a:schemeClr val="tx1"/>
                </a:solidFill>
                <a:latin typeface="微軟正黑體" panose="020B0604030504040204" pitchFamily="34" charset="-120"/>
                <a:ea typeface="微軟正黑體" panose="020B0604030504040204" pitchFamily="34" charset="-120"/>
              </a:rPr>
              <a:t>是</a:t>
            </a:r>
            <a:r>
              <a:rPr kumimoji="0" lang="zh-TW" altLang="en-US" b="1" dirty="0" smtClean="0">
                <a:solidFill>
                  <a:schemeClr val="tx1"/>
                </a:solidFill>
                <a:latin typeface="微軟正黑體" panose="020B0604030504040204" pitchFamily="34" charset="-120"/>
                <a:ea typeface="微軟正黑體" panose="020B0604030504040204" pitchFamily="34" charset="-120"/>
              </a:rPr>
              <a:t>教育研究的延伸</a:t>
            </a:r>
            <a:endParaRPr kumimoji="0" lang="en-US" altLang="zh-TW" b="1" dirty="0">
              <a:solidFill>
                <a:schemeClr val="tx1"/>
              </a:solidFill>
              <a:latin typeface="新細明體"/>
              <a:ea typeface="新細明體"/>
            </a:endParaRPr>
          </a:p>
          <a:p>
            <a:pPr marL="457200" indent="-457200" algn="l" fontAlgn="auto">
              <a:spcAft>
                <a:spcPts val="0"/>
              </a:spcAft>
              <a:buFont typeface="Arial" panose="020B0604020202020204" pitchFamily="34" charset="0"/>
              <a:buChar char="•"/>
            </a:pPr>
            <a:r>
              <a:rPr kumimoji="0" lang="zh-TW" altLang="en-US" b="1" dirty="0" smtClean="0">
                <a:solidFill>
                  <a:schemeClr val="tx1"/>
                </a:solidFill>
                <a:latin typeface="新細明體"/>
                <a:ea typeface="新細明體"/>
              </a:rPr>
              <a:t>不可新增為一百多所中學</a:t>
            </a:r>
            <a:endParaRPr kumimoji="0" lang="en-US" altLang="zh-TW" b="1" dirty="0" smtClean="0">
              <a:solidFill>
                <a:schemeClr val="tx1"/>
              </a:solidFill>
              <a:latin typeface="新細明體"/>
              <a:ea typeface="新細明體"/>
            </a:endParaRPr>
          </a:p>
          <a:p>
            <a:pPr marL="457200" indent="-457200" algn="l" fontAlgn="auto">
              <a:spcAft>
                <a:spcPts val="0"/>
              </a:spcAft>
              <a:buFont typeface="Wingdings" panose="05000000000000000000" pitchFamily="2" charset="2"/>
              <a:buChar char="l"/>
            </a:pPr>
            <a:r>
              <a:rPr kumimoji="0" lang="zh-TW" altLang="en-US" b="1" dirty="0" smtClean="0">
                <a:solidFill>
                  <a:srgbClr val="FF0000"/>
                </a:solidFill>
                <a:latin typeface="微軟正黑體" panose="020B0604030504040204" pitchFamily="34" charset="-120"/>
                <a:ea typeface="微軟正黑體" panose="020B0604030504040204" pitchFamily="34" charset="-120"/>
              </a:rPr>
              <a:t>次等教師疑慮 </a:t>
            </a:r>
            <a:endParaRPr kumimoji="0" lang="en-US" altLang="zh-TW" b="1" dirty="0" smtClean="0">
              <a:solidFill>
                <a:srgbClr val="FF0000"/>
              </a:solidFill>
              <a:latin typeface="微軟正黑體" panose="020B0604030504040204" pitchFamily="34" charset="-120"/>
              <a:ea typeface="微軟正黑體" panose="020B0604030504040204" pitchFamily="34" charset="-120"/>
            </a:endParaRPr>
          </a:p>
          <a:p>
            <a:pPr marL="457200" indent="-457200" algn="l" fontAlgn="auto">
              <a:spcAft>
                <a:spcPts val="0"/>
              </a:spcAft>
              <a:buFont typeface="Arial" panose="020B0604020202020204" pitchFamily="34" charset="0"/>
              <a:buChar char="•"/>
            </a:pPr>
            <a:r>
              <a:rPr kumimoji="0" lang="zh-TW" altLang="en-US" b="1" dirty="0" smtClean="0">
                <a:solidFill>
                  <a:schemeClr val="tx1"/>
                </a:solidFill>
                <a:latin typeface="微軟正黑體" panose="020B0604030504040204" pitchFamily="34" charset="-120"/>
                <a:ea typeface="微軟正黑體" panose="020B0604030504040204" pitchFamily="34" charset="-120"/>
              </a:rPr>
              <a:t>接受  分階段  社會氛圍與共識形成</a:t>
            </a:r>
            <a:endParaRPr kumimoji="0" lang="en-US" altLang="zh-TW" b="1" dirty="0">
              <a:solidFill>
                <a:schemeClr val="tx1"/>
              </a:solidFill>
              <a:latin typeface="微軟正黑體" panose="020B0604030504040204" pitchFamily="34" charset="-120"/>
              <a:ea typeface="微軟正黑體" panose="020B0604030504040204" pitchFamily="34" charset="-120"/>
            </a:endParaRPr>
          </a:p>
          <a:p>
            <a:pPr algn="l" fontAlgn="auto">
              <a:spcAft>
                <a:spcPts val="0"/>
              </a:spcAft>
            </a:pPr>
            <a:endParaRPr kumimoji="0" lang="en-US" altLang="zh-TW" b="1" dirty="0" smtClean="0">
              <a:solidFill>
                <a:schemeClr val="tx1"/>
              </a:solidFill>
              <a:latin typeface="微軟正黑體" panose="020B0604030504040204" pitchFamily="34" charset="-120"/>
              <a:ea typeface="微軟正黑體" panose="020B0604030504040204" pitchFamily="34" charset="-120"/>
            </a:endParaRPr>
          </a:p>
          <a:p>
            <a:pPr marL="457200" indent="-457200" algn="l" fontAlgn="auto">
              <a:spcAft>
                <a:spcPts val="0"/>
              </a:spcAft>
              <a:buFont typeface="Arial" panose="020B0604020202020204" pitchFamily="34" charset="0"/>
              <a:buChar char="•"/>
            </a:pPr>
            <a:endParaRPr kumimoji="0" lang="en-US" altLang="zh-TW" b="1" dirty="0" smtClean="0">
              <a:solidFill>
                <a:srgbClr val="FF0000"/>
              </a:solidFill>
              <a:latin typeface="微軟正黑體" panose="020B0604030504040204" pitchFamily="34" charset="-120"/>
              <a:ea typeface="微軟正黑體" panose="020B0604030504040204" pitchFamily="34" charset="-120"/>
            </a:endParaRPr>
          </a:p>
          <a:p>
            <a:pPr marL="457200" indent="-457200" algn="l" fontAlgn="auto">
              <a:spcAft>
                <a:spcPts val="0"/>
              </a:spcAft>
              <a:buFont typeface="Arial" panose="020B0604020202020204" pitchFamily="34" charset="0"/>
              <a:buChar char="•"/>
            </a:pPr>
            <a:endParaRPr kumimoji="0" lang="zh-TW" altLang="en-US" b="1" dirty="0">
              <a:solidFill>
                <a:srgbClr val="FF0000"/>
              </a:solidFill>
              <a:latin typeface="微軟正黑體" panose="020B0604030504040204" pitchFamily="34" charset="-120"/>
              <a:ea typeface="微軟正黑體" panose="020B0604030504040204" pitchFamily="34" charset="-120"/>
            </a:endParaRPr>
          </a:p>
        </p:txBody>
      </p:sp>
      <p:sp>
        <p:nvSpPr>
          <p:cNvPr id="3" name="標題 1"/>
          <p:cNvSpPr txBox="1">
            <a:spLocks/>
          </p:cNvSpPr>
          <p:nvPr/>
        </p:nvSpPr>
        <p:spPr>
          <a:xfrm>
            <a:off x="457200" y="836712"/>
            <a:ext cx="8229600" cy="864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kumimoji="0" lang="zh-TW" altLang="en-US" sz="4000" b="1" dirty="0" smtClean="0">
                <a:solidFill>
                  <a:srgbClr val="FF0000"/>
                </a:solidFill>
                <a:latin typeface="新細明體"/>
              </a:rPr>
              <a:t>爭</a:t>
            </a:r>
            <a:r>
              <a:rPr kumimoji="0" lang="zh-TW" altLang="en-US" sz="4000" b="1" dirty="0" smtClean="0">
                <a:solidFill>
                  <a:srgbClr val="FF0000"/>
                </a:solidFill>
                <a:latin typeface="新細明體"/>
              </a:rPr>
              <a:t>取</a:t>
            </a:r>
            <a:r>
              <a:rPr kumimoji="0" lang="zh-TW" altLang="en-US" sz="4000" b="1" dirty="0" smtClean="0">
                <a:solidFill>
                  <a:srgbClr val="FF0000"/>
                </a:solidFill>
                <a:latin typeface="新細明體"/>
              </a:rPr>
              <a:t>認同與形成共識</a:t>
            </a:r>
            <a:endParaRPr kumimoji="0" lang="en-US" altLang="zh-TW" sz="4000" b="1" dirty="0">
              <a:solidFill>
                <a:srgbClr val="FF0000"/>
              </a:solidFill>
              <a:latin typeface="新細明體"/>
            </a:endParaRPr>
          </a:p>
        </p:txBody>
      </p:sp>
      <p:sp>
        <p:nvSpPr>
          <p:cNvPr id="4" name="投影片編號版面配置區 3"/>
          <p:cNvSpPr>
            <a:spLocks noGrp="1"/>
          </p:cNvSpPr>
          <p:nvPr>
            <p:ph type="sldNum" sz="quarter" idx="12"/>
          </p:nvPr>
        </p:nvSpPr>
        <p:spPr/>
        <p:txBody>
          <a:bodyPr/>
          <a:lstStyle/>
          <a:p>
            <a:pPr>
              <a:defRPr/>
            </a:pPr>
            <a:fld id="{F4E57BBC-9003-4519-8174-1434CED4F41A}" type="slidenum">
              <a:rPr lang="zh-TW" altLang="en-US" smtClean="0"/>
              <a:pPr>
                <a:defRPr/>
              </a:pPr>
              <a:t>23</a:t>
            </a:fld>
            <a:endParaRPr lang="zh-TW" altLang="en-US"/>
          </a:p>
        </p:txBody>
      </p:sp>
    </p:spTree>
    <p:extLst>
      <p:ext uri="{BB962C8B-B14F-4D97-AF65-F5344CB8AC3E}">
        <p14:creationId xmlns:p14="http://schemas.microsoft.com/office/powerpoint/2010/main" xmlns="" val="22881243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508629" y="1988658"/>
            <a:ext cx="82296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zh-TW" altLang="en-US" sz="4000" dirty="0" smtClean="0">
                <a:solidFill>
                  <a:srgbClr val="7030A0"/>
                </a:solidFill>
                <a:latin typeface="微軟正黑體" panose="020B0604030504040204" pitchFamily="34" charset="-120"/>
                <a:ea typeface="微軟正黑體" panose="020B0604030504040204" pitchFamily="34" charset="-120"/>
              </a:rPr>
              <a:t>大學生先</a:t>
            </a:r>
            <a:r>
              <a:rPr lang="zh-TW" altLang="en-US" sz="4000" dirty="0">
                <a:solidFill>
                  <a:srgbClr val="7030A0"/>
                </a:solidFill>
                <a:latin typeface="微軟正黑體" panose="020B0604030504040204" pitchFamily="34" charset="-120"/>
                <a:ea typeface="微軟正黑體" panose="020B0604030504040204" pitchFamily="34" charset="-120"/>
              </a:rPr>
              <a:t>備知能</a:t>
            </a:r>
            <a:r>
              <a:rPr lang="zh-TW" altLang="en-US" sz="4000" dirty="0" smtClean="0">
                <a:solidFill>
                  <a:srgbClr val="7030A0"/>
                </a:solidFill>
                <a:latin typeface="微軟正黑體" panose="020B0604030504040204" pitchFamily="34" charset="-120"/>
                <a:ea typeface="微軟正黑體" panose="020B0604030504040204" pitchFamily="34" charset="-120"/>
              </a:rPr>
              <a:t>的穩定結構</a:t>
            </a:r>
            <a:endParaRPr kumimoji="0" lang="zh-TW" altLang="en-US" sz="4000" b="1" dirty="0">
              <a:solidFill>
                <a:srgbClr val="7030A0"/>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pPr>
              <a:defRPr/>
            </a:pPr>
            <a:fld id="{F4E57BBC-9003-4519-8174-1434CED4F41A}" type="slidenum">
              <a:rPr lang="zh-TW" altLang="en-US" smtClean="0"/>
              <a:pPr>
                <a:defRPr/>
              </a:pPr>
              <a:t>24</a:t>
            </a:fld>
            <a:endParaRPr lang="zh-TW" altLang="en-US"/>
          </a:p>
        </p:txBody>
      </p:sp>
      <p:graphicFrame>
        <p:nvGraphicFramePr>
          <p:cNvPr id="6" name="內容版面配置區 9"/>
          <p:cNvGraphicFramePr>
            <a:graphicFrameLocks/>
          </p:cNvGraphicFramePr>
          <p:nvPr>
            <p:extLst>
              <p:ext uri="{D42A27DB-BD31-4B8C-83A1-F6EECF244321}">
                <p14:modId xmlns:p14="http://schemas.microsoft.com/office/powerpoint/2010/main" xmlns="" val="3724557514"/>
              </p:ext>
            </p:extLst>
          </p:nvPr>
        </p:nvGraphicFramePr>
        <p:xfrm>
          <a:off x="508629" y="2924944"/>
          <a:ext cx="4103728" cy="36724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圖表 6"/>
          <p:cNvGraphicFramePr>
            <a:graphicFrameLocks/>
          </p:cNvGraphicFramePr>
          <p:nvPr>
            <p:extLst>
              <p:ext uri="{D42A27DB-BD31-4B8C-83A1-F6EECF244321}">
                <p14:modId xmlns:p14="http://schemas.microsoft.com/office/powerpoint/2010/main" xmlns="" val="3907561994"/>
              </p:ext>
            </p:extLst>
          </p:nvPr>
        </p:nvGraphicFramePr>
        <p:xfrm>
          <a:off x="4788024" y="2996952"/>
          <a:ext cx="3885290" cy="3456384"/>
        </p:xfrm>
        <a:graphic>
          <a:graphicData uri="http://schemas.openxmlformats.org/drawingml/2006/chart">
            <c:chart xmlns:c="http://schemas.openxmlformats.org/drawingml/2006/chart" xmlns:r="http://schemas.openxmlformats.org/officeDocument/2006/relationships" r:id="rId4"/>
          </a:graphicData>
        </a:graphic>
      </p:graphicFrame>
      <p:sp>
        <p:nvSpPr>
          <p:cNvPr id="8" name="內容版面配置區 2"/>
          <p:cNvSpPr txBox="1">
            <a:spLocks/>
          </p:cNvSpPr>
          <p:nvPr/>
        </p:nvSpPr>
        <p:spPr>
          <a:xfrm>
            <a:off x="443714" y="590660"/>
            <a:ext cx="8229600" cy="122413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pPr>
            <a:r>
              <a:rPr kumimoji="0" lang="zh-TW" altLang="en-US" sz="4800" b="1" dirty="0" smtClean="0">
                <a:solidFill>
                  <a:srgbClr val="FF0000"/>
                </a:solidFill>
                <a:latin typeface="微軟正黑體" panose="020B0604030504040204" pitchFamily="34" charset="-120"/>
                <a:ea typeface="微軟正黑體" panose="020B0604030504040204" pitchFamily="34" charset="-120"/>
              </a:rPr>
              <a:t>衡量學生及學習特質</a:t>
            </a:r>
            <a:endParaRPr kumimoji="0" lang="zh-TW" altLang="en-US" sz="4800"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5348638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76672"/>
            <a:ext cx="8229600" cy="1008112"/>
          </a:xfrm>
        </p:spPr>
        <p:txBody>
          <a:bodyPr>
            <a:normAutofit/>
          </a:bodyPr>
          <a:lstStyle/>
          <a:p>
            <a:r>
              <a:rPr lang="zh-TW" altLang="en-US" sz="4000" dirty="0" smtClean="0">
                <a:solidFill>
                  <a:srgbClr val="FF0000"/>
                </a:solidFill>
                <a:latin typeface="微軟正黑體" panose="020B0604030504040204" pitchFamily="34" charset="-120"/>
                <a:ea typeface="微軟正黑體" panose="020B0604030504040204" pitchFamily="34" charset="-120"/>
              </a:rPr>
              <a:t>高比例弱勢學生的大學</a:t>
            </a:r>
            <a:endParaRPr lang="zh-TW" altLang="en-US" sz="4000" dirty="0">
              <a:solidFill>
                <a:srgbClr val="FF0000"/>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pPr>
              <a:defRPr/>
            </a:pPr>
            <a:fld id="{6C85F6ED-DD32-4D63-99B7-E23212DDDB02}" type="slidenum">
              <a:rPr lang="zh-TW" altLang="en-US" smtClean="0"/>
              <a:pPr>
                <a:defRPr/>
              </a:pPr>
              <a:t>25</a:t>
            </a:fld>
            <a:endParaRPr lang="zh-TW" altLang="en-US"/>
          </a:p>
        </p:txBody>
      </p:sp>
      <p:graphicFrame>
        <p:nvGraphicFramePr>
          <p:cNvPr id="5" name="物件 4"/>
          <p:cNvGraphicFramePr>
            <a:graphicFrameLocks noChangeAspect="1"/>
          </p:cNvGraphicFramePr>
          <p:nvPr>
            <p:extLst>
              <p:ext uri="{D42A27DB-BD31-4B8C-83A1-F6EECF244321}">
                <p14:modId xmlns:p14="http://schemas.microsoft.com/office/powerpoint/2010/main" xmlns="" val="1485545791"/>
              </p:ext>
            </p:extLst>
          </p:nvPr>
        </p:nvGraphicFramePr>
        <p:xfrm>
          <a:off x="488482" y="1772816"/>
          <a:ext cx="5978692" cy="1800200"/>
        </p:xfrm>
        <a:graphic>
          <a:graphicData uri="http://schemas.openxmlformats.org/presentationml/2006/ole">
            <p:oleObj spid="_x0000_s14609" name="工作表" r:id="rId3" imgW="4476686" imgH="1352637" progId="Excel.Sheet.12">
              <p:embed/>
            </p:oleObj>
          </a:graphicData>
        </a:graphic>
      </p:graphicFrame>
      <p:graphicFrame>
        <p:nvGraphicFramePr>
          <p:cNvPr id="8" name="物件 7"/>
          <p:cNvGraphicFramePr>
            <a:graphicFrameLocks noChangeAspect="1"/>
          </p:cNvGraphicFramePr>
          <p:nvPr>
            <p:extLst>
              <p:ext uri="{D42A27DB-BD31-4B8C-83A1-F6EECF244321}">
                <p14:modId xmlns:p14="http://schemas.microsoft.com/office/powerpoint/2010/main" xmlns="" val="1929681506"/>
              </p:ext>
            </p:extLst>
          </p:nvPr>
        </p:nvGraphicFramePr>
        <p:xfrm>
          <a:off x="6732240" y="2564904"/>
          <a:ext cx="1872208" cy="889248"/>
        </p:xfrm>
        <a:graphic>
          <a:graphicData uri="http://schemas.openxmlformats.org/presentationml/2006/ole">
            <p:oleObj spid="_x0000_s14610" name="工作表" r:id="rId4" imgW="1038209" imgH="457267" progId="Excel.Sheet.12">
              <p:embed/>
            </p:oleObj>
          </a:graphicData>
        </a:graphic>
      </p:graphicFrame>
      <p:sp>
        <p:nvSpPr>
          <p:cNvPr id="9" name="內容版面配置區 2"/>
          <p:cNvSpPr txBox="1">
            <a:spLocks/>
          </p:cNvSpPr>
          <p:nvPr/>
        </p:nvSpPr>
        <p:spPr>
          <a:xfrm>
            <a:off x="488482" y="5013176"/>
            <a:ext cx="8229600" cy="108012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fontAlgn="auto">
              <a:spcAft>
                <a:spcPts val="0"/>
              </a:spcAft>
              <a:buFont typeface="Wingdings" panose="05000000000000000000" pitchFamily="2" charset="2"/>
              <a:buChar char="l"/>
            </a:pPr>
            <a:r>
              <a:rPr kumimoji="0" lang="zh-TW" altLang="en-US" dirty="0">
                <a:solidFill>
                  <a:schemeClr val="tx1"/>
                </a:solidFill>
                <a:latin typeface="微軟正黑體" panose="020B0604030504040204" pitchFamily="34" charset="-120"/>
                <a:ea typeface="微軟正黑體" panose="020B0604030504040204" pitchFamily="34" charset="-120"/>
              </a:rPr>
              <a:t>天地君親</a:t>
            </a:r>
            <a:r>
              <a:rPr kumimoji="0" lang="zh-TW" altLang="en-US" b="1" dirty="0">
                <a:solidFill>
                  <a:schemeClr val="tx1"/>
                </a:solidFill>
                <a:latin typeface="微軟正黑體" panose="020B0604030504040204" pitchFamily="34" charset="-120"/>
                <a:ea typeface="微軟正黑體" panose="020B0604030504040204" pitchFamily="34" charset="-120"/>
              </a:rPr>
              <a:t>師</a:t>
            </a:r>
            <a:r>
              <a:rPr kumimoji="0" lang="zh-TW" altLang="en-US" dirty="0">
                <a:solidFill>
                  <a:schemeClr val="tx1"/>
                </a:solidFill>
                <a:latin typeface="微軟正黑體" panose="020B0604030504040204" pitchFamily="34" charset="-120"/>
                <a:ea typeface="微軟正黑體" panose="020B0604030504040204" pitchFamily="34" charset="-120"/>
              </a:rPr>
              <a:t>的</a:t>
            </a:r>
            <a:r>
              <a:rPr kumimoji="0" lang="zh-TW" altLang="en-US" dirty="0" smtClean="0">
                <a:solidFill>
                  <a:schemeClr val="tx1"/>
                </a:solidFill>
                <a:latin typeface="微軟正黑體" panose="020B0604030504040204" pitchFamily="34" charset="-120"/>
                <a:ea typeface="微軟正黑體" panose="020B0604030504040204" pitchFamily="34" charset="-120"/>
              </a:rPr>
              <a:t>迷思</a:t>
            </a:r>
            <a:r>
              <a:rPr kumimoji="0" lang="en-US" altLang="zh-TW" dirty="0" smtClean="0">
                <a:solidFill>
                  <a:schemeClr val="tx1"/>
                </a:solidFill>
                <a:latin typeface="新細明體"/>
                <a:ea typeface="新細明體"/>
              </a:rPr>
              <a:t>!</a:t>
            </a:r>
            <a:endParaRPr kumimoji="0" lang="en-US" altLang="zh-TW" dirty="0" smtClean="0">
              <a:solidFill>
                <a:schemeClr val="tx1"/>
              </a:solidFill>
              <a:latin typeface="微軟正黑體" panose="020B0604030504040204" pitchFamily="34" charset="-120"/>
              <a:ea typeface="微軟正黑體" panose="020B0604030504040204" pitchFamily="34" charset="-120"/>
            </a:endParaRPr>
          </a:p>
          <a:p>
            <a:pPr marL="457200" indent="-457200" algn="l" fontAlgn="auto">
              <a:spcAft>
                <a:spcPts val="0"/>
              </a:spcAft>
              <a:buFont typeface="Wingdings" panose="05000000000000000000" pitchFamily="2" charset="2"/>
              <a:buChar char="l"/>
            </a:pPr>
            <a:r>
              <a:rPr kumimoji="0" lang="zh-TW" altLang="en-US" dirty="0">
                <a:solidFill>
                  <a:schemeClr val="tx1"/>
                </a:solidFill>
                <a:latin typeface="微軟正黑體" panose="020B0604030504040204" pitchFamily="34" charset="-120"/>
                <a:ea typeface="微軟正黑體" panose="020B0604030504040204" pitchFamily="34" charset="-120"/>
              </a:rPr>
              <a:t>師</a:t>
            </a:r>
            <a:r>
              <a:rPr kumimoji="0" lang="zh-TW" altLang="en-US" dirty="0" smtClean="0">
                <a:solidFill>
                  <a:schemeClr val="tx1"/>
                </a:solidFill>
                <a:latin typeface="微軟正黑體" panose="020B0604030504040204" pitchFamily="34" charset="-120"/>
                <a:ea typeface="微軟正黑體" panose="020B0604030504040204" pitchFamily="34" charset="-120"/>
              </a:rPr>
              <a:t>的高地位從何來</a:t>
            </a:r>
            <a:r>
              <a:rPr kumimoji="0" lang="en-US" altLang="zh-TW" dirty="0" smtClean="0">
                <a:solidFill>
                  <a:schemeClr val="tx1"/>
                </a:solidFill>
                <a:latin typeface="新細明體"/>
                <a:ea typeface="新細明體"/>
              </a:rPr>
              <a:t>﹖</a:t>
            </a:r>
            <a:endParaRPr kumimoji="0" lang="en-US" altLang="zh-TW" dirty="0" smtClean="0">
              <a:solidFill>
                <a:schemeClr val="tx1"/>
              </a:solidFill>
              <a:latin typeface="微軟正黑體" panose="020B0604030504040204" pitchFamily="34" charset="-120"/>
              <a:ea typeface="微軟正黑體" panose="020B0604030504040204" pitchFamily="34" charset="-120"/>
            </a:endParaRPr>
          </a:p>
        </p:txBody>
      </p:sp>
      <p:sp>
        <p:nvSpPr>
          <p:cNvPr id="7" name="內容版面配置區 2"/>
          <p:cNvSpPr txBox="1">
            <a:spLocks/>
          </p:cNvSpPr>
          <p:nvPr/>
        </p:nvSpPr>
        <p:spPr>
          <a:xfrm>
            <a:off x="488482" y="4077072"/>
            <a:ext cx="8229600" cy="64807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fontAlgn="auto">
              <a:spcAft>
                <a:spcPts val="0"/>
              </a:spcAft>
              <a:buFont typeface="Wingdings" panose="05000000000000000000" pitchFamily="2" charset="2"/>
              <a:buChar char="l"/>
            </a:pPr>
            <a:r>
              <a:rPr kumimoji="0" lang="zh-TW" altLang="en-US" sz="2600" b="1" dirty="0">
                <a:solidFill>
                  <a:srgbClr val="FF0000"/>
                </a:solidFill>
                <a:latin typeface="微軟正黑體" panose="020B0604030504040204" pitchFamily="34" charset="-120"/>
                <a:ea typeface="微軟正黑體" panose="020B0604030504040204" pitchFamily="34" charset="-120"/>
              </a:rPr>
              <a:t>社會流動的機會在</a:t>
            </a:r>
            <a:r>
              <a:rPr kumimoji="0" lang="zh-TW" altLang="en-US" sz="2600" b="1" dirty="0" smtClean="0">
                <a:solidFill>
                  <a:srgbClr val="FF0000"/>
                </a:solidFill>
                <a:latin typeface="微軟正黑體" panose="020B0604030504040204" pitchFamily="34" charset="-120"/>
                <a:ea typeface="微軟正黑體" panose="020B0604030504040204" pitchFamily="34" charset="-120"/>
              </a:rPr>
              <a:t>哪裡</a:t>
            </a:r>
            <a:r>
              <a:rPr kumimoji="0" lang="en-US" altLang="zh-TW" sz="2600" b="1" dirty="0">
                <a:solidFill>
                  <a:srgbClr val="FF0000"/>
                </a:solidFill>
                <a:latin typeface="微軟正黑體" panose="020B0604030504040204" pitchFamily="34" charset="-120"/>
                <a:ea typeface="微軟正黑體" panose="020B0604030504040204" pitchFamily="34" charset="-120"/>
              </a:rPr>
              <a:t>？</a:t>
            </a:r>
            <a:endParaRPr kumimoji="0" lang="en-US" altLang="zh-TW" sz="2600" b="1" dirty="0" smtClean="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31239018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620688"/>
            <a:ext cx="8229600" cy="940966"/>
          </a:xfrm>
        </p:spPr>
        <p:txBody>
          <a:bodyPr/>
          <a:lstStyle/>
          <a:p>
            <a:pPr fontAlgn="auto">
              <a:spcAft>
                <a:spcPts val="0"/>
              </a:spcAft>
            </a:pPr>
            <a:r>
              <a:rPr lang="zh-TW" altLang="en-US" dirty="0">
                <a:solidFill>
                  <a:srgbClr val="C00000"/>
                </a:solidFill>
                <a:latin typeface="微軟正黑體" panose="020B0604030504040204" pitchFamily="34" charset="-120"/>
                <a:ea typeface="微軟正黑體" panose="020B0604030504040204" pitchFamily="34" charset="-120"/>
              </a:rPr>
              <a:t>本校教學實務研究的迫切性</a:t>
            </a:r>
          </a:p>
        </p:txBody>
      </p:sp>
      <p:sp>
        <p:nvSpPr>
          <p:cNvPr id="3" name="內容版面配置區 2"/>
          <p:cNvSpPr>
            <a:spLocks noGrp="1"/>
          </p:cNvSpPr>
          <p:nvPr>
            <p:ph idx="1"/>
          </p:nvPr>
        </p:nvSpPr>
        <p:spPr>
          <a:xfrm>
            <a:off x="467544" y="2276871"/>
            <a:ext cx="8229600" cy="936105"/>
          </a:xfrm>
        </p:spPr>
        <p:txBody>
          <a:bodyPr>
            <a:normAutofit fontScale="92500" lnSpcReduction="20000"/>
          </a:bodyPr>
          <a:lstStyle/>
          <a:p>
            <a:r>
              <a:rPr lang="zh-TW" altLang="en-US" b="1" dirty="0" smtClean="0"/>
              <a:t>瘦弱 </a:t>
            </a:r>
            <a:r>
              <a:rPr lang="en-US" altLang="zh-TW" b="1" dirty="0" smtClean="0"/>
              <a:t>+</a:t>
            </a:r>
            <a:r>
              <a:rPr lang="zh-TW" altLang="en-US" b="1" dirty="0" smtClean="0"/>
              <a:t> 疑懼 </a:t>
            </a:r>
            <a:r>
              <a:rPr lang="en-US" altLang="zh-TW" b="1" dirty="0" smtClean="0"/>
              <a:t>+</a:t>
            </a:r>
            <a:r>
              <a:rPr lang="zh-TW" altLang="en-US" b="1" dirty="0" smtClean="0"/>
              <a:t> 覓食能力</a:t>
            </a:r>
            <a:endParaRPr lang="en-US" altLang="zh-TW" b="1" dirty="0" smtClean="0"/>
          </a:p>
          <a:p>
            <a:r>
              <a:rPr lang="zh-TW" altLang="en-US" b="1" dirty="0" smtClean="0"/>
              <a:t>活著 </a:t>
            </a:r>
            <a:r>
              <a:rPr lang="en-US" altLang="zh-TW" b="1" dirty="0" smtClean="0"/>
              <a:t>+</a:t>
            </a:r>
            <a:r>
              <a:rPr lang="zh-TW" altLang="en-US" b="1" dirty="0" smtClean="0"/>
              <a:t> 可愛 </a:t>
            </a:r>
            <a:r>
              <a:rPr lang="en-US" altLang="zh-TW" b="1" dirty="0" smtClean="0"/>
              <a:t>+</a:t>
            </a:r>
            <a:r>
              <a:rPr lang="zh-TW" altLang="en-US" b="1" dirty="0" smtClean="0"/>
              <a:t> 令人心疼</a:t>
            </a:r>
            <a:endParaRPr lang="en-US" altLang="zh-TW" b="1" dirty="0" smtClean="0"/>
          </a:p>
        </p:txBody>
      </p:sp>
      <p:sp>
        <p:nvSpPr>
          <p:cNvPr id="4" name="投影片編號版面配置區 3"/>
          <p:cNvSpPr>
            <a:spLocks noGrp="1"/>
          </p:cNvSpPr>
          <p:nvPr>
            <p:ph type="sldNum" sz="quarter" idx="12"/>
          </p:nvPr>
        </p:nvSpPr>
        <p:spPr/>
        <p:txBody>
          <a:bodyPr/>
          <a:lstStyle/>
          <a:p>
            <a:pPr>
              <a:defRPr/>
            </a:pPr>
            <a:fld id="{6C85F6ED-DD32-4D63-99B7-E23212DDDB02}" type="slidenum">
              <a:rPr lang="zh-TW" altLang="en-US" smtClean="0"/>
              <a:pPr>
                <a:defRPr/>
              </a:pPr>
              <a:t>26</a:t>
            </a:fld>
            <a:endParaRPr lang="zh-TW" altLang="en-US"/>
          </a:p>
        </p:txBody>
      </p:sp>
      <p:graphicFrame>
        <p:nvGraphicFramePr>
          <p:cNvPr id="6" name="資料庫圖表 5"/>
          <p:cNvGraphicFramePr/>
          <p:nvPr>
            <p:extLst>
              <p:ext uri="{D42A27DB-BD31-4B8C-83A1-F6EECF244321}">
                <p14:modId xmlns:p14="http://schemas.microsoft.com/office/powerpoint/2010/main" xmlns="" val="1859258246"/>
              </p:ext>
            </p:extLst>
          </p:nvPr>
        </p:nvGraphicFramePr>
        <p:xfrm>
          <a:off x="539552" y="5157192"/>
          <a:ext cx="7920880" cy="6638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內容版面配置區 2"/>
          <p:cNvSpPr txBox="1">
            <a:spLocks/>
          </p:cNvSpPr>
          <p:nvPr/>
        </p:nvSpPr>
        <p:spPr>
          <a:xfrm>
            <a:off x="619944" y="3622847"/>
            <a:ext cx="8229600" cy="555297"/>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kumimoji="0" lang="zh-TW" altLang="en-US" b="1" dirty="0" smtClean="0"/>
              <a:t>堅強 </a:t>
            </a:r>
            <a:r>
              <a:rPr kumimoji="0" lang="en-US" altLang="zh-TW" b="1" dirty="0" smtClean="0"/>
              <a:t>+</a:t>
            </a:r>
            <a:r>
              <a:rPr kumimoji="0" lang="zh-TW" altLang="en-US" b="1" dirty="0" smtClean="0"/>
              <a:t> 認命 </a:t>
            </a:r>
            <a:r>
              <a:rPr kumimoji="0" lang="en-US" altLang="zh-TW" b="1" dirty="0" smtClean="0"/>
              <a:t>+</a:t>
            </a:r>
            <a:r>
              <a:rPr kumimoji="0" lang="zh-TW" altLang="en-US" b="1" dirty="0" smtClean="0"/>
              <a:t> 有點夢想               需更</a:t>
            </a:r>
            <a:r>
              <a:rPr kumimoji="0" lang="zh-TW" altLang="en-US" b="1" dirty="0"/>
              <a:t>多的陪伴與輔導</a:t>
            </a:r>
            <a:endParaRPr kumimoji="0" lang="en-US" altLang="zh-TW" b="1" dirty="0" smtClean="0"/>
          </a:p>
          <a:p>
            <a:pPr fontAlgn="auto">
              <a:spcAft>
                <a:spcPts val="0"/>
              </a:spcAft>
            </a:pPr>
            <a:endParaRPr kumimoji="0" lang="en-US" altLang="zh-TW" b="1" dirty="0" smtClean="0"/>
          </a:p>
        </p:txBody>
      </p:sp>
      <p:sp>
        <p:nvSpPr>
          <p:cNvPr id="8" name="標題 1"/>
          <p:cNvSpPr txBox="1">
            <a:spLocks/>
          </p:cNvSpPr>
          <p:nvPr/>
        </p:nvSpPr>
        <p:spPr>
          <a:xfrm>
            <a:off x="619944" y="1700808"/>
            <a:ext cx="8229600" cy="483728"/>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kumimoji="0" lang="zh-TW" altLang="en-US" dirty="0" smtClean="0">
                <a:solidFill>
                  <a:srgbClr val="FF0000"/>
                </a:solidFill>
                <a:latin typeface="微軟正黑體" panose="020B0604030504040204" pitchFamily="34" charset="-120"/>
                <a:ea typeface="微軟正黑體" panose="020B0604030504040204" pitchFamily="34" charset="-120"/>
              </a:rPr>
              <a:t>受傷流浪的貓咪</a:t>
            </a:r>
            <a:endParaRPr kumimoji="0" lang="zh-TW" altLang="en-US" dirty="0">
              <a:solidFill>
                <a:srgbClr val="FF0000"/>
              </a:solidFill>
              <a:latin typeface="微軟正黑體" panose="020B0604030504040204" pitchFamily="34" charset="-120"/>
              <a:ea typeface="微軟正黑體" panose="020B0604030504040204" pitchFamily="34" charset="-120"/>
            </a:endParaRPr>
          </a:p>
        </p:txBody>
      </p:sp>
      <p:sp>
        <p:nvSpPr>
          <p:cNvPr id="9" name="標題 1"/>
          <p:cNvSpPr txBox="1">
            <a:spLocks/>
          </p:cNvSpPr>
          <p:nvPr/>
        </p:nvSpPr>
        <p:spPr>
          <a:xfrm>
            <a:off x="610501" y="4293096"/>
            <a:ext cx="8229600" cy="5557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kumimoji="0" lang="zh-TW" altLang="en-US" sz="3100" dirty="0" smtClean="0">
                <a:solidFill>
                  <a:srgbClr val="FF0000"/>
                </a:solidFill>
                <a:latin typeface="微軟正黑體" panose="020B0604030504040204" pitchFamily="34" charset="-120"/>
                <a:ea typeface="微軟正黑體" panose="020B0604030504040204" pitchFamily="34" charset="-120"/>
              </a:rPr>
              <a:t>制度</a:t>
            </a:r>
            <a:r>
              <a:rPr kumimoji="0" lang="zh-TW" altLang="en-US" sz="3100" dirty="0">
                <a:solidFill>
                  <a:srgbClr val="FF0000"/>
                </a:solidFill>
                <a:latin typeface="微軟正黑體" panose="020B0604030504040204" pitchFamily="34" charset="-120"/>
                <a:ea typeface="微軟正黑體" panose="020B0604030504040204" pitchFamily="34" charset="-120"/>
              </a:rPr>
              <a:t>性</a:t>
            </a:r>
            <a:r>
              <a:rPr kumimoji="0" lang="zh-TW" altLang="en-US" sz="3100" dirty="0" smtClean="0">
                <a:solidFill>
                  <a:srgbClr val="FF0000"/>
                </a:solidFill>
                <a:latin typeface="微軟正黑體" panose="020B0604030504040204" pitchFamily="34" charset="-120"/>
                <a:ea typeface="微軟正黑體" panose="020B0604030504040204" pitchFamily="34" charset="-120"/>
              </a:rPr>
              <a:t>的引導</a:t>
            </a:r>
            <a:r>
              <a:rPr kumimoji="0" lang="zh-TW" altLang="en-US" sz="3100" dirty="0">
                <a:solidFill>
                  <a:srgbClr val="FF0000"/>
                </a:solidFill>
                <a:latin typeface="微軟正黑體" panose="020B0604030504040204" pitchFamily="34" charset="-120"/>
                <a:ea typeface="微軟正黑體" panose="020B0604030504040204" pitchFamily="34" charset="-120"/>
              </a:rPr>
              <a:t>以</a:t>
            </a:r>
            <a:r>
              <a:rPr kumimoji="0" lang="zh-TW" altLang="en-US" sz="3100" dirty="0" smtClean="0">
                <a:solidFill>
                  <a:srgbClr val="FF0000"/>
                </a:solidFill>
                <a:latin typeface="微軟正黑體" panose="020B0604030504040204" pitchFamily="34" charset="-120"/>
                <a:ea typeface="微軟正黑體" panose="020B0604030504040204" pitchFamily="34" charset="-120"/>
              </a:rPr>
              <a:t>投入更多關懷</a:t>
            </a:r>
            <a:endParaRPr kumimoji="0" lang="zh-TW" altLang="en-US" sz="3100" dirty="0">
              <a:solidFill>
                <a:srgbClr val="FF0000"/>
              </a:solidFill>
              <a:latin typeface="微軟正黑體" panose="020B0604030504040204" pitchFamily="34" charset="-120"/>
              <a:ea typeface="微軟正黑體" panose="020B0604030504040204" pitchFamily="34" charset="-120"/>
            </a:endParaRPr>
          </a:p>
        </p:txBody>
      </p:sp>
      <p:sp>
        <p:nvSpPr>
          <p:cNvPr id="5" name="向右箭號 4"/>
          <p:cNvSpPr/>
          <p:nvPr/>
        </p:nvSpPr>
        <p:spPr>
          <a:xfrm>
            <a:off x="4734744" y="3786291"/>
            <a:ext cx="629344" cy="1634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63767745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anose="020B0604030504040204" pitchFamily="34" charset="-120"/>
                <a:ea typeface="微軟正黑體" panose="020B0604030504040204" pitchFamily="34" charset="-120"/>
              </a:rPr>
              <a:t>互動式重點教材製作</a:t>
            </a:r>
            <a:r>
              <a:rPr lang="en-US" altLang="zh-TW" dirty="0" smtClean="0">
                <a:latin typeface="新細明體"/>
                <a:ea typeface="新細明體"/>
              </a:rPr>
              <a:t>—</a:t>
            </a:r>
            <a:r>
              <a:rPr lang="zh-TW" altLang="en-US" dirty="0" smtClean="0">
                <a:latin typeface="新細明體"/>
                <a:ea typeface="新細明體"/>
              </a:rPr>
              <a:t>具象思考</a:t>
            </a:r>
            <a:endParaRPr lang="zh-TW" altLang="en-US" dirty="0"/>
          </a:p>
        </p:txBody>
      </p:sp>
      <p:pic>
        <p:nvPicPr>
          <p:cNvPr id="5" name="多元回歸分析-1.wmv">
            <a:hlinkClick r:id="" action="ppaction://media"/>
          </p:cNvPr>
          <p:cNvPicPr>
            <a:picLocks noGrp="1" noChangeAspect="1"/>
          </p:cNvPicPr>
          <p:nvPr>
            <p:ph idx="1"/>
            <a:videoFile r:link="rId1"/>
            <p:extLst>
              <p:ext uri="{DAA4B4D4-6D71-4841-9C94-3DE7FCFB9230}">
                <p14:media xmlns:p14="http://schemas.microsoft.com/office/powerpoint/2010/main" xmlns="" r:embed="rId3"/>
              </p:ext>
            </p:extLst>
          </p:nvPr>
        </p:nvPicPr>
        <p:blipFill>
          <a:blip r:embed="rId4" cstate="print"/>
          <a:stretch>
            <a:fillRect/>
          </a:stretch>
        </p:blipFill>
        <p:spPr>
          <a:xfrm>
            <a:off x="611560" y="1600200"/>
            <a:ext cx="7920880" cy="4525963"/>
          </a:xfrm>
        </p:spPr>
      </p:pic>
      <p:sp>
        <p:nvSpPr>
          <p:cNvPr id="4" name="投影片編號版面配置區 3"/>
          <p:cNvSpPr>
            <a:spLocks noGrp="1"/>
          </p:cNvSpPr>
          <p:nvPr>
            <p:ph type="sldNum" sz="quarter" idx="12"/>
          </p:nvPr>
        </p:nvSpPr>
        <p:spPr/>
        <p:txBody>
          <a:bodyPr/>
          <a:lstStyle/>
          <a:p>
            <a:pPr>
              <a:defRPr/>
            </a:pPr>
            <a:fld id="{6C85F6ED-DD32-4D63-99B7-E23212DDDB02}" type="slidenum">
              <a:rPr lang="zh-TW" altLang="en-US" smtClean="0"/>
              <a:pPr>
                <a:defRPr/>
              </a:pPr>
              <a:t>27</a:t>
            </a:fld>
            <a:endParaRPr lang="zh-TW" altLang="en-US"/>
          </a:p>
        </p:txBody>
      </p:sp>
    </p:spTree>
    <p:extLst>
      <p:ext uri="{BB962C8B-B14F-4D97-AF65-F5344CB8AC3E}">
        <p14:creationId xmlns:p14="http://schemas.microsoft.com/office/powerpoint/2010/main" xmlns="" val="302108731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latin typeface="微軟正黑體" panose="020B0604030504040204" pitchFamily="34" charset="-120"/>
                <a:ea typeface="微軟正黑體" panose="020B0604030504040204" pitchFamily="34" charset="-120"/>
              </a:rPr>
              <a:t>互動式重點教材製作</a:t>
            </a:r>
            <a:r>
              <a:rPr lang="en-US" altLang="zh-TW" dirty="0" smtClean="0">
                <a:latin typeface="新細明體"/>
                <a:ea typeface="新細明體"/>
              </a:rPr>
              <a:t>—</a:t>
            </a:r>
            <a:r>
              <a:rPr lang="zh-TW" altLang="en-US" dirty="0" smtClean="0">
                <a:latin typeface="新細明體"/>
                <a:ea typeface="新細明體"/>
              </a:rPr>
              <a:t>重複學習</a:t>
            </a:r>
            <a:endParaRPr lang="zh-TW" altLang="en-US" dirty="0"/>
          </a:p>
        </p:txBody>
      </p:sp>
      <p:pic>
        <p:nvPicPr>
          <p:cNvPr id="5" name="虛假關係與曲解-2.wmv">
            <a:hlinkClick r:id="" action="ppaction://media"/>
          </p:cNvPr>
          <p:cNvPicPr>
            <a:picLocks noGrp="1" noChangeAspect="1"/>
          </p:cNvPicPr>
          <p:nvPr>
            <p:ph idx="1"/>
            <a:videoFile r:link="rId1"/>
            <p:extLst>
              <p:ext uri="{DAA4B4D4-6D71-4841-9C94-3DE7FCFB9230}">
                <p14:media xmlns:p14="http://schemas.microsoft.com/office/powerpoint/2010/main" xmlns="" r:embed="rId3"/>
              </p:ext>
            </p:extLst>
          </p:nvPr>
        </p:nvPicPr>
        <p:blipFill>
          <a:blip r:embed="rId4" cstate="print"/>
          <a:stretch>
            <a:fillRect/>
          </a:stretch>
        </p:blipFill>
        <p:spPr>
          <a:xfrm>
            <a:off x="395536" y="1484784"/>
            <a:ext cx="8280920" cy="4641379"/>
          </a:xfrm>
        </p:spPr>
      </p:pic>
      <p:sp>
        <p:nvSpPr>
          <p:cNvPr id="4" name="投影片編號版面配置區 3"/>
          <p:cNvSpPr>
            <a:spLocks noGrp="1"/>
          </p:cNvSpPr>
          <p:nvPr>
            <p:ph type="sldNum" sz="quarter" idx="12"/>
          </p:nvPr>
        </p:nvSpPr>
        <p:spPr/>
        <p:txBody>
          <a:bodyPr/>
          <a:lstStyle/>
          <a:p>
            <a:pPr>
              <a:defRPr/>
            </a:pPr>
            <a:fld id="{6C85F6ED-DD32-4D63-99B7-E23212DDDB02}" type="slidenum">
              <a:rPr lang="zh-TW" altLang="en-US" smtClean="0"/>
              <a:pPr>
                <a:defRPr/>
              </a:pPr>
              <a:t>28</a:t>
            </a:fld>
            <a:endParaRPr lang="zh-TW" altLang="en-US"/>
          </a:p>
        </p:txBody>
      </p:sp>
    </p:spTree>
    <p:extLst>
      <p:ext uri="{BB962C8B-B14F-4D97-AF65-F5344CB8AC3E}">
        <p14:creationId xmlns:p14="http://schemas.microsoft.com/office/powerpoint/2010/main" xmlns="" val="13937246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994122"/>
          </a:xfrm>
        </p:spPr>
        <p:txBody>
          <a:bodyPr>
            <a:normAutofit/>
          </a:bodyPr>
          <a:lstStyle/>
          <a:p>
            <a:pPr algn="l"/>
            <a:r>
              <a:rPr lang="zh-TW" altLang="en-US" dirty="0">
                <a:latin typeface="微軟正黑體" panose="020B0604030504040204" pitchFamily="34" charset="-120"/>
                <a:ea typeface="微軟正黑體" panose="020B0604030504040204" pitchFamily="34" charset="-120"/>
              </a:rPr>
              <a:t>先備特質與學習</a:t>
            </a:r>
            <a:r>
              <a:rPr lang="zh-TW" altLang="en-US" dirty="0" smtClean="0">
                <a:latin typeface="微軟正黑體" panose="020B0604030504040204" pitchFamily="34" charset="-120"/>
                <a:ea typeface="微軟正黑體" panose="020B0604030504040204" pitchFamily="34" charset="-120"/>
              </a:rPr>
              <a:t>行為例</a:t>
            </a:r>
            <a:endParaRPr lang="zh-TW" altLang="en-US" dirty="0"/>
          </a:p>
        </p:txBody>
      </p:sp>
      <p:sp>
        <p:nvSpPr>
          <p:cNvPr id="3" name="內容版面配置區 2"/>
          <p:cNvSpPr>
            <a:spLocks noGrp="1"/>
          </p:cNvSpPr>
          <p:nvPr>
            <p:ph idx="1"/>
          </p:nvPr>
        </p:nvSpPr>
        <p:spPr>
          <a:xfrm>
            <a:off x="457200" y="1412776"/>
            <a:ext cx="8229600" cy="4713387"/>
          </a:xfrm>
        </p:spPr>
        <p:txBody>
          <a:bodyPr/>
          <a:lstStyle/>
          <a:p>
            <a:pPr marL="0" indent="0">
              <a:buNone/>
            </a:pPr>
            <a:r>
              <a:rPr lang="zh-TW" altLang="en-US" dirty="0"/>
              <a:t>討論提問</a:t>
            </a:r>
            <a:r>
              <a:rPr lang="zh-TW" altLang="zh-TW" dirty="0" smtClean="0"/>
              <a:t>與</a:t>
            </a:r>
            <a:r>
              <a:rPr lang="zh-TW" altLang="zh-TW" dirty="0"/>
              <a:t>學測入學成績之關聯</a:t>
            </a:r>
            <a:endParaRPr lang="zh-TW" altLang="en-US" dirty="0"/>
          </a:p>
        </p:txBody>
      </p:sp>
      <p:sp>
        <p:nvSpPr>
          <p:cNvPr id="4" name="投影片編號版面配置區 3"/>
          <p:cNvSpPr>
            <a:spLocks noGrp="1"/>
          </p:cNvSpPr>
          <p:nvPr>
            <p:ph type="sldNum" sz="quarter" idx="12"/>
          </p:nvPr>
        </p:nvSpPr>
        <p:spPr/>
        <p:txBody>
          <a:bodyPr/>
          <a:lstStyle/>
          <a:p>
            <a:pPr>
              <a:defRPr/>
            </a:pPr>
            <a:fld id="{6C85F6ED-DD32-4D63-99B7-E23212DDDB02}" type="slidenum">
              <a:rPr lang="zh-TW" altLang="en-US" smtClean="0"/>
              <a:pPr>
                <a:defRPr/>
              </a:pPr>
              <a:t>29</a:t>
            </a:fld>
            <a:endParaRPr lang="zh-TW" altLang="en-US"/>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1577" y="2204864"/>
            <a:ext cx="5184576" cy="3960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標題 1"/>
          <p:cNvSpPr txBox="1">
            <a:spLocks/>
          </p:cNvSpPr>
          <p:nvPr/>
        </p:nvSpPr>
        <p:spPr>
          <a:xfrm>
            <a:off x="6084168" y="2708920"/>
            <a:ext cx="2088232" cy="3312368"/>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kumimoji="0" lang="zh-TW" altLang="en-US" dirty="0" smtClean="0">
                <a:solidFill>
                  <a:srgbClr val="FF0000"/>
                </a:solidFill>
                <a:latin typeface="微軟正黑體" panose="020B0604030504040204" pitchFamily="34" charset="-120"/>
                <a:ea typeface="微軟正黑體" panose="020B0604030504040204" pitchFamily="34" charset="-120"/>
              </a:rPr>
              <a:t>教學策略</a:t>
            </a:r>
            <a:r>
              <a:rPr kumimoji="0" lang="zh-TW" altLang="en-US" dirty="0" smtClean="0">
                <a:solidFill>
                  <a:srgbClr val="FF0000"/>
                </a:solidFill>
                <a:latin typeface="新細明體"/>
                <a:ea typeface="新細明體"/>
              </a:rPr>
              <a:t>：</a:t>
            </a:r>
            <a:endParaRPr kumimoji="0" lang="en-US" altLang="zh-TW" dirty="0" smtClean="0">
              <a:solidFill>
                <a:srgbClr val="FF0000"/>
              </a:solidFill>
              <a:latin typeface="新細明體"/>
              <a:ea typeface="新細明體"/>
            </a:endParaRPr>
          </a:p>
          <a:p>
            <a:pPr algn="l" fontAlgn="auto">
              <a:spcAft>
                <a:spcPts val="0"/>
              </a:spcAft>
            </a:pPr>
            <a:endParaRPr kumimoji="0" lang="en-US" altLang="zh-TW" dirty="0">
              <a:latin typeface="新細明體"/>
              <a:ea typeface="新細明體"/>
            </a:endParaRPr>
          </a:p>
          <a:p>
            <a:pPr algn="l" fontAlgn="auto">
              <a:spcAft>
                <a:spcPts val="0"/>
              </a:spcAft>
            </a:pPr>
            <a:r>
              <a:rPr kumimoji="0" lang="zh-TW" altLang="en-US" dirty="0" smtClean="0">
                <a:latin typeface="微軟正黑體" panose="020B0604030504040204" pitchFamily="34" charset="-120"/>
                <a:ea typeface="微軟正黑體" panose="020B0604030504040204" pitchFamily="34" charset="-120"/>
              </a:rPr>
              <a:t>混合編組</a:t>
            </a:r>
            <a:r>
              <a:rPr kumimoji="0" lang="zh-TW" altLang="en-US" dirty="0" smtClean="0">
                <a:latin typeface="新細明體"/>
                <a:ea typeface="新細明體"/>
              </a:rPr>
              <a:t>、主動提問、自問自答、作業指導、筆記檢查、課堂回顧、交集堆疊。</a:t>
            </a:r>
            <a:endParaRPr kumimoji="0" lang="zh-TW" altLang="en-US" dirty="0"/>
          </a:p>
        </p:txBody>
      </p:sp>
    </p:spTree>
    <p:extLst>
      <p:ext uri="{BB962C8B-B14F-4D97-AF65-F5344CB8AC3E}">
        <p14:creationId xmlns:p14="http://schemas.microsoft.com/office/powerpoint/2010/main" xmlns="" val="36451548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2492896"/>
            <a:ext cx="8229600" cy="3633267"/>
          </a:xfrm>
        </p:spPr>
        <p:txBody>
          <a:bodyPr>
            <a:normAutofit/>
          </a:bodyPr>
          <a:lstStyle/>
          <a:p>
            <a:pPr marL="0" indent="0" algn="ctr">
              <a:buNone/>
            </a:pPr>
            <a:r>
              <a:rPr lang="zh-TW" altLang="en-US" sz="4800" b="1" dirty="0" smtClean="0">
                <a:solidFill>
                  <a:srgbClr val="7030A0"/>
                </a:solidFill>
              </a:rPr>
              <a:t>目標與效益</a:t>
            </a:r>
            <a:endParaRPr lang="zh-TW" altLang="en-US" sz="4800" b="1" dirty="0">
              <a:solidFill>
                <a:srgbClr val="7030A0"/>
              </a:solidFill>
            </a:endParaRPr>
          </a:p>
        </p:txBody>
      </p:sp>
      <p:sp>
        <p:nvSpPr>
          <p:cNvPr id="4" name="投影片編號版面配置區 3"/>
          <p:cNvSpPr>
            <a:spLocks noGrp="1"/>
          </p:cNvSpPr>
          <p:nvPr>
            <p:ph type="sldNum" sz="quarter" idx="12"/>
          </p:nvPr>
        </p:nvSpPr>
        <p:spPr/>
        <p:txBody>
          <a:bodyPr/>
          <a:lstStyle/>
          <a:p>
            <a:pPr>
              <a:defRPr/>
            </a:pPr>
            <a:fld id="{6C85F6ED-DD32-4D63-99B7-E23212DDDB02}" type="slidenum">
              <a:rPr lang="zh-TW" altLang="en-US" smtClean="0"/>
              <a:pPr>
                <a:defRPr/>
              </a:pPr>
              <a:t>3</a:t>
            </a:fld>
            <a:endParaRPr lang="zh-TW" altLang="en-US"/>
          </a:p>
        </p:txBody>
      </p:sp>
    </p:spTree>
    <p:extLst>
      <p:ext uri="{BB962C8B-B14F-4D97-AF65-F5344CB8AC3E}">
        <p14:creationId xmlns:p14="http://schemas.microsoft.com/office/powerpoint/2010/main" xmlns="" val="34214528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4" name="Rectangle 4"/>
          <p:cNvSpPr>
            <a:spLocks noGrp="1" noChangeArrowheads="1"/>
          </p:cNvSpPr>
          <p:nvPr>
            <p:ph type="title"/>
          </p:nvPr>
        </p:nvSpPr>
        <p:spPr/>
        <p:txBody>
          <a:bodyPr>
            <a:normAutofit/>
          </a:bodyPr>
          <a:lstStyle/>
          <a:p>
            <a:pPr fontAlgn="auto">
              <a:spcAft>
                <a:spcPts val="0"/>
              </a:spcAft>
            </a:pPr>
            <a:r>
              <a:rPr lang="zh-TW" altLang="en-US" sz="3600" b="1" dirty="0" smtClean="0">
                <a:solidFill>
                  <a:srgbClr val="C00000"/>
                </a:solidFill>
                <a:latin typeface="新細明體"/>
              </a:rPr>
              <a:t>標靶式學習</a:t>
            </a:r>
            <a:endParaRPr lang="zh-TW" altLang="en-US" sz="3600" b="1" dirty="0">
              <a:solidFill>
                <a:srgbClr val="C00000"/>
              </a:solidFill>
            </a:endParaRPr>
          </a:p>
        </p:txBody>
      </p:sp>
      <p:graphicFrame>
        <p:nvGraphicFramePr>
          <p:cNvPr id="40963" name="Object 3"/>
          <p:cNvGraphicFramePr>
            <a:graphicFrameLocks noGrp="1" noChangeAspect="1"/>
          </p:cNvGraphicFramePr>
          <p:nvPr>
            <p:ph idx="1"/>
            <p:extLst>
              <p:ext uri="{D42A27DB-BD31-4B8C-83A1-F6EECF244321}">
                <p14:modId xmlns:p14="http://schemas.microsoft.com/office/powerpoint/2010/main" xmlns="" val="3094610560"/>
              </p:ext>
            </p:extLst>
          </p:nvPr>
        </p:nvGraphicFramePr>
        <p:xfrm>
          <a:off x="611188" y="1412777"/>
          <a:ext cx="7921625" cy="4104455"/>
        </p:xfrm>
        <a:graphic>
          <a:graphicData uri="http://schemas.openxmlformats.org/presentationml/2006/ole">
            <p:oleObj spid="_x0000_s11436" name="圖表" r:id="rId3" imgW="5495942" imgH="2781316" progId="Excel.Sheet.8">
              <p:embed/>
            </p:oleObj>
          </a:graphicData>
        </a:graphic>
      </p:graphicFrame>
      <p:sp>
        <p:nvSpPr>
          <p:cNvPr id="4" name="Rectangle 4"/>
          <p:cNvSpPr txBox="1">
            <a:spLocks noChangeArrowheads="1"/>
          </p:cNvSpPr>
          <p:nvPr/>
        </p:nvSpPr>
        <p:spPr>
          <a:xfrm>
            <a:off x="619178" y="5661248"/>
            <a:ext cx="8229600" cy="494928"/>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kumimoji="0" lang="zh-TW" altLang="en-US" sz="3600" dirty="0" smtClean="0"/>
              <a:t>評量引導學習</a:t>
            </a:r>
            <a:r>
              <a:rPr kumimoji="0" lang="zh-TW" altLang="en-US" sz="3600" dirty="0" smtClean="0">
                <a:latin typeface="新細明體"/>
                <a:ea typeface="新細明體"/>
              </a:rPr>
              <a:t>：</a:t>
            </a:r>
            <a:r>
              <a:rPr kumimoji="0" lang="zh-TW" altLang="en-US" sz="3600" dirty="0" smtClean="0"/>
              <a:t>評量標準</a:t>
            </a:r>
            <a:r>
              <a:rPr kumimoji="0" lang="zh-TW" altLang="en-US" sz="3600" dirty="0" smtClean="0">
                <a:latin typeface="新細明體"/>
                <a:ea typeface="新細明體"/>
              </a:rPr>
              <a:t>、內容、直接性</a:t>
            </a:r>
            <a:r>
              <a:rPr kumimoji="0" lang="en-US" altLang="zh-TW" sz="3600" dirty="0" smtClean="0">
                <a:latin typeface="新細明體"/>
                <a:ea typeface="新細明體"/>
              </a:rPr>
              <a:t>–</a:t>
            </a:r>
            <a:endParaRPr kumimoji="0" lang="zh-TW" altLang="en-US" sz="3600" b="1" dirty="0">
              <a:solidFill>
                <a:srgbClr val="C00000"/>
              </a:solidFill>
            </a:endParaRPr>
          </a:p>
        </p:txBody>
      </p:sp>
    </p:spTree>
    <p:extLst>
      <p:ext uri="{BB962C8B-B14F-4D97-AF65-F5344CB8AC3E}">
        <p14:creationId xmlns:p14="http://schemas.microsoft.com/office/powerpoint/2010/main" xmlns="" val="41138421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457200" y="704088"/>
            <a:ext cx="8229600" cy="7086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endParaRPr kumimoji="0" lang="zh-TW" altLang="en-US" sz="4500" b="1"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p:cNvSpPr txBox="1">
            <a:spLocks/>
          </p:cNvSpPr>
          <p:nvPr/>
        </p:nvSpPr>
        <p:spPr>
          <a:xfrm>
            <a:off x="457200" y="1935480"/>
            <a:ext cx="8229600" cy="47338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fontAlgn="auto">
              <a:spcAft>
                <a:spcPts val="0"/>
              </a:spcAft>
              <a:buFont typeface="Arial" panose="020B0604020202020204" pitchFamily="34" charset="0"/>
              <a:buChar char="•"/>
            </a:pPr>
            <a:endParaRPr kumimoji="0" lang="en-US" altLang="zh-TW" dirty="0" smtClean="0">
              <a:solidFill>
                <a:schemeClr val="tx1"/>
              </a:solidFill>
            </a:endParaRPr>
          </a:p>
        </p:txBody>
      </p:sp>
      <p:sp>
        <p:nvSpPr>
          <p:cNvPr id="4" name="矩形 3"/>
          <p:cNvSpPr/>
          <p:nvPr/>
        </p:nvSpPr>
        <p:spPr>
          <a:xfrm>
            <a:off x="1475656" y="2941926"/>
            <a:ext cx="6192688" cy="830997"/>
          </a:xfrm>
          <a:prstGeom prst="rect">
            <a:avLst/>
          </a:prstGeom>
        </p:spPr>
        <p:txBody>
          <a:bodyPr wrap="square">
            <a:spAutoFit/>
          </a:bodyPr>
          <a:lstStyle/>
          <a:p>
            <a:pPr algn="ctr"/>
            <a:r>
              <a:rPr kumimoji="0" lang="zh-TW" altLang="zh-TW" sz="4800" b="1" dirty="0">
                <a:solidFill>
                  <a:srgbClr val="7030A0"/>
                </a:solidFill>
                <a:latin typeface="+mj-ea"/>
                <a:ea typeface="+mj-ea"/>
              </a:rPr>
              <a:t>教學</a:t>
            </a:r>
            <a:r>
              <a:rPr kumimoji="0" lang="zh-TW" altLang="en-US" sz="4800" b="1" dirty="0">
                <a:solidFill>
                  <a:srgbClr val="7030A0"/>
                </a:solidFill>
                <a:latin typeface="+mj-ea"/>
                <a:ea typeface="+mj-ea"/>
              </a:rPr>
              <a:t>實務</a:t>
            </a:r>
            <a:r>
              <a:rPr kumimoji="0" lang="zh-TW" altLang="zh-TW" sz="4800" b="1" dirty="0" smtClean="0">
                <a:solidFill>
                  <a:srgbClr val="7030A0"/>
                </a:solidFill>
                <a:latin typeface="+mj-ea"/>
                <a:ea typeface="+mj-ea"/>
              </a:rPr>
              <a:t>研究</a:t>
            </a:r>
            <a:r>
              <a:rPr kumimoji="0" lang="zh-TW" altLang="en-US" sz="4800" b="1" dirty="0" smtClean="0">
                <a:solidFill>
                  <a:srgbClr val="7030A0"/>
                </a:solidFill>
                <a:latin typeface="+mj-ea"/>
                <a:ea typeface="+mj-ea"/>
              </a:rPr>
              <a:t>的界定</a:t>
            </a:r>
            <a:endParaRPr lang="zh-TW" altLang="en-US" sz="4800" dirty="0">
              <a:solidFill>
                <a:srgbClr val="7030A0"/>
              </a:solidFill>
              <a:latin typeface="+mj-ea"/>
              <a:ea typeface="+mj-ea"/>
            </a:endParaRPr>
          </a:p>
        </p:txBody>
      </p:sp>
      <p:sp>
        <p:nvSpPr>
          <p:cNvPr id="5" name="投影片編號版面配置區 4"/>
          <p:cNvSpPr>
            <a:spLocks noGrp="1"/>
          </p:cNvSpPr>
          <p:nvPr>
            <p:ph type="sldNum" sz="quarter" idx="12"/>
          </p:nvPr>
        </p:nvSpPr>
        <p:spPr/>
        <p:txBody>
          <a:bodyPr/>
          <a:lstStyle/>
          <a:p>
            <a:pPr>
              <a:defRPr/>
            </a:pPr>
            <a:fld id="{F4E57BBC-9003-4519-8174-1434CED4F41A}" type="slidenum">
              <a:rPr lang="zh-TW" altLang="en-US" smtClean="0"/>
              <a:pPr>
                <a:defRPr/>
              </a:pPr>
              <a:t>31</a:t>
            </a:fld>
            <a:endParaRPr lang="zh-TW" altLang="en-US"/>
          </a:p>
        </p:txBody>
      </p:sp>
    </p:spTree>
    <p:extLst>
      <p:ext uri="{BB962C8B-B14F-4D97-AF65-F5344CB8AC3E}">
        <p14:creationId xmlns:p14="http://schemas.microsoft.com/office/powerpoint/2010/main" xmlns="" val="3112003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457200" y="260648"/>
            <a:ext cx="8229600" cy="7086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kumimoji="0" lang="zh-TW" altLang="en-US" sz="4000" b="1" dirty="0">
              <a:solidFill>
                <a:srgbClr val="C00000"/>
              </a:solidFill>
              <a:latin typeface="微軟正黑體" panose="020B0604030504040204" pitchFamily="34" charset="-120"/>
              <a:ea typeface="微軟正黑體" panose="020B0604030504040204" pitchFamily="34" charset="-120"/>
            </a:endParaRPr>
          </a:p>
        </p:txBody>
      </p:sp>
      <p:sp>
        <p:nvSpPr>
          <p:cNvPr id="10" name="標題 9"/>
          <p:cNvSpPr>
            <a:spLocks noGrp="1"/>
          </p:cNvSpPr>
          <p:nvPr>
            <p:ph type="title"/>
          </p:nvPr>
        </p:nvSpPr>
        <p:spPr>
          <a:xfrm>
            <a:off x="490339" y="614992"/>
            <a:ext cx="8229600" cy="1143000"/>
          </a:xfrm>
        </p:spPr>
        <p:txBody>
          <a:bodyPr/>
          <a:lstStyle/>
          <a:p>
            <a:r>
              <a:rPr lang="zh-TW" altLang="en-US" dirty="0" smtClean="0"/>
              <a:t>知識傳遞角色</a:t>
            </a:r>
            <a:endParaRPr lang="zh-TW" altLang="en-US" dirty="0"/>
          </a:p>
        </p:txBody>
      </p:sp>
      <p:sp>
        <p:nvSpPr>
          <p:cNvPr id="11" name="內容版面配置區 10"/>
          <p:cNvSpPr>
            <a:spLocks noGrp="1"/>
          </p:cNvSpPr>
          <p:nvPr>
            <p:ph idx="1"/>
          </p:nvPr>
        </p:nvSpPr>
        <p:spPr>
          <a:xfrm>
            <a:off x="611560" y="4024415"/>
            <a:ext cx="8229600" cy="1276793"/>
          </a:xfrm>
        </p:spPr>
        <p:txBody>
          <a:bodyPr>
            <a:normAutofit/>
          </a:bodyPr>
          <a:lstStyle/>
          <a:p>
            <a:pPr fontAlgn="auto">
              <a:spcAft>
                <a:spcPts val="0"/>
              </a:spcAft>
            </a:pPr>
            <a:r>
              <a:rPr lang="zh-TW" altLang="en-US" dirty="0" smtClean="0"/>
              <a:t>如何</a:t>
            </a:r>
            <a:r>
              <a:rPr lang="zh-TW" altLang="en-US" dirty="0"/>
              <a:t>教好</a:t>
            </a:r>
            <a:r>
              <a:rPr lang="zh-TW" altLang="en-US" b="1" dirty="0"/>
              <a:t>社會個案工作</a:t>
            </a:r>
            <a:endParaRPr lang="en-US" altLang="zh-TW" b="1" dirty="0"/>
          </a:p>
          <a:p>
            <a:pPr fontAlgn="auto">
              <a:spcAft>
                <a:spcPts val="0"/>
              </a:spcAft>
            </a:pPr>
            <a:r>
              <a:rPr lang="zh-TW" altLang="en-US" dirty="0"/>
              <a:t>如何教</a:t>
            </a:r>
            <a:r>
              <a:rPr lang="zh-TW" altLang="en-US" dirty="0" smtClean="0"/>
              <a:t>好</a:t>
            </a:r>
            <a:r>
              <a:rPr lang="zh-TW" altLang="en-US" b="1" dirty="0" smtClean="0"/>
              <a:t>物理學</a:t>
            </a:r>
            <a:endParaRPr lang="en-US" altLang="zh-TW" b="1" dirty="0"/>
          </a:p>
          <a:p>
            <a:endParaRPr lang="zh-TW" altLang="en-US" dirty="0"/>
          </a:p>
        </p:txBody>
      </p:sp>
      <p:sp>
        <p:nvSpPr>
          <p:cNvPr id="3" name="投影片編號版面配置區 2"/>
          <p:cNvSpPr>
            <a:spLocks noGrp="1"/>
          </p:cNvSpPr>
          <p:nvPr>
            <p:ph type="sldNum" sz="quarter" idx="12"/>
          </p:nvPr>
        </p:nvSpPr>
        <p:spPr/>
        <p:txBody>
          <a:bodyPr/>
          <a:lstStyle/>
          <a:p>
            <a:pPr>
              <a:defRPr/>
            </a:pPr>
            <a:fld id="{F4E57BBC-9003-4519-8174-1434CED4F41A}" type="slidenum">
              <a:rPr lang="zh-TW" altLang="en-US" smtClean="0"/>
              <a:pPr>
                <a:defRPr/>
              </a:pPr>
              <a:t>32</a:t>
            </a:fld>
            <a:endParaRPr lang="zh-TW" altLang="en-US"/>
          </a:p>
        </p:txBody>
      </p:sp>
      <p:sp>
        <p:nvSpPr>
          <p:cNvPr id="6" name="標題 1"/>
          <p:cNvSpPr txBox="1">
            <a:spLocks/>
          </p:cNvSpPr>
          <p:nvPr/>
        </p:nvSpPr>
        <p:spPr>
          <a:xfrm>
            <a:off x="771964" y="5449873"/>
            <a:ext cx="7571184" cy="642376"/>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kumimoji="0" lang="en-US" altLang="zh-TW" sz="2800" dirty="0" smtClean="0">
                <a:solidFill>
                  <a:srgbClr val="C00000"/>
                </a:solidFill>
                <a:latin typeface="微軟正黑體" panose="020B0604030504040204" pitchFamily="34" charset="-120"/>
                <a:ea typeface="微軟正黑體" panose="020B0604030504040204" pitchFamily="34" charset="-120"/>
              </a:rPr>
              <a:t>Ps.</a:t>
            </a:r>
            <a:r>
              <a:rPr kumimoji="0" lang="zh-TW" altLang="zh-TW" sz="2800" dirty="0" smtClean="0">
                <a:solidFill>
                  <a:srgbClr val="C00000"/>
                </a:solidFill>
                <a:latin typeface="微軟正黑體" panose="020B0604030504040204" pitchFamily="34" charset="-120"/>
                <a:ea typeface="微軟正黑體" panose="020B0604030504040204" pitchFamily="34" charset="-120"/>
              </a:rPr>
              <a:t>教學</a:t>
            </a:r>
            <a:r>
              <a:rPr kumimoji="0" lang="zh-TW" altLang="en-US" sz="2800" dirty="0" smtClean="0">
                <a:solidFill>
                  <a:srgbClr val="C00000"/>
                </a:solidFill>
                <a:latin typeface="微軟正黑體" panose="020B0604030504040204" pitchFamily="34" charset="-120"/>
                <a:ea typeface="微軟正黑體" panose="020B0604030504040204" pitchFamily="34" charset="-120"/>
              </a:rPr>
              <a:t>實務</a:t>
            </a:r>
            <a:r>
              <a:rPr kumimoji="0" lang="zh-TW" altLang="zh-TW" sz="2800" dirty="0" smtClean="0">
                <a:solidFill>
                  <a:srgbClr val="C00000"/>
                </a:solidFill>
                <a:latin typeface="微軟正黑體" panose="020B0604030504040204" pitchFamily="34" charset="-120"/>
                <a:ea typeface="微軟正黑體" panose="020B0604030504040204" pitchFamily="34" charset="-120"/>
              </a:rPr>
              <a:t>研究</a:t>
            </a:r>
            <a:r>
              <a:rPr kumimoji="0" lang="zh-TW" altLang="en-US" sz="2800" dirty="0" smtClean="0">
                <a:solidFill>
                  <a:srgbClr val="C00000"/>
                </a:solidFill>
                <a:latin typeface="微軟正黑體" panose="020B0604030504040204" pitchFamily="34" charset="-120"/>
                <a:ea typeface="微軟正黑體" panose="020B0604030504040204" pitchFamily="34" charset="-120"/>
              </a:rPr>
              <a:t>包含</a:t>
            </a:r>
            <a:r>
              <a:rPr kumimoji="0" lang="zh-TW" altLang="en-US" sz="2800" dirty="0">
                <a:solidFill>
                  <a:srgbClr val="C00000"/>
                </a:solidFill>
                <a:latin typeface="微軟正黑體" panose="020B0604030504040204" pitchFamily="34" charset="-120"/>
                <a:ea typeface="微軟正黑體" panose="020B0604030504040204" pitchFamily="34" charset="-120"/>
              </a:rPr>
              <a:t>實務應用的</a:t>
            </a:r>
            <a:r>
              <a:rPr kumimoji="0" lang="zh-TW" altLang="en-US" sz="2800" dirty="0" smtClean="0">
                <a:solidFill>
                  <a:srgbClr val="C00000"/>
                </a:solidFill>
                <a:latin typeface="微軟正黑體" panose="020B0604030504040204" pitchFamily="34" charset="-120"/>
                <a:ea typeface="微軟正黑體" panose="020B0604030504040204" pitchFamily="34" charset="-120"/>
              </a:rPr>
              <a:t>傳統教育研究</a:t>
            </a:r>
            <a:endParaRPr lang="zh-TW" altLang="en-US" sz="2800" dirty="0"/>
          </a:p>
        </p:txBody>
      </p:sp>
      <p:sp>
        <p:nvSpPr>
          <p:cNvPr id="8" name="矩形 7"/>
          <p:cNvSpPr/>
          <p:nvPr/>
        </p:nvSpPr>
        <p:spPr>
          <a:xfrm>
            <a:off x="971600" y="1844824"/>
            <a:ext cx="7200800" cy="1815882"/>
          </a:xfrm>
          <a:prstGeom prst="rect">
            <a:avLst/>
          </a:prstGeom>
        </p:spPr>
        <p:txBody>
          <a:bodyPr wrap="square">
            <a:spAutoFit/>
          </a:bodyPr>
          <a:lstStyle/>
          <a:p>
            <a:r>
              <a:rPr kumimoji="0" lang="zh-TW" altLang="en-US" sz="2800" b="1" dirty="0" smtClean="0">
                <a:solidFill>
                  <a:srgbClr val="C00000"/>
                </a:solidFill>
                <a:latin typeface="微軟正黑體" panose="020B0604030504040204" pitchFamily="34" charset="-120"/>
                <a:ea typeface="微軟正黑體" panose="020B0604030504040204" pitchFamily="34" charset="-120"/>
              </a:rPr>
              <a:t>全體公民都應有增加知識的機會</a:t>
            </a:r>
            <a:endParaRPr kumimoji="0" lang="en-US" altLang="zh-TW" sz="2800" b="1" dirty="0" smtClean="0">
              <a:solidFill>
                <a:srgbClr val="C00000"/>
              </a:solidFill>
              <a:latin typeface="微軟正黑體" panose="020B0604030504040204" pitchFamily="34" charset="-120"/>
              <a:ea typeface="微軟正黑體" panose="020B0604030504040204" pitchFamily="34" charset="-120"/>
            </a:endParaRPr>
          </a:p>
          <a:p>
            <a:r>
              <a:rPr kumimoji="0" lang="zh-TW" altLang="en-US" sz="2800" b="1" dirty="0" smtClean="0">
                <a:solidFill>
                  <a:srgbClr val="7030A0"/>
                </a:solidFill>
                <a:latin typeface="微軟正黑體" panose="020B0604030504040204" pitchFamily="34" charset="-120"/>
                <a:ea typeface="微軟正黑體" panose="020B0604030504040204" pitchFamily="34" charset="-120"/>
              </a:rPr>
              <a:t>傳遞知識是大學教師每天都要做的事</a:t>
            </a:r>
            <a:endParaRPr kumimoji="0" lang="en-US" altLang="zh-TW" sz="2800" b="1" dirty="0" smtClean="0">
              <a:solidFill>
                <a:srgbClr val="7030A0"/>
              </a:solidFill>
              <a:latin typeface="微軟正黑體" panose="020B0604030504040204" pitchFamily="34" charset="-120"/>
              <a:ea typeface="微軟正黑體" panose="020B0604030504040204" pitchFamily="34" charset="-120"/>
            </a:endParaRPr>
          </a:p>
          <a:p>
            <a:r>
              <a:rPr kumimoji="0" lang="zh-TW" altLang="en-US" sz="2800" b="1" dirty="0" smtClean="0">
                <a:solidFill>
                  <a:srgbClr val="C00000"/>
                </a:solidFill>
                <a:latin typeface="微軟正黑體" panose="020B0604030504040204" pitchFamily="34" charset="-120"/>
                <a:ea typeface="微軟正黑體" panose="020B0604030504040204" pitchFamily="34" charset="-120"/>
              </a:rPr>
              <a:t>知識產生</a:t>
            </a:r>
            <a:r>
              <a:rPr kumimoji="0" lang="zh-TW" altLang="en-US" sz="2800" b="1" dirty="0" smtClean="0">
                <a:solidFill>
                  <a:srgbClr val="C00000"/>
                </a:solidFill>
                <a:latin typeface="微軟正黑體" panose="020B0604030504040204" pitchFamily="34" charset="-120"/>
                <a:ea typeface="微軟正黑體" panose="020B0604030504040204" pitchFamily="34" charset="-120"/>
              </a:rPr>
              <a:t>速率及數量</a:t>
            </a:r>
            <a:r>
              <a:rPr kumimoji="0" lang="zh-TW" altLang="en-US" sz="2800" b="1" dirty="0" smtClean="0">
                <a:solidFill>
                  <a:srgbClr val="C00000"/>
                </a:solidFill>
                <a:latin typeface="微軟正黑體" panose="020B0604030504040204" pitchFamily="34" charset="-120"/>
                <a:ea typeface="微軟正黑體" panose="020B0604030504040204" pitchFamily="34" charset="-120"/>
              </a:rPr>
              <a:t>來不及傳授</a:t>
            </a:r>
            <a:endParaRPr kumimoji="0" lang="en-US" altLang="zh-TW" sz="2800" b="1" dirty="0" smtClean="0">
              <a:solidFill>
                <a:srgbClr val="C00000"/>
              </a:solidFill>
              <a:latin typeface="微軟正黑體" panose="020B0604030504040204" pitchFamily="34" charset="-120"/>
              <a:ea typeface="微軟正黑體" panose="020B0604030504040204" pitchFamily="34" charset="-120"/>
            </a:endParaRPr>
          </a:p>
          <a:p>
            <a:r>
              <a:rPr kumimoji="0" lang="zh-TW" altLang="en-US" sz="2800" b="1" dirty="0">
                <a:solidFill>
                  <a:srgbClr val="7030A0"/>
                </a:solidFill>
                <a:latin typeface="微軟正黑體" panose="020B0604030504040204" pitchFamily="34" charset="-120"/>
                <a:ea typeface="微軟正黑體" panose="020B0604030504040204" pitchFamily="34" charset="-120"/>
              </a:rPr>
              <a:t>補充</a:t>
            </a:r>
            <a:r>
              <a:rPr kumimoji="0" lang="zh-TW" altLang="en-US" sz="2800" b="1" dirty="0" smtClean="0">
                <a:solidFill>
                  <a:srgbClr val="7030A0"/>
                </a:solidFill>
                <a:latin typeface="微軟正黑體" panose="020B0604030504040204" pitchFamily="34" charset="-120"/>
                <a:ea typeface="微軟正黑體" panose="020B0604030504040204" pitchFamily="34" charset="-120"/>
              </a:rPr>
              <a:t>知識與傳遞知識</a:t>
            </a:r>
            <a:r>
              <a:rPr kumimoji="0" lang="zh-TW" altLang="en-US" sz="2800" b="1" dirty="0">
                <a:solidFill>
                  <a:srgbClr val="7030A0"/>
                </a:solidFill>
                <a:latin typeface="微軟正黑體" panose="020B0604030504040204" pitchFamily="34" charset="-120"/>
                <a:ea typeface="微軟正黑體" panose="020B0604030504040204" pitchFamily="34" charset="-120"/>
              </a:rPr>
              <a:t>及其</a:t>
            </a:r>
            <a:r>
              <a:rPr kumimoji="0" lang="zh-TW" altLang="en-US" sz="2800" b="1" dirty="0" smtClean="0">
                <a:solidFill>
                  <a:srgbClr val="7030A0"/>
                </a:solidFill>
                <a:latin typeface="微軟正黑體" panose="020B0604030504040204" pitchFamily="34" charset="-120"/>
                <a:ea typeface="微軟正黑體" panose="020B0604030504040204" pitchFamily="34" charset="-120"/>
              </a:rPr>
              <a:t>研究分工</a:t>
            </a:r>
            <a:endParaRPr lang="zh-TW" altLang="en-US" dirty="0">
              <a:solidFill>
                <a:srgbClr val="7030A0"/>
              </a:solidFill>
            </a:endParaRPr>
          </a:p>
        </p:txBody>
      </p:sp>
    </p:spTree>
    <p:extLst>
      <p:ext uri="{BB962C8B-B14F-4D97-AF65-F5344CB8AC3E}">
        <p14:creationId xmlns:p14="http://schemas.microsoft.com/office/powerpoint/2010/main" xmlns="" val="9891189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457200" y="704088"/>
            <a:ext cx="8229600" cy="7086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kumimoji="0" lang="zh-TW" altLang="zh-TW" sz="4500" b="1" dirty="0" smtClean="0">
                <a:solidFill>
                  <a:srgbClr val="C00000"/>
                </a:solidFill>
                <a:latin typeface="微軟正黑體" panose="020B0604030504040204" pitchFamily="34" charset="-120"/>
                <a:ea typeface="微軟正黑體" panose="020B0604030504040204" pitchFamily="34" charset="-120"/>
              </a:rPr>
              <a:t>教學</a:t>
            </a:r>
            <a:r>
              <a:rPr kumimoji="0" lang="zh-TW" altLang="en-US" sz="4500" b="1" dirty="0" smtClean="0">
                <a:solidFill>
                  <a:srgbClr val="C00000"/>
                </a:solidFill>
                <a:latin typeface="微軟正黑體" panose="020B0604030504040204" pitchFamily="34" charset="-120"/>
                <a:ea typeface="微軟正黑體" panose="020B0604030504040204" pitchFamily="34" charset="-120"/>
              </a:rPr>
              <a:t>實務</a:t>
            </a:r>
            <a:r>
              <a:rPr kumimoji="0" lang="zh-TW" altLang="zh-TW" sz="4500" b="1" dirty="0" smtClean="0">
                <a:solidFill>
                  <a:srgbClr val="C00000"/>
                </a:solidFill>
                <a:latin typeface="微軟正黑體" panose="020B0604030504040204" pitchFamily="34" charset="-120"/>
                <a:ea typeface="微軟正黑體" panose="020B0604030504040204" pitchFamily="34" charset="-120"/>
              </a:rPr>
              <a:t>研究</a:t>
            </a:r>
            <a:r>
              <a:rPr kumimoji="0" lang="zh-TW" altLang="en-US" sz="4500" b="1" dirty="0">
                <a:solidFill>
                  <a:srgbClr val="C00000"/>
                </a:solidFill>
                <a:latin typeface="微軟正黑體" panose="020B0604030504040204" pitchFamily="34" charset="-120"/>
                <a:ea typeface="微軟正黑體" panose="020B0604030504040204" pitchFamily="34" charset="-120"/>
              </a:rPr>
              <a:t>內涵</a:t>
            </a:r>
          </a:p>
        </p:txBody>
      </p:sp>
      <p:sp>
        <p:nvSpPr>
          <p:cNvPr id="3" name="內容版面配置區 2"/>
          <p:cNvSpPr txBox="1">
            <a:spLocks/>
          </p:cNvSpPr>
          <p:nvPr/>
        </p:nvSpPr>
        <p:spPr>
          <a:xfrm>
            <a:off x="461978" y="2492896"/>
            <a:ext cx="8224822" cy="397444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fontAlgn="auto">
              <a:spcAft>
                <a:spcPts val="0"/>
              </a:spcAft>
              <a:buFont typeface="Wingdings" panose="05000000000000000000" pitchFamily="2" charset="2"/>
              <a:buChar char="l"/>
            </a:pPr>
            <a:r>
              <a:rPr kumimoji="0" lang="zh-TW" altLang="zh-TW" sz="2800" dirty="0" smtClean="0">
                <a:solidFill>
                  <a:schemeClr val="tx1"/>
                </a:solidFill>
                <a:latin typeface="微軟正黑體" panose="020B0604030504040204" pitchFamily="34" charset="-120"/>
                <a:ea typeface="微軟正黑體" panose="020B0604030504040204" pitchFamily="34" charset="-120"/>
              </a:rPr>
              <a:t>以</a:t>
            </a:r>
            <a:r>
              <a:rPr kumimoji="0" lang="zh-TW" altLang="zh-TW" sz="2800" dirty="0" smtClean="0">
                <a:solidFill>
                  <a:srgbClr val="7030A0"/>
                </a:solidFill>
                <a:latin typeface="微軟正黑體" panose="020B0604030504040204" pitchFamily="34" charset="-120"/>
                <a:ea typeface="微軟正黑體" panose="020B0604030504040204" pitchFamily="34" charset="-120"/>
              </a:rPr>
              <a:t>教學場域</a:t>
            </a:r>
            <a:r>
              <a:rPr kumimoji="0" lang="zh-TW" altLang="zh-TW" sz="2800" dirty="0" smtClean="0">
                <a:solidFill>
                  <a:schemeClr val="tx1"/>
                </a:solidFill>
                <a:latin typeface="微軟正黑體" panose="020B0604030504040204" pitchFamily="34" charset="-120"/>
                <a:ea typeface="微軟正黑體" panose="020B0604030504040204" pitchFamily="34" charset="-120"/>
              </a:rPr>
              <a:t>及</a:t>
            </a:r>
            <a:r>
              <a:rPr kumimoji="0" lang="zh-TW" altLang="zh-TW" sz="2800" dirty="0" smtClean="0">
                <a:solidFill>
                  <a:srgbClr val="7030A0"/>
                </a:solidFill>
                <a:latin typeface="微軟正黑體" panose="020B0604030504040204" pitchFamily="34" charset="-120"/>
                <a:ea typeface="微軟正黑體" panose="020B0604030504040204" pitchFamily="34" charset="-120"/>
              </a:rPr>
              <a:t>受教對象</a:t>
            </a:r>
            <a:r>
              <a:rPr kumimoji="0" lang="zh-TW" altLang="zh-TW" sz="2800" dirty="0" smtClean="0">
                <a:solidFill>
                  <a:schemeClr val="tx1"/>
                </a:solidFill>
                <a:latin typeface="微軟正黑體" panose="020B0604030504040204" pitchFamily="34" charset="-120"/>
                <a:ea typeface="微軟正黑體" panose="020B0604030504040204" pitchFamily="34" charset="-120"/>
              </a:rPr>
              <a:t>為研究</a:t>
            </a:r>
            <a:r>
              <a:rPr kumimoji="0" lang="zh-TW" altLang="zh-TW" sz="2800" dirty="0">
                <a:solidFill>
                  <a:schemeClr val="tx1"/>
                </a:solidFill>
                <a:latin typeface="微軟正黑體" panose="020B0604030504040204" pitchFamily="34" charset="-120"/>
                <a:ea typeface="微軟正黑體" panose="020B0604030504040204" pitchFamily="34" charset="-120"/>
              </a:rPr>
              <a:t>對象並對</a:t>
            </a:r>
            <a:r>
              <a:rPr kumimoji="0" lang="zh-TW" altLang="zh-TW" sz="2800" dirty="0" smtClean="0">
                <a:solidFill>
                  <a:schemeClr val="tx1"/>
                </a:solidFill>
                <a:latin typeface="微軟正黑體" panose="020B0604030504040204" pitchFamily="34" charset="-120"/>
                <a:ea typeface="微軟正黑體" panose="020B0604030504040204" pitchFamily="34" charset="-120"/>
              </a:rPr>
              <a:t>學習具有正面效益之應用研究</a:t>
            </a:r>
            <a:endParaRPr kumimoji="0" lang="en-US" altLang="zh-TW" sz="2800" dirty="0" smtClean="0">
              <a:solidFill>
                <a:schemeClr val="tx1"/>
              </a:solidFill>
              <a:latin typeface="微軟正黑體" panose="020B0604030504040204" pitchFamily="34" charset="-120"/>
              <a:ea typeface="微軟正黑體" panose="020B0604030504040204" pitchFamily="34" charset="-120"/>
            </a:endParaRPr>
          </a:p>
          <a:p>
            <a:pPr marL="457200" indent="-457200" algn="l" fontAlgn="auto">
              <a:spcAft>
                <a:spcPts val="0"/>
              </a:spcAft>
              <a:buFont typeface="Wingdings" panose="05000000000000000000" pitchFamily="2" charset="2"/>
              <a:buChar char="l"/>
            </a:pPr>
            <a:r>
              <a:rPr kumimoji="0" lang="zh-TW" altLang="zh-TW" sz="2800" dirty="0" smtClean="0">
                <a:solidFill>
                  <a:schemeClr val="tx1"/>
                </a:solidFill>
                <a:latin typeface="微軟正黑體" panose="020B0604030504040204" pitchFamily="34" charset="-120"/>
                <a:ea typeface="微軟正黑體" panose="020B0604030504040204" pitchFamily="34" charset="-120"/>
              </a:rPr>
              <a:t>以教學實踐與</a:t>
            </a:r>
            <a:r>
              <a:rPr kumimoji="0" lang="zh-TW" altLang="zh-TW" sz="2800" dirty="0" smtClean="0">
                <a:solidFill>
                  <a:srgbClr val="7030A0"/>
                </a:solidFill>
                <a:latin typeface="微軟正黑體" panose="020B0604030504040204" pitchFamily="34" charset="-120"/>
                <a:ea typeface="微軟正黑體" panose="020B0604030504040204" pitchFamily="34" charset="-120"/>
              </a:rPr>
              <a:t>學生</a:t>
            </a:r>
            <a:r>
              <a:rPr kumimoji="0" lang="zh-TW" altLang="zh-TW" sz="2800" dirty="0">
                <a:solidFill>
                  <a:srgbClr val="7030A0"/>
                </a:solidFill>
                <a:latin typeface="微軟正黑體" panose="020B0604030504040204" pitchFamily="34" charset="-120"/>
                <a:ea typeface="微軟正黑體" panose="020B0604030504040204" pitchFamily="34" charset="-120"/>
              </a:rPr>
              <a:t>學習成效</a:t>
            </a:r>
            <a:r>
              <a:rPr kumimoji="0" lang="zh-TW" altLang="zh-TW" sz="2800" dirty="0">
                <a:solidFill>
                  <a:schemeClr val="tx1"/>
                </a:solidFill>
                <a:latin typeface="微軟正黑體" panose="020B0604030504040204" pitchFamily="34" charset="-120"/>
                <a:ea typeface="微軟正黑體" panose="020B0604030504040204" pitchFamily="34" charset="-120"/>
              </a:rPr>
              <a:t>為主體</a:t>
            </a:r>
            <a:endParaRPr kumimoji="0" lang="en-US" altLang="zh-TW" sz="2800" dirty="0">
              <a:solidFill>
                <a:schemeClr val="tx1"/>
              </a:solidFill>
              <a:latin typeface="微軟正黑體" panose="020B0604030504040204" pitchFamily="34" charset="-120"/>
              <a:ea typeface="微軟正黑體" panose="020B0604030504040204" pitchFamily="34" charset="-120"/>
            </a:endParaRPr>
          </a:p>
          <a:p>
            <a:pPr marL="457200" indent="-457200" algn="l" fontAlgn="auto">
              <a:spcAft>
                <a:spcPts val="0"/>
              </a:spcAft>
              <a:buFont typeface="Wingdings" panose="05000000000000000000" pitchFamily="2" charset="2"/>
              <a:buChar char="l"/>
            </a:pPr>
            <a:r>
              <a:rPr kumimoji="0" lang="zh-TW" altLang="zh-TW" sz="2800" dirty="0" smtClean="0">
                <a:solidFill>
                  <a:schemeClr val="tx1"/>
                </a:solidFill>
                <a:latin typeface="微軟正黑體" panose="020B0604030504040204" pitchFamily="34" charset="-120"/>
                <a:ea typeface="微軟正黑體" panose="020B0604030504040204" pitchFamily="34" charset="-120"/>
              </a:rPr>
              <a:t>研究成果應展現教學教學設計、</a:t>
            </a:r>
            <a:r>
              <a:rPr kumimoji="0" lang="zh-TW" altLang="zh-TW" sz="2800" dirty="0">
                <a:solidFill>
                  <a:schemeClr val="tx1"/>
                </a:solidFill>
                <a:latin typeface="微軟正黑體" panose="020B0604030504040204" pitchFamily="34" charset="-120"/>
                <a:ea typeface="微軟正黑體" panose="020B0604030504040204" pitchFamily="34" charset="-120"/>
              </a:rPr>
              <a:t>教學</a:t>
            </a:r>
            <a:r>
              <a:rPr kumimoji="0" lang="zh-TW" altLang="zh-TW" sz="2800" dirty="0" smtClean="0">
                <a:solidFill>
                  <a:schemeClr val="tx1"/>
                </a:solidFill>
                <a:latin typeface="微軟正黑體" panose="020B0604030504040204" pitchFamily="34" charset="-120"/>
                <a:ea typeface="微軟正黑體" panose="020B0604030504040204" pitchFamily="34" charset="-120"/>
              </a:rPr>
              <a:t>策略及教學方法之改進、教材或教學媒體之發展製作、學生表現及回饋或學習成效評估</a:t>
            </a:r>
            <a:r>
              <a:rPr kumimoji="0" lang="zh-TW" altLang="zh-TW" sz="2800" dirty="0">
                <a:solidFill>
                  <a:schemeClr val="tx1"/>
                </a:solidFill>
                <a:latin typeface="微軟正黑體" panose="020B0604030504040204" pitchFamily="34" charset="-120"/>
                <a:ea typeface="微軟正黑體" panose="020B0604030504040204" pitchFamily="34" charset="-120"/>
              </a:rPr>
              <a:t>等教學有關之</a:t>
            </a:r>
            <a:r>
              <a:rPr kumimoji="0" lang="zh-TW" altLang="zh-TW" sz="2800" dirty="0" smtClean="0">
                <a:solidFill>
                  <a:schemeClr val="tx1"/>
                </a:solidFill>
                <a:latin typeface="微軟正黑體" panose="020B0604030504040204" pitchFamily="34" charset="-120"/>
                <a:ea typeface="微軟正黑體" panose="020B0604030504040204" pitchFamily="34" charset="-120"/>
              </a:rPr>
              <a:t>原創性研究</a:t>
            </a:r>
            <a:endParaRPr kumimoji="0" lang="en-US" altLang="zh-TW" sz="2800" dirty="0" smtClean="0">
              <a:solidFill>
                <a:schemeClr val="tx1"/>
              </a:solidFill>
              <a:latin typeface="微軟正黑體" panose="020B0604030504040204" pitchFamily="34" charset="-120"/>
              <a:ea typeface="微軟正黑體" panose="020B0604030504040204" pitchFamily="34" charset="-120"/>
            </a:endParaRPr>
          </a:p>
          <a:p>
            <a:pPr marL="1436688" algn="l" fontAlgn="auto">
              <a:spcBef>
                <a:spcPts val="0"/>
              </a:spcBef>
              <a:spcAft>
                <a:spcPts val="0"/>
              </a:spcAft>
            </a:pPr>
            <a:endParaRPr kumimoji="0" lang="en-US" altLang="zh-TW" dirty="0" smtClean="0">
              <a:solidFill>
                <a:schemeClr val="tx1"/>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pPr>
              <a:defRPr/>
            </a:pPr>
            <a:fld id="{F4E57BBC-9003-4519-8174-1434CED4F41A}" type="slidenum">
              <a:rPr lang="zh-TW" altLang="en-US" smtClean="0"/>
              <a:pPr>
                <a:defRPr/>
              </a:pPr>
              <a:t>33</a:t>
            </a:fld>
            <a:endParaRPr lang="zh-TW" altLang="en-US"/>
          </a:p>
        </p:txBody>
      </p:sp>
      <p:sp>
        <p:nvSpPr>
          <p:cNvPr id="5" name="標題 1"/>
          <p:cNvSpPr txBox="1">
            <a:spLocks/>
          </p:cNvSpPr>
          <p:nvPr/>
        </p:nvSpPr>
        <p:spPr>
          <a:xfrm>
            <a:off x="744442" y="5798560"/>
            <a:ext cx="3952687" cy="642376"/>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kumimoji="0" lang="zh-TW" altLang="zh-TW" sz="3600" dirty="0" smtClean="0">
                <a:solidFill>
                  <a:srgbClr val="7030A0"/>
                </a:solidFill>
                <a:latin typeface="微軟正黑體" panose="020B0604030504040204" pitchFamily="34" charset="-120"/>
                <a:ea typeface="微軟正黑體" panose="020B0604030504040204" pitchFamily="34" charset="-120"/>
              </a:rPr>
              <a:t>教學</a:t>
            </a:r>
            <a:r>
              <a:rPr kumimoji="0" lang="zh-TW" altLang="en-US" sz="3600" dirty="0" smtClean="0">
                <a:solidFill>
                  <a:srgbClr val="7030A0"/>
                </a:solidFill>
                <a:latin typeface="微軟正黑體" panose="020B0604030504040204" pitchFamily="34" charset="-120"/>
                <a:ea typeface="微軟正黑體" panose="020B0604030504040204" pitchFamily="34" charset="-120"/>
              </a:rPr>
              <a:t>實務</a:t>
            </a:r>
            <a:r>
              <a:rPr kumimoji="0" lang="zh-TW" altLang="zh-TW" sz="3600" dirty="0" smtClean="0">
                <a:solidFill>
                  <a:srgbClr val="7030A0"/>
                </a:solidFill>
                <a:latin typeface="微軟正黑體" panose="020B0604030504040204" pitchFamily="34" charset="-120"/>
                <a:ea typeface="微軟正黑體" panose="020B0604030504040204" pitchFamily="34" charset="-120"/>
              </a:rPr>
              <a:t>研究</a:t>
            </a:r>
            <a:r>
              <a:rPr kumimoji="0" lang="zh-TW" altLang="en-US" sz="3600" dirty="0" smtClean="0">
                <a:solidFill>
                  <a:srgbClr val="7030A0"/>
                </a:solidFill>
                <a:latin typeface="微軟正黑體" panose="020B0604030504040204" pitchFamily="34" charset="-120"/>
                <a:ea typeface="微軟正黑體" panose="020B0604030504040204" pitchFamily="34" charset="-120"/>
              </a:rPr>
              <a:t>報告</a:t>
            </a:r>
            <a:endParaRPr lang="zh-TW" altLang="en-US" sz="3600" dirty="0">
              <a:solidFill>
                <a:srgbClr val="7030A0"/>
              </a:solidFill>
            </a:endParaRPr>
          </a:p>
        </p:txBody>
      </p:sp>
      <p:sp>
        <p:nvSpPr>
          <p:cNvPr id="6" name="標題 1"/>
          <p:cNvSpPr txBox="1">
            <a:spLocks/>
          </p:cNvSpPr>
          <p:nvPr/>
        </p:nvSpPr>
        <p:spPr>
          <a:xfrm>
            <a:off x="4738659" y="5817053"/>
            <a:ext cx="792088" cy="582820"/>
          </a:xfrm>
          <a:prstGeom prst="rect">
            <a:avLst/>
          </a:prstGeom>
        </p:spPr>
        <p:txBody>
          <a:bodyPr vert="vert"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kumimoji="0" lang="zh-TW" altLang="en-US" sz="3600" b="1" dirty="0" smtClean="0">
                <a:solidFill>
                  <a:srgbClr val="C00000"/>
                </a:solidFill>
                <a:latin typeface="新細明體"/>
                <a:ea typeface="新細明體"/>
              </a:rPr>
              <a:t>∪</a:t>
            </a:r>
            <a:endParaRPr lang="zh-TW" altLang="en-US" sz="3600" b="1" dirty="0"/>
          </a:p>
        </p:txBody>
      </p:sp>
      <p:sp>
        <p:nvSpPr>
          <p:cNvPr id="7" name="標題 1"/>
          <p:cNvSpPr txBox="1">
            <a:spLocks/>
          </p:cNvSpPr>
          <p:nvPr/>
        </p:nvSpPr>
        <p:spPr>
          <a:xfrm>
            <a:off x="5767536" y="5798560"/>
            <a:ext cx="2170584" cy="642376"/>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kumimoji="0" lang="zh-TW" altLang="en-US" sz="3600" dirty="0" smtClean="0">
                <a:solidFill>
                  <a:srgbClr val="7030A0"/>
                </a:solidFill>
                <a:latin typeface="微軟正黑體" panose="020B0604030504040204" pitchFamily="34" charset="-120"/>
                <a:ea typeface="微軟正黑體" panose="020B0604030504040204" pitchFamily="34" charset="-120"/>
              </a:rPr>
              <a:t>專門著作</a:t>
            </a:r>
            <a:endParaRPr lang="zh-TW" altLang="en-US" sz="3600" dirty="0">
              <a:solidFill>
                <a:srgbClr val="7030A0"/>
              </a:solidFill>
            </a:endParaRPr>
          </a:p>
        </p:txBody>
      </p:sp>
      <p:sp>
        <p:nvSpPr>
          <p:cNvPr id="8" name="標題 1"/>
          <p:cNvSpPr txBox="1">
            <a:spLocks/>
          </p:cNvSpPr>
          <p:nvPr/>
        </p:nvSpPr>
        <p:spPr>
          <a:xfrm>
            <a:off x="582329" y="1601097"/>
            <a:ext cx="8229600" cy="7086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kumimoji="0" lang="zh-TW" altLang="en-US" sz="4000" b="1" dirty="0">
                <a:solidFill>
                  <a:srgbClr val="7030A0"/>
                </a:solidFill>
                <a:latin typeface="微軟正黑體" panose="020B0604030504040204" pitchFamily="34" charset="-120"/>
                <a:ea typeface="微軟正黑體" panose="020B0604030504040204" pitchFamily="34" charset="-120"/>
              </a:rPr>
              <a:t>知其然且知所以然的教學</a:t>
            </a:r>
          </a:p>
        </p:txBody>
      </p:sp>
    </p:spTree>
    <p:extLst>
      <p:ext uri="{BB962C8B-B14F-4D97-AF65-F5344CB8AC3E}">
        <p14:creationId xmlns:p14="http://schemas.microsoft.com/office/powerpoint/2010/main" xmlns="" val="31739437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txBox="1">
            <a:spLocks/>
          </p:cNvSpPr>
          <p:nvPr/>
        </p:nvSpPr>
        <p:spPr>
          <a:xfrm>
            <a:off x="430989" y="836712"/>
            <a:ext cx="8229600" cy="7086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kumimoji="0" lang="zh-TW" altLang="zh-TW" sz="4500" b="1" dirty="0" smtClean="0">
                <a:solidFill>
                  <a:srgbClr val="C00000"/>
                </a:solidFill>
                <a:latin typeface="微軟正黑體" panose="020B0604030504040204" pitchFamily="34" charset="-120"/>
                <a:ea typeface="微軟正黑體" panose="020B0604030504040204" pitchFamily="34" charset="-120"/>
              </a:rPr>
              <a:t>教學</a:t>
            </a:r>
            <a:r>
              <a:rPr kumimoji="0" lang="zh-TW" altLang="en-US" sz="4500" b="1" dirty="0">
                <a:solidFill>
                  <a:srgbClr val="C00000"/>
                </a:solidFill>
                <a:latin typeface="微軟正黑體" panose="020B0604030504040204" pitchFamily="34" charset="-120"/>
                <a:ea typeface="微軟正黑體" panose="020B0604030504040204" pitchFamily="34" charset="-120"/>
              </a:rPr>
              <a:t>實務</a:t>
            </a:r>
            <a:r>
              <a:rPr kumimoji="0" lang="zh-TW" altLang="zh-TW" sz="4500" b="1" dirty="0" smtClean="0">
                <a:solidFill>
                  <a:srgbClr val="C00000"/>
                </a:solidFill>
                <a:latin typeface="微軟正黑體" panose="020B0604030504040204" pitchFamily="34" charset="-120"/>
                <a:ea typeface="微軟正黑體" panose="020B0604030504040204" pitchFamily="34" charset="-120"/>
              </a:rPr>
              <a:t>研究</a:t>
            </a:r>
            <a:r>
              <a:rPr kumimoji="0" lang="zh-TW" altLang="en-US" sz="4500" b="1" dirty="0">
                <a:solidFill>
                  <a:srgbClr val="C00000"/>
                </a:solidFill>
                <a:latin typeface="微軟正黑體" panose="020B0604030504040204" pitchFamily="34" charset="-120"/>
                <a:ea typeface="微軟正黑體" panose="020B0604030504040204" pitchFamily="34" charset="-120"/>
              </a:rPr>
              <a:t>專業</a:t>
            </a:r>
            <a:endParaRPr lang="zh-TW" altLang="en-US" sz="4800" dirty="0"/>
          </a:p>
        </p:txBody>
      </p:sp>
      <p:sp>
        <p:nvSpPr>
          <p:cNvPr id="3" name="內容版面配置區 2"/>
          <p:cNvSpPr txBox="1">
            <a:spLocks/>
          </p:cNvSpPr>
          <p:nvPr/>
        </p:nvSpPr>
        <p:spPr>
          <a:xfrm>
            <a:off x="457200" y="1935480"/>
            <a:ext cx="8229600" cy="47338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fontAlgn="auto">
              <a:spcAft>
                <a:spcPts val="0"/>
              </a:spcAft>
              <a:buFont typeface="Arial" panose="020B0604020202020204" pitchFamily="34" charset="0"/>
              <a:buChar char="•"/>
            </a:pPr>
            <a:endParaRPr kumimoji="0" lang="en-US" altLang="zh-TW" dirty="0" smtClean="0">
              <a:solidFill>
                <a:schemeClr val="tx1"/>
              </a:solidFill>
            </a:endParaRPr>
          </a:p>
        </p:txBody>
      </p:sp>
      <p:graphicFrame>
        <p:nvGraphicFramePr>
          <p:cNvPr id="6" name="資料庫圖表 5"/>
          <p:cNvGraphicFramePr/>
          <p:nvPr>
            <p:extLst>
              <p:ext uri="{D42A27DB-BD31-4B8C-83A1-F6EECF244321}">
                <p14:modId xmlns:p14="http://schemas.microsoft.com/office/powerpoint/2010/main" xmlns="" val="1395640841"/>
              </p:ext>
            </p:extLst>
          </p:nvPr>
        </p:nvGraphicFramePr>
        <p:xfrm>
          <a:off x="609600" y="1935480"/>
          <a:ext cx="7920880" cy="2573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物件 3"/>
          <p:cNvGraphicFramePr>
            <a:graphicFrameLocks noChangeAspect="1"/>
          </p:cNvGraphicFramePr>
          <p:nvPr>
            <p:extLst>
              <p:ext uri="{D42A27DB-BD31-4B8C-83A1-F6EECF244321}">
                <p14:modId xmlns:p14="http://schemas.microsoft.com/office/powerpoint/2010/main" xmlns="" val="190340509"/>
              </p:ext>
            </p:extLst>
          </p:nvPr>
        </p:nvGraphicFramePr>
        <p:xfrm>
          <a:off x="2349482" y="4653136"/>
          <a:ext cx="4392613" cy="1800225"/>
        </p:xfrm>
        <a:graphic>
          <a:graphicData uri="http://schemas.openxmlformats.org/presentationml/2006/ole">
            <p:oleObj spid="_x0000_s38974" name="工作表" r:id="rId8" imgW="2524141" imgH="1133451" progId="Excel.Sheet.12">
              <p:embed/>
            </p:oleObj>
          </a:graphicData>
        </a:graphic>
      </p:graphicFrame>
      <p:sp>
        <p:nvSpPr>
          <p:cNvPr id="5" name="投影片編號版面配置區 4"/>
          <p:cNvSpPr>
            <a:spLocks noGrp="1"/>
          </p:cNvSpPr>
          <p:nvPr>
            <p:ph type="sldNum" sz="quarter" idx="12"/>
          </p:nvPr>
        </p:nvSpPr>
        <p:spPr/>
        <p:txBody>
          <a:bodyPr/>
          <a:lstStyle/>
          <a:p>
            <a:pPr>
              <a:defRPr/>
            </a:pPr>
            <a:fld id="{F4E57BBC-9003-4519-8174-1434CED4F41A}" type="slidenum">
              <a:rPr lang="zh-TW" altLang="en-US" smtClean="0"/>
              <a:pPr>
                <a:defRPr/>
              </a:pPr>
              <a:t>34</a:t>
            </a:fld>
            <a:endParaRPr lang="zh-TW" altLang="en-US"/>
          </a:p>
        </p:txBody>
      </p:sp>
    </p:spTree>
    <p:extLst>
      <p:ext uri="{BB962C8B-B14F-4D97-AF65-F5344CB8AC3E}">
        <p14:creationId xmlns:p14="http://schemas.microsoft.com/office/powerpoint/2010/main" xmlns="" val="15512813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457200" y="704088"/>
            <a:ext cx="8229600" cy="7086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kumimoji="0" lang="zh-TW" altLang="zh-TW" sz="4000" b="1" dirty="0" smtClean="0">
                <a:solidFill>
                  <a:srgbClr val="C00000"/>
                </a:solidFill>
                <a:latin typeface="微軟正黑體" panose="020B0604030504040204" pitchFamily="34" charset="-120"/>
                <a:ea typeface="微軟正黑體" panose="020B0604030504040204" pitchFamily="34" charset="-120"/>
              </a:rPr>
              <a:t>教學</a:t>
            </a:r>
            <a:r>
              <a:rPr kumimoji="0" lang="zh-TW" altLang="en-US" sz="4000" b="1" dirty="0" smtClean="0">
                <a:solidFill>
                  <a:srgbClr val="C00000"/>
                </a:solidFill>
                <a:latin typeface="微軟正黑體" panose="020B0604030504040204" pitchFamily="34" charset="-120"/>
                <a:ea typeface="微軟正黑體" panose="020B0604030504040204" pitchFamily="34" charset="-120"/>
              </a:rPr>
              <a:t>實務</a:t>
            </a:r>
            <a:r>
              <a:rPr kumimoji="0" lang="zh-TW" altLang="zh-TW" sz="4000" b="1" dirty="0" smtClean="0">
                <a:solidFill>
                  <a:srgbClr val="C00000"/>
                </a:solidFill>
                <a:latin typeface="微軟正黑體" panose="020B0604030504040204" pitchFamily="34" charset="-120"/>
                <a:ea typeface="微軟正黑體" panose="020B0604030504040204" pitchFamily="34" charset="-120"/>
              </a:rPr>
              <a:t>研究</a:t>
            </a:r>
            <a:r>
              <a:rPr kumimoji="0" lang="zh-TW" altLang="en-US" sz="4000" b="1" dirty="0" smtClean="0">
                <a:solidFill>
                  <a:srgbClr val="C00000"/>
                </a:solidFill>
                <a:latin typeface="微軟正黑體" panose="020B0604030504040204" pitchFamily="34" charset="-120"/>
                <a:ea typeface="微軟正黑體" panose="020B0604030504040204" pitchFamily="34" charset="-120"/>
              </a:rPr>
              <a:t>的系統示意</a:t>
            </a:r>
            <a:endParaRPr kumimoji="0" lang="zh-TW" altLang="en-US" sz="4000" b="1" dirty="0">
              <a:solidFill>
                <a:srgbClr val="C00000"/>
              </a:solidFill>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pPr>
              <a:defRPr/>
            </a:pPr>
            <a:fld id="{F4E57BBC-9003-4519-8174-1434CED4F41A}" type="slidenum">
              <a:rPr lang="zh-TW" altLang="en-US" smtClean="0"/>
              <a:pPr>
                <a:defRPr/>
              </a:pPr>
              <a:t>35</a:t>
            </a:fld>
            <a:endParaRPr lang="zh-TW" altLang="en-US"/>
          </a:p>
        </p:txBody>
      </p:sp>
      <p:sp>
        <p:nvSpPr>
          <p:cNvPr id="6" name="標題 1"/>
          <p:cNvSpPr txBox="1">
            <a:spLocks/>
          </p:cNvSpPr>
          <p:nvPr/>
        </p:nvSpPr>
        <p:spPr>
          <a:xfrm>
            <a:off x="611560" y="5733256"/>
            <a:ext cx="7992888" cy="642376"/>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kumimoji="0" lang="en-US" altLang="zh-TW" sz="2800" dirty="0" smtClean="0">
                <a:solidFill>
                  <a:srgbClr val="C00000"/>
                </a:solidFill>
                <a:latin typeface="微軟正黑體" panose="020B0604030504040204" pitchFamily="34" charset="-120"/>
                <a:ea typeface="微軟正黑體" panose="020B0604030504040204" pitchFamily="34" charset="-120"/>
              </a:rPr>
              <a:t>Ps.</a:t>
            </a:r>
            <a:r>
              <a:rPr kumimoji="0" lang="zh-TW" altLang="zh-TW" sz="2800" dirty="0" smtClean="0">
                <a:solidFill>
                  <a:srgbClr val="C00000"/>
                </a:solidFill>
                <a:latin typeface="微軟正黑體" panose="020B0604030504040204" pitchFamily="34" charset="-120"/>
                <a:ea typeface="微軟正黑體" panose="020B0604030504040204" pitchFamily="34" charset="-120"/>
              </a:rPr>
              <a:t>教學</a:t>
            </a:r>
            <a:r>
              <a:rPr kumimoji="0" lang="zh-TW" altLang="en-US" sz="2800" dirty="0" smtClean="0">
                <a:solidFill>
                  <a:srgbClr val="C00000"/>
                </a:solidFill>
                <a:latin typeface="微軟正黑體" panose="020B0604030504040204" pitchFamily="34" charset="-120"/>
                <a:ea typeface="微軟正黑體" panose="020B0604030504040204" pitchFamily="34" charset="-120"/>
              </a:rPr>
              <a:t>實務</a:t>
            </a:r>
            <a:r>
              <a:rPr kumimoji="0" lang="zh-TW" altLang="zh-TW" sz="2800" dirty="0" smtClean="0">
                <a:solidFill>
                  <a:srgbClr val="C00000"/>
                </a:solidFill>
                <a:latin typeface="微軟正黑體" panose="020B0604030504040204" pitchFamily="34" charset="-120"/>
                <a:ea typeface="微軟正黑體" panose="020B0604030504040204" pitchFamily="34" charset="-120"/>
              </a:rPr>
              <a:t>研究</a:t>
            </a:r>
            <a:r>
              <a:rPr kumimoji="0" lang="zh-TW" altLang="en-US" sz="2800" dirty="0">
                <a:solidFill>
                  <a:srgbClr val="C00000"/>
                </a:solidFill>
                <a:latin typeface="微軟正黑體" panose="020B0604030504040204" pitchFamily="34" charset="-120"/>
                <a:ea typeface="微軟正黑體" panose="020B0604030504040204" pitchFamily="34" charset="-120"/>
              </a:rPr>
              <a:t>包含既有的實務</a:t>
            </a:r>
            <a:r>
              <a:rPr kumimoji="0" lang="zh-TW" altLang="en-US" sz="2800" dirty="0" smtClean="0">
                <a:solidFill>
                  <a:srgbClr val="C00000"/>
                </a:solidFill>
                <a:latin typeface="微軟正黑體" panose="020B0604030504040204" pitchFamily="34" charset="-120"/>
                <a:ea typeface="微軟正黑體" panose="020B0604030504040204" pitchFamily="34" charset="-120"/>
              </a:rPr>
              <a:t>應用</a:t>
            </a:r>
            <a:r>
              <a:rPr kumimoji="0" lang="zh-TW" altLang="en-US" sz="2800" dirty="0">
                <a:solidFill>
                  <a:srgbClr val="C00000"/>
                </a:solidFill>
                <a:latin typeface="微軟正黑體" panose="020B0604030504040204" pitchFamily="34" charset="-120"/>
                <a:ea typeface="微軟正黑體" panose="020B0604030504040204" pitchFamily="34" charset="-120"/>
              </a:rPr>
              <a:t>之</a:t>
            </a:r>
            <a:r>
              <a:rPr kumimoji="0" lang="zh-TW" altLang="en-US" sz="2800" dirty="0" smtClean="0">
                <a:solidFill>
                  <a:srgbClr val="C00000"/>
                </a:solidFill>
                <a:latin typeface="微軟正黑體" panose="020B0604030504040204" pitchFamily="34" charset="-120"/>
                <a:ea typeface="微軟正黑體" panose="020B0604030504040204" pitchFamily="34" charset="-120"/>
              </a:rPr>
              <a:t>教育研究</a:t>
            </a:r>
            <a:endParaRPr lang="zh-TW" altLang="en-US" sz="2800" dirty="0"/>
          </a:p>
        </p:txBody>
      </p:sp>
      <p:graphicFrame>
        <p:nvGraphicFramePr>
          <p:cNvPr id="4" name="物件 3"/>
          <p:cNvGraphicFramePr>
            <a:graphicFrameLocks noChangeAspect="1"/>
          </p:cNvGraphicFramePr>
          <p:nvPr>
            <p:extLst>
              <p:ext uri="{D42A27DB-BD31-4B8C-83A1-F6EECF244321}">
                <p14:modId xmlns:p14="http://schemas.microsoft.com/office/powerpoint/2010/main" xmlns="" val="1430107234"/>
              </p:ext>
            </p:extLst>
          </p:nvPr>
        </p:nvGraphicFramePr>
        <p:xfrm>
          <a:off x="611560" y="1556792"/>
          <a:ext cx="7920880" cy="4176464"/>
        </p:xfrm>
        <a:graphic>
          <a:graphicData uri="http://schemas.openxmlformats.org/presentationml/2006/ole">
            <p:oleObj spid="_x0000_s39998" name="工作表" r:id="rId3" imgW="6515052" imgH="3352845" progId="Excel.Sheet.12">
              <p:embed/>
            </p:oleObj>
          </a:graphicData>
        </a:graphic>
      </p:graphicFrame>
    </p:spTree>
    <p:extLst>
      <p:ext uri="{BB962C8B-B14F-4D97-AF65-F5344CB8AC3E}">
        <p14:creationId xmlns:p14="http://schemas.microsoft.com/office/powerpoint/2010/main" xmlns="" val="26764168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571512" y="66431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kumimoji="0" lang="zh-TW" altLang="zh-TW" sz="4500" dirty="0" smtClean="0">
                <a:solidFill>
                  <a:srgbClr val="C00000"/>
                </a:solidFill>
                <a:latin typeface="微軟正黑體" panose="020B0604030504040204" pitchFamily="34" charset="-120"/>
                <a:ea typeface="微軟正黑體" panose="020B0604030504040204" pitchFamily="34" charset="-120"/>
              </a:rPr>
              <a:t>教學</a:t>
            </a:r>
            <a:r>
              <a:rPr kumimoji="0" lang="zh-TW" altLang="en-US" sz="4500" dirty="0" smtClean="0">
                <a:solidFill>
                  <a:srgbClr val="C00000"/>
                </a:solidFill>
                <a:latin typeface="微軟正黑體" panose="020B0604030504040204" pitchFamily="34" charset="-120"/>
                <a:ea typeface="微軟正黑體" panose="020B0604030504040204" pitchFamily="34" charset="-120"/>
              </a:rPr>
              <a:t>實務</a:t>
            </a:r>
            <a:r>
              <a:rPr kumimoji="0" lang="zh-TW" altLang="zh-TW" sz="4500" dirty="0" smtClean="0">
                <a:solidFill>
                  <a:srgbClr val="C00000"/>
                </a:solidFill>
                <a:latin typeface="微軟正黑體" panose="020B0604030504040204" pitchFamily="34" charset="-120"/>
                <a:ea typeface="微軟正黑體" panose="020B0604030504040204" pitchFamily="34" charset="-120"/>
              </a:rPr>
              <a:t>研究</a:t>
            </a:r>
            <a:r>
              <a:rPr kumimoji="0" lang="zh-TW" altLang="en-US" sz="4500" dirty="0" smtClean="0">
                <a:solidFill>
                  <a:srgbClr val="C00000"/>
                </a:solidFill>
                <a:latin typeface="微軟正黑體" panose="020B0604030504040204" pitchFamily="34" charset="-120"/>
                <a:ea typeface="微軟正黑體" panose="020B0604030504040204" pitchFamily="34" charset="-120"/>
              </a:rPr>
              <a:t>之分類</a:t>
            </a:r>
            <a:endParaRPr kumimoji="0" lang="zh-TW" altLang="en-US" sz="45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p:cNvSpPr txBox="1">
            <a:spLocks/>
          </p:cNvSpPr>
          <p:nvPr/>
        </p:nvSpPr>
        <p:spPr>
          <a:xfrm>
            <a:off x="457200" y="1935480"/>
            <a:ext cx="8229600" cy="4229824"/>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fontAlgn="auto">
              <a:spcAft>
                <a:spcPts val="0"/>
              </a:spcAft>
              <a:buFont typeface="Wingdings" panose="05000000000000000000" pitchFamily="2" charset="2"/>
              <a:buChar char="l"/>
            </a:pPr>
            <a:r>
              <a:rPr kumimoji="0" lang="zh-TW" altLang="en-US" sz="2800" b="1" dirty="0" smtClean="0">
                <a:solidFill>
                  <a:schemeClr val="tx1"/>
                </a:solidFill>
                <a:latin typeface="微軟正黑體" panose="020B0604030504040204" pitchFamily="34" charset="-120"/>
                <a:ea typeface="微軟正黑體" panose="020B0604030504040204" pitchFamily="34" charset="-120"/>
              </a:rPr>
              <a:t>總體</a:t>
            </a:r>
            <a:r>
              <a:rPr kumimoji="0" lang="en-US" altLang="zh-TW" sz="2800" b="1" dirty="0" smtClean="0">
                <a:solidFill>
                  <a:schemeClr val="tx1"/>
                </a:solidFill>
                <a:latin typeface="微軟正黑體" panose="020B0604030504040204" pitchFamily="34" charset="-120"/>
                <a:ea typeface="微軟正黑體" panose="020B0604030504040204" pitchFamily="34" charset="-120"/>
              </a:rPr>
              <a:t>(</a:t>
            </a:r>
            <a:r>
              <a:rPr kumimoji="0" lang="zh-TW" altLang="zh-TW" sz="2800" b="1" dirty="0" smtClean="0">
                <a:solidFill>
                  <a:schemeClr val="tx1"/>
                </a:solidFill>
                <a:latin typeface="微軟正黑體" panose="020B0604030504040204" pitchFamily="34" charset="-120"/>
                <a:ea typeface="微軟正黑體" panose="020B0604030504040204" pitchFamily="34" charset="-120"/>
              </a:rPr>
              <a:t>場域總體</a:t>
            </a:r>
            <a:r>
              <a:rPr kumimoji="0" lang="en-US" altLang="zh-TW" sz="2800" b="1" dirty="0" smtClean="0">
                <a:solidFill>
                  <a:schemeClr val="tx1"/>
                </a:solidFill>
                <a:latin typeface="微軟正黑體" panose="020B0604030504040204" pitchFamily="34" charset="-120"/>
                <a:ea typeface="微軟正黑體" panose="020B0604030504040204" pitchFamily="34" charset="-120"/>
              </a:rPr>
              <a:t>)</a:t>
            </a:r>
            <a:r>
              <a:rPr kumimoji="0" lang="zh-TW" altLang="zh-TW" sz="2800" b="1" dirty="0" smtClean="0">
                <a:solidFill>
                  <a:schemeClr val="tx1"/>
                </a:solidFill>
                <a:latin typeface="微軟正黑體" panose="020B0604030504040204" pitchFamily="34" charset="-120"/>
                <a:ea typeface="微軟正黑體" panose="020B0604030504040204" pitchFamily="34" charset="-120"/>
              </a:rPr>
              <a:t>類</a:t>
            </a:r>
            <a:r>
              <a:rPr kumimoji="0" lang="zh-TW" altLang="zh-TW" sz="2800" dirty="0" smtClean="0">
                <a:solidFill>
                  <a:schemeClr val="tx1"/>
                </a:solidFill>
                <a:latin typeface="微軟正黑體" panose="020B0604030504040204" pitchFamily="34" charset="-120"/>
                <a:ea typeface="微軟正黑體" panose="020B0604030504040204" pitchFamily="34" charset="-120"/>
              </a:rPr>
              <a:t>。教學場域學習有關之</a:t>
            </a:r>
            <a:r>
              <a:rPr kumimoji="0" lang="zh-TW" altLang="zh-TW" sz="2800" dirty="0">
                <a:solidFill>
                  <a:schemeClr val="tx1"/>
                </a:solidFill>
                <a:latin typeface="微軟正黑體" panose="020B0604030504040204" pitchFamily="34" charset="-120"/>
                <a:ea typeface="微軟正黑體" panose="020B0604030504040204" pitchFamily="34" charset="-120"/>
              </a:rPr>
              <a:t>總體分析</a:t>
            </a:r>
            <a:r>
              <a:rPr kumimoji="0" lang="zh-TW" altLang="zh-TW" sz="2800" dirty="0" smtClean="0">
                <a:solidFill>
                  <a:schemeClr val="tx1"/>
                </a:solidFill>
                <a:latin typeface="微軟正黑體" panose="020B0604030504040204" pitchFamily="34" charset="-120"/>
                <a:ea typeface="微軟正黑體" panose="020B0604030504040204" pitchFamily="34" charset="-120"/>
              </a:rPr>
              <a:t>或</a:t>
            </a:r>
            <a:endParaRPr kumimoji="0" lang="en-US" altLang="zh-TW" sz="2800" dirty="0" smtClean="0">
              <a:solidFill>
                <a:schemeClr val="tx1"/>
              </a:solidFill>
              <a:latin typeface="微軟正黑體" panose="020B0604030504040204" pitchFamily="34" charset="-120"/>
              <a:ea typeface="微軟正黑體" panose="020B0604030504040204" pitchFamily="34" charset="-120"/>
            </a:endParaRPr>
          </a:p>
          <a:p>
            <a:pPr marL="3411538" algn="l" fontAlgn="auto">
              <a:spcAft>
                <a:spcPts val="0"/>
              </a:spcAft>
            </a:pPr>
            <a:r>
              <a:rPr kumimoji="0" lang="zh-TW" altLang="zh-TW" sz="2800" dirty="0" smtClean="0">
                <a:solidFill>
                  <a:schemeClr val="tx1"/>
                </a:solidFill>
                <a:latin typeface="微軟正黑體" panose="020B0604030504040204" pitchFamily="34" charset="-120"/>
                <a:ea typeface="微軟正黑體" panose="020B0604030504040204" pitchFamily="34" charset="-120"/>
              </a:rPr>
              <a:t>跨學科教學或不同學習對象比較之教學實務研究</a:t>
            </a:r>
            <a:r>
              <a:rPr kumimoji="0" lang="zh-TW" altLang="en-US" sz="2800" dirty="0" smtClean="0">
                <a:solidFill>
                  <a:schemeClr val="tx1"/>
                </a:solidFill>
                <a:latin typeface="微軟正黑體" panose="020B0604030504040204" pitchFamily="34" charset="-120"/>
                <a:ea typeface="微軟正黑體" panose="020B0604030504040204" pitchFamily="34" charset="-120"/>
              </a:rPr>
              <a:t>，及其趨勢變遷</a:t>
            </a:r>
            <a:endParaRPr kumimoji="0" lang="en-US" altLang="zh-TW" sz="2800" dirty="0" smtClean="0">
              <a:solidFill>
                <a:schemeClr val="tx1"/>
              </a:solidFill>
              <a:latin typeface="微軟正黑體" panose="020B0604030504040204" pitchFamily="34" charset="-120"/>
              <a:ea typeface="微軟正黑體" panose="020B0604030504040204" pitchFamily="34" charset="-120"/>
            </a:endParaRPr>
          </a:p>
          <a:p>
            <a:pPr marL="457200" indent="-457200" algn="l" fontAlgn="auto">
              <a:spcAft>
                <a:spcPts val="0"/>
              </a:spcAft>
              <a:buFont typeface="Wingdings" panose="05000000000000000000" pitchFamily="2" charset="2"/>
              <a:buChar char="l"/>
            </a:pPr>
            <a:r>
              <a:rPr kumimoji="0" lang="zh-TW" altLang="en-US" sz="2800" b="1" dirty="0" smtClean="0">
                <a:solidFill>
                  <a:schemeClr val="tx1"/>
                </a:solidFill>
                <a:latin typeface="微軟正黑體" panose="020B0604030504040204" pitchFamily="34" charset="-120"/>
                <a:ea typeface="微軟正黑體" panose="020B0604030504040204" pitchFamily="34" charset="-120"/>
              </a:rPr>
              <a:t>單案</a:t>
            </a:r>
            <a:r>
              <a:rPr kumimoji="0" lang="en-US" altLang="zh-TW" sz="2800" b="1" dirty="0">
                <a:solidFill>
                  <a:schemeClr val="tx1"/>
                </a:solidFill>
                <a:latin typeface="微軟正黑體" panose="020B0604030504040204" pitchFamily="34" charset="-120"/>
                <a:ea typeface="微軟正黑體" panose="020B0604030504040204" pitchFamily="34" charset="-120"/>
              </a:rPr>
              <a:t>(</a:t>
            </a:r>
            <a:r>
              <a:rPr kumimoji="0" lang="zh-TW" altLang="zh-TW" sz="2800" b="1" dirty="0">
                <a:solidFill>
                  <a:schemeClr val="tx1"/>
                </a:solidFill>
                <a:latin typeface="微軟正黑體" panose="020B0604030504040204" pitchFamily="34" charset="-120"/>
                <a:ea typeface="微軟正黑體" panose="020B0604030504040204" pitchFamily="34" charset="-120"/>
              </a:rPr>
              <a:t>學科單案</a:t>
            </a:r>
            <a:r>
              <a:rPr kumimoji="0" lang="en-US" altLang="zh-TW" sz="2800" b="1" dirty="0">
                <a:solidFill>
                  <a:schemeClr val="tx1"/>
                </a:solidFill>
                <a:latin typeface="微軟正黑體" panose="020B0604030504040204" pitchFamily="34" charset="-120"/>
                <a:ea typeface="微軟正黑體" panose="020B0604030504040204" pitchFamily="34" charset="-120"/>
              </a:rPr>
              <a:t>)</a:t>
            </a:r>
            <a:r>
              <a:rPr kumimoji="0" lang="zh-TW" altLang="zh-TW" sz="2800" b="1" dirty="0">
                <a:solidFill>
                  <a:schemeClr val="tx1"/>
                </a:solidFill>
                <a:latin typeface="微軟正黑體" panose="020B0604030504040204" pitchFamily="34" charset="-120"/>
                <a:ea typeface="微軟正黑體" panose="020B0604030504040204" pitchFamily="34" charset="-120"/>
              </a:rPr>
              <a:t>類</a:t>
            </a:r>
            <a:r>
              <a:rPr kumimoji="0" lang="zh-TW" altLang="zh-TW" sz="2800" dirty="0" smtClean="0">
                <a:solidFill>
                  <a:schemeClr val="tx1"/>
                </a:solidFill>
                <a:latin typeface="微軟正黑體" panose="020B0604030504040204" pitchFamily="34" charset="-120"/>
                <a:ea typeface="微軟正黑體" panose="020B0604030504040204" pitchFamily="34" charset="-120"/>
              </a:rPr>
              <a:t>。校</a:t>
            </a:r>
            <a:r>
              <a:rPr kumimoji="0" lang="zh-TW" altLang="en-US" sz="2800" dirty="0" smtClean="0">
                <a:solidFill>
                  <a:schemeClr val="tx1"/>
                </a:solidFill>
                <a:latin typeface="微軟正黑體" panose="020B0604030504040204" pitchFamily="34" charset="-120"/>
                <a:ea typeface="微軟正黑體" panose="020B0604030504040204" pitchFamily="34" charset="-120"/>
              </a:rPr>
              <a:t>內</a:t>
            </a:r>
            <a:r>
              <a:rPr kumimoji="0" lang="zh-TW" altLang="zh-TW" sz="2800" dirty="0" smtClean="0">
                <a:solidFill>
                  <a:schemeClr val="tx1"/>
                </a:solidFill>
                <a:latin typeface="微軟正黑體" panose="020B0604030504040204" pitchFamily="34" charset="-120"/>
                <a:ea typeface="微軟正黑體" panose="020B0604030504040204" pitchFamily="34" charset="-120"/>
              </a:rPr>
              <a:t>特定</a:t>
            </a:r>
            <a:r>
              <a:rPr kumimoji="0" lang="zh-TW" altLang="zh-TW" sz="2800" dirty="0">
                <a:solidFill>
                  <a:schemeClr val="tx1"/>
                </a:solidFill>
                <a:latin typeface="微軟正黑體" panose="020B0604030504040204" pitchFamily="34" charset="-120"/>
                <a:ea typeface="微軟正黑體" panose="020B0604030504040204" pitchFamily="34" charset="-120"/>
              </a:rPr>
              <a:t>學科與對象之教學實務</a:t>
            </a:r>
            <a:endParaRPr kumimoji="0" lang="en-US" altLang="zh-TW" sz="2800" dirty="0">
              <a:solidFill>
                <a:schemeClr val="tx1"/>
              </a:solidFill>
              <a:latin typeface="微軟正黑體" panose="020B0604030504040204" pitchFamily="34" charset="-120"/>
              <a:ea typeface="微軟正黑體" panose="020B0604030504040204" pitchFamily="34" charset="-120"/>
            </a:endParaRPr>
          </a:p>
          <a:p>
            <a:pPr indent="3411538" algn="l" fontAlgn="auto">
              <a:spcAft>
                <a:spcPts val="0"/>
              </a:spcAft>
            </a:pPr>
            <a:r>
              <a:rPr kumimoji="0" lang="zh-TW" altLang="zh-TW" sz="2800" dirty="0" smtClean="0">
                <a:solidFill>
                  <a:schemeClr val="tx1"/>
                </a:solidFill>
                <a:latin typeface="微軟正黑體" panose="020B0604030504040204" pitchFamily="34" charset="-120"/>
                <a:ea typeface="微軟正黑體" panose="020B0604030504040204" pitchFamily="34" charset="-120"/>
              </a:rPr>
              <a:t>有關</a:t>
            </a:r>
            <a:r>
              <a:rPr kumimoji="0" lang="zh-TW" altLang="zh-TW" sz="2800" dirty="0">
                <a:solidFill>
                  <a:schemeClr val="tx1"/>
                </a:solidFill>
                <a:latin typeface="微軟正黑體" panose="020B0604030504040204" pitchFamily="34" charset="-120"/>
                <a:ea typeface="微軟正黑體" panose="020B0604030504040204" pitchFamily="34" charset="-120"/>
              </a:rPr>
              <a:t>研究。</a:t>
            </a:r>
            <a:endParaRPr kumimoji="0" lang="en-US" altLang="zh-TW" sz="2800" dirty="0">
              <a:solidFill>
                <a:schemeClr val="tx1"/>
              </a:solidFill>
              <a:latin typeface="微軟正黑體" panose="020B0604030504040204" pitchFamily="34" charset="-120"/>
              <a:ea typeface="微軟正黑體" panose="020B0604030504040204" pitchFamily="34" charset="-120"/>
            </a:endParaRPr>
          </a:p>
          <a:p>
            <a:pPr marL="3324225" indent="-3324225" algn="l" fontAlgn="auto">
              <a:spcAft>
                <a:spcPts val="0"/>
              </a:spcAft>
            </a:pPr>
            <a:r>
              <a:rPr kumimoji="0" lang="zh-TW" altLang="en-US" sz="2800" b="1" dirty="0" smtClean="0">
                <a:solidFill>
                  <a:srgbClr val="7030A0"/>
                </a:solidFill>
                <a:latin typeface="微軟正黑體" panose="020B0604030504040204" pitchFamily="34" charset="-120"/>
                <a:ea typeface="微軟正黑體" panose="020B0604030504040204" pitchFamily="34" charset="-120"/>
              </a:rPr>
              <a:t>總體類              綜合類</a:t>
            </a:r>
            <a:endParaRPr kumimoji="0" lang="en-US" altLang="zh-TW" sz="2800" b="1" dirty="0" smtClean="0">
              <a:solidFill>
                <a:srgbClr val="7030A0"/>
              </a:solidFill>
              <a:latin typeface="微軟正黑體" panose="020B0604030504040204" pitchFamily="34" charset="-120"/>
              <a:ea typeface="微軟正黑體" panose="020B0604030504040204" pitchFamily="34" charset="-120"/>
            </a:endParaRPr>
          </a:p>
          <a:p>
            <a:pPr marL="3324225" indent="-3324225" algn="l" fontAlgn="auto">
              <a:spcAft>
                <a:spcPts val="0"/>
              </a:spcAft>
            </a:pPr>
            <a:r>
              <a:rPr kumimoji="0" lang="en-US" altLang="zh-TW" sz="2800" dirty="0" smtClean="0">
                <a:solidFill>
                  <a:schemeClr val="tx1"/>
                </a:solidFill>
                <a:latin typeface="微軟正黑體" panose="020B0604030504040204" pitchFamily="34" charset="-120"/>
                <a:ea typeface="微軟正黑體" panose="020B0604030504040204" pitchFamily="34" charset="-120"/>
              </a:rPr>
              <a:t>(</a:t>
            </a:r>
            <a:r>
              <a:rPr kumimoji="0" lang="zh-TW" altLang="en-US" sz="2800" dirty="0" smtClean="0">
                <a:solidFill>
                  <a:schemeClr val="tx1"/>
                </a:solidFill>
                <a:latin typeface="微軟正黑體" panose="020B0604030504040204" pitchFamily="34" charset="-120"/>
                <a:ea typeface="微軟正黑體" panose="020B0604030504040204" pitchFamily="34" charset="-120"/>
              </a:rPr>
              <a:t>計畫</a:t>
            </a:r>
            <a:r>
              <a:rPr kumimoji="0" lang="zh-TW" altLang="en-US" sz="2800" dirty="0">
                <a:solidFill>
                  <a:schemeClr val="tx1"/>
                </a:solidFill>
                <a:latin typeface="微軟正黑體" panose="020B0604030504040204" pitchFamily="34" charset="-120"/>
                <a:ea typeface="微軟正黑體" panose="020B0604030504040204" pitchFamily="34" charset="-120"/>
              </a:rPr>
              <a:t>外</a:t>
            </a:r>
            <a:r>
              <a:rPr kumimoji="0" lang="zh-TW" altLang="en-US" sz="2800" dirty="0" smtClean="0">
                <a:solidFill>
                  <a:schemeClr val="tx1"/>
                </a:solidFill>
                <a:latin typeface="微軟正黑體" panose="020B0604030504040204" pitchFamily="34" charset="-120"/>
                <a:ea typeface="微軟正黑體" panose="020B0604030504040204" pitchFamily="34" charset="-120"/>
              </a:rPr>
              <a:t>曾有的想法</a:t>
            </a:r>
            <a:r>
              <a:rPr kumimoji="0" lang="en-US" altLang="zh-TW" sz="2800" dirty="0" smtClean="0">
                <a:solidFill>
                  <a:schemeClr val="tx1"/>
                </a:solidFill>
                <a:latin typeface="微軟正黑體" panose="020B0604030504040204" pitchFamily="34" charset="-120"/>
                <a:ea typeface="微軟正黑體" panose="020B0604030504040204" pitchFamily="34" charset="-120"/>
              </a:rPr>
              <a:t>)</a:t>
            </a:r>
          </a:p>
          <a:p>
            <a:pPr marL="457200" indent="-457200" algn="l" fontAlgn="auto">
              <a:spcAft>
                <a:spcPts val="0"/>
              </a:spcAft>
              <a:buFont typeface="Wingdings" panose="05000000000000000000" pitchFamily="2" charset="2"/>
              <a:buChar char="l"/>
            </a:pPr>
            <a:r>
              <a:rPr kumimoji="0" lang="zh-TW" altLang="en-US" sz="2600" dirty="0" smtClean="0">
                <a:solidFill>
                  <a:schemeClr val="tx1"/>
                </a:solidFill>
                <a:latin typeface="微軟正黑體" panose="020B0604030504040204" pitchFamily="34" charset="-120"/>
                <a:ea typeface="微軟正黑體" panose="020B0604030504040204" pitchFamily="34" charset="-120"/>
              </a:rPr>
              <a:t>教材發展類。相當於技術報告</a:t>
            </a:r>
            <a:r>
              <a:rPr kumimoji="0" lang="en-US" altLang="zh-TW" sz="2600" dirty="0" smtClean="0">
                <a:solidFill>
                  <a:schemeClr val="tx1"/>
                </a:solidFill>
                <a:latin typeface="微軟正黑體" panose="020B0604030504040204" pitchFamily="34" charset="-120"/>
                <a:ea typeface="微軟正黑體" panose="020B0604030504040204" pitchFamily="34" charset="-120"/>
              </a:rPr>
              <a:t>(</a:t>
            </a:r>
            <a:r>
              <a:rPr kumimoji="0" lang="zh-TW" altLang="en-US" sz="2600" dirty="0" smtClean="0">
                <a:solidFill>
                  <a:schemeClr val="tx1"/>
                </a:solidFill>
                <a:latin typeface="微軟正黑體" panose="020B0604030504040204" pitchFamily="34" charset="-120"/>
                <a:ea typeface="微軟正黑體" panose="020B0604030504040204" pitchFamily="34" charset="-120"/>
              </a:rPr>
              <a:t>局部適用</a:t>
            </a:r>
            <a:r>
              <a:rPr kumimoji="0" lang="en-US" altLang="zh-TW" sz="2600" dirty="0" smtClean="0">
                <a:solidFill>
                  <a:schemeClr val="tx1"/>
                </a:solidFill>
                <a:latin typeface="微軟正黑體" panose="020B0604030504040204" pitchFamily="34" charset="-120"/>
                <a:ea typeface="微軟正黑體" panose="020B0604030504040204" pitchFamily="34" charset="-120"/>
              </a:rPr>
              <a:t>/</a:t>
            </a:r>
            <a:r>
              <a:rPr kumimoji="0" lang="zh-TW" altLang="en-US" sz="2600" dirty="0" smtClean="0">
                <a:solidFill>
                  <a:schemeClr val="tx1"/>
                </a:solidFill>
                <a:latin typeface="微軟正黑體" panose="020B0604030504040204" pitchFamily="34" charset="-120"/>
                <a:ea typeface="微軟正黑體" panose="020B0604030504040204" pitchFamily="34" charset="-120"/>
              </a:rPr>
              <a:t>修法</a:t>
            </a:r>
            <a:r>
              <a:rPr kumimoji="0" lang="en-US" altLang="zh-TW" sz="2600" dirty="0" smtClean="0">
                <a:solidFill>
                  <a:schemeClr val="tx1"/>
                </a:solidFill>
                <a:latin typeface="微軟正黑體" panose="020B0604030504040204" pitchFamily="34" charset="-120"/>
                <a:ea typeface="微軟正黑體" panose="020B0604030504040204" pitchFamily="34" charset="-120"/>
              </a:rPr>
              <a:t>)</a:t>
            </a:r>
          </a:p>
          <a:p>
            <a:pPr marL="457200" indent="-457200" algn="l" fontAlgn="auto">
              <a:spcAft>
                <a:spcPts val="0"/>
              </a:spcAft>
              <a:buFont typeface="Wingdings" panose="05000000000000000000" pitchFamily="2" charset="2"/>
              <a:buChar char="l"/>
            </a:pPr>
            <a:r>
              <a:rPr kumimoji="0" lang="zh-TW" altLang="en-US" sz="2600" dirty="0" smtClean="0">
                <a:solidFill>
                  <a:schemeClr val="tx1"/>
                </a:solidFill>
                <a:latin typeface="微軟正黑體" panose="020B0604030504040204" pitchFamily="34" charset="-120"/>
                <a:ea typeface="微軟正黑體" panose="020B0604030504040204" pitchFamily="34" charset="-120"/>
              </a:rPr>
              <a:t>教師職能積分法。相當於成就報告或專技人員</a:t>
            </a:r>
            <a:r>
              <a:rPr kumimoji="0" lang="en-US" altLang="zh-TW" sz="2600" dirty="0" smtClean="0">
                <a:solidFill>
                  <a:schemeClr val="tx1"/>
                </a:solidFill>
                <a:latin typeface="微軟正黑體" panose="020B0604030504040204" pitchFamily="34" charset="-120"/>
                <a:ea typeface="微軟正黑體" panose="020B0604030504040204" pitchFamily="34" charset="-120"/>
              </a:rPr>
              <a:t> </a:t>
            </a:r>
            <a:r>
              <a:rPr kumimoji="0" lang="en-US" altLang="zh-TW" sz="2400" dirty="0" smtClean="0">
                <a:solidFill>
                  <a:schemeClr val="tx1"/>
                </a:solidFill>
                <a:latin typeface="微軟正黑體" panose="020B0604030504040204" pitchFamily="34" charset="-120"/>
                <a:ea typeface="微軟正黑體" panose="020B0604030504040204" pitchFamily="34" charset="-120"/>
              </a:rPr>
              <a:t>(</a:t>
            </a:r>
            <a:r>
              <a:rPr kumimoji="0" lang="zh-TW" altLang="en-US" sz="2400" dirty="0" smtClean="0">
                <a:solidFill>
                  <a:schemeClr val="tx1"/>
                </a:solidFill>
                <a:latin typeface="微軟正黑體" panose="020B0604030504040204" pitchFamily="34" charset="-120"/>
                <a:ea typeface="微軟正黑體" panose="020B0604030504040204" pitchFamily="34" charset="-120"/>
              </a:rPr>
              <a:t>需修法</a:t>
            </a:r>
            <a:r>
              <a:rPr kumimoji="0" lang="en-US" altLang="zh-TW" sz="2400" dirty="0" smtClean="0">
                <a:solidFill>
                  <a:schemeClr val="tx1"/>
                </a:solidFill>
                <a:latin typeface="微軟正黑體" panose="020B0604030504040204" pitchFamily="34" charset="-120"/>
                <a:ea typeface="微軟正黑體" panose="020B0604030504040204" pitchFamily="34" charset="-120"/>
              </a:rPr>
              <a:t>)</a:t>
            </a:r>
            <a:endParaRPr kumimoji="0" lang="zh-TW" altLang="en-US" sz="2400" dirty="0">
              <a:solidFill>
                <a:schemeClr val="tx1"/>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pPr>
              <a:defRPr/>
            </a:pPr>
            <a:fld id="{F4E57BBC-9003-4519-8174-1434CED4F41A}" type="slidenum">
              <a:rPr lang="zh-TW" altLang="en-US" smtClean="0"/>
              <a:pPr>
                <a:defRPr/>
              </a:pPr>
              <a:t>36</a:t>
            </a:fld>
            <a:endParaRPr lang="zh-TW" altLang="en-US"/>
          </a:p>
        </p:txBody>
      </p:sp>
      <p:sp>
        <p:nvSpPr>
          <p:cNvPr id="5" name="向右箭號 4"/>
          <p:cNvSpPr/>
          <p:nvPr/>
        </p:nvSpPr>
        <p:spPr>
          <a:xfrm>
            <a:off x="1835696" y="4342246"/>
            <a:ext cx="648072"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13288983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457200" y="70408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kumimoji="0" lang="zh-TW" altLang="en-US" b="1" dirty="0" smtClean="0">
                <a:solidFill>
                  <a:srgbClr val="C00000"/>
                </a:solidFill>
                <a:latin typeface="微軟正黑體" panose="020B0604030504040204" pitchFamily="34" charset="-120"/>
                <a:ea typeface="微軟正黑體" panose="020B0604030504040204" pitchFamily="34" charset="-120"/>
              </a:rPr>
              <a:t>總體</a:t>
            </a:r>
            <a:r>
              <a:rPr kumimoji="0" lang="zh-TW" altLang="zh-TW" b="1" dirty="0" smtClean="0">
                <a:solidFill>
                  <a:srgbClr val="C00000"/>
                </a:solidFill>
                <a:latin typeface="微軟正黑體" panose="020B0604030504040204" pitchFamily="34" charset="-120"/>
                <a:ea typeface="微軟正黑體" panose="020B0604030504040204" pitchFamily="34" charset="-120"/>
              </a:rPr>
              <a:t>類</a:t>
            </a:r>
            <a:endParaRPr kumimoji="0" lang="zh-TW" altLang="en-US" b="1"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p:cNvSpPr txBox="1">
            <a:spLocks/>
          </p:cNvSpPr>
          <p:nvPr/>
        </p:nvSpPr>
        <p:spPr>
          <a:xfrm>
            <a:off x="457200" y="1935480"/>
            <a:ext cx="8435280" cy="415781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auto">
              <a:spcAft>
                <a:spcPts val="0"/>
              </a:spcAft>
            </a:pPr>
            <a:r>
              <a:rPr kumimoji="0" lang="zh-TW" altLang="zh-TW" sz="2800" dirty="0" smtClean="0">
                <a:solidFill>
                  <a:schemeClr val="tx1"/>
                </a:solidFill>
                <a:latin typeface="微軟正黑體" panose="020B0604030504040204" pitchFamily="34" charset="-120"/>
                <a:ea typeface="微軟正黑體" panose="020B0604030504040204" pitchFamily="34" charset="-120"/>
              </a:rPr>
              <a:t>包括下列具備</a:t>
            </a:r>
            <a:r>
              <a:rPr kumimoji="0" lang="zh-TW" altLang="en-US" sz="2800" b="1" dirty="0">
                <a:solidFill>
                  <a:srgbClr val="7030A0"/>
                </a:solidFill>
                <a:latin typeface="微軟正黑體" panose="020B0604030504040204" pitchFamily="34" charset="-120"/>
                <a:ea typeface="微軟正黑體" panose="020B0604030504040204" pitchFamily="34" charset="-120"/>
              </a:rPr>
              <a:t>場域內</a:t>
            </a:r>
            <a:r>
              <a:rPr kumimoji="0" lang="zh-TW" altLang="zh-TW" sz="2800" b="1" dirty="0" smtClean="0">
                <a:solidFill>
                  <a:srgbClr val="7030A0"/>
                </a:solidFill>
                <a:latin typeface="微軟正黑體" panose="020B0604030504040204" pitchFamily="34" charset="-120"/>
                <a:ea typeface="微軟正黑體" panose="020B0604030504040204" pitchFamily="34" charset="-120"/>
              </a:rPr>
              <a:t>學生學習特質與</a:t>
            </a:r>
            <a:r>
              <a:rPr kumimoji="0" lang="zh-TW" altLang="en-US" sz="2800" b="1" dirty="0" smtClean="0">
                <a:solidFill>
                  <a:srgbClr val="7030A0"/>
                </a:solidFill>
                <a:latin typeface="微軟正黑體" panose="020B0604030504040204" pitchFamily="34" charset="-120"/>
                <a:ea typeface="微軟正黑體" panose="020B0604030504040204" pitchFamily="34" charset="-120"/>
              </a:rPr>
              <a:t>回饋</a:t>
            </a:r>
            <a:r>
              <a:rPr kumimoji="0" lang="zh-TW" altLang="zh-TW" sz="2800" b="1" dirty="0" smtClean="0">
                <a:solidFill>
                  <a:srgbClr val="7030A0"/>
                </a:solidFill>
                <a:latin typeface="微軟正黑體" panose="020B0604030504040204" pitchFamily="34" charset="-120"/>
                <a:ea typeface="微軟正黑體" panose="020B0604030504040204" pitchFamily="34" charset="-120"/>
              </a:rPr>
              <a:t>分析</a:t>
            </a:r>
            <a:r>
              <a:rPr kumimoji="0" lang="zh-TW" altLang="en-US" sz="2800" b="1" dirty="0" smtClean="0">
                <a:solidFill>
                  <a:srgbClr val="7030A0"/>
                </a:solidFill>
                <a:latin typeface="微軟正黑體" panose="020B0604030504040204" pitchFamily="34" charset="-120"/>
                <a:ea typeface="微軟正黑體" panose="020B0604030504040204" pitchFamily="34" charset="-120"/>
              </a:rPr>
              <a:t>及改善策略</a:t>
            </a:r>
            <a:r>
              <a:rPr kumimoji="0" lang="zh-TW" altLang="en-US" sz="2800" dirty="0">
                <a:solidFill>
                  <a:schemeClr val="tx1"/>
                </a:solidFill>
                <a:latin typeface="微軟正黑體" panose="020B0604030504040204" pitchFamily="34" charset="-120"/>
                <a:ea typeface="微軟正黑體" panose="020B0604030504040204" pitchFamily="34" charset="-120"/>
              </a:rPr>
              <a:t>的</a:t>
            </a:r>
            <a:r>
              <a:rPr kumimoji="0" lang="zh-TW" altLang="zh-TW" sz="2800" dirty="0" smtClean="0">
                <a:solidFill>
                  <a:schemeClr val="tx1"/>
                </a:solidFill>
                <a:latin typeface="微軟正黑體" panose="020B0604030504040204" pitchFamily="34" charset="-120"/>
                <a:ea typeface="微軟正黑體" panose="020B0604030504040204" pitchFamily="34" charset="-120"/>
              </a:rPr>
              <a:t>研究：</a:t>
            </a:r>
          </a:p>
          <a:p>
            <a:pPr marL="457200" indent="-457200" algn="l" fontAlgn="auto">
              <a:spcAft>
                <a:spcPts val="0"/>
              </a:spcAft>
              <a:buFont typeface="Wingdings" panose="05000000000000000000" pitchFamily="2" charset="2"/>
              <a:buChar char="l"/>
            </a:pPr>
            <a:r>
              <a:rPr kumimoji="0" lang="zh-TW" altLang="zh-TW" sz="2800" dirty="0" smtClean="0">
                <a:solidFill>
                  <a:schemeClr val="tx1"/>
                </a:solidFill>
                <a:latin typeface="微軟正黑體" panose="020B0604030504040204" pitchFamily="34" charset="-120"/>
                <a:ea typeface="微軟正黑體" panose="020B0604030504040204" pitchFamily="34" charset="-120"/>
              </a:rPr>
              <a:t>校內特定範圍學生</a:t>
            </a:r>
            <a:r>
              <a:rPr kumimoji="0" lang="zh-TW" altLang="en-US" sz="2800" dirty="0" smtClean="0">
                <a:solidFill>
                  <a:schemeClr val="tx1"/>
                </a:solidFill>
                <a:latin typeface="微軟正黑體" panose="020B0604030504040204" pitchFamily="34" charset="-120"/>
                <a:ea typeface="微軟正黑體" panose="020B0604030504040204" pitchFamily="34" charset="-120"/>
              </a:rPr>
              <a:t>或</a:t>
            </a:r>
            <a:r>
              <a:rPr kumimoji="0" lang="zh-TW" altLang="zh-TW" sz="2800" dirty="0" smtClean="0">
                <a:solidFill>
                  <a:schemeClr val="tx1"/>
                </a:solidFill>
                <a:latin typeface="微軟正黑體" panose="020B0604030504040204" pitchFamily="34" charset="-120"/>
                <a:ea typeface="微軟正黑體" panose="020B0604030504040204" pitchFamily="34" charset="-120"/>
              </a:rPr>
              <a:t>全</a:t>
            </a:r>
            <a:r>
              <a:rPr kumimoji="0" lang="zh-TW" altLang="zh-TW" sz="2800" dirty="0">
                <a:solidFill>
                  <a:schemeClr val="tx1"/>
                </a:solidFill>
                <a:latin typeface="微軟正黑體" panose="020B0604030504040204" pitchFamily="34" charset="-120"/>
                <a:ea typeface="微軟正黑體" panose="020B0604030504040204" pitchFamily="34" charset="-120"/>
              </a:rPr>
              <a:t>校</a:t>
            </a:r>
            <a:r>
              <a:rPr kumimoji="0" lang="zh-TW" altLang="zh-TW" sz="2800" dirty="0" smtClean="0">
                <a:solidFill>
                  <a:schemeClr val="tx1"/>
                </a:solidFill>
                <a:latin typeface="微軟正黑體" panose="020B0604030504040204" pitchFamily="34" charset="-120"/>
                <a:ea typeface="微軟正黑體" panose="020B0604030504040204" pitchFamily="34" charset="-120"/>
              </a:rPr>
              <a:t>學生</a:t>
            </a:r>
            <a:r>
              <a:rPr kumimoji="0" lang="zh-TW" altLang="en-US" sz="2800" dirty="0" smtClean="0">
                <a:solidFill>
                  <a:schemeClr val="tx1"/>
                </a:solidFill>
                <a:latin typeface="微軟正黑體" panose="020B0604030504040204" pitchFamily="34" charset="-120"/>
                <a:ea typeface="微軟正黑體" panose="020B0604030504040204" pitchFamily="34" charset="-120"/>
              </a:rPr>
              <a:t>之橫斷分析</a:t>
            </a:r>
            <a:endParaRPr kumimoji="0" lang="zh-TW" altLang="zh-TW" sz="2800" dirty="0">
              <a:solidFill>
                <a:schemeClr val="tx1"/>
              </a:solidFill>
              <a:latin typeface="微軟正黑體" panose="020B0604030504040204" pitchFamily="34" charset="-120"/>
              <a:ea typeface="微軟正黑體" panose="020B0604030504040204" pitchFamily="34" charset="-120"/>
            </a:endParaRPr>
          </a:p>
          <a:p>
            <a:pPr marL="457200" indent="-457200" algn="l" fontAlgn="auto">
              <a:spcAft>
                <a:spcPts val="0"/>
              </a:spcAft>
              <a:buFont typeface="Wingdings" panose="05000000000000000000" pitchFamily="2" charset="2"/>
              <a:buChar char="l"/>
            </a:pPr>
            <a:r>
              <a:rPr kumimoji="0" lang="zh-TW" altLang="zh-TW" sz="2800" dirty="0">
                <a:solidFill>
                  <a:schemeClr val="tx1"/>
                </a:solidFill>
                <a:latin typeface="微軟正黑體" panose="020B0604030504040204" pitchFamily="34" charset="-120"/>
                <a:ea typeface="微軟正黑體" panose="020B0604030504040204" pitchFamily="34" charset="-120"/>
              </a:rPr>
              <a:t>跨級追蹤分析</a:t>
            </a:r>
            <a:endParaRPr kumimoji="0" lang="en-US" altLang="zh-TW" sz="2800" dirty="0">
              <a:solidFill>
                <a:schemeClr val="tx1"/>
              </a:solidFill>
              <a:latin typeface="微軟正黑體" panose="020B0604030504040204" pitchFamily="34" charset="-120"/>
              <a:ea typeface="微軟正黑體" panose="020B0604030504040204" pitchFamily="34" charset="-120"/>
            </a:endParaRPr>
          </a:p>
          <a:p>
            <a:pPr marL="457200" indent="-457200" algn="l" fontAlgn="auto">
              <a:spcAft>
                <a:spcPts val="0"/>
              </a:spcAft>
              <a:buFont typeface="Wingdings" panose="05000000000000000000" pitchFamily="2" charset="2"/>
              <a:buChar char="l"/>
            </a:pPr>
            <a:r>
              <a:rPr kumimoji="0" lang="zh-TW" altLang="en-US" sz="2800" dirty="0" smtClean="0">
                <a:solidFill>
                  <a:schemeClr val="tx1"/>
                </a:solidFill>
                <a:latin typeface="微軟正黑體" panose="020B0604030504040204" pitchFamily="34" charset="-120"/>
                <a:ea typeface="微軟正黑體" panose="020B0604030504040204" pitchFamily="34" charset="-120"/>
              </a:rPr>
              <a:t>包括校內學生之</a:t>
            </a:r>
            <a:r>
              <a:rPr kumimoji="0" lang="zh-TW" altLang="zh-TW" sz="2800" dirty="0" smtClean="0">
                <a:solidFill>
                  <a:schemeClr val="tx1"/>
                </a:solidFill>
                <a:latin typeface="微軟正黑體" panose="020B0604030504040204" pitchFamily="34" charset="-120"/>
                <a:ea typeface="微軟正黑體" panose="020B0604030504040204" pitchFamily="34" charset="-120"/>
              </a:rPr>
              <a:t>跨校</a:t>
            </a:r>
            <a:r>
              <a:rPr kumimoji="0" lang="zh-TW" altLang="en-US" sz="2800" dirty="0" smtClean="0">
                <a:solidFill>
                  <a:schemeClr val="tx1"/>
                </a:solidFill>
                <a:latin typeface="微軟正黑體" panose="020B0604030504040204" pitchFamily="34" charset="-120"/>
                <a:ea typeface="微軟正黑體" panose="020B0604030504040204" pitchFamily="34" charset="-120"/>
              </a:rPr>
              <a:t>系</a:t>
            </a:r>
            <a:r>
              <a:rPr kumimoji="0" lang="zh-TW" altLang="zh-TW" sz="2800" dirty="0" smtClean="0">
                <a:solidFill>
                  <a:schemeClr val="tx1"/>
                </a:solidFill>
                <a:latin typeface="微軟正黑體" panose="020B0604030504040204" pitchFamily="34" charset="-120"/>
                <a:ea typeface="微軟正黑體" panose="020B0604030504040204" pitchFamily="34" charset="-120"/>
              </a:rPr>
              <a:t>比較分析</a:t>
            </a:r>
            <a:endParaRPr kumimoji="0" lang="en-US" altLang="zh-TW" sz="2800" dirty="0" smtClean="0">
              <a:solidFill>
                <a:schemeClr val="tx1"/>
              </a:solidFill>
              <a:latin typeface="微軟正黑體" panose="020B0604030504040204" pitchFamily="34" charset="-120"/>
              <a:ea typeface="微軟正黑體" panose="020B0604030504040204" pitchFamily="34" charset="-120"/>
            </a:endParaRPr>
          </a:p>
          <a:p>
            <a:pPr marL="457200" indent="-457200" algn="l" fontAlgn="auto">
              <a:spcAft>
                <a:spcPts val="0"/>
              </a:spcAft>
              <a:buFont typeface="Wingdings" panose="05000000000000000000" pitchFamily="2" charset="2"/>
              <a:buChar char="l"/>
            </a:pPr>
            <a:r>
              <a:rPr kumimoji="0" lang="zh-TW" altLang="zh-TW" sz="2800" dirty="0" smtClean="0">
                <a:solidFill>
                  <a:schemeClr val="tx1"/>
                </a:solidFill>
                <a:latin typeface="微軟正黑體" panose="020B0604030504040204" pitchFamily="34" charset="-120"/>
                <a:ea typeface="微軟正黑體" panose="020B0604030504040204" pitchFamily="34" charset="-120"/>
              </a:rPr>
              <a:t>運用校</a:t>
            </a:r>
            <a:r>
              <a:rPr kumimoji="0" lang="zh-TW" altLang="en-US" sz="2800" dirty="0" smtClean="0">
                <a:solidFill>
                  <a:schemeClr val="tx1"/>
                </a:solidFill>
                <a:latin typeface="微軟正黑體" panose="020B0604030504040204" pitchFamily="34" charset="-120"/>
                <a:ea typeface="微軟正黑體" panose="020B0604030504040204" pitchFamily="34" charset="-120"/>
              </a:rPr>
              <a:t>務研究</a:t>
            </a:r>
            <a:r>
              <a:rPr kumimoji="0" lang="zh-TW" altLang="zh-TW" sz="2800" dirty="0" smtClean="0">
                <a:solidFill>
                  <a:schemeClr val="tx1"/>
                </a:solidFill>
                <a:latin typeface="微軟正黑體" panose="020B0604030504040204" pitchFamily="34" charset="-120"/>
                <a:ea typeface="微軟正黑體" panose="020B0604030504040204" pitchFamily="34" charset="-120"/>
              </a:rPr>
              <a:t>資料庫分析以提出課程</a:t>
            </a:r>
            <a:r>
              <a:rPr kumimoji="0" lang="zh-TW" altLang="en-US" sz="2800" dirty="0" smtClean="0">
                <a:solidFill>
                  <a:schemeClr val="tx1"/>
                </a:solidFill>
                <a:latin typeface="微軟正黑體" panose="020B0604030504040204" pitchFamily="34" charset="-120"/>
                <a:ea typeface="微軟正黑體" panose="020B0604030504040204" pitchFamily="34" charset="-120"/>
              </a:rPr>
              <a:t>及</a:t>
            </a:r>
            <a:r>
              <a:rPr kumimoji="0" lang="zh-TW" altLang="zh-TW" sz="2800" dirty="0" smtClean="0">
                <a:solidFill>
                  <a:schemeClr val="tx1"/>
                </a:solidFill>
                <a:latin typeface="微軟正黑體" panose="020B0604030504040204" pitchFamily="34" charset="-120"/>
                <a:ea typeface="微軟正黑體" panose="020B0604030504040204" pitchFamily="34" charset="-120"/>
              </a:rPr>
              <a:t>教學策略</a:t>
            </a:r>
          </a:p>
          <a:p>
            <a:pPr marL="457200" indent="-457200" algn="l" fontAlgn="auto">
              <a:spcAft>
                <a:spcPts val="0"/>
              </a:spcAft>
              <a:buFont typeface="Wingdings" panose="05000000000000000000" pitchFamily="2" charset="2"/>
              <a:buChar char="l"/>
            </a:pPr>
            <a:r>
              <a:rPr kumimoji="0" lang="zh-TW" altLang="zh-TW" sz="2800" dirty="0" smtClean="0">
                <a:solidFill>
                  <a:schemeClr val="tx1"/>
                </a:solidFill>
                <a:latin typeface="微軟正黑體" panose="020B0604030504040204" pitchFamily="34" charset="-120"/>
                <a:ea typeface="微軟正黑體" panose="020B0604030504040204" pitchFamily="34" charset="-120"/>
              </a:rPr>
              <a:t>其他教學應用研究</a:t>
            </a:r>
          </a:p>
          <a:p>
            <a:pPr marL="457200" indent="-457200" algn="l" fontAlgn="auto">
              <a:spcAft>
                <a:spcPts val="0"/>
              </a:spcAft>
              <a:buFont typeface="Arial" panose="020B0604020202020204" pitchFamily="34" charset="0"/>
              <a:buChar char="•"/>
            </a:pPr>
            <a:endParaRPr kumimoji="0" lang="zh-TW" altLang="en-US" sz="2600" dirty="0">
              <a:solidFill>
                <a:schemeClr val="tx1"/>
              </a:solidFill>
            </a:endParaRPr>
          </a:p>
        </p:txBody>
      </p:sp>
      <p:sp>
        <p:nvSpPr>
          <p:cNvPr id="4" name="投影片編號版面配置區 3"/>
          <p:cNvSpPr>
            <a:spLocks noGrp="1"/>
          </p:cNvSpPr>
          <p:nvPr>
            <p:ph type="sldNum" sz="quarter" idx="12"/>
          </p:nvPr>
        </p:nvSpPr>
        <p:spPr/>
        <p:txBody>
          <a:bodyPr/>
          <a:lstStyle/>
          <a:p>
            <a:pPr>
              <a:defRPr/>
            </a:pPr>
            <a:fld id="{F4E57BBC-9003-4519-8174-1434CED4F41A}" type="slidenum">
              <a:rPr lang="zh-TW" altLang="en-US" smtClean="0"/>
              <a:pPr>
                <a:defRPr/>
              </a:pPr>
              <a:t>37</a:t>
            </a:fld>
            <a:endParaRPr lang="zh-TW" altLang="en-US"/>
          </a:p>
        </p:txBody>
      </p:sp>
    </p:spTree>
    <p:extLst>
      <p:ext uri="{BB962C8B-B14F-4D97-AF65-F5344CB8AC3E}">
        <p14:creationId xmlns:p14="http://schemas.microsoft.com/office/powerpoint/2010/main" xmlns="" val="78539636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457200" y="70408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kumimoji="0" lang="zh-TW" altLang="en-US" sz="4000" b="1" dirty="0">
                <a:solidFill>
                  <a:srgbClr val="C00000"/>
                </a:solidFill>
                <a:latin typeface="微軟正黑體" panose="020B0604030504040204" pitchFamily="34" charset="-120"/>
                <a:ea typeface="微軟正黑體" panose="020B0604030504040204" pitchFamily="34" charset="-120"/>
              </a:rPr>
              <a:t>單案</a:t>
            </a:r>
            <a:r>
              <a:rPr kumimoji="0" lang="zh-TW" altLang="zh-TW" sz="4000" b="1" dirty="0" smtClean="0">
                <a:solidFill>
                  <a:srgbClr val="C00000"/>
                </a:solidFill>
                <a:latin typeface="微軟正黑體" panose="020B0604030504040204" pitchFamily="34" charset="-120"/>
                <a:ea typeface="微軟正黑體" panose="020B0604030504040204" pitchFamily="34" charset="-120"/>
              </a:rPr>
              <a:t>類</a:t>
            </a:r>
            <a:endParaRPr kumimoji="0" lang="zh-TW" altLang="en-US" sz="4000" b="1"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p:cNvSpPr txBox="1">
            <a:spLocks/>
          </p:cNvSpPr>
          <p:nvPr/>
        </p:nvSpPr>
        <p:spPr>
          <a:xfrm>
            <a:off x="457200" y="1935480"/>
            <a:ext cx="8229600" cy="3581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auto">
              <a:spcAft>
                <a:spcPts val="0"/>
              </a:spcAft>
            </a:pPr>
            <a:r>
              <a:rPr kumimoji="0" lang="zh-TW" altLang="zh-TW" sz="2800" dirty="0" smtClean="0">
                <a:solidFill>
                  <a:schemeClr val="tx1"/>
                </a:solidFill>
                <a:latin typeface="微軟正黑體" panose="020B0604030504040204" pitchFamily="34" charset="-120"/>
                <a:ea typeface="微軟正黑體" panose="020B0604030504040204" pitchFamily="34" charset="-120"/>
              </a:rPr>
              <a:t>包括下列具備</a:t>
            </a:r>
            <a:r>
              <a:rPr kumimoji="0" lang="zh-TW" altLang="zh-TW" sz="2800" b="1" dirty="0" smtClean="0">
                <a:solidFill>
                  <a:srgbClr val="7030A0"/>
                </a:solidFill>
                <a:latin typeface="微軟正黑體" panose="020B0604030504040204" pitchFamily="34" charset="-120"/>
                <a:ea typeface="微軟正黑體" panose="020B0604030504040204" pitchFamily="34" charset="-120"/>
              </a:rPr>
              <a:t>學習成效評估</a:t>
            </a:r>
            <a:r>
              <a:rPr kumimoji="0" lang="zh-TW" altLang="en-US" sz="2800" dirty="0" smtClean="0">
                <a:solidFill>
                  <a:schemeClr val="tx1"/>
                </a:solidFill>
                <a:latin typeface="微軟正黑體" panose="020B0604030504040204" pitchFamily="34" charset="-120"/>
                <a:ea typeface="微軟正黑體" panose="020B0604030504040204" pitchFamily="34" charset="-120"/>
              </a:rPr>
              <a:t>的</a:t>
            </a:r>
            <a:r>
              <a:rPr kumimoji="0" lang="zh-TW" altLang="zh-TW" sz="2800" dirty="0" smtClean="0">
                <a:solidFill>
                  <a:schemeClr val="tx1"/>
                </a:solidFill>
                <a:latin typeface="微軟正黑體" panose="020B0604030504040204" pitchFamily="34" charset="-120"/>
                <a:ea typeface="微軟正黑體" panose="020B0604030504040204" pitchFamily="34" charset="-120"/>
              </a:rPr>
              <a:t>研究</a:t>
            </a:r>
            <a:r>
              <a:rPr kumimoji="0" lang="zh-TW" altLang="en-US" sz="2800" dirty="0" smtClean="0">
                <a:solidFill>
                  <a:schemeClr val="tx1"/>
                </a:solidFill>
                <a:latin typeface="微軟正黑體" panose="020B0604030504040204" pitchFamily="34" charset="-120"/>
                <a:ea typeface="微軟正黑體" panose="020B0604030504040204" pitchFamily="34" charset="-120"/>
              </a:rPr>
              <a:t>：</a:t>
            </a:r>
            <a:endParaRPr kumimoji="0" lang="zh-TW" altLang="zh-TW" sz="2800" dirty="0" smtClean="0">
              <a:solidFill>
                <a:schemeClr val="tx1"/>
              </a:solidFill>
              <a:latin typeface="微軟正黑體" panose="020B0604030504040204" pitchFamily="34" charset="-120"/>
              <a:ea typeface="微軟正黑體" panose="020B0604030504040204" pitchFamily="34" charset="-120"/>
            </a:endParaRPr>
          </a:p>
          <a:p>
            <a:pPr marL="544513" indent="-457200" algn="l" fontAlgn="auto">
              <a:spcAft>
                <a:spcPts val="0"/>
              </a:spcAft>
              <a:buFont typeface="Wingdings" panose="05000000000000000000" pitchFamily="2" charset="2"/>
              <a:buChar char="l"/>
            </a:pPr>
            <a:r>
              <a:rPr kumimoji="0" lang="zh-TW" altLang="zh-TW" sz="2800" dirty="0" smtClean="0">
                <a:solidFill>
                  <a:schemeClr val="tx1"/>
                </a:solidFill>
                <a:latin typeface="微軟正黑體" panose="020B0604030504040204" pitchFamily="34" charset="-120"/>
                <a:ea typeface="微軟正黑體" panose="020B0604030504040204" pitchFamily="34" charset="-120"/>
              </a:rPr>
              <a:t>創新教學方案之規劃與執行</a:t>
            </a:r>
          </a:p>
          <a:p>
            <a:pPr marL="544513" indent="-457200" algn="l" fontAlgn="auto">
              <a:spcAft>
                <a:spcPts val="0"/>
              </a:spcAft>
              <a:buFont typeface="Wingdings" panose="05000000000000000000" pitchFamily="2" charset="2"/>
              <a:buChar char="l"/>
            </a:pPr>
            <a:r>
              <a:rPr kumimoji="0" lang="zh-TW" altLang="zh-TW" sz="2800" dirty="0" smtClean="0">
                <a:solidFill>
                  <a:schemeClr val="tx1"/>
                </a:solidFill>
                <a:latin typeface="微軟正黑體" panose="020B0604030504040204" pitchFamily="34" charset="-120"/>
                <a:ea typeface="微軟正黑體" panose="020B0604030504040204" pitchFamily="34" charset="-120"/>
              </a:rPr>
              <a:t>教材設計</a:t>
            </a:r>
            <a:r>
              <a:rPr kumimoji="0" lang="zh-TW" altLang="en-US" sz="2800" dirty="0" smtClean="0">
                <a:solidFill>
                  <a:schemeClr val="tx1"/>
                </a:solidFill>
                <a:latin typeface="微軟正黑體" panose="020B0604030504040204" pitchFamily="34" charset="-120"/>
                <a:ea typeface="微軟正黑體" panose="020B0604030504040204" pitchFamily="34" charset="-120"/>
              </a:rPr>
              <a:t>與</a:t>
            </a:r>
            <a:r>
              <a:rPr kumimoji="0" lang="zh-TW" altLang="zh-TW" sz="2800" dirty="0" smtClean="0">
                <a:solidFill>
                  <a:schemeClr val="tx1"/>
                </a:solidFill>
                <a:latin typeface="微軟正黑體" panose="020B0604030504040204" pitchFamily="34" charset="-120"/>
                <a:ea typeface="微軟正黑體" panose="020B0604030504040204" pitchFamily="34" charset="-120"/>
              </a:rPr>
              <a:t>教學媒體開發運用</a:t>
            </a:r>
            <a:r>
              <a:rPr kumimoji="0" lang="zh-TW" altLang="en-US" sz="2800" dirty="0" smtClean="0">
                <a:solidFill>
                  <a:schemeClr val="tx1"/>
                </a:solidFill>
                <a:latin typeface="微軟正黑體" panose="020B0604030504040204" pitchFamily="34" charset="-120"/>
                <a:ea typeface="微軟正黑體" panose="020B0604030504040204" pitchFamily="34" charset="-120"/>
              </a:rPr>
              <a:t>與評估</a:t>
            </a:r>
            <a:endParaRPr kumimoji="0" lang="zh-TW" altLang="zh-TW" sz="2800" dirty="0" smtClean="0">
              <a:solidFill>
                <a:schemeClr val="tx1"/>
              </a:solidFill>
              <a:latin typeface="微軟正黑體" panose="020B0604030504040204" pitchFamily="34" charset="-120"/>
              <a:ea typeface="微軟正黑體" panose="020B0604030504040204" pitchFamily="34" charset="-120"/>
            </a:endParaRPr>
          </a:p>
          <a:p>
            <a:pPr marL="544513" indent="-457200" algn="l" fontAlgn="auto">
              <a:spcAft>
                <a:spcPts val="0"/>
              </a:spcAft>
              <a:buFont typeface="Wingdings" panose="05000000000000000000" pitchFamily="2" charset="2"/>
              <a:buChar char="l"/>
            </a:pPr>
            <a:r>
              <a:rPr kumimoji="0" lang="zh-TW" altLang="zh-TW" sz="2800" dirty="0" smtClean="0">
                <a:solidFill>
                  <a:schemeClr val="tx1"/>
                </a:solidFill>
                <a:latin typeface="微軟正黑體" panose="020B0604030504040204" pitchFamily="34" charset="-120"/>
                <a:ea typeface="微軟正黑體" panose="020B0604030504040204" pitchFamily="34" charset="-120"/>
              </a:rPr>
              <a:t>教材比較分析</a:t>
            </a:r>
            <a:r>
              <a:rPr kumimoji="0" lang="zh-TW" altLang="en-US" sz="2800" dirty="0" smtClean="0">
                <a:solidFill>
                  <a:schemeClr val="tx1"/>
                </a:solidFill>
                <a:latin typeface="微軟正黑體" panose="020B0604030504040204" pitchFamily="34" charset="-120"/>
                <a:ea typeface="微軟正黑體" panose="020B0604030504040204" pitchFamily="34" charset="-120"/>
              </a:rPr>
              <a:t>、詮釋</a:t>
            </a:r>
            <a:r>
              <a:rPr kumimoji="0" lang="zh-TW" altLang="en-US" sz="2800" dirty="0">
                <a:solidFill>
                  <a:schemeClr val="tx1"/>
                </a:solidFill>
                <a:latin typeface="微軟正黑體" panose="020B0604030504040204" pitchFamily="34" charset="-120"/>
                <a:ea typeface="微軟正黑體" panose="020B0604030504040204" pitchFamily="34" charset="-120"/>
              </a:rPr>
              <a:t>與</a:t>
            </a:r>
            <a:r>
              <a:rPr kumimoji="0" lang="zh-TW" altLang="zh-TW" sz="2800" dirty="0" smtClean="0">
                <a:solidFill>
                  <a:schemeClr val="tx1"/>
                </a:solidFill>
                <a:latin typeface="微軟正黑體" panose="020B0604030504040204" pitchFamily="34" charset="-120"/>
                <a:ea typeface="微軟正黑體" panose="020B0604030504040204" pitchFamily="34" charset="-120"/>
              </a:rPr>
              <a:t>重構之教學實踐</a:t>
            </a:r>
          </a:p>
          <a:p>
            <a:pPr marL="544513" indent="-457200" algn="l" fontAlgn="auto">
              <a:spcAft>
                <a:spcPts val="0"/>
              </a:spcAft>
              <a:buFont typeface="Wingdings" panose="05000000000000000000" pitchFamily="2" charset="2"/>
              <a:buChar char="l"/>
            </a:pPr>
            <a:r>
              <a:rPr kumimoji="0" lang="zh-TW" altLang="zh-TW" sz="2800" dirty="0">
                <a:solidFill>
                  <a:schemeClr val="tx1"/>
                </a:solidFill>
                <a:latin typeface="微軟正黑體" panose="020B0604030504040204" pitchFamily="34" charset="-120"/>
                <a:ea typeface="微軟正黑體" panose="020B0604030504040204" pitchFamily="34" charset="-120"/>
              </a:rPr>
              <a:t>教學法</a:t>
            </a:r>
            <a:r>
              <a:rPr kumimoji="0" lang="zh-TW" altLang="en-US" sz="2800" dirty="0">
                <a:solidFill>
                  <a:schemeClr val="tx1"/>
                </a:solidFill>
                <a:latin typeface="微軟正黑體" panose="020B0604030504040204" pitchFamily="34" charset="-120"/>
                <a:ea typeface="微軟正黑體" panose="020B0604030504040204" pitchFamily="34" charset="-120"/>
              </a:rPr>
              <a:t>之</a:t>
            </a:r>
            <a:r>
              <a:rPr kumimoji="0" lang="zh-TW" altLang="zh-TW" sz="2800" dirty="0">
                <a:solidFill>
                  <a:schemeClr val="tx1"/>
                </a:solidFill>
                <a:latin typeface="微軟正黑體" panose="020B0604030504040204" pitchFamily="34" charset="-120"/>
                <a:ea typeface="微軟正黑體" panose="020B0604030504040204" pitchFamily="34" charset="-120"/>
              </a:rPr>
              <a:t>實驗</a:t>
            </a:r>
          </a:p>
          <a:p>
            <a:pPr marL="544513" indent="-457200" algn="l" fontAlgn="auto">
              <a:spcAft>
                <a:spcPts val="0"/>
              </a:spcAft>
              <a:buFont typeface="Wingdings" panose="05000000000000000000" pitchFamily="2" charset="2"/>
              <a:buChar char="l"/>
            </a:pPr>
            <a:r>
              <a:rPr kumimoji="0" lang="zh-TW" altLang="zh-TW" sz="2800" dirty="0" smtClean="0">
                <a:solidFill>
                  <a:schemeClr val="tx1"/>
                </a:solidFill>
                <a:latin typeface="微軟正黑體" panose="020B0604030504040204" pitchFamily="34" charset="-120"/>
                <a:ea typeface="微軟正黑體" panose="020B0604030504040204" pitchFamily="34" charset="-120"/>
              </a:rPr>
              <a:t>其他</a:t>
            </a:r>
            <a:r>
              <a:rPr kumimoji="0" lang="zh-TW" altLang="en-US" sz="2800" dirty="0" smtClean="0">
                <a:solidFill>
                  <a:schemeClr val="tx1"/>
                </a:solidFill>
                <a:latin typeface="微軟正黑體" panose="020B0604030504040204" pitchFamily="34" charset="-120"/>
                <a:ea typeface="微軟正黑體" panose="020B0604030504040204" pitchFamily="34" charset="-120"/>
              </a:rPr>
              <a:t>教學方案</a:t>
            </a:r>
            <a:r>
              <a:rPr kumimoji="0" lang="zh-TW" altLang="zh-TW" sz="2800" dirty="0" smtClean="0">
                <a:solidFill>
                  <a:schemeClr val="tx1"/>
                </a:solidFill>
                <a:latin typeface="微軟正黑體" panose="020B0604030504040204" pitchFamily="34" charset="-120"/>
                <a:ea typeface="微軟正黑體" panose="020B0604030504040204" pitchFamily="34" charset="-120"/>
              </a:rPr>
              <a:t>相關研究</a:t>
            </a:r>
            <a:endParaRPr kumimoji="0" lang="en-US" altLang="zh-TW" sz="2800" dirty="0" smtClean="0">
              <a:solidFill>
                <a:schemeClr val="tx1"/>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pPr>
              <a:defRPr/>
            </a:pPr>
            <a:fld id="{F4E57BBC-9003-4519-8174-1434CED4F41A}" type="slidenum">
              <a:rPr lang="zh-TW" altLang="en-US" smtClean="0"/>
              <a:pPr>
                <a:defRPr/>
              </a:pPr>
              <a:t>38</a:t>
            </a:fld>
            <a:endParaRPr lang="zh-TW" altLang="en-US"/>
          </a:p>
        </p:txBody>
      </p:sp>
    </p:spTree>
    <p:extLst>
      <p:ext uri="{BB962C8B-B14F-4D97-AF65-F5344CB8AC3E}">
        <p14:creationId xmlns:p14="http://schemas.microsoft.com/office/powerpoint/2010/main" xmlns="" val="136664589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2636911"/>
            <a:ext cx="8229600" cy="1224137"/>
          </a:xfrm>
        </p:spPr>
        <p:txBody>
          <a:bodyPr>
            <a:normAutofit fontScale="85000" lnSpcReduction="20000"/>
          </a:bodyPr>
          <a:lstStyle/>
          <a:p>
            <a:pPr marL="0" indent="0" algn="ctr">
              <a:buNone/>
            </a:pPr>
            <a:r>
              <a:rPr lang="zh-TW" altLang="en-US" sz="4800" b="1" dirty="0" smtClean="0">
                <a:solidFill>
                  <a:srgbClr val="C00000"/>
                </a:solidFill>
                <a:latin typeface="+mj-ea"/>
                <a:ea typeface="+mj-ea"/>
              </a:rPr>
              <a:t>教學實務研究實務</a:t>
            </a:r>
            <a:endParaRPr lang="en-US" altLang="zh-TW" sz="4800" b="1" dirty="0" smtClean="0">
              <a:solidFill>
                <a:srgbClr val="C00000"/>
              </a:solidFill>
              <a:latin typeface="+mj-ea"/>
              <a:ea typeface="+mj-ea"/>
            </a:endParaRPr>
          </a:p>
          <a:p>
            <a:pPr marL="0" indent="0" algn="ctr">
              <a:buNone/>
            </a:pPr>
            <a:r>
              <a:rPr lang="zh-TW" altLang="en-US" sz="4800" b="1" dirty="0" smtClean="0">
                <a:solidFill>
                  <a:srgbClr val="7030A0"/>
                </a:solidFill>
                <a:latin typeface="+mj-ea"/>
                <a:ea typeface="+mj-ea"/>
              </a:rPr>
              <a:t>操作定義</a:t>
            </a:r>
            <a:endParaRPr lang="en-US" altLang="zh-TW" sz="4800" b="1" dirty="0" smtClean="0">
              <a:solidFill>
                <a:srgbClr val="7030A0"/>
              </a:solidFill>
              <a:latin typeface="+mj-ea"/>
              <a:ea typeface="+mj-ea"/>
            </a:endParaRPr>
          </a:p>
        </p:txBody>
      </p:sp>
      <p:sp>
        <p:nvSpPr>
          <p:cNvPr id="4" name="投影片編號版面配置區 3"/>
          <p:cNvSpPr>
            <a:spLocks noGrp="1"/>
          </p:cNvSpPr>
          <p:nvPr>
            <p:ph type="sldNum" sz="quarter" idx="12"/>
          </p:nvPr>
        </p:nvSpPr>
        <p:spPr/>
        <p:txBody>
          <a:bodyPr/>
          <a:lstStyle/>
          <a:p>
            <a:pPr>
              <a:defRPr/>
            </a:pPr>
            <a:fld id="{6C85F6ED-DD32-4D63-99B7-E23212DDDB02}" type="slidenum">
              <a:rPr lang="zh-TW" altLang="en-US" smtClean="0"/>
              <a:pPr>
                <a:defRPr/>
              </a:pPr>
              <a:t>39</a:t>
            </a:fld>
            <a:endParaRPr lang="zh-TW" altLang="en-US"/>
          </a:p>
        </p:txBody>
      </p:sp>
    </p:spTree>
    <p:extLst>
      <p:ext uri="{BB962C8B-B14F-4D97-AF65-F5344CB8AC3E}">
        <p14:creationId xmlns:p14="http://schemas.microsoft.com/office/powerpoint/2010/main" xmlns="" val="19644034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467544" y="692696"/>
            <a:ext cx="8229600" cy="85496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kumimoji="0" lang="zh-TW" altLang="en-US" sz="4000" b="1" dirty="0">
                <a:solidFill>
                  <a:srgbClr val="C00000"/>
                </a:solidFill>
                <a:latin typeface="微軟正黑體" panose="020B0604030504040204" pitchFamily="34" charset="-120"/>
                <a:ea typeface="微軟正黑體" panose="020B0604030504040204" pitchFamily="34" charset="-120"/>
              </a:rPr>
              <a:t>玄奘大學</a:t>
            </a:r>
            <a:r>
              <a:rPr kumimoji="0" lang="zh-TW" altLang="en-US" sz="4000" b="1" dirty="0" smtClean="0">
                <a:solidFill>
                  <a:srgbClr val="C00000"/>
                </a:solidFill>
                <a:latin typeface="微軟正黑體" panose="020B0604030504040204" pitchFamily="34" charset="-120"/>
                <a:ea typeface="微軟正黑體" panose="020B0604030504040204" pitchFamily="34" charset="-120"/>
              </a:rPr>
              <a:t>升等途徑多元化的</a:t>
            </a:r>
            <a:r>
              <a:rPr kumimoji="0" lang="zh-TW" altLang="en-US" sz="4000" b="1" dirty="0">
                <a:solidFill>
                  <a:srgbClr val="C00000"/>
                </a:solidFill>
                <a:latin typeface="微軟正黑體" panose="020B0604030504040204" pitchFamily="34" charset="-120"/>
                <a:ea typeface="微軟正黑體" panose="020B0604030504040204" pitchFamily="34" charset="-120"/>
              </a:rPr>
              <a:t>總體</a:t>
            </a:r>
            <a:r>
              <a:rPr kumimoji="0" lang="zh-TW" altLang="en-US" sz="4000" b="1" dirty="0" smtClean="0">
                <a:solidFill>
                  <a:srgbClr val="C00000"/>
                </a:solidFill>
                <a:latin typeface="微軟正黑體" panose="020B0604030504040204" pitchFamily="34" charset="-120"/>
                <a:ea typeface="微軟正黑體" panose="020B0604030504040204" pitchFamily="34" charset="-120"/>
              </a:rPr>
              <a:t>目標</a:t>
            </a:r>
            <a:endParaRPr kumimoji="0" lang="zh-TW" altLang="en-US" sz="4000" dirty="0">
              <a:solidFill>
                <a:srgbClr val="C00000"/>
              </a:solidFill>
              <a:latin typeface="微軟正黑體" panose="020B0604030504040204" pitchFamily="34" charset="-120"/>
              <a:ea typeface="微軟正黑體" panose="020B0604030504040204" pitchFamily="34" charset="-120"/>
            </a:endParaRPr>
          </a:p>
        </p:txBody>
      </p:sp>
      <p:graphicFrame>
        <p:nvGraphicFramePr>
          <p:cNvPr id="3" name="內容版面配置區 4"/>
          <p:cNvGraphicFramePr>
            <a:graphicFrameLocks/>
          </p:cNvGraphicFramePr>
          <p:nvPr>
            <p:extLst>
              <p:ext uri="{D42A27DB-BD31-4B8C-83A1-F6EECF244321}">
                <p14:modId xmlns:p14="http://schemas.microsoft.com/office/powerpoint/2010/main" xmlns="" val="2107499277"/>
              </p:ext>
            </p:extLst>
          </p:nvPr>
        </p:nvGraphicFramePr>
        <p:xfrm>
          <a:off x="1331640" y="1772816"/>
          <a:ext cx="6048672"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pPr>
              <a:defRPr/>
            </a:pPr>
            <a:fld id="{F4E57BBC-9003-4519-8174-1434CED4F41A}" type="slidenum">
              <a:rPr lang="zh-TW" altLang="en-US" smtClean="0"/>
              <a:pPr>
                <a:defRPr/>
              </a:pPr>
              <a:t>4</a:t>
            </a:fld>
            <a:endParaRPr lang="zh-TW" altLang="en-US"/>
          </a:p>
        </p:txBody>
      </p:sp>
      <p:cxnSp>
        <p:nvCxnSpPr>
          <p:cNvPr id="8" name="直線單箭頭接點 7"/>
          <p:cNvCxnSpPr/>
          <p:nvPr/>
        </p:nvCxnSpPr>
        <p:spPr>
          <a:xfrm flipH="1">
            <a:off x="3203848" y="4869160"/>
            <a:ext cx="360040" cy="21602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直線單箭頭接點 8"/>
          <p:cNvCxnSpPr/>
          <p:nvPr/>
        </p:nvCxnSpPr>
        <p:spPr>
          <a:xfrm>
            <a:off x="3383868" y="5445224"/>
            <a:ext cx="205222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直線單箭頭接點 15"/>
          <p:cNvCxnSpPr/>
          <p:nvPr/>
        </p:nvCxnSpPr>
        <p:spPr>
          <a:xfrm flipV="1">
            <a:off x="2843808" y="2924944"/>
            <a:ext cx="1152128" cy="1800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直線單箭頭接點 18"/>
          <p:cNvCxnSpPr/>
          <p:nvPr/>
        </p:nvCxnSpPr>
        <p:spPr>
          <a:xfrm flipH="1" flipV="1">
            <a:off x="4716016" y="2924944"/>
            <a:ext cx="1080120" cy="1800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直線單箭頭接點 21"/>
          <p:cNvCxnSpPr/>
          <p:nvPr/>
        </p:nvCxnSpPr>
        <p:spPr>
          <a:xfrm flipH="1" flipV="1">
            <a:off x="5148064" y="4869160"/>
            <a:ext cx="361382" cy="21602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2" name="直線單箭頭接點 31"/>
          <p:cNvCxnSpPr/>
          <p:nvPr/>
        </p:nvCxnSpPr>
        <p:spPr>
          <a:xfrm flipV="1">
            <a:off x="4332582" y="3068960"/>
            <a:ext cx="0" cy="3600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 name="向下箭號 5"/>
          <p:cNvSpPr/>
          <p:nvPr/>
        </p:nvSpPr>
        <p:spPr>
          <a:xfrm>
            <a:off x="6228184" y="4437112"/>
            <a:ext cx="720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向下箭號 12"/>
          <p:cNvSpPr/>
          <p:nvPr/>
        </p:nvSpPr>
        <p:spPr>
          <a:xfrm>
            <a:off x="2411760" y="4437112"/>
            <a:ext cx="45719" cy="2810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147826548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457200" y="704088"/>
            <a:ext cx="8229600" cy="8527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kumimoji="0" lang="zh-TW" altLang="en-US" sz="4000" b="1" dirty="0">
                <a:solidFill>
                  <a:srgbClr val="C00000"/>
                </a:solidFill>
                <a:latin typeface="微軟正黑體" panose="020B0604030504040204" pitchFamily="34" charset="-120"/>
                <a:ea typeface="微軟正黑體" panose="020B0604030504040204" pitchFamily="34" charset="-120"/>
              </a:rPr>
              <a:t>教學實務</a:t>
            </a:r>
            <a:r>
              <a:rPr kumimoji="0" lang="zh-TW" altLang="en-US" sz="4000" b="1" dirty="0" smtClean="0">
                <a:solidFill>
                  <a:srgbClr val="C00000"/>
                </a:solidFill>
                <a:latin typeface="微軟正黑體" panose="020B0604030504040204" pitchFamily="34" charset="-120"/>
                <a:ea typeface="微軟正黑體" panose="020B0604030504040204" pitchFamily="34" charset="-120"/>
              </a:rPr>
              <a:t>研究素材</a:t>
            </a:r>
            <a:endParaRPr kumimoji="0" lang="zh-TW" altLang="en-US" sz="4000" b="1"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p:cNvSpPr txBox="1">
            <a:spLocks/>
          </p:cNvSpPr>
          <p:nvPr/>
        </p:nvSpPr>
        <p:spPr>
          <a:xfrm>
            <a:off x="327745" y="2564904"/>
            <a:ext cx="3754760" cy="3384376"/>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61950" indent="-361950" algn="l" fontAlgn="auto">
              <a:spcAft>
                <a:spcPts val="0"/>
              </a:spcAft>
              <a:buFont typeface="Wingdings" panose="05000000000000000000" pitchFamily="2" charset="2"/>
              <a:buChar char="l"/>
            </a:pPr>
            <a:r>
              <a:rPr kumimoji="0" lang="zh-TW" altLang="en-US" sz="2800" b="1" dirty="0">
                <a:solidFill>
                  <a:srgbClr val="7030A0"/>
                </a:solidFill>
                <a:latin typeface="微軟正黑體" panose="020B0604030504040204" pitchFamily="34" charset="-120"/>
                <a:ea typeface="微軟正黑體" panose="020B0604030504040204" pitchFamily="34" charset="-120"/>
              </a:rPr>
              <a:t>運用</a:t>
            </a:r>
            <a:r>
              <a:rPr kumimoji="0" lang="en-US" altLang="zh-TW" sz="2800" b="1" dirty="0">
                <a:solidFill>
                  <a:srgbClr val="7030A0"/>
                </a:solidFill>
                <a:latin typeface="微軟正黑體" panose="020B0604030504040204" pitchFamily="34" charset="-120"/>
                <a:ea typeface="微軟正黑體" panose="020B0604030504040204" pitchFamily="34" charset="-120"/>
              </a:rPr>
              <a:t>IR</a:t>
            </a:r>
            <a:r>
              <a:rPr kumimoji="0" lang="zh-TW" altLang="en-US" sz="2800" b="1" dirty="0">
                <a:solidFill>
                  <a:srgbClr val="7030A0"/>
                </a:solidFill>
                <a:latin typeface="微軟正黑體" panose="020B0604030504040204" pitchFamily="34" charset="-120"/>
                <a:ea typeface="微軟正黑體" panose="020B0604030504040204" pitchFamily="34" charset="-120"/>
              </a:rPr>
              <a:t>概念進行研究</a:t>
            </a:r>
            <a:endParaRPr kumimoji="0" lang="en-US" altLang="zh-TW" sz="2800" b="1" dirty="0">
              <a:solidFill>
                <a:srgbClr val="7030A0"/>
              </a:solidFill>
              <a:latin typeface="微軟正黑體" panose="020B0604030504040204" pitchFamily="34" charset="-120"/>
              <a:ea typeface="微軟正黑體" panose="020B0604030504040204" pitchFamily="34" charset="-120"/>
            </a:endParaRPr>
          </a:p>
          <a:p>
            <a:pPr marL="361950" indent="-361950" algn="l" fontAlgn="auto">
              <a:spcAft>
                <a:spcPts val="0"/>
              </a:spcAft>
              <a:buFont typeface="Wingdings" panose="05000000000000000000" pitchFamily="2" charset="2"/>
              <a:buChar char="l"/>
            </a:pPr>
            <a:r>
              <a:rPr kumimoji="0" lang="zh-TW" altLang="en-US" sz="2800" b="1" dirty="0">
                <a:solidFill>
                  <a:srgbClr val="0000FF"/>
                </a:solidFill>
                <a:latin typeface="微軟正黑體" panose="020B0604030504040204" pitchFamily="34" charset="-120"/>
                <a:ea typeface="微軟正黑體" panose="020B0604030504040204" pitchFamily="34" charset="-120"/>
              </a:rPr>
              <a:t>校外資料庫平台</a:t>
            </a:r>
            <a:endParaRPr kumimoji="0" lang="en-US" altLang="zh-TW" sz="2800" b="1" dirty="0">
              <a:solidFill>
                <a:srgbClr val="0000FF"/>
              </a:solidFill>
              <a:latin typeface="微軟正黑體" panose="020B0604030504040204" pitchFamily="34" charset="-120"/>
              <a:ea typeface="微軟正黑體" panose="020B0604030504040204" pitchFamily="34" charset="-120"/>
            </a:endParaRPr>
          </a:p>
          <a:p>
            <a:pPr marL="361950" indent="-361950" algn="l" fontAlgn="auto">
              <a:spcAft>
                <a:spcPts val="0"/>
              </a:spcAft>
              <a:buFont typeface="Wingdings" panose="05000000000000000000" pitchFamily="2" charset="2"/>
              <a:buChar char="l"/>
            </a:pPr>
            <a:r>
              <a:rPr kumimoji="0" lang="zh-TW" altLang="en-US" sz="2800" b="1" dirty="0" smtClean="0">
                <a:solidFill>
                  <a:srgbClr val="005800"/>
                </a:solidFill>
                <a:latin typeface="微軟正黑體" panose="020B0604030504040204" pitchFamily="34" charset="-120"/>
                <a:ea typeface="微軟正黑體" panose="020B0604030504040204" pitchFamily="34" charset="-120"/>
              </a:rPr>
              <a:t>教學</a:t>
            </a:r>
            <a:r>
              <a:rPr kumimoji="0" lang="zh-TW" altLang="en-US" sz="2800" b="1" dirty="0">
                <a:solidFill>
                  <a:srgbClr val="005800"/>
                </a:solidFill>
                <a:latin typeface="微軟正黑體" panose="020B0604030504040204" pitchFamily="34" charset="-120"/>
                <a:ea typeface="微軟正黑體" panose="020B0604030504040204" pitchFamily="34" charset="-120"/>
              </a:rPr>
              <a:t>創新</a:t>
            </a:r>
            <a:r>
              <a:rPr kumimoji="0" lang="zh-TW" altLang="en-US" sz="2800" b="1" dirty="0" smtClean="0">
                <a:solidFill>
                  <a:srgbClr val="005800"/>
                </a:solidFill>
                <a:latin typeface="微軟正黑體" panose="020B0604030504040204" pitchFamily="34" charset="-120"/>
                <a:ea typeface="微軟正黑體" panose="020B0604030504040204" pitchFamily="34" charset="-120"/>
              </a:rPr>
              <a:t>計劃</a:t>
            </a:r>
            <a:endParaRPr kumimoji="0" lang="en-US" altLang="zh-TW" sz="2800" b="1" dirty="0">
              <a:solidFill>
                <a:srgbClr val="005800"/>
              </a:solidFill>
              <a:latin typeface="微軟正黑體" panose="020B0604030504040204" pitchFamily="34" charset="-120"/>
              <a:ea typeface="微軟正黑體" panose="020B0604030504040204" pitchFamily="34" charset="-120"/>
            </a:endParaRPr>
          </a:p>
          <a:p>
            <a:pPr marL="361950" indent="-361950" algn="l" fontAlgn="auto">
              <a:spcAft>
                <a:spcPts val="0"/>
              </a:spcAft>
              <a:buFont typeface="Wingdings" panose="05000000000000000000" pitchFamily="2" charset="2"/>
              <a:buChar char="l"/>
            </a:pPr>
            <a:r>
              <a:rPr kumimoji="0" lang="zh-TW" altLang="en-US" sz="2800" b="1" dirty="0" smtClean="0">
                <a:solidFill>
                  <a:srgbClr val="000066"/>
                </a:solidFill>
                <a:latin typeface="微軟正黑體" panose="020B0604030504040204" pitchFamily="34" charset="-120"/>
                <a:ea typeface="微軟正黑體" panose="020B0604030504040204" pitchFamily="34" charset="-120"/>
              </a:rPr>
              <a:t>教師自</a:t>
            </a:r>
            <a:r>
              <a:rPr kumimoji="0" lang="zh-TW" altLang="en-US" sz="2800" b="1" dirty="0">
                <a:solidFill>
                  <a:srgbClr val="000066"/>
                </a:solidFill>
                <a:latin typeface="微軟正黑體" panose="020B0604030504040204" pitchFamily="34" charset="-120"/>
                <a:ea typeface="微軟正黑體" panose="020B0604030504040204" pitchFamily="34" charset="-120"/>
              </a:rPr>
              <a:t>蒐</a:t>
            </a:r>
            <a:r>
              <a:rPr kumimoji="0" lang="zh-TW" altLang="en-US" sz="2800" b="1" dirty="0" smtClean="0">
                <a:solidFill>
                  <a:srgbClr val="000066"/>
                </a:solidFill>
                <a:latin typeface="微軟正黑體" panose="020B0604030504040204" pitchFamily="34" charset="-120"/>
                <a:ea typeface="微軟正黑體" panose="020B0604030504040204" pitchFamily="34" charset="-120"/>
              </a:rPr>
              <a:t>資料</a:t>
            </a:r>
            <a:endParaRPr kumimoji="0" lang="en-US" altLang="zh-TW" sz="2800" b="1" dirty="0" smtClean="0">
              <a:solidFill>
                <a:srgbClr val="000066"/>
              </a:solidFill>
              <a:latin typeface="微軟正黑體" panose="020B0604030504040204" pitchFamily="34" charset="-120"/>
              <a:ea typeface="微軟正黑體" panose="020B0604030504040204" pitchFamily="34" charset="-120"/>
            </a:endParaRPr>
          </a:p>
          <a:p>
            <a:pPr marL="361950" indent="-361950" algn="l" fontAlgn="auto">
              <a:spcAft>
                <a:spcPts val="0"/>
              </a:spcAft>
              <a:buFont typeface="Wingdings" panose="05000000000000000000" pitchFamily="2" charset="2"/>
              <a:buChar char="l"/>
            </a:pPr>
            <a:r>
              <a:rPr kumimoji="0" lang="zh-TW" altLang="en-US" sz="2800" b="1" dirty="0" smtClean="0">
                <a:solidFill>
                  <a:srgbClr val="FF0000"/>
                </a:solidFill>
                <a:latin typeface="微軟正黑體" panose="020B0604030504040204" pitchFamily="34" charset="-120"/>
                <a:ea typeface="微軟正黑體" panose="020B0604030504040204" pitchFamily="34" charset="-120"/>
              </a:rPr>
              <a:t>傳統學術及</a:t>
            </a:r>
            <a:r>
              <a:rPr kumimoji="0" lang="zh-TW" altLang="en-US" sz="2800" b="1" dirty="0">
                <a:solidFill>
                  <a:srgbClr val="FF0000"/>
                </a:solidFill>
                <a:latin typeface="微軟正黑體" panose="020B0604030504040204" pitchFamily="34" charset="-120"/>
                <a:ea typeface="微軟正黑體" panose="020B0604030504040204" pitchFamily="34" charset="-120"/>
              </a:rPr>
              <a:t>教育</a:t>
            </a:r>
            <a:r>
              <a:rPr kumimoji="0" lang="zh-TW" altLang="en-US" sz="2800" b="1" dirty="0" smtClean="0">
                <a:solidFill>
                  <a:srgbClr val="FF0000"/>
                </a:solidFill>
                <a:latin typeface="微軟正黑體" panose="020B0604030504040204" pitchFamily="34" charset="-120"/>
                <a:ea typeface="微軟正黑體" panose="020B0604030504040204" pitchFamily="34" charset="-120"/>
              </a:rPr>
              <a:t>研究應用於</a:t>
            </a:r>
            <a:r>
              <a:rPr kumimoji="0" lang="zh-TW" altLang="en-US" sz="2800" b="1" dirty="0">
                <a:solidFill>
                  <a:srgbClr val="FF0000"/>
                </a:solidFill>
                <a:latin typeface="微軟正黑體" panose="020B0604030504040204" pitchFamily="34" charset="-120"/>
                <a:ea typeface="微軟正黑體" panose="020B0604030504040204" pitchFamily="34" charset="-120"/>
              </a:rPr>
              <a:t>教學場</a:t>
            </a:r>
            <a:r>
              <a:rPr kumimoji="0" lang="zh-TW" altLang="en-US" sz="2800" b="1" dirty="0" smtClean="0">
                <a:solidFill>
                  <a:srgbClr val="FF0000"/>
                </a:solidFill>
                <a:latin typeface="微軟正黑體" panose="020B0604030504040204" pitchFamily="34" charset="-120"/>
                <a:ea typeface="微軟正黑體" panose="020B0604030504040204" pitchFamily="34" charset="-120"/>
              </a:rPr>
              <a:t>域之實踐更</a:t>
            </a:r>
            <a:r>
              <a:rPr kumimoji="0" lang="zh-TW" altLang="en-US" sz="2800" b="1" dirty="0">
                <a:solidFill>
                  <a:srgbClr val="FF0000"/>
                </a:solidFill>
                <a:latin typeface="微軟正黑體" panose="020B0604030504040204" pitchFamily="34" charset="-120"/>
                <a:ea typeface="微軟正黑體" panose="020B0604030504040204" pitchFamily="34" charset="-120"/>
              </a:rPr>
              <a:t>是教學實務</a:t>
            </a:r>
            <a:r>
              <a:rPr kumimoji="0" lang="zh-TW" altLang="en-US" sz="2800" b="1" dirty="0" smtClean="0">
                <a:solidFill>
                  <a:srgbClr val="FF0000"/>
                </a:solidFill>
                <a:latin typeface="微軟正黑體" panose="020B0604030504040204" pitchFamily="34" charset="-120"/>
                <a:ea typeface="微軟正黑體" panose="020B0604030504040204" pitchFamily="34" charset="-120"/>
              </a:rPr>
              <a:t>研究</a:t>
            </a:r>
            <a:endParaRPr kumimoji="0" lang="en-US" altLang="zh-TW" sz="2800" b="1" dirty="0" smtClean="0">
              <a:solidFill>
                <a:srgbClr val="FF0000"/>
              </a:solidFill>
              <a:latin typeface="微軟正黑體" panose="020B0604030504040204" pitchFamily="34" charset="-120"/>
              <a:ea typeface="微軟正黑體" panose="020B0604030504040204" pitchFamily="34" charset="-120"/>
            </a:endParaRPr>
          </a:p>
          <a:p>
            <a:pPr marL="361950" indent="-361950" algn="l" fontAlgn="auto">
              <a:spcAft>
                <a:spcPts val="0"/>
              </a:spcAft>
              <a:buFont typeface="Wingdings" panose="05000000000000000000" pitchFamily="2" charset="2"/>
              <a:buChar char="l"/>
            </a:pPr>
            <a:r>
              <a:rPr kumimoji="0" lang="zh-TW" alt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軟正黑體" panose="020B0604030504040204" pitchFamily="34" charset="-120"/>
                <a:ea typeface="微軟正黑體" panose="020B0604030504040204" pitchFamily="34" charset="-120"/>
              </a:rPr>
              <a:t>跨平台資料比較</a:t>
            </a:r>
            <a:endParaRPr kumimoji="0" lang="en-US" altLang="zh-TW"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新細明體"/>
            </a:endParaRPr>
          </a:p>
          <a:p>
            <a:pPr marL="361950" indent="-361950" algn="l" fontAlgn="auto">
              <a:spcAft>
                <a:spcPts val="0"/>
              </a:spcAft>
              <a:buFont typeface="Wingdings" panose="05000000000000000000" pitchFamily="2" charset="2"/>
              <a:buChar char="l"/>
            </a:pPr>
            <a:endParaRPr kumimoji="0" lang="zh-TW" altLang="zh-TW" sz="2800" dirty="0" smtClean="0">
              <a:solidFill>
                <a:schemeClr val="tx1"/>
              </a:solidFill>
              <a:latin typeface="微軟正黑體" panose="020B0604030504040204" pitchFamily="34" charset="-120"/>
              <a:ea typeface="微軟正黑體" panose="020B0604030504040204" pitchFamily="34" charset="-120"/>
            </a:endParaRPr>
          </a:p>
          <a:p>
            <a:pPr marL="544513" indent="-457200" algn="l" fontAlgn="auto">
              <a:spcAft>
                <a:spcPts val="0"/>
              </a:spcAft>
              <a:buFont typeface="Wingdings" panose="05000000000000000000" pitchFamily="2" charset="2"/>
              <a:buChar char="l"/>
            </a:pPr>
            <a:endParaRPr kumimoji="0" lang="en-US" altLang="zh-TW" sz="2800" dirty="0" smtClean="0">
              <a:solidFill>
                <a:schemeClr val="tx1"/>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pPr>
              <a:defRPr/>
            </a:pPr>
            <a:fld id="{F4E57BBC-9003-4519-8174-1434CED4F41A}" type="slidenum">
              <a:rPr lang="zh-TW" altLang="en-US" smtClean="0"/>
              <a:pPr>
                <a:defRPr/>
              </a:pPr>
              <a:t>40</a:t>
            </a:fld>
            <a:endParaRPr lang="zh-TW" altLang="en-US"/>
          </a:p>
        </p:txBody>
      </p:sp>
      <p:graphicFrame>
        <p:nvGraphicFramePr>
          <p:cNvPr id="5" name="內容版面配置區 2"/>
          <p:cNvGraphicFramePr>
            <a:graphicFrameLocks/>
          </p:cNvGraphicFramePr>
          <p:nvPr>
            <p:extLst>
              <p:ext uri="{D42A27DB-BD31-4B8C-83A1-F6EECF244321}">
                <p14:modId xmlns:p14="http://schemas.microsoft.com/office/powerpoint/2010/main" xmlns="" val="3023200384"/>
              </p:ext>
            </p:extLst>
          </p:nvPr>
        </p:nvGraphicFramePr>
        <p:xfrm>
          <a:off x="3851920" y="1941371"/>
          <a:ext cx="4896544" cy="4095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40839226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457200" y="704088"/>
            <a:ext cx="8229600" cy="7086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kumimoji="0" lang="zh-TW" altLang="en-US" sz="4000" dirty="0">
                <a:solidFill>
                  <a:srgbClr val="C00000"/>
                </a:solidFill>
                <a:latin typeface="微軟正黑體" panose="020B0604030504040204" pitchFamily="34" charset="-120"/>
                <a:ea typeface="微軟正黑體" panose="020B0604030504040204" pitchFamily="34" charset="-120"/>
              </a:rPr>
              <a:t>建</a:t>
            </a:r>
            <a:r>
              <a:rPr kumimoji="0" lang="zh-TW" altLang="en-US" sz="4000" dirty="0" smtClean="0">
                <a:solidFill>
                  <a:srgbClr val="C00000"/>
                </a:solidFill>
                <a:latin typeface="微軟正黑體" panose="020B0604030504040204" pitchFamily="34" charset="-120"/>
                <a:ea typeface="微軟正黑體" panose="020B0604030504040204" pitchFamily="34" charset="-120"/>
              </a:rPr>
              <a:t>構教學輔導資料庫備供研究</a:t>
            </a:r>
            <a:endParaRPr kumimoji="0" lang="zh-TW" altLang="en-US" sz="4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p:cNvSpPr txBox="1">
            <a:spLocks/>
          </p:cNvSpPr>
          <p:nvPr/>
        </p:nvSpPr>
        <p:spPr>
          <a:xfrm>
            <a:off x="457200" y="1700808"/>
            <a:ext cx="8229600" cy="462379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l" fontAlgn="b"/>
            <a:endParaRPr kumimoji="0" lang="zh-TW" altLang="en-US" dirty="0"/>
          </a:p>
        </p:txBody>
      </p:sp>
      <p:sp>
        <p:nvSpPr>
          <p:cNvPr id="4" name="矩形 3"/>
          <p:cNvSpPr/>
          <p:nvPr/>
        </p:nvSpPr>
        <p:spPr>
          <a:xfrm>
            <a:off x="556883" y="5671120"/>
            <a:ext cx="7920880" cy="307777"/>
          </a:xfrm>
          <a:prstGeom prst="rect">
            <a:avLst/>
          </a:prstGeom>
        </p:spPr>
        <p:txBody>
          <a:bodyPr wrap="square">
            <a:spAutoFit/>
          </a:bodyPr>
          <a:lstStyle/>
          <a:p>
            <a:pPr fontAlgn="auto">
              <a:spcAft>
                <a:spcPts val="0"/>
              </a:spcAft>
            </a:pPr>
            <a:r>
              <a:rPr lang="zh-TW" altLang="en-US" sz="1400" b="1" dirty="0" smtClean="0">
                <a:solidFill>
                  <a:srgbClr val="FF0000"/>
                </a:solidFill>
              </a:rPr>
              <a:t>近期</a:t>
            </a:r>
            <a:r>
              <a:rPr lang="zh-TW" altLang="en-US" sz="1400" b="1" dirty="0">
                <a:solidFill>
                  <a:srgbClr val="FF0000"/>
                </a:solidFill>
              </a:rPr>
              <a:t>開始</a:t>
            </a:r>
            <a:r>
              <a:rPr lang="zh-TW" altLang="en-US" sz="1400" b="1" dirty="0" smtClean="0">
                <a:solidFill>
                  <a:srgbClr val="FF0000"/>
                </a:solidFill>
              </a:rPr>
              <a:t>串接校內學生</a:t>
            </a:r>
            <a:r>
              <a:rPr lang="zh-TW" altLang="zh-TW" sz="1400" b="1" dirty="0">
                <a:solidFill>
                  <a:srgbClr val="FF0000"/>
                </a:solidFill>
              </a:rPr>
              <a:t>學習成效</a:t>
            </a:r>
            <a:r>
              <a:rPr lang="zh-TW" altLang="en-US" sz="1400" b="1" dirty="0" smtClean="0">
                <a:solidFill>
                  <a:srgbClr val="FF0000"/>
                </a:solidFill>
                <a:latin typeface="新細明體"/>
                <a:ea typeface="新細明體"/>
              </a:rPr>
              <a:t>、輔導</a:t>
            </a:r>
            <a:r>
              <a:rPr lang="zh-TW" altLang="zh-TW" sz="1400" b="1" dirty="0" smtClean="0">
                <a:solidFill>
                  <a:srgbClr val="FF0000"/>
                </a:solidFill>
              </a:rPr>
              <a:t>評估</a:t>
            </a:r>
            <a:r>
              <a:rPr lang="zh-TW" altLang="zh-TW" sz="1400" b="1" dirty="0">
                <a:solidFill>
                  <a:srgbClr val="FF0000"/>
                </a:solidFill>
              </a:rPr>
              <a:t>與教學品</a:t>
            </a:r>
            <a:r>
              <a:rPr lang="zh-TW" altLang="zh-TW" sz="1400" b="1" dirty="0" smtClean="0">
                <a:solidFill>
                  <a:srgbClr val="FF0000"/>
                </a:solidFill>
              </a:rPr>
              <a:t>保</a:t>
            </a:r>
            <a:r>
              <a:rPr lang="zh-TW" altLang="en-US" sz="1400" b="1" dirty="0" smtClean="0">
                <a:solidFill>
                  <a:srgbClr val="FF0000"/>
                </a:solidFill>
              </a:rPr>
              <a:t>有關</a:t>
            </a:r>
            <a:r>
              <a:rPr lang="zh-TW" altLang="zh-TW" sz="1400" b="1" dirty="0" smtClean="0">
                <a:solidFill>
                  <a:srgbClr val="FF0000"/>
                </a:solidFill>
              </a:rPr>
              <a:t>實證</a:t>
            </a:r>
            <a:r>
              <a:rPr lang="zh-TW" altLang="en-US" sz="1400" b="1" dirty="0" smtClean="0">
                <a:solidFill>
                  <a:srgbClr val="FF0000"/>
                </a:solidFill>
              </a:rPr>
              <a:t>資料建構資料庫以備</a:t>
            </a:r>
            <a:r>
              <a:rPr lang="zh-TW" altLang="en-US" sz="1400" b="1" dirty="0" smtClean="0">
                <a:solidFill>
                  <a:srgbClr val="FF0000"/>
                </a:solidFill>
                <a:latin typeface="新細明體"/>
                <a:ea typeface="新細明體"/>
              </a:rPr>
              <a:t>教師教學研究</a:t>
            </a:r>
            <a:endParaRPr kumimoji="0" lang="zh-TW" altLang="en-US" sz="1400" b="1" dirty="0">
              <a:solidFill>
                <a:srgbClr val="FF0000"/>
              </a:solidFill>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12"/>
          </p:nvPr>
        </p:nvSpPr>
        <p:spPr/>
        <p:txBody>
          <a:bodyPr/>
          <a:lstStyle/>
          <a:p>
            <a:pPr>
              <a:defRPr/>
            </a:pPr>
            <a:fld id="{F4E57BBC-9003-4519-8174-1434CED4F41A}" type="slidenum">
              <a:rPr lang="zh-TW" altLang="en-US" smtClean="0"/>
              <a:pPr>
                <a:defRPr/>
              </a:pPr>
              <a:t>41</a:t>
            </a:fld>
            <a:endParaRPr lang="zh-TW" altLang="en-US"/>
          </a:p>
        </p:txBody>
      </p:sp>
      <p:graphicFrame>
        <p:nvGraphicFramePr>
          <p:cNvPr id="6" name="物件 5"/>
          <p:cNvGraphicFramePr>
            <a:graphicFrameLocks noChangeAspect="1"/>
          </p:cNvGraphicFramePr>
          <p:nvPr>
            <p:extLst>
              <p:ext uri="{D42A27DB-BD31-4B8C-83A1-F6EECF244321}">
                <p14:modId xmlns:p14="http://schemas.microsoft.com/office/powerpoint/2010/main" xmlns="" val="107417769"/>
              </p:ext>
            </p:extLst>
          </p:nvPr>
        </p:nvGraphicFramePr>
        <p:xfrm>
          <a:off x="683568" y="1916832"/>
          <a:ext cx="7776864" cy="3384375"/>
        </p:xfrm>
        <a:graphic>
          <a:graphicData uri="http://schemas.openxmlformats.org/presentationml/2006/ole">
            <p:oleObj spid="_x0000_s33862" name="工作表" r:id="rId3" imgW="6686423" imgH="2428862" progId="Excel.Sheet.12">
              <p:embed/>
            </p:oleObj>
          </a:graphicData>
        </a:graphic>
      </p:graphicFrame>
    </p:spTree>
    <p:extLst>
      <p:ext uri="{BB962C8B-B14F-4D97-AF65-F5344CB8AC3E}">
        <p14:creationId xmlns:p14="http://schemas.microsoft.com/office/powerpoint/2010/main" xmlns="" val="20217998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6C85F6ED-DD32-4D63-99B7-E23212DDDB02}" type="slidenum">
              <a:rPr lang="zh-TW" altLang="en-US" smtClean="0"/>
              <a:pPr>
                <a:defRPr/>
              </a:pPr>
              <a:t>42</a:t>
            </a:fld>
            <a:endParaRPr lang="zh-TW" altLang="en-US"/>
          </a:p>
        </p:txBody>
      </p:sp>
      <p:pic>
        <p:nvPicPr>
          <p:cNvPr id="327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1052736"/>
            <a:ext cx="8136904" cy="49167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9429841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457200" y="704088"/>
            <a:ext cx="8229600" cy="996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zh-TW" altLang="en-US" sz="4000" b="1" dirty="0">
                <a:solidFill>
                  <a:srgbClr val="7030A0"/>
                </a:solidFill>
                <a:latin typeface="微軟正黑體" panose="020B0604030504040204" pitchFamily="34" charset="-120"/>
                <a:ea typeface="微軟正黑體" panose="020B0604030504040204" pitchFamily="34" charset="-120"/>
              </a:rPr>
              <a:t>校務</a:t>
            </a:r>
            <a:r>
              <a:rPr lang="zh-TW" altLang="en-US" sz="4000" b="1" dirty="0" smtClean="0">
                <a:solidFill>
                  <a:srgbClr val="7030A0"/>
                </a:solidFill>
                <a:latin typeface="微軟正黑體" panose="020B0604030504040204" pitchFamily="34" charset="-120"/>
                <a:ea typeface="微軟正黑體" panose="020B0604030504040204" pitchFamily="34" charset="-120"/>
              </a:rPr>
              <a:t>研究資料的教學實務研究</a:t>
            </a:r>
            <a:endParaRPr kumimoji="0" lang="zh-TW" altLang="en-US" sz="4000" b="1" dirty="0">
              <a:solidFill>
                <a:srgbClr val="7030A0"/>
              </a:solidFill>
              <a:latin typeface="微軟正黑體" panose="020B0604030504040204" pitchFamily="34" charset="-120"/>
              <a:ea typeface="微軟正黑體" panose="020B0604030504040204" pitchFamily="34" charset="-120"/>
            </a:endParaRPr>
          </a:p>
        </p:txBody>
      </p:sp>
      <p:sp>
        <p:nvSpPr>
          <p:cNvPr id="3" name="內容版面配置區 2"/>
          <p:cNvSpPr txBox="1">
            <a:spLocks/>
          </p:cNvSpPr>
          <p:nvPr/>
        </p:nvSpPr>
        <p:spPr>
          <a:xfrm>
            <a:off x="457200" y="5949280"/>
            <a:ext cx="8229600" cy="57606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87313" algn="l" fontAlgn="auto">
              <a:spcAft>
                <a:spcPts val="0"/>
              </a:spcAft>
            </a:pPr>
            <a:r>
              <a:rPr kumimoji="0" lang="en-US" altLang="zh-TW" sz="2800" dirty="0" smtClean="0">
                <a:solidFill>
                  <a:schemeClr val="tx1"/>
                </a:solidFill>
                <a:latin typeface="微軟正黑體" panose="020B0604030504040204" pitchFamily="34" charset="-120"/>
                <a:ea typeface="微軟正黑體" panose="020B0604030504040204" pitchFamily="34" charset="-120"/>
              </a:rPr>
              <a:t>A</a:t>
            </a:r>
          </a:p>
        </p:txBody>
      </p:sp>
      <p:sp>
        <p:nvSpPr>
          <p:cNvPr id="4" name="投影片編號版面配置區 3"/>
          <p:cNvSpPr>
            <a:spLocks noGrp="1"/>
          </p:cNvSpPr>
          <p:nvPr>
            <p:ph type="sldNum" sz="quarter" idx="12"/>
          </p:nvPr>
        </p:nvSpPr>
        <p:spPr/>
        <p:txBody>
          <a:bodyPr/>
          <a:lstStyle/>
          <a:p>
            <a:pPr>
              <a:defRPr/>
            </a:pPr>
            <a:fld id="{F4E57BBC-9003-4519-8174-1434CED4F41A}" type="slidenum">
              <a:rPr lang="zh-TW" altLang="en-US" smtClean="0"/>
              <a:pPr>
                <a:defRPr/>
              </a:pPr>
              <a:t>43</a:t>
            </a:fld>
            <a:endParaRPr lang="zh-TW" altLang="en-US"/>
          </a:p>
        </p:txBody>
      </p:sp>
      <p:graphicFrame>
        <p:nvGraphicFramePr>
          <p:cNvPr id="5" name="物件 4"/>
          <p:cNvGraphicFramePr>
            <a:graphicFrameLocks noChangeAspect="1"/>
          </p:cNvGraphicFramePr>
          <p:nvPr>
            <p:extLst>
              <p:ext uri="{D42A27DB-BD31-4B8C-83A1-F6EECF244321}">
                <p14:modId xmlns:p14="http://schemas.microsoft.com/office/powerpoint/2010/main" xmlns="" val="3016796522"/>
              </p:ext>
            </p:extLst>
          </p:nvPr>
        </p:nvGraphicFramePr>
        <p:xfrm>
          <a:off x="179388" y="2852738"/>
          <a:ext cx="8640762" cy="2782887"/>
        </p:xfrm>
        <a:graphic>
          <a:graphicData uri="http://schemas.openxmlformats.org/presentationml/2006/ole">
            <p:oleObj spid="_x0000_s41003" name="工作表" r:id="rId3" imgW="6705584" imgH="1533493" progId="Excel.Sheet.12">
              <p:embed/>
            </p:oleObj>
          </a:graphicData>
        </a:graphic>
      </p:graphicFrame>
      <p:pic>
        <p:nvPicPr>
          <p:cNvPr id="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15616" y="1847200"/>
            <a:ext cx="2324795" cy="5489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95936" y="1847200"/>
            <a:ext cx="2016224" cy="5489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504381" y="1847200"/>
            <a:ext cx="1944216" cy="5489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1188897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txBox="1">
            <a:spLocks/>
          </p:cNvSpPr>
          <p:nvPr/>
        </p:nvSpPr>
        <p:spPr>
          <a:xfrm>
            <a:off x="457200" y="704088"/>
            <a:ext cx="8229600" cy="996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kumimoji="0" lang="zh-TW" altLang="en-US" sz="4000" b="1" dirty="0">
                <a:solidFill>
                  <a:srgbClr val="C00000"/>
                </a:solidFill>
                <a:latin typeface="微軟正黑體" panose="020B0604030504040204" pitchFamily="34" charset="-120"/>
                <a:ea typeface="微軟正黑體" panose="020B0604030504040204" pitchFamily="34" charset="-120"/>
              </a:rPr>
              <a:t>教學實務</a:t>
            </a:r>
            <a:r>
              <a:rPr kumimoji="0" lang="zh-TW" altLang="en-US" sz="4000" b="1" dirty="0" smtClean="0">
                <a:solidFill>
                  <a:srgbClr val="C00000"/>
                </a:solidFill>
                <a:latin typeface="微軟正黑體" panose="020B0604030504040204" pitchFamily="34" charset="-120"/>
                <a:ea typeface="微軟正黑體" panose="020B0604030504040204" pitchFamily="34" charset="-120"/>
              </a:rPr>
              <a:t>研究</a:t>
            </a:r>
            <a:r>
              <a:rPr kumimoji="0" lang="zh-TW" altLang="en-US" sz="2000" b="1" dirty="0">
                <a:solidFill>
                  <a:srgbClr val="C00000"/>
                </a:solidFill>
                <a:latin typeface="新細明體"/>
                <a:ea typeface="新細明體"/>
              </a:rPr>
              <a:t>之</a:t>
            </a:r>
            <a:r>
              <a:rPr kumimoji="0" lang="zh-TW" altLang="en-US" sz="4000" b="1" dirty="0" smtClean="0">
                <a:solidFill>
                  <a:srgbClr val="0000FF"/>
                </a:solidFill>
                <a:latin typeface="新細明體"/>
                <a:ea typeface="新細明體"/>
              </a:rPr>
              <a:t>教師個別研究</a:t>
            </a:r>
            <a:endParaRPr kumimoji="0" lang="zh-TW" altLang="en-US" sz="4000" b="1" dirty="0">
              <a:solidFill>
                <a:srgbClr val="0000FF"/>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pPr>
              <a:defRPr/>
            </a:pPr>
            <a:fld id="{F4E57BBC-9003-4519-8174-1434CED4F41A}" type="slidenum">
              <a:rPr lang="zh-TW" altLang="en-US" smtClean="0"/>
              <a:pPr>
                <a:defRPr/>
              </a:pPr>
              <a:t>44</a:t>
            </a:fld>
            <a:endParaRPr lang="zh-TW" altLang="en-US"/>
          </a:p>
        </p:txBody>
      </p:sp>
      <p:sp>
        <p:nvSpPr>
          <p:cNvPr id="6" name="內容版面配置區 2"/>
          <p:cNvSpPr txBox="1">
            <a:spLocks/>
          </p:cNvSpPr>
          <p:nvPr/>
        </p:nvSpPr>
        <p:spPr>
          <a:xfrm>
            <a:off x="390364" y="1808820"/>
            <a:ext cx="8363272" cy="64807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auto">
              <a:spcAft>
                <a:spcPts val="0"/>
              </a:spcAft>
            </a:pPr>
            <a:r>
              <a:rPr kumimoji="0" lang="zh-TW" altLang="en-US" sz="2800" dirty="0">
                <a:solidFill>
                  <a:srgbClr val="7030A0"/>
                </a:solidFill>
                <a:latin typeface="微軟正黑體" panose="020B0604030504040204" pitchFamily="34" charset="-120"/>
                <a:ea typeface="微軟正黑體" panose="020B0604030504040204" pitchFamily="34" charset="-120"/>
              </a:rPr>
              <a:t>由學校提供起點觀測參考資料</a:t>
            </a:r>
            <a:endParaRPr kumimoji="0" lang="en-US" altLang="zh-TW" sz="2800" dirty="0" smtClean="0">
              <a:solidFill>
                <a:srgbClr val="7030A0"/>
              </a:solidFill>
              <a:latin typeface="微軟正黑體" panose="020B0604030504040204" pitchFamily="34" charset="-120"/>
              <a:ea typeface="微軟正黑體" panose="020B0604030504040204" pitchFamily="34" charset="-120"/>
            </a:endParaRPr>
          </a:p>
          <a:p>
            <a:pPr marL="87313" algn="l" fontAlgn="auto">
              <a:spcAft>
                <a:spcPts val="0"/>
              </a:spcAft>
            </a:pPr>
            <a:endParaRPr kumimoji="0" lang="en-US" altLang="zh-TW" sz="2800" dirty="0" smtClean="0">
              <a:solidFill>
                <a:srgbClr val="7030A0"/>
              </a:solidFill>
              <a:latin typeface="微軟正黑體" panose="020B0604030504040204" pitchFamily="34" charset="-120"/>
              <a:ea typeface="微軟正黑體" panose="020B0604030504040204" pitchFamily="34" charset="-120"/>
            </a:endParaRPr>
          </a:p>
        </p:txBody>
      </p:sp>
      <p:graphicFrame>
        <p:nvGraphicFramePr>
          <p:cNvPr id="12" name="物件 11"/>
          <p:cNvGraphicFramePr>
            <a:graphicFrameLocks noChangeAspect="1"/>
          </p:cNvGraphicFramePr>
          <p:nvPr>
            <p:extLst>
              <p:ext uri="{D42A27DB-BD31-4B8C-83A1-F6EECF244321}">
                <p14:modId xmlns:p14="http://schemas.microsoft.com/office/powerpoint/2010/main" xmlns="" val="2748367009"/>
              </p:ext>
            </p:extLst>
          </p:nvPr>
        </p:nvGraphicFramePr>
        <p:xfrm>
          <a:off x="390364" y="2462213"/>
          <a:ext cx="8296436" cy="3703091"/>
        </p:xfrm>
        <a:graphic>
          <a:graphicData uri="http://schemas.openxmlformats.org/presentationml/2006/ole">
            <p:oleObj spid="_x0000_s42027" name="工作表" r:id="rId3" imgW="4895802" imgH="1933534" progId="Excel.Sheet.12">
              <p:embed/>
            </p:oleObj>
          </a:graphicData>
        </a:graphic>
      </p:graphicFrame>
    </p:spTree>
    <p:extLst>
      <p:ext uri="{BB962C8B-B14F-4D97-AF65-F5344CB8AC3E}">
        <p14:creationId xmlns:p14="http://schemas.microsoft.com/office/powerpoint/2010/main" xmlns="" val="78592296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txBox="1">
            <a:spLocks/>
          </p:cNvSpPr>
          <p:nvPr/>
        </p:nvSpPr>
        <p:spPr>
          <a:xfrm>
            <a:off x="457200" y="836712"/>
            <a:ext cx="8229600" cy="864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kumimoji="0" lang="zh-TW" altLang="en-US" sz="4000" b="1" dirty="0" smtClean="0">
                <a:solidFill>
                  <a:srgbClr val="C00000"/>
                </a:solidFill>
                <a:latin typeface="微軟正黑體" panose="020B0604030504040204" pitchFamily="34" charset="-120"/>
                <a:ea typeface="微軟正黑體" panose="020B0604030504040204" pitchFamily="34" charset="-120"/>
              </a:rPr>
              <a:t>研究</a:t>
            </a:r>
            <a:r>
              <a:rPr kumimoji="0" lang="zh-TW" altLang="en-US" sz="4000" b="1" dirty="0">
                <a:solidFill>
                  <a:srgbClr val="C00000"/>
                </a:solidFill>
                <a:latin typeface="微軟正黑體" panose="020B0604030504040204" pitchFamily="34" charset="-120"/>
                <a:ea typeface="微軟正黑體" panose="020B0604030504040204" pitchFamily="34" charset="-120"/>
              </a:rPr>
              <a:t>結果</a:t>
            </a:r>
            <a:r>
              <a:rPr kumimoji="0" lang="zh-TW" altLang="en-US" sz="4000" b="1" dirty="0" smtClean="0">
                <a:solidFill>
                  <a:srgbClr val="C00000"/>
                </a:solidFill>
                <a:latin typeface="微軟正黑體" panose="020B0604030504040204" pitchFamily="34" charset="-120"/>
                <a:ea typeface="微軟正黑體" panose="020B0604030504040204" pitchFamily="34" charset="-120"/>
              </a:rPr>
              <a:t>交流的一般項目</a:t>
            </a:r>
            <a:endParaRPr kumimoji="0" lang="zh-TW" altLang="en-US" sz="4000" b="1"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p:cNvSpPr txBox="1">
            <a:spLocks/>
          </p:cNvSpPr>
          <p:nvPr/>
        </p:nvSpPr>
        <p:spPr>
          <a:xfrm>
            <a:off x="457200" y="1935480"/>
            <a:ext cx="8229600" cy="3581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87313" algn="l" fontAlgn="auto">
              <a:spcAft>
                <a:spcPts val="0"/>
              </a:spcAft>
            </a:pPr>
            <a:endParaRPr kumimoji="0" lang="en-US" altLang="zh-TW" sz="2800" dirty="0" smtClean="0">
              <a:solidFill>
                <a:schemeClr val="tx1"/>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pPr>
              <a:defRPr/>
            </a:pPr>
            <a:fld id="{F4E57BBC-9003-4519-8174-1434CED4F41A}" type="slidenum">
              <a:rPr lang="zh-TW" altLang="en-US" smtClean="0"/>
              <a:pPr>
                <a:defRPr/>
              </a:pPr>
              <a:t>45</a:t>
            </a:fld>
            <a:endParaRPr lang="zh-TW" altLang="en-US"/>
          </a:p>
        </p:txBody>
      </p:sp>
      <p:graphicFrame>
        <p:nvGraphicFramePr>
          <p:cNvPr id="5" name="資料庫圖表 4"/>
          <p:cNvGraphicFramePr/>
          <p:nvPr>
            <p:extLst>
              <p:ext uri="{D42A27DB-BD31-4B8C-83A1-F6EECF244321}">
                <p14:modId xmlns:p14="http://schemas.microsoft.com/office/powerpoint/2010/main" xmlns="" val="187110464"/>
              </p:ext>
            </p:extLst>
          </p:nvPr>
        </p:nvGraphicFramePr>
        <p:xfrm>
          <a:off x="5004048" y="2276872"/>
          <a:ext cx="3264024"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資料庫圖表 5"/>
          <p:cNvGraphicFramePr/>
          <p:nvPr>
            <p:extLst>
              <p:ext uri="{D42A27DB-BD31-4B8C-83A1-F6EECF244321}">
                <p14:modId xmlns:p14="http://schemas.microsoft.com/office/powerpoint/2010/main" xmlns="" val="2445442711"/>
              </p:ext>
            </p:extLst>
          </p:nvPr>
        </p:nvGraphicFramePr>
        <p:xfrm>
          <a:off x="899592" y="2276872"/>
          <a:ext cx="3480048" cy="31683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805528946"/>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457200" y="70408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kumimoji="0" lang="zh-TW" altLang="en-US" sz="4000" b="1" dirty="0">
                <a:solidFill>
                  <a:srgbClr val="C00000"/>
                </a:solidFill>
                <a:latin typeface="微軟正黑體" panose="020B0604030504040204" pitchFamily="34" charset="-120"/>
                <a:ea typeface="微軟正黑體" panose="020B0604030504040204" pitchFamily="34" charset="-120"/>
              </a:rPr>
              <a:t>教學實務研究參考</a:t>
            </a:r>
            <a:r>
              <a:rPr kumimoji="0" lang="zh-TW" altLang="en-US" sz="4000" b="1" dirty="0" smtClean="0">
                <a:solidFill>
                  <a:srgbClr val="C00000"/>
                </a:solidFill>
                <a:latin typeface="微軟正黑體" panose="020B0604030504040204" pitchFamily="34" charset="-120"/>
                <a:ea typeface="微軟正黑體" panose="020B0604030504040204" pitchFamily="34" charset="-120"/>
              </a:rPr>
              <a:t>格式</a:t>
            </a:r>
            <a:r>
              <a:rPr kumimoji="0" lang="en-US" altLang="zh-TW" sz="4000" b="1" dirty="0" smtClean="0">
                <a:solidFill>
                  <a:srgbClr val="C00000"/>
                </a:solidFill>
                <a:latin typeface="新細明體"/>
                <a:ea typeface="新細明體"/>
              </a:rPr>
              <a:t>—</a:t>
            </a:r>
            <a:r>
              <a:rPr kumimoji="0" lang="zh-TW" altLang="en-US" sz="2800" b="1" dirty="0" smtClean="0">
                <a:solidFill>
                  <a:srgbClr val="000066"/>
                </a:solidFill>
                <a:latin typeface="新細明體"/>
                <a:ea typeface="新細明體"/>
              </a:rPr>
              <a:t>教材發展</a:t>
            </a:r>
            <a:endParaRPr kumimoji="0" lang="zh-TW" altLang="en-US" sz="2800" b="1" dirty="0">
              <a:solidFill>
                <a:srgbClr val="000066"/>
              </a:solidFill>
              <a:latin typeface="微軟正黑體" panose="020B0604030504040204" pitchFamily="34" charset="-120"/>
              <a:ea typeface="微軟正黑體" panose="020B0604030504040204" pitchFamily="34" charset="-120"/>
            </a:endParaRPr>
          </a:p>
        </p:txBody>
      </p:sp>
      <p:sp>
        <p:nvSpPr>
          <p:cNvPr id="3" name="內容版面配置區 2"/>
          <p:cNvSpPr txBox="1">
            <a:spLocks/>
          </p:cNvSpPr>
          <p:nvPr/>
        </p:nvSpPr>
        <p:spPr>
          <a:xfrm>
            <a:off x="457200" y="1935480"/>
            <a:ext cx="8229600" cy="3581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87313" algn="l" fontAlgn="auto">
              <a:spcAft>
                <a:spcPts val="0"/>
              </a:spcAft>
            </a:pPr>
            <a:endParaRPr kumimoji="0" lang="en-US" altLang="zh-TW" sz="2800" dirty="0" smtClean="0">
              <a:solidFill>
                <a:schemeClr val="tx1"/>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pPr>
              <a:defRPr/>
            </a:pPr>
            <a:fld id="{F4E57BBC-9003-4519-8174-1434CED4F41A}" type="slidenum">
              <a:rPr lang="zh-TW" altLang="en-US" smtClean="0"/>
              <a:pPr>
                <a:defRPr/>
              </a:pPr>
              <a:t>46</a:t>
            </a:fld>
            <a:endParaRPr lang="zh-TW" altLang="en-US"/>
          </a:p>
        </p:txBody>
      </p:sp>
      <p:graphicFrame>
        <p:nvGraphicFramePr>
          <p:cNvPr id="9" name="物件 8"/>
          <p:cNvGraphicFramePr>
            <a:graphicFrameLocks noChangeAspect="1"/>
          </p:cNvGraphicFramePr>
          <p:nvPr>
            <p:extLst>
              <p:ext uri="{D42A27DB-BD31-4B8C-83A1-F6EECF244321}">
                <p14:modId xmlns:p14="http://schemas.microsoft.com/office/powerpoint/2010/main" xmlns="" val="2163478146"/>
              </p:ext>
            </p:extLst>
          </p:nvPr>
        </p:nvGraphicFramePr>
        <p:xfrm>
          <a:off x="1116012" y="1935163"/>
          <a:ext cx="7128396" cy="4086125"/>
        </p:xfrm>
        <a:graphic>
          <a:graphicData uri="http://schemas.openxmlformats.org/presentationml/2006/ole">
            <p:oleObj spid="_x0000_s34879" name="工作表" r:id="rId3" imgW="6229255" imgH="3857621" progId="Excel.Sheet.12">
              <p:embed/>
            </p:oleObj>
          </a:graphicData>
        </a:graphic>
      </p:graphicFrame>
      <p:sp>
        <p:nvSpPr>
          <p:cNvPr id="5" name="向右箭號 4"/>
          <p:cNvSpPr/>
          <p:nvPr/>
        </p:nvSpPr>
        <p:spPr>
          <a:xfrm>
            <a:off x="3923928" y="367962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296713820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457200" y="70408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kumimoji="0" lang="zh-TW" altLang="en-US" sz="4000" b="1" dirty="0">
                <a:solidFill>
                  <a:srgbClr val="C00000"/>
                </a:solidFill>
                <a:latin typeface="微軟正黑體" panose="020B0604030504040204" pitchFamily="34" charset="-120"/>
                <a:ea typeface="微軟正黑體" panose="020B0604030504040204" pitchFamily="34" charset="-120"/>
              </a:rPr>
              <a:t>教學實務研究參考</a:t>
            </a:r>
            <a:r>
              <a:rPr kumimoji="0" lang="zh-TW" altLang="en-US" sz="4000" b="1" dirty="0" smtClean="0">
                <a:solidFill>
                  <a:srgbClr val="C00000"/>
                </a:solidFill>
                <a:latin typeface="微軟正黑體" panose="020B0604030504040204" pitchFamily="34" charset="-120"/>
                <a:ea typeface="微軟正黑體" panose="020B0604030504040204" pitchFamily="34" charset="-120"/>
              </a:rPr>
              <a:t>格式</a:t>
            </a:r>
            <a:r>
              <a:rPr kumimoji="0" lang="en-US" altLang="zh-TW" sz="5400" b="1" dirty="0" smtClean="0">
                <a:solidFill>
                  <a:srgbClr val="C00000"/>
                </a:solidFill>
                <a:latin typeface="新細明體"/>
              </a:rPr>
              <a:t>—</a:t>
            </a:r>
            <a:r>
              <a:rPr kumimoji="0" lang="zh-TW" altLang="en-US" sz="2800" b="1" dirty="0" smtClean="0">
                <a:solidFill>
                  <a:srgbClr val="000066"/>
                </a:solidFill>
                <a:latin typeface="新細明體"/>
              </a:rPr>
              <a:t>教學創新</a:t>
            </a:r>
            <a:endParaRPr kumimoji="0" lang="zh-TW" altLang="en-US" sz="2800" b="1"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p:cNvSpPr txBox="1">
            <a:spLocks/>
          </p:cNvSpPr>
          <p:nvPr/>
        </p:nvSpPr>
        <p:spPr>
          <a:xfrm>
            <a:off x="457200" y="1935480"/>
            <a:ext cx="8229600" cy="408580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87313" algn="l" fontAlgn="auto">
              <a:spcAft>
                <a:spcPts val="0"/>
              </a:spcAft>
            </a:pPr>
            <a:endParaRPr kumimoji="0" lang="en-US" altLang="zh-TW" sz="2800" dirty="0" smtClean="0">
              <a:solidFill>
                <a:schemeClr val="tx1"/>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pPr>
              <a:defRPr/>
            </a:pPr>
            <a:fld id="{F4E57BBC-9003-4519-8174-1434CED4F41A}" type="slidenum">
              <a:rPr lang="zh-TW" altLang="en-US" smtClean="0"/>
              <a:pPr>
                <a:defRPr/>
              </a:pPr>
              <a:t>47</a:t>
            </a:fld>
            <a:endParaRPr lang="zh-TW" altLang="en-US"/>
          </a:p>
        </p:txBody>
      </p:sp>
      <p:graphicFrame>
        <p:nvGraphicFramePr>
          <p:cNvPr id="9" name="物件 8"/>
          <p:cNvGraphicFramePr>
            <a:graphicFrameLocks noChangeAspect="1"/>
          </p:cNvGraphicFramePr>
          <p:nvPr>
            <p:extLst>
              <p:ext uri="{D42A27DB-BD31-4B8C-83A1-F6EECF244321}">
                <p14:modId xmlns:p14="http://schemas.microsoft.com/office/powerpoint/2010/main" xmlns="" val="4081265495"/>
              </p:ext>
            </p:extLst>
          </p:nvPr>
        </p:nvGraphicFramePr>
        <p:xfrm>
          <a:off x="1114425" y="2092325"/>
          <a:ext cx="6915150" cy="3857625"/>
        </p:xfrm>
        <a:graphic>
          <a:graphicData uri="http://schemas.openxmlformats.org/presentationml/2006/ole">
            <p:oleObj spid="_x0000_s35903" name="工作表" r:id="rId3" imgW="6334236" imgH="3857621" progId="Excel.Sheet.12">
              <p:embed/>
            </p:oleObj>
          </a:graphicData>
        </a:graphic>
      </p:graphicFrame>
      <p:sp>
        <p:nvSpPr>
          <p:cNvPr id="6" name="向右箭號 5"/>
          <p:cNvSpPr/>
          <p:nvPr/>
        </p:nvSpPr>
        <p:spPr>
          <a:xfrm>
            <a:off x="3923928" y="371565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26629270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6C85F6ED-DD32-4D63-99B7-E23212DDDB02}" type="slidenum">
              <a:rPr lang="zh-TW" altLang="en-US" smtClean="0"/>
              <a:pPr>
                <a:defRPr/>
              </a:pPr>
              <a:t>48</a:t>
            </a:fld>
            <a:endParaRPr lang="zh-TW" altLang="en-US"/>
          </a:p>
        </p:txBody>
      </p:sp>
      <p:graphicFrame>
        <p:nvGraphicFramePr>
          <p:cNvPr id="6" name="物件 5"/>
          <p:cNvGraphicFramePr>
            <a:graphicFrameLocks noChangeAspect="1"/>
          </p:cNvGraphicFramePr>
          <p:nvPr>
            <p:extLst>
              <p:ext uri="{D42A27DB-BD31-4B8C-83A1-F6EECF244321}">
                <p14:modId xmlns:p14="http://schemas.microsoft.com/office/powerpoint/2010/main" xmlns="" val="2968252491"/>
              </p:ext>
            </p:extLst>
          </p:nvPr>
        </p:nvGraphicFramePr>
        <p:xfrm>
          <a:off x="683568" y="548681"/>
          <a:ext cx="7812956" cy="5734152"/>
        </p:xfrm>
        <a:graphic>
          <a:graphicData uri="http://schemas.openxmlformats.org/presentationml/2006/ole">
            <p:oleObj spid="_x0000_s36927" name="工作表" r:id="rId3" imgW="5334079" imgH="3914847" progId="Excel.Sheet.12">
              <p:embed/>
            </p:oleObj>
          </a:graphicData>
        </a:graphic>
      </p:graphicFrame>
    </p:spTree>
    <p:extLst>
      <p:ext uri="{BB962C8B-B14F-4D97-AF65-F5344CB8AC3E}">
        <p14:creationId xmlns:p14="http://schemas.microsoft.com/office/powerpoint/2010/main" xmlns="" val="400034109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457200" y="704088"/>
            <a:ext cx="8229600" cy="11430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kumimoji="0" lang="zh-TW" altLang="en-US" sz="4000" b="1" dirty="0">
                <a:solidFill>
                  <a:srgbClr val="C00000"/>
                </a:solidFill>
                <a:latin typeface="微軟正黑體" panose="020B0604030504040204" pitchFamily="34" charset="-120"/>
                <a:ea typeface="微軟正黑體" panose="020B0604030504040204" pitchFamily="34" charset="-120"/>
              </a:rPr>
              <a:t>教學實務研究參考</a:t>
            </a:r>
            <a:r>
              <a:rPr kumimoji="0" lang="zh-TW" altLang="en-US" sz="4000" b="1" dirty="0" smtClean="0">
                <a:solidFill>
                  <a:srgbClr val="C00000"/>
                </a:solidFill>
                <a:latin typeface="微軟正黑體" panose="020B0604030504040204" pitchFamily="34" charset="-120"/>
                <a:ea typeface="微軟正黑體" panose="020B0604030504040204" pitchFamily="34" charset="-120"/>
              </a:rPr>
              <a:t>格式</a:t>
            </a:r>
            <a:r>
              <a:rPr kumimoji="0" lang="en-US" altLang="zh-TW" sz="7200" b="1" dirty="0" smtClean="0">
                <a:solidFill>
                  <a:srgbClr val="C00000"/>
                </a:solidFill>
                <a:latin typeface="新細明體"/>
              </a:rPr>
              <a:t>—</a:t>
            </a:r>
            <a:r>
              <a:rPr kumimoji="0" lang="zh-TW" altLang="en-US" sz="2800" b="1" dirty="0" smtClean="0">
                <a:solidFill>
                  <a:srgbClr val="000066"/>
                </a:solidFill>
                <a:latin typeface="新細明體"/>
              </a:rPr>
              <a:t>改善策略</a:t>
            </a:r>
            <a:endParaRPr kumimoji="0" lang="zh-TW" altLang="en-US" sz="2800" b="1"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p:cNvSpPr txBox="1">
            <a:spLocks/>
          </p:cNvSpPr>
          <p:nvPr/>
        </p:nvSpPr>
        <p:spPr>
          <a:xfrm>
            <a:off x="457200" y="1935480"/>
            <a:ext cx="8229600" cy="3581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87313" algn="l" fontAlgn="auto">
              <a:spcAft>
                <a:spcPts val="0"/>
              </a:spcAft>
            </a:pPr>
            <a:endParaRPr kumimoji="0" lang="en-US" altLang="zh-TW" sz="2800" dirty="0" smtClean="0">
              <a:solidFill>
                <a:schemeClr val="tx1"/>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pPr>
              <a:defRPr/>
            </a:pPr>
            <a:fld id="{F4E57BBC-9003-4519-8174-1434CED4F41A}" type="slidenum">
              <a:rPr lang="zh-TW" altLang="en-US" smtClean="0"/>
              <a:pPr>
                <a:defRPr/>
              </a:pPr>
              <a:t>49</a:t>
            </a:fld>
            <a:endParaRPr lang="zh-TW" altLang="en-US"/>
          </a:p>
        </p:txBody>
      </p:sp>
      <p:sp>
        <p:nvSpPr>
          <p:cNvPr id="8" name="向右箭號 7"/>
          <p:cNvSpPr/>
          <p:nvPr/>
        </p:nvSpPr>
        <p:spPr>
          <a:xfrm>
            <a:off x="3707904" y="3726356"/>
            <a:ext cx="79208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7" name="物件 6"/>
          <p:cNvGraphicFramePr>
            <a:graphicFrameLocks noChangeAspect="1"/>
          </p:cNvGraphicFramePr>
          <p:nvPr>
            <p:extLst>
              <p:ext uri="{D42A27DB-BD31-4B8C-83A1-F6EECF244321}">
                <p14:modId xmlns:p14="http://schemas.microsoft.com/office/powerpoint/2010/main" xmlns="" val="862915427"/>
              </p:ext>
            </p:extLst>
          </p:nvPr>
        </p:nvGraphicFramePr>
        <p:xfrm>
          <a:off x="1151620" y="2060848"/>
          <a:ext cx="7020780" cy="4104456"/>
        </p:xfrm>
        <a:graphic>
          <a:graphicData uri="http://schemas.openxmlformats.org/presentationml/2006/ole">
            <p:oleObj spid="_x0000_s37951" name="工作表" r:id="rId3" imgW="6334236" imgH="4210154" progId="Excel.Sheet.12">
              <p:embed/>
            </p:oleObj>
          </a:graphicData>
        </a:graphic>
      </p:graphicFrame>
    </p:spTree>
    <p:extLst>
      <p:ext uri="{BB962C8B-B14F-4D97-AF65-F5344CB8AC3E}">
        <p14:creationId xmlns:p14="http://schemas.microsoft.com/office/powerpoint/2010/main" xmlns="" val="11485222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txBox="1">
            <a:spLocks/>
          </p:cNvSpPr>
          <p:nvPr/>
        </p:nvSpPr>
        <p:spPr>
          <a:xfrm>
            <a:off x="467544" y="548680"/>
            <a:ext cx="8229600"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kumimoji="0" lang="zh-TW" altLang="en-US" sz="4000" b="1" dirty="0">
                <a:solidFill>
                  <a:srgbClr val="C00000"/>
                </a:solidFill>
                <a:latin typeface="微軟正黑體" panose="020B0604030504040204" pitchFamily="34" charset="-120"/>
                <a:ea typeface="微軟正黑體" panose="020B0604030504040204" pitchFamily="34" charset="-120"/>
              </a:rPr>
              <a:t>教師個人貢獻</a:t>
            </a:r>
            <a:r>
              <a:rPr kumimoji="0" lang="zh-TW" altLang="en-US" sz="4000" b="1" dirty="0" smtClean="0">
                <a:solidFill>
                  <a:srgbClr val="C00000"/>
                </a:solidFill>
                <a:latin typeface="微軟正黑體" panose="020B0604030504040204" pitchFamily="34" charset="-120"/>
                <a:ea typeface="微軟正黑體" panose="020B0604030504040204" pitchFamily="34" charset="-120"/>
              </a:rPr>
              <a:t>與升</a:t>
            </a:r>
            <a:r>
              <a:rPr kumimoji="0" lang="zh-TW" altLang="en-US" sz="4000" b="1" dirty="0">
                <a:solidFill>
                  <a:srgbClr val="C00000"/>
                </a:solidFill>
                <a:latin typeface="微軟正黑體" panose="020B0604030504040204" pitchFamily="34" charset="-120"/>
                <a:ea typeface="微軟正黑體" panose="020B0604030504040204" pitchFamily="34" charset="-120"/>
              </a:rPr>
              <a:t>等</a:t>
            </a:r>
            <a:r>
              <a:rPr kumimoji="0" lang="zh-TW" altLang="en-US" sz="4000" b="1" dirty="0" smtClean="0">
                <a:solidFill>
                  <a:srgbClr val="C00000"/>
                </a:solidFill>
                <a:latin typeface="微軟正黑體" panose="020B0604030504040204" pitchFamily="34" charset="-120"/>
                <a:ea typeface="微軟正黑體" panose="020B0604030504040204" pitchFamily="34" charset="-120"/>
              </a:rPr>
              <a:t>發展合一</a:t>
            </a:r>
            <a:endParaRPr kumimoji="0" lang="zh-TW" altLang="en-US" sz="4000" b="1"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p:cNvSpPr txBox="1">
            <a:spLocks/>
          </p:cNvSpPr>
          <p:nvPr/>
        </p:nvSpPr>
        <p:spPr>
          <a:xfrm>
            <a:off x="457200" y="1484784"/>
            <a:ext cx="8229600" cy="49685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auto">
              <a:spcAft>
                <a:spcPts val="0"/>
              </a:spcAft>
              <a:buFont typeface="Wingdings" pitchFamily="2" charset="2"/>
              <a:buChar char="l"/>
            </a:pPr>
            <a:r>
              <a:rPr lang="zh-TW" altLang="en-US" sz="2800" b="1" dirty="0">
                <a:solidFill>
                  <a:srgbClr val="7030A0"/>
                </a:solidFill>
                <a:latin typeface="微軟正黑體" panose="020B0604030504040204" pitchFamily="34" charset="-120"/>
                <a:ea typeface="微軟正黑體" panose="020B0604030504040204" pitchFamily="34" charset="-120"/>
              </a:rPr>
              <a:t>肯定</a:t>
            </a:r>
            <a:r>
              <a:rPr lang="zh-TW" altLang="zh-TW" sz="2800" b="1" dirty="0">
                <a:solidFill>
                  <a:srgbClr val="7030A0"/>
                </a:solidFill>
                <a:latin typeface="微軟正黑體" panose="020B0604030504040204" pitchFamily="34" charset="-120"/>
                <a:ea typeface="微軟正黑體" panose="020B0604030504040204" pitchFamily="34" charset="-120"/>
              </a:rPr>
              <a:t>教學教師、產學研究教師對大學</a:t>
            </a:r>
            <a:r>
              <a:rPr lang="zh-TW" altLang="en-US" sz="2800" b="1" dirty="0">
                <a:solidFill>
                  <a:srgbClr val="7030A0"/>
                </a:solidFill>
                <a:latin typeface="微軟正黑體" panose="020B0604030504040204" pitchFamily="34" charset="-120"/>
                <a:ea typeface="微軟正黑體" panose="020B0604030504040204" pitchFamily="34" charset="-120"/>
              </a:rPr>
              <a:t>的</a:t>
            </a:r>
            <a:r>
              <a:rPr lang="zh-TW" altLang="zh-TW" sz="2800" b="1" dirty="0" smtClean="0">
                <a:solidFill>
                  <a:srgbClr val="7030A0"/>
                </a:solidFill>
                <a:latin typeface="微軟正黑體" panose="020B0604030504040204" pitchFamily="34" charset="-120"/>
                <a:ea typeface="微軟正黑體" panose="020B0604030504040204" pitchFamily="34" charset="-120"/>
              </a:rPr>
              <a:t>貢獻</a:t>
            </a:r>
            <a:endParaRPr kumimoji="0" lang="en-US" altLang="zh-TW" sz="2800" b="1" dirty="0" smtClean="0">
              <a:solidFill>
                <a:srgbClr val="7030A0"/>
              </a:solidFill>
              <a:latin typeface="微軟正黑體" panose="020B0604030504040204" pitchFamily="34" charset="-120"/>
              <a:ea typeface="微軟正黑體" panose="020B0604030504040204" pitchFamily="34" charset="-120"/>
            </a:endParaRPr>
          </a:p>
          <a:p>
            <a:pPr algn="l" fontAlgn="auto">
              <a:spcAft>
                <a:spcPts val="0"/>
              </a:spcAft>
              <a:buFont typeface="Wingdings" pitchFamily="2" charset="2"/>
              <a:buChar char="l"/>
            </a:pPr>
            <a:r>
              <a:rPr kumimoji="0" lang="zh-TW" altLang="en-US" sz="2800" b="1" dirty="0" smtClean="0">
                <a:solidFill>
                  <a:srgbClr val="002060"/>
                </a:solidFill>
              </a:rPr>
              <a:t>做菜的人菜做得再好</a:t>
            </a:r>
            <a:r>
              <a:rPr kumimoji="0" lang="zh-TW" altLang="en-US" sz="2800" b="1" dirty="0" smtClean="0">
                <a:solidFill>
                  <a:schemeClr val="tx1"/>
                </a:solidFill>
              </a:rPr>
              <a:t>都不能拿來升等</a:t>
            </a:r>
            <a:endParaRPr kumimoji="0" lang="en-US" altLang="zh-TW" sz="2800" b="1" dirty="0" smtClean="0">
              <a:solidFill>
                <a:schemeClr val="tx1"/>
              </a:solidFill>
            </a:endParaRPr>
          </a:p>
          <a:p>
            <a:pPr indent="274638" algn="l" fontAlgn="auto">
              <a:spcAft>
                <a:spcPts val="0"/>
              </a:spcAft>
            </a:pPr>
            <a:r>
              <a:rPr kumimoji="0" lang="zh-TW" altLang="en-US" sz="2800" dirty="0" smtClean="0">
                <a:solidFill>
                  <a:schemeClr val="tx1"/>
                </a:solidFill>
              </a:rPr>
              <a:t>要研究</a:t>
            </a:r>
            <a:r>
              <a:rPr kumimoji="0" lang="zh-TW" altLang="en-US" sz="2800" b="1" dirty="0" smtClean="0">
                <a:solidFill>
                  <a:srgbClr val="FF0000"/>
                </a:solidFill>
              </a:rPr>
              <a:t>如何種菜</a:t>
            </a:r>
            <a:r>
              <a:rPr kumimoji="0" lang="zh-TW" altLang="en-US" sz="2800" dirty="0" smtClean="0">
                <a:solidFill>
                  <a:schemeClr val="tx1"/>
                </a:solidFill>
              </a:rPr>
              <a:t>才能升等−</a:t>
            </a:r>
            <a:r>
              <a:rPr kumimoji="0" lang="zh-TW" altLang="en-US" sz="2800" b="1" dirty="0" smtClean="0">
                <a:solidFill>
                  <a:srgbClr val="002060"/>
                </a:solidFill>
              </a:rPr>
              <a:t>不合理</a:t>
            </a:r>
            <a:endParaRPr kumimoji="0" lang="en-US" altLang="zh-TW" sz="2800" b="1" dirty="0" smtClean="0">
              <a:solidFill>
                <a:srgbClr val="002060"/>
              </a:solidFill>
            </a:endParaRPr>
          </a:p>
          <a:p>
            <a:pPr algn="l" fontAlgn="auto">
              <a:spcAft>
                <a:spcPts val="0"/>
              </a:spcAft>
              <a:buFont typeface="Wingdings" pitchFamily="2" charset="2"/>
              <a:buChar char="l"/>
            </a:pPr>
            <a:r>
              <a:rPr kumimoji="0" lang="zh-TW" altLang="en-US" sz="2800" dirty="0" smtClean="0">
                <a:solidFill>
                  <a:schemeClr val="tx1"/>
                </a:solidFill>
              </a:rPr>
              <a:t>教學升等讓教師憑著下列結果來升等</a:t>
            </a:r>
            <a:r>
              <a:rPr kumimoji="0" lang="zh-TW" altLang="en-US" sz="2800" dirty="0" smtClean="0">
                <a:solidFill>
                  <a:schemeClr val="tx1"/>
                </a:solidFill>
                <a:latin typeface="新細明體"/>
              </a:rPr>
              <a:t>：</a:t>
            </a:r>
            <a:endParaRPr kumimoji="0" lang="en-US" altLang="zh-TW" sz="2800" dirty="0" smtClean="0">
              <a:solidFill>
                <a:schemeClr val="tx1"/>
              </a:solidFill>
              <a:latin typeface="新細明體"/>
            </a:endParaRPr>
          </a:p>
          <a:p>
            <a:pPr marL="715963" indent="-441325" algn="l" fontAlgn="auto">
              <a:spcAft>
                <a:spcPts val="0"/>
              </a:spcAft>
              <a:buFont typeface="Wingdings" pitchFamily="2" charset="2"/>
              <a:buChar char="n"/>
            </a:pPr>
            <a:r>
              <a:rPr kumimoji="0" lang="zh-TW" altLang="en-US" sz="2800" dirty="0" smtClean="0">
                <a:solidFill>
                  <a:schemeClr val="tx1"/>
                </a:solidFill>
                <a:latin typeface="標楷體" pitchFamily="65" charset="-120"/>
                <a:ea typeface="標楷體" pitchFamily="65" charset="-120"/>
              </a:rPr>
              <a:t>如何做出好菜或做出的好菜</a:t>
            </a:r>
            <a:endParaRPr kumimoji="0" lang="en-US" altLang="zh-TW" sz="2800" dirty="0" smtClean="0">
              <a:solidFill>
                <a:schemeClr val="tx1"/>
              </a:solidFill>
              <a:latin typeface="標楷體" pitchFamily="65" charset="-120"/>
              <a:ea typeface="標楷體" pitchFamily="65" charset="-120"/>
            </a:endParaRPr>
          </a:p>
          <a:p>
            <a:pPr marL="715963" indent="-441325" algn="l" fontAlgn="auto">
              <a:spcAft>
                <a:spcPts val="0"/>
              </a:spcAft>
              <a:buFont typeface="Wingdings" pitchFamily="2" charset="2"/>
              <a:buChar char="n"/>
            </a:pPr>
            <a:r>
              <a:rPr kumimoji="0" lang="zh-TW" altLang="en-US" sz="2800" dirty="0" smtClean="0">
                <a:solidFill>
                  <a:schemeClr val="tx1"/>
                </a:solidFill>
                <a:latin typeface="標楷體" pitchFamily="65" charset="-120"/>
                <a:ea typeface="標楷體" pitchFamily="65" charset="-120"/>
              </a:rPr>
              <a:t>研究如何做出更好的菜</a:t>
            </a:r>
            <a:endParaRPr kumimoji="0" lang="en-US" altLang="zh-TW" sz="2800" dirty="0" smtClean="0">
              <a:solidFill>
                <a:schemeClr val="tx1"/>
              </a:solidFill>
              <a:latin typeface="標楷體" pitchFamily="65" charset="-120"/>
              <a:ea typeface="標楷體" pitchFamily="65" charset="-120"/>
            </a:endParaRPr>
          </a:p>
          <a:p>
            <a:pPr algn="l" fontAlgn="auto">
              <a:spcAft>
                <a:spcPts val="0"/>
              </a:spcAft>
              <a:buFont typeface="Wingdings" pitchFamily="2" charset="2"/>
              <a:buChar char="l"/>
            </a:pPr>
            <a:r>
              <a:rPr kumimoji="0" lang="zh-TW" altLang="en-US" sz="2800" dirty="0" smtClean="0">
                <a:solidFill>
                  <a:schemeClr val="tx1"/>
                </a:solidFill>
              </a:rPr>
              <a:t>教學實務研究將是</a:t>
            </a:r>
            <a:r>
              <a:rPr kumimoji="0" lang="zh-TW" altLang="en-US" sz="2800" b="1" dirty="0">
                <a:solidFill>
                  <a:schemeClr val="tx1"/>
                </a:solidFill>
              </a:rPr>
              <a:t>教學</a:t>
            </a:r>
            <a:r>
              <a:rPr kumimoji="0" lang="zh-TW" altLang="en-US" sz="2800" b="1" dirty="0" smtClean="0">
                <a:solidFill>
                  <a:schemeClr val="tx1"/>
                </a:solidFill>
              </a:rPr>
              <a:t>場域</a:t>
            </a:r>
            <a:r>
              <a:rPr kumimoji="0" lang="zh-TW" altLang="en-US" sz="2800" b="1" dirty="0">
                <a:solidFill>
                  <a:schemeClr val="tx1"/>
                </a:solidFill>
              </a:rPr>
              <a:t>的直接研究</a:t>
            </a:r>
            <a:r>
              <a:rPr kumimoji="0" lang="zh-TW" altLang="en-US" sz="2800" dirty="0" smtClean="0">
                <a:solidFill>
                  <a:schemeClr val="tx1"/>
                </a:solidFill>
                <a:latin typeface="新細明體"/>
                <a:ea typeface="新細明體"/>
              </a:rPr>
              <a:t>：</a:t>
            </a:r>
            <a:endParaRPr kumimoji="0" lang="en-US" altLang="zh-TW" sz="2800" dirty="0" smtClean="0">
              <a:solidFill>
                <a:schemeClr val="tx1"/>
              </a:solidFill>
              <a:latin typeface="新細明體"/>
              <a:ea typeface="新細明體"/>
            </a:endParaRPr>
          </a:p>
          <a:p>
            <a:pPr marL="715963" indent="-441325" algn="l" fontAlgn="auto">
              <a:spcAft>
                <a:spcPts val="0"/>
              </a:spcAft>
              <a:buFont typeface="Wingdings" pitchFamily="2" charset="2"/>
              <a:buChar char="n"/>
            </a:pPr>
            <a:r>
              <a:rPr kumimoji="0" lang="zh-TW" altLang="en-US" sz="2800" dirty="0" smtClean="0">
                <a:solidFill>
                  <a:schemeClr val="tx1"/>
                </a:solidFill>
                <a:latin typeface="標楷體" pitchFamily="65" charset="-120"/>
                <a:ea typeface="標楷體" pitchFamily="65" charset="-120"/>
              </a:rPr>
              <a:t>讓學生學會該學的知識技能</a:t>
            </a:r>
            <a:r>
              <a:rPr kumimoji="0" lang="zh-TW" altLang="en-US" sz="2800" dirty="0">
                <a:solidFill>
                  <a:srgbClr val="FF0000"/>
                </a:solidFill>
                <a:latin typeface="標楷體" pitchFamily="65" charset="-120"/>
                <a:ea typeface="標楷體" pitchFamily="65" charset="-120"/>
              </a:rPr>
              <a:t>非限</a:t>
            </a:r>
            <a:r>
              <a:rPr kumimoji="0" lang="zh-TW" altLang="en-US" sz="2800" dirty="0" smtClean="0">
                <a:solidFill>
                  <a:srgbClr val="FF0000"/>
                </a:solidFill>
                <a:latin typeface="標楷體" pitchFamily="65" charset="-120"/>
                <a:ea typeface="標楷體" pitchFamily="65" charset="-120"/>
              </a:rPr>
              <a:t>研究知識本身</a:t>
            </a:r>
            <a:endParaRPr kumimoji="0" lang="en-US" altLang="zh-TW" sz="2800" dirty="0" smtClean="0">
              <a:solidFill>
                <a:srgbClr val="FF0000"/>
              </a:solidFill>
              <a:latin typeface="標楷體" pitchFamily="65" charset="-120"/>
              <a:ea typeface="標楷體" pitchFamily="65" charset="-120"/>
            </a:endParaRPr>
          </a:p>
          <a:p>
            <a:pPr marL="731838" indent="-457200" algn="l" fontAlgn="auto">
              <a:spcAft>
                <a:spcPts val="0"/>
              </a:spcAft>
              <a:buFont typeface="Wingdings" pitchFamily="2" charset="2"/>
              <a:buChar char="n"/>
            </a:pPr>
            <a:r>
              <a:rPr kumimoji="0" lang="zh-TW" altLang="en-US" sz="2800" dirty="0" smtClean="0">
                <a:solidFill>
                  <a:schemeClr val="tx1"/>
                </a:solidFill>
                <a:latin typeface="標楷體" pitchFamily="65" charset="-120"/>
                <a:ea typeface="標楷體" pitchFamily="65" charset="-120"/>
              </a:rPr>
              <a:t>研究如何讓學生學得更好</a:t>
            </a:r>
            <a:r>
              <a:rPr kumimoji="0" lang="zh-TW" altLang="en-US" sz="2800" dirty="0" smtClean="0">
                <a:solidFill>
                  <a:srgbClr val="FF0000"/>
                </a:solidFill>
                <a:latin typeface="標楷體" pitchFamily="65" charset="-120"/>
                <a:ea typeface="標楷體" pitchFamily="65" charset="-120"/>
              </a:rPr>
              <a:t>而非補充或驗證知識</a:t>
            </a:r>
            <a:endParaRPr kumimoji="0" lang="en-US" altLang="zh-TW" sz="2800" dirty="0" smtClean="0">
              <a:solidFill>
                <a:srgbClr val="FF0000"/>
              </a:solidFill>
              <a:latin typeface="標楷體" pitchFamily="65" charset="-120"/>
              <a:ea typeface="標楷體" pitchFamily="65" charset="-120"/>
            </a:endParaRPr>
          </a:p>
          <a:p>
            <a:pPr indent="274638" algn="l" fontAlgn="auto">
              <a:spcAft>
                <a:spcPts val="0"/>
              </a:spcAft>
            </a:pPr>
            <a:endParaRPr kumimoji="0" lang="en-US" altLang="zh-TW" b="1" dirty="0" smtClean="0">
              <a:solidFill>
                <a:srgbClr val="002060"/>
              </a:solidFill>
            </a:endParaRPr>
          </a:p>
          <a:p>
            <a:pPr indent="274638" algn="l" fontAlgn="auto">
              <a:spcAft>
                <a:spcPts val="0"/>
              </a:spcAft>
            </a:pPr>
            <a:endParaRPr kumimoji="0" lang="en-US" altLang="zh-TW" b="1" dirty="0" smtClean="0">
              <a:solidFill>
                <a:srgbClr val="002060"/>
              </a:solidFill>
            </a:endParaRPr>
          </a:p>
          <a:p>
            <a:pPr algn="l" fontAlgn="auto">
              <a:spcAft>
                <a:spcPts val="0"/>
              </a:spcAft>
            </a:pPr>
            <a:endParaRPr kumimoji="0" lang="zh-TW" altLang="en-US" b="1" dirty="0">
              <a:solidFill>
                <a:srgbClr val="002060"/>
              </a:solidFill>
            </a:endParaRPr>
          </a:p>
        </p:txBody>
      </p:sp>
      <p:sp>
        <p:nvSpPr>
          <p:cNvPr id="4" name="投影片編號版面配置區 3"/>
          <p:cNvSpPr>
            <a:spLocks noGrp="1"/>
          </p:cNvSpPr>
          <p:nvPr>
            <p:ph type="sldNum" sz="quarter" idx="12"/>
          </p:nvPr>
        </p:nvSpPr>
        <p:spPr/>
        <p:txBody>
          <a:bodyPr/>
          <a:lstStyle/>
          <a:p>
            <a:pPr>
              <a:defRPr/>
            </a:pPr>
            <a:fld id="{F4E57BBC-9003-4519-8174-1434CED4F41A}" type="slidenum">
              <a:rPr lang="zh-TW" altLang="en-US" smtClean="0"/>
              <a:pPr>
                <a:defRPr/>
              </a:pPr>
              <a:t>5</a:t>
            </a:fld>
            <a:endParaRPr lang="zh-TW" altLang="en-US"/>
          </a:p>
        </p:txBody>
      </p:sp>
    </p:spTree>
    <p:extLst>
      <p:ext uri="{BB962C8B-B14F-4D97-AF65-F5344CB8AC3E}">
        <p14:creationId xmlns:p14="http://schemas.microsoft.com/office/powerpoint/2010/main" xmlns="" val="360230387"/>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txBox="1">
            <a:spLocks/>
          </p:cNvSpPr>
          <p:nvPr/>
        </p:nvSpPr>
        <p:spPr>
          <a:xfrm>
            <a:off x="457200" y="704088"/>
            <a:ext cx="8229600" cy="7086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kumimoji="0" lang="zh-TW" altLang="en-US" sz="4000" b="1" dirty="0">
                <a:solidFill>
                  <a:srgbClr val="C00000"/>
                </a:solidFill>
                <a:latin typeface="微軟正黑體" panose="020B0604030504040204" pitchFamily="34" charset="-120"/>
                <a:ea typeface="微軟正黑體" panose="020B0604030504040204" pitchFamily="34" charset="-120"/>
              </a:rPr>
              <a:t>教學實務研究參考格式</a:t>
            </a:r>
          </a:p>
        </p:txBody>
      </p:sp>
      <p:sp>
        <p:nvSpPr>
          <p:cNvPr id="3" name="內容版面配置區 2"/>
          <p:cNvSpPr txBox="1">
            <a:spLocks/>
          </p:cNvSpPr>
          <p:nvPr/>
        </p:nvSpPr>
        <p:spPr>
          <a:xfrm>
            <a:off x="457200" y="1556792"/>
            <a:ext cx="8363272"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auto">
              <a:spcAft>
                <a:spcPts val="0"/>
              </a:spcAft>
            </a:pPr>
            <a:r>
              <a:rPr kumimoji="0" lang="zh-TW" altLang="en-US" sz="2800" dirty="0">
                <a:solidFill>
                  <a:schemeClr val="tx1"/>
                </a:solidFill>
                <a:latin typeface="微軟正黑體" panose="020B0604030504040204" pitchFamily="34" charset="-120"/>
                <a:ea typeface="微軟正黑體" panose="020B0604030504040204" pitchFamily="34" charset="-120"/>
              </a:rPr>
              <a:t>質性取向的</a:t>
            </a:r>
            <a:r>
              <a:rPr kumimoji="0" lang="zh-TW" altLang="en-US" sz="2800" dirty="0" smtClean="0">
                <a:solidFill>
                  <a:schemeClr val="tx1"/>
                </a:solidFill>
                <a:latin typeface="微軟正黑體" panose="020B0604030504040204" pitchFamily="34" charset="-120"/>
                <a:ea typeface="微軟正黑體" panose="020B0604030504040204" pitchFamily="34" charset="-120"/>
              </a:rPr>
              <a:t>研究比較沒有規則和結構可依循</a:t>
            </a:r>
            <a:r>
              <a:rPr kumimoji="0" lang="zh-TW" altLang="en-US" sz="2800" dirty="0" smtClean="0">
                <a:solidFill>
                  <a:schemeClr val="tx1"/>
                </a:solidFill>
                <a:latin typeface="新細明體"/>
                <a:ea typeface="新細明體"/>
              </a:rPr>
              <a:t>。不過</a:t>
            </a:r>
            <a:r>
              <a:rPr kumimoji="0" lang="en-US" altLang="zh-TW" sz="2800" dirty="0" smtClean="0">
                <a:solidFill>
                  <a:schemeClr val="tx1"/>
                </a:solidFill>
                <a:latin typeface="新細明體"/>
                <a:ea typeface="新細明體"/>
              </a:rPr>
              <a:t>…</a:t>
            </a:r>
            <a:endParaRPr kumimoji="0" lang="en-US" altLang="zh-TW" sz="2800" dirty="0" smtClean="0">
              <a:solidFill>
                <a:schemeClr val="tx1"/>
              </a:solidFill>
              <a:latin typeface="微軟正黑體" panose="020B0604030504040204" pitchFamily="34" charset="-120"/>
              <a:ea typeface="微軟正黑體" panose="020B0604030504040204" pitchFamily="34" charset="-120"/>
            </a:endParaRPr>
          </a:p>
          <a:p>
            <a:pPr algn="l" fontAlgn="auto">
              <a:spcAft>
                <a:spcPts val="0"/>
              </a:spcAft>
            </a:pPr>
            <a:r>
              <a:rPr kumimoji="0" lang="en-US" altLang="zh-TW" sz="2800" dirty="0" err="1" smtClean="0">
                <a:solidFill>
                  <a:schemeClr val="tx1"/>
                </a:solidFill>
                <a:latin typeface="微軟正黑體" panose="020B0604030504040204" pitchFamily="34" charset="-120"/>
                <a:ea typeface="微軟正黑體" panose="020B0604030504040204" pitchFamily="34" charset="-120"/>
              </a:rPr>
              <a:t>Lofland,John</a:t>
            </a:r>
            <a:r>
              <a:rPr kumimoji="0" lang="en-US" altLang="zh-TW" sz="2800" dirty="0" smtClean="0">
                <a:solidFill>
                  <a:schemeClr val="tx1"/>
                </a:solidFill>
                <a:latin typeface="微軟正黑體" panose="020B0604030504040204" pitchFamily="34" charset="-120"/>
                <a:ea typeface="微軟正黑體" panose="020B0604030504040204" pitchFamily="34" charset="-120"/>
              </a:rPr>
              <a:t>(1976)</a:t>
            </a:r>
            <a:r>
              <a:rPr kumimoji="0" lang="zh-TW" altLang="en-US" sz="2800" dirty="0" smtClean="0">
                <a:solidFill>
                  <a:schemeClr val="tx1"/>
                </a:solidFill>
                <a:latin typeface="微軟正黑體" panose="020B0604030504040204" pitchFamily="34" charset="-120"/>
                <a:ea typeface="微軟正黑體" panose="020B0604030504040204" pitchFamily="34" charset="-120"/>
              </a:rPr>
              <a:t>提出</a:t>
            </a:r>
            <a:r>
              <a:rPr kumimoji="0" lang="zh-TW" altLang="en-US" sz="2800" dirty="0" smtClean="0">
                <a:solidFill>
                  <a:schemeClr val="tx1"/>
                </a:solidFill>
                <a:latin typeface="新細明體"/>
                <a:ea typeface="新細明體"/>
              </a:rPr>
              <a:t>「</a:t>
            </a:r>
            <a:r>
              <a:rPr kumimoji="0" lang="zh-TW" altLang="en-US" sz="2800" dirty="0" smtClean="0">
                <a:solidFill>
                  <a:schemeClr val="tx1"/>
                </a:solidFill>
                <a:latin typeface="微軟正黑體" panose="020B0604030504040204" pitchFamily="34" charset="-120"/>
                <a:ea typeface="微軟正黑體" panose="020B0604030504040204" pitchFamily="34" charset="-120"/>
              </a:rPr>
              <a:t>場</a:t>
            </a:r>
            <a:r>
              <a:rPr kumimoji="0" lang="zh-TW" altLang="en-US" sz="2800" dirty="0">
                <a:solidFill>
                  <a:schemeClr val="tx1"/>
                </a:solidFill>
                <a:latin typeface="微軟正黑體" panose="020B0604030504040204" pitchFamily="34" charset="-120"/>
                <a:ea typeface="微軟正黑體" panose="020B0604030504040204" pitchFamily="34" charset="-120"/>
              </a:rPr>
              <a:t>域</a:t>
            </a:r>
            <a:r>
              <a:rPr kumimoji="0" lang="zh-TW" altLang="en-US" sz="2800" dirty="0" smtClean="0">
                <a:solidFill>
                  <a:schemeClr val="tx1"/>
                </a:solidFill>
                <a:latin typeface="微軟正黑體" panose="020B0604030504040204" pitchFamily="34" charset="-120"/>
                <a:ea typeface="微軟正黑體" panose="020B0604030504040204" pitchFamily="34" charset="-120"/>
              </a:rPr>
              <a:t>研究</a:t>
            </a:r>
            <a:r>
              <a:rPr kumimoji="0" lang="zh-TW" altLang="en-US" sz="2800" dirty="0" smtClean="0">
                <a:solidFill>
                  <a:schemeClr val="tx1"/>
                </a:solidFill>
                <a:latin typeface="新細明體"/>
                <a:ea typeface="新細明體"/>
              </a:rPr>
              <a:t>」</a:t>
            </a:r>
            <a:r>
              <a:rPr kumimoji="0" lang="zh-TW" altLang="en-US" sz="2800" dirty="0" smtClean="0">
                <a:solidFill>
                  <a:schemeClr val="tx1"/>
                </a:solidFill>
                <a:latin typeface="微軟正黑體" panose="020B0604030504040204" pitchFamily="34" charset="-120"/>
                <a:ea typeface="微軟正黑體" panose="020B0604030504040204" pitchFamily="34" charset="-120"/>
              </a:rPr>
              <a:t>格式</a:t>
            </a:r>
            <a:r>
              <a:rPr kumimoji="0" lang="zh-TW" altLang="en-US" sz="2800" dirty="0" smtClean="0">
                <a:solidFill>
                  <a:schemeClr val="tx1"/>
                </a:solidFill>
                <a:latin typeface="新細明體"/>
                <a:ea typeface="新細明體"/>
              </a:rPr>
              <a:t>：</a:t>
            </a:r>
            <a:endParaRPr kumimoji="0" lang="en-US" altLang="zh-TW" sz="2800" dirty="0" smtClean="0">
              <a:solidFill>
                <a:schemeClr val="tx1"/>
              </a:solidFill>
              <a:latin typeface="微軟正黑體" panose="020B0604030504040204" pitchFamily="34" charset="-120"/>
              <a:ea typeface="微軟正黑體" panose="020B0604030504040204" pitchFamily="34" charset="-120"/>
            </a:endParaRPr>
          </a:p>
          <a:p>
            <a:pPr marL="87313" algn="l" fontAlgn="auto">
              <a:spcAft>
                <a:spcPts val="0"/>
              </a:spcAft>
            </a:pPr>
            <a:endParaRPr kumimoji="0" lang="en-US" altLang="zh-TW" sz="2800" dirty="0" smtClean="0">
              <a:solidFill>
                <a:schemeClr val="tx1"/>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pPr>
              <a:defRPr/>
            </a:pPr>
            <a:fld id="{F4E57BBC-9003-4519-8174-1434CED4F41A}" type="slidenum">
              <a:rPr lang="zh-TW" altLang="en-US" smtClean="0"/>
              <a:pPr>
                <a:defRPr/>
              </a:pPr>
              <a:t>50</a:t>
            </a:fld>
            <a:endParaRPr lang="zh-TW" altLang="en-US"/>
          </a:p>
        </p:txBody>
      </p:sp>
      <p:graphicFrame>
        <p:nvGraphicFramePr>
          <p:cNvPr id="6" name="物件 5"/>
          <p:cNvGraphicFramePr>
            <a:graphicFrameLocks noChangeAspect="1"/>
          </p:cNvGraphicFramePr>
          <p:nvPr>
            <p:extLst>
              <p:ext uri="{D42A27DB-BD31-4B8C-83A1-F6EECF244321}">
                <p14:modId xmlns:p14="http://schemas.microsoft.com/office/powerpoint/2010/main" xmlns="" val="29982104"/>
              </p:ext>
            </p:extLst>
          </p:nvPr>
        </p:nvGraphicFramePr>
        <p:xfrm>
          <a:off x="1403648" y="2730660"/>
          <a:ext cx="5832648" cy="3672408"/>
        </p:xfrm>
        <a:graphic>
          <a:graphicData uri="http://schemas.openxmlformats.org/presentationml/2006/ole">
            <p:oleObj spid="_x0000_s31815" name="工作表" r:id="rId3" imgW="2676620" imgH="2104942" progId="Excel.Sheet.12">
              <p:embed/>
            </p:oleObj>
          </a:graphicData>
        </a:graphic>
      </p:graphicFrame>
    </p:spTree>
    <p:extLst>
      <p:ext uri="{BB962C8B-B14F-4D97-AF65-F5344CB8AC3E}">
        <p14:creationId xmlns:p14="http://schemas.microsoft.com/office/powerpoint/2010/main" xmlns="" val="319134981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2"/>
          <p:cNvSpPr txBox="1">
            <a:spLocks/>
          </p:cNvSpPr>
          <p:nvPr/>
        </p:nvSpPr>
        <p:spPr>
          <a:xfrm>
            <a:off x="179512" y="1700808"/>
            <a:ext cx="8856984" cy="482453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auto">
              <a:spcAft>
                <a:spcPts val="0"/>
              </a:spcAft>
            </a:pPr>
            <a:endParaRPr kumimoji="0" lang="zh-TW" altLang="zh-TW" sz="3400" dirty="0">
              <a:solidFill>
                <a:schemeClr val="tx1"/>
              </a:solidFill>
            </a:endParaRPr>
          </a:p>
        </p:txBody>
      </p:sp>
      <p:sp>
        <p:nvSpPr>
          <p:cNvPr id="6" name="內容版面配置區 2"/>
          <p:cNvSpPr txBox="1">
            <a:spLocks/>
          </p:cNvSpPr>
          <p:nvPr/>
        </p:nvSpPr>
        <p:spPr>
          <a:xfrm>
            <a:off x="1547664" y="2636912"/>
            <a:ext cx="6192688" cy="108012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pPr>
            <a:r>
              <a:rPr kumimoji="0" lang="zh-TW" altLang="en-US" sz="4400" b="1" dirty="0" smtClean="0">
                <a:solidFill>
                  <a:srgbClr val="C00000"/>
                </a:solidFill>
                <a:latin typeface="微軟正黑體" panose="020B0604030504040204" pitchFamily="34" charset="-120"/>
                <a:ea typeface="微軟正黑體" panose="020B0604030504040204" pitchFamily="34" charset="-120"/>
              </a:rPr>
              <a:t>著 作 外 審</a:t>
            </a:r>
            <a:endParaRPr kumimoji="0" lang="en-US" altLang="zh-TW" sz="4400" b="1" dirty="0" smtClean="0">
              <a:solidFill>
                <a:srgbClr val="FF0000"/>
              </a:solidFill>
            </a:endParaRPr>
          </a:p>
        </p:txBody>
      </p:sp>
      <p:sp>
        <p:nvSpPr>
          <p:cNvPr id="2" name="投影片編號版面配置區 1"/>
          <p:cNvSpPr>
            <a:spLocks noGrp="1"/>
          </p:cNvSpPr>
          <p:nvPr>
            <p:ph type="sldNum" sz="quarter" idx="12"/>
          </p:nvPr>
        </p:nvSpPr>
        <p:spPr/>
        <p:txBody>
          <a:bodyPr/>
          <a:lstStyle/>
          <a:p>
            <a:pPr>
              <a:defRPr/>
            </a:pPr>
            <a:fld id="{F4E57BBC-9003-4519-8174-1434CED4F41A}" type="slidenum">
              <a:rPr lang="zh-TW" altLang="en-US" smtClean="0"/>
              <a:pPr>
                <a:defRPr/>
              </a:pPr>
              <a:t>51</a:t>
            </a:fld>
            <a:endParaRPr lang="zh-TW" altLang="en-US"/>
          </a:p>
        </p:txBody>
      </p:sp>
    </p:spTree>
    <p:extLst>
      <p:ext uri="{BB962C8B-B14F-4D97-AF65-F5344CB8AC3E}">
        <p14:creationId xmlns:p14="http://schemas.microsoft.com/office/powerpoint/2010/main" xmlns="" val="31814630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493204" y="576029"/>
            <a:ext cx="8229600" cy="8549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kumimoji="0" lang="zh-TW" altLang="en-US" dirty="0" smtClean="0">
                <a:solidFill>
                  <a:srgbClr val="C00000"/>
                </a:solidFill>
                <a:latin typeface="微軟正黑體" panose="020B0604030504040204" pitchFamily="34" charset="-120"/>
                <a:ea typeface="微軟正黑體" panose="020B0604030504040204" pitchFamily="34" charset="-120"/>
              </a:rPr>
              <a:t>著作外審審查評定基準</a:t>
            </a:r>
            <a:endParaRPr kumimoji="0" lang="zh-TW" altLang="en-US" dirty="0">
              <a:solidFill>
                <a:srgbClr val="C00000"/>
              </a:solidFill>
              <a:latin typeface="微軟正黑體" panose="020B0604030504040204" pitchFamily="34" charset="-120"/>
              <a:ea typeface="微軟正黑體" panose="020B0604030504040204" pitchFamily="34" charset="-120"/>
            </a:endParaRPr>
          </a:p>
        </p:txBody>
      </p:sp>
      <p:sp>
        <p:nvSpPr>
          <p:cNvPr id="5" name="內容版面配置區 2"/>
          <p:cNvSpPr txBox="1">
            <a:spLocks/>
          </p:cNvSpPr>
          <p:nvPr/>
        </p:nvSpPr>
        <p:spPr>
          <a:xfrm>
            <a:off x="287524" y="1700808"/>
            <a:ext cx="8640960" cy="4392488"/>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auto">
              <a:spcAft>
                <a:spcPts val="0"/>
              </a:spcAft>
            </a:pPr>
            <a:r>
              <a:rPr kumimoji="0" lang="zh-TW" altLang="en-US" sz="4000" b="1" dirty="0" smtClean="0">
                <a:solidFill>
                  <a:srgbClr val="FF0000"/>
                </a:solidFill>
              </a:rPr>
              <a:t>學理專業研究</a:t>
            </a:r>
            <a:r>
              <a:rPr kumimoji="0" lang="en-US" altLang="zh-TW" sz="4000" b="1" dirty="0" smtClean="0">
                <a:solidFill>
                  <a:srgbClr val="FF0000"/>
                </a:solidFill>
              </a:rPr>
              <a:t>(</a:t>
            </a:r>
            <a:r>
              <a:rPr kumimoji="0" lang="zh-TW" altLang="en-US" sz="4000" b="1" dirty="0" smtClean="0">
                <a:solidFill>
                  <a:srgbClr val="FF0000"/>
                </a:solidFill>
              </a:rPr>
              <a:t>現制</a:t>
            </a:r>
            <a:r>
              <a:rPr kumimoji="0" lang="en-US" altLang="zh-TW" sz="4000" b="1" dirty="0" smtClean="0">
                <a:solidFill>
                  <a:srgbClr val="FF0000"/>
                </a:solidFill>
              </a:rPr>
              <a:t>)</a:t>
            </a:r>
          </a:p>
          <a:p>
            <a:pPr marL="261938" indent="-174625" algn="l" fontAlgn="auto">
              <a:lnSpc>
                <a:spcPct val="120000"/>
              </a:lnSpc>
              <a:spcAft>
                <a:spcPts val="0"/>
              </a:spcAft>
              <a:buFont typeface="Arial" panose="020B0604020202020204" pitchFamily="34" charset="0"/>
              <a:buChar char="•"/>
            </a:pPr>
            <a:r>
              <a:rPr kumimoji="0" lang="zh-TW" altLang="zh-TW" sz="3600" b="1" dirty="0" smtClean="0">
                <a:solidFill>
                  <a:schemeClr val="tx1"/>
                </a:solidFill>
              </a:rPr>
              <a:t>助理教授</a:t>
            </a:r>
            <a:r>
              <a:rPr kumimoji="0" lang="zh-TW" altLang="zh-TW" sz="3600" dirty="0" smtClean="0">
                <a:solidFill>
                  <a:schemeClr val="tx1"/>
                </a:solidFill>
              </a:rPr>
              <a:t>：應有相當於博士論文水準之著作並有獨立研究之能力者。</a:t>
            </a:r>
          </a:p>
          <a:p>
            <a:pPr marL="261938" indent="-174625" algn="l" fontAlgn="auto">
              <a:lnSpc>
                <a:spcPct val="120000"/>
              </a:lnSpc>
              <a:spcAft>
                <a:spcPts val="0"/>
              </a:spcAft>
              <a:buFont typeface="Arial" panose="020B0604020202020204" pitchFamily="34" charset="0"/>
              <a:buChar char="•"/>
            </a:pPr>
            <a:r>
              <a:rPr kumimoji="0" lang="zh-TW" altLang="zh-TW" sz="3600" b="1" dirty="0" smtClean="0">
                <a:solidFill>
                  <a:schemeClr val="tx1"/>
                </a:solidFill>
              </a:rPr>
              <a:t>副教授</a:t>
            </a:r>
            <a:r>
              <a:rPr kumimoji="0" lang="zh-TW" altLang="zh-TW" sz="3600" dirty="0" smtClean="0">
                <a:solidFill>
                  <a:schemeClr val="tx1"/>
                </a:solidFill>
              </a:rPr>
              <a:t>：應在該學術領域內有持續性著作並有具體之貢獻者</a:t>
            </a:r>
            <a:endParaRPr kumimoji="0" lang="en-US" altLang="zh-TW" sz="3600" dirty="0" smtClean="0">
              <a:solidFill>
                <a:schemeClr val="tx1"/>
              </a:solidFill>
            </a:endParaRPr>
          </a:p>
          <a:p>
            <a:pPr marL="261938" indent="-174625" algn="l" fontAlgn="auto">
              <a:lnSpc>
                <a:spcPct val="120000"/>
              </a:lnSpc>
              <a:spcAft>
                <a:spcPts val="0"/>
              </a:spcAft>
              <a:buFont typeface="Arial" panose="020B0604020202020204" pitchFamily="34" charset="0"/>
              <a:buChar char="•"/>
            </a:pPr>
            <a:r>
              <a:rPr kumimoji="0" lang="zh-TW" altLang="zh-TW" sz="3600" b="1" dirty="0" smtClean="0">
                <a:solidFill>
                  <a:schemeClr val="tx1"/>
                </a:solidFill>
              </a:rPr>
              <a:t>教授</a:t>
            </a:r>
            <a:r>
              <a:rPr kumimoji="0" lang="zh-TW" altLang="zh-TW" sz="3600" dirty="0" smtClean="0">
                <a:solidFill>
                  <a:schemeClr val="tx1"/>
                </a:solidFill>
              </a:rPr>
              <a:t>：應在該學術領域內有獨特及持續性著作並有重要具體之貢獻者。</a:t>
            </a:r>
          </a:p>
          <a:p>
            <a:pPr algn="l" fontAlgn="auto">
              <a:spcAft>
                <a:spcPts val="0"/>
              </a:spcAft>
            </a:pPr>
            <a:endParaRPr kumimoji="0" lang="zh-TW" altLang="zh-TW" dirty="0" smtClean="0"/>
          </a:p>
          <a:p>
            <a:pPr algn="l" fontAlgn="auto">
              <a:spcAft>
                <a:spcPts val="0"/>
              </a:spcAft>
            </a:pPr>
            <a:r>
              <a:rPr kumimoji="0" lang="zh-TW" altLang="en-US" sz="4000" b="1" dirty="0" smtClean="0">
                <a:solidFill>
                  <a:srgbClr val="FF0000"/>
                </a:solidFill>
              </a:rPr>
              <a:t>教學實務研究</a:t>
            </a:r>
            <a:endParaRPr kumimoji="0" lang="en-US" altLang="zh-TW" sz="4000" b="1" dirty="0" smtClean="0">
              <a:solidFill>
                <a:srgbClr val="FF0000"/>
              </a:solidFill>
            </a:endParaRPr>
          </a:p>
          <a:p>
            <a:pPr marL="261938" indent="-174625" algn="l" fontAlgn="auto">
              <a:spcAft>
                <a:spcPts val="0"/>
              </a:spcAft>
              <a:buFont typeface="Arial" panose="020B0604020202020204" pitchFamily="34" charset="0"/>
              <a:buChar char="•"/>
            </a:pPr>
            <a:r>
              <a:rPr kumimoji="0" lang="zh-TW" altLang="zh-TW" sz="3600" b="1" dirty="0" smtClean="0">
                <a:solidFill>
                  <a:schemeClr val="tx1"/>
                </a:solidFill>
              </a:rPr>
              <a:t>助理教授</a:t>
            </a:r>
            <a:r>
              <a:rPr kumimoji="0" lang="zh-TW" altLang="zh-TW" sz="3600" dirty="0" smtClean="0">
                <a:solidFill>
                  <a:schemeClr val="tx1"/>
                </a:solidFill>
              </a:rPr>
              <a:t>：應在教學領域內有相當水準之</a:t>
            </a:r>
            <a:r>
              <a:rPr kumimoji="0" lang="zh-TW" altLang="zh-TW" sz="3600" b="1" dirty="0" smtClean="0">
                <a:solidFill>
                  <a:srgbClr val="FF0000"/>
                </a:solidFill>
              </a:rPr>
              <a:t>教學實務研究著作</a:t>
            </a:r>
            <a:r>
              <a:rPr kumimoji="0" lang="zh-TW" altLang="zh-TW" sz="3600" b="1" dirty="0">
                <a:solidFill>
                  <a:srgbClr val="7030A0"/>
                </a:solidFill>
              </a:rPr>
              <a:t>並有</a:t>
            </a:r>
            <a:r>
              <a:rPr kumimoji="0" lang="zh-TW" altLang="zh-TW" sz="3600" b="1" dirty="0" smtClean="0">
                <a:solidFill>
                  <a:srgbClr val="7030A0"/>
                </a:solidFill>
              </a:rPr>
              <a:t>教學</a:t>
            </a:r>
            <a:r>
              <a:rPr kumimoji="0" lang="zh-TW" altLang="zh-TW" sz="3600" b="1" dirty="0">
                <a:solidFill>
                  <a:srgbClr val="7030A0"/>
                </a:solidFill>
              </a:rPr>
              <a:t>發</a:t>
            </a:r>
            <a:endParaRPr kumimoji="0" lang="en-US" altLang="zh-TW" sz="3600" b="1" dirty="0" smtClean="0">
              <a:solidFill>
                <a:srgbClr val="7030A0"/>
              </a:solidFill>
            </a:endParaRPr>
          </a:p>
          <a:p>
            <a:pPr marL="1524000" indent="87313" algn="l" fontAlgn="auto">
              <a:spcAft>
                <a:spcPts val="0"/>
              </a:spcAft>
            </a:pPr>
            <a:r>
              <a:rPr kumimoji="0" lang="zh-TW" altLang="zh-TW" sz="3600" b="1" dirty="0" smtClean="0">
                <a:solidFill>
                  <a:srgbClr val="7030A0"/>
                </a:solidFill>
              </a:rPr>
              <a:t>展能力</a:t>
            </a:r>
            <a:r>
              <a:rPr kumimoji="0" lang="zh-TW" altLang="zh-TW" sz="3600" dirty="0" smtClean="0">
                <a:solidFill>
                  <a:schemeClr val="tx1"/>
                </a:solidFill>
              </a:rPr>
              <a:t>者。</a:t>
            </a:r>
          </a:p>
          <a:p>
            <a:pPr marL="261938" indent="-174625" algn="l" fontAlgn="auto">
              <a:spcAft>
                <a:spcPts val="0"/>
              </a:spcAft>
              <a:buFont typeface="Arial" panose="020B0604020202020204" pitchFamily="34" charset="0"/>
              <a:buChar char="•"/>
            </a:pPr>
            <a:r>
              <a:rPr kumimoji="0" lang="zh-TW" altLang="zh-TW" sz="3600" b="1" dirty="0" smtClean="0">
                <a:solidFill>
                  <a:schemeClr val="tx1"/>
                </a:solidFill>
              </a:rPr>
              <a:t>副教授</a:t>
            </a:r>
            <a:r>
              <a:rPr kumimoji="0" lang="zh-TW" altLang="zh-TW" sz="3600" dirty="0" smtClean="0">
                <a:solidFill>
                  <a:schemeClr val="tx1"/>
                </a:solidFill>
              </a:rPr>
              <a:t>：應在教學領域內有持續性</a:t>
            </a:r>
            <a:r>
              <a:rPr kumimoji="0" lang="zh-TW" altLang="en-US" sz="3600" dirty="0" smtClean="0">
                <a:solidFill>
                  <a:schemeClr val="tx1"/>
                </a:solidFill>
              </a:rPr>
              <a:t>之</a:t>
            </a:r>
            <a:r>
              <a:rPr kumimoji="0" lang="zh-TW" altLang="zh-TW" sz="3600" b="1" dirty="0" smtClean="0">
                <a:solidFill>
                  <a:srgbClr val="FF0000"/>
                </a:solidFill>
              </a:rPr>
              <a:t>教學</a:t>
            </a:r>
            <a:r>
              <a:rPr kumimoji="0" lang="zh-TW" altLang="zh-TW" sz="3600" b="1" dirty="0">
                <a:solidFill>
                  <a:srgbClr val="FF0000"/>
                </a:solidFill>
              </a:rPr>
              <a:t>實務研究</a:t>
            </a:r>
            <a:r>
              <a:rPr kumimoji="0" lang="zh-TW" altLang="zh-TW" sz="3600" b="1" dirty="0" smtClean="0">
                <a:solidFill>
                  <a:srgbClr val="FF0000"/>
                </a:solidFill>
              </a:rPr>
              <a:t>著作</a:t>
            </a:r>
            <a:r>
              <a:rPr kumimoji="0" lang="zh-TW" altLang="en-US" sz="3600" b="1" dirty="0" smtClean="0">
                <a:solidFill>
                  <a:srgbClr val="7030A0"/>
                </a:solidFill>
              </a:rPr>
              <a:t>及</a:t>
            </a:r>
            <a:r>
              <a:rPr kumimoji="0" lang="zh-TW" altLang="zh-TW" sz="3600" b="1" dirty="0" smtClean="0">
                <a:solidFill>
                  <a:srgbClr val="7030A0"/>
                </a:solidFill>
              </a:rPr>
              <a:t>教學發展成果</a:t>
            </a:r>
            <a:endParaRPr kumimoji="0" lang="en-US" altLang="zh-TW" sz="3600" b="1" dirty="0" smtClean="0">
              <a:solidFill>
                <a:srgbClr val="7030A0"/>
              </a:solidFill>
            </a:endParaRPr>
          </a:p>
          <a:p>
            <a:pPr marL="1349375" algn="l" fontAlgn="auto">
              <a:spcAft>
                <a:spcPts val="0"/>
              </a:spcAft>
            </a:pPr>
            <a:r>
              <a:rPr kumimoji="0" lang="zh-TW" altLang="zh-TW" sz="3600" dirty="0" smtClean="0">
                <a:solidFill>
                  <a:schemeClr val="tx1"/>
                </a:solidFill>
              </a:rPr>
              <a:t>並有具體之貢獻者。</a:t>
            </a:r>
          </a:p>
          <a:p>
            <a:pPr marL="266700" indent="-179388" algn="l" fontAlgn="auto">
              <a:spcAft>
                <a:spcPts val="0"/>
              </a:spcAft>
              <a:buFont typeface="Arial" panose="020B0604020202020204" pitchFamily="34" charset="0"/>
              <a:buChar char="•"/>
            </a:pPr>
            <a:r>
              <a:rPr kumimoji="0" lang="zh-TW" altLang="zh-TW" sz="3600" b="1" dirty="0" smtClean="0">
                <a:solidFill>
                  <a:schemeClr val="tx1"/>
                </a:solidFill>
              </a:rPr>
              <a:t>教授</a:t>
            </a:r>
            <a:r>
              <a:rPr kumimoji="0" lang="zh-TW" altLang="zh-TW" sz="3600" dirty="0" smtClean="0">
                <a:solidFill>
                  <a:schemeClr val="tx1"/>
                </a:solidFill>
              </a:rPr>
              <a:t>：應在教學領域內有</a:t>
            </a:r>
            <a:r>
              <a:rPr kumimoji="0" lang="zh-TW" altLang="zh-TW" sz="3600" b="1" dirty="0" smtClean="0">
                <a:solidFill>
                  <a:schemeClr val="tx1"/>
                </a:solidFill>
              </a:rPr>
              <a:t>獨特</a:t>
            </a:r>
            <a:r>
              <a:rPr kumimoji="0" lang="zh-TW" altLang="zh-TW" sz="3600" dirty="0" smtClean="0">
                <a:solidFill>
                  <a:schemeClr val="tx1"/>
                </a:solidFill>
              </a:rPr>
              <a:t>及持續性</a:t>
            </a:r>
            <a:r>
              <a:rPr kumimoji="0" lang="zh-TW" altLang="en-US" sz="3600" dirty="0">
                <a:solidFill>
                  <a:schemeClr val="tx1"/>
                </a:solidFill>
              </a:rPr>
              <a:t>之</a:t>
            </a:r>
            <a:r>
              <a:rPr kumimoji="0" lang="zh-TW" altLang="zh-TW" sz="3600" b="1" dirty="0">
                <a:solidFill>
                  <a:srgbClr val="FF0000"/>
                </a:solidFill>
              </a:rPr>
              <a:t>教學實務研究著作</a:t>
            </a:r>
            <a:r>
              <a:rPr kumimoji="0" lang="zh-TW" altLang="en-US" sz="3600" b="1" dirty="0">
                <a:solidFill>
                  <a:srgbClr val="7030A0"/>
                </a:solidFill>
              </a:rPr>
              <a:t>及</a:t>
            </a:r>
            <a:r>
              <a:rPr kumimoji="0" lang="zh-TW" altLang="zh-TW" sz="3600" b="1" dirty="0">
                <a:solidFill>
                  <a:srgbClr val="7030A0"/>
                </a:solidFill>
              </a:rPr>
              <a:t>教學發展</a:t>
            </a:r>
            <a:r>
              <a:rPr kumimoji="0" lang="zh-TW" altLang="zh-TW" sz="3600" b="1" dirty="0" smtClean="0">
                <a:solidFill>
                  <a:srgbClr val="7030A0"/>
                </a:solidFill>
              </a:rPr>
              <a:t>成</a:t>
            </a:r>
            <a:endParaRPr kumimoji="0" lang="en-US" altLang="zh-TW" sz="3600" b="1" dirty="0" smtClean="0">
              <a:solidFill>
                <a:srgbClr val="7030A0"/>
              </a:solidFill>
            </a:endParaRPr>
          </a:p>
          <a:p>
            <a:pPr marL="85725" indent="990600" algn="l" fontAlgn="auto">
              <a:spcAft>
                <a:spcPts val="0"/>
              </a:spcAft>
            </a:pPr>
            <a:r>
              <a:rPr kumimoji="0" lang="zh-TW" altLang="zh-TW" sz="3600" b="1" dirty="0" smtClean="0">
                <a:solidFill>
                  <a:srgbClr val="7030A0"/>
                </a:solidFill>
              </a:rPr>
              <a:t>果</a:t>
            </a:r>
            <a:r>
              <a:rPr kumimoji="0" lang="zh-TW" altLang="zh-TW" sz="3600" dirty="0">
                <a:solidFill>
                  <a:schemeClr val="tx1"/>
                </a:solidFill>
              </a:rPr>
              <a:t>並</a:t>
            </a:r>
            <a:r>
              <a:rPr kumimoji="0" lang="zh-TW" altLang="zh-TW" sz="3600" dirty="0" smtClean="0">
                <a:solidFill>
                  <a:schemeClr val="tx1"/>
                </a:solidFill>
              </a:rPr>
              <a:t>有重要具體之貢獻者。</a:t>
            </a:r>
            <a:endParaRPr kumimoji="0" lang="zh-TW" altLang="zh-TW" sz="3600" dirty="0">
              <a:solidFill>
                <a:schemeClr val="tx1"/>
              </a:solidFill>
            </a:endParaRPr>
          </a:p>
        </p:txBody>
      </p:sp>
      <p:sp>
        <p:nvSpPr>
          <p:cNvPr id="2" name="投影片編號版面配置區 1"/>
          <p:cNvSpPr>
            <a:spLocks noGrp="1"/>
          </p:cNvSpPr>
          <p:nvPr>
            <p:ph type="sldNum" sz="quarter" idx="12"/>
          </p:nvPr>
        </p:nvSpPr>
        <p:spPr/>
        <p:txBody>
          <a:bodyPr/>
          <a:lstStyle/>
          <a:p>
            <a:pPr>
              <a:defRPr/>
            </a:pPr>
            <a:fld id="{F4E57BBC-9003-4519-8174-1434CED4F41A}" type="slidenum">
              <a:rPr lang="zh-TW" altLang="en-US" smtClean="0"/>
              <a:pPr>
                <a:defRPr/>
              </a:pPr>
              <a:t>52</a:t>
            </a:fld>
            <a:endParaRPr lang="zh-TW" altLang="en-US"/>
          </a:p>
        </p:txBody>
      </p:sp>
    </p:spTree>
    <p:extLst>
      <p:ext uri="{BB962C8B-B14F-4D97-AF65-F5344CB8AC3E}">
        <p14:creationId xmlns:p14="http://schemas.microsoft.com/office/powerpoint/2010/main" xmlns="" val="29499981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467544" y="620688"/>
            <a:ext cx="8229600" cy="8527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kumimoji="0" lang="zh-TW" altLang="en-US" sz="4000" b="1" dirty="0">
                <a:solidFill>
                  <a:srgbClr val="C00000"/>
                </a:solidFill>
                <a:latin typeface="微軟正黑體" panose="020B0604030504040204" pitchFamily="34" charset="-120"/>
                <a:ea typeface="微軟正黑體" panose="020B0604030504040204" pitchFamily="34" charset="-120"/>
              </a:rPr>
              <a:t>主著作</a:t>
            </a:r>
            <a:r>
              <a:rPr kumimoji="0" lang="zh-TW" altLang="en-US" sz="4000" b="1" dirty="0" smtClean="0">
                <a:solidFill>
                  <a:srgbClr val="C00000"/>
                </a:solidFill>
                <a:latin typeface="微軟正黑體" panose="020B0604030504040204" pitchFamily="34" charset="-120"/>
                <a:ea typeface="微軟正黑體" panose="020B0604030504040204" pitchFamily="34" charset="-120"/>
              </a:rPr>
              <a:t>定位與評分重點</a:t>
            </a:r>
            <a:endParaRPr kumimoji="0" lang="zh-TW" altLang="en-US" sz="4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p:cNvSpPr txBox="1">
            <a:spLocks/>
          </p:cNvSpPr>
          <p:nvPr/>
        </p:nvSpPr>
        <p:spPr>
          <a:xfrm>
            <a:off x="457200" y="1916832"/>
            <a:ext cx="8229600" cy="440776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fontAlgn="auto">
              <a:spcAft>
                <a:spcPts val="0"/>
              </a:spcAft>
              <a:buFont typeface="Arial" panose="020B0604020202020204" pitchFamily="34" charset="0"/>
              <a:buChar char="•"/>
            </a:pPr>
            <a:endParaRPr kumimoji="0" lang="zh-TW" altLang="en-US" sz="2600" dirty="0">
              <a:solidFill>
                <a:schemeClr val="tx1"/>
              </a:solidFill>
              <a:latin typeface="微軟正黑體" panose="020B0604030504040204" pitchFamily="34" charset="-120"/>
              <a:ea typeface="微軟正黑體" panose="020B0604030504040204" pitchFamily="34" charset="-120"/>
            </a:endParaRPr>
          </a:p>
        </p:txBody>
      </p:sp>
      <p:sp>
        <p:nvSpPr>
          <p:cNvPr id="8" name="投影片編號版面配置區 7"/>
          <p:cNvSpPr>
            <a:spLocks noGrp="1"/>
          </p:cNvSpPr>
          <p:nvPr>
            <p:ph type="sldNum" sz="quarter" idx="12"/>
          </p:nvPr>
        </p:nvSpPr>
        <p:spPr/>
        <p:txBody>
          <a:bodyPr/>
          <a:lstStyle/>
          <a:p>
            <a:pPr>
              <a:defRPr/>
            </a:pPr>
            <a:fld id="{F4E57BBC-9003-4519-8174-1434CED4F41A}" type="slidenum">
              <a:rPr lang="zh-TW" altLang="en-US" smtClean="0"/>
              <a:pPr>
                <a:defRPr/>
              </a:pPr>
              <a:t>53</a:t>
            </a:fld>
            <a:endParaRPr lang="zh-TW" altLang="en-US"/>
          </a:p>
        </p:txBody>
      </p:sp>
      <p:graphicFrame>
        <p:nvGraphicFramePr>
          <p:cNvPr id="4" name="物件 3"/>
          <p:cNvGraphicFramePr>
            <a:graphicFrameLocks noChangeAspect="1"/>
          </p:cNvGraphicFramePr>
          <p:nvPr>
            <p:extLst>
              <p:ext uri="{D42A27DB-BD31-4B8C-83A1-F6EECF244321}">
                <p14:modId xmlns:p14="http://schemas.microsoft.com/office/powerpoint/2010/main" xmlns="" val="4130931033"/>
              </p:ext>
            </p:extLst>
          </p:nvPr>
        </p:nvGraphicFramePr>
        <p:xfrm>
          <a:off x="477888" y="1772816"/>
          <a:ext cx="8219256" cy="3384376"/>
        </p:xfrm>
        <a:graphic>
          <a:graphicData uri="http://schemas.openxmlformats.org/presentationml/2006/ole">
            <p:oleObj spid="_x0000_s1290" name="工作表" r:id="rId3" imgW="5534057" imgH="1952700" progId="Excel.Sheet.12">
              <p:embed/>
            </p:oleObj>
          </a:graphicData>
        </a:graphic>
      </p:graphicFrame>
    </p:spTree>
    <p:extLst>
      <p:ext uri="{BB962C8B-B14F-4D97-AF65-F5344CB8AC3E}">
        <p14:creationId xmlns:p14="http://schemas.microsoft.com/office/powerpoint/2010/main" xmlns="" val="514479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515576" y="616294"/>
            <a:ext cx="82296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kumimoji="0" lang="zh-TW" altLang="en-US" sz="4000" kern="100" dirty="0" smtClean="0">
                <a:solidFill>
                  <a:srgbClr val="C00000"/>
                </a:solidFill>
                <a:latin typeface="微軟正黑體" pitchFamily="34" charset="-120"/>
                <a:ea typeface="微軟正黑體" pitchFamily="34" charset="-120"/>
                <a:cs typeface="Times New Roman"/>
              </a:rPr>
              <a:t>現制</a:t>
            </a:r>
            <a:r>
              <a:rPr kumimoji="0" lang="zh-TW" altLang="zh-TW" sz="4000" kern="100" dirty="0" smtClean="0">
                <a:solidFill>
                  <a:srgbClr val="C00000"/>
                </a:solidFill>
                <a:latin typeface="微軟正黑體" pitchFamily="34" charset="-120"/>
                <a:ea typeface="微軟正黑體" pitchFamily="34" charset="-120"/>
                <a:cs typeface="Times New Roman"/>
              </a:rPr>
              <a:t>著作</a:t>
            </a:r>
            <a:r>
              <a:rPr kumimoji="0" lang="zh-TW" altLang="en-US" sz="4000" kern="100" dirty="0" smtClean="0">
                <a:solidFill>
                  <a:srgbClr val="C00000"/>
                </a:solidFill>
                <a:latin typeface="微軟正黑體" pitchFamily="34" charset="-120"/>
                <a:ea typeface="微軟正黑體" pitchFamily="34" charset="-120"/>
                <a:cs typeface="Times New Roman"/>
              </a:rPr>
              <a:t>外審</a:t>
            </a:r>
            <a:r>
              <a:rPr kumimoji="0" lang="zh-TW" altLang="zh-TW" sz="4000" kern="100" dirty="0" smtClean="0">
                <a:solidFill>
                  <a:srgbClr val="C00000"/>
                </a:solidFill>
                <a:latin typeface="微軟正黑體" pitchFamily="34" charset="-120"/>
                <a:ea typeface="微軟正黑體" pitchFamily="34" charset="-120"/>
                <a:cs typeface="Times New Roman"/>
              </a:rPr>
              <a:t>評分項目及標準</a:t>
            </a:r>
            <a:endParaRPr kumimoji="0" lang="zh-TW" altLang="en-US" sz="4000" dirty="0">
              <a:solidFill>
                <a:srgbClr val="C00000"/>
              </a:solidFill>
            </a:endParaRPr>
          </a:p>
        </p:txBody>
      </p:sp>
      <p:graphicFrame>
        <p:nvGraphicFramePr>
          <p:cNvPr id="3" name="內容版面配置區 3"/>
          <p:cNvGraphicFramePr>
            <a:graphicFrameLocks/>
          </p:cNvGraphicFramePr>
          <p:nvPr>
            <p:extLst>
              <p:ext uri="{D42A27DB-BD31-4B8C-83A1-F6EECF244321}">
                <p14:modId xmlns:p14="http://schemas.microsoft.com/office/powerpoint/2010/main" xmlns="" val="1559010153"/>
              </p:ext>
            </p:extLst>
          </p:nvPr>
        </p:nvGraphicFramePr>
        <p:xfrm>
          <a:off x="683567" y="1772816"/>
          <a:ext cx="7632848" cy="1753759"/>
        </p:xfrm>
        <a:graphic>
          <a:graphicData uri="http://schemas.openxmlformats.org/drawingml/2006/table">
            <a:tbl>
              <a:tblPr/>
              <a:tblGrid>
                <a:gridCol w="1100230"/>
                <a:gridCol w="962702"/>
                <a:gridCol w="1057388"/>
                <a:gridCol w="1761954"/>
                <a:gridCol w="1375287"/>
                <a:gridCol w="1375287"/>
              </a:tblGrid>
              <a:tr h="504056">
                <a:tc gridSpan="5">
                  <a:txBody>
                    <a:bodyPr/>
                    <a:lstStyle/>
                    <a:p>
                      <a:pPr algn="ctr">
                        <a:lnSpc>
                          <a:spcPts val="1200"/>
                        </a:lnSpc>
                        <a:spcAft>
                          <a:spcPts val="0"/>
                        </a:spcAft>
                      </a:pPr>
                      <a:r>
                        <a:rPr lang="zh-TW" sz="1600" b="1" kern="100" dirty="0" smtClean="0">
                          <a:effectLst/>
                          <a:latin typeface="Calibri"/>
                          <a:ea typeface="標楷體"/>
                          <a:cs typeface="Times New Roman"/>
                        </a:rPr>
                        <a:t>代表著作評分項目及標準</a:t>
                      </a:r>
                      <a:endParaRPr lang="zh-TW" sz="1800" b="0" kern="100" dirty="0">
                        <a:solidFill>
                          <a:srgbClr val="FF0000"/>
                        </a:solidFill>
                        <a:effectLst/>
                        <a:latin typeface="Calibri"/>
                        <a:ea typeface="新細明體"/>
                        <a:cs typeface="Times New Roman"/>
                      </a:endParaRPr>
                    </a:p>
                  </a:txBody>
                  <a:tcPr marL="17780" marR="177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ctr">
                        <a:spcAft>
                          <a:spcPts val="0"/>
                        </a:spcAft>
                      </a:pPr>
                      <a:r>
                        <a:rPr lang="zh-TW" sz="1400" kern="100" dirty="0">
                          <a:effectLst/>
                          <a:latin typeface="Calibri"/>
                          <a:ea typeface="標楷體"/>
                          <a:cs typeface="Times New Roman"/>
                        </a:rPr>
                        <a:t>七年內及前一等級至本次申請等級間個人學術與專業之整體成就</a:t>
                      </a:r>
                      <a:endParaRPr lang="zh-TW" sz="1400" kern="100" dirty="0">
                        <a:effectLst/>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955">
                <a:tc>
                  <a:txBody>
                    <a:bodyPr/>
                    <a:lstStyle/>
                    <a:p>
                      <a:pPr algn="ctr">
                        <a:lnSpc>
                          <a:spcPts val="1200"/>
                        </a:lnSpc>
                        <a:spcAft>
                          <a:spcPts val="0"/>
                        </a:spcAft>
                      </a:pPr>
                      <a:r>
                        <a:rPr lang="zh-TW" sz="1400" b="1" kern="100" dirty="0">
                          <a:effectLst/>
                          <a:latin typeface="Calibri"/>
                          <a:ea typeface="標楷體"/>
                          <a:cs typeface="Times New Roman"/>
                        </a:rPr>
                        <a:t>項目</a:t>
                      </a:r>
                      <a:endParaRPr lang="zh-TW" sz="1400" kern="100" dirty="0">
                        <a:effectLst/>
                        <a:latin typeface="Calibri"/>
                        <a:ea typeface="新細明體"/>
                        <a:cs typeface="Times New Roman"/>
                      </a:endParaRPr>
                    </a:p>
                  </a:txBody>
                  <a:tcPr marL="17780" marR="177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TW" sz="1400" b="1" kern="100" dirty="0">
                          <a:effectLst/>
                          <a:latin typeface="Calibri"/>
                          <a:ea typeface="標楷體"/>
                          <a:cs typeface="Times New Roman"/>
                        </a:rPr>
                        <a:t>研究主題</a:t>
                      </a:r>
                      <a:endParaRPr lang="zh-TW" sz="1400" kern="100" dirty="0">
                        <a:effectLst/>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TW" sz="1400" b="1" kern="100" dirty="0">
                          <a:solidFill>
                            <a:srgbClr val="FF0000"/>
                          </a:solidFill>
                          <a:effectLst/>
                          <a:latin typeface="Calibri"/>
                          <a:ea typeface="標楷體"/>
                          <a:cs typeface="Times New Roman"/>
                        </a:rPr>
                        <a:t>文字與結構</a:t>
                      </a:r>
                      <a:endParaRPr lang="zh-TW" sz="1400" kern="100" dirty="0">
                        <a:solidFill>
                          <a:srgbClr val="FF0000"/>
                        </a:solidFill>
                        <a:effectLst/>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400" b="1" kern="100" dirty="0">
                          <a:effectLst/>
                          <a:latin typeface="Calibri"/>
                          <a:ea typeface="標楷體"/>
                          <a:cs typeface="Times New Roman"/>
                        </a:rPr>
                        <a:t>研究方法及</a:t>
                      </a:r>
                      <a:r>
                        <a:rPr lang="zh-TW" sz="1400" b="1" kern="100" dirty="0">
                          <a:solidFill>
                            <a:srgbClr val="FF0000"/>
                          </a:solidFill>
                          <a:effectLst/>
                          <a:latin typeface="Calibri"/>
                          <a:ea typeface="標楷體"/>
                          <a:cs typeface="Times New Roman"/>
                        </a:rPr>
                        <a:t>參考資料</a:t>
                      </a:r>
                      <a:endParaRPr lang="zh-TW" sz="1400" kern="100" dirty="0">
                        <a:solidFill>
                          <a:srgbClr val="FF0000"/>
                        </a:solidFill>
                        <a:effectLst/>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400" b="1" kern="100" dirty="0" smtClean="0">
                          <a:effectLst/>
                          <a:latin typeface="Calibri"/>
                          <a:ea typeface="標楷體"/>
                          <a:cs typeface="Times New Roman"/>
                        </a:rPr>
                        <a:t>學術</a:t>
                      </a:r>
                      <a:r>
                        <a:rPr lang="zh-TW" sz="1400" b="1" kern="100" dirty="0">
                          <a:effectLst/>
                          <a:latin typeface="Calibri"/>
                          <a:ea typeface="標楷體"/>
                          <a:cs typeface="Times New Roman"/>
                        </a:rPr>
                        <a:t>或應用價值</a:t>
                      </a:r>
                      <a:endParaRPr lang="zh-TW" sz="1400" kern="100" dirty="0">
                        <a:effectLst/>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r>
              <a:tr h="313670">
                <a:tc>
                  <a:txBody>
                    <a:bodyPr/>
                    <a:lstStyle/>
                    <a:p>
                      <a:pPr marL="36195" marR="36195" algn="dist">
                        <a:lnSpc>
                          <a:spcPts val="1200"/>
                        </a:lnSpc>
                        <a:spcAft>
                          <a:spcPts val="0"/>
                        </a:spcAft>
                      </a:pPr>
                      <a:r>
                        <a:rPr lang="zh-TW" sz="1400" kern="100" dirty="0">
                          <a:effectLst/>
                          <a:latin typeface="Calibri"/>
                          <a:ea typeface="標楷體"/>
                          <a:cs typeface="Times New Roman"/>
                        </a:rPr>
                        <a:t>教授</a:t>
                      </a:r>
                      <a:endParaRPr lang="zh-TW" sz="1400" kern="100" dirty="0">
                        <a:effectLst/>
                        <a:latin typeface="Calibri"/>
                        <a:ea typeface="新細明體"/>
                        <a:cs typeface="Times New Roman"/>
                      </a:endParaRPr>
                    </a:p>
                  </a:txBody>
                  <a:tcPr marL="17780" marR="177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a:lnSpc>
                          <a:spcPts val="1200"/>
                        </a:lnSpc>
                        <a:spcBef>
                          <a:spcPts val="600"/>
                        </a:spcBef>
                        <a:spcAft>
                          <a:spcPts val="0"/>
                        </a:spcAft>
                      </a:pPr>
                      <a:r>
                        <a:rPr lang="en-US" sz="1400" kern="100" dirty="0">
                          <a:effectLst/>
                          <a:latin typeface="Times New Roman"/>
                          <a:ea typeface="標楷體"/>
                          <a:cs typeface="Times New Roman"/>
                        </a:rPr>
                        <a:t>10%</a:t>
                      </a:r>
                      <a:endParaRPr lang="zh-TW" sz="1400" kern="100" dirty="0">
                        <a:effectLst/>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a:lnSpc>
                          <a:spcPts val="1200"/>
                        </a:lnSpc>
                        <a:spcBef>
                          <a:spcPts val="600"/>
                        </a:spcBef>
                        <a:spcAft>
                          <a:spcPts val="0"/>
                        </a:spcAft>
                      </a:pPr>
                      <a:r>
                        <a:rPr lang="en-US" sz="1400" kern="100" dirty="0">
                          <a:effectLst/>
                          <a:latin typeface="Times New Roman"/>
                          <a:ea typeface="標楷體"/>
                          <a:cs typeface="Times New Roman"/>
                        </a:rPr>
                        <a:t>5%</a:t>
                      </a:r>
                      <a:endParaRPr lang="zh-TW" sz="1400" kern="100" dirty="0">
                        <a:effectLst/>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a:lnSpc>
                          <a:spcPts val="1200"/>
                        </a:lnSpc>
                        <a:spcBef>
                          <a:spcPts val="600"/>
                        </a:spcBef>
                        <a:spcAft>
                          <a:spcPts val="0"/>
                        </a:spcAft>
                      </a:pPr>
                      <a:r>
                        <a:rPr lang="en-US" sz="1400" kern="100" dirty="0">
                          <a:effectLst/>
                          <a:latin typeface="Times New Roman"/>
                          <a:ea typeface="標楷體"/>
                          <a:cs typeface="Times New Roman"/>
                        </a:rPr>
                        <a:t>20%</a:t>
                      </a:r>
                      <a:endParaRPr lang="zh-TW" sz="1400" kern="100" dirty="0">
                        <a:effectLst/>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6195" algn="ctr">
                        <a:lnSpc>
                          <a:spcPts val="1200"/>
                        </a:lnSpc>
                        <a:spcBef>
                          <a:spcPts val="600"/>
                        </a:spcBef>
                        <a:spcAft>
                          <a:spcPts val="0"/>
                        </a:spcAft>
                      </a:pPr>
                      <a:r>
                        <a:rPr lang="en-US" sz="1400" kern="100">
                          <a:effectLst/>
                          <a:latin typeface="Times New Roman"/>
                          <a:ea typeface="標楷體"/>
                          <a:cs typeface="Times New Roman"/>
                        </a:rPr>
                        <a:t>25%</a:t>
                      </a:r>
                      <a:endParaRPr lang="zh-TW" sz="1400" kern="100">
                        <a:effectLst/>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a:lnSpc>
                          <a:spcPts val="1200"/>
                        </a:lnSpc>
                        <a:spcBef>
                          <a:spcPts val="600"/>
                        </a:spcBef>
                        <a:spcAft>
                          <a:spcPts val="0"/>
                        </a:spcAft>
                      </a:pPr>
                      <a:r>
                        <a:rPr lang="en-US" sz="1400" kern="100">
                          <a:effectLst/>
                          <a:latin typeface="Times New Roman"/>
                          <a:ea typeface="標楷體"/>
                          <a:cs typeface="Times New Roman"/>
                        </a:rPr>
                        <a:t>40%</a:t>
                      </a:r>
                      <a:endParaRPr lang="zh-TW" sz="1400" kern="100">
                        <a:effectLst/>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039">
                <a:tc>
                  <a:txBody>
                    <a:bodyPr/>
                    <a:lstStyle/>
                    <a:p>
                      <a:pPr marL="36195" marR="36195" algn="dist">
                        <a:lnSpc>
                          <a:spcPts val="1200"/>
                        </a:lnSpc>
                        <a:spcAft>
                          <a:spcPts val="0"/>
                        </a:spcAft>
                      </a:pPr>
                      <a:r>
                        <a:rPr lang="zh-TW" sz="1400" kern="100">
                          <a:effectLst/>
                          <a:latin typeface="Calibri"/>
                          <a:ea typeface="標楷體"/>
                          <a:cs typeface="Times New Roman"/>
                        </a:rPr>
                        <a:t>副教授</a:t>
                      </a:r>
                      <a:endParaRPr lang="zh-TW" sz="1400" kern="100">
                        <a:effectLst/>
                        <a:latin typeface="Calibri"/>
                        <a:ea typeface="新細明體"/>
                        <a:cs typeface="Times New Roman"/>
                      </a:endParaRPr>
                    </a:p>
                  </a:txBody>
                  <a:tcPr marL="17780" marR="177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a:lnSpc>
                          <a:spcPts val="1200"/>
                        </a:lnSpc>
                        <a:spcBef>
                          <a:spcPts val="600"/>
                        </a:spcBef>
                        <a:spcAft>
                          <a:spcPts val="0"/>
                        </a:spcAft>
                      </a:pPr>
                      <a:r>
                        <a:rPr lang="en-US" sz="1400" kern="100" dirty="0">
                          <a:effectLst/>
                          <a:latin typeface="Times New Roman"/>
                          <a:ea typeface="標楷體"/>
                          <a:cs typeface="Times New Roman"/>
                        </a:rPr>
                        <a:t>10%</a:t>
                      </a:r>
                      <a:endParaRPr lang="zh-TW" sz="1400" kern="100" dirty="0">
                        <a:effectLst/>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a:lnSpc>
                          <a:spcPts val="1200"/>
                        </a:lnSpc>
                        <a:spcBef>
                          <a:spcPts val="600"/>
                        </a:spcBef>
                        <a:spcAft>
                          <a:spcPts val="0"/>
                        </a:spcAft>
                      </a:pPr>
                      <a:r>
                        <a:rPr lang="en-US" sz="1400" kern="100" dirty="0">
                          <a:effectLst/>
                          <a:latin typeface="Times New Roman"/>
                          <a:ea typeface="標楷體"/>
                          <a:cs typeface="Times New Roman"/>
                        </a:rPr>
                        <a:t>10%</a:t>
                      </a:r>
                      <a:endParaRPr lang="zh-TW" sz="1400" kern="100" dirty="0">
                        <a:effectLst/>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a:lnSpc>
                          <a:spcPts val="1200"/>
                        </a:lnSpc>
                        <a:spcBef>
                          <a:spcPts val="600"/>
                        </a:spcBef>
                        <a:spcAft>
                          <a:spcPts val="0"/>
                        </a:spcAft>
                      </a:pPr>
                      <a:r>
                        <a:rPr lang="en-US" sz="1400" kern="100" dirty="0">
                          <a:effectLst/>
                          <a:latin typeface="Times New Roman"/>
                          <a:ea typeface="標楷體"/>
                          <a:cs typeface="Times New Roman"/>
                        </a:rPr>
                        <a:t>25%</a:t>
                      </a:r>
                      <a:endParaRPr lang="zh-TW" sz="1400" kern="100" dirty="0">
                        <a:effectLst/>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6195" algn="ctr">
                        <a:lnSpc>
                          <a:spcPts val="1200"/>
                        </a:lnSpc>
                        <a:spcBef>
                          <a:spcPts val="600"/>
                        </a:spcBef>
                        <a:spcAft>
                          <a:spcPts val="0"/>
                        </a:spcAft>
                      </a:pPr>
                      <a:r>
                        <a:rPr lang="en-US" sz="1400" kern="100" dirty="0">
                          <a:effectLst/>
                          <a:latin typeface="Times New Roman"/>
                          <a:ea typeface="標楷體"/>
                          <a:cs typeface="Times New Roman"/>
                        </a:rPr>
                        <a:t>20%</a:t>
                      </a:r>
                      <a:endParaRPr lang="zh-TW" sz="1400" kern="100" dirty="0">
                        <a:effectLst/>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a:lnSpc>
                          <a:spcPts val="1200"/>
                        </a:lnSpc>
                        <a:spcBef>
                          <a:spcPts val="600"/>
                        </a:spcBef>
                        <a:spcAft>
                          <a:spcPts val="0"/>
                        </a:spcAft>
                      </a:pPr>
                      <a:r>
                        <a:rPr lang="en-US" sz="1400" kern="100" dirty="0">
                          <a:effectLst/>
                          <a:latin typeface="Times New Roman"/>
                          <a:ea typeface="標楷體"/>
                          <a:cs typeface="Times New Roman"/>
                        </a:rPr>
                        <a:t>35%</a:t>
                      </a:r>
                      <a:endParaRPr lang="zh-TW" sz="1400" kern="100" dirty="0">
                        <a:effectLst/>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039">
                <a:tc>
                  <a:txBody>
                    <a:bodyPr/>
                    <a:lstStyle/>
                    <a:p>
                      <a:pPr marL="36195" marR="36195" algn="dist">
                        <a:lnSpc>
                          <a:spcPts val="1200"/>
                        </a:lnSpc>
                        <a:spcAft>
                          <a:spcPts val="0"/>
                        </a:spcAft>
                      </a:pPr>
                      <a:r>
                        <a:rPr lang="zh-TW" sz="1400" kern="100" dirty="0">
                          <a:effectLst/>
                          <a:latin typeface="Calibri"/>
                          <a:ea typeface="標楷體"/>
                          <a:cs typeface="Times New Roman"/>
                        </a:rPr>
                        <a:t>助理教授</a:t>
                      </a:r>
                      <a:endParaRPr lang="zh-TW" sz="1400" kern="100" dirty="0">
                        <a:effectLst/>
                        <a:latin typeface="Calibri"/>
                        <a:ea typeface="新細明體"/>
                        <a:cs typeface="Times New Roman"/>
                      </a:endParaRPr>
                    </a:p>
                  </a:txBody>
                  <a:tcPr marL="17780" marR="177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a:lnSpc>
                          <a:spcPts val="1200"/>
                        </a:lnSpc>
                        <a:spcBef>
                          <a:spcPts val="600"/>
                        </a:spcBef>
                        <a:spcAft>
                          <a:spcPts val="0"/>
                        </a:spcAft>
                      </a:pPr>
                      <a:r>
                        <a:rPr lang="en-US" sz="1400" kern="100" dirty="0">
                          <a:effectLst/>
                          <a:latin typeface="Times New Roman"/>
                          <a:ea typeface="標楷體"/>
                          <a:cs typeface="Times New Roman"/>
                        </a:rPr>
                        <a:t>10%</a:t>
                      </a:r>
                      <a:endParaRPr lang="zh-TW" sz="1400" kern="100" dirty="0">
                        <a:effectLst/>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a:lnSpc>
                          <a:spcPts val="1200"/>
                        </a:lnSpc>
                        <a:spcBef>
                          <a:spcPts val="600"/>
                        </a:spcBef>
                        <a:spcAft>
                          <a:spcPts val="0"/>
                        </a:spcAft>
                      </a:pPr>
                      <a:r>
                        <a:rPr lang="en-US" sz="1400" kern="100" dirty="0">
                          <a:effectLst/>
                          <a:latin typeface="Times New Roman"/>
                          <a:ea typeface="標楷體"/>
                          <a:cs typeface="Times New Roman"/>
                        </a:rPr>
                        <a:t>15%</a:t>
                      </a:r>
                      <a:endParaRPr lang="zh-TW" sz="1400" kern="100" dirty="0">
                        <a:effectLst/>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a:lnSpc>
                          <a:spcPts val="1200"/>
                        </a:lnSpc>
                        <a:spcBef>
                          <a:spcPts val="600"/>
                        </a:spcBef>
                        <a:spcAft>
                          <a:spcPts val="0"/>
                        </a:spcAft>
                      </a:pPr>
                      <a:r>
                        <a:rPr lang="en-US" sz="1400" kern="100" dirty="0">
                          <a:effectLst/>
                          <a:latin typeface="Times New Roman"/>
                          <a:ea typeface="標楷體"/>
                          <a:cs typeface="Times New Roman"/>
                        </a:rPr>
                        <a:t>25%</a:t>
                      </a:r>
                      <a:endParaRPr lang="zh-TW" sz="1400" kern="100" dirty="0">
                        <a:effectLst/>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6195" algn="ctr">
                        <a:lnSpc>
                          <a:spcPts val="1200"/>
                        </a:lnSpc>
                        <a:spcBef>
                          <a:spcPts val="600"/>
                        </a:spcBef>
                        <a:spcAft>
                          <a:spcPts val="0"/>
                        </a:spcAft>
                      </a:pPr>
                      <a:r>
                        <a:rPr lang="en-US" sz="1400" kern="100" dirty="0">
                          <a:effectLst/>
                          <a:latin typeface="Times New Roman"/>
                          <a:ea typeface="標楷體"/>
                          <a:cs typeface="Times New Roman"/>
                        </a:rPr>
                        <a:t>20%</a:t>
                      </a:r>
                      <a:endParaRPr lang="zh-TW" sz="1400" kern="100" dirty="0">
                        <a:effectLst/>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a:lnSpc>
                          <a:spcPts val="1200"/>
                        </a:lnSpc>
                        <a:spcBef>
                          <a:spcPts val="600"/>
                        </a:spcBef>
                        <a:spcAft>
                          <a:spcPts val="0"/>
                        </a:spcAft>
                      </a:pPr>
                      <a:r>
                        <a:rPr lang="en-US" sz="1400" kern="100" dirty="0">
                          <a:effectLst/>
                          <a:latin typeface="Times New Roman"/>
                          <a:ea typeface="標楷體"/>
                          <a:cs typeface="Times New Roman"/>
                        </a:rPr>
                        <a:t>30%</a:t>
                      </a:r>
                      <a:endParaRPr lang="zh-TW" sz="1400" kern="100" dirty="0">
                        <a:effectLst/>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標題 1"/>
          <p:cNvSpPr txBox="1">
            <a:spLocks/>
          </p:cNvSpPr>
          <p:nvPr/>
        </p:nvSpPr>
        <p:spPr>
          <a:xfrm>
            <a:off x="683568" y="3717032"/>
            <a:ext cx="8229600" cy="36004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zh-TW" altLang="en-US" sz="2000" b="1" dirty="0" smtClean="0">
                <a:solidFill>
                  <a:schemeClr val="tx1"/>
                </a:solidFill>
                <a:latin typeface="微軟正黑體" panose="020B0604030504040204" pitchFamily="34" charset="-120"/>
                <a:ea typeface="微軟正黑體" panose="020B0604030504040204" pitchFamily="34" charset="-120"/>
              </a:rPr>
              <a:t>理工醫農類</a:t>
            </a:r>
            <a:endParaRPr lang="zh-TW" altLang="en-US" sz="2000" b="1" dirty="0">
              <a:solidFill>
                <a:schemeClr val="tx1"/>
              </a:solidFill>
              <a:latin typeface="微軟正黑體" panose="020B0604030504040204" pitchFamily="34" charset="-120"/>
              <a:ea typeface="微軟正黑體" panose="020B0604030504040204" pitchFamily="34" charset="-120"/>
            </a:endParaRPr>
          </a:p>
        </p:txBody>
      </p:sp>
      <p:sp>
        <p:nvSpPr>
          <p:cNvPr id="5" name="標題 1"/>
          <p:cNvSpPr txBox="1">
            <a:spLocks/>
          </p:cNvSpPr>
          <p:nvPr/>
        </p:nvSpPr>
        <p:spPr>
          <a:xfrm>
            <a:off x="683568" y="1336374"/>
            <a:ext cx="8229600" cy="436442"/>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zh-TW" altLang="en-US" sz="2000" b="1" dirty="0" smtClean="0">
                <a:solidFill>
                  <a:schemeClr val="tx1"/>
                </a:solidFill>
                <a:latin typeface="微軟正黑體" panose="020B0604030504040204" pitchFamily="34" charset="-120"/>
                <a:ea typeface="微軟正黑體" panose="020B0604030504040204" pitchFamily="34" charset="-120"/>
              </a:rPr>
              <a:t>人文社會類</a:t>
            </a:r>
            <a:endParaRPr lang="zh-TW" altLang="en-US" sz="2000" b="1" dirty="0">
              <a:solidFill>
                <a:schemeClr val="tx1"/>
              </a:solidFill>
              <a:latin typeface="微軟正黑體" panose="020B0604030504040204" pitchFamily="34" charset="-120"/>
              <a:ea typeface="微軟正黑體" panose="020B0604030504040204" pitchFamily="34" charset="-12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3440" y="4077072"/>
            <a:ext cx="7772975" cy="24566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投影片編號版面配置區 6"/>
          <p:cNvSpPr>
            <a:spLocks noGrp="1"/>
          </p:cNvSpPr>
          <p:nvPr>
            <p:ph type="sldNum" sz="quarter" idx="12"/>
          </p:nvPr>
        </p:nvSpPr>
        <p:spPr/>
        <p:txBody>
          <a:bodyPr/>
          <a:lstStyle/>
          <a:p>
            <a:pPr>
              <a:defRPr/>
            </a:pPr>
            <a:fld id="{F4E57BBC-9003-4519-8174-1434CED4F41A}" type="slidenum">
              <a:rPr lang="zh-TW" altLang="en-US" smtClean="0"/>
              <a:pPr>
                <a:defRPr/>
              </a:pPr>
              <a:t>54</a:t>
            </a:fld>
            <a:endParaRPr lang="zh-TW" altLang="en-US"/>
          </a:p>
        </p:txBody>
      </p:sp>
    </p:spTree>
    <p:extLst>
      <p:ext uri="{BB962C8B-B14F-4D97-AF65-F5344CB8AC3E}">
        <p14:creationId xmlns:p14="http://schemas.microsoft.com/office/powerpoint/2010/main" xmlns="" val="32526440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467544" y="593279"/>
            <a:ext cx="8229600" cy="7920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kumimoji="0" lang="zh-TW" altLang="en-US" sz="3800" b="1" kern="100" dirty="0" smtClean="0">
                <a:solidFill>
                  <a:srgbClr val="C00000"/>
                </a:solidFill>
                <a:latin typeface="微軟正黑體" pitchFamily="34" charset="-120"/>
                <a:ea typeface="微軟正黑體" pitchFamily="34" charset="-120"/>
                <a:cs typeface="Times New Roman"/>
              </a:rPr>
              <a:t>教學升等</a:t>
            </a:r>
            <a:r>
              <a:rPr kumimoji="0" lang="zh-TW" altLang="zh-TW" sz="3800" b="1" kern="100" dirty="0" smtClean="0">
                <a:solidFill>
                  <a:srgbClr val="C00000"/>
                </a:solidFill>
                <a:latin typeface="微軟正黑體" pitchFamily="34" charset="-120"/>
                <a:ea typeface="微軟正黑體" pitchFamily="34" charset="-120"/>
                <a:cs typeface="Times New Roman"/>
              </a:rPr>
              <a:t>著作</a:t>
            </a:r>
            <a:r>
              <a:rPr kumimoji="0" lang="zh-TW" altLang="en-US" sz="3800" b="1" kern="100" dirty="0" smtClean="0">
                <a:solidFill>
                  <a:srgbClr val="C00000"/>
                </a:solidFill>
                <a:latin typeface="微軟正黑體" pitchFamily="34" charset="-120"/>
                <a:ea typeface="微軟正黑體" pitchFamily="34" charset="-120"/>
                <a:cs typeface="Times New Roman"/>
              </a:rPr>
              <a:t>外審</a:t>
            </a:r>
            <a:r>
              <a:rPr kumimoji="0" lang="zh-TW" altLang="zh-TW" sz="3800" b="1" kern="100" dirty="0" smtClean="0">
                <a:solidFill>
                  <a:srgbClr val="C00000"/>
                </a:solidFill>
                <a:latin typeface="微軟正黑體" pitchFamily="34" charset="-120"/>
                <a:ea typeface="微軟正黑體" pitchFamily="34" charset="-120"/>
                <a:cs typeface="Times New Roman"/>
              </a:rPr>
              <a:t>評分項目及標準</a:t>
            </a:r>
            <a:endParaRPr kumimoji="0" lang="zh-TW" altLang="en-US" sz="3800" dirty="0">
              <a:solidFill>
                <a:srgbClr val="C00000"/>
              </a:solidFill>
            </a:endParaRPr>
          </a:p>
        </p:txBody>
      </p:sp>
      <p:graphicFrame>
        <p:nvGraphicFramePr>
          <p:cNvPr id="3" name="內容版面配置區 7"/>
          <p:cNvGraphicFramePr>
            <a:graphicFrameLocks/>
          </p:cNvGraphicFramePr>
          <p:nvPr>
            <p:extLst>
              <p:ext uri="{D42A27DB-BD31-4B8C-83A1-F6EECF244321}">
                <p14:modId xmlns:p14="http://schemas.microsoft.com/office/powerpoint/2010/main" xmlns="" val="378852939"/>
              </p:ext>
            </p:extLst>
          </p:nvPr>
        </p:nvGraphicFramePr>
        <p:xfrm>
          <a:off x="509638" y="1859040"/>
          <a:ext cx="7801660" cy="1681664"/>
        </p:xfrm>
        <a:graphic>
          <a:graphicData uri="http://schemas.openxmlformats.org/drawingml/2006/table">
            <a:tbl>
              <a:tblPr firstRow="1" firstCol="1" bandRow="1">
                <a:tableStyleId>{5C22544A-7EE6-4342-B048-85BDC9FD1C3A}</a:tableStyleId>
              </a:tblPr>
              <a:tblGrid>
                <a:gridCol w="1234480"/>
                <a:gridCol w="1080120"/>
                <a:gridCol w="1232357"/>
                <a:gridCol w="1369405"/>
                <a:gridCol w="1232794"/>
                <a:gridCol w="1652504"/>
              </a:tblGrid>
              <a:tr h="417832">
                <a:tc rowSpan="2">
                  <a:txBody>
                    <a:bodyPr/>
                    <a:lstStyle/>
                    <a:p>
                      <a:pPr algn="ctr">
                        <a:spcAft>
                          <a:spcPts val="0"/>
                        </a:spcAft>
                      </a:pPr>
                      <a:r>
                        <a:rPr lang="zh-TW" sz="1600" kern="100" dirty="0">
                          <a:effectLst/>
                        </a:rPr>
                        <a:t>項 目</a:t>
                      </a:r>
                      <a:endParaRPr lang="zh-TW" sz="1600" kern="100" dirty="0">
                        <a:effectLst/>
                        <a:latin typeface="Calibri"/>
                        <a:ea typeface="新細明體"/>
                        <a:cs typeface="Times New Roman"/>
                      </a:endParaRPr>
                    </a:p>
                  </a:txBody>
                  <a:tcPr marL="68580" marR="68580" marT="0" marB="0" anchor="ctr"/>
                </a:tc>
                <a:tc gridSpan="4">
                  <a:txBody>
                    <a:bodyPr/>
                    <a:lstStyle/>
                    <a:p>
                      <a:pPr algn="ctr">
                        <a:spcAft>
                          <a:spcPts val="0"/>
                        </a:spcAft>
                      </a:pPr>
                      <a:r>
                        <a:rPr lang="zh-TW" sz="1600" kern="100" dirty="0">
                          <a:effectLst/>
                        </a:rPr>
                        <a:t>五年內代表著作評分項目及標準</a:t>
                      </a:r>
                      <a:r>
                        <a:rPr lang="en-US" sz="1600" kern="100" dirty="0" smtClean="0">
                          <a:effectLst/>
                        </a:rPr>
                        <a:t>(</a:t>
                      </a:r>
                      <a:r>
                        <a:rPr lang="zh-TW" altLang="en-US" sz="1600" kern="100" dirty="0" smtClean="0">
                          <a:effectLst/>
                        </a:rPr>
                        <a:t>單</a:t>
                      </a:r>
                      <a:r>
                        <a:rPr lang="zh-TW" sz="1600" kern="100" dirty="0" smtClean="0">
                          <a:effectLst/>
                        </a:rPr>
                        <a:t>案</a:t>
                      </a:r>
                      <a:r>
                        <a:rPr lang="en-US" sz="1600" kern="100" dirty="0">
                          <a:effectLst/>
                        </a:rPr>
                        <a:t>)</a:t>
                      </a:r>
                      <a:endParaRPr lang="zh-TW" sz="1600" kern="100" dirty="0">
                        <a:effectLst/>
                        <a:latin typeface="Calibri"/>
                        <a:ea typeface="新細明體"/>
                        <a:cs typeface="Times New Roman"/>
                      </a:endParaRPr>
                    </a:p>
                  </a:txBody>
                  <a:tcPr marL="68580" marR="6858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nSpc>
                          <a:spcPts val="1600"/>
                        </a:lnSpc>
                        <a:spcAft>
                          <a:spcPts val="0"/>
                        </a:spcAft>
                      </a:pPr>
                      <a:r>
                        <a:rPr lang="zh-TW" sz="1400" kern="100" dirty="0">
                          <a:effectLst/>
                        </a:rPr>
                        <a:t>近</a:t>
                      </a:r>
                      <a:r>
                        <a:rPr lang="en-US" sz="1400" kern="100" dirty="0">
                          <a:effectLst/>
                        </a:rPr>
                        <a:t>7</a:t>
                      </a:r>
                      <a:r>
                        <a:rPr lang="zh-TW" sz="1400" kern="100" dirty="0">
                          <a:effectLst/>
                        </a:rPr>
                        <a:t>年或前一等級至本申請等級間教學發展成果與貢獻</a:t>
                      </a:r>
                      <a:endParaRPr lang="zh-TW" sz="1400" kern="100" dirty="0">
                        <a:effectLst/>
                        <a:latin typeface="Calibri"/>
                        <a:ea typeface="新細明體"/>
                        <a:cs typeface="Times New Roman"/>
                      </a:endParaRPr>
                    </a:p>
                  </a:txBody>
                  <a:tcPr marL="68580" marR="68580" marT="0" marB="0" anchor="ctr"/>
                </a:tc>
              </a:tr>
              <a:tr h="315958">
                <a:tc vMerge="1">
                  <a:txBody>
                    <a:bodyPr/>
                    <a:lstStyle/>
                    <a:p>
                      <a:endParaRPr lang="zh-TW" altLang="en-US"/>
                    </a:p>
                  </a:txBody>
                  <a:tcPr/>
                </a:tc>
                <a:tc>
                  <a:txBody>
                    <a:bodyPr/>
                    <a:lstStyle/>
                    <a:p>
                      <a:pPr algn="ctr">
                        <a:spcAft>
                          <a:spcPts val="0"/>
                        </a:spcAft>
                      </a:pPr>
                      <a:r>
                        <a:rPr lang="zh-TW" sz="1600" kern="100" dirty="0">
                          <a:effectLst/>
                        </a:rPr>
                        <a:t>教材分析</a:t>
                      </a:r>
                      <a:endParaRPr lang="zh-TW" sz="1600" kern="100" dirty="0">
                        <a:effectLst/>
                        <a:latin typeface="Calibri"/>
                        <a:ea typeface="新細明體"/>
                        <a:cs typeface="Times New Roman"/>
                      </a:endParaRPr>
                    </a:p>
                  </a:txBody>
                  <a:tcPr marL="68580" marR="68580" marT="0" marB="0" anchor="ctr"/>
                </a:tc>
                <a:tc>
                  <a:txBody>
                    <a:bodyPr/>
                    <a:lstStyle/>
                    <a:p>
                      <a:pPr algn="ctr">
                        <a:spcAft>
                          <a:spcPts val="0"/>
                        </a:spcAft>
                      </a:pPr>
                      <a:r>
                        <a:rPr lang="zh-TW" sz="1600" kern="100" dirty="0">
                          <a:effectLst/>
                        </a:rPr>
                        <a:t>教學設計</a:t>
                      </a:r>
                      <a:endParaRPr lang="zh-TW" sz="1600" kern="100" dirty="0">
                        <a:effectLst/>
                        <a:latin typeface="Calibri"/>
                        <a:ea typeface="新細明體"/>
                        <a:cs typeface="Times New Roman"/>
                      </a:endParaRPr>
                    </a:p>
                  </a:txBody>
                  <a:tcPr marL="68580" marR="68580" marT="0" marB="0" anchor="ctr"/>
                </a:tc>
                <a:tc>
                  <a:txBody>
                    <a:bodyPr/>
                    <a:lstStyle/>
                    <a:p>
                      <a:pPr algn="ctr">
                        <a:spcAft>
                          <a:spcPts val="0"/>
                        </a:spcAft>
                      </a:pPr>
                      <a:r>
                        <a:rPr lang="zh-TW" sz="1600" kern="100" dirty="0">
                          <a:effectLst/>
                        </a:rPr>
                        <a:t>學習成效評估</a:t>
                      </a:r>
                      <a:endParaRPr lang="zh-TW" sz="1600" kern="100" dirty="0">
                        <a:effectLst/>
                        <a:latin typeface="Calibri"/>
                        <a:ea typeface="新細明體"/>
                        <a:cs typeface="Times New Roman"/>
                      </a:endParaRPr>
                    </a:p>
                  </a:txBody>
                  <a:tcPr marL="68580" marR="68580" marT="0" marB="0" anchor="ctr"/>
                </a:tc>
                <a:tc>
                  <a:txBody>
                    <a:bodyPr/>
                    <a:lstStyle/>
                    <a:p>
                      <a:pPr algn="ctr">
                        <a:spcAft>
                          <a:spcPts val="0"/>
                        </a:spcAft>
                      </a:pPr>
                      <a:r>
                        <a:rPr lang="zh-TW" sz="1600" kern="100" dirty="0">
                          <a:effectLst/>
                        </a:rPr>
                        <a:t>應用或創新</a:t>
                      </a:r>
                      <a:endParaRPr lang="zh-TW" sz="1600" kern="100" dirty="0">
                        <a:effectLst/>
                        <a:latin typeface="Calibri"/>
                        <a:ea typeface="新細明體"/>
                        <a:cs typeface="Times New Roman"/>
                      </a:endParaRPr>
                    </a:p>
                  </a:txBody>
                  <a:tcPr marL="68580" marR="68580" marT="0" marB="0" anchor="ctr"/>
                </a:tc>
                <a:tc vMerge="1">
                  <a:txBody>
                    <a:bodyPr/>
                    <a:lstStyle/>
                    <a:p>
                      <a:endParaRPr lang="zh-TW" altLang="en-US"/>
                    </a:p>
                  </a:txBody>
                  <a:tcPr/>
                </a:tc>
              </a:tr>
              <a:tr h="315958">
                <a:tc>
                  <a:txBody>
                    <a:bodyPr/>
                    <a:lstStyle/>
                    <a:p>
                      <a:pPr marL="36195" marR="36195">
                        <a:spcAft>
                          <a:spcPts val="0"/>
                        </a:spcAft>
                      </a:pPr>
                      <a:r>
                        <a:rPr lang="zh-TW" sz="1600" kern="100" dirty="0">
                          <a:effectLst/>
                          <a:latin typeface="+mn-ea"/>
                          <a:ea typeface="+mn-ea"/>
                        </a:rPr>
                        <a:t>教</a:t>
                      </a:r>
                      <a:r>
                        <a:rPr lang="en-US" sz="1600" kern="100" dirty="0">
                          <a:effectLst/>
                          <a:latin typeface="+mn-ea"/>
                          <a:ea typeface="+mn-ea"/>
                        </a:rPr>
                        <a:t>  </a:t>
                      </a:r>
                      <a:r>
                        <a:rPr lang="zh-TW" sz="1600" kern="100" dirty="0">
                          <a:effectLst/>
                          <a:latin typeface="+mn-ea"/>
                          <a:ea typeface="+mn-ea"/>
                        </a:rPr>
                        <a:t>授</a:t>
                      </a:r>
                      <a:endParaRPr lang="zh-TW" sz="1600" kern="100" dirty="0">
                        <a:effectLst/>
                        <a:latin typeface="+mn-ea"/>
                        <a:ea typeface="+mn-ea"/>
                        <a:cs typeface="Times New Roman"/>
                      </a:endParaRPr>
                    </a:p>
                  </a:txBody>
                  <a:tcPr marL="68580" marR="68580" marT="0" marB="0" anchor="ctr"/>
                </a:tc>
                <a:tc>
                  <a:txBody>
                    <a:bodyPr/>
                    <a:lstStyle/>
                    <a:p>
                      <a:pPr algn="ctr">
                        <a:spcAft>
                          <a:spcPts val="0"/>
                        </a:spcAft>
                      </a:pPr>
                      <a:r>
                        <a:rPr lang="en-US" sz="1600" kern="100">
                          <a:effectLst/>
                          <a:latin typeface="+mn-ea"/>
                          <a:ea typeface="+mn-ea"/>
                        </a:rPr>
                        <a:t>15%</a:t>
                      </a:r>
                      <a:endParaRPr lang="zh-TW" sz="1600" kern="100">
                        <a:effectLst/>
                        <a:latin typeface="+mn-ea"/>
                        <a:ea typeface="+mn-ea"/>
                        <a:cs typeface="Times New Roman"/>
                      </a:endParaRPr>
                    </a:p>
                  </a:txBody>
                  <a:tcPr marL="68580" marR="68580" marT="0" marB="0" anchor="ctr"/>
                </a:tc>
                <a:tc>
                  <a:txBody>
                    <a:bodyPr/>
                    <a:lstStyle/>
                    <a:p>
                      <a:pPr algn="ctr">
                        <a:spcAft>
                          <a:spcPts val="0"/>
                        </a:spcAft>
                      </a:pPr>
                      <a:r>
                        <a:rPr lang="en-US" sz="1600" kern="100">
                          <a:effectLst/>
                          <a:latin typeface="+mn-ea"/>
                          <a:ea typeface="+mn-ea"/>
                        </a:rPr>
                        <a:t>10%</a:t>
                      </a:r>
                      <a:endParaRPr lang="zh-TW" sz="1600" kern="100">
                        <a:effectLst/>
                        <a:latin typeface="+mn-ea"/>
                        <a:ea typeface="+mn-ea"/>
                        <a:cs typeface="Times New Roman"/>
                      </a:endParaRPr>
                    </a:p>
                  </a:txBody>
                  <a:tcPr marL="68580" marR="68580" marT="0" marB="0" anchor="ctr"/>
                </a:tc>
                <a:tc>
                  <a:txBody>
                    <a:bodyPr/>
                    <a:lstStyle/>
                    <a:p>
                      <a:pPr algn="ctr">
                        <a:spcAft>
                          <a:spcPts val="0"/>
                        </a:spcAft>
                      </a:pPr>
                      <a:r>
                        <a:rPr lang="en-US" sz="1600" kern="100" dirty="0">
                          <a:effectLst/>
                          <a:latin typeface="+mn-ea"/>
                          <a:ea typeface="+mn-ea"/>
                        </a:rPr>
                        <a:t>25%</a:t>
                      </a:r>
                      <a:endParaRPr lang="zh-TW" sz="1600" kern="100" dirty="0">
                        <a:effectLst/>
                        <a:latin typeface="+mn-ea"/>
                        <a:ea typeface="+mn-ea"/>
                        <a:cs typeface="Times New Roman"/>
                      </a:endParaRPr>
                    </a:p>
                  </a:txBody>
                  <a:tcPr marL="68580" marR="68580" marT="0" marB="0" anchor="ctr"/>
                </a:tc>
                <a:tc>
                  <a:txBody>
                    <a:bodyPr/>
                    <a:lstStyle/>
                    <a:p>
                      <a:pPr algn="ctr">
                        <a:spcAft>
                          <a:spcPts val="0"/>
                        </a:spcAft>
                      </a:pPr>
                      <a:r>
                        <a:rPr lang="en-US" sz="1600" kern="100" dirty="0">
                          <a:effectLst/>
                          <a:latin typeface="+mn-ea"/>
                          <a:ea typeface="+mn-ea"/>
                        </a:rPr>
                        <a:t>20%</a:t>
                      </a:r>
                      <a:endParaRPr lang="zh-TW" sz="1600" kern="100" dirty="0">
                        <a:effectLst/>
                        <a:latin typeface="+mn-ea"/>
                        <a:ea typeface="+mn-ea"/>
                        <a:cs typeface="Times New Roman"/>
                      </a:endParaRPr>
                    </a:p>
                  </a:txBody>
                  <a:tcPr marL="68580" marR="68580" marT="0" marB="0" anchor="ctr"/>
                </a:tc>
                <a:tc>
                  <a:txBody>
                    <a:bodyPr/>
                    <a:lstStyle/>
                    <a:p>
                      <a:pPr algn="ctr">
                        <a:spcAft>
                          <a:spcPts val="0"/>
                        </a:spcAft>
                      </a:pPr>
                      <a:r>
                        <a:rPr lang="en-US" sz="1600" kern="100">
                          <a:effectLst/>
                          <a:latin typeface="+mn-ea"/>
                          <a:ea typeface="+mn-ea"/>
                        </a:rPr>
                        <a:t>30%</a:t>
                      </a:r>
                      <a:endParaRPr lang="zh-TW" sz="1600" kern="100">
                        <a:effectLst/>
                        <a:latin typeface="+mn-ea"/>
                        <a:ea typeface="+mn-ea"/>
                        <a:cs typeface="Times New Roman"/>
                      </a:endParaRPr>
                    </a:p>
                  </a:txBody>
                  <a:tcPr marL="68580" marR="68580" marT="0" marB="0" anchor="ctr"/>
                </a:tc>
              </a:tr>
              <a:tr h="315958">
                <a:tc>
                  <a:txBody>
                    <a:bodyPr/>
                    <a:lstStyle/>
                    <a:p>
                      <a:pPr marL="36195" marR="36195">
                        <a:spcAft>
                          <a:spcPts val="0"/>
                        </a:spcAft>
                      </a:pPr>
                      <a:r>
                        <a:rPr lang="zh-TW" sz="1600" kern="100" dirty="0">
                          <a:effectLst/>
                          <a:latin typeface="+mn-ea"/>
                          <a:ea typeface="+mn-ea"/>
                        </a:rPr>
                        <a:t>副教授</a:t>
                      </a:r>
                      <a:endParaRPr lang="zh-TW" sz="1600" kern="100" dirty="0">
                        <a:effectLst/>
                        <a:latin typeface="+mn-ea"/>
                        <a:ea typeface="+mn-ea"/>
                        <a:cs typeface="Times New Roman"/>
                      </a:endParaRPr>
                    </a:p>
                  </a:txBody>
                  <a:tcPr marL="68580" marR="68580" marT="0" marB="0" anchor="ctr"/>
                </a:tc>
                <a:tc>
                  <a:txBody>
                    <a:bodyPr/>
                    <a:lstStyle/>
                    <a:p>
                      <a:pPr algn="ctr">
                        <a:spcAft>
                          <a:spcPts val="0"/>
                        </a:spcAft>
                      </a:pPr>
                      <a:r>
                        <a:rPr lang="en-US" sz="1600" kern="100">
                          <a:effectLst/>
                          <a:latin typeface="+mn-ea"/>
                          <a:ea typeface="+mn-ea"/>
                        </a:rPr>
                        <a:t>20%</a:t>
                      </a:r>
                      <a:endParaRPr lang="zh-TW" sz="1600" kern="100">
                        <a:effectLst/>
                        <a:latin typeface="+mn-ea"/>
                        <a:ea typeface="+mn-ea"/>
                        <a:cs typeface="Times New Roman"/>
                      </a:endParaRPr>
                    </a:p>
                  </a:txBody>
                  <a:tcPr marL="68580" marR="68580" marT="0" marB="0" anchor="ctr"/>
                </a:tc>
                <a:tc>
                  <a:txBody>
                    <a:bodyPr/>
                    <a:lstStyle/>
                    <a:p>
                      <a:pPr algn="ctr">
                        <a:spcAft>
                          <a:spcPts val="0"/>
                        </a:spcAft>
                      </a:pPr>
                      <a:r>
                        <a:rPr lang="en-US" sz="1600" kern="100" dirty="0">
                          <a:effectLst/>
                          <a:latin typeface="+mn-ea"/>
                          <a:ea typeface="+mn-ea"/>
                        </a:rPr>
                        <a:t>15%</a:t>
                      </a:r>
                      <a:endParaRPr lang="zh-TW" sz="1600" kern="100" dirty="0">
                        <a:effectLst/>
                        <a:latin typeface="+mn-ea"/>
                        <a:ea typeface="+mn-ea"/>
                        <a:cs typeface="Times New Roman"/>
                      </a:endParaRPr>
                    </a:p>
                  </a:txBody>
                  <a:tcPr marL="68580" marR="68580" marT="0" marB="0" anchor="ctr"/>
                </a:tc>
                <a:tc>
                  <a:txBody>
                    <a:bodyPr/>
                    <a:lstStyle/>
                    <a:p>
                      <a:pPr algn="ctr">
                        <a:spcAft>
                          <a:spcPts val="0"/>
                        </a:spcAft>
                      </a:pPr>
                      <a:r>
                        <a:rPr lang="en-US" sz="1600" kern="100" dirty="0">
                          <a:effectLst/>
                          <a:latin typeface="+mn-ea"/>
                          <a:ea typeface="+mn-ea"/>
                        </a:rPr>
                        <a:t>25%</a:t>
                      </a:r>
                      <a:endParaRPr lang="zh-TW" sz="1600" kern="100" dirty="0">
                        <a:effectLst/>
                        <a:latin typeface="+mn-ea"/>
                        <a:ea typeface="+mn-ea"/>
                        <a:cs typeface="Times New Roman"/>
                      </a:endParaRPr>
                    </a:p>
                  </a:txBody>
                  <a:tcPr marL="68580" marR="68580" marT="0" marB="0" anchor="ctr"/>
                </a:tc>
                <a:tc>
                  <a:txBody>
                    <a:bodyPr/>
                    <a:lstStyle/>
                    <a:p>
                      <a:pPr algn="ctr">
                        <a:spcAft>
                          <a:spcPts val="0"/>
                        </a:spcAft>
                      </a:pPr>
                      <a:r>
                        <a:rPr lang="en-US" sz="1600" kern="100" dirty="0">
                          <a:effectLst/>
                          <a:latin typeface="+mn-ea"/>
                          <a:ea typeface="+mn-ea"/>
                        </a:rPr>
                        <a:t>15%</a:t>
                      </a:r>
                      <a:endParaRPr lang="zh-TW" sz="1600" kern="100" dirty="0">
                        <a:effectLst/>
                        <a:latin typeface="+mn-ea"/>
                        <a:ea typeface="+mn-ea"/>
                        <a:cs typeface="Times New Roman"/>
                      </a:endParaRPr>
                    </a:p>
                  </a:txBody>
                  <a:tcPr marL="68580" marR="68580" marT="0" marB="0" anchor="ctr"/>
                </a:tc>
                <a:tc>
                  <a:txBody>
                    <a:bodyPr/>
                    <a:lstStyle/>
                    <a:p>
                      <a:pPr algn="ctr">
                        <a:spcAft>
                          <a:spcPts val="0"/>
                        </a:spcAft>
                      </a:pPr>
                      <a:r>
                        <a:rPr lang="en-US" sz="1600" kern="100" dirty="0">
                          <a:effectLst/>
                          <a:latin typeface="+mn-ea"/>
                          <a:ea typeface="+mn-ea"/>
                        </a:rPr>
                        <a:t>25%</a:t>
                      </a:r>
                      <a:endParaRPr lang="zh-TW" sz="1600" kern="100" dirty="0">
                        <a:effectLst/>
                        <a:latin typeface="+mn-ea"/>
                        <a:ea typeface="+mn-ea"/>
                        <a:cs typeface="Times New Roman"/>
                      </a:endParaRPr>
                    </a:p>
                  </a:txBody>
                  <a:tcPr marL="68580" marR="68580" marT="0" marB="0" anchor="ctr"/>
                </a:tc>
              </a:tr>
              <a:tr h="315958">
                <a:tc>
                  <a:txBody>
                    <a:bodyPr/>
                    <a:lstStyle/>
                    <a:p>
                      <a:pPr marL="36195" marR="36195">
                        <a:spcAft>
                          <a:spcPts val="0"/>
                        </a:spcAft>
                      </a:pPr>
                      <a:r>
                        <a:rPr lang="zh-TW" sz="1600" kern="100" dirty="0">
                          <a:effectLst/>
                          <a:latin typeface="+mn-ea"/>
                          <a:ea typeface="+mn-ea"/>
                        </a:rPr>
                        <a:t>助理教授</a:t>
                      </a:r>
                      <a:endParaRPr lang="zh-TW" sz="1600" kern="100" dirty="0">
                        <a:effectLst/>
                        <a:latin typeface="+mn-ea"/>
                        <a:ea typeface="+mn-ea"/>
                        <a:cs typeface="Times New Roman"/>
                      </a:endParaRPr>
                    </a:p>
                  </a:txBody>
                  <a:tcPr marL="68580" marR="68580" marT="0" marB="0" anchor="ctr"/>
                </a:tc>
                <a:tc>
                  <a:txBody>
                    <a:bodyPr/>
                    <a:lstStyle/>
                    <a:p>
                      <a:pPr algn="ctr">
                        <a:spcAft>
                          <a:spcPts val="0"/>
                        </a:spcAft>
                      </a:pPr>
                      <a:r>
                        <a:rPr lang="en-US" sz="1600" kern="100" dirty="0">
                          <a:effectLst/>
                          <a:latin typeface="+mn-ea"/>
                          <a:ea typeface="+mn-ea"/>
                        </a:rPr>
                        <a:t>25%</a:t>
                      </a:r>
                      <a:endParaRPr lang="zh-TW" sz="1600" kern="100" dirty="0">
                        <a:effectLst/>
                        <a:latin typeface="+mn-ea"/>
                        <a:ea typeface="+mn-ea"/>
                        <a:cs typeface="Times New Roman"/>
                      </a:endParaRPr>
                    </a:p>
                  </a:txBody>
                  <a:tcPr marL="68580" marR="68580" marT="0" marB="0" anchor="ctr"/>
                </a:tc>
                <a:tc>
                  <a:txBody>
                    <a:bodyPr/>
                    <a:lstStyle/>
                    <a:p>
                      <a:pPr algn="ctr">
                        <a:spcAft>
                          <a:spcPts val="0"/>
                        </a:spcAft>
                      </a:pPr>
                      <a:r>
                        <a:rPr lang="en-US" sz="1600" kern="100" dirty="0">
                          <a:effectLst/>
                          <a:latin typeface="+mn-ea"/>
                          <a:ea typeface="+mn-ea"/>
                        </a:rPr>
                        <a:t>20%</a:t>
                      </a:r>
                      <a:endParaRPr lang="zh-TW" sz="1600" kern="100" dirty="0">
                        <a:effectLst/>
                        <a:latin typeface="+mn-ea"/>
                        <a:ea typeface="+mn-ea"/>
                        <a:cs typeface="Times New Roman"/>
                      </a:endParaRPr>
                    </a:p>
                  </a:txBody>
                  <a:tcPr marL="68580" marR="68580" marT="0" marB="0" anchor="ctr"/>
                </a:tc>
                <a:tc>
                  <a:txBody>
                    <a:bodyPr/>
                    <a:lstStyle/>
                    <a:p>
                      <a:pPr algn="ctr">
                        <a:spcAft>
                          <a:spcPts val="0"/>
                        </a:spcAft>
                      </a:pPr>
                      <a:r>
                        <a:rPr lang="en-US" sz="1600" kern="100" dirty="0">
                          <a:effectLst/>
                          <a:latin typeface="+mn-ea"/>
                          <a:ea typeface="+mn-ea"/>
                        </a:rPr>
                        <a:t>25%</a:t>
                      </a:r>
                      <a:endParaRPr lang="zh-TW" sz="1600" kern="100" dirty="0">
                        <a:effectLst/>
                        <a:latin typeface="+mn-ea"/>
                        <a:ea typeface="+mn-ea"/>
                        <a:cs typeface="Times New Roman"/>
                      </a:endParaRPr>
                    </a:p>
                  </a:txBody>
                  <a:tcPr marL="68580" marR="68580" marT="0" marB="0" anchor="ctr"/>
                </a:tc>
                <a:tc>
                  <a:txBody>
                    <a:bodyPr/>
                    <a:lstStyle/>
                    <a:p>
                      <a:pPr algn="ctr">
                        <a:spcAft>
                          <a:spcPts val="0"/>
                        </a:spcAft>
                      </a:pPr>
                      <a:r>
                        <a:rPr lang="en-US" sz="1600" kern="100" dirty="0">
                          <a:effectLst/>
                          <a:latin typeface="+mn-ea"/>
                          <a:ea typeface="+mn-ea"/>
                        </a:rPr>
                        <a:t>10%</a:t>
                      </a:r>
                      <a:endParaRPr lang="zh-TW" sz="1600" kern="100" dirty="0">
                        <a:effectLst/>
                        <a:latin typeface="+mn-ea"/>
                        <a:ea typeface="+mn-ea"/>
                        <a:cs typeface="Times New Roman"/>
                      </a:endParaRPr>
                    </a:p>
                  </a:txBody>
                  <a:tcPr marL="68580" marR="68580" marT="0" marB="0" anchor="ctr"/>
                </a:tc>
                <a:tc>
                  <a:txBody>
                    <a:bodyPr/>
                    <a:lstStyle/>
                    <a:p>
                      <a:pPr algn="ctr">
                        <a:spcAft>
                          <a:spcPts val="0"/>
                        </a:spcAft>
                      </a:pPr>
                      <a:r>
                        <a:rPr lang="en-US" sz="1600" kern="100" dirty="0">
                          <a:effectLst/>
                          <a:latin typeface="+mn-ea"/>
                          <a:ea typeface="+mn-ea"/>
                        </a:rPr>
                        <a:t>20%</a:t>
                      </a:r>
                      <a:endParaRPr lang="zh-TW" sz="1600" kern="100" dirty="0">
                        <a:effectLst/>
                        <a:latin typeface="+mn-ea"/>
                        <a:ea typeface="+mn-ea"/>
                        <a:cs typeface="Times New Roman"/>
                      </a:endParaRPr>
                    </a:p>
                  </a:txBody>
                  <a:tcPr marL="68580" marR="68580" marT="0" marB="0" anchor="ctr"/>
                </a:tc>
              </a:tr>
            </a:tbl>
          </a:graphicData>
        </a:graphic>
      </p:graphicFrame>
      <p:graphicFrame>
        <p:nvGraphicFramePr>
          <p:cNvPr id="4" name="表格 3"/>
          <p:cNvGraphicFramePr>
            <a:graphicFrameLocks noGrp="1"/>
          </p:cNvGraphicFramePr>
          <p:nvPr>
            <p:extLst>
              <p:ext uri="{D42A27DB-BD31-4B8C-83A1-F6EECF244321}">
                <p14:modId xmlns:p14="http://schemas.microsoft.com/office/powerpoint/2010/main" xmlns="" val="1777088912"/>
              </p:ext>
            </p:extLst>
          </p:nvPr>
        </p:nvGraphicFramePr>
        <p:xfrm>
          <a:off x="467544" y="4156007"/>
          <a:ext cx="7854330" cy="1570465"/>
        </p:xfrm>
        <a:graphic>
          <a:graphicData uri="http://schemas.openxmlformats.org/drawingml/2006/table">
            <a:tbl>
              <a:tblPr firstRow="1" firstCol="1" bandRow="1">
                <a:tableStyleId>{5C22544A-7EE6-4342-B048-85BDC9FD1C3A}</a:tableStyleId>
              </a:tblPr>
              <a:tblGrid>
                <a:gridCol w="1224136"/>
                <a:gridCol w="974814"/>
                <a:gridCol w="1303568"/>
                <a:gridCol w="1372697"/>
                <a:gridCol w="1372697"/>
                <a:gridCol w="1606418"/>
              </a:tblGrid>
              <a:tr h="360041">
                <a:tc rowSpan="2">
                  <a:txBody>
                    <a:bodyPr/>
                    <a:lstStyle/>
                    <a:p>
                      <a:pPr algn="ctr">
                        <a:spcAft>
                          <a:spcPts val="0"/>
                        </a:spcAft>
                      </a:pPr>
                      <a:r>
                        <a:rPr lang="zh-TW" sz="1800" kern="100" dirty="0">
                          <a:effectLst/>
                          <a:latin typeface="+mj-ea"/>
                          <a:ea typeface="+mj-ea"/>
                        </a:rPr>
                        <a:t>項 目</a:t>
                      </a:r>
                      <a:endParaRPr lang="zh-TW" sz="1800" kern="100" dirty="0">
                        <a:effectLst/>
                        <a:latin typeface="+mj-ea"/>
                        <a:ea typeface="+mj-ea"/>
                        <a:cs typeface="Times New Roman"/>
                      </a:endParaRPr>
                    </a:p>
                  </a:txBody>
                  <a:tcPr marL="67861" marR="67861" marT="0" marB="0" anchor="ctr"/>
                </a:tc>
                <a:tc gridSpan="4">
                  <a:txBody>
                    <a:bodyPr/>
                    <a:lstStyle/>
                    <a:p>
                      <a:pPr algn="ctr">
                        <a:spcAft>
                          <a:spcPts val="0"/>
                        </a:spcAft>
                      </a:pPr>
                      <a:r>
                        <a:rPr lang="zh-TW" sz="1600" kern="100" dirty="0">
                          <a:effectLst/>
                        </a:rPr>
                        <a:t>五年內代表著作評分項目及標準</a:t>
                      </a:r>
                      <a:r>
                        <a:rPr lang="en-US" sz="1600" kern="100" dirty="0" smtClean="0">
                          <a:effectLst/>
                        </a:rPr>
                        <a:t>(</a:t>
                      </a:r>
                      <a:r>
                        <a:rPr lang="zh-TW" sz="1600" kern="100" dirty="0" smtClean="0">
                          <a:effectLst/>
                        </a:rPr>
                        <a:t>總體</a:t>
                      </a:r>
                      <a:r>
                        <a:rPr lang="en-US" sz="1600" kern="100" dirty="0">
                          <a:effectLst/>
                        </a:rPr>
                        <a:t>)</a:t>
                      </a:r>
                      <a:endParaRPr lang="zh-TW" sz="1600" kern="100" dirty="0">
                        <a:effectLst/>
                        <a:latin typeface="Calibri"/>
                        <a:ea typeface="新細明體"/>
                        <a:cs typeface="Times New Roman"/>
                      </a:endParaRPr>
                    </a:p>
                  </a:txBody>
                  <a:tcPr marL="67861" marR="67861"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nSpc>
                          <a:spcPts val="1600"/>
                        </a:lnSpc>
                        <a:spcAft>
                          <a:spcPts val="0"/>
                        </a:spcAft>
                      </a:pPr>
                      <a:r>
                        <a:rPr lang="zh-TW" sz="1400" kern="100" dirty="0">
                          <a:effectLst/>
                          <a:latin typeface="+mj-ea"/>
                          <a:ea typeface="+mj-ea"/>
                        </a:rPr>
                        <a:t>近</a:t>
                      </a:r>
                      <a:r>
                        <a:rPr lang="en-US" sz="1400" kern="100" dirty="0">
                          <a:effectLst/>
                          <a:latin typeface="+mj-ea"/>
                          <a:ea typeface="+mj-ea"/>
                        </a:rPr>
                        <a:t>7</a:t>
                      </a:r>
                      <a:r>
                        <a:rPr lang="zh-TW" sz="1400" kern="100" dirty="0">
                          <a:effectLst/>
                          <a:latin typeface="+mj-ea"/>
                          <a:ea typeface="+mj-ea"/>
                        </a:rPr>
                        <a:t>年或前一等級至本申請等級間教學發展成果與貢獻</a:t>
                      </a:r>
                      <a:endParaRPr lang="zh-TW" sz="1400" kern="100" dirty="0">
                        <a:effectLst/>
                        <a:latin typeface="+mj-ea"/>
                        <a:ea typeface="+mj-ea"/>
                        <a:cs typeface="Times New Roman"/>
                      </a:endParaRPr>
                    </a:p>
                  </a:txBody>
                  <a:tcPr marL="67861" marR="67861" marT="0" marB="0" anchor="ctr"/>
                </a:tc>
              </a:tr>
              <a:tr h="360040">
                <a:tc vMerge="1">
                  <a:txBody>
                    <a:bodyPr/>
                    <a:lstStyle/>
                    <a:p>
                      <a:endParaRPr lang="zh-TW" altLang="en-US"/>
                    </a:p>
                  </a:txBody>
                  <a:tcPr/>
                </a:tc>
                <a:tc>
                  <a:txBody>
                    <a:bodyPr/>
                    <a:lstStyle/>
                    <a:p>
                      <a:pPr algn="ctr">
                        <a:spcAft>
                          <a:spcPts val="0"/>
                        </a:spcAft>
                      </a:pPr>
                      <a:r>
                        <a:rPr lang="zh-TW" sz="1600" kern="100" dirty="0">
                          <a:effectLst/>
                          <a:latin typeface="+mj-ea"/>
                          <a:ea typeface="+mj-ea"/>
                        </a:rPr>
                        <a:t>研究主題</a:t>
                      </a:r>
                      <a:endParaRPr lang="zh-TW" sz="1600" kern="100" dirty="0">
                        <a:effectLst/>
                        <a:latin typeface="+mj-ea"/>
                        <a:ea typeface="+mj-ea"/>
                        <a:cs typeface="Times New Roman"/>
                      </a:endParaRPr>
                    </a:p>
                  </a:txBody>
                  <a:tcPr marL="67861" marR="67861" marT="0" marB="0" anchor="ctr"/>
                </a:tc>
                <a:tc>
                  <a:txBody>
                    <a:bodyPr/>
                    <a:lstStyle/>
                    <a:p>
                      <a:pPr algn="ctr">
                        <a:spcAft>
                          <a:spcPts val="0"/>
                        </a:spcAft>
                      </a:pPr>
                      <a:r>
                        <a:rPr lang="zh-TW" sz="1600" kern="100" dirty="0">
                          <a:effectLst/>
                          <a:latin typeface="+mj-ea"/>
                          <a:ea typeface="+mj-ea"/>
                        </a:rPr>
                        <a:t>分析設計</a:t>
                      </a:r>
                      <a:endParaRPr lang="zh-TW" sz="1600" kern="100" dirty="0">
                        <a:effectLst/>
                        <a:latin typeface="+mj-ea"/>
                        <a:ea typeface="+mj-ea"/>
                        <a:cs typeface="Times New Roman"/>
                      </a:endParaRPr>
                    </a:p>
                  </a:txBody>
                  <a:tcPr marL="67861" marR="67861" marT="0" marB="0" anchor="ctr"/>
                </a:tc>
                <a:tc>
                  <a:txBody>
                    <a:bodyPr/>
                    <a:lstStyle/>
                    <a:p>
                      <a:pPr algn="ctr">
                        <a:spcAft>
                          <a:spcPts val="0"/>
                        </a:spcAft>
                      </a:pPr>
                      <a:r>
                        <a:rPr lang="zh-TW" sz="1600" kern="100" dirty="0">
                          <a:effectLst/>
                          <a:latin typeface="+mj-ea"/>
                          <a:ea typeface="+mj-ea"/>
                        </a:rPr>
                        <a:t>發現與改良</a:t>
                      </a:r>
                      <a:endParaRPr lang="zh-TW" sz="1600" kern="100" dirty="0">
                        <a:effectLst/>
                        <a:latin typeface="+mj-ea"/>
                        <a:ea typeface="+mj-ea"/>
                        <a:cs typeface="Times New Roman"/>
                      </a:endParaRPr>
                    </a:p>
                  </a:txBody>
                  <a:tcPr marL="67861" marR="67861" marT="0" marB="0" anchor="ctr"/>
                </a:tc>
                <a:tc>
                  <a:txBody>
                    <a:bodyPr/>
                    <a:lstStyle/>
                    <a:p>
                      <a:pPr algn="ctr">
                        <a:spcAft>
                          <a:spcPts val="0"/>
                        </a:spcAft>
                      </a:pPr>
                      <a:r>
                        <a:rPr lang="zh-TW" sz="1600" kern="100" dirty="0">
                          <a:effectLst/>
                          <a:latin typeface="+mj-ea"/>
                          <a:ea typeface="+mj-ea"/>
                        </a:rPr>
                        <a:t>教學應用價值</a:t>
                      </a:r>
                      <a:endParaRPr lang="zh-TW" sz="1600" kern="100" dirty="0">
                        <a:effectLst/>
                        <a:latin typeface="+mj-ea"/>
                        <a:ea typeface="+mj-ea"/>
                        <a:cs typeface="Times New Roman"/>
                      </a:endParaRPr>
                    </a:p>
                  </a:txBody>
                  <a:tcPr marL="67861" marR="67861" marT="0" marB="0" anchor="ctr"/>
                </a:tc>
                <a:tc vMerge="1">
                  <a:txBody>
                    <a:bodyPr/>
                    <a:lstStyle/>
                    <a:p>
                      <a:endParaRPr lang="zh-TW" altLang="en-US"/>
                    </a:p>
                  </a:txBody>
                  <a:tcPr/>
                </a:tc>
              </a:tr>
              <a:tr h="288032">
                <a:tc>
                  <a:txBody>
                    <a:bodyPr/>
                    <a:lstStyle/>
                    <a:p>
                      <a:pPr marL="36195" marR="36195">
                        <a:spcAft>
                          <a:spcPts val="0"/>
                        </a:spcAft>
                      </a:pPr>
                      <a:r>
                        <a:rPr lang="zh-TW" sz="1800" kern="100" dirty="0">
                          <a:effectLst/>
                          <a:latin typeface="+mj-ea"/>
                          <a:ea typeface="+mj-ea"/>
                        </a:rPr>
                        <a:t>教</a:t>
                      </a:r>
                      <a:r>
                        <a:rPr lang="en-US" sz="1800" kern="100" dirty="0">
                          <a:effectLst/>
                          <a:latin typeface="+mj-ea"/>
                          <a:ea typeface="+mj-ea"/>
                        </a:rPr>
                        <a:t>  </a:t>
                      </a:r>
                      <a:r>
                        <a:rPr lang="zh-TW" sz="1800" kern="100" dirty="0">
                          <a:effectLst/>
                          <a:latin typeface="+mj-ea"/>
                          <a:ea typeface="+mj-ea"/>
                        </a:rPr>
                        <a:t>授</a:t>
                      </a:r>
                      <a:endParaRPr lang="zh-TW" sz="1800" kern="100" dirty="0">
                        <a:effectLst/>
                        <a:latin typeface="+mj-ea"/>
                        <a:ea typeface="+mj-ea"/>
                        <a:cs typeface="Times New Roman"/>
                      </a:endParaRPr>
                    </a:p>
                  </a:txBody>
                  <a:tcPr marL="67861" marR="67861" marT="0" marB="0" anchor="ctr"/>
                </a:tc>
                <a:tc>
                  <a:txBody>
                    <a:bodyPr/>
                    <a:lstStyle/>
                    <a:p>
                      <a:pPr algn="ctr">
                        <a:spcAft>
                          <a:spcPts val="0"/>
                        </a:spcAft>
                      </a:pPr>
                      <a:r>
                        <a:rPr lang="en-US" sz="1600" kern="100">
                          <a:effectLst/>
                          <a:latin typeface="+mj-ea"/>
                          <a:ea typeface="+mj-ea"/>
                        </a:rPr>
                        <a:t>5%</a:t>
                      </a:r>
                      <a:endParaRPr lang="zh-TW" sz="1600" kern="100">
                        <a:effectLst/>
                        <a:latin typeface="+mj-ea"/>
                        <a:ea typeface="+mj-ea"/>
                        <a:cs typeface="Times New Roman"/>
                      </a:endParaRPr>
                    </a:p>
                  </a:txBody>
                  <a:tcPr marL="67861" marR="67861" marT="0" marB="0" anchor="ctr"/>
                </a:tc>
                <a:tc>
                  <a:txBody>
                    <a:bodyPr/>
                    <a:lstStyle/>
                    <a:p>
                      <a:pPr algn="ctr">
                        <a:spcAft>
                          <a:spcPts val="0"/>
                        </a:spcAft>
                      </a:pPr>
                      <a:r>
                        <a:rPr lang="en-US" sz="1600" kern="100" dirty="0">
                          <a:effectLst/>
                          <a:latin typeface="+mj-ea"/>
                          <a:ea typeface="+mj-ea"/>
                        </a:rPr>
                        <a:t>15%</a:t>
                      </a:r>
                      <a:endParaRPr lang="zh-TW" sz="1600" kern="100" dirty="0">
                        <a:effectLst/>
                        <a:latin typeface="+mj-ea"/>
                        <a:ea typeface="+mj-ea"/>
                        <a:cs typeface="Times New Roman"/>
                      </a:endParaRPr>
                    </a:p>
                  </a:txBody>
                  <a:tcPr marL="67861" marR="67861" marT="0" marB="0" anchor="ctr"/>
                </a:tc>
                <a:tc>
                  <a:txBody>
                    <a:bodyPr/>
                    <a:lstStyle/>
                    <a:p>
                      <a:pPr algn="ctr">
                        <a:spcAft>
                          <a:spcPts val="0"/>
                        </a:spcAft>
                      </a:pPr>
                      <a:r>
                        <a:rPr lang="en-US" sz="1600" kern="100" dirty="0">
                          <a:effectLst/>
                          <a:latin typeface="+mj-ea"/>
                          <a:ea typeface="+mj-ea"/>
                        </a:rPr>
                        <a:t>15%</a:t>
                      </a:r>
                      <a:endParaRPr lang="zh-TW" sz="1600" kern="100" dirty="0">
                        <a:effectLst/>
                        <a:latin typeface="+mj-ea"/>
                        <a:ea typeface="+mj-ea"/>
                        <a:cs typeface="Times New Roman"/>
                      </a:endParaRPr>
                    </a:p>
                  </a:txBody>
                  <a:tcPr marL="67861" marR="67861" marT="0" marB="0" anchor="ctr"/>
                </a:tc>
                <a:tc>
                  <a:txBody>
                    <a:bodyPr/>
                    <a:lstStyle/>
                    <a:p>
                      <a:pPr algn="ctr">
                        <a:spcAft>
                          <a:spcPts val="0"/>
                        </a:spcAft>
                      </a:pPr>
                      <a:r>
                        <a:rPr lang="en-US" sz="1600" kern="100" dirty="0">
                          <a:effectLst/>
                          <a:latin typeface="+mj-ea"/>
                          <a:ea typeface="+mj-ea"/>
                        </a:rPr>
                        <a:t>30%</a:t>
                      </a:r>
                      <a:endParaRPr lang="zh-TW" sz="1600" kern="100" dirty="0">
                        <a:effectLst/>
                        <a:latin typeface="+mj-ea"/>
                        <a:ea typeface="+mj-ea"/>
                        <a:cs typeface="Times New Roman"/>
                      </a:endParaRPr>
                    </a:p>
                  </a:txBody>
                  <a:tcPr marL="67861" marR="67861" marT="0" marB="0" anchor="ctr"/>
                </a:tc>
                <a:tc>
                  <a:txBody>
                    <a:bodyPr/>
                    <a:lstStyle/>
                    <a:p>
                      <a:pPr algn="ctr">
                        <a:spcAft>
                          <a:spcPts val="0"/>
                        </a:spcAft>
                      </a:pPr>
                      <a:r>
                        <a:rPr lang="en-US" sz="1600" kern="100">
                          <a:effectLst/>
                          <a:latin typeface="+mj-ea"/>
                          <a:ea typeface="+mj-ea"/>
                        </a:rPr>
                        <a:t>35%</a:t>
                      </a:r>
                      <a:endParaRPr lang="zh-TW" sz="1600" kern="100">
                        <a:effectLst/>
                        <a:latin typeface="+mj-ea"/>
                        <a:ea typeface="+mj-ea"/>
                        <a:cs typeface="Times New Roman"/>
                      </a:endParaRPr>
                    </a:p>
                  </a:txBody>
                  <a:tcPr marL="67861" marR="67861" marT="0" marB="0" anchor="ctr"/>
                </a:tc>
              </a:tr>
              <a:tr h="288032">
                <a:tc>
                  <a:txBody>
                    <a:bodyPr/>
                    <a:lstStyle/>
                    <a:p>
                      <a:pPr marL="36195" marR="36195">
                        <a:spcAft>
                          <a:spcPts val="0"/>
                        </a:spcAft>
                      </a:pPr>
                      <a:r>
                        <a:rPr lang="zh-TW" sz="1800" kern="100" dirty="0">
                          <a:effectLst/>
                          <a:latin typeface="+mj-ea"/>
                          <a:ea typeface="+mj-ea"/>
                        </a:rPr>
                        <a:t>副教授</a:t>
                      </a:r>
                      <a:endParaRPr lang="zh-TW" sz="1800" kern="100" dirty="0">
                        <a:effectLst/>
                        <a:latin typeface="+mj-ea"/>
                        <a:ea typeface="+mj-ea"/>
                        <a:cs typeface="Times New Roman"/>
                      </a:endParaRPr>
                    </a:p>
                  </a:txBody>
                  <a:tcPr marL="67861" marR="67861" marT="0" marB="0" anchor="ctr"/>
                </a:tc>
                <a:tc>
                  <a:txBody>
                    <a:bodyPr/>
                    <a:lstStyle/>
                    <a:p>
                      <a:pPr algn="ctr">
                        <a:spcAft>
                          <a:spcPts val="0"/>
                        </a:spcAft>
                      </a:pPr>
                      <a:r>
                        <a:rPr lang="en-US" sz="1600" kern="100">
                          <a:effectLst/>
                          <a:latin typeface="+mj-ea"/>
                          <a:ea typeface="+mj-ea"/>
                        </a:rPr>
                        <a:t>10%</a:t>
                      </a:r>
                      <a:endParaRPr lang="zh-TW" sz="1600" kern="100">
                        <a:effectLst/>
                        <a:latin typeface="+mj-ea"/>
                        <a:ea typeface="+mj-ea"/>
                        <a:cs typeface="Times New Roman"/>
                      </a:endParaRPr>
                    </a:p>
                  </a:txBody>
                  <a:tcPr marL="67861" marR="67861" marT="0" marB="0" anchor="ctr"/>
                </a:tc>
                <a:tc>
                  <a:txBody>
                    <a:bodyPr/>
                    <a:lstStyle/>
                    <a:p>
                      <a:pPr algn="ctr">
                        <a:spcAft>
                          <a:spcPts val="0"/>
                        </a:spcAft>
                      </a:pPr>
                      <a:r>
                        <a:rPr lang="en-US" sz="1600" kern="100" dirty="0">
                          <a:effectLst/>
                          <a:latin typeface="+mj-ea"/>
                          <a:ea typeface="+mj-ea"/>
                        </a:rPr>
                        <a:t>20%</a:t>
                      </a:r>
                      <a:endParaRPr lang="zh-TW" sz="1600" kern="100" dirty="0">
                        <a:effectLst/>
                        <a:latin typeface="+mj-ea"/>
                        <a:ea typeface="+mj-ea"/>
                        <a:cs typeface="Times New Roman"/>
                      </a:endParaRPr>
                    </a:p>
                  </a:txBody>
                  <a:tcPr marL="67861" marR="67861" marT="0" marB="0" anchor="ctr"/>
                </a:tc>
                <a:tc>
                  <a:txBody>
                    <a:bodyPr/>
                    <a:lstStyle/>
                    <a:p>
                      <a:pPr algn="ctr">
                        <a:spcAft>
                          <a:spcPts val="0"/>
                        </a:spcAft>
                      </a:pPr>
                      <a:r>
                        <a:rPr lang="en-US" sz="1600" kern="100" dirty="0">
                          <a:effectLst/>
                          <a:latin typeface="+mj-ea"/>
                          <a:ea typeface="+mj-ea"/>
                        </a:rPr>
                        <a:t>15%</a:t>
                      </a:r>
                      <a:endParaRPr lang="zh-TW" sz="1600" kern="100" dirty="0">
                        <a:effectLst/>
                        <a:latin typeface="+mj-ea"/>
                        <a:ea typeface="+mj-ea"/>
                        <a:cs typeface="Times New Roman"/>
                      </a:endParaRPr>
                    </a:p>
                  </a:txBody>
                  <a:tcPr marL="67861" marR="67861" marT="0" marB="0" anchor="ctr"/>
                </a:tc>
                <a:tc>
                  <a:txBody>
                    <a:bodyPr/>
                    <a:lstStyle/>
                    <a:p>
                      <a:pPr algn="ctr">
                        <a:spcAft>
                          <a:spcPts val="0"/>
                        </a:spcAft>
                      </a:pPr>
                      <a:r>
                        <a:rPr lang="en-US" sz="1600" kern="100" dirty="0">
                          <a:effectLst/>
                          <a:latin typeface="+mj-ea"/>
                          <a:ea typeface="+mj-ea"/>
                        </a:rPr>
                        <a:t>25%</a:t>
                      </a:r>
                      <a:endParaRPr lang="zh-TW" sz="1600" kern="100" dirty="0">
                        <a:effectLst/>
                        <a:latin typeface="+mj-ea"/>
                        <a:ea typeface="+mj-ea"/>
                        <a:cs typeface="Times New Roman"/>
                      </a:endParaRPr>
                    </a:p>
                  </a:txBody>
                  <a:tcPr marL="67861" marR="67861" marT="0" marB="0" anchor="ctr"/>
                </a:tc>
                <a:tc>
                  <a:txBody>
                    <a:bodyPr/>
                    <a:lstStyle/>
                    <a:p>
                      <a:pPr algn="ctr">
                        <a:spcAft>
                          <a:spcPts val="0"/>
                        </a:spcAft>
                      </a:pPr>
                      <a:r>
                        <a:rPr lang="en-US" sz="1600" kern="100" dirty="0">
                          <a:effectLst/>
                          <a:latin typeface="+mj-ea"/>
                          <a:ea typeface="+mj-ea"/>
                        </a:rPr>
                        <a:t>30%</a:t>
                      </a:r>
                      <a:endParaRPr lang="zh-TW" sz="1600" kern="100" dirty="0">
                        <a:effectLst/>
                        <a:latin typeface="+mj-ea"/>
                        <a:ea typeface="+mj-ea"/>
                        <a:cs typeface="Times New Roman"/>
                      </a:endParaRPr>
                    </a:p>
                  </a:txBody>
                  <a:tcPr marL="67861" marR="67861" marT="0" marB="0" anchor="ctr"/>
                </a:tc>
              </a:tr>
              <a:tr h="216024">
                <a:tc>
                  <a:txBody>
                    <a:bodyPr/>
                    <a:lstStyle/>
                    <a:p>
                      <a:pPr marL="36195" marR="36195">
                        <a:spcAft>
                          <a:spcPts val="0"/>
                        </a:spcAft>
                      </a:pPr>
                      <a:r>
                        <a:rPr lang="zh-TW" sz="1800" kern="100" dirty="0">
                          <a:effectLst/>
                          <a:latin typeface="+mj-ea"/>
                          <a:ea typeface="+mj-ea"/>
                        </a:rPr>
                        <a:t>助理教授</a:t>
                      </a:r>
                      <a:endParaRPr lang="zh-TW" sz="1800" kern="100" dirty="0">
                        <a:effectLst/>
                        <a:latin typeface="+mj-ea"/>
                        <a:ea typeface="+mj-ea"/>
                        <a:cs typeface="Times New Roman"/>
                      </a:endParaRPr>
                    </a:p>
                  </a:txBody>
                  <a:tcPr marL="67861" marR="67861" marT="0" marB="0" anchor="ctr"/>
                </a:tc>
                <a:tc>
                  <a:txBody>
                    <a:bodyPr/>
                    <a:lstStyle/>
                    <a:p>
                      <a:pPr algn="ctr">
                        <a:spcAft>
                          <a:spcPts val="0"/>
                        </a:spcAft>
                      </a:pPr>
                      <a:r>
                        <a:rPr lang="en-US" sz="1600" kern="100">
                          <a:effectLst/>
                          <a:latin typeface="+mj-ea"/>
                          <a:ea typeface="+mj-ea"/>
                        </a:rPr>
                        <a:t>15%</a:t>
                      </a:r>
                      <a:endParaRPr lang="zh-TW" sz="1600" kern="100">
                        <a:effectLst/>
                        <a:latin typeface="+mj-ea"/>
                        <a:ea typeface="+mj-ea"/>
                        <a:cs typeface="Times New Roman"/>
                      </a:endParaRPr>
                    </a:p>
                  </a:txBody>
                  <a:tcPr marL="67861" marR="67861" marT="0" marB="0" anchor="ctr"/>
                </a:tc>
                <a:tc>
                  <a:txBody>
                    <a:bodyPr/>
                    <a:lstStyle/>
                    <a:p>
                      <a:pPr algn="ctr">
                        <a:spcAft>
                          <a:spcPts val="0"/>
                        </a:spcAft>
                      </a:pPr>
                      <a:r>
                        <a:rPr lang="en-US" sz="1600" kern="100" dirty="0">
                          <a:effectLst/>
                          <a:latin typeface="+mj-ea"/>
                          <a:ea typeface="+mj-ea"/>
                        </a:rPr>
                        <a:t>25%</a:t>
                      </a:r>
                      <a:endParaRPr lang="zh-TW" sz="1600" kern="100" dirty="0">
                        <a:effectLst/>
                        <a:latin typeface="+mj-ea"/>
                        <a:ea typeface="+mj-ea"/>
                        <a:cs typeface="Times New Roman"/>
                      </a:endParaRPr>
                    </a:p>
                  </a:txBody>
                  <a:tcPr marL="67861" marR="67861" marT="0" marB="0" anchor="ctr"/>
                </a:tc>
                <a:tc>
                  <a:txBody>
                    <a:bodyPr/>
                    <a:lstStyle/>
                    <a:p>
                      <a:pPr algn="ctr">
                        <a:spcAft>
                          <a:spcPts val="0"/>
                        </a:spcAft>
                      </a:pPr>
                      <a:r>
                        <a:rPr lang="en-US" sz="1600" kern="100" dirty="0">
                          <a:effectLst/>
                          <a:latin typeface="+mj-ea"/>
                          <a:ea typeface="+mj-ea"/>
                        </a:rPr>
                        <a:t>15%</a:t>
                      </a:r>
                      <a:endParaRPr lang="zh-TW" sz="1600" kern="100" dirty="0">
                        <a:effectLst/>
                        <a:latin typeface="+mj-ea"/>
                        <a:ea typeface="+mj-ea"/>
                        <a:cs typeface="Times New Roman"/>
                      </a:endParaRPr>
                    </a:p>
                  </a:txBody>
                  <a:tcPr marL="67861" marR="67861" marT="0" marB="0" anchor="ctr"/>
                </a:tc>
                <a:tc>
                  <a:txBody>
                    <a:bodyPr/>
                    <a:lstStyle/>
                    <a:p>
                      <a:pPr algn="ctr">
                        <a:spcAft>
                          <a:spcPts val="0"/>
                        </a:spcAft>
                      </a:pPr>
                      <a:r>
                        <a:rPr lang="en-US" sz="1600" kern="100" dirty="0">
                          <a:effectLst/>
                          <a:latin typeface="+mj-ea"/>
                          <a:ea typeface="+mj-ea"/>
                        </a:rPr>
                        <a:t>20%</a:t>
                      </a:r>
                      <a:endParaRPr lang="zh-TW" sz="1600" kern="100" dirty="0">
                        <a:effectLst/>
                        <a:latin typeface="+mj-ea"/>
                        <a:ea typeface="+mj-ea"/>
                        <a:cs typeface="Times New Roman"/>
                      </a:endParaRPr>
                    </a:p>
                  </a:txBody>
                  <a:tcPr marL="67861" marR="67861" marT="0" marB="0" anchor="ctr"/>
                </a:tc>
                <a:tc>
                  <a:txBody>
                    <a:bodyPr/>
                    <a:lstStyle/>
                    <a:p>
                      <a:pPr algn="ctr">
                        <a:spcAft>
                          <a:spcPts val="0"/>
                        </a:spcAft>
                      </a:pPr>
                      <a:r>
                        <a:rPr lang="en-US" sz="1600" kern="100" dirty="0">
                          <a:effectLst/>
                          <a:latin typeface="+mj-ea"/>
                          <a:ea typeface="+mj-ea"/>
                        </a:rPr>
                        <a:t>25%</a:t>
                      </a:r>
                      <a:endParaRPr lang="zh-TW" sz="1600" kern="100" dirty="0">
                        <a:effectLst/>
                        <a:latin typeface="+mj-ea"/>
                        <a:ea typeface="+mj-ea"/>
                        <a:cs typeface="Times New Roman"/>
                      </a:endParaRPr>
                    </a:p>
                  </a:txBody>
                  <a:tcPr marL="67861" marR="67861" marT="0" marB="0" anchor="ctr"/>
                </a:tc>
              </a:tr>
            </a:tbl>
          </a:graphicData>
        </a:graphic>
      </p:graphicFrame>
      <p:sp>
        <p:nvSpPr>
          <p:cNvPr id="5" name="標題 1"/>
          <p:cNvSpPr txBox="1">
            <a:spLocks/>
          </p:cNvSpPr>
          <p:nvPr/>
        </p:nvSpPr>
        <p:spPr>
          <a:xfrm>
            <a:off x="509638" y="1328482"/>
            <a:ext cx="8229600" cy="432048"/>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zh-TW" altLang="en-US" sz="2000" b="1" dirty="0" smtClean="0">
                <a:solidFill>
                  <a:schemeClr val="tx1"/>
                </a:solidFill>
                <a:latin typeface="微軟正黑體" panose="020B0604030504040204" pitchFamily="34" charset="-120"/>
                <a:ea typeface="微軟正黑體" panose="020B0604030504040204" pitchFamily="34" charset="-120"/>
              </a:rPr>
              <a:t>單</a:t>
            </a:r>
            <a:r>
              <a:rPr lang="zh-TW" altLang="en-US" sz="2000" b="1" dirty="0">
                <a:solidFill>
                  <a:schemeClr val="tx1"/>
                </a:solidFill>
                <a:latin typeface="微軟正黑體" panose="020B0604030504040204" pitchFamily="34" charset="-120"/>
                <a:ea typeface="微軟正黑體" panose="020B0604030504040204" pitchFamily="34" charset="-120"/>
              </a:rPr>
              <a:t>案</a:t>
            </a:r>
            <a:r>
              <a:rPr lang="zh-TW" altLang="en-US" sz="2000" b="1" dirty="0" smtClean="0">
                <a:solidFill>
                  <a:schemeClr val="tx1"/>
                </a:solidFill>
                <a:latin typeface="微軟正黑體" panose="020B0604030504040204" pitchFamily="34" charset="-120"/>
                <a:ea typeface="微軟正黑體" panose="020B0604030504040204" pitchFamily="34" charset="-120"/>
              </a:rPr>
              <a:t>類</a:t>
            </a:r>
            <a:endParaRPr lang="zh-TW" altLang="en-US" sz="2000" b="1" dirty="0">
              <a:solidFill>
                <a:schemeClr val="tx1"/>
              </a:solidFill>
              <a:latin typeface="微軟正黑體" panose="020B0604030504040204" pitchFamily="34" charset="-120"/>
              <a:ea typeface="微軟正黑體" panose="020B0604030504040204" pitchFamily="34" charset="-120"/>
            </a:endParaRPr>
          </a:p>
        </p:txBody>
      </p:sp>
      <p:sp>
        <p:nvSpPr>
          <p:cNvPr id="6" name="標題 1"/>
          <p:cNvSpPr txBox="1">
            <a:spLocks/>
          </p:cNvSpPr>
          <p:nvPr/>
        </p:nvSpPr>
        <p:spPr>
          <a:xfrm>
            <a:off x="509638" y="3645024"/>
            <a:ext cx="7965544" cy="432048"/>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zh-TW" altLang="en-US" sz="2000" b="1" dirty="0" smtClean="0">
                <a:solidFill>
                  <a:schemeClr val="tx1"/>
                </a:solidFill>
                <a:latin typeface="微軟正黑體" panose="020B0604030504040204" pitchFamily="34" charset="-120"/>
                <a:ea typeface="微軟正黑體" panose="020B0604030504040204" pitchFamily="34" charset="-120"/>
              </a:rPr>
              <a:t>總體類</a:t>
            </a:r>
            <a:endParaRPr lang="zh-TW" altLang="en-US" sz="2000" b="1" dirty="0">
              <a:solidFill>
                <a:schemeClr val="tx1"/>
              </a:solidFill>
              <a:latin typeface="微軟正黑體" panose="020B0604030504040204" pitchFamily="34" charset="-120"/>
              <a:ea typeface="微軟正黑體" panose="020B0604030504040204" pitchFamily="34" charset="-120"/>
            </a:endParaRPr>
          </a:p>
        </p:txBody>
      </p:sp>
      <p:sp>
        <p:nvSpPr>
          <p:cNvPr id="7" name="矩形 6"/>
          <p:cNvSpPr/>
          <p:nvPr/>
        </p:nvSpPr>
        <p:spPr>
          <a:xfrm>
            <a:off x="467544" y="5856409"/>
            <a:ext cx="7128792" cy="400110"/>
          </a:xfrm>
          <a:prstGeom prst="rect">
            <a:avLst/>
          </a:prstGeom>
        </p:spPr>
        <p:txBody>
          <a:bodyPr wrap="square">
            <a:spAutoFit/>
          </a:bodyPr>
          <a:lstStyle/>
          <a:p>
            <a:r>
              <a:rPr lang="zh-TW" altLang="en-US" sz="2000" b="1" dirty="0">
                <a:solidFill>
                  <a:srgbClr val="FF0000"/>
                </a:solidFill>
              </a:rPr>
              <a:t>申</a:t>
            </a:r>
            <a:r>
              <a:rPr lang="zh-TW" altLang="zh-TW" sz="2000" b="1" dirty="0" smtClean="0">
                <a:solidFill>
                  <a:srgbClr val="FF0000"/>
                </a:solidFill>
              </a:rPr>
              <a:t>請人</a:t>
            </a:r>
            <a:r>
              <a:rPr lang="zh-TW" altLang="zh-TW" sz="2000" b="1" dirty="0">
                <a:solidFill>
                  <a:srgbClr val="FF0000"/>
                </a:solidFill>
              </a:rPr>
              <a:t>得不依升等職級自選不同職級之配分進行審查</a:t>
            </a:r>
            <a:r>
              <a:rPr lang="zh-TW" altLang="zh-TW" sz="2000" b="1" dirty="0"/>
              <a:t>。</a:t>
            </a:r>
            <a:endParaRPr lang="zh-TW" altLang="en-US" sz="2000" b="1" dirty="0"/>
          </a:p>
        </p:txBody>
      </p:sp>
      <p:sp>
        <p:nvSpPr>
          <p:cNvPr id="8" name="投影片編號版面配置區 7"/>
          <p:cNvSpPr>
            <a:spLocks noGrp="1"/>
          </p:cNvSpPr>
          <p:nvPr>
            <p:ph type="sldNum" sz="quarter" idx="12"/>
          </p:nvPr>
        </p:nvSpPr>
        <p:spPr/>
        <p:txBody>
          <a:bodyPr/>
          <a:lstStyle/>
          <a:p>
            <a:pPr>
              <a:defRPr/>
            </a:pPr>
            <a:fld id="{F4E57BBC-9003-4519-8174-1434CED4F41A}" type="slidenum">
              <a:rPr lang="zh-TW" altLang="en-US" smtClean="0"/>
              <a:pPr>
                <a:defRPr/>
              </a:pPr>
              <a:t>55</a:t>
            </a:fld>
            <a:endParaRPr lang="zh-TW" altLang="en-US"/>
          </a:p>
        </p:txBody>
      </p:sp>
    </p:spTree>
    <p:extLst>
      <p:ext uri="{BB962C8B-B14F-4D97-AF65-F5344CB8AC3E}">
        <p14:creationId xmlns:p14="http://schemas.microsoft.com/office/powerpoint/2010/main" xmlns="" val="37708211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467544" y="620688"/>
            <a:ext cx="8229600" cy="8527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kumimoji="0" lang="zh-TW" altLang="en-US" sz="4000" kern="100" dirty="0" smtClean="0">
                <a:solidFill>
                  <a:srgbClr val="C00000"/>
                </a:solidFill>
                <a:latin typeface="新細明體"/>
                <a:ea typeface="新細明體"/>
                <a:cs typeface="Times New Roman"/>
              </a:rPr>
              <a:t>「</a:t>
            </a:r>
            <a:r>
              <a:rPr kumimoji="0" lang="zh-TW" altLang="en-US" sz="4000" kern="100" dirty="0" smtClean="0">
                <a:solidFill>
                  <a:srgbClr val="C00000"/>
                </a:solidFill>
                <a:latin typeface="微軟正黑體" pitchFamily="34" charset="-120"/>
                <a:ea typeface="微軟正黑體" pitchFamily="34" charset="-120"/>
                <a:cs typeface="Times New Roman"/>
              </a:rPr>
              <a:t>參考著作</a:t>
            </a:r>
            <a:r>
              <a:rPr kumimoji="0" lang="zh-TW" altLang="en-US" sz="4000" kern="100" dirty="0" smtClean="0">
                <a:solidFill>
                  <a:srgbClr val="C00000"/>
                </a:solidFill>
                <a:latin typeface="新細明體"/>
                <a:ea typeface="新細明體"/>
                <a:cs typeface="Times New Roman"/>
              </a:rPr>
              <a:t>」</a:t>
            </a:r>
            <a:r>
              <a:rPr kumimoji="0" lang="zh-TW" altLang="en-US" sz="4000" kern="100" dirty="0" smtClean="0">
                <a:solidFill>
                  <a:srgbClr val="C00000"/>
                </a:solidFill>
                <a:latin typeface="微軟正黑體" pitchFamily="34" charset="-120"/>
                <a:ea typeface="微軟正黑體" pitchFamily="34" charset="-120"/>
                <a:cs typeface="Times New Roman"/>
              </a:rPr>
              <a:t>評分內涵的更張</a:t>
            </a:r>
            <a:endParaRPr kumimoji="0" lang="zh-TW" altLang="en-US" sz="4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p:cNvSpPr txBox="1">
            <a:spLocks/>
          </p:cNvSpPr>
          <p:nvPr/>
        </p:nvSpPr>
        <p:spPr>
          <a:xfrm>
            <a:off x="1691680" y="1685785"/>
            <a:ext cx="6048672" cy="1784739"/>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fontAlgn="auto">
              <a:spcAft>
                <a:spcPts val="0"/>
              </a:spcAft>
              <a:buFont typeface="Wingdings" panose="05000000000000000000" pitchFamily="2" charset="2"/>
              <a:buChar char="l"/>
            </a:pPr>
            <a:r>
              <a:rPr kumimoji="0" lang="zh-TW" altLang="en-US" sz="2600" b="1" dirty="0" smtClean="0">
                <a:solidFill>
                  <a:schemeClr val="tx1"/>
                </a:solidFill>
                <a:latin typeface="微軟正黑體" panose="020B0604030504040204" pitchFamily="34" charset="-120"/>
                <a:ea typeface="微軟正黑體" panose="020B0604030504040204" pitchFamily="34" charset="-120"/>
              </a:rPr>
              <a:t>傳統學理</a:t>
            </a:r>
            <a:r>
              <a:rPr kumimoji="0" lang="zh-TW" altLang="zh-TW" sz="2600" b="1" dirty="0" smtClean="0">
                <a:solidFill>
                  <a:schemeClr val="tx1"/>
                </a:solidFill>
                <a:latin typeface="微軟正黑體" panose="020B0604030504040204" pitchFamily="34" charset="-120"/>
                <a:ea typeface="微軟正黑體" panose="020B0604030504040204" pitchFamily="34" charset="-120"/>
              </a:rPr>
              <a:t>研究</a:t>
            </a:r>
            <a:r>
              <a:rPr kumimoji="0" lang="zh-TW" altLang="en-US" sz="2600" b="1" dirty="0" smtClean="0">
                <a:solidFill>
                  <a:schemeClr val="tx1"/>
                </a:solidFill>
                <a:latin typeface="微軟正黑體" panose="020B0604030504040204" pitchFamily="34" charset="-120"/>
                <a:ea typeface="微軟正黑體" panose="020B0604030504040204" pitchFamily="34" charset="-120"/>
              </a:rPr>
              <a:t>著作升等</a:t>
            </a:r>
            <a:endParaRPr kumimoji="0" lang="en-US" altLang="zh-TW" sz="2600" b="1" dirty="0" smtClean="0">
              <a:solidFill>
                <a:schemeClr val="tx1"/>
              </a:solidFill>
              <a:latin typeface="微軟正黑體" panose="020B0604030504040204" pitchFamily="34" charset="-120"/>
              <a:ea typeface="微軟正黑體" panose="020B0604030504040204" pitchFamily="34" charset="-120"/>
            </a:endParaRPr>
          </a:p>
          <a:p>
            <a:pPr marL="449263" algn="l">
              <a:spcAft>
                <a:spcPts val="0"/>
              </a:spcAft>
            </a:pPr>
            <a:r>
              <a:rPr lang="zh-TW" altLang="zh-TW" sz="2800" kern="100" dirty="0">
                <a:solidFill>
                  <a:schemeClr val="tx1"/>
                </a:solidFill>
                <a:latin typeface="微軟正黑體" panose="020B0604030504040204" pitchFamily="34" charset="-120"/>
                <a:ea typeface="微軟正黑體" panose="020B0604030504040204" pitchFamily="34" charset="-120"/>
                <a:cs typeface="Times New Roman"/>
              </a:rPr>
              <a:t>七年內及前一等級至本次申請等級間</a:t>
            </a:r>
            <a:r>
              <a:rPr lang="zh-TW" altLang="zh-TW" sz="2800" b="1" kern="100" dirty="0">
                <a:solidFill>
                  <a:srgbClr val="FF0000"/>
                </a:solidFill>
                <a:latin typeface="微軟正黑體" panose="020B0604030504040204" pitchFamily="34" charset="-120"/>
                <a:ea typeface="微軟正黑體" panose="020B0604030504040204" pitchFamily="34" charset="-120"/>
                <a:cs typeface="Times New Roman"/>
              </a:rPr>
              <a:t>個人學術與專業之整體</a:t>
            </a:r>
            <a:r>
              <a:rPr lang="zh-TW" altLang="zh-TW" sz="2800" b="1" kern="100" dirty="0" smtClean="0">
                <a:solidFill>
                  <a:srgbClr val="FF0000"/>
                </a:solidFill>
                <a:latin typeface="微軟正黑體" panose="020B0604030504040204" pitchFamily="34" charset="-120"/>
                <a:ea typeface="微軟正黑體" panose="020B0604030504040204" pitchFamily="34" charset="-120"/>
                <a:cs typeface="Times New Roman"/>
              </a:rPr>
              <a:t>成就</a:t>
            </a:r>
            <a:endParaRPr lang="en-US" altLang="zh-TW" sz="2800" b="1" kern="100" dirty="0" smtClean="0">
              <a:solidFill>
                <a:srgbClr val="FF0000"/>
              </a:solidFill>
              <a:latin typeface="微軟正黑體" panose="020B0604030504040204" pitchFamily="34" charset="-120"/>
              <a:ea typeface="微軟正黑體" panose="020B0604030504040204" pitchFamily="34" charset="-120"/>
              <a:cs typeface="Times New Roman"/>
            </a:endParaRPr>
          </a:p>
          <a:p>
            <a:pPr algn="l">
              <a:spcAft>
                <a:spcPts val="0"/>
              </a:spcAft>
            </a:pPr>
            <a:r>
              <a:rPr kumimoji="0" lang="zh-TW" altLang="en-US" sz="2800" b="1" kern="100" dirty="0" smtClean="0">
                <a:solidFill>
                  <a:srgbClr val="FF0000"/>
                </a:solidFill>
                <a:latin typeface="微軟正黑體" panose="020B0604030504040204" pitchFamily="34" charset="-120"/>
                <a:ea typeface="微軟正黑體" panose="020B0604030504040204" pitchFamily="34" charset="-120"/>
                <a:cs typeface="Times New Roman"/>
              </a:rPr>
              <a:t>        </a:t>
            </a:r>
            <a:r>
              <a:rPr kumimoji="0" lang="zh-TW" altLang="en-US" sz="2800" b="1" kern="100" dirty="0" smtClean="0">
                <a:solidFill>
                  <a:srgbClr val="7030A0"/>
                </a:solidFill>
                <a:latin typeface="微軟正黑體" panose="020B0604030504040204" pitchFamily="34" charset="-120"/>
                <a:ea typeface="微軟正黑體" panose="020B0604030504040204" pitchFamily="34" charset="-120"/>
                <a:cs typeface="Times New Roman"/>
              </a:rPr>
              <a:t>持續性著作</a:t>
            </a:r>
            <a:endParaRPr kumimoji="0" lang="zh-TW" altLang="zh-TW" sz="2600" b="1" dirty="0" smtClean="0">
              <a:solidFill>
                <a:srgbClr val="7030A0"/>
              </a:solidFill>
              <a:latin typeface="微軟正黑體" panose="020B0604030504040204" pitchFamily="34" charset="-120"/>
              <a:ea typeface="微軟正黑體" panose="020B0604030504040204" pitchFamily="34" charset="-120"/>
            </a:endParaRPr>
          </a:p>
        </p:txBody>
      </p:sp>
      <p:sp>
        <p:nvSpPr>
          <p:cNvPr id="4" name="內容版面配置區 2"/>
          <p:cNvSpPr txBox="1">
            <a:spLocks/>
          </p:cNvSpPr>
          <p:nvPr/>
        </p:nvSpPr>
        <p:spPr>
          <a:xfrm>
            <a:off x="1691680" y="3645024"/>
            <a:ext cx="6048672" cy="201622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fontAlgn="auto">
              <a:spcAft>
                <a:spcPts val="0"/>
              </a:spcAft>
              <a:buFont typeface="Wingdings" panose="05000000000000000000" pitchFamily="2" charset="2"/>
              <a:buChar char="l"/>
            </a:pPr>
            <a:r>
              <a:rPr kumimoji="0" lang="zh-TW" altLang="en-US" sz="2600" b="1" dirty="0">
                <a:solidFill>
                  <a:schemeClr val="tx1"/>
                </a:solidFill>
                <a:latin typeface="微軟正黑體" panose="020B0604030504040204" pitchFamily="34" charset="-120"/>
                <a:ea typeface="微軟正黑體" panose="020B0604030504040204" pitchFamily="34" charset="-120"/>
              </a:rPr>
              <a:t>教學實務研究</a:t>
            </a:r>
            <a:r>
              <a:rPr kumimoji="0" lang="zh-TW" altLang="en-US" sz="2600" b="1" dirty="0" smtClean="0">
                <a:solidFill>
                  <a:schemeClr val="tx1"/>
                </a:solidFill>
                <a:latin typeface="微軟正黑體" panose="020B0604030504040204" pitchFamily="34" charset="-120"/>
                <a:ea typeface="微軟正黑體" panose="020B0604030504040204" pitchFamily="34" charset="-120"/>
              </a:rPr>
              <a:t>著作升等</a:t>
            </a:r>
            <a:endParaRPr kumimoji="0" lang="en-US" altLang="zh-TW" sz="2600" b="1" dirty="0" smtClean="0">
              <a:solidFill>
                <a:schemeClr val="tx1"/>
              </a:solidFill>
              <a:latin typeface="微軟正黑體" panose="020B0604030504040204" pitchFamily="34" charset="-120"/>
              <a:ea typeface="微軟正黑體" panose="020B0604030504040204" pitchFamily="34" charset="-120"/>
            </a:endParaRPr>
          </a:p>
          <a:p>
            <a:pPr marL="449263" algn="l" fontAlgn="auto">
              <a:spcAft>
                <a:spcPts val="0"/>
              </a:spcAft>
            </a:pPr>
            <a:r>
              <a:rPr lang="zh-TW" altLang="zh-TW" sz="2800" kern="100" dirty="0">
                <a:solidFill>
                  <a:schemeClr val="tx1"/>
                </a:solidFill>
                <a:latin typeface="微軟正黑體" panose="020B0604030504040204" pitchFamily="34" charset="-120"/>
                <a:ea typeface="微軟正黑體" panose="020B0604030504040204" pitchFamily="34" charset="-120"/>
              </a:rPr>
              <a:t>近</a:t>
            </a:r>
            <a:r>
              <a:rPr lang="en-US" altLang="zh-TW" sz="2800" kern="100" dirty="0">
                <a:solidFill>
                  <a:schemeClr val="tx1"/>
                </a:solidFill>
                <a:latin typeface="微軟正黑體" panose="020B0604030504040204" pitchFamily="34" charset="-120"/>
                <a:ea typeface="微軟正黑體" panose="020B0604030504040204" pitchFamily="34" charset="-120"/>
              </a:rPr>
              <a:t>7</a:t>
            </a:r>
            <a:r>
              <a:rPr lang="zh-TW" altLang="zh-TW" sz="2800" kern="100" dirty="0">
                <a:solidFill>
                  <a:schemeClr val="tx1"/>
                </a:solidFill>
                <a:latin typeface="微軟正黑體" panose="020B0604030504040204" pitchFamily="34" charset="-120"/>
                <a:ea typeface="微軟正黑體" panose="020B0604030504040204" pitchFamily="34" charset="-120"/>
              </a:rPr>
              <a:t>年或前一等級至</a:t>
            </a:r>
            <a:r>
              <a:rPr lang="zh-TW" altLang="zh-TW" sz="2800" kern="100" dirty="0" smtClean="0">
                <a:solidFill>
                  <a:schemeClr val="tx1"/>
                </a:solidFill>
                <a:latin typeface="微軟正黑體" panose="020B0604030504040204" pitchFamily="34" charset="-120"/>
                <a:ea typeface="微軟正黑體" panose="020B0604030504040204" pitchFamily="34" charset="-120"/>
              </a:rPr>
              <a:t>本</a:t>
            </a:r>
            <a:r>
              <a:rPr lang="zh-TW" altLang="en-US" sz="2800" kern="100" dirty="0" smtClean="0">
                <a:solidFill>
                  <a:schemeClr val="tx1"/>
                </a:solidFill>
                <a:latin typeface="微軟正黑體" panose="020B0604030504040204" pitchFamily="34" charset="-120"/>
                <a:ea typeface="微軟正黑體" panose="020B0604030504040204" pitchFamily="34" charset="-120"/>
              </a:rPr>
              <a:t>次</a:t>
            </a:r>
            <a:r>
              <a:rPr lang="zh-TW" altLang="zh-TW" sz="2800" kern="100" dirty="0" smtClean="0">
                <a:solidFill>
                  <a:schemeClr val="tx1"/>
                </a:solidFill>
                <a:latin typeface="微軟正黑體" panose="020B0604030504040204" pitchFamily="34" charset="-120"/>
                <a:ea typeface="微軟正黑體" panose="020B0604030504040204" pitchFamily="34" charset="-120"/>
              </a:rPr>
              <a:t>申請</a:t>
            </a:r>
            <a:r>
              <a:rPr lang="zh-TW" altLang="zh-TW" sz="2800" kern="100" dirty="0">
                <a:solidFill>
                  <a:schemeClr val="tx1"/>
                </a:solidFill>
                <a:latin typeface="微軟正黑體" panose="020B0604030504040204" pitchFamily="34" charset="-120"/>
                <a:ea typeface="微軟正黑體" panose="020B0604030504040204" pitchFamily="34" charset="-120"/>
              </a:rPr>
              <a:t>等級</a:t>
            </a:r>
            <a:r>
              <a:rPr lang="zh-TW" altLang="zh-TW" sz="2800" kern="100" dirty="0" smtClean="0">
                <a:solidFill>
                  <a:schemeClr val="tx1"/>
                </a:solidFill>
                <a:latin typeface="微軟正黑體" panose="020B0604030504040204" pitchFamily="34" charset="-120"/>
                <a:ea typeface="微軟正黑體" panose="020B0604030504040204" pitchFamily="34" charset="-120"/>
              </a:rPr>
              <a:t>間</a:t>
            </a:r>
            <a:r>
              <a:rPr lang="zh-TW" altLang="en-US" sz="2800" b="1" kern="100" dirty="0" smtClean="0">
                <a:solidFill>
                  <a:srgbClr val="FF0000"/>
                </a:solidFill>
                <a:latin typeface="微軟正黑體" panose="020B0604030504040204" pitchFamily="34" charset="-120"/>
                <a:ea typeface="微軟正黑體" panose="020B0604030504040204" pitchFamily="34" charset="-120"/>
              </a:rPr>
              <a:t>個人</a:t>
            </a:r>
            <a:r>
              <a:rPr lang="zh-TW" altLang="zh-TW" sz="2800" b="1" kern="100" dirty="0" smtClean="0">
                <a:solidFill>
                  <a:srgbClr val="FF0000"/>
                </a:solidFill>
                <a:latin typeface="微軟正黑體" panose="020B0604030504040204" pitchFamily="34" charset="-120"/>
                <a:ea typeface="微軟正黑體" panose="020B0604030504040204" pitchFamily="34" charset="-120"/>
              </a:rPr>
              <a:t>教學</a:t>
            </a:r>
            <a:r>
              <a:rPr lang="zh-TW" altLang="zh-TW" sz="2800" b="1" kern="100" dirty="0">
                <a:solidFill>
                  <a:srgbClr val="FF0000"/>
                </a:solidFill>
                <a:latin typeface="微軟正黑體" panose="020B0604030504040204" pitchFamily="34" charset="-120"/>
                <a:ea typeface="微軟正黑體" panose="020B0604030504040204" pitchFamily="34" charset="-120"/>
              </a:rPr>
              <a:t>發展成果與</a:t>
            </a:r>
            <a:r>
              <a:rPr lang="zh-TW" altLang="zh-TW" sz="2800" b="1" kern="100" dirty="0" smtClean="0">
                <a:solidFill>
                  <a:srgbClr val="FF0000"/>
                </a:solidFill>
                <a:latin typeface="微軟正黑體" panose="020B0604030504040204" pitchFamily="34" charset="-120"/>
                <a:ea typeface="微軟正黑體" panose="020B0604030504040204" pitchFamily="34" charset="-120"/>
              </a:rPr>
              <a:t>貢獻</a:t>
            </a:r>
            <a:endParaRPr lang="en-US" altLang="zh-TW" sz="2800" b="1" kern="100" dirty="0" smtClean="0">
              <a:solidFill>
                <a:srgbClr val="FF0000"/>
              </a:solidFill>
              <a:latin typeface="微軟正黑體" panose="020B0604030504040204" pitchFamily="34" charset="-120"/>
              <a:ea typeface="微軟正黑體" panose="020B0604030504040204" pitchFamily="34" charset="-120"/>
            </a:endParaRPr>
          </a:p>
          <a:p>
            <a:pPr algn="l" fontAlgn="auto">
              <a:spcAft>
                <a:spcPts val="0"/>
              </a:spcAft>
            </a:pPr>
            <a:r>
              <a:rPr kumimoji="0" lang="zh-TW" altLang="en-US" sz="2600" b="1" dirty="0" smtClean="0">
                <a:solidFill>
                  <a:srgbClr val="FF0000"/>
                </a:solidFill>
                <a:latin typeface="微軟正黑體" panose="020B0604030504040204" pitchFamily="34" charset="-120"/>
                <a:ea typeface="微軟正黑體" panose="020B0604030504040204" pitchFamily="34" charset="-120"/>
              </a:rPr>
              <a:t>        </a:t>
            </a:r>
            <a:r>
              <a:rPr kumimoji="0" lang="zh-TW" altLang="en-US" sz="2600" b="1" dirty="0" smtClean="0">
                <a:solidFill>
                  <a:srgbClr val="7030A0"/>
                </a:solidFill>
                <a:latin typeface="微軟正黑體" panose="020B0604030504040204" pitchFamily="34" charset="-120"/>
                <a:ea typeface="微軟正黑體" panose="020B0604030504040204" pitchFamily="34" charset="-120"/>
              </a:rPr>
              <a:t>持續性教學成果</a:t>
            </a:r>
            <a:r>
              <a:rPr kumimoji="0" lang="en-US" altLang="zh-TW" sz="2600" b="1" dirty="0" smtClean="0">
                <a:solidFill>
                  <a:srgbClr val="C00000"/>
                </a:solidFill>
                <a:latin typeface="微軟正黑體" panose="020B0604030504040204" pitchFamily="34" charset="-120"/>
                <a:ea typeface="微軟正黑體" panose="020B0604030504040204" pitchFamily="34" charset="-120"/>
              </a:rPr>
              <a:t>(</a:t>
            </a:r>
            <a:r>
              <a:rPr kumimoji="0" lang="zh-TW" altLang="en-US" sz="2600" b="1" dirty="0" smtClean="0">
                <a:solidFill>
                  <a:srgbClr val="C00000"/>
                </a:solidFill>
                <a:latin typeface="微軟正黑體" panose="020B0604030504040204" pitchFamily="34" charset="-120"/>
                <a:ea typeface="微軟正黑體" panose="020B0604030504040204" pitchFamily="34" charset="-120"/>
              </a:rPr>
              <a:t>不排除著作</a:t>
            </a:r>
            <a:r>
              <a:rPr kumimoji="0" lang="en-US" altLang="zh-TW" sz="2600" b="1" dirty="0" smtClean="0">
                <a:solidFill>
                  <a:srgbClr val="C00000"/>
                </a:solidFill>
                <a:latin typeface="微軟正黑體" panose="020B0604030504040204" pitchFamily="34" charset="-120"/>
                <a:ea typeface="微軟正黑體" panose="020B0604030504040204" pitchFamily="34" charset="-120"/>
              </a:rPr>
              <a:t>)</a:t>
            </a:r>
            <a:endParaRPr kumimoji="0" lang="zh-TW" altLang="zh-TW" sz="2600" b="1" dirty="0" smtClean="0">
              <a:solidFill>
                <a:srgbClr val="C00000"/>
              </a:solidFill>
              <a:latin typeface="微軟正黑體" panose="020B0604030504040204" pitchFamily="34" charset="-120"/>
              <a:ea typeface="微軟正黑體" panose="020B0604030504040204" pitchFamily="34" charset="-120"/>
            </a:endParaRPr>
          </a:p>
        </p:txBody>
      </p:sp>
      <p:sp>
        <p:nvSpPr>
          <p:cNvPr id="5" name="向右箭號 4"/>
          <p:cNvSpPr/>
          <p:nvPr/>
        </p:nvSpPr>
        <p:spPr>
          <a:xfrm>
            <a:off x="1835696" y="3140968"/>
            <a:ext cx="50405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向右箭號 5"/>
          <p:cNvSpPr/>
          <p:nvPr/>
        </p:nvSpPr>
        <p:spPr>
          <a:xfrm>
            <a:off x="1835696" y="5301208"/>
            <a:ext cx="50405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投影片編號版面配置區 6"/>
          <p:cNvSpPr>
            <a:spLocks noGrp="1"/>
          </p:cNvSpPr>
          <p:nvPr>
            <p:ph type="sldNum" sz="quarter" idx="12"/>
          </p:nvPr>
        </p:nvSpPr>
        <p:spPr/>
        <p:txBody>
          <a:bodyPr/>
          <a:lstStyle/>
          <a:p>
            <a:pPr>
              <a:defRPr/>
            </a:pPr>
            <a:fld id="{F4E57BBC-9003-4519-8174-1434CED4F41A}" type="slidenum">
              <a:rPr lang="zh-TW" altLang="en-US" smtClean="0"/>
              <a:pPr>
                <a:defRPr/>
              </a:pPr>
              <a:t>56</a:t>
            </a:fld>
            <a:endParaRPr lang="zh-TW" altLang="en-US"/>
          </a:p>
        </p:txBody>
      </p:sp>
      <p:sp>
        <p:nvSpPr>
          <p:cNvPr id="9" name="標題 1"/>
          <p:cNvSpPr txBox="1">
            <a:spLocks/>
          </p:cNvSpPr>
          <p:nvPr/>
        </p:nvSpPr>
        <p:spPr>
          <a:xfrm>
            <a:off x="543067" y="5877272"/>
            <a:ext cx="8229600" cy="504056"/>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kumimoji="0" lang="en-US" altLang="zh-TW" sz="2400" b="1" kern="100" dirty="0" smtClean="0">
                <a:latin typeface="新細明體"/>
                <a:ea typeface="新細明體"/>
                <a:cs typeface="Times New Roman"/>
              </a:rPr>
              <a:t>Ps. </a:t>
            </a:r>
            <a:r>
              <a:rPr kumimoji="0" lang="zh-TW" altLang="en-US" sz="2400" b="1" kern="100" dirty="0" smtClean="0">
                <a:latin typeface="新細明體"/>
                <a:ea typeface="新細明體"/>
                <a:cs typeface="Times New Roman"/>
              </a:rPr>
              <a:t>未發現參考著作的法律規定；只見</a:t>
            </a:r>
            <a:r>
              <a:rPr kumimoji="0" lang="zh-TW" altLang="zh-TW" sz="2400" dirty="0"/>
              <a:t>持續性著作並有重要</a:t>
            </a:r>
            <a:r>
              <a:rPr kumimoji="0" lang="zh-TW" altLang="zh-TW" sz="2400" dirty="0" smtClean="0"/>
              <a:t>具體貢獻</a:t>
            </a:r>
            <a:endParaRPr kumimoji="0" lang="zh-TW" alt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3912056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txBox="1">
            <a:spLocks/>
          </p:cNvSpPr>
          <p:nvPr/>
        </p:nvSpPr>
        <p:spPr>
          <a:xfrm>
            <a:off x="467544" y="620688"/>
            <a:ext cx="8229600" cy="8527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kumimoji="0" lang="zh-TW" altLang="en-US" sz="4000" b="1" kern="100" dirty="0" smtClean="0">
                <a:solidFill>
                  <a:srgbClr val="C00000"/>
                </a:solidFill>
                <a:latin typeface="微軟正黑體" pitchFamily="34" charset="-120"/>
                <a:ea typeface="微軟正黑體" pitchFamily="34" charset="-120"/>
                <a:cs typeface="Times New Roman"/>
              </a:rPr>
              <a:t>總體類教學研究著作</a:t>
            </a:r>
            <a:r>
              <a:rPr kumimoji="0" lang="zh-TW" altLang="zh-TW" sz="2800" b="1" kern="100" dirty="0" smtClean="0">
                <a:solidFill>
                  <a:srgbClr val="C00000"/>
                </a:solidFill>
                <a:latin typeface="微軟正黑體" pitchFamily="34" charset="-120"/>
                <a:ea typeface="微軟正黑體" pitchFamily="34" charset="-120"/>
                <a:cs typeface="Times New Roman"/>
              </a:rPr>
              <a:t>評分項目</a:t>
            </a:r>
            <a:r>
              <a:rPr kumimoji="0" lang="zh-TW" altLang="en-US" sz="2800" b="1" kern="100" dirty="0" smtClean="0">
                <a:solidFill>
                  <a:srgbClr val="C00000"/>
                </a:solidFill>
                <a:latin typeface="微軟正黑體" pitchFamily="34" charset="-120"/>
                <a:ea typeface="微軟正黑體" pitchFamily="34" charset="-120"/>
                <a:cs typeface="Times New Roman"/>
              </a:rPr>
              <a:t>內涵</a:t>
            </a:r>
            <a:endParaRPr kumimoji="0" lang="zh-TW" altLang="en-US" sz="2800" b="1"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p:cNvSpPr txBox="1">
            <a:spLocks/>
          </p:cNvSpPr>
          <p:nvPr/>
        </p:nvSpPr>
        <p:spPr>
          <a:xfrm>
            <a:off x="457200" y="1916832"/>
            <a:ext cx="8229600" cy="403244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61938" indent="-261938" algn="l" fontAlgn="auto">
              <a:spcAft>
                <a:spcPts val="0"/>
              </a:spcAft>
              <a:buFont typeface="Arial" panose="020B0604020202020204" pitchFamily="34" charset="0"/>
              <a:buChar char="•"/>
            </a:pPr>
            <a:r>
              <a:rPr kumimoji="0" lang="zh-TW" altLang="zh-TW" sz="2600" b="1" dirty="0" smtClean="0">
                <a:solidFill>
                  <a:schemeClr val="tx1"/>
                </a:solidFill>
                <a:latin typeface="微軟正黑體" panose="020B0604030504040204" pitchFamily="34" charset="-120"/>
                <a:ea typeface="微軟正黑體" panose="020B0604030504040204" pitchFamily="34" charset="-120"/>
              </a:rPr>
              <a:t>研究主題：</a:t>
            </a:r>
            <a:r>
              <a:rPr kumimoji="0" lang="zh-TW" altLang="zh-TW" sz="2600" dirty="0" smtClean="0">
                <a:solidFill>
                  <a:schemeClr val="tx1"/>
                </a:solidFill>
                <a:latin typeface="微軟正黑體" panose="020B0604030504040204" pitchFamily="34" charset="-120"/>
                <a:ea typeface="微軟正黑體" panose="020B0604030504040204" pitchFamily="34" charset="-120"/>
              </a:rPr>
              <a:t>探討問題的適切與重要性。</a:t>
            </a:r>
          </a:p>
          <a:p>
            <a:pPr marL="261938" indent="-261938" algn="l" fontAlgn="auto">
              <a:spcAft>
                <a:spcPts val="0"/>
              </a:spcAft>
              <a:buFont typeface="Arial" panose="020B0604020202020204" pitchFamily="34" charset="0"/>
              <a:buChar char="•"/>
            </a:pPr>
            <a:r>
              <a:rPr kumimoji="0" lang="zh-TW" altLang="zh-TW" sz="2600" b="1" dirty="0" smtClean="0">
                <a:solidFill>
                  <a:schemeClr val="tx1"/>
                </a:solidFill>
                <a:latin typeface="微軟正黑體" panose="020B0604030504040204" pitchFamily="34" charset="-120"/>
                <a:ea typeface="微軟正黑體" panose="020B0604030504040204" pitchFamily="34" charset="-120"/>
              </a:rPr>
              <a:t>研究方法：</a:t>
            </a:r>
            <a:r>
              <a:rPr kumimoji="0" lang="zh-TW" altLang="zh-TW" sz="2600" dirty="0" smtClean="0">
                <a:solidFill>
                  <a:schemeClr val="tx1"/>
                </a:solidFill>
                <a:latin typeface="微軟正黑體" panose="020B0604030504040204" pitchFamily="34" charset="-120"/>
                <a:ea typeface="微軟正黑體" panose="020B0604030504040204" pitchFamily="34" charset="-120"/>
              </a:rPr>
              <a:t>觀測方式、資料蒐集、分析與設計，能有</a:t>
            </a:r>
            <a:endParaRPr kumimoji="0" lang="en-US" altLang="zh-TW" sz="2600" dirty="0" smtClean="0">
              <a:solidFill>
                <a:schemeClr val="tx1"/>
              </a:solidFill>
              <a:latin typeface="微軟正黑體" panose="020B0604030504040204" pitchFamily="34" charset="-120"/>
              <a:ea typeface="微軟正黑體" panose="020B0604030504040204" pitchFamily="34" charset="-120"/>
            </a:endParaRPr>
          </a:p>
          <a:p>
            <a:pPr marL="2147888" indent="-260350" algn="l" fontAlgn="auto">
              <a:spcAft>
                <a:spcPts val="0"/>
              </a:spcAft>
            </a:pPr>
            <a:r>
              <a:rPr kumimoji="0" lang="zh-TW" altLang="zh-TW" sz="2600" dirty="0" smtClean="0">
                <a:solidFill>
                  <a:schemeClr val="tx1"/>
                </a:solidFill>
                <a:latin typeface="微軟正黑體" panose="020B0604030504040204" pitchFamily="34" charset="-120"/>
                <a:ea typeface="微軟正黑體" panose="020B0604030504040204" pitchFamily="34" charset="-120"/>
              </a:rPr>
              <a:t>效呈現真相並導出可靠結論。</a:t>
            </a:r>
          </a:p>
          <a:p>
            <a:pPr marL="261938" indent="-261938" algn="l" fontAlgn="auto">
              <a:spcAft>
                <a:spcPts val="0"/>
              </a:spcAft>
              <a:buFont typeface="Arial" panose="020B0604020202020204" pitchFamily="34" charset="0"/>
              <a:buChar char="•"/>
            </a:pPr>
            <a:r>
              <a:rPr kumimoji="0" lang="zh-TW" altLang="zh-TW" sz="2600" b="1" dirty="0" smtClean="0">
                <a:solidFill>
                  <a:schemeClr val="tx1"/>
                </a:solidFill>
                <a:latin typeface="微軟正黑體" panose="020B0604030504040204" pitchFamily="34" charset="-120"/>
                <a:ea typeface="微軟正黑體" panose="020B0604030504040204" pitchFamily="34" charset="-120"/>
              </a:rPr>
              <a:t>發現與改善：</a:t>
            </a:r>
            <a:r>
              <a:rPr kumimoji="0" lang="zh-TW" altLang="zh-TW" sz="2600" dirty="0">
                <a:solidFill>
                  <a:schemeClr val="tx1"/>
                </a:solidFill>
                <a:latin typeface="微軟正黑體" panose="020B0604030504040204" pitchFamily="34" charset="-120"/>
                <a:ea typeface="微軟正黑體" panose="020B0604030504040204" pitchFamily="34" charset="-120"/>
              </a:rPr>
              <a:t>學生學習特質與回饋總體分析，教與學</a:t>
            </a:r>
            <a:endParaRPr kumimoji="0" lang="en-US" altLang="zh-TW" sz="2600" dirty="0" smtClean="0">
              <a:solidFill>
                <a:schemeClr val="tx1"/>
              </a:solidFill>
              <a:latin typeface="微軟正黑體" panose="020B0604030504040204" pitchFamily="34" charset="-120"/>
              <a:ea typeface="微軟正黑體" panose="020B0604030504040204" pitchFamily="34" charset="-120"/>
            </a:endParaRPr>
          </a:p>
          <a:p>
            <a:pPr marL="2235200" algn="l" fontAlgn="auto">
              <a:spcAft>
                <a:spcPts val="0"/>
              </a:spcAft>
            </a:pPr>
            <a:r>
              <a:rPr kumimoji="0" lang="zh-TW" altLang="zh-TW" sz="2600" dirty="0" smtClean="0">
                <a:solidFill>
                  <a:schemeClr val="tx1"/>
                </a:solidFill>
                <a:latin typeface="微軟正黑體" panose="020B0604030504040204" pitchFamily="34" charset="-120"/>
                <a:ea typeface="微軟正黑體" panose="020B0604030504040204" pitchFamily="34" charset="-120"/>
              </a:rPr>
              <a:t>之</a:t>
            </a:r>
            <a:r>
              <a:rPr kumimoji="0" lang="zh-TW" altLang="zh-TW" sz="2600" dirty="0">
                <a:solidFill>
                  <a:schemeClr val="tx1"/>
                </a:solidFill>
                <a:latin typeface="微軟正黑體" panose="020B0604030504040204" pitchFamily="34" charset="-120"/>
                <a:ea typeface="微軟正黑體" panose="020B0604030504040204" pitchFamily="34" charset="-120"/>
              </a:rPr>
              <a:t>問題癥結發現、以及課程規劃、教材或教學方案改善與建議等。</a:t>
            </a:r>
          </a:p>
          <a:p>
            <a:pPr marL="261938" indent="-261938" algn="l" fontAlgn="auto">
              <a:spcAft>
                <a:spcPts val="0"/>
              </a:spcAft>
              <a:buFont typeface="Arial" panose="020B0604020202020204" pitchFamily="34" charset="0"/>
              <a:buChar char="•"/>
            </a:pPr>
            <a:r>
              <a:rPr kumimoji="0" lang="zh-TW" altLang="zh-TW" sz="2600" b="1" dirty="0" smtClean="0">
                <a:solidFill>
                  <a:schemeClr val="tx1"/>
                </a:solidFill>
                <a:latin typeface="微軟正黑體" panose="020B0604030504040204" pitchFamily="34" charset="-120"/>
                <a:ea typeface="微軟正黑體" panose="020B0604030504040204" pitchFamily="34" charset="-120"/>
              </a:rPr>
              <a:t>教學應用價值：</a:t>
            </a:r>
            <a:r>
              <a:rPr kumimoji="0" lang="zh-TW" altLang="zh-TW" sz="2600" dirty="0">
                <a:solidFill>
                  <a:schemeClr val="tx1"/>
                </a:solidFill>
                <a:latin typeface="微軟正黑體" panose="020B0604030504040204" pitchFamily="34" charset="-120"/>
                <a:ea typeface="微軟正黑體" panose="020B0604030504040204" pitchFamily="34" charset="-120"/>
              </a:rPr>
              <a:t>問題的獨特與重要性、改善策略之</a:t>
            </a:r>
            <a:r>
              <a:rPr kumimoji="0" lang="zh-TW" altLang="zh-TW" sz="2600" dirty="0" smtClean="0">
                <a:solidFill>
                  <a:schemeClr val="tx1"/>
                </a:solidFill>
                <a:latin typeface="微軟正黑體" panose="020B0604030504040204" pitchFamily="34" charset="-120"/>
                <a:ea typeface="微軟正黑體" panose="020B0604030504040204" pitchFamily="34" charset="-120"/>
              </a:rPr>
              <a:t>可</a:t>
            </a:r>
            <a:endParaRPr kumimoji="0" lang="en-US" altLang="zh-TW" sz="2600" dirty="0" smtClean="0">
              <a:solidFill>
                <a:schemeClr val="tx1"/>
              </a:solidFill>
              <a:latin typeface="微軟正黑體" panose="020B0604030504040204" pitchFamily="34" charset="-120"/>
              <a:ea typeface="微軟正黑體" panose="020B0604030504040204" pitchFamily="34" charset="-120"/>
            </a:endParaRPr>
          </a:p>
          <a:p>
            <a:pPr marL="2598738" algn="l" fontAlgn="auto">
              <a:spcAft>
                <a:spcPts val="0"/>
              </a:spcAft>
            </a:pPr>
            <a:r>
              <a:rPr kumimoji="0" lang="zh-TW" altLang="zh-TW" sz="2600" dirty="0" smtClean="0">
                <a:solidFill>
                  <a:schemeClr val="tx1"/>
                </a:solidFill>
                <a:latin typeface="微軟正黑體" panose="020B0604030504040204" pitchFamily="34" charset="-120"/>
                <a:ea typeface="微軟正黑體" panose="020B0604030504040204" pitchFamily="34" charset="-120"/>
              </a:rPr>
              <a:t>行</a:t>
            </a:r>
            <a:r>
              <a:rPr kumimoji="0" lang="zh-TW" altLang="zh-TW" sz="2600" dirty="0">
                <a:solidFill>
                  <a:schemeClr val="tx1"/>
                </a:solidFill>
                <a:latin typeface="微軟正黑體" panose="020B0604030504040204" pitchFamily="34" charset="-120"/>
                <a:ea typeface="微軟正黑體" panose="020B0604030504040204" pitchFamily="34" charset="-120"/>
              </a:rPr>
              <a:t>性及研究結果推廣應用效益等。</a:t>
            </a:r>
            <a:endParaRPr kumimoji="0" lang="zh-TW" altLang="en-US" sz="2600" dirty="0">
              <a:solidFill>
                <a:schemeClr val="tx1"/>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pPr>
              <a:defRPr/>
            </a:pPr>
            <a:fld id="{F4E57BBC-9003-4519-8174-1434CED4F41A}" type="slidenum">
              <a:rPr lang="zh-TW" altLang="en-US" smtClean="0"/>
              <a:pPr>
                <a:defRPr/>
              </a:pPr>
              <a:t>57</a:t>
            </a:fld>
            <a:endParaRPr lang="zh-TW" altLang="en-US"/>
          </a:p>
        </p:txBody>
      </p:sp>
    </p:spTree>
    <p:extLst>
      <p:ext uri="{BB962C8B-B14F-4D97-AF65-F5344CB8AC3E}">
        <p14:creationId xmlns:p14="http://schemas.microsoft.com/office/powerpoint/2010/main" xmlns="" val="2044875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txBox="1">
            <a:spLocks/>
          </p:cNvSpPr>
          <p:nvPr/>
        </p:nvSpPr>
        <p:spPr>
          <a:xfrm>
            <a:off x="457200" y="704088"/>
            <a:ext cx="8229600" cy="8527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kumimoji="0" lang="zh-TW" altLang="en-US" sz="4000" b="1" dirty="0">
                <a:solidFill>
                  <a:srgbClr val="C00000"/>
                </a:solidFill>
                <a:latin typeface="微軟正黑體" panose="020B0604030504040204" pitchFamily="34" charset="-120"/>
                <a:ea typeface="微軟正黑體" panose="020B0604030504040204" pitchFamily="34" charset="-120"/>
              </a:rPr>
              <a:t>總體類教學</a:t>
            </a:r>
            <a:r>
              <a:rPr kumimoji="0" lang="zh-TW" altLang="en-US" sz="4000" b="1" dirty="0" smtClean="0">
                <a:solidFill>
                  <a:srgbClr val="C00000"/>
                </a:solidFill>
                <a:latin typeface="微軟正黑體" panose="020B0604030504040204" pitchFamily="34" charset="-120"/>
                <a:ea typeface="微軟正黑體" panose="020B0604030504040204" pitchFamily="34" charset="-120"/>
              </a:rPr>
              <a:t>升</a:t>
            </a:r>
            <a:r>
              <a:rPr kumimoji="0" lang="zh-TW" altLang="en-US" sz="4000" b="1" dirty="0">
                <a:solidFill>
                  <a:srgbClr val="C00000"/>
                </a:solidFill>
                <a:latin typeface="微軟正黑體" panose="020B0604030504040204" pitchFamily="34" charset="-120"/>
                <a:ea typeface="微軟正黑體" panose="020B0604030504040204" pitchFamily="34" charset="-120"/>
              </a:rPr>
              <a:t>等著作呈現項目</a:t>
            </a:r>
          </a:p>
        </p:txBody>
      </p:sp>
      <p:sp>
        <p:nvSpPr>
          <p:cNvPr id="3" name="內容版面配置區 2"/>
          <p:cNvSpPr txBox="1">
            <a:spLocks/>
          </p:cNvSpPr>
          <p:nvPr/>
        </p:nvSpPr>
        <p:spPr>
          <a:xfrm>
            <a:off x="457200" y="1844824"/>
            <a:ext cx="8229600" cy="4176464"/>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63538" indent="-363538" algn="l" fontAlgn="b">
              <a:buFont typeface="Wingdings" panose="05000000000000000000" pitchFamily="2" charset="2"/>
              <a:buChar char="l"/>
            </a:pPr>
            <a:r>
              <a:rPr lang="zh-TW" altLang="en-US" dirty="0" smtClean="0">
                <a:solidFill>
                  <a:schemeClr val="tx1"/>
                </a:solidFill>
              </a:rPr>
              <a:t>觀測與分析設計</a:t>
            </a:r>
            <a:r>
              <a:rPr lang="en-US" altLang="zh-TW" dirty="0" smtClean="0">
                <a:solidFill>
                  <a:schemeClr val="tx1"/>
                </a:solidFill>
              </a:rPr>
              <a:t>(</a:t>
            </a:r>
            <a:r>
              <a:rPr lang="zh-TW" altLang="en-US" dirty="0">
                <a:solidFill>
                  <a:schemeClr val="tx1"/>
                </a:solidFill>
              </a:rPr>
              <a:t>橫斷</a:t>
            </a:r>
            <a:r>
              <a:rPr lang="en-US" altLang="zh-TW" dirty="0">
                <a:solidFill>
                  <a:schemeClr val="tx1"/>
                </a:solidFill>
              </a:rPr>
              <a:t>/</a:t>
            </a:r>
            <a:r>
              <a:rPr lang="zh-TW" altLang="en-US" dirty="0">
                <a:solidFill>
                  <a:schemeClr val="tx1"/>
                </a:solidFill>
              </a:rPr>
              <a:t>縱貫</a:t>
            </a:r>
            <a:r>
              <a:rPr lang="en-US" altLang="zh-TW" dirty="0">
                <a:solidFill>
                  <a:schemeClr val="tx1"/>
                </a:solidFill>
              </a:rPr>
              <a:t>)</a:t>
            </a:r>
            <a:endParaRPr lang="en-US" altLang="zh-TW" dirty="0" smtClean="0">
              <a:solidFill>
                <a:schemeClr val="tx1"/>
              </a:solidFill>
            </a:endParaRPr>
          </a:p>
          <a:p>
            <a:pPr marL="363538" indent="-363538" algn="l" fontAlgn="b">
              <a:buFont typeface="Wingdings" panose="05000000000000000000" pitchFamily="2" charset="2"/>
              <a:buChar char="l"/>
            </a:pPr>
            <a:r>
              <a:rPr lang="zh-TW" altLang="en-US" dirty="0" smtClean="0">
                <a:solidFill>
                  <a:srgbClr val="7030A0"/>
                </a:solidFill>
              </a:rPr>
              <a:t>學生</a:t>
            </a:r>
            <a:r>
              <a:rPr lang="zh-TW" altLang="en-US" dirty="0">
                <a:solidFill>
                  <a:srgbClr val="7030A0"/>
                </a:solidFill>
              </a:rPr>
              <a:t>特質</a:t>
            </a:r>
            <a:r>
              <a:rPr lang="zh-TW" altLang="en-US" dirty="0" smtClean="0">
                <a:solidFill>
                  <a:srgbClr val="7030A0"/>
                </a:solidFill>
              </a:rPr>
              <a:t>分析</a:t>
            </a:r>
            <a:r>
              <a:rPr lang="en-US" altLang="zh-TW" dirty="0">
                <a:solidFill>
                  <a:srgbClr val="7030A0"/>
                </a:solidFill>
              </a:rPr>
              <a:t>/</a:t>
            </a:r>
            <a:r>
              <a:rPr lang="zh-TW" altLang="en-US" dirty="0">
                <a:solidFill>
                  <a:srgbClr val="7030A0"/>
                </a:solidFill>
              </a:rPr>
              <a:t>比較</a:t>
            </a:r>
            <a:r>
              <a:rPr lang="zh-TW" altLang="en-US" dirty="0" smtClean="0">
                <a:solidFill>
                  <a:srgbClr val="7030A0"/>
                </a:solidFill>
              </a:rPr>
              <a:t>結果</a:t>
            </a:r>
            <a:r>
              <a:rPr lang="en-US" altLang="zh-TW" dirty="0" smtClean="0">
                <a:solidFill>
                  <a:srgbClr val="7030A0"/>
                </a:solidFill>
              </a:rPr>
              <a:t> </a:t>
            </a:r>
            <a:r>
              <a:rPr lang="en-US" altLang="zh-TW" dirty="0" smtClean="0">
                <a:solidFill>
                  <a:schemeClr val="tx1"/>
                </a:solidFill>
              </a:rPr>
              <a:t>(</a:t>
            </a:r>
            <a:r>
              <a:rPr lang="zh-TW" altLang="en-US" dirty="0" smtClean="0">
                <a:solidFill>
                  <a:schemeClr val="tx1"/>
                </a:solidFill>
              </a:rPr>
              <a:t>觀察紀錄</a:t>
            </a:r>
            <a:r>
              <a:rPr lang="en-US" altLang="zh-TW" dirty="0" smtClean="0">
                <a:solidFill>
                  <a:schemeClr val="tx1"/>
                </a:solidFill>
              </a:rPr>
              <a:t>/</a:t>
            </a:r>
            <a:r>
              <a:rPr lang="zh-TW" altLang="en-US" dirty="0" smtClean="0">
                <a:solidFill>
                  <a:schemeClr val="tx1"/>
                </a:solidFill>
              </a:rPr>
              <a:t>統計報表</a:t>
            </a:r>
            <a:r>
              <a:rPr lang="en-US" altLang="zh-TW" dirty="0" smtClean="0">
                <a:solidFill>
                  <a:schemeClr val="tx1"/>
                </a:solidFill>
              </a:rPr>
              <a:t>)</a:t>
            </a:r>
            <a:endParaRPr lang="en-US" altLang="zh-TW" dirty="0">
              <a:solidFill>
                <a:schemeClr val="tx1"/>
              </a:solidFill>
            </a:endParaRPr>
          </a:p>
          <a:p>
            <a:pPr marL="363538" lvl="0" indent="-363538" algn="l" fontAlgn="b">
              <a:buFont typeface="Wingdings" panose="05000000000000000000" pitchFamily="2" charset="2"/>
              <a:buChar char="l"/>
            </a:pPr>
            <a:r>
              <a:rPr lang="zh-TW" altLang="en-US" dirty="0" smtClean="0">
                <a:solidFill>
                  <a:schemeClr val="tx1"/>
                </a:solidFill>
              </a:rPr>
              <a:t>學習問題</a:t>
            </a:r>
            <a:r>
              <a:rPr lang="en-US" altLang="zh-TW" dirty="0" smtClean="0">
                <a:solidFill>
                  <a:schemeClr val="tx1"/>
                </a:solidFill>
              </a:rPr>
              <a:t>(</a:t>
            </a:r>
            <a:r>
              <a:rPr lang="zh-TW" altLang="en-US" dirty="0" smtClean="0">
                <a:solidFill>
                  <a:schemeClr val="tx1"/>
                </a:solidFill>
              </a:rPr>
              <a:t>教材</a:t>
            </a:r>
            <a:r>
              <a:rPr lang="en-US" altLang="zh-TW" dirty="0" smtClean="0">
                <a:solidFill>
                  <a:schemeClr val="tx1"/>
                </a:solidFill>
              </a:rPr>
              <a:t>/</a:t>
            </a:r>
            <a:r>
              <a:rPr lang="zh-TW" altLang="en-US" dirty="0" smtClean="0">
                <a:solidFill>
                  <a:schemeClr val="tx1"/>
                </a:solidFill>
              </a:rPr>
              <a:t>學生</a:t>
            </a:r>
            <a:r>
              <a:rPr lang="en-US" altLang="zh-TW" dirty="0" smtClean="0">
                <a:solidFill>
                  <a:schemeClr val="tx1"/>
                </a:solidFill>
              </a:rPr>
              <a:t>/</a:t>
            </a:r>
            <a:r>
              <a:rPr lang="zh-TW" altLang="en-US" dirty="0" smtClean="0">
                <a:solidFill>
                  <a:schemeClr val="tx1"/>
                </a:solidFill>
              </a:rPr>
              <a:t>互動</a:t>
            </a:r>
            <a:r>
              <a:rPr lang="en-US" altLang="zh-TW" dirty="0" smtClean="0">
                <a:solidFill>
                  <a:schemeClr val="tx1"/>
                </a:solidFill>
              </a:rPr>
              <a:t>/</a:t>
            </a:r>
            <a:r>
              <a:rPr lang="zh-TW" altLang="en-US" dirty="0" smtClean="0">
                <a:solidFill>
                  <a:schemeClr val="tx1"/>
                </a:solidFill>
              </a:rPr>
              <a:t>環境</a:t>
            </a:r>
            <a:r>
              <a:rPr lang="en-US" altLang="zh-TW" dirty="0" smtClean="0">
                <a:solidFill>
                  <a:schemeClr val="tx1"/>
                </a:solidFill>
              </a:rPr>
              <a:t>/</a:t>
            </a:r>
            <a:r>
              <a:rPr lang="zh-TW" altLang="en-US" dirty="0" smtClean="0">
                <a:solidFill>
                  <a:schemeClr val="tx1"/>
                </a:solidFill>
              </a:rPr>
              <a:t>資源</a:t>
            </a:r>
            <a:r>
              <a:rPr lang="en-US" altLang="zh-TW" dirty="0" smtClean="0">
                <a:solidFill>
                  <a:schemeClr val="tx1"/>
                </a:solidFill>
              </a:rPr>
              <a:t>)</a:t>
            </a:r>
            <a:r>
              <a:rPr lang="zh-TW" altLang="en-US" dirty="0" smtClean="0">
                <a:solidFill>
                  <a:schemeClr val="tx1"/>
                </a:solidFill>
              </a:rPr>
              <a:t>之解析</a:t>
            </a:r>
            <a:endParaRPr lang="en-US" altLang="zh-TW" dirty="0" smtClean="0">
              <a:solidFill>
                <a:schemeClr val="tx1"/>
              </a:solidFill>
            </a:endParaRPr>
          </a:p>
          <a:p>
            <a:pPr marL="363538" indent="-363538" algn="l" fontAlgn="b">
              <a:buFont typeface="Wingdings" panose="05000000000000000000" pitchFamily="2" charset="2"/>
              <a:buChar char="l"/>
            </a:pPr>
            <a:r>
              <a:rPr kumimoji="0" lang="zh-TW" altLang="en-US" dirty="0" smtClean="0">
                <a:solidFill>
                  <a:schemeClr val="tx1"/>
                </a:solidFill>
              </a:rPr>
              <a:t>根據學生特質與學習問題提出</a:t>
            </a:r>
            <a:r>
              <a:rPr kumimoji="0" lang="zh-TW" altLang="en-US" dirty="0" smtClean="0">
                <a:solidFill>
                  <a:schemeClr val="tx1"/>
                </a:solidFill>
                <a:latin typeface="新細明體"/>
                <a:ea typeface="新細明體"/>
              </a:rPr>
              <a:t>：</a:t>
            </a:r>
            <a:endParaRPr kumimoji="0" lang="en-US" altLang="zh-TW" dirty="0" smtClean="0">
              <a:solidFill>
                <a:schemeClr val="tx1"/>
              </a:solidFill>
              <a:latin typeface="新細明體"/>
              <a:ea typeface="新細明體"/>
            </a:endParaRPr>
          </a:p>
          <a:p>
            <a:pPr marL="623888" indent="-260350" algn="l" fontAlgn="b">
              <a:buSzPct val="60000"/>
              <a:buFont typeface="Wingdings" panose="05000000000000000000" pitchFamily="2" charset="2"/>
              <a:buChar char="u"/>
            </a:pPr>
            <a:r>
              <a:rPr kumimoji="0" lang="zh-TW" altLang="en-US" dirty="0" smtClean="0">
                <a:solidFill>
                  <a:schemeClr val="tx1"/>
                </a:solidFill>
              </a:rPr>
              <a:t>教學</a:t>
            </a:r>
            <a:r>
              <a:rPr kumimoji="0" lang="zh-TW" altLang="en-US" dirty="0">
                <a:solidFill>
                  <a:schemeClr val="tx1"/>
                </a:solidFill>
              </a:rPr>
              <a:t>設計</a:t>
            </a:r>
            <a:r>
              <a:rPr kumimoji="0" lang="zh-TW" altLang="en-US" dirty="0">
                <a:solidFill>
                  <a:schemeClr val="tx1"/>
                </a:solidFill>
                <a:latin typeface="新細明體"/>
              </a:rPr>
              <a:t>、輔導規劃</a:t>
            </a:r>
            <a:r>
              <a:rPr kumimoji="0" lang="zh-TW" altLang="en-US" dirty="0" smtClean="0">
                <a:solidFill>
                  <a:schemeClr val="tx1"/>
                </a:solidFill>
              </a:rPr>
              <a:t>與改善策略</a:t>
            </a:r>
            <a:endParaRPr kumimoji="0" lang="en-US" altLang="zh-TW" dirty="0" smtClean="0">
              <a:solidFill>
                <a:schemeClr val="tx1"/>
              </a:solidFill>
            </a:endParaRPr>
          </a:p>
          <a:p>
            <a:pPr marL="623888" indent="-260350" algn="l" fontAlgn="b">
              <a:buSzPct val="60000"/>
              <a:buFont typeface="Wingdings" panose="05000000000000000000" pitchFamily="2" charset="2"/>
              <a:buChar char="u"/>
            </a:pPr>
            <a:r>
              <a:rPr kumimoji="0" lang="zh-TW" altLang="en-US" dirty="0">
                <a:solidFill>
                  <a:schemeClr val="tx1"/>
                </a:solidFill>
              </a:rPr>
              <a:t>教材</a:t>
            </a:r>
            <a:r>
              <a:rPr kumimoji="0" lang="zh-TW" altLang="en-US" dirty="0" smtClean="0">
                <a:solidFill>
                  <a:schemeClr val="tx1"/>
                </a:solidFill>
              </a:rPr>
              <a:t>發展規劃</a:t>
            </a:r>
            <a:r>
              <a:rPr kumimoji="0" lang="en-US" altLang="zh-TW" dirty="0" smtClean="0">
                <a:solidFill>
                  <a:schemeClr val="tx1"/>
                </a:solidFill>
              </a:rPr>
              <a:t>/</a:t>
            </a:r>
            <a:r>
              <a:rPr kumimoji="0" lang="zh-TW" altLang="en-US" dirty="0" smtClean="0">
                <a:solidFill>
                  <a:schemeClr val="tx1"/>
                </a:solidFill>
              </a:rPr>
              <a:t>建議</a:t>
            </a:r>
            <a:endParaRPr kumimoji="0" lang="en-US" altLang="zh-TW" dirty="0">
              <a:solidFill>
                <a:schemeClr val="tx1"/>
              </a:solidFill>
            </a:endParaRPr>
          </a:p>
          <a:p>
            <a:pPr marL="623888" indent="-260350" algn="l" fontAlgn="b">
              <a:buSzPct val="60000"/>
              <a:buFont typeface="Wingdings" panose="05000000000000000000" pitchFamily="2" charset="2"/>
              <a:buChar char="u"/>
            </a:pPr>
            <a:r>
              <a:rPr lang="zh-TW" altLang="en-US" dirty="0">
                <a:solidFill>
                  <a:schemeClr val="tx1"/>
                </a:solidFill>
              </a:rPr>
              <a:t>教師專業發展</a:t>
            </a:r>
            <a:r>
              <a:rPr lang="zh-TW" altLang="en-US" dirty="0" smtClean="0">
                <a:solidFill>
                  <a:schemeClr val="tx1"/>
                </a:solidFill>
              </a:rPr>
              <a:t>調整</a:t>
            </a:r>
            <a:endParaRPr lang="en-US" altLang="zh-TW" dirty="0" smtClean="0">
              <a:solidFill>
                <a:schemeClr val="tx1"/>
              </a:solidFill>
            </a:endParaRPr>
          </a:p>
          <a:p>
            <a:pPr marL="623888" indent="-260350" algn="l" fontAlgn="b">
              <a:buSzPct val="60000"/>
              <a:buFont typeface="Wingdings" panose="05000000000000000000" pitchFamily="2" charset="2"/>
              <a:buChar char="u"/>
            </a:pPr>
            <a:r>
              <a:rPr lang="zh-TW" altLang="en-US" dirty="0" smtClean="0">
                <a:solidFill>
                  <a:schemeClr val="tx1"/>
                </a:solidFill>
              </a:rPr>
              <a:t>學習環境與資源配置方案</a:t>
            </a:r>
            <a:endParaRPr lang="en-US" altLang="zh-TW" dirty="0" smtClean="0">
              <a:solidFill>
                <a:schemeClr val="tx1"/>
              </a:solidFill>
            </a:endParaRPr>
          </a:p>
          <a:p>
            <a:pPr marL="363538" indent="-363538" algn="l" fontAlgn="b">
              <a:buFont typeface="Wingdings" panose="05000000000000000000" pitchFamily="2" charset="2"/>
              <a:buChar char="l"/>
            </a:pPr>
            <a:r>
              <a:rPr kumimoji="0" lang="zh-TW" altLang="en-US" dirty="0">
                <a:solidFill>
                  <a:schemeClr val="tx1"/>
                </a:solidFill>
              </a:rPr>
              <a:t>預期</a:t>
            </a:r>
            <a:r>
              <a:rPr kumimoji="0" lang="zh-TW" altLang="en-US" dirty="0" smtClean="0">
                <a:solidFill>
                  <a:schemeClr val="tx1"/>
                </a:solidFill>
              </a:rPr>
              <a:t>成效</a:t>
            </a:r>
            <a:r>
              <a:rPr kumimoji="0" lang="en-US" altLang="zh-TW" dirty="0" smtClean="0">
                <a:solidFill>
                  <a:schemeClr val="tx1"/>
                </a:solidFill>
              </a:rPr>
              <a:t>/</a:t>
            </a:r>
            <a:r>
              <a:rPr kumimoji="0" lang="zh-TW" altLang="en-US" dirty="0" smtClean="0">
                <a:solidFill>
                  <a:schemeClr val="tx1"/>
                </a:solidFill>
              </a:rPr>
              <a:t>成效評估</a:t>
            </a:r>
            <a:endParaRPr lang="en-US" altLang="zh-TW" dirty="0" smtClean="0">
              <a:solidFill>
                <a:schemeClr val="tx1"/>
              </a:solidFill>
            </a:endParaRPr>
          </a:p>
        </p:txBody>
      </p:sp>
      <p:sp>
        <p:nvSpPr>
          <p:cNvPr id="4" name="投影片編號版面配置區 3"/>
          <p:cNvSpPr>
            <a:spLocks noGrp="1"/>
          </p:cNvSpPr>
          <p:nvPr>
            <p:ph type="sldNum" sz="quarter" idx="12"/>
          </p:nvPr>
        </p:nvSpPr>
        <p:spPr/>
        <p:txBody>
          <a:bodyPr/>
          <a:lstStyle/>
          <a:p>
            <a:pPr>
              <a:defRPr/>
            </a:pPr>
            <a:fld id="{F4E57BBC-9003-4519-8174-1434CED4F41A}" type="slidenum">
              <a:rPr lang="zh-TW" altLang="en-US" smtClean="0"/>
              <a:pPr>
                <a:defRPr/>
              </a:pPr>
              <a:t>58</a:t>
            </a:fld>
            <a:endParaRPr lang="zh-TW" altLang="en-US"/>
          </a:p>
        </p:txBody>
      </p:sp>
    </p:spTree>
    <p:extLst>
      <p:ext uri="{BB962C8B-B14F-4D97-AF65-F5344CB8AC3E}">
        <p14:creationId xmlns:p14="http://schemas.microsoft.com/office/powerpoint/2010/main" xmlns="" val="25216299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txBox="1">
            <a:spLocks/>
          </p:cNvSpPr>
          <p:nvPr/>
        </p:nvSpPr>
        <p:spPr>
          <a:xfrm>
            <a:off x="467544" y="589360"/>
            <a:ext cx="8229600" cy="8527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kumimoji="0" lang="zh-TW" altLang="en-US" sz="4000" b="1" kern="100" dirty="0">
                <a:solidFill>
                  <a:srgbClr val="C00000"/>
                </a:solidFill>
                <a:latin typeface="微軟正黑體" pitchFamily="34" charset="-120"/>
                <a:ea typeface="微軟正黑體" pitchFamily="34" charset="-120"/>
                <a:cs typeface="Times New Roman"/>
              </a:rPr>
              <a:t>單</a:t>
            </a:r>
            <a:r>
              <a:rPr kumimoji="0" lang="zh-TW" altLang="en-US" sz="4000" b="1" kern="100" dirty="0" smtClean="0">
                <a:solidFill>
                  <a:srgbClr val="C00000"/>
                </a:solidFill>
                <a:latin typeface="微軟正黑體" pitchFamily="34" charset="-120"/>
                <a:ea typeface="微軟正黑體" pitchFamily="34" charset="-120"/>
                <a:cs typeface="Times New Roman"/>
              </a:rPr>
              <a:t>案類教學研究著作</a:t>
            </a:r>
            <a:r>
              <a:rPr kumimoji="0" lang="zh-TW" altLang="zh-TW" sz="3200" b="1" kern="100" dirty="0" smtClean="0">
                <a:solidFill>
                  <a:srgbClr val="C00000"/>
                </a:solidFill>
                <a:latin typeface="微軟正黑體" pitchFamily="34" charset="-120"/>
                <a:ea typeface="微軟正黑體" pitchFamily="34" charset="-120"/>
                <a:cs typeface="Times New Roman"/>
              </a:rPr>
              <a:t>評分項目</a:t>
            </a:r>
            <a:r>
              <a:rPr kumimoji="0" lang="zh-TW" altLang="en-US" sz="3200" b="1" kern="100" dirty="0" smtClean="0">
                <a:solidFill>
                  <a:srgbClr val="C00000"/>
                </a:solidFill>
                <a:latin typeface="微軟正黑體" pitchFamily="34" charset="-120"/>
                <a:ea typeface="微軟正黑體" pitchFamily="34" charset="-120"/>
                <a:cs typeface="Times New Roman"/>
              </a:rPr>
              <a:t>內涵</a:t>
            </a:r>
            <a:endParaRPr kumimoji="0" lang="zh-TW" altLang="en-US" sz="3200" b="1" dirty="0">
              <a:solidFill>
                <a:srgbClr val="C00000"/>
              </a:solidFill>
            </a:endParaRPr>
          </a:p>
        </p:txBody>
      </p:sp>
      <p:sp>
        <p:nvSpPr>
          <p:cNvPr id="3" name="內容版面配置區 2"/>
          <p:cNvSpPr txBox="1">
            <a:spLocks/>
          </p:cNvSpPr>
          <p:nvPr/>
        </p:nvSpPr>
        <p:spPr>
          <a:xfrm>
            <a:off x="469663" y="1700808"/>
            <a:ext cx="8229600" cy="4608512"/>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74625" indent="-174625" algn="l" fontAlgn="auto">
              <a:spcAft>
                <a:spcPts val="0"/>
              </a:spcAft>
              <a:buFont typeface="Arial" panose="020B0604020202020204" pitchFamily="34" charset="0"/>
              <a:buChar char="•"/>
            </a:pPr>
            <a:r>
              <a:rPr kumimoji="0" lang="zh-TW" altLang="zh-TW" b="1" dirty="0" smtClean="0">
                <a:solidFill>
                  <a:schemeClr val="tx1"/>
                </a:solidFill>
                <a:latin typeface="微軟正黑體" panose="020B0604030504040204" pitchFamily="34" charset="-120"/>
                <a:ea typeface="微軟正黑體" panose="020B0604030504040204" pitchFamily="34" charset="-120"/>
              </a:rPr>
              <a:t>教材分析</a:t>
            </a:r>
            <a:r>
              <a:rPr kumimoji="0" lang="zh-TW" altLang="zh-TW" dirty="0" smtClean="0">
                <a:solidFill>
                  <a:schemeClr val="tx1"/>
                </a:solidFill>
                <a:latin typeface="微軟正黑體" panose="020B0604030504040204" pitchFamily="34" charset="-120"/>
                <a:ea typeface="微軟正黑體" panose="020B0604030504040204" pitchFamily="34" charset="-120"/>
              </a:rPr>
              <a:t>：</a:t>
            </a:r>
            <a:r>
              <a:rPr kumimoji="0" lang="zh-TW" altLang="zh-TW" dirty="0">
                <a:solidFill>
                  <a:schemeClr val="tx1"/>
                </a:solidFill>
                <a:latin typeface="微軟正黑體" panose="020B0604030504040204" pitchFamily="34" charset="-120"/>
                <a:ea typeface="微軟正黑體" panose="020B0604030504040204" pitchFamily="34" charset="-120"/>
              </a:rPr>
              <a:t>教材重構及其表述之改良、引導學習之</a:t>
            </a:r>
            <a:r>
              <a:rPr kumimoji="0" lang="zh-TW" altLang="zh-TW" dirty="0" smtClean="0">
                <a:solidFill>
                  <a:schemeClr val="tx1"/>
                </a:solidFill>
                <a:latin typeface="微軟正黑體" panose="020B0604030504040204" pitchFamily="34" charset="-120"/>
                <a:ea typeface="微軟正黑體" panose="020B0604030504040204" pitchFamily="34" charset="-120"/>
              </a:rPr>
              <a:t>方式</a:t>
            </a:r>
            <a:endParaRPr kumimoji="0" lang="en-US" altLang="zh-TW" dirty="0" smtClean="0">
              <a:solidFill>
                <a:schemeClr val="tx1"/>
              </a:solidFill>
              <a:latin typeface="微軟正黑體" panose="020B0604030504040204" pitchFamily="34" charset="-120"/>
              <a:ea typeface="微軟正黑體" panose="020B0604030504040204" pitchFamily="34" charset="-120"/>
            </a:endParaRPr>
          </a:p>
          <a:p>
            <a:pPr indent="1800225" algn="l" fontAlgn="auto">
              <a:spcAft>
                <a:spcPts val="0"/>
              </a:spcAft>
            </a:pPr>
            <a:r>
              <a:rPr kumimoji="0" lang="zh-TW" altLang="zh-TW" dirty="0" smtClean="0">
                <a:solidFill>
                  <a:schemeClr val="tx1"/>
                </a:solidFill>
                <a:latin typeface="微軟正黑體" panose="020B0604030504040204" pitchFamily="34" charset="-120"/>
                <a:ea typeface="微軟正黑體" panose="020B0604030504040204" pitchFamily="34" charset="-120"/>
              </a:rPr>
              <a:t>及</a:t>
            </a:r>
            <a:r>
              <a:rPr kumimoji="0" lang="zh-TW" altLang="zh-TW" dirty="0">
                <a:solidFill>
                  <a:schemeClr val="tx1"/>
                </a:solidFill>
                <a:latin typeface="微軟正黑體" panose="020B0604030504040204" pitchFamily="34" charset="-120"/>
                <a:ea typeface="微軟正黑體" panose="020B0604030504040204" pitchFamily="34" charset="-120"/>
              </a:rPr>
              <a:t>其他有助提升學習成效之教學策略改良</a:t>
            </a:r>
            <a:r>
              <a:rPr kumimoji="0" lang="zh-TW" altLang="zh-TW" dirty="0" smtClean="0">
                <a:solidFill>
                  <a:schemeClr val="tx1"/>
                </a:solidFill>
                <a:latin typeface="微軟正黑體" panose="020B0604030504040204" pitchFamily="34" charset="-120"/>
                <a:ea typeface="微軟正黑體" panose="020B0604030504040204" pitchFamily="34" charset="-120"/>
              </a:rPr>
              <a:t>與</a:t>
            </a:r>
            <a:endParaRPr kumimoji="0" lang="en-US" altLang="zh-TW" dirty="0" smtClean="0">
              <a:solidFill>
                <a:schemeClr val="tx1"/>
              </a:solidFill>
              <a:latin typeface="微軟正黑體" panose="020B0604030504040204" pitchFamily="34" charset="-120"/>
              <a:ea typeface="微軟正黑體" panose="020B0604030504040204" pitchFamily="34" charset="-120"/>
            </a:endParaRPr>
          </a:p>
          <a:p>
            <a:pPr indent="1800225" algn="l" fontAlgn="auto">
              <a:spcAft>
                <a:spcPts val="0"/>
              </a:spcAft>
            </a:pPr>
            <a:r>
              <a:rPr kumimoji="0" lang="zh-TW" altLang="zh-TW" dirty="0" smtClean="0">
                <a:solidFill>
                  <a:schemeClr val="tx1"/>
                </a:solidFill>
                <a:latin typeface="微軟正黑體" panose="020B0604030504040204" pitchFamily="34" charset="-120"/>
                <a:ea typeface="微軟正黑體" panose="020B0604030504040204" pitchFamily="34" charset="-120"/>
              </a:rPr>
              <a:t>創新</a:t>
            </a:r>
            <a:r>
              <a:rPr kumimoji="0" lang="zh-TW" altLang="zh-TW" dirty="0">
                <a:solidFill>
                  <a:schemeClr val="tx1"/>
                </a:solidFill>
                <a:latin typeface="微軟正黑體" panose="020B0604030504040204" pitchFamily="34" charset="-120"/>
                <a:ea typeface="微軟正黑體" panose="020B0604030504040204" pitchFamily="34" charset="-120"/>
              </a:rPr>
              <a:t>。</a:t>
            </a:r>
          </a:p>
          <a:p>
            <a:pPr marL="174625" indent="-174625" algn="l" fontAlgn="auto">
              <a:spcAft>
                <a:spcPts val="0"/>
              </a:spcAft>
              <a:buFont typeface="Arial" panose="020B0604020202020204" pitchFamily="34" charset="0"/>
              <a:buChar char="•"/>
            </a:pPr>
            <a:r>
              <a:rPr kumimoji="0" lang="zh-TW" altLang="zh-TW" b="1" dirty="0" smtClean="0">
                <a:solidFill>
                  <a:schemeClr val="tx1"/>
                </a:solidFill>
                <a:latin typeface="微軟正黑體" panose="020B0604030504040204" pitchFamily="34" charset="-120"/>
                <a:ea typeface="微軟正黑體" panose="020B0604030504040204" pitchFamily="34" charset="-120"/>
              </a:rPr>
              <a:t>教學設計</a:t>
            </a:r>
            <a:r>
              <a:rPr kumimoji="0" lang="zh-TW" altLang="zh-TW" dirty="0" smtClean="0">
                <a:solidFill>
                  <a:schemeClr val="tx1"/>
                </a:solidFill>
                <a:latin typeface="微軟正黑體" panose="020B0604030504040204" pitchFamily="34" charset="-120"/>
                <a:ea typeface="微軟正黑體" panose="020B0604030504040204" pitchFamily="34" charset="-120"/>
              </a:rPr>
              <a:t>：教學策略、教學過程、教學媒體應用、</a:t>
            </a:r>
            <a:r>
              <a:rPr kumimoji="0" lang="zh-TW" altLang="zh-TW" dirty="0">
                <a:solidFill>
                  <a:schemeClr val="tx1"/>
                </a:solidFill>
                <a:latin typeface="微軟正黑體" panose="020B0604030504040204" pitchFamily="34" charset="-120"/>
                <a:ea typeface="微軟正黑體" panose="020B0604030504040204" pitchFamily="34" charset="-120"/>
              </a:rPr>
              <a:t>課後</a:t>
            </a:r>
            <a:endParaRPr kumimoji="0" lang="en-US" altLang="zh-TW" dirty="0" smtClean="0">
              <a:solidFill>
                <a:schemeClr val="tx1"/>
              </a:solidFill>
              <a:latin typeface="微軟正黑體" panose="020B0604030504040204" pitchFamily="34" charset="-120"/>
              <a:ea typeface="微軟正黑體" panose="020B0604030504040204" pitchFamily="34" charset="-120"/>
            </a:endParaRPr>
          </a:p>
          <a:p>
            <a:pPr marL="1800225" algn="l" fontAlgn="auto">
              <a:spcAft>
                <a:spcPts val="0"/>
              </a:spcAft>
            </a:pPr>
            <a:r>
              <a:rPr kumimoji="0" lang="zh-TW" altLang="zh-TW" dirty="0" smtClean="0">
                <a:solidFill>
                  <a:schemeClr val="tx1"/>
                </a:solidFill>
                <a:latin typeface="微軟正黑體" panose="020B0604030504040204" pitchFamily="34" charset="-120"/>
                <a:ea typeface="微軟正黑體" panose="020B0604030504040204" pitchFamily="34" charset="-120"/>
              </a:rPr>
              <a:t>練習</a:t>
            </a:r>
            <a:r>
              <a:rPr kumimoji="0" lang="zh-TW" altLang="zh-TW" dirty="0">
                <a:solidFill>
                  <a:schemeClr val="tx1"/>
                </a:solidFill>
                <a:latin typeface="微軟正黑體" panose="020B0604030504040204" pitchFamily="34" charset="-120"/>
                <a:ea typeface="微軟正黑體" panose="020B0604030504040204" pitchFamily="34" charset="-120"/>
              </a:rPr>
              <a:t>、補救學習、評量方式，以及學習成效評估與動機提升等。</a:t>
            </a:r>
          </a:p>
          <a:p>
            <a:pPr marL="174625" indent="-174625" algn="l" fontAlgn="auto">
              <a:spcAft>
                <a:spcPts val="0"/>
              </a:spcAft>
              <a:buFont typeface="Arial" panose="020B0604020202020204" pitchFamily="34" charset="0"/>
              <a:buChar char="•"/>
            </a:pPr>
            <a:r>
              <a:rPr kumimoji="0" lang="zh-TW" altLang="zh-TW" b="1" dirty="0" smtClean="0">
                <a:solidFill>
                  <a:schemeClr val="tx1"/>
                </a:solidFill>
                <a:latin typeface="微軟正黑體" panose="020B0604030504040204" pitchFamily="34" charset="-120"/>
                <a:ea typeface="微軟正黑體" panose="020B0604030504040204" pitchFamily="34" charset="-120"/>
              </a:rPr>
              <a:t>學習成效評估</a:t>
            </a:r>
            <a:r>
              <a:rPr kumimoji="0" lang="zh-TW" altLang="zh-TW" dirty="0" smtClean="0">
                <a:solidFill>
                  <a:schemeClr val="tx1"/>
                </a:solidFill>
                <a:latin typeface="微軟正黑體" panose="020B0604030504040204" pitchFamily="34" charset="-120"/>
                <a:ea typeface="微軟正黑體" panose="020B0604030504040204" pitchFamily="34" charset="-120"/>
              </a:rPr>
              <a:t>：能力素養、就業力、繼續學習能力之養</a:t>
            </a:r>
            <a:endParaRPr kumimoji="0" lang="en-US" altLang="zh-TW" dirty="0" smtClean="0">
              <a:solidFill>
                <a:schemeClr val="tx1"/>
              </a:solidFill>
              <a:latin typeface="微軟正黑體" panose="020B0604030504040204" pitchFamily="34" charset="-120"/>
              <a:ea typeface="微軟正黑體" panose="020B0604030504040204" pitchFamily="34" charset="-120"/>
            </a:endParaRPr>
          </a:p>
          <a:p>
            <a:pPr marL="1887538" algn="l" fontAlgn="auto">
              <a:spcAft>
                <a:spcPts val="0"/>
              </a:spcAft>
            </a:pPr>
            <a:r>
              <a:rPr kumimoji="0" lang="zh-TW" altLang="zh-TW" dirty="0" smtClean="0">
                <a:solidFill>
                  <a:schemeClr val="tx1"/>
                </a:solidFill>
                <a:latin typeface="微軟正黑體" panose="020B0604030504040204" pitchFamily="34" charset="-120"/>
                <a:ea typeface="微軟正黑體" panose="020B0604030504040204" pitchFamily="34" charset="-120"/>
              </a:rPr>
              <a:t>成，以及包含畢業生職涯發展及互動關係人意見等其他面向與對象之評估。</a:t>
            </a:r>
          </a:p>
          <a:p>
            <a:pPr marL="174625" indent="-174625" algn="l" fontAlgn="auto">
              <a:spcAft>
                <a:spcPts val="0"/>
              </a:spcAft>
              <a:buFont typeface="Arial" panose="020B0604020202020204" pitchFamily="34" charset="0"/>
              <a:buChar char="•"/>
            </a:pPr>
            <a:r>
              <a:rPr kumimoji="0" lang="zh-TW" altLang="zh-TW" b="1" dirty="0" smtClean="0">
                <a:solidFill>
                  <a:schemeClr val="tx1"/>
                </a:solidFill>
                <a:latin typeface="微軟正黑體" panose="020B0604030504040204" pitchFamily="34" charset="-120"/>
                <a:ea typeface="微軟正黑體" panose="020B0604030504040204" pitchFamily="34" charset="-120"/>
              </a:rPr>
              <a:t>應用或創新</a:t>
            </a:r>
            <a:r>
              <a:rPr kumimoji="0" lang="zh-TW" altLang="zh-TW" dirty="0" smtClean="0">
                <a:solidFill>
                  <a:schemeClr val="tx1"/>
                </a:solidFill>
                <a:latin typeface="微軟正黑體" panose="020B0604030504040204" pitchFamily="34" charset="-120"/>
                <a:ea typeface="微軟正黑體" panose="020B0604030504040204" pitchFamily="34" charset="-120"/>
              </a:rPr>
              <a:t>：重構或改良後之教材表述、引導學習之方</a:t>
            </a:r>
            <a:endParaRPr kumimoji="0" lang="en-US" altLang="zh-TW" dirty="0" smtClean="0">
              <a:solidFill>
                <a:schemeClr val="tx1"/>
              </a:solidFill>
              <a:latin typeface="微軟正黑體" panose="020B0604030504040204" pitchFamily="34" charset="-120"/>
              <a:ea typeface="微軟正黑體" panose="020B0604030504040204" pitchFamily="34" charset="-120"/>
            </a:endParaRPr>
          </a:p>
          <a:p>
            <a:pPr marL="1800225" algn="l" fontAlgn="auto">
              <a:spcAft>
                <a:spcPts val="0"/>
              </a:spcAft>
            </a:pPr>
            <a:r>
              <a:rPr kumimoji="0" lang="zh-TW" altLang="zh-TW" dirty="0" smtClean="0">
                <a:solidFill>
                  <a:schemeClr val="tx1"/>
                </a:solidFill>
                <a:latin typeface="微軟正黑體" panose="020B0604030504040204" pitchFamily="34" charset="-120"/>
                <a:ea typeface="微軟正黑體" panose="020B0604030504040204" pitchFamily="34" charset="-120"/>
              </a:rPr>
              <a:t>式及其他有助提升學習成效之教學策略改良與創新。</a:t>
            </a:r>
            <a:endParaRPr kumimoji="0"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pPr>
              <a:defRPr/>
            </a:pPr>
            <a:fld id="{F4E57BBC-9003-4519-8174-1434CED4F41A}" type="slidenum">
              <a:rPr lang="zh-TW" altLang="en-US" smtClean="0"/>
              <a:pPr>
                <a:defRPr/>
              </a:pPr>
              <a:t>59</a:t>
            </a:fld>
            <a:endParaRPr lang="zh-TW" altLang="en-US"/>
          </a:p>
        </p:txBody>
      </p:sp>
    </p:spTree>
    <p:extLst>
      <p:ext uri="{BB962C8B-B14F-4D97-AF65-F5344CB8AC3E}">
        <p14:creationId xmlns:p14="http://schemas.microsoft.com/office/powerpoint/2010/main" xmlns="" val="41375116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611560" y="583726"/>
            <a:ext cx="8229600" cy="8290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kumimoji="0" lang="zh-TW" altLang="en-US" sz="4000" dirty="0" smtClean="0">
                <a:solidFill>
                  <a:srgbClr val="C00000"/>
                </a:solidFill>
                <a:latin typeface="微軟正黑體" panose="020B0604030504040204" pitchFamily="34" charset="-120"/>
                <a:ea typeface="微軟正黑體" panose="020B0604030504040204" pitchFamily="34" charset="-120"/>
              </a:rPr>
              <a:t>玄奘大學教學升等的教育效益</a:t>
            </a:r>
            <a:endParaRPr kumimoji="0" lang="zh-TW" altLang="en-US" sz="4000" dirty="0">
              <a:solidFill>
                <a:srgbClr val="C00000"/>
              </a:solidFill>
              <a:latin typeface="微軟正黑體" panose="020B0604030504040204" pitchFamily="34" charset="-120"/>
              <a:ea typeface="微軟正黑體" panose="020B0604030504040204" pitchFamily="34" charset="-120"/>
            </a:endParaRPr>
          </a:p>
        </p:txBody>
      </p:sp>
      <p:graphicFrame>
        <p:nvGraphicFramePr>
          <p:cNvPr id="3" name="內容版面配置區 4"/>
          <p:cNvGraphicFramePr>
            <a:graphicFrameLocks/>
          </p:cNvGraphicFramePr>
          <p:nvPr>
            <p:extLst>
              <p:ext uri="{D42A27DB-BD31-4B8C-83A1-F6EECF244321}">
                <p14:modId xmlns:p14="http://schemas.microsoft.com/office/powerpoint/2010/main" xmlns="" val="3437498688"/>
              </p:ext>
            </p:extLst>
          </p:nvPr>
        </p:nvGraphicFramePr>
        <p:xfrm>
          <a:off x="1547664" y="1700808"/>
          <a:ext cx="6264696"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pPr>
              <a:defRPr/>
            </a:pPr>
            <a:fld id="{F4E57BBC-9003-4519-8174-1434CED4F41A}" type="slidenum">
              <a:rPr lang="zh-TW" altLang="en-US" smtClean="0"/>
              <a:pPr>
                <a:defRPr/>
              </a:pPr>
              <a:t>6</a:t>
            </a:fld>
            <a:endParaRPr lang="zh-TW" altLang="en-US"/>
          </a:p>
        </p:txBody>
      </p:sp>
    </p:spTree>
    <p:extLst>
      <p:ext uri="{BB962C8B-B14F-4D97-AF65-F5344CB8AC3E}">
        <p14:creationId xmlns:p14="http://schemas.microsoft.com/office/powerpoint/2010/main" xmlns="" val="16899860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txBox="1">
            <a:spLocks/>
          </p:cNvSpPr>
          <p:nvPr/>
        </p:nvSpPr>
        <p:spPr>
          <a:xfrm>
            <a:off x="457200" y="704088"/>
            <a:ext cx="8229600" cy="7086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kumimoji="0" lang="zh-TW" altLang="en-US" sz="4000" dirty="0">
                <a:solidFill>
                  <a:srgbClr val="C00000"/>
                </a:solidFill>
                <a:latin typeface="微軟正黑體" panose="020B0604030504040204" pitchFamily="34" charset="-120"/>
                <a:ea typeface="微軟正黑體" panose="020B0604030504040204" pitchFamily="34" charset="-120"/>
              </a:rPr>
              <a:t>單</a:t>
            </a:r>
            <a:r>
              <a:rPr kumimoji="0" lang="zh-TW" altLang="en-US" sz="4000" dirty="0" smtClean="0">
                <a:solidFill>
                  <a:srgbClr val="C00000"/>
                </a:solidFill>
                <a:latin typeface="微軟正黑體" panose="020B0604030504040204" pitchFamily="34" charset="-120"/>
                <a:ea typeface="微軟正黑體" panose="020B0604030504040204" pitchFamily="34" charset="-120"/>
              </a:rPr>
              <a:t>案</a:t>
            </a:r>
            <a:r>
              <a:rPr kumimoji="0" lang="zh-TW" altLang="en-US" sz="4000" dirty="0">
                <a:solidFill>
                  <a:srgbClr val="C00000"/>
                </a:solidFill>
                <a:latin typeface="微軟正黑體" panose="020B0604030504040204" pitchFamily="34" charset="-120"/>
                <a:ea typeface="微軟正黑體" panose="020B0604030504040204" pitchFamily="34" charset="-120"/>
              </a:rPr>
              <a:t>類教學</a:t>
            </a:r>
            <a:r>
              <a:rPr kumimoji="0" lang="zh-TW" altLang="en-US" sz="4000" dirty="0" smtClean="0">
                <a:solidFill>
                  <a:srgbClr val="C00000"/>
                </a:solidFill>
                <a:latin typeface="微軟正黑體" panose="020B0604030504040204" pitchFamily="34" charset="-120"/>
                <a:ea typeface="微軟正黑體" panose="020B0604030504040204" pitchFamily="34" charset="-120"/>
              </a:rPr>
              <a:t>升等著作呈現項目</a:t>
            </a:r>
            <a:endParaRPr kumimoji="0" lang="zh-TW" altLang="en-US" sz="4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p:cNvSpPr txBox="1">
            <a:spLocks/>
          </p:cNvSpPr>
          <p:nvPr/>
        </p:nvSpPr>
        <p:spPr>
          <a:xfrm>
            <a:off x="457200" y="1916832"/>
            <a:ext cx="8229600" cy="3888432"/>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63538" lvl="0" indent="-363538" algn="l" fontAlgn="b">
              <a:buFont typeface="Wingdings" panose="05000000000000000000" pitchFamily="2" charset="2"/>
              <a:buChar char="l"/>
            </a:pPr>
            <a:r>
              <a:rPr lang="zh-TW" altLang="en-US" dirty="0" smtClean="0">
                <a:solidFill>
                  <a:srgbClr val="7030A0"/>
                </a:solidFill>
                <a:latin typeface="微軟正黑體" panose="020B0604030504040204" pitchFamily="34" charset="-120"/>
                <a:ea typeface="微軟正黑體" panose="020B0604030504040204" pitchFamily="34" charset="-120"/>
              </a:rPr>
              <a:t>教材與學習瓶頸分析</a:t>
            </a:r>
            <a:endParaRPr lang="en-US" altLang="zh-TW" dirty="0" smtClean="0">
              <a:solidFill>
                <a:srgbClr val="7030A0"/>
              </a:solidFill>
              <a:latin typeface="微軟正黑體" panose="020B0604030504040204" pitchFamily="34" charset="-120"/>
              <a:ea typeface="微軟正黑體" panose="020B0604030504040204" pitchFamily="34" charset="-120"/>
            </a:endParaRPr>
          </a:p>
          <a:p>
            <a:pPr marL="363538" lvl="0" indent="-363538" algn="l" fontAlgn="b">
              <a:buFont typeface="Wingdings" panose="05000000000000000000" pitchFamily="2" charset="2"/>
              <a:buChar char="l"/>
            </a:pPr>
            <a:r>
              <a:rPr lang="zh-TW" altLang="en-US" dirty="0" smtClean="0">
                <a:solidFill>
                  <a:schemeClr val="tx1"/>
                </a:solidFill>
                <a:latin typeface="微軟正黑體" panose="020B0604030504040204" pitchFamily="34" charset="-120"/>
                <a:ea typeface="微軟正黑體" panose="020B0604030504040204" pitchFamily="34" charset="-120"/>
              </a:rPr>
              <a:t>教學方案</a:t>
            </a:r>
            <a:r>
              <a:rPr lang="en-US" altLang="zh-TW" dirty="0" smtClean="0">
                <a:solidFill>
                  <a:schemeClr val="tx1"/>
                </a:solidFill>
                <a:latin typeface="微軟正黑體" panose="020B0604030504040204" pitchFamily="34" charset="-120"/>
                <a:ea typeface="微軟正黑體" panose="020B0604030504040204" pitchFamily="34" charset="-120"/>
              </a:rPr>
              <a:t>/</a:t>
            </a:r>
            <a:r>
              <a:rPr lang="zh-TW" altLang="en-US" dirty="0" smtClean="0">
                <a:solidFill>
                  <a:schemeClr val="tx1"/>
                </a:solidFill>
                <a:latin typeface="微軟正黑體" panose="020B0604030504040204" pitchFamily="34" charset="-120"/>
                <a:ea typeface="微軟正黑體" panose="020B0604030504040204" pitchFamily="34" charset="-120"/>
              </a:rPr>
              <a:t>實驗</a:t>
            </a:r>
            <a:endParaRPr lang="en-US" altLang="zh-TW" dirty="0" smtClean="0">
              <a:solidFill>
                <a:schemeClr val="tx1"/>
              </a:solidFill>
              <a:latin typeface="微軟正黑體" panose="020B0604030504040204" pitchFamily="34" charset="-120"/>
              <a:ea typeface="微軟正黑體" panose="020B0604030504040204" pitchFamily="34" charset="-120"/>
            </a:endParaRPr>
          </a:p>
          <a:p>
            <a:pPr marL="711200" indent="-347663" algn="l" fontAlgn="b">
              <a:buSzPct val="64000"/>
              <a:buFont typeface="Wingdings" panose="05000000000000000000" pitchFamily="2" charset="2"/>
              <a:buChar char="u"/>
            </a:pPr>
            <a:r>
              <a:rPr kumimoji="0" lang="zh-TW" altLang="en-US" dirty="0" smtClean="0">
                <a:solidFill>
                  <a:schemeClr val="tx1"/>
                </a:solidFill>
                <a:latin typeface="微軟正黑體" panose="020B0604030504040204" pitchFamily="34" charset="-120"/>
                <a:ea typeface="微軟正黑體" panose="020B0604030504040204" pitchFamily="34" charset="-120"/>
              </a:rPr>
              <a:t>教學</a:t>
            </a:r>
            <a:r>
              <a:rPr kumimoji="0" lang="zh-TW" altLang="en-US" dirty="0">
                <a:solidFill>
                  <a:schemeClr val="tx1"/>
                </a:solidFill>
                <a:latin typeface="微軟正黑體" panose="020B0604030504040204" pitchFamily="34" charset="-120"/>
                <a:ea typeface="微軟正黑體" panose="020B0604030504040204" pitchFamily="34" charset="-120"/>
              </a:rPr>
              <a:t>設計與</a:t>
            </a:r>
            <a:r>
              <a:rPr kumimoji="0" lang="zh-TW" altLang="en-US" dirty="0" smtClean="0">
                <a:solidFill>
                  <a:schemeClr val="tx1"/>
                </a:solidFill>
                <a:latin typeface="微軟正黑體" panose="020B0604030504040204" pitchFamily="34" charset="-120"/>
                <a:ea typeface="微軟正黑體" panose="020B0604030504040204" pitchFamily="34" charset="-120"/>
              </a:rPr>
              <a:t>策略</a:t>
            </a:r>
            <a:endParaRPr kumimoji="0" lang="en-US" altLang="zh-TW" dirty="0" smtClean="0">
              <a:solidFill>
                <a:schemeClr val="tx1"/>
              </a:solidFill>
              <a:latin typeface="微軟正黑體" panose="020B0604030504040204" pitchFamily="34" charset="-120"/>
              <a:ea typeface="微軟正黑體" panose="020B0604030504040204" pitchFamily="34" charset="-120"/>
            </a:endParaRPr>
          </a:p>
          <a:p>
            <a:pPr marL="711200" lvl="0" indent="-347663" algn="l" fontAlgn="b">
              <a:buSzPct val="64000"/>
              <a:buFont typeface="Wingdings" panose="05000000000000000000" pitchFamily="2" charset="2"/>
              <a:buChar char="u"/>
            </a:pPr>
            <a:r>
              <a:rPr lang="zh-TW" altLang="en-US" dirty="0" smtClean="0">
                <a:solidFill>
                  <a:srgbClr val="7030A0"/>
                </a:solidFill>
                <a:latin typeface="微軟正黑體" panose="020B0604030504040204" pitchFamily="34" charset="-120"/>
                <a:ea typeface="微軟正黑體" panose="020B0604030504040204" pitchFamily="34" charset="-120"/>
              </a:rPr>
              <a:t>具新內涵引入</a:t>
            </a:r>
            <a:r>
              <a:rPr lang="zh-TW" altLang="en-US" dirty="0">
                <a:solidFill>
                  <a:srgbClr val="7030A0"/>
                </a:solidFill>
                <a:latin typeface="微軟正黑體" panose="020B0604030504040204" pitchFamily="34" charset="-120"/>
                <a:ea typeface="微軟正黑體" panose="020B0604030504040204" pitchFamily="34" charset="-120"/>
              </a:rPr>
              <a:t>之</a:t>
            </a:r>
            <a:r>
              <a:rPr lang="zh-TW" altLang="en-US" dirty="0" smtClean="0">
                <a:solidFill>
                  <a:srgbClr val="7030A0"/>
                </a:solidFill>
                <a:latin typeface="微軟正黑體" panose="020B0604030504040204" pitchFamily="34" charset="-120"/>
                <a:ea typeface="微軟正黑體" panose="020B0604030504040204" pitchFamily="34" charset="-120"/>
              </a:rPr>
              <a:t>教材</a:t>
            </a:r>
            <a:r>
              <a:rPr lang="zh-TW" altLang="en-US" dirty="0">
                <a:solidFill>
                  <a:srgbClr val="7030A0"/>
                </a:solidFill>
                <a:latin typeface="微軟正黑體" panose="020B0604030504040204" pitchFamily="34" charset="-120"/>
                <a:ea typeface="微軟正黑體" panose="020B0604030504040204" pitchFamily="34" charset="-120"/>
              </a:rPr>
              <a:t>組構</a:t>
            </a:r>
            <a:r>
              <a:rPr lang="en-US" altLang="zh-TW" dirty="0">
                <a:solidFill>
                  <a:srgbClr val="7030A0"/>
                </a:solidFill>
                <a:latin typeface="微軟正黑體" panose="020B0604030504040204" pitchFamily="34" charset="-120"/>
                <a:ea typeface="微軟正黑體" panose="020B0604030504040204" pitchFamily="34" charset="-120"/>
              </a:rPr>
              <a:t>/</a:t>
            </a:r>
            <a:r>
              <a:rPr lang="zh-TW" altLang="en-US" dirty="0">
                <a:solidFill>
                  <a:srgbClr val="7030A0"/>
                </a:solidFill>
                <a:latin typeface="微軟正黑體" panose="020B0604030504040204" pitchFamily="34" charset="-120"/>
                <a:ea typeface="微軟正黑體" panose="020B0604030504040204" pitchFamily="34" charset="-120"/>
              </a:rPr>
              <a:t>媒體</a:t>
            </a:r>
            <a:r>
              <a:rPr lang="zh-TW" altLang="en-US" dirty="0" smtClean="0">
                <a:solidFill>
                  <a:srgbClr val="7030A0"/>
                </a:solidFill>
                <a:latin typeface="微軟正黑體" panose="020B0604030504040204" pitchFamily="34" charset="-120"/>
                <a:ea typeface="微軟正黑體" panose="020B0604030504040204" pitchFamily="34" charset="-120"/>
              </a:rPr>
              <a:t>設計成品</a:t>
            </a:r>
            <a:endParaRPr lang="en-US" altLang="zh-TW" dirty="0">
              <a:solidFill>
                <a:srgbClr val="7030A0"/>
              </a:solidFill>
              <a:latin typeface="微軟正黑體" panose="020B0604030504040204" pitchFamily="34" charset="-120"/>
              <a:ea typeface="微軟正黑體" panose="020B0604030504040204" pitchFamily="34" charset="-120"/>
            </a:endParaRPr>
          </a:p>
          <a:p>
            <a:pPr marL="711200" indent="-347663" algn="l" fontAlgn="b">
              <a:buSzPct val="64000"/>
              <a:buFont typeface="Wingdings" panose="05000000000000000000" pitchFamily="2" charset="2"/>
              <a:buChar char="u"/>
            </a:pPr>
            <a:r>
              <a:rPr kumimoji="0" lang="zh-TW" altLang="en-US" dirty="0" smtClean="0">
                <a:solidFill>
                  <a:schemeClr val="tx1"/>
                </a:solidFill>
                <a:latin typeface="微軟正黑體" panose="020B0604030504040204" pitchFamily="34" charset="-120"/>
                <a:ea typeface="微軟正黑體" panose="020B0604030504040204" pitchFamily="34" charset="-120"/>
              </a:rPr>
              <a:t>教學過程</a:t>
            </a:r>
            <a:endParaRPr lang="en-US" altLang="zh-TW" dirty="0" smtClean="0">
              <a:solidFill>
                <a:schemeClr val="tx1"/>
              </a:solidFill>
              <a:latin typeface="微軟正黑體" panose="020B0604030504040204" pitchFamily="34" charset="-120"/>
              <a:ea typeface="微軟正黑體" panose="020B0604030504040204" pitchFamily="34" charset="-120"/>
            </a:endParaRPr>
          </a:p>
          <a:p>
            <a:pPr marL="711200" lvl="0" indent="-347663" algn="l" fontAlgn="b">
              <a:buSzPct val="64000"/>
              <a:buFont typeface="Wingdings" panose="05000000000000000000" pitchFamily="2" charset="2"/>
              <a:buChar char="u"/>
            </a:pPr>
            <a:r>
              <a:rPr lang="zh-TW" altLang="en-US" dirty="0" smtClean="0">
                <a:solidFill>
                  <a:schemeClr val="tx1"/>
                </a:solidFill>
                <a:latin typeface="微軟正黑體" panose="020B0604030504040204" pitchFamily="34" charset="-120"/>
                <a:ea typeface="微軟正黑體" panose="020B0604030504040204" pitchFamily="34" charset="-120"/>
              </a:rPr>
              <a:t>學習</a:t>
            </a:r>
            <a:r>
              <a:rPr lang="zh-TW" altLang="en-US" dirty="0">
                <a:solidFill>
                  <a:schemeClr val="tx1"/>
                </a:solidFill>
                <a:latin typeface="微軟正黑體" panose="020B0604030504040204" pitchFamily="34" charset="-120"/>
                <a:ea typeface="微軟正黑體" panose="020B0604030504040204" pitchFamily="34" charset="-120"/>
              </a:rPr>
              <a:t>評量</a:t>
            </a:r>
            <a:endParaRPr lang="en-US" altLang="zh-TW" dirty="0">
              <a:solidFill>
                <a:schemeClr val="tx1"/>
              </a:solidFill>
              <a:latin typeface="微軟正黑體" panose="020B0604030504040204" pitchFamily="34" charset="-120"/>
              <a:ea typeface="微軟正黑體" panose="020B0604030504040204" pitchFamily="34" charset="-120"/>
            </a:endParaRPr>
          </a:p>
          <a:p>
            <a:pPr marL="457200" lvl="0" indent="-457200" algn="l" fontAlgn="b">
              <a:buSzPct val="100000"/>
              <a:buFont typeface="Wingdings" panose="05000000000000000000" pitchFamily="2" charset="2"/>
              <a:buChar char="l"/>
            </a:pPr>
            <a:r>
              <a:rPr lang="zh-TW" altLang="en-US" dirty="0" smtClean="0">
                <a:solidFill>
                  <a:srgbClr val="7030A0"/>
                </a:solidFill>
                <a:latin typeface="微軟正黑體" panose="020B0604030504040204" pitchFamily="34" charset="-120"/>
                <a:ea typeface="微軟正黑體" panose="020B0604030504040204" pitchFamily="34" charset="-120"/>
              </a:rPr>
              <a:t>學習成效評估</a:t>
            </a:r>
            <a:endParaRPr lang="en-US" altLang="zh-TW" dirty="0" smtClean="0">
              <a:solidFill>
                <a:srgbClr val="7030A0"/>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pPr>
              <a:defRPr/>
            </a:pPr>
            <a:fld id="{F4E57BBC-9003-4519-8174-1434CED4F41A}" type="slidenum">
              <a:rPr lang="zh-TW" altLang="en-US" smtClean="0"/>
              <a:pPr>
                <a:defRPr/>
              </a:pPr>
              <a:t>60</a:t>
            </a:fld>
            <a:endParaRPr lang="zh-TW" altLang="en-US"/>
          </a:p>
        </p:txBody>
      </p:sp>
    </p:spTree>
    <p:extLst>
      <p:ext uri="{BB962C8B-B14F-4D97-AF65-F5344CB8AC3E}">
        <p14:creationId xmlns:p14="http://schemas.microsoft.com/office/powerpoint/2010/main" xmlns="" val="417609170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467544" y="548680"/>
            <a:ext cx="8229600" cy="1152128"/>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kumimoji="0" lang="zh-TW" altLang="zh-TW" sz="3100" dirty="0" smtClean="0">
                <a:solidFill>
                  <a:srgbClr val="C00000"/>
                </a:solidFill>
                <a:latin typeface="微軟正黑體" panose="020B0604030504040204" pitchFamily="34" charset="-120"/>
                <a:ea typeface="微軟正黑體" panose="020B0604030504040204" pitchFamily="34" charset="-120"/>
              </a:rPr>
              <a:t>七年內及前一等級至本次申請等級間個人</a:t>
            </a:r>
            <a:r>
              <a:rPr kumimoji="0" lang="en-US" altLang="zh-TW" sz="3100" dirty="0" smtClean="0">
                <a:solidFill>
                  <a:srgbClr val="C00000"/>
                </a:solidFill>
                <a:latin typeface="微軟正黑體" panose="020B0604030504040204" pitchFamily="34" charset="-120"/>
                <a:ea typeface="微軟正黑體" panose="020B0604030504040204" pitchFamily="34" charset="-120"/>
              </a:rPr>
              <a:t/>
            </a:r>
            <a:br>
              <a:rPr kumimoji="0" lang="en-US" altLang="zh-TW" sz="3100" dirty="0" smtClean="0">
                <a:solidFill>
                  <a:srgbClr val="C00000"/>
                </a:solidFill>
                <a:latin typeface="微軟正黑體" panose="020B0604030504040204" pitchFamily="34" charset="-120"/>
                <a:ea typeface="微軟正黑體" panose="020B0604030504040204" pitchFamily="34" charset="-120"/>
              </a:rPr>
            </a:br>
            <a:r>
              <a:rPr kumimoji="0" lang="zh-TW" altLang="zh-TW" b="1" dirty="0" smtClean="0">
                <a:solidFill>
                  <a:srgbClr val="C00000"/>
                </a:solidFill>
                <a:latin typeface="微軟正黑體" panose="020B0604030504040204" pitchFamily="34" charset="-120"/>
                <a:ea typeface="微軟正黑體" panose="020B0604030504040204" pitchFamily="34" charset="-120"/>
              </a:rPr>
              <a:t>教學發展</a:t>
            </a:r>
            <a:r>
              <a:rPr kumimoji="0" lang="zh-TW" altLang="zh-TW" dirty="0" smtClean="0">
                <a:solidFill>
                  <a:srgbClr val="C00000"/>
                </a:solidFill>
                <a:latin typeface="微軟正黑體" panose="020B0604030504040204" pitchFamily="34" charset="-120"/>
                <a:ea typeface="微軟正黑體" panose="020B0604030504040204" pitchFamily="34" charset="-120"/>
              </a:rPr>
              <a:t>之整體成效</a:t>
            </a:r>
            <a:endParaRPr kumimoji="0" lang="zh-TW" altLang="en-US"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p:cNvSpPr txBox="1">
            <a:spLocks/>
          </p:cNvSpPr>
          <p:nvPr/>
        </p:nvSpPr>
        <p:spPr>
          <a:xfrm>
            <a:off x="467544" y="2060848"/>
            <a:ext cx="8496944" cy="403244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61950" indent="-361950" algn="l" fontAlgn="auto">
              <a:spcAft>
                <a:spcPts val="0"/>
              </a:spcAft>
              <a:buSzPct val="80000"/>
              <a:buFont typeface="Wingdings" panose="05000000000000000000" pitchFamily="2" charset="2"/>
              <a:buChar char="l"/>
            </a:pPr>
            <a:r>
              <a:rPr kumimoji="0" lang="zh-TW" altLang="en-US" sz="2800" b="1" dirty="0" smtClean="0">
                <a:solidFill>
                  <a:srgbClr val="7030A0"/>
                </a:solidFill>
                <a:latin typeface="微軟正黑體" panose="020B0604030504040204" pitchFamily="34" charset="-120"/>
                <a:ea typeface="微軟正黑體" panose="020B0604030504040204" pitchFamily="34" charset="-120"/>
              </a:rPr>
              <a:t>教師</a:t>
            </a:r>
            <a:r>
              <a:rPr kumimoji="0" lang="en-US" altLang="zh-TW" sz="2800" b="1" dirty="0" smtClean="0">
                <a:solidFill>
                  <a:srgbClr val="7030A0"/>
                </a:solidFill>
                <a:latin typeface="微軟正黑體" panose="020B0604030504040204" pitchFamily="34" charset="-120"/>
                <a:ea typeface="微軟正黑體" panose="020B0604030504040204" pitchFamily="34" charset="-120"/>
              </a:rPr>
              <a:t>(</a:t>
            </a:r>
            <a:r>
              <a:rPr kumimoji="0" lang="zh-TW" altLang="en-US" sz="2800" b="1" dirty="0" smtClean="0">
                <a:solidFill>
                  <a:srgbClr val="7030A0"/>
                </a:solidFill>
                <a:latin typeface="微軟正黑體" panose="020B0604030504040204" pitchFamily="34" charset="-120"/>
                <a:ea typeface="微軟正黑體" panose="020B0604030504040204" pitchFamily="34" charset="-120"/>
              </a:rPr>
              <a:t>歷年</a:t>
            </a:r>
            <a:r>
              <a:rPr kumimoji="0" lang="en-US" altLang="zh-TW" sz="2800" b="1" dirty="0" smtClean="0">
                <a:solidFill>
                  <a:srgbClr val="7030A0"/>
                </a:solidFill>
                <a:latin typeface="微軟正黑體" panose="020B0604030504040204" pitchFamily="34" charset="-120"/>
                <a:ea typeface="微軟正黑體" panose="020B0604030504040204" pitchFamily="34" charset="-120"/>
              </a:rPr>
              <a:t>)</a:t>
            </a:r>
            <a:r>
              <a:rPr kumimoji="0" lang="zh-TW" altLang="en-US" sz="2800" b="1" dirty="0" smtClean="0">
                <a:solidFill>
                  <a:srgbClr val="7030A0"/>
                </a:solidFill>
                <a:latin typeface="微軟正黑體" panose="020B0604030504040204" pitchFamily="34" charset="-120"/>
                <a:ea typeface="微軟正黑體" panose="020B0604030504040204" pitchFamily="34" charset="-120"/>
              </a:rPr>
              <a:t>教學成效報告</a:t>
            </a:r>
            <a:r>
              <a:rPr kumimoji="0" lang="en-US" altLang="zh-TW" sz="2800" b="1" dirty="0" smtClean="0">
                <a:solidFill>
                  <a:srgbClr val="7030A0"/>
                </a:solidFill>
                <a:latin typeface="微軟正黑體" panose="020B0604030504040204" pitchFamily="34" charset="-120"/>
                <a:ea typeface="微軟正黑體" panose="020B0604030504040204" pitchFamily="34" charset="-120"/>
              </a:rPr>
              <a:t>/</a:t>
            </a:r>
            <a:r>
              <a:rPr kumimoji="0" lang="zh-TW" altLang="en-US" sz="2800" b="1" dirty="0" smtClean="0">
                <a:solidFill>
                  <a:srgbClr val="7030A0"/>
                </a:solidFill>
                <a:latin typeface="微軟正黑體" panose="020B0604030504040204" pitchFamily="34" charset="-120"/>
                <a:ea typeface="微軟正黑體" panose="020B0604030504040204" pitchFamily="34" charset="-120"/>
              </a:rPr>
              <a:t>教師評鑑佐證資料彙整</a:t>
            </a:r>
            <a:r>
              <a:rPr kumimoji="0" lang="en-US" altLang="zh-TW" sz="2800" b="1" dirty="0" smtClean="0">
                <a:solidFill>
                  <a:srgbClr val="7030A0"/>
                </a:solidFill>
                <a:latin typeface="微軟正黑體" panose="020B0604030504040204" pitchFamily="34" charset="-120"/>
                <a:ea typeface="微軟正黑體" panose="020B0604030504040204" pitchFamily="34" charset="-120"/>
              </a:rPr>
              <a:t>:</a:t>
            </a:r>
          </a:p>
          <a:p>
            <a:pPr marL="361950" algn="l" fontAlgn="auto">
              <a:spcAft>
                <a:spcPts val="0"/>
              </a:spcAft>
            </a:pPr>
            <a:r>
              <a:rPr lang="zh-TW" altLang="zh-TW" sz="2800" dirty="0" smtClean="0">
                <a:solidFill>
                  <a:schemeClr val="tx1"/>
                </a:solidFill>
              </a:rPr>
              <a:t>包含</a:t>
            </a:r>
            <a:r>
              <a:rPr kumimoji="0" lang="zh-TW" altLang="en-US" sz="2800" dirty="0" smtClean="0">
                <a:solidFill>
                  <a:schemeClr val="tx1"/>
                </a:solidFill>
                <a:latin typeface="新細明體"/>
                <a:ea typeface="新細明體"/>
              </a:rPr>
              <a:t>：</a:t>
            </a:r>
            <a:r>
              <a:rPr lang="zh-TW" altLang="zh-TW" sz="2800" dirty="0" smtClean="0">
                <a:solidFill>
                  <a:schemeClr val="tx1"/>
                </a:solidFill>
              </a:rPr>
              <a:t>教師</a:t>
            </a:r>
            <a:r>
              <a:rPr lang="zh-TW" altLang="zh-TW" sz="2800" dirty="0">
                <a:solidFill>
                  <a:schemeClr val="tx1"/>
                </a:solidFill>
              </a:rPr>
              <a:t>教學計畫、學生生涯發展及輔導實績、學生學習成效評估及教學貢獻、教學獎項，以及其他足以展現教學貢獻之</a:t>
            </a:r>
            <a:r>
              <a:rPr lang="zh-TW" altLang="zh-TW" sz="2800" dirty="0" smtClean="0">
                <a:solidFill>
                  <a:schemeClr val="tx1"/>
                </a:solidFill>
              </a:rPr>
              <a:t>文件</a:t>
            </a:r>
            <a:endParaRPr lang="en-US" altLang="zh-TW" sz="2800" dirty="0" smtClean="0">
              <a:solidFill>
                <a:schemeClr val="tx1"/>
              </a:solidFill>
            </a:endParaRPr>
          </a:p>
          <a:p>
            <a:pPr marL="361950" algn="l" fontAlgn="auto">
              <a:spcAft>
                <a:spcPts val="0"/>
              </a:spcAft>
            </a:pPr>
            <a:endParaRPr lang="en-US" altLang="zh-TW" sz="2800" dirty="0" smtClean="0">
              <a:solidFill>
                <a:schemeClr val="tx1"/>
              </a:solidFill>
            </a:endParaRPr>
          </a:p>
          <a:p>
            <a:pPr marL="361950" indent="-361950" algn="l" fontAlgn="auto">
              <a:spcAft>
                <a:spcPts val="0"/>
              </a:spcAft>
              <a:buSzPct val="80000"/>
              <a:buFont typeface="Wingdings" panose="05000000000000000000" pitchFamily="2" charset="2"/>
              <a:buChar char="l"/>
            </a:pPr>
            <a:r>
              <a:rPr kumimoji="0" lang="zh-TW" altLang="zh-TW" sz="2800" b="1" dirty="0" smtClean="0">
                <a:solidFill>
                  <a:srgbClr val="7030A0"/>
                </a:solidFill>
                <a:latin typeface="微軟正黑體" panose="020B0604030504040204" pitchFamily="34" charset="-120"/>
                <a:ea typeface="微軟正黑體" panose="020B0604030504040204" pitchFamily="34" charset="-120"/>
              </a:rPr>
              <a:t>教學</a:t>
            </a:r>
            <a:r>
              <a:rPr kumimoji="0" lang="zh-TW" altLang="en-US" sz="2800" b="1" dirty="0">
                <a:solidFill>
                  <a:srgbClr val="7030A0"/>
                </a:solidFill>
                <a:latin typeface="微軟正黑體" panose="020B0604030504040204" pitchFamily="34" charset="-120"/>
                <a:ea typeface="微軟正黑體" panose="020B0604030504040204" pitchFamily="34" charset="-120"/>
              </a:rPr>
              <a:t>實務</a:t>
            </a:r>
            <a:r>
              <a:rPr kumimoji="0" lang="zh-TW" altLang="zh-TW" sz="2800" b="1" dirty="0" smtClean="0">
                <a:solidFill>
                  <a:srgbClr val="7030A0"/>
                </a:solidFill>
                <a:latin typeface="微軟正黑體" panose="020B0604030504040204" pitchFamily="34" charset="-120"/>
                <a:ea typeface="微軟正黑體" panose="020B0604030504040204" pitchFamily="34" charset="-120"/>
              </a:rPr>
              <a:t>研究</a:t>
            </a:r>
            <a:r>
              <a:rPr kumimoji="0" lang="zh-TW" altLang="zh-TW" sz="2800" b="1" dirty="0">
                <a:solidFill>
                  <a:srgbClr val="7030A0"/>
                </a:solidFill>
                <a:latin typeface="微軟正黑體" panose="020B0604030504040204" pitchFamily="34" charset="-120"/>
                <a:ea typeface="微軟正黑體" panose="020B0604030504040204" pitchFamily="34" charset="-120"/>
              </a:rPr>
              <a:t>發表</a:t>
            </a:r>
            <a:endParaRPr kumimoji="0" lang="en-US" altLang="zh-TW" sz="2800" b="1" dirty="0">
              <a:solidFill>
                <a:srgbClr val="7030A0"/>
              </a:solidFill>
              <a:latin typeface="微軟正黑體" panose="020B0604030504040204" pitchFamily="34" charset="-120"/>
              <a:ea typeface="微軟正黑體" panose="020B0604030504040204" pitchFamily="34" charset="-120"/>
            </a:endParaRPr>
          </a:p>
          <a:p>
            <a:pPr marL="361950" indent="-361950" algn="l" fontAlgn="auto">
              <a:spcAft>
                <a:spcPts val="0"/>
              </a:spcAft>
              <a:buSzPct val="80000"/>
              <a:buFont typeface="Wingdings" panose="05000000000000000000" pitchFamily="2" charset="2"/>
              <a:buChar char="l"/>
            </a:pPr>
            <a:r>
              <a:rPr lang="zh-TW" altLang="zh-TW" sz="2800" b="1" dirty="0">
                <a:solidFill>
                  <a:srgbClr val="7030A0"/>
                </a:solidFill>
              </a:rPr>
              <a:t>一般學術研究著作及其運用於教學之情形</a:t>
            </a:r>
            <a:endParaRPr kumimoji="0" lang="zh-TW" altLang="en-US" sz="2800" b="1" dirty="0">
              <a:solidFill>
                <a:srgbClr val="7030A0"/>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pPr>
              <a:defRPr/>
            </a:pPr>
            <a:fld id="{F4E57BBC-9003-4519-8174-1434CED4F41A}" type="slidenum">
              <a:rPr lang="zh-TW" altLang="en-US" smtClean="0"/>
              <a:pPr>
                <a:defRPr/>
              </a:pPr>
              <a:t>61</a:t>
            </a:fld>
            <a:endParaRPr lang="zh-TW" altLang="en-US"/>
          </a:p>
        </p:txBody>
      </p:sp>
    </p:spTree>
    <p:extLst>
      <p:ext uri="{BB962C8B-B14F-4D97-AF65-F5344CB8AC3E}">
        <p14:creationId xmlns:p14="http://schemas.microsoft.com/office/powerpoint/2010/main" xmlns="" val="44035949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467544" y="548680"/>
            <a:ext cx="8229600" cy="115212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endParaRPr kumimoji="0" lang="zh-TW" altLang="en-US"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p:cNvSpPr txBox="1">
            <a:spLocks/>
          </p:cNvSpPr>
          <p:nvPr/>
        </p:nvSpPr>
        <p:spPr>
          <a:xfrm>
            <a:off x="323528" y="2852936"/>
            <a:ext cx="8496944" cy="127710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pPr>
            <a:r>
              <a:rPr kumimoji="0" lang="zh-TW" altLang="en-US" sz="4800" dirty="0" smtClean="0">
                <a:solidFill>
                  <a:srgbClr val="FF0000"/>
                </a:solidFill>
                <a:latin typeface="微軟正黑體" panose="020B0604030504040204" pitchFamily="34" charset="-120"/>
                <a:ea typeface="微軟正黑體" panose="020B0604030504040204" pitchFamily="34" charset="-120"/>
              </a:rPr>
              <a:t>非著作成績審查</a:t>
            </a:r>
            <a:endParaRPr kumimoji="0" lang="zh-TW" altLang="en-US" sz="4800" dirty="0">
              <a:solidFill>
                <a:srgbClr val="FF0000"/>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pPr>
              <a:defRPr/>
            </a:pPr>
            <a:fld id="{F4E57BBC-9003-4519-8174-1434CED4F41A}" type="slidenum">
              <a:rPr lang="zh-TW" altLang="en-US" smtClean="0"/>
              <a:pPr>
                <a:defRPr/>
              </a:pPr>
              <a:t>62</a:t>
            </a:fld>
            <a:endParaRPr lang="zh-TW" altLang="en-US"/>
          </a:p>
        </p:txBody>
      </p:sp>
    </p:spTree>
    <p:extLst>
      <p:ext uri="{BB962C8B-B14F-4D97-AF65-F5344CB8AC3E}">
        <p14:creationId xmlns:p14="http://schemas.microsoft.com/office/powerpoint/2010/main" xmlns="" val="25146544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457200" y="704088"/>
            <a:ext cx="8229600" cy="9247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fontAlgn="auto">
              <a:spcAft>
                <a:spcPts val="0"/>
              </a:spcAft>
            </a:pPr>
            <a:r>
              <a:rPr kumimoji="0" lang="zh-TW" altLang="zh-TW" b="1" dirty="0" smtClean="0">
                <a:solidFill>
                  <a:srgbClr val="C00000"/>
                </a:solidFill>
                <a:latin typeface="微軟正黑體" panose="020B0604030504040204" pitchFamily="34" charset="-120"/>
                <a:ea typeface="微軟正黑體" panose="020B0604030504040204" pitchFamily="34" charset="-120"/>
              </a:rPr>
              <a:t>各</a:t>
            </a:r>
            <a:r>
              <a:rPr kumimoji="0" lang="zh-TW" altLang="zh-TW" b="1" dirty="0">
                <a:solidFill>
                  <a:srgbClr val="C00000"/>
                </a:solidFill>
                <a:latin typeface="微軟正黑體" panose="020B0604030504040204" pitchFamily="34" charset="-120"/>
                <a:ea typeface="微軟正黑體" panose="020B0604030504040204" pitchFamily="34" charset="-120"/>
              </a:rPr>
              <a:t>級教評會權責</a:t>
            </a:r>
            <a:r>
              <a:rPr kumimoji="0" lang="zh-TW" altLang="zh-TW" b="1" dirty="0" smtClean="0">
                <a:solidFill>
                  <a:srgbClr val="C00000"/>
                </a:solidFill>
                <a:latin typeface="微軟正黑體" panose="020B0604030504040204" pitchFamily="34" charset="-120"/>
                <a:ea typeface="微軟正黑體" panose="020B0604030504040204" pitchFamily="34" charset="-120"/>
              </a:rPr>
              <a:t>分工</a:t>
            </a:r>
            <a:endParaRPr kumimoji="0" lang="zh-TW" altLang="en-US" b="1"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p:cNvSpPr txBox="1">
            <a:spLocks/>
          </p:cNvSpPr>
          <p:nvPr/>
        </p:nvSpPr>
        <p:spPr>
          <a:xfrm>
            <a:off x="457200" y="1935480"/>
            <a:ext cx="8579296" cy="4389120"/>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61950" indent="-361950" algn="l">
              <a:buFont typeface="Wingdings" panose="05000000000000000000" pitchFamily="2" charset="2"/>
              <a:buChar char="l"/>
            </a:pPr>
            <a:r>
              <a:rPr lang="zh-TW" altLang="zh-TW" sz="2800" b="1" dirty="0" smtClean="0">
                <a:solidFill>
                  <a:srgbClr val="FF0000"/>
                </a:solidFill>
                <a:latin typeface="微軟正黑體" panose="020B0604030504040204" pitchFamily="34" charset="-120"/>
                <a:ea typeface="微軟正黑體" panose="020B0604030504040204" pitchFamily="34" charset="-120"/>
              </a:rPr>
              <a:t>系</a:t>
            </a:r>
            <a:r>
              <a:rPr lang="zh-TW" altLang="zh-TW" sz="2800" b="1" dirty="0">
                <a:solidFill>
                  <a:srgbClr val="FF0000"/>
                </a:solidFill>
                <a:latin typeface="微軟正黑體" panose="020B0604030504040204" pitchFamily="34" charset="-120"/>
                <a:ea typeface="微軟正黑體" panose="020B0604030504040204" pitchFamily="34" charset="-120"/>
              </a:rPr>
              <a:t>級教評會</a:t>
            </a:r>
            <a:r>
              <a:rPr lang="zh-TW" altLang="zh-TW" sz="2800" dirty="0">
                <a:solidFill>
                  <a:schemeClr val="tx1"/>
                </a:solidFill>
                <a:latin typeface="微軟正黑體" panose="020B0604030504040204" pitchFamily="34" charset="-120"/>
                <a:ea typeface="微軟正黑體" panose="020B0604030504040204" pitchFamily="34" charset="-120"/>
              </a:rPr>
              <a:t>：升等申請人開課情形、教師評鑑、專業職能、服務參與等升等資格事項之審查，並提出對升等申請人教學研究服務輔導之具體評估意見</a:t>
            </a:r>
            <a:r>
              <a:rPr lang="zh-TW" altLang="zh-TW" sz="2800" dirty="0" smtClean="0">
                <a:solidFill>
                  <a:schemeClr val="tx1"/>
                </a:solidFill>
                <a:latin typeface="微軟正黑體" panose="020B0604030504040204" pitchFamily="34" charset="-120"/>
                <a:ea typeface="微軟正黑體" panose="020B0604030504040204" pitchFamily="34" charset="-120"/>
              </a:rPr>
              <a:t>。</a:t>
            </a:r>
            <a:r>
              <a:rPr lang="en-US" altLang="zh-TW" sz="2800" b="1" dirty="0" smtClean="0">
                <a:solidFill>
                  <a:srgbClr val="7030A0"/>
                </a:solidFill>
                <a:latin typeface="微軟正黑體" panose="020B0604030504040204" pitchFamily="34" charset="-120"/>
                <a:ea typeface="微軟正黑體" panose="020B0604030504040204" pitchFamily="34" charset="-120"/>
              </a:rPr>
              <a:t>(</a:t>
            </a:r>
            <a:r>
              <a:rPr lang="zh-TW" altLang="en-US" sz="2800" b="1" dirty="0" smtClean="0">
                <a:solidFill>
                  <a:srgbClr val="7030A0"/>
                </a:solidFill>
                <a:latin typeface="微軟正黑體" panose="020B0604030504040204" pitchFamily="34" charset="-120"/>
                <a:ea typeface="微軟正黑體" panose="020B0604030504040204" pitchFamily="34" charset="-120"/>
              </a:rPr>
              <a:t>資格審</a:t>
            </a:r>
            <a:r>
              <a:rPr lang="en-US" altLang="zh-TW" sz="2800" b="1" dirty="0" smtClean="0">
                <a:solidFill>
                  <a:srgbClr val="7030A0"/>
                </a:solidFill>
                <a:latin typeface="微軟正黑體" panose="020B0604030504040204" pitchFamily="34" charset="-120"/>
                <a:ea typeface="微軟正黑體" panose="020B0604030504040204" pitchFamily="34" charset="-120"/>
              </a:rPr>
              <a:t>)</a:t>
            </a:r>
            <a:endParaRPr lang="zh-TW" altLang="zh-TW" sz="2800" dirty="0">
              <a:solidFill>
                <a:schemeClr val="tx1"/>
              </a:solidFill>
              <a:latin typeface="微軟正黑體" panose="020B0604030504040204" pitchFamily="34" charset="-120"/>
              <a:ea typeface="微軟正黑體" panose="020B0604030504040204" pitchFamily="34" charset="-120"/>
            </a:endParaRPr>
          </a:p>
          <a:p>
            <a:pPr marL="361950" lvl="0" indent="-361950" algn="l">
              <a:buFont typeface="Wingdings" panose="05000000000000000000" pitchFamily="2" charset="2"/>
              <a:buChar char="l"/>
            </a:pPr>
            <a:r>
              <a:rPr lang="zh-TW" altLang="zh-TW" sz="2800" b="1" dirty="0">
                <a:solidFill>
                  <a:srgbClr val="FF0000"/>
                </a:solidFill>
                <a:latin typeface="微軟正黑體" panose="020B0604030504040204" pitchFamily="34" charset="-120"/>
                <a:ea typeface="微軟正黑體" panose="020B0604030504040204" pitchFamily="34" charset="-120"/>
              </a:rPr>
              <a:t>院級教評會</a:t>
            </a:r>
            <a:r>
              <a:rPr lang="zh-TW" altLang="zh-TW" sz="2800" dirty="0">
                <a:solidFill>
                  <a:schemeClr val="tx1"/>
                </a:solidFill>
                <a:latin typeface="微軟正黑體" panose="020B0604030504040204" pitchFamily="34" charset="-120"/>
                <a:ea typeface="微軟正黑體" panose="020B0604030504040204" pitchFamily="34" charset="-120"/>
              </a:rPr>
              <a:t>：根據教師評鑑、學習回饋意見、學生輔導、院系務服務、研究成效、教學研究服務輔導貢獻及著作外審結果評定教師升等總成績，以及著作外審專家之推薦、系級教評會審查結果之覆議</a:t>
            </a:r>
            <a:r>
              <a:rPr lang="zh-TW" altLang="zh-TW" sz="2800" dirty="0" smtClean="0">
                <a:solidFill>
                  <a:schemeClr val="tx1"/>
                </a:solidFill>
                <a:latin typeface="微軟正黑體" panose="020B0604030504040204" pitchFamily="34" charset="-120"/>
                <a:ea typeface="微軟正黑體" panose="020B0604030504040204" pitchFamily="34" charset="-120"/>
              </a:rPr>
              <a:t>。</a:t>
            </a:r>
            <a:r>
              <a:rPr lang="en-US" altLang="zh-TW" sz="2800" b="1" dirty="0" smtClean="0">
                <a:solidFill>
                  <a:srgbClr val="7030A0"/>
                </a:solidFill>
                <a:latin typeface="微軟正黑體" panose="020B0604030504040204" pitchFamily="34" charset="-120"/>
                <a:ea typeface="微軟正黑體" panose="020B0604030504040204" pitchFamily="34" charset="-120"/>
              </a:rPr>
              <a:t>(</a:t>
            </a:r>
            <a:r>
              <a:rPr lang="zh-TW" altLang="en-US" sz="2800" b="1" dirty="0" smtClean="0">
                <a:solidFill>
                  <a:srgbClr val="7030A0"/>
                </a:solidFill>
                <a:latin typeface="微軟正黑體" panose="020B0604030504040204" pitchFamily="34" charset="-120"/>
                <a:ea typeface="微軟正黑體" panose="020B0604030504040204" pitchFamily="34" charset="-120"/>
              </a:rPr>
              <a:t>初審</a:t>
            </a:r>
            <a:r>
              <a:rPr lang="en-US" altLang="zh-TW" sz="2800" b="1" dirty="0" smtClean="0">
                <a:solidFill>
                  <a:srgbClr val="7030A0"/>
                </a:solidFill>
                <a:latin typeface="微軟正黑體" panose="020B0604030504040204" pitchFamily="34" charset="-120"/>
                <a:ea typeface="微軟正黑體" panose="020B0604030504040204" pitchFamily="34" charset="-120"/>
              </a:rPr>
              <a:t>)</a:t>
            </a:r>
            <a:endParaRPr lang="zh-TW" altLang="zh-TW" sz="2800" b="1" dirty="0">
              <a:solidFill>
                <a:srgbClr val="7030A0"/>
              </a:solidFill>
              <a:latin typeface="微軟正黑體" panose="020B0604030504040204" pitchFamily="34" charset="-120"/>
              <a:ea typeface="微軟正黑體" panose="020B0604030504040204" pitchFamily="34" charset="-120"/>
            </a:endParaRPr>
          </a:p>
          <a:p>
            <a:pPr marL="361950" lvl="0" indent="-361950" algn="l">
              <a:buFont typeface="Wingdings" panose="05000000000000000000" pitchFamily="2" charset="2"/>
              <a:buChar char="l"/>
            </a:pPr>
            <a:r>
              <a:rPr lang="zh-TW" altLang="zh-TW" sz="2800" b="1" dirty="0">
                <a:solidFill>
                  <a:srgbClr val="FF0000"/>
                </a:solidFill>
                <a:latin typeface="微軟正黑體" panose="020B0604030504040204" pitchFamily="34" charset="-120"/>
                <a:ea typeface="微軟正黑體" panose="020B0604030504040204" pitchFamily="34" charset="-120"/>
              </a:rPr>
              <a:t>校級教評會</a:t>
            </a:r>
            <a:r>
              <a:rPr lang="zh-TW" altLang="zh-TW" sz="2800" dirty="0">
                <a:solidFill>
                  <a:schemeClr val="tx1"/>
                </a:solidFill>
                <a:latin typeface="微軟正黑體" panose="020B0604030504040204" pitchFamily="34" charset="-120"/>
                <a:ea typeface="微軟正黑體" panose="020B0604030504040204" pitchFamily="34" charset="-120"/>
              </a:rPr>
              <a:t>：根據教師評鑑、教學發展成果實地評估、學生輔導實績、校務服務、研究成效及教師其他職能與貢獻、著作外審結果評定教師升等總成績，以及著作外審專家之推薦、院教評會審查結果之覆議</a:t>
            </a:r>
            <a:r>
              <a:rPr lang="zh-TW" altLang="zh-TW" sz="2800" dirty="0" smtClean="0">
                <a:solidFill>
                  <a:schemeClr val="tx1"/>
                </a:solidFill>
                <a:latin typeface="微軟正黑體" panose="020B0604030504040204" pitchFamily="34" charset="-120"/>
                <a:ea typeface="微軟正黑體" panose="020B0604030504040204" pitchFamily="34" charset="-120"/>
              </a:rPr>
              <a:t>。</a:t>
            </a:r>
            <a:r>
              <a:rPr lang="en-US" altLang="zh-TW" sz="2400" b="1" dirty="0" smtClean="0">
                <a:solidFill>
                  <a:srgbClr val="7030A0"/>
                </a:solidFill>
                <a:latin typeface="微軟正黑體" panose="020B0604030504040204" pitchFamily="34" charset="-120"/>
                <a:ea typeface="微軟正黑體" panose="020B0604030504040204" pitchFamily="34" charset="-120"/>
              </a:rPr>
              <a:t>(</a:t>
            </a:r>
            <a:r>
              <a:rPr lang="zh-TW" altLang="en-US" sz="2400" b="1" dirty="0" smtClean="0">
                <a:solidFill>
                  <a:srgbClr val="7030A0"/>
                </a:solidFill>
                <a:latin typeface="微軟正黑體" panose="020B0604030504040204" pitchFamily="34" charset="-120"/>
                <a:ea typeface="微軟正黑體" panose="020B0604030504040204" pitchFamily="34" charset="-120"/>
              </a:rPr>
              <a:t>複審</a:t>
            </a:r>
            <a:r>
              <a:rPr lang="en-US" altLang="zh-TW" sz="2400" b="1" dirty="0">
                <a:solidFill>
                  <a:srgbClr val="7030A0"/>
                </a:solidFill>
                <a:latin typeface="微軟正黑體" panose="020B0604030504040204" pitchFamily="34" charset="-120"/>
                <a:ea typeface="微軟正黑體" panose="020B0604030504040204" pitchFamily="34" charset="-120"/>
              </a:rPr>
              <a:t>)</a:t>
            </a:r>
            <a:endParaRPr lang="zh-TW" altLang="zh-TW" sz="2400" b="1" dirty="0">
              <a:solidFill>
                <a:srgbClr val="7030A0"/>
              </a:solidFill>
              <a:latin typeface="微軟正黑體" panose="020B0604030504040204" pitchFamily="34" charset="-120"/>
              <a:ea typeface="微軟正黑體" panose="020B0604030504040204" pitchFamily="34" charset="-120"/>
            </a:endParaRPr>
          </a:p>
          <a:p>
            <a:pPr algn="l"/>
            <a:endParaRPr kumimoji="0" lang="zh-TW" altLang="en-US" sz="2600" dirty="0">
              <a:solidFill>
                <a:schemeClr val="tx1"/>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pPr>
              <a:defRPr/>
            </a:pPr>
            <a:fld id="{F4E57BBC-9003-4519-8174-1434CED4F41A}" type="slidenum">
              <a:rPr lang="zh-TW" altLang="en-US" smtClean="0"/>
              <a:pPr>
                <a:defRPr/>
              </a:pPr>
              <a:t>63</a:t>
            </a:fld>
            <a:endParaRPr lang="zh-TW" altLang="en-US"/>
          </a:p>
        </p:txBody>
      </p:sp>
    </p:spTree>
    <p:extLst>
      <p:ext uri="{BB962C8B-B14F-4D97-AF65-F5344CB8AC3E}">
        <p14:creationId xmlns:p14="http://schemas.microsoft.com/office/powerpoint/2010/main" xmlns="" val="63921241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457200" y="764704"/>
            <a:ext cx="8229600" cy="936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kumimoji="0" lang="zh-TW" altLang="zh-TW" sz="4000" b="1" kern="0" dirty="0" smtClean="0">
                <a:solidFill>
                  <a:srgbClr val="C00000"/>
                </a:solidFill>
                <a:latin typeface="微軟正黑體" panose="020B0604030504040204" pitchFamily="34" charset="-120"/>
                <a:ea typeface="微軟正黑體" panose="020B0604030504040204" pitchFamily="34" charset="-120"/>
              </a:rPr>
              <a:t>校教評會教學實務升等成績計算</a:t>
            </a:r>
            <a:endParaRPr kumimoji="0" lang="zh-TW" altLang="en-US" sz="4000" b="1" dirty="0">
              <a:solidFill>
                <a:srgbClr val="C00000"/>
              </a:solidFill>
              <a:latin typeface="微軟正黑體" panose="020B0604030504040204" pitchFamily="34" charset="-120"/>
              <a:ea typeface="微軟正黑體" panose="020B0604030504040204" pitchFamily="34" charset="-120"/>
            </a:endParaRPr>
          </a:p>
        </p:txBody>
      </p:sp>
      <p:graphicFrame>
        <p:nvGraphicFramePr>
          <p:cNvPr id="3" name="內容版面配置區 3"/>
          <p:cNvGraphicFramePr>
            <a:graphicFrameLocks/>
          </p:cNvGraphicFramePr>
          <p:nvPr>
            <p:extLst>
              <p:ext uri="{D42A27DB-BD31-4B8C-83A1-F6EECF244321}">
                <p14:modId xmlns:p14="http://schemas.microsoft.com/office/powerpoint/2010/main" xmlns="" val="3250898382"/>
              </p:ext>
            </p:extLst>
          </p:nvPr>
        </p:nvGraphicFramePr>
        <p:xfrm>
          <a:off x="467544" y="2132856"/>
          <a:ext cx="8208913" cy="4032447"/>
        </p:xfrm>
        <a:graphic>
          <a:graphicData uri="http://schemas.openxmlformats.org/drawingml/2006/table">
            <a:tbl>
              <a:tblPr firstRow="1" firstCol="1" bandRow="1">
                <a:tableStyleId>{5C22544A-7EE6-4342-B048-85BDC9FD1C3A}</a:tableStyleId>
              </a:tblPr>
              <a:tblGrid>
                <a:gridCol w="2366534"/>
                <a:gridCol w="1035358"/>
                <a:gridCol w="1447254"/>
                <a:gridCol w="1067188"/>
                <a:gridCol w="1405129"/>
                <a:gridCol w="887450"/>
              </a:tblGrid>
              <a:tr h="687011">
                <a:tc gridSpan="2">
                  <a:txBody>
                    <a:bodyPr/>
                    <a:lstStyle/>
                    <a:p>
                      <a:pPr algn="ctr">
                        <a:spcAft>
                          <a:spcPts val="0"/>
                        </a:spcAft>
                      </a:pPr>
                      <a:r>
                        <a:rPr lang="zh-TW" sz="2000" kern="0" dirty="0" smtClean="0">
                          <a:solidFill>
                            <a:schemeClr val="bg1"/>
                          </a:solidFill>
                          <a:effectLst/>
                          <a:latin typeface="+mj-ea"/>
                          <a:ea typeface="+mj-ea"/>
                        </a:rPr>
                        <a:t>教學</a:t>
                      </a:r>
                      <a:r>
                        <a:rPr lang="zh-TW" altLang="en-US" sz="2000" kern="0" dirty="0" smtClean="0">
                          <a:solidFill>
                            <a:schemeClr val="bg1"/>
                          </a:solidFill>
                          <a:effectLst/>
                          <a:latin typeface="+mj-ea"/>
                          <a:ea typeface="+mj-ea"/>
                        </a:rPr>
                        <a:t>     </a:t>
                      </a:r>
                      <a:r>
                        <a:rPr lang="en-US" sz="2000" kern="0" dirty="0" smtClean="0">
                          <a:solidFill>
                            <a:schemeClr val="bg1"/>
                          </a:solidFill>
                          <a:effectLst/>
                          <a:latin typeface="+mj-ea"/>
                          <a:ea typeface="+mj-ea"/>
                        </a:rPr>
                        <a:t>20%</a:t>
                      </a:r>
                      <a:r>
                        <a:rPr lang="zh-TW" altLang="en-US" sz="2000" kern="0" dirty="0" smtClean="0">
                          <a:solidFill>
                            <a:schemeClr val="bg1"/>
                          </a:solidFill>
                          <a:effectLst/>
                          <a:latin typeface="+mj-ea"/>
                          <a:ea typeface="+mj-ea"/>
                        </a:rPr>
                        <a:t> </a:t>
                      </a:r>
                      <a:endParaRPr lang="zh-TW" sz="2000" kern="100" dirty="0">
                        <a:solidFill>
                          <a:schemeClr val="bg1"/>
                        </a:solidFill>
                        <a:effectLst/>
                        <a:latin typeface="+mj-ea"/>
                        <a:ea typeface="+mj-ea"/>
                        <a:cs typeface="Times New Roman"/>
                      </a:endParaRPr>
                    </a:p>
                  </a:txBody>
                  <a:tcPr marL="17780" marR="17780" marT="0" marB="0" anchor="ctr"/>
                </a:tc>
                <a:tc hMerge="1">
                  <a:txBody>
                    <a:bodyPr/>
                    <a:lstStyle/>
                    <a:p>
                      <a:pPr algn="ctr">
                        <a:spcAft>
                          <a:spcPts val="0"/>
                        </a:spcAft>
                      </a:pPr>
                      <a:endParaRPr lang="zh-TW" sz="2000" kern="100" dirty="0">
                        <a:solidFill>
                          <a:schemeClr val="tx1"/>
                        </a:solidFill>
                        <a:effectLst/>
                        <a:latin typeface="+mj-ea"/>
                        <a:ea typeface="+mj-ea"/>
                        <a:cs typeface="Times New Roman"/>
                      </a:endParaRPr>
                    </a:p>
                  </a:txBody>
                  <a:tcPr marL="17780" marR="17780" marT="0" marB="0" anchor="ctr">
                    <a:solidFill>
                      <a:schemeClr val="bg1"/>
                    </a:solidFill>
                  </a:tcPr>
                </a:tc>
                <a:tc gridSpan="2">
                  <a:txBody>
                    <a:bodyPr/>
                    <a:lstStyle/>
                    <a:p>
                      <a:pPr algn="ctr">
                        <a:spcAft>
                          <a:spcPts val="0"/>
                        </a:spcAft>
                      </a:pPr>
                      <a:r>
                        <a:rPr lang="zh-TW" sz="2000" kern="0" dirty="0" smtClean="0">
                          <a:solidFill>
                            <a:schemeClr val="bg1"/>
                          </a:solidFill>
                          <a:effectLst/>
                          <a:latin typeface="+mj-ea"/>
                          <a:ea typeface="+mj-ea"/>
                        </a:rPr>
                        <a:t>研究</a:t>
                      </a:r>
                      <a:r>
                        <a:rPr lang="zh-TW" altLang="en-US" sz="2000" kern="0" dirty="0" smtClean="0">
                          <a:solidFill>
                            <a:schemeClr val="bg1"/>
                          </a:solidFill>
                          <a:effectLst/>
                          <a:latin typeface="+mj-ea"/>
                          <a:ea typeface="+mj-ea"/>
                        </a:rPr>
                        <a:t>     </a:t>
                      </a:r>
                      <a:r>
                        <a:rPr lang="en-US" sz="2000" kern="0" dirty="0" smtClean="0">
                          <a:solidFill>
                            <a:schemeClr val="bg1"/>
                          </a:solidFill>
                          <a:effectLst/>
                          <a:latin typeface="+mj-ea"/>
                          <a:ea typeface="+mj-ea"/>
                        </a:rPr>
                        <a:t>20</a:t>
                      </a:r>
                      <a:r>
                        <a:rPr lang="en-US" sz="2000" kern="0" dirty="0">
                          <a:solidFill>
                            <a:schemeClr val="bg1"/>
                          </a:solidFill>
                          <a:effectLst/>
                          <a:latin typeface="+mj-ea"/>
                          <a:ea typeface="+mj-ea"/>
                        </a:rPr>
                        <a:t>%</a:t>
                      </a:r>
                      <a:endParaRPr lang="zh-TW" sz="2000" kern="100" dirty="0">
                        <a:solidFill>
                          <a:schemeClr val="bg1"/>
                        </a:solidFill>
                        <a:effectLst/>
                        <a:latin typeface="+mj-ea"/>
                        <a:ea typeface="+mj-ea"/>
                        <a:cs typeface="Times New Roman"/>
                      </a:endParaRPr>
                    </a:p>
                  </a:txBody>
                  <a:tcPr marL="17780" marR="17780" marT="0" marB="0" anchor="ctr">
                    <a:solidFill>
                      <a:srgbClr val="AE4A12"/>
                    </a:solidFill>
                  </a:tcPr>
                </a:tc>
                <a:tc hMerge="1">
                  <a:txBody>
                    <a:bodyPr/>
                    <a:lstStyle/>
                    <a:p>
                      <a:pPr algn="ctr">
                        <a:spcAft>
                          <a:spcPts val="0"/>
                        </a:spcAft>
                      </a:pPr>
                      <a:endParaRPr lang="zh-TW" sz="2000" kern="100" dirty="0">
                        <a:solidFill>
                          <a:schemeClr val="tx1"/>
                        </a:solidFill>
                        <a:effectLst/>
                        <a:latin typeface="+mj-ea"/>
                        <a:ea typeface="+mj-ea"/>
                        <a:cs typeface="Times New Roman"/>
                      </a:endParaRPr>
                    </a:p>
                  </a:txBody>
                  <a:tcPr marL="17780" marR="17780" marT="0" marB="0" anchor="ctr">
                    <a:solidFill>
                      <a:schemeClr val="bg1"/>
                    </a:solidFill>
                  </a:tcPr>
                </a:tc>
                <a:tc gridSpan="2">
                  <a:txBody>
                    <a:bodyPr/>
                    <a:lstStyle/>
                    <a:p>
                      <a:pPr algn="ctr">
                        <a:spcAft>
                          <a:spcPts val="0"/>
                        </a:spcAft>
                      </a:pPr>
                      <a:r>
                        <a:rPr lang="zh-TW" sz="2000" kern="0" dirty="0">
                          <a:solidFill>
                            <a:schemeClr val="bg1"/>
                          </a:solidFill>
                          <a:effectLst/>
                          <a:latin typeface="+mj-ea"/>
                          <a:ea typeface="+mj-ea"/>
                        </a:rPr>
                        <a:t>服務</a:t>
                      </a:r>
                      <a:r>
                        <a:rPr lang="zh-TW" sz="2000" kern="0" dirty="0" smtClean="0">
                          <a:solidFill>
                            <a:schemeClr val="bg1"/>
                          </a:solidFill>
                          <a:effectLst/>
                          <a:latin typeface="+mj-ea"/>
                          <a:ea typeface="+mj-ea"/>
                        </a:rPr>
                        <a:t>輔導</a:t>
                      </a:r>
                      <a:r>
                        <a:rPr lang="zh-TW" altLang="en-US" sz="2000" kern="0" dirty="0" smtClean="0">
                          <a:solidFill>
                            <a:schemeClr val="bg1"/>
                          </a:solidFill>
                          <a:effectLst/>
                          <a:latin typeface="+mj-ea"/>
                          <a:ea typeface="+mj-ea"/>
                        </a:rPr>
                        <a:t>     </a:t>
                      </a:r>
                      <a:r>
                        <a:rPr lang="en-US" sz="2000" kern="0" dirty="0" smtClean="0">
                          <a:solidFill>
                            <a:schemeClr val="bg1"/>
                          </a:solidFill>
                          <a:effectLst/>
                          <a:latin typeface="+mj-ea"/>
                          <a:ea typeface="+mj-ea"/>
                        </a:rPr>
                        <a:t>20</a:t>
                      </a:r>
                      <a:r>
                        <a:rPr lang="en-US" sz="2000" kern="0" dirty="0">
                          <a:solidFill>
                            <a:schemeClr val="bg1"/>
                          </a:solidFill>
                          <a:effectLst/>
                          <a:latin typeface="+mj-ea"/>
                          <a:ea typeface="+mj-ea"/>
                        </a:rPr>
                        <a:t>%</a:t>
                      </a:r>
                      <a:endParaRPr lang="zh-TW" sz="2000" kern="100" dirty="0">
                        <a:solidFill>
                          <a:schemeClr val="bg1"/>
                        </a:solidFill>
                        <a:effectLst/>
                        <a:latin typeface="+mj-ea"/>
                        <a:ea typeface="+mj-ea"/>
                        <a:cs typeface="Times New Roman"/>
                      </a:endParaRPr>
                    </a:p>
                  </a:txBody>
                  <a:tcPr marL="17780" marR="17780" marT="0" marB="0" anchor="ctr">
                    <a:solidFill>
                      <a:srgbClr val="C00000"/>
                    </a:solidFill>
                  </a:tcPr>
                </a:tc>
                <a:tc hMerge="1">
                  <a:txBody>
                    <a:bodyPr/>
                    <a:lstStyle/>
                    <a:p>
                      <a:pPr algn="ctr">
                        <a:spcAft>
                          <a:spcPts val="0"/>
                        </a:spcAft>
                      </a:pPr>
                      <a:endParaRPr lang="zh-TW" sz="2000" kern="100" dirty="0">
                        <a:solidFill>
                          <a:schemeClr val="tx1"/>
                        </a:solidFill>
                        <a:effectLst/>
                        <a:latin typeface="+mj-ea"/>
                        <a:ea typeface="+mj-ea"/>
                        <a:cs typeface="Times New Roman"/>
                      </a:endParaRPr>
                    </a:p>
                  </a:txBody>
                  <a:tcPr marL="17780" marR="17780" marT="0" marB="0" anchor="ctr">
                    <a:solidFill>
                      <a:schemeClr val="bg1"/>
                    </a:solidFill>
                  </a:tcPr>
                </a:tc>
              </a:tr>
              <a:tr h="657138">
                <a:tc>
                  <a:txBody>
                    <a:bodyPr/>
                    <a:lstStyle/>
                    <a:p>
                      <a:pPr>
                        <a:spcAft>
                          <a:spcPts val="0"/>
                        </a:spcAft>
                      </a:pPr>
                      <a:r>
                        <a:rPr lang="zh-TW" sz="2000" kern="0" dirty="0">
                          <a:effectLst/>
                          <a:latin typeface="+mj-ea"/>
                          <a:ea typeface="+mj-ea"/>
                        </a:rPr>
                        <a:t>教學成果實地評估</a:t>
                      </a:r>
                      <a:endParaRPr lang="zh-TW" sz="2000" kern="100" dirty="0">
                        <a:effectLst/>
                        <a:latin typeface="+mj-ea"/>
                        <a:ea typeface="+mj-ea"/>
                        <a:cs typeface="Times New Roman"/>
                      </a:endParaRPr>
                    </a:p>
                  </a:txBody>
                  <a:tcPr marL="17780" marR="17780" marT="0" marB="0" anchor="ctr"/>
                </a:tc>
                <a:tc>
                  <a:txBody>
                    <a:bodyPr/>
                    <a:lstStyle/>
                    <a:p>
                      <a:pPr algn="ctr">
                        <a:spcAft>
                          <a:spcPts val="0"/>
                        </a:spcAft>
                      </a:pPr>
                      <a:r>
                        <a:rPr lang="en-US" sz="2000" b="1" kern="0" dirty="0">
                          <a:effectLst/>
                          <a:latin typeface="+mj-ea"/>
                          <a:ea typeface="+mj-ea"/>
                        </a:rPr>
                        <a:t>50%</a:t>
                      </a:r>
                      <a:endParaRPr lang="zh-TW" sz="2000" b="1" kern="100" dirty="0">
                        <a:effectLst/>
                        <a:latin typeface="+mj-ea"/>
                        <a:ea typeface="+mj-ea"/>
                        <a:cs typeface="Times New Roman"/>
                      </a:endParaRPr>
                    </a:p>
                  </a:txBody>
                  <a:tcPr marL="17780" marR="17780" marT="0" marB="0" anchor="ctr"/>
                </a:tc>
                <a:tc>
                  <a:txBody>
                    <a:bodyPr/>
                    <a:lstStyle/>
                    <a:p>
                      <a:pPr algn="ctr">
                        <a:spcAft>
                          <a:spcPts val="0"/>
                        </a:spcAft>
                      </a:pPr>
                      <a:r>
                        <a:rPr lang="zh-TW" sz="2000" b="1" kern="0" dirty="0">
                          <a:solidFill>
                            <a:schemeClr val="bg1"/>
                          </a:solidFill>
                          <a:effectLst/>
                          <a:latin typeface="+mj-ea"/>
                          <a:ea typeface="+mj-ea"/>
                        </a:rPr>
                        <a:t>研究發表</a:t>
                      </a:r>
                      <a:endParaRPr lang="zh-TW" sz="2000" b="1" kern="100" dirty="0">
                        <a:solidFill>
                          <a:schemeClr val="bg1"/>
                        </a:solidFill>
                        <a:effectLst/>
                        <a:latin typeface="+mj-ea"/>
                        <a:ea typeface="+mj-ea"/>
                        <a:cs typeface="Times New Roman"/>
                      </a:endParaRPr>
                    </a:p>
                  </a:txBody>
                  <a:tcPr marL="17780" marR="17780" marT="0" marB="0" anchor="ctr">
                    <a:solidFill>
                      <a:srgbClr val="AE4A12"/>
                    </a:solidFill>
                  </a:tcPr>
                </a:tc>
                <a:tc>
                  <a:txBody>
                    <a:bodyPr/>
                    <a:lstStyle/>
                    <a:p>
                      <a:pPr algn="ctr">
                        <a:spcAft>
                          <a:spcPts val="0"/>
                        </a:spcAft>
                      </a:pPr>
                      <a:r>
                        <a:rPr lang="en-US" sz="2000" b="1" kern="0" dirty="0">
                          <a:effectLst/>
                          <a:latin typeface="+mj-ea"/>
                          <a:ea typeface="+mj-ea"/>
                        </a:rPr>
                        <a:t>50%</a:t>
                      </a:r>
                      <a:endParaRPr lang="zh-TW" sz="2000" b="1" kern="100" dirty="0">
                        <a:effectLst/>
                        <a:latin typeface="+mj-ea"/>
                        <a:ea typeface="+mj-ea"/>
                        <a:cs typeface="Times New Roman"/>
                      </a:endParaRPr>
                    </a:p>
                  </a:txBody>
                  <a:tcPr marL="17780" marR="17780" marT="0" marB="0" anchor="ctr"/>
                </a:tc>
                <a:tc>
                  <a:txBody>
                    <a:bodyPr/>
                    <a:lstStyle/>
                    <a:p>
                      <a:pPr algn="ctr">
                        <a:spcAft>
                          <a:spcPts val="0"/>
                        </a:spcAft>
                      </a:pPr>
                      <a:r>
                        <a:rPr lang="zh-TW" sz="2000" b="1" kern="0" dirty="0">
                          <a:solidFill>
                            <a:schemeClr val="bg1"/>
                          </a:solidFill>
                          <a:effectLst/>
                          <a:latin typeface="+mj-ea"/>
                          <a:ea typeface="+mj-ea"/>
                        </a:rPr>
                        <a:t>校務服務</a:t>
                      </a:r>
                      <a:endParaRPr lang="zh-TW" sz="2000" b="1" kern="100" dirty="0">
                        <a:solidFill>
                          <a:schemeClr val="bg1"/>
                        </a:solidFill>
                        <a:effectLst/>
                        <a:latin typeface="+mj-ea"/>
                        <a:ea typeface="+mj-ea"/>
                        <a:cs typeface="Times New Roman"/>
                      </a:endParaRPr>
                    </a:p>
                  </a:txBody>
                  <a:tcPr marL="17780" marR="17780" marT="0" marB="0" anchor="ctr">
                    <a:solidFill>
                      <a:srgbClr val="C00000"/>
                    </a:solidFill>
                  </a:tcPr>
                </a:tc>
                <a:tc>
                  <a:txBody>
                    <a:bodyPr/>
                    <a:lstStyle/>
                    <a:p>
                      <a:pPr algn="ctr">
                        <a:spcAft>
                          <a:spcPts val="0"/>
                        </a:spcAft>
                      </a:pPr>
                      <a:r>
                        <a:rPr lang="en-US" sz="2000" b="1" kern="0" dirty="0">
                          <a:effectLst/>
                          <a:latin typeface="+mj-ea"/>
                          <a:ea typeface="+mj-ea"/>
                        </a:rPr>
                        <a:t>50%</a:t>
                      </a:r>
                      <a:endParaRPr lang="zh-TW" sz="2000" b="1" kern="100" dirty="0">
                        <a:effectLst/>
                        <a:latin typeface="+mj-ea"/>
                        <a:ea typeface="+mj-ea"/>
                        <a:cs typeface="Times New Roman"/>
                      </a:endParaRPr>
                    </a:p>
                  </a:txBody>
                  <a:tcPr marL="17780" marR="17780" marT="0" marB="0" anchor="ctr"/>
                </a:tc>
              </a:tr>
              <a:tr h="657138">
                <a:tc>
                  <a:txBody>
                    <a:bodyPr/>
                    <a:lstStyle/>
                    <a:p>
                      <a:pPr>
                        <a:spcAft>
                          <a:spcPts val="0"/>
                        </a:spcAft>
                      </a:pPr>
                      <a:r>
                        <a:rPr lang="zh-TW" sz="2000" kern="0" dirty="0">
                          <a:effectLst/>
                          <a:latin typeface="+mj-ea"/>
                          <a:ea typeface="+mj-ea"/>
                        </a:rPr>
                        <a:t>教學評鑑</a:t>
                      </a:r>
                      <a:endParaRPr lang="zh-TW" sz="2000" kern="100" dirty="0">
                        <a:effectLst/>
                        <a:latin typeface="+mj-ea"/>
                        <a:ea typeface="+mj-ea"/>
                        <a:cs typeface="Times New Roman"/>
                      </a:endParaRPr>
                    </a:p>
                  </a:txBody>
                  <a:tcPr marL="17780" marR="17780" marT="0" marB="0" anchor="ctr"/>
                </a:tc>
                <a:tc>
                  <a:txBody>
                    <a:bodyPr/>
                    <a:lstStyle/>
                    <a:p>
                      <a:pPr algn="ctr">
                        <a:spcAft>
                          <a:spcPts val="0"/>
                        </a:spcAft>
                      </a:pPr>
                      <a:r>
                        <a:rPr lang="en-US" sz="2000" b="1" kern="0" dirty="0">
                          <a:effectLst/>
                          <a:latin typeface="+mj-ea"/>
                          <a:ea typeface="+mj-ea"/>
                        </a:rPr>
                        <a:t>30%</a:t>
                      </a:r>
                      <a:endParaRPr lang="zh-TW" sz="2000" b="1" kern="100" dirty="0">
                        <a:effectLst/>
                        <a:latin typeface="+mj-ea"/>
                        <a:ea typeface="+mj-ea"/>
                        <a:cs typeface="Times New Roman"/>
                      </a:endParaRPr>
                    </a:p>
                  </a:txBody>
                  <a:tcPr marL="17780" marR="17780" marT="0" marB="0" anchor="ctr"/>
                </a:tc>
                <a:tc>
                  <a:txBody>
                    <a:bodyPr/>
                    <a:lstStyle/>
                    <a:p>
                      <a:pPr algn="ctr">
                        <a:spcAft>
                          <a:spcPts val="0"/>
                        </a:spcAft>
                      </a:pPr>
                      <a:r>
                        <a:rPr lang="zh-TW" sz="2000" b="1" kern="0" dirty="0">
                          <a:solidFill>
                            <a:schemeClr val="bg1"/>
                          </a:solidFill>
                          <a:effectLst/>
                          <a:latin typeface="+mj-ea"/>
                          <a:ea typeface="+mj-ea"/>
                        </a:rPr>
                        <a:t>研究評鑑</a:t>
                      </a:r>
                      <a:endParaRPr lang="zh-TW" sz="2000" b="1" kern="100" dirty="0">
                        <a:solidFill>
                          <a:schemeClr val="bg1"/>
                        </a:solidFill>
                        <a:effectLst/>
                        <a:latin typeface="+mj-ea"/>
                        <a:ea typeface="+mj-ea"/>
                        <a:cs typeface="Times New Roman"/>
                      </a:endParaRPr>
                    </a:p>
                  </a:txBody>
                  <a:tcPr marL="17780" marR="17780" marT="0" marB="0" anchor="ctr">
                    <a:solidFill>
                      <a:srgbClr val="AE4A12"/>
                    </a:solidFill>
                  </a:tcPr>
                </a:tc>
                <a:tc>
                  <a:txBody>
                    <a:bodyPr/>
                    <a:lstStyle/>
                    <a:p>
                      <a:pPr algn="ctr">
                        <a:spcAft>
                          <a:spcPts val="0"/>
                        </a:spcAft>
                      </a:pPr>
                      <a:r>
                        <a:rPr lang="en-US" sz="2000" b="1" kern="0" dirty="0">
                          <a:effectLst/>
                          <a:latin typeface="+mj-ea"/>
                          <a:ea typeface="+mj-ea"/>
                        </a:rPr>
                        <a:t>30%</a:t>
                      </a:r>
                      <a:endParaRPr lang="zh-TW" sz="2000" b="1" kern="100" dirty="0">
                        <a:effectLst/>
                        <a:latin typeface="+mj-ea"/>
                        <a:ea typeface="+mj-ea"/>
                        <a:cs typeface="Times New Roman"/>
                      </a:endParaRPr>
                    </a:p>
                  </a:txBody>
                  <a:tcPr marL="17780" marR="17780" marT="0" marB="0" anchor="ctr"/>
                </a:tc>
                <a:tc>
                  <a:txBody>
                    <a:bodyPr/>
                    <a:lstStyle/>
                    <a:p>
                      <a:pPr algn="ctr">
                        <a:spcAft>
                          <a:spcPts val="0"/>
                        </a:spcAft>
                      </a:pPr>
                      <a:r>
                        <a:rPr lang="zh-TW" sz="2000" b="1" kern="0" dirty="0">
                          <a:solidFill>
                            <a:schemeClr val="bg1"/>
                          </a:solidFill>
                          <a:effectLst/>
                          <a:latin typeface="+mj-ea"/>
                          <a:ea typeface="+mj-ea"/>
                        </a:rPr>
                        <a:t>服務評鑑</a:t>
                      </a:r>
                      <a:endParaRPr lang="zh-TW" sz="2000" b="1" kern="100" dirty="0">
                        <a:solidFill>
                          <a:schemeClr val="bg1"/>
                        </a:solidFill>
                        <a:effectLst/>
                        <a:latin typeface="+mj-ea"/>
                        <a:ea typeface="+mj-ea"/>
                        <a:cs typeface="Times New Roman"/>
                      </a:endParaRPr>
                    </a:p>
                  </a:txBody>
                  <a:tcPr marL="17780" marR="17780" marT="0" marB="0" anchor="ctr">
                    <a:solidFill>
                      <a:srgbClr val="C00000"/>
                    </a:solidFill>
                  </a:tcPr>
                </a:tc>
                <a:tc>
                  <a:txBody>
                    <a:bodyPr/>
                    <a:lstStyle/>
                    <a:p>
                      <a:pPr algn="ctr">
                        <a:spcAft>
                          <a:spcPts val="0"/>
                        </a:spcAft>
                      </a:pPr>
                      <a:r>
                        <a:rPr lang="en-US" sz="2000" b="1" kern="0" dirty="0">
                          <a:effectLst/>
                          <a:latin typeface="+mj-ea"/>
                          <a:ea typeface="+mj-ea"/>
                        </a:rPr>
                        <a:t>30%</a:t>
                      </a:r>
                      <a:endParaRPr lang="zh-TW" sz="2000" b="1" kern="100" dirty="0">
                        <a:effectLst/>
                        <a:latin typeface="+mj-ea"/>
                        <a:ea typeface="+mj-ea"/>
                        <a:cs typeface="Times New Roman"/>
                      </a:endParaRPr>
                    </a:p>
                  </a:txBody>
                  <a:tcPr marL="17780" marR="17780" marT="0" marB="0" anchor="ctr"/>
                </a:tc>
              </a:tr>
              <a:tr h="657138">
                <a:tc>
                  <a:txBody>
                    <a:bodyPr/>
                    <a:lstStyle/>
                    <a:p>
                      <a:pPr>
                        <a:spcAft>
                          <a:spcPts val="0"/>
                        </a:spcAft>
                      </a:pPr>
                      <a:r>
                        <a:rPr lang="zh-TW" sz="2000" kern="0" dirty="0">
                          <a:effectLst/>
                          <a:latin typeface="+mj-ea"/>
                          <a:ea typeface="+mj-ea"/>
                        </a:rPr>
                        <a:t>綜合審評</a:t>
                      </a:r>
                      <a:endParaRPr lang="zh-TW" sz="2000" kern="100" dirty="0">
                        <a:effectLst/>
                        <a:latin typeface="+mj-ea"/>
                        <a:ea typeface="+mj-ea"/>
                        <a:cs typeface="Times New Roman"/>
                      </a:endParaRPr>
                    </a:p>
                  </a:txBody>
                  <a:tcPr marL="17780" marR="17780" marT="0" marB="0" anchor="ctr"/>
                </a:tc>
                <a:tc>
                  <a:txBody>
                    <a:bodyPr/>
                    <a:lstStyle/>
                    <a:p>
                      <a:pPr algn="ctr">
                        <a:spcAft>
                          <a:spcPts val="0"/>
                        </a:spcAft>
                      </a:pPr>
                      <a:r>
                        <a:rPr lang="en-US" sz="2000" b="1" kern="0" dirty="0">
                          <a:effectLst/>
                          <a:latin typeface="+mj-ea"/>
                          <a:ea typeface="+mj-ea"/>
                        </a:rPr>
                        <a:t>20%</a:t>
                      </a:r>
                      <a:endParaRPr lang="zh-TW" sz="2000" b="1" kern="100" dirty="0">
                        <a:effectLst/>
                        <a:latin typeface="+mj-ea"/>
                        <a:ea typeface="+mj-ea"/>
                        <a:cs typeface="Times New Roman"/>
                      </a:endParaRPr>
                    </a:p>
                  </a:txBody>
                  <a:tcPr marL="17780" marR="17780" marT="0" marB="0" anchor="ctr"/>
                </a:tc>
                <a:tc>
                  <a:txBody>
                    <a:bodyPr/>
                    <a:lstStyle/>
                    <a:p>
                      <a:pPr algn="ctr">
                        <a:spcAft>
                          <a:spcPts val="0"/>
                        </a:spcAft>
                      </a:pPr>
                      <a:r>
                        <a:rPr lang="zh-TW" sz="2000" b="1" kern="0" dirty="0">
                          <a:solidFill>
                            <a:schemeClr val="bg1"/>
                          </a:solidFill>
                          <a:effectLst/>
                          <a:latin typeface="+mj-ea"/>
                          <a:ea typeface="+mj-ea"/>
                        </a:rPr>
                        <a:t>綜合審評</a:t>
                      </a:r>
                      <a:endParaRPr lang="zh-TW" sz="2000" b="1" kern="100" dirty="0">
                        <a:solidFill>
                          <a:schemeClr val="bg1"/>
                        </a:solidFill>
                        <a:effectLst/>
                        <a:latin typeface="+mj-ea"/>
                        <a:ea typeface="+mj-ea"/>
                        <a:cs typeface="Times New Roman"/>
                      </a:endParaRPr>
                    </a:p>
                  </a:txBody>
                  <a:tcPr marL="17780" marR="17780" marT="0" marB="0" anchor="ctr">
                    <a:solidFill>
                      <a:srgbClr val="AE4A12"/>
                    </a:solidFill>
                  </a:tcPr>
                </a:tc>
                <a:tc>
                  <a:txBody>
                    <a:bodyPr/>
                    <a:lstStyle/>
                    <a:p>
                      <a:pPr algn="ctr">
                        <a:spcAft>
                          <a:spcPts val="0"/>
                        </a:spcAft>
                      </a:pPr>
                      <a:r>
                        <a:rPr lang="en-US" sz="2000" b="1" kern="0" dirty="0">
                          <a:effectLst/>
                          <a:latin typeface="+mj-ea"/>
                          <a:ea typeface="+mj-ea"/>
                        </a:rPr>
                        <a:t>20%</a:t>
                      </a:r>
                      <a:endParaRPr lang="zh-TW" sz="2000" b="1" kern="100" dirty="0">
                        <a:effectLst/>
                        <a:latin typeface="+mj-ea"/>
                        <a:ea typeface="+mj-ea"/>
                        <a:cs typeface="Times New Roman"/>
                      </a:endParaRPr>
                    </a:p>
                  </a:txBody>
                  <a:tcPr marL="17780" marR="17780" marT="0" marB="0" anchor="ctr"/>
                </a:tc>
                <a:tc>
                  <a:txBody>
                    <a:bodyPr/>
                    <a:lstStyle/>
                    <a:p>
                      <a:pPr algn="ctr">
                        <a:spcAft>
                          <a:spcPts val="0"/>
                        </a:spcAft>
                      </a:pPr>
                      <a:r>
                        <a:rPr lang="zh-TW" sz="2000" b="1" kern="0" dirty="0">
                          <a:solidFill>
                            <a:schemeClr val="bg1"/>
                          </a:solidFill>
                          <a:effectLst/>
                          <a:latin typeface="+mj-ea"/>
                          <a:ea typeface="+mj-ea"/>
                        </a:rPr>
                        <a:t>綜合審評</a:t>
                      </a:r>
                      <a:endParaRPr lang="zh-TW" sz="2000" b="1" kern="100" dirty="0">
                        <a:solidFill>
                          <a:schemeClr val="bg1"/>
                        </a:solidFill>
                        <a:effectLst/>
                        <a:latin typeface="+mj-ea"/>
                        <a:ea typeface="+mj-ea"/>
                        <a:cs typeface="Times New Roman"/>
                      </a:endParaRPr>
                    </a:p>
                  </a:txBody>
                  <a:tcPr marL="17780" marR="17780" marT="0" marB="0" anchor="ctr">
                    <a:solidFill>
                      <a:srgbClr val="C00000"/>
                    </a:solidFill>
                  </a:tcPr>
                </a:tc>
                <a:tc>
                  <a:txBody>
                    <a:bodyPr/>
                    <a:lstStyle/>
                    <a:p>
                      <a:pPr algn="ctr">
                        <a:spcAft>
                          <a:spcPts val="0"/>
                        </a:spcAft>
                      </a:pPr>
                      <a:r>
                        <a:rPr lang="en-US" sz="2000" b="1" kern="0" dirty="0">
                          <a:effectLst/>
                          <a:latin typeface="+mj-ea"/>
                          <a:ea typeface="+mj-ea"/>
                        </a:rPr>
                        <a:t>20%</a:t>
                      </a:r>
                      <a:endParaRPr lang="zh-TW" sz="2000" b="1" kern="100" dirty="0">
                        <a:effectLst/>
                        <a:latin typeface="+mj-ea"/>
                        <a:ea typeface="+mj-ea"/>
                        <a:cs typeface="Times New Roman"/>
                      </a:endParaRPr>
                    </a:p>
                  </a:txBody>
                  <a:tcPr marL="17780" marR="17780" marT="0" marB="0" anchor="ctr"/>
                </a:tc>
              </a:tr>
              <a:tr h="687011">
                <a:tc>
                  <a:txBody>
                    <a:bodyPr/>
                    <a:lstStyle/>
                    <a:p>
                      <a:pPr>
                        <a:spcAft>
                          <a:spcPts val="0"/>
                        </a:spcAft>
                      </a:pPr>
                      <a:r>
                        <a:rPr lang="zh-TW" sz="2000" kern="0" dirty="0">
                          <a:effectLst/>
                          <a:latin typeface="+mj-ea"/>
                          <a:ea typeface="+mj-ea"/>
                        </a:rPr>
                        <a:t>教學實務研究著作</a:t>
                      </a:r>
                      <a:endParaRPr lang="zh-TW" sz="2000" kern="100" dirty="0">
                        <a:effectLst/>
                        <a:latin typeface="+mj-ea"/>
                        <a:ea typeface="+mj-ea"/>
                        <a:cs typeface="Times New Roman"/>
                      </a:endParaRPr>
                    </a:p>
                  </a:txBody>
                  <a:tcPr marL="17780" marR="17780" marT="0" marB="0" anchor="ctr">
                    <a:solidFill>
                      <a:srgbClr val="7030A0"/>
                    </a:solidFill>
                  </a:tcPr>
                </a:tc>
                <a:tc gridSpan="5">
                  <a:txBody>
                    <a:bodyPr/>
                    <a:lstStyle/>
                    <a:p>
                      <a:pPr algn="ctr">
                        <a:spcAft>
                          <a:spcPts val="0"/>
                        </a:spcAft>
                      </a:pPr>
                      <a:r>
                        <a:rPr lang="en-US" sz="2400" kern="0" dirty="0">
                          <a:solidFill>
                            <a:schemeClr val="bg1"/>
                          </a:solidFill>
                          <a:effectLst/>
                          <a:latin typeface="+mj-ea"/>
                          <a:ea typeface="+mj-ea"/>
                        </a:rPr>
                        <a:t>40%</a:t>
                      </a:r>
                      <a:endParaRPr lang="zh-TW" sz="2400" kern="100" dirty="0">
                        <a:solidFill>
                          <a:schemeClr val="bg1"/>
                        </a:solidFill>
                        <a:effectLst/>
                        <a:latin typeface="+mj-ea"/>
                        <a:ea typeface="+mj-ea"/>
                        <a:cs typeface="Times New Roman"/>
                      </a:endParaRPr>
                    </a:p>
                  </a:txBody>
                  <a:tcPr marL="17780" marR="17780" marT="0" marB="0" anchor="ctr">
                    <a:solidFill>
                      <a:srgbClr val="7030A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687011">
                <a:tc gridSpan="6">
                  <a:txBody>
                    <a:bodyPr/>
                    <a:lstStyle/>
                    <a:p>
                      <a:pPr>
                        <a:spcAft>
                          <a:spcPts val="0"/>
                        </a:spcAft>
                      </a:pPr>
                      <a:r>
                        <a:rPr lang="en-US" sz="1800" kern="0" dirty="0">
                          <a:solidFill>
                            <a:schemeClr val="tx1"/>
                          </a:solidFill>
                          <a:effectLst/>
                        </a:rPr>
                        <a:t>ps. </a:t>
                      </a:r>
                      <a:r>
                        <a:rPr lang="zh-TW" sz="1800" kern="0" dirty="0" smtClean="0">
                          <a:solidFill>
                            <a:schemeClr val="tx1"/>
                          </a:solidFill>
                          <a:effectLst/>
                        </a:rPr>
                        <a:t>教學</a:t>
                      </a:r>
                      <a:r>
                        <a:rPr lang="zh-TW" sz="1800" kern="0" dirty="0">
                          <a:solidFill>
                            <a:schemeClr val="tx1"/>
                          </a:solidFill>
                          <a:effectLst/>
                        </a:rPr>
                        <a:t>成果實地評估採校外專家實地</a:t>
                      </a:r>
                      <a:r>
                        <a:rPr lang="zh-TW" sz="1800" kern="0" dirty="0" smtClean="0">
                          <a:solidFill>
                            <a:schemeClr val="tx1"/>
                          </a:solidFill>
                          <a:effectLst/>
                        </a:rPr>
                        <a:t>評</a:t>
                      </a:r>
                      <a:r>
                        <a:rPr lang="zh-TW" altLang="en-US" sz="1800" kern="0" dirty="0" smtClean="0">
                          <a:solidFill>
                            <a:schemeClr val="tx1"/>
                          </a:solidFill>
                          <a:effectLst/>
                        </a:rPr>
                        <a:t>估</a:t>
                      </a:r>
                      <a:endParaRPr lang="zh-TW" sz="1800" kern="100" dirty="0">
                        <a:solidFill>
                          <a:schemeClr val="tx1"/>
                        </a:solidFill>
                        <a:effectLst/>
                        <a:latin typeface="Calibri"/>
                        <a:ea typeface="新細明體"/>
                        <a:cs typeface="Times New Roman"/>
                      </a:endParaRPr>
                    </a:p>
                  </a:txBody>
                  <a:tcPr marL="17780" marR="17780" marT="0" marB="0">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4" name="投影片編號版面配置區 3"/>
          <p:cNvSpPr>
            <a:spLocks noGrp="1"/>
          </p:cNvSpPr>
          <p:nvPr>
            <p:ph type="sldNum" sz="quarter" idx="12"/>
          </p:nvPr>
        </p:nvSpPr>
        <p:spPr/>
        <p:txBody>
          <a:bodyPr/>
          <a:lstStyle/>
          <a:p>
            <a:pPr>
              <a:defRPr/>
            </a:pPr>
            <a:fld id="{F4E57BBC-9003-4519-8174-1434CED4F41A}" type="slidenum">
              <a:rPr lang="zh-TW" altLang="en-US" smtClean="0"/>
              <a:pPr>
                <a:defRPr/>
              </a:pPr>
              <a:t>64</a:t>
            </a:fld>
            <a:endParaRPr lang="zh-TW" altLang="en-US"/>
          </a:p>
        </p:txBody>
      </p:sp>
    </p:spTree>
    <p:extLst>
      <p:ext uri="{BB962C8B-B14F-4D97-AF65-F5344CB8AC3E}">
        <p14:creationId xmlns:p14="http://schemas.microsoft.com/office/powerpoint/2010/main" xmlns="" val="4464323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457200" y="704088"/>
            <a:ext cx="8229600" cy="780696"/>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kumimoji="0" lang="zh-TW" altLang="zh-TW" kern="0" dirty="0" smtClean="0">
                <a:solidFill>
                  <a:srgbClr val="C00000"/>
                </a:solidFill>
                <a:latin typeface="微軟正黑體" panose="020B0604030504040204" pitchFamily="34" charset="-120"/>
                <a:ea typeface="微軟正黑體" panose="020B0604030504040204" pitchFamily="34" charset="-120"/>
              </a:rPr>
              <a:t>教學成績</a:t>
            </a:r>
            <a:r>
              <a:rPr kumimoji="0" lang="zh-TW" altLang="en-US" kern="0" dirty="0" smtClean="0">
                <a:solidFill>
                  <a:srgbClr val="C00000"/>
                </a:solidFill>
                <a:latin typeface="微軟正黑體" panose="020B0604030504040204" pitchFamily="34" charset="-120"/>
                <a:ea typeface="微軟正黑體" panose="020B0604030504040204" pitchFamily="34" charset="-120"/>
              </a:rPr>
              <a:t>內涵</a:t>
            </a:r>
            <a:r>
              <a:rPr kumimoji="0" lang="en-US" altLang="zh-TW" sz="5400" b="1" kern="0" dirty="0" smtClean="0">
                <a:solidFill>
                  <a:srgbClr val="C00000"/>
                </a:solidFill>
                <a:latin typeface="新細明體"/>
                <a:ea typeface="新細明體"/>
              </a:rPr>
              <a:t>–</a:t>
            </a:r>
            <a:r>
              <a:rPr kumimoji="0" lang="zh-TW" altLang="zh-TW" sz="3600" kern="0" dirty="0" smtClean="0">
                <a:latin typeface="微軟正黑體" panose="020B0604030504040204" pitchFamily="34" charset="-120"/>
                <a:ea typeface="微軟正黑體" panose="020B0604030504040204" pitchFamily="34" charset="-120"/>
              </a:rPr>
              <a:t>校教評會</a:t>
            </a:r>
            <a:endParaRPr kumimoji="0" lang="zh-TW" altLang="en-US" sz="3600" dirty="0">
              <a:latin typeface="微軟正黑體" panose="020B0604030504040204" pitchFamily="34" charset="-120"/>
              <a:ea typeface="微軟正黑體" panose="020B0604030504040204" pitchFamily="34" charset="-120"/>
            </a:endParaRPr>
          </a:p>
        </p:txBody>
      </p:sp>
      <p:sp>
        <p:nvSpPr>
          <p:cNvPr id="3" name="內容版面配置區 2"/>
          <p:cNvSpPr txBox="1">
            <a:spLocks/>
          </p:cNvSpPr>
          <p:nvPr/>
        </p:nvSpPr>
        <p:spPr>
          <a:xfrm>
            <a:off x="323528" y="1628800"/>
            <a:ext cx="8496944" cy="469580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l">
              <a:buFont typeface="Wingdings" panose="05000000000000000000" pitchFamily="2" charset="2"/>
              <a:buChar char="l"/>
            </a:pPr>
            <a:r>
              <a:rPr kumimoji="0" lang="zh-TW" altLang="zh-TW" sz="2400" b="1" dirty="0" smtClean="0">
                <a:solidFill>
                  <a:srgbClr val="FF0000"/>
                </a:solidFill>
                <a:latin typeface="微軟正黑體" panose="020B0604030504040204" pitchFamily="34" charset="-120"/>
                <a:ea typeface="微軟正黑體" panose="020B0604030504040204" pitchFamily="34" charset="-120"/>
              </a:rPr>
              <a:t>教學成果實地評估</a:t>
            </a:r>
            <a:r>
              <a:rPr kumimoji="0" lang="en-US" altLang="zh-TW" sz="2400" b="1" dirty="0" smtClean="0">
                <a:solidFill>
                  <a:schemeClr val="tx1"/>
                </a:solidFill>
                <a:latin typeface="微軟正黑體" panose="020B0604030504040204" pitchFamily="34" charset="-120"/>
                <a:ea typeface="微軟正黑體" panose="020B0604030504040204" pitchFamily="34" charset="-120"/>
              </a:rPr>
              <a:t>50%</a:t>
            </a:r>
            <a:r>
              <a:rPr kumimoji="0" lang="zh-TW" altLang="en-US" sz="2400" b="1" dirty="0" smtClean="0">
                <a:solidFill>
                  <a:schemeClr val="tx1"/>
                </a:solidFill>
                <a:latin typeface="微軟正黑體" panose="020B0604030504040204" pitchFamily="34" charset="-120"/>
                <a:ea typeface="微軟正黑體" panose="020B0604030504040204" pitchFamily="34" charset="-120"/>
              </a:rPr>
              <a:t>。</a:t>
            </a:r>
            <a:endParaRPr kumimoji="0" lang="en-US" altLang="zh-TW" sz="2400" b="1" dirty="0" smtClean="0">
              <a:solidFill>
                <a:schemeClr val="tx1"/>
              </a:solidFill>
              <a:latin typeface="微軟正黑體" panose="020B0604030504040204" pitchFamily="34" charset="-120"/>
              <a:ea typeface="微軟正黑體" panose="020B0604030504040204" pitchFamily="34" charset="-120"/>
            </a:endParaRPr>
          </a:p>
          <a:p>
            <a:pPr marL="361950" lvl="0" algn="l"/>
            <a:r>
              <a:rPr lang="zh-TW" altLang="zh-TW" sz="2400" dirty="0" smtClean="0">
                <a:solidFill>
                  <a:schemeClr val="tx1"/>
                </a:solidFill>
                <a:latin typeface="微軟正黑體" panose="020B0604030504040204" pitchFamily="34" charset="-120"/>
                <a:ea typeface="微軟正黑體" panose="020B0604030504040204" pitchFamily="34" charset="-120"/>
              </a:rPr>
              <a:t>由</a:t>
            </a:r>
            <a:r>
              <a:rPr lang="zh-TW" altLang="zh-TW" sz="2400" dirty="0">
                <a:solidFill>
                  <a:schemeClr val="tx1"/>
                </a:solidFill>
                <a:latin typeface="微軟正黑體" panose="020B0604030504040204" pitchFamily="34" charset="-120"/>
                <a:ea typeface="微軟正黑體" panose="020B0604030504040204" pitchFamily="34" charset="-120"/>
              </a:rPr>
              <a:t>評估委員就教學評鑑結果之佐證資料、</a:t>
            </a:r>
            <a:r>
              <a:rPr lang="zh-TW" altLang="zh-TW" sz="2400" b="1" dirty="0">
                <a:solidFill>
                  <a:schemeClr val="tx1"/>
                </a:solidFill>
                <a:latin typeface="微軟正黑體" panose="020B0604030504040204" pitchFamily="34" charset="-120"/>
                <a:ea typeface="微軟正黑體" panose="020B0604030504040204" pitchFamily="34" charset="-120"/>
              </a:rPr>
              <a:t>教學計畫與學習成效</a:t>
            </a:r>
            <a:r>
              <a:rPr lang="zh-TW" altLang="zh-TW" sz="2400" dirty="0">
                <a:solidFill>
                  <a:schemeClr val="tx1"/>
                </a:solidFill>
                <a:latin typeface="微軟正黑體" panose="020B0604030504040204" pitchFamily="34" charset="-120"/>
                <a:ea typeface="微軟正黑體" panose="020B0604030504040204" pitchFamily="34" charset="-120"/>
              </a:rPr>
              <a:t>等資料，參酌畢業</a:t>
            </a:r>
            <a:r>
              <a:rPr lang="zh-TW" altLang="zh-TW" sz="2400" b="1" dirty="0">
                <a:solidFill>
                  <a:schemeClr val="tx1"/>
                </a:solidFill>
                <a:latin typeface="微軟正黑體" panose="020B0604030504040204" pitchFamily="34" charset="-120"/>
                <a:ea typeface="微軟正黑體" panose="020B0604030504040204" pitchFamily="34" charset="-120"/>
              </a:rPr>
              <a:t>校友職涯發展</a:t>
            </a:r>
            <a:r>
              <a:rPr lang="zh-TW" altLang="zh-TW" sz="2400" dirty="0" smtClean="0">
                <a:solidFill>
                  <a:schemeClr val="tx1"/>
                </a:solidFill>
                <a:latin typeface="微軟正黑體" panose="020B0604030504040204" pitchFamily="34" charset="-120"/>
                <a:ea typeface="微軟正黑體" panose="020B0604030504040204" pitchFamily="34" charset="-120"/>
              </a:rPr>
              <a:t>、</a:t>
            </a:r>
            <a:r>
              <a:rPr lang="zh-TW" altLang="en-US" sz="2400" dirty="0" smtClean="0">
                <a:solidFill>
                  <a:schemeClr val="tx1"/>
                </a:solidFill>
                <a:latin typeface="微軟正黑體" panose="020B0604030504040204" pitchFamily="34" charset="-120"/>
                <a:ea typeface="微軟正黑體" panose="020B0604030504040204" pitchFamily="34" charset="-120"/>
              </a:rPr>
              <a:t>學習</a:t>
            </a:r>
            <a:r>
              <a:rPr lang="zh-TW" altLang="zh-TW" sz="2400" dirty="0" smtClean="0">
                <a:solidFill>
                  <a:schemeClr val="tx1"/>
                </a:solidFill>
                <a:latin typeface="微軟正黑體" panose="020B0604030504040204" pitchFamily="34" charset="-120"/>
                <a:ea typeface="微軟正黑體" panose="020B0604030504040204" pitchFamily="34" charset="-120"/>
              </a:rPr>
              <a:t>回饋</a:t>
            </a:r>
            <a:r>
              <a:rPr lang="zh-TW" altLang="zh-TW" sz="2400" dirty="0">
                <a:solidFill>
                  <a:schemeClr val="tx1"/>
                </a:solidFill>
                <a:latin typeface="微軟正黑體" panose="020B0604030504040204" pitchFamily="34" charset="-120"/>
                <a:ea typeface="微軟正黑體" panose="020B0604030504040204" pitchFamily="34" charset="-120"/>
              </a:rPr>
              <a:t>意見及其他教學輔導貢獻進行</a:t>
            </a:r>
            <a:r>
              <a:rPr lang="zh-TW" altLang="zh-TW" sz="2400" b="1" dirty="0">
                <a:solidFill>
                  <a:schemeClr val="tx1"/>
                </a:solidFill>
                <a:latin typeface="微軟正黑體" panose="020B0604030504040204" pitchFamily="34" charset="-120"/>
                <a:ea typeface="微軟正黑體" panose="020B0604030504040204" pitchFamily="34" charset="-120"/>
              </a:rPr>
              <a:t>書面</a:t>
            </a:r>
            <a:r>
              <a:rPr lang="zh-TW" altLang="zh-TW" sz="2400" dirty="0">
                <a:solidFill>
                  <a:schemeClr val="tx1"/>
                </a:solidFill>
                <a:latin typeface="微軟正黑體" panose="020B0604030504040204" pitchFamily="34" charset="-120"/>
                <a:ea typeface="微軟正黑體" panose="020B0604030504040204" pitchFamily="34" charset="-120"/>
              </a:rPr>
              <a:t>資料審查，並經主管、同儕、學生或送審人</a:t>
            </a:r>
            <a:r>
              <a:rPr lang="zh-TW" altLang="zh-TW" sz="2400" b="1" dirty="0">
                <a:solidFill>
                  <a:schemeClr val="tx1"/>
                </a:solidFill>
                <a:latin typeface="微軟正黑體" panose="020B0604030504040204" pitchFamily="34" charset="-120"/>
                <a:ea typeface="微軟正黑體" panose="020B0604030504040204" pitchFamily="34" charset="-120"/>
              </a:rPr>
              <a:t>訪談</a:t>
            </a:r>
            <a:r>
              <a:rPr lang="zh-TW" altLang="zh-TW" sz="2400" dirty="0">
                <a:solidFill>
                  <a:schemeClr val="tx1"/>
                </a:solidFill>
                <a:latin typeface="微軟正黑體" panose="020B0604030504040204" pitchFamily="34" charset="-120"/>
                <a:ea typeface="微軟正黑體" panose="020B0604030504040204" pitchFamily="34" charset="-120"/>
              </a:rPr>
              <a:t>結果，提出評估意見，供教評會參酌以評定分數。</a:t>
            </a:r>
          </a:p>
          <a:p>
            <a:pPr marL="342900" indent="-342900" algn="l" fontAlgn="auto">
              <a:spcAft>
                <a:spcPts val="0"/>
              </a:spcAft>
              <a:buFont typeface="Wingdings" panose="05000000000000000000" pitchFamily="2" charset="2"/>
              <a:buChar char="l"/>
            </a:pPr>
            <a:r>
              <a:rPr kumimoji="0" lang="zh-TW" altLang="zh-TW" sz="2400" b="1" dirty="0" smtClean="0">
                <a:solidFill>
                  <a:srgbClr val="FF0000"/>
                </a:solidFill>
                <a:latin typeface="微軟正黑體" panose="020B0604030504040204" pitchFamily="34" charset="-120"/>
                <a:ea typeface="微軟正黑體" panose="020B0604030504040204" pitchFamily="34" charset="-120"/>
              </a:rPr>
              <a:t>教學評鑑</a:t>
            </a:r>
            <a:r>
              <a:rPr kumimoji="0" lang="en-US" altLang="zh-TW" sz="2400" b="1" dirty="0" smtClean="0">
                <a:solidFill>
                  <a:schemeClr val="tx1"/>
                </a:solidFill>
                <a:latin typeface="微軟正黑體" panose="020B0604030504040204" pitchFamily="34" charset="-120"/>
                <a:ea typeface="微軟正黑體" panose="020B0604030504040204" pitchFamily="34" charset="-120"/>
              </a:rPr>
              <a:t>30%</a:t>
            </a:r>
            <a:r>
              <a:rPr kumimoji="0" lang="zh-TW" altLang="zh-TW" sz="2400" b="1" dirty="0" smtClean="0">
                <a:solidFill>
                  <a:schemeClr val="tx1"/>
                </a:solidFill>
                <a:latin typeface="微軟正黑體" panose="020B0604030504040204" pitchFamily="34" charset="-120"/>
                <a:ea typeface="微軟正黑體" panose="020B0604030504040204" pitchFamily="34" charset="-120"/>
              </a:rPr>
              <a:t>。</a:t>
            </a:r>
            <a:endParaRPr kumimoji="0" lang="en-US" altLang="zh-TW" sz="2400" b="1" dirty="0" smtClean="0">
              <a:solidFill>
                <a:schemeClr val="tx1"/>
              </a:solidFill>
              <a:latin typeface="微軟正黑體" panose="020B0604030504040204" pitchFamily="34" charset="-120"/>
              <a:ea typeface="微軟正黑體" panose="020B0604030504040204" pitchFamily="34" charset="-120"/>
            </a:endParaRPr>
          </a:p>
          <a:p>
            <a:pPr marL="361950" algn="l" fontAlgn="auto">
              <a:spcAft>
                <a:spcPts val="0"/>
              </a:spcAft>
            </a:pPr>
            <a:r>
              <a:rPr kumimoji="0" lang="zh-TW" altLang="zh-TW" sz="2400" dirty="0" smtClean="0">
                <a:solidFill>
                  <a:schemeClr val="tx1"/>
                </a:solidFill>
                <a:latin typeface="微軟正黑體" panose="020B0604030504040204" pitchFamily="34" charset="-120"/>
                <a:ea typeface="微軟正黑體" panose="020B0604030504040204" pitchFamily="34" charset="-120"/>
              </a:rPr>
              <a:t>以全校近三年教學評鑑分數平均之</a:t>
            </a:r>
            <a:r>
              <a:rPr kumimoji="0" lang="zh-TW" altLang="en-US" sz="2400" dirty="0" smtClean="0">
                <a:solidFill>
                  <a:schemeClr val="tx1"/>
                </a:solidFill>
                <a:latin typeface="微軟正黑體" panose="020B0604030504040204" pitchFamily="34" charset="-120"/>
                <a:ea typeface="微軟正黑體" panose="020B0604030504040204" pitchFamily="34" charset="-120"/>
              </a:rPr>
              <a:t>相對分</a:t>
            </a:r>
            <a:r>
              <a:rPr kumimoji="0" lang="zh-TW" altLang="zh-TW" sz="2400" dirty="0" smtClean="0">
                <a:solidFill>
                  <a:schemeClr val="tx1"/>
                </a:solidFill>
                <a:latin typeface="微軟正黑體" panose="020B0604030504040204" pitchFamily="34" charset="-120"/>
                <a:ea typeface="微軟正黑體" panose="020B0604030504040204" pitchFamily="34" charset="-120"/>
              </a:rPr>
              <a:t>數為基本分，由教評會參酌評鑑及升等申請人自提之佐證資料加減</a:t>
            </a:r>
            <a:r>
              <a:rPr kumimoji="0" lang="en-US" altLang="zh-TW" sz="2400" dirty="0" smtClean="0">
                <a:solidFill>
                  <a:schemeClr val="tx1"/>
                </a:solidFill>
                <a:latin typeface="微軟正黑體" panose="020B0604030504040204" pitchFamily="34" charset="-120"/>
                <a:ea typeface="微軟正黑體" panose="020B0604030504040204" pitchFamily="34" charset="-120"/>
              </a:rPr>
              <a:t>0-10</a:t>
            </a:r>
            <a:r>
              <a:rPr kumimoji="0" lang="zh-TW" altLang="zh-TW" sz="2400" dirty="0" smtClean="0">
                <a:solidFill>
                  <a:schemeClr val="tx1"/>
                </a:solidFill>
                <a:latin typeface="微軟正黑體" panose="020B0604030504040204" pitchFamily="34" charset="-120"/>
                <a:ea typeface="微軟正黑體" panose="020B0604030504040204" pitchFamily="34" charset="-120"/>
              </a:rPr>
              <a:t>分後評定分數</a:t>
            </a:r>
          </a:p>
          <a:p>
            <a:pPr marL="361950" indent="-361950" algn="l" fontAlgn="auto">
              <a:spcAft>
                <a:spcPts val="0"/>
              </a:spcAft>
              <a:buFont typeface="Wingdings" panose="05000000000000000000" pitchFamily="2" charset="2"/>
              <a:buChar char="l"/>
            </a:pPr>
            <a:r>
              <a:rPr kumimoji="0" lang="zh-TW" altLang="zh-TW" sz="2400" b="1" dirty="0" smtClean="0">
                <a:solidFill>
                  <a:srgbClr val="FF0000"/>
                </a:solidFill>
                <a:latin typeface="微軟正黑體" panose="020B0604030504040204" pitchFamily="34" charset="-120"/>
                <a:ea typeface="微軟正黑體" panose="020B0604030504040204" pitchFamily="34" charset="-120"/>
              </a:rPr>
              <a:t>綜合審評</a:t>
            </a:r>
            <a:r>
              <a:rPr kumimoji="0" lang="en-US" altLang="zh-TW" sz="2400" b="1" dirty="0" smtClean="0">
                <a:solidFill>
                  <a:schemeClr val="tx1"/>
                </a:solidFill>
                <a:latin typeface="微軟正黑體" panose="020B0604030504040204" pitchFamily="34" charset="-120"/>
                <a:ea typeface="微軟正黑體" panose="020B0604030504040204" pitchFamily="34" charset="-120"/>
              </a:rPr>
              <a:t>20%</a:t>
            </a:r>
            <a:r>
              <a:rPr kumimoji="0" lang="zh-TW" altLang="zh-TW" sz="2400" b="1" dirty="0" smtClean="0">
                <a:solidFill>
                  <a:schemeClr val="tx1"/>
                </a:solidFill>
                <a:latin typeface="微軟正黑體" panose="020B0604030504040204" pitchFamily="34" charset="-120"/>
                <a:ea typeface="微軟正黑體" panose="020B0604030504040204" pitchFamily="34" charset="-120"/>
              </a:rPr>
              <a:t>。</a:t>
            </a:r>
            <a:endParaRPr kumimoji="0" lang="en-US" altLang="zh-TW" sz="2400" b="1" dirty="0" smtClean="0">
              <a:solidFill>
                <a:schemeClr val="tx1"/>
              </a:solidFill>
              <a:latin typeface="微軟正黑體" panose="020B0604030504040204" pitchFamily="34" charset="-120"/>
              <a:ea typeface="微軟正黑體" panose="020B0604030504040204" pitchFamily="34" charset="-120"/>
            </a:endParaRPr>
          </a:p>
          <a:p>
            <a:pPr marL="361950" algn="l" fontAlgn="auto">
              <a:spcAft>
                <a:spcPts val="0"/>
              </a:spcAft>
            </a:pPr>
            <a:r>
              <a:rPr lang="zh-TW" altLang="zh-TW" sz="2400" dirty="0" smtClean="0">
                <a:solidFill>
                  <a:schemeClr val="tx1"/>
                </a:solidFill>
                <a:latin typeface="微軟正黑體" panose="020B0604030504040204" pitchFamily="34" charset="-120"/>
                <a:ea typeface="微軟正黑體" panose="020B0604030504040204" pitchFamily="34" charset="-120"/>
              </a:rPr>
              <a:t>由</a:t>
            </a:r>
            <a:r>
              <a:rPr lang="zh-TW" altLang="zh-TW" sz="2400" dirty="0">
                <a:solidFill>
                  <a:schemeClr val="tx1"/>
                </a:solidFill>
                <a:latin typeface="微軟正黑體" panose="020B0604030504040204" pitchFamily="34" charset="-120"/>
                <a:ea typeface="微軟正黑體" panose="020B0604030504040204" pitchFamily="34" charset="-120"/>
              </a:rPr>
              <a:t>教評會綜合本項第一、二款評估結果之整體教學表現及其他教學實績評定分數。</a:t>
            </a:r>
            <a:endParaRPr kumimoji="0" lang="zh-TW" altLang="en-US" sz="2400" dirty="0">
              <a:solidFill>
                <a:schemeClr val="tx1"/>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pPr>
              <a:defRPr/>
            </a:pPr>
            <a:fld id="{F4E57BBC-9003-4519-8174-1434CED4F41A}" type="slidenum">
              <a:rPr lang="zh-TW" altLang="en-US" smtClean="0"/>
              <a:pPr>
                <a:defRPr/>
              </a:pPr>
              <a:t>65</a:t>
            </a:fld>
            <a:endParaRPr lang="zh-TW" altLang="en-US"/>
          </a:p>
        </p:txBody>
      </p:sp>
    </p:spTree>
    <p:extLst>
      <p:ext uri="{BB962C8B-B14F-4D97-AF65-F5344CB8AC3E}">
        <p14:creationId xmlns:p14="http://schemas.microsoft.com/office/powerpoint/2010/main" xmlns="" val="50240526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620688"/>
            <a:ext cx="8229600" cy="796950"/>
          </a:xfrm>
        </p:spPr>
        <p:txBody>
          <a:bodyPr/>
          <a:lstStyle/>
          <a:p>
            <a:r>
              <a:rPr lang="zh-TW" altLang="en-US" dirty="0">
                <a:solidFill>
                  <a:srgbClr val="FF0000"/>
                </a:solidFill>
                <a:latin typeface="微軟正黑體" panose="020B0604030504040204" pitchFamily="34" charset="-120"/>
                <a:ea typeface="微軟正黑體" panose="020B0604030504040204" pitchFamily="34" charset="-120"/>
              </a:rPr>
              <a:t>教學</a:t>
            </a:r>
            <a:r>
              <a:rPr lang="zh-TW" altLang="en-US" dirty="0" smtClean="0">
                <a:solidFill>
                  <a:srgbClr val="FF0000"/>
                </a:solidFill>
                <a:latin typeface="微軟正黑體" panose="020B0604030504040204" pitchFamily="34" charset="-120"/>
                <a:ea typeface="微軟正黑體" panose="020B0604030504040204" pitchFamily="34" charset="-120"/>
              </a:rPr>
              <a:t>成績</a:t>
            </a:r>
            <a:r>
              <a:rPr lang="zh-TW" altLang="en-US" sz="3600" dirty="0"/>
              <a:t>之校教評</a:t>
            </a:r>
            <a:r>
              <a:rPr lang="zh-TW" altLang="en-US" sz="3600" dirty="0" smtClean="0"/>
              <a:t>會審查表</a:t>
            </a:r>
            <a:r>
              <a:rPr lang="en-US" altLang="zh-TW" sz="3600" dirty="0" smtClean="0"/>
              <a:t>(</a:t>
            </a:r>
            <a:r>
              <a:rPr lang="zh-TW" altLang="en-US" sz="3600" dirty="0"/>
              <a:t>示意</a:t>
            </a:r>
            <a:r>
              <a:rPr lang="en-US" altLang="zh-TW" sz="3600" dirty="0" smtClean="0"/>
              <a:t>)</a:t>
            </a:r>
            <a:endParaRPr lang="zh-TW" altLang="en-US" dirty="0"/>
          </a:p>
        </p:txBody>
      </p:sp>
      <p:sp>
        <p:nvSpPr>
          <p:cNvPr id="4" name="投影片編號版面配置區 3"/>
          <p:cNvSpPr>
            <a:spLocks noGrp="1"/>
          </p:cNvSpPr>
          <p:nvPr>
            <p:ph type="sldNum" sz="quarter" idx="12"/>
          </p:nvPr>
        </p:nvSpPr>
        <p:spPr/>
        <p:txBody>
          <a:bodyPr/>
          <a:lstStyle/>
          <a:p>
            <a:pPr>
              <a:defRPr/>
            </a:pPr>
            <a:fld id="{6C85F6ED-DD32-4D63-99B7-E23212DDDB02}" type="slidenum">
              <a:rPr lang="zh-TW" altLang="en-US" smtClean="0"/>
              <a:pPr>
                <a:defRPr/>
              </a:pPr>
              <a:t>66</a:t>
            </a:fld>
            <a:endParaRPr lang="zh-TW" altLang="en-US"/>
          </a:p>
        </p:txBody>
      </p:sp>
      <p:pic>
        <p:nvPicPr>
          <p:cNvPr id="17412" name="Picture 4"/>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1689687"/>
            <a:ext cx="8229600" cy="43469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0450833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457200" y="704088"/>
            <a:ext cx="8229600" cy="9247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kumimoji="0" lang="zh-TW" altLang="en-US" kern="0" dirty="0" smtClean="0">
                <a:solidFill>
                  <a:srgbClr val="C00000"/>
                </a:solidFill>
                <a:latin typeface="微軟正黑體" panose="020B0604030504040204" pitchFamily="34" charset="-120"/>
                <a:ea typeface="微軟正黑體" panose="020B0604030504040204" pitchFamily="34" charset="-120"/>
              </a:rPr>
              <a:t>輔導服務</a:t>
            </a:r>
            <a:r>
              <a:rPr kumimoji="0" lang="zh-TW" altLang="zh-TW" kern="0" dirty="0" smtClean="0">
                <a:solidFill>
                  <a:srgbClr val="C00000"/>
                </a:solidFill>
                <a:latin typeface="微軟正黑體" panose="020B0604030504040204" pitchFamily="34" charset="-120"/>
                <a:ea typeface="微軟正黑體" panose="020B0604030504040204" pitchFamily="34" charset="-120"/>
              </a:rPr>
              <a:t>成績</a:t>
            </a:r>
            <a:r>
              <a:rPr kumimoji="0" lang="zh-TW" altLang="en-US" kern="0" dirty="0" smtClean="0">
                <a:solidFill>
                  <a:srgbClr val="C00000"/>
                </a:solidFill>
                <a:latin typeface="微軟正黑體" panose="020B0604030504040204" pitchFamily="34" charset="-120"/>
                <a:ea typeface="微軟正黑體" panose="020B0604030504040204" pitchFamily="34" charset="-120"/>
              </a:rPr>
              <a:t>內涵</a:t>
            </a:r>
            <a:r>
              <a:rPr kumimoji="0" lang="en-US" altLang="zh-TW" b="1" kern="0" dirty="0" smtClean="0">
                <a:solidFill>
                  <a:srgbClr val="C00000"/>
                </a:solidFill>
                <a:latin typeface="新細明體"/>
                <a:ea typeface="新細明體"/>
              </a:rPr>
              <a:t>–</a:t>
            </a:r>
            <a:r>
              <a:rPr kumimoji="0" lang="zh-TW" altLang="zh-TW" sz="3600" kern="0" dirty="0" smtClean="0">
                <a:latin typeface="微軟正黑體" panose="020B0604030504040204" pitchFamily="34" charset="-120"/>
                <a:ea typeface="微軟正黑體" panose="020B0604030504040204" pitchFamily="34" charset="-120"/>
              </a:rPr>
              <a:t>校教評會</a:t>
            </a:r>
            <a:endParaRPr kumimoji="0" lang="zh-TW" altLang="en-US" sz="3600" dirty="0">
              <a:latin typeface="微軟正黑體" panose="020B0604030504040204" pitchFamily="34" charset="-120"/>
              <a:ea typeface="微軟正黑體" panose="020B0604030504040204" pitchFamily="34" charset="-120"/>
            </a:endParaRPr>
          </a:p>
        </p:txBody>
      </p:sp>
      <p:sp>
        <p:nvSpPr>
          <p:cNvPr id="3" name="內容版面配置區 2"/>
          <p:cNvSpPr txBox="1">
            <a:spLocks/>
          </p:cNvSpPr>
          <p:nvPr/>
        </p:nvSpPr>
        <p:spPr>
          <a:xfrm>
            <a:off x="457200" y="1935480"/>
            <a:ext cx="8229600" cy="438912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61950" indent="-361950" algn="l" fontAlgn="auto">
              <a:spcAft>
                <a:spcPts val="0"/>
              </a:spcAft>
              <a:buFont typeface="Wingdings" panose="05000000000000000000" pitchFamily="2" charset="2"/>
              <a:buChar char="l"/>
            </a:pPr>
            <a:r>
              <a:rPr kumimoji="0" lang="zh-TW" altLang="zh-TW" sz="2600" b="1" dirty="0" smtClean="0">
                <a:solidFill>
                  <a:srgbClr val="FF0000"/>
                </a:solidFill>
                <a:latin typeface="微軟正黑體" panose="020B0604030504040204" pitchFamily="34" charset="-120"/>
                <a:ea typeface="微軟正黑體" panose="020B0604030504040204" pitchFamily="34" charset="-120"/>
              </a:rPr>
              <a:t>專業服務</a:t>
            </a:r>
            <a:r>
              <a:rPr kumimoji="0" lang="en-US" altLang="zh-TW" sz="2600" b="1" dirty="0" smtClean="0">
                <a:solidFill>
                  <a:schemeClr val="tx1"/>
                </a:solidFill>
                <a:latin typeface="微軟正黑體" panose="020B0604030504040204" pitchFamily="34" charset="-120"/>
                <a:ea typeface="微軟正黑體" panose="020B0604030504040204" pitchFamily="34" charset="-120"/>
              </a:rPr>
              <a:t>50%</a:t>
            </a:r>
            <a:r>
              <a:rPr kumimoji="0" lang="zh-TW" altLang="zh-TW" sz="2600" dirty="0" smtClean="0">
                <a:solidFill>
                  <a:schemeClr val="tx1"/>
                </a:solidFill>
                <a:latin typeface="微軟正黑體" panose="020B0604030504040204" pitchFamily="34" charset="-120"/>
                <a:ea typeface="微軟正黑體" panose="020B0604030504040204" pitchFamily="34" charset="-120"/>
              </a:rPr>
              <a:t>。</a:t>
            </a:r>
            <a:endParaRPr kumimoji="0" lang="en-US" altLang="zh-TW" sz="2600" dirty="0" smtClean="0">
              <a:solidFill>
                <a:schemeClr val="tx1"/>
              </a:solidFill>
              <a:latin typeface="微軟正黑體" panose="020B0604030504040204" pitchFamily="34" charset="-120"/>
              <a:ea typeface="微軟正黑體" panose="020B0604030504040204" pitchFamily="34" charset="-120"/>
            </a:endParaRPr>
          </a:p>
          <a:p>
            <a:pPr marL="361950" algn="l" fontAlgn="auto">
              <a:spcAft>
                <a:spcPts val="0"/>
              </a:spcAft>
            </a:pPr>
            <a:r>
              <a:rPr lang="zh-TW" altLang="zh-TW" sz="2400" dirty="0" smtClean="0">
                <a:solidFill>
                  <a:schemeClr val="tx1"/>
                </a:solidFill>
                <a:latin typeface="微軟正黑體" panose="020B0604030504040204" pitchFamily="34" charset="-120"/>
                <a:ea typeface="微軟正黑體" panose="020B0604030504040204" pitchFamily="34" charset="-120"/>
              </a:rPr>
              <a:t>就</a:t>
            </a:r>
            <a:r>
              <a:rPr lang="zh-TW" altLang="zh-TW" sz="2400" dirty="0">
                <a:solidFill>
                  <a:schemeClr val="tx1"/>
                </a:solidFill>
                <a:latin typeface="微軟正黑體" panose="020B0604030504040204" pitchFamily="34" charset="-120"/>
                <a:ea typeface="微軟正黑體" panose="020B0604030504040204" pitchFamily="34" charset="-120"/>
              </a:rPr>
              <a:t>學生輔導、校內外委辦、合作或補助專案量、校務研發、行政服務實績及其他校內外服務成效之質性評估評定分數</a:t>
            </a:r>
            <a:r>
              <a:rPr lang="zh-TW" altLang="zh-TW" sz="2400" dirty="0" smtClean="0">
                <a:solidFill>
                  <a:schemeClr val="tx1"/>
                </a:solidFill>
                <a:latin typeface="微軟正黑體" panose="020B0604030504040204" pitchFamily="34" charset="-120"/>
                <a:ea typeface="微軟正黑體" panose="020B0604030504040204" pitchFamily="34" charset="-120"/>
              </a:rPr>
              <a:t>。</a:t>
            </a:r>
            <a:endParaRPr lang="en-US" altLang="zh-TW" sz="2400" dirty="0" smtClean="0">
              <a:solidFill>
                <a:schemeClr val="tx1"/>
              </a:solidFill>
              <a:latin typeface="微軟正黑體" panose="020B0604030504040204" pitchFamily="34" charset="-120"/>
              <a:ea typeface="微軟正黑體" panose="020B0604030504040204" pitchFamily="34" charset="-120"/>
            </a:endParaRPr>
          </a:p>
          <a:p>
            <a:pPr marL="361950" indent="-361950" algn="l" fontAlgn="auto">
              <a:spcAft>
                <a:spcPts val="0"/>
              </a:spcAft>
              <a:buFont typeface="Wingdings" panose="05000000000000000000" pitchFamily="2" charset="2"/>
              <a:buChar char="l"/>
            </a:pPr>
            <a:r>
              <a:rPr kumimoji="0" lang="zh-TW" altLang="zh-TW" sz="2600" b="1" dirty="0" smtClean="0">
                <a:solidFill>
                  <a:srgbClr val="FF0000"/>
                </a:solidFill>
                <a:latin typeface="微軟正黑體" panose="020B0604030504040204" pitchFamily="34" charset="-120"/>
                <a:ea typeface="微軟正黑體" panose="020B0604030504040204" pitchFamily="34" charset="-120"/>
              </a:rPr>
              <a:t>服務評鑑</a:t>
            </a:r>
            <a:r>
              <a:rPr kumimoji="0" lang="en-US" altLang="zh-TW" sz="2600" b="1" dirty="0" smtClean="0">
                <a:solidFill>
                  <a:schemeClr val="tx1"/>
                </a:solidFill>
                <a:latin typeface="微軟正黑體" panose="020B0604030504040204" pitchFamily="34" charset="-120"/>
                <a:ea typeface="微軟正黑體" panose="020B0604030504040204" pitchFamily="34" charset="-120"/>
              </a:rPr>
              <a:t>30%</a:t>
            </a:r>
            <a:r>
              <a:rPr kumimoji="0" lang="zh-TW" altLang="zh-TW" sz="2600" dirty="0" smtClean="0">
                <a:solidFill>
                  <a:schemeClr val="tx1"/>
                </a:solidFill>
                <a:latin typeface="微軟正黑體" panose="020B0604030504040204" pitchFamily="34" charset="-120"/>
                <a:ea typeface="微軟正黑體" panose="020B0604030504040204" pitchFamily="34" charset="-120"/>
              </a:rPr>
              <a:t>。</a:t>
            </a:r>
            <a:endParaRPr kumimoji="0" lang="en-US" altLang="zh-TW" sz="2600" dirty="0" smtClean="0">
              <a:solidFill>
                <a:schemeClr val="tx1"/>
              </a:solidFill>
              <a:latin typeface="微軟正黑體" panose="020B0604030504040204" pitchFamily="34" charset="-120"/>
              <a:ea typeface="微軟正黑體" panose="020B0604030504040204" pitchFamily="34" charset="-120"/>
            </a:endParaRPr>
          </a:p>
          <a:p>
            <a:pPr marL="361950" algn="l" fontAlgn="auto">
              <a:spcAft>
                <a:spcPts val="0"/>
              </a:spcAft>
            </a:pPr>
            <a:r>
              <a:rPr lang="zh-TW" altLang="zh-TW" sz="2400" dirty="0" smtClean="0">
                <a:solidFill>
                  <a:schemeClr val="tx1"/>
                </a:solidFill>
                <a:latin typeface="微軟正黑體" panose="020B0604030504040204" pitchFamily="34" charset="-120"/>
                <a:ea typeface="微軟正黑體" panose="020B0604030504040204" pitchFamily="34" charset="-120"/>
              </a:rPr>
              <a:t>以</a:t>
            </a:r>
            <a:r>
              <a:rPr lang="zh-TW" altLang="zh-TW" sz="2400" dirty="0">
                <a:solidFill>
                  <a:schemeClr val="tx1"/>
                </a:solidFill>
                <a:latin typeface="微軟正黑體" panose="020B0604030504040204" pitchFamily="34" charset="-120"/>
                <a:ea typeface="微軟正黑體" panose="020B0604030504040204" pitchFamily="34" charset="-120"/>
              </a:rPr>
              <a:t>全校近三年服務評鑑分數平均</a:t>
            </a:r>
            <a:r>
              <a:rPr lang="zh-TW" altLang="zh-TW" sz="2400" dirty="0" smtClean="0">
                <a:solidFill>
                  <a:schemeClr val="tx1"/>
                </a:solidFill>
                <a:latin typeface="微軟正黑體" panose="020B0604030504040204" pitchFamily="34" charset="-120"/>
                <a:ea typeface="微軟正黑體" panose="020B0604030504040204" pitchFamily="34" charset="-120"/>
              </a:rPr>
              <a:t>之相對</a:t>
            </a:r>
            <a:r>
              <a:rPr lang="zh-TW" altLang="zh-TW" sz="2400" dirty="0">
                <a:solidFill>
                  <a:schemeClr val="tx1"/>
                </a:solidFill>
                <a:latin typeface="微軟正黑體" panose="020B0604030504040204" pitchFamily="34" charset="-120"/>
                <a:ea typeface="微軟正黑體" panose="020B0604030504040204" pitchFamily="34" charset="-120"/>
              </a:rPr>
              <a:t>分數為基本分，由教評會參酌評鑑及升等申請人自提之佐證資料加減</a:t>
            </a:r>
            <a:r>
              <a:rPr lang="en-US" altLang="zh-TW" sz="2400" dirty="0">
                <a:solidFill>
                  <a:schemeClr val="tx1"/>
                </a:solidFill>
                <a:latin typeface="微軟正黑體" panose="020B0604030504040204" pitchFamily="34" charset="-120"/>
                <a:ea typeface="微軟正黑體" panose="020B0604030504040204" pitchFamily="34" charset="-120"/>
              </a:rPr>
              <a:t>0-10</a:t>
            </a:r>
            <a:r>
              <a:rPr lang="zh-TW" altLang="zh-TW" sz="2400" dirty="0">
                <a:solidFill>
                  <a:schemeClr val="tx1"/>
                </a:solidFill>
                <a:latin typeface="微軟正黑體" panose="020B0604030504040204" pitchFamily="34" charset="-120"/>
                <a:ea typeface="微軟正黑體" panose="020B0604030504040204" pitchFamily="34" charset="-120"/>
              </a:rPr>
              <a:t>分後評定分數</a:t>
            </a:r>
            <a:r>
              <a:rPr lang="zh-TW" altLang="zh-TW" sz="2400" dirty="0" smtClean="0">
                <a:solidFill>
                  <a:schemeClr val="tx1"/>
                </a:solidFill>
                <a:latin typeface="微軟正黑體" panose="020B0604030504040204" pitchFamily="34" charset="-120"/>
                <a:ea typeface="微軟正黑體" panose="020B0604030504040204" pitchFamily="34" charset="-120"/>
              </a:rPr>
              <a:t>。</a:t>
            </a:r>
            <a:endParaRPr lang="en-US" altLang="zh-TW" sz="2400" dirty="0" smtClean="0">
              <a:solidFill>
                <a:schemeClr val="tx1"/>
              </a:solidFill>
              <a:latin typeface="微軟正黑體" panose="020B0604030504040204" pitchFamily="34" charset="-120"/>
              <a:ea typeface="微軟正黑體" panose="020B0604030504040204" pitchFamily="34" charset="-120"/>
            </a:endParaRPr>
          </a:p>
          <a:p>
            <a:pPr marL="361950" indent="-361950" algn="l" fontAlgn="auto">
              <a:spcAft>
                <a:spcPts val="0"/>
              </a:spcAft>
              <a:buFont typeface="Wingdings" panose="05000000000000000000" pitchFamily="2" charset="2"/>
              <a:buChar char="l"/>
            </a:pPr>
            <a:r>
              <a:rPr kumimoji="0" lang="zh-TW" altLang="zh-TW" sz="2600" b="1" dirty="0" smtClean="0">
                <a:solidFill>
                  <a:srgbClr val="FF0000"/>
                </a:solidFill>
                <a:latin typeface="微軟正黑體" panose="020B0604030504040204" pitchFamily="34" charset="-120"/>
                <a:ea typeface="微軟正黑體" panose="020B0604030504040204" pitchFamily="34" charset="-120"/>
              </a:rPr>
              <a:t>綜合審評</a:t>
            </a:r>
            <a:r>
              <a:rPr kumimoji="0" lang="en-US" altLang="zh-TW" sz="2600" b="1" dirty="0" smtClean="0">
                <a:solidFill>
                  <a:schemeClr val="tx1"/>
                </a:solidFill>
                <a:latin typeface="微軟正黑體" panose="020B0604030504040204" pitchFamily="34" charset="-120"/>
                <a:ea typeface="微軟正黑體" panose="020B0604030504040204" pitchFamily="34" charset="-120"/>
              </a:rPr>
              <a:t>20%</a:t>
            </a:r>
            <a:r>
              <a:rPr kumimoji="0" lang="zh-TW" altLang="zh-TW" sz="2600" dirty="0" smtClean="0">
                <a:solidFill>
                  <a:schemeClr val="tx1"/>
                </a:solidFill>
                <a:latin typeface="微軟正黑體" panose="020B0604030504040204" pitchFamily="34" charset="-120"/>
                <a:ea typeface="微軟正黑體" panose="020B0604030504040204" pitchFamily="34" charset="-120"/>
              </a:rPr>
              <a:t>。</a:t>
            </a:r>
            <a:endParaRPr kumimoji="0" lang="en-US" altLang="zh-TW" sz="2600" dirty="0" smtClean="0">
              <a:solidFill>
                <a:schemeClr val="tx1"/>
              </a:solidFill>
              <a:latin typeface="微軟正黑體" panose="020B0604030504040204" pitchFamily="34" charset="-120"/>
              <a:ea typeface="微軟正黑體" panose="020B0604030504040204" pitchFamily="34" charset="-120"/>
            </a:endParaRPr>
          </a:p>
          <a:p>
            <a:pPr marL="361950" algn="l" fontAlgn="auto">
              <a:spcAft>
                <a:spcPts val="0"/>
              </a:spcAft>
            </a:pPr>
            <a:r>
              <a:rPr lang="zh-TW" altLang="zh-TW" sz="2400" dirty="0">
                <a:solidFill>
                  <a:schemeClr val="tx1"/>
                </a:solidFill>
                <a:latin typeface="微軟正黑體" panose="020B0604030504040204" pitchFamily="34" charset="-120"/>
                <a:ea typeface="微軟正黑體" panose="020B0604030504040204" pitchFamily="34" charset="-120"/>
              </a:rPr>
              <a:t>由教評會綜合本條第一、二款評估結果對學校之整體貢獻及其他服務實績評定分數。</a:t>
            </a:r>
            <a:endParaRPr kumimoji="0" lang="zh-TW" altLang="en-US" sz="2400" dirty="0">
              <a:solidFill>
                <a:schemeClr val="tx1"/>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pPr>
              <a:defRPr/>
            </a:pPr>
            <a:fld id="{F4E57BBC-9003-4519-8174-1434CED4F41A}" type="slidenum">
              <a:rPr lang="zh-TW" altLang="en-US" smtClean="0"/>
              <a:pPr>
                <a:defRPr/>
              </a:pPr>
              <a:t>67</a:t>
            </a:fld>
            <a:endParaRPr lang="zh-TW" altLang="en-US"/>
          </a:p>
        </p:txBody>
      </p:sp>
    </p:spTree>
    <p:extLst>
      <p:ext uri="{BB962C8B-B14F-4D97-AF65-F5344CB8AC3E}">
        <p14:creationId xmlns:p14="http://schemas.microsoft.com/office/powerpoint/2010/main" xmlns="" val="300762453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32656"/>
            <a:ext cx="8229600" cy="936104"/>
          </a:xfrm>
        </p:spPr>
        <p:txBody>
          <a:bodyPr>
            <a:normAutofit fontScale="90000"/>
          </a:bodyPr>
          <a:lstStyle/>
          <a:p>
            <a:r>
              <a:rPr lang="zh-TW" altLang="en-US" dirty="0">
                <a:solidFill>
                  <a:srgbClr val="FF0000"/>
                </a:solidFill>
                <a:latin typeface="微軟正黑體" panose="020B0604030504040204" pitchFamily="34" charset="-120"/>
                <a:ea typeface="微軟正黑體" panose="020B0604030504040204" pitchFamily="34" charset="-120"/>
              </a:rPr>
              <a:t>輔導服務</a:t>
            </a:r>
            <a:r>
              <a:rPr lang="zh-TW" altLang="en-US" dirty="0" smtClean="0">
                <a:solidFill>
                  <a:srgbClr val="FF0000"/>
                </a:solidFill>
                <a:latin typeface="微軟正黑體" panose="020B0604030504040204" pitchFamily="34" charset="-120"/>
                <a:ea typeface="微軟正黑體" panose="020B0604030504040204" pitchFamily="34" charset="-120"/>
              </a:rPr>
              <a:t>成績</a:t>
            </a:r>
            <a:r>
              <a:rPr lang="zh-TW" altLang="en-US" sz="3600" dirty="0"/>
              <a:t>之校教評會審</a:t>
            </a:r>
            <a:r>
              <a:rPr lang="zh-TW" altLang="en-US" sz="3600" dirty="0" smtClean="0"/>
              <a:t>查表</a:t>
            </a:r>
            <a:r>
              <a:rPr lang="en-US" altLang="zh-TW" sz="3600" dirty="0"/>
              <a:t>(</a:t>
            </a:r>
            <a:r>
              <a:rPr lang="zh-TW" altLang="en-US" sz="3600" dirty="0"/>
              <a:t>示意</a:t>
            </a:r>
            <a:r>
              <a:rPr lang="en-US" altLang="zh-TW" sz="3600" dirty="0"/>
              <a:t>)</a:t>
            </a:r>
            <a:endParaRPr lang="zh-TW" altLang="en-US" sz="3600" dirty="0"/>
          </a:p>
        </p:txBody>
      </p:sp>
      <p:sp>
        <p:nvSpPr>
          <p:cNvPr id="4" name="投影片編號版面配置區 3"/>
          <p:cNvSpPr>
            <a:spLocks noGrp="1"/>
          </p:cNvSpPr>
          <p:nvPr>
            <p:ph type="sldNum" sz="quarter" idx="12"/>
          </p:nvPr>
        </p:nvSpPr>
        <p:spPr/>
        <p:txBody>
          <a:bodyPr/>
          <a:lstStyle/>
          <a:p>
            <a:pPr>
              <a:defRPr/>
            </a:pPr>
            <a:fld id="{6C85F6ED-DD32-4D63-99B7-E23212DDDB02}" type="slidenum">
              <a:rPr lang="zh-TW" altLang="en-US" smtClean="0"/>
              <a:pPr>
                <a:defRPr/>
              </a:pPr>
              <a:t>68</a:t>
            </a:fld>
            <a:endParaRPr lang="zh-TW" altLang="en-US"/>
          </a:p>
        </p:txBody>
      </p:sp>
      <p:pic>
        <p:nvPicPr>
          <p:cNvPr id="20486" name="Picture 6"/>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1412776"/>
            <a:ext cx="7920880" cy="4713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2479657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457200" y="704088"/>
            <a:ext cx="8229600" cy="9247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kumimoji="0" lang="zh-TW" altLang="en-US" kern="0" dirty="0" smtClean="0">
                <a:solidFill>
                  <a:srgbClr val="C00000"/>
                </a:solidFill>
                <a:latin typeface="微軟正黑體" panose="020B0604030504040204" pitchFamily="34" charset="-120"/>
                <a:ea typeface="微軟正黑體" panose="020B0604030504040204" pitchFamily="34" charset="-120"/>
              </a:rPr>
              <a:t>日常研究</a:t>
            </a:r>
            <a:r>
              <a:rPr kumimoji="0" lang="zh-TW" altLang="zh-TW" kern="0" dirty="0" smtClean="0">
                <a:solidFill>
                  <a:srgbClr val="C00000"/>
                </a:solidFill>
                <a:latin typeface="微軟正黑體" panose="020B0604030504040204" pitchFamily="34" charset="-120"/>
                <a:ea typeface="微軟正黑體" panose="020B0604030504040204" pitchFamily="34" charset="-120"/>
              </a:rPr>
              <a:t>成績</a:t>
            </a:r>
            <a:r>
              <a:rPr kumimoji="0" lang="zh-TW" altLang="en-US" kern="0" dirty="0" smtClean="0">
                <a:solidFill>
                  <a:srgbClr val="C00000"/>
                </a:solidFill>
                <a:latin typeface="微軟正黑體" panose="020B0604030504040204" pitchFamily="34" charset="-120"/>
                <a:ea typeface="微軟正黑體" panose="020B0604030504040204" pitchFamily="34" charset="-120"/>
              </a:rPr>
              <a:t>內涵</a:t>
            </a:r>
            <a:r>
              <a:rPr kumimoji="0" lang="en-US" altLang="zh-TW" b="1" kern="0" dirty="0" smtClean="0">
                <a:solidFill>
                  <a:srgbClr val="C00000"/>
                </a:solidFill>
                <a:latin typeface="新細明體"/>
                <a:ea typeface="新細明體"/>
              </a:rPr>
              <a:t>–</a:t>
            </a:r>
            <a:r>
              <a:rPr kumimoji="0" lang="zh-TW" altLang="zh-TW" sz="3600" kern="0" dirty="0" smtClean="0">
                <a:latin typeface="微軟正黑體" panose="020B0604030504040204" pitchFamily="34" charset="-120"/>
                <a:ea typeface="微軟正黑體" panose="020B0604030504040204" pitchFamily="34" charset="-120"/>
              </a:rPr>
              <a:t>校教評會</a:t>
            </a:r>
            <a:endParaRPr kumimoji="0" lang="zh-TW" altLang="en-US" sz="3600" dirty="0">
              <a:latin typeface="微軟正黑體" panose="020B0604030504040204" pitchFamily="34" charset="-120"/>
              <a:ea typeface="微軟正黑體" panose="020B0604030504040204" pitchFamily="34" charset="-120"/>
            </a:endParaRPr>
          </a:p>
        </p:txBody>
      </p:sp>
      <p:sp>
        <p:nvSpPr>
          <p:cNvPr id="3" name="內容版面配置區 2"/>
          <p:cNvSpPr txBox="1">
            <a:spLocks/>
          </p:cNvSpPr>
          <p:nvPr/>
        </p:nvSpPr>
        <p:spPr>
          <a:xfrm>
            <a:off x="457200" y="1844824"/>
            <a:ext cx="8229600" cy="4104456"/>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61950" indent="-361950" algn="l" fontAlgn="auto">
              <a:spcAft>
                <a:spcPts val="0"/>
              </a:spcAft>
              <a:buFont typeface="Wingdings" panose="05000000000000000000" pitchFamily="2" charset="2"/>
              <a:buChar char="l"/>
            </a:pPr>
            <a:r>
              <a:rPr kumimoji="0" lang="zh-TW" altLang="zh-TW" sz="2600" b="1" dirty="0" smtClean="0">
                <a:solidFill>
                  <a:srgbClr val="FF0000"/>
                </a:solidFill>
                <a:latin typeface="微軟正黑體" panose="020B0604030504040204" pitchFamily="34" charset="-120"/>
                <a:ea typeface="微軟正黑體" panose="020B0604030504040204" pitchFamily="34" charset="-120"/>
              </a:rPr>
              <a:t>研究發表</a:t>
            </a:r>
            <a:r>
              <a:rPr kumimoji="0" lang="en-US" altLang="zh-TW" sz="2600" b="1" dirty="0" smtClean="0">
                <a:solidFill>
                  <a:schemeClr val="tx1"/>
                </a:solidFill>
                <a:latin typeface="微軟正黑體" panose="020B0604030504040204" pitchFamily="34" charset="-120"/>
                <a:ea typeface="微軟正黑體" panose="020B0604030504040204" pitchFamily="34" charset="-120"/>
              </a:rPr>
              <a:t>50%</a:t>
            </a:r>
            <a:r>
              <a:rPr kumimoji="0" lang="zh-TW" altLang="zh-TW" sz="2600" dirty="0" smtClean="0">
                <a:solidFill>
                  <a:schemeClr val="tx1"/>
                </a:solidFill>
                <a:latin typeface="微軟正黑體" panose="020B0604030504040204" pitchFamily="34" charset="-120"/>
                <a:ea typeface="微軟正黑體" panose="020B0604030504040204" pitchFamily="34" charset="-120"/>
              </a:rPr>
              <a:t>。</a:t>
            </a:r>
            <a:endParaRPr kumimoji="0" lang="en-US" altLang="zh-TW" sz="2600" dirty="0" smtClean="0">
              <a:solidFill>
                <a:schemeClr val="tx1"/>
              </a:solidFill>
              <a:latin typeface="微軟正黑體" panose="020B0604030504040204" pitchFamily="34" charset="-120"/>
              <a:ea typeface="微軟正黑體" panose="020B0604030504040204" pitchFamily="34" charset="-120"/>
            </a:endParaRPr>
          </a:p>
          <a:p>
            <a:pPr marL="361950" algn="l" fontAlgn="auto">
              <a:spcAft>
                <a:spcPts val="0"/>
              </a:spcAft>
            </a:pPr>
            <a:r>
              <a:rPr lang="zh-TW" altLang="zh-TW" sz="2600" dirty="0">
                <a:solidFill>
                  <a:schemeClr val="tx1"/>
                </a:solidFill>
                <a:latin typeface="微軟正黑體" panose="020B0604030504040204" pitchFamily="34" charset="-120"/>
                <a:ea typeface="微軟正黑體" panose="020B0604030504040204" pitchFamily="34" charset="-120"/>
              </a:rPr>
              <a:t>依期刊論文發表數量及影響、研究計畫執行，以及對學術社群之其他貢獻評定分數</a:t>
            </a:r>
            <a:r>
              <a:rPr lang="zh-TW" altLang="zh-TW" sz="2600" dirty="0" smtClean="0">
                <a:solidFill>
                  <a:schemeClr val="tx1"/>
                </a:solidFill>
                <a:latin typeface="微軟正黑體" panose="020B0604030504040204" pitchFamily="34" charset="-120"/>
                <a:ea typeface="微軟正黑體" panose="020B0604030504040204" pitchFamily="34" charset="-120"/>
              </a:rPr>
              <a:t>。</a:t>
            </a:r>
            <a:endParaRPr lang="en-US" altLang="zh-TW" sz="2600" dirty="0" smtClean="0">
              <a:solidFill>
                <a:schemeClr val="tx1"/>
              </a:solidFill>
              <a:latin typeface="微軟正黑體" panose="020B0604030504040204" pitchFamily="34" charset="-120"/>
              <a:ea typeface="微軟正黑體" panose="020B0604030504040204" pitchFamily="34" charset="-120"/>
            </a:endParaRPr>
          </a:p>
          <a:p>
            <a:pPr marL="361950" indent="-361950" algn="l" fontAlgn="auto">
              <a:spcAft>
                <a:spcPts val="0"/>
              </a:spcAft>
              <a:buFont typeface="Wingdings" panose="05000000000000000000" pitchFamily="2" charset="2"/>
              <a:buChar char="l"/>
            </a:pPr>
            <a:r>
              <a:rPr kumimoji="0" lang="zh-TW" altLang="zh-TW" sz="2600" b="1" dirty="0" smtClean="0">
                <a:solidFill>
                  <a:srgbClr val="FF0000"/>
                </a:solidFill>
                <a:latin typeface="微軟正黑體" panose="020B0604030504040204" pitchFamily="34" charset="-120"/>
                <a:ea typeface="微軟正黑體" panose="020B0604030504040204" pitchFamily="34" charset="-120"/>
              </a:rPr>
              <a:t>研究評鑑</a:t>
            </a:r>
            <a:r>
              <a:rPr kumimoji="0" lang="en-US" altLang="zh-TW" sz="2600" b="1" dirty="0" smtClean="0">
                <a:solidFill>
                  <a:schemeClr val="tx1"/>
                </a:solidFill>
                <a:latin typeface="微軟正黑體" panose="020B0604030504040204" pitchFamily="34" charset="-120"/>
                <a:ea typeface="微軟正黑體" panose="020B0604030504040204" pitchFamily="34" charset="-120"/>
              </a:rPr>
              <a:t>30%</a:t>
            </a:r>
            <a:r>
              <a:rPr kumimoji="0" lang="zh-TW" altLang="zh-TW" sz="2600" dirty="0" smtClean="0">
                <a:solidFill>
                  <a:schemeClr val="tx1"/>
                </a:solidFill>
                <a:latin typeface="微軟正黑體" panose="020B0604030504040204" pitchFamily="34" charset="-120"/>
                <a:ea typeface="微軟正黑體" panose="020B0604030504040204" pitchFamily="34" charset="-120"/>
              </a:rPr>
              <a:t>。</a:t>
            </a:r>
            <a:endParaRPr kumimoji="0" lang="en-US" altLang="zh-TW" sz="2600" dirty="0" smtClean="0">
              <a:solidFill>
                <a:schemeClr val="tx1"/>
              </a:solidFill>
              <a:latin typeface="微軟正黑體" panose="020B0604030504040204" pitchFamily="34" charset="-120"/>
              <a:ea typeface="微軟正黑體" panose="020B0604030504040204" pitchFamily="34" charset="-120"/>
            </a:endParaRPr>
          </a:p>
          <a:p>
            <a:pPr marL="361950" algn="l" fontAlgn="auto">
              <a:spcAft>
                <a:spcPts val="0"/>
              </a:spcAft>
            </a:pPr>
            <a:r>
              <a:rPr lang="zh-TW" altLang="zh-TW" sz="2600" dirty="0">
                <a:solidFill>
                  <a:schemeClr val="tx1"/>
                </a:solidFill>
                <a:latin typeface="微軟正黑體" panose="020B0604030504040204" pitchFamily="34" charset="-120"/>
                <a:ea typeface="微軟正黑體" panose="020B0604030504040204" pitchFamily="34" charset="-120"/>
              </a:rPr>
              <a:t>以全校近三年研究評鑑分數平均之之相對分數為基本分，由教評會參酌評鑑及升等申請人自提之佐證資料加減</a:t>
            </a:r>
            <a:r>
              <a:rPr lang="en-US" altLang="zh-TW" sz="2600" dirty="0">
                <a:solidFill>
                  <a:schemeClr val="tx1"/>
                </a:solidFill>
                <a:latin typeface="微軟正黑體" panose="020B0604030504040204" pitchFamily="34" charset="-120"/>
                <a:ea typeface="微軟正黑體" panose="020B0604030504040204" pitchFamily="34" charset="-120"/>
              </a:rPr>
              <a:t>0-10</a:t>
            </a:r>
            <a:r>
              <a:rPr lang="zh-TW" altLang="zh-TW" sz="2600" dirty="0">
                <a:solidFill>
                  <a:schemeClr val="tx1"/>
                </a:solidFill>
                <a:latin typeface="微軟正黑體" panose="020B0604030504040204" pitchFamily="34" charset="-120"/>
                <a:ea typeface="微軟正黑體" panose="020B0604030504040204" pitchFamily="34" charset="-120"/>
              </a:rPr>
              <a:t>分後評定分數</a:t>
            </a:r>
            <a:r>
              <a:rPr lang="zh-TW" altLang="zh-TW" sz="2600" dirty="0" smtClean="0">
                <a:solidFill>
                  <a:schemeClr val="tx1"/>
                </a:solidFill>
                <a:latin typeface="微軟正黑體" panose="020B0604030504040204" pitchFamily="34" charset="-120"/>
                <a:ea typeface="微軟正黑體" panose="020B0604030504040204" pitchFamily="34" charset="-120"/>
              </a:rPr>
              <a:t>。</a:t>
            </a:r>
            <a:endParaRPr lang="en-US" altLang="zh-TW" sz="2600" dirty="0" smtClean="0">
              <a:solidFill>
                <a:schemeClr val="tx1"/>
              </a:solidFill>
              <a:latin typeface="微軟正黑體" panose="020B0604030504040204" pitchFamily="34" charset="-120"/>
              <a:ea typeface="微軟正黑體" panose="020B0604030504040204" pitchFamily="34" charset="-120"/>
            </a:endParaRPr>
          </a:p>
          <a:p>
            <a:pPr marL="361950" indent="-361950" algn="l" fontAlgn="auto">
              <a:spcAft>
                <a:spcPts val="0"/>
              </a:spcAft>
              <a:buFont typeface="Wingdings" panose="05000000000000000000" pitchFamily="2" charset="2"/>
              <a:buChar char="l"/>
            </a:pPr>
            <a:r>
              <a:rPr kumimoji="0" lang="zh-TW" altLang="zh-TW" sz="2600" b="1" dirty="0" smtClean="0">
                <a:solidFill>
                  <a:srgbClr val="FF0000"/>
                </a:solidFill>
                <a:latin typeface="微軟正黑體" panose="020B0604030504040204" pitchFamily="34" charset="-120"/>
                <a:ea typeface="微軟正黑體" panose="020B0604030504040204" pitchFamily="34" charset="-120"/>
              </a:rPr>
              <a:t>綜合審評</a:t>
            </a:r>
            <a:r>
              <a:rPr kumimoji="0" lang="en-US" altLang="zh-TW" sz="2600" b="1" dirty="0" smtClean="0">
                <a:solidFill>
                  <a:schemeClr val="tx1"/>
                </a:solidFill>
                <a:latin typeface="微軟正黑體" panose="020B0604030504040204" pitchFamily="34" charset="-120"/>
                <a:ea typeface="微軟正黑體" panose="020B0604030504040204" pitchFamily="34" charset="-120"/>
              </a:rPr>
              <a:t>20%</a:t>
            </a:r>
            <a:r>
              <a:rPr kumimoji="0" lang="zh-TW" altLang="zh-TW" sz="2600" dirty="0" smtClean="0">
                <a:solidFill>
                  <a:schemeClr val="tx1"/>
                </a:solidFill>
                <a:latin typeface="微軟正黑體" panose="020B0604030504040204" pitchFamily="34" charset="-120"/>
                <a:ea typeface="微軟正黑體" panose="020B0604030504040204" pitchFamily="34" charset="-120"/>
              </a:rPr>
              <a:t>。</a:t>
            </a:r>
            <a:endParaRPr kumimoji="0" lang="en-US" altLang="zh-TW" sz="2600" dirty="0" smtClean="0">
              <a:solidFill>
                <a:schemeClr val="tx1"/>
              </a:solidFill>
              <a:latin typeface="微軟正黑體" panose="020B0604030504040204" pitchFamily="34" charset="-120"/>
              <a:ea typeface="微軟正黑體" panose="020B0604030504040204" pitchFamily="34" charset="-120"/>
            </a:endParaRPr>
          </a:p>
          <a:p>
            <a:pPr marL="361950" algn="l" fontAlgn="auto">
              <a:spcAft>
                <a:spcPts val="0"/>
              </a:spcAft>
            </a:pPr>
            <a:r>
              <a:rPr lang="zh-TW" altLang="zh-TW" sz="2600" dirty="0">
                <a:solidFill>
                  <a:schemeClr val="tx1"/>
                </a:solidFill>
                <a:latin typeface="微軟正黑體" panose="020B0604030504040204" pitchFamily="34" charset="-120"/>
                <a:ea typeface="微軟正黑體" panose="020B0604030504040204" pitchFamily="34" charset="-120"/>
              </a:rPr>
              <a:t>由教評會綜合本項第一、二款評定結果之整體研究情形，以及其他研究實績或貢獻評定分數。</a:t>
            </a:r>
            <a:endParaRPr kumimoji="0" lang="zh-TW" altLang="zh-TW" sz="2600" dirty="0">
              <a:solidFill>
                <a:schemeClr val="tx1"/>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pPr>
              <a:defRPr/>
            </a:pPr>
            <a:fld id="{F4E57BBC-9003-4519-8174-1434CED4F41A}" type="slidenum">
              <a:rPr lang="zh-TW" altLang="en-US" smtClean="0"/>
              <a:pPr>
                <a:defRPr/>
              </a:pPr>
              <a:t>69</a:t>
            </a:fld>
            <a:endParaRPr lang="zh-TW" altLang="en-US"/>
          </a:p>
        </p:txBody>
      </p:sp>
    </p:spTree>
    <p:extLst>
      <p:ext uri="{BB962C8B-B14F-4D97-AF65-F5344CB8AC3E}">
        <p14:creationId xmlns:p14="http://schemas.microsoft.com/office/powerpoint/2010/main" xmlns="" val="1016474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txBox="1">
            <a:spLocks/>
          </p:cNvSpPr>
          <p:nvPr/>
        </p:nvSpPr>
        <p:spPr>
          <a:xfrm>
            <a:off x="457200" y="70408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kumimoji="0" lang="zh-TW" altLang="en-US" sz="4000" b="1" dirty="0">
                <a:solidFill>
                  <a:srgbClr val="C00000"/>
                </a:solidFill>
                <a:latin typeface="微軟正黑體" panose="020B0604030504040204" pitchFamily="34" charset="-120"/>
                <a:ea typeface="微軟正黑體" panose="020B0604030504040204" pitchFamily="34" charset="-120"/>
              </a:rPr>
              <a:t>玄奘大學</a:t>
            </a:r>
            <a:r>
              <a:rPr kumimoji="0" lang="zh-TW" altLang="en-US" sz="4000" b="1" dirty="0" smtClean="0">
                <a:solidFill>
                  <a:srgbClr val="C00000"/>
                </a:solidFill>
                <a:latin typeface="微軟正黑體" panose="020B0604030504040204" pitchFamily="34" charset="-120"/>
                <a:ea typeface="微軟正黑體" panose="020B0604030504040204" pitchFamily="34" charset="-120"/>
              </a:rPr>
              <a:t>教學升等制度的整體效益</a:t>
            </a:r>
            <a:endParaRPr kumimoji="0" lang="zh-TW" altLang="en-US" sz="4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p:cNvSpPr txBox="1">
            <a:spLocks/>
          </p:cNvSpPr>
          <p:nvPr/>
        </p:nvSpPr>
        <p:spPr>
          <a:xfrm>
            <a:off x="611560" y="2276872"/>
            <a:ext cx="8208912" cy="3528392"/>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lvl="0" indent="-457200" algn="l">
              <a:buFont typeface="Wingdings" panose="05000000000000000000" pitchFamily="2" charset="2"/>
              <a:buChar char="l"/>
            </a:pPr>
            <a:r>
              <a:rPr lang="zh-TW" altLang="zh-TW" dirty="0">
                <a:solidFill>
                  <a:schemeClr val="tx1"/>
                </a:solidFill>
                <a:latin typeface="微軟正黑體" panose="020B0604030504040204" pitchFamily="34" charset="-120"/>
                <a:ea typeface="微軟正黑體" panose="020B0604030504040204" pitchFamily="34" charset="-120"/>
              </a:rPr>
              <a:t>協助教師結合學校特色定位、</a:t>
            </a:r>
            <a:r>
              <a:rPr lang="zh-TW" altLang="zh-TW" dirty="0">
                <a:solidFill>
                  <a:srgbClr val="FF0000"/>
                </a:solidFill>
                <a:latin typeface="微軟正黑體" panose="020B0604030504040204" pitchFamily="34" charset="-120"/>
                <a:ea typeface="微軟正黑體" panose="020B0604030504040204" pitchFamily="34" charset="-120"/>
              </a:rPr>
              <a:t>學生特質</a:t>
            </a:r>
            <a:r>
              <a:rPr lang="zh-TW" altLang="zh-TW" dirty="0" smtClean="0">
                <a:solidFill>
                  <a:schemeClr val="tx1"/>
                </a:solidFill>
                <a:latin typeface="微軟正黑體" panose="020B0604030504040204" pitchFamily="34" charset="-120"/>
                <a:ea typeface="微軟正黑體" panose="020B0604030504040204" pitchFamily="34" charset="-120"/>
              </a:rPr>
              <a:t>及</a:t>
            </a:r>
            <a:r>
              <a:rPr lang="zh-TW" altLang="zh-TW" dirty="0">
                <a:solidFill>
                  <a:schemeClr val="tx1"/>
                </a:solidFill>
                <a:latin typeface="微軟正黑體" panose="020B0604030504040204" pitchFamily="34" charset="-120"/>
                <a:ea typeface="微軟正黑體" panose="020B0604030504040204" pitchFamily="34" charset="-120"/>
              </a:rPr>
              <a:t>人才培育方向，適性發展其職涯定向</a:t>
            </a:r>
            <a:r>
              <a:rPr lang="zh-TW" altLang="zh-TW" dirty="0" smtClean="0">
                <a:solidFill>
                  <a:schemeClr val="tx1"/>
                </a:solidFill>
                <a:latin typeface="微軟正黑體" panose="020B0604030504040204" pitchFamily="34" charset="-120"/>
                <a:ea typeface="微軟正黑體" panose="020B0604030504040204" pitchFamily="34" charset="-120"/>
              </a:rPr>
              <a:t>。</a:t>
            </a:r>
            <a:endParaRPr lang="en-US" altLang="zh-TW" dirty="0" smtClean="0">
              <a:solidFill>
                <a:schemeClr val="tx1"/>
              </a:solidFill>
              <a:latin typeface="微軟正黑體" panose="020B0604030504040204" pitchFamily="34" charset="-120"/>
              <a:ea typeface="微軟正黑體" panose="020B0604030504040204" pitchFamily="34" charset="-120"/>
            </a:endParaRPr>
          </a:p>
          <a:p>
            <a:pPr marL="457200" lvl="0" indent="-457200" algn="l">
              <a:buFont typeface="Wingdings" panose="05000000000000000000" pitchFamily="2" charset="2"/>
              <a:buChar char="l"/>
            </a:pPr>
            <a:r>
              <a:rPr lang="zh-TW" altLang="zh-TW" dirty="0" smtClean="0">
                <a:solidFill>
                  <a:schemeClr val="tx1"/>
                </a:solidFill>
                <a:latin typeface="微軟正黑體" panose="020B0604030504040204" pitchFamily="34" charset="-120"/>
                <a:ea typeface="微軟正黑體" panose="020B0604030504040204" pitchFamily="34" charset="-120"/>
              </a:rPr>
              <a:t>經</a:t>
            </a:r>
            <a:r>
              <a:rPr lang="zh-TW" altLang="zh-TW" dirty="0">
                <a:solidFill>
                  <a:schemeClr val="tx1"/>
                </a:solidFill>
                <a:latin typeface="微軟正黑體" panose="020B0604030504040204" pitchFamily="34" charset="-120"/>
                <a:ea typeface="微軟正黑體" panose="020B0604030504040204" pitchFamily="34" charset="-120"/>
              </a:rPr>
              <a:t>教師專業分流與成長，永續教學品保機制，提升學生</a:t>
            </a:r>
            <a:r>
              <a:rPr lang="zh-TW" altLang="zh-TW" dirty="0">
                <a:solidFill>
                  <a:srgbClr val="FF0000"/>
                </a:solidFill>
                <a:latin typeface="微軟正黑體" panose="020B0604030504040204" pitchFamily="34" charset="-120"/>
                <a:ea typeface="微軟正黑體" panose="020B0604030504040204" pitchFamily="34" charset="-120"/>
              </a:rPr>
              <a:t>學習成效</a:t>
            </a:r>
            <a:r>
              <a:rPr lang="zh-TW" altLang="zh-TW" dirty="0">
                <a:solidFill>
                  <a:schemeClr val="tx1"/>
                </a:solidFill>
                <a:latin typeface="微軟正黑體" panose="020B0604030504040204" pitchFamily="34" charset="-120"/>
                <a:ea typeface="微軟正黑體" panose="020B0604030504040204" pitchFamily="34" charset="-120"/>
              </a:rPr>
              <a:t>並奠定</a:t>
            </a:r>
            <a:r>
              <a:rPr lang="zh-TW" altLang="zh-TW" dirty="0">
                <a:solidFill>
                  <a:srgbClr val="FF0000"/>
                </a:solidFill>
                <a:latin typeface="微軟正黑體" panose="020B0604030504040204" pitchFamily="34" charset="-120"/>
                <a:ea typeface="微軟正黑體" panose="020B0604030504040204" pitchFamily="34" charset="-120"/>
              </a:rPr>
              <a:t>學生生涯發展力</a:t>
            </a:r>
            <a:r>
              <a:rPr lang="zh-TW" altLang="zh-TW" dirty="0">
                <a:solidFill>
                  <a:schemeClr val="tx1"/>
                </a:solidFill>
                <a:latin typeface="微軟正黑體" panose="020B0604030504040204" pitchFamily="34" charset="-120"/>
                <a:ea typeface="微軟正黑體" panose="020B0604030504040204" pitchFamily="34" charset="-120"/>
              </a:rPr>
              <a:t>。</a:t>
            </a:r>
          </a:p>
          <a:p>
            <a:pPr marL="457200" lvl="0" indent="-457200" algn="l">
              <a:buFont typeface="Wingdings" panose="05000000000000000000" pitchFamily="2" charset="2"/>
              <a:buChar char="l"/>
            </a:pPr>
            <a:r>
              <a:rPr lang="zh-TW" altLang="zh-TW" dirty="0">
                <a:solidFill>
                  <a:schemeClr val="tx1"/>
                </a:solidFill>
                <a:latin typeface="微軟正黑體" panose="020B0604030504040204" pitchFamily="34" charset="-120"/>
                <a:ea typeface="微軟正黑體" panose="020B0604030504040204" pitchFamily="34" charset="-120"/>
              </a:rPr>
              <a:t>培養教學典範種子教師，以正向循環之形成，營造學校整體競爭力之基礎。</a:t>
            </a:r>
            <a:endParaRPr lang="zh-TW" altLang="zh-TW" dirty="0">
              <a:solidFill>
                <a:schemeClr val="tx1"/>
              </a:solidFill>
              <a:effectLst/>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pPr>
              <a:defRPr/>
            </a:pPr>
            <a:fld id="{F4E57BBC-9003-4519-8174-1434CED4F41A}" type="slidenum">
              <a:rPr lang="zh-TW" altLang="en-US" smtClean="0"/>
              <a:pPr>
                <a:defRPr/>
              </a:pPr>
              <a:t>7</a:t>
            </a:fld>
            <a:endParaRPr lang="zh-TW" altLang="en-US"/>
          </a:p>
        </p:txBody>
      </p:sp>
    </p:spTree>
    <p:extLst>
      <p:ext uri="{BB962C8B-B14F-4D97-AF65-F5344CB8AC3E}">
        <p14:creationId xmlns:p14="http://schemas.microsoft.com/office/powerpoint/2010/main" xmlns="" val="232767800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620688"/>
            <a:ext cx="8229600" cy="720080"/>
          </a:xfrm>
        </p:spPr>
        <p:txBody>
          <a:bodyPr>
            <a:normAutofit fontScale="90000"/>
          </a:bodyPr>
          <a:lstStyle/>
          <a:p>
            <a:r>
              <a:rPr lang="zh-TW" altLang="en-US" dirty="0">
                <a:solidFill>
                  <a:srgbClr val="FF0000"/>
                </a:solidFill>
                <a:latin typeface="微軟正黑體" panose="020B0604030504040204" pitchFamily="34" charset="-120"/>
                <a:ea typeface="微軟正黑體" panose="020B0604030504040204" pitchFamily="34" charset="-120"/>
              </a:rPr>
              <a:t>日常研究成績</a:t>
            </a:r>
            <a:r>
              <a:rPr lang="zh-TW" altLang="en-US" sz="3600" dirty="0" smtClean="0"/>
              <a:t>之校教</a:t>
            </a:r>
            <a:r>
              <a:rPr lang="zh-TW" altLang="en-US" sz="3600" dirty="0"/>
              <a:t>評</a:t>
            </a:r>
            <a:r>
              <a:rPr lang="zh-TW" altLang="en-US" sz="3600" dirty="0" smtClean="0"/>
              <a:t>會審查表</a:t>
            </a:r>
            <a:r>
              <a:rPr lang="en-US" altLang="zh-TW" sz="3600" dirty="0"/>
              <a:t>(</a:t>
            </a:r>
            <a:r>
              <a:rPr lang="zh-TW" altLang="en-US" sz="3600" dirty="0"/>
              <a:t>示意</a:t>
            </a:r>
            <a:r>
              <a:rPr lang="en-US" altLang="zh-TW" sz="3600" dirty="0"/>
              <a:t>)</a:t>
            </a:r>
            <a:endParaRPr lang="zh-TW" altLang="en-US" sz="3600" dirty="0"/>
          </a:p>
        </p:txBody>
      </p:sp>
      <p:sp>
        <p:nvSpPr>
          <p:cNvPr id="4" name="投影片編號版面配置區 3"/>
          <p:cNvSpPr>
            <a:spLocks noGrp="1"/>
          </p:cNvSpPr>
          <p:nvPr>
            <p:ph type="sldNum" sz="quarter" idx="12"/>
          </p:nvPr>
        </p:nvSpPr>
        <p:spPr/>
        <p:txBody>
          <a:bodyPr/>
          <a:lstStyle/>
          <a:p>
            <a:pPr>
              <a:defRPr/>
            </a:pPr>
            <a:fld id="{6C85F6ED-DD32-4D63-99B7-E23212DDDB02}" type="slidenum">
              <a:rPr lang="zh-TW" altLang="en-US" smtClean="0"/>
              <a:pPr>
                <a:defRPr/>
              </a:pPr>
              <a:t>70</a:t>
            </a:fld>
            <a:endParaRPr lang="zh-TW" altLang="en-US"/>
          </a:p>
        </p:txBody>
      </p:sp>
      <p:pic>
        <p:nvPicPr>
          <p:cNvPr id="1945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1600200"/>
            <a:ext cx="8352927"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5820430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457200" y="764704"/>
            <a:ext cx="8229600" cy="996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kumimoji="0" lang="zh-TW" altLang="zh-TW" sz="4000" b="1" dirty="0" smtClean="0">
                <a:solidFill>
                  <a:srgbClr val="C00000"/>
                </a:solidFill>
                <a:latin typeface="微軟正黑體" panose="020B0604030504040204" pitchFamily="34" charset="-120"/>
                <a:ea typeface="微軟正黑體" panose="020B0604030504040204" pitchFamily="34" charset="-120"/>
              </a:rPr>
              <a:t>院教評會教學實務升等成績計算</a:t>
            </a:r>
            <a:endParaRPr kumimoji="0" lang="zh-TW" altLang="en-US" sz="4000" dirty="0">
              <a:solidFill>
                <a:srgbClr val="C00000"/>
              </a:solidFill>
              <a:latin typeface="微軟正黑體" panose="020B0604030504040204" pitchFamily="34" charset="-120"/>
              <a:ea typeface="微軟正黑體" panose="020B0604030504040204" pitchFamily="34" charset="-120"/>
            </a:endParaRPr>
          </a:p>
        </p:txBody>
      </p:sp>
      <p:graphicFrame>
        <p:nvGraphicFramePr>
          <p:cNvPr id="3" name="內容版面配置區 3"/>
          <p:cNvGraphicFramePr>
            <a:graphicFrameLocks/>
          </p:cNvGraphicFramePr>
          <p:nvPr>
            <p:extLst>
              <p:ext uri="{D42A27DB-BD31-4B8C-83A1-F6EECF244321}">
                <p14:modId xmlns:p14="http://schemas.microsoft.com/office/powerpoint/2010/main" xmlns="" val="3683753448"/>
              </p:ext>
            </p:extLst>
          </p:nvPr>
        </p:nvGraphicFramePr>
        <p:xfrm>
          <a:off x="549898" y="2060848"/>
          <a:ext cx="8136902" cy="3672405"/>
        </p:xfrm>
        <a:graphic>
          <a:graphicData uri="http://schemas.openxmlformats.org/drawingml/2006/table">
            <a:tbl>
              <a:tblPr firstRow="1" firstCol="1" bandRow="1">
                <a:tableStyleId>{5C22544A-7EE6-4342-B048-85BDC9FD1C3A}</a:tableStyleId>
              </a:tblPr>
              <a:tblGrid>
                <a:gridCol w="2232248"/>
                <a:gridCol w="1080120"/>
                <a:gridCol w="1440160"/>
                <a:gridCol w="936104"/>
                <a:gridCol w="1656184"/>
                <a:gridCol w="792086"/>
              </a:tblGrid>
              <a:tr h="754155">
                <a:tc gridSpan="2">
                  <a:txBody>
                    <a:bodyPr/>
                    <a:lstStyle/>
                    <a:p>
                      <a:pPr algn="ctr">
                        <a:spcAft>
                          <a:spcPts val="0"/>
                        </a:spcAft>
                      </a:pPr>
                      <a:r>
                        <a:rPr lang="zh-TW" sz="2000" kern="0" dirty="0">
                          <a:effectLst/>
                          <a:latin typeface="+mj-ea"/>
                          <a:ea typeface="+mj-ea"/>
                        </a:rPr>
                        <a:t>教</a:t>
                      </a:r>
                      <a:r>
                        <a:rPr lang="en-US" sz="2000" kern="0" dirty="0">
                          <a:effectLst/>
                          <a:latin typeface="+mj-ea"/>
                          <a:ea typeface="+mj-ea"/>
                        </a:rPr>
                        <a:t>  </a:t>
                      </a:r>
                      <a:r>
                        <a:rPr lang="zh-TW" sz="2000" kern="0" dirty="0" smtClean="0">
                          <a:effectLst/>
                          <a:latin typeface="+mj-ea"/>
                          <a:ea typeface="+mj-ea"/>
                        </a:rPr>
                        <a:t>學</a:t>
                      </a:r>
                      <a:r>
                        <a:rPr lang="zh-TW" altLang="en-US" sz="2000" kern="0" dirty="0" smtClean="0">
                          <a:effectLst/>
                          <a:latin typeface="+mj-ea"/>
                          <a:ea typeface="+mj-ea"/>
                        </a:rPr>
                        <a:t>      </a:t>
                      </a:r>
                      <a:r>
                        <a:rPr lang="en-US" sz="2000" kern="0" dirty="0" smtClean="0">
                          <a:effectLst/>
                          <a:latin typeface="+mj-ea"/>
                          <a:ea typeface="+mj-ea"/>
                        </a:rPr>
                        <a:t>25</a:t>
                      </a:r>
                      <a:r>
                        <a:rPr lang="en-US" sz="2000" kern="0" dirty="0">
                          <a:effectLst/>
                          <a:latin typeface="+mj-ea"/>
                          <a:ea typeface="+mj-ea"/>
                        </a:rPr>
                        <a:t>%</a:t>
                      </a:r>
                      <a:endParaRPr lang="zh-TW" sz="2000" kern="100" dirty="0">
                        <a:effectLst/>
                        <a:latin typeface="+mj-ea"/>
                        <a:ea typeface="+mj-ea"/>
                        <a:cs typeface="Times New Roman"/>
                      </a:endParaRPr>
                    </a:p>
                  </a:txBody>
                  <a:tcPr marL="17780" marR="17780" marT="0" marB="0" anchor="ctr"/>
                </a:tc>
                <a:tc hMerge="1">
                  <a:txBody>
                    <a:bodyPr/>
                    <a:lstStyle/>
                    <a:p>
                      <a:pPr algn="ctr">
                        <a:spcAft>
                          <a:spcPts val="0"/>
                        </a:spcAft>
                      </a:pPr>
                      <a:endParaRPr lang="zh-TW" sz="2000" kern="100" dirty="0">
                        <a:effectLst/>
                        <a:latin typeface="+mj-ea"/>
                        <a:ea typeface="+mj-ea"/>
                        <a:cs typeface="Times New Roman"/>
                      </a:endParaRPr>
                    </a:p>
                  </a:txBody>
                  <a:tcPr marL="17780" marR="17780" marT="0" marB="0" anchor="ctr"/>
                </a:tc>
                <a:tc gridSpan="2">
                  <a:txBody>
                    <a:bodyPr/>
                    <a:lstStyle/>
                    <a:p>
                      <a:pPr algn="ctr">
                        <a:spcAft>
                          <a:spcPts val="0"/>
                        </a:spcAft>
                      </a:pPr>
                      <a:r>
                        <a:rPr lang="zh-TW" sz="2000" kern="0" dirty="0">
                          <a:effectLst/>
                          <a:latin typeface="+mj-ea"/>
                          <a:ea typeface="+mj-ea"/>
                        </a:rPr>
                        <a:t>研</a:t>
                      </a:r>
                      <a:r>
                        <a:rPr lang="en-US" sz="2000" kern="0" dirty="0">
                          <a:effectLst/>
                          <a:latin typeface="+mj-ea"/>
                          <a:ea typeface="+mj-ea"/>
                        </a:rPr>
                        <a:t>  </a:t>
                      </a:r>
                      <a:r>
                        <a:rPr lang="zh-TW" sz="2000" kern="0" dirty="0" smtClean="0">
                          <a:effectLst/>
                          <a:latin typeface="+mj-ea"/>
                          <a:ea typeface="+mj-ea"/>
                        </a:rPr>
                        <a:t>究</a:t>
                      </a:r>
                      <a:r>
                        <a:rPr lang="zh-TW" altLang="en-US" sz="2000" kern="0" dirty="0" smtClean="0">
                          <a:effectLst/>
                          <a:latin typeface="+mj-ea"/>
                          <a:ea typeface="+mj-ea"/>
                        </a:rPr>
                        <a:t>     </a:t>
                      </a:r>
                      <a:r>
                        <a:rPr lang="en-US" sz="2000" kern="0" dirty="0" smtClean="0">
                          <a:effectLst/>
                          <a:latin typeface="+mj-ea"/>
                          <a:ea typeface="+mj-ea"/>
                        </a:rPr>
                        <a:t>10</a:t>
                      </a:r>
                      <a:r>
                        <a:rPr lang="en-US" sz="2000" kern="0" dirty="0">
                          <a:effectLst/>
                          <a:latin typeface="+mj-ea"/>
                          <a:ea typeface="+mj-ea"/>
                        </a:rPr>
                        <a:t>%</a:t>
                      </a:r>
                      <a:endParaRPr lang="zh-TW" sz="2000" kern="100" dirty="0">
                        <a:effectLst/>
                        <a:latin typeface="+mj-ea"/>
                        <a:ea typeface="+mj-ea"/>
                        <a:cs typeface="Times New Roman"/>
                      </a:endParaRPr>
                    </a:p>
                  </a:txBody>
                  <a:tcPr marL="17780" marR="17780" marT="0" marB="0" anchor="ctr">
                    <a:solidFill>
                      <a:srgbClr val="FF0000"/>
                    </a:solidFill>
                  </a:tcPr>
                </a:tc>
                <a:tc hMerge="1">
                  <a:txBody>
                    <a:bodyPr/>
                    <a:lstStyle/>
                    <a:p>
                      <a:pPr algn="ctr">
                        <a:spcAft>
                          <a:spcPts val="0"/>
                        </a:spcAft>
                      </a:pPr>
                      <a:endParaRPr lang="zh-TW" sz="2000" kern="100" dirty="0">
                        <a:effectLst/>
                        <a:latin typeface="+mj-ea"/>
                        <a:ea typeface="+mj-ea"/>
                        <a:cs typeface="Times New Roman"/>
                      </a:endParaRPr>
                    </a:p>
                  </a:txBody>
                  <a:tcPr marL="17780" marR="17780" marT="0" marB="0" anchor="ctr"/>
                </a:tc>
                <a:tc gridSpan="2">
                  <a:txBody>
                    <a:bodyPr/>
                    <a:lstStyle/>
                    <a:p>
                      <a:pPr algn="ctr">
                        <a:spcAft>
                          <a:spcPts val="0"/>
                        </a:spcAft>
                      </a:pPr>
                      <a:r>
                        <a:rPr lang="zh-TW" sz="2000" kern="0" dirty="0">
                          <a:effectLst/>
                          <a:latin typeface="+mj-ea"/>
                          <a:ea typeface="+mj-ea"/>
                        </a:rPr>
                        <a:t>服務</a:t>
                      </a:r>
                      <a:r>
                        <a:rPr lang="zh-TW" sz="2000" kern="0" dirty="0" smtClean="0">
                          <a:effectLst/>
                          <a:latin typeface="+mj-ea"/>
                          <a:ea typeface="+mj-ea"/>
                        </a:rPr>
                        <a:t>輔導</a:t>
                      </a:r>
                      <a:r>
                        <a:rPr lang="zh-TW" altLang="en-US" sz="2000" kern="0" dirty="0" smtClean="0">
                          <a:effectLst/>
                          <a:latin typeface="+mj-ea"/>
                          <a:ea typeface="+mj-ea"/>
                        </a:rPr>
                        <a:t>     </a:t>
                      </a:r>
                      <a:r>
                        <a:rPr lang="en-US" sz="2000" kern="0" dirty="0" smtClean="0">
                          <a:effectLst/>
                          <a:latin typeface="+mj-ea"/>
                          <a:ea typeface="+mj-ea"/>
                        </a:rPr>
                        <a:t>25</a:t>
                      </a:r>
                      <a:r>
                        <a:rPr lang="en-US" sz="2000" kern="0" dirty="0">
                          <a:effectLst/>
                          <a:latin typeface="+mj-ea"/>
                          <a:ea typeface="+mj-ea"/>
                        </a:rPr>
                        <a:t>%</a:t>
                      </a:r>
                      <a:endParaRPr lang="zh-TW" sz="2000" kern="100" dirty="0">
                        <a:effectLst/>
                        <a:latin typeface="+mj-ea"/>
                        <a:ea typeface="+mj-ea"/>
                        <a:cs typeface="Times New Roman"/>
                      </a:endParaRPr>
                    </a:p>
                  </a:txBody>
                  <a:tcPr marL="17780" marR="17780" marT="0" marB="0" anchor="ctr">
                    <a:solidFill>
                      <a:srgbClr val="002060"/>
                    </a:solidFill>
                  </a:tcPr>
                </a:tc>
                <a:tc hMerge="1">
                  <a:txBody>
                    <a:bodyPr/>
                    <a:lstStyle/>
                    <a:p>
                      <a:pPr algn="ctr">
                        <a:spcAft>
                          <a:spcPts val="0"/>
                        </a:spcAft>
                      </a:pPr>
                      <a:endParaRPr lang="zh-TW" sz="2000" kern="100" dirty="0">
                        <a:effectLst/>
                        <a:latin typeface="+mj-ea"/>
                        <a:ea typeface="+mj-ea"/>
                        <a:cs typeface="Times New Roman"/>
                      </a:endParaRPr>
                    </a:p>
                  </a:txBody>
                  <a:tcPr marL="17780" marR="17780" marT="0" marB="0" anchor="ctr"/>
                </a:tc>
              </a:tr>
              <a:tr h="721365">
                <a:tc>
                  <a:txBody>
                    <a:bodyPr/>
                    <a:lstStyle/>
                    <a:p>
                      <a:pPr>
                        <a:spcAft>
                          <a:spcPts val="0"/>
                        </a:spcAft>
                      </a:pPr>
                      <a:r>
                        <a:rPr lang="zh-TW" sz="2000" kern="0" dirty="0">
                          <a:effectLst/>
                          <a:latin typeface="+mj-ea"/>
                          <a:ea typeface="+mj-ea"/>
                        </a:rPr>
                        <a:t>教學成果與獎項</a:t>
                      </a:r>
                      <a:endParaRPr lang="zh-TW" sz="2000" kern="100" dirty="0">
                        <a:effectLst/>
                        <a:latin typeface="+mj-ea"/>
                        <a:ea typeface="+mj-ea"/>
                        <a:cs typeface="Times New Roman"/>
                      </a:endParaRPr>
                    </a:p>
                  </a:txBody>
                  <a:tcPr marL="17780" marR="17780" marT="0" marB="0" anchor="ctr"/>
                </a:tc>
                <a:tc>
                  <a:txBody>
                    <a:bodyPr/>
                    <a:lstStyle/>
                    <a:p>
                      <a:pPr algn="ctr">
                        <a:spcAft>
                          <a:spcPts val="0"/>
                        </a:spcAft>
                      </a:pPr>
                      <a:r>
                        <a:rPr lang="en-US" sz="2000" b="1" kern="0" dirty="0">
                          <a:effectLst/>
                          <a:latin typeface="+mj-ea"/>
                          <a:ea typeface="+mj-ea"/>
                        </a:rPr>
                        <a:t>30%</a:t>
                      </a:r>
                      <a:endParaRPr lang="zh-TW" sz="2000" b="1" kern="100" dirty="0">
                        <a:effectLst/>
                        <a:latin typeface="+mj-ea"/>
                        <a:ea typeface="+mj-ea"/>
                        <a:cs typeface="Times New Roman"/>
                      </a:endParaRPr>
                    </a:p>
                  </a:txBody>
                  <a:tcPr marL="17780" marR="17780" marT="0" marB="0" anchor="ctr"/>
                </a:tc>
                <a:tc>
                  <a:txBody>
                    <a:bodyPr/>
                    <a:lstStyle/>
                    <a:p>
                      <a:pPr algn="ctr">
                        <a:spcAft>
                          <a:spcPts val="0"/>
                        </a:spcAft>
                      </a:pPr>
                      <a:r>
                        <a:rPr lang="zh-TW" sz="2000" kern="0" dirty="0">
                          <a:solidFill>
                            <a:schemeClr val="bg1"/>
                          </a:solidFill>
                          <a:effectLst/>
                          <a:latin typeface="+mj-ea"/>
                          <a:ea typeface="+mj-ea"/>
                        </a:rPr>
                        <a:t>研究發表</a:t>
                      </a:r>
                      <a:endParaRPr lang="zh-TW" sz="2000" kern="100" dirty="0">
                        <a:solidFill>
                          <a:schemeClr val="bg1"/>
                        </a:solidFill>
                        <a:effectLst/>
                        <a:latin typeface="+mj-ea"/>
                        <a:ea typeface="+mj-ea"/>
                        <a:cs typeface="Times New Roman"/>
                      </a:endParaRPr>
                    </a:p>
                  </a:txBody>
                  <a:tcPr marL="17780" marR="17780" marT="0" marB="0" anchor="ctr">
                    <a:solidFill>
                      <a:srgbClr val="FF0000"/>
                    </a:solidFill>
                  </a:tcPr>
                </a:tc>
                <a:tc>
                  <a:txBody>
                    <a:bodyPr/>
                    <a:lstStyle/>
                    <a:p>
                      <a:pPr algn="ctr">
                        <a:spcAft>
                          <a:spcPts val="0"/>
                        </a:spcAft>
                      </a:pPr>
                      <a:r>
                        <a:rPr lang="en-US" sz="2000" b="1" kern="0" dirty="0">
                          <a:effectLst/>
                          <a:latin typeface="+mj-ea"/>
                          <a:ea typeface="+mj-ea"/>
                        </a:rPr>
                        <a:t>30%</a:t>
                      </a:r>
                      <a:endParaRPr lang="zh-TW" sz="2000" b="1" kern="100" dirty="0">
                        <a:effectLst/>
                        <a:latin typeface="+mj-ea"/>
                        <a:ea typeface="+mj-ea"/>
                        <a:cs typeface="Times New Roman"/>
                      </a:endParaRPr>
                    </a:p>
                  </a:txBody>
                  <a:tcPr marL="17780" marR="17780" marT="0" marB="0" anchor="ctr"/>
                </a:tc>
                <a:tc>
                  <a:txBody>
                    <a:bodyPr/>
                    <a:lstStyle/>
                    <a:p>
                      <a:pPr algn="ctr">
                        <a:spcAft>
                          <a:spcPts val="0"/>
                        </a:spcAft>
                      </a:pPr>
                      <a:r>
                        <a:rPr lang="zh-TW" sz="2000" b="1" kern="0" dirty="0">
                          <a:solidFill>
                            <a:schemeClr val="bg1"/>
                          </a:solidFill>
                          <a:effectLst/>
                          <a:latin typeface="+mj-ea"/>
                          <a:ea typeface="+mj-ea"/>
                        </a:rPr>
                        <a:t>學生輔導</a:t>
                      </a:r>
                      <a:endParaRPr lang="zh-TW" sz="2000" b="1" kern="100" dirty="0">
                        <a:solidFill>
                          <a:schemeClr val="bg1"/>
                        </a:solidFill>
                        <a:effectLst/>
                        <a:latin typeface="+mj-ea"/>
                        <a:ea typeface="+mj-ea"/>
                        <a:cs typeface="Times New Roman"/>
                      </a:endParaRPr>
                    </a:p>
                  </a:txBody>
                  <a:tcPr marL="17780" marR="17780" marT="0" marB="0" anchor="ctr">
                    <a:solidFill>
                      <a:srgbClr val="002060"/>
                    </a:solidFill>
                  </a:tcPr>
                </a:tc>
                <a:tc>
                  <a:txBody>
                    <a:bodyPr/>
                    <a:lstStyle/>
                    <a:p>
                      <a:pPr algn="ctr">
                        <a:spcAft>
                          <a:spcPts val="0"/>
                        </a:spcAft>
                      </a:pPr>
                      <a:r>
                        <a:rPr lang="en-US" sz="2000" b="1" kern="0" dirty="0">
                          <a:effectLst/>
                          <a:latin typeface="+mj-ea"/>
                          <a:ea typeface="+mj-ea"/>
                        </a:rPr>
                        <a:t>30%</a:t>
                      </a:r>
                      <a:endParaRPr lang="zh-TW" sz="2000" b="1" kern="100" dirty="0">
                        <a:effectLst/>
                        <a:latin typeface="+mj-ea"/>
                        <a:ea typeface="+mj-ea"/>
                        <a:cs typeface="Times New Roman"/>
                      </a:endParaRPr>
                    </a:p>
                  </a:txBody>
                  <a:tcPr marL="17780" marR="17780" marT="0" marB="0" anchor="ctr"/>
                </a:tc>
              </a:tr>
              <a:tr h="721365">
                <a:tc>
                  <a:txBody>
                    <a:bodyPr/>
                    <a:lstStyle/>
                    <a:p>
                      <a:pPr>
                        <a:spcAft>
                          <a:spcPts val="0"/>
                        </a:spcAft>
                      </a:pPr>
                      <a:r>
                        <a:rPr lang="zh-TW" sz="2000" kern="0" dirty="0">
                          <a:effectLst/>
                          <a:latin typeface="+mj-ea"/>
                          <a:ea typeface="+mj-ea"/>
                        </a:rPr>
                        <a:t>學生學習回饋</a:t>
                      </a:r>
                      <a:endParaRPr lang="zh-TW" sz="2000" kern="100" dirty="0">
                        <a:effectLst/>
                        <a:latin typeface="+mj-ea"/>
                        <a:ea typeface="+mj-ea"/>
                        <a:cs typeface="Times New Roman"/>
                      </a:endParaRPr>
                    </a:p>
                  </a:txBody>
                  <a:tcPr marL="17780" marR="17780" marT="0" marB="0" anchor="ctr"/>
                </a:tc>
                <a:tc>
                  <a:txBody>
                    <a:bodyPr/>
                    <a:lstStyle/>
                    <a:p>
                      <a:pPr algn="ctr">
                        <a:spcAft>
                          <a:spcPts val="0"/>
                        </a:spcAft>
                      </a:pPr>
                      <a:r>
                        <a:rPr lang="en-US" sz="2000" b="1" kern="0" dirty="0">
                          <a:effectLst/>
                          <a:latin typeface="+mj-ea"/>
                          <a:ea typeface="+mj-ea"/>
                        </a:rPr>
                        <a:t>30%</a:t>
                      </a:r>
                      <a:endParaRPr lang="zh-TW" sz="2000" b="1" kern="100" dirty="0">
                        <a:effectLst/>
                        <a:latin typeface="+mj-ea"/>
                        <a:ea typeface="+mj-ea"/>
                        <a:cs typeface="Times New Roman"/>
                      </a:endParaRPr>
                    </a:p>
                  </a:txBody>
                  <a:tcPr marL="17780" marR="17780" marT="0" marB="0" anchor="ctr"/>
                </a:tc>
                <a:tc>
                  <a:txBody>
                    <a:bodyPr/>
                    <a:lstStyle/>
                    <a:p>
                      <a:pPr algn="ctr">
                        <a:spcAft>
                          <a:spcPts val="0"/>
                        </a:spcAft>
                      </a:pPr>
                      <a:r>
                        <a:rPr lang="zh-TW" sz="2000" b="1" kern="0" dirty="0">
                          <a:solidFill>
                            <a:schemeClr val="bg1"/>
                          </a:solidFill>
                          <a:effectLst/>
                          <a:latin typeface="+mj-ea"/>
                          <a:ea typeface="+mj-ea"/>
                        </a:rPr>
                        <a:t>學術社群</a:t>
                      </a:r>
                      <a:endParaRPr lang="zh-TW" sz="2000" b="1" kern="100" dirty="0">
                        <a:solidFill>
                          <a:schemeClr val="bg1"/>
                        </a:solidFill>
                        <a:effectLst/>
                        <a:latin typeface="+mj-ea"/>
                        <a:ea typeface="+mj-ea"/>
                        <a:cs typeface="Times New Roman"/>
                      </a:endParaRPr>
                    </a:p>
                  </a:txBody>
                  <a:tcPr marL="17780" marR="17780" marT="0" marB="0" anchor="ctr">
                    <a:solidFill>
                      <a:srgbClr val="FF0000"/>
                    </a:solidFill>
                  </a:tcPr>
                </a:tc>
                <a:tc>
                  <a:txBody>
                    <a:bodyPr/>
                    <a:lstStyle/>
                    <a:p>
                      <a:pPr algn="ctr">
                        <a:spcAft>
                          <a:spcPts val="0"/>
                        </a:spcAft>
                      </a:pPr>
                      <a:r>
                        <a:rPr lang="en-US" sz="2000" b="1" kern="0" dirty="0">
                          <a:effectLst/>
                          <a:latin typeface="+mj-ea"/>
                          <a:ea typeface="+mj-ea"/>
                        </a:rPr>
                        <a:t>30%</a:t>
                      </a:r>
                      <a:endParaRPr lang="zh-TW" sz="2000" b="1" kern="100" dirty="0">
                        <a:effectLst/>
                        <a:latin typeface="+mj-ea"/>
                        <a:ea typeface="+mj-ea"/>
                        <a:cs typeface="Times New Roman"/>
                      </a:endParaRPr>
                    </a:p>
                  </a:txBody>
                  <a:tcPr marL="17780" marR="17780" marT="0" marB="0" anchor="ctr"/>
                </a:tc>
                <a:tc>
                  <a:txBody>
                    <a:bodyPr/>
                    <a:lstStyle/>
                    <a:p>
                      <a:pPr algn="ctr">
                        <a:spcAft>
                          <a:spcPts val="0"/>
                        </a:spcAft>
                      </a:pPr>
                      <a:r>
                        <a:rPr lang="zh-TW" sz="2000" b="1" kern="0" dirty="0">
                          <a:solidFill>
                            <a:schemeClr val="bg1"/>
                          </a:solidFill>
                          <a:effectLst/>
                          <a:latin typeface="+mj-ea"/>
                          <a:ea typeface="+mj-ea"/>
                        </a:rPr>
                        <a:t>專業服務</a:t>
                      </a:r>
                      <a:endParaRPr lang="zh-TW" sz="2000" b="1" kern="100" dirty="0">
                        <a:solidFill>
                          <a:schemeClr val="bg1"/>
                        </a:solidFill>
                        <a:effectLst/>
                        <a:latin typeface="+mj-ea"/>
                        <a:ea typeface="+mj-ea"/>
                        <a:cs typeface="Times New Roman"/>
                      </a:endParaRPr>
                    </a:p>
                  </a:txBody>
                  <a:tcPr marL="17780" marR="17780" marT="0" marB="0" anchor="ctr">
                    <a:solidFill>
                      <a:srgbClr val="002060"/>
                    </a:solidFill>
                  </a:tcPr>
                </a:tc>
                <a:tc>
                  <a:txBody>
                    <a:bodyPr/>
                    <a:lstStyle/>
                    <a:p>
                      <a:pPr algn="ctr">
                        <a:spcAft>
                          <a:spcPts val="0"/>
                        </a:spcAft>
                      </a:pPr>
                      <a:r>
                        <a:rPr lang="en-US" sz="2000" b="1" kern="0" dirty="0">
                          <a:effectLst/>
                          <a:latin typeface="+mj-ea"/>
                          <a:ea typeface="+mj-ea"/>
                        </a:rPr>
                        <a:t>30%</a:t>
                      </a:r>
                      <a:endParaRPr lang="zh-TW" sz="2000" b="1" kern="100" dirty="0">
                        <a:effectLst/>
                        <a:latin typeface="+mj-ea"/>
                        <a:ea typeface="+mj-ea"/>
                        <a:cs typeface="Times New Roman"/>
                      </a:endParaRPr>
                    </a:p>
                  </a:txBody>
                  <a:tcPr marL="17780" marR="17780" marT="0" marB="0" anchor="ctr"/>
                </a:tc>
              </a:tr>
              <a:tr h="721365">
                <a:tc>
                  <a:txBody>
                    <a:bodyPr/>
                    <a:lstStyle/>
                    <a:p>
                      <a:pPr>
                        <a:spcAft>
                          <a:spcPts val="0"/>
                        </a:spcAft>
                      </a:pPr>
                      <a:r>
                        <a:rPr lang="zh-TW" sz="2000" kern="0" dirty="0">
                          <a:effectLst/>
                          <a:latin typeface="+mj-ea"/>
                          <a:ea typeface="+mj-ea"/>
                        </a:rPr>
                        <a:t>教學評鑑</a:t>
                      </a:r>
                      <a:endParaRPr lang="zh-TW" sz="2000" kern="100" dirty="0">
                        <a:effectLst/>
                        <a:latin typeface="+mj-ea"/>
                        <a:ea typeface="+mj-ea"/>
                        <a:cs typeface="Times New Roman"/>
                      </a:endParaRPr>
                    </a:p>
                  </a:txBody>
                  <a:tcPr marL="17780" marR="17780" marT="0" marB="0" anchor="ctr"/>
                </a:tc>
                <a:tc>
                  <a:txBody>
                    <a:bodyPr/>
                    <a:lstStyle/>
                    <a:p>
                      <a:pPr algn="ctr">
                        <a:spcAft>
                          <a:spcPts val="0"/>
                        </a:spcAft>
                      </a:pPr>
                      <a:r>
                        <a:rPr lang="en-US" sz="2000" b="1" kern="0" dirty="0">
                          <a:effectLst/>
                          <a:latin typeface="+mj-ea"/>
                          <a:ea typeface="+mj-ea"/>
                        </a:rPr>
                        <a:t>40%</a:t>
                      </a:r>
                      <a:endParaRPr lang="zh-TW" sz="2000" b="1" kern="100" dirty="0">
                        <a:effectLst/>
                        <a:latin typeface="+mj-ea"/>
                        <a:ea typeface="+mj-ea"/>
                        <a:cs typeface="Times New Roman"/>
                      </a:endParaRPr>
                    </a:p>
                  </a:txBody>
                  <a:tcPr marL="17780" marR="17780" marT="0" marB="0" anchor="ctr"/>
                </a:tc>
                <a:tc>
                  <a:txBody>
                    <a:bodyPr/>
                    <a:lstStyle/>
                    <a:p>
                      <a:pPr algn="ctr">
                        <a:spcAft>
                          <a:spcPts val="0"/>
                        </a:spcAft>
                      </a:pPr>
                      <a:r>
                        <a:rPr lang="zh-TW" sz="2000" kern="0" dirty="0">
                          <a:solidFill>
                            <a:schemeClr val="bg1"/>
                          </a:solidFill>
                          <a:effectLst/>
                          <a:latin typeface="+mj-ea"/>
                          <a:ea typeface="+mj-ea"/>
                        </a:rPr>
                        <a:t>研究評鑑</a:t>
                      </a:r>
                      <a:endParaRPr lang="zh-TW" sz="2000" kern="100" dirty="0">
                        <a:solidFill>
                          <a:schemeClr val="bg1"/>
                        </a:solidFill>
                        <a:effectLst/>
                        <a:latin typeface="+mj-ea"/>
                        <a:ea typeface="+mj-ea"/>
                        <a:cs typeface="Times New Roman"/>
                      </a:endParaRPr>
                    </a:p>
                  </a:txBody>
                  <a:tcPr marL="17780" marR="17780" marT="0" marB="0" anchor="ctr">
                    <a:solidFill>
                      <a:srgbClr val="FF0000"/>
                    </a:solidFill>
                  </a:tcPr>
                </a:tc>
                <a:tc>
                  <a:txBody>
                    <a:bodyPr/>
                    <a:lstStyle/>
                    <a:p>
                      <a:pPr algn="ctr">
                        <a:spcAft>
                          <a:spcPts val="0"/>
                        </a:spcAft>
                      </a:pPr>
                      <a:r>
                        <a:rPr lang="en-US" sz="2000" b="1" kern="0" dirty="0">
                          <a:effectLst/>
                          <a:latin typeface="+mj-ea"/>
                          <a:ea typeface="+mj-ea"/>
                        </a:rPr>
                        <a:t>40%</a:t>
                      </a:r>
                      <a:endParaRPr lang="zh-TW" sz="2000" b="1" kern="100" dirty="0">
                        <a:effectLst/>
                        <a:latin typeface="+mj-ea"/>
                        <a:ea typeface="+mj-ea"/>
                        <a:cs typeface="Times New Roman"/>
                      </a:endParaRPr>
                    </a:p>
                  </a:txBody>
                  <a:tcPr marL="17780" marR="17780" marT="0" marB="0" anchor="ctr"/>
                </a:tc>
                <a:tc>
                  <a:txBody>
                    <a:bodyPr/>
                    <a:lstStyle/>
                    <a:p>
                      <a:pPr algn="ctr">
                        <a:spcAft>
                          <a:spcPts val="0"/>
                        </a:spcAft>
                      </a:pPr>
                      <a:r>
                        <a:rPr lang="zh-TW" sz="2000" b="1" kern="0" dirty="0">
                          <a:solidFill>
                            <a:schemeClr val="bg1"/>
                          </a:solidFill>
                          <a:effectLst/>
                          <a:latin typeface="+mj-ea"/>
                          <a:ea typeface="+mj-ea"/>
                        </a:rPr>
                        <a:t>服務評鑑</a:t>
                      </a:r>
                      <a:endParaRPr lang="zh-TW" sz="2000" b="1" kern="100" dirty="0">
                        <a:solidFill>
                          <a:schemeClr val="bg1"/>
                        </a:solidFill>
                        <a:effectLst/>
                        <a:latin typeface="+mj-ea"/>
                        <a:ea typeface="+mj-ea"/>
                        <a:cs typeface="Times New Roman"/>
                      </a:endParaRPr>
                    </a:p>
                  </a:txBody>
                  <a:tcPr marL="17780" marR="17780" marT="0" marB="0" anchor="ctr">
                    <a:solidFill>
                      <a:srgbClr val="002060"/>
                    </a:solidFill>
                  </a:tcPr>
                </a:tc>
                <a:tc>
                  <a:txBody>
                    <a:bodyPr/>
                    <a:lstStyle/>
                    <a:p>
                      <a:pPr algn="ctr">
                        <a:spcAft>
                          <a:spcPts val="0"/>
                        </a:spcAft>
                      </a:pPr>
                      <a:r>
                        <a:rPr lang="en-US" sz="2000" b="1" kern="0" dirty="0">
                          <a:effectLst/>
                          <a:latin typeface="+mj-ea"/>
                          <a:ea typeface="+mj-ea"/>
                        </a:rPr>
                        <a:t>40%</a:t>
                      </a:r>
                      <a:endParaRPr lang="zh-TW" sz="2000" b="1" kern="100" dirty="0">
                        <a:effectLst/>
                        <a:latin typeface="+mj-ea"/>
                        <a:ea typeface="+mj-ea"/>
                        <a:cs typeface="Times New Roman"/>
                      </a:endParaRPr>
                    </a:p>
                  </a:txBody>
                  <a:tcPr marL="17780" marR="17780" marT="0" marB="0" anchor="ctr"/>
                </a:tc>
              </a:tr>
              <a:tr h="754155">
                <a:tc>
                  <a:txBody>
                    <a:bodyPr/>
                    <a:lstStyle/>
                    <a:p>
                      <a:pPr>
                        <a:spcAft>
                          <a:spcPts val="0"/>
                        </a:spcAft>
                      </a:pPr>
                      <a:r>
                        <a:rPr lang="zh-TW" sz="2000" kern="0" dirty="0">
                          <a:effectLst/>
                          <a:latin typeface="+mj-ea"/>
                          <a:ea typeface="+mj-ea"/>
                        </a:rPr>
                        <a:t>教學實務研究著作</a:t>
                      </a:r>
                      <a:endParaRPr lang="zh-TW" sz="2000" kern="100" dirty="0">
                        <a:effectLst/>
                        <a:latin typeface="+mj-ea"/>
                        <a:ea typeface="+mj-ea"/>
                        <a:cs typeface="Times New Roman"/>
                      </a:endParaRPr>
                    </a:p>
                  </a:txBody>
                  <a:tcPr marL="17780" marR="17780" marT="0" marB="0" anchor="ctr">
                    <a:solidFill>
                      <a:srgbClr val="7030A0"/>
                    </a:solidFill>
                  </a:tcPr>
                </a:tc>
                <a:tc gridSpan="5">
                  <a:txBody>
                    <a:bodyPr/>
                    <a:lstStyle/>
                    <a:p>
                      <a:pPr algn="ctr">
                        <a:spcAft>
                          <a:spcPts val="0"/>
                        </a:spcAft>
                      </a:pPr>
                      <a:r>
                        <a:rPr lang="en-US" sz="2000" b="1" kern="0" dirty="0">
                          <a:solidFill>
                            <a:schemeClr val="bg1"/>
                          </a:solidFill>
                          <a:effectLst/>
                          <a:latin typeface="+mj-ea"/>
                          <a:ea typeface="+mj-ea"/>
                        </a:rPr>
                        <a:t>40%</a:t>
                      </a:r>
                      <a:endParaRPr lang="zh-TW" sz="2000" b="1" kern="100" dirty="0">
                        <a:solidFill>
                          <a:schemeClr val="bg1"/>
                        </a:solidFill>
                        <a:effectLst/>
                        <a:latin typeface="+mj-ea"/>
                        <a:ea typeface="+mj-ea"/>
                        <a:cs typeface="Times New Roman"/>
                      </a:endParaRPr>
                    </a:p>
                  </a:txBody>
                  <a:tcPr marL="17780" marR="17780" marT="0" marB="0" anchor="ctr">
                    <a:solidFill>
                      <a:srgbClr val="7030A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4" name="投影片編號版面配置區 3"/>
          <p:cNvSpPr>
            <a:spLocks noGrp="1"/>
          </p:cNvSpPr>
          <p:nvPr>
            <p:ph type="sldNum" sz="quarter" idx="12"/>
          </p:nvPr>
        </p:nvSpPr>
        <p:spPr/>
        <p:txBody>
          <a:bodyPr/>
          <a:lstStyle/>
          <a:p>
            <a:pPr>
              <a:defRPr/>
            </a:pPr>
            <a:fld id="{F4E57BBC-9003-4519-8174-1434CED4F41A}" type="slidenum">
              <a:rPr lang="zh-TW" altLang="en-US" smtClean="0"/>
              <a:pPr>
                <a:defRPr/>
              </a:pPr>
              <a:t>71</a:t>
            </a:fld>
            <a:endParaRPr lang="zh-TW" altLang="en-US"/>
          </a:p>
        </p:txBody>
      </p:sp>
    </p:spTree>
    <p:extLst>
      <p:ext uri="{BB962C8B-B14F-4D97-AF65-F5344CB8AC3E}">
        <p14:creationId xmlns:p14="http://schemas.microsoft.com/office/powerpoint/2010/main" xmlns="" val="143469512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txBox="1">
            <a:spLocks/>
          </p:cNvSpPr>
          <p:nvPr/>
        </p:nvSpPr>
        <p:spPr>
          <a:xfrm>
            <a:off x="457200" y="704088"/>
            <a:ext cx="8229600" cy="9247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kumimoji="0" lang="zh-TW" altLang="zh-TW" kern="0" dirty="0" smtClean="0">
                <a:solidFill>
                  <a:srgbClr val="C00000"/>
                </a:solidFill>
                <a:latin typeface="微軟正黑體" panose="020B0604030504040204" pitchFamily="34" charset="-120"/>
                <a:ea typeface="微軟正黑體" panose="020B0604030504040204" pitchFamily="34" charset="-120"/>
              </a:rPr>
              <a:t>教學成績</a:t>
            </a:r>
            <a:r>
              <a:rPr kumimoji="0" lang="zh-TW" altLang="en-US" kern="0" dirty="0" smtClean="0">
                <a:solidFill>
                  <a:srgbClr val="C00000"/>
                </a:solidFill>
                <a:latin typeface="微軟正黑體" panose="020B0604030504040204" pitchFamily="34" charset="-120"/>
                <a:ea typeface="微軟正黑體" panose="020B0604030504040204" pitchFamily="34" charset="-120"/>
              </a:rPr>
              <a:t>內涵</a:t>
            </a:r>
            <a:r>
              <a:rPr kumimoji="0" lang="en-US" altLang="zh-TW" b="1" kern="0" dirty="0" smtClean="0">
                <a:solidFill>
                  <a:srgbClr val="C00000"/>
                </a:solidFill>
                <a:latin typeface="新細明體"/>
                <a:ea typeface="新細明體"/>
              </a:rPr>
              <a:t>–</a:t>
            </a:r>
            <a:r>
              <a:rPr kumimoji="0" lang="zh-TW" altLang="en-US" sz="3600" kern="0" dirty="0" smtClean="0">
                <a:latin typeface="微軟正黑體" panose="020B0604030504040204" pitchFamily="34" charset="-120"/>
                <a:ea typeface="微軟正黑體" panose="020B0604030504040204" pitchFamily="34" charset="-120"/>
              </a:rPr>
              <a:t>院</a:t>
            </a:r>
            <a:r>
              <a:rPr kumimoji="0" lang="zh-TW" altLang="zh-TW" sz="3600" kern="0" dirty="0" smtClean="0">
                <a:latin typeface="微軟正黑體" panose="020B0604030504040204" pitchFamily="34" charset="-120"/>
                <a:ea typeface="微軟正黑體" panose="020B0604030504040204" pitchFamily="34" charset="-120"/>
              </a:rPr>
              <a:t>教評會</a:t>
            </a:r>
            <a:endParaRPr kumimoji="0" lang="zh-TW" altLang="en-US" sz="3600" dirty="0">
              <a:latin typeface="微軟正黑體" panose="020B0604030504040204" pitchFamily="34" charset="-120"/>
              <a:ea typeface="微軟正黑體" panose="020B0604030504040204" pitchFamily="34" charset="-120"/>
            </a:endParaRPr>
          </a:p>
        </p:txBody>
      </p:sp>
      <p:sp>
        <p:nvSpPr>
          <p:cNvPr id="3" name="內容版面配置區 2"/>
          <p:cNvSpPr txBox="1">
            <a:spLocks/>
          </p:cNvSpPr>
          <p:nvPr/>
        </p:nvSpPr>
        <p:spPr>
          <a:xfrm>
            <a:off x="457200" y="1935480"/>
            <a:ext cx="8229600" cy="415781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61950" indent="-361950" algn="l" fontAlgn="auto">
              <a:spcAft>
                <a:spcPts val="0"/>
              </a:spcAft>
              <a:buFont typeface="Wingdings" panose="05000000000000000000" pitchFamily="2" charset="2"/>
              <a:buChar char="l"/>
            </a:pPr>
            <a:r>
              <a:rPr kumimoji="0" lang="zh-TW" altLang="zh-TW" sz="2600" b="1" dirty="0" smtClean="0">
                <a:solidFill>
                  <a:srgbClr val="FF0000"/>
                </a:solidFill>
                <a:latin typeface="微軟正黑體" panose="020B0604030504040204" pitchFamily="34" charset="-120"/>
                <a:ea typeface="微軟正黑體" panose="020B0604030504040204" pitchFamily="34" charset="-120"/>
              </a:rPr>
              <a:t>教學表現與獎項</a:t>
            </a:r>
            <a:r>
              <a:rPr kumimoji="0" lang="en-US" altLang="zh-TW" sz="2600" dirty="0" smtClean="0">
                <a:solidFill>
                  <a:schemeClr val="tx1"/>
                </a:solidFill>
                <a:latin typeface="微軟正黑體" panose="020B0604030504040204" pitchFamily="34" charset="-120"/>
                <a:ea typeface="微軟正黑體" panose="020B0604030504040204" pitchFamily="34" charset="-120"/>
              </a:rPr>
              <a:t>(30%)</a:t>
            </a:r>
            <a:r>
              <a:rPr kumimoji="0" lang="zh-TW" altLang="zh-TW" sz="2600" dirty="0" smtClean="0">
                <a:solidFill>
                  <a:schemeClr val="tx1"/>
                </a:solidFill>
                <a:latin typeface="微軟正黑體" panose="020B0604030504040204" pitchFamily="34" charset="-120"/>
                <a:ea typeface="微軟正黑體" panose="020B0604030504040204" pitchFamily="34" charset="-120"/>
              </a:rPr>
              <a:t>。</a:t>
            </a:r>
            <a:endParaRPr kumimoji="0" lang="en-US" altLang="zh-TW" sz="2600" dirty="0" smtClean="0">
              <a:solidFill>
                <a:schemeClr val="tx1"/>
              </a:solidFill>
              <a:latin typeface="微軟正黑體" panose="020B0604030504040204" pitchFamily="34" charset="-120"/>
              <a:ea typeface="微軟正黑體" panose="020B0604030504040204" pitchFamily="34" charset="-120"/>
            </a:endParaRPr>
          </a:p>
          <a:p>
            <a:pPr marL="361950" algn="l" fontAlgn="auto">
              <a:spcAft>
                <a:spcPts val="0"/>
              </a:spcAft>
            </a:pPr>
            <a:r>
              <a:rPr lang="zh-TW" altLang="zh-TW" sz="2400" dirty="0" smtClean="0">
                <a:solidFill>
                  <a:schemeClr val="tx1"/>
                </a:solidFill>
                <a:latin typeface="微軟正黑體" panose="020B0604030504040204" pitchFamily="34" charset="-120"/>
                <a:ea typeface="微軟正黑體" panose="020B0604030504040204" pitchFamily="34" charset="-120"/>
              </a:rPr>
              <a:t>由</a:t>
            </a:r>
            <a:r>
              <a:rPr lang="zh-TW" altLang="zh-TW" sz="2400" dirty="0">
                <a:solidFill>
                  <a:schemeClr val="tx1"/>
                </a:solidFill>
                <a:latin typeface="微軟正黑體" panose="020B0604030504040204" pitchFamily="34" charset="-120"/>
                <a:ea typeface="微軟正黑體" panose="020B0604030504040204" pitchFamily="34" charset="-120"/>
              </a:rPr>
              <a:t>教評會就教學獎項、教材及教學成效、對院系教學發展之貢獻，並參酌系主任或同儕評估意見評定分數</a:t>
            </a:r>
            <a:r>
              <a:rPr lang="zh-TW" altLang="zh-TW" sz="2400" dirty="0" smtClean="0">
                <a:solidFill>
                  <a:schemeClr val="tx1"/>
                </a:solidFill>
                <a:latin typeface="微軟正黑體" panose="020B0604030504040204" pitchFamily="34" charset="-120"/>
                <a:ea typeface="微軟正黑體" panose="020B0604030504040204" pitchFamily="34" charset="-120"/>
              </a:rPr>
              <a:t>。</a:t>
            </a:r>
            <a:endParaRPr lang="en-US" altLang="zh-TW" sz="2400" dirty="0" smtClean="0">
              <a:solidFill>
                <a:schemeClr val="tx1"/>
              </a:solidFill>
              <a:latin typeface="微軟正黑體" panose="020B0604030504040204" pitchFamily="34" charset="-120"/>
              <a:ea typeface="微軟正黑體" panose="020B0604030504040204" pitchFamily="34" charset="-120"/>
            </a:endParaRPr>
          </a:p>
          <a:p>
            <a:pPr marL="361950" indent="-361950" algn="l" fontAlgn="auto">
              <a:spcAft>
                <a:spcPts val="0"/>
              </a:spcAft>
              <a:buFont typeface="Wingdings" panose="05000000000000000000" pitchFamily="2" charset="2"/>
              <a:buChar char="l"/>
            </a:pPr>
            <a:r>
              <a:rPr kumimoji="0" lang="zh-TW" altLang="zh-TW" sz="2600" b="1" dirty="0" smtClean="0">
                <a:solidFill>
                  <a:srgbClr val="FF0000"/>
                </a:solidFill>
                <a:latin typeface="微軟正黑體" panose="020B0604030504040204" pitchFamily="34" charset="-120"/>
                <a:ea typeface="微軟正黑體" panose="020B0604030504040204" pitchFamily="34" charset="-120"/>
              </a:rPr>
              <a:t>學生學習回饋 </a:t>
            </a:r>
            <a:r>
              <a:rPr kumimoji="0" lang="en-US" altLang="zh-TW" sz="2600" dirty="0" smtClean="0">
                <a:solidFill>
                  <a:schemeClr val="tx1"/>
                </a:solidFill>
                <a:latin typeface="微軟正黑體" panose="020B0604030504040204" pitchFamily="34" charset="-120"/>
                <a:ea typeface="微軟正黑體" panose="020B0604030504040204" pitchFamily="34" charset="-120"/>
              </a:rPr>
              <a:t>(30%)</a:t>
            </a:r>
            <a:r>
              <a:rPr kumimoji="0" lang="zh-TW" altLang="zh-TW" sz="2600" dirty="0" smtClean="0">
                <a:solidFill>
                  <a:schemeClr val="tx1"/>
                </a:solidFill>
                <a:latin typeface="微軟正黑體" panose="020B0604030504040204" pitchFamily="34" charset="-120"/>
                <a:ea typeface="微軟正黑體" panose="020B0604030504040204" pitchFamily="34" charset="-120"/>
              </a:rPr>
              <a:t>。</a:t>
            </a:r>
            <a:endParaRPr kumimoji="0" lang="en-US" altLang="zh-TW" sz="2600" dirty="0" smtClean="0">
              <a:solidFill>
                <a:schemeClr val="tx1"/>
              </a:solidFill>
              <a:latin typeface="微軟正黑體" panose="020B0604030504040204" pitchFamily="34" charset="-120"/>
              <a:ea typeface="微軟正黑體" panose="020B0604030504040204" pitchFamily="34" charset="-120"/>
            </a:endParaRPr>
          </a:p>
          <a:p>
            <a:pPr marL="361950" algn="l" fontAlgn="auto">
              <a:spcAft>
                <a:spcPts val="0"/>
              </a:spcAft>
            </a:pPr>
            <a:r>
              <a:rPr lang="zh-TW" altLang="zh-TW" sz="2400" dirty="0" smtClean="0">
                <a:solidFill>
                  <a:schemeClr val="tx1"/>
                </a:solidFill>
                <a:latin typeface="微軟正黑體" panose="020B0604030504040204" pitchFamily="34" charset="-120"/>
                <a:ea typeface="微軟正黑體" panose="020B0604030504040204" pitchFamily="34" charset="-120"/>
              </a:rPr>
              <a:t>由</a:t>
            </a:r>
            <a:r>
              <a:rPr lang="zh-TW" altLang="zh-TW" sz="2400" dirty="0">
                <a:solidFill>
                  <a:schemeClr val="tx1"/>
                </a:solidFill>
                <a:latin typeface="微軟正黑體" panose="020B0604030504040204" pitchFamily="34" charset="-120"/>
                <a:ea typeface="微軟正黑體" panose="020B0604030504040204" pitchFamily="34" charset="-120"/>
              </a:rPr>
              <a:t>教評會委員就學習回饋評量數值、質性意見及其他互動關係人回饋量質資料評定分數。</a:t>
            </a:r>
            <a:endParaRPr kumimoji="0" lang="zh-TW" altLang="zh-TW" sz="2400" dirty="0" smtClean="0">
              <a:solidFill>
                <a:schemeClr val="tx1"/>
              </a:solidFill>
              <a:latin typeface="微軟正黑體" panose="020B0604030504040204" pitchFamily="34" charset="-120"/>
              <a:ea typeface="微軟正黑體" panose="020B0604030504040204" pitchFamily="34" charset="-120"/>
            </a:endParaRPr>
          </a:p>
          <a:p>
            <a:pPr marL="361950" indent="-361950" algn="l" fontAlgn="auto">
              <a:spcAft>
                <a:spcPts val="0"/>
              </a:spcAft>
              <a:buFont typeface="Wingdings" panose="05000000000000000000" pitchFamily="2" charset="2"/>
              <a:buChar char="l"/>
            </a:pPr>
            <a:r>
              <a:rPr kumimoji="0" lang="zh-TW" altLang="zh-TW" sz="2600" b="1" dirty="0" smtClean="0">
                <a:solidFill>
                  <a:srgbClr val="FF0000"/>
                </a:solidFill>
                <a:latin typeface="微軟正黑體" panose="020B0604030504040204" pitchFamily="34" charset="-120"/>
                <a:ea typeface="微軟正黑體" panose="020B0604030504040204" pitchFamily="34" charset="-120"/>
              </a:rPr>
              <a:t>教學評鑑</a:t>
            </a:r>
            <a:r>
              <a:rPr kumimoji="0" lang="en-US" altLang="zh-TW" sz="2600" dirty="0" smtClean="0">
                <a:solidFill>
                  <a:schemeClr val="tx1"/>
                </a:solidFill>
                <a:latin typeface="微軟正黑體" panose="020B0604030504040204" pitchFamily="34" charset="-120"/>
                <a:ea typeface="微軟正黑體" panose="020B0604030504040204" pitchFamily="34" charset="-120"/>
              </a:rPr>
              <a:t>(40%)</a:t>
            </a:r>
            <a:r>
              <a:rPr kumimoji="0" lang="zh-TW" altLang="zh-TW" sz="2600" dirty="0" smtClean="0">
                <a:solidFill>
                  <a:schemeClr val="tx1"/>
                </a:solidFill>
                <a:latin typeface="微軟正黑體" panose="020B0604030504040204" pitchFamily="34" charset="-120"/>
                <a:ea typeface="微軟正黑體" panose="020B0604030504040204" pitchFamily="34" charset="-120"/>
              </a:rPr>
              <a:t>。</a:t>
            </a:r>
            <a:endParaRPr kumimoji="0" lang="en-US" altLang="zh-TW" sz="2600" dirty="0" smtClean="0">
              <a:solidFill>
                <a:schemeClr val="tx1"/>
              </a:solidFill>
              <a:latin typeface="微軟正黑體" panose="020B0604030504040204" pitchFamily="34" charset="-120"/>
              <a:ea typeface="微軟正黑體" panose="020B0604030504040204" pitchFamily="34" charset="-120"/>
            </a:endParaRPr>
          </a:p>
          <a:p>
            <a:pPr marL="361950" algn="l" fontAlgn="auto">
              <a:spcAft>
                <a:spcPts val="0"/>
              </a:spcAft>
            </a:pPr>
            <a:r>
              <a:rPr lang="zh-TW" altLang="zh-TW" sz="2400" dirty="0" smtClean="0">
                <a:solidFill>
                  <a:schemeClr val="tx1"/>
                </a:solidFill>
                <a:latin typeface="微軟正黑體" panose="020B0604030504040204" pitchFamily="34" charset="-120"/>
                <a:ea typeface="微軟正黑體" panose="020B0604030504040204" pitchFamily="34" charset="-120"/>
              </a:rPr>
              <a:t>依</a:t>
            </a:r>
            <a:r>
              <a:rPr lang="zh-TW" altLang="zh-TW" sz="2400" dirty="0">
                <a:solidFill>
                  <a:schemeClr val="tx1"/>
                </a:solidFill>
                <a:latin typeface="微軟正黑體" panose="020B0604030504040204" pitchFamily="34" charset="-120"/>
                <a:ea typeface="微軟正黑體" panose="020B0604030504040204" pitchFamily="34" charset="-120"/>
              </a:rPr>
              <a:t>全院近三年教學評鑑分數平均之相對分數為基本分，由教評會參酌評鑑及升等申請人自提之佐證資料加減</a:t>
            </a:r>
            <a:r>
              <a:rPr lang="en-US" altLang="zh-TW" sz="2400" dirty="0">
                <a:solidFill>
                  <a:schemeClr val="tx1"/>
                </a:solidFill>
                <a:latin typeface="微軟正黑體" panose="020B0604030504040204" pitchFamily="34" charset="-120"/>
                <a:ea typeface="微軟正黑體" panose="020B0604030504040204" pitchFamily="34" charset="-120"/>
              </a:rPr>
              <a:t>0-10</a:t>
            </a:r>
            <a:r>
              <a:rPr lang="zh-TW" altLang="zh-TW" sz="2400" dirty="0">
                <a:solidFill>
                  <a:schemeClr val="tx1"/>
                </a:solidFill>
                <a:latin typeface="微軟正黑體" panose="020B0604030504040204" pitchFamily="34" charset="-120"/>
                <a:ea typeface="微軟正黑體" panose="020B0604030504040204" pitchFamily="34" charset="-120"/>
              </a:rPr>
              <a:t>分後評定分數。</a:t>
            </a:r>
            <a:endParaRPr kumimoji="0" lang="zh-TW" altLang="en-US" sz="2400" dirty="0">
              <a:solidFill>
                <a:schemeClr val="tx1"/>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pPr>
              <a:defRPr/>
            </a:pPr>
            <a:fld id="{F4E57BBC-9003-4519-8174-1434CED4F41A}" type="slidenum">
              <a:rPr lang="zh-TW" altLang="en-US" smtClean="0"/>
              <a:pPr>
                <a:defRPr/>
              </a:pPr>
              <a:t>72</a:t>
            </a:fld>
            <a:endParaRPr lang="zh-TW" altLang="en-US"/>
          </a:p>
        </p:txBody>
      </p:sp>
    </p:spTree>
    <p:extLst>
      <p:ext uri="{BB962C8B-B14F-4D97-AF65-F5344CB8AC3E}">
        <p14:creationId xmlns:p14="http://schemas.microsoft.com/office/powerpoint/2010/main" xmlns="" val="41178784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txBox="1">
            <a:spLocks/>
          </p:cNvSpPr>
          <p:nvPr/>
        </p:nvSpPr>
        <p:spPr>
          <a:xfrm>
            <a:off x="457200" y="620688"/>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kumimoji="0" lang="zh-TW" altLang="en-US" sz="4200" kern="0" dirty="0" smtClean="0">
                <a:solidFill>
                  <a:srgbClr val="C00000"/>
                </a:solidFill>
                <a:latin typeface="微軟正黑體" panose="020B0604030504040204" pitchFamily="34" charset="-120"/>
                <a:ea typeface="微軟正黑體" panose="020B0604030504040204" pitchFamily="34" charset="-120"/>
              </a:rPr>
              <a:t>輔導服務</a:t>
            </a:r>
            <a:r>
              <a:rPr kumimoji="0" lang="zh-TW" altLang="zh-TW" sz="4200" kern="0" dirty="0" smtClean="0">
                <a:solidFill>
                  <a:srgbClr val="C00000"/>
                </a:solidFill>
                <a:latin typeface="微軟正黑體" panose="020B0604030504040204" pitchFamily="34" charset="-120"/>
                <a:ea typeface="微軟正黑體" panose="020B0604030504040204" pitchFamily="34" charset="-120"/>
              </a:rPr>
              <a:t>成績</a:t>
            </a:r>
            <a:r>
              <a:rPr kumimoji="0" lang="zh-TW" altLang="en-US" sz="4200" kern="0" dirty="0" smtClean="0">
                <a:solidFill>
                  <a:srgbClr val="C00000"/>
                </a:solidFill>
                <a:latin typeface="微軟正黑體" panose="020B0604030504040204" pitchFamily="34" charset="-120"/>
                <a:ea typeface="微軟正黑體" panose="020B0604030504040204" pitchFamily="34" charset="-120"/>
              </a:rPr>
              <a:t>內涵</a:t>
            </a:r>
            <a:r>
              <a:rPr kumimoji="0" lang="en-US" altLang="zh-TW" kern="0" dirty="0" smtClean="0">
                <a:latin typeface="新細明體"/>
                <a:ea typeface="新細明體"/>
              </a:rPr>
              <a:t>–</a:t>
            </a:r>
            <a:r>
              <a:rPr kumimoji="0" lang="zh-TW" altLang="en-US" sz="3600" kern="0" dirty="0" smtClean="0">
                <a:latin typeface="微軟正黑體" panose="020B0604030504040204" pitchFamily="34" charset="-120"/>
                <a:ea typeface="微軟正黑體" panose="020B0604030504040204" pitchFamily="34" charset="-120"/>
              </a:rPr>
              <a:t>院</a:t>
            </a:r>
            <a:r>
              <a:rPr kumimoji="0" lang="zh-TW" altLang="zh-TW" sz="3600" kern="0" dirty="0" smtClean="0">
                <a:latin typeface="微軟正黑體" panose="020B0604030504040204" pitchFamily="34" charset="-120"/>
                <a:ea typeface="微軟正黑體" panose="020B0604030504040204" pitchFamily="34" charset="-120"/>
              </a:rPr>
              <a:t>教評會</a:t>
            </a:r>
            <a:endParaRPr kumimoji="0" lang="zh-TW" altLang="en-US" sz="3600" dirty="0">
              <a:latin typeface="微軟正黑體" panose="020B0604030504040204" pitchFamily="34" charset="-120"/>
              <a:ea typeface="微軟正黑體" panose="020B0604030504040204" pitchFamily="34" charset="-120"/>
            </a:endParaRPr>
          </a:p>
        </p:txBody>
      </p:sp>
      <p:sp>
        <p:nvSpPr>
          <p:cNvPr id="3" name="內容版面配置區 2"/>
          <p:cNvSpPr txBox="1">
            <a:spLocks/>
          </p:cNvSpPr>
          <p:nvPr/>
        </p:nvSpPr>
        <p:spPr>
          <a:xfrm>
            <a:off x="395536" y="1484784"/>
            <a:ext cx="8424936" cy="504056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61950" indent="-361950" algn="l" fontAlgn="auto">
              <a:spcAft>
                <a:spcPts val="0"/>
              </a:spcAft>
              <a:buFont typeface="Wingdings" panose="05000000000000000000" pitchFamily="2" charset="2"/>
              <a:buChar char="l"/>
            </a:pPr>
            <a:r>
              <a:rPr kumimoji="0" lang="zh-TW" altLang="zh-TW" sz="2600" b="1" dirty="0" smtClean="0">
                <a:solidFill>
                  <a:srgbClr val="FF0000"/>
                </a:solidFill>
                <a:latin typeface="微軟正黑體" panose="020B0604030504040204" pitchFamily="34" charset="-120"/>
                <a:ea typeface="微軟正黑體" panose="020B0604030504040204" pitchFamily="34" charset="-120"/>
              </a:rPr>
              <a:t>學生輔導</a:t>
            </a:r>
            <a:r>
              <a:rPr kumimoji="0" lang="en-US" altLang="zh-TW" sz="2600" dirty="0" smtClean="0">
                <a:solidFill>
                  <a:schemeClr val="tx1"/>
                </a:solidFill>
                <a:latin typeface="微軟正黑體" panose="020B0604030504040204" pitchFamily="34" charset="-120"/>
                <a:ea typeface="微軟正黑體" panose="020B0604030504040204" pitchFamily="34" charset="-120"/>
              </a:rPr>
              <a:t>(30%)</a:t>
            </a:r>
            <a:r>
              <a:rPr kumimoji="0" lang="zh-TW" altLang="zh-TW" sz="2600" dirty="0" smtClean="0">
                <a:solidFill>
                  <a:schemeClr val="tx1"/>
                </a:solidFill>
                <a:latin typeface="微軟正黑體" panose="020B0604030504040204" pitchFamily="34" charset="-120"/>
                <a:ea typeface="微軟正黑體" panose="020B0604030504040204" pitchFamily="34" charset="-120"/>
              </a:rPr>
              <a:t>。</a:t>
            </a:r>
            <a:endParaRPr kumimoji="0" lang="en-US" altLang="zh-TW" sz="2600" dirty="0" smtClean="0">
              <a:solidFill>
                <a:schemeClr val="tx1"/>
              </a:solidFill>
              <a:latin typeface="微軟正黑體" panose="020B0604030504040204" pitchFamily="34" charset="-120"/>
              <a:ea typeface="微軟正黑體" panose="020B0604030504040204" pitchFamily="34" charset="-120"/>
            </a:endParaRPr>
          </a:p>
          <a:p>
            <a:pPr marL="361950" algn="l" fontAlgn="auto">
              <a:spcAft>
                <a:spcPts val="0"/>
              </a:spcAft>
            </a:pPr>
            <a:r>
              <a:rPr lang="zh-TW" altLang="zh-TW" sz="2400" dirty="0" smtClean="0">
                <a:solidFill>
                  <a:schemeClr val="tx1"/>
                </a:solidFill>
                <a:latin typeface="微軟正黑體" panose="020B0604030504040204" pitchFamily="34" charset="-120"/>
                <a:ea typeface="微軟正黑體" panose="020B0604030504040204" pitchFamily="34" charset="-120"/>
              </a:rPr>
              <a:t>由</a:t>
            </a:r>
            <a:r>
              <a:rPr lang="zh-TW" altLang="zh-TW" sz="2400" dirty="0">
                <a:solidFill>
                  <a:schemeClr val="tx1"/>
                </a:solidFill>
                <a:latin typeface="微軟正黑體" panose="020B0604030504040204" pitchFamily="34" charset="-120"/>
                <a:ea typeface="微軟正黑體" panose="020B0604030504040204" pitchFamily="34" charset="-120"/>
              </a:rPr>
              <a:t>教評會參酌學系提供之學習輔導、學生實習、導師輔導、就業輔導、畢業生輔導、特殊學生輔導及其他輔導實績評定分數。</a:t>
            </a:r>
            <a:endParaRPr kumimoji="0" lang="zh-TW" altLang="zh-TW" sz="2400" dirty="0" smtClean="0">
              <a:solidFill>
                <a:schemeClr val="tx1"/>
              </a:solidFill>
              <a:latin typeface="微軟正黑體" panose="020B0604030504040204" pitchFamily="34" charset="-120"/>
              <a:ea typeface="微軟正黑體" panose="020B0604030504040204" pitchFamily="34" charset="-120"/>
            </a:endParaRPr>
          </a:p>
          <a:p>
            <a:pPr marL="361950" indent="-361950" algn="l" fontAlgn="auto">
              <a:spcAft>
                <a:spcPts val="0"/>
              </a:spcAft>
              <a:buFont typeface="Wingdings" panose="05000000000000000000" pitchFamily="2" charset="2"/>
              <a:buChar char="l"/>
            </a:pPr>
            <a:r>
              <a:rPr kumimoji="0" lang="zh-TW" altLang="zh-TW" sz="2600" b="1" dirty="0" smtClean="0">
                <a:solidFill>
                  <a:srgbClr val="FF0000"/>
                </a:solidFill>
                <a:latin typeface="微軟正黑體" panose="020B0604030504040204" pitchFamily="34" charset="-120"/>
                <a:ea typeface="微軟正黑體" panose="020B0604030504040204" pitchFamily="34" charset="-120"/>
              </a:rPr>
              <a:t>專業服務</a:t>
            </a:r>
            <a:r>
              <a:rPr kumimoji="0" lang="en-US" altLang="zh-TW" sz="2600" dirty="0" smtClean="0">
                <a:solidFill>
                  <a:schemeClr val="tx1"/>
                </a:solidFill>
                <a:latin typeface="微軟正黑體" panose="020B0604030504040204" pitchFamily="34" charset="-120"/>
                <a:ea typeface="微軟正黑體" panose="020B0604030504040204" pitchFamily="34" charset="-120"/>
              </a:rPr>
              <a:t>(30%)</a:t>
            </a:r>
            <a:r>
              <a:rPr kumimoji="0" lang="zh-TW" altLang="zh-TW" sz="2600" dirty="0" smtClean="0">
                <a:solidFill>
                  <a:schemeClr val="tx1"/>
                </a:solidFill>
                <a:latin typeface="微軟正黑體" panose="020B0604030504040204" pitchFamily="34" charset="-120"/>
                <a:ea typeface="微軟正黑體" panose="020B0604030504040204" pitchFamily="34" charset="-120"/>
              </a:rPr>
              <a:t>。</a:t>
            </a:r>
            <a:endParaRPr kumimoji="0" lang="en-US" altLang="zh-TW" sz="2600" dirty="0" smtClean="0">
              <a:solidFill>
                <a:schemeClr val="tx1"/>
              </a:solidFill>
              <a:latin typeface="微軟正黑體" panose="020B0604030504040204" pitchFamily="34" charset="-120"/>
              <a:ea typeface="微軟正黑體" panose="020B0604030504040204" pitchFamily="34" charset="-120"/>
            </a:endParaRPr>
          </a:p>
          <a:p>
            <a:pPr marL="361950" algn="l" fontAlgn="auto">
              <a:spcAft>
                <a:spcPts val="0"/>
              </a:spcAft>
            </a:pPr>
            <a:r>
              <a:rPr lang="zh-TW" altLang="zh-TW" sz="2400" dirty="0" smtClean="0">
                <a:solidFill>
                  <a:schemeClr val="tx1"/>
                </a:solidFill>
                <a:latin typeface="微軟正黑體" panose="020B0604030504040204" pitchFamily="34" charset="-120"/>
                <a:ea typeface="微軟正黑體" panose="020B0604030504040204" pitchFamily="34" charset="-120"/>
              </a:rPr>
              <a:t>以</a:t>
            </a:r>
            <a:r>
              <a:rPr lang="zh-TW" altLang="zh-TW" sz="2400" dirty="0">
                <a:solidFill>
                  <a:schemeClr val="tx1"/>
                </a:solidFill>
                <a:latin typeface="微軟正黑體" panose="020B0604030504040204" pitchFamily="34" charset="-120"/>
                <a:ea typeface="微軟正黑體" panose="020B0604030504040204" pitchFamily="34" charset="-120"/>
              </a:rPr>
              <a:t>校內專業服務</a:t>
            </a:r>
            <a:r>
              <a:rPr lang="en-US" altLang="zh-TW" sz="2400" dirty="0">
                <a:solidFill>
                  <a:schemeClr val="tx1"/>
                </a:solidFill>
                <a:latin typeface="微軟正黑體" panose="020B0604030504040204" pitchFamily="34" charset="-120"/>
                <a:ea typeface="微軟正黑體" panose="020B0604030504040204" pitchFamily="34" charset="-120"/>
              </a:rPr>
              <a:t>(</a:t>
            </a:r>
            <a:r>
              <a:rPr lang="zh-TW" altLang="zh-TW" sz="2400" dirty="0">
                <a:solidFill>
                  <a:schemeClr val="tx1"/>
                </a:solidFill>
                <a:latin typeface="微軟正黑體" panose="020B0604030504040204" pitchFamily="34" charset="-120"/>
                <a:ea typeface="微軟正黑體" panose="020B0604030504040204" pitchFamily="34" charset="-120"/>
              </a:rPr>
              <a:t>專案委任、設施管理使用、學生畢業成果指導、院系務服務、院系各類計畫方案規劃與推展、學生活動參與</a:t>
            </a:r>
            <a:r>
              <a:rPr lang="en-US" altLang="zh-TW" sz="2400" dirty="0">
                <a:solidFill>
                  <a:schemeClr val="tx1"/>
                </a:solidFill>
                <a:latin typeface="微軟正黑體" panose="020B0604030504040204" pitchFamily="34" charset="-120"/>
                <a:ea typeface="微軟正黑體" panose="020B0604030504040204" pitchFamily="34" charset="-120"/>
              </a:rPr>
              <a:t>)</a:t>
            </a:r>
            <a:r>
              <a:rPr lang="zh-TW" altLang="zh-TW" sz="2400" dirty="0">
                <a:solidFill>
                  <a:schemeClr val="tx1"/>
                </a:solidFill>
                <a:latin typeface="微軟正黑體" panose="020B0604030504040204" pitchFamily="34" charset="-120"/>
                <a:ea typeface="微軟正黑體" panose="020B0604030504040204" pitchFamily="34" charset="-120"/>
              </a:rPr>
              <a:t>為主，校外專業服務為輔評定分數。</a:t>
            </a:r>
            <a:endParaRPr kumimoji="0" lang="zh-TW" altLang="zh-TW" sz="2400" dirty="0" smtClean="0">
              <a:solidFill>
                <a:schemeClr val="tx1"/>
              </a:solidFill>
              <a:latin typeface="微軟正黑體" panose="020B0604030504040204" pitchFamily="34" charset="-120"/>
              <a:ea typeface="微軟正黑體" panose="020B0604030504040204" pitchFamily="34" charset="-120"/>
            </a:endParaRPr>
          </a:p>
          <a:p>
            <a:pPr marL="361950" indent="-361950" algn="l" fontAlgn="auto">
              <a:spcAft>
                <a:spcPts val="0"/>
              </a:spcAft>
              <a:buFont typeface="Wingdings" panose="05000000000000000000" pitchFamily="2" charset="2"/>
              <a:buChar char="l"/>
            </a:pPr>
            <a:r>
              <a:rPr kumimoji="0" lang="zh-TW" altLang="zh-TW" sz="2600" b="1" dirty="0" smtClean="0">
                <a:solidFill>
                  <a:srgbClr val="FF0000"/>
                </a:solidFill>
                <a:latin typeface="微軟正黑體" panose="020B0604030504040204" pitchFamily="34" charset="-120"/>
                <a:ea typeface="微軟正黑體" panose="020B0604030504040204" pitchFamily="34" charset="-120"/>
              </a:rPr>
              <a:t>服務評鑑</a:t>
            </a:r>
            <a:r>
              <a:rPr kumimoji="0" lang="en-US" altLang="zh-TW" sz="2600" dirty="0" smtClean="0">
                <a:solidFill>
                  <a:schemeClr val="tx1"/>
                </a:solidFill>
                <a:latin typeface="微軟正黑體" panose="020B0604030504040204" pitchFamily="34" charset="-120"/>
                <a:ea typeface="微軟正黑體" panose="020B0604030504040204" pitchFamily="34" charset="-120"/>
              </a:rPr>
              <a:t>(40%)</a:t>
            </a:r>
            <a:r>
              <a:rPr kumimoji="0" lang="zh-TW" altLang="zh-TW" sz="2600" dirty="0" smtClean="0">
                <a:solidFill>
                  <a:schemeClr val="tx1"/>
                </a:solidFill>
                <a:latin typeface="微軟正黑體" panose="020B0604030504040204" pitchFamily="34" charset="-120"/>
                <a:ea typeface="微軟正黑體" panose="020B0604030504040204" pitchFamily="34" charset="-120"/>
              </a:rPr>
              <a:t>。</a:t>
            </a:r>
            <a:endParaRPr kumimoji="0" lang="en-US" altLang="zh-TW" sz="2600" dirty="0" smtClean="0">
              <a:solidFill>
                <a:schemeClr val="tx1"/>
              </a:solidFill>
              <a:latin typeface="微軟正黑體" panose="020B0604030504040204" pitchFamily="34" charset="-120"/>
              <a:ea typeface="微軟正黑體" panose="020B0604030504040204" pitchFamily="34" charset="-120"/>
            </a:endParaRPr>
          </a:p>
          <a:p>
            <a:pPr marL="361950" algn="l" fontAlgn="auto">
              <a:spcAft>
                <a:spcPts val="0"/>
              </a:spcAft>
            </a:pPr>
            <a:r>
              <a:rPr lang="zh-TW" altLang="zh-TW" sz="2400" dirty="0" smtClean="0">
                <a:solidFill>
                  <a:schemeClr val="tx1"/>
                </a:solidFill>
                <a:latin typeface="微軟正黑體" panose="020B0604030504040204" pitchFamily="34" charset="-120"/>
                <a:ea typeface="微軟正黑體" panose="020B0604030504040204" pitchFamily="34" charset="-120"/>
              </a:rPr>
              <a:t>依</a:t>
            </a:r>
            <a:r>
              <a:rPr lang="zh-TW" altLang="zh-TW" sz="2400" dirty="0">
                <a:solidFill>
                  <a:schemeClr val="tx1"/>
                </a:solidFill>
                <a:latin typeface="微軟正黑體" panose="020B0604030504040204" pitchFamily="34" charset="-120"/>
                <a:ea typeface="微軟正黑體" panose="020B0604030504040204" pitchFamily="34" charset="-120"/>
              </a:rPr>
              <a:t>全院近三年教師服務評鑑分數平均之相對分數為基本分，由教評會參酌評鑑及升等申請人自提之佐證資料加減</a:t>
            </a:r>
            <a:r>
              <a:rPr lang="en-US" altLang="zh-TW" sz="2400" dirty="0">
                <a:solidFill>
                  <a:schemeClr val="tx1"/>
                </a:solidFill>
                <a:latin typeface="微軟正黑體" panose="020B0604030504040204" pitchFamily="34" charset="-120"/>
                <a:ea typeface="微軟正黑體" panose="020B0604030504040204" pitchFamily="34" charset="-120"/>
              </a:rPr>
              <a:t>0-10</a:t>
            </a:r>
            <a:r>
              <a:rPr lang="zh-TW" altLang="zh-TW" sz="2400" dirty="0">
                <a:solidFill>
                  <a:schemeClr val="tx1"/>
                </a:solidFill>
                <a:latin typeface="微軟正黑體" panose="020B0604030504040204" pitchFamily="34" charset="-120"/>
                <a:ea typeface="微軟正黑體" panose="020B0604030504040204" pitchFamily="34" charset="-120"/>
              </a:rPr>
              <a:t>分後評定分數。</a:t>
            </a:r>
            <a:endParaRPr kumimoji="0" lang="zh-TW" altLang="zh-TW" sz="2400" dirty="0">
              <a:solidFill>
                <a:schemeClr val="tx1"/>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pPr>
              <a:defRPr/>
            </a:pPr>
            <a:fld id="{F4E57BBC-9003-4519-8174-1434CED4F41A}" type="slidenum">
              <a:rPr lang="zh-TW" altLang="en-US" smtClean="0"/>
              <a:pPr>
                <a:defRPr/>
              </a:pPr>
              <a:t>73</a:t>
            </a:fld>
            <a:endParaRPr lang="zh-TW" altLang="en-US"/>
          </a:p>
        </p:txBody>
      </p:sp>
    </p:spTree>
    <p:extLst>
      <p:ext uri="{BB962C8B-B14F-4D97-AF65-F5344CB8AC3E}">
        <p14:creationId xmlns:p14="http://schemas.microsoft.com/office/powerpoint/2010/main" xmlns="" val="4357261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txBox="1">
            <a:spLocks/>
          </p:cNvSpPr>
          <p:nvPr/>
        </p:nvSpPr>
        <p:spPr>
          <a:xfrm>
            <a:off x="467544" y="548680"/>
            <a:ext cx="8229600" cy="9247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kumimoji="0" lang="zh-TW" altLang="en-US" kern="0" dirty="0" smtClean="0">
                <a:solidFill>
                  <a:srgbClr val="C00000"/>
                </a:solidFill>
                <a:latin typeface="微軟正黑體" panose="020B0604030504040204" pitchFamily="34" charset="-120"/>
                <a:ea typeface="微軟正黑體" panose="020B0604030504040204" pitchFamily="34" charset="-120"/>
              </a:rPr>
              <a:t>日常研究</a:t>
            </a:r>
            <a:r>
              <a:rPr kumimoji="0" lang="zh-TW" altLang="zh-TW" kern="0" dirty="0" smtClean="0">
                <a:solidFill>
                  <a:srgbClr val="C00000"/>
                </a:solidFill>
                <a:latin typeface="微軟正黑體" panose="020B0604030504040204" pitchFamily="34" charset="-120"/>
                <a:ea typeface="微軟正黑體" panose="020B0604030504040204" pitchFamily="34" charset="-120"/>
              </a:rPr>
              <a:t>成績</a:t>
            </a:r>
            <a:r>
              <a:rPr kumimoji="0" lang="zh-TW" altLang="en-US" kern="0" dirty="0" smtClean="0">
                <a:solidFill>
                  <a:srgbClr val="C00000"/>
                </a:solidFill>
                <a:latin typeface="微軟正黑體" panose="020B0604030504040204" pitchFamily="34" charset="-120"/>
                <a:ea typeface="微軟正黑體" panose="020B0604030504040204" pitchFamily="34" charset="-120"/>
              </a:rPr>
              <a:t>內涵</a:t>
            </a:r>
            <a:r>
              <a:rPr kumimoji="0" lang="en-US" altLang="zh-TW" b="1" kern="0" dirty="0" smtClean="0">
                <a:solidFill>
                  <a:srgbClr val="C00000"/>
                </a:solidFill>
                <a:latin typeface="新細明體"/>
                <a:ea typeface="新細明體"/>
              </a:rPr>
              <a:t>–</a:t>
            </a:r>
            <a:r>
              <a:rPr kumimoji="0" lang="zh-TW" altLang="en-US" sz="3600" kern="0" dirty="0" smtClean="0">
                <a:latin typeface="微軟正黑體" panose="020B0604030504040204" pitchFamily="34" charset="-120"/>
                <a:ea typeface="微軟正黑體" panose="020B0604030504040204" pitchFamily="34" charset="-120"/>
              </a:rPr>
              <a:t>院</a:t>
            </a:r>
            <a:r>
              <a:rPr kumimoji="0" lang="zh-TW" altLang="zh-TW" sz="3600" kern="0" dirty="0" smtClean="0">
                <a:latin typeface="微軟正黑體" panose="020B0604030504040204" pitchFamily="34" charset="-120"/>
                <a:ea typeface="微軟正黑體" panose="020B0604030504040204" pitchFamily="34" charset="-120"/>
              </a:rPr>
              <a:t>教評會</a:t>
            </a:r>
            <a:endParaRPr kumimoji="0" lang="zh-TW" altLang="en-US" sz="3600" dirty="0">
              <a:latin typeface="微軟正黑體" panose="020B0604030504040204" pitchFamily="34" charset="-120"/>
              <a:ea typeface="微軟正黑體" panose="020B0604030504040204" pitchFamily="34" charset="-120"/>
            </a:endParaRPr>
          </a:p>
        </p:txBody>
      </p:sp>
      <p:sp>
        <p:nvSpPr>
          <p:cNvPr id="3" name="內容版面配置區 2"/>
          <p:cNvSpPr txBox="1">
            <a:spLocks/>
          </p:cNvSpPr>
          <p:nvPr/>
        </p:nvSpPr>
        <p:spPr>
          <a:xfrm>
            <a:off x="457200" y="1844824"/>
            <a:ext cx="8291264" cy="42484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fontAlgn="auto">
              <a:spcAft>
                <a:spcPts val="0"/>
              </a:spcAft>
              <a:buFont typeface="Wingdings" panose="05000000000000000000" pitchFamily="2" charset="2"/>
              <a:buChar char="l"/>
            </a:pPr>
            <a:r>
              <a:rPr kumimoji="0" lang="zh-TW" altLang="zh-TW" sz="2600" b="1" dirty="0" smtClean="0">
                <a:solidFill>
                  <a:srgbClr val="FF0000"/>
                </a:solidFill>
                <a:latin typeface="微軟正黑體" panose="020B0604030504040204" pitchFamily="34" charset="-120"/>
                <a:ea typeface="微軟正黑體" panose="020B0604030504040204" pitchFamily="34" charset="-120"/>
              </a:rPr>
              <a:t>研究發表</a:t>
            </a:r>
            <a:r>
              <a:rPr kumimoji="0" lang="en-US" altLang="zh-TW" sz="2600" dirty="0" smtClean="0">
                <a:solidFill>
                  <a:schemeClr val="tx1"/>
                </a:solidFill>
                <a:latin typeface="微軟正黑體" panose="020B0604030504040204" pitchFamily="34" charset="-120"/>
                <a:ea typeface="微軟正黑體" panose="020B0604030504040204" pitchFamily="34" charset="-120"/>
              </a:rPr>
              <a:t>(30%)</a:t>
            </a:r>
            <a:r>
              <a:rPr kumimoji="0" lang="zh-TW" altLang="zh-TW" sz="2600" dirty="0" smtClean="0">
                <a:solidFill>
                  <a:schemeClr val="tx1"/>
                </a:solidFill>
                <a:latin typeface="微軟正黑體" panose="020B0604030504040204" pitchFamily="34" charset="-120"/>
                <a:ea typeface="微軟正黑體" panose="020B0604030504040204" pitchFamily="34" charset="-120"/>
              </a:rPr>
              <a:t>。</a:t>
            </a:r>
            <a:endParaRPr kumimoji="0" lang="en-US" altLang="zh-TW" sz="2600" dirty="0" smtClean="0">
              <a:solidFill>
                <a:schemeClr val="tx1"/>
              </a:solidFill>
              <a:latin typeface="微軟正黑體" panose="020B0604030504040204" pitchFamily="34" charset="-120"/>
              <a:ea typeface="微軟正黑體" panose="020B0604030504040204" pitchFamily="34" charset="-120"/>
            </a:endParaRPr>
          </a:p>
          <a:p>
            <a:pPr marL="447675" algn="l" fontAlgn="auto">
              <a:spcAft>
                <a:spcPts val="0"/>
              </a:spcAft>
            </a:pPr>
            <a:r>
              <a:rPr lang="zh-TW" altLang="zh-TW" sz="2400" dirty="0" smtClean="0">
                <a:solidFill>
                  <a:schemeClr val="tx1"/>
                </a:solidFill>
                <a:latin typeface="微軟正黑體" panose="020B0604030504040204" pitchFamily="34" charset="-120"/>
                <a:ea typeface="微軟正黑體" panose="020B0604030504040204" pitchFamily="34" charset="-120"/>
              </a:rPr>
              <a:t>依</a:t>
            </a:r>
            <a:r>
              <a:rPr lang="zh-TW" altLang="zh-TW" sz="2400" dirty="0">
                <a:solidFill>
                  <a:schemeClr val="tx1"/>
                </a:solidFill>
                <a:latin typeface="微軟正黑體" panose="020B0604030504040204" pitchFamily="34" charset="-120"/>
                <a:ea typeface="微軟正黑體" panose="020B0604030504040204" pitchFamily="34" charset="-120"/>
              </a:rPr>
              <a:t>期刊論文發表數量、研究計畫執行及研究發表與教學輔導之關聯情形評定分數</a:t>
            </a:r>
            <a:r>
              <a:rPr lang="zh-TW" altLang="zh-TW" sz="2400" dirty="0" smtClean="0">
                <a:solidFill>
                  <a:schemeClr val="tx1"/>
                </a:solidFill>
                <a:latin typeface="微軟正黑體" panose="020B0604030504040204" pitchFamily="34" charset="-120"/>
                <a:ea typeface="微軟正黑體" panose="020B0604030504040204" pitchFamily="34" charset="-120"/>
              </a:rPr>
              <a:t>。</a:t>
            </a:r>
            <a:endParaRPr lang="en-US" altLang="zh-TW" sz="2400" dirty="0" smtClean="0">
              <a:solidFill>
                <a:schemeClr val="tx1"/>
              </a:solidFill>
              <a:latin typeface="微軟正黑體" panose="020B0604030504040204" pitchFamily="34" charset="-120"/>
              <a:ea typeface="微軟正黑體" panose="020B0604030504040204" pitchFamily="34" charset="-120"/>
            </a:endParaRPr>
          </a:p>
          <a:p>
            <a:pPr marL="457200" indent="-457200" algn="l" fontAlgn="auto">
              <a:spcAft>
                <a:spcPts val="0"/>
              </a:spcAft>
              <a:buFont typeface="Wingdings" panose="05000000000000000000" pitchFamily="2" charset="2"/>
              <a:buChar char="l"/>
            </a:pPr>
            <a:r>
              <a:rPr kumimoji="0" lang="zh-TW" altLang="zh-TW" sz="2600" b="1" dirty="0" smtClean="0">
                <a:solidFill>
                  <a:srgbClr val="FF0000"/>
                </a:solidFill>
                <a:latin typeface="微軟正黑體" panose="020B0604030504040204" pitchFamily="34" charset="-120"/>
                <a:ea typeface="微軟正黑體" panose="020B0604030504040204" pitchFamily="34" charset="-120"/>
              </a:rPr>
              <a:t>社群</a:t>
            </a:r>
            <a:r>
              <a:rPr kumimoji="0" lang="zh-TW" altLang="en-US" sz="2600" b="1" dirty="0" smtClean="0">
                <a:solidFill>
                  <a:srgbClr val="FF0000"/>
                </a:solidFill>
                <a:latin typeface="微軟正黑體" panose="020B0604030504040204" pitchFamily="34" charset="-120"/>
                <a:ea typeface="微軟正黑體" panose="020B0604030504040204" pitchFamily="34" charset="-120"/>
              </a:rPr>
              <a:t>貢獻</a:t>
            </a:r>
            <a:r>
              <a:rPr kumimoji="0" lang="en-US" altLang="zh-TW" sz="2600" dirty="0" smtClean="0">
                <a:solidFill>
                  <a:schemeClr val="tx1"/>
                </a:solidFill>
                <a:latin typeface="微軟正黑體" panose="020B0604030504040204" pitchFamily="34" charset="-120"/>
                <a:ea typeface="微軟正黑體" panose="020B0604030504040204" pitchFamily="34" charset="-120"/>
              </a:rPr>
              <a:t>(30%)</a:t>
            </a:r>
            <a:r>
              <a:rPr kumimoji="0" lang="zh-TW" altLang="zh-TW" sz="2600" dirty="0" smtClean="0">
                <a:solidFill>
                  <a:schemeClr val="tx1"/>
                </a:solidFill>
                <a:latin typeface="微軟正黑體" panose="020B0604030504040204" pitchFamily="34" charset="-120"/>
                <a:ea typeface="微軟正黑體" panose="020B0604030504040204" pitchFamily="34" charset="-120"/>
              </a:rPr>
              <a:t>。</a:t>
            </a:r>
            <a:endParaRPr kumimoji="0" lang="en-US" altLang="zh-TW" sz="2600" dirty="0" smtClean="0">
              <a:solidFill>
                <a:schemeClr val="tx1"/>
              </a:solidFill>
              <a:latin typeface="微軟正黑體" panose="020B0604030504040204" pitchFamily="34" charset="-120"/>
              <a:ea typeface="微軟正黑體" panose="020B0604030504040204" pitchFamily="34" charset="-120"/>
            </a:endParaRPr>
          </a:p>
          <a:p>
            <a:pPr marL="447675" algn="l" fontAlgn="auto">
              <a:spcAft>
                <a:spcPts val="0"/>
              </a:spcAft>
            </a:pPr>
            <a:r>
              <a:rPr lang="zh-TW" altLang="zh-TW" sz="2400" dirty="0" smtClean="0">
                <a:solidFill>
                  <a:schemeClr val="tx1"/>
                </a:solidFill>
                <a:latin typeface="微軟正黑體" panose="020B0604030504040204" pitchFamily="34" charset="-120"/>
                <a:ea typeface="微軟正黑體" panose="020B0604030504040204" pitchFamily="34" charset="-120"/>
              </a:rPr>
              <a:t>依</a:t>
            </a:r>
            <a:r>
              <a:rPr lang="zh-TW" altLang="zh-TW" sz="2400" dirty="0">
                <a:solidFill>
                  <a:schemeClr val="tx1"/>
                </a:solidFill>
                <a:latin typeface="微軟正黑體" panose="020B0604030504040204" pitchFamily="34" charset="-120"/>
                <a:ea typeface="微軟正黑體" panose="020B0604030504040204" pitchFamily="34" charset="-120"/>
              </a:rPr>
              <a:t>研究發表與院系專業發展之關聯、研究團隊及學術活動參與、研究基礎建構、學術倫理遵循，以及院系主管提出之評估意見評定分數</a:t>
            </a:r>
            <a:r>
              <a:rPr lang="zh-TW" altLang="zh-TW" sz="2400" dirty="0" smtClean="0">
                <a:solidFill>
                  <a:schemeClr val="tx1"/>
                </a:solidFill>
                <a:latin typeface="微軟正黑體" panose="020B0604030504040204" pitchFamily="34" charset="-120"/>
                <a:ea typeface="微軟正黑體" panose="020B0604030504040204" pitchFamily="34" charset="-120"/>
              </a:rPr>
              <a:t>。</a:t>
            </a:r>
            <a:endParaRPr lang="en-US" altLang="zh-TW" sz="2400" dirty="0" smtClean="0">
              <a:solidFill>
                <a:schemeClr val="tx1"/>
              </a:solidFill>
              <a:latin typeface="微軟正黑體" panose="020B0604030504040204" pitchFamily="34" charset="-120"/>
              <a:ea typeface="微軟正黑體" panose="020B0604030504040204" pitchFamily="34" charset="-120"/>
            </a:endParaRPr>
          </a:p>
          <a:p>
            <a:pPr marL="457200" indent="-457200" algn="l" fontAlgn="auto">
              <a:spcAft>
                <a:spcPts val="0"/>
              </a:spcAft>
              <a:buFont typeface="Wingdings" panose="05000000000000000000" pitchFamily="2" charset="2"/>
              <a:buChar char="l"/>
            </a:pPr>
            <a:r>
              <a:rPr kumimoji="0" lang="zh-TW" altLang="zh-TW" sz="2600" b="1" dirty="0" smtClean="0">
                <a:solidFill>
                  <a:srgbClr val="FF0000"/>
                </a:solidFill>
                <a:latin typeface="微軟正黑體" panose="020B0604030504040204" pitchFamily="34" charset="-120"/>
                <a:ea typeface="微軟正黑體" panose="020B0604030504040204" pitchFamily="34" charset="-120"/>
              </a:rPr>
              <a:t>研究評鑑</a:t>
            </a:r>
            <a:r>
              <a:rPr kumimoji="0" lang="en-US" altLang="zh-TW" sz="2600" dirty="0" smtClean="0">
                <a:solidFill>
                  <a:schemeClr val="tx1"/>
                </a:solidFill>
                <a:latin typeface="微軟正黑體" panose="020B0604030504040204" pitchFamily="34" charset="-120"/>
                <a:ea typeface="微軟正黑體" panose="020B0604030504040204" pitchFamily="34" charset="-120"/>
              </a:rPr>
              <a:t>(40%)</a:t>
            </a:r>
            <a:r>
              <a:rPr kumimoji="0" lang="zh-TW" altLang="zh-TW" sz="2600" dirty="0" smtClean="0">
                <a:solidFill>
                  <a:schemeClr val="tx1"/>
                </a:solidFill>
                <a:latin typeface="微軟正黑體" panose="020B0604030504040204" pitchFamily="34" charset="-120"/>
                <a:ea typeface="微軟正黑體" panose="020B0604030504040204" pitchFamily="34" charset="-120"/>
              </a:rPr>
              <a:t>。</a:t>
            </a:r>
            <a:endParaRPr kumimoji="0" lang="en-US" altLang="zh-TW" sz="2600" dirty="0" smtClean="0">
              <a:solidFill>
                <a:schemeClr val="tx1"/>
              </a:solidFill>
              <a:latin typeface="微軟正黑體" panose="020B0604030504040204" pitchFamily="34" charset="-120"/>
              <a:ea typeface="微軟正黑體" panose="020B0604030504040204" pitchFamily="34" charset="-120"/>
            </a:endParaRPr>
          </a:p>
          <a:p>
            <a:pPr marL="447675" algn="l" fontAlgn="auto">
              <a:spcAft>
                <a:spcPts val="0"/>
              </a:spcAft>
            </a:pPr>
            <a:r>
              <a:rPr lang="zh-TW" altLang="zh-TW" sz="2400" dirty="0" smtClean="0">
                <a:solidFill>
                  <a:schemeClr val="tx1"/>
                </a:solidFill>
                <a:latin typeface="微軟正黑體" panose="020B0604030504040204" pitchFamily="34" charset="-120"/>
                <a:ea typeface="微軟正黑體" panose="020B0604030504040204" pitchFamily="34" charset="-120"/>
              </a:rPr>
              <a:t>依</a:t>
            </a:r>
            <a:r>
              <a:rPr lang="zh-TW" altLang="zh-TW" sz="2400" dirty="0">
                <a:solidFill>
                  <a:schemeClr val="tx1"/>
                </a:solidFill>
                <a:latin typeface="微軟正黑體" panose="020B0604030504040204" pitchFamily="34" charset="-120"/>
                <a:ea typeface="微軟正黑體" panose="020B0604030504040204" pitchFamily="34" charset="-120"/>
              </a:rPr>
              <a:t>全院近三年教師研究評鑑分數平均之相對分數為基本分，由教評會參酌評鑑及送審人提供之佐證資料加減</a:t>
            </a:r>
            <a:r>
              <a:rPr lang="en-US" altLang="zh-TW" sz="2400" dirty="0">
                <a:solidFill>
                  <a:schemeClr val="tx1"/>
                </a:solidFill>
                <a:latin typeface="微軟正黑體" panose="020B0604030504040204" pitchFamily="34" charset="-120"/>
                <a:ea typeface="微軟正黑體" panose="020B0604030504040204" pitchFamily="34" charset="-120"/>
              </a:rPr>
              <a:t>0-10</a:t>
            </a:r>
            <a:r>
              <a:rPr lang="zh-TW" altLang="zh-TW" sz="2400" dirty="0">
                <a:solidFill>
                  <a:schemeClr val="tx1"/>
                </a:solidFill>
                <a:latin typeface="微軟正黑體" panose="020B0604030504040204" pitchFamily="34" charset="-120"/>
                <a:ea typeface="微軟正黑體" panose="020B0604030504040204" pitchFamily="34" charset="-120"/>
              </a:rPr>
              <a:t>分後評定分數。</a:t>
            </a:r>
            <a:endParaRPr kumimoji="0" lang="zh-TW" altLang="zh-TW" sz="2400" dirty="0">
              <a:solidFill>
                <a:schemeClr val="tx1"/>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pPr>
              <a:defRPr/>
            </a:pPr>
            <a:fld id="{F4E57BBC-9003-4519-8174-1434CED4F41A}" type="slidenum">
              <a:rPr lang="zh-TW" altLang="en-US" smtClean="0"/>
              <a:pPr>
                <a:defRPr/>
              </a:pPr>
              <a:t>74</a:t>
            </a:fld>
            <a:endParaRPr lang="zh-TW" altLang="en-US"/>
          </a:p>
        </p:txBody>
      </p:sp>
    </p:spTree>
    <p:extLst>
      <p:ext uri="{BB962C8B-B14F-4D97-AF65-F5344CB8AC3E}">
        <p14:creationId xmlns:p14="http://schemas.microsoft.com/office/powerpoint/2010/main" xmlns="" val="311337952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txBox="1">
            <a:spLocks/>
          </p:cNvSpPr>
          <p:nvPr/>
        </p:nvSpPr>
        <p:spPr>
          <a:xfrm>
            <a:off x="457200" y="2492896"/>
            <a:ext cx="8229600" cy="129614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pPr>
            <a:r>
              <a:rPr kumimoji="0" lang="zh-TW" altLang="en-US" sz="4800" b="1" dirty="0" smtClean="0">
                <a:solidFill>
                  <a:srgbClr val="FF0000"/>
                </a:solidFill>
                <a:latin typeface="微軟正黑體" panose="020B0604030504040204" pitchFamily="34" charset="-120"/>
                <a:ea typeface="微軟正黑體" panose="020B0604030504040204" pitchFamily="34" charset="-120"/>
              </a:rPr>
              <a:t>升等審查程序</a:t>
            </a:r>
            <a:endParaRPr kumimoji="0" lang="zh-TW" altLang="en-US" sz="4800" b="1" dirty="0">
              <a:solidFill>
                <a:srgbClr val="FF0000"/>
              </a:solidFill>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pPr>
              <a:defRPr/>
            </a:pPr>
            <a:fld id="{F4E57BBC-9003-4519-8174-1434CED4F41A}" type="slidenum">
              <a:rPr lang="zh-TW" altLang="en-US" smtClean="0"/>
              <a:pPr>
                <a:defRPr/>
              </a:pPr>
              <a:t>75</a:t>
            </a:fld>
            <a:endParaRPr lang="zh-TW" altLang="en-US"/>
          </a:p>
        </p:txBody>
      </p:sp>
    </p:spTree>
    <p:extLst>
      <p:ext uri="{BB962C8B-B14F-4D97-AF65-F5344CB8AC3E}">
        <p14:creationId xmlns:p14="http://schemas.microsoft.com/office/powerpoint/2010/main" xmlns="" val="325919260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620688"/>
            <a:ext cx="8229600" cy="648072"/>
          </a:xfrm>
        </p:spPr>
        <p:txBody>
          <a:bodyPr>
            <a:normAutofit fontScale="90000"/>
          </a:bodyPr>
          <a:lstStyle/>
          <a:p>
            <a:r>
              <a:rPr lang="zh-TW" altLang="en-US" dirty="0">
                <a:solidFill>
                  <a:srgbClr val="FF0000"/>
                </a:solidFill>
                <a:latin typeface="微軟正黑體" panose="020B0604030504040204" pitchFamily="34" charset="-120"/>
                <a:ea typeface="微軟正黑體" panose="020B0604030504040204" pitchFamily="34" charset="-120"/>
              </a:rPr>
              <a:t>升</a:t>
            </a:r>
            <a:r>
              <a:rPr lang="zh-TW" altLang="en-US" dirty="0" smtClean="0">
                <a:solidFill>
                  <a:srgbClr val="FF0000"/>
                </a:solidFill>
                <a:latin typeface="微軟正黑體" panose="020B0604030504040204" pitchFamily="34" charset="-120"/>
                <a:ea typeface="微軟正黑體" panose="020B0604030504040204" pitchFamily="34" charset="-120"/>
              </a:rPr>
              <a:t>等重點程序</a:t>
            </a:r>
            <a:endParaRPr lang="zh-TW" altLang="en-US" dirty="0">
              <a:solidFill>
                <a:srgbClr val="FF0000"/>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p:txBody>
          <a:bodyPr>
            <a:normAutofit fontScale="92500"/>
          </a:bodyPr>
          <a:lstStyle/>
          <a:p>
            <a:r>
              <a:rPr lang="zh-TW" altLang="zh-TW" dirty="0">
                <a:latin typeface="微軟正黑體" panose="020B0604030504040204" pitchFamily="34" charset="-120"/>
                <a:ea typeface="微軟正黑體" panose="020B0604030504040204" pitchFamily="34" charset="-120"/>
              </a:rPr>
              <a:t>教學、服務及日常研究等成績審查</a:t>
            </a:r>
            <a:r>
              <a:rPr lang="zh-TW" altLang="zh-TW" b="1" dirty="0">
                <a:solidFill>
                  <a:srgbClr val="FF0000"/>
                </a:solidFill>
                <a:latin typeface="微軟正黑體" panose="020B0604030504040204" pitchFamily="34" charset="-120"/>
                <a:ea typeface="微軟正黑體" panose="020B0604030504040204" pitchFamily="34" charset="-120"/>
              </a:rPr>
              <a:t>佐證資料以送審人自行舉證</a:t>
            </a:r>
            <a:r>
              <a:rPr lang="zh-TW" altLang="zh-TW" dirty="0">
                <a:latin typeface="微軟正黑體" panose="020B0604030504040204" pitchFamily="34" charset="-120"/>
                <a:ea typeface="微軟正黑體" panose="020B0604030504040204" pitchFamily="34" charset="-120"/>
              </a:rPr>
              <a:t>為原則，且</a:t>
            </a:r>
            <a:r>
              <a:rPr lang="zh-TW" altLang="zh-TW" b="1" dirty="0">
                <a:solidFill>
                  <a:srgbClr val="7030A0"/>
                </a:solidFill>
                <a:latin typeface="微軟正黑體" panose="020B0604030504040204" pitchFamily="34" charset="-120"/>
                <a:ea typeface="微軟正黑體" panose="020B0604030504040204" pitchFamily="34" charset="-120"/>
              </a:rPr>
              <a:t>不限於學術行政單位存有之文件</a:t>
            </a:r>
            <a:r>
              <a:rPr lang="zh-TW" altLang="zh-TW" dirty="0">
                <a:latin typeface="微軟正黑體" panose="020B0604030504040204" pitchFamily="34" charset="-120"/>
                <a:ea typeface="微軟正黑體" panose="020B0604030504040204" pitchFamily="34" charset="-120"/>
              </a:rPr>
              <a:t>；惟教務處、研發處、人事室及學系應</a:t>
            </a:r>
            <a:r>
              <a:rPr lang="zh-TW" altLang="zh-TW" dirty="0">
                <a:solidFill>
                  <a:srgbClr val="7030A0"/>
                </a:solidFill>
                <a:latin typeface="微軟正黑體" panose="020B0604030504040204" pitchFamily="34" charset="-120"/>
                <a:ea typeface="微軟正黑體" panose="020B0604030504040204" pitchFamily="34" charset="-120"/>
              </a:rPr>
              <a:t>提供必要資料</a:t>
            </a:r>
            <a:r>
              <a:rPr lang="zh-TW" altLang="zh-TW" dirty="0">
                <a:latin typeface="微軟正黑體" panose="020B0604030504040204" pitchFamily="34" charset="-120"/>
                <a:ea typeface="微軟正黑體" panose="020B0604030504040204" pitchFamily="34" charset="-120"/>
              </a:rPr>
              <a:t>並綜合送審人佐證資料</a:t>
            </a:r>
            <a:r>
              <a:rPr lang="zh-TW" altLang="zh-TW" dirty="0">
                <a:solidFill>
                  <a:srgbClr val="7030A0"/>
                </a:solidFill>
                <a:latin typeface="微軟正黑體" panose="020B0604030504040204" pitchFamily="34" charset="-120"/>
                <a:ea typeface="微軟正黑體" panose="020B0604030504040204" pitchFamily="34" charset="-120"/>
              </a:rPr>
              <a:t>負責查核</a:t>
            </a:r>
            <a:r>
              <a:rPr lang="zh-TW" altLang="zh-TW"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r>
              <a:rPr lang="zh-TW" altLang="zh-TW" dirty="0"/>
              <a:t>教師升等送審文件經</a:t>
            </a:r>
            <a:r>
              <a:rPr lang="zh-TW" altLang="zh-TW" dirty="0" smtClean="0"/>
              <a:t>人事室</a:t>
            </a:r>
            <a:r>
              <a:rPr lang="zh-TW" altLang="zh-TW" dirty="0"/>
              <a:t>收件後，應即轉送學系依本細則第十五條規定辦理</a:t>
            </a:r>
            <a:r>
              <a:rPr lang="zh-TW" altLang="zh-TW" b="1" dirty="0"/>
              <a:t>佐證資料查核</a:t>
            </a:r>
            <a:r>
              <a:rPr lang="zh-TW" altLang="zh-TW" dirty="0"/>
              <a:t>，並通知多元升等專案辦公室及教學發展中心主任辦理送審人</a:t>
            </a:r>
            <a:r>
              <a:rPr lang="zh-TW" altLang="zh-TW" b="1" dirty="0"/>
              <a:t>教學成果實地評估</a:t>
            </a:r>
            <a:endParaRPr lang="zh-TW" altLang="en-US" b="1" dirty="0"/>
          </a:p>
        </p:txBody>
      </p:sp>
      <p:sp>
        <p:nvSpPr>
          <p:cNvPr id="4" name="投影片編號版面配置區 3"/>
          <p:cNvSpPr>
            <a:spLocks noGrp="1"/>
          </p:cNvSpPr>
          <p:nvPr>
            <p:ph type="sldNum" sz="quarter" idx="12"/>
          </p:nvPr>
        </p:nvSpPr>
        <p:spPr/>
        <p:txBody>
          <a:bodyPr/>
          <a:lstStyle/>
          <a:p>
            <a:pPr>
              <a:defRPr/>
            </a:pPr>
            <a:fld id="{6C85F6ED-DD32-4D63-99B7-E23212DDDB02}" type="slidenum">
              <a:rPr lang="zh-TW" altLang="en-US" smtClean="0"/>
              <a:pPr>
                <a:defRPr/>
              </a:pPr>
              <a:t>76</a:t>
            </a:fld>
            <a:endParaRPr lang="zh-TW" altLang="en-US"/>
          </a:p>
        </p:txBody>
      </p:sp>
    </p:spTree>
    <p:extLst>
      <p:ext uri="{BB962C8B-B14F-4D97-AF65-F5344CB8AC3E}">
        <p14:creationId xmlns:p14="http://schemas.microsoft.com/office/powerpoint/2010/main" xmlns="" val="340256821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457200" y="732813"/>
            <a:ext cx="946448" cy="4856428"/>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kumimoji="0" lang="zh-TW" altLang="en-US" b="1" dirty="0" smtClean="0">
                <a:solidFill>
                  <a:srgbClr val="C00000"/>
                </a:solidFill>
                <a:latin typeface="微軟正黑體" panose="020B0604030504040204" pitchFamily="34" charset="-120"/>
                <a:ea typeface="微軟正黑體" panose="020B0604030504040204" pitchFamily="34" charset="-120"/>
              </a:rPr>
              <a:t>升等申請辦理程序</a:t>
            </a:r>
            <a:endParaRPr kumimoji="0" lang="zh-TW" altLang="en-US" b="1" dirty="0">
              <a:solidFill>
                <a:srgbClr val="C00000"/>
              </a:solidFill>
              <a:latin typeface="微軟正黑體" panose="020B0604030504040204" pitchFamily="34" charset="-120"/>
              <a:ea typeface="微軟正黑體" panose="020B0604030504040204" pitchFamily="34" charset="-120"/>
            </a:endParaRPr>
          </a:p>
        </p:txBody>
      </p:sp>
      <p:graphicFrame>
        <p:nvGraphicFramePr>
          <p:cNvPr id="4" name="物件 3"/>
          <p:cNvGraphicFramePr>
            <a:graphicFrameLocks noChangeAspect="1"/>
          </p:cNvGraphicFramePr>
          <p:nvPr>
            <p:extLst>
              <p:ext uri="{D42A27DB-BD31-4B8C-83A1-F6EECF244321}">
                <p14:modId xmlns:p14="http://schemas.microsoft.com/office/powerpoint/2010/main" xmlns="" val="3259171920"/>
              </p:ext>
            </p:extLst>
          </p:nvPr>
        </p:nvGraphicFramePr>
        <p:xfrm>
          <a:off x="1979712" y="836712"/>
          <a:ext cx="6120680" cy="5688632"/>
        </p:xfrm>
        <a:graphic>
          <a:graphicData uri="http://schemas.openxmlformats.org/presentationml/2006/ole">
            <p:oleObj spid="_x0000_s6365" name="工作表" r:id="rId4" imgW="4571952" imgH="3619539" progId="Excel.Sheet.12">
              <p:embed/>
            </p:oleObj>
          </a:graphicData>
        </a:graphic>
      </p:graphicFrame>
      <p:sp>
        <p:nvSpPr>
          <p:cNvPr id="5" name="投影片編號版面配置區 4"/>
          <p:cNvSpPr>
            <a:spLocks noGrp="1"/>
          </p:cNvSpPr>
          <p:nvPr>
            <p:ph type="sldNum" sz="quarter" idx="12"/>
          </p:nvPr>
        </p:nvSpPr>
        <p:spPr/>
        <p:txBody>
          <a:bodyPr/>
          <a:lstStyle/>
          <a:p>
            <a:pPr>
              <a:defRPr/>
            </a:pPr>
            <a:fld id="{F4E57BBC-9003-4519-8174-1434CED4F41A}" type="slidenum">
              <a:rPr lang="zh-TW" altLang="en-US" smtClean="0"/>
              <a:pPr>
                <a:defRPr/>
              </a:pPr>
              <a:t>77</a:t>
            </a:fld>
            <a:endParaRPr lang="zh-TW" altLang="en-US"/>
          </a:p>
        </p:txBody>
      </p:sp>
    </p:spTree>
    <p:extLst>
      <p:ext uri="{BB962C8B-B14F-4D97-AF65-F5344CB8AC3E}">
        <p14:creationId xmlns:p14="http://schemas.microsoft.com/office/powerpoint/2010/main" xmlns="" val="34562309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683568" y="908720"/>
            <a:ext cx="802432" cy="33843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tabLst>
                <a:tab pos="1431925" algn="l"/>
              </a:tabLst>
            </a:pPr>
            <a:r>
              <a:rPr kumimoji="0" lang="zh-TW" altLang="en-US" b="1" dirty="0" smtClean="0">
                <a:solidFill>
                  <a:srgbClr val="C00000"/>
                </a:solidFill>
                <a:latin typeface="微軟正黑體" panose="020B0604030504040204" pitchFamily="34" charset="-120"/>
                <a:ea typeface="微軟正黑體" panose="020B0604030504040204" pitchFamily="34" charset="-120"/>
              </a:rPr>
              <a:t>升等流程</a:t>
            </a:r>
            <a:endParaRPr kumimoji="0" lang="zh-TW" altLang="en-US" b="1" dirty="0">
              <a:solidFill>
                <a:srgbClr val="C00000"/>
              </a:solidFill>
              <a:latin typeface="微軟正黑體" panose="020B0604030504040204" pitchFamily="34" charset="-120"/>
              <a:ea typeface="微軟正黑體" panose="020B0604030504040204" pitchFamily="34" charset="-120"/>
            </a:endParaRP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27784" y="116632"/>
            <a:ext cx="5400600" cy="66247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投影片編號版面配置區 3"/>
          <p:cNvSpPr>
            <a:spLocks noGrp="1"/>
          </p:cNvSpPr>
          <p:nvPr>
            <p:ph type="sldNum" sz="quarter" idx="12"/>
          </p:nvPr>
        </p:nvSpPr>
        <p:spPr/>
        <p:txBody>
          <a:bodyPr/>
          <a:lstStyle/>
          <a:p>
            <a:pPr>
              <a:defRPr/>
            </a:pPr>
            <a:fld id="{F4E57BBC-9003-4519-8174-1434CED4F41A}" type="slidenum">
              <a:rPr lang="zh-TW" altLang="en-US" smtClean="0"/>
              <a:pPr>
                <a:defRPr/>
              </a:pPr>
              <a:t>78</a:t>
            </a:fld>
            <a:endParaRPr lang="zh-TW" altLang="en-US"/>
          </a:p>
        </p:txBody>
      </p:sp>
    </p:spTree>
    <p:extLst>
      <p:ext uri="{BB962C8B-B14F-4D97-AF65-F5344CB8AC3E}">
        <p14:creationId xmlns:p14="http://schemas.microsoft.com/office/powerpoint/2010/main" xmlns="" val="2643052830"/>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2564905"/>
            <a:ext cx="8229600" cy="1296143"/>
          </a:xfrm>
        </p:spPr>
        <p:txBody>
          <a:bodyPr>
            <a:normAutofit/>
          </a:bodyPr>
          <a:lstStyle/>
          <a:p>
            <a:pPr marL="0" indent="0" algn="ctr">
              <a:buNone/>
            </a:pPr>
            <a:r>
              <a:rPr lang="zh-TW" altLang="en-US" sz="4800" dirty="0" smtClean="0">
                <a:solidFill>
                  <a:srgbClr val="FF0000"/>
                </a:solidFill>
                <a:latin typeface="微軟正黑體" panose="020B0604030504040204" pitchFamily="34" charset="-120"/>
                <a:ea typeface="微軟正黑體" panose="020B0604030504040204" pitchFamily="34" charset="-120"/>
              </a:rPr>
              <a:t>配套</a:t>
            </a:r>
            <a:r>
              <a:rPr lang="zh-TW" altLang="en-US" sz="4800" dirty="0">
                <a:solidFill>
                  <a:srgbClr val="FF0000"/>
                </a:solidFill>
                <a:latin typeface="微軟正黑體" panose="020B0604030504040204" pitchFamily="34" charset="-120"/>
                <a:ea typeface="微軟正黑體" panose="020B0604030504040204" pitchFamily="34" charset="-120"/>
              </a:rPr>
              <a:t>措施</a:t>
            </a:r>
          </a:p>
        </p:txBody>
      </p:sp>
      <p:sp>
        <p:nvSpPr>
          <p:cNvPr id="4" name="投影片編號版面配置區 3"/>
          <p:cNvSpPr>
            <a:spLocks noGrp="1"/>
          </p:cNvSpPr>
          <p:nvPr>
            <p:ph type="sldNum" sz="quarter" idx="12"/>
          </p:nvPr>
        </p:nvSpPr>
        <p:spPr/>
        <p:txBody>
          <a:bodyPr/>
          <a:lstStyle/>
          <a:p>
            <a:pPr>
              <a:defRPr/>
            </a:pPr>
            <a:fld id="{6C85F6ED-DD32-4D63-99B7-E23212DDDB02}" type="slidenum">
              <a:rPr lang="zh-TW" altLang="en-US" smtClean="0"/>
              <a:pPr>
                <a:defRPr/>
              </a:pPr>
              <a:t>79</a:t>
            </a:fld>
            <a:endParaRPr lang="zh-TW" altLang="en-US"/>
          </a:p>
        </p:txBody>
      </p:sp>
    </p:spTree>
    <p:extLst>
      <p:ext uri="{BB962C8B-B14F-4D97-AF65-F5344CB8AC3E}">
        <p14:creationId xmlns:p14="http://schemas.microsoft.com/office/powerpoint/2010/main" xmlns="" val="2573854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476672"/>
            <a:ext cx="8229600" cy="792088"/>
          </a:xfrm>
        </p:spPr>
        <p:txBody>
          <a:bodyPr>
            <a:normAutofit/>
          </a:bodyPr>
          <a:lstStyle/>
          <a:p>
            <a:pPr algn="l"/>
            <a:r>
              <a:rPr lang="zh-TW" altLang="en-US" sz="4000" dirty="0">
                <a:solidFill>
                  <a:srgbClr val="C00000"/>
                </a:solidFill>
                <a:latin typeface="微軟正黑體" panose="020B0604030504040204" pitchFamily="34" charset="-120"/>
                <a:ea typeface="微軟正黑體" panose="020B0604030504040204" pitchFamily="34" charset="-120"/>
              </a:rPr>
              <a:t>玄奘大學</a:t>
            </a:r>
            <a:r>
              <a:rPr lang="zh-TW" altLang="en-US" sz="4000" dirty="0" smtClean="0">
                <a:solidFill>
                  <a:srgbClr val="C00000"/>
                </a:solidFill>
                <a:latin typeface="微軟正黑體" panose="020B0604030504040204" pitchFamily="34" charset="-120"/>
                <a:ea typeface="微軟正黑體" panose="020B0604030504040204" pitchFamily="34" charset="-120"/>
              </a:rPr>
              <a:t>教學升等的直接效益</a:t>
            </a:r>
            <a:endParaRPr lang="zh-TW" altLang="en-US" sz="4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457200" y="1484784"/>
            <a:ext cx="8229600" cy="4680519"/>
          </a:xfrm>
        </p:spPr>
        <p:txBody>
          <a:bodyPr>
            <a:normAutofit fontScale="92500" lnSpcReduction="10000"/>
          </a:bodyPr>
          <a:lstStyle/>
          <a:p>
            <a:pPr>
              <a:buFont typeface="Wingdings" panose="05000000000000000000" pitchFamily="2" charset="2"/>
              <a:buChar char="l"/>
            </a:pPr>
            <a:r>
              <a:rPr lang="zh-TW" altLang="en-US" b="1" dirty="0">
                <a:solidFill>
                  <a:srgbClr val="7030A0"/>
                </a:solidFill>
                <a:latin typeface="微軟正黑體" panose="020B0604030504040204" pitchFamily="34" charset="-120"/>
                <a:ea typeface="微軟正黑體" panose="020B0604030504040204" pitchFamily="34" charset="-120"/>
              </a:rPr>
              <a:t>引發教學</a:t>
            </a:r>
            <a:r>
              <a:rPr lang="zh-TW" altLang="en-US" b="1" dirty="0" smtClean="0">
                <a:solidFill>
                  <a:srgbClr val="7030A0"/>
                </a:solidFill>
                <a:latin typeface="微軟正黑體" panose="020B0604030504040204" pitchFamily="34" charset="-120"/>
                <a:ea typeface="微軟正黑體" panose="020B0604030504040204" pitchFamily="34" charset="-120"/>
              </a:rPr>
              <a:t>實務</a:t>
            </a:r>
            <a:r>
              <a:rPr lang="zh-TW" altLang="en-US" b="1" dirty="0">
                <a:solidFill>
                  <a:srgbClr val="7030A0"/>
                </a:solidFill>
                <a:latin typeface="微軟正黑體" panose="020B0604030504040204" pitchFamily="34" charset="-120"/>
                <a:ea typeface="微軟正黑體" panose="020B0604030504040204" pitchFamily="34" charset="-120"/>
              </a:rPr>
              <a:t>的</a:t>
            </a:r>
            <a:r>
              <a:rPr lang="zh-TW" altLang="en-US" b="1" dirty="0" smtClean="0">
                <a:solidFill>
                  <a:srgbClr val="7030A0"/>
                </a:solidFill>
                <a:latin typeface="微軟正黑體" panose="020B0604030504040204" pitchFamily="34" charset="-120"/>
                <a:ea typeface="微軟正黑體" panose="020B0604030504040204" pitchFamily="34" charset="-120"/>
              </a:rPr>
              <a:t>研究</a:t>
            </a:r>
            <a:r>
              <a:rPr lang="zh-TW" altLang="en-US" b="1" dirty="0">
                <a:solidFill>
                  <a:srgbClr val="7030A0"/>
                </a:solidFill>
                <a:latin typeface="微軟正黑體" panose="020B0604030504040204" pitchFamily="34" charset="-120"/>
                <a:ea typeface="微軟正黑體" panose="020B0604030504040204" pitchFamily="34" charset="-120"/>
              </a:rPr>
              <a:t>與研討風氣 </a:t>
            </a:r>
            <a:r>
              <a:rPr lang="zh-TW" altLang="en-US" sz="3000" b="1" baseline="20000" dirty="0">
                <a:solidFill>
                  <a:srgbClr val="7030A0"/>
                </a:solidFill>
                <a:latin typeface="新細明體"/>
              </a:rPr>
              <a:t>●</a:t>
            </a:r>
            <a:endParaRPr lang="en-US" altLang="zh-TW" b="1" dirty="0"/>
          </a:p>
          <a:p>
            <a:pPr>
              <a:buFont typeface="Wingdings" panose="05000000000000000000" pitchFamily="2" charset="2"/>
              <a:buChar char="l"/>
            </a:pPr>
            <a:r>
              <a:rPr lang="zh-TW" altLang="en-US" dirty="0" smtClean="0">
                <a:latin typeface="微軟正黑體" panose="020B0604030504040204" pitchFamily="34" charset="-120"/>
                <a:ea typeface="微軟正黑體" panose="020B0604030504040204" pitchFamily="34" charset="-120"/>
              </a:rPr>
              <a:t>累積適合本校學生特質的教學方案及重點教材</a:t>
            </a:r>
            <a:endParaRPr lang="en-US" altLang="zh-TW" dirty="0" smtClean="0">
              <a:latin typeface="微軟正黑體" panose="020B0604030504040204" pitchFamily="34" charset="-120"/>
              <a:ea typeface="微軟正黑體" panose="020B0604030504040204" pitchFamily="34" charset="-120"/>
            </a:endParaRPr>
          </a:p>
          <a:p>
            <a:pPr marL="711200" indent="-347663">
              <a:buSzPct val="60000"/>
              <a:buFont typeface="Wingdings" panose="05000000000000000000" pitchFamily="2" charset="2"/>
              <a:buChar char="u"/>
            </a:pPr>
            <a:r>
              <a:rPr lang="zh-TW" altLang="en-US" dirty="0" smtClean="0">
                <a:latin typeface="微軟正黑體" panose="020B0604030504040204" pitchFamily="34" charset="-120"/>
                <a:ea typeface="微軟正黑體" panose="020B0604030504040204" pitchFamily="34" charset="-120"/>
              </a:rPr>
              <a:t>教案 </a:t>
            </a:r>
            <a:r>
              <a:rPr lang="en-US" altLang="zh-TW" dirty="0" smtClean="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重點教材</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全科教材</a:t>
            </a:r>
            <a:endParaRPr lang="en-US" altLang="zh-TW" dirty="0" smtClean="0">
              <a:latin typeface="微軟正黑體" panose="020B0604030504040204" pitchFamily="34" charset="-120"/>
              <a:ea typeface="微軟正黑體" panose="020B0604030504040204" pitchFamily="34" charset="-120"/>
            </a:endParaRPr>
          </a:p>
          <a:p>
            <a:pPr marL="711200" indent="-347663">
              <a:buSzPct val="60000"/>
              <a:buFont typeface="Wingdings" panose="05000000000000000000" pitchFamily="2" charset="2"/>
              <a:buChar char="u"/>
            </a:pPr>
            <a:r>
              <a:rPr lang="zh-TW" altLang="en-US" dirty="0" smtClean="0">
                <a:latin typeface="微軟正黑體" panose="020B0604030504040204" pitchFamily="34" charset="-120"/>
                <a:ea typeface="微軟正黑體" panose="020B0604030504040204" pitchFamily="34" charset="-120"/>
              </a:rPr>
              <a:t>運用常見教學</a:t>
            </a:r>
            <a:r>
              <a:rPr lang="zh-TW" altLang="en-US" dirty="0">
                <a:latin typeface="微軟正黑體" panose="020B0604030504040204" pitchFamily="34" charset="-120"/>
                <a:ea typeface="微軟正黑體" panose="020B0604030504040204" pitchFamily="34" charset="-120"/>
              </a:rPr>
              <a:t>設計</a:t>
            </a:r>
            <a:r>
              <a:rPr lang="zh-TW" altLang="en-US" dirty="0" smtClean="0">
                <a:latin typeface="微軟正黑體" panose="020B0604030504040204" pitchFamily="34" charset="-120"/>
                <a:ea typeface="微軟正黑體" panose="020B0604030504040204" pitchFamily="34" charset="-120"/>
              </a:rPr>
              <a:t>模式</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教學法</a:t>
            </a:r>
            <a:endParaRPr lang="en-US" altLang="zh-TW" dirty="0" smtClean="0">
              <a:latin typeface="微軟正黑體" panose="020B0604030504040204" pitchFamily="34" charset="-120"/>
              <a:ea typeface="微軟正黑體" panose="020B0604030504040204" pitchFamily="34" charset="-120"/>
            </a:endParaRPr>
          </a:p>
          <a:p>
            <a:pPr marL="711200" indent="-347663">
              <a:buSzPct val="60000"/>
              <a:buFont typeface="Wingdings" panose="05000000000000000000" pitchFamily="2" charset="2"/>
              <a:buChar char="u"/>
            </a:pPr>
            <a:r>
              <a:rPr lang="zh-TW" altLang="en-US" dirty="0" smtClean="0">
                <a:latin typeface="微軟正黑體" panose="020B0604030504040204" pitchFamily="34" charset="-120"/>
                <a:ea typeface="微軟正黑體" panose="020B0604030504040204" pitchFamily="34" charset="-120"/>
              </a:rPr>
              <a:t>發展適性</a:t>
            </a:r>
            <a:r>
              <a:rPr lang="zh-TW" altLang="en-US" dirty="0">
                <a:latin typeface="微軟正黑體" panose="020B0604030504040204" pitchFamily="34" charset="-120"/>
                <a:ea typeface="微軟正黑體" panose="020B0604030504040204" pitchFamily="34" charset="-120"/>
              </a:rPr>
              <a:t>之綜合教學</a:t>
            </a:r>
            <a:r>
              <a:rPr lang="zh-TW" altLang="en-US" dirty="0" smtClean="0">
                <a:latin typeface="微軟正黑體" panose="020B0604030504040204" pitchFamily="34" charset="-120"/>
                <a:ea typeface="微軟正黑體" panose="020B0604030504040204" pitchFamily="34" charset="-120"/>
              </a:rPr>
              <a:t>方案</a:t>
            </a:r>
            <a:endParaRPr lang="en-US" altLang="zh-TW" dirty="0" smtClean="0">
              <a:latin typeface="微軟正黑體" panose="020B0604030504040204" pitchFamily="34" charset="-120"/>
              <a:ea typeface="微軟正黑體" panose="020B0604030504040204" pitchFamily="34" charset="-120"/>
            </a:endParaRPr>
          </a:p>
          <a:p>
            <a:pPr marL="711200" indent="-347663">
              <a:buSzPct val="60000"/>
              <a:buFont typeface="Wingdings" panose="05000000000000000000" pitchFamily="2" charset="2"/>
              <a:buChar char="u"/>
            </a:pPr>
            <a:r>
              <a:rPr lang="zh-TW" altLang="en-US" dirty="0" smtClean="0">
                <a:latin typeface="微軟正黑體" panose="020B0604030504040204" pitchFamily="34" charset="-120"/>
                <a:ea typeface="微軟正黑體" panose="020B0604030504040204" pitchFamily="34" charset="-120"/>
              </a:rPr>
              <a:t>互動式</a:t>
            </a:r>
            <a:r>
              <a:rPr lang="zh-TW" altLang="en-US" dirty="0">
                <a:latin typeface="微軟正黑體" panose="020B0604030504040204" pitchFamily="34" charset="-120"/>
                <a:ea typeface="微軟正黑體" panose="020B0604030504040204" pitchFamily="34" charset="-120"/>
              </a:rPr>
              <a:t>數位</a:t>
            </a:r>
            <a:r>
              <a:rPr lang="zh-TW" altLang="en-US" dirty="0" smtClean="0">
                <a:latin typeface="微軟正黑體" panose="020B0604030504040204" pitchFamily="34" charset="-120"/>
                <a:ea typeface="微軟正黑體" panose="020B0604030504040204" pitchFamily="34" charset="-120"/>
              </a:rPr>
              <a:t>教材</a:t>
            </a:r>
            <a:endParaRPr lang="en-US" altLang="zh-TW"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r>
              <a:rPr lang="zh-TW" altLang="en-US" dirty="0">
                <a:latin typeface="微軟正黑體" panose="020B0604030504040204" pitchFamily="34" charset="-120"/>
                <a:ea typeface="微軟正黑體" panose="020B0604030504040204" pitchFamily="34" charset="-120"/>
              </a:rPr>
              <a:t>建構證據導向的教學準備與學習成效評估典範</a:t>
            </a:r>
            <a:endParaRPr lang="en-US" altLang="zh-TW" dirty="0">
              <a:latin typeface="微軟正黑體" panose="020B0604030504040204" pitchFamily="34" charset="-120"/>
              <a:ea typeface="微軟正黑體" panose="020B0604030504040204" pitchFamily="34" charset="-120"/>
            </a:endParaRPr>
          </a:p>
          <a:p>
            <a:pPr marL="711200" indent="-347663">
              <a:buSzPct val="60000"/>
              <a:buFont typeface="Wingdings" panose="05000000000000000000" pitchFamily="2" charset="2"/>
              <a:buChar char="u"/>
            </a:pPr>
            <a:r>
              <a:rPr lang="zh-TW" altLang="en-US" dirty="0">
                <a:latin typeface="微軟正黑體" panose="020B0604030504040204" pitchFamily="34" charset="-120"/>
                <a:ea typeface="微軟正黑體" panose="020B0604030504040204" pitchFamily="34" charset="-120"/>
              </a:rPr>
              <a:t>先備特質與學習行為分析</a:t>
            </a:r>
            <a:endParaRPr lang="en-US" altLang="zh-TW" dirty="0">
              <a:latin typeface="微軟正黑體" panose="020B0604030504040204" pitchFamily="34" charset="-120"/>
              <a:ea typeface="微軟正黑體" panose="020B0604030504040204" pitchFamily="34" charset="-120"/>
            </a:endParaRPr>
          </a:p>
          <a:p>
            <a:pPr marL="711200" indent="-347663">
              <a:buSzPct val="60000"/>
              <a:buFont typeface="Wingdings" panose="05000000000000000000" pitchFamily="2" charset="2"/>
              <a:buChar char="u"/>
            </a:pPr>
            <a:r>
              <a:rPr lang="zh-TW" altLang="en-US" dirty="0">
                <a:latin typeface="微軟正黑體" panose="020B0604030504040204" pitchFamily="34" charset="-120"/>
                <a:ea typeface="微軟正黑體" panose="020B0604030504040204" pitchFamily="34" charset="-120"/>
              </a:rPr>
              <a:t>學習成效評估與趨勢分析</a:t>
            </a:r>
            <a:endParaRPr lang="en-US" altLang="zh-TW" dirty="0">
              <a:latin typeface="微軟正黑體" panose="020B0604030504040204" pitchFamily="34" charset="-120"/>
              <a:ea typeface="微軟正黑體" panose="020B0604030504040204" pitchFamily="34" charset="-120"/>
            </a:endParaRPr>
          </a:p>
          <a:p>
            <a:pPr algn="ctr">
              <a:buFont typeface="Wingdings" panose="05000000000000000000" pitchFamily="2" charset="2"/>
              <a:buChar char="l"/>
            </a:pPr>
            <a:endParaRPr lang="en-US" altLang="zh-TW" b="1" dirty="0" smtClean="0">
              <a:solidFill>
                <a:srgbClr val="7030A0"/>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pPr>
              <a:defRPr/>
            </a:pPr>
            <a:fld id="{6C85F6ED-DD32-4D63-99B7-E23212DDDB02}" type="slidenum">
              <a:rPr lang="zh-TW" altLang="en-US" smtClean="0"/>
              <a:pPr>
                <a:defRPr/>
              </a:pPr>
              <a:t>8</a:t>
            </a:fld>
            <a:endParaRPr lang="zh-TW" altLang="en-US"/>
          </a:p>
        </p:txBody>
      </p:sp>
    </p:spTree>
    <p:extLst>
      <p:ext uri="{BB962C8B-B14F-4D97-AF65-F5344CB8AC3E}">
        <p14:creationId xmlns:p14="http://schemas.microsoft.com/office/powerpoint/2010/main" xmlns="" val="34310666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標題 1"/>
          <p:cNvSpPr txBox="1">
            <a:spLocks/>
          </p:cNvSpPr>
          <p:nvPr/>
        </p:nvSpPr>
        <p:spPr bwMode="auto">
          <a:xfrm>
            <a:off x="458122" y="677971"/>
            <a:ext cx="8229600" cy="708025"/>
          </a:xfrm>
          <a:prstGeom prst="rect">
            <a:avLst/>
          </a:prstGeom>
          <a:noFill/>
          <a:ln w="9525">
            <a:noFill/>
            <a:miter lim="800000"/>
            <a:headEnd/>
            <a:tailEnd/>
          </a:ln>
        </p:spPr>
        <p:txBody>
          <a:bodyPr anchor="ctr"/>
          <a:lstStyle/>
          <a:p>
            <a:r>
              <a:rPr kumimoji="0" lang="zh-TW" altLang="en-US" sz="4000" b="1" dirty="0">
                <a:solidFill>
                  <a:srgbClr val="FF0000"/>
                </a:solidFill>
                <a:latin typeface="Times New Roman" pitchFamily="18" charset="0"/>
                <a:ea typeface="標楷體" pitchFamily="65" charset="-120"/>
                <a:cs typeface="Times New Roman" pitchFamily="18" charset="0"/>
              </a:rPr>
              <a:t>配套方案概觀</a:t>
            </a:r>
          </a:p>
        </p:txBody>
      </p:sp>
      <p:graphicFrame>
        <p:nvGraphicFramePr>
          <p:cNvPr id="7" name="資料庫圖表 6"/>
          <p:cNvGraphicFramePr/>
          <p:nvPr>
            <p:extLst>
              <p:ext uri="{D42A27DB-BD31-4B8C-83A1-F6EECF244321}">
                <p14:modId xmlns:p14="http://schemas.microsoft.com/office/powerpoint/2010/main" xmlns="" val="592409416"/>
              </p:ext>
            </p:extLst>
          </p:nvPr>
        </p:nvGraphicFramePr>
        <p:xfrm>
          <a:off x="457200" y="1772816"/>
          <a:ext cx="8229600"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投影片編號版面配置區 3"/>
          <p:cNvSpPr>
            <a:spLocks noGrp="1"/>
          </p:cNvSpPr>
          <p:nvPr>
            <p:ph type="sldNum" sz="quarter" idx="12"/>
          </p:nvPr>
        </p:nvSpPr>
        <p:spPr/>
        <p:txBody>
          <a:bodyPr/>
          <a:lstStyle/>
          <a:p>
            <a:pPr>
              <a:defRPr/>
            </a:pPr>
            <a:fld id="{541215C6-DE8B-4AF3-BFD0-465DFA9309D9}" type="slidenum">
              <a:rPr lang="zh-TW" altLang="en-US">
                <a:latin typeface="Times New Roman" pitchFamily="18" charset="0"/>
                <a:ea typeface="標楷體" pitchFamily="65" charset="-120"/>
                <a:cs typeface="Times New Roman" pitchFamily="18" charset="0"/>
              </a:rPr>
              <a:pPr>
                <a:defRPr/>
              </a:pPr>
              <a:t>80</a:t>
            </a:fld>
            <a:endParaRPr lang="zh-TW" altLang="en-US">
              <a:latin typeface="Times New Roman" pitchFamily="18" charset="0"/>
              <a:ea typeface="標楷體" pitchFamily="65" charset="-120"/>
              <a:cs typeface="Times New Roman" pitchFamily="18"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txBox="1">
            <a:spLocks/>
          </p:cNvSpPr>
          <p:nvPr/>
        </p:nvSpPr>
        <p:spPr>
          <a:xfrm>
            <a:off x="457200" y="692696"/>
            <a:ext cx="8229600" cy="7086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kumimoji="0" lang="zh-TW" altLang="en-US" sz="4000" dirty="0" smtClean="0">
                <a:solidFill>
                  <a:srgbClr val="C00000"/>
                </a:solidFill>
                <a:latin typeface="微軟正黑體" panose="020B0604030504040204" pitchFamily="34" charset="-120"/>
                <a:ea typeface="微軟正黑體" panose="020B0604030504040204" pitchFamily="34" charset="-120"/>
              </a:rPr>
              <a:t>配套方案概觀</a:t>
            </a:r>
            <a:endParaRPr kumimoji="0" lang="zh-TW" altLang="en-US" sz="4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p:cNvSpPr txBox="1">
            <a:spLocks/>
          </p:cNvSpPr>
          <p:nvPr/>
        </p:nvSpPr>
        <p:spPr>
          <a:xfrm>
            <a:off x="457200" y="1772816"/>
            <a:ext cx="8229600" cy="4320480"/>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63538" lvl="0" indent="-363538" algn="l" fontAlgn="b">
              <a:buFont typeface="Wingdings" panose="05000000000000000000" pitchFamily="2" charset="2"/>
              <a:buChar char="l"/>
            </a:pPr>
            <a:r>
              <a:rPr lang="zh-TW" altLang="en-US" dirty="0" smtClean="0">
                <a:solidFill>
                  <a:schemeClr val="tx1"/>
                </a:solidFill>
                <a:latin typeface="微軟正黑體" panose="020B0604030504040204" pitchFamily="34" charset="-120"/>
                <a:ea typeface="微軟正黑體" panose="020B0604030504040204" pitchFamily="34" charset="-120"/>
              </a:rPr>
              <a:t>專責單位：教學</a:t>
            </a:r>
            <a:r>
              <a:rPr lang="zh-TW" altLang="en-US" dirty="0">
                <a:solidFill>
                  <a:schemeClr val="tx1"/>
                </a:solidFill>
                <a:latin typeface="微軟正黑體" panose="020B0604030504040204" pitchFamily="34" charset="-120"/>
                <a:ea typeface="微軟正黑體" panose="020B0604030504040204" pitchFamily="34" charset="-120"/>
              </a:rPr>
              <a:t>升</a:t>
            </a:r>
            <a:r>
              <a:rPr lang="zh-TW" altLang="en-US" dirty="0" smtClean="0">
                <a:solidFill>
                  <a:schemeClr val="tx1"/>
                </a:solidFill>
                <a:latin typeface="微軟正黑體" panose="020B0604030504040204" pitchFamily="34" charset="-120"/>
                <a:ea typeface="微軟正黑體" panose="020B0604030504040204" pitchFamily="34" charset="-120"/>
              </a:rPr>
              <a:t>等辦公室</a:t>
            </a:r>
            <a:endParaRPr lang="en-US" altLang="zh-TW" dirty="0" smtClean="0">
              <a:solidFill>
                <a:schemeClr val="tx1"/>
              </a:solidFill>
              <a:latin typeface="微軟正黑體" panose="020B0604030504040204" pitchFamily="34" charset="-120"/>
              <a:ea typeface="微軟正黑體" panose="020B0604030504040204" pitchFamily="34" charset="-120"/>
            </a:endParaRPr>
          </a:p>
          <a:p>
            <a:pPr marL="2238375" lvl="0" indent="-531813" algn="l" fontAlgn="b"/>
            <a:r>
              <a:rPr lang="en-US" altLang="zh-TW" dirty="0" smtClean="0">
                <a:solidFill>
                  <a:schemeClr val="tx1"/>
                </a:solidFill>
                <a:latin typeface="微軟正黑體" panose="020B0604030504040204" pitchFamily="34" charset="-120"/>
                <a:ea typeface="微軟正黑體" panose="020B0604030504040204" pitchFamily="34" charset="-120"/>
              </a:rPr>
              <a:t>=</a:t>
            </a:r>
            <a:r>
              <a:rPr lang="zh-TW" altLang="en-US" dirty="0" smtClean="0">
                <a:solidFill>
                  <a:schemeClr val="tx1"/>
                </a:solidFill>
                <a:latin typeface="微軟正黑體" panose="020B0604030504040204" pitchFamily="34" charset="-120"/>
                <a:ea typeface="微軟正黑體" panose="020B0604030504040204" pitchFamily="34" charset="-120"/>
              </a:rPr>
              <a:t>教學發展中心</a:t>
            </a:r>
            <a:r>
              <a:rPr lang="en-US" altLang="zh-TW" dirty="0" smtClean="0">
                <a:solidFill>
                  <a:schemeClr val="tx1"/>
                </a:solidFill>
                <a:latin typeface="微軟正黑體" panose="020B0604030504040204" pitchFamily="34" charset="-120"/>
                <a:ea typeface="微軟正黑體" panose="020B0604030504040204" pitchFamily="34" charset="-120"/>
              </a:rPr>
              <a:t>+</a:t>
            </a:r>
            <a:r>
              <a:rPr lang="zh-TW" altLang="en-US" dirty="0" smtClean="0">
                <a:solidFill>
                  <a:schemeClr val="tx1"/>
                </a:solidFill>
                <a:latin typeface="微軟正黑體" panose="020B0604030504040204" pitchFamily="34" charset="-120"/>
                <a:ea typeface="微軟正黑體" panose="020B0604030504040204" pitchFamily="34" charset="-120"/>
              </a:rPr>
              <a:t>人事室 </a:t>
            </a:r>
            <a:r>
              <a:rPr lang="en-US" altLang="zh-TW" dirty="0" smtClean="0">
                <a:solidFill>
                  <a:schemeClr val="tx1"/>
                </a:solidFill>
                <a:latin typeface="微軟正黑體" panose="020B0604030504040204" pitchFamily="34" charset="-120"/>
                <a:ea typeface="微軟正黑體" panose="020B0604030504040204" pitchFamily="34" charset="-120"/>
              </a:rPr>
              <a:t>+</a:t>
            </a:r>
            <a:r>
              <a:rPr lang="zh-TW" altLang="en-US" dirty="0" smtClean="0">
                <a:solidFill>
                  <a:schemeClr val="tx1"/>
                </a:solidFill>
                <a:latin typeface="微軟正黑體" panose="020B0604030504040204" pitchFamily="34" charset="-120"/>
                <a:ea typeface="微軟正黑體" panose="020B0604030504040204" pitchFamily="34" charset="-120"/>
              </a:rPr>
              <a:t> 教務處</a:t>
            </a:r>
            <a:r>
              <a:rPr lang="en-US" altLang="zh-TW" dirty="0" smtClean="0">
                <a:solidFill>
                  <a:schemeClr val="tx1"/>
                </a:solidFill>
                <a:latin typeface="微軟正黑體" panose="020B0604030504040204" pitchFamily="34" charset="-120"/>
                <a:ea typeface="微軟正黑體" panose="020B0604030504040204" pitchFamily="34" charset="-120"/>
              </a:rPr>
              <a:t>+</a:t>
            </a:r>
            <a:r>
              <a:rPr lang="zh-TW" altLang="en-US" dirty="0" smtClean="0">
                <a:solidFill>
                  <a:schemeClr val="tx1"/>
                </a:solidFill>
                <a:latin typeface="微軟正黑體" panose="020B0604030504040204" pitchFamily="34" charset="-120"/>
                <a:ea typeface="微軟正黑體" panose="020B0604030504040204" pitchFamily="34" charset="-120"/>
              </a:rPr>
              <a:t>研發處</a:t>
            </a:r>
            <a:endParaRPr lang="en-US" altLang="zh-TW" dirty="0" smtClean="0">
              <a:solidFill>
                <a:schemeClr val="tx1"/>
              </a:solidFill>
              <a:latin typeface="微軟正黑體" panose="020B0604030504040204" pitchFamily="34" charset="-120"/>
              <a:ea typeface="微軟正黑體" panose="020B0604030504040204" pitchFamily="34" charset="-120"/>
            </a:endParaRPr>
          </a:p>
          <a:p>
            <a:pPr marL="363538" lvl="0" indent="-363538" algn="l" fontAlgn="b">
              <a:buFont typeface="Wingdings" panose="05000000000000000000" pitchFamily="2" charset="2"/>
              <a:buChar char="l"/>
            </a:pPr>
            <a:r>
              <a:rPr kumimoji="0" lang="zh-TW" altLang="en-US" dirty="0">
                <a:solidFill>
                  <a:schemeClr val="tx1"/>
                </a:solidFill>
                <a:latin typeface="微軟正黑體" panose="020B0604030504040204" pitchFamily="34" charset="-120"/>
                <a:ea typeface="微軟正黑體" panose="020B0604030504040204" pitchFamily="34" charset="-120"/>
              </a:rPr>
              <a:t>教學創新</a:t>
            </a:r>
            <a:r>
              <a:rPr kumimoji="0" lang="zh-TW" altLang="en-US" dirty="0" smtClean="0">
                <a:solidFill>
                  <a:schemeClr val="tx1"/>
                </a:solidFill>
                <a:latin typeface="微軟正黑體" panose="020B0604030504040204" pitchFamily="34" charset="-120"/>
                <a:ea typeface="微軟正黑體" panose="020B0604030504040204" pitchFamily="34" charset="-120"/>
              </a:rPr>
              <a:t>計畫</a:t>
            </a:r>
            <a:endParaRPr kumimoji="0" lang="en-US" altLang="zh-TW" dirty="0" smtClean="0">
              <a:solidFill>
                <a:schemeClr val="tx1"/>
              </a:solidFill>
              <a:latin typeface="微軟正黑體" panose="020B0604030504040204" pitchFamily="34" charset="-120"/>
              <a:ea typeface="微軟正黑體" panose="020B0604030504040204" pitchFamily="34" charset="-120"/>
            </a:endParaRPr>
          </a:p>
          <a:p>
            <a:pPr marL="363538" lvl="0" indent="-363538" algn="l" fontAlgn="b">
              <a:buFont typeface="Wingdings" panose="05000000000000000000" pitchFamily="2" charset="2"/>
              <a:buChar char="l"/>
            </a:pPr>
            <a:r>
              <a:rPr kumimoji="0" lang="zh-TW" altLang="en-US" dirty="0" smtClean="0">
                <a:solidFill>
                  <a:schemeClr val="tx1"/>
                </a:solidFill>
                <a:latin typeface="微軟正黑體" panose="020B0604030504040204" pitchFamily="34" charset="-120"/>
                <a:ea typeface="微軟正黑體" panose="020B0604030504040204" pitchFamily="34" charset="-120"/>
              </a:rPr>
              <a:t>教學</a:t>
            </a:r>
            <a:r>
              <a:rPr kumimoji="0" lang="zh-TW" altLang="en-US" dirty="0">
                <a:solidFill>
                  <a:schemeClr val="tx1"/>
                </a:solidFill>
                <a:latin typeface="微軟正黑體" panose="020B0604030504040204" pitchFamily="34" charset="-120"/>
                <a:ea typeface="微軟正黑體" panose="020B0604030504040204" pitchFamily="34" charset="-120"/>
              </a:rPr>
              <a:t>輔導追蹤</a:t>
            </a:r>
            <a:r>
              <a:rPr kumimoji="0" lang="zh-TW" altLang="en-US" dirty="0" smtClean="0">
                <a:solidFill>
                  <a:schemeClr val="tx1"/>
                </a:solidFill>
                <a:latin typeface="微軟正黑體" panose="020B0604030504040204" pitchFamily="34" charset="-120"/>
                <a:ea typeface="微軟正黑體" panose="020B0604030504040204" pitchFamily="34" charset="-120"/>
              </a:rPr>
              <a:t>資料庫：教學</a:t>
            </a:r>
            <a:r>
              <a:rPr kumimoji="0" lang="zh-TW" altLang="en-US" dirty="0">
                <a:solidFill>
                  <a:schemeClr val="tx1"/>
                </a:solidFill>
                <a:latin typeface="微軟正黑體" panose="020B0604030504040204" pitchFamily="34" charset="-120"/>
                <a:ea typeface="微軟正黑體" panose="020B0604030504040204" pitchFamily="34" charset="-120"/>
              </a:rPr>
              <a:t>升</a:t>
            </a:r>
            <a:r>
              <a:rPr kumimoji="0" lang="zh-TW" altLang="en-US" dirty="0" smtClean="0">
                <a:solidFill>
                  <a:schemeClr val="tx1"/>
                </a:solidFill>
                <a:latin typeface="微軟正黑體" panose="020B0604030504040204" pitchFamily="34" charset="-120"/>
                <a:ea typeface="微軟正黑體" panose="020B0604030504040204" pitchFamily="34" charset="-120"/>
              </a:rPr>
              <a:t>等研究資源</a:t>
            </a:r>
            <a:endParaRPr kumimoji="0" lang="zh-TW" altLang="en-US" dirty="0">
              <a:latin typeface="微軟正黑體" panose="020B0604030504040204" pitchFamily="34" charset="-120"/>
              <a:ea typeface="微軟正黑體" panose="020B0604030504040204" pitchFamily="34" charset="-120"/>
            </a:endParaRPr>
          </a:p>
          <a:p>
            <a:pPr marL="363538" indent="-363538" algn="l" fontAlgn="b">
              <a:buFont typeface="Wingdings" panose="05000000000000000000" pitchFamily="2" charset="2"/>
              <a:buChar char="l"/>
            </a:pPr>
            <a:r>
              <a:rPr kumimoji="0" lang="zh-TW" altLang="en-US" dirty="0">
                <a:solidFill>
                  <a:schemeClr val="tx1"/>
                </a:solidFill>
                <a:latin typeface="微軟正黑體" panose="020B0604030504040204" pitchFamily="34" charset="-120"/>
                <a:ea typeface="微軟正黑體" panose="020B0604030504040204" pitchFamily="34" charset="-120"/>
              </a:rPr>
              <a:t>校內補助專題研究入法</a:t>
            </a:r>
            <a:endParaRPr kumimoji="0" lang="en-US" altLang="zh-TW" dirty="0">
              <a:solidFill>
                <a:schemeClr val="tx1"/>
              </a:solidFill>
              <a:latin typeface="微軟正黑體" panose="020B0604030504040204" pitchFamily="34" charset="-120"/>
              <a:ea typeface="微軟正黑體" panose="020B0604030504040204" pitchFamily="34" charset="-120"/>
            </a:endParaRPr>
          </a:p>
          <a:p>
            <a:pPr marL="363538" lvl="0" indent="-363538" algn="l" fontAlgn="b">
              <a:buFont typeface="Wingdings" panose="05000000000000000000" pitchFamily="2" charset="2"/>
              <a:buChar char="l"/>
            </a:pPr>
            <a:r>
              <a:rPr kumimoji="0" lang="zh-TW" altLang="en-US" dirty="0" smtClean="0">
                <a:solidFill>
                  <a:schemeClr val="tx1"/>
                </a:solidFill>
                <a:latin typeface="微軟正黑體" panose="020B0604030504040204" pitchFamily="34" charset="-120"/>
                <a:ea typeface="微軟正黑體" panose="020B0604030504040204" pitchFamily="34" charset="-120"/>
              </a:rPr>
              <a:t>網站</a:t>
            </a:r>
            <a:r>
              <a:rPr kumimoji="0" lang="zh-TW" altLang="en-US" dirty="0">
                <a:solidFill>
                  <a:schemeClr val="tx1"/>
                </a:solidFill>
                <a:latin typeface="微軟正黑體" panose="020B0604030504040204" pitchFamily="34" charset="-120"/>
                <a:ea typeface="微軟正黑體" panose="020B0604030504040204" pitchFamily="34" charset="-120"/>
              </a:rPr>
              <a:t>及論文</a:t>
            </a:r>
            <a:r>
              <a:rPr kumimoji="0" lang="zh-TW" altLang="en-US" dirty="0" smtClean="0">
                <a:solidFill>
                  <a:schemeClr val="tx1"/>
                </a:solidFill>
                <a:latin typeface="微軟正黑體" panose="020B0604030504040204" pitchFamily="34" charset="-120"/>
                <a:ea typeface="微軟正黑體" panose="020B0604030504040204" pitchFamily="34" charset="-120"/>
              </a:rPr>
              <a:t>發表：共識形成與發表觀摩</a:t>
            </a:r>
            <a:endParaRPr kumimoji="0" lang="en-US" altLang="zh-TW" dirty="0" smtClean="0">
              <a:solidFill>
                <a:schemeClr val="tx1"/>
              </a:solidFill>
              <a:latin typeface="微軟正黑體" panose="020B0604030504040204" pitchFamily="34" charset="-120"/>
              <a:ea typeface="微軟正黑體" panose="020B0604030504040204" pitchFamily="34" charset="-120"/>
            </a:endParaRPr>
          </a:p>
          <a:p>
            <a:pPr marL="363538" lvl="0" indent="-363538" algn="l" fontAlgn="b">
              <a:buFont typeface="Wingdings" panose="05000000000000000000" pitchFamily="2" charset="2"/>
              <a:buChar char="l"/>
            </a:pPr>
            <a:r>
              <a:rPr kumimoji="0" lang="zh-TW" altLang="en-US" dirty="0">
                <a:solidFill>
                  <a:schemeClr val="tx1"/>
                </a:solidFill>
                <a:latin typeface="微軟正黑體" panose="020B0604030504040204" pitchFamily="34" charset="-120"/>
                <a:ea typeface="微軟正黑體" panose="020B0604030504040204" pitchFamily="34" charset="-120"/>
              </a:rPr>
              <a:t>教學</a:t>
            </a:r>
            <a:r>
              <a:rPr kumimoji="0" lang="zh-TW" altLang="en-US" dirty="0" smtClean="0">
                <a:solidFill>
                  <a:schemeClr val="tx1"/>
                </a:solidFill>
                <a:latin typeface="微軟正黑體" panose="020B0604030504040204" pitchFamily="34" charset="-120"/>
                <a:ea typeface="微軟正黑體" panose="020B0604030504040204" pitchFamily="34" charset="-120"/>
              </a:rPr>
              <a:t>研究社群：互助發展</a:t>
            </a:r>
            <a:endParaRPr kumimoji="0" lang="en-US" altLang="zh-TW" dirty="0" smtClean="0">
              <a:solidFill>
                <a:schemeClr val="tx1"/>
              </a:solidFill>
              <a:latin typeface="微軟正黑體" panose="020B0604030504040204" pitchFamily="34" charset="-120"/>
              <a:ea typeface="微軟正黑體" panose="020B0604030504040204" pitchFamily="34" charset="-120"/>
            </a:endParaRPr>
          </a:p>
          <a:p>
            <a:pPr marL="363538" lvl="0" indent="-363538" algn="l" fontAlgn="b">
              <a:buFont typeface="Wingdings" panose="05000000000000000000" pitchFamily="2" charset="2"/>
              <a:buChar char="l"/>
            </a:pPr>
            <a:r>
              <a:rPr kumimoji="0" lang="zh-TW" altLang="en-US" dirty="0">
                <a:solidFill>
                  <a:schemeClr val="tx1"/>
                </a:solidFill>
                <a:latin typeface="微軟正黑體" panose="020B0604030504040204" pitchFamily="34" charset="-120"/>
                <a:ea typeface="微軟正黑體" panose="020B0604030504040204" pitchFamily="34" charset="-120"/>
              </a:rPr>
              <a:t>研習</a:t>
            </a:r>
            <a:r>
              <a:rPr kumimoji="0" lang="zh-TW" altLang="en-US" dirty="0" smtClean="0">
                <a:solidFill>
                  <a:schemeClr val="tx1"/>
                </a:solidFill>
                <a:latin typeface="微軟正黑體" panose="020B0604030504040204" pitchFamily="34" charset="-120"/>
                <a:ea typeface="微軟正黑體" panose="020B0604030504040204" pitchFamily="34" charset="-120"/>
              </a:rPr>
              <a:t>活動：提升知能 </a:t>
            </a:r>
            <a:r>
              <a:rPr kumimoji="0" lang="en-US" altLang="zh-TW" dirty="0" smtClean="0">
                <a:solidFill>
                  <a:schemeClr val="tx1"/>
                </a:solidFill>
                <a:latin typeface="微軟正黑體" panose="020B0604030504040204" pitchFamily="34" charset="-120"/>
                <a:ea typeface="微軟正黑體" panose="020B0604030504040204" pitchFamily="34" charset="-120"/>
              </a:rPr>
              <a:t>+</a:t>
            </a:r>
            <a:r>
              <a:rPr kumimoji="0" lang="zh-TW" altLang="en-US" dirty="0" smtClean="0">
                <a:solidFill>
                  <a:schemeClr val="tx1"/>
                </a:solidFill>
                <a:latin typeface="微軟正黑體" panose="020B0604030504040204" pitchFamily="34" charset="-120"/>
                <a:ea typeface="微軟正黑體" panose="020B0604030504040204" pitchFamily="34" charset="-120"/>
              </a:rPr>
              <a:t> 建立共識</a:t>
            </a:r>
            <a:endParaRPr kumimoji="0" lang="en-US" altLang="zh-TW" dirty="0" smtClean="0">
              <a:solidFill>
                <a:schemeClr val="tx1"/>
              </a:solidFill>
              <a:latin typeface="微軟正黑體" panose="020B0604030504040204" pitchFamily="34" charset="-120"/>
              <a:ea typeface="微軟正黑體" panose="020B0604030504040204" pitchFamily="34" charset="-120"/>
            </a:endParaRPr>
          </a:p>
          <a:p>
            <a:pPr marL="363538" lvl="0" indent="-363538" algn="l" fontAlgn="b">
              <a:buFont typeface="Wingdings" panose="05000000000000000000" pitchFamily="2" charset="2"/>
              <a:buChar char="l"/>
            </a:pPr>
            <a:r>
              <a:rPr kumimoji="0" lang="zh-TW" altLang="en-US" dirty="0">
                <a:solidFill>
                  <a:schemeClr val="tx1"/>
                </a:solidFill>
                <a:latin typeface="微軟正黑體" panose="020B0604030504040204" pitchFamily="34" charset="-120"/>
                <a:ea typeface="微軟正黑體" panose="020B0604030504040204" pitchFamily="34" charset="-120"/>
              </a:rPr>
              <a:t>教師</a:t>
            </a:r>
            <a:r>
              <a:rPr kumimoji="0" lang="zh-TW" altLang="en-US" dirty="0" smtClean="0">
                <a:solidFill>
                  <a:schemeClr val="tx1"/>
                </a:solidFill>
                <a:latin typeface="微軟正黑體" panose="020B0604030504040204" pitchFamily="34" charset="-120"/>
                <a:ea typeface="微軟正黑體" panose="020B0604030504040204" pitchFamily="34" charset="-120"/>
              </a:rPr>
              <a:t>評鑑：專業分流 </a:t>
            </a:r>
            <a:r>
              <a:rPr kumimoji="0" lang="en-US" altLang="zh-TW" dirty="0" smtClean="0">
                <a:solidFill>
                  <a:schemeClr val="tx1"/>
                </a:solidFill>
                <a:latin typeface="微軟正黑體" panose="020B0604030504040204" pitchFamily="34" charset="-120"/>
                <a:ea typeface="微軟正黑體" panose="020B0604030504040204" pitchFamily="34" charset="-120"/>
              </a:rPr>
              <a:t>+</a:t>
            </a:r>
            <a:r>
              <a:rPr kumimoji="0" lang="zh-TW" altLang="en-US" dirty="0" smtClean="0">
                <a:solidFill>
                  <a:schemeClr val="tx1"/>
                </a:solidFill>
                <a:latin typeface="微軟正黑體" panose="020B0604030504040204" pitchFamily="34" charset="-120"/>
                <a:ea typeface="微軟正黑體" panose="020B0604030504040204" pitchFamily="34" charset="-120"/>
              </a:rPr>
              <a:t> 指標效度</a:t>
            </a:r>
            <a:endParaRPr kumimoji="0" lang="en-US" altLang="zh-TW" dirty="0" smtClean="0">
              <a:solidFill>
                <a:schemeClr val="tx1"/>
              </a:solidFill>
              <a:latin typeface="微軟正黑體" panose="020B0604030504040204" pitchFamily="34" charset="-120"/>
              <a:ea typeface="微軟正黑體" panose="020B0604030504040204" pitchFamily="34" charset="-120"/>
            </a:endParaRPr>
          </a:p>
          <a:p>
            <a:pPr marL="363538" lvl="0" indent="-363538" algn="l" fontAlgn="b">
              <a:buFont typeface="Wingdings" panose="05000000000000000000" pitchFamily="2" charset="2"/>
              <a:buChar char="l"/>
            </a:pPr>
            <a:r>
              <a:rPr kumimoji="0" lang="zh-TW" altLang="en-US" dirty="0" smtClean="0">
                <a:solidFill>
                  <a:schemeClr val="tx1"/>
                </a:solidFill>
                <a:latin typeface="微軟正黑體" panose="020B0604030504040204" pitchFamily="34" charset="-120"/>
                <a:ea typeface="微軟正黑體" panose="020B0604030504040204" pitchFamily="34" charset="-120"/>
              </a:rPr>
              <a:t>法制建構：形成制度 </a:t>
            </a:r>
            <a:r>
              <a:rPr kumimoji="0" lang="en-US" altLang="zh-TW" dirty="0" smtClean="0">
                <a:solidFill>
                  <a:schemeClr val="tx1"/>
                </a:solidFill>
                <a:latin typeface="微軟正黑體" panose="020B0604030504040204" pitchFamily="34" charset="-120"/>
                <a:ea typeface="微軟正黑體" panose="020B0604030504040204" pitchFamily="34" charset="-120"/>
              </a:rPr>
              <a:t>+</a:t>
            </a:r>
            <a:r>
              <a:rPr kumimoji="0" lang="zh-TW" altLang="en-US" dirty="0" smtClean="0">
                <a:solidFill>
                  <a:schemeClr val="tx1"/>
                </a:solidFill>
                <a:latin typeface="微軟正黑體" panose="020B0604030504040204" pitchFamily="34" charset="-120"/>
                <a:ea typeface="微軟正黑體" panose="020B0604030504040204" pitchFamily="34" charset="-120"/>
              </a:rPr>
              <a:t> 集結資源</a:t>
            </a:r>
            <a:endParaRPr kumimoji="0" lang="en-US" altLang="zh-TW" dirty="0" smtClean="0">
              <a:solidFill>
                <a:schemeClr val="tx1"/>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pPr>
              <a:defRPr/>
            </a:pPr>
            <a:fld id="{F4E57BBC-9003-4519-8174-1434CED4F41A}" type="slidenum">
              <a:rPr lang="zh-TW" altLang="en-US" smtClean="0"/>
              <a:pPr>
                <a:defRPr/>
              </a:pPr>
              <a:t>81</a:t>
            </a:fld>
            <a:endParaRPr lang="zh-TW" altLang="en-US"/>
          </a:p>
        </p:txBody>
      </p:sp>
    </p:spTree>
    <p:extLst>
      <p:ext uri="{BB962C8B-B14F-4D97-AF65-F5344CB8AC3E}">
        <p14:creationId xmlns:p14="http://schemas.microsoft.com/office/powerpoint/2010/main" xmlns="" val="4132895886"/>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620688"/>
            <a:ext cx="8229600" cy="864096"/>
          </a:xfrm>
        </p:spPr>
        <p:txBody>
          <a:bodyPr/>
          <a:lstStyle/>
          <a:p>
            <a:r>
              <a:rPr lang="zh-TW" altLang="en-US" dirty="0">
                <a:solidFill>
                  <a:srgbClr val="FF0000"/>
                </a:solidFill>
                <a:latin typeface="微軟正黑體" panose="020B0604030504040204" pitchFamily="34" charset="-120"/>
                <a:ea typeface="微軟正黑體" panose="020B0604030504040204" pitchFamily="34" charset="-120"/>
              </a:rPr>
              <a:t>專責單位</a:t>
            </a:r>
            <a:endParaRPr lang="zh-TW" altLang="en-US" dirty="0"/>
          </a:p>
        </p:txBody>
      </p:sp>
      <p:sp>
        <p:nvSpPr>
          <p:cNvPr id="4" name="投影片編號版面配置區 3"/>
          <p:cNvSpPr>
            <a:spLocks noGrp="1"/>
          </p:cNvSpPr>
          <p:nvPr>
            <p:ph type="sldNum" sz="quarter" idx="12"/>
          </p:nvPr>
        </p:nvSpPr>
        <p:spPr/>
        <p:txBody>
          <a:bodyPr/>
          <a:lstStyle/>
          <a:p>
            <a:pPr>
              <a:defRPr/>
            </a:pPr>
            <a:fld id="{6C85F6ED-DD32-4D63-99B7-E23212DDDB02}" type="slidenum">
              <a:rPr lang="zh-TW" altLang="en-US" smtClean="0"/>
              <a:pPr>
                <a:defRPr/>
              </a:pPr>
              <a:t>82</a:t>
            </a:fld>
            <a:endParaRPr lang="zh-TW" altLang="en-US"/>
          </a:p>
        </p:txBody>
      </p:sp>
      <p:graphicFrame>
        <p:nvGraphicFramePr>
          <p:cNvPr id="6" name="物件 5"/>
          <p:cNvGraphicFramePr>
            <a:graphicFrameLocks noChangeAspect="1"/>
          </p:cNvGraphicFramePr>
          <p:nvPr>
            <p:extLst>
              <p:ext uri="{D42A27DB-BD31-4B8C-83A1-F6EECF244321}">
                <p14:modId xmlns:p14="http://schemas.microsoft.com/office/powerpoint/2010/main" xmlns="" val="1796634354"/>
              </p:ext>
            </p:extLst>
          </p:nvPr>
        </p:nvGraphicFramePr>
        <p:xfrm>
          <a:off x="683568" y="1772816"/>
          <a:ext cx="7704856" cy="4348708"/>
        </p:xfrm>
        <a:graphic>
          <a:graphicData uri="http://schemas.openxmlformats.org/presentationml/2006/ole">
            <p:oleObj spid="_x0000_s13460" name="工作表" r:id="rId3" imgW="4810252" imgH="2476371" progId="Excel.Sheet.12">
              <p:embed/>
            </p:oleObj>
          </a:graphicData>
        </a:graphic>
      </p:graphicFrame>
    </p:spTree>
    <p:extLst>
      <p:ext uri="{BB962C8B-B14F-4D97-AF65-F5344CB8AC3E}">
        <p14:creationId xmlns:p14="http://schemas.microsoft.com/office/powerpoint/2010/main" xmlns="" val="3149494023"/>
      </p:ext>
    </p:extLst>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73"/>
          <p:cNvGrpSpPr>
            <a:grpSpLocks/>
          </p:cNvGrpSpPr>
          <p:nvPr/>
        </p:nvGrpSpPr>
        <p:grpSpPr bwMode="auto">
          <a:xfrm>
            <a:off x="611188" y="620713"/>
            <a:ext cx="7807325" cy="6043612"/>
            <a:chOff x="756919" y="890408"/>
            <a:chExt cx="7661309" cy="5625363"/>
          </a:xfrm>
        </p:grpSpPr>
        <p:sp>
          <p:nvSpPr>
            <p:cNvPr id="75" name="AutoShape 3"/>
            <p:cNvSpPr>
              <a:spLocks noChangeArrowheads="1"/>
            </p:cNvSpPr>
            <p:nvPr/>
          </p:nvSpPr>
          <p:spPr bwMode="gray">
            <a:xfrm>
              <a:off x="1906583" y="1484418"/>
              <a:ext cx="5083133" cy="2089378"/>
            </a:xfrm>
            <a:prstGeom prst="upArrow">
              <a:avLst>
                <a:gd name="adj1" fmla="val 57824"/>
                <a:gd name="adj2" fmla="val 54398"/>
              </a:avLst>
            </a:prstGeom>
            <a:gradFill rotWithShape="1">
              <a:gsLst>
                <a:gs pos="0">
                  <a:schemeClr val="accent1"/>
                </a:gs>
                <a:gs pos="100000">
                  <a:schemeClr val="accent1">
                    <a:gamma/>
                    <a:tint val="0"/>
                    <a:invGamma/>
                  </a:schemeClr>
                </a:gs>
              </a:gsLst>
              <a:lin ang="5400000" scaled="1"/>
            </a:gradFill>
            <a:ln w="9525" algn="ctr">
              <a:noFill/>
              <a:miter lim="800000"/>
              <a:headEnd/>
              <a:tailEnd/>
            </a:ln>
            <a:effectLst/>
          </p:spPr>
          <p:txBody>
            <a:bodyPr wrap="none" anchor="ctr"/>
            <a:lstStyle/>
            <a:p>
              <a:pPr fontAlgn="auto">
                <a:spcBef>
                  <a:spcPts val="0"/>
                </a:spcBef>
                <a:spcAft>
                  <a:spcPts val="0"/>
                </a:spcAft>
                <a:defRPr/>
              </a:pPr>
              <a:endParaRPr kumimoji="0" lang="zh-TW" altLang="en-US" b="1">
                <a:latin typeface="+mn-lt"/>
                <a:ea typeface="新細明體" pitchFamily="18" charset="-120"/>
              </a:endParaRPr>
            </a:p>
          </p:txBody>
        </p:sp>
        <p:sp>
          <p:nvSpPr>
            <p:cNvPr id="76" name="AutoShape 4"/>
            <p:cNvSpPr>
              <a:spLocks noChangeArrowheads="1"/>
            </p:cNvSpPr>
            <p:nvPr/>
          </p:nvSpPr>
          <p:spPr bwMode="gray">
            <a:xfrm>
              <a:off x="1746128" y="890408"/>
              <a:ext cx="5542688" cy="602876"/>
            </a:xfrm>
            <a:prstGeom prst="roundRect">
              <a:avLst>
                <a:gd name="adj" fmla="val 50000"/>
              </a:avLst>
            </a:prstGeom>
            <a:gradFill rotWithShape="1">
              <a:gsLst>
                <a:gs pos="0">
                  <a:schemeClr val="hlink"/>
                </a:gs>
                <a:gs pos="50000">
                  <a:schemeClr val="hlink">
                    <a:gamma/>
                    <a:tint val="64314"/>
                    <a:invGamma/>
                  </a:schemeClr>
                </a:gs>
                <a:gs pos="100000">
                  <a:schemeClr val="hlink"/>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eaLnBrk="0" fontAlgn="auto" hangingPunct="0">
                <a:spcBef>
                  <a:spcPts val="0"/>
                </a:spcBef>
                <a:spcAft>
                  <a:spcPts val="0"/>
                </a:spcAft>
                <a:defRPr/>
              </a:pPr>
              <a:r>
                <a:rPr kumimoji="0" lang="zh-TW" altLang="en-US" sz="3600" b="1" dirty="0">
                  <a:solidFill>
                    <a:schemeClr val="bg1"/>
                  </a:solidFill>
                  <a:latin typeface="標楷體" pitchFamily="65" charset="-120"/>
                  <a:ea typeface="標楷體" pitchFamily="65" charset="-120"/>
                </a:rPr>
                <a:t>教師</a:t>
              </a:r>
              <a:r>
                <a:rPr kumimoji="0" lang="zh-TW" altLang="zh-TW" sz="3600" b="1" dirty="0">
                  <a:solidFill>
                    <a:schemeClr val="bg1"/>
                  </a:solidFill>
                  <a:latin typeface="標楷體" pitchFamily="65" charset="-120"/>
                  <a:ea typeface="標楷體" pitchFamily="65" charset="-120"/>
                </a:rPr>
                <a:t>多元升等專案辦公室</a:t>
              </a:r>
              <a:endParaRPr kumimoji="0" lang="en-US" altLang="zh-TW" sz="3600" b="1" dirty="0">
                <a:solidFill>
                  <a:schemeClr val="bg1"/>
                </a:solidFill>
                <a:effectLst>
                  <a:outerShdw blurRad="38100" dist="38100" dir="2700000" algn="tl">
                    <a:srgbClr val="FFFFFF"/>
                  </a:outerShdw>
                </a:effectLst>
                <a:latin typeface="Verdana" pitchFamily="34" charset="0"/>
                <a:ea typeface="新細明體" pitchFamily="18" charset="-120"/>
              </a:endParaRPr>
            </a:p>
          </p:txBody>
        </p:sp>
        <p:grpSp>
          <p:nvGrpSpPr>
            <p:cNvPr id="3" name="Group 6"/>
            <p:cNvGrpSpPr>
              <a:grpSpLocks/>
            </p:cNvGrpSpPr>
            <p:nvPr/>
          </p:nvGrpSpPr>
          <p:grpSpPr bwMode="auto">
            <a:xfrm>
              <a:off x="977134" y="2857749"/>
              <a:ext cx="1576630" cy="1881681"/>
              <a:chOff x="516" y="2476"/>
              <a:chExt cx="1055" cy="1304"/>
            </a:xfrm>
          </p:grpSpPr>
          <p:grpSp>
            <p:nvGrpSpPr>
              <p:cNvPr id="4" name="Group 7"/>
              <p:cNvGrpSpPr>
                <a:grpSpLocks/>
              </p:cNvGrpSpPr>
              <p:nvPr/>
            </p:nvGrpSpPr>
            <p:grpSpPr bwMode="auto">
              <a:xfrm>
                <a:off x="516" y="2476"/>
                <a:ext cx="1050" cy="954"/>
                <a:chOff x="543" y="1584"/>
                <a:chExt cx="1401" cy="1296"/>
              </a:xfrm>
            </p:grpSpPr>
            <p:grpSp>
              <p:nvGrpSpPr>
                <p:cNvPr id="5" name="Group 8"/>
                <p:cNvGrpSpPr>
                  <a:grpSpLocks/>
                </p:cNvGrpSpPr>
                <p:nvPr/>
              </p:nvGrpSpPr>
              <p:grpSpPr bwMode="auto">
                <a:xfrm>
                  <a:off x="624" y="1584"/>
                  <a:ext cx="1248" cy="1296"/>
                  <a:chOff x="2016" y="1920"/>
                  <a:chExt cx="1680" cy="1680"/>
                </a:xfrm>
              </p:grpSpPr>
              <p:sp>
                <p:nvSpPr>
                  <p:cNvPr id="105" name="Oval 9"/>
                  <p:cNvSpPr>
                    <a:spLocks noChangeArrowheads="1"/>
                  </p:cNvSpPr>
                  <p:nvPr/>
                </p:nvSpPr>
                <p:spPr bwMode="gray">
                  <a:xfrm>
                    <a:off x="2009" y="1919"/>
                    <a:ext cx="1664" cy="1681"/>
                  </a:xfrm>
                  <a:prstGeom prst="ellipse">
                    <a:avLst/>
                  </a:prstGeom>
                  <a:gradFill rotWithShape="1">
                    <a:gsLst>
                      <a:gs pos="0">
                        <a:schemeClr val="accent2"/>
                      </a:gs>
                      <a:gs pos="100000">
                        <a:schemeClr val="accent2">
                          <a:gamma/>
                          <a:shade val="63529"/>
                          <a:invGamma/>
                        </a:schemeClr>
                      </a:gs>
                    </a:gsLst>
                    <a:lin ang="5400000" scaled="1"/>
                  </a:gradFill>
                  <a:ln w="9525">
                    <a:noFill/>
                    <a:round/>
                    <a:headEnd/>
                    <a:tailEnd/>
                  </a:ln>
                  <a:effectLst/>
                </p:spPr>
                <p:txBody>
                  <a:bodyPr wrap="none" anchor="ctr"/>
                  <a:lstStyle/>
                  <a:p>
                    <a:pPr fontAlgn="auto">
                      <a:spcBef>
                        <a:spcPts val="0"/>
                      </a:spcBef>
                      <a:spcAft>
                        <a:spcPts val="0"/>
                      </a:spcAft>
                      <a:defRPr/>
                    </a:pPr>
                    <a:endParaRPr kumimoji="0" lang="zh-TW" altLang="en-US" b="1">
                      <a:latin typeface="+mn-lt"/>
                      <a:ea typeface="新細明體" pitchFamily="18" charset="-120"/>
                    </a:endParaRPr>
                  </a:p>
                </p:txBody>
              </p:sp>
              <p:sp>
                <p:nvSpPr>
                  <p:cNvPr id="44067" name="Freeform 10"/>
                  <p:cNvSpPr>
                    <a:spLocks/>
                  </p:cNvSpPr>
                  <p:nvPr/>
                </p:nvSpPr>
                <p:spPr bwMode="gray">
                  <a:xfrm>
                    <a:off x="2208" y="1948"/>
                    <a:ext cx="1296" cy="634"/>
                  </a:xfrm>
                  <a:custGeom>
                    <a:avLst/>
                    <a:gdLst>
                      <a:gd name="T0" fmla="*/ 958 w 1321"/>
                      <a:gd name="T1" fmla="*/ 62 h 712"/>
                      <a:gd name="T2" fmla="*/ 970 w 1321"/>
                      <a:gd name="T3" fmla="*/ 69 h 712"/>
                      <a:gd name="T4" fmla="*/ 973 w 1321"/>
                      <a:gd name="T5" fmla="*/ 75 h 712"/>
                      <a:gd name="T6" fmla="*/ 968 w 1321"/>
                      <a:gd name="T7" fmla="*/ 81 h 712"/>
                      <a:gd name="T8" fmla="*/ 956 w 1321"/>
                      <a:gd name="T9" fmla="*/ 85 h 712"/>
                      <a:gd name="T10" fmla="*/ 937 w 1321"/>
                      <a:gd name="T11" fmla="*/ 91 h 712"/>
                      <a:gd name="T12" fmla="*/ 912 w 1321"/>
                      <a:gd name="T13" fmla="*/ 94 h 712"/>
                      <a:gd name="T14" fmla="*/ 881 w 1321"/>
                      <a:gd name="T15" fmla="*/ 98 h 712"/>
                      <a:gd name="T16" fmla="*/ 845 w 1321"/>
                      <a:gd name="T17" fmla="*/ 102 h 712"/>
                      <a:gd name="T18" fmla="*/ 804 w 1321"/>
                      <a:gd name="T19" fmla="*/ 105 h 712"/>
                      <a:gd name="T20" fmla="*/ 759 w 1321"/>
                      <a:gd name="T21" fmla="*/ 106 h 712"/>
                      <a:gd name="T22" fmla="*/ 712 w 1321"/>
                      <a:gd name="T23" fmla="*/ 107 h 712"/>
                      <a:gd name="T24" fmla="*/ 660 w 1321"/>
                      <a:gd name="T25" fmla="*/ 110 h 712"/>
                      <a:gd name="T26" fmla="*/ 607 w 1321"/>
                      <a:gd name="T27" fmla="*/ 111 h 712"/>
                      <a:gd name="T28" fmla="*/ 586 w 1321"/>
                      <a:gd name="T29" fmla="*/ 112 h 712"/>
                      <a:gd name="T30" fmla="*/ 351 w 1321"/>
                      <a:gd name="T31" fmla="*/ 112 h 712"/>
                      <a:gd name="T32" fmla="*/ 347 w 1321"/>
                      <a:gd name="T33" fmla="*/ 112 h 712"/>
                      <a:gd name="T34" fmla="*/ 301 w 1321"/>
                      <a:gd name="T35" fmla="*/ 111 h 712"/>
                      <a:gd name="T36" fmla="*/ 257 w 1321"/>
                      <a:gd name="T37" fmla="*/ 110 h 712"/>
                      <a:gd name="T38" fmla="*/ 215 w 1321"/>
                      <a:gd name="T39" fmla="*/ 109 h 712"/>
                      <a:gd name="T40" fmla="*/ 174 w 1321"/>
                      <a:gd name="T41" fmla="*/ 106 h 712"/>
                      <a:gd name="T42" fmla="*/ 137 w 1321"/>
                      <a:gd name="T43" fmla="*/ 106 h 712"/>
                      <a:gd name="T44" fmla="*/ 106 w 1321"/>
                      <a:gd name="T45" fmla="*/ 103 h 712"/>
                      <a:gd name="T46" fmla="*/ 74 w 1321"/>
                      <a:gd name="T47" fmla="*/ 101 h 712"/>
                      <a:gd name="T48" fmla="*/ 51 w 1321"/>
                      <a:gd name="T49" fmla="*/ 99 h 712"/>
                      <a:gd name="T50" fmla="*/ 26 w 1321"/>
                      <a:gd name="T51" fmla="*/ 94 h 712"/>
                      <a:gd name="T52" fmla="*/ 18 w 1321"/>
                      <a:gd name="T53" fmla="*/ 91 h 712"/>
                      <a:gd name="T54" fmla="*/ 6 w 1321"/>
                      <a:gd name="T55" fmla="*/ 87 h 712"/>
                      <a:gd name="T56" fmla="*/ 0 w 1321"/>
                      <a:gd name="T57" fmla="*/ 82 h 712"/>
                      <a:gd name="T58" fmla="*/ 0 w 1321"/>
                      <a:gd name="T59" fmla="*/ 81 h 712"/>
                      <a:gd name="T60" fmla="*/ 4 w 1321"/>
                      <a:gd name="T61" fmla="*/ 75 h 712"/>
                      <a:gd name="T62" fmla="*/ 16 w 1321"/>
                      <a:gd name="T63" fmla="*/ 69 h 712"/>
                      <a:gd name="T64" fmla="*/ 35 w 1321"/>
                      <a:gd name="T65" fmla="*/ 58 h 712"/>
                      <a:gd name="T66" fmla="*/ 70 w 1321"/>
                      <a:gd name="T67" fmla="*/ 47 h 712"/>
                      <a:gd name="T68" fmla="*/ 110 w 1321"/>
                      <a:gd name="T69" fmla="*/ 37 h 712"/>
                      <a:gd name="T70" fmla="*/ 151 w 1321"/>
                      <a:gd name="T71" fmla="*/ 27 h 712"/>
                      <a:gd name="T72" fmla="*/ 199 w 1321"/>
                      <a:gd name="T73" fmla="*/ 19 h 712"/>
                      <a:gd name="T74" fmla="*/ 252 w 1321"/>
                      <a:gd name="T75" fmla="*/ 12 h 712"/>
                      <a:gd name="T76" fmla="*/ 306 w 1321"/>
                      <a:gd name="T77" fmla="*/ 7 h 712"/>
                      <a:gd name="T78" fmla="*/ 367 w 1321"/>
                      <a:gd name="T79" fmla="*/ 4 h 712"/>
                      <a:gd name="T80" fmla="*/ 428 w 1321"/>
                      <a:gd name="T81" fmla="*/ 4 h 712"/>
                      <a:gd name="T82" fmla="*/ 492 w 1321"/>
                      <a:gd name="T83" fmla="*/ 0 h 712"/>
                      <a:gd name="T84" fmla="*/ 492 w 1321"/>
                      <a:gd name="T85" fmla="*/ 0 h 712"/>
                      <a:gd name="T86" fmla="*/ 559 w 1321"/>
                      <a:gd name="T87" fmla="*/ 4 h 712"/>
                      <a:gd name="T88" fmla="*/ 624 w 1321"/>
                      <a:gd name="T89" fmla="*/ 4 h 712"/>
                      <a:gd name="T90" fmla="*/ 687 w 1321"/>
                      <a:gd name="T91" fmla="*/ 8 h 712"/>
                      <a:gd name="T92" fmla="*/ 745 w 1321"/>
                      <a:gd name="T93" fmla="*/ 14 h 712"/>
                      <a:gd name="T94" fmla="*/ 797 w 1321"/>
                      <a:gd name="T95" fmla="*/ 21 h 712"/>
                      <a:gd name="T96" fmla="*/ 846 w 1321"/>
                      <a:gd name="T97" fmla="*/ 30 h 712"/>
                      <a:gd name="T98" fmla="*/ 890 w 1321"/>
                      <a:gd name="T99" fmla="*/ 40 h 712"/>
                      <a:gd name="T100" fmla="*/ 927 w 1321"/>
                      <a:gd name="T101" fmla="*/ 51 h 712"/>
                      <a:gd name="T102" fmla="*/ 958 w 1321"/>
                      <a:gd name="T103" fmla="*/ 62 h 712"/>
                      <a:gd name="T104" fmla="*/ 958 w 1321"/>
                      <a:gd name="T105" fmla="*/ 62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2"/>
                      </a:gs>
                    </a:gsLst>
                    <a:lin ang="5400000" scaled="1"/>
                  </a:gradFill>
                  <a:ln w="0">
                    <a:noFill/>
                    <a:prstDash val="solid"/>
                    <a:round/>
                    <a:headEnd/>
                    <a:tailEnd/>
                  </a:ln>
                </p:spPr>
                <p:txBody>
                  <a:bodyPr/>
                  <a:lstStyle/>
                  <a:p>
                    <a:endParaRPr lang="zh-TW" altLang="en-US"/>
                  </a:p>
                </p:txBody>
              </p:sp>
            </p:grpSp>
            <p:sp>
              <p:nvSpPr>
                <p:cNvPr id="104" name="Text Box 11"/>
                <p:cNvSpPr txBox="1">
                  <a:spLocks noChangeArrowheads="1"/>
                </p:cNvSpPr>
                <p:nvPr/>
              </p:nvSpPr>
              <p:spPr bwMode="gray">
                <a:xfrm>
                  <a:off x="542" y="2077"/>
                  <a:ext cx="1399" cy="608"/>
                </a:xfrm>
                <a:prstGeom prst="rect">
                  <a:avLst/>
                </a:prstGeom>
                <a:noFill/>
                <a:ln w="9525">
                  <a:noFill/>
                  <a:miter lim="800000"/>
                  <a:headEnd/>
                  <a:tailEnd/>
                </a:ln>
                <a:effectLst/>
              </p:spPr>
              <p:txBody>
                <a:bodyPr wrap="none">
                  <a:spAutoFit/>
                </a:bodyPr>
                <a:lstStyle/>
                <a:p>
                  <a:pPr algn="ctr" eaLnBrk="0" fontAlgn="auto" hangingPunct="0">
                    <a:spcBef>
                      <a:spcPts val="0"/>
                    </a:spcBef>
                    <a:spcAft>
                      <a:spcPts val="0"/>
                    </a:spcAft>
                    <a:defRPr/>
                  </a:pPr>
                  <a:r>
                    <a:rPr kumimoji="0" lang="zh-TW" altLang="zh-TW" b="1" dirty="0">
                      <a:solidFill>
                        <a:schemeClr val="bg1"/>
                      </a:solidFill>
                      <a:latin typeface="標楷體" pitchFamily="65" charset="-120"/>
                      <a:ea typeface="標楷體" pitchFamily="65" charset="-120"/>
                    </a:rPr>
                    <a:t>教學成果實地</a:t>
                  </a:r>
                  <a:endParaRPr kumimoji="0" lang="en-US" altLang="zh-TW" b="1" dirty="0">
                    <a:solidFill>
                      <a:schemeClr val="bg1"/>
                    </a:solidFill>
                    <a:latin typeface="標楷體" pitchFamily="65" charset="-120"/>
                    <a:ea typeface="標楷體" pitchFamily="65" charset="-120"/>
                  </a:endParaRPr>
                </a:p>
                <a:p>
                  <a:pPr algn="ctr" eaLnBrk="0" fontAlgn="auto" hangingPunct="0">
                    <a:spcBef>
                      <a:spcPts val="0"/>
                    </a:spcBef>
                    <a:spcAft>
                      <a:spcPts val="0"/>
                    </a:spcAft>
                    <a:defRPr/>
                  </a:pPr>
                  <a:r>
                    <a:rPr kumimoji="0" lang="zh-TW" altLang="zh-TW" b="1" dirty="0">
                      <a:solidFill>
                        <a:schemeClr val="bg1"/>
                      </a:solidFill>
                      <a:latin typeface="標楷體" pitchFamily="65" charset="-120"/>
                      <a:ea typeface="標楷體" pitchFamily="65" charset="-120"/>
                    </a:rPr>
                    <a:t>評估委員會</a:t>
                  </a:r>
                  <a:endParaRPr kumimoji="0" lang="en-US" altLang="zh-TW" b="1" dirty="0">
                    <a:solidFill>
                      <a:schemeClr val="bg1"/>
                    </a:solidFill>
                    <a:effectLst>
                      <a:outerShdw blurRad="38100" dist="38100" dir="2700000" algn="tl">
                        <a:srgbClr val="C0C0C0"/>
                      </a:outerShdw>
                    </a:effectLst>
                    <a:latin typeface="標楷體" pitchFamily="65" charset="-120"/>
                    <a:ea typeface="標楷體" pitchFamily="65" charset="-120"/>
                  </a:endParaRPr>
                </a:p>
              </p:txBody>
            </p:sp>
          </p:grpSp>
          <p:sp>
            <p:nvSpPr>
              <p:cNvPr id="44063" name="Oval 12"/>
              <p:cNvSpPr>
                <a:spLocks noChangeArrowheads="1"/>
              </p:cNvSpPr>
              <p:nvPr/>
            </p:nvSpPr>
            <p:spPr bwMode="gray">
              <a:xfrm>
                <a:off x="576" y="3504"/>
                <a:ext cx="995" cy="276"/>
              </a:xfrm>
              <a:prstGeom prst="ellipse">
                <a:avLst/>
              </a:prstGeom>
              <a:gradFill rotWithShape="1">
                <a:gsLst>
                  <a:gs pos="0">
                    <a:schemeClr val="bg2"/>
                  </a:gs>
                  <a:gs pos="100000">
                    <a:schemeClr val="bg1"/>
                  </a:gs>
                </a:gsLst>
                <a:path path="shape">
                  <a:fillToRect l="50000" t="50000" r="50000" b="50000"/>
                </a:path>
              </a:gradFill>
              <a:ln w="9525">
                <a:noFill/>
                <a:round/>
                <a:headEnd/>
                <a:tailEnd/>
              </a:ln>
            </p:spPr>
            <p:txBody>
              <a:bodyPr wrap="none" anchor="ctr"/>
              <a:lstStyle/>
              <a:p>
                <a:pPr algn="ctr"/>
                <a:endParaRPr kumimoji="0" lang="zh-TW" altLang="zh-TW" b="1"/>
              </a:p>
            </p:txBody>
          </p:sp>
        </p:grpSp>
        <p:grpSp>
          <p:nvGrpSpPr>
            <p:cNvPr id="6" name="Group 13"/>
            <p:cNvGrpSpPr>
              <a:grpSpLocks/>
            </p:cNvGrpSpPr>
            <p:nvPr/>
          </p:nvGrpSpPr>
          <p:grpSpPr bwMode="auto">
            <a:xfrm>
              <a:off x="2860124" y="2857749"/>
              <a:ext cx="1522830" cy="1881681"/>
              <a:chOff x="1776" y="2476"/>
              <a:chExt cx="1019" cy="1304"/>
            </a:xfrm>
          </p:grpSpPr>
          <p:grpSp>
            <p:nvGrpSpPr>
              <p:cNvPr id="7" name="Group 14"/>
              <p:cNvGrpSpPr>
                <a:grpSpLocks/>
              </p:cNvGrpSpPr>
              <p:nvPr/>
            </p:nvGrpSpPr>
            <p:grpSpPr bwMode="auto">
              <a:xfrm>
                <a:off x="1776" y="2476"/>
                <a:ext cx="960" cy="958"/>
                <a:chOff x="2016" y="1920"/>
                <a:chExt cx="1680" cy="1680"/>
              </a:xfrm>
            </p:grpSpPr>
            <p:sp>
              <p:nvSpPr>
                <p:cNvPr id="99" name="Oval 15"/>
                <p:cNvSpPr>
                  <a:spLocks noChangeArrowheads="1"/>
                </p:cNvSpPr>
                <p:nvPr/>
              </p:nvSpPr>
              <p:spPr bwMode="gray">
                <a:xfrm>
                  <a:off x="2010" y="1919"/>
                  <a:ext cx="1680" cy="1681"/>
                </a:xfrm>
                <a:prstGeom prst="ellipse">
                  <a:avLst/>
                </a:prstGeom>
                <a:gradFill rotWithShape="1">
                  <a:gsLst>
                    <a:gs pos="0">
                      <a:schemeClr val="hlink"/>
                    </a:gs>
                    <a:gs pos="100000">
                      <a:schemeClr val="hlink">
                        <a:gamma/>
                        <a:shade val="51373"/>
                        <a:invGamma/>
                      </a:schemeClr>
                    </a:gs>
                  </a:gsLst>
                  <a:lin ang="5400000" scaled="1"/>
                </a:gradFill>
                <a:ln w="9525">
                  <a:noFill/>
                  <a:round/>
                  <a:headEnd/>
                  <a:tailEnd/>
                </a:ln>
                <a:effectLst/>
              </p:spPr>
              <p:txBody>
                <a:bodyPr wrap="none" anchor="ctr"/>
                <a:lstStyle/>
                <a:p>
                  <a:pPr fontAlgn="auto">
                    <a:spcBef>
                      <a:spcPts val="0"/>
                    </a:spcBef>
                    <a:spcAft>
                      <a:spcPts val="0"/>
                    </a:spcAft>
                    <a:defRPr/>
                  </a:pPr>
                  <a:endParaRPr kumimoji="0" lang="zh-TW" altLang="en-US" b="1">
                    <a:solidFill>
                      <a:schemeClr val="bg1"/>
                    </a:solidFill>
                    <a:latin typeface="+mn-lt"/>
                    <a:ea typeface="新細明體" pitchFamily="18" charset="-120"/>
                  </a:endParaRPr>
                </a:p>
              </p:txBody>
            </p:sp>
            <p:sp>
              <p:nvSpPr>
                <p:cNvPr id="100" name="Freeform 16"/>
                <p:cNvSpPr>
                  <a:spLocks/>
                </p:cNvSpPr>
                <p:nvPr/>
              </p:nvSpPr>
              <p:spPr bwMode="gray">
                <a:xfrm>
                  <a:off x="2207" y="1948"/>
                  <a:ext cx="1297"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hlink">
                        <a:gamma/>
                        <a:tint val="0"/>
                        <a:invGamma/>
                      </a:schemeClr>
                    </a:gs>
                    <a:gs pos="100000">
                      <a:schemeClr val="hlink"/>
                    </a:gs>
                  </a:gsLst>
                  <a:lin ang="5400000" scaled="1"/>
                </a:gradFill>
                <a:ln w="0">
                  <a:noFill/>
                  <a:prstDash val="solid"/>
                  <a:round/>
                  <a:headEnd/>
                  <a:tailEnd/>
                </a:ln>
                <a:effectLst/>
              </p:spPr>
              <p:txBody>
                <a:bodyPr/>
                <a:lstStyle/>
                <a:p>
                  <a:pPr fontAlgn="auto">
                    <a:spcBef>
                      <a:spcPts val="0"/>
                    </a:spcBef>
                    <a:spcAft>
                      <a:spcPts val="0"/>
                    </a:spcAft>
                    <a:defRPr/>
                  </a:pPr>
                  <a:endParaRPr kumimoji="0" lang="zh-TW" altLang="en-US" b="1">
                    <a:latin typeface="Arial" pitchFamily="34" charset="0"/>
                    <a:ea typeface="+mn-ea"/>
                  </a:endParaRPr>
                </a:p>
              </p:txBody>
            </p:sp>
          </p:grpSp>
          <p:sp>
            <p:nvSpPr>
              <p:cNvPr id="97" name="Text Box 17"/>
              <p:cNvSpPr txBox="1">
                <a:spLocks noChangeArrowheads="1"/>
              </p:cNvSpPr>
              <p:nvPr/>
            </p:nvSpPr>
            <p:spPr bwMode="gray">
              <a:xfrm>
                <a:off x="1819" y="2919"/>
                <a:ext cx="869" cy="276"/>
              </a:xfrm>
              <a:prstGeom prst="rect">
                <a:avLst/>
              </a:prstGeom>
              <a:noFill/>
              <a:ln w="9525">
                <a:noFill/>
                <a:miter lim="800000"/>
                <a:headEnd/>
                <a:tailEnd/>
              </a:ln>
              <a:effectLst/>
            </p:spPr>
            <p:txBody>
              <a:bodyPr>
                <a:spAutoFit/>
              </a:bodyPr>
              <a:lstStyle/>
              <a:p>
                <a:pPr algn="ctr" eaLnBrk="0" fontAlgn="auto" hangingPunct="0">
                  <a:spcBef>
                    <a:spcPts val="0"/>
                  </a:spcBef>
                  <a:spcAft>
                    <a:spcPts val="0"/>
                  </a:spcAft>
                  <a:defRPr/>
                </a:pPr>
                <a:r>
                  <a:rPr kumimoji="0" lang="zh-TW" altLang="zh-TW" sz="2000" b="1" dirty="0">
                    <a:solidFill>
                      <a:schemeClr val="bg1"/>
                    </a:solidFill>
                    <a:latin typeface="標楷體" pitchFamily="65" charset="-120"/>
                    <a:ea typeface="標楷體" pitchFamily="65" charset="-120"/>
                  </a:rPr>
                  <a:t>法制組</a:t>
                </a:r>
                <a:endParaRPr kumimoji="0" lang="en-US" altLang="zh-TW" sz="2000" b="1" dirty="0">
                  <a:solidFill>
                    <a:schemeClr val="bg1"/>
                  </a:solidFill>
                  <a:effectLst>
                    <a:outerShdw blurRad="38100" dist="38100" dir="2700000" algn="tl">
                      <a:srgbClr val="C0C0C0"/>
                    </a:outerShdw>
                  </a:effectLst>
                  <a:latin typeface="標楷體" pitchFamily="65" charset="-120"/>
                  <a:ea typeface="標楷體" pitchFamily="65" charset="-120"/>
                </a:endParaRPr>
              </a:p>
            </p:txBody>
          </p:sp>
          <p:sp>
            <p:nvSpPr>
              <p:cNvPr id="44059" name="Oval 18"/>
              <p:cNvSpPr>
                <a:spLocks noChangeArrowheads="1"/>
              </p:cNvSpPr>
              <p:nvPr/>
            </p:nvSpPr>
            <p:spPr bwMode="gray">
              <a:xfrm>
                <a:off x="1800" y="3504"/>
                <a:ext cx="995" cy="276"/>
              </a:xfrm>
              <a:prstGeom prst="ellipse">
                <a:avLst/>
              </a:prstGeom>
              <a:gradFill rotWithShape="1">
                <a:gsLst>
                  <a:gs pos="0">
                    <a:schemeClr val="bg2"/>
                  </a:gs>
                  <a:gs pos="100000">
                    <a:schemeClr val="bg1"/>
                  </a:gs>
                </a:gsLst>
                <a:path path="shape">
                  <a:fillToRect l="50000" t="50000" r="50000" b="50000"/>
                </a:path>
              </a:gradFill>
              <a:ln w="9525">
                <a:noFill/>
                <a:round/>
                <a:headEnd/>
                <a:tailEnd/>
              </a:ln>
            </p:spPr>
            <p:txBody>
              <a:bodyPr wrap="none" anchor="ctr"/>
              <a:lstStyle/>
              <a:p>
                <a:pPr algn="ctr"/>
                <a:endParaRPr kumimoji="0" lang="zh-TW" altLang="zh-TW" b="1"/>
              </a:p>
            </p:txBody>
          </p:sp>
        </p:grpSp>
        <p:grpSp>
          <p:nvGrpSpPr>
            <p:cNvPr id="8" name="Group 19"/>
            <p:cNvGrpSpPr>
              <a:grpSpLocks/>
            </p:cNvGrpSpPr>
            <p:nvPr/>
          </p:nvGrpSpPr>
          <p:grpSpPr bwMode="auto">
            <a:xfrm>
              <a:off x="4784959" y="2817345"/>
              <a:ext cx="1486964" cy="3698426"/>
              <a:chOff x="3064" y="2448"/>
              <a:chExt cx="995" cy="2563"/>
            </a:xfrm>
          </p:grpSpPr>
          <p:grpSp>
            <p:nvGrpSpPr>
              <p:cNvPr id="9" name="Group 20"/>
              <p:cNvGrpSpPr>
                <a:grpSpLocks/>
              </p:cNvGrpSpPr>
              <p:nvPr/>
            </p:nvGrpSpPr>
            <p:grpSpPr bwMode="auto">
              <a:xfrm>
                <a:off x="3072" y="2448"/>
                <a:ext cx="960" cy="958"/>
                <a:chOff x="2016" y="1920"/>
                <a:chExt cx="1680" cy="1680"/>
              </a:xfrm>
            </p:grpSpPr>
            <p:sp>
              <p:nvSpPr>
                <p:cNvPr id="94" name="Oval 21"/>
                <p:cNvSpPr>
                  <a:spLocks noChangeArrowheads="1"/>
                </p:cNvSpPr>
                <p:nvPr/>
              </p:nvSpPr>
              <p:spPr bwMode="gray">
                <a:xfrm>
                  <a:off x="2021" y="1920"/>
                  <a:ext cx="1662" cy="1652"/>
                </a:xfrm>
                <a:prstGeom prst="ellipse">
                  <a:avLst/>
                </a:prstGeom>
                <a:gradFill rotWithShape="1">
                  <a:gsLst>
                    <a:gs pos="0">
                      <a:schemeClr val="accent1"/>
                    </a:gs>
                    <a:gs pos="100000">
                      <a:schemeClr val="accent1">
                        <a:gamma/>
                        <a:shade val="51373"/>
                        <a:invGamma/>
                      </a:schemeClr>
                    </a:gs>
                  </a:gsLst>
                  <a:lin ang="5400000" scaled="1"/>
                </a:gradFill>
                <a:ln w="9525">
                  <a:noFill/>
                  <a:round/>
                  <a:headEnd/>
                  <a:tailEnd/>
                </a:ln>
                <a:effectLst/>
              </p:spPr>
              <p:txBody>
                <a:bodyPr wrap="none" anchor="ctr"/>
                <a:lstStyle/>
                <a:p>
                  <a:pPr fontAlgn="auto">
                    <a:spcBef>
                      <a:spcPts val="0"/>
                    </a:spcBef>
                    <a:spcAft>
                      <a:spcPts val="0"/>
                    </a:spcAft>
                    <a:defRPr/>
                  </a:pPr>
                  <a:endParaRPr kumimoji="0" lang="zh-TW" altLang="en-US" b="1">
                    <a:latin typeface="+mn-lt"/>
                    <a:ea typeface="新細明體" pitchFamily="18" charset="-120"/>
                  </a:endParaRPr>
                </a:p>
              </p:txBody>
            </p:sp>
            <p:sp>
              <p:nvSpPr>
                <p:cNvPr id="95" name="Freeform 22"/>
                <p:cNvSpPr>
                  <a:spLocks/>
                </p:cNvSpPr>
                <p:nvPr/>
              </p:nvSpPr>
              <p:spPr bwMode="gray">
                <a:xfrm>
                  <a:off x="2209" y="1949"/>
                  <a:ext cx="1295"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accent1">
                        <a:gamma/>
                        <a:tint val="0"/>
                        <a:invGamma/>
                      </a:schemeClr>
                    </a:gs>
                    <a:gs pos="100000">
                      <a:schemeClr val="accent1"/>
                    </a:gs>
                  </a:gsLst>
                  <a:lin ang="5400000" scaled="1"/>
                </a:gradFill>
                <a:ln w="0">
                  <a:noFill/>
                  <a:prstDash val="solid"/>
                  <a:round/>
                  <a:headEnd/>
                  <a:tailEnd/>
                </a:ln>
                <a:effectLst/>
              </p:spPr>
              <p:txBody>
                <a:bodyPr/>
                <a:lstStyle/>
                <a:p>
                  <a:pPr fontAlgn="auto">
                    <a:spcBef>
                      <a:spcPts val="0"/>
                    </a:spcBef>
                    <a:spcAft>
                      <a:spcPts val="0"/>
                    </a:spcAft>
                    <a:defRPr/>
                  </a:pPr>
                  <a:endParaRPr kumimoji="0" lang="zh-TW" altLang="en-US" b="1">
                    <a:latin typeface="Arial" pitchFamily="34" charset="0"/>
                    <a:ea typeface="+mn-ea"/>
                  </a:endParaRPr>
                </a:p>
              </p:txBody>
            </p:sp>
          </p:grpSp>
          <p:sp>
            <p:nvSpPr>
              <p:cNvPr id="92" name="Text Box 23"/>
              <p:cNvSpPr txBox="1">
                <a:spLocks noChangeArrowheads="1"/>
              </p:cNvSpPr>
              <p:nvPr/>
            </p:nvSpPr>
            <p:spPr bwMode="gray">
              <a:xfrm>
                <a:off x="3121" y="2892"/>
                <a:ext cx="863" cy="276"/>
              </a:xfrm>
              <a:prstGeom prst="rect">
                <a:avLst/>
              </a:prstGeom>
              <a:noFill/>
              <a:ln w="9525">
                <a:noFill/>
                <a:miter lim="800000"/>
                <a:headEnd/>
                <a:tailEnd/>
              </a:ln>
              <a:effectLst/>
            </p:spPr>
            <p:txBody>
              <a:bodyPr>
                <a:spAutoFit/>
              </a:bodyPr>
              <a:lstStyle/>
              <a:p>
                <a:pPr algn="ctr" eaLnBrk="0" fontAlgn="auto" hangingPunct="0">
                  <a:spcBef>
                    <a:spcPts val="0"/>
                  </a:spcBef>
                  <a:spcAft>
                    <a:spcPts val="0"/>
                  </a:spcAft>
                  <a:defRPr/>
                </a:pPr>
                <a:r>
                  <a:rPr kumimoji="0" lang="zh-TW" altLang="zh-TW" sz="2000" b="1" dirty="0">
                    <a:solidFill>
                      <a:schemeClr val="bg1"/>
                    </a:solidFill>
                    <a:latin typeface="標楷體" pitchFamily="65" charset="-120"/>
                    <a:ea typeface="標楷體" pitchFamily="65" charset="-120"/>
                  </a:rPr>
                  <a:t>推廣組</a:t>
                </a:r>
                <a:endParaRPr kumimoji="0" lang="en-US" altLang="zh-TW" sz="2000" b="1" dirty="0">
                  <a:solidFill>
                    <a:schemeClr val="bg1"/>
                  </a:solidFill>
                  <a:effectLst>
                    <a:outerShdw blurRad="38100" dist="38100" dir="2700000" algn="tl">
                      <a:srgbClr val="C0C0C0"/>
                    </a:outerShdw>
                  </a:effectLst>
                  <a:latin typeface="標楷體" pitchFamily="65" charset="-120"/>
                  <a:ea typeface="標楷體" pitchFamily="65" charset="-120"/>
                </a:endParaRPr>
              </a:p>
            </p:txBody>
          </p:sp>
          <p:sp>
            <p:nvSpPr>
              <p:cNvPr id="44054" name="Oval 24"/>
              <p:cNvSpPr>
                <a:spLocks noChangeArrowheads="1"/>
              </p:cNvSpPr>
              <p:nvPr/>
            </p:nvSpPr>
            <p:spPr bwMode="gray">
              <a:xfrm>
                <a:off x="3064" y="4735"/>
                <a:ext cx="995" cy="276"/>
              </a:xfrm>
              <a:prstGeom prst="ellipse">
                <a:avLst/>
              </a:prstGeom>
              <a:gradFill rotWithShape="1">
                <a:gsLst>
                  <a:gs pos="0">
                    <a:schemeClr val="bg2"/>
                  </a:gs>
                  <a:gs pos="100000">
                    <a:schemeClr val="bg1"/>
                  </a:gs>
                </a:gsLst>
                <a:path path="shape">
                  <a:fillToRect l="50000" t="50000" r="50000" b="50000"/>
                </a:path>
              </a:gradFill>
              <a:ln w="9525">
                <a:noFill/>
                <a:round/>
                <a:headEnd/>
                <a:tailEnd/>
              </a:ln>
            </p:spPr>
            <p:txBody>
              <a:bodyPr wrap="none" anchor="ctr"/>
              <a:lstStyle/>
              <a:p>
                <a:pPr algn="ctr"/>
                <a:endParaRPr kumimoji="0" lang="zh-TW" altLang="zh-TW" b="1"/>
              </a:p>
            </p:txBody>
          </p:sp>
        </p:grpSp>
        <p:grpSp>
          <p:nvGrpSpPr>
            <p:cNvPr id="10" name="Group 25"/>
            <p:cNvGrpSpPr>
              <a:grpSpLocks/>
            </p:cNvGrpSpPr>
            <p:nvPr/>
          </p:nvGrpSpPr>
          <p:grpSpPr bwMode="auto">
            <a:xfrm>
              <a:off x="6590236" y="2815902"/>
              <a:ext cx="1486964" cy="1923528"/>
              <a:chOff x="4272" y="2447"/>
              <a:chExt cx="995" cy="1333"/>
            </a:xfrm>
          </p:grpSpPr>
          <p:grpSp>
            <p:nvGrpSpPr>
              <p:cNvPr id="11" name="Group 26"/>
              <p:cNvGrpSpPr>
                <a:grpSpLocks/>
              </p:cNvGrpSpPr>
              <p:nvPr/>
            </p:nvGrpSpPr>
            <p:grpSpPr bwMode="auto">
              <a:xfrm>
                <a:off x="4272" y="2447"/>
                <a:ext cx="960" cy="965"/>
                <a:chOff x="2400" y="1489"/>
                <a:chExt cx="1152" cy="1153"/>
              </a:xfrm>
            </p:grpSpPr>
            <p:grpSp>
              <p:nvGrpSpPr>
                <p:cNvPr id="12" name="Group 27"/>
                <p:cNvGrpSpPr>
                  <a:grpSpLocks/>
                </p:cNvGrpSpPr>
                <p:nvPr/>
              </p:nvGrpSpPr>
              <p:grpSpPr bwMode="auto">
                <a:xfrm>
                  <a:off x="2400" y="1489"/>
                  <a:ext cx="1152" cy="1153"/>
                  <a:chOff x="2016" y="1922"/>
                  <a:chExt cx="1680" cy="1681"/>
                </a:xfrm>
              </p:grpSpPr>
              <p:sp>
                <p:nvSpPr>
                  <p:cNvPr id="89" name="Oval 28"/>
                  <p:cNvSpPr>
                    <a:spLocks noChangeArrowheads="1"/>
                  </p:cNvSpPr>
                  <p:nvPr/>
                </p:nvSpPr>
                <p:spPr bwMode="gray">
                  <a:xfrm>
                    <a:off x="2013" y="1922"/>
                    <a:ext cx="1678" cy="1682"/>
                  </a:xfrm>
                  <a:prstGeom prst="ellipse">
                    <a:avLst/>
                  </a:prstGeom>
                  <a:gradFill rotWithShape="1">
                    <a:gsLst>
                      <a:gs pos="0">
                        <a:schemeClr val="folHlink"/>
                      </a:gs>
                      <a:gs pos="100000">
                        <a:schemeClr val="folHlink">
                          <a:gamma/>
                          <a:shade val="24314"/>
                          <a:invGamma/>
                        </a:schemeClr>
                      </a:gs>
                    </a:gsLst>
                    <a:lin ang="5400000" scaled="1"/>
                  </a:gradFill>
                  <a:ln w="9525">
                    <a:noFill/>
                    <a:round/>
                    <a:headEnd/>
                    <a:tailEnd/>
                  </a:ln>
                  <a:effectLst/>
                </p:spPr>
                <p:txBody>
                  <a:bodyPr wrap="none" anchor="ctr"/>
                  <a:lstStyle/>
                  <a:p>
                    <a:pPr fontAlgn="auto">
                      <a:spcBef>
                        <a:spcPts val="0"/>
                      </a:spcBef>
                      <a:spcAft>
                        <a:spcPts val="0"/>
                      </a:spcAft>
                      <a:defRPr/>
                    </a:pPr>
                    <a:endParaRPr kumimoji="0" lang="zh-TW" altLang="en-US" b="1">
                      <a:latin typeface="+mn-lt"/>
                      <a:ea typeface="新細明體" pitchFamily="18" charset="-120"/>
                    </a:endParaRPr>
                  </a:p>
                </p:txBody>
              </p:sp>
              <p:sp>
                <p:nvSpPr>
                  <p:cNvPr id="44051" name="Freeform 29"/>
                  <p:cNvSpPr>
                    <a:spLocks/>
                  </p:cNvSpPr>
                  <p:nvPr/>
                </p:nvSpPr>
                <p:spPr bwMode="gray">
                  <a:xfrm>
                    <a:off x="2208" y="1948"/>
                    <a:ext cx="1296" cy="634"/>
                  </a:xfrm>
                  <a:custGeom>
                    <a:avLst/>
                    <a:gdLst>
                      <a:gd name="T0" fmla="*/ 958 w 1321"/>
                      <a:gd name="T1" fmla="*/ 62 h 712"/>
                      <a:gd name="T2" fmla="*/ 970 w 1321"/>
                      <a:gd name="T3" fmla="*/ 69 h 712"/>
                      <a:gd name="T4" fmla="*/ 973 w 1321"/>
                      <a:gd name="T5" fmla="*/ 75 h 712"/>
                      <a:gd name="T6" fmla="*/ 968 w 1321"/>
                      <a:gd name="T7" fmla="*/ 81 h 712"/>
                      <a:gd name="T8" fmla="*/ 956 w 1321"/>
                      <a:gd name="T9" fmla="*/ 85 h 712"/>
                      <a:gd name="T10" fmla="*/ 937 w 1321"/>
                      <a:gd name="T11" fmla="*/ 91 h 712"/>
                      <a:gd name="T12" fmla="*/ 912 w 1321"/>
                      <a:gd name="T13" fmla="*/ 94 h 712"/>
                      <a:gd name="T14" fmla="*/ 881 w 1321"/>
                      <a:gd name="T15" fmla="*/ 98 h 712"/>
                      <a:gd name="T16" fmla="*/ 845 w 1321"/>
                      <a:gd name="T17" fmla="*/ 102 h 712"/>
                      <a:gd name="T18" fmla="*/ 804 w 1321"/>
                      <a:gd name="T19" fmla="*/ 105 h 712"/>
                      <a:gd name="T20" fmla="*/ 759 w 1321"/>
                      <a:gd name="T21" fmla="*/ 106 h 712"/>
                      <a:gd name="T22" fmla="*/ 712 w 1321"/>
                      <a:gd name="T23" fmla="*/ 107 h 712"/>
                      <a:gd name="T24" fmla="*/ 660 w 1321"/>
                      <a:gd name="T25" fmla="*/ 110 h 712"/>
                      <a:gd name="T26" fmla="*/ 607 w 1321"/>
                      <a:gd name="T27" fmla="*/ 111 h 712"/>
                      <a:gd name="T28" fmla="*/ 586 w 1321"/>
                      <a:gd name="T29" fmla="*/ 112 h 712"/>
                      <a:gd name="T30" fmla="*/ 351 w 1321"/>
                      <a:gd name="T31" fmla="*/ 112 h 712"/>
                      <a:gd name="T32" fmla="*/ 347 w 1321"/>
                      <a:gd name="T33" fmla="*/ 112 h 712"/>
                      <a:gd name="T34" fmla="*/ 301 w 1321"/>
                      <a:gd name="T35" fmla="*/ 111 h 712"/>
                      <a:gd name="T36" fmla="*/ 257 w 1321"/>
                      <a:gd name="T37" fmla="*/ 110 h 712"/>
                      <a:gd name="T38" fmla="*/ 215 w 1321"/>
                      <a:gd name="T39" fmla="*/ 109 h 712"/>
                      <a:gd name="T40" fmla="*/ 174 w 1321"/>
                      <a:gd name="T41" fmla="*/ 106 h 712"/>
                      <a:gd name="T42" fmla="*/ 137 w 1321"/>
                      <a:gd name="T43" fmla="*/ 106 h 712"/>
                      <a:gd name="T44" fmla="*/ 106 w 1321"/>
                      <a:gd name="T45" fmla="*/ 103 h 712"/>
                      <a:gd name="T46" fmla="*/ 74 w 1321"/>
                      <a:gd name="T47" fmla="*/ 101 h 712"/>
                      <a:gd name="T48" fmla="*/ 51 w 1321"/>
                      <a:gd name="T49" fmla="*/ 99 h 712"/>
                      <a:gd name="T50" fmla="*/ 26 w 1321"/>
                      <a:gd name="T51" fmla="*/ 94 h 712"/>
                      <a:gd name="T52" fmla="*/ 18 w 1321"/>
                      <a:gd name="T53" fmla="*/ 91 h 712"/>
                      <a:gd name="T54" fmla="*/ 6 w 1321"/>
                      <a:gd name="T55" fmla="*/ 87 h 712"/>
                      <a:gd name="T56" fmla="*/ 0 w 1321"/>
                      <a:gd name="T57" fmla="*/ 82 h 712"/>
                      <a:gd name="T58" fmla="*/ 0 w 1321"/>
                      <a:gd name="T59" fmla="*/ 81 h 712"/>
                      <a:gd name="T60" fmla="*/ 4 w 1321"/>
                      <a:gd name="T61" fmla="*/ 75 h 712"/>
                      <a:gd name="T62" fmla="*/ 16 w 1321"/>
                      <a:gd name="T63" fmla="*/ 69 h 712"/>
                      <a:gd name="T64" fmla="*/ 35 w 1321"/>
                      <a:gd name="T65" fmla="*/ 58 h 712"/>
                      <a:gd name="T66" fmla="*/ 70 w 1321"/>
                      <a:gd name="T67" fmla="*/ 47 h 712"/>
                      <a:gd name="T68" fmla="*/ 110 w 1321"/>
                      <a:gd name="T69" fmla="*/ 37 h 712"/>
                      <a:gd name="T70" fmla="*/ 151 w 1321"/>
                      <a:gd name="T71" fmla="*/ 27 h 712"/>
                      <a:gd name="T72" fmla="*/ 199 w 1321"/>
                      <a:gd name="T73" fmla="*/ 19 h 712"/>
                      <a:gd name="T74" fmla="*/ 252 w 1321"/>
                      <a:gd name="T75" fmla="*/ 12 h 712"/>
                      <a:gd name="T76" fmla="*/ 306 w 1321"/>
                      <a:gd name="T77" fmla="*/ 7 h 712"/>
                      <a:gd name="T78" fmla="*/ 367 w 1321"/>
                      <a:gd name="T79" fmla="*/ 4 h 712"/>
                      <a:gd name="T80" fmla="*/ 428 w 1321"/>
                      <a:gd name="T81" fmla="*/ 4 h 712"/>
                      <a:gd name="T82" fmla="*/ 492 w 1321"/>
                      <a:gd name="T83" fmla="*/ 0 h 712"/>
                      <a:gd name="T84" fmla="*/ 492 w 1321"/>
                      <a:gd name="T85" fmla="*/ 0 h 712"/>
                      <a:gd name="T86" fmla="*/ 559 w 1321"/>
                      <a:gd name="T87" fmla="*/ 4 h 712"/>
                      <a:gd name="T88" fmla="*/ 624 w 1321"/>
                      <a:gd name="T89" fmla="*/ 4 h 712"/>
                      <a:gd name="T90" fmla="*/ 687 w 1321"/>
                      <a:gd name="T91" fmla="*/ 8 h 712"/>
                      <a:gd name="T92" fmla="*/ 745 w 1321"/>
                      <a:gd name="T93" fmla="*/ 14 h 712"/>
                      <a:gd name="T94" fmla="*/ 797 w 1321"/>
                      <a:gd name="T95" fmla="*/ 21 h 712"/>
                      <a:gd name="T96" fmla="*/ 846 w 1321"/>
                      <a:gd name="T97" fmla="*/ 30 h 712"/>
                      <a:gd name="T98" fmla="*/ 890 w 1321"/>
                      <a:gd name="T99" fmla="*/ 40 h 712"/>
                      <a:gd name="T100" fmla="*/ 927 w 1321"/>
                      <a:gd name="T101" fmla="*/ 51 h 712"/>
                      <a:gd name="T102" fmla="*/ 958 w 1321"/>
                      <a:gd name="T103" fmla="*/ 62 h 712"/>
                      <a:gd name="T104" fmla="*/ 958 w 1321"/>
                      <a:gd name="T105" fmla="*/ 62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folHlink"/>
                      </a:gs>
                    </a:gsLst>
                    <a:lin ang="5400000" scaled="1"/>
                  </a:gradFill>
                  <a:ln w="0">
                    <a:noFill/>
                    <a:prstDash val="solid"/>
                    <a:round/>
                    <a:headEnd/>
                    <a:tailEnd/>
                  </a:ln>
                </p:spPr>
                <p:txBody>
                  <a:bodyPr/>
                  <a:lstStyle/>
                  <a:p>
                    <a:endParaRPr lang="zh-TW" altLang="en-US"/>
                  </a:p>
                </p:txBody>
              </p:sp>
            </p:grpSp>
            <p:sp>
              <p:nvSpPr>
                <p:cNvPr id="88" name="Text Box 30"/>
                <p:cNvSpPr txBox="1">
                  <a:spLocks noChangeArrowheads="1"/>
                </p:cNvSpPr>
                <p:nvPr/>
              </p:nvSpPr>
              <p:spPr bwMode="gray">
                <a:xfrm>
                  <a:off x="2578" y="2008"/>
                  <a:ext cx="767" cy="332"/>
                </a:xfrm>
                <a:prstGeom prst="rect">
                  <a:avLst/>
                </a:prstGeom>
                <a:noFill/>
                <a:ln w="9525">
                  <a:noFill/>
                  <a:miter lim="800000"/>
                  <a:headEnd/>
                  <a:tailEnd/>
                </a:ln>
                <a:effectLst/>
              </p:spPr>
              <p:txBody>
                <a:bodyPr wrap="none">
                  <a:spAutoFit/>
                </a:bodyPr>
                <a:lstStyle/>
                <a:p>
                  <a:pPr algn="ctr" eaLnBrk="0" fontAlgn="auto" hangingPunct="0">
                    <a:spcBef>
                      <a:spcPts val="0"/>
                    </a:spcBef>
                    <a:spcAft>
                      <a:spcPts val="0"/>
                    </a:spcAft>
                    <a:defRPr/>
                  </a:pPr>
                  <a:r>
                    <a:rPr kumimoji="0" lang="zh-TW" altLang="zh-TW" sz="2000" b="1" dirty="0">
                      <a:solidFill>
                        <a:schemeClr val="bg1"/>
                      </a:solidFill>
                      <a:latin typeface="標楷體" pitchFamily="65" charset="-120"/>
                      <a:ea typeface="標楷體" pitchFamily="65" charset="-120"/>
                    </a:rPr>
                    <a:t>行政組</a:t>
                  </a:r>
                  <a:endParaRPr kumimoji="0" lang="en-US" altLang="zh-TW" sz="2000" b="1" dirty="0">
                    <a:solidFill>
                      <a:schemeClr val="bg1"/>
                    </a:solidFill>
                    <a:effectLst>
                      <a:outerShdw blurRad="38100" dist="38100" dir="2700000" algn="tl">
                        <a:srgbClr val="C0C0C0"/>
                      </a:outerShdw>
                    </a:effectLst>
                    <a:latin typeface="標楷體" pitchFamily="65" charset="-120"/>
                    <a:ea typeface="標楷體" pitchFamily="65" charset="-120"/>
                  </a:endParaRPr>
                </a:p>
              </p:txBody>
            </p:sp>
          </p:grpSp>
          <p:sp>
            <p:nvSpPr>
              <p:cNvPr id="44047" name="Oval 31"/>
              <p:cNvSpPr>
                <a:spLocks noChangeArrowheads="1"/>
              </p:cNvSpPr>
              <p:nvPr/>
            </p:nvSpPr>
            <p:spPr bwMode="gray">
              <a:xfrm>
                <a:off x="4272" y="3504"/>
                <a:ext cx="995" cy="276"/>
              </a:xfrm>
              <a:prstGeom prst="ellipse">
                <a:avLst/>
              </a:prstGeom>
              <a:gradFill rotWithShape="1">
                <a:gsLst>
                  <a:gs pos="0">
                    <a:schemeClr val="bg2"/>
                  </a:gs>
                  <a:gs pos="100000">
                    <a:schemeClr val="bg1"/>
                  </a:gs>
                </a:gsLst>
                <a:path path="shape">
                  <a:fillToRect l="50000" t="50000" r="50000" b="50000"/>
                </a:path>
              </a:gradFill>
              <a:ln w="9525">
                <a:noFill/>
                <a:round/>
                <a:headEnd/>
                <a:tailEnd/>
              </a:ln>
            </p:spPr>
            <p:txBody>
              <a:bodyPr wrap="none" anchor="ctr"/>
              <a:lstStyle/>
              <a:p>
                <a:pPr algn="ctr"/>
                <a:endParaRPr kumimoji="0" lang="zh-TW" altLang="zh-TW" b="1"/>
              </a:p>
            </p:txBody>
          </p:sp>
        </p:grpSp>
        <p:sp>
          <p:nvSpPr>
            <p:cNvPr id="44042" name="AutoShape 2"/>
            <p:cNvSpPr>
              <a:spLocks noChangeArrowheads="1"/>
            </p:cNvSpPr>
            <p:nvPr/>
          </p:nvSpPr>
          <p:spPr bwMode="auto">
            <a:xfrm>
              <a:off x="2664864" y="4308422"/>
              <a:ext cx="1749699" cy="2130600"/>
            </a:xfrm>
            <a:prstGeom prst="roundRect">
              <a:avLst>
                <a:gd name="adj" fmla="val 13745"/>
              </a:avLst>
            </a:prstGeom>
            <a:noFill/>
            <a:ln w="38100">
              <a:solidFill>
                <a:schemeClr val="bg2"/>
              </a:solidFill>
              <a:round/>
              <a:headEnd/>
              <a:tailEnd/>
            </a:ln>
          </p:spPr>
          <p:txBody>
            <a:bodyPr anchor="ctr"/>
            <a:lstStyle/>
            <a:p>
              <a:r>
                <a:rPr kumimoji="0" lang="zh-TW" altLang="zh-TW" b="1">
                  <a:solidFill>
                    <a:srgbClr val="000000"/>
                  </a:solidFill>
                  <a:latin typeface="標楷體" pitchFamily="65" charset="-120"/>
                  <a:ea typeface="標楷體" pitchFamily="65" charset="-120"/>
                </a:rPr>
                <a:t>推動校內章則及書表訂定、升等申請及申訴等法定程序相關業務。</a:t>
              </a:r>
              <a:r>
                <a:rPr kumimoji="0" lang="en-US" altLang="zh-TW" b="1">
                  <a:solidFill>
                    <a:srgbClr val="FF0000"/>
                  </a:solidFill>
                  <a:latin typeface="標楷體" pitchFamily="65" charset="-120"/>
                  <a:ea typeface="標楷體" pitchFamily="65" charset="-120"/>
                </a:rPr>
                <a:t>(</a:t>
              </a:r>
              <a:r>
                <a:rPr kumimoji="0" lang="zh-TW" altLang="en-US" b="1">
                  <a:solidFill>
                    <a:srgbClr val="FF0000"/>
                  </a:solidFill>
                  <a:latin typeface="標楷體" pitchFamily="65" charset="-120"/>
                  <a:ea typeface="標楷體" pitchFamily="65" charset="-120"/>
                </a:rPr>
                <a:t>人事、研發</a:t>
              </a:r>
              <a:r>
                <a:rPr kumimoji="0" lang="en-US" altLang="zh-TW" b="1">
                  <a:solidFill>
                    <a:srgbClr val="FF0000"/>
                  </a:solidFill>
                  <a:latin typeface="標楷體" pitchFamily="65" charset="-120"/>
                  <a:ea typeface="標楷體" pitchFamily="65" charset="-120"/>
                </a:rPr>
                <a:t>)</a:t>
              </a:r>
              <a:endParaRPr kumimoji="0" lang="zh-TW" altLang="zh-TW" b="1">
                <a:solidFill>
                  <a:srgbClr val="FF0000"/>
                </a:solidFill>
                <a:latin typeface="標楷體" pitchFamily="65" charset="-120"/>
                <a:ea typeface="標楷體" pitchFamily="65" charset="-120"/>
              </a:endParaRPr>
            </a:p>
          </p:txBody>
        </p:sp>
        <p:sp>
          <p:nvSpPr>
            <p:cNvPr id="44043" name="AutoShape 3"/>
            <p:cNvSpPr>
              <a:spLocks noChangeArrowheads="1"/>
            </p:cNvSpPr>
            <p:nvPr/>
          </p:nvSpPr>
          <p:spPr bwMode="auto">
            <a:xfrm>
              <a:off x="756919" y="4241402"/>
              <a:ext cx="1837357" cy="2197620"/>
            </a:xfrm>
            <a:prstGeom prst="roundRect">
              <a:avLst>
                <a:gd name="adj" fmla="val 13745"/>
              </a:avLst>
            </a:prstGeom>
            <a:noFill/>
            <a:ln w="38100">
              <a:solidFill>
                <a:schemeClr val="bg2"/>
              </a:solidFill>
              <a:round/>
              <a:headEnd/>
              <a:tailEnd/>
            </a:ln>
          </p:spPr>
          <p:txBody>
            <a:bodyPr anchor="ctr"/>
            <a:lstStyle/>
            <a:p>
              <a:pPr eaLnBrk="0" hangingPunct="0"/>
              <a:r>
                <a:rPr kumimoji="0" lang="zh-TW" altLang="zh-TW" b="1">
                  <a:solidFill>
                    <a:srgbClr val="000000"/>
                  </a:solidFill>
                  <a:latin typeface="標楷體" pitchFamily="65" charset="-120"/>
                  <a:ea typeface="標楷體" pitchFamily="65" charset="-120"/>
                </a:rPr>
                <a:t>教學升等與專業分流發展輔導、教學成果與貢獻之評估、本計畫專業諮詢事宜。</a:t>
              </a:r>
              <a:endParaRPr kumimoji="0" lang="en-US" altLang="zh-TW" b="1">
                <a:solidFill>
                  <a:srgbClr val="000000"/>
                </a:solidFill>
                <a:latin typeface="標楷體" pitchFamily="65" charset="-120"/>
                <a:ea typeface="標楷體" pitchFamily="65" charset="-120"/>
              </a:endParaRPr>
            </a:p>
            <a:p>
              <a:pPr eaLnBrk="0" hangingPunct="0"/>
              <a:r>
                <a:rPr kumimoji="0" lang="en-US" altLang="zh-TW" b="1">
                  <a:solidFill>
                    <a:srgbClr val="FF0000"/>
                  </a:solidFill>
                  <a:latin typeface="標楷體" pitchFamily="65" charset="-120"/>
                  <a:ea typeface="標楷體" pitchFamily="65" charset="-120"/>
                </a:rPr>
                <a:t>(</a:t>
              </a:r>
              <a:r>
                <a:rPr kumimoji="0" lang="zh-TW" altLang="en-US" b="1">
                  <a:solidFill>
                    <a:srgbClr val="FF0000"/>
                  </a:solidFill>
                  <a:latin typeface="標楷體" pitchFamily="65" charset="-120"/>
                  <a:ea typeface="標楷體" pitchFamily="65" charset="-120"/>
                </a:rPr>
                <a:t>教發、教務</a:t>
              </a:r>
              <a:r>
                <a:rPr kumimoji="0" lang="en-US" altLang="zh-TW" b="1">
                  <a:solidFill>
                    <a:srgbClr val="FF0000"/>
                  </a:solidFill>
                  <a:latin typeface="標楷體" pitchFamily="65" charset="-120"/>
                  <a:ea typeface="標楷體" pitchFamily="65" charset="-120"/>
                </a:rPr>
                <a:t>)</a:t>
              </a:r>
            </a:p>
          </p:txBody>
        </p:sp>
        <p:sp>
          <p:nvSpPr>
            <p:cNvPr id="44044" name="AutoShape 4"/>
            <p:cNvSpPr>
              <a:spLocks noChangeArrowheads="1"/>
            </p:cNvSpPr>
            <p:nvPr/>
          </p:nvSpPr>
          <p:spPr bwMode="auto">
            <a:xfrm>
              <a:off x="4572810" y="4241402"/>
              <a:ext cx="1944000" cy="2088000"/>
            </a:xfrm>
            <a:prstGeom prst="roundRect">
              <a:avLst>
                <a:gd name="adj" fmla="val 13745"/>
              </a:avLst>
            </a:prstGeom>
            <a:noFill/>
            <a:ln w="38100">
              <a:solidFill>
                <a:schemeClr val="bg2"/>
              </a:solidFill>
              <a:round/>
              <a:headEnd/>
              <a:tailEnd/>
            </a:ln>
          </p:spPr>
          <p:txBody>
            <a:bodyPr anchor="ctr"/>
            <a:lstStyle/>
            <a:p>
              <a:pPr eaLnBrk="0" hangingPunct="0"/>
              <a:r>
                <a:rPr kumimoji="0" lang="zh-TW" altLang="zh-TW" b="1">
                  <a:solidFill>
                    <a:srgbClr val="000000"/>
                  </a:solidFill>
                  <a:latin typeface="標楷體" pitchFamily="65" charset="-120"/>
                  <a:ea typeface="標楷體" pitchFamily="65" charset="-120"/>
                </a:rPr>
                <a:t>負責說明會、研討會等推廣及發表活動之辦理、意見調查與搜集分析、相關期刊規劃與發行籌備事宜。</a:t>
              </a:r>
              <a:endParaRPr kumimoji="0" lang="en-US" altLang="zh-TW" b="1">
                <a:solidFill>
                  <a:srgbClr val="000000"/>
                </a:solidFill>
                <a:latin typeface="標楷體" pitchFamily="65" charset="-120"/>
                <a:ea typeface="標楷體" pitchFamily="65" charset="-120"/>
              </a:endParaRPr>
            </a:p>
            <a:p>
              <a:pPr eaLnBrk="0" hangingPunct="0"/>
              <a:r>
                <a:rPr kumimoji="0" lang="en-US" altLang="zh-TW" b="1">
                  <a:solidFill>
                    <a:srgbClr val="FF0000"/>
                  </a:solidFill>
                  <a:latin typeface="標楷體" pitchFamily="65" charset="-120"/>
                  <a:ea typeface="標楷體" pitchFamily="65" charset="-120"/>
                </a:rPr>
                <a:t>(</a:t>
              </a:r>
              <a:r>
                <a:rPr kumimoji="0" lang="zh-TW" altLang="en-US" b="1">
                  <a:solidFill>
                    <a:srgbClr val="FF0000"/>
                  </a:solidFill>
                  <a:latin typeface="標楷體" pitchFamily="65" charset="-120"/>
                  <a:ea typeface="標楷體" pitchFamily="65" charset="-120"/>
                </a:rPr>
                <a:t>教發</a:t>
              </a:r>
              <a:r>
                <a:rPr kumimoji="0" lang="en-US" altLang="zh-TW" b="1">
                  <a:solidFill>
                    <a:srgbClr val="FF0000"/>
                  </a:solidFill>
                  <a:latin typeface="標楷體" pitchFamily="65" charset="-120"/>
                  <a:ea typeface="標楷體" pitchFamily="65" charset="-120"/>
                </a:rPr>
                <a:t>)</a:t>
              </a:r>
            </a:p>
          </p:txBody>
        </p:sp>
        <p:sp>
          <p:nvSpPr>
            <p:cNvPr id="44045" name="AutoShape 3"/>
            <p:cNvSpPr>
              <a:spLocks noChangeArrowheads="1"/>
            </p:cNvSpPr>
            <p:nvPr/>
          </p:nvSpPr>
          <p:spPr bwMode="auto">
            <a:xfrm>
              <a:off x="6651535" y="4356742"/>
              <a:ext cx="1766693" cy="2096594"/>
            </a:xfrm>
            <a:prstGeom prst="roundRect">
              <a:avLst>
                <a:gd name="adj" fmla="val 13745"/>
              </a:avLst>
            </a:prstGeom>
            <a:noFill/>
            <a:ln w="38100">
              <a:solidFill>
                <a:schemeClr val="bg2"/>
              </a:solidFill>
              <a:round/>
              <a:headEnd/>
              <a:tailEnd/>
            </a:ln>
          </p:spPr>
          <p:txBody>
            <a:bodyPr anchor="ctr"/>
            <a:lstStyle/>
            <a:p>
              <a:pPr eaLnBrk="0" hangingPunct="0"/>
              <a:r>
                <a:rPr kumimoji="0" lang="zh-TW" altLang="zh-TW" b="1">
                  <a:solidFill>
                    <a:srgbClr val="000000"/>
                  </a:solidFill>
                  <a:latin typeface="標楷體" pitchFamily="65" charset="-120"/>
                  <a:ea typeface="標楷體" pitchFamily="65" charset="-120"/>
                </a:rPr>
                <a:t>辦理本計畫執行之研考、成果報告、計畫經費、跨單位協調事項及工作會議準備等事宜。</a:t>
              </a:r>
              <a:endParaRPr kumimoji="0" lang="en-US" altLang="zh-TW" b="1">
                <a:solidFill>
                  <a:srgbClr val="000000"/>
                </a:solidFill>
                <a:latin typeface="標楷體" pitchFamily="65" charset="-120"/>
                <a:ea typeface="標楷體" pitchFamily="65" charset="-120"/>
              </a:endParaRPr>
            </a:p>
            <a:p>
              <a:pPr eaLnBrk="0" hangingPunct="0"/>
              <a:r>
                <a:rPr kumimoji="0" lang="en-US" altLang="zh-TW" b="1">
                  <a:solidFill>
                    <a:srgbClr val="FF0000"/>
                  </a:solidFill>
                  <a:latin typeface="標楷體" pitchFamily="65" charset="-120"/>
                  <a:ea typeface="標楷體" pitchFamily="65" charset="-120"/>
                </a:rPr>
                <a:t>(</a:t>
              </a:r>
              <a:r>
                <a:rPr kumimoji="0" lang="zh-TW" altLang="en-US" b="1">
                  <a:solidFill>
                    <a:srgbClr val="FF0000"/>
                  </a:solidFill>
                  <a:latin typeface="標楷體" pitchFamily="65" charset="-120"/>
                  <a:ea typeface="標楷體" pitchFamily="65" charset="-120"/>
                </a:rPr>
                <a:t>專辦</a:t>
              </a:r>
              <a:r>
                <a:rPr kumimoji="0" lang="en-US" altLang="zh-TW" b="1">
                  <a:solidFill>
                    <a:srgbClr val="FF0000"/>
                  </a:solidFill>
                  <a:latin typeface="標楷體" pitchFamily="65" charset="-120"/>
                  <a:ea typeface="標楷體" pitchFamily="65" charset="-120"/>
                </a:rPr>
                <a:t>)</a:t>
              </a:r>
            </a:p>
          </p:txBody>
        </p:sp>
      </p:grpSp>
      <p:sp>
        <p:nvSpPr>
          <p:cNvPr id="44035" name="矩形 106"/>
          <p:cNvSpPr>
            <a:spLocks noChangeArrowheads="1"/>
          </p:cNvSpPr>
          <p:nvPr/>
        </p:nvSpPr>
        <p:spPr bwMode="auto">
          <a:xfrm>
            <a:off x="0" y="1628775"/>
            <a:ext cx="9144000" cy="1384300"/>
          </a:xfrm>
          <a:prstGeom prst="rect">
            <a:avLst/>
          </a:prstGeom>
          <a:solidFill>
            <a:schemeClr val="accent1">
              <a:alpha val="30196"/>
            </a:schemeClr>
          </a:solidFill>
          <a:ln w="9525">
            <a:noFill/>
            <a:miter lim="800000"/>
            <a:headEnd/>
            <a:tailEnd/>
          </a:ln>
        </p:spPr>
        <p:txBody>
          <a:bodyPr>
            <a:spAutoFit/>
          </a:bodyPr>
          <a:lstStyle/>
          <a:p>
            <a:pPr marL="14288" lvl="1" indent="-14288"/>
            <a:r>
              <a:rPr kumimoji="0" lang="zh-TW" altLang="zh-TW" sz="2800" b="1">
                <a:latin typeface="標楷體" pitchFamily="65" charset="-120"/>
                <a:ea typeface="標楷體" pitchFamily="65" charset="-120"/>
              </a:rPr>
              <a:t>辦理有關新制升等共識座談、專家組成、教學專業研討、專業分流輔導、發表與觀摩、組成專家委員會、教學發展成果實地評估及本計畫涉外或跨單位協調事宜</a:t>
            </a:r>
            <a:r>
              <a:rPr kumimoji="0" lang="zh-TW" altLang="en-US" sz="2800" b="1">
                <a:latin typeface="標楷體" pitchFamily="65" charset="-120"/>
                <a:ea typeface="標楷體" pitchFamily="65" charset="-120"/>
              </a:rPr>
              <a:t>。</a:t>
            </a:r>
            <a:endParaRPr kumimoji="0" lang="en-US" altLang="zh-TW" sz="2800" b="1">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485775"/>
            <a:ext cx="8229600" cy="1143000"/>
          </a:xfrm>
        </p:spPr>
        <p:txBody>
          <a:bodyPr/>
          <a:lstStyle/>
          <a:p>
            <a:r>
              <a:rPr lang="zh-TW" altLang="en-US" sz="3200" b="1" dirty="0" smtClean="0">
                <a:latin typeface="標楷體" pitchFamily="65" charset="-120"/>
                <a:ea typeface="標楷體" pitchFamily="65" charset="-120"/>
                <a:cs typeface="Times New Roman" pitchFamily="18" charset="0"/>
              </a:rPr>
              <a:t>建立多元升等網路平台</a:t>
            </a:r>
            <a:endParaRPr lang="zh-TW" altLang="en-US" sz="3200" b="1" dirty="0" smtClean="0">
              <a:latin typeface="Times New Roman" pitchFamily="18" charset="0"/>
              <a:ea typeface="標楷體" pitchFamily="65" charset="-120"/>
              <a:cs typeface="Times New Roman" pitchFamily="18" charset="0"/>
            </a:endParaRPr>
          </a:p>
        </p:txBody>
      </p:sp>
      <p:sp>
        <p:nvSpPr>
          <p:cNvPr id="50179" name="Rectangle 3"/>
          <p:cNvSpPr>
            <a:spLocks noGrp="1" noChangeArrowheads="1"/>
          </p:cNvSpPr>
          <p:nvPr>
            <p:ph idx="1"/>
          </p:nvPr>
        </p:nvSpPr>
        <p:spPr>
          <a:xfrm>
            <a:off x="468313" y="1484313"/>
            <a:ext cx="8229600" cy="2881312"/>
          </a:xfrm>
        </p:spPr>
        <p:txBody>
          <a:bodyPr/>
          <a:lstStyle/>
          <a:p>
            <a:pPr algn="just">
              <a:buFont typeface="Arial" charset="0"/>
              <a:buNone/>
            </a:pPr>
            <a:r>
              <a:rPr lang="zh-TW" altLang="en-US" sz="2800" b="1" smtClean="0">
                <a:latin typeface="Times New Roman" pitchFamily="18" charset="0"/>
                <a:ea typeface="標楷體" pitchFamily="65" charset="-120"/>
                <a:cs typeface="Times New Roman" pitchFamily="18" charset="0"/>
              </a:rPr>
              <a:t>背景</a:t>
            </a:r>
            <a:endParaRPr lang="en-US" altLang="zh-TW" sz="2800" b="1" smtClean="0">
              <a:latin typeface="Times New Roman" pitchFamily="18" charset="0"/>
              <a:ea typeface="標楷體" pitchFamily="65" charset="-120"/>
              <a:cs typeface="Times New Roman" pitchFamily="18" charset="0"/>
            </a:endParaRPr>
          </a:p>
          <a:p>
            <a:pPr algn="just"/>
            <a:r>
              <a:rPr lang="zh-TW" altLang="zh-TW" sz="2400" smtClean="0">
                <a:latin typeface="Times New Roman" pitchFamily="18" charset="0"/>
                <a:ea typeface="標楷體" pitchFamily="65" charset="-120"/>
                <a:cs typeface="Times New Roman" pitchFamily="18" charset="0"/>
              </a:rPr>
              <a:t>為</a:t>
            </a:r>
            <a:r>
              <a:rPr lang="zh-TW" altLang="en-US" sz="2400" smtClean="0">
                <a:latin typeface="Times New Roman" pitchFamily="18" charset="0"/>
                <a:ea typeface="標楷體" pitchFamily="65" charset="-120"/>
                <a:cs typeface="Times New Roman" pitchFamily="18" charset="0"/>
              </a:rPr>
              <a:t>讓</a:t>
            </a:r>
            <a:r>
              <a:rPr lang="zh-TW" altLang="zh-TW" sz="2400" smtClean="0">
                <a:latin typeface="Times New Roman" pitchFamily="18" charset="0"/>
                <a:ea typeface="標楷體" pitchFamily="65" charset="-120"/>
                <a:cs typeface="Times New Roman" pitchFamily="18" charset="0"/>
              </a:rPr>
              <a:t>教師教學成果、學系教學活動進行緊密關聯。</a:t>
            </a:r>
            <a:endParaRPr lang="en-US" altLang="zh-TW" sz="2400" smtClean="0">
              <a:latin typeface="Times New Roman" pitchFamily="18" charset="0"/>
              <a:ea typeface="標楷體" pitchFamily="65" charset="-120"/>
              <a:cs typeface="Times New Roman" pitchFamily="18" charset="0"/>
            </a:endParaRPr>
          </a:p>
          <a:p>
            <a:pPr algn="just"/>
            <a:r>
              <a:rPr lang="zh-TW" altLang="en-US" sz="2400" smtClean="0">
                <a:latin typeface="Times New Roman" pitchFamily="18" charset="0"/>
                <a:ea typeface="標楷體" pitchFamily="65" charset="-120"/>
                <a:cs typeface="Times New Roman" pitchFamily="18" charset="0"/>
              </a:rPr>
              <a:t>多元升等制度之推動有賴於全國各大專院校共同參與</a:t>
            </a:r>
            <a:r>
              <a:rPr lang="zh-TW" altLang="en-US" sz="2400" smtClean="0">
                <a:latin typeface="標楷體" pitchFamily="65" charset="-120"/>
                <a:ea typeface="標楷體" pitchFamily="65" charset="-120"/>
                <a:cs typeface="Times New Roman" pitchFamily="18" charset="0"/>
              </a:rPr>
              <a:t>。</a:t>
            </a:r>
            <a:endParaRPr lang="zh-TW" altLang="en-US" sz="2400" smtClean="0">
              <a:latin typeface="Times New Roman" pitchFamily="18" charset="0"/>
              <a:ea typeface="標楷體" pitchFamily="65" charset="-120"/>
              <a:cs typeface="Times New Roman" pitchFamily="18" charset="0"/>
            </a:endParaRPr>
          </a:p>
          <a:p>
            <a:pPr algn="just"/>
            <a:r>
              <a:rPr lang="zh-TW" altLang="en-US" sz="2400" smtClean="0">
                <a:latin typeface="Times New Roman" pitchFamily="18" charset="0"/>
                <a:ea typeface="標楷體" pitchFamily="65" charset="-120"/>
                <a:cs typeface="Times New Roman" pitchFamily="18" charset="0"/>
              </a:rPr>
              <a:t>透過本網站之建置，希望可推廣相關研究成果之交流及促進夥伴學校之參與</a:t>
            </a:r>
            <a:r>
              <a:rPr lang="zh-TW" altLang="en-US" sz="2400" smtClean="0">
                <a:latin typeface="標楷體" pitchFamily="65" charset="-120"/>
                <a:ea typeface="標楷體" pitchFamily="65" charset="-120"/>
                <a:cs typeface="Times New Roman" pitchFamily="18" charset="0"/>
              </a:rPr>
              <a:t>。</a:t>
            </a:r>
            <a:endParaRPr lang="zh-TW" altLang="en-US" sz="2400" smtClean="0">
              <a:latin typeface="Times New Roman" pitchFamily="18" charset="0"/>
              <a:ea typeface="標楷體" pitchFamily="65" charset="-120"/>
              <a:cs typeface="Times New Roman" pitchFamily="18" charset="0"/>
            </a:endParaRPr>
          </a:p>
        </p:txBody>
      </p:sp>
      <p:sp>
        <p:nvSpPr>
          <p:cNvPr id="5" name="Rectangle 3"/>
          <p:cNvSpPr txBox="1">
            <a:spLocks noChangeArrowheads="1"/>
          </p:cNvSpPr>
          <p:nvPr/>
        </p:nvSpPr>
        <p:spPr>
          <a:xfrm>
            <a:off x="457200" y="3933825"/>
            <a:ext cx="8229600" cy="2192338"/>
          </a:xfrm>
          <a:prstGeom prst="rect">
            <a:avLst/>
          </a:prstGeom>
        </p:spPr>
        <p:txBody>
          <a:bodyPr>
            <a:normAutofit fontScale="85000" lnSpcReduction="20000"/>
          </a:bodyPr>
          <a:lstStyle/>
          <a:p>
            <a:pPr marL="342900" indent="-342900" algn="just" fontAlgn="auto">
              <a:spcBef>
                <a:spcPct val="20000"/>
              </a:spcBef>
              <a:spcAft>
                <a:spcPts val="0"/>
              </a:spcAft>
              <a:buFont typeface="Arial" pitchFamily="34" charset="0"/>
              <a:buNone/>
              <a:defRPr/>
            </a:pPr>
            <a:r>
              <a:rPr kumimoji="0" lang="zh-TW" altLang="en-US" sz="3300" b="1" dirty="0">
                <a:latin typeface="Times New Roman" pitchFamily="18" charset="0"/>
                <a:ea typeface="標楷體" pitchFamily="65" charset="-120"/>
                <a:cs typeface="Times New Roman" pitchFamily="18" charset="0"/>
              </a:rPr>
              <a:t>設計目標</a:t>
            </a:r>
            <a:endParaRPr kumimoji="0" lang="en-US" altLang="zh-TW" sz="3300" b="1" dirty="0">
              <a:latin typeface="Times New Roman" pitchFamily="18" charset="0"/>
              <a:ea typeface="標楷體" pitchFamily="65" charset="-120"/>
              <a:cs typeface="Times New Roman" pitchFamily="18" charset="0"/>
            </a:endParaRPr>
          </a:p>
          <a:p>
            <a:pPr marL="342900" indent="-342900" algn="just" fontAlgn="auto">
              <a:spcBef>
                <a:spcPct val="20000"/>
              </a:spcBef>
              <a:spcAft>
                <a:spcPts val="0"/>
              </a:spcAft>
              <a:buFont typeface="Arial" pitchFamily="34" charset="0"/>
              <a:buChar char="•"/>
              <a:defRPr/>
            </a:pPr>
            <a:r>
              <a:rPr kumimoji="0" lang="zh-TW" altLang="en-US" sz="3200" dirty="0">
                <a:latin typeface="標楷體" pitchFamily="65" charset="-120"/>
                <a:ea typeface="標楷體" pitchFamily="65" charset="-120"/>
              </a:rPr>
              <a:t>玄奘大學教師多元升等相關活動之對外宣導窗口。</a:t>
            </a:r>
          </a:p>
          <a:p>
            <a:pPr marL="342900" indent="-342900" algn="just" fontAlgn="auto">
              <a:spcBef>
                <a:spcPct val="20000"/>
              </a:spcBef>
              <a:spcAft>
                <a:spcPts val="0"/>
              </a:spcAft>
              <a:buFont typeface="Arial" pitchFamily="34" charset="0"/>
              <a:buChar char="•"/>
              <a:defRPr/>
            </a:pPr>
            <a:r>
              <a:rPr kumimoji="0" lang="zh-TW" altLang="en-US" sz="3200" dirty="0">
                <a:latin typeface="標楷體" pitchFamily="65" charset="-120"/>
                <a:ea typeface="標楷體" pitchFamily="65" charset="-120"/>
              </a:rPr>
              <a:t>玄奘大學教師多元升等相關研究計畫及推動成果。</a:t>
            </a:r>
          </a:p>
          <a:p>
            <a:pPr marL="342900" indent="-342900" algn="just" fontAlgn="auto">
              <a:spcBef>
                <a:spcPct val="20000"/>
              </a:spcBef>
              <a:spcAft>
                <a:spcPts val="0"/>
              </a:spcAft>
              <a:buFont typeface="Arial" pitchFamily="34" charset="0"/>
              <a:buChar char="•"/>
              <a:defRPr/>
            </a:pPr>
            <a:r>
              <a:rPr kumimoji="0" lang="zh-TW" altLang="en-US" sz="3200" dirty="0">
                <a:latin typeface="標楷體" pitchFamily="65" charset="-120"/>
                <a:ea typeface="標楷體" pitchFamily="65" charset="-120"/>
              </a:rPr>
              <a:t>全國各大專院校教師多元升等交流平臺。</a:t>
            </a:r>
          </a:p>
          <a:p>
            <a:pPr marL="342900" indent="-342900" algn="just" fontAlgn="auto">
              <a:spcBef>
                <a:spcPct val="20000"/>
              </a:spcBef>
              <a:spcAft>
                <a:spcPts val="0"/>
              </a:spcAft>
              <a:buFont typeface="Arial" pitchFamily="34" charset="0"/>
              <a:buChar char="•"/>
              <a:defRPr/>
            </a:pPr>
            <a:r>
              <a:rPr kumimoji="0" lang="zh-TW" altLang="en-US" sz="3200" dirty="0">
                <a:latin typeface="標楷體" pitchFamily="65" charset="-120"/>
                <a:ea typeface="標楷體" pitchFamily="65" charset="-120"/>
              </a:rPr>
              <a:t>促進全國各大專院校教師多元升等相關發展。</a:t>
            </a:r>
          </a:p>
          <a:p>
            <a:pPr marL="342900" indent="-342900" fontAlgn="auto">
              <a:spcBef>
                <a:spcPct val="20000"/>
              </a:spcBef>
              <a:spcAft>
                <a:spcPts val="0"/>
              </a:spcAft>
              <a:buFont typeface="Arial" pitchFamily="34" charset="0"/>
              <a:buChar char="•"/>
              <a:defRPr/>
            </a:pPr>
            <a:endParaRPr kumimoji="0" lang="zh-TW" altLang="en-US" sz="3200" dirty="0">
              <a:latin typeface="標楷體" pitchFamily="65" charset="-120"/>
              <a:ea typeface="標楷體" pitchFamily="65" charset="-120"/>
            </a:endParaRPr>
          </a:p>
          <a:p>
            <a:pPr marL="342900" indent="-342900" fontAlgn="auto">
              <a:spcBef>
                <a:spcPct val="20000"/>
              </a:spcBef>
              <a:spcAft>
                <a:spcPts val="0"/>
              </a:spcAft>
              <a:buFont typeface="Arial" pitchFamily="34" charset="0"/>
              <a:buChar char="•"/>
              <a:defRPr/>
            </a:pPr>
            <a:endParaRPr kumimoji="0" lang="en-US" altLang="zh-TW" sz="3200" dirty="0">
              <a:latin typeface="標楷體" pitchFamily="65" charset="-120"/>
              <a:ea typeface="標楷體" pitchFamily="65" charset="-120"/>
            </a:endParaRPr>
          </a:p>
        </p:txBody>
      </p:sp>
      <p:sp>
        <p:nvSpPr>
          <p:cNvPr id="6" name="Rectangle 2"/>
          <p:cNvSpPr txBox="1">
            <a:spLocks noChangeArrowheads="1"/>
          </p:cNvSpPr>
          <p:nvPr/>
        </p:nvSpPr>
        <p:spPr>
          <a:xfrm>
            <a:off x="457200" y="47667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kumimoji="0" lang="zh-TW" altLang="en-US" sz="3200" b="1" dirty="0" smtClean="0">
                <a:latin typeface="標楷體" pitchFamily="65" charset="-120"/>
                <a:ea typeface="標楷體" pitchFamily="65" charset="-120"/>
                <a:cs typeface="Times New Roman" pitchFamily="18" charset="0"/>
              </a:rPr>
              <a:t>建立多元升等網路平台</a:t>
            </a:r>
            <a:endParaRPr kumimoji="0" lang="zh-TW" altLang="en-US" sz="3200" b="1" dirty="0" smtClean="0">
              <a:latin typeface="Times New Roman" pitchFamily="18" charset="0"/>
              <a:ea typeface="標楷體" pitchFamily="65" charset="-12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6C85F6ED-DD32-4D63-99B7-E23212DDDB02}" type="slidenum">
              <a:rPr lang="zh-TW" altLang="en-US" smtClean="0"/>
              <a:pPr>
                <a:defRPr/>
              </a:pPr>
              <a:t>85</a:t>
            </a:fld>
            <a:endParaRPr lang="zh-TW" altLang="en-US"/>
          </a:p>
        </p:txBody>
      </p:sp>
      <p:pic>
        <p:nvPicPr>
          <p:cNvPr id="6349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648" y="1772816"/>
            <a:ext cx="9024937" cy="43204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2"/>
          <p:cNvSpPr txBox="1">
            <a:spLocks noChangeArrowheads="1"/>
          </p:cNvSpPr>
          <p:nvPr/>
        </p:nvSpPr>
        <p:spPr>
          <a:xfrm>
            <a:off x="457200" y="476672"/>
            <a:ext cx="8229600" cy="10081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kumimoji="0" lang="zh-TW" altLang="en-US" sz="3200" b="1" dirty="0" smtClean="0">
                <a:solidFill>
                  <a:srgbClr val="FF0000"/>
                </a:solidFill>
                <a:latin typeface="標楷體" pitchFamily="65" charset="-120"/>
                <a:ea typeface="標楷體" pitchFamily="65" charset="-120"/>
                <a:cs typeface="Times New Roman" pitchFamily="18" charset="0"/>
              </a:rPr>
              <a:t>歡迎蒞臨多元升等網路平台</a:t>
            </a:r>
            <a:endParaRPr kumimoji="0" lang="zh-TW" altLang="en-US" sz="3200" b="1" dirty="0" smtClean="0">
              <a:solidFill>
                <a:srgbClr val="FF0000"/>
              </a:solidFill>
              <a:latin typeface="Times New Roman" pitchFamily="18" charset="0"/>
              <a:ea typeface="標楷體" pitchFamily="65" charset="-120"/>
              <a:cs typeface="Times New Roman" pitchFamily="18" charset="0"/>
            </a:endParaRPr>
          </a:p>
        </p:txBody>
      </p:sp>
    </p:spTree>
    <p:extLst>
      <p:ext uri="{BB962C8B-B14F-4D97-AF65-F5344CB8AC3E}">
        <p14:creationId xmlns:p14="http://schemas.microsoft.com/office/powerpoint/2010/main" xmlns="" val="5657228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txBox="1">
            <a:spLocks/>
          </p:cNvSpPr>
          <p:nvPr/>
        </p:nvSpPr>
        <p:spPr>
          <a:xfrm>
            <a:off x="457200" y="1124744"/>
            <a:ext cx="8229600" cy="519985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pPr>
            <a:r>
              <a:rPr kumimoji="0" lang="zh-TW" altLang="en-US" sz="2800" b="1" dirty="0" smtClean="0">
                <a:solidFill>
                  <a:srgbClr val="C00000"/>
                </a:solidFill>
                <a:latin typeface="微軟正黑體" panose="020B0604030504040204" pitchFamily="34" charset="-120"/>
                <a:ea typeface="微軟正黑體" panose="020B0604030504040204" pitchFamily="34" charset="-120"/>
              </a:rPr>
              <a:t>玄奘大學第一期計畫執行情形  恭請  指教</a:t>
            </a:r>
            <a:endParaRPr kumimoji="0" lang="en-US" altLang="zh-TW" sz="2800" b="1" dirty="0" smtClean="0">
              <a:solidFill>
                <a:srgbClr val="C00000"/>
              </a:solidFill>
              <a:latin typeface="微軟正黑體" panose="020B0604030504040204" pitchFamily="34" charset="-120"/>
              <a:ea typeface="微軟正黑體" panose="020B0604030504040204" pitchFamily="34" charset="-120"/>
            </a:endParaRPr>
          </a:p>
          <a:p>
            <a:pPr fontAlgn="auto">
              <a:spcAft>
                <a:spcPts val="0"/>
              </a:spcAft>
            </a:pPr>
            <a:endParaRPr kumimoji="0" lang="en-US" altLang="zh-TW" sz="6000" b="1" dirty="0" smtClean="0">
              <a:solidFill>
                <a:srgbClr val="C00000"/>
              </a:solidFill>
              <a:latin typeface="微軟正黑體" panose="020B0604030504040204" pitchFamily="34" charset="-120"/>
              <a:ea typeface="微軟正黑體" panose="020B0604030504040204" pitchFamily="34" charset="-120"/>
            </a:endParaRPr>
          </a:p>
          <a:p>
            <a:pPr fontAlgn="auto">
              <a:spcAft>
                <a:spcPts val="0"/>
              </a:spcAft>
            </a:pPr>
            <a:r>
              <a:rPr kumimoji="0" lang="zh-TW" altLang="en-US" sz="6000" b="1" dirty="0" smtClean="0">
                <a:solidFill>
                  <a:srgbClr val="C00000"/>
                </a:solidFill>
                <a:latin typeface="微軟正黑體" panose="020B0604030504040204" pitchFamily="34" charset="-120"/>
                <a:ea typeface="微軟正黑體" panose="020B0604030504040204" pitchFamily="34" charset="-120"/>
              </a:rPr>
              <a:t>謝   謝</a:t>
            </a:r>
            <a:endParaRPr kumimoji="0" lang="en-US" altLang="zh-TW" sz="6000" b="1" dirty="0" smtClean="0">
              <a:solidFill>
                <a:srgbClr val="C00000"/>
              </a:solidFill>
              <a:latin typeface="微軟正黑體" panose="020B0604030504040204" pitchFamily="34" charset="-120"/>
              <a:ea typeface="微軟正黑體" panose="020B0604030504040204" pitchFamily="34" charset="-120"/>
            </a:endParaRPr>
          </a:p>
          <a:p>
            <a:pPr fontAlgn="auto">
              <a:spcAft>
                <a:spcPts val="0"/>
              </a:spcAft>
            </a:pPr>
            <a:endParaRPr kumimoji="0" lang="en-US" altLang="zh-TW" sz="4000" b="1" dirty="0">
              <a:solidFill>
                <a:srgbClr val="C00000"/>
              </a:solidFill>
              <a:latin typeface="微軟正黑體" panose="020B0604030504040204" pitchFamily="34" charset="-120"/>
              <a:ea typeface="微軟正黑體" panose="020B0604030504040204" pitchFamily="34" charset="-120"/>
            </a:endParaRPr>
          </a:p>
          <a:p>
            <a:pPr fontAlgn="auto">
              <a:spcAft>
                <a:spcPts val="0"/>
              </a:spcAft>
            </a:pPr>
            <a:r>
              <a:rPr kumimoji="0" lang="zh-TW" altLang="en-US" sz="4000" dirty="0" smtClean="0">
                <a:solidFill>
                  <a:srgbClr val="7030A0"/>
                </a:solidFill>
                <a:latin typeface="微軟正黑體" panose="020B0604030504040204" pitchFamily="34" charset="-120"/>
                <a:ea typeface="微軟正黑體" panose="020B0604030504040204" pitchFamily="34" charset="-120"/>
              </a:rPr>
              <a:t>歡迎各位先進有空來訪</a:t>
            </a:r>
            <a:endParaRPr kumimoji="0" lang="en-US" altLang="zh-TW" sz="4000" dirty="0" smtClean="0">
              <a:solidFill>
                <a:srgbClr val="7030A0"/>
              </a:solidFill>
              <a:latin typeface="微軟正黑體" panose="020B0604030504040204" pitchFamily="34" charset="-120"/>
              <a:ea typeface="微軟正黑體" panose="020B0604030504040204" pitchFamily="34" charset="-120"/>
            </a:endParaRPr>
          </a:p>
          <a:p>
            <a:pPr fontAlgn="auto">
              <a:spcAft>
                <a:spcPts val="0"/>
              </a:spcAft>
            </a:pPr>
            <a:r>
              <a:rPr kumimoji="0" lang="zh-TW" altLang="en-US" sz="2800" dirty="0" smtClean="0">
                <a:solidFill>
                  <a:srgbClr val="7030A0"/>
                </a:solidFill>
                <a:latin typeface="微軟正黑體" panose="020B0604030504040204" pitchFamily="34" charset="-120"/>
                <a:ea typeface="微軟正黑體" panose="020B0604030504040204" pitchFamily="34" charset="-120"/>
              </a:rPr>
              <a:t>謹轉達</a:t>
            </a:r>
            <a:r>
              <a:rPr kumimoji="0" lang="en-US" altLang="zh-TW" sz="2800" dirty="0" smtClean="0">
                <a:solidFill>
                  <a:srgbClr val="7030A0"/>
                </a:solidFill>
                <a:latin typeface="微軟正黑體" panose="020B0604030504040204" pitchFamily="34" charset="-120"/>
                <a:ea typeface="微軟正黑體" panose="020B0604030504040204" pitchFamily="34" charset="-120"/>
              </a:rPr>
              <a:t>/</a:t>
            </a:r>
            <a:r>
              <a:rPr kumimoji="0" lang="zh-TW" altLang="en-US" sz="2800" dirty="0" smtClean="0">
                <a:solidFill>
                  <a:srgbClr val="7030A0"/>
                </a:solidFill>
                <a:latin typeface="微軟正黑體" panose="020B0604030504040204" pitchFamily="34" charset="-120"/>
                <a:ea typeface="微軟正黑體" panose="020B0604030504040204" pitchFamily="34" charset="-120"/>
              </a:rPr>
              <a:t>代表</a:t>
            </a:r>
            <a:r>
              <a:rPr kumimoji="0" lang="zh-TW" altLang="en-US" sz="2800" b="1" dirty="0" smtClean="0">
                <a:solidFill>
                  <a:srgbClr val="7030A0"/>
                </a:solidFill>
                <a:latin typeface="微軟正黑體" panose="020B0604030504040204" pitchFamily="34" charset="-120"/>
                <a:ea typeface="微軟正黑體" panose="020B0604030504040204" pitchFamily="34" charset="-120"/>
              </a:rPr>
              <a:t>劉</a:t>
            </a:r>
            <a:r>
              <a:rPr kumimoji="0" lang="zh-TW" altLang="en-US" sz="2800" b="1" dirty="0">
                <a:solidFill>
                  <a:srgbClr val="7030A0"/>
                </a:solidFill>
                <a:latin typeface="微軟正黑體" panose="020B0604030504040204" pitchFamily="34" charset="-120"/>
                <a:ea typeface="微軟正黑體" panose="020B0604030504040204" pitchFamily="34" charset="-120"/>
              </a:rPr>
              <a:t>得任校長</a:t>
            </a:r>
            <a:r>
              <a:rPr kumimoji="0" lang="zh-TW" altLang="en-US" sz="2800" dirty="0">
                <a:solidFill>
                  <a:srgbClr val="7030A0"/>
                </a:solidFill>
                <a:latin typeface="微軟正黑體" panose="020B0604030504040204" pitchFamily="34" charset="-120"/>
                <a:ea typeface="微軟正黑體" panose="020B0604030504040204" pitchFamily="34" charset="-120"/>
              </a:rPr>
              <a:t>  </a:t>
            </a:r>
            <a:r>
              <a:rPr kumimoji="0" lang="zh-TW" altLang="en-US" sz="2800" dirty="0" smtClean="0">
                <a:solidFill>
                  <a:srgbClr val="7030A0"/>
                </a:solidFill>
                <a:latin typeface="微軟正黑體" panose="020B0604030504040204" pitchFamily="34" charset="-120"/>
                <a:ea typeface="微軟正黑體" panose="020B0604030504040204" pitchFamily="34" charset="-120"/>
              </a:rPr>
              <a:t>敬邀</a:t>
            </a:r>
            <a:r>
              <a:rPr kumimoji="0" lang="zh-TW" altLang="en-US" sz="4000" dirty="0" smtClean="0">
                <a:solidFill>
                  <a:srgbClr val="7030A0"/>
                </a:solidFill>
                <a:latin typeface="微軟正黑體" panose="020B0604030504040204" pitchFamily="34" charset="-120"/>
                <a:ea typeface="微軟正黑體" panose="020B0604030504040204" pitchFamily="34" charset="-120"/>
              </a:rPr>
              <a:t> </a:t>
            </a:r>
            <a:endParaRPr kumimoji="0" lang="zh-TW" altLang="en-US" sz="4000" dirty="0">
              <a:solidFill>
                <a:srgbClr val="7030A0"/>
              </a:solidFill>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pPr>
              <a:defRPr/>
            </a:pPr>
            <a:fld id="{F4E57BBC-9003-4519-8174-1434CED4F41A}" type="slidenum">
              <a:rPr lang="zh-TW" altLang="en-US" smtClean="0"/>
              <a:pPr>
                <a:defRPr/>
              </a:pPr>
              <a:t>86</a:t>
            </a:fld>
            <a:endParaRPr lang="zh-TW" altLang="en-US"/>
          </a:p>
        </p:txBody>
      </p:sp>
    </p:spTree>
    <p:extLst>
      <p:ext uri="{BB962C8B-B14F-4D97-AF65-F5344CB8AC3E}">
        <p14:creationId xmlns:p14="http://schemas.microsoft.com/office/powerpoint/2010/main" xmlns="" val="321332298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988841"/>
            <a:ext cx="8229600" cy="2736304"/>
          </a:xfrm>
        </p:spPr>
        <p:txBody>
          <a:bodyPr>
            <a:normAutofit/>
          </a:bodyPr>
          <a:lstStyle/>
          <a:p>
            <a:pPr marL="0" indent="0" algn="ctr">
              <a:buNone/>
            </a:pPr>
            <a:r>
              <a:rPr lang="zh-TW" altLang="en-US" sz="5400" b="1" dirty="0" smtClean="0">
                <a:solidFill>
                  <a:srgbClr val="7030A0"/>
                </a:solidFill>
              </a:rPr>
              <a:t>附錄</a:t>
            </a:r>
            <a:endParaRPr lang="zh-TW" altLang="en-US" sz="5400" b="1" dirty="0">
              <a:solidFill>
                <a:srgbClr val="7030A0"/>
              </a:solidFill>
            </a:endParaRPr>
          </a:p>
        </p:txBody>
      </p:sp>
      <p:sp>
        <p:nvSpPr>
          <p:cNvPr id="4" name="投影片編號版面配置區 3"/>
          <p:cNvSpPr>
            <a:spLocks noGrp="1"/>
          </p:cNvSpPr>
          <p:nvPr>
            <p:ph type="sldNum" sz="quarter" idx="12"/>
          </p:nvPr>
        </p:nvSpPr>
        <p:spPr/>
        <p:txBody>
          <a:bodyPr/>
          <a:lstStyle/>
          <a:p>
            <a:pPr>
              <a:defRPr/>
            </a:pPr>
            <a:fld id="{6C85F6ED-DD32-4D63-99B7-E23212DDDB02}" type="slidenum">
              <a:rPr lang="zh-TW" altLang="en-US" smtClean="0"/>
              <a:pPr>
                <a:defRPr/>
              </a:pPr>
              <a:t>87</a:t>
            </a:fld>
            <a:endParaRPr lang="zh-TW" altLang="en-US"/>
          </a:p>
        </p:txBody>
      </p:sp>
    </p:spTree>
    <p:extLst>
      <p:ext uri="{BB962C8B-B14F-4D97-AF65-F5344CB8AC3E}">
        <p14:creationId xmlns:p14="http://schemas.microsoft.com/office/powerpoint/2010/main" xmlns="" val="15624143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6C85F6ED-DD32-4D63-99B7-E23212DDDB02}" type="slidenum">
              <a:rPr lang="zh-TW" altLang="en-US" smtClean="0"/>
              <a:pPr>
                <a:defRPr/>
              </a:pPr>
              <a:t>88</a:t>
            </a:fld>
            <a:endParaRPr lang="zh-TW" altLang="en-US"/>
          </a:p>
        </p:txBody>
      </p:sp>
      <p:pic>
        <p:nvPicPr>
          <p:cNvPr id="614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3" y="908720"/>
            <a:ext cx="8280920" cy="50405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8957483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6C85F6ED-DD32-4D63-99B7-E23212DDDB02}" type="slidenum">
              <a:rPr lang="zh-TW" altLang="en-US" smtClean="0"/>
              <a:pPr>
                <a:defRPr/>
              </a:pPr>
              <a:t>89</a:t>
            </a:fld>
            <a:endParaRPr lang="zh-TW" altLang="en-US"/>
          </a:p>
        </p:txBody>
      </p:sp>
      <p:pic>
        <p:nvPicPr>
          <p:cNvPr id="624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908721"/>
            <a:ext cx="8208911" cy="5184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682332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txBox="1">
            <a:spLocks/>
          </p:cNvSpPr>
          <p:nvPr/>
        </p:nvSpPr>
        <p:spPr>
          <a:xfrm>
            <a:off x="467544" y="908720"/>
            <a:ext cx="8229600"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kumimoji="0" lang="zh-TW" altLang="en-US" sz="4000" b="1" dirty="0" smtClean="0">
                <a:solidFill>
                  <a:srgbClr val="C00000"/>
                </a:solidFill>
                <a:latin typeface="微軟正黑體" panose="020B0604030504040204" pitchFamily="34" charset="-120"/>
                <a:ea typeface="微軟正黑體" panose="020B0604030504040204" pitchFamily="34" charset="-120"/>
              </a:rPr>
              <a:t>教師專業分流預估比率</a:t>
            </a:r>
            <a:endParaRPr kumimoji="0" lang="zh-TW" altLang="en-US" sz="4000" b="1"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p:cNvSpPr txBox="1">
            <a:spLocks/>
          </p:cNvSpPr>
          <p:nvPr/>
        </p:nvSpPr>
        <p:spPr>
          <a:xfrm>
            <a:off x="457200" y="2132856"/>
            <a:ext cx="8229600" cy="3527742"/>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685800" indent="-685800" algn="l" fontAlgn="auto">
              <a:spcAft>
                <a:spcPts val="0"/>
              </a:spcAft>
              <a:buSzPct val="100000"/>
              <a:buFont typeface="Wingdings" panose="05000000000000000000" pitchFamily="2" charset="2"/>
              <a:buChar char="l"/>
            </a:pPr>
            <a:r>
              <a:rPr kumimoji="0" lang="zh-TW" altLang="en-US" sz="4800" b="1" dirty="0" smtClean="0">
                <a:solidFill>
                  <a:schemeClr val="tx1"/>
                </a:solidFill>
              </a:rPr>
              <a:t>原創著作</a:t>
            </a:r>
            <a:endParaRPr kumimoji="0" lang="en-US" altLang="zh-TW" sz="4800" b="1" dirty="0" smtClean="0">
              <a:solidFill>
                <a:schemeClr val="tx1"/>
              </a:solidFill>
              <a:latin typeface="新細明體"/>
              <a:ea typeface="新細明體"/>
            </a:endParaRPr>
          </a:p>
          <a:p>
            <a:pPr marL="990600" indent="-549275" algn="l" fontAlgn="auto">
              <a:spcAft>
                <a:spcPts val="0"/>
              </a:spcAft>
              <a:buSzPct val="80000"/>
              <a:buFont typeface="Wingdings" pitchFamily="2" charset="2"/>
              <a:buChar char="u"/>
            </a:pPr>
            <a:r>
              <a:rPr kumimoji="0" lang="zh-TW" altLang="en-US" sz="4000" b="1" dirty="0" smtClean="0">
                <a:solidFill>
                  <a:schemeClr val="tx1"/>
                </a:solidFill>
                <a:latin typeface="標楷體" pitchFamily="65" charset="-120"/>
                <a:ea typeface="標楷體" pitchFamily="65" charset="-120"/>
              </a:rPr>
              <a:t>學理專業研究   </a:t>
            </a:r>
            <a:r>
              <a:rPr kumimoji="0" lang="en-US" altLang="zh-TW" sz="4000" b="1" dirty="0" smtClean="0">
                <a:solidFill>
                  <a:schemeClr val="tx1"/>
                </a:solidFill>
                <a:latin typeface="標楷體" pitchFamily="65" charset="-120"/>
                <a:ea typeface="標楷體" pitchFamily="65" charset="-120"/>
              </a:rPr>
              <a:t>50</a:t>
            </a:r>
            <a:r>
              <a:rPr kumimoji="0" lang="en-US" altLang="zh-TW" sz="4000" b="1" dirty="0" smtClean="0">
                <a:solidFill>
                  <a:schemeClr val="tx1"/>
                </a:solidFill>
                <a:latin typeface="新細明體"/>
                <a:ea typeface="新細明體"/>
              </a:rPr>
              <a:t>±</a:t>
            </a:r>
            <a:r>
              <a:rPr kumimoji="0" lang="en-US" altLang="zh-TW" sz="4000" b="1" dirty="0" smtClean="0">
                <a:solidFill>
                  <a:schemeClr val="tx1"/>
                </a:solidFill>
                <a:latin typeface="標楷體" pitchFamily="65" charset="-120"/>
                <a:ea typeface="標楷體" pitchFamily="65" charset="-120"/>
              </a:rPr>
              <a:t>5%</a:t>
            </a:r>
            <a:r>
              <a:rPr kumimoji="0" lang="zh-TW" altLang="en-US" sz="4000" b="1" dirty="0" smtClean="0">
                <a:solidFill>
                  <a:schemeClr val="tx1"/>
                </a:solidFill>
                <a:latin typeface="標楷體" pitchFamily="65" charset="-120"/>
                <a:ea typeface="標楷體" pitchFamily="65" charset="-120"/>
              </a:rPr>
              <a:t>    </a:t>
            </a:r>
            <a:r>
              <a:rPr kumimoji="0" lang="en-US" altLang="zh-TW" sz="4000" b="1" dirty="0" smtClean="0">
                <a:solidFill>
                  <a:schemeClr val="tx1"/>
                </a:solidFill>
                <a:latin typeface="標楷體" pitchFamily="65" charset="-120"/>
                <a:ea typeface="標楷體" pitchFamily="65" charset="-120"/>
              </a:rPr>
              <a:t>A</a:t>
            </a:r>
          </a:p>
          <a:p>
            <a:pPr marL="993775" indent="-552450" algn="l" fontAlgn="auto">
              <a:spcAft>
                <a:spcPts val="0"/>
              </a:spcAft>
              <a:buSzPct val="80000"/>
              <a:buFont typeface="Wingdings" panose="05000000000000000000" pitchFamily="2" charset="2"/>
              <a:buChar char="u"/>
            </a:pPr>
            <a:r>
              <a:rPr kumimoji="0" lang="zh-TW" altLang="en-US" sz="4000" b="1" dirty="0" smtClean="0">
                <a:solidFill>
                  <a:schemeClr val="tx1"/>
                </a:solidFill>
                <a:latin typeface="標楷體" pitchFamily="65" charset="-120"/>
                <a:ea typeface="標楷體" pitchFamily="65" charset="-120"/>
              </a:rPr>
              <a:t>教學</a:t>
            </a:r>
            <a:r>
              <a:rPr kumimoji="0" lang="zh-TW" altLang="en-US" sz="4000" b="1" dirty="0">
                <a:solidFill>
                  <a:schemeClr val="tx1"/>
                </a:solidFill>
                <a:latin typeface="標楷體" pitchFamily="65" charset="-120"/>
                <a:ea typeface="標楷體" pitchFamily="65" charset="-120"/>
              </a:rPr>
              <a:t>實務研究   </a:t>
            </a:r>
            <a:r>
              <a:rPr kumimoji="0" lang="en-US" altLang="zh-TW" sz="4000" b="1" dirty="0">
                <a:solidFill>
                  <a:schemeClr val="tx1"/>
                </a:solidFill>
                <a:latin typeface="標楷體" pitchFamily="65" charset="-120"/>
                <a:ea typeface="標楷體" pitchFamily="65" charset="-120"/>
              </a:rPr>
              <a:t>20±5%    B</a:t>
            </a:r>
          </a:p>
          <a:p>
            <a:pPr marL="685800" indent="-685800" algn="l" fontAlgn="auto">
              <a:spcAft>
                <a:spcPts val="0"/>
              </a:spcAft>
              <a:buSzPct val="100000"/>
              <a:buFont typeface="Wingdings" panose="05000000000000000000" pitchFamily="2" charset="2"/>
              <a:buChar char="l"/>
            </a:pPr>
            <a:r>
              <a:rPr kumimoji="0" lang="zh-TW" altLang="en-US" sz="4800" b="1" dirty="0">
                <a:solidFill>
                  <a:schemeClr val="tx1"/>
                </a:solidFill>
                <a:latin typeface="+mn-ea"/>
              </a:rPr>
              <a:t>藝術展演         </a:t>
            </a:r>
            <a:r>
              <a:rPr kumimoji="0" lang="zh-TW" altLang="en-US" sz="4800" b="1" dirty="0" smtClean="0">
                <a:solidFill>
                  <a:schemeClr val="tx1"/>
                </a:solidFill>
                <a:latin typeface="+mn-ea"/>
              </a:rPr>
              <a:t>  </a:t>
            </a:r>
            <a:r>
              <a:rPr kumimoji="0" lang="en-US" altLang="zh-TW" sz="4000" b="1" dirty="0" smtClean="0">
                <a:solidFill>
                  <a:schemeClr val="tx1"/>
                </a:solidFill>
                <a:latin typeface="+mn-ea"/>
              </a:rPr>
              <a:t>20</a:t>
            </a:r>
            <a:r>
              <a:rPr kumimoji="0" lang="en-US" altLang="zh-TW" sz="4000" b="1" dirty="0" smtClean="0">
                <a:solidFill>
                  <a:schemeClr val="tx1"/>
                </a:solidFill>
                <a:latin typeface="新細明體"/>
              </a:rPr>
              <a:t>±</a:t>
            </a:r>
            <a:r>
              <a:rPr kumimoji="0" lang="en-US" altLang="zh-TW" sz="4000" b="1" dirty="0" smtClean="0">
                <a:solidFill>
                  <a:schemeClr val="tx1"/>
                </a:solidFill>
                <a:latin typeface="標楷體" pitchFamily="65" charset="-120"/>
                <a:ea typeface="標楷體" pitchFamily="65" charset="-120"/>
              </a:rPr>
              <a:t>5%    C</a:t>
            </a:r>
            <a:endParaRPr kumimoji="0" lang="zh-TW" altLang="en-US" sz="4000" b="1" dirty="0">
              <a:solidFill>
                <a:schemeClr val="tx1"/>
              </a:solidFill>
              <a:latin typeface="+mn-ea"/>
            </a:endParaRPr>
          </a:p>
          <a:p>
            <a:pPr marL="685800" indent="-685800" algn="l" fontAlgn="auto">
              <a:spcAft>
                <a:spcPts val="0"/>
              </a:spcAft>
              <a:buSzPct val="100000"/>
              <a:buFont typeface="Wingdings" panose="05000000000000000000" pitchFamily="2" charset="2"/>
              <a:buChar char="l"/>
            </a:pPr>
            <a:r>
              <a:rPr kumimoji="0" lang="zh-TW" altLang="en-US" sz="4800" b="1" dirty="0" smtClean="0">
                <a:solidFill>
                  <a:schemeClr val="tx1"/>
                </a:solidFill>
                <a:latin typeface="+mn-ea"/>
              </a:rPr>
              <a:t>技術成就</a:t>
            </a:r>
            <a:r>
              <a:rPr kumimoji="0" lang="zh-TW" altLang="en-US" sz="4800" dirty="0" smtClean="0">
                <a:solidFill>
                  <a:schemeClr val="tx1"/>
                </a:solidFill>
                <a:latin typeface="+mn-ea"/>
              </a:rPr>
              <a:t>           </a:t>
            </a:r>
            <a:r>
              <a:rPr kumimoji="0" lang="en-US" altLang="zh-TW" sz="4000" b="1" dirty="0">
                <a:solidFill>
                  <a:schemeClr val="tx1"/>
                </a:solidFill>
                <a:latin typeface="+mn-ea"/>
              </a:rPr>
              <a:t>7</a:t>
            </a:r>
            <a:r>
              <a:rPr kumimoji="0" lang="en-US" altLang="zh-TW" sz="4000" b="1" dirty="0" smtClean="0">
                <a:solidFill>
                  <a:schemeClr val="tx1"/>
                </a:solidFill>
                <a:latin typeface="+mn-ea"/>
              </a:rPr>
              <a:t>±3%         D</a:t>
            </a:r>
            <a:endParaRPr kumimoji="0" lang="en-US" altLang="zh-TW" sz="4000" b="1" dirty="0">
              <a:solidFill>
                <a:schemeClr val="tx1"/>
              </a:solidFill>
              <a:latin typeface="+mn-ea"/>
            </a:endParaRPr>
          </a:p>
          <a:p>
            <a:pPr algn="l" fontAlgn="auto">
              <a:spcAft>
                <a:spcPts val="0"/>
              </a:spcAft>
              <a:buSzPct val="100000"/>
            </a:pPr>
            <a:r>
              <a:rPr kumimoji="0" lang="zh-TW" altLang="en-US" sz="4000" b="1" dirty="0">
                <a:solidFill>
                  <a:schemeClr val="tx1"/>
                </a:solidFill>
                <a:latin typeface="標楷體" pitchFamily="65" charset="-120"/>
                <a:ea typeface="標楷體" pitchFamily="65" charset="-120"/>
              </a:rPr>
              <a:t>專業</a:t>
            </a:r>
            <a:r>
              <a:rPr kumimoji="0" lang="zh-TW" altLang="en-US" sz="4000" b="1" dirty="0" smtClean="0">
                <a:solidFill>
                  <a:schemeClr val="tx1"/>
                </a:solidFill>
                <a:latin typeface="標楷體" pitchFamily="65" charset="-120"/>
                <a:ea typeface="標楷體" pitchFamily="65" charset="-120"/>
              </a:rPr>
              <a:t>技術人員融入 </a:t>
            </a:r>
            <a:r>
              <a:rPr kumimoji="0" lang="en-US" altLang="zh-TW" sz="4000" b="1" dirty="0" smtClean="0">
                <a:solidFill>
                  <a:schemeClr val="tx1"/>
                </a:solidFill>
                <a:latin typeface="標楷體" pitchFamily="65" charset="-120"/>
                <a:ea typeface="標楷體" pitchFamily="65" charset="-120"/>
              </a:rPr>
              <a:t>C D </a:t>
            </a:r>
            <a:r>
              <a:rPr kumimoji="0" lang="zh-TW" altLang="en-US" sz="4000" b="1" dirty="0" smtClean="0">
                <a:solidFill>
                  <a:schemeClr val="tx1"/>
                </a:solidFill>
                <a:latin typeface="標楷體" pitchFamily="65" charset="-120"/>
                <a:ea typeface="標楷體" pitchFamily="65" charset="-120"/>
              </a:rPr>
              <a:t>為主 </a:t>
            </a:r>
            <a:r>
              <a:rPr kumimoji="0" lang="en-US" altLang="zh-TW" sz="4000" b="1" dirty="0" smtClean="0">
                <a:solidFill>
                  <a:schemeClr val="tx1"/>
                </a:solidFill>
                <a:latin typeface="標楷體" pitchFamily="65" charset="-120"/>
                <a:ea typeface="標楷體" pitchFamily="65" charset="-120"/>
              </a:rPr>
              <a:t>B</a:t>
            </a:r>
            <a:r>
              <a:rPr kumimoji="0" lang="zh-TW" altLang="en-US" sz="4000" b="1" dirty="0" smtClean="0">
                <a:solidFill>
                  <a:schemeClr val="tx1"/>
                </a:solidFill>
                <a:latin typeface="標楷體" pitchFamily="65" charset="-120"/>
                <a:ea typeface="標楷體" pitchFamily="65" charset="-120"/>
              </a:rPr>
              <a:t>為輔</a:t>
            </a:r>
            <a:endParaRPr kumimoji="0" lang="en-US" altLang="zh-TW" sz="4000" b="1" dirty="0" smtClean="0">
              <a:solidFill>
                <a:schemeClr val="tx1"/>
              </a:solidFill>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pPr>
              <a:defRPr/>
            </a:pPr>
            <a:fld id="{F4E57BBC-9003-4519-8174-1434CED4F41A}" type="slidenum">
              <a:rPr lang="zh-TW" altLang="en-US" smtClean="0"/>
              <a:pPr>
                <a:defRPr/>
              </a:pPr>
              <a:t>9</a:t>
            </a:fld>
            <a:endParaRPr lang="zh-TW" altLang="en-US"/>
          </a:p>
        </p:txBody>
      </p:sp>
    </p:spTree>
    <p:extLst>
      <p:ext uri="{BB962C8B-B14F-4D97-AF65-F5344CB8AC3E}">
        <p14:creationId xmlns:p14="http://schemas.microsoft.com/office/powerpoint/2010/main" xmlns="" val="124699630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6C85F6ED-DD32-4D63-99B7-E23212DDDB02}" type="slidenum">
              <a:rPr lang="zh-TW" altLang="en-US" smtClean="0"/>
              <a:pPr>
                <a:defRPr/>
              </a:pPr>
              <a:t>90</a:t>
            </a:fld>
            <a:endParaRPr lang="zh-TW" altLang="en-US"/>
          </a:p>
        </p:txBody>
      </p:sp>
      <p:pic>
        <p:nvPicPr>
          <p:cNvPr id="5734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5788" y="657225"/>
            <a:ext cx="7972425" cy="5543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3680372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6C85F6ED-DD32-4D63-99B7-E23212DDDB02}" type="slidenum">
              <a:rPr lang="zh-TW" altLang="en-US" smtClean="0"/>
              <a:pPr>
                <a:defRPr/>
              </a:pPr>
              <a:t>91</a:t>
            </a:fld>
            <a:endParaRPr lang="zh-TW" altLang="en-US"/>
          </a:p>
        </p:txBody>
      </p:sp>
      <p:pic>
        <p:nvPicPr>
          <p:cNvPr id="5837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5788" y="548680"/>
            <a:ext cx="8162676" cy="5437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9677973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6C85F6ED-DD32-4D63-99B7-E23212DDDB02}" type="slidenum">
              <a:rPr lang="zh-TW" altLang="en-US" smtClean="0"/>
              <a:pPr>
                <a:defRPr/>
              </a:pPr>
              <a:t>92</a:t>
            </a:fld>
            <a:endParaRPr lang="zh-TW" altLang="en-US"/>
          </a:p>
        </p:txBody>
      </p:sp>
      <p:pic>
        <p:nvPicPr>
          <p:cNvPr id="593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908720"/>
            <a:ext cx="8267700" cy="529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5619249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6C85F6ED-DD32-4D63-99B7-E23212DDDB02}" type="slidenum">
              <a:rPr lang="zh-TW" altLang="en-US" smtClean="0"/>
              <a:pPr>
                <a:defRPr/>
              </a:pPr>
              <a:t>93</a:t>
            </a:fld>
            <a:endParaRPr lang="zh-TW" altLang="en-US"/>
          </a:p>
        </p:txBody>
      </p:sp>
      <p:pic>
        <p:nvPicPr>
          <p:cNvPr id="60421"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8150" y="547688"/>
            <a:ext cx="8267700" cy="5762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212665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a:defRPr/>
            </a:pPr>
            <a:fld id="{6C85F6ED-DD32-4D63-99B7-E23212DDDB02}" type="slidenum">
              <a:rPr lang="zh-TW" altLang="en-US" smtClean="0"/>
              <a:pPr>
                <a:defRPr/>
              </a:pPr>
              <a:t>94</a:t>
            </a:fld>
            <a:endParaRPr lang="zh-TW" altLang="en-US"/>
          </a:p>
        </p:txBody>
      </p:sp>
      <p:pic>
        <p:nvPicPr>
          <p:cNvPr id="6" name="圖片 3" descr="IMG_2073綜合座談"/>
          <p:cNvPicPr>
            <a:picLocks noGrp="1" noChangeAspect="1"/>
          </p:cNvPicPr>
          <p:nvPr isPhoto="1">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2996952"/>
            <a:ext cx="4248472" cy="2880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文字方塊 13"/>
          <p:cNvSpPr txBox="1">
            <a:spLocks noChangeArrowheads="1"/>
          </p:cNvSpPr>
          <p:nvPr/>
        </p:nvSpPr>
        <p:spPr bwMode="auto">
          <a:xfrm>
            <a:off x="539552" y="2015594"/>
            <a:ext cx="331236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新細明體" charset="-120"/>
              </a:defRPr>
            </a:lvl1pPr>
            <a:lvl2pPr marL="742950" indent="-285750" eaLnBrk="0" hangingPunct="0">
              <a:defRPr kumimoji="1">
                <a:solidFill>
                  <a:schemeClr val="tx1"/>
                </a:solidFill>
                <a:latin typeface="Calibri" pitchFamily="34" charset="0"/>
                <a:ea typeface="新細明體" charset="-120"/>
              </a:defRPr>
            </a:lvl2pPr>
            <a:lvl3pPr marL="1143000" indent="-228600" eaLnBrk="0" hangingPunct="0">
              <a:defRPr kumimoji="1">
                <a:solidFill>
                  <a:schemeClr val="tx1"/>
                </a:solidFill>
                <a:latin typeface="Calibri" pitchFamily="34" charset="0"/>
                <a:ea typeface="新細明體" charset="-120"/>
              </a:defRPr>
            </a:lvl3pPr>
            <a:lvl4pPr marL="1600200" indent="-228600" eaLnBrk="0" hangingPunct="0">
              <a:defRPr kumimoji="1">
                <a:solidFill>
                  <a:schemeClr val="tx1"/>
                </a:solidFill>
                <a:latin typeface="Calibri" pitchFamily="34" charset="0"/>
                <a:ea typeface="新細明體" charset="-120"/>
              </a:defRPr>
            </a:lvl4pPr>
            <a:lvl5pPr marL="2057400" indent="-228600" eaLnBrk="0" hangingPunct="0">
              <a:defRPr kumimoji="1">
                <a:solidFill>
                  <a:schemeClr val="tx1"/>
                </a:solidFill>
                <a:latin typeface="Calibri" pitchFamily="34" charset="0"/>
                <a:ea typeface="新細明體"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charset="-120"/>
              </a:defRPr>
            </a:lvl9pPr>
          </a:lstStyle>
          <a:p>
            <a:pPr eaLnBrk="1" hangingPunct="1"/>
            <a:r>
              <a:rPr kumimoji="0" lang="zh-TW" altLang="en-US" sz="1600" dirty="0">
                <a:latin typeface="標楷體" pitchFamily="65" charset="-120"/>
                <a:ea typeface="標楷體" pitchFamily="65" charset="-120"/>
              </a:rPr>
              <a:t>教育部 王</a:t>
            </a:r>
            <a:r>
              <a:rPr kumimoji="0" lang="zh-TW" altLang="en-US" sz="1600" dirty="0" smtClean="0">
                <a:latin typeface="標楷體" pitchFamily="65" charset="-120"/>
                <a:ea typeface="標楷體" pitchFamily="65" charset="-120"/>
              </a:rPr>
              <a:t>科長</a:t>
            </a:r>
            <a:r>
              <a:rPr kumimoji="0" lang="zh-TW" altLang="en-US" sz="1600" dirty="0">
                <a:latin typeface="標楷體" pitchFamily="65" charset="-120"/>
                <a:ea typeface="標楷體" pitchFamily="65" charset="-120"/>
              </a:rPr>
              <a:t>演說</a:t>
            </a:r>
            <a:r>
              <a:rPr kumimoji="0" lang="zh-TW" altLang="en-US" sz="1600" dirty="0" smtClean="0">
                <a:latin typeface="標楷體" pitchFamily="65" charset="-120"/>
                <a:ea typeface="標楷體" pitchFamily="65" charset="-120"/>
              </a:rPr>
              <a:t>「</a:t>
            </a:r>
            <a:r>
              <a:rPr kumimoji="0" lang="zh-TW" altLang="zh-TW" sz="1600" dirty="0">
                <a:latin typeface="標楷體" pitchFamily="65" charset="-120"/>
                <a:ea typeface="標楷體" pitchFamily="65" charset="-120"/>
              </a:rPr>
              <a:t>教育部教師多元升等政策方向及未來發展</a:t>
            </a:r>
            <a:r>
              <a:rPr kumimoji="0" lang="zh-TW" altLang="en-US" sz="1600" dirty="0">
                <a:latin typeface="標楷體" pitchFamily="65" charset="-120"/>
                <a:ea typeface="標楷體" pitchFamily="65" charset="-120"/>
              </a:rPr>
              <a:t>」</a:t>
            </a:r>
          </a:p>
        </p:txBody>
      </p:sp>
      <p:pic>
        <p:nvPicPr>
          <p:cNvPr id="8" name="圖片 12" descr="IMG_2046教育部現行制度說明"/>
          <p:cNvPicPr>
            <a:picLocks noGrp="1" noChangeAspect="1"/>
          </p:cNvPicPr>
          <p:nvPr isPhoto="1"/>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2996952"/>
            <a:ext cx="4176464" cy="2880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文字方塊 14"/>
          <p:cNvSpPr txBox="1">
            <a:spLocks noChangeArrowheads="1"/>
          </p:cNvSpPr>
          <p:nvPr/>
        </p:nvSpPr>
        <p:spPr bwMode="auto">
          <a:xfrm>
            <a:off x="4863330" y="2088795"/>
            <a:ext cx="364172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新細明體" charset="-120"/>
              </a:defRPr>
            </a:lvl1pPr>
            <a:lvl2pPr marL="742950" indent="-285750" eaLnBrk="0" hangingPunct="0">
              <a:defRPr kumimoji="1">
                <a:solidFill>
                  <a:schemeClr val="tx1"/>
                </a:solidFill>
                <a:latin typeface="Calibri" pitchFamily="34" charset="0"/>
                <a:ea typeface="新細明體" charset="-120"/>
              </a:defRPr>
            </a:lvl2pPr>
            <a:lvl3pPr marL="1143000" indent="-228600" eaLnBrk="0" hangingPunct="0">
              <a:defRPr kumimoji="1">
                <a:solidFill>
                  <a:schemeClr val="tx1"/>
                </a:solidFill>
                <a:latin typeface="Calibri" pitchFamily="34" charset="0"/>
                <a:ea typeface="新細明體" charset="-120"/>
              </a:defRPr>
            </a:lvl3pPr>
            <a:lvl4pPr marL="1600200" indent="-228600" eaLnBrk="0" hangingPunct="0">
              <a:defRPr kumimoji="1">
                <a:solidFill>
                  <a:schemeClr val="tx1"/>
                </a:solidFill>
                <a:latin typeface="Calibri" pitchFamily="34" charset="0"/>
                <a:ea typeface="新細明體" charset="-120"/>
              </a:defRPr>
            </a:lvl4pPr>
            <a:lvl5pPr marL="2057400" indent="-228600" eaLnBrk="0" hangingPunct="0">
              <a:defRPr kumimoji="1">
                <a:solidFill>
                  <a:schemeClr val="tx1"/>
                </a:solidFill>
                <a:latin typeface="Calibri" pitchFamily="34" charset="0"/>
                <a:ea typeface="新細明體"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charset="-120"/>
              </a:defRPr>
            </a:lvl9pPr>
          </a:lstStyle>
          <a:p>
            <a:pPr eaLnBrk="1" hangingPunct="1"/>
            <a:r>
              <a:rPr kumimoji="0" lang="zh-TW" altLang="zh-TW" sz="1400" dirty="0">
                <a:latin typeface="標楷體" pitchFamily="65" charset="-120"/>
                <a:ea typeface="標楷體" pitchFamily="65" charset="-120"/>
              </a:rPr>
              <a:t>綜合</a:t>
            </a:r>
            <a:r>
              <a:rPr kumimoji="0" lang="zh-TW" altLang="zh-TW" sz="1400" dirty="0" smtClean="0">
                <a:latin typeface="標楷體" pitchFamily="65" charset="-120"/>
                <a:ea typeface="標楷體" pitchFamily="65" charset="-120"/>
              </a:rPr>
              <a:t>座談</a:t>
            </a:r>
            <a:r>
              <a:rPr kumimoji="0" lang="en-US" altLang="zh-TW" sz="1400" dirty="0" smtClean="0">
                <a:latin typeface="新細明體"/>
                <a:ea typeface="新細明體"/>
              </a:rPr>
              <a:t>–</a:t>
            </a:r>
            <a:r>
              <a:rPr kumimoji="0" lang="zh-TW" altLang="en-US" sz="1400" dirty="0" smtClean="0">
                <a:latin typeface="新細明體"/>
                <a:ea typeface="新細明體"/>
              </a:rPr>
              <a:t>王家煌教授、何希慧教授、張德永教授及本校曾光榮教授、朱美貞教授</a:t>
            </a:r>
            <a:endParaRPr kumimoji="0" lang="zh-TW" altLang="en-US" sz="1400" dirty="0">
              <a:latin typeface="標楷體" pitchFamily="65" charset="-120"/>
              <a:ea typeface="標楷體" pitchFamily="65" charset="-120"/>
            </a:endParaRPr>
          </a:p>
        </p:txBody>
      </p:sp>
    </p:spTree>
    <p:extLst>
      <p:ext uri="{BB962C8B-B14F-4D97-AF65-F5344CB8AC3E}">
        <p14:creationId xmlns:p14="http://schemas.microsoft.com/office/powerpoint/2010/main" xmlns="" val="255384455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p>
            <a:pPr eaLnBrk="1" fontAlgn="auto" hangingPunct="1">
              <a:spcAft>
                <a:spcPts val="0"/>
              </a:spcAft>
              <a:defRPr/>
            </a:pPr>
            <a:r>
              <a:rPr lang="zh-TW" altLang="zh-TW" sz="2800" b="1" kern="100" dirty="0" smtClean="0">
                <a:latin typeface="標楷體" pitchFamily="65" charset="-120"/>
                <a:ea typeface="標楷體" pitchFamily="65" charset="-120"/>
              </a:rPr>
              <a:t>多元升等夥伴學校觀摩交流會</a:t>
            </a:r>
            <a:r>
              <a:rPr lang="en-US" altLang="zh-TW" sz="2800" b="1" kern="100" dirty="0" smtClean="0">
                <a:latin typeface="標楷體" pitchFamily="65" charset="-120"/>
                <a:ea typeface="標楷體" pitchFamily="65" charset="-120"/>
              </a:rPr>
              <a:t/>
            </a:r>
            <a:br>
              <a:rPr lang="en-US" altLang="zh-TW" sz="2800" b="1" kern="100" dirty="0" smtClean="0">
                <a:latin typeface="標楷體" pitchFamily="65" charset="-120"/>
                <a:ea typeface="標楷體" pitchFamily="65" charset="-120"/>
              </a:rPr>
            </a:br>
            <a:r>
              <a:rPr lang="zh-TW" altLang="en-US" sz="2800" kern="100" dirty="0" smtClean="0">
                <a:latin typeface="標楷體" pitchFamily="65" charset="-120"/>
                <a:ea typeface="標楷體" pitchFamily="65" charset="-120"/>
              </a:rPr>
              <a:t>各校多元升等經驗分享</a:t>
            </a:r>
            <a:endParaRPr lang="zh-TW" altLang="en-US" sz="2800" dirty="0"/>
          </a:p>
        </p:txBody>
      </p:sp>
      <p:pic>
        <p:nvPicPr>
          <p:cNvPr id="6147" name="圖片 3" descr="IMG_1729國立新竹教育大學制度與經驗分享"/>
          <p:cNvPicPr>
            <a:picLocks noGrp="1" noChangeAspect="1"/>
          </p:cNvPicPr>
          <p:nvPr isPhoto="1"/>
        </p:nvPicPr>
        <p:blipFill>
          <a:blip r:embed="rId2" cstate="print">
            <a:extLst>
              <a:ext uri="{28A0092B-C50C-407E-A947-70E740481C1C}">
                <a14:useLocalDpi xmlns:a14="http://schemas.microsoft.com/office/drawing/2010/main" xmlns="" val="0"/>
              </a:ext>
            </a:extLst>
          </a:blip>
          <a:srcRect/>
          <a:stretch>
            <a:fillRect/>
          </a:stretch>
        </p:blipFill>
        <p:spPr bwMode="auto">
          <a:xfrm>
            <a:off x="909521" y="1963851"/>
            <a:ext cx="4198938" cy="32894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9" name="圖片 5" descr="IMG_1846"/>
          <p:cNvPicPr>
            <a:picLocks noGrp="1" noChangeAspect="1"/>
          </p:cNvPicPr>
          <p:nvPr isPhoto="1"/>
        </p:nvPicPr>
        <p:blipFill>
          <a:blip r:embed="rId3" cstate="print">
            <a:extLst>
              <a:ext uri="{28A0092B-C50C-407E-A947-70E740481C1C}">
                <a14:useLocalDpi xmlns:a14="http://schemas.microsoft.com/office/drawing/2010/main" xmlns="" val="0"/>
              </a:ext>
            </a:extLst>
          </a:blip>
          <a:srcRect/>
          <a:stretch>
            <a:fillRect/>
          </a:stretch>
        </p:blipFill>
        <p:spPr bwMode="auto">
          <a:xfrm>
            <a:off x="5435600" y="1988406"/>
            <a:ext cx="3024832" cy="3641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52" name="文字方塊 8"/>
          <p:cNvSpPr txBox="1">
            <a:spLocks noChangeArrowheads="1"/>
          </p:cNvSpPr>
          <p:nvPr/>
        </p:nvSpPr>
        <p:spPr bwMode="auto">
          <a:xfrm>
            <a:off x="909521" y="5788086"/>
            <a:ext cx="36417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新細明體" charset="-120"/>
              </a:defRPr>
            </a:lvl1pPr>
            <a:lvl2pPr marL="742950" indent="-285750" eaLnBrk="0" hangingPunct="0">
              <a:defRPr kumimoji="1">
                <a:solidFill>
                  <a:schemeClr val="tx1"/>
                </a:solidFill>
                <a:latin typeface="Calibri" pitchFamily="34" charset="0"/>
                <a:ea typeface="新細明體" charset="-120"/>
              </a:defRPr>
            </a:lvl2pPr>
            <a:lvl3pPr marL="1143000" indent="-228600" eaLnBrk="0" hangingPunct="0">
              <a:defRPr kumimoji="1">
                <a:solidFill>
                  <a:schemeClr val="tx1"/>
                </a:solidFill>
                <a:latin typeface="Calibri" pitchFamily="34" charset="0"/>
                <a:ea typeface="新細明體" charset="-120"/>
              </a:defRPr>
            </a:lvl3pPr>
            <a:lvl4pPr marL="1600200" indent="-228600" eaLnBrk="0" hangingPunct="0">
              <a:defRPr kumimoji="1">
                <a:solidFill>
                  <a:schemeClr val="tx1"/>
                </a:solidFill>
                <a:latin typeface="Calibri" pitchFamily="34" charset="0"/>
                <a:ea typeface="新細明體" charset="-120"/>
              </a:defRPr>
            </a:lvl4pPr>
            <a:lvl5pPr marL="2057400" indent="-228600" eaLnBrk="0" hangingPunct="0">
              <a:defRPr kumimoji="1">
                <a:solidFill>
                  <a:schemeClr val="tx1"/>
                </a:solidFill>
                <a:latin typeface="Calibri" pitchFamily="34" charset="0"/>
                <a:ea typeface="新細明體"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charset="-120"/>
              </a:defRPr>
            </a:lvl9pPr>
          </a:lstStyle>
          <a:p>
            <a:pPr eaLnBrk="1" hangingPunct="1"/>
            <a:r>
              <a:rPr kumimoji="0" lang="zh-TW" altLang="zh-TW" sz="1600" dirty="0">
                <a:latin typeface="標楷體" pitchFamily="65" charset="-120"/>
                <a:ea typeface="標楷體" pitchFamily="65" charset="-120"/>
              </a:rPr>
              <a:t>國立新竹教育大學</a:t>
            </a:r>
            <a:r>
              <a:rPr kumimoji="0" lang="zh-TW" altLang="en-US" sz="1600" dirty="0">
                <a:latin typeface="標楷體" pitchFamily="65" charset="-120"/>
                <a:ea typeface="標楷體" pitchFamily="65" charset="-120"/>
              </a:rPr>
              <a:t> </a:t>
            </a:r>
            <a:r>
              <a:rPr kumimoji="0" lang="zh-TW" altLang="zh-TW" sz="1600" dirty="0">
                <a:latin typeface="標楷體" pitchFamily="65" charset="-120"/>
                <a:ea typeface="標楷體" pitchFamily="65" charset="-120"/>
              </a:rPr>
              <a:t>劉主任樹忠</a:t>
            </a:r>
            <a:endParaRPr kumimoji="0" lang="zh-TW" altLang="en-US" sz="1600" dirty="0">
              <a:latin typeface="標楷體" pitchFamily="65" charset="-120"/>
              <a:ea typeface="標楷體" pitchFamily="65" charset="-120"/>
            </a:endParaRPr>
          </a:p>
        </p:txBody>
      </p:sp>
      <p:sp>
        <p:nvSpPr>
          <p:cNvPr id="6153" name="文字方塊 9"/>
          <p:cNvSpPr txBox="1">
            <a:spLocks noChangeArrowheads="1"/>
          </p:cNvSpPr>
          <p:nvPr/>
        </p:nvSpPr>
        <p:spPr bwMode="auto">
          <a:xfrm>
            <a:off x="5153320" y="5798947"/>
            <a:ext cx="36417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新細明體" charset="-120"/>
              </a:defRPr>
            </a:lvl1pPr>
            <a:lvl2pPr marL="742950" indent="-285750" eaLnBrk="0" hangingPunct="0">
              <a:defRPr kumimoji="1">
                <a:solidFill>
                  <a:schemeClr val="tx1"/>
                </a:solidFill>
                <a:latin typeface="Calibri" pitchFamily="34" charset="0"/>
                <a:ea typeface="新細明體" charset="-120"/>
              </a:defRPr>
            </a:lvl2pPr>
            <a:lvl3pPr marL="1143000" indent="-228600" eaLnBrk="0" hangingPunct="0">
              <a:defRPr kumimoji="1">
                <a:solidFill>
                  <a:schemeClr val="tx1"/>
                </a:solidFill>
                <a:latin typeface="Calibri" pitchFamily="34" charset="0"/>
                <a:ea typeface="新細明體" charset="-120"/>
              </a:defRPr>
            </a:lvl3pPr>
            <a:lvl4pPr marL="1600200" indent="-228600" eaLnBrk="0" hangingPunct="0">
              <a:defRPr kumimoji="1">
                <a:solidFill>
                  <a:schemeClr val="tx1"/>
                </a:solidFill>
                <a:latin typeface="Calibri" pitchFamily="34" charset="0"/>
                <a:ea typeface="新細明體" charset="-120"/>
              </a:defRPr>
            </a:lvl4pPr>
            <a:lvl5pPr marL="2057400" indent="-228600" eaLnBrk="0" hangingPunct="0">
              <a:defRPr kumimoji="1">
                <a:solidFill>
                  <a:schemeClr val="tx1"/>
                </a:solidFill>
                <a:latin typeface="Calibri" pitchFamily="34" charset="0"/>
                <a:ea typeface="新細明體"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charset="-120"/>
              </a:defRPr>
            </a:lvl9pPr>
          </a:lstStyle>
          <a:p>
            <a:pPr eaLnBrk="1" hangingPunct="1"/>
            <a:r>
              <a:rPr kumimoji="0" lang="zh-TW" altLang="zh-TW" sz="1600" dirty="0">
                <a:latin typeface="標楷體" pitchFamily="65" charset="-120"/>
                <a:ea typeface="標楷體" pitchFamily="65" charset="-120"/>
              </a:rPr>
              <a:t>國立中興大學</a:t>
            </a:r>
            <a:r>
              <a:rPr kumimoji="0" lang="zh-TW" altLang="en-US" sz="1600" dirty="0">
                <a:latin typeface="標楷體" pitchFamily="65" charset="-120"/>
                <a:ea typeface="標楷體" pitchFamily="65" charset="-120"/>
              </a:rPr>
              <a:t> </a:t>
            </a:r>
            <a:r>
              <a:rPr kumimoji="0" lang="zh-TW" altLang="zh-TW" sz="1600" dirty="0">
                <a:latin typeface="標楷體" pitchFamily="65" charset="-120"/>
                <a:ea typeface="標楷體" pitchFamily="65" charset="-120"/>
              </a:rPr>
              <a:t>林副校長俊良</a:t>
            </a:r>
            <a:endParaRPr kumimoji="0" lang="zh-TW" altLang="en-US" sz="1600" dirty="0">
              <a:latin typeface="標楷體" pitchFamily="65" charset="-120"/>
              <a:ea typeface="標楷體" pitchFamily="65" charset="-120"/>
            </a:endParaRPr>
          </a:p>
        </p:txBody>
      </p:sp>
    </p:spTree>
    <p:extLst>
      <p:ext uri="{BB962C8B-B14F-4D97-AF65-F5344CB8AC3E}">
        <p14:creationId xmlns:p14="http://schemas.microsoft.com/office/powerpoint/2010/main" xmlns="" val="80991551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p>
            <a:pPr eaLnBrk="1" fontAlgn="auto" hangingPunct="1">
              <a:spcAft>
                <a:spcPts val="0"/>
              </a:spcAft>
              <a:defRPr/>
            </a:pPr>
            <a:r>
              <a:rPr lang="zh-TW" altLang="zh-TW" sz="2800" b="1" kern="100" dirty="0" smtClean="0">
                <a:latin typeface="標楷體" pitchFamily="65" charset="-120"/>
                <a:ea typeface="標楷體" pitchFamily="65" charset="-120"/>
              </a:rPr>
              <a:t>多元升等夥伴學校觀摩交流會</a:t>
            </a:r>
            <a:r>
              <a:rPr lang="en-US" altLang="zh-TW" sz="2800" b="1" kern="100" dirty="0" smtClean="0">
                <a:latin typeface="標楷體" pitchFamily="65" charset="-120"/>
                <a:ea typeface="標楷體" pitchFamily="65" charset="-120"/>
              </a:rPr>
              <a:t/>
            </a:r>
            <a:br>
              <a:rPr lang="en-US" altLang="zh-TW" sz="2800" b="1" kern="100" dirty="0" smtClean="0">
                <a:latin typeface="標楷體" pitchFamily="65" charset="-120"/>
                <a:ea typeface="標楷體" pitchFamily="65" charset="-120"/>
              </a:rPr>
            </a:br>
            <a:r>
              <a:rPr lang="zh-TW" altLang="en-US" sz="2800" kern="100" dirty="0" smtClean="0">
                <a:latin typeface="標楷體" pitchFamily="65" charset="-120"/>
                <a:ea typeface="標楷體" pitchFamily="65" charset="-120"/>
              </a:rPr>
              <a:t>各校多元升等經驗分享</a:t>
            </a:r>
            <a:endParaRPr lang="zh-TW" altLang="en-US" sz="2800" dirty="0"/>
          </a:p>
        </p:txBody>
      </p:sp>
      <p:pic>
        <p:nvPicPr>
          <p:cNvPr id="6148" name="圖片 4" descr="IMG_1769南臺科大制度與經驗分享"/>
          <p:cNvPicPr>
            <a:picLocks noGrp="1" noChangeAspect="1"/>
          </p:cNvPicPr>
          <p:nvPr isPhoto="1"/>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2070241"/>
            <a:ext cx="4896544" cy="3487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0" name="圖片 6" descr="IMG_1862國立高雄餐旅制度與經驗分享"/>
          <p:cNvPicPr>
            <a:picLocks noGrp="1" noChangeAspect="1"/>
          </p:cNvPicPr>
          <p:nvPr isPhoto="1"/>
        </p:nvPicPr>
        <p:blipFill>
          <a:blip r:embed="rId3" cstate="print">
            <a:extLst>
              <a:ext uri="{28A0092B-C50C-407E-A947-70E740481C1C}">
                <a14:useLocalDpi xmlns:a14="http://schemas.microsoft.com/office/drawing/2010/main" xmlns="" val="0"/>
              </a:ext>
            </a:extLst>
          </a:blip>
          <a:srcRect/>
          <a:stretch>
            <a:fillRect/>
          </a:stretch>
        </p:blipFill>
        <p:spPr bwMode="auto">
          <a:xfrm>
            <a:off x="5672266" y="2070241"/>
            <a:ext cx="2716158" cy="3460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51" name="文字方塊 7"/>
          <p:cNvSpPr txBox="1">
            <a:spLocks noChangeArrowheads="1"/>
          </p:cNvSpPr>
          <p:nvPr/>
        </p:nvSpPr>
        <p:spPr bwMode="auto">
          <a:xfrm>
            <a:off x="949325" y="5733256"/>
            <a:ext cx="36417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新細明體" charset="-120"/>
              </a:defRPr>
            </a:lvl1pPr>
            <a:lvl2pPr marL="742950" indent="-285750" eaLnBrk="0" hangingPunct="0">
              <a:defRPr kumimoji="1">
                <a:solidFill>
                  <a:schemeClr val="tx1"/>
                </a:solidFill>
                <a:latin typeface="Calibri" pitchFamily="34" charset="0"/>
                <a:ea typeface="新細明體" charset="-120"/>
              </a:defRPr>
            </a:lvl2pPr>
            <a:lvl3pPr marL="1143000" indent="-228600" eaLnBrk="0" hangingPunct="0">
              <a:defRPr kumimoji="1">
                <a:solidFill>
                  <a:schemeClr val="tx1"/>
                </a:solidFill>
                <a:latin typeface="Calibri" pitchFamily="34" charset="0"/>
                <a:ea typeface="新細明體" charset="-120"/>
              </a:defRPr>
            </a:lvl3pPr>
            <a:lvl4pPr marL="1600200" indent="-228600" eaLnBrk="0" hangingPunct="0">
              <a:defRPr kumimoji="1">
                <a:solidFill>
                  <a:schemeClr val="tx1"/>
                </a:solidFill>
                <a:latin typeface="Calibri" pitchFamily="34" charset="0"/>
                <a:ea typeface="新細明體" charset="-120"/>
              </a:defRPr>
            </a:lvl4pPr>
            <a:lvl5pPr marL="2057400" indent="-228600" eaLnBrk="0" hangingPunct="0">
              <a:defRPr kumimoji="1">
                <a:solidFill>
                  <a:schemeClr val="tx1"/>
                </a:solidFill>
                <a:latin typeface="Calibri" pitchFamily="34" charset="0"/>
                <a:ea typeface="新細明體"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charset="-120"/>
              </a:defRPr>
            </a:lvl9pPr>
          </a:lstStyle>
          <a:p>
            <a:pPr eaLnBrk="1" hangingPunct="1"/>
            <a:r>
              <a:rPr kumimoji="0" lang="zh-TW" altLang="zh-TW" sz="1600" dirty="0">
                <a:latin typeface="標楷體" pitchFamily="65" charset="-120"/>
                <a:ea typeface="標楷體" pitchFamily="65" charset="-120"/>
              </a:rPr>
              <a:t>南臺科技大學</a:t>
            </a:r>
            <a:r>
              <a:rPr kumimoji="0" lang="zh-TW" altLang="en-US" sz="1600" dirty="0">
                <a:latin typeface="標楷體" pitchFamily="65" charset="-120"/>
                <a:ea typeface="標楷體" pitchFamily="65" charset="-120"/>
              </a:rPr>
              <a:t> </a:t>
            </a:r>
            <a:r>
              <a:rPr kumimoji="0" lang="zh-TW" altLang="zh-TW" sz="1600" dirty="0">
                <a:latin typeface="標楷體" pitchFamily="65" charset="-120"/>
                <a:ea typeface="標楷體" pitchFamily="65" charset="-120"/>
              </a:rPr>
              <a:t>邱主任創雄</a:t>
            </a:r>
            <a:endParaRPr kumimoji="0" lang="zh-TW" altLang="en-US" sz="1600" dirty="0">
              <a:latin typeface="標楷體" pitchFamily="65" charset="-120"/>
              <a:ea typeface="標楷體" pitchFamily="65" charset="-120"/>
            </a:endParaRPr>
          </a:p>
        </p:txBody>
      </p:sp>
      <p:sp>
        <p:nvSpPr>
          <p:cNvPr id="6154" name="文字方塊 10"/>
          <p:cNvSpPr txBox="1">
            <a:spLocks noChangeArrowheads="1"/>
          </p:cNvSpPr>
          <p:nvPr/>
        </p:nvSpPr>
        <p:spPr bwMode="auto">
          <a:xfrm>
            <a:off x="5126923" y="5733256"/>
            <a:ext cx="36417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新細明體" charset="-120"/>
              </a:defRPr>
            </a:lvl1pPr>
            <a:lvl2pPr marL="742950" indent="-285750" eaLnBrk="0" hangingPunct="0">
              <a:defRPr kumimoji="1">
                <a:solidFill>
                  <a:schemeClr val="tx1"/>
                </a:solidFill>
                <a:latin typeface="Calibri" pitchFamily="34" charset="0"/>
                <a:ea typeface="新細明體" charset="-120"/>
              </a:defRPr>
            </a:lvl2pPr>
            <a:lvl3pPr marL="1143000" indent="-228600" eaLnBrk="0" hangingPunct="0">
              <a:defRPr kumimoji="1">
                <a:solidFill>
                  <a:schemeClr val="tx1"/>
                </a:solidFill>
                <a:latin typeface="Calibri" pitchFamily="34" charset="0"/>
                <a:ea typeface="新細明體" charset="-120"/>
              </a:defRPr>
            </a:lvl3pPr>
            <a:lvl4pPr marL="1600200" indent="-228600" eaLnBrk="0" hangingPunct="0">
              <a:defRPr kumimoji="1">
                <a:solidFill>
                  <a:schemeClr val="tx1"/>
                </a:solidFill>
                <a:latin typeface="Calibri" pitchFamily="34" charset="0"/>
                <a:ea typeface="新細明體" charset="-120"/>
              </a:defRPr>
            </a:lvl4pPr>
            <a:lvl5pPr marL="2057400" indent="-228600" eaLnBrk="0" hangingPunct="0">
              <a:defRPr kumimoji="1">
                <a:solidFill>
                  <a:schemeClr val="tx1"/>
                </a:solidFill>
                <a:latin typeface="Calibri" pitchFamily="34" charset="0"/>
                <a:ea typeface="新細明體"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charset="-120"/>
              </a:defRPr>
            </a:lvl9pPr>
          </a:lstStyle>
          <a:p>
            <a:pPr eaLnBrk="1" hangingPunct="1"/>
            <a:r>
              <a:rPr kumimoji="0" lang="zh-TW" altLang="zh-TW" sz="1600" dirty="0">
                <a:latin typeface="標楷體" pitchFamily="65" charset="-120"/>
                <a:ea typeface="標楷體" pitchFamily="65" charset="-120"/>
              </a:rPr>
              <a:t>國立高雄餐旅大學</a:t>
            </a:r>
            <a:r>
              <a:rPr kumimoji="0" lang="zh-TW" altLang="en-US" sz="1600" dirty="0">
                <a:latin typeface="標楷體" pitchFamily="65" charset="-120"/>
                <a:ea typeface="標楷體" pitchFamily="65" charset="-120"/>
              </a:rPr>
              <a:t> </a:t>
            </a:r>
            <a:r>
              <a:rPr kumimoji="0" lang="zh-TW" altLang="zh-TW" sz="1600" dirty="0">
                <a:latin typeface="標楷體" pitchFamily="65" charset="-120"/>
                <a:ea typeface="標楷體" pitchFamily="65" charset="-120"/>
              </a:rPr>
              <a:t>沈教務長進成</a:t>
            </a:r>
            <a:endParaRPr kumimoji="0" lang="zh-TW" altLang="en-US" sz="1600" dirty="0">
              <a:latin typeface="標楷體" pitchFamily="65" charset="-120"/>
              <a:ea typeface="標楷體" pitchFamily="65" charset="-120"/>
            </a:endParaRPr>
          </a:p>
        </p:txBody>
      </p:sp>
    </p:spTree>
    <p:extLst>
      <p:ext uri="{BB962C8B-B14F-4D97-AF65-F5344CB8AC3E}">
        <p14:creationId xmlns:p14="http://schemas.microsoft.com/office/powerpoint/2010/main" xmlns="" val="349096762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圖片 2" descr="IMG_1641校長致詞"/>
          <p:cNvPicPr>
            <a:picLocks noGrp="1" noChangeAspect="1"/>
          </p:cNvPicPr>
          <p:nvPr isPhoto="1"/>
        </p:nvPicPr>
        <p:blipFill>
          <a:blip r:embed="rId2" cstate="print">
            <a:extLst>
              <a:ext uri="{28A0092B-C50C-407E-A947-70E740481C1C}">
                <a14:useLocalDpi xmlns:a14="http://schemas.microsoft.com/office/drawing/2010/main" xmlns="" val="0"/>
              </a:ext>
            </a:extLst>
          </a:blip>
          <a:srcRect/>
          <a:stretch>
            <a:fillRect/>
          </a:stretch>
        </p:blipFill>
        <p:spPr bwMode="auto">
          <a:xfrm>
            <a:off x="949325" y="1646238"/>
            <a:ext cx="3016250" cy="2262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3" name="圖片 3" descr="IMG_1659貴賓致詞"/>
          <p:cNvPicPr>
            <a:picLocks noGrp="1" noChangeAspect="1"/>
          </p:cNvPicPr>
          <p:nvPr isPhoto="1"/>
        </p:nvPicPr>
        <p:blipFill>
          <a:blip r:embed="rId3" cstate="print">
            <a:extLst>
              <a:ext uri="{28A0092B-C50C-407E-A947-70E740481C1C}">
                <a14:useLocalDpi xmlns:a14="http://schemas.microsoft.com/office/drawing/2010/main" xmlns="" val="0"/>
              </a:ext>
            </a:extLst>
          </a:blip>
          <a:srcRect/>
          <a:stretch>
            <a:fillRect/>
          </a:stretch>
        </p:blipFill>
        <p:spPr bwMode="auto">
          <a:xfrm>
            <a:off x="5178425" y="1646238"/>
            <a:ext cx="3016250" cy="2262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4" name="圖片 4" descr="IMG_1660"/>
          <p:cNvPicPr>
            <a:picLocks noGrp="1" noChangeAspect="1"/>
          </p:cNvPicPr>
          <p:nvPr isPhoto="1"/>
        </p:nvPicPr>
        <p:blipFill>
          <a:blip r:embed="rId4" cstate="print">
            <a:extLst>
              <a:ext uri="{28A0092B-C50C-407E-A947-70E740481C1C}">
                <a14:useLocalDpi xmlns:a14="http://schemas.microsoft.com/office/drawing/2010/main" xmlns="" val="0"/>
              </a:ext>
            </a:extLst>
          </a:blip>
          <a:srcRect/>
          <a:stretch>
            <a:fillRect/>
          </a:stretch>
        </p:blipFill>
        <p:spPr bwMode="auto">
          <a:xfrm>
            <a:off x="949325" y="4137025"/>
            <a:ext cx="3016250" cy="2262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5" name="圖片 5" descr="IMG_1684玄奘大學制度與經驗分享"/>
          <p:cNvPicPr>
            <a:picLocks noGrp="1" noChangeAspect="1"/>
          </p:cNvPicPr>
          <p:nvPr isPhoto="1"/>
        </p:nvPicPr>
        <p:blipFill>
          <a:blip r:embed="rId5" cstate="print">
            <a:extLst>
              <a:ext uri="{28A0092B-C50C-407E-A947-70E740481C1C}">
                <a14:useLocalDpi xmlns:a14="http://schemas.microsoft.com/office/drawing/2010/main" xmlns="" val="0"/>
              </a:ext>
            </a:extLst>
          </a:blip>
          <a:srcRect/>
          <a:stretch>
            <a:fillRect/>
          </a:stretch>
        </p:blipFill>
        <p:spPr bwMode="auto">
          <a:xfrm>
            <a:off x="5178425" y="4137025"/>
            <a:ext cx="3016250" cy="2262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7" name="表格 6"/>
          <p:cNvGraphicFramePr>
            <a:graphicFrameLocks noGrp="1"/>
          </p:cNvGraphicFramePr>
          <p:nvPr/>
        </p:nvGraphicFramePr>
        <p:xfrm>
          <a:off x="684213" y="325438"/>
          <a:ext cx="7848601" cy="1339909"/>
        </p:xfrm>
        <a:graphic>
          <a:graphicData uri="http://schemas.openxmlformats.org/drawingml/2006/table">
            <a:tbl>
              <a:tblPr firstRow="1" bandRow="1">
                <a:tableStyleId>{5C22544A-7EE6-4342-B048-85BDC9FD1C3A}</a:tableStyleId>
              </a:tblPr>
              <a:tblGrid>
                <a:gridCol w="1800138"/>
                <a:gridCol w="3024231"/>
                <a:gridCol w="1512116"/>
                <a:gridCol w="1512116"/>
              </a:tblGrid>
              <a:tr h="442384">
                <a:tc>
                  <a:txBody>
                    <a:bodyPr/>
                    <a:lstStyle/>
                    <a:p>
                      <a:pPr algn="ctr">
                        <a:spcAft>
                          <a:spcPts val="0"/>
                        </a:spcAft>
                      </a:pPr>
                      <a:r>
                        <a:rPr lang="zh-TW" sz="1600" kern="100" dirty="0">
                          <a:effectLst/>
                          <a:latin typeface="標楷體" pitchFamily="65" charset="-120"/>
                          <a:ea typeface="標楷體" pitchFamily="65" charset="-120"/>
                        </a:rPr>
                        <a:t>會議日期</a:t>
                      </a:r>
                      <a:endParaRPr lang="zh-TW" sz="1600" kern="100" dirty="0">
                        <a:effectLst/>
                        <a:latin typeface="標楷體" pitchFamily="65" charset="-120"/>
                        <a:ea typeface="標楷體" pitchFamily="65" charset="-120"/>
                        <a:cs typeface="Times New Roman" pitchFamily="18" charset="0"/>
                      </a:endParaRPr>
                    </a:p>
                  </a:txBody>
                  <a:tcPr marL="68578" marR="68578" marT="0" marB="0" anchor="ctr"/>
                </a:tc>
                <a:tc>
                  <a:txBody>
                    <a:bodyPr/>
                    <a:lstStyle/>
                    <a:p>
                      <a:pPr algn="ctr">
                        <a:spcAft>
                          <a:spcPts val="0"/>
                        </a:spcAft>
                      </a:pPr>
                      <a:r>
                        <a:rPr lang="zh-TW" sz="1600" kern="100" dirty="0">
                          <a:effectLst/>
                          <a:latin typeface="標楷體" pitchFamily="65" charset="-120"/>
                          <a:ea typeface="標楷體" pitchFamily="65" charset="-120"/>
                        </a:rPr>
                        <a:t>會議名稱</a:t>
                      </a:r>
                      <a:endParaRPr lang="zh-TW" sz="1600" kern="100" dirty="0">
                        <a:effectLst/>
                        <a:latin typeface="標楷體" pitchFamily="65" charset="-120"/>
                        <a:ea typeface="標楷體" pitchFamily="65" charset="-120"/>
                        <a:cs typeface="Times New Roman" pitchFamily="18" charset="0"/>
                      </a:endParaRPr>
                    </a:p>
                  </a:txBody>
                  <a:tcPr marL="68578" marR="68578" marT="0" marB="0" anchor="ctr"/>
                </a:tc>
                <a:tc>
                  <a:txBody>
                    <a:bodyPr/>
                    <a:lstStyle/>
                    <a:p>
                      <a:pPr algn="ctr">
                        <a:spcAft>
                          <a:spcPts val="0"/>
                        </a:spcAft>
                      </a:pPr>
                      <a:r>
                        <a:rPr lang="zh-TW" sz="1600" kern="100" dirty="0">
                          <a:effectLst/>
                          <a:latin typeface="標楷體" pitchFamily="65" charset="-120"/>
                          <a:ea typeface="標楷體" pitchFamily="65" charset="-120"/>
                        </a:rPr>
                        <a:t>參與人數</a:t>
                      </a:r>
                      <a:endParaRPr lang="zh-TW" sz="1600" kern="100" dirty="0">
                        <a:effectLst/>
                        <a:latin typeface="標楷體" pitchFamily="65" charset="-120"/>
                        <a:ea typeface="標楷體" pitchFamily="65" charset="-120"/>
                        <a:cs typeface="Times New Roman" pitchFamily="18" charset="0"/>
                      </a:endParaRPr>
                    </a:p>
                  </a:txBody>
                  <a:tcPr marL="68578" marR="68578" marT="0" marB="0" anchor="ctr"/>
                </a:tc>
                <a:tc>
                  <a:txBody>
                    <a:bodyPr/>
                    <a:lstStyle/>
                    <a:p>
                      <a:pPr algn="ctr">
                        <a:spcAft>
                          <a:spcPts val="0"/>
                        </a:spcAft>
                      </a:pPr>
                      <a:r>
                        <a:rPr lang="zh-TW" altLang="en-US" sz="1600" kern="100" dirty="0" smtClean="0">
                          <a:effectLst/>
                          <a:latin typeface="標楷體" pitchFamily="65" charset="-120"/>
                          <a:ea typeface="標楷體" pitchFamily="65" charset="-120"/>
                        </a:rPr>
                        <a:t>參與校所數</a:t>
                      </a:r>
                      <a:endParaRPr lang="zh-TW" sz="1600" kern="100" dirty="0">
                        <a:effectLst/>
                        <a:latin typeface="標楷體" pitchFamily="65" charset="-120"/>
                        <a:ea typeface="標楷體" pitchFamily="65" charset="-120"/>
                        <a:cs typeface="Times New Roman" pitchFamily="18" charset="0"/>
                      </a:endParaRPr>
                    </a:p>
                  </a:txBody>
                  <a:tcPr marL="68578" marR="68578" marT="0" marB="0" anchor="ctr"/>
                </a:tc>
              </a:tr>
              <a:tr h="487621">
                <a:tc>
                  <a:txBody>
                    <a:bodyPr/>
                    <a:lstStyle/>
                    <a:p>
                      <a:pPr algn="ctr">
                        <a:spcAft>
                          <a:spcPts val="0"/>
                        </a:spcAft>
                      </a:pPr>
                      <a:r>
                        <a:rPr lang="en-US" sz="1600" kern="100" dirty="0">
                          <a:effectLst/>
                          <a:latin typeface="標楷體" pitchFamily="65" charset="-120"/>
                          <a:ea typeface="標楷體" pitchFamily="65" charset="-120"/>
                        </a:rPr>
                        <a:t>103</a:t>
                      </a:r>
                      <a:r>
                        <a:rPr lang="zh-TW" sz="1600" kern="100" dirty="0">
                          <a:effectLst/>
                          <a:latin typeface="標楷體" pitchFamily="65" charset="-120"/>
                          <a:ea typeface="標楷體" pitchFamily="65" charset="-120"/>
                        </a:rPr>
                        <a:t>年</a:t>
                      </a:r>
                      <a:r>
                        <a:rPr lang="en-US" sz="1600" kern="100" dirty="0">
                          <a:effectLst/>
                          <a:latin typeface="標楷體" pitchFamily="65" charset="-120"/>
                          <a:ea typeface="標楷體" pitchFamily="65" charset="-120"/>
                        </a:rPr>
                        <a:t>3</a:t>
                      </a:r>
                      <a:r>
                        <a:rPr lang="zh-TW" sz="1600" kern="100" dirty="0">
                          <a:effectLst/>
                          <a:latin typeface="標楷體" pitchFamily="65" charset="-120"/>
                          <a:ea typeface="標楷體" pitchFamily="65" charset="-120"/>
                        </a:rPr>
                        <a:t>月</a:t>
                      </a:r>
                      <a:r>
                        <a:rPr lang="en-US" sz="1600" kern="100" dirty="0">
                          <a:effectLst/>
                          <a:latin typeface="標楷體" pitchFamily="65" charset="-120"/>
                          <a:ea typeface="標楷體" pitchFamily="65" charset="-120"/>
                        </a:rPr>
                        <a:t>12</a:t>
                      </a:r>
                      <a:r>
                        <a:rPr lang="zh-TW" sz="1600" kern="100" dirty="0" smtClean="0">
                          <a:effectLst/>
                          <a:latin typeface="標楷體" pitchFamily="65" charset="-120"/>
                          <a:ea typeface="標楷體" pitchFamily="65" charset="-120"/>
                        </a:rPr>
                        <a:t>日</a:t>
                      </a:r>
                      <a:endParaRPr lang="en-US" altLang="zh-TW" sz="1600" kern="100" dirty="0" smtClean="0">
                        <a:effectLst/>
                        <a:latin typeface="標楷體" pitchFamily="65" charset="-120"/>
                        <a:ea typeface="標楷體" pitchFamily="65" charset="-120"/>
                      </a:endParaRPr>
                    </a:p>
                    <a:p>
                      <a:pPr algn="ctr">
                        <a:spcAft>
                          <a:spcPts val="0"/>
                        </a:spcAft>
                      </a:pPr>
                      <a:r>
                        <a:rPr lang="en-US" sz="1600" kern="100" dirty="0" smtClean="0">
                          <a:effectLst/>
                          <a:latin typeface="標楷體" pitchFamily="65" charset="-120"/>
                          <a:ea typeface="標楷體" pitchFamily="65" charset="-120"/>
                        </a:rPr>
                        <a:t>(</a:t>
                      </a:r>
                      <a:r>
                        <a:rPr lang="zh-TW" sz="1600" kern="100" dirty="0">
                          <a:effectLst/>
                          <a:latin typeface="標楷體" pitchFamily="65" charset="-120"/>
                          <a:ea typeface="標楷體" pitchFamily="65" charset="-120"/>
                        </a:rPr>
                        <a:t>週三</a:t>
                      </a:r>
                      <a:r>
                        <a:rPr lang="en-US" sz="1600" kern="100" dirty="0">
                          <a:effectLst/>
                          <a:latin typeface="標楷體" pitchFamily="65" charset="-120"/>
                          <a:ea typeface="標楷體" pitchFamily="65" charset="-120"/>
                        </a:rPr>
                        <a:t>)</a:t>
                      </a:r>
                      <a:endParaRPr lang="zh-TW" sz="1600" kern="100" dirty="0">
                        <a:effectLst/>
                        <a:latin typeface="標楷體" pitchFamily="65" charset="-120"/>
                        <a:ea typeface="標楷體" pitchFamily="65" charset="-120"/>
                        <a:cs typeface="Times New Roman" pitchFamily="18" charset="0"/>
                      </a:endParaRPr>
                    </a:p>
                  </a:txBody>
                  <a:tcPr marL="68578" marR="68578" marT="0" marB="0" anchor="ctr"/>
                </a:tc>
                <a:tc>
                  <a:txBody>
                    <a:bodyPr/>
                    <a:lstStyle/>
                    <a:p>
                      <a:pPr algn="ctr">
                        <a:spcAft>
                          <a:spcPts val="0"/>
                        </a:spcAft>
                      </a:pPr>
                      <a:r>
                        <a:rPr lang="zh-TW" sz="1600" kern="100" dirty="0">
                          <a:effectLst/>
                          <a:latin typeface="標楷體" pitchFamily="65" charset="-120"/>
                          <a:ea typeface="標楷體" pitchFamily="65" charset="-120"/>
                        </a:rPr>
                        <a:t>多元升等夥伴學校觀摩交流會</a:t>
                      </a:r>
                      <a:endParaRPr lang="zh-TW" sz="1600" kern="100" dirty="0">
                        <a:effectLst/>
                        <a:latin typeface="標楷體" pitchFamily="65" charset="-120"/>
                        <a:ea typeface="標楷體" pitchFamily="65" charset="-120"/>
                        <a:cs typeface="Times New Roman" pitchFamily="18" charset="0"/>
                      </a:endParaRPr>
                    </a:p>
                  </a:txBody>
                  <a:tcPr marL="68578" marR="68578" marT="0" marB="0" anchor="ctr"/>
                </a:tc>
                <a:tc>
                  <a:txBody>
                    <a:bodyPr/>
                    <a:lstStyle/>
                    <a:p>
                      <a:pPr algn="ctr">
                        <a:spcAft>
                          <a:spcPts val="0"/>
                        </a:spcAft>
                      </a:pPr>
                      <a:r>
                        <a:rPr lang="en-US" sz="1600" kern="100" dirty="0">
                          <a:effectLst/>
                          <a:latin typeface="標楷體" pitchFamily="65" charset="-120"/>
                          <a:ea typeface="標楷體" pitchFamily="65" charset="-120"/>
                        </a:rPr>
                        <a:t>164</a:t>
                      </a:r>
                      <a:endParaRPr lang="zh-TW" sz="1600" kern="100" dirty="0">
                        <a:effectLst/>
                        <a:latin typeface="標楷體" pitchFamily="65" charset="-120"/>
                        <a:ea typeface="標楷體" pitchFamily="65" charset="-120"/>
                        <a:cs typeface="Times New Roman" pitchFamily="18" charset="0"/>
                      </a:endParaRPr>
                    </a:p>
                  </a:txBody>
                  <a:tcPr marL="68578" marR="68578" marT="0" marB="0" anchor="ctr"/>
                </a:tc>
                <a:tc>
                  <a:txBody>
                    <a:bodyPr/>
                    <a:lstStyle/>
                    <a:p>
                      <a:pPr algn="ctr">
                        <a:spcAft>
                          <a:spcPts val="0"/>
                        </a:spcAft>
                      </a:pPr>
                      <a:r>
                        <a:rPr lang="en-US" altLang="zh-TW" sz="1600" kern="100" dirty="0" smtClean="0">
                          <a:effectLst/>
                          <a:latin typeface="標楷體" pitchFamily="65" charset="-120"/>
                          <a:ea typeface="標楷體" pitchFamily="65" charset="-120"/>
                          <a:cs typeface="Times New Roman" pitchFamily="18" charset="0"/>
                        </a:rPr>
                        <a:t>57</a:t>
                      </a:r>
                    </a:p>
                  </a:txBody>
                  <a:tcPr marL="68578" marR="68578" marT="0" marB="0" anchor="ctr"/>
                </a:tc>
              </a:tr>
              <a:tr h="409845">
                <a:tc gridSpan="4">
                  <a:txBody>
                    <a:bodyPr/>
                    <a:lstStyle/>
                    <a:p>
                      <a:pPr algn="ctr"/>
                      <a:r>
                        <a:rPr lang="zh-TW" altLang="en-US" sz="1800" dirty="0" smtClean="0">
                          <a:latin typeface="標楷體" pitchFamily="65" charset="-120"/>
                          <a:ea typeface="標楷體" pitchFamily="65" charset="-120"/>
                        </a:rPr>
                        <a:t>活動照片</a:t>
                      </a:r>
                      <a:endParaRPr lang="en-US" altLang="zh-TW" sz="1800" dirty="0" smtClean="0">
                        <a:latin typeface="標楷體" pitchFamily="65" charset="-120"/>
                        <a:ea typeface="標楷體" pitchFamily="65" charset="-120"/>
                      </a:endParaRPr>
                    </a:p>
                  </a:txBody>
                  <a:tcPr marL="91437" marR="91437" marT="45700" marB="45700" anchor="ct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r>
            </a:tbl>
          </a:graphicData>
        </a:graphic>
      </p:graphicFrame>
      <p:sp>
        <p:nvSpPr>
          <p:cNvPr id="5145" name="文字方塊 7"/>
          <p:cNvSpPr txBox="1">
            <a:spLocks noChangeArrowheads="1"/>
          </p:cNvSpPr>
          <p:nvPr/>
        </p:nvSpPr>
        <p:spPr bwMode="auto">
          <a:xfrm>
            <a:off x="930275" y="3860800"/>
            <a:ext cx="36417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新細明體" charset="-120"/>
              </a:defRPr>
            </a:lvl1pPr>
            <a:lvl2pPr marL="742950" indent="-285750" eaLnBrk="0" hangingPunct="0">
              <a:defRPr kumimoji="1">
                <a:solidFill>
                  <a:schemeClr val="tx1"/>
                </a:solidFill>
                <a:latin typeface="Calibri" pitchFamily="34" charset="0"/>
                <a:ea typeface="新細明體" charset="-120"/>
              </a:defRPr>
            </a:lvl2pPr>
            <a:lvl3pPr marL="1143000" indent="-228600" eaLnBrk="0" hangingPunct="0">
              <a:defRPr kumimoji="1">
                <a:solidFill>
                  <a:schemeClr val="tx1"/>
                </a:solidFill>
                <a:latin typeface="Calibri" pitchFamily="34" charset="0"/>
                <a:ea typeface="新細明體" charset="-120"/>
              </a:defRPr>
            </a:lvl3pPr>
            <a:lvl4pPr marL="1600200" indent="-228600" eaLnBrk="0" hangingPunct="0">
              <a:defRPr kumimoji="1">
                <a:solidFill>
                  <a:schemeClr val="tx1"/>
                </a:solidFill>
                <a:latin typeface="Calibri" pitchFamily="34" charset="0"/>
                <a:ea typeface="新細明體" charset="-120"/>
              </a:defRPr>
            </a:lvl4pPr>
            <a:lvl5pPr marL="2057400" indent="-228600" eaLnBrk="0" hangingPunct="0">
              <a:defRPr kumimoji="1">
                <a:solidFill>
                  <a:schemeClr val="tx1"/>
                </a:solidFill>
                <a:latin typeface="Calibri" pitchFamily="34" charset="0"/>
                <a:ea typeface="新細明體"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charset="-120"/>
              </a:defRPr>
            </a:lvl9pPr>
          </a:lstStyle>
          <a:p>
            <a:pPr eaLnBrk="1" hangingPunct="1"/>
            <a:r>
              <a:rPr kumimoji="0" lang="zh-TW" altLang="en-US" sz="1400" dirty="0">
                <a:latin typeface="標楷體" pitchFamily="65" charset="-120"/>
                <a:ea typeface="標楷體" pitchFamily="65" charset="-120"/>
              </a:rPr>
              <a:t>玄奘大學 劉校長得任致詞</a:t>
            </a:r>
          </a:p>
        </p:txBody>
      </p:sp>
      <p:sp>
        <p:nvSpPr>
          <p:cNvPr id="5146" name="文字方塊 8"/>
          <p:cNvSpPr txBox="1">
            <a:spLocks noChangeArrowheads="1"/>
          </p:cNvSpPr>
          <p:nvPr/>
        </p:nvSpPr>
        <p:spPr bwMode="auto">
          <a:xfrm>
            <a:off x="5175250" y="3857625"/>
            <a:ext cx="36417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新細明體" charset="-120"/>
              </a:defRPr>
            </a:lvl1pPr>
            <a:lvl2pPr marL="742950" indent="-285750" eaLnBrk="0" hangingPunct="0">
              <a:defRPr kumimoji="1">
                <a:solidFill>
                  <a:schemeClr val="tx1"/>
                </a:solidFill>
                <a:latin typeface="Calibri" pitchFamily="34" charset="0"/>
                <a:ea typeface="新細明體" charset="-120"/>
              </a:defRPr>
            </a:lvl2pPr>
            <a:lvl3pPr marL="1143000" indent="-228600" eaLnBrk="0" hangingPunct="0">
              <a:defRPr kumimoji="1">
                <a:solidFill>
                  <a:schemeClr val="tx1"/>
                </a:solidFill>
                <a:latin typeface="Calibri" pitchFamily="34" charset="0"/>
                <a:ea typeface="新細明體" charset="-120"/>
              </a:defRPr>
            </a:lvl3pPr>
            <a:lvl4pPr marL="1600200" indent="-228600" eaLnBrk="0" hangingPunct="0">
              <a:defRPr kumimoji="1">
                <a:solidFill>
                  <a:schemeClr val="tx1"/>
                </a:solidFill>
                <a:latin typeface="Calibri" pitchFamily="34" charset="0"/>
                <a:ea typeface="新細明體" charset="-120"/>
              </a:defRPr>
            </a:lvl4pPr>
            <a:lvl5pPr marL="2057400" indent="-228600" eaLnBrk="0" hangingPunct="0">
              <a:defRPr kumimoji="1">
                <a:solidFill>
                  <a:schemeClr val="tx1"/>
                </a:solidFill>
                <a:latin typeface="Calibri" pitchFamily="34" charset="0"/>
                <a:ea typeface="新細明體"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charset="-120"/>
              </a:defRPr>
            </a:lvl9pPr>
          </a:lstStyle>
          <a:p>
            <a:pPr eaLnBrk="1" hangingPunct="1"/>
            <a:r>
              <a:rPr kumimoji="0" lang="zh-TW" altLang="en-US" sz="1400">
                <a:latin typeface="標楷體" pitchFamily="65" charset="-120"/>
                <a:ea typeface="標楷體" pitchFamily="65" charset="-120"/>
              </a:rPr>
              <a:t>教育部 王科長淑娟致詞</a:t>
            </a:r>
          </a:p>
        </p:txBody>
      </p:sp>
      <p:sp>
        <p:nvSpPr>
          <p:cNvPr id="5147" name="文字方塊 9"/>
          <p:cNvSpPr txBox="1">
            <a:spLocks noChangeArrowheads="1"/>
          </p:cNvSpPr>
          <p:nvPr/>
        </p:nvSpPr>
        <p:spPr bwMode="auto">
          <a:xfrm>
            <a:off x="5175250" y="6348413"/>
            <a:ext cx="3641725"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新細明體" charset="-120"/>
              </a:defRPr>
            </a:lvl1pPr>
            <a:lvl2pPr marL="742950" indent="-285750" eaLnBrk="0" hangingPunct="0">
              <a:defRPr kumimoji="1">
                <a:solidFill>
                  <a:schemeClr val="tx1"/>
                </a:solidFill>
                <a:latin typeface="Calibri" pitchFamily="34" charset="0"/>
                <a:ea typeface="新細明體" charset="-120"/>
              </a:defRPr>
            </a:lvl2pPr>
            <a:lvl3pPr marL="1143000" indent="-228600" eaLnBrk="0" hangingPunct="0">
              <a:defRPr kumimoji="1">
                <a:solidFill>
                  <a:schemeClr val="tx1"/>
                </a:solidFill>
                <a:latin typeface="Calibri" pitchFamily="34" charset="0"/>
                <a:ea typeface="新細明體" charset="-120"/>
              </a:defRPr>
            </a:lvl3pPr>
            <a:lvl4pPr marL="1600200" indent="-228600" eaLnBrk="0" hangingPunct="0">
              <a:defRPr kumimoji="1">
                <a:solidFill>
                  <a:schemeClr val="tx1"/>
                </a:solidFill>
                <a:latin typeface="Calibri" pitchFamily="34" charset="0"/>
                <a:ea typeface="新細明體" charset="-120"/>
              </a:defRPr>
            </a:lvl4pPr>
            <a:lvl5pPr marL="2057400" indent="-228600" eaLnBrk="0" hangingPunct="0">
              <a:defRPr kumimoji="1">
                <a:solidFill>
                  <a:schemeClr val="tx1"/>
                </a:solidFill>
                <a:latin typeface="Calibri" pitchFamily="34" charset="0"/>
                <a:ea typeface="新細明體"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charset="-120"/>
              </a:defRPr>
            </a:lvl9pPr>
          </a:lstStyle>
          <a:p>
            <a:pPr eaLnBrk="1" hangingPunct="1"/>
            <a:r>
              <a:rPr kumimoji="0" lang="zh-TW" altLang="en-US" sz="1400">
                <a:latin typeface="標楷體" pitchFamily="65" charset="-120"/>
                <a:ea typeface="標楷體" pitchFamily="65" charset="-120"/>
              </a:rPr>
              <a:t>玄奘大學 教師多元升等專案辦公室</a:t>
            </a:r>
            <a:endParaRPr kumimoji="0" lang="en-US" altLang="zh-TW" sz="1400">
              <a:latin typeface="標楷體" pitchFamily="65" charset="-120"/>
              <a:ea typeface="標楷體" pitchFamily="65" charset="-120"/>
            </a:endParaRPr>
          </a:p>
          <a:p>
            <a:pPr eaLnBrk="1" hangingPunct="1"/>
            <a:r>
              <a:rPr kumimoji="0" lang="zh-TW" altLang="en-US" sz="1400">
                <a:latin typeface="標楷體" pitchFamily="65" charset="-120"/>
                <a:ea typeface="標楷體" pitchFamily="65" charset="-120"/>
              </a:rPr>
              <a:t>         朱主任美珍主持</a:t>
            </a:r>
          </a:p>
        </p:txBody>
      </p:sp>
    </p:spTree>
    <p:extLst>
      <p:ext uri="{BB962C8B-B14F-4D97-AF65-F5344CB8AC3E}">
        <p14:creationId xmlns:p14="http://schemas.microsoft.com/office/powerpoint/2010/main" xmlns="" val="195611781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7584" y="1844824"/>
            <a:ext cx="7797552" cy="782960"/>
          </a:xfrm>
        </p:spPr>
        <p:txBody>
          <a:bodyPr>
            <a:normAutofit/>
          </a:bodyPr>
          <a:lstStyle/>
          <a:p>
            <a:r>
              <a:rPr lang="zh-TW" altLang="en-US" sz="1800" dirty="0">
                <a:latin typeface="標楷體" pitchFamily="65" charset="-120"/>
                <a:ea typeface="標楷體" pitchFamily="65" charset="-120"/>
              </a:rPr>
              <a:t>季</a:t>
            </a:r>
            <a:r>
              <a:rPr lang="zh-TW" altLang="en-US" sz="1800" dirty="0" smtClean="0">
                <a:latin typeface="標楷體" pitchFamily="65" charset="-120"/>
                <a:ea typeface="標楷體" pitchFamily="65" charset="-120"/>
              </a:rPr>
              <a:t>淳教授蒞校講演</a:t>
            </a:r>
            <a:endParaRPr lang="zh-TW" altLang="en-US" sz="1800" dirty="0"/>
          </a:p>
        </p:txBody>
      </p:sp>
      <p:sp>
        <p:nvSpPr>
          <p:cNvPr id="4" name="投影片編號版面配置區 3"/>
          <p:cNvSpPr>
            <a:spLocks noGrp="1"/>
          </p:cNvSpPr>
          <p:nvPr>
            <p:ph type="sldNum" sz="quarter" idx="12"/>
          </p:nvPr>
        </p:nvSpPr>
        <p:spPr/>
        <p:txBody>
          <a:bodyPr/>
          <a:lstStyle/>
          <a:p>
            <a:pPr>
              <a:defRPr/>
            </a:pPr>
            <a:fld id="{6C85F6ED-DD32-4D63-99B7-E23212DDDB02}" type="slidenum">
              <a:rPr lang="zh-TW" altLang="en-US" smtClean="0"/>
              <a:pPr>
                <a:defRPr/>
              </a:pPr>
              <a:t>98</a:t>
            </a:fld>
            <a:endParaRPr lang="zh-TW" altLang="en-US"/>
          </a:p>
        </p:txBody>
      </p:sp>
      <p:pic>
        <p:nvPicPr>
          <p:cNvPr id="5" name="Picture 4" descr="F:\02 各式活動會議舉辦-日期\1021225 方文理大學的教學升等制度及其評估指標講座-季淳\122_2512\IMG_0682.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4008" y="2636912"/>
            <a:ext cx="4098175" cy="3240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3" descr="F:\02 各式活動會議舉辦-日期\1021225 方文理大學的教學升等制度及其評估指標講座-季淳\122_2512\IMG_075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2636912"/>
            <a:ext cx="3960440" cy="3240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標題 1"/>
          <p:cNvSpPr txBox="1">
            <a:spLocks/>
          </p:cNvSpPr>
          <p:nvPr/>
        </p:nvSpPr>
        <p:spPr>
          <a:xfrm>
            <a:off x="619944" y="62907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kumimoji="0" lang="zh-TW" altLang="en-US" smtClean="0">
                <a:latin typeface="標楷體" pitchFamily="65" charset="-120"/>
                <a:ea typeface="標楷體" pitchFamily="65" charset="-120"/>
              </a:rPr>
              <a:t>西方文理大學升等制度</a:t>
            </a:r>
            <a:endParaRPr kumimoji="0" lang="zh-TW" altLang="en-US" dirty="0"/>
          </a:p>
        </p:txBody>
      </p:sp>
    </p:spTree>
    <p:extLst>
      <p:ext uri="{BB962C8B-B14F-4D97-AF65-F5344CB8AC3E}">
        <p14:creationId xmlns:p14="http://schemas.microsoft.com/office/powerpoint/2010/main" xmlns="" val="14368359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玄奘大學校內說明會</a:t>
            </a:r>
          </a:p>
        </p:txBody>
      </p:sp>
      <p:sp>
        <p:nvSpPr>
          <p:cNvPr id="4" name="投影片編號版面配置區 3"/>
          <p:cNvSpPr>
            <a:spLocks noGrp="1"/>
          </p:cNvSpPr>
          <p:nvPr>
            <p:ph type="sldNum" sz="quarter" idx="12"/>
          </p:nvPr>
        </p:nvSpPr>
        <p:spPr/>
        <p:txBody>
          <a:bodyPr/>
          <a:lstStyle/>
          <a:p>
            <a:pPr>
              <a:defRPr/>
            </a:pPr>
            <a:fld id="{6C85F6ED-DD32-4D63-99B7-E23212DDDB02}" type="slidenum">
              <a:rPr lang="zh-TW" altLang="en-US" smtClean="0"/>
              <a:pPr>
                <a:defRPr/>
              </a:pPr>
              <a:t>99</a:t>
            </a:fld>
            <a:endParaRPr lang="zh-TW" altLang="en-US"/>
          </a:p>
        </p:txBody>
      </p:sp>
      <p:pic>
        <p:nvPicPr>
          <p:cNvPr id="5" name="Picture 1" descr="F:\02 各式活動會議舉辦-日期\1021016 推動教師多元升等制度全校性說明會\103_1610\IMG_004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2276872"/>
            <a:ext cx="4392488" cy="3344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3" descr="F:\02 各式活動會議舉辦-日期\1021016 推動教師多元升等制度全校性說明會\103_1610\IMG_0057.JPG"/>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60032" y="2276873"/>
            <a:ext cx="3960440" cy="33225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083607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17828</TotalTime>
  <Words>4842</Words>
  <Application>Microsoft Office PowerPoint</Application>
  <PresentationFormat>如螢幕大小 (4:3)</PresentationFormat>
  <Paragraphs>698</Paragraphs>
  <Slides>101</Slides>
  <Notes>2</Notes>
  <HiddenSlides>30</HiddenSlides>
  <MMClips>2</MMClips>
  <ScaleCrop>false</ScaleCrop>
  <HeadingPairs>
    <vt:vector size="6" baseType="variant">
      <vt:variant>
        <vt:lpstr>佈景主題</vt:lpstr>
      </vt:variant>
      <vt:variant>
        <vt:i4>1</vt:i4>
      </vt:variant>
      <vt:variant>
        <vt:lpstr>內嵌 OLE 伺服程式</vt:lpstr>
      </vt:variant>
      <vt:variant>
        <vt:i4>2</vt:i4>
      </vt:variant>
      <vt:variant>
        <vt:lpstr>投影片標題</vt:lpstr>
      </vt:variant>
      <vt:variant>
        <vt:i4>101</vt:i4>
      </vt:variant>
    </vt:vector>
  </HeadingPairs>
  <TitlesOfParts>
    <vt:vector size="104" baseType="lpstr">
      <vt:lpstr>Office 佈景主題</vt:lpstr>
      <vt:lpstr>工作表</vt:lpstr>
      <vt:lpstr>圖表</vt:lpstr>
      <vt:lpstr>教育部獎助大專校院推動 教師多元升等制度示範學校計畫</vt:lpstr>
      <vt:lpstr>分享重點</vt:lpstr>
      <vt:lpstr>投影片 3</vt:lpstr>
      <vt:lpstr>投影片 4</vt:lpstr>
      <vt:lpstr>投影片 5</vt:lpstr>
      <vt:lpstr>投影片 6</vt:lpstr>
      <vt:lpstr>投影片 7</vt:lpstr>
      <vt:lpstr>玄奘大學教學升等的直接效益</vt:lpstr>
      <vt:lpstr>投影片 9</vt:lpstr>
      <vt:lpstr>投影片 10</vt:lpstr>
      <vt:lpstr>投影片 11</vt:lpstr>
      <vt:lpstr>不修法且普遍適用的考量</vt:lpstr>
      <vt:lpstr>投影片 13</vt:lpstr>
      <vt:lpstr>投影片 14</vt:lpstr>
      <vt:lpstr>投影片 15</vt:lpstr>
      <vt:lpstr>制度規劃理念</vt:lpstr>
      <vt:lpstr>教與學的三角習題</vt:lpstr>
      <vt:lpstr>研究與教學</vt:lpstr>
      <vt:lpstr>知識圈可做得更多</vt:lpstr>
      <vt:lpstr>這些研究主題可如何歸類?學術價值?</vt:lpstr>
      <vt:lpstr>如何評斷成果與貢獻</vt:lpstr>
      <vt:lpstr>投影片 22</vt:lpstr>
      <vt:lpstr>投影片 23</vt:lpstr>
      <vt:lpstr>投影片 24</vt:lpstr>
      <vt:lpstr>高比例弱勢學生的大學</vt:lpstr>
      <vt:lpstr>本校教學實務研究的迫切性</vt:lpstr>
      <vt:lpstr>互動式重點教材製作—具象思考</vt:lpstr>
      <vt:lpstr>互動式重點教材製作—重複學習</vt:lpstr>
      <vt:lpstr>先備特質與學習行為例</vt:lpstr>
      <vt:lpstr>標靶式學習</vt:lpstr>
      <vt:lpstr>投影片 31</vt:lpstr>
      <vt:lpstr>知識傳遞角色</vt:lpstr>
      <vt:lpstr>投影片 33</vt:lpstr>
      <vt:lpstr>投影片 34</vt:lpstr>
      <vt:lpstr>投影片 35</vt:lpstr>
      <vt:lpstr>投影片 36</vt:lpstr>
      <vt:lpstr>投影片 37</vt:lpstr>
      <vt:lpstr>投影片 38</vt:lpstr>
      <vt:lpstr>投影片 39</vt:lpstr>
      <vt:lpstr>投影片 40</vt:lpstr>
      <vt:lpstr>投影片 41</vt:lpstr>
      <vt:lpstr>投影片 42</vt:lpstr>
      <vt:lpstr>投影片 43</vt:lpstr>
      <vt:lpstr>投影片 44</vt:lpstr>
      <vt:lpstr>投影片 45</vt:lpstr>
      <vt:lpstr>投影片 46</vt:lpstr>
      <vt:lpstr>投影片 47</vt:lpstr>
      <vt:lpstr>投影片 48</vt:lpstr>
      <vt:lpstr>投影片 49</vt:lpstr>
      <vt:lpstr>投影片 50</vt:lpstr>
      <vt:lpstr>投影片 51</vt:lpstr>
      <vt:lpstr>投影片 52</vt:lpstr>
      <vt:lpstr>投影片 53</vt:lpstr>
      <vt:lpstr>投影片 54</vt:lpstr>
      <vt:lpstr>投影片 55</vt:lpstr>
      <vt:lpstr>投影片 56</vt:lpstr>
      <vt:lpstr>投影片 57</vt:lpstr>
      <vt:lpstr>投影片 58</vt:lpstr>
      <vt:lpstr>投影片 59</vt:lpstr>
      <vt:lpstr>投影片 60</vt:lpstr>
      <vt:lpstr>投影片 61</vt:lpstr>
      <vt:lpstr>投影片 62</vt:lpstr>
      <vt:lpstr>投影片 63</vt:lpstr>
      <vt:lpstr>投影片 64</vt:lpstr>
      <vt:lpstr>投影片 65</vt:lpstr>
      <vt:lpstr>教學成績之校教評會審查表(示意)</vt:lpstr>
      <vt:lpstr>投影片 67</vt:lpstr>
      <vt:lpstr>輔導服務成績之校教評會審查表(示意)</vt:lpstr>
      <vt:lpstr>投影片 69</vt:lpstr>
      <vt:lpstr>日常研究成績之校教評會審查表(示意)</vt:lpstr>
      <vt:lpstr>投影片 71</vt:lpstr>
      <vt:lpstr>投影片 72</vt:lpstr>
      <vt:lpstr>投影片 73</vt:lpstr>
      <vt:lpstr>投影片 74</vt:lpstr>
      <vt:lpstr>投影片 75</vt:lpstr>
      <vt:lpstr>升等重點程序</vt:lpstr>
      <vt:lpstr>投影片 77</vt:lpstr>
      <vt:lpstr>投影片 78</vt:lpstr>
      <vt:lpstr>投影片 79</vt:lpstr>
      <vt:lpstr>投影片 80</vt:lpstr>
      <vt:lpstr>投影片 81</vt:lpstr>
      <vt:lpstr>專責單位</vt:lpstr>
      <vt:lpstr>投影片 83</vt:lpstr>
      <vt:lpstr>建立多元升等網路平台</vt:lpstr>
      <vt:lpstr>投影片 85</vt:lpstr>
      <vt:lpstr>投影片 86</vt:lpstr>
      <vt:lpstr>投影片 87</vt:lpstr>
      <vt:lpstr>投影片 88</vt:lpstr>
      <vt:lpstr>投影片 89</vt:lpstr>
      <vt:lpstr>投影片 90</vt:lpstr>
      <vt:lpstr>投影片 91</vt:lpstr>
      <vt:lpstr>投影片 92</vt:lpstr>
      <vt:lpstr>投影片 93</vt:lpstr>
      <vt:lpstr>投影片 94</vt:lpstr>
      <vt:lpstr>多元升等夥伴學校觀摩交流會 各校多元升等經驗分享</vt:lpstr>
      <vt:lpstr>多元升等夥伴學校觀摩交流會 各校多元升等經驗分享</vt:lpstr>
      <vt:lpstr>投影片 97</vt:lpstr>
      <vt:lpstr>季淳教授蒞校講演</vt:lpstr>
      <vt:lpstr>玄奘大學校內說明會</vt:lpstr>
      <vt:lpstr>教學實務研究暨教學研討會專題演講/評論情形</vt:lpstr>
      <vt:lpstr>教學實務研究暨教學研討會論壇</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hwshuang</dc:creator>
  <cp:lastModifiedBy>hcu-user</cp:lastModifiedBy>
  <cp:revision>1589</cp:revision>
  <cp:lastPrinted>2014-05-08T12:14:37Z</cp:lastPrinted>
  <dcterms:created xsi:type="dcterms:W3CDTF">2013-01-10T01:18:17Z</dcterms:created>
  <dcterms:modified xsi:type="dcterms:W3CDTF">2014-05-08T16:29:53Z</dcterms:modified>
</cp:coreProperties>
</file>