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834" r:id="rId3"/>
    <p:sldId id="854" r:id="rId4"/>
    <p:sldId id="892" r:id="rId5"/>
    <p:sldId id="852" r:id="rId6"/>
    <p:sldId id="857" r:id="rId7"/>
    <p:sldId id="858" r:id="rId8"/>
    <p:sldId id="893" r:id="rId9"/>
    <p:sldId id="859" r:id="rId10"/>
    <p:sldId id="917" r:id="rId11"/>
    <p:sldId id="894" r:id="rId12"/>
    <p:sldId id="959" r:id="rId13"/>
    <p:sldId id="922" r:id="rId14"/>
    <p:sldId id="1032" r:id="rId15"/>
    <p:sldId id="930" r:id="rId16"/>
    <p:sldId id="895" r:id="rId17"/>
    <p:sldId id="939" r:id="rId18"/>
    <p:sldId id="958" r:id="rId19"/>
    <p:sldId id="860" r:id="rId20"/>
    <p:sldId id="898" r:id="rId21"/>
    <p:sldId id="1030" r:id="rId22"/>
    <p:sldId id="861" r:id="rId23"/>
    <p:sldId id="862" r:id="rId24"/>
    <p:sldId id="896" r:id="rId25"/>
    <p:sldId id="914" r:id="rId26"/>
    <p:sldId id="915" r:id="rId27"/>
    <p:sldId id="863" r:id="rId28"/>
    <p:sldId id="873" r:id="rId29"/>
    <p:sldId id="811" r:id="rId30"/>
    <p:sldId id="874" r:id="rId31"/>
    <p:sldId id="875" r:id="rId32"/>
    <p:sldId id="876" r:id="rId33"/>
    <p:sldId id="1033" r:id="rId34"/>
    <p:sldId id="877" r:id="rId35"/>
    <p:sldId id="931" r:id="rId36"/>
    <p:sldId id="957" r:id="rId37"/>
    <p:sldId id="947" r:id="rId38"/>
    <p:sldId id="948" r:id="rId39"/>
    <p:sldId id="911" r:id="rId40"/>
    <p:sldId id="949" r:id="rId41"/>
    <p:sldId id="881" r:id="rId42"/>
    <p:sldId id="900" r:id="rId43"/>
    <p:sldId id="882" r:id="rId44"/>
    <p:sldId id="883" r:id="rId45"/>
    <p:sldId id="884" r:id="rId46"/>
    <p:sldId id="935" r:id="rId47"/>
    <p:sldId id="934" r:id="rId48"/>
    <p:sldId id="937" r:id="rId49"/>
    <p:sldId id="923" r:id="rId50"/>
    <p:sldId id="885" r:id="rId51"/>
    <p:sldId id="887" r:id="rId52"/>
    <p:sldId id="888" r:id="rId53"/>
    <p:sldId id="889" r:id="rId54"/>
    <p:sldId id="901" r:id="rId55"/>
    <p:sldId id="891" r:id="rId56"/>
    <p:sldId id="853" r:id="rId57"/>
    <p:sldId id="864" r:id="rId58"/>
    <p:sldId id="926" r:id="rId59"/>
    <p:sldId id="1028" r:id="rId60"/>
    <p:sldId id="1026" r:id="rId61"/>
    <p:sldId id="1027" r:id="rId62"/>
    <p:sldId id="869" r:id="rId63"/>
    <p:sldId id="870" r:id="rId64"/>
    <p:sldId id="872" r:id="rId65"/>
    <p:sldId id="871" r:id="rId66"/>
    <p:sldId id="878" r:id="rId67"/>
    <p:sldId id="835" r:id="rId68"/>
    <p:sldId id="945" r:id="rId69"/>
    <p:sldId id="793" r:id="rId70"/>
    <p:sldId id="794" r:id="rId71"/>
    <p:sldId id="836" r:id="rId72"/>
    <p:sldId id="795" r:id="rId73"/>
    <p:sldId id="796" r:id="rId74"/>
    <p:sldId id="797" r:id="rId75"/>
    <p:sldId id="1029" r:id="rId76"/>
    <p:sldId id="838" r:id="rId77"/>
    <p:sldId id="842" r:id="rId78"/>
    <p:sldId id="841" r:id="rId79"/>
    <p:sldId id="897" r:id="rId80"/>
    <p:sldId id="531" r:id="rId81"/>
  </p:sldIdLst>
  <p:sldSz cx="9144000" cy="6858000" type="screen4x3"/>
  <p:notesSz cx="6797675" cy="992822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>
          <p15:clr>
            <a:srgbClr val="A4A3A4"/>
          </p15:clr>
        </p15:guide>
        <p15:guide id="2" pos="9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3F"/>
    <a:srgbClr val="6600FF"/>
    <a:srgbClr val="8F8F92"/>
    <a:srgbClr val="996500"/>
    <a:srgbClr val="999794"/>
    <a:srgbClr val="999691"/>
    <a:srgbClr val="2D2D2D"/>
    <a:srgbClr val="68686B"/>
    <a:srgbClr val="F1F1F6"/>
    <a:srgbClr val="008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4353" autoAdjust="0"/>
  </p:normalViewPr>
  <p:slideViewPr>
    <p:cSldViewPr>
      <p:cViewPr varScale="1">
        <p:scale>
          <a:sx n="96" d="100"/>
          <a:sy n="96" d="100"/>
        </p:scale>
        <p:origin x="150" y="72"/>
      </p:cViewPr>
      <p:guideLst>
        <p:guide orient="horz" pos="1248"/>
        <p:guide pos="912"/>
      </p:guideLst>
    </p:cSldViewPr>
  </p:slideViewPr>
  <p:outlineViewPr>
    <p:cViewPr>
      <p:scale>
        <a:sx n="33" d="100"/>
        <a:sy n="33" d="100"/>
      </p:scale>
      <p:origin x="0" y="-2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90"/>
      </p:cViewPr>
      <p:guideLst>
        <p:guide orient="horz" pos="3126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新細明體" panose="02020500000000000000" pitchFamily="18" charset="-120"/>
              </a:defRPr>
            </a:lvl1pPr>
          </a:lstStyle>
          <a:p>
            <a:fld id="{C31846AB-9B41-4FE0-A6CD-DECD0F4651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5378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5629"/>
            <a:ext cx="5438775" cy="44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dirty="0"/>
              <a:t>按一下以編輯母片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新細明體" panose="02020500000000000000" pitchFamily="18" charset="-120"/>
              </a:defRPr>
            </a:lvl1pPr>
          </a:lstStyle>
          <a:p>
            <a:fld id="{5107CE89-26BB-4E3E-8ABF-B4AEB95FE89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3810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各位同學好，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本課程將為各位講解教育部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113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年度「青年教育與就業儲蓄帳戶方案」填報系統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zh-TW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441DE1A-D357-4A2E-970F-F7EB5445D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9886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完成行動裝置認證後，接下來需要創建一組帳號與密碼，請輸入符合資訊安全規範的帳號和密碼，並確認密碼一致，設定好帳號以及密碼後點擊【送出】</a:t>
            </a:r>
            <a:r>
              <a:rPr kumimoji="1" lang="zh-TW" altLang="en-US" sz="1200" b="1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完成帳號密碼的變更。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922E83-0925-4505-9DD0-6608BC7CFF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905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系統會跳出【認證完成】的提醒視窗，點選【確認】後畫面將重新跳回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113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年度青年教育與就業儲蓄帳戶方案申請的登入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面。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3C8E331-74F3-4CE8-801D-790D61660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2958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完成帳號申請後，可登入系統開始進行相關計畫申請，可使用兩種方式進行登入，分別為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一般帳號登入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以及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使用第一種方式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一般帳號登入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，登入後可直接開始進行計畫申請。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若使用第二種方式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，完成教育雲端帳號登入與同意授權後，需再次使用一般帳號登入進行綁定，綁定完成後，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下次使用【教育雲端帳號登入】時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就可以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直接登入。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B5A1AF8-99EF-4538-897D-B61B4C5FA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9538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第一種方式為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【一般帳號登入】，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可以直接輸入帳號和密碼，並點擊【登入】使用一般帳號登入進行登入。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ECF793D-7441-49DA-8C32-9B3DC9F9A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2684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如果忘記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帳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號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，可點選畫面左下角的【忘記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帳密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】按鈕，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選擇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忘記帳號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撥打客服電話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即可選擇分機聯繫客服。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4045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如果忘記密碼，可點選畫面左下角的【忘記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帳密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】按鈕，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選擇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忘記密碼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zh-CN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重新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設定</a:t>
            </a:r>
            <a:r>
              <a:rPr kumimoji="1" lang="en-US" altLang="zh-CN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進入【密碼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重新設定行動裝置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驗證】畫面，輸入【身份證字號】和【出生年月日】後，點選【取得驗證碼】，系統即會將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位數字發送到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的手機，請在【驗證碼】欄位中輸入取得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位數字，即可設定新的密碼。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6300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若選擇使用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第二種方式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【教育雲端帳號登入】，點選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右側的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【教育雲端帳號】後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系統會將畫面導向到教育雲端帳號登入畫面。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CA6525-5542-4161-86CE-30FD9FB4F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6936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到教育雲端帳號登入畫面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輸入教育雲端的【帳號】、【密碼】與【驗證碼】後點選【登入】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第一次使用教育雲端帳號登入，系統會要求授權，請點擊【同意授權】。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A9E39F-00E6-4018-AE45-5A9A9588A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3385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成功後會跳轉回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青年儲蓄方案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系統登入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面，此時需使用【一般帳號登入】再次進行登入，完成後就會成功綁定並登入，綁定成功後於下次使用【教育雲端帳號登入】時，可直接登入方案填報系統，不用再使用【一般帳號登入】進行登入。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D805CF0-A78A-48FA-BA36-DB7698E88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6508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成功登入後會出現【共同注意事項】，請詳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細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內容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5BC44F5-7276-487E-A7D0-E1531EA9E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032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49688" y="9429671"/>
            <a:ext cx="2946400" cy="4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00" tIns="45750" rIns="91500" bIns="45750" anchor="b"/>
          <a:lstStyle>
            <a:lvl1pPr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1pPr>
            <a:lvl2pPr marL="742950" indent="-28575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2pPr>
            <a:lvl3pPr marL="1143000" indent="-22860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3pPr>
            <a:lvl4pPr marL="1600200" indent="-22860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4pPr>
            <a:lvl5pPr marL="2057400" indent="-22860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9pPr>
          </a:lstStyle>
          <a:p>
            <a:pPr algn="r" eaLnBrk="1" hangingPunct="1"/>
            <a:fld id="{6D0F8316-D1AB-4652-9839-E33D942B37D8}" type="slidenum">
              <a:rPr lang="en-US" altLang="zh-TW" sz="1200">
                <a:ea typeface="新細明體" panose="02020500000000000000" pitchFamily="18" charset="-120"/>
              </a:rPr>
              <a:pPr algn="r" eaLnBrk="1" hangingPunct="1"/>
              <a:t>2</a:t>
            </a:fld>
            <a:endParaRPr lang="en-US" altLang="zh-TW" sz="1200">
              <a:ea typeface="新細明體" panose="02020500000000000000" pitchFamily="18" charset="-12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2687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8804"/>
            <a:ext cx="5438775" cy="44663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500" tIns="45750" rIns="91500" bIns="45750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內容包含教育部</a:t>
            </a:r>
            <a:r>
              <a:rPr kumimoji="1" lang="en-US" altLang="zh-TW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113</a:t>
            </a:r>
            <a:r>
              <a:rPr kumimoji="1" lang="zh-TW" altLang="zh-TW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kumimoji="1" lang="zh-TW" altLang="en-US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度</a:t>
            </a:r>
            <a:r>
              <a:rPr kumimoji="1" lang="zh-TW" altLang="zh-TW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「 青年教育與就業儲蓄帳戶方案」</a:t>
            </a:r>
            <a:r>
              <a:rPr kumimoji="1" lang="en-US" altLang="zh-TW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APP</a:t>
            </a:r>
            <a:r>
              <a:rPr kumimoji="1" lang="zh-TW" altLang="zh-TW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申請系統介面、網頁版申請系統介面、「青年就業領航計畫」</a:t>
            </a:r>
            <a:r>
              <a:rPr kumimoji="1" lang="en-US" altLang="zh-TW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與網頁版</a:t>
            </a:r>
            <a:r>
              <a:rPr kumimoji="1" lang="zh-TW" altLang="zh-TW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操作介面</a:t>
            </a:r>
            <a:r>
              <a:rPr kumimoji="1" lang="zh-TW" altLang="en-US" sz="1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kumimoji="1" lang="zh-TW" altLang="zh-TW" sz="12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zh-TW" altLang="zh-TW" dirty="0"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3223D39-9BE3-4E39-A500-2CF8C3BC4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0247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成功登入後會出現【共同注意事項】，請詳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細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內容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E38234-31C1-430E-A2CC-978B747EB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9679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詳細閱讀後，請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勾選已詳閱選項後，點擊【下一步】按鈕。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1047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接下來進入填寫申請書的流程，請依序填寫申請書內容。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首先填寫【基本資料】，填寫完成後請按【存檔】。並依下方功能列接續點選【自傳】填寫。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4E02F8-83A6-417F-AC7D-C27CE9F7B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9250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並依下方功能列接續點選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【自傳】填寫【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申請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學生自傳】。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在申請學生自傳畫面中，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填寫個人成長背景與現況、學習歷程特殊表現與經驗、自我期許及未來發展等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自傳需要至少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字，填寫完成後點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【存檔】。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9636BDE-106B-4E4B-96FC-FACAF0CF78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2527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選擇【青年就業領航計畫】的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，請在下方功能列接續點選【規劃探索】填寫【職場探索規劃】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選擇想參與的產業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類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最多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可以選擇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至少選擇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送出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請確認資料無誤後點擊【存檔】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暫存申請資料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，並依下方功能列接續點選【送出申請】進入送出申請畫面。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A49281-8C6E-4E9A-86B6-BFB23F624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3495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若是選擇申請【青年體驗學習計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】的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則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在下方功能列點選【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體驗類型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】，選擇想參與的體驗學習類型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最多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可以選擇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至少選擇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送出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點選【選擇檔案】上傳體驗學習企劃內容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PDF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檔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檔案上限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10MB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請在確認資料無誤後點選【存檔】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暫存申請資料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，並依下方功能列接續點選【送出申請】進入送出申請畫面。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E55AC59-B6D5-42CE-89D5-A41A56ABC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4251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在送出申請畫面中，送出後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就不能再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修改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，提醒同學們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確認填寫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後點擊【送出申請】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點選【送出申請】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，再選擇【下載申請書】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，系統會自動產出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PDF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檔，內容包含申請書及共同注意事項。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下載方式可以選擇直接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下載到手機，或是選擇【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申請書】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到申請書中的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信箱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再次提醒同學們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和家長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法定代理人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詳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細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讀共同注意事項並於表格下方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交回學校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留存備查，這樣才算完成學生申請程序。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9EA0A9A-AE7A-4F35-A0D8-77016E9265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7371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最後，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依下方功能列接續點選可查看【審查結果】，可以從此區查看學校初審、教育部複審、教育部再審等審查結果及意見。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99323C-0585-4E87-B8FB-1D5A4BE74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9173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接下來將繼續講解網頁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版的學生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申請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介面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，網頁版申請程序跟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都一樣，只是介面稍微不同。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55AD2AB-9085-4E3C-B7B3-D47C26B29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37874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教育部青年儲蓄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方案填報系統後，於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右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上方功能列點選【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113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學生申請帳密】進入申請頁面。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2FC46B8-DAD1-486A-92A1-A201DC434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6635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學生申請可以用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或網頁版進行線上申請，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首先將為各位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同學講解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申請系統介面。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280F940-D13B-4621-BC4C-B32C14129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6884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首先以下拉是選單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選擇學校所在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縣市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就讀學校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身分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證字號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密碼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預設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密碼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為西元年出生年月日，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數字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碼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，例如生日為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1999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日，請輸入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19990302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，完成後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【登入】。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若是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非學校型態實驗教育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非與學校合作）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，請下載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下方的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 113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學生帳密申請表」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填完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Excel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表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寄到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系統服務信箱 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youngcloud@mail.ncnu.edu.tw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系統工程師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將會儘速協助您開通帳號。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A56C25-E676-4F3F-8015-97E8F6833B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0884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登入後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將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自動勾稽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「國教署高級中等學校學籍管理系統」進行身分檢核，畫面將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顯示成功勾稽的學生基本資料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，請查看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是否正確，若資料無誤再點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【下一步】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若發現資料有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錯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誤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，或是無法顯示學生資料，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請連繫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客服。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C455A7-64F6-47F5-BE96-ABD11D578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207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完成上述動作後會進入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新建帳號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的流程，請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同學自己設定一組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【使用者帳號】、【使用者密碼】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，並輸入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【常用的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3B905F-7AE1-4283-8132-C5D9E6C0E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88254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這邊提醒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同學們，教育部跟勞動部將會寄送方案相關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重要資訊、未來儲蓄金發給、就學及兵役配套等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提醒信件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，請正確填寫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使用自己個人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，不要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使用高中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職學校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，以避免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畢業後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信箱註銷後無法收信。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輸入完畢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並確認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正確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後，請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想要申請的體驗計畫，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【青年就業領航計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畫（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職場體驗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【青年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體驗學習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畫（學習及國際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體驗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選擇後不能修改，請確認想要參與的計畫，最後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點擊【送出】進行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帳號開通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驗證。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3B905F-7AE1-4283-8132-C5D9E6C0E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5458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點選【送出】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後，系統會將帳號開通驗證信寄到信箱，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請到信箱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點選帳號開通驗證信內的【開通網址】，系統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顯示帳密已開通，點選【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ok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】按鈕後，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可使用新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設定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的帳號進行登入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F1494CD-0157-4BE9-A952-E39A03606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3228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首頁後請點選右上方【登入】標示進入登入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面，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點選左上的【學生登入】圖示進入登入畫面。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7070E8-282E-46CB-B360-51C88230B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76833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完成帳號申請後，可登入系統開始進行相關計畫申請，網頁版跟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一樣有兩種登入方式。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使用第一種方式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一般帳號登入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，登入後可直接開始進行計畫申請。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若使用第二種方式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，完成教育雲端帳號登入與同意授權後，需再次使用一般帳號登入進行綁定，綁定完成後，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下次使用【教育雲端帳號登入】時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就可以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直接登入。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2C9D4E-E4D7-4782-A289-980647F8E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03425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使用第一種方式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【一般帳號登入】，直接輸入帳號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密碼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，以及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數字的【驗證碼】，點擊【登入】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即可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89FDF8-B33F-4C9F-B130-68F20BA31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82220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第二種方式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【教育雲端帳號登入】，請點選右下方【教育雲端帳號登入】按鈕，點選後系統會將畫面導向到教育雲端帳號登入畫面。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D16ECA-E806-4DE3-AFC4-AEC339928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92323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在【教育雲端帳號登入】畫面中，輸入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教育雲端的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【帳號】、【密碼】與【驗證碼】，輸入完畢後點選【登入】，系統會跳出授權視窗，請點選【同意授權】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3B64337-5E83-45AD-8132-E81CE7DFC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845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首先請掃描</a:t>
            </a:r>
            <a:r>
              <a:rPr kumimoji="1" lang="en-US" altLang="zh-TW" sz="1200" kern="1200" dirty="0" err="1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QRCode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安裝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0ED767F-5B8C-497B-8D9B-68242461E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03368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成功後會跳轉回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青年儲蓄方案填報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系統登入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面，此時需使用【一般帳號登入】再次進行登入，完成後就會成功綁定並登入，綁定成功後於下次使用【教育雲端帳號登入】時，不用再輸入系統帳號密碼，只要點選【教育雲端帳號登入】並認證成功就可以直接登入系統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E2BC3F-D588-468E-88FC-1FC3213642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22154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登入系統後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先進行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【授權同意】，請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詳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細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讀方案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【同意授權】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，點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選【同意授權】並點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【確認】</a:t>
            </a:r>
            <a:r>
              <a:rPr kumimoji="1" lang="zh-CN" altLang="zh-TW" sz="1200" b="1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244788F-677C-4E75-8089-4061EA50D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5994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接著詳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細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【共同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注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意事項】並勾選已詳閱選項後，點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【確認】。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27B50D6-BAD9-441F-A48C-2D4CE4853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61386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現在開始介紹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就業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領航計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的申請，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進入就業領航申請介面，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依序填寫申請書內容，第一步請先填寫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學生基本資料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09F0803-CD20-4552-BB0B-60C2CB212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66944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接著請填寫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自傳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自傳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請填寫個人成長背景與現況、學習歷程特殊表現與經驗、自我期許及未來發展等，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至少要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字才能送出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60C73F-0343-4205-89AE-B2F9D6330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4514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接下來接續填寫【職場探索規劃】，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選擇想參與的產業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類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最多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可以選擇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至少選擇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送出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請確認資料無誤後點擊【更新】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暫存申請資料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65FDE0-B507-40B0-BCD1-2DDF00FE9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05606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若申請書資料未填寫完整，系統會出現提示訊息提醒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未填寫項目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A87C115-237D-4662-8165-E04E14EC1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90157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若申請書已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填寫完整，則會出現「修改資料儲存成功」訊息。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E1A170B-6F8C-4AEC-98DF-53F456124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26928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最後點選【送出確認】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，因為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送出後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就不能再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修改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同學務必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確認填寫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再送出。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3859D01-904B-46AB-9830-5E7FDE1D1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03362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申請書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送出確認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後，畫面會出現【下載申請書】的按鈕，點選後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系統會自動產出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PDF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檔，內容包含共同注意事項及申請書。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EE8CD24-47C4-49E5-B0FE-02B2194278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9911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打開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先點選畫面下方工具列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最右邊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的【設定】標示進入登入畫面。然後點選右下方的【新帳號申請】，開始申請流程。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3382562-F6E2-4700-A99A-FB1B33945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99891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再次提醒同學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和家長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法定代理人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詳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細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讀共同注意事項並於表格下方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交回學校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留存備查，這樣才算完成學生申請程序。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EBF23C3-C17F-4CC7-AE20-D2DB97D92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60575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學生申請書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PDF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如圖片所示。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66380F4-E4E1-45CF-B09E-7920B17D9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45469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這邊接著講解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體驗學習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的申請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，進入體驗學習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申請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畫面，請學生依序填寫申請書內容，第一步一樣先填寫學生基本資料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03F74F0-C925-481A-A333-2FE6ABF5C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2886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304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接著請填寫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自傳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自傳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請填寫個人成長背景與現況、學習歷程特殊表現與經驗、自我期許及未來發展等，至少要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字才能送出。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-2304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82CBE20-0B1A-47A3-99B0-77C5A7174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256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在【學習及國際體驗探索規劃】中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，先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選擇想參與的的體驗學習類型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最多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可以選擇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至少選擇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送出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點選【選擇檔案】上傳體驗學習企劃內容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PDF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檔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檔案上限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10MB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，完成後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點選【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更新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暫存申請資料。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最後點選【送出確認】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，因為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送出後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就不能再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修改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同學務必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確認填寫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內容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再送出。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就業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領航計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</a:t>
            </a:r>
            <a:r>
              <a:rPr kumimoji="1" lang="zh-CN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一樣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送出後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畫面會出現【下載申請書】的按鈕，點選後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系統會自動產出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PDF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檔，內容包含共同注意事項及申請書。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也請提醒同學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和家長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法定代理人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詳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細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讀共同注意事項並於表格下方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交回學校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留存備查，這樣才算完成學生申請程序。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25426E4-D829-49C0-8C1D-F42731B05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98145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學生申請書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PDF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如圖片所示。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BF17DF4-8DE2-4489-A968-B5536635F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31521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接下來的課程，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為各位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同學簡單介紹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其他功能，這些是提供給媒合成功，正式加入計畫的青年使用，包含雙週誌填報、輔導需求填報及儲蓄金查詢。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A8E193B-F306-4D46-B82B-9BE339258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81838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若媒合成功，正式加入計畫後，每兩週要到方案填報系統或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填寫體驗學習雙週誌。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同學在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【雙週誌】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介面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，可以看到所有的可填報雙週誌的列表，若已完成填報在該筆資料的左邊會有綠底【已完成】標示，未填報的雙週誌則會有紅底【應填報】作為提醒。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6D0BF1D-9232-4308-93A8-F6E49EFE5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49198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雙週誌內容，首先為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【青年職場體驗內容及心得】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，此欄雇主及職場導師可以檢視，內容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分為【訓練內容】、【學習心得及產企業運作觀察心得】與【具體表現】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三項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其中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【訓練內容】、【學習心得及產企業運作觀察心得】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為必填欄位，至少要寫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100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字。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D786D2-04E2-4A11-AA7F-3DF91CCBB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61295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接下來，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對訓練計畫、職場導師、職務、公司、同事等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相關意見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填寫【建議事項】，此部分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不是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必填，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如果沒有建議，可以不用填寫。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可針對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不同單位，分別對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【教育部】、【勞動部】、【服務單位】提出建議。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其中對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【服務單位】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建議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，會回饋給雇主及職場導師。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C9C8CDD-8FCB-433E-8324-A221702D5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391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點選【新帳號申請】後進入【申請學生資格驗證】的畫面，請依序點選【所在縣市】、【就讀學校】並輸入【身分證字號】、【出生年月日】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出生年月日為西元年，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數字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碼，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例如生日為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1999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月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日，請輸入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19990302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完成後點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【身分驗證】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進行驗證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F71284-D662-4FB6-9DAB-8F0816646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62835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下一部分為【近二週職場體驗情形】，此部分為必填，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青年依據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實際工作狀況或職場訓練情形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點選。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237E738-8FCC-490E-9598-84EE2DC81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7930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此部分雇主及職場導師可以檢視，瞭解青年體驗情形。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CF7638-E0F2-4980-9A52-D0C7CA0B93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809076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兩個部分為【需教育部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勞動部提供之輔導諮詢項目】與【亮點青年自我推薦】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，這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兩個部分都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不是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必填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欄位。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若青年在參與計畫過程中，有困難需要協助，可分別點選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教育學習輔導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勞動部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工作職場輔導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的輔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導諮詢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項目。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另外，若想自我推薦為亮點青年，可勾選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自我推薦為「青年就業領航計畫」之亮點青年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，並勾選或填寫原因說明。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90EAD8-CB72-41DD-9D76-230959B43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87325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除了在每兩週填報的雙週誌可以提出輔導需求外，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有即時的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需要協助的地方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可以隨時提報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【輔導需求】，勾選自己需要的輔導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諮詢項目，也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可以看到之前的輔導需求記錄。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93CC6C-7E2D-4CF1-AB59-2C5D99D2C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81186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下一個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功能是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我的帳戶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【撥款明細】可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查看每季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儲蓄金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的核發金額、撥款日期與審核狀態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【帳戶明細】可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查看每季的累計續存日期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與累計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核發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金額。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F9AC13-A619-44EF-8FAF-B1C0508C2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53630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【就業記錄】可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查看就業公司之相關資訊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【每季工作天數】可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查看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各個就業公司的起訖日期及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工作天數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9F81019-4FC6-493F-B4D1-A23A608BD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54821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最後為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簡單介紹網頁版的其他功能。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D3CB9C-8036-4355-B764-FF7222DDB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12867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除了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，青年也可以使用網頁版進行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【雙週誌填報】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E39D31-EEA0-4D3F-B9CB-63934F17C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06961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在雙週誌填報主畫面中，可以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分別看到青年服務的公司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，在左邊的功能列可選擇【雙週誌填報】、【雙週誌補填】、【輔導需求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填報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73FC2C-3C33-4B3C-85FE-E52F46A4E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65157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跟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一樣，青年必須填寫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【青年職場體驗內容及心得】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5660D15-F429-4118-A794-9219FD9AD5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903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將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自動勾稽</a:t>
            </a:r>
            <a:r>
              <a:rPr kumimoji="1" lang="zh-TW" altLang="en-US" sz="1200" b="0" i="0" u="none" strike="noStrike" kern="1200" baseline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「國教署高級中等學校學籍管理系統」進行身分檢核，畫面將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顯示成功勾稽的學生基本資料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，請查看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是否正確，若資料無誤再點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【資料確認】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若發現資料有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錯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誤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，或是無法顯示學生資料，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請連繫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客服。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5409240-246D-4B0A-996B-63449C3C2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02752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有計畫有相關意見可以填寫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【建議事項】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5920B3C-666F-4538-808F-0F77B4F53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30396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並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依據實際工作狀況或職場訓練情形，點選【近二週職場體驗情形】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D23571E-5D1E-46AE-B83A-399640277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17335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若需要教育部或勞動部提供輔導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，可勾選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【需教育部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勞動部提供之輔導諮詢項目】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最後一樣有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【亮點青年自我推薦】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的欄位。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75F173A-1B31-4E1F-ADE8-0534DA432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747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有超過填報週次時間而未填報的雙週誌，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可以進行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【雙週誌補填】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E3747DB-B5D5-4D41-AAB2-188610B4A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71679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同樣的，如果青年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有即時的輔導需求，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可以隨時提報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【輔導需求】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FC3B78-AA28-448C-A1F6-A5227CE94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82985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接下來介紹我們在計畫執行期間新增的功能。參與青年就業領航計畫的青年，</a:t>
            </a:r>
            <a:r>
              <a:rPr kumimoji="1" lang="zh-TW" altLang="zh-TW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</a:t>
            </a:r>
            <a:r>
              <a:rPr kumimoji="1" lang="zh-TW" altLang="en-US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因故需要請超過</a:t>
            </a:r>
            <a:r>
              <a:rPr kumimoji="1" lang="en-US" altLang="zh-TW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14</a:t>
            </a:r>
            <a:r>
              <a:rPr kumimoji="1" lang="zh-TW" altLang="en-US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天的長假，也經過公司同意，可以至方案填報系統提出</a:t>
            </a:r>
            <a:r>
              <a:rPr kumimoji="1" lang="zh-TW" altLang="zh-TW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請假需求</a:t>
            </a:r>
            <a:r>
              <a:rPr kumimoji="1" lang="zh-TW" altLang="en-US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zh-TW" sz="1200" b="0" u="none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【請假資料】畫面會由系統自動代入目前工作的【就業公司】、【職稱】，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青年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需填寫【假別】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含事假、病假、產假、育嬰留停、其他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、【原因描述】、【請假日期起訖】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，並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附上【請假證明資料】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</a:pPr>
            <a:r>
              <a:rPr kumimoji="1" lang="zh-TW" altLang="en-US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請假資料經教育部審查通過，確認這段期間青年沒有上班，無法填寫雙週誌，</a:t>
            </a:r>
            <a:r>
              <a:rPr kumimoji="1" lang="zh-TW" altLang="zh-TW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  <a:r>
              <a:rPr kumimoji="1" lang="zh-TW" altLang="en-US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</a:t>
            </a:r>
            <a:r>
              <a:rPr kumimoji="1" lang="zh-TW" altLang="zh-TW" sz="1200" b="0" u="none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將此請假期間之雙週誌設定為【毋需填報】。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6B439CF-9A59-43F7-BFC2-7E2139F22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351339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除此之外，右上方功能列還有一些功能，例如點選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【就業歷程】，查看就業公司之相關資訊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4AE5A67-B31E-4855-8CBE-16B4284A3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50867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點選【每季工作天數】可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查看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各個就業公司的起訖日期及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工作天數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以及雙週誌填報情況。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4993400-F87B-446E-9103-B43BEBE58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984081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同樣的青年也可以在網頁版查看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【個人帳戶】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，包含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每季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儲蓄金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的核發金額、撥款日期與審核狀態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等資訊。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167D719-4554-46C1-9B62-9C30F29B2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06853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在申請或參與計畫的過程中，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如果有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系統操作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問題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，或需要協助的地方，請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聯繫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系統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客服電話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049-2910960 #3763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#3760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或是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到客服信箱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youngcloud@mail.ncnu.edu.tw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eaLnBrk="1" hangingPunct="1"/>
            <a:endParaRPr lang="zh-TW" altLang="zh-TW" dirty="0"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484E286-36C1-48CC-93DC-6706BCBD3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3128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接下來輸入常用的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，提醒大家，教育部跟勞動部將會寄送方案相關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重要資訊、未來儲蓄金發給、就學及兵役配套等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提醒信件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，請正確填寫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，並請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使用自己個人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，不要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使用高中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職學校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，以避免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畢業後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信箱註銷後無法收信。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輸入完畢後，勾選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想要申請的體驗計畫，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【青年就業領航計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畫（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職場體驗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【青年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體驗學習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計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畫（學習及國際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體驗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】，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選擇後不能修改，請確認再點選。</a:t>
            </a: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之後再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選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【取得驗證碼】，系統將發送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帳密開通信件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到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信箱，請將從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收到的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位數字輸入到驗證碼欄位，接下來點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【送出】完成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Email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認證。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113E991-06DB-4EFB-AFCB-68F602C56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31015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50FAFBF-84DE-4611-AEE8-BEE82CE07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7427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若使用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APP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進行身分驗證，除了</a:t>
            </a:r>
            <a:r>
              <a:rPr lang="en-US" altLang="zh-TW" sz="1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1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，還需要進行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行動裝置認證，請輸入行動電話號碼後點選【取得驗證碼】，系統將發送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位數字到手機，再將收到驗證碼填入【驗證碼】欄位，點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擊</a:t>
            </a:r>
            <a:r>
              <a:rPr kumimoji="1" lang="zh-TW" altLang="zh-TW" sz="1200" kern="1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【送出】完成行動裝置認證。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11CEF58-FCCE-47F0-AD7B-5AE7D1F9D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7CE89-26BB-4E3E-8ABF-B4AEB95FE89D}" type="slidenum">
              <a:rPr lang="en-US" altLang="zh-TW" smtClean="0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746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C59B856-A6DB-42C5-90A4-F0F1C233084A}" type="datetime1">
              <a:rPr lang="zh-TW" altLang="en-US" smtClean="0"/>
              <a:pPr>
                <a:defRPr/>
              </a:pPr>
              <a:t>2023/11/24</a:t>
            </a:fld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0525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C59B856-A6DB-42C5-90A4-F0F1C233084A}" type="datetime1">
              <a:rPr lang="zh-TW" altLang="en-US" smtClean="0"/>
              <a:pPr>
                <a:defRPr/>
              </a:pPr>
              <a:t>2023/11/24</a:t>
            </a:fld>
            <a:endParaRPr lang="en-US" altLang="zh-TW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7156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0038C17-E4F0-405D-AB22-53DE40BBF97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009" y="6477000"/>
            <a:ext cx="9220200" cy="381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華康中黑體(P)" panose="020B0500000000000000" pitchFamily="34" charset="-120"/>
              </a:rPr>
              <a:t>系統建置：國立暨南國際大學 教育大數據系統服務中心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C59B856-A6DB-42C5-90A4-F0F1C233084A}" type="datetime1">
              <a:rPr lang="zh-TW" altLang="en-US" smtClean="0"/>
              <a:pPr>
                <a:defRPr/>
              </a:pPr>
              <a:t>2023/11/24</a:t>
            </a:fld>
            <a:endParaRPr lang="en-US" altLang="zh-TW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61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3BCC5519-146A-405D-9319-B10081F1C2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009" y="6477000"/>
            <a:ext cx="9220200" cy="381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華康中黑體(P)" panose="020B0500000000000000" pitchFamily="34" charset="-120"/>
              </a:rPr>
              <a:t>系統建置：國立暨南國際大學 教育大數據系統服務中心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C59B856-A6DB-42C5-90A4-F0F1C233084A}" type="datetime1">
              <a:rPr lang="zh-TW" altLang="en-US" smtClean="0"/>
              <a:pPr>
                <a:defRPr/>
              </a:pPr>
              <a:t>2023/11/24</a:t>
            </a:fld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987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C59B856-A6DB-42C5-90A4-F0F1C233084A}" type="datetime1">
              <a:rPr lang="zh-TW" altLang="en-US" smtClean="0"/>
              <a:pPr>
                <a:defRPr/>
              </a:pPr>
              <a:t>2023/11/24</a:t>
            </a:fld>
            <a:endParaRPr lang="en-US" altLang="zh-TW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452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C59B856-A6DB-42C5-90A4-F0F1C233084A}" type="datetime1">
              <a:rPr lang="zh-TW" altLang="en-US" smtClean="0"/>
              <a:pPr>
                <a:defRPr/>
              </a:pPr>
              <a:t>2023/11/24</a:t>
            </a:fld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17A4B4C-EAA2-4746-A058-3374CC61AA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8009" y="6477000"/>
            <a:ext cx="9220200" cy="381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華康中黑體(P)" panose="020B0500000000000000" pitchFamily="34" charset="-120"/>
              </a:rPr>
              <a:t>系統建置：國立暨南國際大學 教育大數據系統服務中心</a:t>
            </a:r>
          </a:p>
        </p:txBody>
      </p:sp>
    </p:spTree>
    <p:extLst>
      <p:ext uri="{BB962C8B-B14F-4D97-AF65-F5344CB8AC3E}">
        <p14:creationId xmlns:p14="http://schemas.microsoft.com/office/powerpoint/2010/main" val="225350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93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C59B856-A6DB-42C5-90A4-F0F1C233084A}" type="datetime1">
              <a:rPr lang="zh-TW" altLang="en-US" smtClean="0"/>
              <a:pPr>
                <a:defRPr/>
              </a:pPr>
              <a:t>2023/11/24</a:t>
            </a:fld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276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E8A5651-F990-492C-A953-9170CF79F763}" type="datetime1">
              <a:rPr lang="zh-TW" altLang="en-US" smtClean="0"/>
              <a:t>2023/11/24</a:t>
            </a:fld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>
                <a:ea typeface="新細明體" panose="02020500000000000000" pitchFamily="18" charset="-120"/>
              </a:defRPr>
            </a:lvl1pPr>
          </a:lstStyle>
          <a:p>
            <a:fld id="{61B7FF32-C0B6-41A2-9B1F-1446A9DB3B76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031" name="Picture 17" descr="bg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20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3" descr="ROC Ministry of Education Seal.sv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31775"/>
            <a:ext cx="7254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095" r:id="rId7"/>
    <p:sldLayoutId id="2147484102" r:id="rId8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tm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5.wmf"/><Relationship Id="rId4" Type="http://schemas.openxmlformats.org/officeDocument/2006/relationships/oleObject" Target="../embeddings/oleObject1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2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3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4.bin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AB9A956B-9E0E-4054-ADE3-D8AC41A65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09" y="6477000"/>
            <a:ext cx="9220200" cy="381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華康中黑體(P)" panose="020B0500000000000000" pitchFamily="34" charset="-120"/>
              </a:rPr>
              <a:t>系統建置：國立暨南國際大學 教育大數據系統服務中心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10069" y="32545"/>
            <a:ext cx="90380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endParaRPr lang="zh-TW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9220" name="矩形 1"/>
          <p:cNvSpPr>
            <a:spLocks noChangeArrowheads="1"/>
          </p:cNvSpPr>
          <p:nvPr/>
        </p:nvSpPr>
        <p:spPr bwMode="auto">
          <a:xfrm>
            <a:off x="457200" y="2058650"/>
            <a:ext cx="8208000" cy="15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6000"/>
              </a:lnSpc>
              <a:spcBef>
                <a:spcPts val="3000"/>
              </a:spcBef>
              <a:buNone/>
            </a:pPr>
            <a:r>
              <a:rPr lang="zh-TW" altLang="en-US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「</a:t>
            </a:r>
            <a:r>
              <a:rPr lang="zh-TW" altLang="zh-TW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青年教育與就業儲蓄帳戶方案</a:t>
            </a:r>
            <a:r>
              <a:rPr lang="zh-TW" altLang="en-US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」申請系統及</a:t>
            </a:r>
            <a:r>
              <a:rPr lang="en-US" altLang="zh-TW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APP</a:t>
            </a:r>
            <a:r>
              <a:rPr lang="zh-TW" altLang="en-US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操作說明</a:t>
            </a:r>
            <a:endParaRPr lang="zh-TW" altLang="en-US" sz="4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9222" name="文字方塊 1"/>
          <p:cNvSpPr txBox="1">
            <a:spLocks noChangeArrowheads="1"/>
          </p:cNvSpPr>
          <p:nvPr/>
        </p:nvSpPr>
        <p:spPr bwMode="auto">
          <a:xfrm>
            <a:off x="609600" y="5243630"/>
            <a:ext cx="7920000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1252538" indent="-1252538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72000" indent="0" algn="ctr">
              <a:lnSpc>
                <a:spcPts val="3400"/>
              </a:lnSpc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33787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「青年教育與就業儲蓄帳戶方案」填報系統小組</a:t>
            </a:r>
          </a:p>
        </p:txBody>
      </p:sp>
      <p:sp>
        <p:nvSpPr>
          <p:cNvPr id="7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>
                <a:solidFill>
                  <a:schemeClr val="accent3"/>
                </a:solidFill>
              </a:rPr>
              <a:pPr/>
              <a:t>1</a:t>
            </a:fld>
            <a:endParaRPr lang="en-US" altLang="zh-TW" dirty="0">
              <a:solidFill>
                <a:schemeClr val="accent3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0AB707-3706-43A5-83D3-1DDD29374332}"/>
              </a:ext>
            </a:extLst>
          </p:cNvPr>
          <p:cNvSpPr txBox="1"/>
          <p:nvPr/>
        </p:nvSpPr>
        <p:spPr>
          <a:xfrm>
            <a:off x="1295400" y="1524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i="0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教育部「青年教育與就業儲蓄帳戶方案」</a:t>
            </a:r>
            <a:endParaRPr lang="zh-TW" alt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創建帳號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397ECCC-7B9D-4772-BD88-68246D3CE28D}"/>
              </a:ext>
            </a:extLst>
          </p:cNvPr>
          <p:cNvSpPr/>
          <p:nvPr/>
        </p:nvSpPr>
        <p:spPr bwMode="auto">
          <a:xfrm>
            <a:off x="381000" y="1828799"/>
            <a:ext cx="5486400" cy="426720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依據最新資訊安全規範：</a:t>
            </a:r>
          </a:p>
          <a:p>
            <a:pPr marL="531813" lvl="0" indent="-17303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帳號和密碼不可使用【身分證字號】。</a:t>
            </a:r>
          </a:p>
          <a:p>
            <a:pPr marL="531813" lvl="0" indent="-17303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帳號和密碼不可相同。</a:t>
            </a:r>
          </a:p>
          <a:p>
            <a:pPr marL="531813" lvl="0" indent="-17303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帳號和密碼請不要使用鍵盤順序鍵。例如：</a:t>
            </a:r>
            <a:r>
              <a:rPr lang="en-US" altLang="zh-TW" sz="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qwe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123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帳號長度，至少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碼以上，最多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碼。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密碼長度，至少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碼以上，最多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碼。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帳號至少包含英文及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0~9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的數字。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帳號不能含有以下特殊字元 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'-(){}[]:;&lt;&gt;?,.|/"&amp;=_+\</a:t>
            </a:r>
            <a:endParaRPr lang="zh-TW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密碼請包含英文大寫、小寫、數字、特殊符號，其中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種字元。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請不要輸入中文。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請不要輸入全形。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請不要包含空白格。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請不要包含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個及以上連續的相同字 例如：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1121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aaaa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GGGG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密碼不能包含有帳號的字元。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新密碼不能和前</a:t>
            </a:r>
            <a:r>
              <a:rPr lang="en-US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1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次舊密碼相同。</a:t>
            </a:r>
            <a:endParaRPr lang="zh-TW" altLang="zh-TW" sz="15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8C8A05C-0E29-46A1-947B-21DEB5895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1112"/>
          <a:stretch/>
        </p:blipFill>
        <p:spPr>
          <a:xfrm>
            <a:off x="6099209" y="1365000"/>
            <a:ext cx="2587591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70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11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認證完成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05D0EC7-9633-4DEF-838F-EE7775163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t="827"/>
          <a:stretch/>
        </p:blipFill>
        <p:spPr>
          <a:xfrm>
            <a:off x="3363983" y="1371600"/>
            <a:ext cx="2655817" cy="52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7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438400" y="682625"/>
            <a:ext cx="4670425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登入流程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1582475-60CD-4EB0-8A5B-7C2AD817BA3D}"/>
              </a:ext>
            </a:extLst>
          </p:cNvPr>
          <p:cNvSpPr/>
          <p:nvPr/>
        </p:nvSpPr>
        <p:spPr bwMode="auto">
          <a:xfrm>
            <a:off x="3657600" y="2117377"/>
            <a:ext cx="1166948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新建帳號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CABAFA-F2A8-466B-BCD0-719296808113}"/>
              </a:ext>
            </a:extLst>
          </p:cNvPr>
          <p:cNvSpPr/>
          <p:nvPr/>
        </p:nvSpPr>
        <p:spPr bwMode="auto">
          <a:xfrm>
            <a:off x="2165857" y="3109066"/>
            <a:ext cx="1578692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一般帳號登入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29EDB8-B5B4-4746-A74C-3F6504448464}"/>
              </a:ext>
            </a:extLst>
          </p:cNvPr>
          <p:cNvSpPr/>
          <p:nvPr/>
        </p:nvSpPr>
        <p:spPr bwMode="auto">
          <a:xfrm>
            <a:off x="4522468" y="3124200"/>
            <a:ext cx="215319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教育雲端帳號登入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0E10664-A1BA-425B-B1CD-13AFFF0D232B}"/>
              </a:ext>
            </a:extLst>
          </p:cNvPr>
          <p:cNvSpPr/>
          <p:nvPr/>
        </p:nvSpPr>
        <p:spPr bwMode="auto">
          <a:xfrm>
            <a:off x="4290171" y="4419600"/>
            <a:ext cx="2617788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再次使用一般帳號登入</a:t>
            </a:r>
            <a:endParaRPr kumimoji="1" lang="en-US" altLang="zh-TW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730ADB0-EA26-4C0E-8617-3EF6A72AC4FA}"/>
              </a:ext>
            </a:extLst>
          </p:cNvPr>
          <p:cNvSpPr/>
          <p:nvPr/>
        </p:nvSpPr>
        <p:spPr bwMode="auto">
          <a:xfrm>
            <a:off x="3779519" y="5486400"/>
            <a:ext cx="1166948" cy="6889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登入系統開始申請</a:t>
            </a: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0B460C4C-46D5-416F-8413-B3D918DC7D25}"/>
              </a:ext>
            </a:extLst>
          </p:cNvPr>
          <p:cNvCxnSpPr>
            <a:cxnSpLocks/>
            <a:stCxn id="8" idx="2"/>
            <a:endCxn id="13" idx="1"/>
          </p:cNvCxnSpPr>
          <p:nvPr/>
        </p:nvCxnSpPr>
        <p:spPr bwMode="auto">
          <a:xfrm rot="16200000" flipH="1">
            <a:off x="2196950" y="4248319"/>
            <a:ext cx="2340822" cy="82431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426A9A71-87D7-449F-82BC-E6F97166C695}"/>
              </a:ext>
            </a:extLst>
          </p:cNvPr>
          <p:cNvCxnSpPr>
            <a:cxnSpLocks/>
            <a:stCxn id="10" idx="2"/>
            <a:endCxn id="13" idx="3"/>
          </p:cNvCxnSpPr>
          <p:nvPr/>
        </p:nvCxnSpPr>
        <p:spPr bwMode="auto">
          <a:xfrm rot="5400000">
            <a:off x="4757622" y="4989445"/>
            <a:ext cx="1030288" cy="65259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接點: 肘形 69">
            <a:extLst>
              <a:ext uri="{FF2B5EF4-FFF2-40B4-BE49-F238E27FC236}">
                <a16:creationId xmlns:a16="http://schemas.microsoft.com/office/drawing/2014/main" id="{901AED05-E7C7-4E44-9F0C-C9C035F58EC6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 bwMode="auto">
          <a:xfrm rot="5400000">
            <a:off x="3292795" y="2160786"/>
            <a:ext cx="610689" cy="128587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接點: 肘形 72">
            <a:extLst>
              <a:ext uri="{FF2B5EF4-FFF2-40B4-BE49-F238E27FC236}">
                <a16:creationId xmlns:a16="http://schemas.microsoft.com/office/drawing/2014/main" id="{0F942B79-31E1-446D-A9EA-8C9AB7540900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 bwMode="auto">
          <a:xfrm rot="16200000" flipH="1">
            <a:off x="4607158" y="2132292"/>
            <a:ext cx="625823" cy="135799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4D88081-513D-4E67-9927-6DA568E73FC5}"/>
              </a:ext>
            </a:extLst>
          </p:cNvPr>
          <p:cNvCxnSpPr>
            <a:cxnSpLocks/>
            <a:stCxn id="9" idx="2"/>
            <a:endCxn id="44" idx="0"/>
          </p:cNvCxnSpPr>
          <p:nvPr/>
        </p:nvCxnSpPr>
        <p:spPr bwMode="auto">
          <a:xfrm>
            <a:off x="5599065" y="3505200"/>
            <a:ext cx="87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CE12BD4-886D-4A6A-92DB-39E10CF52DB2}"/>
              </a:ext>
            </a:extLst>
          </p:cNvPr>
          <p:cNvSpPr txBox="1"/>
          <p:nvPr/>
        </p:nvSpPr>
        <p:spPr>
          <a:xfrm>
            <a:off x="5590354" y="4907875"/>
            <a:ext cx="116694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綁定帳號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6434DA5-1B97-4459-AEEC-A3D88DFC3668}"/>
              </a:ext>
            </a:extLst>
          </p:cNvPr>
          <p:cNvSpPr/>
          <p:nvPr/>
        </p:nvSpPr>
        <p:spPr bwMode="auto">
          <a:xfrm>
            <a:off x="5026045" y="3733800"/>
            <a:ext cx="114778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同意授權</a:t>
            </a:r>
            <a:endParaRPr kumimoji="1" lang="en-US" altLang="zh-TW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633B7EFA-5507-4B03-9F3C-13F5E1622F4D}"/>
              </a:ext>
            </a:extLst>
          </p:cNvPr>
          <p:cNvCxnSpPr>
            <a:cxnSpLocks/>
            <a:stCxn id="44" idx="2"/>
            <a:endCxn id="10" idx="0"/>
          </p:cNvCxnSpPr>
          <p:nvPr/>
        </p:nvCxnSpPr>
        <p:spPr bwMode="auto">
          <a:xfrm flipH="1">
            <a:off x="5599065" y="4114800"/>
            <a:ext cx="872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8A097EE-D377-45F9-A50A-6B4F3D6CD2B1}"/>
              </a:ext>
            </a:extLst>
          </p:cNvPr>
          <p:cNvSpPr txBox="1"/>
          <p:nvPr/>
        </p:nvSpPr>
        <p:spPr>
          <a:xfrm>
            <a:off x="1834389" y="29510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1B8A1C9-1B55-4E65-A456-0CC09FC78882}"/>
              </a:ext>
            </a:extLst>
          </p:cNvPr>
          <p:cNvSpPr txBox="1"/>
          <p:nvPr/>
        </p:nvSpPr>
        <p:spPr>
          <a:xfrm>
            <a:off x="4191000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D81FA99-6AA2-4387-9164-FF0DDA62436D}"/>
              </a:ext>
            </a:extLst>
          </p:cNvPr>
          <p:cNvSpPr/>
          <p:nvPr/>
        </p:nvSpPr>
        <p:spPr bwMode="auto">
          <a:xfrm>
            <a:off x="3479074" y="1431033"/>
            <a:ext cx="1524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113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帳號申請</a:t>
            </a: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A6F7B63-BE8B-4355-8101-F6211BF79E09}"/>
              </a:ext>
            </a:extLst>
          </p:cNvPr>
          <p:cNvCxnSpPr>
            <a:stCxn id="23" idx="2"/>
            <a:endCxn id="2" idx="0"/>
          </p:cNvCxnSpPr>
          <p:nvPr/>
        </p:nvCxnSpPr>
        <p:spPr bwMode="auto">
          <a:xfrm>
            <a:off x="4241074" y="1812033"/>
            <a:ext cx="0" cy="305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投影片編號版面配置區 1">
            <a:extLst>
              <a:ext uri="{FF2B5EF4-FFF2-40B4-BE49-F238E27FC236}">
                <a16:creationId xmlns:a16="http://schemas.microsoft.com/office/drawing/2014/main" id="{E829BF70-5A7A-4D24-9B5E-7261251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1356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13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F0FA4F0-5F0E-4EA6-8BB8-7CF61FC3F6A8}"/>
              </a:ext>
            </a:extLst>
          </p:cNvPr>
          <p:cNvGrpSpPr/>
          <p:nvPr/>
        </p:nvGrpSpPr>
        <p:grpSpPr>
          <a:xfrm>
            <a:off x="519699" y="1752600"/>
            <a:ext cx="5652501" cy="4850128"/>
            <a:chOff x="519699" y="1752600"/>
            <a:chExt cx="5341483" cy="4583259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5"/>
            <a:stretch/>
          </p:blipFill>
          <p:spPr>
            <a:xfrm>
              <a:off x="3601906" y="1752600"/>
              <a:ext cx="2259276" cy="45832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矩形 7"/>
            <p:cNvSpPr/>
            <p:nvPr/>
          </p:nvSpPr>
          <p:spPr bwMode="auto">
            <a:xfrm>
              <a:off x="3660907" y="3581401"/>
              <a:ext cx="1063493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1" name="橢圓 10"/>
            <p:cNvSpPr/>
            <p:nvPr/>
          </p:nvSpPr>
          <p:spPr bwMode="auto">
            <a:xfrm>
              <a:off x="4305763" y="4953000"/>
              <a:ext cx="851562" cy="3810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8A49BB1E-0FD1-43F8-AA39-8C1F6A146057}"/>
                </a:ext>
              </a:extLst>
            </p:cNvPr>
            <p:cNvSpPr txBox="1"/>
            <p:nvPr/>
          </p:nvSpPr>
          <p:spPr>
            <a:xfrm>
              <a:off x="519699" y="2619376"/>
              <a:ext cx="2756901" cy="64633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申請帳號完成後</a:t>
              </a:r>
              <a:endParaRPr lang="en-US" altLang="zh-TW" dirty="0"/>
            </a:p>
            <a:p>
              <a:r>
                <a:rPr lang="zh-TW" altLang="en-US" dirty="0"/>
                <a:t>即可用帳號密碼進行登入</a:t>
              </a:r>
            </a:p>
          </p:txBody>
        </p:sp>
        <p:cxnSp>
          <p:nvCxnSpPr>
            <p:cNvPr id="10" name="接點: 肘形 4">
              <a:extLst>
                <a:ext uri="{FF2B5EF4-FFF2-40B4-BE49-F238E27FC236}">
                  <a16:creationId xmlns:a16="http://schemas.microsoft.com/office/drawing/2014/main" id="{9BCFD022-4E61-401D-9865-2434CEFA57F4}"/>
                </a:ext>
              </a:extLst>
            </p:cNvPr>
            <p:cNvCxnSpPr>
              <a:cxnSpLocks/>
              <a:stCxn id="8" idx="1"/>
              <a:endCxn id="9" idx="3"/>
            </p:cNvCxnSpPr>
            <p:nvPr/>
          </p:nvCxnSpPr>
          <p:spPr bwMode="auto">
            <a:xfrm rot="10800000">
              <a:off x="3276601" y="2942543"/>
              <a:ext cx="384307" cy="791259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04058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14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忘記帳號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C622463-3547-44E8-B859-5ACB13E01EF9}"/>
              </a:ext>
            </a:extLst>
          </p:cNvPr>
          <p:cNvGrpSpPr/>
          <p:nvPr/>
        </p:nvGrpSpPr>
        <p:grpSpPr>
          <a:xfrm>
            <a:off x="533400" y="1558666"/>
            <a:ext cx="2514600" cy="4918334"/>
            <a:chOff x="762000" y="1676400"/>
            <a:chExt cx="2160000" cy="4224768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A8B6DB5-5E83-492D-88FD-ACAC7F821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6" b="5872"/>
            <a:stretch/>
          </p:blipFill>
          <p:spPr>
            <a:xfrm>
              <a:off x="762000" y="1676400"/>
              <a:ext cx="2160000" cy="422476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619547E-2443-4EF7-BBC0-41A75D39B2C2}"/>
                </a:ext>
              </a:extLst>
            </p:cNvPr>
            <p:cNvSpPr/>
            <p:nvPr/>
          </p:nvSpPr>
          <p:spPr bwMode="auto">
            <a:xfrm>
              <a:off x="817563" y="5434675"/>
              <a:ext cx="710012" cy="41758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564C00D2-FD39-4A6C-BC8D-3E0915A15F55}"/>
              </a:ext>
            </a:extLst>
          </p:cNvPr>
          <p:cNvGrpSpPr/>
          <p:nvPr/>
        </p:nvGrpSpPr>
        <p:grpSpPr>
          <a:xfrm>
            <a:off x="3276600" y="1524000"/>
            <a:ext cx="2553672" cy="4943052"/>
            <a:chOff x="3505200" y="1676400"/>
            <a:chExt cx="2160000" cy="4181035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C1D2FCE-240D-45E5-8D96-8211883DE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6" b="6465"/>
            <a:stretch/>
          </p:blipFill>
          <p:spPr>
            <a:xfrm>
              <a:off x="3505200" y="1676400"/>
              <a:ext cx="2160000" cy="418103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68ED9D6-C710-4019-B128-90827808DF40}"/>
                </a:ext>
              </a:extLst>
            </p:cNvPr>
            <p:cNvSpPr/>
            <p:nvPr/>
          </p:nvSpPr>
          <p:spPr bwMode="auto">
            <a:xfrm>
              <a:off x="3962400" y="4895589"/>
              <a:ext cx="1371600" cy="28601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134CC6FE-43FE-47EB-8146-50242BAD04A5}"/>
              </a:ext>
            </a:extLst>
          </p:cNvPr>
          <p:cNvGrpSpPr/>
          <p:nvPr/>
        </p:nvGrpSpPr>
        <p:grpSpPr>
          <a:xfrm>
            <a:off x="6056546" y="1524000"/>
            <a:ext cx="2553673" cy="5004586"/>
            <a:chOff x="6285147" y="1676400"/>
            <a:chExt cx="2160000" cy="4233081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A64D7E5-5A71-4F63-807F-7DDE3B048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6216"/>
            <a:stretch/>
          </p:blipFill>
          <p:spPr>
            <a:xfrm>
              <a:off x="6285147" y="1676400"/>
              <a:ext cx="2160000" cy="423308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21214CC-C8B1-40FB-A973-F6A073DE2091}"/>
                </a:ext>
              </a:extLst>
            </p:cNvPr>
            <p:cNvSpPr/>
            <p:nvPr/>
          </p:nvSpPr>
          <p:spPr bwMode="auto">
            <a:xfrm>
              <a:off x="7060346" y="4895589"/>
              <a:ext cx="712053" cy="66701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67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15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忘記密碼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78BECD-E7FE-4F12-9CBF-454F4ED58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 b="5558"/>
          <a:stretch/>
        </p:blipFill>
        <p:spPr>
          <a:xfrm>
            <a:off x="4606998" y="1509748"/>
            <a:ext cx="2054412" cy="40039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E443CD7-6CA5-4BD7-A93B-3311B5A909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" b="6465"/>
          <a:stretch/>
        </p:blipFill>
        <p:spPr>
          <a:xfrm>
            <a:off x="2343525" y="1509748"/>
            <a:ext cx="2054412" cy="39766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ECD6A31-AAFA-4640-9AE7-81E73070E1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" b="5872"/>
          <a:stretch/>
        </p:blipFill>
        <p:spPr>
          <a:xfrm>
            <a:off x="131915" y="1482431"/>
            <a:ext cx="2047112" cy="40039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054496-8D94-46AE-860F-7AB67BB866EC}"/>
              </a:ext>
            </a:extLst>
          </p:cNvPr>
          <p:cNvSpPr/>
          <p:nvPr/>
        </p:nvSpPr>
        <p:spPr bwMode="auto">
          <a:xfrm>
            <a:off x="156201" y="5070768"/>
            <a:ext cx="740791" cy="33943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ACAE18E-ED11-4FAF-ABD5-E3C48DAE3693}"/>
              </a:ext>
            </a:extLst>
          </p:cNvPr>
          <p:cNvSpPr/>
          <p:nvPr/>
        </p:nvSpPr>
        <p:spPr bwMode="auto">
          <a:xfrm>
            <a:off x="2895600" y="4876800"/>
            <a:ext cx="1015898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5FB05A1-00D7-4FCA-B424-1D92067B1A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7483"/>
          <a:stretch/>
        </p:blipFill>
        <p:spPr>
          <a:xfrm>
            <a:off x="6823033" y="1509748"/>
            <a:ext cx="2192103" cy="48148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151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16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83B3BC0-15AF-433D-8632-A5DEAB110C69}"/>
              </a:ext>
            </a:extLst>
          </p:cNvPr>
          <p:cNvGrpSpPr/>
          <p:nvPr/>
        </p:nvGrpSpPr>
        <p:grpSpPr>
          <a:xfrm>
            <a:off x="2209800" y="1423559"/>
            <a:ext cx="6476999" cy="5249348"/>
            <a:chOff x="2209800" y="1423559"/>
            <a:chExt cx="6476999" cy="5249348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1"/>
            <a:stretch/>
          </p:blipFill>
          <p:spPr>
            <a:xfrm>
              <a:off x="2209800" y="1423559"/>
              <a:ext cx="2590800" cy="524934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矩形 7"/>
            <p:cNvSpPr/>
            <p:nvPr/>
          </p:nvSpPr>
          <p:spPr bwMode="auto">
            <a:xfrm>
              <a:off x="3581400" y="3505200"/>
              <a:ext cx="914400" cy="3810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9" name="接點: 肘形 4">
              <a:extLst>
                <a:ext uri="{FF2B5EF4-FFF2-40B4-BE49-F238E27FC236}">
                  <a16:creationId xmlns:a16="http://schemas.microsoft.com/office/drawing/2014/main" id="{548E35E4-AF27-462B-B4FF-23C05821C7F2}"/>
                </a:ext>
              </a:extLst>
            </p:cNvPr>
            <p:cNvCxnSpPr>
              <a:cxnSpLocks/>
              <a:stCxn id="8" idx="3"/>
              <a:endCxn id="10" idx="1"/>
            </p:cNvCxnSpPr>
            <p:nvPr/>
          </p:nvCxnSpPr>
          <p:spPr bwMode="auto">
            <a:xfrm flipV="1">
              <a:off x="4495800" y="3290501"/>
              <a:ext cx="936624" cy="405199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A15DE019-4F87-4233-B331-8C8BF4E491DA}"/>
                </a:ext>
              </a:extLst>
            </p:cNvPr>
            <p:cNvSpPr txBox="1"/>
            <p:nvPr/>
          </p:nvSpPr>
          <p:spPr>
            <a:xfrm>
              <a:off x="5432424" y="2782669"/>
              <a:ext cx="3254375" cy="10156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除使用一般帳號登入外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也可以選擇使用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「教育雲端帳號」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進行登入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258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002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263775" y="682625"/>
            <a:ext cx="49212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850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9EA4F28-824C-409C-BC17-5430A388182C}"/>
              </a:ext>
            </a:extLst>
          </p:cNvPr>
          <p:cNvGrpSpPr/>
          <p:nvPr/>
        </p:nvGrpSpPr>
        <p:grpSpPr>
          <a:xfrm>
            <a:off x="695263" y="1706516"/>
            <a:ext cx="2259276" cy="4529344"/>
            <a:chOff x="695263" y="1706516"/>
            <a:chExt cx="2259276" cy="452934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"/>
            <a:stretch/>
          </p:blipFill>
          <p:spPr>
            <a:xfrm>
              <a:off x="695263" y="1706516"/>
              <a:ext cx="2259276" cy="45293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矩形 3"/>
            <p:cNvSpPr/>
            <p:nvPr/>
          </p:nvSpPr>
          <p:spPr bwMode="auto">
            <a:xfrm>
              <a:off x="1879200" y="3486000"/>
              <a:ext cx="864000" cy="3240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BBFB2A3-D8EA-4E5B-A4F2-A788FA36115E}"/>
                </a:ext>
              </a:extLst>
            </p:cNvPr>
            <p:cNvSpPr txBox="1"/>
            <p:nvPr/>
          </p:nvSpPr>
          <p:spPr>
            <a:xfrm>
              <a:off x="1547723" y="346481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1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A84A2853-69B7-4826-B70C-44C53360BE35}"/>
              </a:ext>
            </a:extLst>
          </p:cNvPr>
          <p:cNvGrpSpPr/>
          <p:nvPr/>
        </p:nvGrpSpPr>
        <p:grpSpPr>
          <a:xfrm>
            <a:off x="3107970" y="1689823"/>
            <a:ext cx="2638274" cy="4536000"/>
            <a:chOff x="3107970" y="1689823"/>
            <a:chExt cx="2576856" cy="443040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6" b="3363"/>
            <a:stretch/>
          </p:blipFill>
          <p:spPr>
            <a:xfrm>
              <a:off x="3416943" y="1689823"/>
              <a:ext cx="2267883" cy="44304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02CE014-6F1F-4339-A27B-2F03548EBF7B}"/>
                </a:ext>
              </a:extLst>
            </p:cNvPr>
            <p:cNvSpPr txBox="1"/>
            <p:nvPr/>
          </p:nvSpPr>
          <p:spPr>
            <a:xfrm>
              <a:off x="3107970" y="4507703"/>
              <a:ext cx="211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2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3531242" y="4504904"/>
              <a:ext cx="2057400" cy="37213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B8F0CFC-096C-4652-A195-7DA65F441D5E}"/>
              </a:ext>
            </a:extLst>
          </p:cNvPr>
          <p:cNvGrpSpPr/>
          <p:nvPr/>
        </p:nvGrpSpPr>
        <p:grpSpPr>
          <a:xfrm>
            <a:off x="6091644" y="1680694"/>
            <a:ext cx="2442756" cy="4570548"/>
            <a:chOff x="6091644" y="1680694"/>
            <a:chExt cx="2406605" cy="4502907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CC38F926-DB14-4042-82BD-966E59208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4"/>
            <a:stretch/>
          </p:blipFill>
          <p:spPr>
            <a:xfrm>
              <a:off x="6091646" y="1680694"/>
              <a:ext cx="2406603" cy="45029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FB8FAE47-B325-4E54-9B99-3D1ED3E1945C}"/>
                </a:ext>
              </a:extLst>
            </p:cNvPr>
            <p:cNvSpPr txBox="1"/>
            <p:nvPr/>
          </p:nvSpPr>
          <p:spPr>
            <a:xfrm>
              <a:off x="6091644" y="385356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3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54F2767-4612-4A5D-BE30-DFF89ADDDBB5}"/>
                </a:ext>
              </a:extLst>
            </p:cNvPr>
            <p:cNvSpPr/>
            <p:nvPr/>
          </p:nvSpPr>
          <p:spPr bwMode="auto">
            <a:xfrm>
              <a:off x="6418496" y="3853559"/>
              <a:ext cx="1752901" cy="401973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206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18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E241CC0-0F12-4CBC-BF68-2D87422E940A}"/>
              </a:ext>
            </a:extLst>
          </p:cNvPr>
          <p:cNvGrpSpPr/>
          <p:nvPr/>
        </p:nvGrpSpPr>
        <p:grpSpPr>
          <a:xfrm>
            <a:off x="3352800" y="1422937"/>
            <a:ext cx="2743200" cy="4413980"/>
            <a:chOff x="3429000" y="1545548"/>
            <a:chExt cx="2259276" cy="3635315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A2744D5-A0A7-4032-8AD8-7E3CC553CAC1}"/>
                </a:ext>
              </a:extLst>
            </p:cNvPr>
            <p:cNvGrpSpPr/>
            <p:nvPr/>
          </p:nvGrpSpPr>
          <p:grpSpPr>
            <a:xfrm>
              <a:off x="3429000" y="1545548"/>
              <a:ext cx="2259276" cy="3635315"/>
              <a:chOff x="3429000" y="1545548"/>
              <a:chExt cx="2259276" cy="3635315"/>
            </a:xfrm>
          </p:grpSpPr>
          <p:pic>
            <p:nvPicPr>
              <p:cNvPr id="14" name="圖片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35" b="19393"/>
              <a:stretch/>
            </p:blipFill>
            <p:spPr>
              <a:xfrm>
                <a:off x="3429000" y="1545548"/>
                <a:ext cx="2259276" cy="3635315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76658A3-476F-4750-A6A1-43972E2076B9}"/>
                  </a:ext>
                </a:extLst>
              </p:cNvPr>
              <p:cNvSpPr/>
              <p:nvPr/>
            </p:nvSpPr>
            <p:spPr bwMode="auto">
              <a:xfrm>
                <a:off x="3626298" y="3395946"/>
                <a:ext cx="882601" cy="304800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 bwMode="auto">
            <a:xfrm>
              <a:off x="3529938" y="4724400"/>
              <a:ext cx="2057400" cy="3810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15DE019-4F87-4233-B331-8C8BF4E491DA}"/>
              </a:ext>
            </a:extLst>
          </p:cNvPr>
          <p:cNvSpPr txBox="1"/>
          <p:nvPr/>
        </p:nvSpPr>
        <p:spPr>
          <a:xfrm>
            <a:off x="3298952" y="5943600"/>
            <a:ext cx="2797048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再次使用一般帳號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CN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即可綁定帳號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E0F88CF-6D13-4049-8725-95D393371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4D7CF447-247A-4993-A0D3-1D98F9392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682625"/>
            <a:ext cx="49212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3CC51317-8E5B-4460-A82C-FD2F0491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6159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共同注意事項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(1/3)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3CE4702-6270-4D7F-8824-90430ABC86CA}"/>
              </a:ext>
            </a:extLst>
          </p:cNvPr>
          <p:cNvSpPr txBox="1"/>
          <p:nvPr/>
        </p:nvSpPr>
        <p:spPr>
          <a:xfrm>
            <a:off x="228600" y="2184737"/>
            <a:ext cx="2514600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登入成功後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閱讀共同注意事項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並開始進行方案申請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DEBC934-9C77-450A-AEFC-94E5615147F1}"/>
              </a:ext>
            </a:extLst>
          </p:cNvPr>
          <p:cNvGrpSpPr/>
          <p:nvPr/>
        </p:nvGrpSpPr>
        <p:grpSpPr>
          <a:xfrm>
            <a:off x="2880586" y="1601792"/>
            <a:ext cx="5577614" cy="5027608"/>
            <a:chOff x="2560320" y="1358842"/>
            <a:chExt cx="5631302" cy="5076002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D9961E1A-FB00-48C3-8735-B97858D916D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6" b="3874"/>
            <a:stretch/>
          </p:blipFill>
          <p:spPr bwMode="auto">
            <a:xfrm>
              <a:off x="2560320" y="1371600"/>
              <a:ext cx="2621280" cy="5063244"/>
            </a:xfrm>
            <a:prstGeom prst="rect">
              <a:avLst/>
            </a:prstGeom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10A5ACA4-580F-4DCC-ADBE-0B2200A7917E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6" b="4731"/>
            <a:stretch/>
          </p:blipFill>
          <p:spPr bwMode="auto">
            <a:xfrm>
              <a:off x="5570342" y="1358842"/>
              <a:ext cx="2621280" cy="5076000"/>
            </a:xfrm>
            <a:prstGeom prst="rect">
              <a:avLst/>
            </a:prstGeom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484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18"/>
          <p:cNvSpPr>
            <a:spLocks noChangeArrowheads="1"/>
          </p:cNvSpPr>
          <p:nvPr/>
        </p:nvSpPr>
        <p:spPr bwMode="auto">
          <a:xfrm>
            <a:off x="457200" y="1771650"/>
            <a:ext cx="8280000" cy="4171950"/>
          </a:xfrm>
          <a:prstGeom prst="roundRect">
            <a:avLst>
              <a:gd name="adj" fmla="val 16667"/>
            </a:avLst>
          </a:prstGeom>
          <a:solidFill>
            <a:srgbClr val="CAFEE3"/>
          </a:solidFill>
          <a:ln w="38100" algn="ctr">
            <a:solidFill>
              <a:srgbClr val="003300"/>
            </a:solidFill>
            <a:round/>
            <a:headEnd/>
            <a:tailEnd/>
          </a:ln>
        </p:spPr>
        <p:txBody>
          <a:bodyPr lIns="90000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34963" lvl="2" indent="0">
              <a:lnSpc>
                <a:spcPct val="125000"/>
              </a:lnSpc>
              <a:spcBef>
                <a:spcPct val="0"/>
              </a:spcBef>
              <a:buNone/>
              <a:tabLst>
                <a:tab pos="722313" algn="l"/>
              </a:tabLst>
            </a:pP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1688" lvl="2" indent="-466725">
              <a:lnSpc>
                <a:spcPct val="125000"/>
              </a:lnSpc>
              <a:spcBef>
                <a:spcPct val="0"/>
              </a:spcBef>
              <a:tabLst>
                <a:tab pos="722313" algn="l"/>
              </a:tabLst>
            </a:pP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年度「 青年教育與就業儲蓄帳戶方案」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申請系統介面</a:t>
            </a: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1688" lvl="2" indent="-466725">
              <a:lnSpc>
                <a:spcPct val="125000"/>
              </a:lnSpc>
              <a:spcBef>
                <a:spcPct val="0"/>
              </a:spcBef>
              <a:tabLst>
                <a:tab pos="722313" algn="l"/>
              </a:tabLst>
            </a:pP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年度「 青年教育與就業儲蓄帳戶方案」申請系統介面</a:t>
            </a: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1688" lvl="2" indent="-466725">
              <a:lnSpc>
                <a:spcPct val="125000"/>
              </a:lnSpc>
              <a:spcBef>
                <a:spcPct val="0"/>
              </a:spcBef>
              <a:tabLst>
                <a:tab pos="722313" algn="l"/>
              </a:tabLst>
            </a:pP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 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操作介面</a:t>
            </a: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01688" lvl="2" indent="-466725">
              <a:lnSpc>
                <a:spcPct val="125000"/>
              </a:lnSpc>
              <a:spcBef>
                <a:spcPct val="0"/>
              </a:spcBef>
              <a:tabLst>
                <a:tab pos="722313" algn="l"/>
              </a:tabLst>
            </a:pP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「青年就業領航計畫」青年操作介面</a:t>
            </a: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44" name="AutoShape 18"/>
          <p:cNvSpPr>
            <a:spLocks noChangeArrowheads="1"/>
          </p:cNvSpPr>
          <p:nvPr/>
        </p:nvSpPr>
        <p:spPr bwMode="auto">
          <a:xfrm>
            <a:off x="2819400" y="1358900"/>
            <a:ext cx="3505200" cy="6985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38100" algn="ctr">
            <a:solidFill>
              <a:srgbClr val="006600"/>
            </a:solidFill>
            <a:round/>
            <a:headEnd/>
            <a:tailEnd/>
          </a:ln>
        </p:spPr>
        <p:txBody>
          <a:bodyPr lIns="9000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報告大綱</a:t>
            </a:r>
          </a:p>
        </p:txBody>
      </p:sp>
      <p:sp>
        <p:nvSpPr>
          <p:cNvPr id="5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2</a:t>
            </a:fld>
            <a:endParaRPr lang="en-US" altLang="zh-TW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0AD8A65-94ED-4074-AE2E-1151706F2D6B}"/>
              </a:ext>
            </a:extLst>
          </p:cNvPr>
          <p:cNvSpPr txBox="1"/>
          <p:nvPr/>
        </p:nvSpPr>
        <p:spPr>
          <a:xfrm>
            <a:off x="1295400" y="1524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i="0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教育部「青年教育與就業儲蓄帳戶方案」</a:t>
            </a:r>
            <a:endParaRPr lang="zh-TW" alt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8300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共同注意事項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(2/3)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47B70CE-8902-499D-8161-1DA88010C3C8}"/>
              </a:ext>
            </a:extLst>
          </p:cNvPr>
          <p:cNvGrpSpPr/>
          <p:nvPr/>
        </p:nvGrpSpPr>
        <p:grpSpPr>
          <a:xfrm>
            <a:off x="778666" y="1600200"/>
            <a:ext cx="7891468" cy="4766343"/>
            <a:chOff x="609600" y="1450860"/>
            <a:chExt cx="7891468" cy="4766343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CA6224A-E3DB-469E-99F7-D0CCB837AFC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3" b="4092"/>
            <a:stretch/>
          </p:blipFill>
          <p:spPr bwMode="auto">
            <a:xfrm>
              <a:off x="609600" y="1465203"/>
              <a:ext cx="2412000" cy="4752000"/>
            </a:xfrm>
            <a:prstGeom prst="rect">
              <a:avLst/>
            </a:prstGeom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8E00500-58D3-476B-A4A5-1F784F535E2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0" b="3819"/>
            <a:stretch/>
          </p:blipFill>
          <p:spPr bwMode="auto">
            <a:xfrm>
              <a:off x="3361133" y="1450860"/>
              <a:ext cx="2421734" cy="4752000"/>
            </a:xfrm>
            <a:prstGeom prst="rect">
              <a:avLst/>
            </a:prstGeom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899B14EE-4279-49AF-9DAB-74FFF61FDB48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9" b="4681"/>
            <a:stretch/>
          </p:blipFill>
          <p:spPr bwMode="auto">
            <a:xfrm>
              <a:off x="6079334" y="1450860"/>
              <a:ext cx="2421734" cy="4752000"/>
            </a:xfrm>
            <a:prstGeom prst="rect">
              <a:avLst/>
            </a:prstGeom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2147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FD6125A-FA98-4CD5-A5CD-212816193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21</a:t>
            </a:fld>
            <a:endParaRPr lang="en-US" altLang="zh-TW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2E24D3B-20A5-4D03-A44F-DDC0919BA3DB}"/>
              </a:ext>
            </a:extLst>
          </p:cNvPr>
          <p:cNvGrpSpPr/>
          <p:nvPr/>
        </p:nvGrpSpPr>
        <p:grpSpPr>
          <a:xfrm>
            <a:off x="4953000" y="1600200"/>
            <a:ext cx="2645670" cy="4985146"/>
            <a:chOff x="5126730" y="1600200"/>
            <a:chExt cx="2493270" cy="4697984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D7958450-AC94-49E5-9BB7-83D29C366C2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1" b="5884"/>
            <a:stretch/>
          </p:blipFill>
          <p:spPr bwMode="auto">
            <a:xfrm>
              <a:off x="5126730" y="1600200"/>
              <a:ext cx="2493270" cy="4697984"/>
            </a:xfrm>
            <a:prstGeom prst="rect">
              <a:avLst/>
            </a:prstGeom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圓角矩形 2">
              <a:extLst>
                <a:ext uri="{FF2B5EF4-FFF2-40B4-BE49-F238E27FC236}">
                  <a16:creationId xmlns:a16="http://schemas.microsoft.com/office/drawing/2014/main" id="{E77C5761-857C-444B-AAC8-75E2D0BD8775}"/>
                </a:ext>
              </a:extLst>
            </p:cNvPr>
            <p:cNvSpPr/>
            <p:nvPr/>
          </p:nvSpPr>
          <p:spPr bwMode="auto">
            <a:xfrm>
              <a:off x="5334000" y="4038600"/>
              <a:ext cx="2133600" cy="639922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03504807-85C7-40F7-AC6C-7A3FC361DB24}"/>
                </a:ext>
              </a:extLst>
            </p:cNvPr>
            <p:cNvSpPr/>
            <p:nvPr/>
          </p:nvSpPr>
          <p:spPr>
            <a:xfrm>
              <a:off x="5943601" y="5257800"/>
              <a:ext cx="838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8" name="Rectangle 22">
            <a:extLst>
              <a:ext uri="{FF2B5EF4-FFF2-40B4-BE49-F238E27FC236}">
                <a16:creationId xmlns:a16="http://schemas.microsoft.com/office/drawing/2014/main" id="{039325CE-F566-43CD-B22C-ED8084417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E0E5AF72-5299-431B-9A7F-DF6F749FD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共同注意事項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(3/3)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1356FE3D-6C32-469A-8592-50D2711DD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F3E94AE-0B41-4CFC-9E1E-CD11DD16B36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" b="4213"/>
          <a:stretch/>
        </p:blipFill>
        <p:spPr bwMode="auto">
          <a:xfrm>
            <a:off x="1752600" y="1600200"/>
            <a:ext cx="2590800" cy="4991608"/>
          </a:xfrm>
          <a:prstGeom prst="rect">
            <a:avLst/>
          </a:prstGeom>
          <a:ln w="952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7894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22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371893B-2B8C-4A69-856A-1C45A7926A06}"/>
              </a:ext>
            </a:extLst>
          </p:cNvPr>
          <p:cNvGrpSpPr/>
          <p:nvPr/>
        </p:nvGrpSpPr>
        <p:grpSpPr>
          <a:xfrm>
            <a:off x="304801" y="1484369"/>
            <a:ext cx="2592000" cy="5016800"/>
            <a:chOff x="304801" y="1484369"/>
            <a:chExt cx="2558224" cy="5016800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8A626315-6A38-464F-AD0E-F264CA322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7" b="3067"/>
            <a:stretch/>
          </p:blipFill>
          <p:spPr bwMode="auto">
            <a:xfrm>
              <a:off x="304801" y="1484369"/>
              <a:ext cx="2558224" cy="5016800"/>
            </a:xfrm>
            <a:prstGeom prst="rect">
              <a:avLst/>
            </a:prstGeom>
            <a:ln w="9525" cap="flat" cmpd="sng" algn="ctr">
              <a:solidFill>
                <a:srgbClr val="DFE3E5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EFE2DC83-24AA-4960-A664-AAF068F1D14C}"/>
                </a:ext>
              </a:extLst>
            </p:cNvPr>
            <p:cNvSpPr/>
            <p:nvPr/>
          </p:nvSpPr>
          <p:spPr>
            <a:xfrm>
              <a:off x="315310" y="6019800"/>
              <a:ext cx="468000" cy="4813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dirty="0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54" name="圖片 53">
            <a:extLst>
              <a:ext uri="{FF2B5EF4-FFF2-40B4-BE49-F238E27FC236}">
                <a16:creationId xmlns:a16="http://schemas.microsoft.com/office/drawing/2014/main" id="{61C6E2E6-8DEB-4AAB-9E15-1EADE9EB2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7799"/>
            <a:ext cx="2684972" cy="5119274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9EF5A5D6-6AB9-4A4F-9DA1-8118AA01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47797"/>
            <a:ext cx="2594150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18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23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自傳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94DE736-8829-42C9-8725-2C0872AF7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44" y="1447800"/>
            <a:ext cx="2507456" cy="51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72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24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探索規劃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體驗類型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5C402BE-22A3-455E-8D2D-736862E16012}"/>
              </a:ext>
            </a:extLst>
          </p:cNvPr>
          <p:cNvSpPr txBox="1"/>
          <p:nvPr/>
        </p:nvSpPr>
        <p:spPr>
          <a:xfrm>
            <a:off x="457200" y="1752600"/>
            <a:ext cx="2340000" cy="646331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accent6"/>
                </a:solidFill>
              </a:rPr>
              <a:t>青年就業領航計畫</a:t>
            </a:r>
            <a:endParaRPr lang="en-US" altLang="zh-TW" dirty="0">
              <a:solidFill>
                <a:schemeClr val="accent6"/>
              </a:solidFill>
            </a:endParaRPr>
          </a:p>
          <a:p>
            <a:pPr algn="ctr"/>
            <a:r>
              <a:rPr lang="zh-TW" altLang="en-US" dirty="0">
                <a:solidFill>
                  <a:schemeClr val="accent6"/>
                </a:solidFill>
              </a:rPr>
              <a:t>（職場體驗）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23981FC-E38A-4DE7-86F7-A736B49749E3}"/>
              </a:ext>
            </a:extLst>
          </p:cNvPr>
          <p:cNvGrpSpPr/>
          <p:nvPr/>
        </p:nvGrpSpPr>
        <p:grpSpPr>
          <a:xfrm>
            <a:off x="3103536" y="1371600"/>
            <a:ext cx="5735664" cy="5359550"/>
            <a:chOff x="3114224" y="1447800"/>
            <a:chExt cx="5555416" cy="5191122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DAD7F4A-1EB5-458C-9B07-629992A83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224" y="1447800"/>
              <a:ext cx="2524576" cy="5191122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 bwMode="auto">
            <a:xfrm>
              <a:off x="6411392" y="4953000"/>
              <a:ext cx="2258248" cy="77551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確認填寫完成後請點選</a:t>
              </a:r>
              <a:r>
                <a:rPr kumimoji="1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【</a:t>
              </a: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送出申請</a:t>
              </a:r>
              <a:r>
                <a:rPr kumimoji="1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】</a:t>
              </a: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按鈕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9" name="肘形接點 8"/>
            <p:cNvCxnSpPr>
              <a:cxnSpLocks/>
            </p:cNvCxnSpPr>
            <p:nvPr/>
          </p:nvCxnSpPr>
          <p:spPr bwMode="auto">
            <a:xfrm rot="10800000" flipV="1">
              <a:off x="5124714" y="5426707"/>
              <a:ext cx="1286679" cy="84912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" name="矩形 2"/>
            <p:cNvSpPr/>
            <p:nvPr/>
          </p:nvSpPr>
          <p:spPr bwMode="auto">
            <a:xfrm>
              <a:off x="4638224" y="6019799"/>
              <a:ext cx="457200" cy="46355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942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25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探索規劃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體驗類型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2B658DA2-CD06-4200-9A36-4442E4DED82E}"/>
              </a:ext>
            </a:extLst>
          </p:cNvPr>
          <p:cNvGrpSpPr/>
          <p:nvPr/>
        </p:nvGrpSpPr>
        <p:grpSpPr>
          <a:xfrm>
            <a:off x="609600" y="3624768"/>
            <a:ext cx="5389545" cy="1480632"/>
            <a:chOff x="685550" y="3649511"/>
            <a:chExt cx="5084747" cy="1513710"/>
          </a:xfrm>
        </p:grpSpPr>
        <p:sp>
          <p:nvSpPr>
            <p:cNvPr id="12" name="矩形 11"/>
            <p:cNvSpPr/>
            <p:nvPr/>
          </p:nvSpPr>
          <p:spPr bwMode="auto">
            <a:xfrm>
              <a:off x="685550" y="3649511"/>
              <a:ext cx="1981700" cy="990599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點選</a:t>
              </a:r>
              <a:r>
                <a:rPr kumimoji="1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【</a:t>
              </a: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選擇檔案</a:t>
              </a:r>
              <a:r>
                <a:rPr kumimoji="1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】</a:t>
              </a: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上傳</a:t>
              </a:r>
              <a:r>
                <a:rPr lang="zh-TW" altLang="zh-TW" dirty="0"/>
                <a:t>體驗學習企劃內容</a:t>
              </a:r>
              <a:r>
                <a:rPr lang="en-US" altLang="zh-TW" dirty="0"/>
                <a:t>PDF</a:t>
              </a:r>
              <a:r>
                <a:rPr lang="zh-TW" altLang="zh-TW" dirty="0"/>
                <a:t>檔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16" name="肘形接點 15"/>
            <p:cNvCxnSpPr>
              <a:cxnSpLocks/>
            </p:cNvCxnSpPr>
            <p:nvPr/>
          </p:nvCxnSpPr>
          <p:spPr bwMode="auto">
            <a:xfrm>
              <a:off x="1494070" y="4640111"/>
              <a:ext cx="4276227" cy="523110"/>
            </a:xfrm>
            <a:prstGeom prst="bentConnector3">
              <a:avLst>
                <a:gd name="adj1" fmla="val 119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E35B4754-FACC-4E02-AC5E-2A3B4AD4E581}"/>
              </a:ext>
            </a:extLst>
          </p:cNvPr>
          <p:cNvGrpSpPr/>
          <p:nvPr/>
        </p:nvGrpSpPr>
        <p:grpSpPr>
          <a:xfrm>
            <a:off x="558253" y="5424946"/>
            <a:ext cx="7239000" cy="968952"/>
            <a:chOff x="569488" y="5482860"/>
            <a:chExt cx="7120921" cy="947199"/>
          </a:xfrm>
        </p:grpSpPr>
        <p:sp>
          <p:nvSpPr>
            <p:cNvPr id="25" name="矩形 24"/>
            <p:cNvSpPr/>
            <p:nvPr/>
          </p:nvSpPr>
          <p:spPr bwMode="auto">
            <a:xfrm>
              <a:off x="569488" y="5482860"/>
              <a:ext cx="2097762" cy="825967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存檔後請點選</a:t>
              </a:r>
              <a:endParaRPr kumimoji="1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【</a:t>
              </a: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送出申請</a:t>
              </a:r>
              <a:r>
                <a:rPr kumimoji="1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】</a:t>
              </a: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按鈕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26" name="肘形接點 25"/>
            <p:cNvCxnSpPr>
              <a:cxnSpLocks/>
            </p:cNvCxnSpPr>
            <p:nvPr/>
          </p:nvCxnSpPr>
          <p:spPr bwMode="auto">
            <a:xfrm rot="16200000" flipH="1">
              <a:off x="4630675" y="3370326"/>
              <a:ext cx="105459" cy="6014008"/>
            </a:xfrm>
            <a:prstGeom prst="bentConnector3">
              <a:avLst>
                <a:gd name="adj1" fmla="val 335617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6E89E8A-7F8E-4A37-A448-038A87706070}"/>
              </a:ext>
            </a:extLst>
          </p:cNvPr>
          <p:cNvGrpSpPr/>
          <p:nvPr/>
        </p:nvGrpSpPr>
        <p:grpSpPr>
          <a:xfrm>
            <a:off x="2971800" y="1459036"/>
            <a:ext cx="2535255" cy="5039223"/>
            <a:chOff x="2995035" y="1447800"/>
            <a:chExt cx="2652790" cy="527284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3FAE923-B0A7-4CDF-BEC7-59485AF5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035" y="1447800"/>
              <a:ext cx="2652790" cy="5194315"/>
            </a:xfrm>
            <a:prstGeom prst="rect">
              <a:avLst/>
            </a:prstGeom>
          </p:spPr>
        </p:pic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6E4363F0-FFE4-41A7-AF1C-A4D65C1BD613}"/>
                </a:ext>
              </a:extLst>
            </p:cNvPr>
            <p:cNvSpPr/>
            <p:nvPr/>
          </p:nvSpPr>
          <p:spPr>
            <a:xfrm>
              <a:off x="4038600" y="6175375"/>
              <a:ext cx="533400" cy="54526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dirty="0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F1BD6F-70FE-4080-985F-A0572F4997FD}"/>
              </a:ext>
            </a:extLst>
          </p:cNvPr>
          <p:cNvSpPr txBox="1"/>
          <p:nvPr/>
        </p:nvSpPr>
        <p:spPr>
          <a:xfrm>
            <a:off x="457200" y="1752600"/>
            <a:ext cx="2340000" cy="648000"/>
          </a:xfrm>
          <a:prstGeom prst="rect">
            <a:avLst/>
          </a:prstGeom>
          <a:noFill/>
          <a:ln w="19050">
            <a:solidFill>
              <a:srgbClr val="66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6600FF"/>
                </a:solidFill>
              </a:rPr>
              <a:t>青年體驗學習計畫</a:t>
            </a:r>
            <a:endParaRPr lang="en-US" altLang="zh-TW" dirty="0">
              <a:solidFill>
                <a:srgbClr val="6600FF"/>
              </a:solidFill>
            </a:endParaRPr>
          </a:p>
          <a:p>
            <a:pPr algn="ctr"/>
            <a:r>
              <a:rPr lang="zh-TW" altLang="en-US" dirty="0">
                <a:solidFill>
                  <a:srgbClr val="6600FF"/>
                </a:solidFill>
              </a:rPr>
              <a:t>（學習及國際體驗）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9D0700B4-0ADF-4F47-9E98-A9672E0CBD3B}"/>
              </a:ext>
            </a:extLst>
          </p:cNvPr>
          <p:cNvGrpSpPr/>
          <p:nvPr/>
        </p:nvGrpSpPr>
        <p:grpSpPr>
          <a:xfrm>
            <a:off x="5999145" y="1468980"/>
            <a:ext cx="2535255" cy="4931820"/>
            <a:chOff x="5922945" y="1447800"/>
            <a:chExt cx="2670193" cy="519431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DE80B6C0-E337-4CC5-AB6B-80D853FF1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2945" y="1447800"/>
              <a:ext cx="2670193" cy="5194315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A16C0FF-8EBB-4CE6-B14B-F1E4743693E9}"/>
                </a:ext>
              </a:extLst>
            </p:cNvPr>
            <p:cNvSpPr/>
            <p:nvPr/>
          </p:nvSpPr>
          <p:spPr bwMode="auto">
            <a:xfrm>
              <a:off x="7580739" y="6248400"/>
              <a:ext cx="472034" cy="36205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517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26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送出申請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78983153-50A0-4002-B530-BC5742CA40C5}"/>
              </a:ext>
            </a:extLst>
          </p:cNvPr>
          <p:cNvGrpSpPr/>
          <p:nvPr/>
        </p:nvGrpSpPr>
        <p:grpSpPr>
          <a:xfrm>
            <a:off x="685800" y="1488924"/>
            <a:ext cx="5363958" cy="5123296"/>
            <a:chOff x="523875" y="1360055"/>
            <a:chExt cx="5363958" cy="5123296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6FA8D1EC-5AB0-4555-8FFC-5D5A85D74C9D}"/>
                </a:ext>
              </a:extLst>
            </p:cNvPr>
            <p:cNvGrpSpPr/>
            <p:nvPr/>
          </p:nvGrpSpPr>
          <p:grpSpPr>
            <a:xfrm>
              <a:off x="3433917" y="1360055"/>
              <a:ext cx="2453916" cy="5123296"/>
              <a:chOff x="3433917" y="1360055"/>
              <a:chExt cx="2453916" cy="5123296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2BE3D74C-A431-43BF-AB2D-DCED25C7F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3917" y="1360055"/>
                <a:ext cx="2453916" cy="5123296"/>
              </a:xfrm>
              <a:prstGeom prst="rect">
                <a:avLst/>
              </a:prstGeom>
            </p:spPr>
          </p:pic>
          <p:sp>
            <p:nvSpPr>
              <p:cNvPr id="19" name="橢圓 18">
                <a:extLst>
                  <a:ext uri="{FF2B5EF4-FFF2-40B4-BE49-F238E27FC236}">
                    <a16:creationId xmlns:a16="http://schemas.microsoft.com/office/drawing/2014/main" id="{33124B87-02B5-4402-A584-8A0186CF74FF}"/>
                  </a:ext>
                </a:extLst>
              </p:cNvPr>
              <p:cNvSpPr/>
              <p:nvPr/>
            </p:nvSpPr>
            <p:spPr>
              <a:xfrm>
                <a:off x="4419600" y="5827343"/>
                <a:ext cx="457200" cy="46737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dirty="0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13" name="矩形 12"/>
            <p:cNvSpPr/>
            <p:nvPr/>
          </p:nvSpPr>
          <p:spPr bwMode="auto">
            <a:xfrm>
              <a:off x="4038600" y="3315586"/>
              <a:ext cx="1219200" cy="87541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523875" y="3429001"/>
              <a:ext cx="1685926" cy="1018638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可以選擇下載到手機或是寄到</a:t>
              </a:r>
              <a:r>
                <a:rPr kumimoji="1" lang="en-US" altLang="zh-CN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Email</a:t>
              </a: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信箱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15" name="肘形接點 14"/>
            <p:cNvCxnSpPr>
              <a:cxnSpLocks/>
              <a:stCxn id="14" idx="2"/>
              <a:endCxn id="13" idx="1"/>
            </p:cNvCxnSpPr>
            <p:nvPr/>
          </p:nvCxnSpPr>
          <p:spPr bwMode="auto">
            <a:xfrm rot="5400000" flipH="1" flipV="1">
              <a:off x="2355546" y="2764585"/>
              <a:ext cx="694346" cy="2671762"/>
            </a:xfrm>
            <a:prstGeom prst="bentConnector4">
              <a:avLst>
                <a:gd name="adj1" fmla="val -32923"/>
                <a:gd name="adj2" fmla="val 65775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53085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27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審查結果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2C676C-5381-49F7-BF59-9CA014672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62" y="1427049"/>
            <a:ext cx="2697538" cy="52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65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28</a:t>
            </a:fld>
            <a:endParaRPr lang="en-US" altLang="zh-TW" dirty="0"/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1371600" y="2819400"/>
            <a:ext cx="7315200" cy="1752600"/>
          </a:xfrm>
        </p:spPr>
        <p:txBody>
          <a:bodyPr/>
          <a:lstStyle/>
          <a:p>
            <a:pPr algn="l"/>
            <a:r>
              <a:rPr lang="zh-TW" altLang="en-US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br>
              <a:rPr lang="en-US" altLang="zh-TW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 青年教育與就業儲蓄帳戶方案」</a:t>
            </a:r>
            <a:br>
              <a:rPr lang="en-US" altLang="zh-TW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申請系統介面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59540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990600" y="1424463"/>
            <a:ext cx="571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i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https://young.cloud.ncnu.edu.tw</a:t>
            </a:r>
            <a:endParaRPr lang="zh-TW" altLang="en-US" sz="2800" i="1" u="sng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方案填報系統網址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1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29</a:t>
            </a:fld>
            <a:endParaRPr lang="en-US" altLang="zh-TW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45F22C7-A2E4-4A53-AF19-DC6AC50FFFF4}"/>
              </a:ext>
            </a:extLst>
          </p:cNvPr>
          <p:cNvGrpSpPr/>
          <p:nvPr/>
        </p:nvGrpSpPr>
        <p:grpSpPr>
          <a:xfrm>
            <a:off x="1868004" y="2048803"/>
            <a:ext cx="6982377" cy="4732997"/>
            <a:chOff x="1713685" y="2048803"/>
            <a:chExt cx="6982377" cy="4732997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BFF45EE0-10EB-402D-9F5E-9669EB791E3E}"/>
                </a:ext>
              </a:extLst>
            </p:cNvPr>
            <p:cNvGrpSpPr/>
            <p:nvPr/>
          </p:nvGrpSpPr>
          <p:grpSpPr>
            <a:xfrm>
              <a:off x="1713685" y="2048803"/>
              <a:ext cx="5716630" cy="4732997"/>
              <a:chOff x="1494155" y="1690962"/>
              <a:chExt cx="6155690" cy="5096510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F7AF06-5185-4B7E-AB49-5B0D597CB4BF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155" y="1690962"/>
                <a:ext cx="6155690" cy="509651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18" name="橢圓 17">
                <a:extLst>
                  <a:ext uri="{FF2B5EF4-FFF2-40B4-BE49-F238E27FC236}">
                    <a16:creationId xmlns:a16="http://schemas.microsoft.com/office/drawing/2014/main" id="{03234C28-1DF1-4D95-8D9A-F8778F4530BD}"/>
                  </a:ext>
                </a:extLst>
              </p:cNvPr>
              <p:cNvSpPr/>
              <p:nvPr/>
            </p:nvSpPr>
            <p:spPr>
              <a:xfrm>
                <a:off x="6852303" y="1782272"/>
                <a:ext cx="517073" cy="51707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5" name="圓角矩形圖說文字 6">
              <a:extLst>
                <a:ext uri="{FF2B5EF4-FFF2-40B4-BE49-F238E27FC236}">
                  <a16:creationId xmlns:a16="http://schemas.microsoft.com/office/drawing/2014/main" id="{028583BC-2CCE-47B8-941C-7D8A223655C4}"/>
                </a:ext>
              </a:extLst>
            </p:cNvPr>
            <p:cNvSpPr/>
            <p:nvPr/>
          </p:nvSpPr>
          <p:spPr bwMode="auto">
            <a:xfrm>
              <a:off x="6858000" y="2895600"/>
              <a:ext cx="1838062" cy="762000"/>
            </a:xfrm>
            <a:prstGeom prst="wedgeRoundRectCallout">
              <a:avLst>
                <a:gd name="adj1" fmla="val -40539"/>
                <a:gd name="adj2" fmla="val -91670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點選</a:t>
              </a:r>
              <a:r>
                <a:rPr kumimoji="1" lang="en-US" altLang="zh-TW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113</a:t>
              </a:r>
              <a:r>
                <a:rPr kumimoji="1" lang="zh-TW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學生</a:t>
              </a:r>
              <a:endParaRPr kumimoji="1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申請帳密</a:t>
              </a:r>
              <a:endParaRPr lang="en-US" altLang="zh-TW" sz="200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486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</a:t>
            </a:fld>
            <a:endParaRPr lang="en-US" altLang="zh-TW" dirty="0"/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762000" y="2819400"/>
            <a:ext cx="7772400" cy="1362075"/>
          </a:xfrm>
        </p:spPr>
        <p:txBody>
          <a:bodyPr/>
          <a:lstStyle/>
          <a:p>
            <a:pPr algn="ctr"/>
            <a:r>
              <a:rPr lang="zh-TW" altLang="en-US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br>
              <a:rPr lang="en-US" altLang="zh-TW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 青年教育與就業儲蓄帳戶方案」</a:t>
            </a:r>
            <a:r>
              <a:rPr lang="en-US" altLang="zh-TW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申請系統介面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63733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30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學生申請帳密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18F0820-A387-4D5E-8D96-840DA0787B79}"/>
              </a:ext>
            </a:extLst>
          </p:cNvPr>
          <p:cNvGrpSpPr/>
          <p:nvPr/>
        </p:nvGrpSpPr>
        <p:grpSpPr>
          <a:xfrm>
            <a:off x="1600200" y="1658991"/>
            <a:ext cx="6324600" cy="4741809"/>
            <a:chOff x="1600200" y="1597845"/>
            <a:chExt cx="6324600" cy="4741809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13BC28B0-87B7-438C-9100-16729534A7CC}"/>
                </a:ext>
              </a:extLst>
            </p:cNvPr>
            <p:cNvGrpSpPr/>
            <p:nvPr/>
          </p:nvGrpSpPr>
          <p:grpSpPr>
            <a:xfrm>
              <a:off x="1600200" y="1597845"/>
              <a:ext cx="6324600" cy="4741809"/>
              <a:chOff x="1569244" y="1597845"/>
              <a:chExt cx="6324600" cy="4741809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D223AAA8-CF7D-46A4-8629-44A6430657BF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3563"/>
              <a:stretch/>
            </p:blipFill>
            <p:spPr>
              <a:xfrm>
                <a:off x="1569244" y="1597845"/>
                <a:ext cx="6324600" cy="4741809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10BD4C08-0FB1-4F33-ADF5-B71B22D80885}"/>
                  </a:ext>
                </a:extLst>
              </p:cNvPr>
              <p:cNvGrpSpPr/>
              <p:nvPr/>
            </p:nvGrpSpPr>
            <p:grpSpPr>
              <a:xfrm>
                <a:off x="1706902" y="5162935"/>
                <a:ext cx="4892901" cy="1090994"/>
                <a:chOff x="0" y="572717"/>
                <a:chExt cx="3088772" cy="690009"/>
              </a:xfrm>
            </p:grpSpPr>
            <p:sp>
              <p:nvSpPr>
                <p:cNvPr id="13" name="橢圓 12">
                  <a:extLst>
                    <a:ext uri="{FF2B5EF4-FFF2-40B4-BE49-F238E27FC236}">
                      <a16:creationId xmlns:a16="http://schemas.microsoft.com/office/drawing/2014/main" id="{1E93EC24-FE24-4A1B-B534-65909062843B}"/>
                    </a:ext>
                  </a:extLst>
                </p:cNvPr>
                <p:cNvSpPr/>
                <p:nvPr/>
              </p:nvSpPr>
              <p:spPr>
                <a:xfrm>
                  <a:off x="18823" y="572717"/>
                  <a:ext cx="491865" cy="285437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14" name="圓角矩形 2">
                  <a:extLst>
                    <a:ext uri="{FF2B5EF4-FFF2-40B4-BE49-F238E27FC236}">
                      <a16:creationId xmlns:a16="http://schemas.microsoft.com/office/drawing/2014/main" id="{A6572D74-4766-465D-885A-ED3A2784563F}"/>
                    </a:ext>
                  </a:extLst>
                </p:cNvPr>
                <p:cNvSpPr/>
                <p:nvPr/>
              </p:nvSpPr>
              <p:spPr>
                <a:xfrm>
                  <a:off x="0" y="949037"/>
                  <a:ext cx="3088772" cy="313689"/>
                </a:xfrm>
                <a:prstGeom prst="round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7" name="圓角矩形圖說文字 6"/>
            <p:cNvSpPr/>
            <p:nvPr/>
          </p:nvSpPr>
          <p:spPr bwMode="auto">
            <a:xfrm>
              <a:off x="5418703" y="2590852"/>
              <a:ext cx="2362200" cy="1219148"/>
            </a:xfrm>
            <a:prstGeom prst="wedgeRoundRectCallout">
              <a:avLst>
                <a:gd name="adj1" fmla="val -74928"/>
                <a:gd name="adj2" fmla="val 36250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選擇學校所在縣市</a:t>
              </a:r>
              <a:endParaRPr kumimoji="1" lang="en-US" altLang="zh-TW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  <a:p>
              <a:pPr eaLnBrk="1" hangingPunct="1"/>
              <a:r>
                <a:rPr lang="zh-TW" altLang="en-US" dirty="0">
                  <a:latin typeface="Arial" charset="0"/>
                </a:rPr>
                <a:t>選擇學校</a:t>
              </a:r>
              <a:endParaRPr lang="en-US" altLang="zh-TW" dirty="0">
                <a:latin typeface="Arial" charset="0"/>
              </a:endParaRPr>
            </a:p>
            <a:p>
              <a:pPr eaLnBrk="1" hangingPunct="1"/>
              <a:r>
                <a:rPr lang="zh-TW" altLang="en-US" dirty="0">
                  <a:latin typeface="Arial" charset="0"/>
                </a:rPr>
                <a:t>輸入身分證號</a:t>
              </a:r>
              <a:endParaRPr lang="en-US" altLang="zh-TW" dirty="0">
                <a:latin typeface="Arial" charset="0"/>
              </a:endParaRPr>
            </a:p>
            <a:p>
              <a:pPr eaLnBrk="1" hangingPunct="1"/>
              <a:r>
                <a:rPr lang="zh-TW" altLang="en-US" dirty="0">
                  <a:latin typeface="Arial" charset="0"/>
                </a:rPr>
                <a:t>出生年月日</a:t>
              </a:r>
              <a:endParaRPr lang="en-US" altLang="zh-TW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341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31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學生資料確認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74C2E07-DFD0-43B0-A24B-5D2532E500E0}"/>
              </a:ext>
            </a:extLst>
          </p:cNvPr>
          <p:cNvGrpSpPr/>
          <p:nvPr/>
        </p:nvGrpSpPr>
        <p:grpSpPr>
          <a:xfrm>
            <a:off x="1981200" y="1676400"/>
            <a:ext cx="6417366" cy="4942065"/>
            <a:chOff x="2040835" y="1676400"/>
            <a:chExt cx="6417366" cy="4942065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5A0B3840-4674-4ED4-8AAF-D09B491D3FFD}"/>
                </a:ext>
              </a:extLst>
            </p:cNvPr>
            <p:cNvGrpSpPr/>
            <p:nvPr/>
          </p:nvGrpSpPr>
          <p:grpSpPr>
            <a:xfrm>
              <a:off x="2040835" y="1676400"/>
              <a:ext cx="5562600" cy="4942065"/>
              <a:chOff x="1841500" y="1535112"/>
              <a:chExt cx="5334000" cy="4738966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32A8626-10A1-493A-ADDD-425835044BF3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1500" y="1535112"/>
                <a:ext cx="5334000" cy="4714875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D66D9342-9816-4E58-A527-B6BCF4111B9D}"/>
                  </a:ext>
                </a:extLst>
              </p:cNvPr>
              <p:cNvSpPr/>
              <p:nvPr/>
            </p:nvSpPr>
            <p:spPr>
              <a:xfrm>
                <a:off x="2003521" y="5920979"/>
                <a:ext cx="663479" cy="353099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5" name="圓角矩形圖說文字 7">
              <a:extLst>
                <a:ext uri="{FF2B5EF4-FFF2-40B4-BE49-F238E27FC236}">
                  <a16:creationId xmlns:a16="http://schemas.microsoft.com/office/drawing/2014/main" id="{816CE07B-1BAB-4A4F-9BE5-6970807C876E}"/>
                </a:ext>
              </a:extLst>
            </p:cNvPr>
            <p:cNvSpPr/>
            <p:nvPr/>
          </p:nvSpPr>
          <p:spPr bwMode="auto">
            <a:xfrm>
              <a:off x="5432367" y="3124200"/>
              <a:ext cx="3025834" cy="762000"/>
            </a:xfrm>
            <a:prstGeom prst="wedgeRoundRectCallout">
              <a:avLst>
                <a:gd name="adj1" fmla="val -74661"/>
                <a:gd name="adj2" fmla="val 42330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填報系統自動勾稽學籍資料</a:t>
              </a:r>
              <a:endParaRPr kumimoji="1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帶出學生基本資料</a:t>
              </a:r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941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32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新建帳號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13EA3C6-CF7C-44E0-A31C-14EC25D6EC8A}"/>
              </a:ext>
            </a:extLst>
          </p:cNvPr>
          <p:cNvGrpSpPr/>
          <p:nvPr/>
        </p:nvGrpSpPr>
        <p:grpSpPr>
          <a:xfrm>
            <a:off x="1966675" y="1433347"/>
            <a:ext cx="6491525" cy="5272253"/>
            <a:chOff x="1972628" y="1401672"/>
            <a:chExt cx="6491525" cy="527225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7C460A9-2696-47FC-85BE-9AA30F56989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628" y="1401672"/>
              <a:ext cx="5647372" cy="527225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5" name="圓角矩形圖說文字 10">
              <a:extLst>
                <a:ext uri="{FF2B5EF4-FFF2-40B4-BE49-F238E27FC236}">
                  <a16:creationId xmlns:a16="http://schemas.microsoft.com/office/drawing/2014/main" id="{8A17E730-0837-4AA9-AFA3-72AF7EF6A24B}"/>
                </a:ext>
              </a:extLst>
            </p:cNvPr>
            <p:cNvSpPr/>
            <p:nvPr/>
          </p:nvSpPr>
          <p:spPr bwMode="auto">
            <a:xfrm>
              <a:off x="5521722" y="5754741"/>
              <a:ext cx="2942431" cy="457200"/>
            </a:xfrm>
            <a:prstGeom prst="wedgeRoundRectCallout">
              <a:avLst>
                <a:gd name="adj1" fmla="val -58894"/>
                <a:gd name="adj2" fmla="val -136431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填寫新建帳密</a:t>
              </a:r>
              <a:r>
                <a:rPr lang="zh-CN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Email</a:t>
              </a:r>
              <a:endParaRPr kumimoji="1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49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新建帳號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FA8F2ECF-9617-4C51-91A6-71287ABA8858}"/>
              </a:ext>
            </a:extLst>
          </p:cNvPr>
          <p:cNvGrpSpPr/>
          <p:nvPr/>
        </p:nvGrpSpPr>
        <p:grpSpPr>
          <a:xfrm>
            <a:off x="1896428" y="1424483"/>
            <a:ext cx="7095172" cy="5357317"/>
            <a:chOff x="1896428" y="1424483"/>
            <a:chExt cx="7095172" cy="5357317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CC68BA92-4DBC-470B-AA11-242306368168}"/>
                </a:ext>
              </a:extLst>
            </p:cNvPr>
            <p:cNvGrpSpPr/>
            <p:nvPr/>
          </p:nvGrpSpPr>
          <p:grpSpPr>
            <a:xfrm>
              <a:off x="1896428" y="1424483"/>
              <a:ext cx="7095172" cy="5357317"/>
              <a:chOff x="1896428" y="1424483"/>
              <a:chExt cx="7095172" cy="5357317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0F67FDC1-45E5-45E7-92B3-878A5DB09CBD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6428" y="1424483"/>
                <a:ext cx="5723572" cy="5343392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14" name="圓角矩形圖說文字 13"/>
              <p:cNvSpPr/>
              <p:nvPr/>
            </p:nvSpPr>
            <p:spPr bwMode="auto">
              <a:xfrm>
                <a:off x="5385875" y="5119910"/>
                <a:ext cx="3605725" cy="1143000"/>
              </a:xfrm>
              <a:prstGeom prst="wedgeRoundRectCallout">
                <a:avLst>
                  <a:gd name="adj1" fmla="val -64203"/>
                  <a:gd name="adj2" fmla="val 53030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r>
                  <a:rPr kumimoji="1" lang="zh-TW" alt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選擇體驗計畫</a:t>
                </a:r>
                <a:r>
                  <a:rPr kumimoji="1" lang="en-US" altLang="zh-TW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kumimoji="1" lang="zh-TW" alt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場域</a:t>
                </a:r>
                <a:r>
                  <a:rPr kumimoji="1" lang="en-US" altLang="zh-TW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r>
                  <a:rPr kumimoji="1" lang="zh-CN" altLang="en-US" sz="20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後送出</a:t>
                </a:r>
                <a:endParaRPr kumimoji="1" lang="en-US" altLang="zh-TW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/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已選擇體驗計畫後不可修改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</a:p>
              <a:p>
                <a:pPr eaLnBrk="1" hangingPunct="1"/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系統將會寄出驗證信進行確認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" name="橢圓 5"/>
              <p:cNvSpPr/>
              <p:nvPr/>
            </p:nvSpPr>
            <p:spPr bwMode="auto">
              <a:xfrm>
                <a:off x="4419600" y="6324600"/>
                <a:ext cx="685800" cy="45720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96E1ACE8-ED70-476D-AB3C-907056705BF3}"/>
                </a:ext>
              </a:extLst>
            </p:cNvPr>
            <p:cNvGrpSpPr/>
            <p:nvPr/>
          </p:nvGrpSpPr>
          <p:grpSpPr>
            <a:xfrm>
              <a:off x="2516007" y="2133600"/>
              <a:ext cx="6143805" cy="2240607"/>
              <a:chOff x="1844452" y="2220567"/>
              <a:chExt cx="6143805" cy="2240607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D98C0CD4-506E-409F-9224-579E7DD51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4452" y="2220567"/>
                <a:ext cx="4875394" cy="2240607"/>
              </a:xfrm>
              <a:prstGeom prst="rect">
                <a:avLst/>
              </a:prstGeom>
            </p:spPr>
          </p:pic>
          <p:sp>
            <p:nvSpPr>
              <p:cNvPr id="12" name="橢圓 11">
                <a:extLst>
                  <a:ext uri="{FF2B5EF4-FFF2-40B4-BE49-F238E27FC236}">
                    <a16:creationId xmlns:a16="http://schemas.microsoft.com/office/drawing/2014/main" id="{D81980D0-6A84-4DFB-8DEC-5A2235A9D00C}"/>
                  </a:ext>
                </a:extLst>
              </p:cNvPr>
              <p:cNvSpPr/>
              <p:nvPr/>
            </p:nvSpPr>
            <p:spPr bwMode="auto">
              <a:xfrm>
                <a:off x="6116981" y="3994854"/>
                <a:ext cx="602865" cy="430298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13" name="圓角矩形圖說文字 10">
                <a:extLst>
                  <a:ext uri="{FF2B5EF4-FFF2-40B4-BE49-F238E27FC236}">
                    <a16:creationId xmlns:a16="http://schemas.microsoft.com/office/drawing/2014/main" id="{312CF1BB-8B4E-4EF4-96FC-E51A4FC6D525}"/>
                  </a:ext>
                </a:extLst>
              </p:cNvPr>
              <p:cNvSpPr/>
              <p:nvPr/>
            </p:nvSpPr>
            <p:spPr bwMode="auto">
              <a:xfrm>
                <a:off x="5245057" y="2954496"/>
                <a:ext cx="2743200" cy="457200"/>
              </a:xfrm>
              <a:prstGeom prst="wedgeRoundRectCallout">
                <a:avLst>
                  <a:gd name="adj1" fmla="val 1963"/>
                  <a:gd name="adj2" fmla="val 181107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請確認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email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是否正確</a:t>
                </a:r>
                <a:endParaRPr kumimoji="1" lang="en-US" altLang="zh-TW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4821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34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新建帳號驗證信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C6337B-D13C-4F3C-968D-5754DB4199EA}"/>
              </a:ext>
            </a:extLst>
          </p:cNvPr>
          <p:cNvSpPr/>
          <p:nvPr/>
        </p:nvSpPr>
        <p:spPr bwMode="auto">
          <a:xfrm>
            <a:off x="2428009" y="3995860"/>
            <a:ext cx="114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3D8BC33-F462-41A8-98BC-9CEB48C0BCFE}"/>
              </a:ext>
            </a:extLst>
          </p:cNvPr>
          <p:cNvGrpSpPr/>
          <p:nvPr/>
        </p:nvGrpSpPr>
        <p:grpSpPr>
          <a:xfrm>
            <a:off x="653869" y="1683026"/>
            <a:ext cx="7377294" cy="4800324"/>
            <a:chOff x="242706" y="1505226"/>
            <a:chExt cx="7377294" cy="4800324"/>
          </a:xfrm>
        </p:grpSpPr>
        <p:cxnSp>
          <p:nvCxnSpPr>
            <p:cNvPr id="12" name="肘形接點 14">
              <a:extLst>
                <a:ext uri="{FF2B5EF4-FFF2-40B4-BE49-F238E27FC236}">
                  <a16:creationId xmlns:a16="http://schemas.microsoft.com/office/drawing/2014/main" id="{842D47BD-01AF-4339-88B3-F6FB0903CDB0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5077059" y="2415952"/>
              <a:ext cx="1282417" cy="999939"/>
            </a:xfrm>
            <a:prstGeom prst="bentConnector3">
              <a:avLst>
                <a:gd name="adj1" fmla="val 979"/>
              </a:avLst>
            </a:prstGeom>
            <a:ln w="38100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7F3216F-C535-4935-A54E-74A4DA361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574"/>
            <a:stretch/>
          </p:blipFill>
          <p:spPr>
            <a:xfrm>
              <a:off x="1772885" y="3655916"/>
              <a:ext cx="5847115" cy="264963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9" name="圓角矩形圖說文字 8"/>
            <p:cNvSpPr/>
            <p:nvPr/>
          </p:nvSpPr>
          <p:spPr bwMode="auto">
            <a:xfrm>
              <a:off x="4333009" y="4057894"/>
              <a:ext cx="2862353" cy="1022106"/>
            </a:xfrm>
            <a:prstGeom prst="wedgeRoundRectCallout">
              <a:avLst>
                <a:gd name="adj1" fmla="val -65633"/>
                <a:gd name="adj2" fmla="val 47250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zh-TW" dirty="0"/>
                <a:t>登入信箱後點選帳號開通驗證信之【開通網址】</a:t>
              </a:r>
              <a:endParaRPr lang="en-US" altLang="zh-TW" dirty="0"/>
            </a:p>
            <a:p>
              <a:pPr eaLnBrk="1" hangingPunct="1"/>
              <a:r>
                <a:rPr lang="zh-TW" altLang="en-US" dirty="0"/>
                <a:t>即可完成帳號開通</a:t>
              </a:r>
              <a:endParaRPr lang="en-US" altLang="zh-TW" dirty="0">
                <a:latin typeface="Arial" charset="0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8A867035-5A50-4EFE-BB60-0359D1619B57}"/>
                </a:ext>
              </a:extLst>
            </p:cNvPr>
            <p:cNvSpPr/>
            <p:nvPr/>
          </p:nvSpPr>
          <p:spPr bwMode="auto">
            <a:xfrm>
              <a:off x="2789237" y="5156200"/>
              <a:ext cx="634942" cy="40528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EB08700-E6AB-4D86-9414-B7C258F19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706" y="1505226"/>
              <a:ext cx="5020836" cy="201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858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0A1DC82-69A9-4E3F-AD92-7E05B432CB6A}"/>
              </a:ext>
            </a:extLst>
          </p:cNvPr>
          <p:cNvGrpSpPr/>
          <p:nvPr/>
        </p:nvGrpSpPr>
        <p:grpSpPr>
          <a:xfrm>
            <a:off x="533400" y="1676400"/>
            <a:ext cx="7261294" cy="4191000"/>
            <a:chOff x="745930" y="1524952"/>
            <a:chExt cx="6599432" cy="3808993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3248DD75-9CD3-43BA-9970-79BC93D0A9D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637" y="1524952"/>
              <a:ext cx="5546725" cy="380809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6" name="橢圓 5"/>
            <p:cNvSpPr/>
            <p:nvPr/>
          </p:nvSpPr>
          <p:spPr bwMode="auto">
            <a:xfrm>
              <a:off x="2201862" y="2590800"/>
              <a:ext cx="1219200" cy="12192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3B356968-A515-455C-AA86-AC0870597B18}"/>
                </a:ext>
              </a:extLst>
            </p:cNvPr>
            <p:cNvSpPr/>
            <p:nvPr/>
          </p:nvSpPr>
          <p:spPr bwMode="auto">
            <a:xfrm>
              <a:off x="6573161" y="1530667"/>
              <a:ext cx="555308" cy="55530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1" name="圓角矩形圖說文字 17">
              <a:extLst>
                <a:ext uri="{FF2B5EF4-FFF2-40B4-BE49-F238E27FC236}">
                  <a16:creationId xmlns:a16="http://schemas.microsoft.com/office/drawing/2014/main" id="{BBFB7889-4393-46C4-A926-A46640327236}"/>
                </a:ext>
              </a:extLst>
            </p:cNvPr>
            <p:cNvSpPr/>
            <p:nvPr/>
          </p:nvSpPr>
          <p:spPr bwMode="auto">
            <a:xfrm>
              <a:off x="745930" y="4279464"/>
              <a:ext cx="2161974" cy="1054481"/>
            </a:xfrm>
            <a:prstGeom prst="wedgeRoundRectCallout">
              <a:avLst>
                <a:gd name="adj1" fmla="val 38535"/>
                <a:gd name="adj2" fmla="val -87263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000" dirty="0"/>
                <a:t>創建帳密完成後</a:t>
              </a:r>
              <a:endParaRPr lang="en-US" altLang="zh-TW" sz="2000" dirty="0"/>
            </a:p>
            <a:p>
              <a:pPr eaLnBrk="1" hangingPunct="1"/>
              <a:r>
                <a:rPr lang="zh-TW" altLang="en-US" sz="2000" dirty="0"/>
                <a:t>點選「登入」</a:t>
              </a:r>
              <a:endParaRPr lang="en-US" altLang="zh-TW" sz="2000" dirty="0"/>
            </a:p>
            <a:p>
              <a:pPr eaLnBrk="1" hangingPunct="1"/>
              <a:r>
                <a:rPr lang="zh-TW" altLang="en-US" sz="2000" dirty="0"/>
                <a:t>選擇「學生登入」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1206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438400" y="682625"/>
            <a:ext cx="4670425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登入流程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1582475-60CD-4EB0-8A5B-7C2AD817BA3D}"/>
              </a:ext>
            </a:extLst>
          </p:cNvPr>
          <p:cNvSpPr/>
          <p:nvPr/>
        </p:nvSpPr>
        <p:spPr bwMode="auto">
          <a:xfrm>
            <a:off x="3657600" y="2117377"/>
            <a:ext cx="1166948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新建帳號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CABAFA-F2A8-466B-BCD0-719296808113}"/>
              </a:ext>
            </a:extLst>
          </p:cNvPr>
          <p:cNvSpPr/>
          <p:nvPr/>
        </p:nvSpPr>
        <p:spPr bwMode="auto">
          <a:xfrm>
            <a:off x="2165857" y="3109066"/>
            <a:ext cx="1578692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一般帳號登入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29EDB8-B5B4-4746-A74C-3F6504448464}"/>
              </a:ext>
            </a:extLst>
          </p:cNvPr>
          <p:cNvSpPr/>
          <p:nvPr/>
        </p:nvSpPr>
        <p:spPr bwMode="auto">
          <a:xfrm>
            <a:off x="4522468" y="3124200"/>
            <a:ext cx="215319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教育雲端帳號登入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0E10664-A1BA-425B-B1CD-13AFFF0D232B}"/>
              </a:ext>
            </a:extLst>
          </p:cNvPr>
          <p:cNvSpPr/>
          <p:nvPr/>
        </p:nvSpPr>
        <p:spPr bwMode="auto">
          <a:xfrm>
            <a:off x="4290171" y="4419600"/>
            <a:ext cx="2617788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再次使用一般帳號登入</a:t>
            </a:r>
            <a:endParaRPr kumimoji="1" lang="en-US" altLang="zh-TW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730ADB0-EA26-4C0E-8617-3EF6A72AC4FA}"/>
              </a:ext>
            </a:extLst>
          </p:cNvPr>
          <p:cNvSpPr/>
          <p:nvPr/>
        </p:nvSpPr>
        <p:spPr bwMode="auto">
          <a:xfrm>
            <a:off x="3779519" y="5486400"/>
            <a:ext cx="1166948" cy="6889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登入系統開始申請</a:t>
            </a: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0B460C4C-46D5-416F-8413-B3D918DC7D25}"/>
              </a:ext>
            </a:extLst>
          </p:cNvPr>
          <p:cNvCxnSpPr>
            <a:cxnSpLocks/>
            <a:stCxn id="8" idx="2"/>
            <a:endCxn id="13" idx="1"/>
          </p:cNvCxnSpPr>
          <p:nvPr/>
        </p:nvCxnSpPr>
        <p:spPr bwMode="auto">
          <a:xfrm rot="16200000" flipH="1">
            <a:off x="2196950" y="4248319"/>
            <a:ext cx="2340822" cy="82431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426A9A71-87D7-449F-82BC-E6F97166C695}"/>
              </a:ext>
            </a:extLst>
          </p:cNvPr>
          <p:cNvCxnSpPr>
            <a:cxnSpLocks/>
            <a:stCxn id="10" idx="2"/>
            <a:endCxn id="13" idx="3"/>
          </p:cNvCxnSpPr>
          <p:nvPr/>
        </p:nvCxnSpPr>
        <p:spPr bwMode="auto">
          <a:xfrm rot="5400000">
            <a:off x="4757622" y="4989445"/>
            <a:ext cx="1030288" cy="65259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接點: 肘形 69">
            <a:extLst>
              <a:ext uri="{FF2B5EF4-FFF2-40B4-BE49-F238E27FC236}">
                <a16:creationId xmlns:a16="http://schemas.microsoft.com/office/drawing/2014/main" id="{901AED05-E7C7-4E44-9F0C-C9C035F58EC6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 bwMode="auto">
          <a:xfrm rot="5400000">
            <a:off x="3292795" y="2160786"/>
            <a:ext cx="610689" cy="128587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接點: 肘形 72">
            <a:extLst>
              <a:ext uri="{FF2B5EF4-FFF2-40B4-BE49-F238E27FC236}">
                <a16:creationId xmlns:a16="http://schemas.microsoft.com/office/drawing/2014/main" id="{0F942B79-31E1-446D-A9EA-8C9AB7540900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 bwMode="auto">
          <a:xfrm rot="16200000" flipH="1">
            <a:off x="4607158" y="2132292"/>
            <a:ext cx="625823" cy="135799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4D88081-513D-4E67-9927-6DA568E73FC5}"/>
              </a:ext>
            </a:extLst>
          </p:cNvPr>
          <p:cNvCxnSpPr>
            <a:cxnSpLocks/>
            <a:stCxn id="9" idx="2"/>
            <a:endCxn id="44" idx="0"/>
          </p:cNvCxnSpPr>
          <p:nvPr/>
        </p:nvCxnSpPr>
        <p:spPr bwMode="auto">
          <a:xfrm>
            <a:off x="5599065" y="3505200"/>
            <a:ext cx="87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CE12BD4-886D-4A6A-92DB-39E10CF52DB2}"/>
              </a:ext>
            </a:extLst>
          </p:cNvPr>
          <p:cNvSpPr txBox="1"/>
          <p:nvPr/>
        </p:nvSpPr>
        <p:spPr>
          <a:xfrm>
            <a:off x="5590354" y="4907875"/>
            <a:ext cx="116694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綁定帳號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6434DA5-1B97-4459-AEEC-A3D88DFC3668}"/>
              </a:ext>
            </a:extLst>
          </p:cNvPr>
          <p:cNvSpPr/>
          <p:nvPr/>
        </p:nvSpPr>
        <p:spPr bwMode="auto">
          <a:xfrm>
            <a:off x="5026045" y="3733800"/>
            <a:ext cx="114778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同意授權</a:t>
            </a:r>
            <a:endParaRPr kumimoji="1" lang="en-US" altLang="zh-TW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633B7EFA-5507-4B03-9F3C-13F5E1622F4D}"/>
              </a:ext>
            </a:extLst>
          </p:cNvPr>
          <p:cNvCxnSpPr>
            <a:cxnSpLocks/>
            <a:stCxn id="44" idx="2"/>
            <a:endCxn id="10" idx="0"/>
          </p:cNvCxnSpPr>
          <p:nvPr/>
        </p:nvCxnSpPr>
        <p:spPr bwMode="auto">
          <a:xfrm flipH="1">
            <a:off x="5599065" y="4114800"/>
            <a:ext cx="872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8A097EE-D377-45F9-A50A-6B4F3D6CD2B1}"/>
              </a:ext>
            </a:extLst>
          </p:cNvPr>
          <p:cNvSpPr txBox="1"/>
          <p:nvPr/>
        </p:nvSpPr>
        <p:spPr>
          <a:xfrm>
            <a:off x="1834389" y="29510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1B8A1C9-1B55-4E65-A456-0CC09FC78882}"/>
              </a:ext>
            </a:extLst>
          </p:cNvPr>
          <p:cNvSpPr txBox="1"/>
          <p:nvPr/>
        </p:nvSpPr>
        <p:spPr>
          <a:xfrm>
            <a:off x="4191000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D81FA99-6AA2-4387-9164-FF0DDA62436D}"/>
              </a:ext>
            </a:extLst>
          </p:cNvPr>
          <p:cNvSpPr/>
          <p:nvPr/>
        </p:nvSpPr>
        <p:spPr bwMode="auto">
          <a:xfrm>
            <a:off x="3479074" y="1431033"/>
            <a:ext cx="1524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113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帳號申請</a:t>
            </a: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A6F7B63-BE8B-4355-8101-F6211BF79E09}"/>
              </a:ext>
            </a:extLst>
          </p:cNvPr>
          <p:cNvCxnSpPr>
            <a:stCxn id="23" idx="2"/>
            <a:endCxn id="2" idx="0"/>
          </p:cNvCxnSpPr>
          <p:nvPr/>
        </p:nvCxnSpPr>
        <p:spPr bwMode="auto">
          <a:xfrm>
            <a:off x="4241074" y="1812033"/>
            <a:ext cx="0" cy="305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投影片編號版面配置區 1">
            <a:extLst>
              <a:ext uri="{FF2B5EF4-FFF2-40B4-BE49-F238E27FC236}">
                <a16:creationId xmlns:a16="http://schemas.microsoft.com/office/drawing/2014/main" id="{E829BF70-5A7A-4D24-9B5E-7261251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36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56886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37</a:t>
            </a:fld>
            <a:endParaRPr lang="en-US" altLang="zh-TW" dirty="0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ED73036-F7F8-4A88-A588-0A885FE254CA}"/>
              </a:ext>
            </a:extLst>
          </p:cNvPr>
          <p:cNvGrpSpPr/>
          <p:nvPr/>
        </p:nvGrpSpPr>
        <p:grpSpPr>
          <a:xfrm>
            <a:off x="1524000" y="1476700"/>
            <a:ext cx="7057231" cy="5078659"/>
            <a:chOff x="1553369" y="1476700"/>
            <a:chExt cx="7057231" cy="507865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A4F3F2F-91E8-4F50-8318-0B3AADA21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369" y="1476700"/>
              <a:ext cx="6858000" cy="507865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8" name="圓角矩形圖說文字 17"/>
            <p:cNvSpPr/>
            <p:nvPr/>
          </p:nvSpPr>
          <p:spPr bwMode="auto">
            <a:xfrm>
              <a:off x="5943600" y="2933326"/>
              <a:ext cx="2667000" cy="876674"/>
            </a:xfrm>
            <a:prstGeom prst="wedgeRoundRectCallout">
              <a:avLst>
                <a:gd name="adj1" fmla="val -38452"/>
                <a:gd name="adj2" fmla="val 81520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CN" altLang="en-US" sz="2000" dirty="0"/>
                <a:t>輸入帳密以及驗證碼後點擊登入即可登入</a:t>
              </a:r>
              <a:endParaRPr lang="en-US" altLang="zh-TW" sz="2000" dirty="0">
                <a:latin typeface="Arial" charset="0"/>
              </a:endParaRPr>
            </a:p>
          </p:txBody>
        </p:sp>
        <p:sp>
          <p:nvSpPr>
            <p:cNvPr id="5" name="橢圓 4"/>
            <p:cNvSpPr/>
            <p:nvPr/>
          </p:nvSpPr>
          <p:spPr bwMode="auto">
            <a:xfrm>
              <a:off x="1752600" y="5943600"/>
              <a:ext cx="1447799" cy="53555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040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38</a:t>
            </a:fld>
            <a:endParaRPr lang="en-US" altLang="zh-TW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FCDF28B-824F-40E0-BE22-1A4E515E0C1D}"/>
              </a:ext>
            </a:extLst>
          </p:cNvPr>
          <p:cNvGrpSpPr/>
          <p:nvPr/>
        </p:nvGrpSpPr>
        <p:grpSpPr>
          <a:xfrm>
            <a:off x="1524000" y="1476700"/>
            <a:ext cx="6858000" cy="5078659"/>
            <a:chOff x="1524000" y="1476700"/>
            <a:chExt cx="6858000" cy="507865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36C29C7-597C-40EE-83D2-F02B321DD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476700"/>
              <a:ext cx="6858000" cy="507865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5" name="圓角矩形圖說文字 34"/>
            <p:cNvSpPr/>
            <p:nvPr/>
          </p:nvSpPr>
          <p:spPr bwMode="auto">
            <a:xfrm>
              <a:off x="5181600" y="5155871"/>
              <a:ext cx="2590800" cy="482929"/>
            </a:xfrm>
            <a:prstGeom prst="wedgeRoundRectCallout">
              <a:avLst>
                <a:gd name="adj1" fmla="val 2572"/>
                <a:gd name="adj2" fmla="val 113281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CN" altLang="en-US" dirty="0"/>
                <a:t>使用教育雲端帳號登入</a:t>
              </a:r>
              <a:endParaRPr lang="en-US" altLang="zh-TW" dirty="0">
                <a:latin typeface="Arial" charset="0"/>
              </a:endParaRPr>
            </a:p>
          </p:txBody>
        </p:sp>
        <p:sp>
          <p:nvSpPr>
            <p:cNvPr id="13" name="橢圓 12"/>
            <p:cNvSpPr/>
            <p:nvPr/>
          </p:nvSpPr>
          <p:spPr>
            <a:xfrm>
              <a:off x="4572000" y="5891977"/>
              <a:ext cx="2133600" cy="6245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9874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39</a:t>
            </a:fld>
            <a:endParaRPr lang="en-US" altLang="zh-TW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347440AB-ECB0-4FCA-B005-ED510424C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353CCC2F-40EC-43A4-8691-4BFF2F959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10D35DEF-6E6E-485A-8304-F57E3BC96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E6925F5-D17D-4EAF-B591-C1773AD075BB}"/>
              </a:ext>
            </a:extLst>
          </p:cNvPr>
          <p:cNvGrpSpPr/>
          <p:nvPr/>
        </p:nvGrpSpPr>
        <p:grpSpPr>
          <a:xfrm>
            <a:off x="609599" y="1524000"/>
            <a:ext cx="8043862" cy="5013864"/>
            <a:chOff x="457200" y="1442283"/>
            <a:chExt cx="8043862" cy="5013864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81" t="12222" r="9462"/>
            <a:stretch/>
          </p:blipFill>
          <p:spPr>
            <a:xfrm>
              <a:off x="457200" y="1442283"/>
              <a:ext cx="3744531" cy="5013864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3657600"/>
              <a:ext cx="4157662" cy="1764066"/>
            </a:xfrm>
            <a:prstGeom prst="rect">
              <a:avLst/>
            </a:prstGeom>
          </p:spPr>
        </p:pic>
        <p:sp>
          <p:nvSpPr>
            <p:cNvPr id="13" name="圓角矩形圖說文字 12"/>
            <p:cNvSpPr/>
            <p:nvPr/>
          </p:nvSpPr>
          <p:spPr bwMode="auto">
            <a:xfrm>
              <a:off x="5300663" y="2595124"/>
              <a:ext cx="3200399" cy="752159"/>
            </a:xfrm>
            <a:prstGeom prst="wedgeRoundRectCallout">
              <a:avLst>
                <a:gd name="adj1" fmla="val -39167"/>
                <a:gd name="adj2" fmla="val 98801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CN" altLang="en-US" dirty="0">
                  <a:latin typeface="Arial" charset="0"/>
                </a:rPr>
                <a:t>登入後點擊同意授權</a:t>
              </a:r>
              <a:endParaRPr lang="en-US" altLang="zh-CN" dirty="0">
                <a:latin typeface="Arial" charset="0"/>
              </a:endParaRPr>
            </a:p>
            <a:p>
              <a:pPr eaLnBrk="1" hangingPunct="1"/>
              <a:r>
                <a:rPr lang="zh-CN" altLang="en-US" dirty="0">
                  <a:latin typeface="Arial" charset="0"/>
                </a:rPr>
                <a:t>以完成教育雲端帳號的授權</a:t>
              </a:r>
              <a:endParaRPr lang="en-US" altLang="zh-TW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050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下載連結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5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4</a:t>
            </a:fld>
            <a:endParaRPr lang="en-US" altLang="zh-TW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3C6B4141-85A0-401B-A040-5B7CCDB61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2514600"/>
            <a:ext cx="852054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18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40</a:t>
            </a:fld>
            <a:endParaRPr lang="en-US" altLang="zh-TW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71AE4FC-A171-4A18-8839-F55BD5EB0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9DEF61C-9E4C-49DF-90EA-14BED23B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DDCA29A7-DEC2-4FEF-BF63-8E3F987A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BF6563C-F8A9-479C-B248-CADF8AFA025B}"/>
              </a:ext>
            </a:extLst>
          </p:cNvPr>
          <p:cNvGrpSpPr/>
          <p:nvPr/>
        </p:nvGrpSpPr>
        <p:grpSpPr>
          <a:xfrm>
            <a:off x="213585" y="1550720"/>
            <a:ext cx="3093524" cy="3406553"/>
            <a:chOff x="152400" y="1470247"/>
            <a:chExt cx="3093524" cy="3406553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07" t="43333" r="31307" b="21111"/>
            <a:stretch/>
          </p:blipFill>
          <p:spPr>
            <a:xfrm>
              <a:off x="502724" y="1470247"/>
              <a:ext cx="2743200" cy="2438400"/>
            </a:xfrm>
            <a:prstGeom prst="rect">
              <a:avLst/>
            </a:prstGeom>
          </p:spPr>
        </p:pic>
        <p:sp>
          <p:nvSpPr>
            <p:cNvPr id="14" name="圓角矩形圖說文字 13">
              <a:extLst>
                <a:ext uri="{FF2B5EF4-FFF2-40B4-BE49-F238E27FC236}">
                  <a16:creationId xmlns:a16="http://schemas.microsoft.com/office/drawing/2014/main" id="{3C3CCA3A-3B7B-4866-9D6D-9D00690EF890}"/>
                </a:ext>
              </a:extLst>
            </p:cNvPr>
            <p:cNvSpPr/>
            <p:nvPr/>
          </p:nvSpPr>
          <p:spPr bwMode="auto">
            <a:xfrm>
              <a:off x="152400" y="4220988"/>
              <a:ext cx="2895600" cy="655812"/>
            </a:xfrm>
            <a:prstGeom prst="wedgeRoundRectCallout">
              <a:avLst>
                <a:gd name="adj1" fmla="val -12377"/>
                <a:gd name="adj2" fmla="val -91304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dirty="0">
                  <a:latin typeface="Arial" charset="0"/>
                </a:rPr>
                <a:t>未綁定帳號需</a:t>
              </a:r>
              <a:endParaRPr lang="en-US" altLang="zh-CN" dirty="0">
                <a:latin typeface="Arial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>
                  <a:latin typeface="Arial" charset="0"/>
                </a:rPr>
                <a:t>再使用一般帳號</a:t>
              </a:r>
              <a:r>
                <a:rPr lang="zh-CN" altLang="en-US" dirty="0">
                  <a:latin typeface="Arial" charset="0"/>
                </a:rPr>
                <a:t>重新登入</a:t>
              </a:r>
              <a:endParaRPr lang="en-US" altLang="zh-TW" dirty="0">
                <a:latin typeface="Arial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38C69E2F-B38D-494F-9B74-C78780D3B614}"/>
              </a:ext>
            </a:extLst>
          </p:cNvPr>
          <p:cNvGrpSpPr/>
          <p:nvPr/>
        </p:nvGrpSpPr>
        <p:grpSpPr>
          <a:xfrm>
            <a:off x="3387414" y="2230876"/>
            <a:ext cx="5527986" cy="4093724"/>
            <a:chOff x="3387414" y="2230876"/>
            <a:chExt cx="5527986" cy="4093724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1794A445-5D66-4F37-B1D9-AC293FEDB37D}"/>
                </a:ext>
              </a:extLst>
            </p:cNvPr>
            <p:cNvGrpSpPr/>
            <p:nvPr/>
          </p:nvGrpSpPr>
          <p:grpSpPr>
            <a:xfrm>
              <a:off x="3387414" y="2230876"/>
              <a:ext cx="5527986" cy="4093724"/>
              <a:chOff x="3352800" y="2419068"/>
              <a:chExt cx="5245400" cy="3884456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9FE9577E-2E4D-4A47-BF9E-3DEB4EE8B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2419068"/>
                <a:ext cx="5245400" cy="3884456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FF492552-A8C5-4FE8-920D-520A6F136B08}"/>
                  </a:ext>
                </a:extLst>
              </p:cNvPr>
              <p:cNvSpPr/>
              <p:nvPr/>
            </p:nvSpPr>
            <p:spPr>
              <a:xfrm>
                <a:off x="3505200" y="5867400"/>
                <a:ext cx="1066800" cy="37614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B7882610-63DE-4EB2-B3A9-45CB3AFA868B}"/>
                  </a:ext>
                </a:extLst>
              </p:cNvPr>
              <p:cNvSpPr/>
              <p:nvPr/>
            </p:nvSpPr>
            <p:spPr bwMode="auto">
              <a:xfrm>
                <a:off x="3505200" y="4220988"/>
                <a:ext cx="2743200" cy="1570212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  <p:sp>
          <p:nvSpPr>
            <p:cNvPr id="17" name="圓角矩形圖說文字 16">
              <a:extLst>
                <a:ext uri="{FF2B5EF4-FFF2-40B4-BE49-F238E27FC236}">
                  <a16:creationId xmlns:a16="http://schemas.microsoft.com/office/drawing/2014/main" id="{3C3CCA3A-3B7B-4866-9D6D-9D00690EF890}"/>
                </a:ext>
              </a:extLst>
            </p:cNvPr>
            <p:cNvSpPr/>
            <p:nvPr/>
          </p:nvSpPr>
          <p:spPr bwMode="auto">
            <a:xfrm>
              <a:off x="4800600" y="3117278"/>
              <a:ext cx="3962400" cy="791369"/>
            </a:xfrm>
            <a:prstGeom prst="wedgeRoundRectCallout">
              <a:avLst>
                <a:gd name="adj1" fmla="val -42005"/>
                <a:gd name="adj2" fmla="val 76036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dirty="0">
                  <a:latin typeface="Arial" charset="0"/>
                </a:rPr>
                <a:t>輸入帳號、密碼以及驗證碼後</a:t>
              </a:r>
              <a:endParaRPr lang="en-US" altLang="zh-CN" dirty="0">
                <a:latin typeface="Arial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dirty="0">
                  <a:latin typeface="Arial" charset="0"/>
                </a:rPr>
                <a:t>點擊</a:t>
              </a:r>
              <a:r>
                <a:rPr lang="en-US" altLang="zh-CN" dirty="0">
                  <a:latin typeface="Arial" charset="0"/>
                </a:rPr>
                <a:t>【</a:t>
              </a:r>
              <a:r>
                <a:rPr lang="zh-CN" altLang="en-US" dirty="0">
                  <a:latin typeface="Arial" charset="0"/>
                </a:rPr>
                <a:t>登入</a:t>
              </a:r>
              <a:r>
                <a:rPr lang="en-US" altLang="zh-CN" dirty="0">
                  <a:latin typeface="Arial" charset="0"/>
                </a:rPr>
                <a:t>】</a:t>
              </a:r>
              <a:r>
                <a:rPr lang="zh-CN" altLang="en-US" dirty="0">
                  <a:latin typeface="Arial" charset="0"/>
                </a:rPr>
                <a:t>完成教育雲端帳號綁定</a:t>
              </a:r>
              <a:endParaRPr lang="en-US" altLang="zh-CN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524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授權同意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819ABA5-5787-4C37-B68E-0BCDCADF1C56}"/>
              </a:ext>
            </a:extLst>
          </p:cNvPr>
          <p:cNvGrpSpPr/>
          <p:nvPr/>
        </p:nvGrpSpPr>
        <p:grpSpPr>
          <a:xfrm>
            <a:off x="1295400" y="1748239"/>
            <a:ext cx="7086600" cy="4500161"/>
            <a:chOff x="914400" y="1676400"/>
            <a:chExt cx="7086600" cy="4500161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AC454C25-3633-42A9-ADC2-7305C2A97A31}"/>
                </a:ext>
              </a:extLst>
            </p:cNvPr>
            <p:cNvGrpSpPr/>
            <p:nvPr/>
          </p:nvGrpSpPr>
          <p:grpSpPr>
            <a:xfrm>
              <a:off x="914400" y="1676400"/>
              <a:ext cx="6840019" cy="4500161"/>
              <a:chOff x="246581" y="1931193"/>
              <a:chExt cx="4782619" cy="3146564"/>
            </a:xfrm>
          </p:grpSpPr>
          <p:pic>
            <p:nvPicPr>
              <p:cNvPr id="12" name="圖片 11"/>
              <p:cNvPicPr>
                <a:picLocks noChangeAspect="1"/>
              </p:cNvPicPr>
              <p:nvPr/>
            </p:nvPicPr>
            <p:blipFill rotWithShape="1">
              <a:blip r:embed="rId3"/>
              <a:srcRect b="11932"/>
              <a:stretch/>
            </p:blipFill>
            <p:spPr>
              <a:xfrm>
                <a:off x="246581" y="1931193"/>
                <a:ext cx="4782619" cy="3146564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14" name="橢圓 9"/>
              <p:cNvSpPr>
                <a:spLocks noChangeArrowheads="1"/>
              </p:cNvSpPr>
              <p:nvPr/>
            </p:nvSpPr>
            <p:spPr bwMode="auto">
              <a:xfrm>
                <a:off x="259050" y="3238500"/>
                <a:ext cx="2078671" cy="381000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ea typeface="華康中黑體(P)" pitchFamily="34" charset="-120"/>
                </a:endParaRPr>
              </a:p>
            </p:txBody>
          </p:sp>
        </p:grpSp>
        <p:sp>
          <p:nvSpPr>
            <p:cNvPr id="9" name="圓角矩形圖說文字 13">
              <a:extLst>
                <a:ext uri="{FF2B5EF4-FFF2-40B4-BE49-F238E27FC236}">
                  <a16:creationId xmlns:a16="http://schemas.microsoft.com/office/drawing/2014/main" id="{71A886B2-9962-4B6C-B82E-05DB58D2A4F9}"/>
                </a:ext>
              </a:extLst>
            </p:cNvPr>
            <p:cNvSpPr/>
            <p:nvPr/>
          </p:nvSpPr>
          <p:spPr bwMode="auto">
            <a:xfrm>
              <a:off x="4267200" y="4267200"/>
              <a:ext cx="3733800" cy="655812"/>
            </a:xfrm>
            <a:prstGeom prst="wedgeRoundRectCallout">
              <a:avLst>
                <a:gd name="adj1" fmla="val -29867"/>
                <a:gd name="adj2" fmla="val -75369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>
                  <a:latin typeface="Arial" charset="0"/>
                </a:rPr>
                <a:t>登入成功後</a:t>
              </a:r>
              <a:endParaRPr lang="en-US" altLang="zh-TW" dirty="0">
                <a:latin typeface="Arial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>
                  <a:latin typeface="Arial" charset="0"/>
                </a:rPr>
                <a:t>第一步驟先進行個人資料授權同意</a:t>
              </a:r>
              <a:endParaRPr lang="en-US" altLang="zh-TW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312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42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</a:t>
            </a:r>
            <a:r>
              <a:rPr lang="zh-CN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意事項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B0D2D14B-8C75-4095-A137-40D101501A07}"/>
              </a:ext>
            </a:extLst>
          </p:cNvPr>
          <p:cNvGrpSpPr/>
          <p:nvPr/>
        </p:nvGrpSpPr>
        <p:grpSpPr>
          <a:xfrm>
            <a:off x="228600" y="1455590"/>
            <a:ext cx="8708717" cy="5097610"/>
            <a:chOff x="-127872" y="1295400"/>
            <a:chExt cx="9034897" cy="528853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DB0A282-6A41-441A-8D78-9F474744E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872" y="1295400"/>
              <a:ext cx="4869864" cy="5262381"/>
            </a:xfrm>
            <a:prstGeom prst="rect">
              <a:avLst/>
            </a:prstGeom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308E943C-4ADF-4070-9E2D-2C07285531CE}"/>
                </a:ext>
              </a:extLst>
            </p:cNvPr>
            <p:cNvGrpSpPr/>
            <p:nvPr/>
          </p:nvGrpSpPr>
          <p:grpSpPr>
            <a:xfrm>
              <a:off x="4457261" y="2057400"/>
              <a:ext cx="4449764" cy="4526538"/>
              <a:chOff x="4457261" y="2057400"/>
              <a:chExt cx="4449764" cy="4526538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4AF5AEC2-364D-468C-96D6-ADE12B63D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45"/>
              <a:stretch/>
            </p:blipFill>
            <p:spPr>
              <a:xfrm>
                <a:off x="4457262" y="2057400"/>
                <a:ext cx="4449763" cy="4485554"/>
              </a:xfrm>
              <a:prstGeom prst="rect">
                <a:avLst/>
              </a:prstGeom>
            </p:spPr>
          </p:pic>
          <p:sp>
            <p:nvSpPr>
              <p:cNvPr id="11" name="矩形: 圓角 10">
                <a:extLst>
                  <a:ext uri="{FF2B5EF4-FFF2-40B4-BE49-F238E27FC236}">
                    <a16:creationId xmlns:a16="http://schemas.microsoft.com/office/drawing/2014/main" id="{6EA3494F-8E31-40AB-A1E5-5647EFB62DB4}"/>
                  </a:ext>
                </a:extLst>
              </p:cNvPr>
              <p:cNvSpPr/>
              <p:nvPr/>
            </p:nvSpPr>
            <p:spPr bwMode="auto">
              <a:xfrm>
                <a:off x="4457261" y="6259938"/>
                <a:ext cx="4013471" cy="3240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</p:grp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6620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43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就業領航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填寫基本資料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B261D88-6EBE-46FA-96DD-C6546312CBB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47799"/>
            <a:ext cx="4572000" cy="52791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915BD01-AE2E-4BF8-B4D3-3E349B2C0E81}"/>
              </a:ext>
            </a:extLst>
          </p:cNvPr>
          <p:cNvSpPr txBox="1"/>
          <p:nvPr/>
        </p:nvSpPr>
        <p:spPr>
          <a:xfrm>
            <a:off x="228600" y="1524000"/>
            <a:ext cx="2286000" cy="646331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accent6"/>
                </a:solidFill>
              </a:rPr>
              <a:t>青年就業領航計畫</a:t>
            </a:r>
            <a:endParaRPr lang="en-US" altLang="zh-TW" dirty="0">
              <a:solidFill>
                <a:schemeClr val="accent6"/>
              </a:solidFill>
            </a:endParaRPr>
          </a:p>
          <a:p>
            <a:pPr algn="ctr"/>
            <a:r>
              <a:rPr lang="zh-TW" altLang="en-US" dirty="0">
                <a:solidFill>
                  <a:schemeClr val="accent6"/>
                </a:solidFill>
              </a:rPr>
              <a:t>（職場體驗）</a:t>
            </a:r>
          </a:p>
        </p:txBody>
      </p:sp>
    </p:spTree>
    <p:extLst>
      <p:ext uri="{BB962C8B-B14F-4D97-AF65-F5344CB8AC3E}">
        <p14:creationId xmlns:p14="http://schemas.microsoft.com/office/powerpoint/2010/main" val="3106011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44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填寫自傳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5BFDE4F-A7C1-47AF-9101-8B72D27CADDE}"/>
              </a:ext>
            </a:extLst>
          </p:cNvPr>
          <p:cNvGrpSpPr/>
          <p:nvPr/>
        </p:nvGrpSpPr>
        <p:grpSpPr>
          <a:xfrm>
            <a:off x="582827" y="1952079"/>
            <a:ext cx="8297433" cy="3915321"/>
            <a:chOff x="582827" y="1952079"/>
            <a:chExt cx="8297433" cy="391532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827" y="1952079"/>
              <a:ext cx="8297433" cy="39153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402F00-AC2C-4384-84B6-D46DF32641F5}"/>
                </a:ext>
              </a:extLst>
            </p:cNvPr>
            <p:cNvSpPr/>
            <p:nvPr/>
          </p:nvSpPr>
          <p:spPr bwMode="auto">
            <a:xfrm>
              <a:off x="639000" y="2298600"/>
              <a:ext cx="504000" cy="216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D717087-3A0D-415F-BB52-D5C3F13C357F}"/>
                </a:ext>
              </a:extLst>
            </p:cNvPr>
            <p:cNvSpPr/>
            <p:nvPr/>
          </p:nvSpPr>
          <p:spPr bwMode="auto">
            <a:xfrm>
              <a:off x="5363400" y="2895600"/>
              <a:ext cx="504000" cy="216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497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681DB93-2940-4915-B0BD-5E0712284A6E}"/>
              </a:ext>
            </a:extLst>
          </p:cNvPr>
          <p:cNvGrpSpPr/>
          <p:nvPr/>
        </p:nvGrpSpPr>
        <p:grpSpPr>
          <a:xfrm>
            <a:off x="549413" y="2125245"/>
            <a:ext cx="8364262" cy="4159472"/>
            <a:chOff x="549413" y="2125245"/>
            <a:chExt cx="8364262" cy="4159472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0DB10E50-53C4-4898-8505-C0CDA36AABD7}"/>
                </a:ext>
              </a:extLst>
            </p:cNvPr>
            <p:cNvGrpSpPr/>
            <p:nvPr/>
          </p:nvGrpSpPr>
          <p:grpSpPr>
            <a:xfrm>
              <a:off x="549413" y="2125245"/>
              <a:ext cx="8364262" cy="2607510"/>
              <a:chOff x="0" y="0"/>
              <a:chExt cx="5762625" cy="1797050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015A498-F8F7-4D50-8080-A3B9DE86CD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42"/>
              <a:stretch/>
            </p:blipFill>
            <p:spPr>
              <a:xfrm>
                <a:off x="0" y="0"/>
                <a:ext cx="5762625" cy="1793875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12FCC430-454E-4BCD-A198-A9E044F65E80}"/>
                  </a:ext>
                </a:extLst>
              </p:cNvPr>
              <p:cNvSpPr/>
              <p:nvPr/>
            </p:nvSpPr>
            <p:spPr>
              <a:xfrm>
                <a:off x="247650" y="1257300"/>
                <a:ext cx="539750" cy="53975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2" name="圓角矩形圖說文字 11"/>
            <p:cNvSpPr/>
            <p:nvPr/>
          </p:nvSpPr>
          <p:spPr bwMode="auto">
            <a:xfrm>
              <a:off x="4876800" y="5257800"/>
              <a:ext cx="3159079" cy="1026917"/>
            </a:xfrm>
            <a:prstGeom prst="wedgeRoundRectCallout">
              <a:avLst>
                <a:gd name="adj1" fmla="val -59372"/>
                <a:gd name="adj2" fmla="val -180001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lnSpc>
                  <a:spcPts val="2400"/>
                </a:lnSpc>
              </a:pPr>
              <a:r>
                <a:rPr lang="zh-TW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可選擇</a:t>
              </a:r>
              <a:r>
                <a:rPr lang="en-US" altLang="zh-TW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個想要探索的產業別，</a:t>
              </a:r>
              <a:r>
                <a:rPr lang="zh-CN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點擊</a:t>
              </a:r>
              <a:r>
                <a:rPr lang="en-US" altLang="zh-CN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CN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更新</a:t>
              </a:r>
              <a:r>
                <a:rPr lang="en-US" altLang="zh-CN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儲存資料</a:t>
              </a:r>
              <a:endPara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844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46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EFE5DF7-4CAE-4B00-8B9C-94D99E4F4154}"/>
              </a:ext>
            </a:extLst>
          </p:cNvPr>
          <p:cNvGrpSpPr/>
          <p:nvPr/>
        </p:nvGrpSpPr>
        <p:grpSpPr>
          <a:xfrm>
            <a:off x="1655521" y="1824952"/>
            <a:ext cx="6878879" cy="4347248"/>
            <a:chOff x="1655521" y="1824952"/>
            <a:chExt cx="6878879" cy="4347248"/>
          </a:xfrm>
        </p:grpSpPr>
        <p:sp>
          <p:nvSpPr>
            <p:cNvPr id="13" name="圓角矩形圖說文字 12"/>
            <p:cNvSpPr/>
            <p:nvPr/>
          </p:nvSpPr>
          <p:spPr bwMode="auto">
            <a:xfrm>
              <a:off x="4038600" y="5413457"/>
              <a:ext cx="4495800" cy="758743"/>
            </a:xfrm>
            <a:prstGeom prst="wedgeRoundRectCallout">
              <a:avLst>
                <a:gd name="adj1" fmla="val -41574"/>
                <a:gd name="adj2" fmla="val -118032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>
                <a:lnSpc>
                  <a:spcPts val="2400"/>
                </a:lnSpc>
              </a:pPr>
              <a:r>
                <a:rPr lang="zh-CN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點擊</a:t>
              </a:r>
              <a:r>
                <a:rPr lang="en-US" altLang="zh-CN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CN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更新</a:t>
              </a:r>
              <a:r>
                <a:rPr lang="en-US" altLang="zh-CN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按鈕後，若申請書尚未填寫完整，則會出現提示訊息。</a:t>
              </a:r>
              <a:endParaRPr lang="en-US" altLang="zh-CN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521" y="1824952"/>
              <a:ext cx="6193079" cy="2982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5778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47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052448C-F9C7-4CBE-8DE9-6FEF02E1F57B}"/>
              </a:ext>
            </a:extLst>
          </p:cNvPr>
          <p:cNvGrpSpPr/>
          <p:nvPr/>
        </p:nvGrpSpPr>
        <p:grpSpPr>
          <a:xfrm>
            <a:off x="1862104" y="1628643"/>
            <a:ext cx="6443696" cy="4772157"/>
            <a:chOff x="1905000" y="1850893"/>
            <a:chExt cx="6443696" cy="4772157"/>
          </a:xfrm>
        </p:grpSpPr>
        <p:sp>
          <p:nvSpPr>
            <p:cNvPr id="13" name="圓角矩形圖說文字 12"/>
            <p:cNvSpPr/>
            <p:nvPr/>
          </p:nvSpPr>
          <p:spPr bwMode="auto">
            <a:xfrm>
              <a:off x="4462496" y="5497003"/>
              <a:ext cx="3886200" cy="1126047"/>
            </a:xfrm>
            <a:prstGeom prst="wedgeRoundRectCallout">
              <a:avLst>
                <a:gd name="adj1" fmla="val -40442"/>
                <a:gd name="adj2" fmla="val -92587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>
                <a:lnSpc>
                  <a:spcPts val="2400"/>
                </a:lnSpc>
              </a:pPr>
              <a:r>
                <a:rPr lang="zh-CN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點擊</a:t>
              </a:r>
              <a:r>
                <a:rPr lang="en-US" altLang="zh-CN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CN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更新</a:t>
              </a:r>
              <a:r>
                <a:rPr lang="en-US" altLang="zh-CN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後，若申請書已填寫完整，則會出現「修改資料儲存成功」訊息。</a:t>
              </a:r>
              <a:endParaRPr lang="en-US" altLang="zh-CN" sz="2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1905000" y="1850893"/>
              <a:ext cx="5803497" cy="3119203"/>
              <a:chOff x="0" y="0"/>
              <a:chExt cx="4782820" cy="2663373"/>
            </a:xfrm>
          </p:grpSpPr>
          <p:pic>
            <p:nvPicPr>
              <p:cNvPr id="18" name="圖片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8" r="-1"/>
              <a:stretch/>
            </p:blipFill>
            <p:spPr bwMode="auto">
              <a:xfrm>
                <a:off x="0" y="0"/>
                <a:ext cx="4782820" cy="258953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橢圓 18"/>
              <p:cNvSpPr/>
              <p:nvPr/>
            </p:nvSpPr>
            <p:spPr>
              <a:xfrm>
                <a:off x="108472" y="2150737"/>
                <a:ext cx="494774" cy="51263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5618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48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FC86A37-2347-4179-ABD0-8D3449CECE51}"/>
              </a:ext>
            </a:extLst>
          </p:cNvPr>
          <p:cNvGrpSpPr/>
          <p:nvPr/>
        </p:nvGrpSpPr>
        <p:grpSpPr>
          <a:xfrm>
            <a:off x="1875116" y="1549499"/>
            <a:ext cx="6240995" cy="5003701"/>
            <a:chOff x="1875116" y="1503968"/>
            <a:chExt cx="6240995" cy="5003701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37EC840D-4AAE-406E-8121-BDE95C00E819}"/>
                </a:ext>
              </a:extLst>
            </p:cNvPr>
            <p:cNvGrpSpPr/>
            <p:nvPr/>
          </p:nvGrpSpPr>
          <p:grpSpPr>
            <a:xfrm>
              <a:off x="1875116" y="1503968"/>
              <a:ext cx="6240995" cy="5003701"/>
              <a:chOff x="1875116" y="1503968"/>
              <a:chExt cx="6240995" cy="5003701"/>
            </a:xfrm>
          </p:grpSpPr>
          <p:pic>
            <p:nvPicPr>
              <p:cNvPr id="10" name="圖片 9" descr="C:\Users\Grape\Desktop\222.JPG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5116" y="1503968"/>
                <a:ext cx="5765318" cy="336590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圓角矩形圖說文字 12"/>
              <p:cNvSpPr/>
              <p:nvPr/>
            </p:nvSpPr>
            <p:spPr bwMode="auto">
              <a:xfrm>
                <a:off x="4534711" y="5343260"/>
                <a:ext cx="3581400" cy="1164409"/>
              </a:xfrm>
              <a:prstGeom prst="wedgeRoundRectCallout">
                <a:avLst>
                  <a:gd name="adj1" fmla="val -42484"/>
                  <a:gd name="adj2" fmla="val -88341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lnSpc>
                    <a:spcPts val="2400"/>
                  </a:lnSpc>
                </a:pPr>
                <a:r>
                  <a:rPr lang="zh-CN" altLang="en-US" sz="2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點擊</a:t>
                </a:r>
                <a:r>
                  <a:rPr lang="en-US" altLang="zh-CN" sz="2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【</a:t>
                </a:r>
                <a:r>
                  <a:rPr lang="zh-CN" altLang="en-US" sz="2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送出確認</a:t>
                </a:r>
                <a:r>
                  <a:rPr lang="en-US" altLang="zh-CN" sz="2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】</a:t>
                </a:r>
                <a:r>
                  <a:rPr lang="zh-TW" altLang="en-US" sz="2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按鈕後，系統會顯示「資料已送出，無法再修改」提示訊息。</a:t>
                </a:r>
                <a:endParaRPr lang="en-US" altLang="zh-CN" sz="2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41B5ADA5-DAD7-4564-91A0-2DC775A5396F}"/>
                </a:ext>
              </a:extLst>
            </p:cNvPr>
            <p:cNvSpPr/>
            <p:nvPr/>
          </p:nvSpPr>
          <p:spPr>
            <a:xfrm>
              <a:off x="3733800" y="4343400"/>
              <a:ext cx="800911" cy="6003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3381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5E8F865B-7384-4217-942C-2F4E05E52388}"/>
              </a:ext>
            </a:extLst>
          </p:cNvPr>
          <p:cNvGrpSpPr/>
          <p:nvPr/>
        </p:nvGrpSpPr>
        <p:grpSpPr>
          <a:xfrm>
            <a:off x="1752600" y="2235507"/>
            <a:ext cx="5961063" cy="2145983"/>
            <a:chOff x="0" y="0"/>
            <a:chExt cx="5572125" cy="200596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1F42164-F019-411E-A0E3-8CAD30A9C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72125" cy="2005965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4B3CEABD-5F95-4D4F-8872-8BEA47B97709}"/>
                </a:ext>
              </a:extLst>
            </p:cNvPr>
            <p:cNvSpPr/>
            <p:nvPr/>
          </p:nvSpPr>
          <p:spPr>
            <a:xfrm>
              <a:off x="1905000" y="942975"/>
              <a:ext cx="901700" cy="72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49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下載申請書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8" name="圓角矩形圖說文字 12">
            <a:extLst>
              <a:ext uri="{FF2B5EF4-FFF2-40B4-BE49-F238E27FC236}">
                <a16:creationId xmlns:a16="http://schemas.microsoft.com/office/drawing/2014/main" id="{056DC36E-CBC2-4131-83B6-E6D4B5439C76}"/>
              </a:ext>
            </a:extLst>
          </p:cNvPr>
          <p:cNvSpPr/>
          <p:nvPr/>
        </p:nvSpPr>
        <p:spPr bwMode="auto">
          <a:xfrm>
            <a:off x="4546059" y="5051422"/>
            <a:ext cx="3073941" cy="761996"/>
          </a:xfrm>
          <a:prstGeom prst="wedgeRoundRectCallout">
            <a:avLst>
              <a:gd name="adj1" fmla="val -39683"/>
              <a:gd name="adj2" fmla="val -105442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申請書下載後請簽名後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ts val="2400"/>
              </a:lnSpc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送學校存查</a:t>
            </a:r>
            <a:endParaRPr lang="en-US" altLang="zh-CN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2415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申請畫面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5A7B953B-D47D-4569-85F7-D1120069F07A}"/>
              </a:ext>
            </a:extLst>
          </p:cNvPr>
          <p:cNvGrpSpPr/>
          <p:nvPr/>
        </p:nvGrpSpPr>
        <p:grpSpPr>
          <a:xfrm>
            <a:off x="2895600" y="1524000"/>
            <a:ext cx="5714999" cy="5130408"/>
            <a:chOff x="3589904" y="1585754"/>
            <a:chExt cx="5193938" cy="4662646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343B0EE5-9B0C-4505-AB19-7FDECEF88AF0}"/>
                </a:ext>
              </a:extLst>
            </p:cNvPr>
            <p:cNvGrpSpPr/>
            <p:nvPr/>
          </p:nvGrpSpPr>
          <p:grpSpPr>
            <a:xfrm>
              <a:off x="3589904" y="1585754"/>
              <a:ext cx="5193938" cy="4662646"/>
              <a:chOff x="3589904" y="1585754"/>
              <a:chExt cx="5193938" cy="4662646"/>
            </a:xfrm>
          </p:grpSpPr>
          <p:grpSp>
            <p:nvGrpSpPr>
              <p:cNvPr id="4" name="群組 3">
                <a:extLst>
                  <a:ext uri="{FF2B5EF4-FFF2-40B4-BE49-F238E27FC236}">
                    <a16:creationId xmlns:a16="http://schemas.microsoft.com/office/drawing/2014/main" id="{E0688639-A554-44B2-87EA-EB1DFB6FE3A5}"/>
                  </a:ext>
                </a:extLst>
              </p:cNvPr>
              <p:cNvGrpSpPr/>
              <p:nvPr/>
            </p:nvGrpSpPr>
            <p:grpSpPr>
              <a:xfrm>
                <a:off x="3589904" y="1585754"/>
                <a:ext cx="2379208" cy="4662646"/>
                <a:chOff x="3589904" y="1585754"/>
                <a:chExt cx="2379208" cy="4662646"/>
              </a:xfrm>
            </p:grpSpPr>
            <p:pic>
              <p:nvPicPr>
                <p:cNvPr id="14" name="圖片 13">
                  <a:extLst>
                    <a:ext uri="{FF2B5EF4-FFF2-40B4-BE49-F238E27FC236}">
                      <a16:creationId xmlns:a16="http://schemas.microsoft.com/office/drawing/2014/main" id="{1C4CAF08-F7AC-4D4A-B96F-9B956AEC9E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814" b="3664"/>
                <a:stretch/>
              </p:blipFill>
              <p:spPr bwMode="auto">
                <a:xfrm>
                  <a:off x="3589904" y="1939225"/>
                  <a:ext cx="2379208" cy="4309175"/>
                </a:xfrm>
                <a:prstGeom prst="rect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1" name="圖片 2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241" b="3596"/>
                <a:stretch/>
              </p:blipFill>
              <p:spPr>
                <a:xfrm>
                  <a:off x="3589904" y="1585754"/>
                  <a:ext cx="2379207" cy="431339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0F34B9A8-987A-4C48-90FB-CD267CCE9FBD}"/>
                  </a:ext>
                </a:extLst>
              </p:cNvPr>
              <p:cNvSpPr/>
              <p:nvPr/>
            </p:nvSpPr>
            <p:spPr bwMode="auto">
              <a:xfrm>
                <a:off x="5198608" y="5518150"/>
                <a:ext cx="685800" cy="343989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4A6FB18-BE12-4D27-86F3-B56B6F93142D}"/>
                  </a:ext>
                </a:extLst>
              </p:cNvPr>
              <p:cNvSpPr txBox="1"/>
              <p:nvPr/>
            </p:nvSpPr>
            <p:spPr>
              <a:xfrm>
                <a:off x="6324600" y="5060950"/>
                <a:ext cx="2459242" cy="36363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113</a:t>
                </a:r>
                <a:r>
                  <a:rPr lang="zh-TW" altLang="en-US" sz="2000" dirty="0"/>
                  <a:t>年計畫</a:t>
                </a:r>
                <a:r>
                  <a:rPr lang="zh-CN" altLang="en-US" sz="2000" dirty="0"/>
                  <a:t>新</a:t>
                </a:r>
                <a:r>
                  <a:rPr lang="zh-TW" altLang="en-US" sz="2000" dirty="0"/>
                  <a:t>帳號申請</a:t>
                </a:r>
              </a:p>
            </p:txBody>
          </p:sp>
          <p:sp>
            <p:nvSpPr>
              <p:cNvPr id="3" name="橢圓 2"/>
              <p:cNvSpPr/>
              <p:nvPr/>
            </p:nvSpPr>
            <p:spPr bwMode="auto">
              <a:xfrm>
                <a:off x="5558761" y="5900239"/>
                <a:ext cx="342900" cy="348161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  <p:cxnSp>
          <p:nvCxnSpPr>
            <p:cNvPr id="17" name="接點: 肘形 16">
              <a:extLst>
                <a:ext uri="{FF2B5EF4-FFF2-40B4-BE49-F238E27FC236}">
                  <a16:creationId xmlns:a16="http://schemas.microsoft.com/office/drawing/2014/main" id="{FEC2F46B-91AF-496D-BFB1-A3D6A3C304D7}"/>
                </a:ext>
              </a:extLst>
            </p:cNvPr>
            <p:cNvCxnSpPr>
              <a:cxnSpLocks/>
              <a:stCxn id="16" idx="3"/>
              <a:endCxn id="20" idx="1"/>
            </p:cNvCxnSpPr>
            <p:nvPr/>
          </p:nvCxnSpPr>
          <p:spPr bwMode="auto">
            <a:xfrm flipV="1">
              <a:off x="5884408" y="5242765"/>
              <a:ext cx="440192" cy="44737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07326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50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學生申請書</a:t>
            </a:r>
            <a:r>
              <a:rPr lang="en-IN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4417A12-F1DB-47C2-B4BD-A8FEE33A54A1}"/>
              </a:ext>
            </a:extLst>
          </p:cNvPr>
          <p:cNvGrpSpPr/>
          <p:nvPr/>
        </p:nvGrpSpPr>
        <p:grpSpPr>
          <a:xfrm>
            <a:off x="512236" y="1371600"/>
            <a:ext cx="8479364" cy="5339631"/>
            <a:chOff x="457200" y="1371600"/>
            <a:chExt cx="8479364" cy="5339631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BF2AD68A-3BF3-40EA-B069-111C59DEB513}"/>
                </a:ext>
              </a:extLst>
            </p:cNvPr>
            <p:cNvGrpSpPr/>
            <p:nvPr/>
          </p:nvGrpSpPr>
          <p:grpSpPr>
            <a:xfrm>
              <a:off x="4367376" y="1371600"/>
              <a:ext cx="4569188" cy="5339631"/>
              <a:chOff x="4367376" y="1371600"/>
              <a:chExt cx="4569188" cy="533963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029D178E-A774-4CA7-AC2D-8FF00246FC2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67376" y="1371600"/>
                <a:ext cx="3899921" cy="5339631"/>
              </a:xfrm>
              <a:prstGeom prst="rect">
                <a:avLst/>
              </a:prstGeom>
            </p:spPr>
          </p:pic>
          <p:sp>
            <p:nvSpPr>
              <p:cNvPr id="5" name="圓角矩形圖說文字 4"/>
              <p:cNvSpPr/>
              <p:nvPr/>
            </p:nvSpPr>
            <p:spPr bwMode="auto">
              <a:xfrm>
                <a:off x="6802964" y="5105400"/>
                <a:ext cx="2133600" cy="762000"/>
              </a:xfrm>
              <a:prstGeom prst="wedgeRoundRectCallout">
                <a:avLst>
                  <a:gd name="adj1" fmla="val -37406"/>
                  <a:gd name="adj2" fmla="val 94655"/>
                  <a:gd name="adj3" fmla="val 16667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紙本由本人及家長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hangingPunct="1"/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簽名後送學校存查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9950E0C-420F-4882-BC7B-D6B611DE6F4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371600"/>
              <a:ext cx="3876129" cy="5339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64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51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學生申請書</a:t>
            </a:r>
            <a:r>
              <a:rPr lang="en-IN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PDF(2/2)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AC4F70B6-A400-4FEF-94D8-B59189255690}"/>
              </a:ext>
            </a:extLst>
          </p:cNvPr>
          <p:cNvGrpSpPr/>
          <p:nvPr/>
        </p:nvGrpSpPr>
        <p:grpSpPr>
          <a:xfrm>
            <a:off x="561534" y="1626835"/>
            <a:ext cx="8370585" cy="4960115"/>
            <a:chOff x="561534" y="1626835"/>
            <a:chExt cx="8370585" cy="496011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87AFE60-96A5-402D-BED2-0611D0833B61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" b="-1"/>
            <a:stretch/>
          </p:blipFill>
          <p:spPr bwMode="auto">
            <a:xfrm>
              <a:off x="561534" y="1626835"/>
              <a:ext cx="4355465" cy="49601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A7EF996F-A597-44EE-8695-25EC2A85BB2A}"/>
                </a:ext>
              </a:extLst>
            </p:cNvPr>
            <p:cNvGrpSpPr/>
            <p:nvPr/>
          </p:nvGrpSpPr>
          <p:grpSpPr>
            <a:xfrm>
              <a:off x="5053756" y="1847227"/>
              <a:ext cx="3878363" cy="2953373"/>
              <a:chOff x="5053756" y="1847227"/>
              <a:chExt cx="3878363" cy="2953373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86CE485-2C8A-48E8-BC68-FCCA2D1D3FE5}"/>
                  </a:ext>
                </a:extLst>
              </p:cNvPr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46"/>
              <a:stretch/>
            </p:blipFill>
            <p:spPr bwMode="auto">
              <a:xfrm>
                <a:off x="5053756" y="1847227"/>
                <a:ext cx="3878363" cy="187715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38EE456A-4F73-4F4B-827E-56E09DED963A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64"/>
              <a:stretch/>
            </p:blipFill>
            <p:spPr bwMode="auto">
              <a:xfrm>
                <a:off x="5102648" y="3959030"/>
                <a:ext cx="3780580" cy="84157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29505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52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體驗學習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填寫基本資料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E5D03A8-455E-48F7-91F8-E2960152E2FC}"/>
              </a:ext>
            </a:extLst>
          </p:cNvPr>
          <p:cNvSpPr txBox="1"/>
          <p:nvPr/>
        </p:nvSpPr>
        <p:spPr>
          <a:xfrm>
            <a:off x="342651" y="1447800"/>
            <a:ext cx="2340000" cy="648000"/>
          </a:xfrm>
          <a:prstGeom prst="rect">
            <a:avLst/>
          </a:prstGeom>
          <a:noFill/>
          <a:ln w="19050">
            <a:solidFill>
              <a:srgbClr val="66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6600FF"/>
                </a:solidFill>
              </a:rPr>
              <a:t>青年體驗學習計畫</a:t>
            </a:r>
            <a:endParaRPr lang="en-US" altLang="zh-TW" dirty="0">
              <a:solidFill>
                <a:srgbClr val="6600FF"/>
              </a:solidFill>
            </a:endParaRPr>
          </a:p>
          <a:p>
            <a:pPr algn="ctr"/>
            <a:r>
              <a:rPr lang="zh-TW" altLang="en-US" dirty="0">
                <a:solidFill>
                  <a:srgbClr val="6600FF"/>
                </a:solidFill>
              </a:rPr>
              <a:t>（學習及國際體驗）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149A52-1CDF-43BA-A500-81F017AE52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47800"/>
            <a:ext cx="4648200" cy="53356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17011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填寫自傳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F392611-664E-4BA9-9335-F4485EB842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4" y="1905000"/>
            <a:ext cx="795104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02420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54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體驗學習類型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企劃書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17E3D47-BB18-4FF9-9387-66AFC0C8DC52}"/>
              </a:ext>
            </a:extLst>
          </p:cNvPr>
          <p:cNvGrpSpPr/>
          <p:nvPr/>
        </p:nvGrpSpPr>
        <p:grpSpPr>
          <a:xfrm>
            <a:off x="1782792" y="1884119"/>
            <a:ext cx="5991300" cy="4516681"/>
            <a:chOff x="1782792" y="1884119"/>
            <a:chExt cx="5410200" cy="4078605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43428773-0679-415F-8091-1EFD4AA2825B}"/>
                </a:ext>
              </a:extLst>
            </p:cNvPr>
            <p:cNvGrpSpPr/>
            <p:nvPr/>
          </p:nvGrpSpPr>
          <p:grpSpPr>
            <a:xfrm>
              <a:off x="1782792" y="1884119"/>
              <a:ext cx="5410200" cy="4078605"/>
              <a:chOff x="0" y="0"/>
              <a:chExt cx="5410200" cy="4078605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8688167-ADCE-4C43-8555-281B5C2CD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5410200" cy="4078605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BCCDE7F3-4DD3-462E-9E1B-DAD65BB27F5D}"/>
                  </a:ext>
                </a:extLst>
              </p:cNvPr>
              <p:cNvSpPr/>
              <p:nvPr/>
            </p:nvSpPr>
            <p:spPr>
              <a:xfrm>
                <a:off x="523211" y="3298371"/>
                <a:ext cx="619284" cy="54000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5BE7C62D-93B6-4B8C-AB0C-58C29FDD2202}"/>
                </a:ext>
              </a:extLst>
            </p:cNvPr>
            <p:cNvSpPr/>
            <p:nvPr/>
          </p:nvSpPr>
          <p:spPr bwMode="auto">
            <a:xfrm>
              <a:off x="3673415" y="4724156"/>
              <a:ext cx="1736784" cy="38124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0" name="圓角矩形圖說文字 9"/>
            <p:cNvSpPr/>
            <p:nvPr/>
          </p:nvSpPr>
          <p:spPr bwMode="auto">
            <a:xfrm>
              <a:off x="5289581" y="4092897"/>
              <a:ext cx="1736784" cy="480759"/>
            </a:xfrm>
            <a:prstGeom prst="wedgeRoundRectCallout">
              <a:avLst>
                <a:gd name="adj1" fmla="val -47555"/>
                <a:gd name="adj2" fmla="val 94284"/>
                <a:gd name="adj3" fmla="val 16667"/>
              </a:avLst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dirty="0"/>
                <a:t>上傳</a:t>
              </a:r>
              <a:r>
                <a:rPr lang="en-US" altLang="zh-TW" dirty="0"/>
                <a:t>PDF</a:t>
              </a:r>
              <a:r>
                <a:rPr lang="zh-TW" altLang="en-US" dirty="0"/>
                <a:t>企劃書</a:t>
              </a:r>
              <a:endParaRPr lang="en-US" altLang="zh-TW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542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學生申請書</a:t>
            </a:r>
            <a:r>
              <a:rPr lang="en-IN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76FB6B9-CBC3-4E1E-B552-08633452870A}"/>
              </a:ext>
            </a:extLst>
          </p:cNvPr>
          <p:cNvGrpSpPr/>
          <p:nvPr/>
        </p:nvGrpSpPr>
        <p:grpSpPr>
          <a:xfrm>
            <a:off x="533400" y="1471034"/>
            <a:ext cx="8173988" cy="5056090"/>
            <a:chOff x="665212" y="1471034"/>
            <a:chExt cx="8173988" cy="505609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2CB06A10-A5F9-4113-B41F-0B576365624C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212" y="1484005"/>
              <a:ext cx="4353694" cy="5043119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4F0C3A44-6836-4DAA-95BF-057AAB3C7202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9565" y="1471034"/>
              <a:ext cx="3749635" cy="1893589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B7A8A6C5-4DF5-4DE7-A3BB-57509D1F07F9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181600" y="3429000"/>
              <a:ext cx="3542580" cy="305435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88885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56</a:t>
            </a:fld>
            <a:endParaRPr lang="en-US" altLang="zh-TW"/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914400" y="2819400"/>
            <a:ext cx="7772400" cy="1362075"/>
          </a:xfrm>
        </p:spPr>
        <p:txBody>
          <a:bodyPr/>
          <a:lstStyle/>
          <a:p>
            <a:pPr algn="l"/>
            <a:r>
              <a:rPr lang="zh-TW" altLang="en-US" sz="4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</a:t>
            </a:r>
            <a:r>
              <a:rPr lang="en-US" altLang="zh-TW" sz="4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40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操作介面</a:t>
            </a:r>
          </a:p>
        </p:txBody>
      </p:sp>
    </p:spTree>
    <p:extLst>
      <p:ext uri="{BB962C8B-B14F-4D97-AF65-F5344CB8AC3E}">
        <p14:creationId xmlns:p14="http://schemas.microsoft.com/office/powerpoint/2010/main" val="13786142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57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C765ECA-8FEE-46FE-8908-2B98F1F78774}"/>
              </a:ext>
            </a:extLst>
          </p:cNvPr>
          <p:cNvGrpSpPr/>
          <p:nvPr/>
        </p:nvGrpSpPr>
        <p:grpSpPr>
          <a:xfrm>
            <a:off x="1371600" y="1524000"/>
            <a:ext cx="5158984" cy="5007689"/>
            <a:chOff x="1230181" y="1524000"/>
            <a:chExt cx="4816019" cy="467478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1524000"/>
              <a:ext cx="2160000" cy="46747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矩形 8"/>
            <p:cNvSpPr/>
            <p:nvPr/>
          </p:nvSpPr>
          <p:spPr bwMode="auto">
            <a:xfrm>
              <a:off x="3962400" y="1981200"/>
              <a:ext cx="304800" cy="2286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14" name="肘形接點 13"/>
            <p:cNvCxnSpPr>
              <a:cxnSpLocks/>
              <a:stCxn id="9" idx="1"/>
              <a:endCxn id="15" idx="3"/>
            </p:cNvCxnSpPr>
            <p:nvPr/>
          </p:nvCxnSpPr>
          <p:spPr bwMode="auto">
            <a:xfrm rot="10800000" flipV="1">
              <a:off x="2489486" y="2095501"/>
              <a:ext cx="1472915" cy="347313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矩形 14"/>
            <p:cNvSpPr/>
            <p:nvPr/>
          </p:nvSpPr>
          <p:spPr bwMode="auto">
            <a:xfrm>
              <a:off x="1230181" y="2095500"/>
              <a:ext cx="1259305" cy="69462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已完成填報的雙週誌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3962399" y="2819401"/>
              <a:ext cx="304800" cy="1905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cxnSp>
          <p:nvCxnSpPr>
            <p:cNvPr id="19" name="肘形接點 18"/>
            <p:cNvCxnSpPr>
              <a:cxnSpLocks/>
              <a:stCxn id="18" idx="1"/>
              <a:endCxn id="20" idx="3"/>
            </p:cNvCxnSpPr>
            <p:nvPr/>
          </p:nvCxnSpPr>
          <p:spPr bwMode="auto">
            <a:xfrm rot="10800000" flipV="1">
              <a:off x="2424462" y="2914651"/>
              <a:ext cx="1537937" cy="894005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0" name="矩形 19"/>
            <p:cNvSpPr/>
            <p:nvPr/>
          </p:nvSpPr>
          <p:spPr bwMode="auto">
            <a:xfrm>
              <a:off x="1295204" y="3461342"/>
              <a:ext cx="1129257" cy="69462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CN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rPr>
                <a:t>未完成的雙週誌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9653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58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74AF319-062D-41A1-B1A7-106834F373A5}"/>
              </a:ext>
            </a:extLst>
          </p:cNvPr>
          <p:cNvGrpSpPr/>
          <p:nvPr/>
        </p:nvGrpSpPr>
        <p:grpSpPr>
          <a:xfrm>
            <a:off x="742533" y="1605236"/>
            <a:ext cx="7978021" cy="4606377"/>
            <a:chOff x="958328" y="1613139"/>
            <a:chExt cx="7639550" cy="441095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2"/>
            <a:stretch/>
          </p:blipFill>
          <p:spPr>
            <a:xfrm>
              <a:off x="958328" y="1613139"/>
              <a:ext cx="2146868" cy="4410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"/>
            <a:stretch/>
          </p:blipFill>
          <p:spPr>
            <a:xfrm>
              <a:off x="3717938" y="1627517"/>
              <a:ext cx="2133599" cy="4382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"/>
            <a:stretch/>
          </p:blipFill>
          <p:spPr>
            <a:xfrm>
              <a:off x="6464279" y="1613139"/>
              <a:ext cx="2133599" cy="4382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998200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59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3FE71B9-5BF0-42E2-92E4-1E32B15D155A}"/>
              </a:ext>
            </a:extLst>
          </p:cNvPr>
          <p:cNvGrpSpPr/>
          <p:nvPr/>
        </p:nvGrpSpPr>
        <p:grpSpPr>
          <a:xfrm>
            <a:off x="901295" y="1594692"/>
            <a:ext cx="7785505" cy="4653708"/>
            <a:chOff x="821161" y="1524394"/>
            <a:chExt cx="7820766" cy="4674785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843" y="1524396"/>
              <a:ext cx="2157401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61" y="1524394"/>
              <a:ext cx="2157401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526" y="1524395"/>
              <a:ext cx="2157401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25791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</a:t>
            </a:fld>
            <a:endParaRPr lang="en-US" altLang="zh-TW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2339975" y="682625"/>
            <a:ext cx="47688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申請學生資格驗證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72C7A3E-9C96-4D35-83E1-F432FBFFA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3" y="1500715"/>
            <a:ext cx="8466554" cy="49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744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60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E5069F5-62FE-4624-BEEB-0A978ED83E93}"/>
              </a:ext>
            </a:extLst>
          </p:cNvPr>
          <p:cNvGrpSpPr/>
          <p:nvPr/>
        </p:nvGrpSpPr>
        <p:grpSpPr>
          <a:xfrm>
            <a:off x="457200" y="1658382"/>
            <a:ext cx="8407200" cy="4285218"/>
            <a:chOff x="354600" y="1658382"/>
            <a:chExt cx="8407200" cy="4285218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600" y="1658382"/>
              <a:ext cx="1980000" cy="42852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1658382"/>
              <a:ext cx="1980000" cy="42852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1658382"/>
              <a:ext cx="1980000" cy="42852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01D96458-C3E1-419F-9CB1-FAFC255AD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1658382"/>
              <a:ext cx="1980000" cy="42852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85424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183E33E6-B4B3-4CAF-A536-E14511DF95A7}"/>
              </a:ext>
            </a:extLst>
          </p:cNvPr>
          <p:cNvGrpSpPr/>
          <p:nvPr/>
        </p:nvGrpSpPr>
        <p:grpSpPr>
          <a:xfrm>
            <a:off x="411697" y="1676400"/>
            <a:ext cx="8427503" cy="4288350"/>
            <a:chOff x="381000" y="1658382"/>
            <a:chExt cx="8427503" cy="4288350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658382"/>
              <a:ext cx="1980000" cy="42852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760" y="1658382"/>
              <a:ext cx="1980000" cy="42852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794290C-0AAD-4921-B0CB-24ECF81C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735" y="1661514"/>
              <a:ext cx="1980000" cy="42852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03C5AA4-581B-4005-84A8-B46E30A14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503" y="1658382"/>
              <a:ext cx="1980000" cy="42852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53108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62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5EE479A-A84C-4A70-BD5A-F70E19D30FB9}"/>
              </a:ext>
            </a:extLst>
          </p:cNvPr>
          <p:cNvGrpSpPr/>
          <p:nvPr/>
        </p:nvGrpSpPr>
        <p:grpSpPr>
          <a:xfrm>
            <a:off x="990600" y="1598745"/>
            <a:ext cx="7565793" cy="4586421"/>
            <a:chOff x="756644" y="1596953"/>
            <a:chExt cx="7733420" cy="4688037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44" y="1610207"/>
              <a:ext cx="2160000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471" y="1596953"/>
              <a:ext cx="2160000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59"/>
            <a:stretch/>
          </p:blipFill>
          <p:spPr>
            <a:xfrm>
              <a:off x="6208823" y="1598439"/>
              <a:ext cx="2281241" cy="467329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194386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輔導需求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6FB8779-15E8-4AAD-B0F2-2036189F8F0F}"/>
              </a:ext>
            </a:extLst>
          </p:cNvPr>
          <p:cNvGrpSpPr/>
          <p:nvPr/>
        </p:nvGrpSpPr>
        <p:grpSpPr>
          <a:xfrm>
            <a:off x="2201862" y="1524000"/>
            <a:ext cx="5115253" cy="4674783"/>
            <a:chOff x="2201862" y="1524000"/>
            <a:chExt cx="5115253" cy="4674783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1862" y="1524000"/>
              <a:ext cx="2160000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115" y="1524000"/>
              <a:ext cx="2160000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081568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64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我的帳戶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30084D2B-10F5-4234-B754-FF8659058828}"/>
              </a:ext>
            </a:extLst>
          </p:cNvPr>
          <p:cNvGrpSpPr/>
          <p:nvPr/>
        </p:nvGrpSpPr>
        <p:grpSpPr>
          <a:xfrm>
            <a:off x="990600" y="1551983"/>
            <a:ext cx="7467600" cy="4693176"/>
            <a:chOff x="838200" y="1551983"/>
            <a:chExt cx="7467600" cy="469317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570375"/>
              <a:ext cx="2160000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4689" y="1570376"/>
              <a:ext cx="2160000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800" y="1551983"/>
              <a:ext cx="2160000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99517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我的帳戶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2A4EC3D-0543-46A7-95AB-32746E712F62}"/>
              </a:ext>
            </a:extLst>
          </p:cNvPr>
          <p:cNvGrpSpPr/>
          <p:nvPr/>
        </p:nvGrpSpPr>
        <p:grpSpPr>
          <a:xfrm>
            <a:off x="2173287" y="1542458"/>
            <a:ext cx="5154612" cy="4693833"/>
            <a:chOff x="2133600" y="1504950"/>
            <a:chExt cx="5154612" cy="4693833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524000"/>
              <a:ext cx="2160000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212" y="1504950"/>
              <a:ext cx="2160000" cy="46747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99833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66</a:t>
            </a:fld>
            <a:endParaRPr lang="en-US" altLang="zh-TW"/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609600" y="2971800"/>
            <a:ext cx="7772400" cy="1362075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「青年就業領航計畫」青年操作介面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475509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054096"/>
              </p:ext>
            </p:extLst>
          </p:nvPr>
        </p:nvGraphicFramePr>
        <p:xfrm>
          <a:off x="1430338" y="1417591"/>
          <a:ext cx="6629400" cy="4943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r:id="rId4" imgW="13980600" imgH="10425240" progId="">
                  <p:embed/>
                </p:oleObj>
              </mc:Choice>
              <mc:Fallback>
                <p:oleObj r:id="rId4" imgW="13980600" imgH="10425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0338" y="1417591"/>
                        <a:ext cx="6629400" cy="494356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67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學生登入後介面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橢圓 9"/>
          <p:cNvSpPr>
            <a:spLocks noChangeArrowheads="1"/>
          </p:cNvSpPr>
          <p:nvPr/>
        </p:nvSpPr>
        <p:spPr bwMode="auto">
          <a:xfrm>
            <a:off x="4572000" y="1600200"/>
            <a:ext cx="673100" cy="585787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57110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68</a:t>
            </a:fld>
            <a:endParaRPr lang="en-US" altLang="zh-TW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06369D-E568-4E5E-918D-3EAD0967E4FA}"/>
              </a:ext>
            </a:extLst>
          </p:cNvPr>
          <p:cNvGrpSpPr/>
          <p:nvPr/>
        </p:nvGrpSpPr>
        <p:grpSpPr>
          <a:xfrm>
            <a:off x="0" y="1870807"/>
            <a:ext cx="9140656" cy="4060063"/>
            <a:chOff x="-646855" y="2289412"/>
            <a:chExt cx="8748687" cy="3885960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01C68F62-382B-4BC6-A85B-A438E641FD62}"/>
                </a:ext>
              </a:extLst>
            </p:cNvPr>
            <p:cNvGrpSpPr/>
            <p:nvPr/>
          </p:nvGrpSpPr>
          <p:grpSpPr>
            <a:xfrm>
              <a:off x="-646855" y="2289412"/>
              <a:ext cx="8748687" cy="3885960"/>
              <a:chOff x="984277" y="1752837"/>
              <a:chExt cx="8748687" cy="3885960"/>
            </a:xfrm>
          </p:grpSpPr>
          <p:grpSp>
            <p:nvGrpSpPr>
              <p:cNvPr id="7" name="群組 6">
                <a:extLst>
                  <a:ext uri="{FF2B5EF4-FFF2-40B4-BE49-F238E27FC236}">
                    <a16:creationId xmlns:a16="http://schemas.microsoft.com/office/drawing/2014/main" id="{1E49EE52-977B-4340-B1C3-CE5AEB2FF651}"/>
                  </a:ext>
                </a:extLst>
              </p:cNvPr>
              <p:cNvGrpSpPr/>
              <p:nvPr/>
            </p:nvGrpSpPr>
            <p:grpSpPr>
              <a:xfrm>
                <a:off x="984277" y="1752837"/>
                <a:ext cx="8748687" cy="3885960"/>
                <a:chOff x="2203477" y="457437"/>
                <a:chExt cx="8748687" cy="3885960"/>
              </a:xfrm>
            </p:grpSpPr>
            <p:grpSp>
              <p:nvGrpSpPr>
                <p:cNvPr id="6" name="群組 5">
                  <a:extLst>
                    <a:ext uri="{FF2B5EF4-FFF2-40B4-BE49-F238E27FC236}">
                      <a16:creationId xmlns:a16="http://schemas.microsoft.com/office/drawing/2014/main" id="{EC55378F-8D6A-4863-90D7-420DFA015116}"/>
                    </a:ext>
                  </a:extLst>
                </p:cNvPr>
                <p:cNvGrpSpPr/>
                <p:nvPr/>
              </p:nvGrpSpPr>
              <p:grpSpPr>
                <a:xfrm>
                  <a:off x="2203477" y="457437"/>
                  <a:ext cx="8748687" cy="3885960"/>
                  <a:chOff x="513777" y="2087799"/>
                  <a:chExt cx="8748687" cy="3885960"/>
                </a:xfrm>
              </p:grpSpPr>
              <p:grpSp>
                <p:nvGrpSpPr>
                  <p:cNvPr id="15" name="群組 14">
                    <a:extLst>
                      <a:ext uri="{FF2B5EF4-FFF2-40B4-BE49-F238E27FC236}">
                        <a16:creationId xmlns:a16="http://schemas.microsoft.com/office/drawing/2014/main" id="{D950E1EA-679F-49F0-82E9-3758FE8D270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818822" y="2087799"/>
                    <a:ext cx="7443642" cy="3885960"/>
                    <a:chOff x="-43360" y="290112"/>
                    <a:chExt cx="4718829" cy="2464517"/>
                  </a:xfrm>
                </p:grpSpPr>
                <p:pic>
                  <p:nvPicPr>
                    <p:cNvPr id="16" name="圖片 15">
                      <a:extLst>
                        <a:ext uri="{FF2B5EF4-FFF2-40B4-BE49-F238E27FC236}">
                          <a16:creationId xmlns:a16="http://schemas.microsoft.com/office/drawing/2014/main" id="{84087C96-22E5-4A86-8640-F15F310D44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43360" y="290112"/>
                      <a:ext cx="4718829" cy="246451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17" name="橢圓 16">
                      <a:extLst>
                        <a:ext uri="{FF2B5EF4-FFF2-40B4-BE49-F238E27FC236}">
                          <a16:creationId xmlns:a16="http://schemas.microsoft.com/office/drawing/2014/main" id="{264A3FCA-4A99-4EFB-8AF9-4306FC96AA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951" y="1026251"/>
                      <a:ext cx="1117233" cy="300715"/>
                    </a:xfrm>
                    <a:prstGeom prst="ellipse">
                      <a:avLst/>
                    </a:prstGeom>
                    <a:noFill/>
                    <a:ln w="28575" cap="sq">
                      <a:solidFill>
                        <a:srgbClr val="FF0000"/>
                      </a:solidFill>
                      <a:miter lim="800000"/>
                    </a:ln>
                    <a:effectLst>
                      <a:outerShdw dir="48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43019" name="圓角矩形圖說文字 9"/>
                  <p:cNvSpPr>
                    <a:spLocks noChangeArrowheads="1"/>
                  </p:cNvSpPr>
                  <p:nvPr/>
                </p:nvSpPr>
                <p:spPr bwMode="auto">
                  <a:xfrm>
                    <a:off x="513777" y="4632455"/>
                    <a:ext cx="1523843" cy="372641"/>
                  </a:xfrm>
                  <a:prstGeom prst="wedgeRoundRectCallout">
                    <a:avLst>
                      <a:gd name="adj1" fmla="val 50129"/>
                      <a:gd name="adj2" fmla="val -142324"/>
                      <a:gd name="adj3" fmla="val 16667"/>
                    </a:avLst>
                  </a:prstGeom>
                  <a:solidFill>
                    <a:srgbClr val="FFFF3F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 eaLnBrk="1" hangingPunct="1">
                      <a:lnSpc>
                        <a:spcPts val="2100"/>
                      </a:lnSpc>
                      <a:spcBef>
                        <a:spcPct val="0"/>
                      </a:spcBef>
                      <a:buNone/>
                    </a:pPr>
                    <a:r>
                      <a: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2.</a:t>
                    </a:r>
                    <a:r>
                      <a: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雙週誌補填</a:t>
                    </a:r>
                  </a:p>
                </p:txBody>
              </p:sp>
            </p:grpSp>
            <p:sp>
              <p:nvSpPr>
                <p:cNvPr id="43017" name="圓角矩形圖說文字 9"/>
                <p:cNvSpPr>
                  <a:spLocks noChangeArrowheads="1"/>
                </p:cNvSpPr>
                <p:nvPr/>
              </p:nvSpPr>
              <p:spPr bwMode="auto">
                <a:xfrm>
                  <a:off x="2570346" y="1419459"/>
                  <a:ext cx="2100455" cy="397389"/>
                </a:xfrm>
                <a:prstGeom prst="wedgeRoundRectCallout">
                  <a:avLst>
                    <a:gd name="adj1" fmla="val 16489"/>
                    <a:gd name="adj2" fmla="val 153437"/>
                    <a:gd name="adj3" fmla="val 16667"/>
                  </a:avLst>
                </a:prstGeom>
                <a:solidFill>
                  <a:srgbClr val="FFFF3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lnSpc>
                      <a:spcPts val="21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1.</a:t>
                  </a:r>
                  <a:r>
                    <a:rPr lang="zh-TW" altLang="en-US" sz="1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點選雙週誌填報</a:t>
                  </a:r>
                </a:p>
              </p:txBody>
            </p:sp>
          </p:grpSp>
          <p:sp>
            <p:nvSpPr>
              <p:cNvPr id="18" name="圓角矩形圖說文字 9"/>
              <p:cNvSpPr>
                <a:spLocks noChangeArrowheads="1"/>
              </p:cNvSpPr>
              <p:nvPr/>
            </p:nvSpPr>
            <p:spPr bwMode="auto">
              <a:xfrm>
                <a:off x="2945714" y="4562799"/>
                <a:ext cx="1312782" cy="360080"/>
              </a:xfrm>
              <a:prstGeom prst="wedgeRoundRectCallout">
                <a:avLst>
                  <a:gd name="adj1" fmla="val -45905"/>
                  <a:gd name="adj2" fmla="val -146365"/>
                  <a:gd name="adj3" fmla="val 16667"/>
                </a:avLst>
              </a:prstGeom>
              <a:solidFill>
                <a:srgbClr val="FFFF3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lnSpc>
                    <a:spcPts val="2100"/>
                  </a:lnSpc>
                  <a:spcBef>
                    <a:spcPct val="0"/>
                  </a:spcBef>
                  <a:buNone/>
                </a:pPr>
                <a:r>
                  <a:rPr lang="en-US" altLang="zh-TW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3.</a:t>
                </a:r>
                <a:r>
                  <a:rPr lang="zh-TW" altLang="en-US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輔導需求</a:t>
                </a:r>
              </a:p>
            </p:txBody>
          </p:sp>
        </p:grpSp>
        <p:sp>
          <p:nvSpPr>
            <p:cNvPr id="43023" name="圓角矩形圖說文字 9"/>
            <p:cNvSpPr>
              <a:spLocks noChangeArrowheads="1"/>
            </p:cNvSpPr>
            <p:nvPr/>
          </p:nvSpPr>
          <p:spPr bwMode="auto">
            <a:xfrm>
              <a:off x="3729089" y="3924286"/>
              <a:ext cx="1980000" cy="384712"/>
            </a:xfrm>
            <a:prstGeom prst="wedgeRoundRectCallout">
              <a:avLst>
                <a:gd name="adj1" fmla="val -68874"/>
                <a:gd name="adj2" fmla="val -6260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青年就業領航計畫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D957895-9DDA-434A-B357-91E0F52CB0BE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id="{994E56FF-A127-48B6-B23C-42520ABD2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B703ADCC-C227-45FE-A115-AF7AD20A9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(1/6)</a:t>
              </a: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C95F4FC9-20EE-46DB-B9BE-2A7AF9D86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7333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雙週誌填寫介面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/6)</a:t>
            </a:r>
          </a:p>
        </p:txBody>
      </p:sp>
      <p:sp>
        <p:nvSpPr>
          <p:cNvPr id="4301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69</a:t>
            </a:fld>
            <a:endParaRPr lang="en-US" altLang="zh-TW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DEE3897-135A-4276-A1BA-5ACC6F2E0528}"/>
              </a:ext>
            </a:extLst>
          </p:cNvPr>
          <p:cNvGrpSpPr/>
          <p:nvPr/>
        </p:nvGrpSpPr>
        <p:grpSpPr>
          <a:xfrm>
            <a:off x="126232" y="1295400"/>
            <a:ext cx="8891535" cy="5029200"/>
            <a:chOff x="126232" y="1295400"/>
            <a:chExt cx="8891535" cy="502920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F529C49-C109-446C-A0E8-038837D9E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67"/>
            <a:stretch/>
          </p:blipFill>
          <p:spPr>
            <a:xfrm>
              <a:off x="559567" y="1295400"/>
              <a:ext cx="8458200" cy="5029200"/>
            </a:xfrm>
            <a:prstGeom prst="rect">
              <a:avLst/>
            </a:prstGeom>
          </p:spPr>
        </p:pic>
        <p:sp>
          <p:nvSpPr>
            <p:cNvPr id="43018" name="橢圓 10"/>
            <p:cNvSpPr>
              <a:spLocks noChangeArrowheads="1"/>
            </p:cNvSpPr>
            <p:nvPr/>
          </p:nvSpPr>
          <p:spPr bwMode="auto">
            <a:xfrm flipV="1">
              <a:off x="496997" y="1906403"/>
              <a:ext cx="1608849" cy="343899"/>
            </a:xfrm>
            <a:prstGeom prst="ellips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  <p:sp>
          <p:nvSpPr>
            <p:cNvPr id="43022" name="橢圓 10"/>
            <p:cNvSpPr>
              <a:spLocks noChangeArrowheads="1"/>
            </p:cNvSpPr>
            <p:nvPr/>
          </p:nvSpPr>
          <p:spPr bwMode="auto">
            <a:xfrm>
              <a:off x="4220341" y="2255166"/>
              <a:ext cx="2209800" cy="681038"/>
            </a:xfrm>
            <a:prstGeom prst="ellipse">
              <a:avLst/>
            </a:prstGeom>
            <a:noFill/>
            <a:ln w="28575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  <p:sp>
          <p:nvSpPr>
            <p:cNvPr id="18" name="圓角矩形圖說文字 9"/>
            <p:cNvSpPr>
              <a:spLocks noChangeArrowheads="1"/>
            </p:cNvSpPr>
            <p:nvPr/>
          </p:nvSpPr>
          <p:spPr bwMode="auto">
            <a:xfrm>
              <a:off x="6745016" y="5105400"/>
              <a:ext cx="2115194" cy="382614"/>
            </a:xfrm>
            <a:prstGeom prst="wedgeRoundRectCallout">
              <a:avLst>
                <a:gd name="adj1" fmla="val -36282"/>
                <a:gd name="adj2" fmla="val -99016"/>
                <a:gd name="adj3" fmla="val 16667"/>
              </a:avLst>
            </a:prstGeom>
            <a:solidFill>
              <a:srgbClr val="FFFF3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ea typeface="華康中黑體(P)" pitchFamily="34" charset="-120"/>
                </a:rPr>
                <a:t>填寫體驗學習內容</a:t>
              </a:r>
            </a:p>
          </p:txBody>
        </p:sp>
        <p:sp>
          <p:nvSpPr>
            <p:cNvPr id="43017" name="圓角矩形圖說文字 9"/>
            <p:cNvSpPr>
              <a:spLocks noChangeArrowheads="1"/>
            </p:cNvSpPr>
            <p:nvPr/>
          </p:nvSpPr>
          <p:spPr bwMode="auto">
            <a:xfrm>
              <a:off x="126232" y="2514599"/>
              <a:ext cx="1715267" cy="343899"/>
            </a:xfrm>
            <a:prstGeom prst="wedgeRoundRectCallout">
              <a:avLst>
                <a:gd name="adj1" fmla="val 30037"/>
                <a:gd name="adj2" fmla="val -137791"/>
                <a:gd name="adj3" fmla="val 16667"/>
              </a:avLst>
            </a:prstGeom>
            <a:solidFill>
              <a:srgbClr val="FFFF3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600" dirty="0">
                  <a:ea typeface="華康中黑體(P)" pitchFamily="34" charset="-120"/>
                </a:rPr>
                <a:t>點選雙週誌填報</a:t>
              </a:r>
            </a:p>
          </p:txBody>
        </p:sp>
        <p:sp>
          <p:nvSpPr>
            <p:cNvPr id="43023" name="圓角矩形圖說文字 9"/>
            <p:cNvSpPr>
              <a:spLocks noChangeArrowheads="1"/>
            </p:cNvSpPr>
            <p:nvPr/>
          </p:nvSpPr>
          <p:spPr bwMode="auto">
            <a:xfrm>
              <a:off x="6484828" y="1937380"/>
              <a:ext cx="2162175" cy="427038"/>
            </a:xfrm>
            <a:prstGeom prst="wedgeRoundRectCallout">
              <a:avLst>
                <a:gd name="adj1" fmla="val -63183"/>
                <a:gd name="adj2" fmla="val 61835"/>
                <a:gd name="adj3" fmla="val 16667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ea typeface="華康中黑體(P)" pitchFamily="34" charset="-120"/>
                </a:rPr>
                <a:t>欄位查看權限提醒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09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</a:t>
            </a:fld>
            <a:endParaRPr lang="en-US" altLang="zh-TW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B3082095-44FF-422E-B064-298BBB247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36BD51D9-28AB-42D7-A6DC-8AF0D676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82625"/>
            <a:ext cx="47688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申請學生資格驗證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FF680941-B4D0-48C5-AECD-F0728A666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7AD0DE7-0E92-4601-A640-B7268B8FB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04"/>
          <a:stretch/>
        </p:blipFill>
        <p:spPr>
          <a:xfrm>
            <a:off x="3089775" y="1371600"/>
            <a:ext cx="2625225" cy="50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715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94" y="1585106"/>
            <a:ext cx="7734300" cy="4616598"/>
          </a:xfrm>
          <a:prstGeom prst="rect">
            <a:avLst/>
          </a:prstGeom>
        </p:spPr>
      </p:pic>
      <p:sp>
        <p:nvSpPr>
          <p:cNvPr id="4301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雙週誌填寫介面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/6)</a:t>
            </a:r>
          </a:p>
        </p:txBody>
      </p:sp>
      <p:sp>
        <p:nvSpPr>
          <p:cNvPr id="4301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8" name="圓角矩形圖說文字 9"/>
          <p:cNvSpPr>
            <a:spLocks noChangeArrowheads="1"/>
          </p:cNvSpPr>
          <p:nvPr/>
        </p:nvSpPr>
        <p:spPr bwMode="auto">
          <a:xfrm>
            <a:off x="7467600" y="4724400"/>
            <a:ext cx="1447800" cy="381000"/>
          </a:xfrm>
          <a:prstGeom prst="wedgeRoundRectCallout">
            <a:avLst>
              <a:gd name="adj1" fmla="val -43082"/>
              <a:gd name="adj2" fmla="val -107175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ea typeface="華康中黑體(P)" pitchFamily="34" charset="-120"/>
              </a:rPr>
              <a:t>建議事項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6311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雙週誌填寫介面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/6)</a:t>
            </a:r>
          </a:p>
        </p:txBody>
      </p:sp>
      <p:sp>
        <p:nvSpPr>
          <p:cNvPr id="4301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71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05" y="1447800"/>
            <a:ext cx="7325677" cy="4576763"/>
          </a:xfrm>
          <a:prstGeom prst="rect">
            <a:avLst/>
          </a:prstGeom>
        </p:spPr>
      </p:pic>
      <p:sp>
        <p:nvSpPr>
          <p:cNvPr id="43017" name="圓角矩形圖說文字 9"/>
          <p:cNvSpPr>
            <a:spLocks noChangeArrowheads="1"/>
          </p:cNvSpPr>
          <p:nvPr/>
        </p:nvSpPr>
        <p:spPr bwMode="auto">
          <a:xfrm>
            <a:off x="152400" y="4607323"/>
            <a:ext cx="1259571" cy="421877"/>
          </a:xfrm>
          <a:prstGeom prst="wedgeRoundRectCallout">
            <a:avLst>
              <a:gd name="adj1" fmla="val 76067"/>
              <a:gd name="adj2" fmla="val -51689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ea typeface="華康中黑體(P)" pitchFamily="34" charset="-120"/>
              </a:rPr>
              <a:t>體驗情形</a:t>
            </a:r>
          </a:p>
        </p:txBody>
      </p:sp>
    </p:spTree>
    <p:extLst>
      <p:ext uri="{BB962C8B-B14F-4D97-AF65-F5344CB8AC3E}">
        <p14:creationId xmlns:p14="http://schemas.microsoft.com/office/powerpoint/2010/main" val="29335237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39" y="1795101"/>
            <a:ext cx="7947809" cy="4167188"/>
          </a:xfrm>
          <a:prstGeom prst="rect">
            <a:avLst/>
          </a:prstGeom>
        </p:spPr>
      </p:pic>
      <p:sp>
        <p:nvSpPr>
          <p:cNvPr id="4301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雙週誌填寫介面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/6)</a:t>
            </a:r>
          </a:p>
        </p:txBody>
      </p:sp>
      <p:sp>
        <p:nvSpPr>
          <p:cNvPr id="4301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3017" name="圓角矩形圖說文字 9"/>
          <p:cNvSpPr>
            <a:spLocks noChangeArrowheads="1"/>
          </p:cNvSpPr>
          <p:nvPr/>
        </p:nvSpPr>
        <p:spPr bwMode="auto">
          <a:xfrm>
            <a:off x="304800" y="5825334"/>
            <a:ext cx="1868487" cy="401515"/>
          </a:xfrm>
          <a:prstGeom prst="wedgeRoundRectCallout">
            <a:avLst>
              <a:gd name="adj1" fmla="val 42402"/>
              <a:gd name="adj2" fmla="val -134252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ea typeface="華康中黑體(P)" pitchFamily="34" charset="-120"/>
              </a:rPr>
              <a:t>亮點青年推薦</a:t>
            </a:r>
          </a:p>
        </p:txBody>
      </p:sp>
      <p:sp>
        <p:nvSpPr>
          <p:cNvPr id="18" name="圓角矩形圖說文字 9"/>
          <p:cNvSpPr>
            <a:spLocks noChangeArrowheads="1"/>
          </p:cNvSpPr>
          <p:nvPr/>
        </p:nvSpPr>
        <p:spPr bwMode="auto">
          <a:xfrm>
            <a:off x="6477001" y="4572000"/>
            <a:ext cx="2362200" cy="685800"/>
          </a:xfrm>
          <a:prstGeom prst="wedgeRoundRectCallout">
            <a:avLst>
              <a:gd name="adj1" fmla="val -46848"/>
              <a:gd name="adj2" fmla="val -96641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需教育部／勞動部提供之輔導諮詢項目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43397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2010BCC-0399-4815-9F2C-FDEA479C7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45"/>
          <a:stretch/>
        </p:blipFill>
        <p:spPr>
          <a:xfrm>
            <a:off x="381000" y="1478544"/>
            <a:ext cx="8382000" cy="4974766"/>
          </a:xfrm>
          <a:prstGeom prst="rect">
            <a:avLst/>
          </a:prstGeom>
        </p:spPr>
      </p:pic>
      <p:sp>
        <p:nvSpPr>
          <p:cNvPr id="4301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雙週誌填寫介面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/6)</a:t>
            </a:r>
          </a:p>
        </p:txBody>
      </p:sp>
      <p:sp>
        <p:nvSpPr>
          <p:cNvPr id="4301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3017" name="圓角矩形圖說文字 9"/>
          <p:cNvSpPr>
            <a:spLocks noChangeArrowheads="1"/>
          </p:cNvSpPr>
          <p:nvPr/>
        </p:nvSpPr>
        <p:spPr bwMode="auto">
          <a:xfrm>
            <a:off x="152400" y="2819400"/>
            <a:ext cx="1905000" cy="381000"/>
          </a:xfrm>
          <a:prstGeom prst="wedgeRoundRectCallout">
            <a:avLst>
              <a:gd name="adj1" fmla="val 580"/>
              <a:gd name="adj2" fmla="val -117022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ea typeface="華康中黑體(P)" pitchFamily="34" charset="-120"/>
              </a:rPr>
              <a:t>點選雙週誌補填</a:t>
            </a:r>
          </a:p>
        </p:txBody>
      </p:sp>
      <p:sp>
        <p:nvSpPr>
          <p:cNvPr id="18" name="圓角矩形圖說文字 9"/>
          <p:cNvSpPr>
            <a:spLocks noChangeArrowheads="1"/>
          </p:cNvSpPr>
          <p:nvPr/>
        </p:nvSpPr>
        <p:spPr bwMode="auto">
          <a:xfrm>
            <a:off x="6456332" y="5103400"/>
            <a:ext cx="2268568" cy="381000"/>
          </a:xfrm>
          <a:prstGeom prst="wedgeRoundRectCallout">
            <a:avLst>
              <a:gd name="adj1" fmla="val -72130"/>
              <a:gd name="adj2" fmla="val -55760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ea typeface="華康中黑體(P)" pitchFamily="34" charset="-120"/>
              </a:rPr>
              <a:t>填寫體驗學習內容</a:t>
            </a:r>
          </a:p>
        </p:txBody>
      </p:sp>
      <p:sp>
        <p:nvSpPr>
          <p:cNvPr id="12" name="橢圓 10"/>
          <p:cNvSpPr>
            <a:spLocks noChangeArrowheads="1"/>
          </p:cNvSpPr>
          <p:nvPr/>
        </p:nvSpPr>
        <p:spPr bwMode="auto">
          <a:xfrm>
            <a:off x="2971800" y="1905001"/>
            <a:ext cx="2209800" cy="457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華康中黑體(P)" pitchFamily="34" charset="-120"/>
            </a:endParaRPr>
          </a:p>
        </p:txBody>
      </p:sp>
      <p:sp>
        <p:nvSpPr>
          <p:cNvPr id="13" name="圓角矩形圖說文字 9"/>
          <p:cNvSpPr>
            <a:spLocks noChangeArrowheads="1"/>
          </p:cNvSpPr>
          <p:nvPr/>
        </p:nvSpPr>
        <p:spPr bwMode="auto">
          <a:xfrm>
            <a:off x="5181600" y="1564100"/>
            <a:ext cx="1963768" cy="340901"/>
          </a:xfrm>
          <a:prstGeom prst="wedgeRoundRectCallout">
            <a:avLst>
              <a:gd name="adj1" fmla="val -55124"/>
              <a:gd name="adj2" fmla="val 128113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ea typeface="華康中黑體(P)" pitchFamily="34" charset="-120"/>
              </a:rPr>
              <a:t>選擇補填的週次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80977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641" y="1451233"/>
            <a:ext cx="6784717" cy="4884343"/>
          </a:xfrm>
          <a:prstGeom prst="rect">
            <a:avLst/>
          </a:prstGeom>
        </p:spPr>
      </p:pic>
      <p:sp>
        <p:nvSpPr>
          <p:cNvPr id="4301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輔導需求填報介面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01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橢圓 10"/>
          <p:cNvSpPr>
            <a:spLocks noChangeArrowheads="1"/>
          </p:cNvSpPr>
          <p:nvPr/>
        </p:nvSpPr>
        <p:spPr bwMode="auto">
          <a:xfrm>
            <a:off x="7162800" y="4323892"/>
            <a:ext cx="609600" cy="40050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華康中黑體(P)" pitchFamily="34" charset="-120"/>
            </a:endParaRPr>
          </a:p>
        </p:txBody>
      </p:sp>
      <p:sp>
        <p:nvSpPr>
          <p:cNvPr id="18" name="圓角矩形圖說文字 9"/>
          <p:cNvSpPr>
            <a:spLocks noChangeArrowheads="1"/>
          </p:cNvSpPr>
          <p:nvPr/>
        </p:nvSpPr>
        <p:spPr bwMode="auto">
          <a:xfrm>
            <a:off x="7632640" y="5063944"/>
            <a:ext cx="1435160" cy="687414"/>
          </a:xfrm>
          <a:prstGeom prst="wedgeRoundRectCallout">
            <a:avLst>
              <a:gd name="adj1" fmla="val -95373"/>
              <a:gd name="adj2" fmla="val -10626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ea typeface="華康中黑體(P)" pitchFamily="34" charset="-120"/>
              </a:rPr>
              <a:t>填寫輔導需求的紀錄</a:t>
            </a:r>
          </a:p>
        </p:txBody>
      </p:sp>
      <p:sp>
        <p:nvSpPr>
          <p:cNvPr id="43017" name="圓角矩形圖說文字 9"/>
          <p:cNvSpPr>
            <a:spLocks noChangeArrowheads="1"/>
          </p:cNvSpPr>
          <p:nvPr/>
        </p:nvSpPr>
        <p:spPr bwMode="auto">
          <a:xfrm>
            <a:off x="76200" y="2018162"/>
            <a:ext cx="1143000" cy="650477"/>
          </a:xfrm>
          <a:prstGeom prst="wedgeRoundRectCallout">
            <a:avLst>
              <a:gd name="adj1" fmla="val 67449"/>
              <a:gd name="adj2" fmla="val 16832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>
                <a:ea typeface="華康中黑體(P)" pitchFamily="34" charset="-120"/>
              </a:rPr>
              <a:t>點選輔導需求填報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74</a:t>
            </a:fld>
            <a:endParaRPr lang="en-US" altLang="zh-TW" dirty="0"/>
          </a:p>
        </p:txBody>
      </p:sp>
      <p:sp>
        <p:nvSpPr>
          <p:cNvPr id="13" name="圓角矩形圖說文字 9"/>
          <p:cNvSpPr>
            <a:spLocks noChangeArrowheads="1"/>
          </p:cNvSpPr>
          <p:nvPr/>
        </p:nvSpPr>
        <p:spPr bwMode="auto">
          <a:xfrm>
            <a:off x="6819900" y="1524000"/>
            <a:ext cx="1435160" cy="761421"/>
          </a:xfrm>
          <a:prstGeom prst="wedgeRoundRectCallout">
            <a:avLst>
              <a:gd name="adj1" fmla="val -45683"/>
              <a:gd name="adj2" fmla="val 100572"/>
              <a:gd name="adj3" fmla="val 16667"/>
            </a:avLst>
          </a:prstGeom>
          <a:solidFill>
            <a:srgbClr val="FFFF3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ea typeface="華康中黑體(P)" pitchFamily="34" charset="-120"/>
              </a:rPr>
              <a:t>青年填報有輔導需求</a:t>
            </a:r>
          </a:p>
        </p:txBody>
      </p:sp>
    </p:spTree>
    <p:extLst>
      <p:ext uri="{BB962C8B-B14F-4D97-AF65-F5344CB8AC3E}">
        <p14:creationId xmlns:p14="http://schemas.microsoft.com/office/powerpoint/2010/main" val="30644965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1EFBFEC2-33C6-4368-B42D-71C8FD136B4E}"/>
              </a:ext>
            </a:extLst>
          </p:cNvPr>
          <p:cNvGrpSpPr/>
          <p:nvPr/>
        </p:nvGrpSpPr>
        <p:grpSpPr>
          <a:xfrm>
            <a:off x="1476465" y="758825"/>
            <a:ext cx="6550025" cy="612775"/>
            <a:chOff x="1841500" y="682625"/>
            <a:chExt cx="6550025" cy="612775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F748849F-E2CB-4B40-A185-322B69C33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63575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CAF825-B096-47A6-A2D9-AC36BDE8F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2" y="682625"/>
              <a:ext cx="5265738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請假資料</a:t>
              </a:r>
              <a:endPara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Rectangle 22">
              <a:extLst>
                <a:ext uri="{FF2B5EF4-FFF2-40B4-BE49-F238E27FC236}">
                  <a16:creationId xmlns:a16="http://schemas.microsoft.com/office/drawing/2014/main" id="{AFE7D454-3FCE-4269-8953-6AD3CC312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7950" y="682625"/>
              <a:ext cx="663575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FD23823-867B-4FB9-8ABF-FB52FBF1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75</a:t>
            </a:fld>
            <a:endParaRPr lang="en-US" altLang="zh-TW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878BDFF-6E21-42F5-9E21-D42D2686539E}"/>
              </a:ext>
            </a:extLst>
          </p:cNvPr>
          <p:cNvGrpSpPr/>
          <p:nvPr/>
        </p:nvGrpSpPr>
        <p:grpSpPr>
          <a:xfrm>
            <a:off x="1976581" y="1524000"/>
            <a:ext cx="5432222" cy="5035550"/>
            <a:chOff x="1976581" y="1524000"/>
            <a:chExt cx="5432222" cy="503555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C9B43F8-FF71-4436-9F29-585A0D6B8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76581" y="1524000"/>
              <a:ext cx="5432222" cy="5035550"/>
            </a:xfrm>
            <a:prstGeom prst="rect">
              <a:avLst/>
            </a:prstGeom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圓角矩形圖說文字 9">
              <a:extLst>
                <a:ext uri="{FF2B5EF4-FFF2-40B4-BE49-F238E27FC236}">
                  <a16:creationId xmlns:a16="http://schemas.microsoft.com/office/drawing/2014/main" id="{943BDDE0-3EED-4FA3-80AF-CC4DC3E1D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4419600"/>
              <a:ext cx="1600200" cy="650477"/>
            </a:xfrm>
            <a:prstGeom prst="wedgeRoundRectCallout">
              <a:avLst>
                <a:gd name="adj1" fmla="val -96321"/>
                <a:gd name="adj2" fmla="val 42255"/>
                <a:gd name="adj3" fmla="val 16667"/>
              </a:avLst>
            </a:prstGeom>
            <a:solidFill>
              <a:srgbClr val="FFFF3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600" dirty="0">
                  <a:ea typeface="華康中黑體(P)" pitchFamily="34" charset="-120"/>
                </a:rPr>
                <a:t>請假期間必須大於</a:t>
              </a:r>
              <a:r>
                <a:rPr lang="en-US" altLang="zh-TW" sz="1600" dirty="0">
                  <a:ea typeface="華康中黑體(P)" pitchFamily="34" charset="-120"/>
                </a:rPr>
                <a:t>14</a:t>
              </a:r>
              <a:r>
                <a:rPr lang="zh-TW" altLang="en-US" sz="1600" dirty="0">
                  <a:ea typeface="華康中黑體(P)" pitchFamily="34" charset="-120"/>
                </a:rPr>
                <a:t>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0374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76</a:t>
            </a:fld>
            <a:endParaRPr lang="en-US" altLang="zh-TW" dirty="0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43176" y="67627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就業歷程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61BA9E3-2B2D-4A8F-A8CD-96311AFB3B8A}"/>
              </a:ext>
            </a:extLst>
          </p:cNvPr>
          <p:cNvGrpSpPr/>
          <p:nvPr/>
        </p:nvGrpSpPr>
        <p:grpSpPr>
          <a:xfrm>
            <a:off x="730205" y="1352787"/>
            <a:ext cx="7047752" cy="5073175"/>
            <a:chOff x="730205" y="1352787"/>
            <a:chExt cx="7047752" cy="5073175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89EAFA81-CDEE-46A2-A770-00C39F341AAA}"/>
                </a:ext>
              </a:extLst>
            </p:cNvPr>
            <p:cNvGrpSpPr/>
            <p:nvPr/>
          </p:nvGrpSpPr>
          <p:grpSpPr>
            <a:xfrm>
              <a:off x="730205" y="1352787"/>
              <a:ext cx="7047752" cy="5073175"/>
              <a:chOff x="730205" y="1352787"/>
              <a:chExt cx="7047752" cy="5073175"/>
            </a:xfrm>
          </p:grpSpPr>
          <p:graphicFrame>
            <p:nvGraphicFramePr>
              <p:cNvPr id="9" name="物件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2609818"/>
                  </p:ext>
                </p:extLst>
              </p:nvPr>
            </p:nvGraphicFramePr>
            <p:xfrm>
              <a:off x="1758157" y="1352787"/>
              <a:ext cx="6019800" cy="5073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6" r:id="rId4" imgW="8317440" imgH="7009200" progId="">
                      <p:embed/>
                    </p:oleObj>
                  </mc:Choice>
                  <mc:Fallback>
                    <p:oleObj r:id="rId4" imgW="8317440" imgH="7009200" progId="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758157" y="1352787"/>
                            <a:ext cx="6019800" cy="50731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圓角矩形圖說文字 9"/>
              <p:cNvSpPr>
                <a:spLocks noChangeArrowheads="1"/>
              </p:cNvSpPr>
              <p:nvPr/>
            </p:nvSpPr>
            <p:spPr bwMode="auto">
              <a:xfrm>
                <a:off x="730205" y="4114800"/>
                <a:ext cx="1170048" cy="381000"/>
              </a:xfrm>
              <a:prstGeom prst="wedgeRoundRectCallout">
                <a:avLst>
                  <a:gd name="adj1" fmla="val 69537"/>
                  <a:gd name="adj2" fmla="val -31969"/>
                  <a:gd name="adj3" fmla="val 16667"/>
                </a:avLst>
              </a:prstGeom>
              <a:solidFill>
                <a:srgbClr val="FFFF3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600" dirty="0">
                    <a:ea typeface="華康中黑體(P)" pitchFamily="34" charset="-120"/>
                  </a:rPr>
                  <a:t>展開明細</a:t>
                </a:r>
              </a:p>
            </p:txBody>
          </p:sp>
        </p:grpSp>
        <p:sp>
          <p:nvSpPr>
            <p:cNvPr id="7" name="橢圓 10"/>
            <p:cNvSpPr>
              <a:spLocks noChangeArrowheads="1"/>
            </p:cNvSpPr>
            <p:nvPr/>
          </p:nvSpPr>
          <p:spPr bwMode="auto">
            <a:xfrm>
              <a:off x="5410200" y="1447800"/>
              <a:ext cx="533400" cy="530225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27253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77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43176" y="67627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每季工作天數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196CC29-B5BA-4B06-80AE-0D5514E1FE6C}"/>
              </a:ext>
            </a:extLst>
          </p:cNvPr>
          <p:cNvGrpSpPr/>
          <p:nvPr/>
        </p:nvGrpSpPr>
        <p:grpSpPr>
          <a:xfrm>
            <a:off x="1799035" y="1354081"/>
            <a:ext cx="5938043" cy="5070588"/>
            <a:chOff x="1799035" y="1354081"/>
            <a:chExt cx="5938043" cy="5070588"/>
          </a:xfrm>
        </p:grpSpPr>
        <p:graphicFrame>
          <p:nvGraphicFramePr>
            <p:cNvPr id="8" name="物件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7390854"/>
                </p:ext>
              </p:extLst>
            </p:nvPr>
          </p:nvGraphicFramePr>
          <p:xfrm>
            <a:off x="1799035" y="1354081"/>
            <a:ext cx="5938043" cy="5070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0" r:id="rId4" imgW="8431560" imgH="7200000" progId="">
                    <p:embed/>
                  </p:oleObj>
                </mc:Choice>
                <mc:Fallback>
                  <p:oleObj r:id="rId4" imgW="8431560" imgH="720000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799035" y="1354081"/>
                          <a:ext cx="5938043" cy="507058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橢圓 10"/>
            <p:cNvSpPr>
              <a:spLocks noChangeArrowheads="1"/>
            </p:cNvSpPr>
            <p:nvPr/>
          </p:nvSpPr>
          <p:spPr bwMode="auto">
            <a:xfrm>
              <a:off x="6096000" y="1447800"/>
              <a:ext cx="609600" cy="606425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 dirty="0"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6071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78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43176" y="67627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個人帳戶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7495CE8-043F-4DE8-9141-CD45682CBB4E}"/>
              </a:ext>
            </a:extLst>
          </p:cNvPr>
          <p:cNvGrpSpPr/>
          <p:nvPr/>
        </p:nvGrpSpPr>
        <p:grpSpPr>
          <a:xfrm>
            <a:off x="1839310" y="1364783"/>
            <a:ext cx="5780690" cy="5049183"/>
            <a:chOff x="1839310" y="1364783"/>
            <a:chExt cx="5780690" cy="5049183"/>
          </a:xfrm>
        </p:grpSpPr>
        <p:graphicFrame>
          <p:nvGraphicFramePr>
            <p:cNvPr id="8" name="物件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8744212"/>
                </p:ext>
              </p:extLst>
            </p:nvPr>
          </p:nvGraphicFramePr>
          <p:xfrm>
            <a:off x="1839310" y="1364783"/>
            <a:ext cx="5780690" cy="5049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4" r:id="rId4" imgW="8228520" imgH="7187040" progId="">
                    <p:embed/>
                  </p:oleObj>
                </mc:Choice>
                <mc:Fallback>
                  <p:oleObj r:id="rId4" imgW="8228520" imgH="718704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839310" y="1364783"/>
                          <a:ext cx="5780690" cy="50491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橢圓 10"/>
            <p:cNvSpPr>
              <a:spLocks noChangeArrowheads="1"/>
            </p:cNvSpPr>
            <p:nvPr/>
          </p:nvSpPr>
          <p:spPr bwMode="auto">
            <a:xfrm>
              <a:off x="5714467" y="1447800"/>
              <a:ext cx="533933" cy="530225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6604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10069" y="32545"/>
            <a:ext cx="90380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endParaRPr lang="zh-TW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9220" name="矩形 1"/>
          <p:cNvSpPr>
            <a:spLocks noChangeArrowheads="1"/>
          </p:cNvSpPr>
          <p:nvPr/>
        </p:nvSpPr>
        <p:spPr bwMode="auto">
          <a:xfrm>
            <a:off x="609600" y="2057400"/>
            <a:ext cx="7924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40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客服電話</a:t>
            </a:r>
            <a:endParaRPr lang="en-US" altLang="zh-TW" sz="40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en-US" altLang="zh-TW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049-2910960</a:t>
            </a:r>
            <a:r>
              <a:rPr lang="zh-TW" altLang="en-US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 </a:t>
            </a:r>
            <a:r>
              <a:rPr lang="en-US" altLang="zh-TW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#3763</a:t>
            </a:r>
            <a:r>
              <a:rPr lang="zh-TW" altLang="en-US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 或 </a:t>
            </a:r>
            <a:r>
              <a:rPr lang="en-US" altLang="zh-TW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#3760</a:t>
            </a:r>
          </a:p>
          <a:p>
            <a:pPr eaLnBrk="1" hangingPunct="1">
              <a:buNone/>
            </a:pPr>
            <a:br>
              <a:rPr lang="en-US" altLang="zh-TW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客服信箱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en-US" altLang="zh-TW" sz="4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youngcloud@mail.ncnu.edu.tw</a:t>
            </a:r>
            <a:endParaRPr lang="zh-TW" altLang="en-US" sz="4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7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79</a:t>
            </a:fld>
            <a:endParaRPr lang="en-US" altLang="zh-TW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C014B55-890F-4611-A6BE-5FBD0E9E19D9}"/>
              </a:ext>
            </a:extLst>
          </p:cNvPr>
          <p:cNvSpPr txBox="1"/>
          <p:nvPr/>
        </p:nvSpPr>
        <p:spPr>
          <a:xfrm>
            <a:off x="1295400" y="1524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i="0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教育部「青年教育與就業儲蓄帳戶方案」</a:t>
            </a:r>
            <a:endParaRPr lang="zh-TW" alt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83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</a:t>
            </a:fld>
            <a:endParaRPr lang="en-US" altLang="zh-TW" dirty="0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59031" y="30863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F545C101-7FB5-4600-8598-5BCF79D4255A}"/>
              </a:ext>
            </a:extLst>
          </p:cNvPr>
          <p:cNvGrpSpPr/>
          <p:nvPr/>
        </p:nvGrpSpPr>
        <p:grpSpPr>
          <a:xfrm>
            <a:off x="1524000" y="1524000"/>
            <a:ext cx="7498395" cy="5040885"/>
            <a:chOff x="1645605" y="1371600"/>
            <a:chExt cx="7498395" cy="5040885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D94C218E-7341-49DC-B26D-613E3786E514}"/>
                </a:ext>
              </a:extLst>
            </p:cNvPr>
            <p:cNvGrpSpPr/>
            <p:nvPr/>
          </p:nvGrpSpPr>
          <p:grpSpPr>
            <a:xfrm>
              <a:off x="1645605" y="1371600"/>
              <a:ext cx="7498395" cy="5040885"/>
              <a:chOff x="1645605" y="1371600"/>
              <a:chExt cx="7498395" cy="5040885"/>
            </a:xfrm>
          </p:grpSpPr>
          <p:grpSp>
            <p:nvGrpSpPr>
              <p:cNvPr id="13" name="群組 12">
                <a:extLst>
                  <a:ext uri="{FF2B5EF4-FFF2-40B4-BE49-F238E27FC236}">
                    <a16:creationId xmlns:a16="http://schemas.microsoft.com/office/drawing/2014/main" id="{79C65847-02D2-47D7-9A9F-D7A052F4CE8C}"/>
                  </a:ext>
                </a:extLst>
              </p:cNvPr>
              <p:cNvGrpSpPr/>
              <p:nvPr/>
            </p:nvGrpSpPr>
            <p:grpSpPr>
              <a:xfrm>
                <a:off x="1645605" y="1371600"/>
                <a:ext cx="2451815" cy="5040885"/>
                <a:chOff x="1645605" y="1371600"/>
                <a:chExt cx="2451815" cy="5040885"/>
              </a:xfrm>
            </p:grpSpPr>
            <p:pic>
              <p:nvPicPr>
                <p:cNvPr id="30" name="圖片 29">
                  <a:extLst>
                    <a:ext uri="{FF2B5EF4-FFF2-40B4-BE49-F238E27FC236}">
                      <a16:creationId xmlns:a16="http://schemas.microsoft.com/office/drawing/2014/main" id="{4D8C493D-98EA-474E-8224-4F3C85EDA27B}"/>
                    </a:ext>
                  </a:extLst>
                </p:cNvPr>
                <p:cNvPicPr/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-271"/>
                <a:stretch/>
              </p:blipFill>
              <p:spPr>
                <a:xfrm>
                  <a:off x="1645605" y="1371600"/>
                  <a:ext cx="2451815" cy="5040885"/>
                </a:xfrm>
                <a:prstGeom prst="rect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</p:spPr>
            </p:pic>
            <p:sp>
              <p:nvSpPr>
                <p:cNvPr id="24" name="矩形: 圓角 23">
                  <a:extLst>
                    <a:ext uri="{FF2B5EF4-FFF2-40B4-BE49-F238E27FC236}">
                      <a16:creationId xmlns:a16="http://schemas.microsoft.com/office/drawing/2014/main" id="{8B44F2DA-8D0D-4585-8BEC-7E6AB7A54B53}"/>
                    </a:ext>
                  </a:extLst>
                </p:cNvPr>
                <p:cNvSpPr/>
                <p:nvPr/>
              </p:nvSpPr>
              <p:spPr>
                <a:xfrm>
                  <a:off x="2363309" y="6022975"/>
                  <a:ext cx="1045435" cy="377825"/>
                </a:xfrm>
                <a:prstGeom prst="round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5" name="圓角矩形 250">
                  <a:extLst>
                    <a:ext uri="{FF2B5EF4-FFF2-40B4-BE49-F238E27FC236}">
                      <a16:creationId xmlns:a16="http://schemas.microsoft.com/office/drawing/2014/main" id="{316CB3BA-809C-4771-A6B9-45ACA1C31D37}"/>
                    </a:ext>
                  </a:extLst>
                </p:cNvPr>
                <p:cNvSpPr/>
                <p:nvPr/>
              </p:nvSpPr>
              <p:spPr>
                <a:xfrm>
                  <a:off x="1704115" y="2819401"/>
                  <a:ext cx="2334485" cy="1073976"/>
                </a:xfrm>
                <a:prstGeom prst="round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9A2FFEC9-E462-4927-AD5A-8C5A3FF38E60}"/>
                  </a:ext>
                </a:extLst>
              </p:cNvPr>
              <p:cNvGrpSpPr/>
              <p:nvPr/>
            </p:nvGrpSpPr>
            <p:grpSpPr>
              <a:xfrm>
                <a:off x="4572000" y="2065986"/>
                <a:ext cx="4572000" cy="3960283"/>
                <a:chOff x="4572000" y="2065986"/>
                <a:chExt cx="4572000" cy="3960283"/>
              </a:xfrm>
            </p:grpSpPr>
            <p:pic>
              <p:nvPicPr>
                <p:cNvPr id="9" name="圖片 8">
                  <a:extLst>
                    <a:ext uri="{FF2B5EF4-FFF2-40B4-BE49-F238E27FC236}">
                      <a16:creationId xmlns:a16="http://schemas.microsoft.com/office/drawing/2014/main" id="{AB085825-B58A-4AA3-AA9F-EBA4BA79E2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2879" b="6667"/>
                <a:stretch/>
              </p:blipFill>
              <p:spPr>
                <a:xfrm>
                  <a:off x="4572000" y="2065986"/>
                  <a:ext cx="2594096" cy="3960283"/>
                </a:xfrm>
                <a:prstGeom prst="rect">
                  <a:avLst/>
                </a:prstGeom>
              </p:spPr>
            </p:pic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3CB1EB57-975B-4FA0-9303-49F8976C8E1D}"/>
                    </a:ext>
                  </a:extLst>
                </p:cNvPr>
                <p:cNvSpPr/>
                <p:nvPr/>
              </p:nvSpPr>
              <p:spPr bwMode="auto">
                <a:xfrm>
                  <a:off x="6752842" y="2959771"/>
                  <a:ext cx="2391158" cy="3693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/>
                  <a:r>
                    <a:rPr kumimoji="1" lang="zh-TW" altLang="en-US" sz="18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需確認</a:t>
                  </a:r>
                  <a:r>
                    <a:rPr kumimoji="1" lang="en-US" altLang="zh-TW" sz="18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email</a:t>
                  </a:r>
                  <a:r>
                    <a:rPr kumimoji="1" lang="zh-TW" altLang="en-US" sz="18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是否正確</a:t>
                  </a:r>
                </a:p>
              </p:txBody>
            </p:sp>
            <p:cxnSp>
              <p:nvCxnSpPr>
                <p:cNvPr id="28" name="直線接點 27">
                  <a:extLst>
                    <a:ext uri="{FF2B5EF4-FFF2-40B4-BE49-F238E27FC236}">
                      <a16:creationId xmlns:a16="http://schemas.microsoft.com/office/drawing/2014/main" id="{B83CCBCB-10CD-4725-9176-396FF28E6214}"/>
                    </a:ext>
                  </a:extLst>
                </p:cNvPr>
                <p:cNvCxnSpPr>
                  <a:cxnSpLocks/>
                  <a:stCxn id="29" idx="7"/>
                </p:cNvCxnSpPr>
                <p:nvPr/>
              </p:nvCxnSpPr>
              <p:spPr bwMode="auto">
                <a:xfrm flipV="1">
                  <a:off x="6916718" y="3327093"/>
                  <a:ext cx="612916" cy="530836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9" name="橢圓 28">
                  <a:extLst>
                    <a:ext uri="{FF2B5EF4-FFF2-40B4-BE49-F238E27FC236}">
                      <a16:creationId xmlns:a16="http://schemas.microsoft.com/office/drawing/2014/main" id="{9AC54713-CE06-4BD0-9A95-3F8D48989E1E}"/>
                    </a:ext>
                  </a:extLst>
                </p:cNvPr>
                <p:cNvSpPr/>
                <p:nvPr/>
              </p:nvSpPr>
              <p:spPr>
                <a:xfrm>
                  <a:off x="6360513" y="3793941"/>
                  <a:ext cx="651635" cy="436935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5" name="群組 14">
                <a:extLst>
                  <a:ext uri="{FF2B5EF4-FFF2-40B4-BE49-F238E27FC236}">
                    <a16:creationId xmlns:a16="http://schemas.microsoft.com/office/drawing/2014/main" id="{EFE15211-6B31-46CF-A1B4-A9E98D74D056}"/>
                  </a:ext>
                </a:extLst>
              </p:cNvPr>
              <p:cNvGrpSpPr/>
              <p:nvPr/>
            </p:nvGrpSpPr>
            <p:grpSpPr>
              <a:xfrm>
                <a:off x="3408744" y="1570239"/>
                <a:ext cx="4897056" cy="944361"/>
                <a:chOff x="3408744" y="1570239"/>
                <a:chExt cx="4897056" cy="944361"/>
              </a:xfrm>
            </p:grpSpPr>
            <p:cxnSp>
              <p:nvCxnSpPr>
                <p:cNvPr id="4" name="直線接點 3"/>
                <p:cNvCxnSpPr>
                  <a:cxnSpLocks/>
                  <a:endCxn id="5" idx="1"/>
                </p:cNvCxnSpPr>
                <p:nvPr/>
              </p:nvCxnSpPr>
              <p:spPr bwMode="auto">
                <a:xfrm flipV="1">
                  <a:off x="3408744" y="2042420"/>
                  <a:ext cx="799718" cy="339296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" name="矩形 4"/>
                <p:cNvSpPr/>
                <p:nvPr/>
              </p:nvSpPr>
              <p:spPr bwMode="auto">
                <a:xfrm>
                  <a:off x="4208462" y="1570239"/>
                  <a:ext cx="4097338" cy="944361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1" hangingPunct="1"/>
                  <a:r>
                    <a:rPr lang="zh-TW" altLang="zh-TW" dirty="0"/>
                    <a:t>重要資訊、未來儲蓄金發給、</a:t>
                  </a:r>
                  <a:endParaRPr lang="en-US" altLang="zh-TW" dirty="0"/>
                </a:p>
                <a:p>
                  <a:pPr eaLnBrk="1" hangingPunct="1"/>
                  <a:r>
                    <a:rPr lang="zh-TW" altLang="zh-TW" dirty="0"/>
                    <a:t>就學及兵役配套等有關，請正確填寫</a:t>
                  </a:r>
                  <a:endParaRPr lang="en-US" altLang="zh-TW" dirty="0"/>
                </a:p>
                <a:p>
                  <a:pPr eaLnBrk="1" hangingPunct="1"/>
                  <a:r>
                    <a:rPr lang="zh-TW" alt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（請使用私人信箱，勿使用學校信箱）</a:t>
                  </a:r>
                  <a:endParaRPr kumimoji="1" lang="zh-TW" altLang="en-US" sz="18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  <p:sp>
          <p:nvSpPr>
            <p:cNvPr id="31" name="直線圖說文字 1 51">
              <a:extLst>
                <a:ext uri="{FF2B5EF4-FFF2-40B4-BE49-F238E27FC236}">
                  <a16:creationId xmlns:a16="http://schemas.microsoft.com/office/drawing/2014/main" id="{76C1A348-1E31-444F-97F5-72877AA2D73B}"/>
                </a:ext>
              </a:extLst>
            </p:cNvPr>
            <p:cNvSpPr/>
            <p:nvPr/>
          </p:nvSpPr>
          <p:spPr>
            <a:xfrm>
              <a:off x="4341213" y="4285168"/>
              <a:ext cx="4038600" cy="2127317"/>
            </a:xfrm>
            <a:prstGeom prst="borderCallout1">
              <a:avLst>
                <a:gd name="adj1" fmla="val 34760"/>
                <a:gd name="adj2" fmla="val 224"/>
                <a:gd name="adj3" fmla="val 52674"/>
                <a:gd name="adj4" fmla="val -44283"/>
              </a:avLst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46" t="-3806" r="-16215" b="-9722"/>
              </a:stretch>
            </a:blip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kern="100">
                  <a:effectLst/>
                  <a:ea typeface="新細明體" panose="02020500000000000000" pitchFamily="18" charset="-120"/>
                  <a:cs typeface="Times New Roman" panose="02020603050405020304" pitchFamily="18" charset="0"/>
                </a:rPr>
                <a:t> </a:t>
              </a:r>
              <a:endParaRPr lang="zh-TW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504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447FF8-F347-4E66-A545-7F2937F39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09" y="6465888"/>
            <a:ext cx="9220200" cy="381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華康中黑體(P)" panose="020B0500000000000000" pitchFamily="34" charset="-120"/>
              </a:rPr>
              <a:t>系統建置：國立暨南國際大學 教育大數據系統服務中心</a:t>
            </a:r>
          </a:p>
        </p:txBody>
      </p:sp>
      <p:pic>
        <p:nvPicPr>
          <p:cNvPr id="2050" name="Picture 18" descr="bg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90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5300" name="文字方塊 1"/>
          <p:cNvSpPr txBox="1">
            <a:spLocks noChangeArrowheads="1"/>
          </p:cNvSpPr>
          <p:nvPr/>
        </p:nvSpPr>
        <p:spPr bwMode="auto">
          <a:xfrm>
            <a:off x="1373188" y="852488"/>
            <a:ext cx="7886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66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55301" name="矩形 1"/>
          <p:cNvSpPr>
            <a:spLocks noChangeArrowheads="1"/>
          </p:cNvSpPr>
          <p:nvPr/>
        </p:nvSpPr>
        <p:spPr bwMode="auto">
          <a:xfrm>
            <a:off x="1295400" y="2743200"/>
            <a:ext cx="6553200" cy="244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5400" dirty="0">
                <a:solidFill>
                  <a:srgbClr val="008000"/>
                </a:solidFill>
                <a:ea typeface="華康中黑體(P)" pitchFamily="34" charset="-120"/>
              </a:rPr>
              <a:t>報告完畢</a:t>
            </a:r>
            <a:endParaRPr lang="en-US" altLang="zh-TW" sz="5400" dirty="0">
              <a:solidFill>
                <a:srgbClr val="008000"/>
              </a:solidFill>
              <a:ea typeface="華康中黑體(P)" pitchFamily="34" charset="-12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5400" dirty="0">
                <a:solidFill>
                  <a:srgbClr val="008000"/>
                </a:solidFill>
                <a:ea typeface="華康中黑體(P)" pitchFamily="34" charset="-120"/>
              </a:rPr>
              <a:t>敬請指導</a:t>
            </a:r>
            <a:endParaRPr lang="en-US" altLang="zh-TW" sz="5400" dirty="0">
              <a:solidFill>
                <a:srgbClr val="008000"/>
              </a:solidFill>
              <a:ea typeface="華康中黑體(P)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90" y="4546138"/>
            <a:ext cx="1461483" cy="1473662"/>
          </a:xfrm>
          <a:prstGeom prst="rect">
            <a:avLst/>
          </a:prstGeom>
        </p:spPr>
      </p:pic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DDA860EC-B4B6-44AA-83BD-E400E2F8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80</a:t>
            </a:fld>
            <a:endParaRPr lang="en-US" altLang="zh-TW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行動裝置認證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5CE798C-6AC1-4CB1-B0B7-0D139352EABF}"/>
              </a:ext>
            </a:extLst>
          </p:cNvPr>
          <p:cNvGrpSpPr/>
          <p:nvPr/>
        </p:nvGrpSpPr>
        <p:grpSpPr>
          <a:xfrm>
            <a:off x="2438400" y="1371600"/>
            <a:ext cx="5257800" cy="5264316"/>
            <a:chOff x="1600200" y="1395913"/>
            <a:chExt cx="5076000" cy="5082291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9ADFF5F-0CC8-404A-9CBB-AB6663F4F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1395913"/>
              <a:ext cx="5076000" cy="5082291"/>
            </a:xfrm>
            <a:prstGeom prst="rect">
              <a:avLst/>
            </a:prstGeom>
          </p:spPr>
        </p:pic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0B69BE5D-CF38-46B1-A0EE-C3A38DC3CC46}"/>
                </a:ext>
              </a:extLst>
            </p:cNvPr>
            <p:cNvSpPr/>
            <p:nvPr/>
          </p:nvSpPr>
          <p:spPr>
            <a:xfrm>
              <a:off x="2590800" y="4267200"/>
              <a:ext cx="838200" cy="70847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114475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黑體(P)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黑體(P)" pitchFamily="34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33039</TotalTime>
  <Words>5307</Words>
  <Application>Microsoft Office PowerPoint</Application>
  <PresentationFormat>如螢幕大小 (4:3)</PresentationFormat>
  <Paragraphs>497</Paragraphs>
  <Slides>80</Slides>
  <Notes>80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80</vt:i4>
      </vt:variant>
    </vt:vector>
  </HeadingPairs>
  <TitlesOfParts>
    <vt:vector size="87" baseType="lpstr">
      <vt:lpstr>華康中黑體(P)</vt:lpstr>
      <vt:lpstr>微軟正黑體</vt:lpstr>
      <vt:lpstr>新細明體</vt:lpstr>
      <vt:lpstr>Arial</vt:lpstr>
      <vt:lpstr>Times New Roman</vt:lpstr>
      <vt:lpstr>Wingdings</vt:lpstr>
      <vt:lpstr>預設簡報設計</vt:lpstr>
      <vt:lpstr>PowerPoint 簡報</vt:lpstr>
      <vt:lpstr>PowerPoint 簡報</vt:lpstr>
      <vt:lpstr>教育部113年度 「 青年教育與就業儲蓄帳戶方案」App申請系統介面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教育部113年度 「 青年教育與就業儲蓄帳戶方案」 申請系統介面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「青年就業領航計畫」APP操作介面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「青年就業領航計畫」青年操作介面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user;Jia</dc:creator>
  <cp:lastModifiedBy>陳珮郡</cp:lastModifiedBy>
  <cp:revision>1349</cp:revision>
  <cp:lastPrinted>2016-12-21T13:21:57Z</cp:lastPrinted>
  <dcterms:created xsi:type="dcterms:W3CDTF">1601-01-01T00:00:00Z</dcterms:created>
  <dcterms:modified xsi:type="dcterms:W3CDTF">2023-11-24T06:11:23Z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