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256" r:id="rId2"/>
    <p:sldId id="834" r:id="rId3"/>
    <p:sldId id="854" r:id="rId4"/>
    <p:sldId id="1006" r:id="rId5"/>
    <p:sldId id="978" r:id="rId6"/>
    <p:sldId id="931" r:id="rId7"/>
    <p:sldId id="932" r:id="rId8"/>
    <p:sldId id="968" r:id="rId9"/>
    <p:sldId id="933" r:id="rId10"/>
    <p:sldId id="1014" r:id="rId11"/>
    <p:sldId id="970" r:id="rId12"/>
    <p:sldId id="1015" r:id="rId13"/>
    <p:sldId id="943" r:id="rId14"/>
    <p:sldId id="1026" r:id="rId15"/>
    <p:sldId id="930" r:id="rId16"/>
    <p:sldId id="895" r:id="rId17"/>
    <p:sldId id="939" r:id="rId18"/>
    <p:sldId id="1011" r:id="rId19"/>
    <p:sldId id="934" r:id="rId20"/>
    <p:sldId id="935" r:id="rId21"/>
    <p:sldId id="971" r:id="rId22"/>
    <p:sldId id="937" r:id="rId23"/>
    <p:sldId id="972" r:id="rId24"/>
    <p:sldId id="973" r:id="rId25"/>
    <p:sldId id="974" r:id="rId26"/>
    <p:sldId id="938" r:id="rId27"/>
    <p:sldId id="873" r:id="rId28"/>
    <p:sldId id="811" r:id="rId29"/>
    <p:sldId id="1012" r:id="rId30"/>
    <p:sldId id="875" r:id="rId31"/>
    <p:sldId id="946" r:id="rId32"/>
    <p:sldId id="877" r:id="rId33"/>
    <p:sldId id="879" r:id="rId34"/>
    <p:sldId id="1016" r:id="rId35"/>
    <p:sldId id="975" r:id="rId36"/>
    <p:sldId id="976" r:id="rId37"/>
    <p:sldId id="949" r:id="rId38"/>
    <p:sldId id="950" r:id="rId39"/>
    <p:sldId id="881" r:id="rId40"/>
    <p:sldId id="924" r:id="rId41"/>
    <p:sldId id="882" r:id="rId42"/>
    <p:sldId id="883" r:id="rId43"/>
    <p:sldId id="953" r:id="rId44"/>
    <p:sldId id="954" r:id="rId45"/>
    <p:sldId id="955" r:id="rId46"/>
    <p:sldId id="956" r:id="rId47"/>
    <p:sldId id="957" r:id="rId48"/>
    <p:sldId id="885" r:id="rId49"/>
    <p:sldId id="958" r:id="rId50"/>
    <p:sldId id="888" r:id="rId51"/>
    <p:sldId id="889" r:id="rId52"/>
    <p:sldId id="890" r:id="rId53"/>
    <p:sldId id="959" r:id="rId54"/>
    <p:sldId id="901" r:id="rId55"/>
    <p:sldId id="1019" r:id="rId56"/>
    <p:sldId id="902" r:id="rId57"/>
    <p:sldId id="903" r:id="rId58"/>
    <p:sldId id="1022" r:id="rId59"/>
    <p:sldId id="1023" r:id="rId60"/>
    <p:sldId id="1028" r:id="rId61"/>
    <p:sldId id="1029" r:id="rId62"/>
    <p:sldId id="912" r:id="rId63"/>
    <p:sldId id="911" r:id="rId64"/>
    <p:sldId id="913" r:id="rId65"/>
    <p:sldId id="914" r:id="rId66"/>
    <p:sldId id="915" r:id="rId67"/>
    <p:sldId id="916" r:id="rId68"/>
    <p:sldId id="917" r:id="rId69"/>
    <p:sldId id="918" r:id="rId70"/>
    <p:sldId id="919" r:id="rId71"/>
    <p:sldId id="920" r:id="rId72"/>
    <p:sldId id="853" r:id="rId73"/>
    <p:sldId id="967" r:id="rId74"/>
    <p:sldId id="864" r:id="rId75"/>
    <p:sldId id="865" r:id="rId76"/>
    <p:sldId id="866" r:id="rId77"/>
    <p:sldId id="867" r:id="rId78"/>
    <p:sldId id="869" r:id="rId79"/>
    <p:sldId id="870" r:id="rId80"/>
    <p:sldId id="872" r:id="rId81"/>
    <p:sldId id="871" r:id="rId82"/>
    <p:sldId id="979" r:id="rId83"/>
    <p:sldId id="985" r:id="rId84"/>
    <p:sldId id="986" r:id="rId85"/>
    <p:sldId id="987" r:id="rId86"/>
    <p:sldId id="988" r:id="rId87"/>
    <p:sldId id="989" r:id="rId88"/>
    <p:sldId id="990" r:id="rId89"/>
    <p:sldId id="991" r:id="rId90"/>
    <p:sldId id="992" r:id="rId91"/>
    <p:sldId id="994" r:id="rId92"/>
    <p:sldId id="999" r:id="rId93"/>
    <p:sldId id="1002" r:id="rId94"/>
    <p:sldId id="1003" r:id="rId95"/>
    <p:sldId id="1009" r:id="rId96"/>
    <p:sldId id="531" r:id="rId97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>
          <p15:clr>
            <a:srgbClr val="A4A3A4"/>
          </p15:clr>
        </p15:guide>
        <p15:guide id="2" pos="9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787D"/>
    <a:srgbClr val="B07BDC"/>
    <a:srgbClr val="282828"/>
    <a:srgbClr val="000000"/>
    <a:srgbClr val="505050"/>
    <a:srgbClr val="EFEFF4"/>
    <a:srgbClr val="FFA238"/>
    <a:srgbClr val="00FE00"/>
    <a:srgbClr val="00C2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1" autoAdjust="0"/>
    <p:restoredTop sz="95524" autoAdjust="0"/>
  </p:normalViewPr>
  <p:slideViewPr>
    <p:cSldViewPr>
      <p:cViewPr varScale="1">
        <p:scale>
          <a:sx n="103" d="100"/>
          <a:sy n="103" d="100"/>
        </p:scale>
        <p:origin x="498" y="78"/>
      </p:cViewPr>
      <p:guideLst>
        <p:guide orient="horz" pos="1248"/>
        <p:guide pos="912"/>
      </p:guideLst>
    </p:cSldViewPr>
  </p:slideViewPr>
  <p:outlineViewPr>
    <p:cViewPr>
      <p:scale>
        <a:sx n="33" d="100"/>
        <a:sy n="33" d="100"/>
      </p:scale>
      <p:origin x="0" y="-2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90"/>
      </p:cViewPr>
      <p:guideLst>
        <p:guide orient="horz" pos="3126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新細明體" panose="02020500000000000000" pitchFamily="18" charset="-120"/>
              </a:defRPr>
            </a:lvl1pPr>
          </a:lstStyle>
          <a:p>
            <a:fld id="{C31846AB-9B41-4FE0-A6CD-DECD0F46512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53781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dirty="0"/>
              <a:t>按一下以編輯母片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新細明體" panose="02020500000000000000" pitchFamily="18" charset="-120"/>
              </a:defRPr>
            </a:lvl1pPr>
          </a:lstStyle>
          <a:p>
            <a:fld id="{5107CE89-26BB-4E3E-8ABF-B4AEB95FE89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38105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457200" indent="-230400" algn="l" rtl="0" eaLnBrk="0" fontAlgn="base" hangingPunct="0">
      <a:spcBef>
        <a:spcPts val="0"/>
      </a:spcBef>
      <a:spcAft>
        <a:spcPct val="0"/>
      </a:spcAft>
      <a:defRPr kumimoji="1"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indent="-230400" algn="l" rtl="0" eaLnBrk="0" fontAlgn="base" hangingPunct="0">
      <a:spcBef>
        <a:spcPts val="0"/>
      </a:spcBef>
      <a:spcAft>
        <a:spcPct val="0"/>
      </a:spcAft>
      <a:defRPr kumimoji="1"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457200" indent="-230400" algn="l" rtl="0" eaLnBrk="0" fontAlgn="base" hangingPunct="0">
      <a:spcBef>
        <a:spcPts val="0"/>
      </a:spcBef>
      <a:spcAft>
        <a:spcPct val="0"/>
      </a:spcAft>
      <a:defRPr kumimoji="1"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457200" indent="-230400" algn="l" rtl="0" eaLnBrk="0" fontAlgn="base" hangingPunct="0">
      <a:spcBef>
        <a:spcPts val="0"/>
      </a:spcBef>
      <a:spcAft>
        <a:spcPct val="0"/>
      </a:spcAft>
      <a:defRPr kumimoji="1"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457200" indent="-230400" algn="l" rtl="0" eaLnBrk="0" fontAlgn="base" hangingPunct="0">
      <a:spcBef>
        <a:spcPts val="0"/>
      </a:spcBef>
      <a:spcAft>
        <a:spcPct val="0"/>
      </a:spcAft>
      <a:defRPr kumimoji="1"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 eaLnBrk="1" hangingPunct="1"/>
            <a:endParaRPr lang="zh-TW" altLang="zh-TW" sz="12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86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5905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304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20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200"/>
              </a:spcAft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6647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9975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4045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6300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17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9215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29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664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00" tIns="45750" rIns="91500" bIns="45750" anchor="b"/>
          <a:lstStyle>
            <a:lvl1pPr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1pPr>
            <a:lvl2pPr marL="742950" indent="-28575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2pPr>
            <a:lvl3pPr marL="1143000" indent="-22860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3pPr>
            <a:lvl4pPr marL="1600200" indent="-22860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4pPr>
            <a:lvl5pPr marL="2057400" indent="-22860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9pPr>
          </a:lstStyle>
          <a:p>
            <a:pPr algn="r" eaLnBrk="1" hangingPunct="1"/>
            <a:fld id="{6D0F8316-D1AB-4652-9839-E33D942B37D8}" type="slidenum">
              <a:rPr lang="en-US" altLang="zh-TW" sz="1200">
                <a:ea typeface="新細明體" panose="02020500000000000000" pitchFamily="18" charset="-120"/>
              </a:rPr>
              <a:pPr algn="r" eaLnBrk="1" hangingPunct="1"/>
              <a:t>2</a:t>
            </a:fld>
            <a:endParaRPr lang="en-US" altLang="zh-TW" sz="1200">
              <a:ea typeface="新細明體" panose="02020500000000000000" pitchFamily="18" charset="-12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2687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8050"/>
            <a:ext cx="5438775" cy="44656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500" tIns="45750" rIns="91500" bIns="45750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47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8888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657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8881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9464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7577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7107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8307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5112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4902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401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1154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200"/>
              </a:spcAft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528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0456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2663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26499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51980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79695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68820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57621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13301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3126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49666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04633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39589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30701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602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775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14280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70834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155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25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41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52707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60246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83692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74408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10325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0705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200"/>
              </a:spcAft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2619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548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956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67509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601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42921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72951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99404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664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31625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00981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66296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4669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90185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193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2367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005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91239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10923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97357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34952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929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09017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32845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425477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02628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308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876776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391368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05505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67709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61895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89901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2581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264215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913196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99999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0720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27898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308888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163495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456479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18601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0291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1960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42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0525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17156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661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987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452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350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 userDrawn="1"/>
        </p:nvSpPr>
        <p:spPr>
          <a:xfrm>
            <a:off x="1295400" y="22860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i="0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教育部「青年教育與就業儲蓄帳戶方案」</a:t>
            </a:r>
            <a:endParaRPr lang="zh-TW" altLang="en-US" sz="2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793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276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TW"/>
              <a:t>2023/10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>
                <a:ea typeface="新細明體" panose="02020500000000000000" pitchFamily="18" charset="-120"/>
              </a:defRPr>
            </a:lvl1pPr>
          </a:lstStyle>
          <a:p>
            <a:fld id="{61B7FF32-C0B6-41A2-9B1F-1446A9DB3B76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1031" name="Picture 17" descr="bg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20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/>
          <p:cNvSpPr>
            <a:spLocks noChangeArrowheads="1"/>
          </p:cNvSpPr>
          <p:nvPr userDrawn="1"/>
        </p:nvSpPr>
        <p:spPr bwMode="auto">
          <a:xfrm>
            <a:off x="-17463" y="6424613"/>
            <a:ext cx="9220201" cy="47624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華康中黑體(P)" panose="020B0500000000000000" pitchFamily="34" charset="-120"/>
              </a:rPr>
              <a:t>系統建置：國立暨南國際大學 教育大數據系統服務中心</a:t>
            </a:r>
          </a:p>
        </p:txBody>
      </p:sp>
      <p:pic>
        <p:nvPicPr>
          <p:cNvPr id="1034" name="Picture 13" descr="ROC Ministry of Education Seal.sv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31775"/>
            <a:ext cx="7254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095" r:id="rId7"/>
    <p:sldLayoutId id="2147484102" r:id="rId8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t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tm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mp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tm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g"/><Relationship Id="rId4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1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6.wmf"/><Relationship Id="rId4" Type="http://schemas.openxmlformats.org/officeDocument/2006/relationships/oleObject" Target="../embeddings/oleObject2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7.wmf"/><Relationship Id="rId4" Type="http://schemas.openxmlformats.org/officeDocument/2006/relationships/oleObject" Target="../embeddings/oleObject3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8.wmf"/><Relationship Id="rId4" Type="http://schemas.openxmlformats.org/officeDocument/2006/relationships/oleObject" Target="../embeddings/oleObject4.bin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10069" y="32545"/>
            <a:ext cx="90380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endParaRPr lang="zh-TW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9220" name="矩形 1"/>
          <p:cNvSpPr>
            <a:spLocks noChangeArrowheads="1"/>
          </p:cNvSpPr>
          <p:nvPr/>
        </p:nvSpPr>
        <p:spPr bwMode="auto">
          <a:xfrm>
            <a:off x="669393" y="1905000"/>
            <a:ext cx="8364538" cy="320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zh-TW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教育部</a:t>
            </a:r>
            <a:r>
              <a:rPr lang="en-US" altLang="zh-TW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113</a:t>
            </a:r>
            <a:r>
              <a:rPr lang="zh-TW" altLang="en-US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年度</a:t>
            </a:r>
            <a:endParaRPr lang="en-US" altLang="zh-TW" sz="44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r>
              <a:rPr lang="zh-TW" altLang="zh-TW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「青年教育與就業儲蓄帳戶方案」</a:t>
            </a:r>
            <a:endParaRPr lang="en-US" altLang="zh-TW" sz="44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endParaRPr lang="en-US" altLang="zh-TW" sz="44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r>
              <a:rPr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填報系統介紹</a:t>
            </a:r>
          </a:p>
        </p:txBody>
      </p:sp>
      <p:sp>
        <p:nvSpPr>
          <p:cNvPr id="9222" name="文字方塊 1"/>
          <p:cNvSpPr txBox="1">
            <a:spLocks noChangeArrowheads="1"/>
          </p:cNvSpPr>
          <p:nvPr/>
        </p:nvSpPr>
        <p:spPr bwMode="auto">
          <a:xfrm>
            <a:off x="533400" y="5486400"/>
            <a:ext cx="7162800" cy="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52538" indent="-1252538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72000" indent="0">
              <a:lnSpc>
                <a:spcPts val="3400"/>
              </a:lnSpc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33787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「青年教育與就業儲蓄帳戶方案」填報系統小組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032D-139A-4ABA-95FE-349540C8F068}" type="slidenum">
              <a:rPr lang="en-US" altLang="zh-TW" smtClean="0"/>
              <a:pPr/>
              <a:t>1</a:t>
            </a:fld>
            <a:endParaRPr lang="en-US" altLang="zh-TW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4A20B9F-AB2D-4CFA-A524-66A01077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2023/10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10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創建帳號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0C2F55C-50AA-4F90-85A6-C4DF584F7AD0}"/>
              </a:ext>
            </a:extLst>
          </p:cNvPr>
          <p:cNvGrpSpPr/>
          <p:nvPr/>
        </p:nvGrpSpPr>
        <p:grpSpPr>
          <a:xfrm>
            <a:off x="5943600" y="1407004"/>
            <a:ext cx="2484494" cy="4959350"/>
            <a:chOff x="5943600" y="1407004"/>
            <a:chExt cx="2484494" cy="4959350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249BE787-7282-4C8E-9C9E-080BEB0F331F}"/>
                </a:ext>
              </a:extLst>
            </p:cNvPr>
            <p:cNvGrpSpPr/>
            <p:nvPr/>
          </p:nvGrpSpPr>
          <p:grpSpPr>
            <a:xfrm>
              <a:off x="5943600" y="1407004"/>
              <a:ext cx="2484494" cy="4959350"/>
              <a:chOff x="12230" y="201673"/>
              <a:chExt cx="3535680" cy="6787537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6A2AAE9-14DE-4A7F-B085-2DE33A5D09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62" b="1"/>
              <a:stretch/>
            </p:blipFill>
            <p:spPr bwMode="auto">
              <a:xfrm>
                <a:off x="12230" y="201673"/>
                <a:ext cx="3535680" cy="678753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0B69BE5D-CF38-46B1-A0EE-C3A38DC3CC46}"/>
                  </a:ext>
                </a:extLst>
              </p:cNvPr>
              <p:cNvSpPr/>
              <p:nvPr/>
            </p:nvSpPr>
            <p:spPr>
              <a:xfrm>
                <a:off x="825532" y="5527840"/>
                <a:ext cx="1951922" cy="41716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B79937B0-4F32-4ECD-A62D-B87E887EFCB3}"/>
                </a:ext>
              </a:extLst>
            </p:cNvPr>
            <p:cNvSpPr txBox="1"/>
            <p:nvPr/>
          </p:nvSpPr>
          <p:spPr>
            <a:xfrm>
              <a:off x="6019800" y="1420200"/>
              <a:ext cx="2362203" cy="180000"/>
            </a:xfrm>
            <a:prstGeom prst="rect">
              <a:avLst/>
            </a:prstGeom>
            <a:solidFill>
              <a:srgbClr val="FFA238"/>
            </a:solidFill>
            <a:ln>
              <a:noFill/>
            </a:ln>
          </p:spPr>
          <p:txBody>
            <a:bodyPr wrap="square" lIns="0" tIns="36000" rIns="0" bIns="0" rtlCol="0" anchor="ctr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9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sz="9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9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D33369DF-F9AB-4B3C-A575-8AC4FE6B622F}"/>
              </a:ext>
            </a:extLst>
          </p:cNvPr>
          <p:cNvSpPr/>
          <p:nvPr/>
        </p:nvSpPr>
        <p:spPr bwMode="auto">
          <a:xfrm>
            <a:off x="457200" y="1905000"/>
            <a:ext cx="5181600" cy="39624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zh-TW" altLang="zh-TW" sz="1400" dirty="0"/>
              <a:t>依據最新資訊安全規範：</a:t>
            </a:r>
          </a:p>
          <a:p>
            <a:pPr marL="531813" lvl="0" indent="-173038">
              <a:buFont typeface="Arial" panose="020B0604020202020204" pitchFamily="34" charset="0"/>
              <a:buChar char="•"/>
            </a:pPr>
            <a:r>
              <a:rPr lang="zh-TW" altLang="zh-TW" sz="1400" dirty="0"/>
              <a:t>帳號和密碼不可使用【身分證字號】。</a:t>
            </a:r>
          </a:p>
          <a:p>
            <a:pPr marL="531813" lvl="0" indent="-173038">
              <a:buFont typeface="Arial" panose="020B0604020202020204" pitchFamily="34" charset="0"/>
              <a:buChar char="•"/>
            </a:pPr>
            <a:r>
              <a:rPr lang="zh-TW" altLang="zh-TW" sz="1400" dirty="0"/>
              <a:t>帳號和密碼不可相同。</a:t>
            </a:r>
          </a:p>
          <a:p>
            <a:pPr marL="531813" lvl="0" indent="-173038">
              <a:buFont typeface="Arial" panose="020B0604020202020204" pitchFamily="34" charset="0"/>
              <a:buChar char="•"/>
            </a:pPr>
            <a:r>
              <a:rPr lang="zh-TW" altLang="zh-TW" sz="1400" dirty="0"/>
              <a:t>帳號和密碼請不要使用鍵盤順序鍵。例如：</a:t>
            </a:r>
            <a:r>
              <a:rPr lang="en-US" altLang="zh-TW" sz="1400" dirty="0" err="1"/>
              <a:t>qwe</a:t>
            </a:r>
            <a:r>
              <a:rPr lang="zh-TW" altLang="zh-TW" sz="1400" dirty="0"/>
              <a:t>、</a:t>
            </a:r>
            <a:r>
              <a:rPr lang="en-US" altLang="zh-TW" sz="1400" dirty="0"/>
              <a:t>123</a:t>
            </a:r>
            <a:r>
              <a:rPr lang="zh-TW" altLang="zh-TW" sz="1400" dirty="0"/>
              <a:t>。</a:t>
            </a:r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zh-TW" altLang="zh-TW" sz="1400" dirty="0"/>
              <a:t>注意：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帳號長度，至少</a:t>
            </a:r>
            <a:r>
              <a:rPr lang="en-US" altLang="zh-TW" sz="1400" dirty="0"/>
              <a:t>6</a:t>
            </a:r>
            <a:r>
              <a:rPr lang="zh-TW" altLang="zh-TW" sz="1400" dirty="0"/>
              <a:t>碼以上，最多</a:t>
            </a:r>
            <a:r>
              <a:rPr lang="en-US" altLang="zh-TW" sz="1400" dirty="0"/>
              <a:t>20</a:t>
            </a:r>
            <a:r>
              <a:rPr lang="zh-TW" altLang="zh-TW" sz="1400" dirty="0"/>
              <a:t>碼。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密碼長度，至少</a:t>
            </a:r>
            <a:r>
              <a:rPr lang="en-US" altLang="zh-TW" sz="1400" dirty="0"/>
              <a:t>8</a:t>
            </a:r>
            <a:r>
              <a:rPr lang="zh-TW" altLang="zh-TW" sz="1400" dirty="0"/>
              <a:t>碼以上，最多</a:t>
            </a:r>
            <a:r>
              <a:rPr lang="en-US" altLang="zh-TW" sz="1400" dirty="0"/>
              <a:t>30</a:t>
            </a:r>
            <a:r>
              <a:rPr lang="zh-TW" altLang="zh-TW" sz="1400" dirty="0"/>
              <a:t>碼。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帳號至少包含英文及</a:t>
            </a:r>
            <a:r>
              <a:rPr lang="en-US" altLang="zh-TW" sz="1400" dirty="0"/>
              <a:t>0~9</a:t>
            </a:r>
            <a:r>
              <a:rPr lang="zh-TW" altLang="zh-TW" sz="1400" dirty="0"/>
              <a:t>的數字。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帳號不能含有以下特殊字元 </a:t>
            </a:r>
            <a:r>
              <a:rPr lang="en-US" altLang="zh-TW" sz="1400" dirty="0"/>
              <a:t>'-(){}[]:;&lt;&gt;?,.|/"&amp;=_+\</a:t>
            </a:r>
            <a:endParaRPr lang="zh-TW" altLang="zh-TW" sz="1400" dirty="0"/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密碼請包含英文大寫、小寫、數字、特殊符號，其中</a:t>
            </a:r>
            <a:r>
              <a:rPr lang="en-US" altLang="zh-TW" sz="1400" dirty="0"/>
              <a:t>3</a:t>
            </a:r>
            <a:r>
              <a:rPr lang="zh-TW" altLang="zh-TW" sz="1400" dirty="0"/>
              <a:t>種字元。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請不要輸入中文。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請不要輸入全形。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請不要包含空白格。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請不要包含</a:t>
            </a:r>
            <a:r>
              <a:rPr lang="en-US" altLang="zh-TW" sz="1400" dirty="0"/>
              <a:t>4</a:t>
            </a:r>
            <a:r>
              <a:rPr lang="zh-TW" altLang="zh-TW" sz="1400" dirty="0"/>
              <a:t>個及以上連續的相同字 例如：</a:t>
            </a:r>
            <a:r>
              <a:rPr lang="en-US" altLang="zh-TW" sz="1400" dirty="0"/>
              <a:t>1111</a:t>
            </a:r>
            <a:r>
              <a:rPr lang="zh-TW" altLang="zh-TW" sz="1400" dirty="0"/>
              <a:t>、</a:t>
            </a:r>
            <a:r>
              <a:rPr lang="en-US" altLang="zh-TW" sz="1400" dirty="0" err="1"/>
              <a:t>aaaa</a:t>
            </a:r>
            <a:r>
              <a:rPr lang="zh-TW" altLang="zh-TW" sz="1400" dirty="0"/>
              <a:t>、</a:t>
            </a:r>
            <a:r>
              <a:rPr lang="en-US" altLang="zh-TW" sz="1400" dirty="0"/>
              <a:t>GGGG</a:t>
            </a:r>
            <a:r>
              <a:rPr lang="zh-TW" altLang="zh-TW" sz="1400" dirty="0"/>
              <a:t>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密碼不能包含有帳號的字元。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新密碼不能和前</a:t>
            </a:r>
            <a:r>
              <a:rPr lang="en-US" altLang="zh-TW" sz="1400" dirty="0"/>
              <a:t>3</a:t>
            </a:r>
            <a:r>
              <a:rPr lang="zh-TW" altLang="zh-TW" sz="1400" dirty="0"/>
              <a:t>次舊密碼相同。</a:t>
            </a:r>
            <a:endParaRPr lang="zh-TW" altLang="zh-TW" sz="1400" dirty="0">
              <a:effectLst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2E87EE5-F83C-4019-A38D-6F1C2CB54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46270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11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5240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209800" y="682625"/>
            <a:ext cx="5065713" cy="612773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認證完成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275513" y="682623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2F40881-0E87-4E79-95E3-35B395E01C4E}"/>
              </a:ext>
            </a:extLst>
          </p:cNvPr>
          <p:cNvGrpSpPr/>
          <p:nvPr/>
        </p:nvGrpSpPr>
        <p:grpSpPr>
          <a:xfrm>
            <a:off x="3429001" y="1329690"/>
            <a:ext cx="2438400" cy="5112394"/>
            <a:chOff x="5181599" y="1573617"/>
            <a:chExt cx="2229677" cy="4674783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9F6AB1A4-3966-439A-B084-17528B1ED6FA}"/>
                </a:ext>
              </a:extLst>
            </p:cNvPr>
            <p:cNvGrpSpPr/>
            <p:nvPr/>
          </p:nvGrpSpPr>
          <p:grpSpPr>
            <a:xfrm>
              <a:off x="5181599" y="1573617"/>
              <a:ext cx="2229677" cy="4674783"/>
              <a:chOff x="5181599" y="1573617"/>
              <a:chExt cx="2229677" cy="4674783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1599" y="1573617"/>
                <a:ext cx="2229677" cy="4674783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8CCCB75-8541-4537-B854-5EBB1F25ADB6}"/>
                  </a:ext>
                </a:extLst>
              </p:cNvPr>
              <p:cNvSpPr txBox="1"/>
              <p:nvPr/>
            </p:nvSpPr>
            <p:spPr>
              <a:xfrm>
                <a:off x="5379431" y="1850068"/>
                <a:ext cx="1966235" cy="115390"/>
              </a:xfrm>
              <a:prstGeom prst="rect">
                <a:avLst/>
              </a:prstGeom>
              <a:solidFill>
                <a:srgbClr val="996500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zh-TW" altLang="en-US" sz="800" b="0" dirty="0">
                    <a:solidFill>
                      <a:srgbClr val="998C7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教育部</a:t>
                </a:r>
                <a:r>
                  <a:rPr lang="en-US" altLang="zh-TW" sz="800" b="0" dirty="0">
                    <a:solidFill>
                      <a:srgbClr val="998C7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113</a:t>
                </a:r>
                <a:r>
                  <a:rPr lang="zh-TW" altLang="en-US" sz="800" b="0" dirty="0">
                    <a:solidFill>
                      <a:srgbClr val="998C7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年度青年教育與就業儲蓄帳戶方案</a:t>
                </a:r>
              </a:p>
            </p:txBody>
          </p:sp>
        </p:grp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6FA2BFA-A2DE-4D40-A089-CE3DBC3056F2}"/>
                </a:ext>
              </a:extLst>
            </p:cNvPr>
            <p:cNvSpPr txBox="1"/>
            <p:nvPr/>
          </p:nvSpPr>
          <p:spPr>
            <a:xfrm>
              <a:off x="5379431" y="5029199"/>
              <a:ext cx="1892490" cy="460859"/>
            </a:xfrm>
            <a:prstGeom prst="rect">
              <a:avLst/>
            </a:prstGeom>
            <a:solidFill>
              <a:srgbClr val="8F8F92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zh-TW" altLang="en-US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非學校型實驗教育（非與學校合作）</a:t>
              </a:r>
              <a:r>
                <a:rPr lang="en-US" altLang="zh-TW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</a:t>
              </a:r>
              <a:endParaRPr lang="en-US" altLang="zh-TW" sz="800" dirty="0">
                <a:solidFill>
                  <a:srgbClr val="13131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800"/>
                </a:lnSpc>
              </a:pPr>
              <a:r>
                <a:rPr lang="zh-TW" altLang="en-US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生帳密申請表（請按這裡下載）填完後</a:t>
              </a:r>
              <a:r>
                <a:rPr lang="en-US" altLang="zh-TW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</a:t>
              </a:r>
              <a:endParaRPr lang="en-US" altLang="zh-TW" sz="800" dirty="0">
                <a:solidFill>
                  <a:srgbClr val="13131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800"/>
                </a:lnSpc>
              </a:pPr>
              <a:r>
                <a:rPr lang="zh-TW" altLang="en-US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寄到</a:t>
              </a:r>
              <a:r>
                <a:rPr lang="en-US" altLang="zh-TW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youngcloud@mail.ncnu.edu.tw </a:t>
              </a:r>
              <a:r>
                <a:rPr lang="zh-TW" altLang="en-US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信箱</a:t>
              </a:r>
              <a:r>
                <a:rPr lang="en-US" altLang="zh-TW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本中心會盡速協助開通帳號</a:t>
              </a:r>
              <a:r>
                <a:rPr lang="en-US" altLang="zh-TW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lang="zh-TW" altLang="en-US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謝謝</a:t>
              </a:r>
              <a:r>
                <a:rPr lang="en-US" altLang="zh-TW" sz="8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lang="zh-TW" altLang="en-US" sz="800" dirty="0">
                <a:solidFill>
                  <a:srgbClr val="13131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AABB27C-D48C-430A-B697-75F6A6E0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2563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438400" y="682625"/>
            <a:ext cx="4670425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登入流程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353ACB4-E921-4920-93F8-CB6FB4E84916}"/>
              </a:ext>
            </a:extLst>
          </p:cNvPr>
          <p:cNvGrpSpPr/>
          <p:nvPr/>
        </p:nvGrpSpPr>
        <p:grpSpPr>
          <a:xfrm>
            <a:off x="1834389" y="1431033"/>
            <a:ext cx="5073570" cy="4744342"/>
            <a:chOff x="1834389" y="1431033"/>
            <a:chExt cx="5073570" cy="4744342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E2FD4471-8C43-4701-B3E0-11EBD1365917}"/>
                </a:ext>
              </a:extLst>
            </p:cNvPr>
            <p:cNvGrpSpPr/>
            <p:nvPr/>
          </p:nvGrpSpPr>
          <p:grpSpPr>
            <a:xfrm>
              <a:off x="1834389" y="1431033"/>
              <a:ext cx="5073570" cy="4744342"/>
              <a:chOff x="1834389" y="1431033"/>
              <a:chExt cx="5073570" cy="4744342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E1582475-60CD-4EB0-8A5B-7C2AD817BA3D}"/>
                  </a:ext>
                </a:extLst>
              </p:cNvPr>
              <p:cNvSpPr/>
              <p:nvPr/>
            </p:nvSpPr>
            <p:spPr bwMode="auto">
              <a:xfrm>
                <a:off x="3657600" y="2117377"/>
                <a:ext cx="1166948" cy="3810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dirty="0">
                    <a:latin typeface="Arial" charset="0"/>
                  </a:rPr>
                  <a:t>新建帳號</a:t>
                </a: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4CABAFA-F2A8-466B-BCD0-719296808113}"/>
                  </a:ext>
                </a:extLst>
              </p:cNvPr>
              <p:cNvSpPr/>
              <p:nvPr/>
            </p:nvSpPr>
            <p:spPr bwMode="auto">
              <a:xfrm>
                <a:off x="2165857" y="3109066"/>
                <a:ext cx="1578692" cy="3810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一般帳號登入</a:t>
                </a: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529EDB8-B5B4-4746-A74C-3F6504448464}"/>
                  </a:ext>
                </a:extLst>
              </p:cNvPr>
              <p:cNvSpPr/>
              <p:nvPr/>
            </p:nvSpPr>
            <p:spPr bwMode="auto">
              <a:xfrm>
                <a:off x="4522468" y="3124200"/>
                <a:ext cx="2153193" cy="381000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教育雲端帳號登入</a:t>
                </a: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0E10664-A1BA-425B-B1CD-13AFFF0D232B}"/>
                  </a:ext>
                </a:extLst>
              </p:cNvPr>
              <p:cNvSpPr/>
              <p:nvPr/>
            </p:nvSpPr>
            <p:spPr bwMode="auto">
              <a:xfrm>
                <a:off x="4290171" y="4419600"/>
                <a:ext cx="2617788" cy="3810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再次使用一般帳號登入</a:t>
                </a:r>
                <a:endParaRPr kumimoji="1" lang="en-US" altLang="zh-TW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4730ADB0-EA26-4C0E-8617-3EF6A72AC4FA}"/>
                  </a:ext>
                </a:extLst>
              </p:cNvPr>
              <p:cNvSpPr/>
              <p:nvPr/>
            </p:nvSpPr>
            <p:spPr bwMode="auto">
              <a:xfrm>
                <a:off x="3779519" y="5486400"/>
                <a:ext cx="1166948" cy="68897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登入系統開始申請</a:t>
                </a:r>
              </a:p>
            </p:txBody>
          </p:sp>
          <p:cxnSp>
            <p:nvCxnSpPr>
              <p:cNvPr id="14" name="接點: 肘形 13">
                <a:extLst>
                  <a:ext uri="{FF2B5EF4-FFF2-40B4-BE49-F238E27FC236}">
                    <a16:creationId xmlns:a16="http://schemas.microsoft.com/office/drawing/2014/main" id="{0B460C4C-46D5-416F-8413-B3D918DC7D25}"/>
                  </a:ext>
                </a:extLst>
              </p:cNvPr>
              <p:cNvCxnSpPr>
                <a:cxnSpLocks/>
                <a:stCxn id="8" idx="2"/>
                <a:endCxn id="13" idx="1"/>
              </p:cNvCxnSpPr>
              <p:nvPr/>
            </p:nvCxnSpPr>
            <p:spPr bwMode="auto">
              <a:xfrm rot="16200000" flipH="1">
                <a:off x="2196950" y="4248319"/>
                <a:ext cx="2340822" cy="824316"/>
              </a:xfrm>
              <a:prstGeom prst="bentConnector2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接點: 肘形 15">
                <a:extLst>
                  <a:ext uri="{FF2B5EF4-FFF2-40B4-BE49-F238E27FC236}">
                    <a16:creationId xmlns:a16="http://schemas.microsoft.com/office/drawing/2014/main" id="{426A9A71-87D7-449F-82BC-E6F97166C695}"/>
                  </a:ext>
                </a:extLst>
              </p:cNvPr>
              <p:cNvCxnSpPr>
                <a:cxnSpLocks/>
                <a:stCxn id="10" idx="2"/>
                <a:endCxn id="13" idx="3"/>
              </p:cNvCxnSpPr>
              <p:nvPr/>
            </p:nvCxnSpPr>
            <p:spPr bwMode="auto">
              <a:xfrm rot="5400000">
                <a:off x="4757622" y="4989445"/>
                <a:ext cx="1030288" cy="652598"/>
              </a:xfrm>
              <a:prstGeom prst="bentConnector2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0" name="接點: 肘形 69">
                <a:extLst>
                  <a:ext uri="{FF2B5EF4-FFF2-40B4-BE49-F238E27FC236}">
                    <a16:creationId xmlns:a16="http://schemas.microsoft.com/office/drawing/2014/main" id="{901AED05-E7C7-4E44-9F0C-C9C035F58EC6}"/>
                  </a:ext>
                </a:extLst>
              </p:cNvPr>
              <p:cNvCxnSpPr>
                <a:cxnSpLocks/>
                <a:stCxn id="2" idx="2"/>
                <a:endCxn id="8" idx="0"/>
              </p:cNvCxnSpPr>
              <p:nvPr/>
            </p:nvCxnSpPr>
            <p:spPr bwMode="auto">
              <a:xfrm rot="5400000">
                <a:off x="3292795" y="2160786"/>
                <a:ext cx="610689" cy="1285871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3" name="接點: 肘形 72">
                <a:extLst>
                  <a:ext uri="{FF2B5EF4-FFF2-40B4-BE49-F238E27FC236}">
                    <a16:creationId xmlns:a16="http://schemas.microsoft.com/office/drawing/2014/main" id="{0F942B79-31E1-446D-A9EA-8C9AB7540900}"/>
                  </a:ext>
                </a:extLst>
              </p:cNvPr>
              <p:cNvCxnSpPr>
                <a:cxnSpLocks/>
                <a:stCxn id="2" idx="2"/>
                <a:endCxn id="9" idx="0"/>
              </p:cNvCxnSpPr>
              <p:nvPr/>
            </p:nvCxnSpPr>
            <p:spPr bwMode="auto">
              <a:xfrm rot="16200000" flipH="1">
                <a:off x="4607158" y="2132292"/>
                <a:ext cx="625823" cy="1357991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直線單箭頭接點 14">
                <a:extLst>
                  <a:ext uri="{FF2B5EF4-FFF2-40B4-BE49-F238E27FC236}">
                    <a16:creationId xmlns:a16="http://schemas.microsoft.com/office/drawing/2014/main" id="{34D88081-513D-4E67-9927-6DA568E73FC5}"/>
                  </a:ext>
                </a:extLst>
              </p:cNvPr>
              <p:cNvCxnSpPr>
                <a:cxnSpLocks/>
                <a:stCxn id="9" idx="2"/>
                <a:endCxn id="44" idx="0"/>
              </p:cNvCxnSpPr>
              <p:nvPr/>
            </p:nvCxnSpPr>
            <p:spPr bwMode="auto">
              <a:xfrm>
                <a:off x="5599065" y="3505200"/>
                <a:ext cx="872" cy="2286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7CE12BD4-886D-4A6A-92DB-39E10CF52DB2}"/>
                  </a:ext>
                </a:extLst>
              </p:cNvPr>
              <p:cNvSpPr txBox="1"/>
              <p:nvPr/>
            </p:nvSpPr>
            <p:spPr>
              <a:xfrm>
                <a:off x="5590354" y="4907875"/>
                <a:ext cx="1166949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綁定帳號</a:t>
                </a: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A6434DA5-1B97-4459-AEEC-A3D88DFC3668}"/>
                  </a:ext>
                </a:extLst>
              </p:cNvPr>
              <p:cNvSpPr/>
              <p:nvPr/>
            </p:nvSpPr>
            <p:spPr bwMode="auto">
              <a:xfrm>
                <a:off x="5026045" y="3733800"/>
                <a:ext cx="1147783" cy="381000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同意授權</a:t>
                </a:r>
                <a:endParaRPr kumimoji="1" lang="en-US" altLang="zh-TW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633B7EFA-5507-4B03-9F3C-13F5E1622F4D}"/>
                  </a:ext>
                </a:extLst>
              </p:cNvPr>
              <p:cNvCxnSpPr>
                <a:cxnSpLocks/>
                <a:stCxn id="44" idx="2"/>
                <a:endCxn id="10" idx="0"/>
              </p:cNvCxnSpPr>
              <p:nvPr/>
            </p:nvCxnSpPr>
            <p:spPr bwMode="auto">
              <a:xfrm flipH="1">
                <a:off x="5599065" y="4114800"/>
                <a:ext cx="872" cy="3048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B8A097EE-D377-45F9-A50A-6B4F3D6CD2B1}"/>
                  </a:ext>
                </a:extLst>
              </p:cNvPr>
              <p:cNvSpPr txBox="1"/>
              <p:nvPr/>
            </p:nvSpPr>
            <p:spPr>
              <a:xfrm>
                <a:off x="1834389" y="2951023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</a:rPr>
                  <a:t>1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31B8A1C9-1B55-4E65-A456-0CC09FC78882}"/>
                  </a:ext>
                </a:extLst>
              </p:cNvPr>
              <p:cNvSpPr txBox="1"/>
              <p:nvPr/>
            </p:nvSpPr>
            <p:spPr>
              <a:xfrm>
                <a:off x="4191000" y="297180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</a:rPr>
                  <a:t>2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D81FA99-6AA2-4387-9164-FF0DDA62436D}"/>
                  </a:ext>
                </a:extLst>
              </p:cNvPr>
              <p:cNvSpPr/>
              <p:nvPr/>
            </p:nvSpPr>
            <p:spPr bwMode="auto">
              <a:xfrm>
                <a:off x="3479074" y="1431033"/>
                <a:ext cx="1524000" cy="381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11</a:t>
                </a:r>
                <a:r>
                  <a:rPr lang="en-US" altLang="zh-TW" dirty="0">
                    <a:latin typeface="Arial" charset="0"/>
                  </a:rPr>
                  <a:t>3</a:t>
                </a: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帳號申請</a:t>
                </a:r>
              </a:p>
            </p:txBody>
          </p:sp>
        </p:grp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2A6F7B63-BE8B-4355-8101-F6211BF79E09}"/>
                </a:ext>
              </a:extLst>
            </p:cNvPr>
            <p:cNvCxnSpPr>
              <a:stCxn id="23" idx="2"/>
              <a:endCxn id="2" idx="0"/>
            </p:cNvCxnSpPr>
            <p:nvPr/>
          </p:nvCxnSpPr>
          <p:spPr bwMode="auto">
            <a:xfrm>
              <a:off x="4241074" y="1812033"/>
              <a:ext cx="0" cy="3053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9" name="投影片編號版面配置區 1">
            <a:extLst>
              <a:ext uri="{FF2B5EF4-FFF2-40B4-BE49-F238E27FC236}">
                <a16:creationId xmlns:a16="http://schemas.microsoft.com/office/drawing/2014/main" id="{E829BF70-5A7A-4D24-9B5E-7261251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12</a:t>
            </a:fld>
            <a:endParaRPr lang="en-US" altLang="zh-TW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0B79A81-E41D-4935-8754-DCABA91F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1356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13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3F7EF7F-99FA-4EA6-B856-D8F1FDA7761A}"/>
              </a:ext>
            </a:extLst>
          </p:cNvPr>
          <p:cNvGrpSpPr/>
          <p:nvPr/>
        </p:nvGrpSpPr>
        <p:grpSpPr>
          <a:xfrm>
            <a:off x="838200" y="1445467"/>
            <a:ext cx="5404353" cy="4888059"/>
            <a:chOff x="463049" y="1442171"/>
            <a:chExt cx="5404353" cy="4888059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6B45FCE9-1243-4CFC-B834-C719C3FD73C2}"/>
                </a:ext>
              </a:extLst>
            </p:cNvPr>
            <p:cNvGrpSpPr/>
            <p:nvPr/>
          </p:nvGrpSpPr>
          <p:grpSpPr>
            <a:xfrm>
              <a:off x="463049" y="1442171"/>
              <a:ext cx="5404353" cy="4888059"/>
              <a:chOff x="463049" y="1442171"/>
              <a:chExt cx="5404353" cy="4888059"/>
            </a:xfrm>
          </p:grpSpPr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8126" y="1442171"/>
                <a:ext cx="2259276" cy="4888059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8" name="矩形 7"/>
              <p:cNvSpPr/>
              <p:nvPr/>
            </p:nvSpPr>
            <p:spPr bwMode="auto">
              <a:xfrm>
                <a:off x="3660907" y="3581401"/>
                <a:ext cx="1063493" cy="304800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11" name="橢圓 10"/>
              <p:cNvSpPr/>
              <p:nvPr/>
            </p:nvSpPr>
            <p:spPr bwMode="auto">
              <a:xfrm>
                <a:off x="4305763" y="4953000"/>
                <a:ext cx="851562" cy="38100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8744707-7E7A-4DCA-BB27-9B72FDDBBD36}"/>
                  </a:ext>
                </a:extLst>
              </p:cNvPr>
              <p:cNvSpPr txBox="1"/>
              <p:nvPr/>
            </p:nvSpPr>
            <p:spPr>
              <a:xfrm>
                <a:off x="463049" y="2685953"/>
                <a:ext cx="2756901" cy="64633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申請帳號完成後</a:t>
                </a:r>
                <a:endParaRPr lang="en-US" altLang="zh-TW" dirty="0"/>
              </a:p>
              <a:p>
                <a:r>
                  <a:rPr lang="zh-TW" altLang="en-US" dirty="0"/>
                  <a:t>即可用帳號密碼進行登入</a:t>
                </a:r>
              </a:p>
            </p:txBody>
          </p:sp>
        </p:grpSp>
        <p:cxnSp>
          <p:nvCxnSpPr>
            <p:cNvPr id="10" name="接點: 肘形 4">
              <a:extLst>
                <a:ext uri="{FF2B5EF4-FFF2-40B4-BE49-F238E27FC236}">
                  <a16:creationId xmlns:a16="http://schemas.microsoft.com/office/drawing/2014/main" id="{3825408B-C9D5-476B-9489-9CF4E439656B}"/>
                </a:ext>
              </a:extLst>
            </p:cNvPr>
            <p:cNvCxnSpPr>
              <a:cxnSpLocks/>
              <a:endCxn id="9" idx="3"/>
            </p:cNvCxnSpPr>
            <p:nvPr/>
          </p:nvCxnSpPr>
          <p:spPr bwMode="auto">
            <a:xfrm rot="10800000">
              <a:off x="3219951" y="3009120"/>
              <a:ext cx="384307" cy="791259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5F4CEA9-18BA-4262-9522-A0C1416A0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1650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14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忘記帳號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7A173BF-2222-4525-B97F-41BDDFD52F10}"/>
              </a:ext>
            </a:extLst>
          </p:cNvPr>
          <p:cNvGrpSpPr/>
          <p:nvPr/>
        </p:nvGrpSpPr>
        <p:grpSpPr>
          <a:xfrm>
            <a:off x="988790" y="1581509"/>
            <a:ext cx="2047112" cy="4003969"/>
            <a:chOff x="988790" y="1581509"/>
            <a:chExt cx="2047112" cy="4003969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A8B6DB5-5E83-492D-88FD-ACAC7F821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6" b="5872"/>
            <a:stretch/>
          </p:blipFill>
          <p:spPr>
            <a:xfrm>
              <a:off x="988790" y="1581509"/>
              <a:ext cx="2047112" cy="400396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619547E-2443-4EF7-BBC0-41A75D39B2C2}"/>
                </a:ext>
              </a:extLst>
            </p:cNvPr>
            <p:cNvSpPr/>
            <p:nvPr/>
          </p:nvSpPr>
          <p:spPr bwMode="auto">
            <a:xfrm>
              <a:off x="1143001" y="5237421"/>
              <a:ext cx="533400" cy="24897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9D7F87BB-A220-4E85-A8A0-557A9BA4A121}"/>
              </a:ext>
            </a:extLst>
          </p:cNvPr>
          <p:cNvGrpSpPr/>
          <p:nvPr/>
        </p:nvGrpSpPr>
        <p:grpSpPr>
          <a:xfrm>
            <a:off x="3733800" y="1600200"/>
            <a:ext cx="2054412" cy="3976652"/>
            <a:chOff x="3733800" y="1600200"/>
            <a:chExt cx="2054412" cy="3976652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C1D2FCE-240D-45E5-8D96-8211883DE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6" b="6465"/>
            <a:stretch/>
          </p:blipFill>
          <p:spPr>
            <a:xfrm>
              <a:off x="3733800" y="1600200"/>
              <a:ext cx="2054412" cy="397665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68ED9D6-C710-4019-B128-90827808DF40}"/>
                </a:ext>
              </a:extLst>
            </p:cNvPr>
            <p:cNvSpPr/>
            <p:nvPr/>
          </p:nvSpPr>
          <p:spPr bwMode="auto">
            <a:xfrm>
              <a:off x="4207808" y="4666989"/>
              <a:ext cx="1202391" cy="28601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53819DC-4C22-4361-BB46-58E4808248BD}"/>
              </a:ext>
            </a:extLst>
          </p:cNvPr>
          <p:cNvGrpSpPr/>
          <p:nvPr/>
        </p:nvGrpSpPr>
        <p:grpSpPr>
          <a:xfrm>
            <a:off x="6426022" y="1605951"/>
            <a:ext cx="2026218" cy="3970901"/>
            <a:chOff x="6426022" y="1605951"/>
            <a:chExt cx="2026218" cy="3970901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A64D7E5-5A71-4F63-807F-7DDE3B048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6216"/>
            <a:stretch/>
          </p:blipFill>
          <p:spPr>
            <a:xfrm>
              <a:off x="6426022" y="1605951"/>
              <a:ext cx="2026218" cy="397090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21214CC-C8B1-40FB-A973-F6A073DE2091}"/>
                </a:ext>
              </a:extLst>
            </p:cNvPr>
            <p:cNvSpPr/>
            <p:nvPr/>
          </p:nvSpPr>
          <p:spPr bwMode="auto">
            <a:xfrm>
              <a:off x="7162800" y="4648200"/>
              <a:ext cx="609600" cy="58922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79D0649-CB9F-4211-A510-E8853D6F5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0367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15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忘記密碼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78BECD-E7FE-4F12-9CBF-454F4ED58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" b="5558"/>
          <a:stretch/>
        </p:blipFill>
        <p:spPr>
          <a:xfrm>
            <a:off x="4606998" y="1509748"/>
            <a:ext cx="2054412" cy="40039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746C0503-24B0-45CF-96D3-0A1F17BFC1CD}"/>
              </a:ext>
            </a:extLst>
          </p:cNvPr>
          <p:cNvGrpSpPr/>
          <p:nvPr/>
        </p:nvGrpSpPr>
        <p:grpSpPr>
          <a:xfrm>
            <a:off x="131915" y="1482431"/>
            <a:ext cx="2047112" cy="4003969"/>
            <a:chOff x="131915" y="1482431"/>
            <a:chExt cx="2047112" cy="4003969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5ECD6A31-AAFA-4640-9AE7-81E73070E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6" b="5872"/>
            <a:stretch/>
          </p:blipFill>
          <p:spPr>
            <a:xfrm>
              <a:off x="131915" y="1482431"/>
              <a:ext cx="2047112" cy="400396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4054496-8D94-46AE-860F-7AB67BB866EC}"/>
                </a:ext>
              </a:extLst>
            </p:cNvPr>
            <p:cNvSpPr/>
            <p:nvPr/>
          </p:nvSpPr>
          <p:spPr bwMode="auto">
            <a:xfrm>
              <a:off x="156201" y="5070768"/>
              <a:ext cx="740791" cy="33943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F27AD4C7-BF16-4BD3-9514-EB8AB47C1D1B}"/>
              </a:ext>
            </a:extLst>
          </p:cNvPr>
          <p:cNvGrpSpPr/>
          <p:nvPr/>
        </p:nvGrpSpPr>
        <p:grpSpPr>
          <a:xfrm>
            <a:off x="2343525" y="1509748"/>
            <a:ext cx="2054412" cy="3976652"/>
            <a:chOff x="2343525" y="1509748"/>
            <a:chExt cx="2054412" cy="3976652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DE443CD7-6CA5-4BD7-A93B-3311B5A90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6" b="6465"/>
            <a:stretch/>
          </p:blipFill>
          <p:spPr>
            <a:xfrm>
              <a:off x="2343525" y="1509748"/>
              <a:ext cx="2054412" cy="397665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ACAE18E-ED11-4FAF-ABD5-E3C48DAE3693}"/>
                </a:ext>
              </a:extLst>
            </p:cNvPr>
            <p:cNvSpPr/>
            <p:nvPr/>
          </p:nvSpPr>
          <p:spPr bwMode="auto">
            <a:xfrm>
              <a:off x="2939498" y="4876800"/>
              <a:ext cx="958788" cy="3048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25FB05A1-00D7-4FCA-B424-1D92067B1A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7483"/>
          <a:stretch/>
        </p:blipFill>
        <p:spPr>
          <a:xfrm>
            <a:off x="6823033" y="1509748"/>
            <a:ext cx="2192103" cy="48148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36AA1DF-9E3B-48C3-AC25-80795937D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91514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16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ECE953A-E089-4B24-92B8-694A7D41D1BA}"/>
              </a:ext>
            </a:extLst>
          </p:cNvPr>
          <p:cNvGrpSpPr/>
          <p:nvPr/>
        </p:nvGrpSpPr>
        <p:grpSpPr>
          <a:xfrm>
            <a:off x="2136435" y="1445224"/>
            <a:ext cx="6108228" cy="4888059"/>
            <a:chOff x="2372197" y="1442171"/>
            <a:chExt cx="6108228" cy="4888059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2197" y="1442171"/>
              <a:ext cx="2259276" cy="488805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矩形 7"/>
            <p:cNvSpPr/>
            <p:nvPr/>
          </p:nvSpPr>
          <p:spPr bwMode="auto">
            <a:xfrm>
              <a:off x="3501835" y="3583577"/>
              <a:ext cx="993965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9" name="接點: 肘形 4">
              <a:extLst>
                <a:ext uri="{FF2B5EF4-FFF2-40B4-BE49-F238E27FC236}">
                  <a16:creationId xmlns:a16="http://schemas.microsoft.com/office/drawing/2014/main" id="{548E35E4-AF27-462B-B4FF-23C05821C7F2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 bwMode="auto">
            <a:xfrm flipV="1">
              <a:off x="4495800" y="3244334"/>
              <a:ext cx="936625" cy="491643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A15DE019-4F87-4233-B331-8C8BF4E491DA}"/>
                </a:ext>
              </a:extLst>
            </p:cNvPr>
            <p:cNvSpPr txBox="1"/>
            <p:nvPr/>
          </p:nvSpPr>
          <p:spPr>
            <a:xfrm>
              <a:off x="5432425" y="2782669"/>
              <a:ext cx="3048000" cy="92333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除使用一般帳號登入外</a:t>
              </a:r>
              <a:endParaRPr lang="en-US" altLang="zh-TW" dirty="0"/>
            </a:p>
            <a:p>
              <a:r>
                <a:rPr lang="zh-TW" altLang="en-US" dirty="0"/>
                <a:t>也可以選擇使用</a:t>
              </a:r>
              <a:endParaRPr lang="en-US" altLang="zh-TW" dirty="0"/>
            </a:p>
            <a:p>
              <a:r>
                <a:rPr lang="zh-TW" altLang="en-US" dirty="0">
                  <a:solidFill>
                    <a:srgbClr val="FF0000"/>
                  </a:solidFill>
                </a:rPr>
                <a:t>「教育雲端帳號」</a:t>
              </a:r>
              <a:r>
                <a:rPr lang="zh-TW" altLang="en-US" dirty="0"/>
                <a:t>進行登入</a:t>
              </a: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46940A7-1609-4D32-AE69-6B7E6C2D4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40258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17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002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263775" y="682625"/>
            <a:ext cx="49212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1850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2141250-C586-489A-8278-A20AA4D71E91}"/>
              </a:ext>
            </a:extLst>
          </p:cNvPr>
          <p:cNvGrpSpPr/>
          <p:nvPr/>
        </p:nvGrpSpPr>
        <p:grpSpPr>
          <a:xfrm>
            <a:off x="425704" y="1472960"/>
            <a:ext cx="2259276" cy="4529344"/>
            <a:chOff x="425704" y="1472960"/>
            <a:chExt cx="2259276" cy="452934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"/>
            <a:stretch/>
          </p:blipFill>
          <p:spPr>
            <a:xfrm>
              <a:off x="425704" y="1472960"/>
              <a:ext cx="2259276" cy="452934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4" name="矩形 3"/>
            <p:cNvSpPr/>
            <p:nvPr/>
          </p:nvSpPr>
          <p:spPr bwMode="auto">
            <a:xfrm>
              <a:off x="1639296" y="3244334"/>
              <a:ext cx="851298" cy="3048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BBFB2A3-D8EA-4E5B-A4F2-A788FA36115E}"/>
                </a:ext>
              </a:extLst>
            </p:cNvPr>
            <p:cNvSpPr txBox="1"/>
            <p:nvPr/>
          </p:nvSpPr>
          <p:spPr>
            <a:xfrm>
              <a:off x="1327931" y="32443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1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B600CA69-AC8B-43D4-B275-26CD363F486F}"/>
              </a:ext>
            </a:extLst>
          </p:cNvPr>
          <p:cNvGrpSpPr/>
          <p:nvPr/>
        </p:nvGrpSpPr>
        <p:grpSpPr>
          <a:xfrm>
            <a:off x="2978870" y="1470085"/>
            <a:ext cx="2554620" cy="4465796"/>
            <a:chOff x="2978870" y="1470085"/>
            <a:chExt cx="2554620" cy="446579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6" b="3363"/>
            <a:stretch/>
          </p:blipFill>
          <p:spPr>
            <a:xfrm>
              <a:off x="3247490" y="1470085"/>
              <a:ext cx="2286000" cy="446579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02CE014-6F1F-4339-A27B-2F03548EBF7B}"/>
                </a:ext>
              </a:extLst>
            </p:cNvPr>
            <p:cNvSpPr txBox="1"/>
            <p:nvPr/>
          </p:nvSpPr>
          <p:spPr>
            <a:xfrm>
              <a:off x="2978870" y="432778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2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3352800" y="4327789"/>
              <a:ext cx="2104490" cy="396611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7C3C51F1-BCDD-478C-8CB6-F7F49D8E7004}"/>
              </a:ext>
            </a:extLst>
          </p:cNvPr>
          <p:cNvGrpSpPr/>
          <p:nvPr/>
        </p:nvGrpSpPr>
        <p:grpSpPr>
          <a:xfrm>
            <a:off x="6051296" y="1470084"/>
            <a:ext cx="2711704" cy="4502907"/>
            <a:chOff x="6051296" y="1470084"/>
            <a:chExt cx="2711704" cy="4502907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CC38F926-DB14-4042-82BD-966E59208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4"/>
            <a:stretch/>
          </p:blipFill>
          <p:spPr>
            <a:xfrm>
              <a:off x="6051296" y="1470084"/>
              <a:ext cx="2711704" cy="450290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FB8FAE47-B325-4E54-9B99-3D1ED3E1945C}"/>
                </a:ext>
              </a:extLst>
            </p:cNvPr>
            <p:cNvSpPr txBox="1"/>
            <p:nvPr/>
          </p:nvSpPr>
          <p:spPr>
            <a:xfrm>
              <a:off x="6091646" y="36195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3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54F2767-4612-4A5D-BE30-DFF89ADDDBB5}"/>
                </a:ext>
              </a:extLst>
            </p:cNvPr>
            <p:cNvSpPr/>
            <p:nvPr/>
          </p:nvSpPr>
          <p:spPr bwMode="auto">
            <a:xfrm>
              <a:off x="6444902" y="3652051"/>
              <a:ext cx="1937098" cy="3810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A1C0765-F0A7-4E15-9D92-9790A966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46206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18</a:t>
            </a:fld>
            <a:endParaRPr lang="en-US" altLang="zh-TW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15DE019-4F87-4233-B331-8C8BF4E491DA}"/>
              </a:ext>
            </a:extLst>
          </p:cNvPr>
          <p:cNvSpPr txBox="1"/>
          <p:nvPr/>
        </p:nvSpPr>
        <p:spPr>
          <a:xfrm>
            <a:off x="3017023" y="5523193"/>
            <a:ext cx="2797048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再次使用一般帳號</a:t>
            </a:r>
            <a:r>
              <a:rPr lang="zh-CN" altLang="en-US" dirty="0"/>
              <a:t>登入</a:t>
            </a:r>
            <a:endParaRPr lang="en-US" altLang="zh-CN" dirty="0"/>
          </a:p>
          <a:p>
            <a:pPr algn="ctr"/>
            <a:r>
              <a:rPr lang="zh-CN" altLang="en-US" dirty="0"/>
              <a:t>即可綁定帳號</a:t>
            </a:r>
            <a:endParaRPr lang="zh-TW" altLang="en-US" dirty="0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E0F88CF-6D13-4049-8725-95D393371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4D7CF447-247A-4993-A0D3-1D98F9392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682625"/>
            <a:ext cx="49212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3CC51317-8E5B-4460-A82C-FD2F0491E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5BED3E4-BF3C-4C8C-9584-64660B9D6A1E}"/>
              </a:ext>
            </a:extLst>
          </p:cNvPr>
          <p:cNvGrpSpPr/>
          <p:nvPr/>
        </p:nvGrpSpPr>
        <p:grpSpPr>
          <a:xfrm>
            <a:off x="3196347" y="1394905"/>
            <a:ext cx="2438400" cy="3923537"/>
            <a:chOff x="3429000" y="1545548"/>
            <a:chExt cx="2259276" cy="3635315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5" b="19393"/>
            <a:stretch/>
          </p:blipFill>
          <p:spPr>
            <a:xfrm>
              <a:off x="3429000" y="1545548"/>
              <a:ext cx="2259276" cy="363531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7" name="矩形 16"/>
            <p:cNvSpPr/>
            <p:nvPr/>
          </p:nvSpPr>
          <p:spPr bwMode="auto">
            <a:xfrm>
              <a:off x="3529938" y="4724400"/>
              <a:ext cx="2057400" cy="3810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76658A3-476F-4750-A6A1-43972E2076B9}"/>
                </a:ext>
              </a:extLst>
            </p:cNvPr>
            <p:cNvSpPr/>
            <p:nvPr/>
          </p:nvSpPr>
          <p:spPr bwMode="auto">
            <a:xfrm>
              <a:off x="3657600" y="3395946"/>
              <a:ext cx="851298" cy="3048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B1D3D6F-0CCC-4AD3-9869-C9CFF46A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46159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19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共同注意事項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B94BC16-7E5C-45C8-B563-A0D7B2897650}"/>
              </a:ext>
            </a:extLst>
          </p:cNvPr>
          <p:cNvSpPr txBox="1"/>
          <p:nvPr/>
        </p:nvSpPr>
        <p:spPr>
          <a:xfrm>
            <a:off x="250578" y="2133600"/>
            <a:ext cx="2310384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登入成功後</a:t>
            </a:r>
            <a:endParaRPr lang="en-US" altLang="zh-TW" dirty="0"/>
          </a:p>
          <a:p>
            <a:pPr algn="ctr"/>
            <a:r>
              <a:rPr lang="zh-TW" altLang="en-US" dirty="0"/>
              <a:t>開始進行方案申請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CB20CBF-28E5-4B0A-AAC7-1F4C6112C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34127BA-9955-47AB-BA94-B8D2E155DF7A}"/>
              </a:ext>
            </a:extLst>
          </p:cNvPr>
          <p:cNvGrpSpPr/>
          <p:nvPr/>
        </p:nvGrpSpPr>
        <p:grpSpPr>
          <a:xfrm>
            <a:off x="2743200" y="1391757"/>
            <a:ext cx="5128325" cy="4998720"/>
            <a:chOff x="2743200" y="1391757"/>
            <a:chExt cx="5128325" cy="4998720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B0DB4C7E-B298-4070-9014-BE693DBBA701}"/>
                </a:ext>
              </a:extLst>
            </p:cNvPr>
            <p:cNvGrpSpPr/>
            <p:nvPr/>
          </p:nvGrpSpPr>
          <p:grpSpPr>
            <a:xfrm>
              <a:off x="5562600" y="1391757"/>
              <a:ext cx="2308925" cy="4995477"/>
              <a:chOff x="5562600" y="1391757"/>
              <a:chExt cx="2308925" cy="4995477"/>
            </a:xfrm>
          </p:grpSpPr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1391757"/>
                <a:ext cx="2308925" cy="4995477"/>
              </a:xfrm>
              <a:prstGeom prst="rect">
                <a:avLst/>
              </a:prstGeom>
            </p:spPr>
          </p:pic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7842418E-674E-4D65-A236-9D516F812F19}"/>
                  </a:ext>
                </a:extLst>
              </p:cNvPr>
              <p:cNvSpPr txBox="1"/>
              <p:nvPr/>
            </p:nvSpPr>
            <p:spPr>
              <a:xfrm>
                <a:off x="5722306" y="1752600"/>
                <a:ext cx="1989512" cy="126120"/>
              </a:xfrm>
              <a:prstGeom prst="rect">
                <a:avLst/>
              </a:prstGeom>
              <a:solidFill>
                <a:srgbClr val="FFAC06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教育部</a:t>
                </a:r>
                <a:r>
                  <a:rPr lang="en-US" altLang="zh-TW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113</a:t>
                </a: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年度青年教育與就業儲蓄帳戶方案</a:t>
                </a:r>
              </a:p>
            </p:txBody>
          </p:sp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7F84E588-C8CC-41B9-8CE1-7FE93A5FA414}"/>
                </a:ext>
              </a:extLst>
            </p:cNvPr>
            <p:cNvGrpSpPr/>
            <p:nvPr/>
          </p:nvGrpSpPr>
          <p:grpSpPr>
            <a:xfrm>
              <a:off x="2743200" y="1391757"/>
              <a:ext cx="2310384" cy="4998720"/>
              <a:chOff x="2743200" y="1391757"/>
              <a:chExt cx="2310384" cy="4998720"/>
            </a:xfrm>
          </p:grpSpPr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E03100EE-2865-4F75-8787-A7A3EFB29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3200" y="1391757"/>
                <a:ext cx="2310384" cy="4998720"/>
              </a:xfrm>
              <a:prstGeom prst="rect">
                <a:avLst/>
              </a:prstGeom>
            </p:spPr>
          </p:pic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0D7B0690-FB0B-46DA-940A-BCA8BFC04054}"/>
                  </a:ext>
                </a:extLst>
              </p:cNvPr>
              <p:cNvSpPr txBox="1"/>
              <p:nvPr/>
            </p:nvSpPr>
            <p:spPr>
              <a:xfrm>
                <a:off x="2903636" y="1752600"/>
                <a:ext cx="1989512" cy="126120"/>
              </a:xfrm>
              <a:prstGeom prst="rect">
                <a:avLst/>
              </a:prstGeom>
              <a:solidFill>
                <a:srgbClr val="FFAC06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教育部</a:t>
                </a:r>
                <a:r>
                  <a:rPr lang="en-US" altLang="zh-TW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113</a:t>
                </a: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年度青年教育與就業儲蓄帳戶方案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3725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733EA20-1495-47E2-BAD2-453B13749D71}"/>
              </a:ext>
            </a:extLst>
          </p:cNvPr>
          <p:cNvGrpSpPr/>
          <p:nvPr/>
        </p:nvGrpSpPr>
        <p:grpSpPr>
          <a:xfrm>
            <a:off x="609600" y="1371600"/>
            <a:ext cx="8088312" cy="4419600"/>
            <a:chOff x="609600" y="1358900"/>
            <a:chExt cx="8088312" cy="4419600"/>
          </a:xfrm>
        </p:grpSpPr>
        <p:sp>
          <p:nvSpPr>
            <p:cNvPr id="10243" name="AutoShape 18"/>
            <p:cNvSpPr>
              <a:spLocks noChangeArrowheads="1"/>
            </p:cNvSpPr>
            <p:nvPr/>
          </p:nvSpPr>
          <p:spPr bwMode="auto">
            <a:xfrm>
              <a:off x="609600" y="1892300"/>
              <a:ext cx="8088312" cy="3886200"/>
            </a:xfrm>
            <a:prstGeom prst="roundRect">
              <a:avLst>
                <a:gd name="adj" fmla="val 16667"/>
              </a:avLst>
            </a:prstGeom>
            <a:solidFill>
              <a:srgbClr val="CAFEE3"/>
            </a:solidFill>
            <a:ln w="38100" algn="ctr">
              <a:solidFill>
                <a:srgbClr val="003300"/>
              </a:solidFill>
              <a:round/>
              <a:headEnd/>
              <a:tailEnd/>
            </a:ln>
          </p:spPr>
          <p:txBody>
            <a:bodyPr lIns="90000"/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1044000" lvl="2" indent="-468000">
                <a:spcBef>
                  <a:spcPts val="1200"/>
                </a:spcBef>
              </a:pPr>
              <a:endParaRPr lang="en-US" altLang="zh-TW" sz="50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044000" lvl="2" indent="-468000">
                <a:spcBef>
                  <a:spcPts val="600"/>
                </a:spcBef>
              </a:pPr>
              <a:endParaRPr lang="en-US" altLang="zh-TW" sz="10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044000" lvl="2" indent="-468000">
                <a:lnSpc>
                  <a:spcPct val="125000"/>
                </a:lnSpc>
                <a:spcBef>
                  <a:spcPct val="0"/>
                </a:spcBef>
              </a:pP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年「</a:t>
              </a:r>
              <a:r>
                <a:rPr lang="en-US" altLang="zh-TW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zh-TW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(P)" pitchFamily="34" charset="-120"/>
                </a:rPr>
                <a:t>青年教育與就業儲蓄帳戶方案</a:t>
              </a: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</a:t>
              </a:r>
              <a:r>
                <a:rPr lang="en-US" altLang="zh-TW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申請系統介面</a:t>
              </a:r>
              <a:endPara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044000" lvl="2" indent="-468000">
                <a:lnSpc>
                  <a:spcPct val="125000"/>
                </a:lnSpc>
                <a:spcBef>
                  <a:spcPct val="0"/>
                </a:spcBef>
              </a:pP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年「</a:t>
              </a:r>
              <a:r>
                <a:rPr lang="en-US" altLang="zh-TW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zh-TW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(P)" pitchFamily="34" charset="-120"/>
                </a:rPr>
                <a:t>青年教育與就業儲蓄帳戶方案</a:t>
              </a: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」申請系統介面</a:t>
              </a:r>
              <a:endPara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044000" lvl="2" indent="-468000">
                <a:lnSpc>
                  <a:spcPct val="125000"/>
                </a:lnSpc>
                <a:spcBef>
                  <a:spcPct val="0"/>
                </a:spcBef>
              </a:pP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</a:t>
              </a:r>
              <a:r>
                <a:rPr lang="en-US" altLang="zh-TW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暨縣市</a:t>
              </a:r>
              <a:r>
                <a:rPr lang="en-US" altLang="zh-TW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初審操作系統介面</a:t>
              </a:r>
              <a:endPara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044000" lvl="2" indent="-468000">
                <a:lnSpc>
                  <a:spcPct val="125000"/>
                </a:lnSpc>
                <a:spcBef>
                  <a:spcPct val="0"/>
                </a:spcBef>
              </a:pP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「青年就業領航計畫」</a:t>
              </a:r>
              <a:r>
                <a:rPr lang="en-US" altLang="zh-TW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操作介面</a:t>
              </a:r>
              <a:endPara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044000" lvl="2" indent="-468000">
                <a:lnSpc>
                  <a:spcPct val="125000"/>
                </a:lnSpc>
                <a:spcBef>
                  <a:spcPct val="0"/>
                </a:spcBef>
              </a:pPr>
              <a:r>
                <a:rPr lang="zh-TW" altLang="en-US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「青年就業領航計畫」青年操作介面</a:t>
              </a:r>
              <a:endPara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576000" lvl="2" indent="0">
                <a:lnSpc>
                  <a:spcPct val="125000"/>
                </a:lnSpc>
                <a:spcBef>
                  <a:spcPct val="0"/>
                </a:spcBef>
                <a:buNone/>
              </a:pPr>
              <a:endPara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44" name="AutoShape 18"/>
            <p:cNvSpPr>
              <a:spLocks noChangeArrowheads="1"/>
            </p:cNvSpPr>
            <p:nvPr/>
          </p:nvSpPr>
          <p:spPr bwMode="auto">
            <a:xfrm>
              <a:off x="2819400" y="1358900"/>
              <a:ext cx="3505200" cy="6985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38100" algn="ctr">
              <a:solidFill>
                <a:srgbClr val="006600"/>
              </a:solidFill>
              <a:round/>
              <a:headEnd/>
              <a:tailEnd/>
            </a:ln>
          </p:spPr>
          <p:txBody>
            <a:bodyPr lIns="90000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3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(P)" pitchFamily="34" charset="-120"/>
                </a:rPr>
                <a:t>報告大綱</a:t>
              </a: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</a:t>
            </a:fld>
            <a:endParaRPr lang="en-US" altLang="zh-TW" dirty="0"/>
          </a:p>
        </p:txBody>
      </p:sp>
      <p:sp>
        <p:nvSpPr>
          <p:cNvPr id="14" name="日期版面配置區 13">
            <a:extLst>
              <a:ext uri="{FF2B5EF4-FFF2-40B4-BE49-F238E27FC236}">
                <a16:creationId xmlns:a16="http://schemas.microsoft.com/office/drawing/2014/main" id="{222F2B56-FF4E-454E-A73C-B83755EE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8300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13" name="投影片編號版面配置區 1"/>
          <p:cNvSpPr txBox="1">
            <a:spLocks/>
          </p:cNvSpPr>
          <p:nvPr/>
        </p:nvSpPr>
        <p:spPr bwMode="auto">
          <a:xfrm>
            <a:off x="6992938" y="6483350"/>
            <a:ext cx="21336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9pPr>
          </a:lstStyle>
          <a:p>
            <a:fld id="{9CCDEE2C-21C5-4456-B333-4F0652D408EC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共同注意事項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E58CE91-321A-449B-BEF2-40C4CFC892A2}"/>
              </a:ext>
            </a:extLst>
          </p:cNvPr>
          <p:cNvGrpSpPr/>
          <p:nvPr/>
        </p:nvGrpSpPr>
        <p:grpSpPr>
          <a:xfrm>
            <a:off x="6324600" y="1413438"/>
            <a:ext cx="2390914" cy="5003438"/>
            <a:chOff x="6553200" y="1413438"/>
            <a:chExt cx="2390914" cy="5003438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055E052-DD30-437D-973E-72F2B9252867}"/>
                </a:ext>
              </a:extLst>
            </p:cNvPr>
            <p:cNvGrpSpPr/>
            <p:nvPr/>
          </p:nvGrpSpPr>
          <p:grpSpPr>
            <a:xfrm>
              <a:off x="6553200" y="1413438"/>
              <a:ext cx="2390914" cy="5003438"/>
              <a:chOff x="6643757" y="1524649"/>
              <a:chExt cx="2209800" cy="4781015"/>
            </a:xfrm>
          </p:grpSpPr>
          <p:pic>
            <p:nvPicPr>
              <p:cNvPr id="21" name="圖片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757" y="1524649"/>
                <a:ext cx="2209800" cy="4781015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00FE28A6-1466-4950-B62C-68232128D7CB}"/>
                  </a:ext>
                </a:extLst>
              </p:cNvPr>
              <p:cNvSpPr txBox="1"/>
              <p:nvPr/>
            </p:nvSpPr>
            <p:spPr>
              <a:xfrm>
                <a:off x="6753901" y="1868239"/>
                <a:ext cx="1989512" cy="126120"/>
              </a:xfrm>
              <a:prstGeom prst="rect">
                <a:avLst/>
              </a:prstGeom>
              <a:solidFill>
                <a:srgbClr val="FFAC06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zh-TW" altLang="en-US" sz="75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教育部</a:t>
                </a:r>
                <a:r>
                  <a:rPr lang="en-US" altLang="zh-TW" sz="75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113</a:t>
                </a:r>
                <a:r>
                  <a:rPr lang="zh-TW" altLang="en-US" sz="75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年度青年教育與就業儲蓄帳戶方案</a:t>
                </a:r>
              </a:p>
            </p:txBody>
          </p:sp>
        </p:grpSp>
        <p:sp>
          <p:nvSpPr>
            <p:cNvPr id="9" name="圓角矩形 8"/>
            <p:cNvSpPr/>
            <p:nvPr/>
          </p:nvSpPr>
          <p:spPr bwMode="auto">
            <a:xfrm>
              <a:off x="6700986" y="4264115"/>
              <a:ext cx="2152571" cy="5334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8AB294EE-917A-453B-BCB6-F4B7168824DA}"/>
                </a:ext>
              </a:extLst>
            </p:cNvPr>
            <p:cNvSpPr/>
            <p:nvPr/>
          </p:nvSpPr>
          <p:spPr>
            <a:xfrm>
              <a:off x="7277652" y="5181600"/>
              <a:ext cx="996171" cy="49031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1B01822-A2CE-42A1-94DE-63CB84F2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31C82B4-1D0F-47F5-870E-BEFDDEFEB51F}"/>
              </a:ext>
            </a:extLst>
          </p:cNvPr>
          <p:cNvGrpSpPr/>
          <p:nvPr/>
        </p:nvGrpSpPr>
        <p:grpSpPr>
          <a:xfrm>
            <a:off x="806037" y="1413527"/>
            <a:ext cx="2332450" cy="5046377"/>
            <a:chOff x="675274" y="1417751"/>
            <a:chExt cx="2332450" cy="5046377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C22B687-D96F-4957-907E-40CFC659A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74" y="1417751"/>
              <a:ext cx="2332450" cy="504637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8D31BBF8-E58C-4DE5-8840-463642C28C89}"/>
                </a:ext>
              </a:extLst>
            </p:cNvPr>
            <p:cNvSpPr txBox="1"/>
            <p:nvPr/>
          </p:nvSpPr>
          <p:spPr>
            <a:xfrm>
              <a:off x="846743" y="1778880"/>
              <a:ext cx="1989512" cy="12612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7476BC00-357F-412E-B943-BBCBC8FF3E9A}"/>
              </a:ext>
            </a:extLst>
          </p:cNvPr>
          <p:cNvGrpSpPr/>
          <p:nvPr/>
        </p:nvGrpSpPr>
        <p:grpSpPr>
          <a:xfrm>
            <a:off x="3565318" y="1413438"/>
            <a:ext cx="2332451" cy="5046377"/>
            <a:chOff x="3565318" y="1413438"/>
            <a:chExt cx="2332451" cy="5046377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318" y="1413438"/>
              <a:ext cx="2332451" cy="504637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981D3B0-A054-4871-A637-6DFE63C28A75}"/>
                </a:ext>
              </a:extLst>
            </p:cNvPr>
            <p:cNvSpPr txBox="1"/>
            <p:nvPr/>
          </p:nvSpPr>
          <p:spPr>
            <a:xfrm>
              <a:off x="3725488" y="1795830"/>
              <a:ext cx="1989512" cy="12612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5395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21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學生基本資料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EFE2DC83-24AA-4960-A664-AAF068F1D14C}"/>
              </a:ext>
            </a:extLst>
          </p:cNvPr>
          <p:cNvSpPr/>
          <p:nvPr/>
        </p:nvSpPr>
        <p:spPr>
          <a:xfrm>
            <a:off x="533400" y="5791200"/>
            <a:ext cx="457200" cy="381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409700" y="2438400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0" dirty="0">
                <a:solidFill>
                  <a:schemeClr val="bg1">
                    <a:lumMod val="50000"/>
                  </a:schemeClr>
                </a:solidFill>
              </a:rPr>
              <a:t>詹小庚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276350" y="2893662"/>
            <a:ext cx="8001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b="0" dirty="0">
                <a:solidFill>
                  <a:schemeClr val="bg1">
                    <a:lumMod val="50000"/>
                  </a:schemeClr>
                </a:solidFill>
              </a:rPr>
              <a:t>FD2992666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906780" y="3374324"/>
            <a:ext cx="8001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b="0" dirty="0">
                <a:solidFill>
                  <a:schemeClr val="bg1">
                    <a:lumMod val="50000"/>
                  </a:schemeClr>
                </a:solidFill>
              </a:rPr>
              <a:t>1998/01/24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076450" y="3374324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50000"/>
                  </a:schemeClr>
                </a:solidFill>
              </a:rPr>
              <a:t>男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85800" y="3854986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50000"/>
                  </a:schemeClr>
                </a:solidFill>
              </a:rPr>
              <a:t>測試高中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85800" y="4318080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50000"/>
                  </a:schemeClr>
                </a:solidFill>
              </a:rPr>
              <a:t>日間部普通科</a:t>
            </a:r>
            <a:r>
              <a:rPr lang="en-US" altLang="zh-CN" sz="800" b="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zh-CN" altLang="en-US" sz="800" b="0" dirty="0">
                <a:solidFill>
                  <a:schemeClr val="bg1">
                    <a:lumMod val="50000"/>
                  </a:schemeClr>
                </a:solidFill>
              </a:rPr>
              <a:t>高中</a:t>
            </a:r>
            <a:r>
              <a:rPr lang="en-US" altLang="zh-CN" sz="800" b="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85800" y="4810826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85800" y="5026270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737894" y="1981200"/>
            <a:ext cx="83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429000" y="2893662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429000" y="3854986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103986" y="3854986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3429000" y="4558354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103986" y="4558354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DE7E991-6315-43B7-8185-483339654092}"/>
              </a:ext>
            </a:extLst>
          </p:cNvPr>
          <p:cNvGrpSpPr/>
          <p:nvPr/>
        </p:nvGrpSpPr>
        <p:grpSpPr>
          <a:xfrm>
            <a:off x="6400800" y="1537628"/>
            <a:ext cx="2303194" cy="4743629"/>
            <a:chOff x="6400800" y="1537628"/>
            <a:chExt cx="2303194" cy="4743629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53AD15C7-98C2-4782-B56A-9770528F7E1B}"/>
                </a:ext>
              </a:extLst>
            </p:cNvPr>
            <p:cNvGrpSpPr/>
            <p:nvPr/>
          </p:nvGrpSpPr>
          <p:grpSpPr>
            <a:xfrm>
              <a:off x="6400800" y="1537628"/>
              <a:ext cx="2303194" cy="4743629"/>
              <a:chOff x="6400800" y="1537628"/>
              <a:chExt cx="2303194" cy="4743629"/>
            </a:xfrm>
          </p:grpSpPr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19507884-A4A5-416F-83A0-7A43CD09842A}"/>
                  </a:ext>
                </a:extLst>
              </p:cNvPr>
              <p:cNvGrpSpPr/>
              <p:nvPr/>
            </p:nvGrpSpPr>
            <p:grpSpPr>
              <a:xfrm>
                <a:off x="6400800" y="1537628"/>
                <a:ext cx="2303194" cy="4743629"/>
                <a:chOff x="6400800" y="1537628"/>
                <a:chExt cx="2303194" cy="4743629"/>
              </a:xfrm>
            </p:grpSpPr>
            <p:pic>
              <p:nvPicPr>
                <p:cNvPr id="38" name="圖片 3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05"/>
                <a:stretch/>
              </p:blipFill>
              <p:spPr>
                <a:xfrm>
                  <a:off x="6400800" y="1537628"/>
                  <a:ext cx="2303194" cy="4743629"/>
                </a:xfrm>
                <a:prstGeom prst="rect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43" name="文字方塊 42">
                  <a:extLst>
                    <a:ext uri="{FF2B5EF4-FFF2-40B4-BE49-F238E27FC236}">
                      <a16:creationId xmlns:a16="http://schemas.microsoft.com/office/drawing/2014/main" id="{32484090-5B41-4DAC-8302-FB72FA0BEE28}"/>
                    </a:ext>
                  </a:extLst>
                </p:cNvPr>
                <p:cNvSpPr txBox="1"/>
                <p:nvPr/>
              </p:nvSpPr>
              <p:spPr>
                <a:xfrm>
                  <a:off x="6605848" y="1616286"/>
                  <a:ext cx="1989512" cy="126120"/>
                </a:xfrm>
                <a:prstGeom prst="rect">
                  <a:avLst/>
                </a:prstGeom>
                <a:solidFill>
                  <a:srgbClr val="FFAC06"/>
                </a:solidFill>
                <a:ln>
                  <a:noFill/>
                </a:ln>
              </p:spPr>
              <p:txBody>
                <a:bodyPr wrap="square" lIns="0" tIns="36000" rIns="0" bIns="0" rtlCol="0">
                  <a:spAutoFit/>
                </a:bodyPr>
                <a:lstStyle/>
                <a:p>
                  <a:pPr algn="ctr">
                    <a:lnSpc>
                      <a:spcPts val="700"/>
                    </a:lnSpc>
                  </a:pPr>
                  <a:r>
                    <a:rPr lang="zh-TW" altLang="en-US" sz="75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教育部</a:t>
                  </a:r>
                  <a:r>
                    <a:rPr lang="en-US" altLang="zh-TW" sz="75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113</a:t>
                  </a:r>
                  <a:r>
                    <a:rPr lang="zh-TW" altLang="en-US" sz="75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年度青年教育與就業儲蓄帳戶方案</a:t>
                  </a:r>
                </a:p>
              </p:txBody>
            </p:sp>
          </p:grpSp>
          <p:sp>
            <p:nvSpPr>
              <p:cNvPr id="39" name="橢圓 38">
                <a:extLst>
                  <a:ext uri="{FF2B5EF4-FFF2-40B4-BE49-F238E27FC236}">
                    <a16:creationId xmlns:a16="http://schemas.microsoft.com/office/drawing/2014/main" id="{BFE0411A-5198-448E-8F86-CF9064FD099A}"/>
                  </a:ext>
                </a:extLst>
              </p:cNvPr>
              <p:cNvSpPr/>
              <p:nvPr/>
            </p:nvSpPr>
            <p:spPr>
              <a:xfrm>
                <a:off x="7620000" y="5105399"/>
                <a:ext cx="1083994" cy="45477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31" name="文字方塊 30"/>
            <p:cNvSpPr txBox="1"/>
            <p:nvPr/>
          </p:nvSpPr>
          <p:spPr>
            <a:xfrm>
              <a:off x="6477000" y="2756356"/>
              <a:ext cx="762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" b="0" dirty="0">
                  <a:solidFill>
                    <a:schemeClr val="bg1">
                      <a:lumMod val="75000"/>
                    </a:schemeClr>
                  </a:solidFill>
                </a:rPr>
                <a:t>點擊後選擇</a:t>
              </a:r>
              <a:endParaRPr lang="zh-TW" altLang="en-US" sz="800" b="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6400800" y="4210358"/>
              <a:ext cx="914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" b="0" dirty="0">
                  <a:solidFill>
                    <a:schemeClr val="bg1">
                      <a:lumMod val="75000"/>
                    </a:schemeClr>
                  </a:solidFill>
                </a:rPr>
                <a:t>點擊後選擇</a:t>
              </a:r>
              <a:endParaRPr lang="zh-TW" altLang="en-US" sz="800" b="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6BE8788-DFCD-4852-9327-F517DDD668BB}"/>
              </a:ext>
            </a:extLst>
          </p:cNvPr>
          <p:cNvSpPr txBox="1"/>
          <p:nvPr/>
        </p:nvSpPr>
        <p:spPr>
          <a:xfrm>
            <a:off x="756705" y="1602080"/>
            <a:ext cx="1872000" cy="12612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0A8E5B6-4C5F-4567-850C-D1911444E9C7}"/>
              </a:ext>
            </a:extLst>
          </p:cNvPr>
          <p:cNvSpPr txBox="1"/>
          <p:nvPr/>
        </p:nvSpPr>
        <p:spPr>
          <a:xfrm>
            <a:off x="3589624" y="1595816"/>
            <a:ext cx="1896775" cy="12612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8BE7595-A7EB-4091-9155-F686F919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ABDD98F-EEBB-41F8-AF7C-5B456D529652}"/>
              </a:ext>
            </a:extLst>
          </p:cNvPr>
          <p:cNvGrpSpPr/>
          <p:nvPr/>
        </p:nvGrpSpPr>
        <p:grpSpPr>
          <a:xfrm>
            <a:off x="533400" y="1537628"/>
            <a:ext cx="2318610" cy="4775379"/>
            <a:chOff x="533400" y="1537628"/>
            <a:chExt cx="2318610" cy="4775379"/>
          </a:xfrm>
        </p:grpSpPr>
        <p:pic>
          <p:nvPicPr>
            <p:cNvPr id="36" name="圖片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"/>
            <a:stretch/>
          </p:blipFill>
          <p:spPr>
            <a:xfrm>
              <a:off x="533400" y="1537628"/>
              <a:ext cx="2318610" cy="47753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7B13CCF7-E08E-4E49-BCD9-A8DE214D952C}"/>
                </a:ext>
              </a:extLst>
            </p:cNvPr>
            <p:cNvSpPr txBox="1"/>
            <p:nvPr/>
          </p:nvSpPr>
          <p:spPr>
            <a:xfrm>
              <a:off x="706120" y="1616286"/>
              <a:ext cx="1989512" cy="12612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AEC6375E-3EA1-44F8-A7CB-D7C1C8DF7EE3}"/>
              </a:ext>
            </a:extLst>
          </p:cNvPr>
          <p:cNvGrpSpPr/>
          <p:nvPr/>
        </p:nvGrpSpPr>
        <p:grpSpPr>
          <a:xfrm>
            <a:off x="3409950" y="1511534"/>
            <a:ext cx="2315864" cy="4769723"/>
            <a:chOff x="3409950" y="1511534"/>
            <a:chExt cx="2315864" cy="4769723"/>
          </a:xfrm>
        </p:grpSpPr>
        <p:pic>
          <p:nvPicPr>
            <p:cNvPr id="37" name="圖片 3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"/>
            <a:stretch/>
          </p:blipFill>
          <p:spPr>
            <a:xfrm>
              <a:off x="3409950" y="1511534"/>
              <a:ext cx="2315864" cy="476972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FE797E7E-F1F9-4D93-ACB0-F3414F55DE4F}"/>
                </a:ext>
              </a:extLst>
            </p:cNvPr>
            <p:cNvSpPr txBox="1"/>
            <p:nvPr/>
          </p:nvSpPr>
          <p:spPr>
            <a:xfrm>
              <a:off x="3566430" y="1595816"/>
              <a:ext cx="1989512" cy="12612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75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845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22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自傳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9744152-006B-43C6-8602-F84DEB448E46}"/>
              </a:ext>
            </a:extLst>
          </p:cNvPr>
          <p:cNvGrpSpPr/>
          <p:nvPr/>
        </p:nvGrpSpPr>
        <p:grpSpPr>
          <a:xfrm>
            <a:off x="3505200" y="1447800"/>
            <a:ext cx="2368256" cy="4874861"/>
            <a:chOff x="3651544" y="1752600"/>
            <a:chExt cx="2160000" cy="4446183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7BE10C70-A3E2-46C2-BCE6-E2FA8460C1EA}"/>
                </a:ext>
              </a:extLst>
            </p:cNvPr>
            <p:cNvGrpSpPr/>
            <p:nvPr/>
          </p:nvGrpSpPr>
          <p:grpSpPr>
            <a:xfrm>
              <a:off x="3651544" y="1752600"/>
              <a:ext cx="2160000" cy="4446183"/>
              <a:chOff x="583200" y="1738541"/>
              <a:chExt cx="2160000" cy="4446183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0"/>
              <a:stretch/>
            </p:blipFill>
            <p:spPr>
              <a:xfrm>
                <a:off x="583200" y="1738541"/>
                <a:ext cx="2160000" cy="4446183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713D766-D907-4BD4-B154-E476D3505B95}"/>
                  </a:ext>
                </a:extLst>
              </p:cNvPr>
              <p:cNvSpPr txBox="1"/>
              <p:nvPr/>
            </p:nvSpPr>
            <p:spPr>
              <a:xfrm>
                <a:off x="629958" y="1812672"/>
                <a:ext cx="2066483" cy="127210"/>
              </a:xfrm>
              <a:prstGeom prst="rect">
                <a:avLst/>
              </a:prstGeom>
              <a:solidFill>
                <a:srgbClr val="FFAC06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zh-TW" altLang="en-US" sz="8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教育部</a:t>
                </a:r>
                <a:r>
                  <a:rPr lang="en-US" altLang="zh-TW" sz="8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113</a:t>
                </a:r>
                <a:r>
                  <a:rPr lang="zh-TW" altLang="en-US" sz="8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年度青年教育與就業儲蓄帳戶方案</a:t>
                </a:r>
              </a:p>
            </p:txBody>
          </p:sp>
        </p:grp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118" y="2362201"/>
              <a:ext cx="2084667" cy="533400"/>
            </a:xfrm>
            <a:prstGeom prst="rect">
              <a:avLst/>
            </a:prstGeom>
            <a:ln>
              <a:noFill/>
            </a:ln>
            <a:effectLst>
              <a:outerShdw blurRad="50800" dist="50800" dir="5400000" algn="ctr" rotWithShape="0">
                <a:srgbClr val="EFEFF4"/>
              </a:outerShdw>
            </a:effectLst>
          </p:spPr>
        </p:pic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775A386-A690-4DEF-9FA4-C8A87834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65613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23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探索規劃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體驗類型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B00F0B2-05E2-4FFB-B0FF-7421D8CB9F35}"/>
              </a:ext>
            </a:extLst>
          </p:cNvPr>
          <p:cNvSpPr txBox="1"/>
          <p:nvPr/>
        </p:nvSpPr>
        <p:spPr>
          <a:xfrm>
            <a:off x="457200" y="1752600"/>
            <a:ext cx="2340000" cy="646331"/>
          </a:xfrm>
          <a:prstGeom prst="rect">
            <a:avLst/>
          </a:prstGeom>
          <a:solidFill>
            <a:srgbClr val="CCFFFF">
              <a:alpha val="50196"/>
            </a:srgbClr>
          </a:solidFill>
          <a:ln w="19050"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dirty="0">
                <a:solidFill>
                  <a:schemeClr val="accent6"/>
                </a:solidFill>
              </a:rPr>
              <a:t>青年就業領航計畫</a:t>
            </a:r>
            <a:endParaRPr lang="en-US" altLang="zh-TW" dirty="0">
              <a:solidFill>
                <a:schemeClr val="accent6"/>
              </a:solidFill>
            </a:endParaRPr>
          </a:p>
          <a:p>
            <a:pPr algn="ctr"/>
            <a:r>
              <a:rPr lang="zh-TW" altLang="en-US" dirty="0">
                <a:solidFill>
                  <a:schemeClr val="accent6"/>
                </a:solidFill>
              </a:rPr>
              <a:t>（職場體驗）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ED4895D-880C-45E4-879C-D96D5866036F}"/>
              </a:ext>
            </a:extLst>
          </p:cNvPr>
          <p:cNvGrpSpPr/>
          <p:nvPr/>
        </p:nvGrpSpPr>
        <p:grpSpPr>
          <a:xfrm>
            <a:off x="3276600" y="1401438"/>
            <a:ext cx="5181600" cy="4773937"/>
            <a:chOff x="3276600" y="1401438"/>
            <a:chExt cx="5181600" cy="4773937"/>
          </a:xfrm>
        </p:grpSpPr>
        <p:sp>
          <p:nvSpPr>
            <p:cNvPr id="4" name="矩形 3"/>
            <p:cNvSpPr/>
            <p:nvPr/>
          </p:nvSpPr>
          <p:spPr bwMode="auto">
            <a:xfrm>
              <a:off x="6676315" y="4572000"/>
              <a:ext cx="1781885" cy="9144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確認填寫完成後請點選</a:t>
              </a:r>
              <a:r>
                <a:rPr kumimoji="1" lang="en-US" altLang="zh-CN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【</a:t>
              </a: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送出申請</a:t>
              </a:r>
              <a:r>
                <a:rPr kumimoji="1" lang="en-US" altLang="zh-CN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】</a:t>
              </a: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按鈕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3A2E8026-F4E3-4B95-9DE4-6E9A34DE8E0C}"/>
                </a:ext>
              </a:extLst>
            </p:cNvPr>
            <p:cNvGrpSpPr/>
            <p:nvPr/>
          </p:nvGrpSpPr>
          <p:grpSpPr>
            <a:xfrm>
              <a:off x="3276600" y="1401438"/>
              <a:ext cx="3399716" cy="4773937"/>
              <a:chOff x="3276600" y="1401438"/>
              <a:chExt cx="3399716" cy="4773937"/>
            </a:xfrm>
          </p:grpSpPr>
          <p:grpSp>
            <p:nvGrpSpPr>
              <p:cNvPr id="25" name="群組 24">
                <a:extLst>
                  <a:ext uri="{FF2B5EF4-FFF2-40B4-BE49-F238E27FC236}">
                    <a16:creationId xmlns:a16="http://schemas.microsoft.com/office/drawing/2014/main" id="{921BAC32-A417-41C3-A01E-91FA83AF7E01}"/>
                  </a:ext>
                </a:extLst>
              </p:cNvPr>
              <p:cNvGrpSpPr/>
              <p:nvPr/>
            </p:nvGrpSpPr>
            <p:grpSpPr>
              <a:xfrm>
                <a:off x="3276600" y="1401438"/>
                <a:ext cx="2327676" cy="4773937"/>
                <a:chOff x="3395706" y="1705270"/>
                <a:chExt cx="2160000" cy="4479454"/>
              </a:xfrm>
            </p:grpSpPr>
            <p:pic>
              <p:nvPicPr>
                <p:cNvPr id="26" name="圖片 25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178"/>
                <a:stretch/>
              </p:blipFill>
              <p:spPr>
                <a:xfrm>
                  <a:off x="3395706" y="1705270"/>
                  <a:ext cx="2160000" cy="4479454"/>
                </a:xfrm>
                <a:prstGeom prst="rect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27" name="文字方塊 26">
                  <a:extLst>
                    <a:ext uri="{FF2B5EF4-FFF2-40B4-BE49-F238E27FC236}">
                      <a16:creationId xmlns:a16="http://schemas.microsoft.com/office/drawing/2014/main" id="{E952B527-CD86-43E6-9EDE-5F8145C35940}"/>
                    </a:ext>
                  </a:extLst>
                </p:cNvPr>
                <p:cNvSpPr txBox="1"/>
                <p:nvPr/>
              </p:nvSpPr>
              <p:spPr>
                <a:xfrm>
                  <a:off x="3537128" y="1778880"/>
                  <a:ext cx="1909194" cy="119363"/>
                </a:xfrm>
                <a:prstGeom prst="rect">
                  <a:avLst/>
                </a:prstGeom>
                <a:solidFill>
                  <a:srgbClr val="FFAC06"/>
                </a:solidFill>
                <a:ln>
                  <a:noFill/>
                </a:ln>
              </p:spPr>
              <p:txBody>
                <a:bodyPr wrap="square" lIns="0" tIns="36000" rIns="0" bIns="0" rtlCol="0">
                  <a:spAutoFit/>
                </a:bodyPr>
                <a:lstStyle/>
                <a:p>
                  <a:pPr algn="ctr">
                    <a:lnSpc>
                      <a:spcPts val="700"/>
                    </a:lnSpc>
                  </a:pPr>
                  <a:r>
                    <a:rPr lang="zh-TW" altLang="en-US" sz="8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教育部</a:t>
                  </a:r>
                  <a:r>
                    <a:rPr lang="en-US" altLang="zh-TW" sz="8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113</a:t>
                  </a:r>
                  <a:r>
                    <a:rPr lang="zh-TW" altLang="en-US" sz="8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年度青年教育與就業儲蓄帳戶方案</a:t>
                  </a:r>
                </a:p>
              </p:txBody>
            </p:sp>
          </p:grpSp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B809E76F-8E54-4D81-8628-C8DF6C45819B}"/>
                  </a:ext>
                </a:extLst>
              </p:cNvPr>
              <p:cNvSpPr/>
              <p:nvPr/>
            </p:nvSpPr>
            <p:spPr>
              <a:xfrm>
                <a:off x="4253748" y="5638800"/>
                <a:ext cx="373380" cy="38168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dirty="0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809E76F-8E54-4D81-8628-C8DF6C45819B}"/>
                  </a:ext>
                </a:extLst>
              </p:cNvPr>
              <p:cNvSpPr/>
              <p:nvPr/>
            </p:nvSpPr>
            <p:spPr>
              <a:xfrm>
                <a:off x="4383185" y="5166559"/>
                <a:ext cx="1081062" cy="38168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dirty="0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" name="矩形 2"/>
              <p:cNvSpPr/>
              <p:nvPr/>
            </p:nvSpPr>
            <p:spPr bwMode="auto">
              <a:xfrm>
                <a:off x="4724400" y="5638800"/>
                <a:ext cx="381000" cy="403704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cxnSp>
            <p:nvCxnSpPr>
              <p:cNvPr id="9" name="肘形接點 8"/>
              <p:cNvCxnSpPr>
                <a:cxnSpLocks/>
                <a:stCxn id="4" idx="1"/>
              </p:cNvCxnSpPr>
              <p:nvPr/>
            </p:nvCxnSpPr>
            <p:spPr bwMode="auto">
              <a:xfrm rot="10800000" flipV="1">
                <a:off x="5105417" y="5029200"/>
                <a:ext cx="1570899" cy="865634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ACEB0FF-80AA-4035-80E9-2BE3DCA1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498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24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探索規劃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體驗類型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7BC266-12BD-40A1-9E33-24EBED0C70A0}"/>
              </a:ext>
            </a:extLst>
          </p:cNvPr>
          <p:cNvSpPr txBox="1"/>
          <p:nvPr/>
        </p:nvSpPr>
        <p:spPr>
          <a:xfrm>
            <a:off x="573324" y="1730890"/>
            <a:ext cx="2340000" cy="648000"/>
          </a:xfrm>
          <a:prstGeom prst="rect">
            <a:avLst/>
          </a:prstGeom>
          <a:solidFill>
            <a:srgbClr val="CCFFFF">
              <a:alpha val="54902"/>
            </a:srgbClr>
          </a:solidFill>
          <a:ln w="19050"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dirty="0">
                <a:solidFill>
                  <a:schemeClr val="accent6"/>
                </a:solidFill>
              </a:rPr>
              <a:t>青年體驗學習計畫</a:t>
            </a:r>
            <a:endParaRPr lang="en-US" altLang="zh-TW" dirty="0">
              <a:solidFill>
                <a:schemeClr val="accent6"/>
              </a:solidFill>
            </a:endParaRPr>
          </a:p>
          <a:p>
            <a:pPr algn="ctr"/>
            <a:r>
              <a:rPr lang="zh-TW" altLang="en-US" dirty="0">
                <a:solidFill>
                  <a:schemeClr val="accent6"/>
                </a:solidFill>
              </a:rPr>
              <a:t>（學習及國際體驗）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A25DD58-EDA4-4B82-88AE-8EBE44C78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ECF089E-46DE-4BB6-977E-0F3B28F92ABA}"/>
              </a:ext>
            </a:extLst>
          </p:cNvPr>
          <p:cNvGrpSpPr/>
          <p:nvPr/>
        </p:nvGrpSpPr>
        <p:grpSpPr>
          <a:xfrm>
            <a:off x="752474" y="1374881"/>
            <a:ext cx="7956589" cy="4814943"/>
            <a:chOff x="752474" y="1374881"/>
            <a:chExt cx="7956589" cy="4814943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2CC882CF-BB70-413B-A837-7BFA696C2959}"/>
                </a:ext>
              </a:extLst>
            </p:cNvPr>
            <p:cNvGrpSpPr/>
            <p:nvPr/>
          </p:nvGrpSpPr>
          <p:grpSpPr>
            <a:xfrm>
              <a:off x="3526135" y="1374881"/>
              <a:ext cx="2410818" cy="4788049"/>
              <a:chOff x="3543102" y="1401775"/>
              <a:chExt cx="2410818" cy="4788049"/>
            </a:xfrm>
          </p:grpSpPr>
          <p:grpSp>
            <p:nvGrpSpPr>
              <p:cNvPr id="5" name="群組 4">
                <a:extLst>
                  <a:ext uri="{FF2B5EF4-FFF2-40B4-BE49-F238E27FC236}">
                    <a16:creationId xmlns:a16="http://schemas.microsoft.com/office/drawing/2014/main" id="{33B2AF16-006A-4B28-9747-83434BD61C46}"/>
                  </a:ext>
                </a:extLst>
              </p:cNvPr>
              <p:cNvGrpSpPr/>
              <p:nvPr/>
            </p:nvGrpSpPr>
            <p:grpSpPr>
              <a:xfrm>
                <a:off x="3543102" y="1401775"/>
                <a:ext cx="2410818" cy="4773600"/>
                <a:chOff x="3543102" y="1401775"/>
                <a:chExt cx="2410818" cy="4773600"/>
              </a:xfrm>
            </p:grpSpPr>
            <p:pic>
              <p:nvPicPr>
                <p:cNvPr id="18" name="圖片 17">
                  <a:extLst>
                    <a:ext uri="{FF2B5EF4-FFF2-40B4-BE49-F238E27FC236}">
                      <a16:creationId xmlns:a16="http://schemas.microsoft.com/office/drawing/2014/main" id="{5320B1A7-F79B-45D9-85F3-FA9C349880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4704"/>
                <a:stretch/>
              </p:blipFill>
              <p:spPr bwMode="auto">
                <a:xfrm>
                  <a:off x="3543102" y="1401775"/>
                  <a:ext cx="2410818" cy="4773600"/>
                </a:xfrm>
                <a:prstGeom prst="rect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2D0A3BFD-01A3-4AAC-BCFE-DED6D0DB161A}"/>
                    </a:ext>
                  </a:extLst>
                </p:cNvPr>
                <p:cNvSpPr txBox="1"/>
                <p:nvPr/>
              </p:nvSpPr>
              <p:spPr>
                <a:xfrm>
                  <a:off x="3733800" y="1535834"/>
                  <a:ext cx="2057400" cy="127210"/>
                </a:xfrm>
                <a:prstGeom prst="rect">
                  <a:avLst/>
                </a:prstGeom>
                <a:solidFill>
                  <a:srgbClr val="FFAC06"/>
                </a:solidFill>
                <a:ln>
                  <a:noFill/>
                </a:ln>
              </p:spPr>
              <p:txBody>
                <a:bodyPr wrap="square" lIns="0" tIns="36000" rIns="0" bIns="0" rtlCol="0">
                  <a:spAutoFit/>
                </a:bodyPr>
                <a:lstStyle/>
                <a:p>
                  <a:pPr algn="ctr">
                    <a:lnSpc>
                      <a:spcPts val="700"/>
                    </a:lnSpc>
                  </a:pPr>
                  <a:r>
                    <a:rPr lang="zh-TW" altLang="en-US" sz="8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教育部</a:t>
                  </a:r>
                  <a:r>
                    <a:rPr lang="en-US" altLang="zh-TW" sz="8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113</a:t>
                  </a:r>
                  <a:r>
                    <a:rPr lang="zh-TW" altLang="en-US" sz="8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年度青年教育與就業儲蓄帳戶方案</a:t>
                  </a:r>
                </a:p>
              </p:txBody>
            </p:sp>
          </p:grpSp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6E4363F0-FFE4-41A7-AF1C-A4D65C1BD613}"/>
                  </a:ext>
                </a:extLst>
              </p:cNvPr>
              <p:cNvSpPr/>
              <p:nvPr/>
            </p:nvSpPr>
            <p:spPr>
              <a:xfrm>
                <a:off x="4544854" y="5808137"/>
                <a:ext cx="373380" cy="38168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dirty="0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1986B229-8125-4115-8239-A6C365F4CA31}"/>
                </a:ext>
              </a:extLst>
            </p:cNvPr>
            <p:cNvGrpSpPr/>
            <p:nvPr/>
          </p:nvGrpSpPr>
          <p:grpSpPr>
            <a:xfrm>
              <a:off x="752474" y="1374881"/>
              <a:ext cx="7956589" cy="4814943"/>
              <a:chOff x="752474" y="1374881"/>
              <a:chExt cx="7956589" cy="4814943"/>
            </a:xfrm>
          </p:grpSpPr>
          <p:grpSp>
            <p:nvGrpSpPr>
              <p:cNvPr id="4" name="群組 3">
                <a:extLst>
                  <a:ext uri="{FF2B5EF4-FFF2-40B4-BE49-F238E27FC236}">
                    <a16:creationId xmlns:a16="http://schemas.microsoft.com/office/drawing/2014/main" id="{C0D2E63B-EEAE-44CD-85C6-AE874C91DA24}"/>
                  </a:ext>
                </a:extLst>
              </p:cNvPr>
              <p:cNvGrpSpPr/>
              <p:nvPr/>
            </p:nvGrpSpPr>
            <p:grpSpPr>
              <a:xfrm>
                <a:off x="6310061" y="1374881"/>
                <a:ext cx="2399002" cy="4773600"/>
                <a:chOff x="6287798" y="1381528"/>
                <a:chExt cx="2399002" cy="4773600"/>
              </a:xfrm>
            </p:grpSpPr>
            <p:pic>
              <p:nvPicPr>
                <p:cNvPr id="20" name="圖片 19">
                  <a:extLst>
                    <a:ext uri="{FF2B5EF4-FFF2-40B4-BE49-F238E27FC236}">
                      <a16:creationId xmlns:a16="http://schemas.microsoft.com/office/drawing/2014/main" id="{1B0006CB-1516-4874-9DC4-537D209501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92" b="4112"/>
                <a:stretch/>
              </p:blipFill>
              <p:spPr bwMode="auto">
                <a:xfrm>
                  <a:off x="6287798" y="1381528"/>
                  <a:ext cx="2399002" cy="4773600"/>
                </a:xfrm>
                <a:prstGeom prst="rect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1" name="文字方塊 20">
                  <a:extLst>
                    <a:ext uri="{FF2B5EF4-FFF2-40B4-BE49-F238E27FC236}">
                      <a16:creationId xmlns:a16="http://schemas.microsoft.com/office/drawing/2014/main" id="{32ABE61D-7C0C-4C4F-9FA6-312346A90207}"/>
                    </a:ext>
                  </a:extLst>
                </p:cNvPr>
                <p:cNvSpPr txBox="1"/>
                <p:nvPr/>
              </p:nvSpPr>
              <p:spPr>
                <a:xfrm>
                  <a:off x="6419850" y="1497502"/>
                  <a:ext cx="2190750" cy="126120"/>
                </a:xfrm>
                <a:prstGeom prst="rect">
                  <a:avLst/>
                </a:prstGeom>
                <a:solidFill>
                  <a:srgbClr val="FFAC06"/>
                </a:solidFill>
                <a:ln>
                  <a:noFill/>
                </a:ln>
              </p:spPr>
              <p:txBody>
                <a:bodyPr wrap="square" lIns="0" tIns="36000" rIns="0" bIns="0" rtlCol="0">
                  <a:spAutoFit/>
                </a:bodyPr>
                <a:lstStyle/>
                <a:p>
                  <a:pPr algn="ctr">
                    <a:lnSpc>
                      <a:spcPts val="700"/>
                    </a:lnSpc>
                  </a:pPr>
                  <a:r>
                    <a:rPr lang="zh-TW" altLang="en-US" sz="8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教育部</a:t>
                  </a:r>
                  <a:r>
                    <a:rPr lang="en-US" altLang="zh-TW" sz="8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113</a:t>
                  </a:r>
                  <a:r>
                    <a:rPr lang="zh-TW" altLang="en-US" sz="8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年度青年教育與就業儲蓄帳戶方案</a:t>
                  </a:r>
                </a:p>
              </p:txBody>
            </p:sp>
          </p:grpSp>
          <p:grpSp>
            <p:nvGrpSpPr>
              <p:cNvPr id="37" name="群組 36">
                <a:extLst>
                  <a:ext uri="{FF2B5EF4-FFF2-40B4-BE49-F238E27FC236}">
                    <a16:creationId xmlns:a16="http://schemas.microsoft.com/office/drawing/2014/main" id="{D90DD30C-787C-4E23-B701-7F43BE8DB796}"/>
                  </a:ext>
                </a:extLst>
              </p:cNvPr>
              <p:cNvGrpSpPr/>
              <p:nvPr/>
            </p:nvGrpSpPr>
            <p:grpSpPr>
              <a:xfrm>
                <a:off x="752474" y="3429001"/>
                <a:ext cx="7664326" cy="2760823"/>
                <a:chOff x="752474" y="3429001"/>
                <a:chExt cx="7664326" cy="2760823"/>
              </a:xfrm>
            </p:grpSpPr>
            <p:sp>
              <p:nvSpPr>
                <p:cNvPr id="11" name="矩形 10"/>
                <p:cNvSpPr/>
                <p:nvPr/>
              </p:nvSpPr>
              <p:spPr bwMode="auto">
                <a:xfrm>
                  <a:off x="6400800" y="4724400"/>
                  <a:ext cx="2016000" cy="381000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 bwMode="auto">
                <a:xfrm>
                  <a:off x="752475" y="3429001"/>
                  <a:ext cx="1981700" cy="990599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/>
                  <a:r>
                    <a:rPr kumimoji="1" lang="zh-CN" altLang="en-US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點選</a:t>
                  </a:r>
                  <a:r>
                    <a:rPr kumimoji="1" lang="en-US" altLang="zh-CN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【</a:t>
                  </a:r>
                  <a:r>
                    <a:rPr kumimoji="1" lang="zh-CN" altLang="en-US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選擇檔案</a:t>
                  </a:r>
                  <a:r>
                    <a:rPr kumimoji="1" lang="en-US" altLang="zh-CN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】</a:t>
                  </a:r>
                  <a:r>
                    <a:rPr kumimoji="1" lang="zh-CN" altLang="en-US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上傳</a:t>
                  </a:r>
                  <a:r>
                    <a:rPr lang="zh-TW" altLang="zh-TW" dirty="0"/>
                    <a:t>體驗學習企劃內容</a:t>
                  </a:r>
                  <a:r>
                    <a:rPr lang="en-US" altLang="zh-TW" dirty="0"/>
                    <a:t>PDF</a:t>
                  </a:r>
                  <a:r>
                    <a:rPr lang="zh-TW" altLang="zh-TW" dirty="0"/>
                    <a:t>檔</a:t>
                  </a:r>
                  <a:endPara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  <p:sp>
              <p:nvSpPr>
                <p:cNvPr id="24" name="矩形 23"/>
                <p:cNvSpPr/>
                <p:nvPr/>
              </p:nvSpPr>
              <p:spPr bwMode="auto">
                <a:xfrm>
                  <a:off x="7294276" y="5779238"/>
                  <a:ext cx="478124" cy="410586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 bwMode="auto">
                <a:xfrm>
                  <a:off x="752474" y="5105400"/>
                  <a:ext cx="2044726" cy="759491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zh-CN" altLang="en-US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存檔後請點選</a:t>
                  </a:r>
                  <a:endParaRPr kumimoji="1" lang="en-US" altLang="zh-CN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CN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【</a:t>
                  </a:r>
                  <a:r>
                    <a:rPr kumimoji="1" lang="zh-CN" altLang="en-US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送出申請</a:t>
                  </a:r>
                  <a:r>
                    <a:rPr kumimoji="1" lang="en-US" altLang="zh-CN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】</a:t>
                  </a:r>
                  <a:r>
                    <a:rPr kumimoji="1" lang="zh-CN" altLang="en-US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按鈕</a:t>
                  </a:r>
                  <a:endPara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  <p:cxnSp>
              <p:nvCxnSpPr>
                <p:cNvPr id="26" name="肘形接點 25"/>
                <p:cNvCxnSpPr>
                  <a:cxnSpLocks/>
                  <a:stCxn id="25" idx="2"/>
                  <a:endCxn id="24" idx="2"/>
                </p:cNvCxnSpPr>
                <p:nvPr/>
              </p:nvCxnSpPr>
              <p:spPr bwMode="auto">
                <a:xfrm rot="16200000" flipH="1">
                  <a:off x="4491621" y="3148106"/>
                  <a:ext cx="324933" cy="5758501"/>
                </a:xfrm>
                <a:prstGeom prst="bentConnector3">
                  <a:avLst>
                    <a:gd name="adj1" fmla="val 143294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6" name="肘形接點 15"/>
                <p:cNvCxnSpPr>
                  <a:cxnSpLocks/>
                  <a:stCxn id="12" idx="2"/>
                  <a:endCxn id="11" idx="1"/>
                </p:cNvCxnSpPr>
                <p:nvPr/>
              </p:nvCxnSpPr>
              <p:spPr bwMode="auto">
                <a:xfrm rot="16200000" flipH="1">
                  <a:off x="3824412" y="2338512"/>
                  <a:ext cx="495300" cy="4657475"/>
                </a:xfrm>
                <a:prstGeom prst="bentConnector2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1999011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25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送出申請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FA07A75-B7A5-448E-8A05-2A2F0CD0CE60}"/>
              </a:ext>
            </a:extLst>
          </p:cNvPr>
          <p:cNvGrpSpPr/>
          <p:nvPr/>
        </p:nvGrpSpPr>
        <p:grpSpPr>
          <a:xfrm>
            <a:off x="685800" y="1444939"/>
            <a:ext cx="5257800" cy="4901912"/>
            <a:chOff x="685800" y="1444939"/>
            <a:chExt cx="5257800" cy="4901912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63E743BA-5E51-4E91-9CB8-2700F6F4AA37}"/>
                </a:ext>
              </a:extLst>
            </p:cNvPr>
            <p:cNvGrpSpPr/>
            <p:nvPr/>
          </p:nvGrpSpPr>
          <p:grpSpPr>
            <a:xfrm>
              <a:off x="685800" y="1444939"/>
              <a:ext cx="5257800" cy="4901912"/>
              <a:chOff x="685800" y="1444939"/>
              <a:chExt cx="5257800" cy="4901912"/>
            </a:xfrm>
          </p:grpSpPr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id="{8EB2C618-CAD8-4B30-9FCA-5A08EEF89783}"/>
                  </a:ext>
                </a:extLst>
              </p:cNvPr>
              <p:cNvGrpSpPr/>
              <p:nvPr/>
            </p:nvGrpSpPr>
            <p:grpSpPr>
              <a:xfrm>
                <a:off x="3581400" y="1444939"/>
                <a:ext cx="2362200" cy="4901912"/>
                <a:chOff x="1981200" y="1656031"/>
                <a:chExt cx="2160000" cy="4482317"/>
              </a:xfrm>
            </p:grpSpPr>
            <p:grpSp>
              <p:nvGrpSpPr>
                <p:cNvPr id="17" name="群組 16">
                  <a:extLst>
                    <a:ext uri="{FF2B5EF4-FFF2-40B4-BE49-F238E27FC236}">
                      <a16:creationId xmlns:a16="http://schemas.microsoft.com/office/drawing/2014/main" id="{0BA9A18A-D222-41B6-A493-6817352A43F8}"/>
                    </a:ext>
                  </a:extLst>
                </p:cNvPr>
                <p:cNvGrpSpPr/>
                <p:nvPr/>
              </p:nvGrpSpPr>
              <p:grpSpPr>
                <a:xfrm>
                  <a:off x="1981200" y="1656031"/>
                  <a:ext cx="2160000" cy="4482317"/>
                  <a:chOff x="1981200" y="1656031"/>
                  <a:chExt cx="2160000" cy="4482317"/>
                </a:xfrm>
              </p:grpSpPr>
              <p:pic>
                <p:nvPicPr>
                  <p:cNvPr id="25" name="圖片 24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117"/>
                  <a:stretch/>
                </p:blipFill>
                <p:spPr>
                  <a:xfrm>
                    <a:off x="1981200" y="1656031"/>
                    <a:ext cx="2160000" cy="4482317"/>
                  </a:xfrm>
                  <a:prstGeom prst="rect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</p:pic>
              <p:sp>
                <p:nvSpPr>
                  <p:cNvPr id="26" name="文字方塊 25">
                    <a:extLst>
                      <a:ext uri="{FF2B5EF4-FFF2-40B4-BE49-F238E27FC236}">
                        <a16:creationId xmlns:a16="http://schemas.microsoft.com/office/drawing/2014/main" id="{34017927-FE0B-4906-8419-0ADB22D5E20D}"/>
                      </a:ext>
                    </a:extLst>
                  </p:cNvPr>
                  <p:cNvSpPr txBox="1"/>
                  <p:nvPr/>
                </p:nvSpPr>
                <p:spPr>
                  <a:xfrm>
                    <a:off x="2143200" y="1752600"/>
                    <a:ext cx="1836000" cy="115324"/>
                  </a:xfrm>
                  <a:prstGeom prst="rect">
                    <a:avLst/>
                  </a:prstGeom>
                  <a:solidFill>
                    <a:srgbClr val="FFAC06"/>
                  </a:solidFill>
                  <a:ln>
                    <a:noFill/>
                  </a:ln>
                </p:spPr>
                <p:txBody>
                  <a:bodyPr wrap="square" lIns="0" tIns="36000" rIns="0" bIns="0" rtlCol="0">
                    <a:spAutoFit/>
                  </a:bodyPr>
                  <a:lstStyle/>
                  <a:p>
                    <a:pPr algn="ctr">
                      <a:lnSpc>
                        <a:spcPts val="700"/>
                      </a:lnSpc>
                    </a:pPr>
                    <a:r>
                      <a:rPr lang="zh-TW" altLang="en-US" sz="8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教育部</a:t>
                    </a:r>
                    <a:r>
                      <a:rPr lang="en-US" altLang="zh-TW" sz="8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113</a:t>
                    </a:r>
                    <a:r>
                      <a:rPr lang="zh-TW" altLang="en-US" sz="8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年度青年教育與就業儲蓄帳戶方案</a:t>
                    </a:r>
                  </a:p>
                </p:txBody>
              </p:sp>
            </p:grp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61B300C9-B247-4409-B247-B216E1CEDDD0}"/>
                    </a:ext>
                  </a:extLst>
                </p:cNvPr>
                <p:cNvSpPr/>
                <p:nvPr/>
              </p:nvSpPr>
              <p:spPr bwMode="auto">
                <a:xfrm>
                  <a:off x="2505075" y="4114800"/>
                  <a:ext cx="1255713" cy="533400"/>
                </a:xfrm>
                <a:prstGeom prst="rect">
                  <a:avLst/>
                </a:prstGeom>
                <a:solidFill>
                  <a:srgbClr val="F1F1F6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</p:grpSp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92BBE2D3-BBFA-4F4C-A0F7-AD3C9FACC037}"/>
                  </a:ext>
                </a:extLst>
              </p:cNvPr>
              <p:cNvSpPr/>
              <p:nvPr/>
            </p:nvSpPr>
            <p:spPr>
              <a:xfrm>
                <a:off x="4292429" y="2809080"/>
                <a:ext cx="903366" cy="45021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19" name="橢圓 18">
                <a:extLst>
                  <a:ext uri="{FF2B5EF4-FFF2-40B4-BE49-F238E27FC236}">
                    <a16:creationId xmlns:a16="http://schemas.microsoft.com/office/drawing/2014/main" id="{33124B87-02B5-4402-A584-8A0186CF74FF}"/>
                  </a:ext>
                </a:extLst>
              </p:cNvPr>
              <p:cNvSpPr/>
              <p:nvPr/>
            </p:nvSpPr>
            <p:spPr>
              <a:xfrm>
                <a:off x="4575810" y="5854466"/>
                <a:ext cx="373380" cy="38168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dirty="0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 bwMode="auto">
              <a:xfrm>
                <a:off x="4038600" y="3315586"/>
                <a:ext cx="1371600" cy="818290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 bwMode="auto">
              <a:xfrm>
                <a:off x="685800" y="3124200"/>
                <a:ext cx="2057400" cy="1153734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r>
                  <a:rPr lang="zh-TW" altLang="en-US" dirty="0">
                    <a:latin typeface="Arial" charset="0"/>
                  </a:rPr>
                  <a:t>下載申請書</a:t>
                </a:r>
                <a:r>
                  <a:rPr kumimoji="1" lang="zh-CN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可以選擇下載到手機或是寄到</a:t>
                </a:r>
                <a:r>
                  <a:rPr kumimoji="1" lang="en-US" altLang="zh-CN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Email</a:t>
                </a:r>
                <a:r>
                  <a:rPr kumimoji="1" lang="zh-CN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信箱</a:t>
                </a: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  <p:cxnSp>
          <p:nvCxnSpPr>
            <p:cNvPr id="15" name="肘形接點 14"/>
            <p:cNvCxnSpPr>
              <a:cxnSpLocks/>
              <a:stCxn id="14" idx="2"/>
              <a:endCxn id="13" idx="1"/>
            </p:cNvCxnSpPr>
            <p:nvPr/>
          </p:nvCxnSpPr>
          <p:spPr bwMode="auto">
            <a:xfrm rot="5400000" flipH="1" flipV="1">
              <a:off x="2599948" y="2839283"/>
              <a:ext cx="553203" cy="2324100"/>
            </a:xfrm>
            <a:prstGeom prst="bentConnector4">
              <a:avLst>
                <a:gd name="adj1" fmla="val -41323"/>
                <a:gd name="adj2" fmla="val 72131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0BD385B-1A42-479C-A369-2B663E8A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50245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26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審查結果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3C041F35-DE54-4E40-A35D-BCEFD4704D93}"/>
              </a:ext>
            </a:extLst>
          </p:cNvPr>
          <p:cNvGrpSpPr/>
          <p:nvPr/>
        </p:nvGrpSpPr>
        <p:grpSpPr>
          <a:xfrm>
            <a:off x="3623616" y="1447800"/>
            <a:ext cx="2215856" cy="4795669"/>
            <a:chOff x="5428469" y="1463565"/>
            <a:chExt cx="2160000" cy="467478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469" y="1463565"/>
              <a:ext cx="2160000" cy="467478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E5E070DC-8F02-4660-9AF2-B892BEBCFF82}"/>
                </a:ext>
              </a:extLst>
            </p:cNvPr>
            <p:cNvSpPr txBox="1"/>
            <p:nvPr/>
          </p:nvSpPr>
          <p:spPr>
            <a:xfrm>
              <a:off x="5509468" y="1760682"/>
              <a:ext cx="1998000" cy="124003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8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sz="8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8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711B84E-13AC-432F-ADBA-A43A755F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89173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066623" y="2905125"/>
            <a:ext cx="7772400" cy="1362075"/>
          </a:xfrm>
        </p:spPr>
        <p:txBody>
          <a:bodyPr/>
          <a:lstStyle/>
          <a:p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b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 青年教育與就業儲蓄帳戶方案」</a:t>
            </a:r>
            <a:b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申請系統介面</a:t>
            </a:r>
            <a:endParaRPr lang="zh-TW" altLang="en-US" sz="36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1060926" y="1374716"/>
            <a:ext cx="7772400" cy="150018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27</a:t>
            </a:fld>
            <a:endParaRPr lang="en-US" altLang="zh-TW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9736616-7DF9-4C0E-BDDB-A8AF1717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59540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222959" y="1448884"/>
            <a:ext cx="571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i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https://young.cloud.ncnu.edu.tw</a:t>
            </a:r>
            <a:endParaRPr lang="zh-TW" altLang="en-US" sz="2800" i="1" u="sng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方案填報系統網址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28</a:t>
            </a:fld>
            <a:endParaRPr lang="en-US" altLang="zh-TW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E1B2D40-78F4-4F39-BD7F-7E0D725A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199CB739-9482-493D-922A-B4C4A48FAD34}"/>
              </a:ext>
            </a:extLst>
          </p:cNvPr>
          <p:cNvGrpSpPr/>
          <p:nvPr/>
        </p:nvGrpSpPr>
        <p:grpSpPr>
          <a:xfrm>
            <a:off x="2106612" y="2057400"/>
            <a:ext cx="6132250" cy="4355752"/>
            <a:chOff x="2106612" y="2057400"/>
            <a:chExt cx="6132250" cy="4355752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145A37E2-C03F-4ED8-94C6-2FE8702257BB}"/>
                </a:ext>
              </a:extLst>
            </p:cNvPr>
            <p:cNvGrpSpPr/>
            <p:nvPr/>
          </p:nvGrpSpPr>
          <p:grpSpPr>
            <a:xfrm>
              <a:off x="2106612" y="2057400"/>
              <a:ext cx="6132250" cy="4355752"/>
              <a:chOff x="2106612" y="2057400"/>
              <a:chExt cx="6132250" cy="4355752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6612" y="2057400"/>
                <a:ext cx="5181600" cy="4355752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4481CA33-29F4-4AEF-8BEC-BFA690C4C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0" y="3200400"/>
                <a:ext cx="4911074" cy="3113455"/>
              </a:xfrm>
              <a:prstGeom prst="rect">
                <a:avLst/>
              </a:prstGeom>
            </p:spPr>
          </p:pic>
          <p:sp>
            <p:nvSpPr>
              <p:cNvPr id="14" name="圓角矩形圖說文字 6">
                <a:extLst>
                  <a:ext uri="{FF2B5EF4-FFF2-40B4-BE49-F238E27FC236}">
                    <a16:creationId xmlns:a16="http://schemas.microsoft.com/office/drawing/2014/main" id="{C1621E85-1B50-472C-820F-FC67CD28D585}"/>
                  </a:ext>
                </a:extLst>
              </p:cNvPr>
              <p:cNvSpPr/>
              <p:nvPr/>
            </p:nvSpPr>
            <p:spPr bwMode="auto">
              <a:xfrm>
                <a:off x="6696337" y="2904839"/>
                <a:ext cx="1542525" cy="710594"/>
              </a:xfrm>
              <a:prstGeom prst="wedgeRoundRectCallout">
                <a:avLst>
                  <a:gd name="adj1" fmla="val -34591"/>
                  <a:gd name="adj2" fmla="val -70689"/>
                  <a:gd name="adj3" fmla="val 16667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點選</a:t>
                </a:r>
                <a:r>
                  <a:rPr kumimoji="1" lang="en-US" altLang="zh-TW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113</a:t>
                </a: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學生</a:t>
                </a:r>
                <a:endParaRPr kumimoji="1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rPr>
                  <a:t>申請帳密</a:t>
                </a:r>
                <a:endParaRPr lang="en-US" altLang="zh-TW" dirty="0">
                  <a:latin typeface="Arial" charset="0"/>
                </a:endParaRPr>
              </a:p>
            </p:txBody>
          </p:sp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id="{995EA422-1745-4408-83EF-FA789B4CC57E}"/>
                  </a:ext>
                </a:extLst>
              </p:cNvPr>
              <p:cNvGrpSpPr/>
              <p:nvPr/>
            </p:nvGrpSpPr>
            <p:grpSpPr>
              <a:xfrm>
                <a:off x="6605831" y="2153173"/>
                <a:ext cx="457200" cy="455141"/>
                <a:chOff x="6592812" y="2133600"/>
                <a:chExt cx="457200" cy="455141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A8009FF7-C4C9-483E-A481-39DEB47F3C79}"/>
                    </a:ext>
                  </a:extLst>
                </p:cNvPr>
                <p:cNvSpPr/>
                <p:nvPr/>
              </p:nvSpPr>
              <p:spPr bwMode="auto">
                <a:xfrm>
                  <a:off x="6659412" y="2148127"/>
                  <a:ext cx="324000" cy="410900"/>
                </a:xfrm>
                <a:prstGeom prst="rect">
                  <a:avLst/>
                </a:prstGeom>
                <a:solidFill>
                  <a:srgbClr val="5798C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  <p:pic>
              <p:nvPicPr>
                <p:cNvPr id="11" name="圖片 10">
                  <a:extLst>
                    <a:ext uri="{FF2B5EF4-FFF2-40B4-BE49-F238E27FC236}">
                      <a16:creationId xmlns:a16="http://schemas.microsoft.com/office/drawing/2014/main" id="{B11B74D5-412A-431F-B4AA-C15B0DBCD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2812" y="2133600"/>
                  <a:ext cx="457200" cy="455141"/>
                </a:xfrm>
                <a:prstGeom prst="rect">
                  <a:avLst/>
                </a:prstGeom>
              </p:spPr>
            </p:pic>
          </p:grpSp>
        </p:grpSp>
        <p:sp>
          <p:nvSpPr>
            <p:cNvPr id="13" name="橢圓 12"/>
            <p:cNvSpPr/>
            <p:nvPr/>
          </p:nvSpPr>
          <p:spPr>
            <a:xfrm>
              <a:off x="6582563" y="2113508"/>
              <a:ext cx="503735" cy="50146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4486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29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學生申請帳密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004334E1-986D-44CB-BCB7-E7F07D467F4B}"/>
              </a:ext>
            </a:extLst>
          </p:cNvPr>
          <p:cNvGrpSpPr/>
          <p:nvPr/>
        </p:nvGrpSpPr>
        <p:grpSpPr>
          <a:xfrm>
            <a:off x="1579738" y="1554643"/>
            <a:ext cx="6480000" cy="4669221"/>
            <a:chOff x="1300903" y="1383835"/>
            <a:chExt cx="6480000" cy="4669221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255D0596-8027-4708-AFDB-92E87AFD8EE7}"/>
                </a:ext>
              </a:extLst>
            </p:cNvPr>
            <p:cNvGrpSpPr/>
            <p:nvPr/>
          </p:nvGrpSpPr>
          <p:grpSpPr>
            <a:xfrm>
              <a:off x="1300903" y="1383835"/>
              <a:ext cx="6480000" cy="4669221"/>
              <a:chOff x="-19631" y="-70545"/>
              <a:chExt cx="4090670" cy="295309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08A89DF0-94DA-4449-A785-3E793C54F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631" y="-70545"/>
                <a:ext cx="4090670" cy="2953091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10BD4C08-0FB1-4F33-ADF5-B71B22D80885}"/>
                  </a:ext>
                </a:extLst>
              </p:cNvPr>
              <p:cNvGrpSpPr/>
              <p:nvPr/>
            </p:nvGrpSpPr>
            <p:grpSpPr>
              <a:xfrm>
                <a:off x="73101" y="1616224"/>
                <a:ext cx="3222918" cy="1266322"/>
                <a:chOff x="-65444" y="-80958"/>
                <a:chExt cx="3222918" cy="1266322"/>
              </a:xfrm>
            </p:grpSpPr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77654D9A-14ED-4190-A80D-E977EDF00D58}"/>
                    </a:ext>
                  </a:extLst>
                </p:cNvPr>
                <p:cNvSpPr/>
                <p:nvPr/>
              </p:nvSpPr>
              <p:spPr>
                <a:xfrm>
                  <a:off x="80304" y="-80958"/>
                  <a:ext cx="424912" cy="120270"/>
                </a:xfrm>
                <a:prstGeom prst="rect">
                  <a:avLst/>
                </a:prstGeom>
                <a:blipFill dpi="0" rotWithShape="1">
                  <a:blip r:embed="rId5"/>
                  <a:srcRect/>
                  <a:tile tx="0" ty="0" sx="100000" sy="100000" flip="none" algn="tl"/>
                </a:blipFill>
                <a:ln>
                  <a:noFill/>
                </a:ln>
                <a:effectLst>
                  <a:glow>
                    <a:schemeClr val="bg1">
                      <a:alpha val="8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13" name="橢圓 12">
                  <a:extLst>
                    <a:ext uri="{FF2B5EF4-FFF2-40B4-BE49-F238E27FC236}">
                      <a16:creationId xmlns:a16="http://schemas.microsoft.com/office/drawing/2014/main" id="{1E93EC24-FE24-4A1B-B534-65909062843B}"/>
                    </a:ext>
                  </a:extLst>
                </p:cNvPr>
                <p:cNvSpPr/>
                <p:nvPr/>
              </p:nvSpPr>
              <p:spPr>
                <a:xfrm>
                  <a:off x="-20624" y="540736"/>
                  <a:ext cx="455454" cy="213595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14" name="圓角矩形 2">
                  <a:extLst>
                    <a:ext uri="{FF2B5EF4-FFF2-40B4-BE49-F238E27FC236}">
                      <a16:creationId xmlns:a16="http://schemas.microsoft.com/office/drawing/2014/main" id="{A6572D74-4766-465D-885A-ED3A2784563F}"/>
                    </a:ext>
                  </a:extLst>
                </p:cNvPr>
                <p:cNvSpPr/>
                <p:nvPr/>
              </p:nvSpPr>
              <p:spPr>
                <a:xfrm>
                  <a:off x="-65444" y="819240"/>
                  <a:ext cx="3222918" cy="366124"/>
                </a:xfrm>
                <a:prstGeom prst="round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</p:grpSp>
        </p:grp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79CBE6BA-EBCA-48EB-AADE-7435B730B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000" t="45065" r="10834" b="38638"/>
            <a:stretch/>
          </p:blipFill>
          <p:spPr>
            <a:xfrm>
              <a:off x="1518798" y="2421991"/>
              <a:ext cx="1627200" cy="337721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057F1FF4-DEAC-4655-BFE2-BDF9359FD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45" t="9444" r="4104" b="1"/>
            <a:stretch/>
          </p:blipFill>
          <p:spPr>
            <a:xfrm>
              <a:off x="1549965" y="5544192"/>
              <a:ext cx="4912482" cy="449143"/>
            </a:xfrm>
            <a:prstGeom prst="rect">
              <a:avLst/>
            </a:prstGeom>
          </p:spPr>
        </p:pic>
        <p:sp>
          <p:nvSpPr>
            <p:cNvPr id="7" name="圓角矩形圖說文字 6"/>
            <p:cNvSpPr/>
            <p:nvPr/>
          </p:nvSpPr>
          <p:spPr bwMode="auto">
            <a:xfrm>
              <a:off x="5250180" y="2621331"/>
              <a:ext cx="2362200" cy="1371548"/>
            </a:xfrm>
            <a:prstGeom prst="wedgeRoundRectCallout">
              <a:avLst>
                <a:gd name="adj1" fmla="val -85577"/>
                <a:gd name="adj2" fmla="val 33432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選擇學校所在縣市</a:t>
              </a:r>
              <a:endParaRPr kumimoji="1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  <a:p>
              <a:pPr eaLnBrk="1" hangingPunct="1"/>
              <a:r>
                <a:rPr lang="zh-TW" altLang="en-US" dirty="0">
                  <a:latin typeface="Arial" charset="0"/>
                </a:rPr>
                <a:t>選擇學校</a:t>
              </a:r>
              <a:endParaRPr lang="en-US" altLang="zh-TW" dirty="0">
                <a:latin typeface="Arial" charset="0"/>
              </a:endParaRPr>
            </a:p>
            <a:p>
              <a:pPr eaLnBrk="1" hangingPunct="1"/>
              <a:r>
                <a:rPr lang="zh-TW" altLang="en-US" dirty="0">
                  <a:latin typeface="Arial" charset="0"/>
                </a:rPr>
                <a:t>輸入身分證號</a:t>
              </a:r>
              <a:endParaRPr lang="en-US" altLang="zh-TW" dirty="0">
                <a:latin typeface="Arial" charset="0"/>
              </a:endParaRPr>
            </a:p>
            <a:p>
              <a:pPr eaLnBrk="1" hangingPunct="1"/>
              <a:r>
                <a:rPr lang="zh-TW" altLang="en-US" dirty="0">
                  <a:latin typeface="Arial" charset="0"/>
                </a:rPr>
                <a:t>出生年月日</a:t>
              </a:r>
              <a:endParaRPr lang="en-US" altLang="zh-TW" dirty="0">
                <a:latin typeface="Arial" charset="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C8B7779-6918-42ED-9D89-B50AED11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98677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55964" y="2971800"/>
            <a:ext cx="7772400" cy="1905000"/>
          </a:xfrm>
        </p:spPr>
        <p:txBody>
          <a:bodyPr/>
          <a:lstStyle/>
          <a:p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b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 青年教育與就業儲蓄帳戶方案」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申請系統介面</a:t>
            </a:r>
            <a:endParaRPr lang="zh-TW" altLang="en-US" sz="36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955964" y="1219200"/>
            <a:ext cx="7772400" cy="150018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</a:t>
            </a:fld>
            <a:endParaRPr lang="en-US" altLang="zh-TW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5DF0554-0B10-4120-910D-C1E166C58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63733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30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學生資料確認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0F382E9-E51C-42FA-B334-BBB63B0D2400}"/>
              </a:ext>
            </a:extLst>
          </p:cNvPr>
          <p:cNvGrpSpPr/>
          <p:nvPr/>
        </p:nvGrpSpPr>
        <p:grpSpPr>
          <a:xfrm>
            <a:off x="1841500" y="1527175"/>
            <a:ext cx="6629401" cy="4648200"/>
            <a:chOff x="1841500" y="1527175"/>
            <a:chExt cx="6629401" cy="4648200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315717D8-2536-454F-B431-4F095F4C98A0}"/>
                </a:ext>
              </a:extLst>
            </p:cNvPr>
            <p:cNvGrpSpPr/>
            <p:nvPr/>
          </p:nvGrpSpPr>
          <p:grpSpPr>
            <a:xfrm>
              <a:off x="1841500" y="1527175"/>
              <a:ext cx="6629401" cy="4648200"/>
              <a:chOff x="1828800" y="1600200"/>
              <a:chExt cx="6629401" cy="4648200"/>
            </a:xfrm>
          </p:grpSpPr>
          <p:pic>
            <p:nvPicPr>
              <p:cNvPr id="3" name="圖片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8800" y="1600200"/>
                <a:ext cx="5791200" cy="4648200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8" name="圓角矩形圖說文字 7"/>
              <p:cNvSpPr/>
              <p:nvPr/>
            </p:nvSpPr>
            <p:spPr bwMode="auto">
              <a:xfrm>
                <a:off x="5432367" y="3124200"/>
                <a:ext cx="3025834" cy="762000"/>
              </a:xfrm>
              <a:prstGeom prst="wedgeRoundRectCallout">
                <a:avLst>
                  <a:gd name="adj1" fmla="val -74661"/>
                  <a:gd name="adj2" fmla="val 42330"/>
                  <a:gd name="adj3" fmla="val 16667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填報系統自動勾稽學籍資料</a:t>
                </a:r>
                <a:endParaRPr kumimoji="1" lang="en-US" altLang="zh-TW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帶出學生基本資料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1E93EC24-FE24-4A1B-B534-65909062843B}"/>
                  </a:ext>
                </a:extLst>
              </p:cNvPr>
              <p:cNvSpPr/>
              <p:nvPr/>
            </p:nvSpPr>
            <p:spPr>
              <a:xfrm>
                <a:off x="2112154" y="5914142"/>
                <a:ext cx="505091" cy="29256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BA919250-CF17-4FF6-B6DD-29A6E34BB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7400" y="1872079"/>
                <a:ext cx="1627200" cy="337721"/>
              </a:xfrm>
              <a:prstGeom prst="rect">
                <a:avLst/>
              </a:prstGeom>
            </p:spPr>
          </p:pic>
        </p:grp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74394C19-DF06-4FFE-902A-229B9CF0F6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13276" y="4724400"/>
              <a:ext cx="360000" cy="0"/>
            </a:xfrm>
            <a:prstGeom prst="line">
              <a:avLst/>
            </a:prstGeom>
            <a:ln w="111125" cap="rnd">
              <a:solidFill>
                <a:schemeClr val="tx2">
                  <a:lumMod val="65000"/>
                  <a:lumOff val="35000"/>
                  <a:alpha val="96000"/>
                </a:schemeClr>
              </a:solidFill>
              <a:headEnd type="none" w="med" len="med"/>
              <a:tailEnd type="none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52B489C1-675F-4184-AF55-38DDEB7712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45075" y="5410200"/>
              <a:ext cx="360000" cy="0"/>
            </a:xfrm>
            <a:prstGeom prst="line">
              <a:avLst/>
            </a:prstGeom>
            <a:ln w="114300" cap="rnd">
              <a:solidFill>
                <a:schemeClr val="tx2">
                  <a:lumMod val="65000"/>
                  <a:lumOff val="35000"/>
                  <a:alpha val="96000"/>
                </a:schemeClr>
              </a:solidFill>
              <a:headEnd type="none" w="med" len="med"/>
              <a:tailEnd type="none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6637229-E21B-4D01-86B8-49935586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29941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新建帳號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D90AD52-1026-4A0D-B10C-AB5BD5FCEA3D}"/>
              </a:ext>
            </a:extLst>
          </p:cNvPr>
          <p:cNvGrpSpPr/>
          <p:nvPr/>
        </p:nvGrpSpPr>
        <p:grpSpPr>
          <a:xfrm>
            <a:off x="1371600" y="1484659"/>
            <a:ext cx="6551952" cy="4856080"/>
            <a:chOff x="1083863" y="1447800"/>
            <a:chExt cx="6551952" cy="4856080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2C7038-2176-4790-858B-F678BA61B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863" y="1447800"/>
              <a:ext cx="6551952" cy="485608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2" name="圓角矩形圖說文字 10">
              <a:extLst>
                <a:ext uri="{FF2B5EF4-FFF2-40B4-BE49-F238E27FC236}">
                  <a16:creationId xmlns:a16="http://schemas.microsoft.com/office/drawing/2014/main" id="{8A17E730-0837-4AA9-AFA3-72AF7EF6A24B}"/>
                </a:ext>
              </a:extLst>
            </p:cNvPr>
            <p:cNvSpPr/>
            <p:nvPr/>
          </p:nvSpPr>
          <p:spPr bwMode="auto">
            <a:xfrm>
              <a:off x="3352800" y="2667000"/>
              <a:ext cx="2971800" cy="457200"/>
            </a:xfrm>
            <a:prstGeom prst="wedgeRoundRectCallout">
              <a:avLst>
                <a:gd name="adj1" fmla="val -47560"/>
                <a:gd name="adj2" fmla="val 125206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填寫新建帳號</a:t>
              </a:r>
              <a:r>
                <a:rPr lang="zh-CN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EMAIL</a:t>
              </a:r>
              <a:endParaRPr kumimoji="1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圓角矩形圖說文字 13">
              <a:extLst>
                <a:ext uri="{FF2B5EF4-FFF2-40B4-BE49-F238E27FC236}">
                  <a16:creationId xmlns:a16="http://schemas.microsoft.com/office/drawing/2014/main" id="{6D6FC5FA-FF8C-4DAC-BD0D-9E12A05D3A50}"/>
                </a:ext>
              </a:extLst>
            </p:cNvPr>
            <p:cNvSpPr/>
            <p:nvPr/>
          </p:nvSpPr>
          <p:spPr bwMode="auto">
            <a:xfrm>
              <a:off x="3733800" y="4656111"/>
              <a:ext cx="3598463" cy="1143000"/>
            </a:xfrm>
            <a:prstGeom prst="wedgeRoundRectCallout">
              <a:avLst>
                <a:gd name="adj1" fmla="val -66443"/>
                <a:gd name="adj2" fmla="val 27197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kumimoji="1" lang="zh-TW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選擇體驗計畫</a:t>
              </a:r>
              <a:r>
                <a:rPr kumimoji="1" lang="en-US" altLang="zh-TW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1" lang="zh-TW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場域</a:t>
              </a:r>
              <a:r>
                <a:rPr kumimoji="1" lang="en-US" altLang="zh-TW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kumimoji="1" lang="zh-CN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後送出</a:t>
              </a:r>
              <a:endParaRPr kumimoji="1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/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選擇體驗計畫後不可修改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 eaLnBrk="1" hangingPunct="1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系統將會寄出驗證信進行確認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160A0552-768C-446B-9D48-E4A785FF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2480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32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新建帳號驗證信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93000"/>
            <a:ext cx="4593188" cy="1836000"/>
          </a:xfrm>
          <a:prstGeom prst="rect">
            <a:avLst/>
          </a:prstGeom>
        </p:spPr>
      </p:pic>
      <p:cxnSp>
        <p:nvCxnSpPr>
          <p:cNvPr id="11" name="肘形接點 14">
            <a:extLst>
              <a:ext uri="{FF2B5EF4-FFF2-40B4-BE49-F238E27FC236}">
                <a16:creationId xmlns:a16="http://schemas.microsoft.com/office/drawing/2014/main" id="{81D5BA15-6D5F-4804-8B88-CACA254FE860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>
            <a:off x="5278988" y="2511000"/>
            <a:ext cx="609600" cy="1010233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F0D3396-EB69-4837-8153-9B3EBCD97588}"/>
              </a:ext>
            </a:extLst>
          </p:cNvPr>
          <p:cNvGrpSpPr/>
          <p:nvPr/>
        </p:nvGrpSpPr>
        <p:grpSpPr>
          <a:xfrm>
            <a:off x="838200" y="3536473"/>
            <a:ext cx="5410200" cy="2242880"/>
            <a:chOff x="685800" y="3505201"/>
            <a:chExt cx="5410200" cy="2242880"/>
          </a:xfrm>
        </p:grpSpPr>
        <p:pic>
          <p:nvPicPr>
            <p:cNvPr id="7" name="圖片 6"/>
            <p:cNvPicPr/>
            <p:nvPr/>
          </p:nvPicPr>
          <p:blipFill rotWithShape="1">
            <a:blip r:embed="rId4"/>
            <a:srcRect l="-1" r="2849" b="22501"/>
            <a:stretch/>
          </p:blipFill>
          <p:spPr>
            <a:xfrm>
              <a:off x="685800" y="3505201"/>
              <a:ext cx="5410200" cy="224288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8" name="橢圓 7"/>
            <p:cNvSpPr/>
            <p:nvPr/>
          </p:nvSpPr>
          <p:spPr>
            <a:xfrm>
              <a:off x="1477645" y="4953000"/>
              <a:ext cx="503555" cy="50228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12" name="圓角矩形圖說文字 8">
              <a:extLst>
                <a:ext uri="{FF2B5EF4-FFF2-40B4-BE49-F238E27FC236}">
                  <a16:creationId xmlns:a16="http://schemas.microsoft.com/office/drawing/2014/main" id="{9771AA73-D745-45C6-AF39-89EDEE2424F2}"/>
                </a:ext>
              </a:extLst>
            </p:cNvPr>
            <p:cNvSpPr/>
            <p:nvPr/>
          </p:nvSpPr>
          <p:spPr bwMode="auto">
            <a:xfrm>
              <a:off x="3604011" y="4441947"/>
              <a:ext cx="2362200" cy="1022106"/>
            </a:xfrm>
            <a:prstGeom prst="wedgeRoundRectCallout">
              <a:avLst>
                <a:gd name="adj1" fmla="val -105391"/>
                <a:gd name="adj2" fmla="val 26262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zh-TW" dirty="0"/>
                <a:t>登入信箱後點選帳號開通驗證信之【開通網址】</a:t>
              </a:r>
              <a:endParaRPr lang="en-US" altLang="zh-TW" dirty="0">
                <a:latin typeface="Arial" charset="0"/>
              </a:endParaRP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A71DD5E8-4A4E-4095-B6F1-C6D47CE3D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93" t="60508" r="36644" b="12599"/>
          <a:stretch/>
        </p:blipFill>
        <p:spPr bwMode="auto">
          <a:xfrm>
            <a:off x="6586355" y="3889572"/>
            <a:ext cx="2160000" cy="13145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日期版面配置區 8">
            <a:extLst>
              <a:ext uri="{FF2B5EF4-FFF2-40B4-BE49-F238E27FC236}">
                <a16:creationId xmlns:a16="http://schemas.microsoft.com/office/drawing/2014/main" id="{4B0E1BBD-705E-4D2C-A7F0-3E0AFD6D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16858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596101B0-F471-450B-8CD8-04B9E10B9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B5DDAB9-A390-41CC-BA92-E688D5794BC7}"/>
              </a:ext>
            </a:extLst>
          </p:cNvPr>
          <p:cNvGrpSpPr/>
          <p:nvPr/>
        </p:nvGrpSpPr>
        <p:grpSpPr>
          <a:xfrm>
            <a:off x="381000" y="1524000"/>
            <a:ext cx="7289152" cy="4586895"/>
            <a:chOff x="199086" y="1524000"/>
            <a:chExt cx="7289152" cy="4586895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AC0EA3E5-1A51-43DA-9F9E-82E4082C58CA}"/>
                </a:ext>
              </a:extLst>
            </p:cNvPr>
            <p:cNvGrpSpPr/>
            <p:nvPr/>
          </p:nvGrpSpPr>
          <p:grpSpPr>
            <a:xfrm>
              <a:off x="1752600" y="1524000"/>
              <a:ext cx="5735638" cy="4586895"/>
              <a:chOff x="1752600" y="1524000"/>
              <a:chExt cx="5735638" cy="4586895"/>
            </a:xfrm>
          </p:grpSpPr>
          <p:grpSp>
            <p:nvGrpSpPr>
              <p:cNvPr id="7" name="群組 6">
                <a:extLst>
                  <a:ext uri="{FF2B5EF4-FFF2-40B4-BE49-F238E27FC236}">
                    <a16:creationId xmlns:a16="http://schemas.microsoft.com/office/drawing/2014/main" id="{55370FD0-1F25-4A92-8A64-447DAC208F5B}"/>
                  </a:ext>
                </a:extLst>
              </p:cNvPr>
              <p:cNvGrpSpPr/>
              <p:nvPr/>
            </p:nvGrpSpPr>
            <p:grpSpPr>
              <a:xfrm>
                <a:off x="1752600" y="1524000"/>
                <a:ext cx="5735638" cy="4586895"/>
                <a:chOff x="1752600" y="1524000"/>
                <a:chExt cx="5735638" cy="4586895"/>
              </a:xfrm>
            </p:grpSpPr>
            <p:pic>
              <p:nvPicPr>
                <p:cNvPr id="14" name="圖片 1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12853"/>
                <a:stretch/>
              </p:blipFill>
              <p:spPr>
                <a:xfrm>
                  <a:off x="1752600" y="1524000"/>
                  <a:ext cx="5664315" cy="4586895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</p:pic>
            <p:sp>
              <p:nvSpPr>
                <p:cNvPr id="12" name="橢圓 11"/>
                <p:cNvSpPr/>
                <p:nvPr/>
              </p:nvSpPr>
              <p:spPr bwMode="auto">
                <a:xfrm>
                  <a:off x="2173287" y="2705100"/>
                  <a:ext cx="1219200" cy="1219200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  <p:sp>
              <p:nvSpPr>
                <p:cNvPr id="16" name="橢圓 15"/>
                <p:cNvSpPr/>
                <p:nvPr/>
              </p:nvSpPr>
              <p:spPr bwMode="auto">
                <a:xfrm flipV="1">
                  <a:off x="6992938" y="1667854"/>
                  <a:ext cx="495300" cy="465744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</p:grpSp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1DAF2310-EA3F-4DAF-B3FF-90D4F5CE5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3600" y="1667854"/>
                <a:ext cx="419100" cy="465744"/>
              </a:xfrm>
              <a:prstGeom prst="rect">
                <a:avLst/>
              </a:prstGeom>
            </p:spPr>
          </p:pic>
        </p:grpSp>
        <p:sp>
          <p:nvSpPr>
            <p:cNvPr id="11" name="圓角矩形圖說文字 17">
              <a:extLst>
                <a:ext uri="{FF2B5EF4-FFF2-40B4-BE49-F238E27FC236}">
                  <a16:creationId xmlns:a16="http://schemas.microsoft.com/office/drawing/2014/main" id="{1DA7248D-6583-49AA-BCA8-AE18F9159AF7}"/>
                </a:ext>
              </a:extLst>
            </p:cNvPr>
            <p:cNvSpPr/>
            <p:nvPr/>
          </p:nvSpPr>
          <p:spPr bwMode="auto">
            <a:xfrm>
              <a:off x="199086" y="4267200"/>
              <a:ext cx="2191870" cy="992156"/>
            </a:xfrm>
            <a:prstGeom prst="wedgeRoundRectCallout">
              <a:avLst>
                <a:gd name="adj1" fmla="val 38535"/>
                <a:gd name="adj2" fmla="val -74980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dirty="0"/>
                <a:t>創建帳密完成後</a:t>
              </a:r>
              <a:endParaRPr lang="en-US" altLang="zh-TW" dirty="0"/>
            </a:p>
            <a:p>
              <a:pPr eaLnBrk="1" hangingPunct="1"/>
              <a:r>
                <a:rPr lang="zh-TW" altLang="en-US" dirty="0"/>
                <a:t>點選「登入」</a:t>
              </a:r>
              <a:endParaRPr lang="en-US" altLang="zh-TW" dirty="0"/>
            </a:p>
            <a:p>
              <a:pPr eaLnBrk="1" hangingPunct="1"/>
              <a:r>
                <a:rPr lang="zh-TW" altLang="en-US" dirty="0"/>
                <a:t>選擇「學生登入」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1419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438400" y="682625"/>
            <a:ext cx="4670425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登入流程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AD8FAF7-FD70-4B27-BEEE-8769B76A9F0C}"/>
              </a:ext>
            </a:extLst>
          </p:cNvPr>
          <p:cNvGrpSpPr/>
          <p:nvPr/>
        </p:nvGrpSpPr>
        <p:grpSpPr>
          <a:xfrm>
            <a:off x="1834389" y="1431033"/>
            <a:ext cx="5073570" cy="4744342"/>
            <a:chOff x="1834389" y="1431033"/>
            <a:chExt cx="5073570" cy="4744342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55F049FE-B973-4733-BE7E-EC50CE716803}"/>
                </a:ext>
              </a:extLst>
            </p:cNvPr>
            <p:cNvGrpSpPr/>
            <p:nvPr/>
          </p:nvGrpSpPr>
          <p:grpSpPr>
            <a:xfrm>
              <a:off x="1834389" y="1431033"/>
              <a:ext cx="5073570" cy="4744342"/>
              <a:chOff x="1834389" y="1431033"/>
              <a:chExt cx="5073570" cy="4744342"/>
            </a:xfrm>
          </p:grpSpPr>
          <p:cxnSp>
            <p:nvCxnSpPr>
              <p:cNvPr id="15" name="直線單箭頭接點 14">
                <a:extLst>
                  <a:ext uri="{FF2B5EF4-FFF2-40B4-BE49-F238E27FC236}">
                    <a16:creationId xmlns:a16="http://schemas.microsoft.com/office/drawing/2014/main" id="{34D88081-513D-4E67-9927-6DA568E73FC5}"/>
                  </a:ext>
                </a:extLst>
              </p:cNvPr>
              <p:cNvCxnSpPr>
                <a:cxnSpLocks/>
                <a:stCxn id="9" idx="2"/>
                <a:endCxn id="44" idx="0"/>
              </p:cNvCxnSpPr>
              <p:nvPr/>
            </p:nvCxnSpPr>
            <p:spPr bwMode="auto">
              <a:xfrm>
                <a:off x="5599065" y="3505200"/>
                <a:ext cx="872" cy="2286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633B7EFA-5507-4B03-9F3C-13F5E1622F4D}"/>
                  </a:ext>
                </a:extLst>
              </p:cNvPr>
              <p:cNvCxnSpPr>
                <a:cxnSpLocks/>
                <a:stCxn id="44" idx="2"/>
                <a:endCxn id="10" idx="0"/>
              </p:cNvCxnSpPr>
              <p:nvPr/>
            </p:nvCxnSpPr>
            <p:spPr bwMode="auto">
              <a:xfrm flipH="1">
                <a:off x="5599065" y="4114800"/>
                <a:ext cx="872" cy="3048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12" name="群組 11">
                <a:extLst>
                  <a:ext uri="{FF2B5EF4-FFF2-40B4-BE49-F238E27FC236}">
                    <a16:creationId xmlns:a16="http://schemas.microsoft.com/office/drawing/2014/main" id="{F9C0DB3F-8B1E-45EA-A24A-C1834342AE80}"/>
                  </a:ext>
                </a:extLst>
              </p:cNvPr>
              <p:cNvGrpSpPr/>
              <p:nvPr/>
            </p:nvGrpSpPr>
            <p:grpSpPr>
              <a:xfrm>
                <a:off x="1834389" y="1431033"/>
                <a:ext cx="5073570" cy="4744342"/>
                <a:chOff x="1834389" y="1431033"/>
                <a:chExt cx="5073570" cy="4744342"/>
              </a:xfrm>
            </p:grpSpPr>
            <p:sp>
              <p:nvSpPr>
                <p:cNvPr id="2" name="矩形 1">
                  <a:extLst>
                    <a:ext uri="{FF2B5EF4-FFF2-40B4-BE49-F238E27FC236}">
                      <a16:creationId xmlns:a16="http://schemas.microsoft.com/office/drawing/2014/main" id="{E1582475-60CD-4EB0-8A5B-7C2AD817BA3D}"/>
                    </a:ext>
                  </a:extLst>
                </p:cNvPr>
                <p:cNvSpPr/>
                <p:nvPr/>
              </p:nvSpPr>
              <p:spPr bwMode="auto">
                <a:xfrm>
                  <a:off x="3657600" y="2117377"/>
                  <a:ext cx="1166948" cy="381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zh-TW" altLang="en-US" dirty="0">
                      <a:latin typeface="Arial" charset="0"/>
                    </a:rPr>
                    <a:t>新建帳號</a:t>
                  </a:r>
                  <a:endPara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74CABAFA-F2A8-466B-BCD0-719296808113}"/>
                    </a:ext>
                  </a:extLst>
                </p:cNvPr>
                <p:cNvSpPr/>
                <p:nvPr/>
              </p:nvSpPr>
              <p:spPr bwMode="auto">
                <a:xfrm>
                  <a:off x="2165857" y="3109066"/>
                  <a:ext cx="1578692" cy="381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zh-TW" altLang="en-US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一般帳號登入</a:t>
                  </a:r>
                </a:p>
              </p:txBody>
            </p:sp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2529EDB8-B5B4-4746-A74C-3F6504448464}"/>
                    </a:ext>
                  </a:extLst>
                </p:cNvPr>
                <p:cNvSpPr/>
                <p:nvPr/>
              </p:nvSpPr>
              <p:spPr bwMode="auto">
                <a:xfrm>
                  <a:off x="4522468" y="3124200"/>
                  <a:ext cx="2153193" cy="381000"/>
                </a:xfrm>
                <a:prstGeom prst="rect">
                  <a:avLst/>
                </a:prstGeom>
                <a:solidFill>
                  <a:srgbClr val="92D05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zh-TW" altLang="en-US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教育雲端帳號登入</a:t>
                  </a: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60E10664-A1BA-425B-B1CD-13AFFF0D232B}"/>
                    </a:ext>
                  </a:extLst>
                </p:cNvPr>
                <p:cNvSpPr/>
                <p:nvPr/>
              </p:nvSpPr>
              <p:spPr bwMode="auto">
                <a:xfrm>
                  <a:off x="4290171" y="4419600"/>
                  <a:ext cx="2617788" cy="381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zh-TW" altLang="en-US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再次使用一般帳號登入</a:t>
                  </a:r>
                  <a:endParaRPr kumimoji="1" lang="en-US" altLang="zh-TW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4730ADB0-EA26-4C0E-8617-3EF6A72AC4FA}"/>
                    </a:ext>
                  </a:extLst>
                </p:cNvPr>
                <p:cNvSpPr/>
                <p:nvPr/>
              </p:nvSpPr>
              <p:spPr bwMode="auto">
                <a:xfrm>
                  <a:off x="3779519" y="5486400"/>
                  <a:ext cx="1166948" cy="688975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zh-TW" altLang="en-US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登入系統開始申請</a:t>
                  </a:r>
                </a:p>
              </p:txBody>
            </p:sp>
            <p:cxnSp>
              <p:nvCxnSpPr>
                <p:cNvPr id="14" name="接點: 肘形 13">
                  <a:extLst>
                    <a:ext uri="{FF2B5EF4-FFF2-40B4-BE49-F238E27FC236}">
                      <a16:creationId xmlns:a16="http://schemas.microsoft.com/office/drawing/2014/main" id="{0B460C4C-46D5-416F-8413-B3D918DC7D25}"/>
                    </a:ext>
                  </a:extLst>
                </p:cNvPr>
                <p:cNvCxnSpPr>
                  <a:cxnSpLocks/>
                  <a:stCxn id="8" idx="2"/>
                  <a:endCxn id="13" idx="1"/>
                </p:cNvCxnSpPr>
                <p:nvPr/>
              </p:nvCxnSpPr>
              <p:spPr bwMode="auto">
                <a:xfrm rot="16200000" flipH="1">
                  <a:off x="2196950" y="4248319"/>
                  <a:ext cx="2340822" cy="824316"/>
                </a:xfrm>
                <a:prstGeom prst="bentConnector2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6" name="接點: 肘形 15">
                  <a:extLst>
                    <a:ext uri="{FF2B5EF4-FFF2-40B4-BE49-F238E27FC236}">
                      <a16:creationId xmlns:a16="http://schemas.microsoft.com/office/drawing/2014/main" id="{426A9A71-87D7-449F-82BC-E6F97166C695}"/>
                    </a:ext>
                  </a:extLst>
                </p:cNvPr>
                <p:cNvCxnSpPr>
                  <a:cxnSpLocks/>
                  <a:stCxn id="10" idx="2"/>
                  <a:endCxn id="13" idx="3"/>
                </p:cNvCxnSpPr>
                <p:nvPr/>
              </p:nvCxnSpPr>
              <p:spPr bwMode="auto">
                <a:xfrm rot="5400000">
                  <a:off x="4757622" y="4989445"/>
                  <a:ext cx="1030288" cy="652598"/>
                </a:xfrm>
                <a:prstGeom prst="bentConnector2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70" name="接點: 肘形 69">
                  <a:extLst>
                    <a:ext uri="{FF2B5EF4-FFF2-40B4-BE49-F238E27FC236}">
                      <a16:creationId xmlns:a16="http://schemas.microsoft.com/office/drawing/2014/main" id="{901AED05-E7C7-4E44-9F0C-C9C035F58EC6}"/>
                    </a:ext>
                  </a:extLst>
                </p:cNvPr>
                <p:cNvCxnSpPr>
                  <a:cxnSpLocks/>
                  <a:stCxn id="2" idx="2"/>
                  <a:endCxn id="8" idx="0"/>
                </p:cNvCxnSpPr>
                <p:nvPr/>
              </p:nvCxnSpPr>
              <p:spPr bwMode="auto">
                <a:xfrm rot="5400000">
                  <a:off x="3292795" y="2160786"/>
                  <a:ext cx="610689" cy="1285871"/>
                </a:xfrm>
                <a:prstGeom prst="bentConnector3">
                  <a:avLst>
                    <a:gd name="adj1" fmla="val 50000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73" name="接點: 肘形 72">
                  <a:extLst>
                    <a:ext uri="{FF2B5EF4-FFF2-40B4-BE49-F238E27FC236}">
                      <a16:creationId xmlns:a16="http://schemas.microsoft.com/office/drawing/2014/main" id="{0F942B79-31E1-446D-A9EA-8C9AB7540900}"/>
                    </a:ext>
                  </a:extLst>
                </p:cNvPr>
                <p:cNvCxnSpPr>
                  <a:cxnSpLocks/>
                  <a:stCxn id="2" idx="2"/>
                  <a:endCxn id="9" idx="0"/>
                </p:cNvCxnSpPr>
                <p:nvPr/>
              </p:nvCxnSpPr>
              <p:spPr bwMode="auto">
                <a:xfrm rot="16200000" flipH="1">
                  <a:off x="4607158" y="2132292"/>
                  <a:ext cx="625823" cy="1357991"/>
                </a:xfrm>
                <a:prstGeom prst="bentConnector3">
                  <a:avLst>
                    <a:gd name="adj1" fmla="val 50000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42" name="文字方塊 41">
                  <a:extLst>
                    <a:ext uri="{FF2B5EF4-FFF2-40B4-BE49-F238E27FC236}">
                      <a16:creationId xmlns:a16="http://schemas.microsoft.com/office/drawing/2014/main" id="{7CE12BD4-886D-4A6A-92DB-39E10CF52DB2}"/>
                    </a:ext>
                  </a:extLst>
                </p:cNvPr>
                <p:cNvSpPr txBox="1"/>
                <p:nvPr/>
              </p:nvSpPr>
              <p:spPr>
                <a:xfrm>
                  <a:off x="5590354" y="4907875"/>
                  <a:ext cx="1166949" cy="36933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dirty="0"/>
                    <a:t>綁定帳號</a:t>
                  </a:r>
                </a:p>
              </p:txBody>
            </p:sp>
            <p:sp>
              <p:nvSpPr>
                <p:cNvPr id="44" name="矩形 43">
                  <a:extLst>
                    <a:ext uri="{FF2B5EF4-FFF2-40B4-BE49-F238E27FC236}">
                      <a16:creationId xmlns:a16="http://schemas.microsoft.com/office/drawing/2014/main" id="{A6434DA5-1B97-4459-AEEC-A3D88DFC3668}"/>
                    </a:ext>
                  </a:extLst>
                </p:cNvPr>
                <p:cNvSpPr/>
                <p:nvPr/>
              </p:nvSpPr>
              <p:spPr bwMode="auto">
                <a:xfrm>
                  <a:off x="5026045" y="3733800"/>
                  <a:ext cx="1147783" cy="381000"/>
                </a:xfrm>
                <a:prstGeom prst="rect">
                  <a:avLst/>
                </a:prstGeom>
                <a:solidFill>
                  <a:srgbClr val="92D05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zh-TW" altLang="en-US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同意授權</a:t>
                  </a:r>
                  <a:endParaRPr kumimoji="1" lang="en-US" altLang="zh-TW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  <p:sp>
              <p:nvSpPr>
                <p:cNvPr id="18" name="文字方塊 17">
                  <a:extLst>
                    <a:ext uri="{FF2B5EF4-FFF2-40B4-BE49-F238E27FC236}">
                      <a16:creationId xmlns:a16="http://schemas.microsoft.com/office/drawing/2014/main" id="{B8A097EE-D377-45F9-A50A-6B4F3D6CD2B1}"/>
                    </a:ext>
                  </a:extLst>
                </p:cNvPr>
                <p:cNvSpPr txBox="1"/>
                <p:nvPr/>
              </p:nvSpPr>
              <p:spPr>
                <a:xfrm>
                  <a:off x="1834389" y="2951023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dirty="0">
                      <a:solidFill>
                        <a:srgbClr val="FF0000"/>
                      </a:solidFill>
                    </a:rPr>
                    <a:t>1</a:t>
                  </a:r>
                  <a:endParaRPr lang="zh-TW" alt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31B8A1C9-1B55-4E65-A456-0CC09FC78882}"/>
                    </a:ext>
                  </a:extLst>
                </p:cNvPr>
                <p:cNvSpPr txBox="1"/>
                <p:nvPr/>
              </p:nvSpPr>
              <p:spPr>
                <a:xfrm>
                  <a:off x="4191000" y="2971800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dirty="0">
                      <a:solidFill>
                        <a:srgbClr val="FF0000"/>
                      </a:solidFill>
                    </a:rPr>
                    <a:t>2</a:t>
                  </a:r>
                  <a:endParaRPr lang="zh-TW" alt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0D81FA99-6AA2-4387-9164-FF0DDA62436D}"/>
                    </a:ext>
                  </a:extLst>
                </p:cNvPr>
                <p:cNvSpPr/>
                <p:nvPr/>
              </p:nvSpPr>
              <p:spPr bwMode="auto">
                <a:xfrm>
                  <a:off x="3479074" y="1431033"/>
                  <a:ext cx="1524000" cy="381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113</a:t>
                  </a:r>
                  <a:r>
                    <a:rPr kumimoji="1" lang="zh-TW" altLang="en-US" sz="1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華康中黑體(P)" pitchFamily="34" charset="-120"/>
                    </a:rPr>
                    <a:t>帳號申請</a:t>
                  </a:r>
                </a:p>
              </p:txBody>
            </p:sp>
          </p:grpSp>
        </p:grp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2A6F7B63-BE8B-4355-8101-F6211BF79E09}"/>
                </a:ext>
              </a:extLst>
            </p:cNvPr>
            <p:cNvCxnSpPr>
              <a:stCxn id="23" idx="2"/>
              <a:endCxn id="2" idx="0"/>
            </p:cNvCxnSpPr>
            <p:nvPr/>
          </p:nvCxnSpPr>
          <p:spPr bwMode="auto">
            <a:xfrm>
              <a:off x="4241074" y="1812033"/>
              <a:ext cx="0" cy="3053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9" name="投影片編號版面配置區 1">
            <a:extLst>
              <a:ext uri="{FF2B5EF4-FFF2-40B4-BE49-F238E27FC236}">
                <a16:creationId xmlns:a16="http://schemas.microsoft.com/office/drawing/2014/main" id="{E829BF70-5A7A-4D24-9B5E-7261251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34</a:t>
            </a:fld>
            <a:endParaRPr lang="en-US" altLang="zh-TW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2A2D6E1-EBED-41D9-9D32-524FE6EF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9294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35</a:t>
            </a:fld>
            <a:endParaRPr lang="en-US" altLang="zh-TW"/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2C0C4CF2-59CA-4616-85EF-05B986D89FDF}"/>
              </a:ext>
            </a:extLst>
          </p:cNvPr>
          <p:cNvGrpSpPr/>
          <p:nvPr/>
        </p:nvGrpSpPr>
        <p:grpSpPr>
          <a:xfrm>
            <a:off x="1611923" y="1451363"/>
            <a:ext cx="6629400" cy="4934639"/>
            <a:chOff x="1143000" y="1447800"/>
            <a:chExt cx="6629400" cy="4934639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0" y="1447800"/>
              <a:ext cx="6325483" cy="493463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233" b="84823"/>
            <a:stretch/>
          </p:blipFill>
          <p:spPr>
            <a:xfrm>
              <a:off x="1524000" y="2756215"/>
              <a:ext cx="1600200" cy="533400"/>
            </a:xfrm>
            <a:prstGeom prst="rect">
              <a:avLst/>
            </a:prstGeom>
          </p:spPr>
        </p:pic>
        <p:sp>
          <p:nvSpPr>
            <p:cNvPr id="18" name="圓角矩形圖說文字 17"/>
            <p:cNvSpPr/>
            <p:nvPr/>
          </p:nvSpPr>
          <p:spPr bwMode="auto">
            <a:xfrm>
              <a:off x="5410200" y="2756215"/>
              <a:ext cx="2362200" cy="672785"/>
            </a:xfrm>
            <a:prstGeom prst="wedgeRoundRectCallout">
              <a:avLst>
                <a:gd name="adj1" fmla="val -41801"/>
                <a:gd name="adj2" fmla="val 197297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CN" altLang="en-US" dirty="0"/>
                <a:t>輸入帳密以及驗證碼後點擊登入即可登入</a:t>
              </a:r>
              <a:endParaRPr lang="en-US" altLang="zh-TW" dirty="0">
                <a:latin typeface="Arial" charset="0"/>
              </a:endParaRPr>
            </a:p>
          </p:txBody>
        </p:sp>
        <p:sp>
          <p:nvSpPr>
            <p:cNvPr id="5" name="橢圓 4"/>
            <p:cNvSpPr/>
            <p:nvPr/>
          </p:nvSpPr>
          <p:spPr bwMode="auto">
            <a:xfrm>
              <a:off x="1371600" y="5769916"/>
              <a:ext cx="1182687" cy="5334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F829481F-0F90-4B7D-BE8B-D1735B76BB78}"/>
              </a:ext>
            </a:extLst>
          </p:cNvPr>
          <p:cNvSpPr/>
          <p:nvPr/>
        </p:nvSpPr>
        <p:spPr bwMode="auto">
          <a:xfrm>
            <a:off x="1600200" y="4038600"/>
            <a:ext cx="609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20F83A2-CD08-4AE5-A07B-CD998708E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43772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36</a:t>
            </a:fld>
            <a:endParaRPr lang="en-US" altLang="zh-TW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83FA9A0-AF3B-4D5A-9CB3-1E967E815197}"/>
              </a:ext>
            </a:extLst>
          </p:cNvPr>
          <p:cNvGrpSpPr/>
          <p:nvPr/>
        </p:nvGrpSpPr>
        <p:grpSpPr>
          <a:xfrm>
            <a:off x="1571572" y="1418445"/>
            <a:ext cx="6581828" cy="4941616"/>
            <a:chOff x="1270972" y="1295399"/>
            <a:chExt cx="6581828" cy="494161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972" y="1295399"/>
              <a:ext cx="6322100" cy="493209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3" name="橢圓 12"/>
            <p:cNvSpPr/>
            <p:nvPr/>
          </p:nvSpPr>
          <p:spPr>
            <a:xfrm>
              <a:off x="5040372" y="5479820"/>
              <a:ext cx="2667000" cy="75719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35" name="圓角矩形圖說文字 34"/>
            <p:cNvSpPr/>
            <p:nvPr/>
          </p:nvSpPr>
          <p:spPr bwMode="auto">
            <a:xfrm>
              <a:off x="5262000" y="4811355"/>
              <a:ext cx="2590800" cy="482929"/>
            </a:xfrm>
            <a:prstGeom prst="wedgeRoundRectCallout">
              <a:avLst>
                <a:gd name="adj1" fmla="val 7786"/>
                <a:gd name="adj2" fmla="val 118598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CN" altLang="en-US" dirty="0"/>
                <a:t>使用教育雲端帳號登入</a:t>
              </a:r>
              <a:endParaRPr lang="en-US" altLang="zh-TW" dirty="0">
                <a:latin typeface="Arial" charset="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8828629-4F6E-4491-8A64-40491697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11298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809E3BCC-A4FE-4172-AFAD-95AD94260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78" y="1470247"/>
            <a:ext cx="365655" cy="39412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37</a:t>
            </a:fld>
            <a:endParaRPr lang="en-US" altLang="zh-TW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347440AB-ECB0-4FCA-B005-ED510424C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353CCC2F-40EC-43A4-8691-4BFF2F959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10D35DEF-6E6E-485A-8304-F57E3BC96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A30E44F-BE8F-4658-B064-AB4761FB7F1E}"/>
              </a:ext>
            </a:extLst>
          </p:cNvPr>
          <p:cNvGrpSpPr/>
          <p:nvPr/>
        </p:nvGrpSpPr>
        <p:grpSpPr>
          <a:xfrm>
            <a:off x="4343400" y="2600641"/>
            <a:ext cx="4419599" cy="2821025"/>
            <a:chOff x="4343400" y="2600641"/>
            <a:chExt cx="4419599" cy="282102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3657600"/>
              <a:ext cx="4157662" cy="1764066"/>
            </a:xfrm>
            <a:prstGeom prst="rect">
              <a:avLst/>
            </a:prstGeom>
          </p:spPr>
        </p:pic>
        <p:sp>
          <p:nvSpPr>
            <p:cNvPr id="13" name="圓角矩形圖說文字 12"/>
            <p:cNvSpPr/>
            <p:nvPr/>
          </p:nvSpPr>
          <p:spPr bwMode="auto">
            <a:xfrm>
              <a:off x="5562600" y="2600641"/>
              <a:ext cx="3200399" cy="752159"/>
            </a:xfrm>
            <a:prstGeom prst="wedgeRoundRectCallout">
              <a:avLst>
                <a:gd name="adj1" fmla="val -45356"/>
                <a:gd name="adj2" fmla="val 111035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CN" altLang="en-US" dirty="0">
                  <a:latin typeface="Arial" charset="0"/>
                </a:rPr>
                <a:t>登入後點擊</a:t>
              </a:r>
              <a:r>
                <a:rPr lang="zh-TW" altLang="en-US" dirty="0">
                  <a:latin typeface="Arial" charset="0"/>
                </a:rPr>
                <a:t>「</a:t>
              </a:r>
              <a:r>
                <a:rPr lang="zh-CN" altLang="en-US" dirty="0">
                  <a:latin typeface="Arial" charset="0"/>
                </a:rPr>
                <a:t>同意授權</a:t>
              </a:r>
              <a:r>
                <a:rPr lang="zh-TW" altLang="en-US" dirty="0">
                  <a:latin typeface="Arial" charset="0"/>
                </a:rPr>
                <a:t>」</a:t>
              </a:r>
              <a:endParaRPr lang="en-US" altLang="zh-CN" dirty="0">
                <a:latin typeface="Arial" charset="0"/>
              </a:endParaRPr>
            </a:p>
            <a:p>
              <a:pPr eaLnBrk="1" hangingPunct="1"/>
              <a:r>
                <a:rPr lang="zh-CN" altLang="en-US" dirty="0">
                  <a:latin typeface="Arial" charset="0"/>
                </a:rPr>
                <a:t>以完成教育雲端帳號的授權</a:t>
              </a:r>
              <a:endParaRPr lang="en-US" altLang="zh-TW" dirty="0">
                <a:latin typeface="Arial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32" y="1471685"/>
            <a:ext cx="3651367" cy="4955907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656675-57D4-4EF9-9401-61022E66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43924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809E3BCC-A4FE-4172-AFAD-95AD94260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78" y="1470247"/>
            <a:ext cx="365655" cy="39412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38</a:t>
            </a:fld>
            <a:endParaRPr lang="en-US" altLang="zh-TW"/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71AE4FC-A171-4A18-8839-F55BD5EB0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F9DEF61C-9E4C-49DF-90EA-14BED23B2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DDCA29A7-DEC2-4FEF-BF63-8E3F987A9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3D3F3D1-F8D7-41C2-B94C-977745D8FFC0}"/>
              </a:ext>
            </a:extLst>
          </p:cNvPr>
          <p:cNvGrpSpPr/>
          <p:nvPr/>
        </p:nvGrpSpPr>
        <p:grpSpPr>
          <a:xfrm>
            <a:off x="330004" y="1470247"/>
            <a:ext cx="2915920" cy="3406553"/>
            <a:chOff x="330004" y="1470247"/>
            <a:chExt cx="2915920" cy="3406553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07" t="43333" r="31307" b="21111"/>
            <a:stretch/>
          </p:blipFill>
          <p:spPr>
            <a:xfrm>
              <a:off x="502724" y="1470247"/>
              <a:ext cx="2743200" cy="2438400"/>
            </a:xfrm>
            <a:prstGeom prst="rect">
              <a:avLst/>
            </a:prstGeom>
          </p:spPr>
        </p:pic>
        <p:sp>
          <p:nvSpPr>
            <p:cNvPr id="14" name="圓角矩形圖說文字 13">
              <a:extLst>
                <a:ext uri="{FF2B5EF4-FFF2-40B4-BE49-F238E27FC236}">
                  <a16:creationId xmlns:a16="http://schemas.microsoft.com/office/drawing/2014/main" id="{3C3CCA3A-3B7B-4866-9D6D-9D00690EF890}"/>
                </a:ext>
              </a:extLst>
            </p:cNvPr>
            <p:cNvSpPr/>
            <p:nvPr/>
          </p:nvSpPr>
          <p:spPr bwMode="auto">
            <a:xfrm>
              <a:off x="330004" y="4220988"/>
              <a:ext cx="2794196" cy="655812"/>
            </a:xfrm>
            <a:prstGeom prst="wedgeRoundRectCallout">
              <a:avLst>
                <a:gd name="adj1" fmla="val -4909"/>
                <a:gd name="adj2" fmla="val -116937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CN" altLang="en-US" dirty="0">
                  <a:latin typeface="Arial" charset="0"/>
                </a:rPr>
                <a:t>未綁定帳號需</a:t>
              </a:r>
              <a:endParaRPr lang="en-US" altLang="zh-CN" dirty="0">
                <a:latin typeface="Arial" charset="0"/>
              </a:endParaRPr>
            </a:p>
            <a:p>
              <a:pPr eaLnBrk="1" hangingPunct="1"/>
              <a:r>
                <a:rPr lang="zh-TW" altLang="en-US" dirty="0">
                  <a:latin typeface="Arial" charset="0"/>
                </a:rPr>
                <a:t>再使用一般帳號</a:t>
              </a:r>
              <a:r>
                <a:rPr lang="zh-CN" altLang="en-US" dirty="0">
                  <a:latin typeface="Arial" charset="0"/>
                </a:rPr>
                <a:t>重新登入</a:t>
              </a:r>
              <a:endParaRPr lang="en-US" altLang="zh-TW" dirty="0">
                <a:latin typeface="Arial" charset="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2D3205E4-1A0A-419D-87B7-CECAB15179BD}"/>
              </a:ext>
            </a:extLst>
          </p:cNvPr>
          <p:cNvGrpSpPr/>
          <p:nvPr/>
        </p:nvGrpSpPr>
        <p:grpSpPr>
          <a:xfrm>
            <a:off x="3352800" y="2532386"/>
            <a:ext cx="5486400" cy="3837646"/>
            <a:chOff x="3352800" y="2532386"/>
            <a:chExt cx="5486400" cy="3837646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EAC354D-80D1-4818-9D02-36EF6F433AE3}"/>
                </a:ext>
              </a:extLst>
            </p:cNvPr>
            <p:cNvGrpSpPr/>
            <p:nvPr/>
          </p:nvGrpSpPr>
          <p:grpSpPr>
            <a:xfrm>
              <a:off x="3352800" y="2532386"/>
              <a:ext cx="5486400" cy="3837646"/>
              <a:chOff x="3352800" y="2532386"/>
              <a:chExt cx="5486400" cy="3837646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2800" y="2532386"/>
                <a:ext cx="4919208" cy="3837646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17" name="圓角矩形圖說文字 16">
                <a:extLst>
                  <a:ext uri="{FF2B5EF4-FFF2-40B4-BE49-F238E27FC236}">
                    <a16:creationId xmlns:a16="http://schemas.microsoft.com/office/drawing/2014/main" id="{3C3CCA3A-3B7B-4866-9D6D-9D00690EF890}"/>
                  </a:ext>
                </a:extLst>
              </p:cNvPr>
              <p:cNvSpPr/>
              <p:nvPr/>
            </p:nvSpPr>
            <p:spPr bwMode="auto">
              <a:xfrm>
                <a:off x="4762499" y="2900495"/>
                <a:ext cx="4076701" cy="702000"/>
              </a:xfrm>
              <a:prstGeom prst="wedgeRoundRectCallout">
                <a:avLst>
                  <a:gd name="adj1" fmla="val -34556"/>
                  <a:gd name="adj2" fmla="val 114533"/>
                  <a:gd name="adj3" fmla="val 16667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dirty="0">
                    <a:latin typeface="Arial" charset="0"/>
                  </a:rPr>
                  <a:t>輸入帳號、密碼以及驗證碼後</a:t>
                </a:r>
                <a:r>
                  <a:rPr lang="zh-TW" altLang="en-US" dirty="0">
                    <a:latin typeface="Arial" charset="0"/>
                  </a:rPr>
                  <a:t>，</a:t>
                </a:r>
                <a:endParaRPr lang="en-US" altLang="zh-CN" dirty="0">
                  <a:latin typeface="Arial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dirty="0">
                    <a:latin typeface="Arial" charset="0"/>
                  </a:rPr>
                  <a:t>點擊</a:t>
                </a:r>
                <a:r>
                  <a:rPr lang="en-US" altLang="zh-CN" dirty="0">
                    <a:latin typeface="Arial" charset="0"/>
                  </a:rPr>
                  <a:t>【</a:t>
                </a:r>
                <a:r>
                  <a:rPr lang="zh-CN" altLang="en-US" dirty="0">
                    <a:latin typeface="Arial" charset="0"/>
                  </a:rPr>
                  <a:t>登入</a:t>
                </a:r>
                <a:r>
                  <a:rPr lang="en-US" altLang="zh-CN" dirty="0">
                    <a:latin typeface="Arial" charset="0"/>
                  </a:rPr>
                  <a:t>】</a:t>
                </a:r>
                <a:r>
                  <a:rPr lang="zh-CN" altLang="en-US" dirty="0">
                    <a:latin typeface="Arial" charset="0"/>
                  </a:rPr>
                  <a:t>完成教育雲端帳號綁定</a:t>
                </a:r>
                <a:endParaRPr lang="en-US" altLang="zh-TW" dirty="0">
                  <a:latin typeface="Arial" charset="0"/>
                </a:endParaRPr>
              </a:p>
            </p:txBody>
          </p:sp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637D3F4-8A2E-4BFA-ABE7-E175137C7616}"/>
                  </a:ext>
                </a:extLst>
              </p:cNvPr>
              <p:cNvSpPr/>
              <p:nvPr/>
            </p:nvSpPr>
            <p:spPr>
              <a:xfrm>
                <a:off x="3581400" y="5911683"/>
                <a:ext cx="750828" cy="36961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D442D7E-B4AF-452A-A4FC-2ACFB6BDCCC7}"/>
                </a:ext>
              </a:extLst>
            </p:cNvPr>
            <p:cNvSpPr/>
            <p:nvPr/>
          </p:nvSpPr>
          <p:spPr bwMode="auto">
            <a:xfrm>
              <a:off x="3505200" y="4220988"/>
              <a:ext cx="2743200" cy="1646412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C627EB8-E171-4094-A61D-78227484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68870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39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授權同意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6193A3C-DE1E-4568-A272-D0B4F37A1D0B}"/>
              </a:ext>
            </a:extLst>
          </p:cNvPr>
          <p:cNvGrpSpPr/>
          <p:nvPr/>
        </p:nvGrpSpPr>
        <p:grpSpPr>
          <a:xfrm>
            <a:off x="1219719" y="1639173"/>
            <a:ext cx="6840019" cy="4500161"/>
            <a:chOff x="1219719" y="1639173"/>
            <a:chExt cx="6840019" cy="4500161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AC454C25-3633-42A9-ADC2-7305C2A97A31}"/>
                </a:ext>
              </a:extLst>
            </p:cNvPr>
            <p:cNvGrpSpPr/>
            <p:nvPr/>
          </p:nvGrpSpPr>
          <p:grpSpPr>
            <a:xfrm>
              <a:off x="1219719" y="1639173"/>
              <a:ext cx="6840019" cy="4500161"/>
              <a:chOff x="246581" y="1931193"/>
              <a:chExt cx="4782619" cy="3146564"/>
            </a:xfrm>
          </p:grpSpPr>
          <p:pic>
            <p:nvPicPr>
              <p:cNvPr id="10" name="圖片 9"/>
              <p:cNvPicPr>
                <a:picLocks noChangeAspect="1"/>
              </p:cNvPicPr>
              <p:nvPr/>
            </p:nvPicPr>
            <p:blipFill rotWithShape="1">
              <a:blip r:embed="rId3"/>
              <a:srcRect b="11932"/>
              <a:stretch/>
            </p:blipFill>
            <p:spPr>
              <a:xfrm>
                <a:off x="246581" y="1931193"/>
                <a:ext cx="4782619" cy="3146564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8" name="橢圓 9"/>
              <p:cNvSpPr>
                <a:spLocks noChangeArrowheads="1"/>
              </p:cNvSpPr>
              <p:nvPr/>
            </p:nvSpPr>
            <p:spPr bwMode="auto">
              <a:xfrm>
                <a:off x="259050" y="3238500"/>
                <a:ext cx="2078671" cy="381000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ea typeface="華康中黑體(P)" pitchFamily="34" charset="-120"/>
                </a:endParaRPr>
              </a:p>
            </p:txBody>
          </p:sp>
        </p:grpSp>
        <p:sp>
          <p:nvSpPr>
            <p:cNvPr id="9" name="圓角矩形圖說文字 13">
              <a:extLst>
                <a:ext uri="{FF2B5EF4-FFF2-40B4-BE49-F238E27FC236}">
                  <a16:creationId xmlns:a16="http://schemas.microsoft.com/office/drawing/2014/main" id="{04A89182-99F5-49F3-8469-F8C7035585D0}"/>
                </a:ext>
              </a:extLst>
            </p:cNvPr>
            <p:cNvSpPr/>
            <p:nvPr/>
          </p:nvSpPr>
          <p:spPr bwMode="auto">
            <a:xfrm>
              <a:off x="4267200" y="4267200"/>
              <a:ext cx="3733800" cy="655812"/>
            </a:xfrm>
            <a:prstGeom prst="wedgeRoundRectCallout">
              <a:avLst>
                <a:gd name="adj1" fmla="val -42792"/>
                <a:gd name="adj2" fmla="val -115391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dirty="0">
                  <a:latin typeface="Arial" charset="0"/>
                </a:rPr>
                <a:t>登入成功後</a:t>
              </a:r>
              <a:endParaRPr lang="en-US" altLang="zh-TW" dirty="0">
                <a:latin typeface="Arial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dirty="0">
                  <a:latin typeface="Arial" charset="0"/>
                </a:rPr>
                <a:t>第一步驟先進行個人資料授權同意</a:t>
              </a:r>
              <a:endParaRPr lang="en-US" altLang="zh-TW" dirty="0">
                <a:latin typeface="Arial" charset="0"/>
              </a:endParaRPr>
            </a:p>
          </p:txBody>
        </p:sp>
      </p:grp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D0164983-3EF2-4240-8B20-9F0C6D5E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05312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下載連結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35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4</a:t>
            </a:fld>
            <a:endParaRPr lang="en-US" altLang="zh-TW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3C6B4141-85A0-401B-A040-5B7CCDB61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2057400"/>
            <a:ext cx="8520546" cy="3124200"/>
          </a:xfrm>
          <a:prstGeom prst="rect">
            <a:avLst/>
          </a:prstGeom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2DF0268-D153-4C29-BB43-8BF9318B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4570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40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</a:t>
            </a:r>
            <a:r>
              <a:rPr lang="zh-CN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意事項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9" name="圓角矩形 449">
            <a:extLst>
              <a:ext uri="{FF2B5EF4-FFF2-40B4-BE49-F238E27FC236}">
                <a16:creationId xmlns:a16="http://schemas.microsoft.com/office/drawing/2014/main" id="{3064BA92-9470-4933-AAE4-33B4913CFB01}"/>
              </a:ext>
            </a:extLst>
          </p:cNvPr>
          <p:cNvSpPr/>
          <p:nvPr/>
        </p:nvSpPr>
        <p:spPr>
          <a:xfrm>
            <a:off x="4343400" y="4953000"/>
            <a:ext cx="3733800" cy="2876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86DCC85B-CA8F-4577-864E-9D7923D7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596DB6E-1FDE-436C-A4A9-9A4A0DD98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2" y="1382714"/>
            <a:ext cx="4549162" cy="50135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B0E332B-B01D-4E7C-8947-E6C1A5419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954" y="2286000"/>
            <a:ext cx="4995584" cy="30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46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41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就業領航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填寫基本資料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DF58587-8558-43F0-A3D2-7A5DABDD3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47" y="1338478"/>
            <a:ext cx="4661853" cy="5095953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80E3112-FE47-4623-B8CD-2F0C52E1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06011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42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填寫自傳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C2E45F3-4B19-4F80-AA49-7B09EC525904}"/>
              </a:ext>
            </a:extLst>
          </p:cNvPr>
          <p:cNvGrpSpPr/>
          <p:nvPr/>
        </p:nvGrpSpPr>
        <p:grpSpPr>
          <a:xfrm>
            <a:off x="582827" y="1905835"/>
            <a:ext cx="8297433" cy="3915321"/>
            <a:chOff x="582827" y="1905835"/>
            <a:chExt cx="8297433" cy="3915321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827" y="1905835"/>
              <a:ext cx="8297433" cy="39153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9DBECB8A-16F1-4084-9F79-C6618401D335}"/>
                </a:ext>
              </a:extLst>
            </p:cNvPr>
            <p:cNvGrpSpPr/>
            <p:nvPr/>
          </p:nvGrpSpPr>
          <p:grpSpPr>
            <a:xfrm>
              <a:off x="639000" y="2286000"/>
              <a:ext cx="5228400" cy="789600"/>
              <a:chOff x="639000" y="2286000"/>
              <a:chExt cx="5228400" cy="789600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501306C-A133-4E7A-99C5-AC511D28AD58}"/>
                  </a:ext>
                </a:extLst>
              </p:cNvPr>
              <p:cNvSpPr/>
              <p:nvPr/>
            </p:nvSpPr>
            <p:spPr bwMode="auto">
              <a:xfrm>
                <a:off x="639000" y="2286000"/>
                <a:ext cx="486000" cy="180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BD10FC2-8B4B-4496-9336-439310883ADF}"/>
                  </a:ext>
                </a:extLst>
              </p:cNvPr>
              <p:cNvSpPr/>
              <p:nvPr/>
            </p:nvSpPr>
            <p:spPr bwMode="auto">
              <a:xfrm>
                <a:off x="5381400" y="2895600"/>
                <a:ext cx="486000" cy="180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</p:grpSp>
      <p:sp>
        <p:nvSpPr>
          <p:cNvPr id="11" name="日期版面配置區 10">
            <a:extLst>
              <a:ext uri="{FF2B5EF4-FFF2-40B4-BE49-F238E27FC236}">
                <a16:creationId xmlns:a16="http://schemas.microsoft.com/office/drawing/2014/main" id="{48427C37-98E4-435B-BB42-93A1E274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04497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C0546CE-BD74-48C2-B035-F5C3A049DEE2}"/>
              </a:ext>
            </a:extLst>
          </p:cNvPr>
          <p:cNvGrpSpPr/>
          <p:nvPr/>
        </p:nvGrpSpPr>
        <p:grpSpPr>
          <a:xfrm>
            <a:off x="435505" y="1905000"/>
            <a:ext cx="8272989" cy="3740331"/>
            <a:chOff x="435505" y="1905000"/>
            <a:chExt cx="8272989" cy="3740331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05" y="1905000"/>
              <a:ext cx="8272989" cy="2517866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8" name="圓角矩形圖說文字 11">
              <a:extLst>
                <a:ext uri="{FF2B5EF4-FFF2-40B4-BE49-F238E27FC236}">
                  <a16:creationId xmlns:a16="http://schemas.microsoft.com/office/drawing/2014/main" id="{0DE3B739-8287-4BC9-9CAB-7B4F0F01D0FC}"/>
                </a:ext>
              </a:extLst>
            </p:cNvPr>
            <p:cNvSpPr/>
            <p:nvPr/>
          </p:nvSpPr>
          <p:spPr bwMode="auto">
            <a:xfrm>
              <a:off x="4343400" y="4876800"/>
              <a:ext cx="3463879" cy="768531"/>
            </a:xfrm>
            <a:prstGeom prst="wedgeRoundRectCallout">
              <a:avLst>
                <a:gd name="adj1" fmla="val -40688"/>
                <a:gd name="adj2" fmla="val -166643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lnSpc>
                  <a:spcPts val="24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可選擇</a:t>
              </a:r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個想要探索的產業別，</a:t>
              </a:r>
              <a:r>
                <a:rPr lang="zh-CN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點擊</a:t>
              </a:r>
              <a:r>
                <a:rPr lang="en-US" altLang="zh-CN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CN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更新</a:t>
              </a:r>
              <a:r>
                <a:rPr lang="en-US" altLang="zh-CN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9BEAECC8-B338-4262-8111-02E27E5A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65161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44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64" y="1905327"/>
            <a:ext cx="5219700" cy="25139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圓角矩形圖說文字 12"/>
          <p:cNvSpPr/>
          <p:nvPr/>
        </p:nvSpPr>
        <p:spPr bwMode="auto">
          <a:xfrm>
            <a:off x="3581400" y="5029201"/>
            <a:ext cx="5219700" cy="838200"/>
          </a:xfrm>
          <a:prstGeom prst="wedgeRoundRectCallout">
            <a:avLst>
              <a:gd name="adj1" fmla="val -36544"/>
              <a:gd name="adj2" fmla="val -110330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400"/>
              </a:lnSpc>
            </a:pP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按鈕後，若申請書尚未填寫完整，則會出現提示訊息。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FC3557F4-B79A-47BC-B2F6-250153D97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37577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45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2184789" y="1846088"/>
            <a:ext cx="5219700" cy="2805430"/>
            <a:chOff x="0" y="0"/>
            <a:chExt cx="4782820" cy="2663373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" r="-1"/>
            <a:stretch/>
          </p:blipFill>
          <p:spPr bwMode="auto">
            <a:xfrm>
              <a:off x="0" y="0"/>
              <a:ext cx="4782820" cy="258953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橢圓 18"/>
            <p:cNvSpPr/>
            <p:nvPr/>
          </p:nvSpPr>
          <p:spPr>
            <a:xfrm>
              <a:off x="108472" y="2150737"/>
              <a:ext cx="494774" cy="51263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13" name="圓角矩形圖說文字 12"/>
          <p:cNvSpPr/>
          <p:nvPr/>
        </p:nvSpPr>
        <p:spPr bwMode="auto">
          <a:xfrm>
            <a:off x="3810000" y="5007107"/>
            <a:ext cx="4606879" cy="1012693"/>
          </a:xfrm>
          <a:prstGeom prst="wedgeRoundRectCallout">
            <a:avLst>
              <a:gd name="adj1" fmla="val -37218"/>
              <a:gd name="adj2" fmla="val -88591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400"/>
              </a:lnSpc>
            </a:pP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按鈕後，若申請書已填寫完整，則會出現「修改資料儲存成功」訊息。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533D625-725B-430F-9EB4-17EBD2A29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25525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C:\Users\Grape\Desktop\22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2" y="1600200"/>
            <a:ext cx="5219700" cy="30473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46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3" name="圓角矩形圖說文字 12"/>
          <p:cNvSpPr/>
          <p:nvPr/>
        </p:nvSpPr>
        <p:spPr bwMode="auto">
          <a:xfrm>
            <a:off x="3962400" y="5143083"/>
            <a:ext cx="4724400" cy="1094775"/>
          </a:xfrm>
          <a:prstGeom prst="wedgeRoundRectCallout">
            <a:avLst>
              <a:gd name="adj1" fmla="val -32992"/>
              <a:gd name="adj2" fmla="val -85330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400"/>
              </a:lnSpc>
            </a:pP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送出確認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按鈕後，系統會顯示「資料已送出，無法再修改」提示訊息。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064ADF73-B5C7-480F-BA3A-40AE37DC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72430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47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下載申請書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12293B3-4DA6-4038-99BD-701714845F99}"/>
              </a:ext>
            </a:extLst>
          </p:cNvPr>
          <p:cNvGrpSpPr/>
          <p:nvPr/>
        </p:nvGrpSpPr>
        <p:grpSpPr>
          <a:xfrm>
            <a:off x="1943098" y="2206628"/>
            <a:ext cx="5676901" cy="2197413"/>
            <a:chOff x="1943099" y="2453956"/>
            <a:chExt cx="5257800" cy="1950085"/>
          </a:xfrm>
        </p:grpSpPr>
        <p:pic>
          <p:nvPicPr>
            <p:cNvPr id="3" name="圖片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099" y="2453956"/>
              <a:ext cx="5257800" cy="19500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橢圓 6"/>
            <p:cNvSpPr/>
            <p:nvPr/>
          </p:nvSpPr>
          <p:spPr>
            <a:xfrm>
              <a:off x="3810000" y="3657601"/>
              <a:ext cx="871855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8" name="圓角矩形圖說文字 12">
            <a:extLst>
              <a:ext uri="{FF2B5EF4-FFF2-40B4-BE49-F238E27FC236}">
                <a16:creationId xmlns:a16="http://schemas.microsoft.com/office/drawing/2014/main" id="{C52C8470-F4E9-4C2C-99E1-E455F9DC622F}"/>
              </a:ext>
            </a:extLst>
          </p:cNvPr>
          <p:cNvSpPr/>
          <p:nvPr/>
        </p:nvSpPr>
        <p:spPr bwMode="auto">
          <a:xfrm>
            <a:off x="4339833" y="4800600"/>
            <a:ext cx="3755074" cy="761996"/>
          </a:xfrm>
          <a:prstGeom prst="wedgeRoundRectCallout">
            <a:avLst>
              <a:gd name="adj1" fmla="val -37395"/>
              <a:gd name="adj2" fmla="val -101796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4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申請書下載後請列印紙本簽名後送學校存查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日期版面配置區 8">
            <a:extLst>
              <a:ext uri="{FF2B5EF4-FFF2-40B4-BE49-F238E27FC236}">
                <a16:creationId xmlns:a16="http://schemas.microsoft.com/office/drawing/2014/main" id="{1AFDB465-51DC-4050-AE98-5A7030A9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97981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48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學生申請書</a:t>
            </a:r>
            <a:r>
              <a:rPr lang="en-IN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6EE2F0F-CC31-43B1-9802-530CA96FA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B619FD2-D4ED-4A00-B477-56F72051EDD0}"/>
              </a:ext>
            </a:extLst>
          </p:cNvPr>
          <p:cNvGrpSpPr/>
          <p:nvPr/>
        </p:nvGrpSpPr>
        <p:grpSpPr>
          <a:xfrm>
            <a:off x="1295400" y="1360205"/>
            <a:ext cx="7394972" cy="5040596"/>
            <a:chOff x="1295400" y="1360205"/>
            <a:chExt cx="7394972" cy="5040596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5408063D-C6BB-4BD0-94A6-6B57B592BC18}"/>
                </a:ext>
              </a:extLst>
            </p:cNvPr>
            <p:cNvGrpSpPr/>
            <p:nvPr/>
          </p:nvGrpSpPr>
          <p:grpSpPr>
            <a:xfrm>
              <a:off x="1295400" y="1360205"/>
              <a:ext cx="7103389" cy="5040596"/>
              <a:chOff x="726412" y="1325881"/>
              <a:chExt cx="7252341" cy="5146294"/>
            </a:xfrm>
          </p:grpSpPr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233C3C13-B56B-48C0-9ADA-0F4C34193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9"/>
              <a:stretch/>
            </p:blipFill>
            <p:spPr>
              <a:xfrm>
                <a:off x="726412" y="1325881"/>
                <a:ext cx="3620803" cy="5146294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152378D-3771-40B1-84F8-A8B221E47C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9"/>
              <a:stretch/>
            </p:blipFill>
            <p:spPr>
              <a:xfrm>
                <a:off x="4382911" y="1337515"/>
                <a:ext cx="3595842" cy="5087860"/>
              </a:xfrm>
              <a:prstGeom prst="rect">
                <a:avLst/>
              </a:prstGeom>
            </p:spPr>
          </p:pic>
        </p:grpSp>
        <p:sp>
          <p:nvSpPr>
            <p:cNvPr id="5" name="圓角矩形圖說文字 4"/>
            <p:cNvSpPr/>
            <p:nvPr/>
          </p:nvSpPr>
          <p:spPr bwMode="auto">
            <a:xfrm>
              <a:off x="6324600" y="4735516"/>
              <a:ext cx="2365772" cy="750884"/>
            </a:xfrm>
            <a:prstGeom prst="wedgeRoundRectCallout">
              <a:avLst>
                <a:gd name="adj1" fmla="val -37643"/>
                <a:gd name="adj2" fmla="val 84965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紙本由本人及家長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簽名後送學校存查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64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49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學生申請書</a:t>
            </a:r>
            <a:r>
              <a:rPr lang="en-IN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PDF(2/2)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046" y="1631699"/>
            <a:ext cx="4010758" cy="2590800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BB9C81D-87B5-411A-87EC-2041D07C9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51C6136E-4188-433D-A7A0-513C92C1E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14521"/>
            <a:ext cx="4443984" cy="49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09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申請畫面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59947BE-63A8-4FD4-853C-92672AFA766B}"/>
              </a:ext>
            </a:extLst>
          </p:cNvPr>
          <p:cNvGrpSpPr/>
          <p:nvPr/>
        </p:nvGrpSpPr>
        <p:grpSpPr>
          <a:xfrm>
            <a:off x="3124200" y="1469974"/>
            <a:ext cx="5607697" cy="4791783"/>
            <a:chOff x="3649096" y="1783693"/>
            <a:chExt cx="5455297" cy="4661557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CE871E3A-3A59-45D4-98AD-3E6FACA444F4}"/>
                </a:ext>
              </a:extLst>
            </p:cNvPr>
            <p:cNvGrpSpPr/>
            <p:nvPr/>
          </p:nvGrpSpPr>
          <p:grpSpPr>
            <a:xfrm>
              <a:off x="3649096" y="1783693"/>
              <a:ext cx="2379208" cy="4661557"/>
              <a:chOff x="3649096" y="1783693"/>
              <a:chExt cx="2379208" cy="4661557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1C4CAF08-F7AC-4D4A-B96F-9B956AEC9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814" b="3664"/>
              <a:stretch/>
            </p:blipFill>
            <p:spPr bwMode="auto">
              <a:xfrm>
                <a:off x="3649096" y="2136075"/>
                <a:ext cx="2379208" cy="4309175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1" b="3596"/>
              <a:stretch/>
            </p:blipFill>
            <p:spPr>
              <a:xfrm>
                <a:off x="3649096" y="1783693"/>
                <a:ext cx="2379207" cy="43133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F34B9A8-987A-4C48-90FB-CD267CCE9FBD}"/>
                </a:ext>
              </a:extLst>
            </p:cNvPr>
            <p:cNvSpPr/>
            <p:nvPr/>
          </p:nvSpPr>
          <p:spPr bwMode="auto">
            <a:xfrm>
              <a:off x="5257800" y="5715000"/>
              <a:ext cx="685800" cy="343989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17" name="接點: 肘形 16">
              <a:extLst>
                <a:ext uri="{FF2B5EF4-FFF2-40B4-BE49-F238E27FC236}">
                  <a16:creationId xmlns:a16="http://schemas.microsoft.com/office/drawing/2014/main" id="{FEC2F46B-91AF-496D-BFB1-A3D6A3C304D7}"/>
                </a:ext>
              </a:extLst>
            </p:cNvPr>
            <p:cNvCxnSpPr>
              <a:cxnSpLocks/>
              <a:stCxn id="16" idx="3"/>
              <a:endCxn id="20" idx="1"/>
            </p:cNvCxnSpPr>
            <p:nvPr/>
          </p:nvCxnSpPr>
          <p:spPr bwMode="auto">
            <a:xfrm flipV="1">
              <a:off x="5943600" y="4984093"/>
              <a:ext cx="663201" cy="90290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F4A6FB18-BE12-4D27-86F3-B56B6F93142D}"/>
                </a:ext>
              </a:extLst>
            </p:cNvPr>
            <p:cNvSpPr txBox="1"/>
            <p:nvPr/>
          </p:nvSpPr>
          <p:spPr>
            <a:xfrm>
              <a:off x="6606801" y="4755493"/>
              <a:ext cx="2497592" cy="3693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113</a:t>
              </a:r>
              <a:r>
                <a:rPr lang="zh-TW" altLang="en-US" dirty="0"/>
                <a:t>年計畫</a:t>
              </a:r>
              <a:r>
                <a:rPr lang="zh-CN" altLang="en-US" dirty="0"/>
                <a:t>新</a:t>
              </a:r>
              <a:r>
                <a:rPr lang="zh-TW" altLang="en-US" dirty="0"/>
                <a:t>帳號申請</a:t>
              </a:r>
            </a:p>
          </p:txBody>
        </p:sp>
        <p:sp>
          <p:nvSpPr>
            <p:cNvPr id="3" name="橢圓 2"/>
            <p:cNvSpPr/>
            <p:nvPr/>
          </p:nvSpPr>
          <p:spPr bwMode="auto">
            <a:xfrm>
              <a:off x="5617953" y="6097089"/>
              <a:ext cx="342900" cy="348161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sp>
        <p:nvSpPr>
          <p:cNvPr id="9" name="日期版面配置區 8">
            <a:extLst>
              <a:ext uri="{FF2B5EF4-FFF2-40B4-BE49-F238E27FC236}">
                <a16:creationId xmlns:a16="http://schemas.microsoft.com/office/drawing/2014/main" id="{E17AF57C-14AB-4AE5-AF13-DB3D31CE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53181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50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體驗學習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填寫基本資料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9CB1F1F-6366-4C7F-99B8-926E4E8D0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30" y="1348737"/>
            <a:ext cx="4673582" cy="5119137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FC0205C-0622-4B6C-ADF1-BE892E08D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17011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填寫自傳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8799425-14D3-411C-BF89-B20064BBF67B}"/>
              </a:ext>
            </a:extLst>
          </p:cNvPr>
          <p:cNvGrpSpPr/>
          <p:nvPr/>
        </p:nvGrpSpPr>
        <p:grpSpPr>
          <a:xfrm>
            <a:off x="582827" y="1905835"/>
            <a:ext cx="8297433" cy="3915321"/>
            <a:chOff x="582827" y="1905835"/>
            <a:chExt cx="8297433" cy="3915321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3BEAF75-95ED-408C-9D28-A1CED17E0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827" y="1905835"/>
              <a:ext cx="8297433" cy="39153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260B36B5-1D8C-4CAF-B42B-CCAF67C82011}"/>
                </a:ext>
              </a:extLst>
            </p:cNvPr>
            <p:cNvGrpSpPr/>
            <p:nvPr/>
          </p:nvGrpSpPr>
          <p:grpSpPr>
            <a:xfrm>
              <a:off x="649800" y="2286000"/>
              <a:ext cx="5217600" cy="789600"/>
              <a:chOff x="649800" y="2286000"/>
              <a:chExt cx="5217600" cy="789600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3E680FA-9972-4FC6-8731-F346A77C187C}"/>
                  </a:ext>
                </a:extLst>
              </p:cNvPr>
              <p:cNvSpPr/>
              <p:nvPr/>
            </p:nvSpPr>
            <p:spPr bwMode="auto">
              <a:xfrm>
                <a:off x="649800" y="2286000"/>
                <a:ext cx="493200" cy="180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B7ABADA4-D0D6-47A7-8797-2F5BAD66DB2C}"/>
                  </a:ext>
                </a:extLst>
              </p:cNvPr>
              <p:cNvSpPr/>
              <p:nvPr/>
            </p:nvSpPr>
            <p:spPr bwMode="auto">
              <a:xfrm>
                <a:off x="5381400" y="2895600"/>
                <a:ext cx="486000" cy="180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</p:grp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5A4221DE-257E-4E91-AA14-F6D598441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80242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52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體驗學習類型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企劃書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60B2F338-F702-493B-B1A1-BE0946979DA7}"/>
              </a:ext>
            </a:extLst>
          </p:cNvPr>
          <p:cNvGrpSpPr/>
          <p:nvPr/>
        </p:nvGrpSpPr>
        <p:grpSpPr>
          <a:xfrm>
            <a:off x="1876090" y="1843341"/>
            <a:ext cx="5776148" cy="4038600"/>
            <a:chOff x="1876090" y="1843341"/>
            <a:chExt cx="5776148" cy="4038600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0D0DD74A-9DA3-4AC2-A65B-C16860406400}"/>
                </a:ext>
              </a:extLst>
            </p:cNvPr>
            <p:cNvGrpSpPr/>
            <p:nvPr/>
          </p:nvGrpSpPr>
          <p:grpSpPr>
            <a:xfrm>
              <a:off x="1876090" y="1843341"/>
              <a:ext cx="5362910" cy="4038600"/>
              <a:chOff x="1876090" y="1843341"/>
              <a:chExt cx="5362910" cy="4038600"/>
            </a:xfrm>
          </p:grpSpPr>
          <p:pic>
            <p:nvPicPr>
              <p:cNvPr id="3" name="圖片 2"/>
              <p:cNvPicPr/>
              <p:nvPr/>
            </p:nvPicPr>
            <p:blipFill rotWithShape="1">
              <a:blip r:embed="rId3"/>
              <a:srcRect l="-1" r="537"/>
              <a:stretch/>
            </p:blipFill>
            <p:spPr>
              <a:xfrm>
                <a:off x="1876090" y="1843341"/>
                <a:ext cx="5362910" cy="4038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3408" y="1843341"/>
                <a:ext cx="5053018" cy="3165233"/>
              </a:xfrm>
              <a:prstGeom prst="rect">
                <a:avLst/>
              </a:prstGeom>
            </p:spPr>
          </p:pic>
        </p:grp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5BE7C62D-93B6-4B8C-AB0C-58C29FDD2202}"/>
                </a:ext>
              </a:extLst>
            </p:cNvPr>
            <p:cNvSpPr/>
            <p:nvPr/>
          </p:nvSpPr>
          <p:spPr bwMode="auto">
            <a:xfrm>
              <a:off x="3581400" y="4551374"/>
              <a:ext cx="1828800" cy="4572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7" name="圓角矩形圖說文字 6"/>
            <p:cNvSpPr/>
            <p:nvPr/>
          </p:nvSpPr>
          <p:spPr bwMode="auto">
            <a:xfrm>
              <a:off x="5137638" y="3862641"/>
              <a:ext cx="2514600" cy="445811"/>
            </a:xfrm>
            <a:prstGeom prst="wedgeRoundRectCallout">
              <a:avLst>
                <a:gd name="adj1" fmla="val -35596"/>
                <a:gd name="adj2" fmla="val 85954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上傳一份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PDF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企劃書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0A2CE4B6-A764-4818-B0A7-F34B5812B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07406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學生申請書</a:t>
            </a:r>
            <a:r>
              <a:rPr lang="en-IN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33D2AA6-3DE5-400A-BF31-212EA8BC5892}"/>
              </a:ext>
            </a:extLst>
          </p:cNvPr>
          <p:cNvGrpSpPr/>
          <p:nvPr/>
        </p:nvGrpSpPr>
        <p:grpSpPr>
          <a:xfrm>
            <a:off x="4984447" y="1676400"/>
            <a:ext cx="3706609" cy="4686023"/>
            <a:chOff x="4984447" y="1676400"/>
            <a:chExt cx="3706609" cy="4686023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3"/>
            <a:srcRect t="13870"/>
            <a:stretch/>
          </p:blipFill>
          <p:spPr>
            <a:xfrm>
              <a:off x="4984447" y="2133600"/>
              <a:ext cx="3706609" cy="4228823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/>
            <a:srcRect b="49469"/>
            <a:stretch/>
          </p:blipFill>
          <p:spPr>
            <a:xfrm>
              <a:off x="5019343" y="1676400"/>
              <a:ext cx="3636816" cy="1187091"/>
            </a:xfrm>
            <a:prstGeom prst="rect">
              <a:avLst/>
            </a:prstGeom>
          </p:spPr>
        </p:pic>
      </p:grp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CE733862-81C8-4170-A43A-3570A16C1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710EF94-5A60-4939-96E1-1AAA09A05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54" y="1362705"/>
            <a:ext cx="4669536" cy="50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834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72836" y="3328987"/>
            <a:ext cx="7772400" cy="1362075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暨縣市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初審操作系統介面</a:t>
            </a:r>
            <a:b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7772400" cy="150018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54</a:t>
            </a:fld>
            <a:endParaRPr lang="en-US" altLang="zh-TW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15DE129-8D83-4CA9-ABC1-C1A033666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615893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438400" y="682625"/>
            <a:ext cx="4670425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登入流程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39" name="投影片編號版面配置區 1">
            <a:extLst>
              <a:ext uri="{FF2B5EF4-FFF2-40B4-BE49-F238E27FC236}">
                <a16:creationId xmlns:a16="http://schemas.microsoft.com/office/drawing/2014/main" id="{E829BF70-5A7A-4D24-9B5E-7261251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55</a:t>
            </a:fld>
            <a:endParaRPr lang="en-US" altLang="zh-TW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B98E4B7-4245-4923-AA52-7C98FEBEFF13}"/>
              </a:ext>
            </a:extLst>
          </p:cNvPr>
          <p:cNvGrpSpPr/>
          <p:nvPr/>
        </p:nvGrpSpPr>
        <p:grpSpPr>
          <a:xfrm>
            <a:off x="2177439" y="1570925"/>
            <a:ext cx="4841272" cy="4604450"/>
            <a:chOff x="1834389" y="1524000"/>
            <a:chExt cx="4841272" cy="460445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4CABAFA-F2A8-466B-BCD0-719296808113}"/>
                </a:ext>
              </a:extLst>
            </p:cNvPr>
            <p:cNvSpPr/>
            <p:nvPr/>
          </p:nvSpPr>
          <p:spPr bwMode="auto">
            <a:xfrm>
              <a:off x="2165857" y="2668091"/>
              <a:ext cx="1578692" cy="3810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一般帳號登入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529EDB8-B5B4-4746-A74C-3F6504448464}"/>
                </a:ext>
              </a:extLst>
            </p:cNvPr>
            <p:cNvSpPr/>
            <p:nvPr/>
          </p:nvSpPr>
          <p:spPr bwMode="auto">
            <a:xfrm>
              <a:off x="4522468" y="2683225"/>
              <a:ext cx="2153193" cy="381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教育雲端帳號登入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0E10664-A1BA-425B-B1CD-13AFFF0D232B}"/>
                </a:ext>
              </a:extLst>
            </p:cNvPr>
            <p:cNvSpPr/>
            <p:nvPr/>
          </p:nvSpPr>
          <p:spPr bwMode="auto">
            <a:xfrm>
              <a:off x="4571999" y="3978625"/>
              <a:ext cx="2057401" cy="3810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TW" altLang="en-US" dirty="0">
                  <a:latin typeface="Arial" charset="0"/>
                </a:rPr>
                <a:t>新申請帳號密碼</a:t>
              </a:r>
              <a:endParaRPr lang="en-US" altLang="zh-TW" dirty="0">
                <a:latin typeface="Arial" charset="0"/>
              </a:endParaRPr>
            </a:p>
          </p:txBody>
        </p:sp>
        <p:cxnSp>
          <p:nvCxnSpPr>
            <p:cNvPr id="14" name="接點: 肘形 13">
              <a:extLst>
                <a:ext uri="{FF2B5EF4-FFF2-40B4-BE49-F238E27FC236}">
                  <a16:creationId xmlns:a16="http://schemas.microsoft.com/office/drawing/2014/main" id="{0B460C4C-46D5-416F-8413-B3D918DC7D25}"/>
                </a:ext>
              </a:extLst>
            </p:cNvPr>
            <p:cNvCxnSpPr>
              <a:cxnSpLocks/>
              <a:stCxn id="8" idx="2"/>
              <a:endCxn id="36" idx="1"/>
            </p:cNvCxnSpPr>
            <p:nvPr/>
          </p:nvCxnSpPr>
          <p:spPr bwMode="auto">
            <a:xfrm rot="16200000" flipH="1">
              <a:off x="1657920" y="4346373"/>
              <a:ext cx="2888859" cy="294293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接點: 肘形 15">
              <a:extLst>
                <a:ext uri="{FF2B5EF4-FFF2-40B4-BE49-F238E27FC236}">
                  <a16:creationId xmlns:a16="http://schemas.microsoft.com/office/drawing/2014/main" id="{426A9A71-87D7-449F-82BC-E6F97166C695}"/>
                </a:ext>
              </a:extLst>
            </p:cNvPr>
            <p:cNvCxnSpPr>
              <a:cxnSpLocks/>
              <a:stCxn id="10" idx="2"/>
              <a:endCxn id="36" idx="3"/>
            </p:cNvCxnSpPr>
            <p:nvPr/>
          </p:nvCxnSpPr>
          <p:spPr bwMode="auto">
            <a:xfrm rot="5400000">
              <a:off x="4678188" y="5015437"/>
              <a:ext cx="1578325" cy="266700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0" name="接點: 肘形 69">
              <a:extLst>
                <a:ext uri="{FF2B5EF4-FFF2-40B4-BE49-F238E27FC236}">
                  <a16:creationId xmlns:a16="http://schemas.microsoft.com/office/drawing/2014/main" id="{901AED05-E7C7-4E44-9F0C-C9C035F58EC6}"/>
                </a:ext>
              </a:extLst>
            </p:cNvPr>
            <p:cNvCxnSpPr>
              <a:cxnSpLocks/>
              <a:stCxn id="23" idx="2"/>
              <a:endCxn id="8" idx="0"/>
            </p:cNvCxnSpPr>
            <p:nvPr/>
          </p:nvCxnSpPr>
          <p:spPr bwMode="auto">
            <a:xfrm rot="5400000">
              <a:off x="3216594" y="1643610"/>
              <a:ext cx="763091" cy="12858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3" name="接點: 肘形 72">
              <a:extLst>
                <a:ext uri="{FF2B5EF4-FFF2-40B4-BE49-F238E27FC236}">
                  <a16:creationId xmlns:a16="http://schemas.microsoft.com/office/drawing/2014/main" id="{0F942B79-31E1-446D-A9EA-8C9AB7540900}"/>
                </a:ext>
              </a:extLst>
            </p:cNvPr>
            <p:cNvCxnSpPr>
              <a:cxnSpLocks/>
              <a:stCxn id="23" idx="2"/>
              <a:endCxn id="9" idx="0"/>
            </p:cNvCxnSpPr>
            <p:nvPr/>
          </p:nvCxnSpPr>
          <p:spPr bwMode="auto">
            <a:xfrm rot="16200000" flipH="1">
              <a:off x="4530957" y="1615116"/>
              <a:ext cx="778225" cy="135799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34D88081-513D-4E67-9927-6DA568E73FC5}"/>
                </a:ext>
              </a:extLst>
            </p:cNvPr>
            <p:cNvCxnSpPr>
              <a:cxnSpLocks/>
              <a:stCxn id="9" idx="2"/>
              <a:endCxn id="44" idx="0"/>
            </p:cNvCxnSpPr>
            <p:nvPr/>
          </p:nvCxnSpPr>
          <p:spPr bwMode="auto">
            <a:xfrm>
              <a:off x="5599065" y="3064225"/>
              <a:ext cx="872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A6434DA5-1B97-4459-AEEC-A3D88DFC3668}"/>
                </a:ext>
              </a:extLst>
            </p:cNvPr>
            <p:cNvSpPr/>
            <p:nvPr/>
          </p:nvSpPr>
          <p:spPr bwMode="auto">
            <a:xfrm>
              <a:off x="5026045" y="3292825"/>
              <a:ext cx="1147783" cy="381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同意授權</a:t>
              </a:r>
              <a:endParaRPr kumimoji="1" lang="en-US" altLang="zh-TW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633B7EFA-5507-4B03-9F3C-13F5E1622F4D}"/>
                </a:ext>
              </a:extLst>
            </p:cNvPr>
            <p:cNvCxnSpPr>
              <a:cxnSpLocks/>
              <a:stCxn id="44" idx="2"/>
              <a:endCxn id="10" idx="0"/>
            </p:cNvCxnSpPr>
            <p:nvPr/>
          </p:nvCxnSpPr>
          <p:spPr bwMode="auto">
            <a:xfrm>
              <a:off x="5599937" y="3673825"/>
              <a:ext cx="763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B8A097EE-D377-45F9-A50A-6B4F3D6CD2B1}"/>
                </a:ext>
              </a:extLst>
            </p:cNvPr>
            <p:cNvSpPr txBox="1"/>
            <p:nvPr/>
          </p:nvSpPr>
          <p:spPr>
            <a:xfrm>
              <a:off x="1834389" y="25100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1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31B8A1C9-1B55-4E65-A456-0CC09FC78882}"/>
                </a:ext>
              </a:extLst>
            </p:cNvPr>
            <p:cNvSpPr txBox="1"/>
            <p:nvPr/>
          </p:nvSpPr>
          <p:spPr>
            <a:xfrm>
              <a:off x="4191000" y="253082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2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D81FA99-6AA2-4387-9164-FF0DDA62436D}"/>
                </a:ext>
              </a:extLst>
            </p:cNvPr>
            <p:cNvSpPr/>
            <p:nvPr/>
          </p:nvSpPr>
          <p:spPr bwMode="auto">
            <a:xfrm>
              <a:off x="3242991" y="1524000"/>
              <a:ext cx="1996166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dirty="0">
                  <a:latin typeface="Arial" charset="0"/>
                </a:rPr>
                <a:t>學校</a:t>
              </a:r>
              <a:r>
                <a:rPr lang="en-US" altLang="zh-TW" dirty="0">
                  <a:latin typeface="Arial" charset="0"/>
                </a:rPr>
                <a:t>(</a:t>
              </a:r>
              <a:r>
                <a:rPr lang="zh-TW" altLang="en-US" dirty="0">
                  <a:latin typeface="Arial" charset="0"/>
                </a:rPr>
                <a:t>暨縣市</a:t>
              </a:r>
              <a:r>
                <a:rPr lang="en-US" altLang="zh-TW" dirty="0">
                  <a:latin typeface="Arial" charset="0"/>
                </a:rPr>
                <a:t>)</a:t>
              </a:r>
              <a:r>
                <a:rPr lang="zh-TW" altLang="en-US" dirty="0">
                  <a:latin typeface="Arial" charset="0"/>
                </a:rPr>
                <a:t>登入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E976FB6-623D-453E-8E51-5361B167AEA6}"/>
                </a:ext>
              </a:extLst>
            </p:cNvPr>
            <p:cNvSpPr/>
            <p:nvPr/>
          </p:nvSpPr>
          <p:spPr bwMode="auto">
            <a:xfrm>
              <a:off x="3249496" y="5747450"/>
              <a:ext cx="2084504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登入系統開始審查</a:t>
              </a:r>
            </a:p>
          </p:txBody>
        </p:sp>
      </p:grp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EA794D4-6A66-4EE2-8387-2D53CCDA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585754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56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9" name="日期版面配置區 8">
            <a:extLst>
              <a:ext uri="{FF2B5EF4-FFF2-40B4-BE49-F238E27FC236}">
                <a16:creationId xmlns:a16="http://schemas.microsoft.com/office/drawing/2014/main" id="{893775B9-2349-4C85-8C0F-F27E78600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C2BDC5C9-6E2D-4353-8A72-4C0D0FEF73E7}"/>
              </a:ext>
            </a:extLst>
          </p:cNvPr>
          <p:cNvGrpSpPr/>
          <p:nvPr/>
        </p:nvGrpSpPr>
        <p:grpSpPr>
          <a:xfrm>
            <a:off x="1295400" y="1391960"/>
            <a:ext cx="6992198" cy="4948866"/>
            <a:chOff x="620182" y="1689683"/>
            <a:chExt cx="6992198" cy="4948866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8B7D5E41-711B-457F-AA2E-47F219B3F077}"/>
                </a:ext>
              </a:extLst>
            </p:cNvPr>
            <p:cNvGrpSpPr/>
            <p:nvPr/>
          </p:nvGrpSpPr>
          <p:grpSpPr>
            <a:xfrm>
              <a:off x="620182" y="1689683"/>
              <a:ext cx="6962027" cy="4948866"/>
              <a:chOff x="0" y="0"/>
              <a:chExt cx="4509770" cy="3206015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BDABA1B8-832F-4B67-AC27-F714F79C07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549"/>
              <a:stretch/>
            </p:blipFill>
            <p:spPr>
              <a:xfrm>
                <a:off x="4375" y="8751"/>
                <a:ext cx="4490720" cy="3197264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FC6219EA-456E-4AAB-B03D-D8DC3E976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09770" cy="527685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48E4A8A-B90C-41EC-A10C-0AEA1955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936" y="1725518"/>
              <a:ext cx="6932618" cy="775233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6"/>
            <a:srcRect l="926" t="20347" r="2149" b="24844"/>
            <a:stretch/>
          </p:blipFill>
          <p:spPr>
            <a:xfrm>
              <a:off x="794777" y="3057149"/>
              <a:ext cx="6719392" cy="3581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橢圓 7"/>
            <p:cNvSpPr/>
            <p:nvPr/>
          </p:nvSpPr>
          <p:spPr bwMode="auto">
            <a:xfrm>
              <a:off x="3315044" y="3163471"/>
              <a:ext cx="1752600" cy="164627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1" name="圓角矩形圖說文字 9">
              <a:extLst>
                <a:ext uri="{FF2B5EF4-FFF2-40B4-BE49-F238E27FC236}">
                  <a16:creationId xmlns:a16="http://schemas.microsoft.com/office/drawing/2014/main" id="{6B31F8E3-7354-4C36-81EE-84E40E5D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3029" y="2904749"/>
              <a:ext cx="2376000" cy="1157226"/>
            </a:xfrm>
            <a:prstGeom prst="wedgeRoundRectCallout">
              <a:avLst>
                <a:gd name="adj1" fmla="val -67441"/>
                <a:gd name="adj2" fmla="val 36821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ts val="2500"/>
                </a:lnSpc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承辦人點選「登入」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lnSpc>
                  <a:spcPts val="2500"/>
                </a:lnSpc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選擇「學校暨縣市登入」進行登入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B10E670-7D30-439E-BE4F-7CF44339725B}"/>
                </a:ext>
              </a:extLst>
            </p:cNvPr>
            <p:cNvSpPr/>
            <p:nvPr/>
          </p:nvSpPr>
          <p:spPr bwMode="auto">
            <a:xfrm>
              <a:off x="6712796" y="1862100"/>
              <a:ext cx="383167" cy="538940"/>
            </a:xfrm>
            <a:prstGeom prst="rect">
              <a:avLst/>
            </a:prstGeom>
            <a:solidFill>
              <a:srgbClr val="5798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CBFF3463-0133-410F-8338-52293CBD9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111" y="1888320"/>
              <a:ext cx="495288" cy="550411"/>
            </a:xfrm>
            <a:prstGeom prst="rect">
              <a:avLst/>
            </a:prstGeom>
          </p:spPr>
        </p:pic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3523F712-AC25-42E1-8C7C-CE584F238114}"/>
                </a:ext>
              </a:extLst>
            </p:cNvPr>
            <p:cNvSpPr/>
            <p:nvPr/>
          </p:nvSpPr>
          <p:spPr>
            <a:xfrm>
              <a:off x="7099340" y="1871912"/>
              <a:ext cx="513040" cy="5193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651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57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一般登入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0F96314-6749-438A-AF04-31B58B9CA639}"/>
              </a:ext>
            </a:extLst>
          </p:cNvPr>
          <p:cNvGrpSpPr/>
          <p:nvPr/>
        </p:nvGrpSpPr>
        <p:grpSpPr>
          <a:xfrm>
            <a:off x="677862" y="1676400"/>
            <a:ext cx="8305800" cy="4395711"/>
            <a:chOff x="677862" y="1676400"/>
            <a:chExt cx="8305800" cy="4395711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886995B0-31EE-44EA-8A77-3C30C5699022}"/>
                </a:ext>
              </a:extLst>
            </p:cNvPr>
            <p:cNvGrpSpPr/>
            <p:nvPr/>
          </p:nvGrpSpPr>
          <p:grpSpPr>
            <a:xfrm>
              <a:off x="677862" y="1676400"/>
              <a:ext cx="8305800" cy="4395711"/>
              <a:chOff x="685800" y="1600200"/>
              <a:chExt cx="8262978" cy="4373048"/>
            </a:xfrm>
          </p:grpSpPr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6A3124C3-81C6-4693-B1BB-A7F2EA738F09}"/>
                  </a:ext>
                </a:extLst>
              </p:cNvPr>
              <p:cNvGrpSpPr/>
              <p:nvPr/>
            </p:nvGrpSpPr>
            <p:grpSpPr>
              <a:xfrm>
                <a:off x="685800" y="1600200"/>
                <a:ext cx="8262978" cy="4373048"/>
                <a:chOff x="685800" y="1600200"/>
                <a:chExt cx="8262978" cy="4373048"/>
              </a:xfrm>
            </p:grpSpPr>
            <p:pic>
              <p:nvPicPr>
                <p:cNvPr id="12" name="圖片 11">
                  <a:extLst>
                    <a:ext uri="{FF2B5EF4-FFF2-40B4-BE49-F238E27FC236}">
                      <a16:creationId xmlns:a16="http://schemas.microsoft.com/office/drawing/2014/main" id="{B1DEE051-835F-4FB2-9F6B-875AFA5CEB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800" y="1600200"/>
                  <a:ext cx="8262978" cy="4373048"/>
                </a:xfrm>
                <a:prstGeom prst="rect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</p:pic>
            <p:sp>
              <p:nvSpPr>
                <p:cNvPr id="13" name="橢圓 12">
                  <a:extLst>
                    <a:ext uri="{FF2B5EF4-FFF2-40B4-BE49-F238E27FC236}">
                      <a16:creationId xmlns:a16="http://schemas.microsoft.com/office/drawing/2014/main" id="{AE85E4AC-B85E-4106-B40B-2C981E20AA1E}"/>
                    </a:ext>
                  </a:extLst>
                </p:cNvPr>
                <p:cNvSpPr/>
                <p:nvPr/>
              </p:nvSpPr>
              <p:spPr bwMode="auto">
                <a:xfrm>
                  <a:off x="797002" y="5330516"/>
                  <a:ext cx="1107998" cy="603863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華康中黑體(P)" pitchFamily="34" charset="-120"/>
                  </a:endParaRPr>
                </a:p>
              </p:txBody>
            </p:sp>
          </p:grpSp>
          <p:sp>
            <p:nvSpPr>
              <p:cNvPr id="15" name="圓角矩形圖說文字 9">
                <a:extLst>
                  <a:ext uri="{FF2B5EF4-FFF2-40B4-BE49-F238E27FC236}">
                    <a16:creationId xmlns:a16="http://schemas.microsoft.com/office/drawing/2014/main" id="{B862A786-AF44-492C-BE1C-3F07D5CF4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633" y="3474680"/>
                <a:ext cx="1887538" cy="624088"/>
              </a:xfrm>
              <a:prstGeom prst="wedgeRoundRectCallout">
                <a:avLst>
                  <a:gd name="adj1" fmla="val -62679"/>
                  <a:gd name="adj2" fmla="val 44425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帳號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密碼</a:t>
                </a:r>
              </a:p>
            </p:txBody>
          </p:sp>
        </p:grp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50" t="86908" b="1222"/>
            <a:stretch/>
          </p:blipFill>
          <p:spPr>
            <a:xfrm>
              <a:off x="4010023" y="5534811"/>
              <a:ext cx="1752600" cy="389466"/>
            </a:xfrm>
            <a:prstGeom prst="rect">
              <a:avLst/>
            </a:prstGeom>
          </p:spPr>
        </p:pic>
      </p:grp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C98B9607-26EA-42F7-BCC7-D059B804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11651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58</a:t>
            </a:fld>
            <a:endParaRPr lang="en-US" altLang="zh-TW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7741AC65-1B99-479D-8CC2-E903D9477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417855E7-4CDF-4C98-A274-EF84EC152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D2972C9B-C026-4C82-A731-4A6043687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8DFF856-9DB0-4FA6-95E0-593037D6FDD3}"/>
              </a:ext>
            </a:extLst>
          </p:cNvPr>
          <p:cNvGrpSpPr/>
          <p:nvPr/>
        </p:nvGrpSpPr>
        <p:grpSpPr>
          <a:xfrm>
            <a:off x="1058119" y="3962400"/>
            <a:ext cx="542081" cy="1377387"/>
            <a:chOff x="1058119" y="3962400"/>
            <a:chExt cx="542081" cy="137738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4FAF447-1BE2-429D-8DF0-A5E87F4DDE12}"/>
                </a:ext>
              </a:extLst>
            </p:cNvPr>
            <p:cNvSpPr/>
            <p:nvPr/>
          </p:nvSpPr>
          <p:spPr bwMode="auto">
            <a:xfrm>
              <a:off x="1066800" y="3962400"/>
              <a:ext cx="533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9255EBF-CB2F-4CB3-B2D8-6BFD4C62F400}"/>
                </a:ext>
              </a:extLst>
            </p:cNvPr>
            <p:cNvSpPr/>
            <p:nvPr/>
          </p:nvSpPr>
          <p:spPr bwMode="auto">
            <a:xfrm>
              <a:off x="1058119" y="4572000"/>
              <a:ext cx="533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452B34C-E2FE-4596-98D8-6389A7BF30CA}"/>
                </a:ext>
              </a:extLst>
            </p:cNvPr>
            <p:cNvSpPr/>
            <p:nvPr/>
          </p:nvSpPr>
          <p:spPr bwMode="auto">
            <a:xfrm>
              <a:off x="1066800" y="5187387"/>
              <a:ext cx="533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5DBCBB03-B8CF-423A-9C0B-07B5CA0DC0F5}"/>
              </a:ext>
            </a:extLst>
          </p:cNvPr>
          <p:cNvGrpSpPr/>
          <p:nvPr/>
        </p:nvGrpSpPr>
        <p:grpSpPr>
          <a:xfrm>
            <a:off x="574647" y="1509862"/>
            <a:ext cx="8477387" cy="4509938"/>
            <a:chOff x="574647" y="1509862"/>
            <a:chExt cx="8477387" cy="450993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DCED371D-55CA-4135-A935-F9720C47D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442"/>
            <a:stretch/>
          </p:blipFill>
          <p:spPr>
            <a:xfrm>
              <a:off x="574647" y="1509862"/>
              <a:ext cx="8477387" cy="4509938"/>
            </a:xfrm>
            <a:prstGeom prst="rect">
              <a:avLst/>
            </a:prstGeom>
          </p:spPr>
        </p:pic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8698A304-60AF-453D-A1A9-7AE515BDAC6D}"/>
                </a:ext>
              </a:extLst>
            </p:cNvPr>
            <p:cNvSpPr/>
            <p:nvPr/>
          </p:nvSpPr>
          <p:spPr bwMode="auto">
            <a:xfrm>
              <a:off x="4191000" y="5410200"/>
              <a:ext cx="2057400" cy="45720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E36AE2B-459E-4041-B0FD-7A86FBCBC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752012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809E3BCC-A4FE-4172-AFAD-95AD94260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78" y="1470247"/>
            <a:ext cx="365655" cy="39412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59</a:t>
            </a:fld>
            <a:endParaRPr lang="en-US" altLang="zh-TW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1" t="12222" r="9462"/>
          <a:stretch/>
        </p:blipFill>
        <p:spPr>
          <a:xfrm>
            <a:off x="410309" y="1388426"/>
            <a:ext cx="3744531" cy="501386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347440AB-ECB0-4FCA-B005-ED510424C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353CCC2F-40EC-43A4-8691-4BFF2F959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10D35DEF-6E6E-485A-8304-F57E3BC96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4A6F08D-E3FE-422A-BFBF-51EAE2E0AB12}"/>
              </a:ext>
            </a:extLst>
          </p:cNvPr>
          <p:cNvGrpSpPr/>
          <p:nvPr/>
        </p:nvGrpSpPr>
        <p:grpSpPr>
          <a:xfrm>
            <a:off x="4343400" y="2600641"/>
            <a:ext cx="4419599" cy="2821025"/>
            <a:chOff x="4343400" y="2600641"/>
            <a:chExt cx="4419599" cy="282102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3657600"/>
              <a:ext cx="4157662" cy="1764066"/>
            </a:xfrm>
            <a:prstGeom prst="rect">
              <a:avLst/>
            </a:prstGeom>
          </p:spPr>
        </p:pic>
        <p:sp>
          <p:nvSpPr>
            <p:cNvPr id="13" name="圓角矩形圖說文字 12"/>
            <p:cNvSpPr/>
            <p:nvPr/>
          </p:nvSpPr>
          <p:spPr bwMode="auto">
            <a:xfrm>
              <a:off x="5562600" y="2600641"/>
              <a:ext cx="3200399" cy="752159"/>
            </a:xfrm>
            <a:prstGeom prst="wedgeRoundRectCallout">
              <a:avLst>
                <a:gd name="adj1" fmla="val -39271"/>
                <a:gd name="adj2" fmla="val 91478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CN" altLang="en-US" dirty="0">
                  <a:latin typeface="Arial" charset="0"/>
                </a:rPr>
                <a:t>登入後點擊</a:t>
              </a:r>
              <a:r>
                <a:rPr lang="zh-TW" altLang="en-US" dirty="0">
                  <a:latin typeface="Arial" charset="0"/>
                </a:rPr>
                <a:t>「</a:t>
              </a:r>
              <a:r>
                <a:rPr lang="zh-CN" altLang="en-US" dirty="0">
                  <a:latin typeface="Arial" charset="0"/>
                </a:rPr>
                <a:t>同意授權</a:t>
              </a:r>
              <a:r>
                <a:rPr lang="zh-TW" altLang="en-US" dirty="0">
                  <a:latin typeface="Arial" charset="0"/>
                </a:rPr>
                <a:t>」</a:t>
              </a:r>
              <a:endParaRPr lang="en-US" altLang="zh-CN" dirty="0">
                <a:latin typeface="Arial" charset="0"/>
              </a:endParaRPr>
            </a:p>
            <a:p>
              <a:pPr eaLnBrk="1" hangingPunct="1"/>
              <a:r>
                <a:rPr lang="zh-CN" altLang="en-US" dirty="0">
                  <a:latin typeface="Arial" charset="0"/>
                </a:rPr>
                <a:t>以完成教育雲端帳號的授權</a:t>
              </a:r>
              <a:endParaRPr lang="en-US" altLang="zh-TW" dirty="0">
                <a:latin typeface="Arial" charset="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E3487C8-51EE-43F3-9F85-003565A3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36050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</a:t>
            </a:fld>
            <a:endParaRPr lang="en-US" altLang="zh-TW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13BD3D4-6E6E-4417-97AD-D89797BDFDC8}"/>
              </a:ext>
            </a:extLst>
          </p:cNvPr>
          <p:cNvGrpSpPr/>
          <p:nvPr/>
        </p:nvGrpSpPr>
        <p:grpSpPr>
          <a:xfrm>
            <a:off x="382336" y="1573617"/>
            <a:ext cx="2434560" cy="4674783"/>
            <a:chOff x="382336" y="1573617"/>
            <a:chExt cx="2434560" cy="4674783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90C08FC7-71A9-45AA-9E79-4C265792A636}"/>
                </a:ext>
              </a:extLst>
            </p:cNvPr>
            <p:cNvGrpSpPr/>
            <p:nvPr/>
          </p:nvGrpSpPr>
          <p:grpSpPr>
            <a:xfrm>
              <a:off x="656896" y="1573617"/>
              <a:ext cx="2160000" cy="4674783"/>
              <a:chOff x="656896" y="1573617"/>
              <a:chExt cx="2160000" cy="4674783"/>
            </a:xfrm>
          </p:grpSpPr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896" y="1573617"/>
                <a:ext cx="2160000" cy="467478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F74BA52D-E8B6-471C-88EF-C2A46FD5BCC6}"/>
                  </a:ext>
                </a:extLst>
              </p:cNvPr>
              <p:cNvSpPr txBox="1"/>
              <p:nvPr/>
            </p:nvSpPr>
            <p:spPr>
              <a:xfrm>
                <a:off x="838023" y="1841789"/>
                <a:ext cx="1872000" cy="126120"/>
              </a:xfrm>
              <a:prstGeom prst="rect">
                <a:avLst/>
              </a:prstGeom>
              <a:solidFill>
                <a:srgbClr val="FFAC06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教育部</a:t>
                </a:r>
                <a:r>
                  <a:rPr lang="en-US" altLang="zh-CN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113</a:t>
                </a: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年度青年教育與就業儲蓄帳戶方案</a:t>
                </a:r>
              </a:p>
            </p:txBody>
          </p:sp>
        </p:grp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68B2052-3D25-49F5-B8F1-0122F074AD6F}"/>
                </a:ext>
              </a:extLst>
            </p:cNvPr>
            <p:cNvSpPr/>
            <p:nvPr/>
          </p:nvSpPr>
          <p:spPr bwMode="auto">
            <a:xfrm>
              <a:off x="736600" y="2362200"/>
              <a:ext cx="1973423" cy="4572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7BBFB2A3-D8EA-4E5B-A4F2-A788FA36115E}"/>
                </a:ext>
              </a:extLst>
            </p:cNvPr>
            <p:cNvSpPr txBox="1"/>
            <p:nvPr/>
          </p:nvSpPr>
          <p:spPr>
            <a:xfrm>
              <a:off x="382336" y="240870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1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47FBCBFE-8D04-4147-8D8C-CBF46DAF5FE0}"/>
              </a:ext>
            </a:extLst>
          </p:cNvPr>
          <p:cNvGrpSpPr/>
          <p:nvPr/>
        </p:nvGrpSpPr>
        <p:grpSpPr>
          <a:xfrm>
            <a:off x="3211726" y="1573617"/>
            <a:ext cx="2450846" cy="4674783"/>
            <a:chOff x="3211726" y="1573617"/>
            <a:chExt cx="2450846" cy="4674783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0D5D313C-D422-49BB-BB9C-AED42E10A972}"/>
                </a:ext>
              </a:extLst>
            </p:cNvPr>
            <p:cNvGrpSpPr/>
            <p:nvPr/>
          </p:nvGrpSpPr>
          <p:grpSpPr>
            <a:xfrm>
              <a:off x="3502572" y="1573617"/>
              <a:ext cx="2160000" cy="4674783"/>
              <a:chOff x="3502572" y="1573617"/>
              <a:chExt cx="2160000" cy="4674783"/>
            </a:xfrm>
          </p:grpSpPr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2572" y="1573617"/>
                <a:ext cx="2160000" cy="467478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8014D736-85CA-4183-B26F-9A69A195CBD4}"/>
                  </a:ext>
                </a:extLst>
              </p:cNvPr>
              <p:cNvSpPr txBox="1"/>
              <p:nvPr/>
            </p:nvSpPr>
            <p:spPr>
              <a:xfrm>
                <a:off x="3696724" y="1847259"/>
                <a:ext cx="1836000" cy="126120"/>
              </a:xfrm>
              <a:prstGeom prst="rect">
                <a:avLst/>
              </a:prstGeom>
              <a:solidFill>
                <a:srgbClr val="FFAC06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教育部</a:t>
                </a:r>
                <a:r>
                  <a:rPr lang="en-US" altLang="zh-CN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113</a:t>
                </a: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年度青年教育與就業儲蓄帳戶方案</a:t>
                </a:r>
              </a:p>
            </p:txBody>
          </p:sp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5E72134C-9F9F-4233-A6FA-C4DED31A4C7E}"/>
                </a:ext>
              </a:extLst>
            </p:cNvPr>
            <p:cNvSpPr/>
            <p:nvPr/>
          </p:nvSpPr>
          <p:spPr bwMode="auto">
            <a:xfrm>
              <a:off x="3585288" y="2819400"/>
              <a:ext cx="1973423" cy="4572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C02CE014-6F1F-4339-A27B-2F03548EBF7B}"/>
                </a:ext>
              </a:extLst>
            </p:cNvPr>
            <p:cNvSpPr txBox="1"/>
            <p:nvPr/>
          </p:nvSpPr>
          <p:spPr>
            <a:xfrm>
              <a:off x="3211726" y="28810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2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90939B9-0248-4559-8545-52F4D0B546CB}"/>
              </a:ext>
            </a:extLst>
          </p:cNvPr>
          <p:cNvGrpSpPr/>
          <p:nvPr/>
        </p:nvGrpSpPr>
        <p:grpSpPr>
          <a:xfrm>
            <a:off x="6057402" y="1573617"/>
            <a:ext cx="2450846" cy="4674783"/>
            <a:chOff x="6057402" y="1573617"/>
            <a:chExt cx="2450846" cy="4674783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F8EA0D1A-9ABD-42A3-A841-B0C756F9421A}"/>
                </a:ext>
              </a:extLst>
            </p:cNvPr>
            <p:cNvGrpSpPr/>
            <p:nvPr/>
          </p:nvGrpSpPr>
          <p:grpSpPr>
            <a:xfrm>
              <a:off x="6348248" y="1573617"/>
              <a:ext cx="2160000" cy="4674783"/>
              <a:chOff x="6348248" y="1573617"/>
              <a:chExt cx="2160000" cy="4674783"/>
            </a:xfrm>
          </p:grpSpPr>
          <p:grpSp>
            <p:nvGrpSpPr>
              <p:cNvPr id="25" name="群組 24">
                <a:extLst>
                  <a:ext uri="{FF2B5EF4-FFF2-40B4-BE49-F238E27FC236}">
                    <a16:creationId xmlns:a16="http://schemas.microsoft.com/office/drawing/2014/main" id="{35D47E02-3827-4231-AA9D-7945617A9EBE}"/>
                  </a:ext>
                </a:extLst>
              </p:cNvPr>
              <p:cNvGrpSpPr/>
              <p:nvPr/>
            </p:nvGrpSpPr>
            <p:grpSpPr>
              <a:xfrm>
                <a:off x="6348248" y="1573617"/>
                <a:ext cx="2160000" cy="4674783"/>
                <a:chOff x="6348248" y="1573617"/>
                <a:chExt cx="2160000" cy="4674783"/>
              </a:xfrm>
            </p:grpSpPr>
            <p:pic>
              <p:nvPicPr>
                <p:cNvPr id="27" name="圖片 2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8248" y="1573617"/>
                  <a:ext cx="2160000" cy="467478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92ED46E8-4AE8-4FD6-83C8-5D21527B1091}"/>
                    </a:ext>
                  </a:extLst>
                </p:cNvPr>
                <p:cNvSpPr txBox="1"/>
                <p:nvPr/>
              </p:nvSpPr>
              <p:spPr>
                <a:xfrm>
                  <a:off x="6553200" y="1847548"/>
                  <a:ext cx="1836000" cy="126120"/>
                </a:xfrm>
                <a:prstGeom prst="rect">
                  <a:avLst/>
                </a:prstGeom>
                <a:solidFill>
                  <a:srgbClr val="FFAC06"/>
                </a:solidFill>
                <a:ln>
                  <a:noFill/>
                </a:ln>
              </p:spPr>
              <p:txBody>
                <a:bodyPr wrap="square" lIns="0" tIns="36000" rIns="0" bIns="0" rtlCol="0">
                  <a:spAutoFit/>
                </a:bodyPr>
                <a:lstStyle/>
                <a:p>
                  <a:pPr algn="ctr">
                    <a:lnSpc>
                      <a:spcPts val="700"/>
                    </a:lnSpc>
                  </a:pPr>
                  <a:r>
                    <a:rPr lang="zh-TW" altLang="en-US" sz="7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教育部</a:t>
                  </a:r>
                  <a:r>
                    <a:rPr lang="en-US" altLang="zh-CN" sz="7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113</a:t>
                  </a:r>
                  <a:r>
                    <a:rPr lang="zh-TW" altLang="en-US" sz="700" b="0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年度青年教育與就業儲蓄帳戶方案</a:t>
                  </a:r>
                </a:p>
              </p:txBody>
            </p:sp>
          </p:grp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8CEDA3A3-7DF8-4B64-9F3B-B76E431E0B7E}"/>
                  </a:ext>
                </a:extLst>
              </p:cNvPr>
              <p:cNvSpPr txBox="1"/>
              <p:nvPr/>
            </p:nvSpPr>
            <p:spPr>
              <a:xfrm>
                <a:off x="6553200" y="5029200"/>
                <a:ext cx="1726276" cy="446720"/>
              </a:xfrm>
              <a:prstGeom prst="rect">
                <a:avLst/>
              </a:prstGeom>
              <a:solidFill>
                <a:srgbClr val="F1F1F6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>
                  <a:lnSpc>
                    <a:spcPts val="800"/>
                  </a:lnSpc>
                </a:pPr>
                <a:r>
                  <a:rPr lang="zh-TW" altLang="en-US" sz="700" b="0" dirty="0">
                    <a:solidFill>
                      <a:srgbClr val="212123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非學校型實驗教育</a:t>
                </a:r>
                <a:r>
                  <a:rPr lang="en-US" altLang="zh-TW" sz="700" b="0" dirty="0">
                    <a:solidFill>
                      <a:srgbClr val="212123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700" b="0" dirty="0">
                    <a:solidFill>
                      <a:srgbClr val="212123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非與學校合作</a:t>
                </a:r>
                <a:r>
                  <a:rPr lang="en-US" altLang="zh-TW" sz="700" b="0" dirty="0">
                    <a:solidFill>
                      <a:srgbClr val="212123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)113</a:t>
                </a:r>
                <a:r>
                  <a:rPr lang="zh-TW" altLang="en-US" sz="700" b="0" dirty="0">
                    <a:solidFill>
                      <a:srgbClr val="212123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年帳</a:t>
                </a:r>
                <a:endParaRPr lang="en-US" altLang="zh-TW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>
                  <a:lnSpc>
                    <a:spcPts val="800"/>
                  </a:lnSpc>
                </a:pPr>
                <a:r>
                  <a:rPr lang="zh-TW" altLang="en-US" sz="700" b="0" dirty="0">
                    <a:solidFill>
                      <a:srgbClr val="212123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密申請</a:t>
                </a:r>
                <a:r>
                  <a:rPr lang="en-US" altLang="zh-TW" sz="700" b="0" dirty="0">
                    <a:solidFill>
                      <a:srgbClr val="212123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, </a:t>
                </a:r>
                <a:r>
                  <a:rPr lang="zh-TW" altLang="en-US" sz="700" b="0" dirty="0">
                    <a:solidFill>
                      <a:srgbClr val="212123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請將姓名、電話等聯絡資訊</a:t>
                </a:r>
                <a:r>
                  <a:rPr lang="en-US" altLang="zh-TW" sz="700" b="0" dirty="0">
                    <a:solidFill>
                      <a:srgbClr val="212123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EMAIL</a:t>
                </a:r>
              </a:p>
              <a:p>
                <a:pPr>
                  <a:lnSpc>
                    <a:spcPts val="800"/>
                  </a:lnSpc>
                </a:pPr>
                <a:r>
                  <a:rPr lang="zh-TW" altLang="en-US" sz="700" b="0" dirty="0">
                    <a:solidFill>
                      <a:srgbClr val="212123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到</a:t>
                </a:r>
                <a:r>
                  <a:rPr lang="en-US" altLang="zh-TW" sz="700" b="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youngcloud@mail.ncnu.edu.tw </a:t>
                </a:r>
                <a:r>
                  <a:rPr lang="zh-TW" altLang="en-US" sz="700" b="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信箱</a:t>
                </a:r>
                <a:r>
                  <a:rPr lang="en-US" altLang="zh-TW" sz="700" b="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, </a:t>
                </a:r>
                <a:r>
                  <a:rPr lang="zh-TW" altLang="en-US" sz="700" b="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本</a:t>
                </a:r>
                <a:endParaRPr lang="en-US" altLang="zh-TW" sz="700" b="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>
                  <a:lnSpc>
                    <a:spcPts val="800"/>
                  </a:lnSpc>
                </a:pPr>
                <a:r>
                  <a:rPr lang="zh-TW" altLang="en-US" sz="700" b="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中心會盡速協助開通帳號。</a:t>
                </a:r>
                <a:endParaRPr lang="zh-TW" altLang="en-US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9" name="橢圓 28"/>
            <p:cNvSpPr/>
            <p:nvPr/>
          </p:nvSpPr>
          <p:spPr bwMode="auto">
            <a:xfrm>
              <a:off x="6992938" y="4495800"/>
              <a:ext cx="931862" cy="4572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202C923-FA8D-4FFF-988D-81A529CA1117}"/>
                </a:ext>
              </a:extLst>
            </p:cNvPr>
            <p:cNvSpPr/>
            <p:nvPr/>
          </p:nvSpPr>
          <p:spPr bwMode="auto">
            <a:xfrm>
              <a:off x="6415777" y="3263460"/>
              <a:ext cx="1973423" cy="110622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415F6494-FEC1-4756-9DC5-D36F91F3BC5C}"/>
                </a:ext>
              </a:extLst>
            </p:cNvPr>
            <p:cNvSpPr txBox="1"/>
            <p:nvPr/>
          </p:nvSpPr>
          <p:spPr>
            <a:xfrm>
              <a:off x="6057402" y="363190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3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6003C4F2-1FFC-4AE7-8083-CC8CDF861E21}"/>
                </a:ext>
              </a:extLst>
            </p:cNvPr>
            <p:cNvSpPr txBox="1"/>
            <p:nvPr/>
          </p:nvSpPr>
          <p:spPr>
            <a:xfrm>
              <a:off x="6680032" y="475504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4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Rectangle 22">
            <a:extLst>
              <a:ext uri="{FF2B5EF4-FFF2-40B4-BE49-F238E27FC236}">
                <a16:creationId xmlns:a16="http://schemas.microsoft.com/office/drawing/2014/main" id="{B8D0B8EE-D036-40B7-94C0-9814414B1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38" name="Rectangle 23">
            <a:extLst>
              <a:ext uri="{FF2B5EF4-FFF2-40B4-BE49-F238E27FC236}">
                <a16:creationId xmlns:a16="http://schemas.microsoft.com/office/drawing/2014/main" id="{916BDA3C-FD11-4376-8EA3-9D971F588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682625"/>
            <a:ext cx="47688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申請學生資格驗證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DB15FC45-897C-4287-8C0A-2AD544E81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EF035BF-A622-4A7C-BEF5-5E3CF597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224280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60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種子教師申請帳密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7AF45D6-80B9-4507-91C1-E7F3CE2F849E}"/>
              </a:ext>
            </a:extLst>
          </p:cNvPr>
          <p:cNvGrpSpPr/>
          <p:nvPr/>
        </p:nvGrpSpPr>
        <p:grpSpPr>
          <a:xfrm>
            <a:off x="1933214" y="1379777"/>
            <a:ext cx="6982186" cy="5021023"/>
            <a:chOff x="1933214" y="1379777"/>
            <a:chExt cx="6982186" cy="502102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5CD8917-B7B9-4F7E-A8EA-DEB758D1E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14" y="1379777"/>
              <a:ext cx="5272672" cy="5021023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2" name="圓角矩形圖說文字 10">
              <a:extLst>
                <a:ext uri="{FF2B5EF4-FFF2-40B4-BE49-F238E27FC236}">
                  <a16:creationId xmlns:a16="http://schemas.microsoft.com/office/drawing/2014/main" id="{8A17E730-0837-4AA9-AFA3-72AF7EF6A24B}"/>
                </a:ext>
              </a:extLst>
            </p:cNvPr>
            <p:cNvSpPr/>
            <p:nvPr/>
          </p:nvSpPr>
          <p:spPr bwMode="auto">
            <a:xfrm>
              <a:off x="6553200" y="3733800"/>
              <a:ext cx="2362200" cy="1524000"/>
            </a:xfrm>
            <a:prstGeom prst="wedgeRoundRectCallout">
              <a:avLst>
                <a:gd name="adj1" fmla="val -78049"/>
                <a:gd name="adj2" fmla="val 16252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填寫帳號密碼</a:t>
              </a:r>
              <a:r>
                <a:rPr lang="zh-CN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Email</a:t>
              </a:r>
              <a:r>
                <a:rPr lang="zh-CN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後送出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系統將會寄出驗證信進行確認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7BD013C-6E6E-4E5B-94A6-72C43DAE0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050602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新建帳號驗證信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71DD5E8-4A4E-4095-B6F1-C6D47CE3D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93" t="60508" r="36644" b="12599"/>
          <a:stretch/>
        </p:blipFill>
        <p:spPr bwMode="auto">
          <a:xfrm>
            <a:off x="6781800" y="3886200"/>
            <a:ext cx="2160000" cy="13145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AED76BF2-4288-4BD0-84DA-8CBC39E42DE0}"/>
              </a:ext>
            </a:extLst>
          </p:cNvPr>
          <p:cNvGrpSpPr/>
          <p:nvPr/>
        </p:nvGrpSpPr>
        <p:grpSpPr>
          <a:xfrm>
            <a:off x="685800" y="3505200"/>
            <a:ext cx="5867400" cy="2590800"/>
            <a:chOff x="685800" y="3505200"/>
            <a:chExt cx="5867400" cy="259080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6FEF37E9-E6D1-4675-9F8E-9F48A759C8AF}"/>
                </a:ext>
              </a:extLst>
            </p:cNvPr>
            <p:cNvGrpSpPr/>
            <p:nvPr/>
          </p:nvGrpSpPr>
          <p:grpSpPr>
            <a:xfrm>
              <a:off x="685800" y="3505200"/>
              <a:ext cx="5638800" cy="2590800"/>
              <a:chOff x="685800" y="3505200"/>
              <a:chExt cx="5638800" cy="2590800"/>
            </a:xfrm>
          </p:grpSpPr>
          <p:pic>
            <p:nvPicPr>
              <p:cNvPr id="7" name="圖片 6"/>
              <p:cNvPicPr/>
              <p:nvPr/>
            </p:nvPicPr>
            <p:blipFill rotWithShape="1">
              <a:blip r:embed="rId4"/>
              <a:srcRect l="-1" r="2849" b="22501"/>
              <a:stretch/>
            </p:blipFill>
            <p:spPr>
              <a:xfrm>
                <a:off x="685800" y="3505200"/>
                <a:ext cx="5638800" cy="259080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3720F1BC-D040-4050-8BF1-A19B1F475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400" y="4859217"/>
                <a:ext cx="4338136" cy="1209672"/>
              </a:xfrm>
              <a:prstGeom prst="rect">
                <a:avLst/>
              </a:prstGeom>
            </p:spPr>
          </p:pic>
        </p:grpSp>
        <p:sp>
          <p:nvSpPr>
            <p:cNvPr id="12" name="圓角矩形圖說文字 8">
              <a:extLst>
                <a:ext uri="{FF2B5EF4-FFF2-40B4-BE49-F238E27FC236}">
                  <a16:creationId xmlns:a16="http://schemas.microsoft.com/office/drawing/2014/main" id="{9771AA73-D745-45C6-AF39-89EDEE2424F2}"/>
                </a:ext>
              </a:extLst>
            </p:cNvPr>
            <p:cNvSpPr/>
            <p:nvPr/>
          </p:nvSpPr>
          <p:spPr bwMode="auto">
            <a:xfrm>
              <a:off x="3733800" y="4704952"/>
              <a:ext cx="2819400" cy="706889"/>
            </a:xfrm>
            <a:prstGeom prst="wedgeRoundRectCallout">
              <a:avLst>
                <a:gd name="adj1" fmla="val -98280"/>
                <a:gd name="adj2" fmla="val 16835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zh-TW" dirty="0"/>
                <a:t>登入信箱後點選帳號開通驗證信之【開通網址】</a:t>
              </a:r>
              <a:endParaRPr lang="en-US" altLang="zh-TW" dirty="0">
                <a:latin typeface="Arial" charset="0"/>
              </a:endParaRPr>
            </a:p>
          </p:txBody>
        </p:sp>
        <p:sp>
          <p:nvSpPr>
            <p:cNvPr id="8" name="橢圓 7"/>
            <p:cNvSpPr/>
            <p:nvPr/>
          </p:nvSpPr>
          <p:spPr>
            <a:xfrm>
              <a:off x="1605438" y="4865567"/>
              <a:ext cx="472123" cy="4709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64132155-8A2B-4E98-9BB1-A50F91967FE0}"/>
              </a:ext>
            </a:extLst>
          </p:cNvPr>
          <p:cNvGrpSpPr/>
          <p:nvPr/>
        </p:nvGrpSpPr>
        <p:grpSpPr>
          <a:xfrm>
            <a:off x="1066800" y="1501700"/>
            <a:ext cx="4495800" cy="1976389"/>
            <a:chOff x="1066800" y="1501700"/>
            <a:chExt cx="4495800" cy="1976389"/>
          </a:xfrm>
        </p:grpSpPr>
        <p:cxnSp>
          <p:nvCxnSpPr>
            <p:cNvPr id="11" name="肘形接點 14">
              <a:extLst>
                <a:ext uri="{FF2B5EF4-FFF2-40B4-BE49-F238E27FC236}">
                  <a16:creationId xmlns:a16="http://schemas.microsoft.com/office/drawing/2014/main" id="{81D5BA15-6D5F-4804-8B88-CACA254FE860}"/>
                </a:ext>
              </a:extLst>
            </p:cNvPr>
            <p:cNvCxnSpPr>
              <a:cxnSpLocks/>
              <a:stCxn id="16" idx="3"/>
            </p:cNvCxnSpPr>
            <p:nvPr/>
          </p:nvCxnSpPr>
          <p:spPr bwMode="auto">
            <a:xfrm>
              <a:off x="5018586" y="2427250"/>
              <a:ext cx="544014" cy="1050839"/>
            </a:xfrm>
            <a:prstGeom prst="bentConnector2">
              <a:avLst/>
            </a:prstGeom>
            <a:ln w="38100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1B5366BC-7688-4517-8038-AAD0C076C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/>
            <a:stretch/>
          </p:blipFill>
          <p:spPr>
            <a:xfrm>
              <a:off x="1066800" y="1501700"/>
              <a:ext cx="3951786" cy="18511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2D2F1CC-BD18-4F9E-B6F6-EA3EE133C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313941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62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學校暨縣市資料維護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3560A21-0320-4790-8EC9-C0A0C8CDC9D4}"/>
              </a:ext>
            </a:extLst>
          </p:cNvPr>
          <p:cNvGrpSpPr/>
          <p:nvPr/>
        </p:nvGrpSpPr>
        <p:grpSpPr>
          <a:xfrm>
            <a:off x="795210" y="1432159"/>
            <a:ext cx="8178929" cy="4969730"/>
            <a:chOff x="795210" y="1432159"/>
            <a:chExt cx="8178929" cy="496973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157FAF3-DDC2-47F5-8243-58F098BCBD93}"/>
                </a:ext>
              </a:extLst>
            </p:cNvPr>
            <p:cNvGrpSpPr/>
            <p:nvPr/>
          </p:nvGrpSpPr>
          <p:grpSpPr>
            <a:xfrm>
              <a:off x="795210" y="1432159"/>
              <a:ext cx="8178929" cy="4969730"/>
              <a:chOff x="795210" y="1432159"/>
              <a:chExt cx="8178929" cy="4969730"/>
            </a:xfrm>
          </p:grpSpPr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56CE8FA3-D288-43D6-AB1F-DC9EB34A288D}"/>
                  </a:ext>
                </a:extLst>
              </p:cNvPr>
              <p:cNvGrpSpPr/>
              <p:nvPr/>
            </p:nvGrpSpPr>
            <p:grpSpPr>
              <a:xfrm>
                <a:off x="795210" y="1432159"/>
                <a:ext cx="7553580" cy="4914188"/>
                <a:chOff x="685800" y="1432159"/>
                <a:chExt cx="7553580" cy="4914188"/>
              </a:xfrm>
            </p:grpSpPr>
            <p:grpSp>
              <p:nvGrpSpPr>
                <p:cNvPr id="30" name="群組 29">
                  <a:extLst>
                    <a:ext uri="{FF2B5EF4-FFF2-40B4-BE49-F238E27FC236}">
                      <a16:creationId xmlns:a16="http://schemas.microsoft.com/office/drawing/2014/main" id="{4A6FE473-E379-4C49-B598-F010BE9EB894}"/>
                    </a:ext>
                  </a:extLst>
                </p:cNvPr>
                <p:cNvGrpSpPr/>
                <p:nvPr/>
              </p:nvGrpSpPr>
              <p:grpSpPr>
                <a:xfrm>
                  <a:off x="685800" y="1432159"/>
                  <a:ext cx="7553580" cy="4914188"/>
                  <a:chOff x="0" y="0"/>
                  <a:chExt cx="6104255" cy="3971290"/>
                </a:xfrm>
              </p:grpSpPr>
              <p:grpSp>
                <p:nvGrpSpPr>
                  <p:cNvPr id="31" name="群組 30">
                    <a:extLst>
                      <a:ext uri="{FF2B5EF4-FFF2-40B4-BE49-F238E27FC236}">
                        <a16:creationId xmlns:a16="http://schemas.microsoft.com/office/drawing/2014/main" id="{A9E6D86F-9751-479C-85C2-B7E0C0A05207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6104255" cy="3971290"/>
                    <a:chOff x="0" y="0"/>
                    <a:chExt cx="6104255" cy="3971290"/>
                  </a:xfrm>
                </p:grpSpPr>
                <p:grpSp>
                  <p:nvGrpSpPr>
                    <p:cNvPr id="38" name="群組 37">
                      <a:extLst>
                        <a:ext uri="{FF2B5EF4-FFF2-40B4-BE49-F238E27FC236}">
                          <a16:creationId xmlns:a16="http://schemas.microsoft.com/office/drawing/2014/main" id="{00D6D99E-E259-4075-A576-6A739279A8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6104255" cy="3971290"/>
                      <a:chOff x="0" y="0"/>
                      <a:chExt cx="5344795" cy="3477260"/>
                    </a:xfrm>
                  </p:grpSpPr>
                  <p:pic>
                    <p:nvPicPr>
                      <p:cNvPr id="40" name="圖片 39">
                        <a:extLst>
                          <a:ext uri="{FF2B5EF4-FFF2-40B4-BE49-F238E27FC236}">
                            <a16:creationId xmlns:a16="http://schemas.microsoft.com/office/drawing/2014/main" id="{77A00671-9026-4902-A7E0-47BBFCB027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963"/>
                      <a:stretch/>
                    </p:blipFill>
                    <p:spPr bwMode="auto">
                      <a:xfrm>
                        <a:off x="0" y="0"/>
                        <a:ext cx="5344795" cy="3477260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85000"/>
                          </a:schemeClr>
                        </a:solidFill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  <p:sp>
                    <p:nvSpPr>
                      <p:cNvPr id="42" name="圓角矩形 44">
                        <a:extLst>
                          <a:ext uri="{FF2B5EF4-FFF2-40B4-BE49-F238E27FC236}">
                            <a16:creationId xmlns:a16="http://schemas.microsoft.com/office/drawing/2014/main" id="{601A6FCF-4A17-4A1A-9DDC-E2974E876C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764" y="1842655"/>
                        <a:ext cx="5106670" cy="1288473"/>
                      </a:xfrm>
                      <a:prstGeom prst="round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zh-TW" altLang="en-US"/>
                      </a:p>
                    </p:txBody>
                  </p:sp>
                </p:grpSp>
                <p:pic>
                  <p:nvPicPr>
                    <p:cNvPr id="39" name="圖片 38">
                      <a:extLst>
                        <a:ext uri="{FF2B5EF4-FFF2-40B4-BE49-F238E27FC236}">
                          <a16:creationId xmlns:a16="http://schemas.microsoft.com/office/drawing/2014/main" id="{2B92E1AA-5CDD-4DD0-8027-224B4D8A653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462"/>
                    <a:stretch/>
                  </p:blipFill>
                  <p:spPr bwMode="auto">
                    <a:xfrm>
                      <a:off x="127888" y="1214937"/>
                      <a:ext cx="5650865" cy="841375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  <p:sp>
                <p:nvSpPr>
                  <p:cNvPr id="32" name="矩形 31">
                    <a:extLst>
                      <a:ext uri="{FF2B5EF4-FFF2-40B4-BE49-F238E27FC236}">
                        <a16:creationId xmlns:a16="http://schemas.microsoft.com/office/drawing/2014/main" id="{649B1162-987C-4D95-AC31-140ECEF6A997}"/>
                      </a:ext>
                    </a:extLst>
                  </p:cNvPr>
                  <p:cNvSpPr/>
                  <p:nvPr/>
                </p:nvSpPr>
                <p:spPr>
                  <a:xfrm>
                    <a:off x="4845133" y="932213"/>
                    <a:ext cx="576000" cy="9421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33" name="矩形 32">
                    <a:extLst>
                      <a:ext uri="{FF2B5EF4-FFF2-40B4-BE49-F238E27FC236}">
                        <a16:creationId xmlns:a16="http://schemas.microsoft.com/office/drawing/2014/main" id="{437D3136-865A-4857-BAD4-DF0FE02D9750}"/>
                      </a:ext>
                    </a:extLst>
                  </p:cNvPr>
                  <p:cNvSpPr/>
                  <p:nvPr/>
                </p:nvSpPr>
                <p:spPr>
                  <a:xfrm>
                    <a:off x="4405746" y="825335"/>
                    <a:ext cx="648000" cy="9421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34" name="矩形 33">
                    <a:extLst>
                      <a:ext uri="{FF2B5EF4-FFF2-40B4-BE49-F238E27FC236}">
                        <a16:creationId xmlns:a16="http://schemas.microsoft.com/office/drawing/2014/main" id="{2ACC926B-A370-4234-B082-EC161275C2FD}"/>
                      </a:ext>
                    </a:extLst>
                  </p:cNvPr>
                  <p:cNvSpPr/>
                  <p:nvPr/>
                </p:nvSpPr>
                <p:spPr>
                  <a:xfrm>
                    <a:off x="1050967" y="2553194"/>
                    <a:ext cx="575945" cy="9398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35" name="矩形 34">
                    <a:extLst>
                      <a:ext uri="{FF2B5EF4-FFF2-40B4-BE49-F238E27FC236}">
                        <a16:creationId xmlns:a16="http://schemas.microsoft.com/office/drawing/2014/main" id="{F715C1A2-CE05-4268-AC5F-C8BC164B47BE}"/>
                      </a:ext>
                    </a:extLst>
                  </p:cNvPr>
                  <p:cNvSpPr/>
                  <p:nvPr/>
                </p:nvSpPr>
                <p:spPr>
                  <a:xfrm>
                    <a:off x="1050967" y="2735436"/>
                    <a:ext cx="1007745" cy="108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36" name="矩形 35">
                    <a:extLst>
                      <a:ext uri="{FF2B5EF4-FFF2-40B4-BE49-F238E27FC236}">
                        <a16:creationId xmlns:a16="http://schemas.microsoft.com/office/drawing/2014/main" id="{7EA52708-6CD7-49F4-A080-5B020A96E8A9}"/>
                      </a:ext>
                    </a:extLst>
                  </p:cNvPr>
                  <p:cNvSpPr/>
                  <p:nvPr/>
                </p:nvSpPr>
                <p:spPr>
                  <a:xfrm>
                    <a:off x="1045029" y="2933205"/>
                    <a:ext cx="575945" cy="9398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37" name="矩形 36">
                    <a:extLst>
                      <a:ext uri="{FF2B5EF4-FFF2-40B4-BE49-F238E27FC236}">
                        <a16:creationId xmlns:a16="http://schemas.microsoft.com/office/drawing/2014/main" id="{EEAF3BA2-ACA8-4D58-9B38-BBF274CD155A}"/>
                      </a:ext>
                    </a:extLst>
                  </p:cNvPr>
                  <p:cNvSpPr/>
                  <p:nvPr/>
                </p:nvSpPr>
                <p:spPr>
                  <a:xfrm>
                    <a:off x="3782291" y="2933205"/>
                    <a:ext cx="576000" cy="9421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 dirty="0"/>
                  </a:p>
                </p:txBody>
              </p:sp>
            </p:grp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43637C16-96C0-4AF4-B70D-9DD7A2DF3B9B}"/>
                    </a:ext>
                  </a:extLst>
                </p:cNvPr>
                <p:cNvSpPr/>
                <p:nvPr/>
              </p:nvSpPr>
              <p:spPr>
                <a:xfrm>
                  <a:off x="5389336" y="4596508"/>
                  <a:ext cx="712759" cy="11657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dirty="0"/>
                </a:p>
              </p:txBody>
            </p:sp>
          </p:grpSp>
          <p:sp>
            <p:nvSpPr>
              <p:cNvPr id="43" name="圓角矩形圖說文字 9">
                <a:extLst>
                  <a:ext uri="{FF2B5EF4-FFF2-40B4-BE49-F238E27FC236}">
                    <a16:creationId xmlns:a16="http://schemas.microsoft.com/office/drawing/2014/main" id="{1F3CF2EB-C759-461D-B895-C1601DB27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0911" y="3471727"/>
                <a:ext cx="3581400" cy="479341"/>
              </a:xfrm>
              <a:prstGeom prst="wedgeRoundRectCallout">
                <a:avLst>
                  <a:gd name="adj1" fmla="val -44401"/>
                  <a:gd name="adj2" fmla="val 125155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填寫並確認承辦單位聯絡資訊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3" name="圓角矩形圖說文字 9">
                <a:extLst>
                  <a:ext uri="{FF2B5EF4-FFF2-40B4-BE49-F238E27FC236}">
                    <a16:creationId xmlns:a16="http://schemas.microsoft.com/office/drawing/2014/main" id="{61BF4937-A953-471F-BCDE-2BC28ABC6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2800" y="5652333"/>
                <a:ext cx="5621339" cy="749556"/>
              </a:xfrm>
              <a:prstGeom prst="wedgeRoundRectCallout">
                <a:avLst>
                  <a:gd name="adj1" fmla="val -39409"/>
                  <a:gd name="adj2" fmla="val -116936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學校承辦單位請填寫處室名稱，例如教務處、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學務處、實習處、輔導處（室）等校內單位</a:t>
                </a:r>
              </a:p>
            </p:txBody>
          </p:sp>
          <p:pic>
            <p:nvPicPr>
              <p:cNvPr id="7" name="圖片 6"/>
              <p:cNvPicPr>
                <a:picLocks noChangeAspect="1"/>
              </p:cNvPicPr>
              <p:nvPr/>
            </p:nvPicPr>
            <p:blipFill rotWithShape="1">
              <a:blip r:embed="rId5"/>
              <a:srcRect t="5683" b="-1"/>
              <a:stretch/>
            </p:blipFill>
            <p:spPr>
              <a:xfrm>
                <a:off x="5390911" y="1504233"/>
                <a:ext cx="577613" cy="618408"/>
              </a:xfrm>
              <a:prstGeom prst="rect">
                <a:avLst/>
              </a:prstGeom>
            </p:spPr>
          </p:pic>
          <p:sp>
            <p:nvSpPr>
              <p:cNvPr id="26" name="圓角矩形圖說文字 16">
                <a:extLst>
                  <a:ext uri="{FF2B5EF4-FFF2-40B4-BE49-F238E27FC236}">
                    <a16:creationId xmlns:a16="http://schemas.microsoft.com/office/drawing/2014/main" id="{ACD82580-39D9-4CB1-B7EF-BB2F445756F6}"/>
                  </a:ext>
                </a:extLst>
              </p:cNvPr>
              <p:cNvSpPr/>
              <p:nvPr/>
            </p:nvSpPr>
            <p:spPr bwMode="auto">
              <a:xfrm>
                <a:off x="5905023" y="2424514"/>
                <a:ext cx="2439344" cy="754228"/>
              </a:xfrm>
              <a:prstGeom prst="wedgeRoundRectCallout">
                <a:avLst>
                  <a:gd name="adj1" fmla="val -30513"/>
                  <a:gd name="adj2" fmla="val -84474"/>
                  <a:gd name="adj3" fmla="val 16667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dirty="0">
                    <a:latin typeface="Arial" charset="0"/>
                  </a:rPr>
                  <a:t>登入成功後點選</a:t>
                </a:r>
                <a:endParaRPr lang="en-US" altLang="zh-TW" dirty="0">
                  <a:latin typeface="Arial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dirty="0">
                    <a:latin typeface="Arial" charset="0"/>
                  </a:rPr>
                  <a:t>學校暨縣市資料維護</a:t>
                </a:r>
                <a:endParaRPr lang="en-US" altLang="zh-TW" dirty="0">
                  <a:latin typeface="Arial" charset="0"/>
                </a:endParaRPr>
              </a:p>
            </p:txBody>
          </p:sp>
        </p:grp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D89AF24E-581A-4C0A-96A7-219BF77C2B2F}"/>
                </a:ext>
              </a:extLst>
            </p:cNvPr>
            <p:cNvSpPr/>
            <p:nvPr/>
          </p:nvSpPr>
          <p:spPr>
            <a:xfrm>
              <a:off x="5905023" y="1463112"/>
              <a:ext cx="612963" cy="69010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kern="100">
                  <a:effectLst/>
                  <a:ea typeface="新細明體" panose="02020500000000000000" pitchFamily="18" charset="-120"/>
                  <a:cs typeface="Times New Roman" panose="02020603050405020304" pitchFamily="18" charset="0"/>
                </a:rPr>
                <a:t> 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DF7D545A-0AFF-4590-B2F1-901E609C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41676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學校初審</a:t>
            </a: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79F355F0-475A-48B7-B955-0E14A169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64B1720-FDC1-45B1-B5BE-D027962EB769}"/>
              </a:ext>
            </a:extLst>
          </p:cNvPr>
          <p:cNvGrpSpPr/>
          <p:nvPr/>
        </p:nvGrpSpPr>
        <p:grpSpPr>
          <a:xfrm>
            <a:off x="152400" y="1527053"/>
            <a:ext cx="8293017" cy="4724400"/>
            <a:chOff x="-3412382" y="1568773"/>
            <a:chExt cx="8086239" cy="4606602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D96244EB-C7C2-4BB6-8458-1C93733A18F7}"/>
                </a:ext>
              </a:extLst>
            </p:cNvPr>
            <p:cNvGrpSpPr/>
            <p:nvPr/>
          </p:nvGrpSpPr>
          <p:grpSpPr>
            <a:xfrm>
              <a:off x="-3412382" y="1568773"/>
              <a:ext cx="8086239" cy="4606602"/>
              <a:chOff x="-2005985" y="50406"/>
              <a:chExt cx="8086239" cy="4606602"/>
            </a:xfrm>
          </p:grpSpPr>
          <p:grpSp>
            <p:nvGrpSpPr>
              <p:cNvPr id="13" name="群組 12">
                <a:extLst>
                  <a:ext uri="{FF2B5EF4-FFF2-40B4-BE49-F238E27FC236}">
                    <a16:creationId xmlns:a16="http://schemas.microsoft.com/office/drawing/2014/main" id="{93F35475-7836-40F5-B0CD-38E6431E6B45}"/>
                  </a:ext>
                </a:extLst>
              </p:cNvPr>
              <p:cNvGrpSpPr/>
              <p:nvPr/>
            </p:nvGrpSpPr>
            <p:grpSpPr>
              <a:xfrm>
                <a:off x="-2005985" y="50406"/>
                <a:ext cx="8086239" cy="4606602"/>
                <a:chOff x="2182288" y="1617451"/>
                <a:chExt cx="8086239" cy="4606602"/>
              </a:xfrm>
            </p:grpSpPr>
            <p:grpSp>
              <p:nvGrpSpPr>
                <p:cNvPr id="12" name="群組 11">
                  <a:extLst>
                    <a:ext uri="{FF2B5EF4-FFF2-40B4-BE49-F238E27FC236}">
                      <a16:creationId xmlns:a16="http://schemas.microsoft.com/office/drawing/2014/main" id="{1457BA11-E36E-4624-981E-258D4DD571BD}"/>
                    </a:ext>
                  </a:extLst>
                </p:cNvPr>
                <p:cNvGrpSpPr/>
                <p:nvPr/>
              </p:nvGrpSpPr>
              <p:grpSpPr>
                <a:xfrm>
                  <a:off x="3048000" y="1617451"/>
                  <a:ext cx="7220527" cy="4606602"/>
                  <a:chOff x="-381000" y="1721404"/>
                  <a:chExt cx="7220527" cy="4606602"/>
                </a:xfrm>
              </p:grpSpPr>
              <p:pic>
                <p:nvPicPr>
                  <p:cNvPr id="11" name="圖片 10">
                    <a:extLst>
                      <a:ext uri="{FF2B5EF4-FFF2-40B4-BE49-F238E27FC236}">
                        <a16:creationId xmlns:a16="http://schemas.microsoft.com/office/drawing/2014/main" id="{79DF7FE6-B507-4940-8D29-2CA45FDDB5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81000" y="1721404"/>
                    <a:ext cx="7220527" cy="4606602"/>
                  </a:xfrm>
                  <a:prstGeom prst="rect">
                    <a:avLst/>
                  </a:prstGeom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</p:pic>
              <p:sp>
                <p:nvSpPr>
                  <p:cNvPr id="17" name="橢圓 16">
                    <a:extLst>
                      <a:ext uri="{FF2B5EF4-FFF2-40B4-BE49-F238E27FC236}">
                        <a16:creationId xmlns:a16="http://schemas.microsoft.com/office/drawing/2014/main" id="{2B97BD4B-A70C-483B-9D42-52CF7D5ACB19}"/>
                      </a:ext>
                    </a:extLst>
                  </p:cNvPr>
                  <p:cNvSpPr/>
                  <p:nvPr/>
                </p:nvSpPr>
                <p:spPr>
                  <a:xfrm>
                    <a:off x="5805782" y="1806746"/>
                    <a:ext cx="689163" cy="690104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US" sz="1200" kern="100" dirty="0">
                        <a:effectLst/>
                        <a:ea typeface="新細明體" panose="02020500000000000000" pitchFamily="18" charset="-120"/>
                        <a:cs typeface="Times New Roman" panose="02020603050405020304" pitchFamily="18" charset="0"/>
                      </a:rPr>
                      <a:t> </a:t>
                    </a:r>
                    <a:endParaRPr lang="zh-TW" sz="1200" kern="100" dirty="0">
                      <a:effectLst/>
                      <a:ea typeface="新細明體" panose="02020500000000000000" pitchFamily="18" charset="-12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2" name="圓角矩形圖說文字 9">
                  <a:extLst>
                    <a:ext uri="{FF2B5EF4-FFF2-40B4-BE49-F238E27FC236}">
                      <a16:creationId xmlns:a16="http://schemas.microsoft.com/office/drawing/2014/main" id="{E9A26480-4182-4437-96B7-F77343649D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2288" y="3761252"/>
                  <a:ext cx="1004347" cy="477259"/>
                </a:xfrm>
                <a:prstGeom prst="wedgeRoundRectCallout">
                  <a:avLst>
                    <a:gd name="adj1" fmla="val 91332"/>
                    <a:gd name="adj2" fmla="val 99804"/>
                    <a:gd name="adj3" fmla="val 16667"/>
                  </a:avLst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None/>
                  </a:pPr>
                  <a:r>
                    <a:rPr lang="zh-TW" altLang="en-US" sz="20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計畫別</a:t>
                  </a:r>
                </a:p>
              </p:txBody>
            </p:sp>
          </p:grpSp>
          <p:sp>
            <p:nvSpPr>
              <p:cNvPr id="23" name="圓角矩形圖說文字 9">
                <a:extLst>
                  <a:ext uri="{FF2B5EF4-FFF2-40B4-BE49-F238E27FC236}">
                    <a16:creationId xmlns:a16="http://schemas.microsoft.com/office/drawing/2014/main" id="{A3F347B1-64A8-4F19-A436-705819F81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193" y="3028557"/>
                <a:ext cx="2029614" cy="400443"/>
              </a:xfrm>
              <a:prstGeom prst="wedgeRoundRectCallout">
                <a:avLst>
                  <a:gd name="adj1" fmla="val -51374"/>
                  <a:gd name="adj2" fmla="val 114986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申請學生資料</a:t>
                </a:r>
              </a:p>
            </p:txBody>
          </p:sp>
        </p:grpSp>
        <p:sp>
          <p:nvSpPr>
            <p:cNvPr id="25" name="圓角矩形圖說文字 9">
              <a:extLst>
                <a:ext uri="{FF2B5EF4-FFF2-40B4-BE49-F238E27FC236}">
                  <a16:creationId xmlns:a16="http://schemas.microsoft.com/office/drawing/2014/main" id="{EFD0BBEA-1114-48DB-83B1-0D27285D9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73" y="2529190"/>
              <a:ext cx="2029614" cy="400443"/>
            </a:xfrm>
            <a:prstGeom prst="wedgeRoundRectCallout">
              <a:avLst>
                <a:gd name="adj1" fmla="val -40386"/>
                <a:gd name="adj2" fmla="val 129988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學校審查資料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76702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64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學校初審介</a:t>
            </a: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4C86F6C4-A614-4902-8886-30AB130D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BA27350-A6CA-4BDA-9320-3326D8F4C295}"/>
              </a:ext>
            </a:extLst>
          </p:cNvPr>
          <p:cNvGrpSpPr/>
          <p:nvPr/>
        </p:nvGrpSpPr>
        <p:grpSpPr>
          <a:xfrm>
            <a:off x="1005578" y="1527053"/>
            <a:ext cx="8120960" cy="4724400"/>
            <a:chOff x="-2471632" y="1295400"/>
            <a:chExt cx="8120960" cy="4724400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B3BC2E64-7C6C-4040-9399-5D105BFE579F}"/>
                </a:ext>
              </a:extLst>
            </p:cNvPr>
            <p:cNvGrpSpPr/>
            <p:nvPr/>
          </p:nvGrpSpPr>
          <p:grpSpPr>
            <a:xfrm>
              <a:off x="-2471632" y="1295400"/>
              <a:ext cx="7405167" cy="4724400"/>
              <a:chOff x="3738822" y="1399833"/>
              <a:chExt cx="7405167" cy="4724400"/>
            </a:xfrm>
          </p:grpSpPr>
          <p:grpSp>
            <p:nvGrpSpPr>
              <p:cNvPr id="21" name="群組 20">
                <a:extLst>
                  <a:ext uri="{FF2B5EF4-FFF2-40B4-BE49-F238E27FC236}">
                    <a16:creationId xmlns:a16="http://schemas.microsoft.com/office/drawing/2014/main" id="{8801A963-0991-459E-9A47-1EBB9066CAEE}"/>
                  </a:ext>
                </a:extLst>
              </p:cNvPr>
              <p:cNvGrpSpPr/>
              <p:nvPr/>
            </p:nvGrpSpPr>
            <p:grpSpPr>
              <a:xfrm>
                <a:off x="3738822" y="1399833"/>
                <a:ext cx="7405167" cy="4724400"/>
                <a:chOff x="-381000" y="1721404"/>
                <a:chExt cx="7220527" cy="4606602"/>
              </a:xfrm>
            </p:grpSpPr>
            <p:pic>
              <p:nvPicPr>
                <p:cNvPr id="23" name="圖片 22">
                  <a:extLst>
                    <a:ext uri="{FF2B5EF4-FFF2-40B4-BE49-F238E27FC236}">
                      <a16:creationId xmlns:a16="http://schemas.microsoft.com/office/drawing/2014/main" id="{B8FC755F-6A88-47A5-8781-84E01ABB51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81000" y="1721404"/>
                  <a:ext cx="7220527" cy="4606602"/>
                </a:xfrm>
                <a:prstGeom prst="rect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</p:pic>
            <p:sp>
              <p:nvSpPr>
                <p:cNvPr id="24" name="橢圓 23">
                  <a:extLst>
                    <a:ext uri="{FF2B5EF4-FFF2-40B4-BE49-F238E27FC236}">
                      <a16:creationId xmlns:a16="http://schemas.microsoft.com/office/drawing/2014/main" id="{2F34ECF7-B606-40C3-A3BF-937D73F12DDF}"/>
                    </a:ext>
                  </a:extLst>
                </p:cNvPr>
                <p:cNvSpPr/>
                <p:nvPr/>
              </p:nvSpPr>
              <p:spPr>
                <a:xfrm>
                  <a:off x="5805782" y="1806746"/>
                  <a:ext cx="689163" cy="690104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200" kern="100" dirty="0">
                      <a:effectLst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 dirty="0">
                    <a:effectLst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" name="圓角矩形 311">
                <a:extLst>
                  <a:ext uri="{FF2B5EF4-FFF2-40B4-BE49-F238E27FC236}">
                    <a16:creationId xmlns:a16="http://schemas.microsoft.com/office/drawing/2014/main" id="{6980D6D8-C718-46BC-8A06-DD82829CAD89}"/>
                  </a:ext>
                </a:extLst>
              </p:cNvPr>
              <p:cNvSpPr/>
              <p:nvPr/>
            </p:nvSpPr>
            <p:spPr>
              <a:xfrm>
                <a:off x="3773376" y="2369393"/>
                <a:ext cx="2075592" cy="58423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26" name="圓角矩形圖說文字 9">
              <a:extLst>
                <a:ext uri="{FF2B5EF4-FFF2-40B4-BE49-F238E27FC236}">
                  <a16:creationId xmlns:a16="http://schemas.microsoft.com/office/drawing/2014/main" id="{2B5AAC85-AEE4-4EC0-B394-B736C1F60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590" y="2846265"/>
              <a:ext cx="3190738" cy="2299789"/>
            </a:xfrm>
            <a:prstGeom prst="wedgeRoundRectCallout">
              <a:avLst>
                <a:gd name="adj1" fmla="val -69175"/>
                <a:gd name="adj2" fmla="val 22879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t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16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學校推薦學生名冊建立</a:t>
              </a:r>
              <a:endParaRPr lang="en-US" altLang="zh-TW" sz="16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 eaLnBrk="1" hangingPunct="1"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zh-TW" altLang="en-US" sz="16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青年就業領航計畫</a:t>
              </a:r>
              <a:endParaRPr lang="en-US" altLang="zh-TW" sz="16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 eaLnBrk="1" hangingPunct="1"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zh-TW" altLang="en-US" sz="16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青年體驗學習計畫</a:t>
              </a:r>
              <a:endParaRPr lang="en-US" altLang="zh-TW" sz="16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endParaRPr lang="en-US" altLang="zh-TW" sz="16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16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學生自行登入系統填報申請書學生基本資料待學校初審後</a:t>
              </a:r>
            </a:p>
            <a:p>
              <a:pPr marL="285750" indent="-285750" eaLnBrk="1" hangingPunct="1"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zh-TW" altLang="en-US" sz="16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上傳會議紀錄</a:t>
              </a:r>
            </a:p>
            <a:p>
              <a:pPr marL="285750" indent="-285750" eaLnBrk="1" hangingPunct="1"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zh-TW" altLang="en-US" sz="16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推薦名單</a:t>
              </a:r>
            </a:p>
            <a:p>
              <a:pPr marL="285750" indent="-285750" eaLnBrk="1" hangingPunct="1">
                <a:spcBef>
                  <a:spcPct val="0"/>
                </a:spcBef>
                <a:buFontTx/>
                <a:buChar char="-"/>
              </a:pPr>
              <a:endPara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 eaLnBrk="1" hangingPunct="1">
                <a:spcBef>
                  <a:spcPct val="0"/>
                </a:spcBef>
                <a:buFontTx/>
                <a:buChar char="-"/>
              </a:pPr>
              <a:endPara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24716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65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415048" y="648053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078623" y="682625"/>
            <a:ext cx="5201456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填寫學校宣導情形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7280079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25AA92D-3EF2-453E-AAF1-24602744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5EE7E62C-A195-46E4-9800-F59FA42CF088}"/>
              </a:ext>
            </a:extLst>
          </p:cNvPr>
          <p:cNvGrpSpPr/>
          <p:nvPr/>
        </p:nvGrpSpPr>
        <p:grpSpPr>
          <a:xfrm>
            <a:off x="188052" y="1314067"/>
            <a:ext cx="8423144" cy="5081472"/>
            <a:chOff x="-1461711" y="829681"/>
            <a:chExt cx="10232041" cy="6172735"/>
          </a:xfrm>
        </p:grpSpPr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3A01C6ED-B3ED-48ED-B855-6593398C664F}"/>
                </a:ext>
              </a:extLst>
            </p:cNvPr>
            <p:cNvGrpSpPr/>
            <p:nvPr/>
          </p:nvGrpSpPr>
          <p:grpSpPr>
            <a:xfrm>
              <a:off x="-1461711" y="829681"/>
              <a:ext cx="9958800" cy="6172735"/>
              <a:chOff x="3666180" y="374650"/>
              <a:chExt cx="9958800" cy="6172735"/>
            </a:xfrm>
          </p:grpSpPr>
          <p:grpSp>
            <p:nvGrpSpPr>
              <p:cNvPr id="51" name="群組 50">
                <a:extLst>
                  <a:ext uri="{FF2B5EF4-FFF2-40B4-BE49-F238E27FC236}">
                    <a16:creationId xmlns:a16="http://schemas.microsoft.com/office/drawing/2014/main" id="{7C7878D5-E69F-49FC-B571-98B5E9BDB6EB}"/>
                  </a:ext>
                </a:extLst>
              </p:cNvPr>
              <p:cNvGrpSpPr/>
              <p:nvPr/>
            </p:nvGrpSpPr>
            <p:grpSpPr>
              <a:xfrm>
                <a:off x="4815497" y="374650"/>
                <a:ext cx="8809483" cy="6172735"/>
                <a:chOff x="4815497" y="374650"/>
                <a:chExt cx="8809483" cy="6172735"/>
              </a:xfrm>
            </p:grpSpPr>
            <p:grpSp>
              <p:nvGrpSpPr>
                <p:cNvPr id="26" name="群組 25">
                  <a:extLst>
                    <a:ext uri="{FF2B5EF4-FFF2-40B4-BE49-F238E27FC236}">
                      <a16:creationId xmlns:a16="http://schemas.microsoft.com/office/drawing/2014/main" id="{A61F1811-F94B-46C9-8253-A81B1F256EF9}"/>
                    </a:ext>
                  </a:extLst>
                </p:cNvPr>
                <p:cNvGrpSpPr/>
                <p:nvPr/>
              </p:nvGrpSpPr>
              <p:grpSpPr>
                <a:xfrm>
                  <a:off x="4815497" y="374650"/>
                  <a:ext cx="8809483" cy="6172735"/>
                  <a:chOff x="557753" y="490316"/>
                  <a:chExt cx="8809483" cy="6172735"/>
                </a:xfrm>
              </p:grpSpPr>
              <p:pic>
                <p:nvPicPr>
                  <p:cNvPr id="23" name="圖片 22">
                    <a:extLst>
                      <a:ext uri="{FF2B5EF4-FFF2-40B4-BE49-F238E27FC236}">
                        <a16:creationId xmlns:a16="http://schemas.microsoft.com/office/drawing/2014/main" id="{F10C9969-ABC7-4698-88D1-AAEAAC677F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7753" y="490316"/>
                    <a:ext cx="8809483" cy="6172735"/>
                  </a:xfrm>
                  <a:prstGeom prst="rect">
                    <a:avLst/>
                  </a:prstGeom>
                </p:spPr>
              </p:pic>
              <p:grpSp>
                <p:nvGrpSpPr>
                  <p:cNvPr id="43" name="群組 42">
                    <a:extLst>
                      <a:ext uri="{FF2B5EF4-FFF2-40B4-BE49-F238E27FC236}">
                        <a16:creationId xmlns:a16="http://schemas.microsoft.com/office/drawing/2014/main" id="{1FCD11DB-4C8C-45E7-9FE2-DE4AE5F2793A}"/>
                      </a:ext>
                    </a:extLst>
                  </p:cNvPr>
                  <p:cNvGrpSpPr/>
                  <p:nvPr/>
                </p:nvGrpSpPr>
                <p:grpSpPr>
                  <a:xfrm>
                    <a:off x="1948123" y="2918365"/>
                    <a:ext cx="5367077" cy="923289"/>
                    <a:chOff x="4502942" y="2961843"/>
                    <a:chExt cx="5367077" cy="923289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672AA063-25CF-4F98-A5BB-FB5435E6B81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502942" y="3322423"/>
                      <a:ext cx="2118997" cy="231950"/>
                    </a:xfrm>
                    <a:prstGeom prst="rect">
                      <a:avLst/>
                    </a:prstGeom>
                    <a:solidFill>
                      <a:schemeClr val="accent3">
                        <a:lumMod val="65000"/>
                      </a:schemeClr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華康中黑體(P)" pitchFamily="34" charset="-120"/>
                      </a:endParaRPr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449E37CE-7FD1-4D56-8771-D5321D29F16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502942" y="3653182"/>
                      <a:ext cx="1327689" cy="231950"/>
                    </a:xfrm>
                    <a:prstGeom prst="rect">
                      <a:avLst/>
                    </a:prstGeom>
                    <a:solidFill>
                      <a:schemeClr val="accent3">
                        <a:lumMod val="65000"/>
                      </a:schemeClr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華康中黑體(P)" pitchFamily="34" charset="-120"/>
                      </a:endParaRPr>
                    </a:p>
                  </p:txBody>
                </p:sp>
                <p:sp>
                  <p:nvSpPr>
                    <p:cNvPr id="46" name="矩形 45">
                      <a:extLst>
                        <a:ext uri="{FF2B5EF4-FFF2-40B4-BE49-F238E27FC236}">
                          <a16:creationId xmlns:a16="http://schemas.microsoft.com/office/drawing/2014/main" id="{88FCFB87-B748-4E3D-94EC-9C4CF9202DA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42330" y="3646560"/>
                      <a:ext cx="1327689" cy="231950"/>
                    </a:xfrm>
                    <a:prstGeom prst="rect">
                      <a:avLst/>
                    </a:prstGeom>
                    <a:solidFill>
                      <a:schemeClr val="accent3">
                        <a:lumMod val="65000"/>
                      </a:schemeClr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華康中黑體(P)" pitchFamily="34" charset="-120"/>
                      </a:endParaRPr>
                    </a:p>
                  </p:txBody>
                </p:sp>
                <p:sp>
                  <p:nvSpPr>
                    <p:cNvPr id="47" name="矩形 46">
                      <a:extLst>
                        <a:ext uri="{FF2B5EF4-FFF2-40B4-BE49-F238E27FC236}">
                          <a16:creationId xmlns:a16="http://schemas.microsoft.com/office/drawing/2014/main" id="{6034FC92-A5A8-410B-824E-9589B5F3B16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505798" y="2961843"/>
                      <a:ext cx="895412" cy="211651"/>
                    </a:xfrm>
                    <a:prstGeom prst="rect">
                      <a:avLst/>
                    </a:prstGeom>
                    <a:solidFill>
                      <a:schemeClr val="accent3">
                        <a:lumMod val="65000"/>
                      </a:schemeClr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華康中黑體(P)" pitchFamily="34" charset="-120"/>
                      </a:endParaRPr>
                    </a:p>
                  </p:txBody>
                </p:sp>
              </p:grpSp>
            </p:grpSp>
            <p:sp>
              <p:nvSpPr>
                <p:cNvPr id="48" name="圓角矩形 311">
                  <a:extLst>
                    <a:ext uri="{FF2B5EF4-FFF2-40B4-BE49-F238E27FC236}">
                      <a16:creationId xmlns:a16="http://schemas.microsoft.com/office/drawing/2014/main" id="{3E4E42F2-F4D3-4F5B-8D30-639212F031A8}"/>
                    </a:ext>
                  </a:extLst>
                </p:cNvPr>
                <p:cNvSpPr/>
                <p:nvPr/>
              </p:nvSpPr>
              <p:spPr>
                <a:xfrm>
                  <a:off x="4891311" y="1864041"/>
                  <a:ext cx="626153" cy="457200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</p:grpSp>
          <p:sp>
            <p:nvSpPr>
              <p:cNvPr id="50" name="圓角矩形 311">
                <a:extLst>
                  <a:ext uri="{FF2B5EF4-FFF2-40B4-BE49-F238E27FC236}">
                    <a16:creationId xmlns:a16="http://schemas.microsoft.com/office/drawing/2014/main" id="{681278E2-84CD-4971-9686-46CD586E3A52}"/>
                  </a:ext>
                </a:extLst>
              </p:cNvPr>
              <p:cNvSpPr/>
              <p:nvPr/>
            </p:nvSpPr>
            <p:spPr>
              <a:xfrm>
                <a:off x="5077848" y="4705693"/>
                <a:ext cx="3805429" cy="1226979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49" name="圓角矩形圖說文字 9">
                <a:extLst>
                  <a:ext uri="{FF2B5EF4-FFF2-40B4-BE49-F238E27FC236}">
                    <a16:creationId xmlns:a16="http://schemas.microsoft.com/office/drawing/2014/main" id="{9897D341-2BE7-464C-A169-4BF1DDBA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6180" y="766387"/>
                <a:ext cx="1851284" cy="854054"/>
              </a:xfrm>
              <a:prstGeom prst="wedgeRoundRectCallout">
                <a:avLst>
                  <a:gd name="adj1" fmla="val 36715"/>
                  <a:gd name="adj2" fmla="val 87748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點選即出現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學校資料</a:t>
                </a:r>
              </a:p>
            </p:txBody>
          </p:sp>
        </p:grpSp>
        <p:sp>
          <p:nvSpPr>
            <p:cNvPr id="54" name="圓角矩形圖說文字 9">
              <a:extLst>
                <a:ext uri="{FF2B5EF4-FFF2-40B4-BE49-F238E27FC236}">
                  <a16:creationId xmlns:a16="http://schemas.microsoft.com/office/drawing/2014/main" id="{246A18CB-4F6E-4283-9E76-62FFF039F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015" y="4417009"/>
              <a:ext cx="3550315" cy="920223"/>
            </a:xfrm>
            <a:prstGeom prst="wedgeRoundRectCallout">
              <a:avLst>
                <a:gd name="adj1" fmla="val -82444"/>
                <a:gd name="adj2" fmla="val -75868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聯絡資訊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帶入資料維護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方案宣導情形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42776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66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學校操作介面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(7/12)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37E757A-94EC-4102-878F-B314263A40AF}"/>
              </a:ext>
            </a:extLst>
          </p:cNvPr>
          <p:cNvGrpSpPr/>
          <p:nvPr/>
        </p:nvGrpSpPr>
        <p:grpSpPr>
          <a:xfrm>
            <a:off x="1035844" y="1472579"/>
            <a:ext cx="7804556" cy="4907090"/>
            <a:chOff x="1035844" y="1472579"/>
            <a:chExt cx="7804556" cy="4907090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5C58941-CF28-4CB8-95EA-C10A3C5BA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844" y="1472579"/>
              <a:ext cx="7391400" cy="490709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6" name="圓角矩形圖說文字 9">
              <a:extLst>
                <a:ext uri="{FF2B5EF4-FFF2-40B4-BE49-F238E27FC236}">
                  <a16:creationId xmlns:a16="http://schemas.microsoft.com/office/drawing/2014/main" id="{F7DCE1ED-5069-446B-A08D-4EFC97F73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1828800"/>
              <a:ext cx="3354000" cy="1447800"/>
            </a:xfrm>
            <a:prstGeom prst="wedgeRoundRectCallout">
              <a:avLst>
                <a:gd name="adj1" fmla="val -39918"/>
                <a:gd name="adj2" fmla="val 72121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上傳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PDF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檔案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初審會議紀錄及簽到表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青年就業領航計畫總表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青年體驗學習計畫總表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endPara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415048" y="648053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078623" y="682625"/>
            <a:ext cx="5201456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填寫學校宣導情形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7280079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123125C7-2DDE-4EA2-9A45-C26AC141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018678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67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初審學生申請書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(1/3)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6CA92D6-A46B-40B0-89F0-AC02A739797A}"/>
              </a:ext>
            </a:extLst>
          </p:cNvPr>
          <p:cNvGrpSpPr/>
          <p:nvPr/>
        </p:nvGrpSpPr>
        <p:grpSpPr>
          <a:xfrm>
            <a:off x="483206" y="1295400"/>
            <a:ext cx="8177588" cy="5173653"/>
            <a:chOff x="75197" y="1295400"/>
            <a:chExt cx="8323827" cy="5266173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434AFDE1-C431-437E-81EE-58910ACF3D10}"/>
                </a:ext>
              </a:extLst>
            </p:cNvPr>
            <p:cNvGrpSpPr/>
            <p:nvPr/>
          </p:nvGrpSpPr>
          <p:grpSpPr>
            <a:xfrm>
              <a:off x="75197" y="1295400"/>
              <a:ext cx="6996001" cy="5266173"/>
              <a:chOff x="75197" y="1295400"/>
              <a:chExt cx="6996001" cy="5266173"/>
            </a:xfrm>
          </p:grpSpPr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0129A19F-01A5-4060-850A-B68DED99E95F}"/>
                  </a:ext>
                </a:extLst>
              </p:cNvPr>
              <p:cNvGrpSpPr/>
              <p:nvPr/>
            </p:nvGrpSpPr>
            <p:grpSpPr>
              <a:xfrm>
                <a:off x="75197" y="1295400"/>
                <a:ext cx="6996001" cy="5266173"/>
                <a:chOff x="245059" y="1271954"/>
                <a:chExt cx="6996001" cy="5266173"/>
              </a:xfrm>
            </p:grpSpPr>
            <p:pic>
              <p:nvPicPr>
                <p:cNvPr id="7" name="圖片 6">
                  <a:extLst>
                    <a:ext uri="{FF2B5EF4-FFF2-40B4-BE49-F238E27FC236}">
                      <a16:creationId xmlns:a16="http://schemas.microsoft.com/office/drawing/2014/main" id="{7A24F227-21C9-45CC-812C-0CC64D55AD64}"/>
                    </a:ext>
                  </a:extLst>
                </p:cNvPr>
                <p:cNvPicPr/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693862" y="1271954"/>
                  <a:ext cx="5547198" cy="52661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" name="圓角矩形 311">
                  <a:extLst>
                    <a:ext uri="{FF2B5EF4-FFF2-40B4-BE49-F238E27FC236}">
                      <a16:creationId xmlns:a16="http://schemas.microsoft.com/office/drawing/2014/main" id="{068E87DD-42D2-406C-9712-E559DFA23A22}"/>
                    </a:ext>
                  </a:extLst>
                </p:cNvPr>
                <p:cNvSpPr/>
                <p:nvPr/>
              </p:nvSpPr>
              <p:spPr>
                <a:xfrm>
                  <a:off x="1617661" y="1884729"/>
                  <a:ext cx="393701" cy="345693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10" name="圓角矩形圖說文字 9">
                  <a:extLst>
                    <a:ext uri="{FF2B5EF4-FFF2-40B4-BE49-F238E27FC236}">
                      <a16:creationId xmlns:a16="http://schemas.microsoft.com/office/drawing/2014/main" id="{B67D9960-3508-4593-BCF1-32764018E3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059" y="2567354"/>
                  <a:ext cx="1912595" cy="749555"/>
                </a:xfrm>
                <a:prstGeom prst="wedgeRoundRectCallout">
                  <a:avLst>
                    <a:gd name="adj1" fmla="val 29457"/>
                    <a:gd name="adj2" fmla="val -92761"/>
                    <a:gd name="adj3" fmla="val 16667"/>
                  </a:avLst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None/>
                  </a:pPr>
                  <a:r>
                    <a:rPr lang="zh-TW" altLang="en-US" sz="20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點選即出現</a:t>
                  </a:r>
                  <a:endPara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None/>
                  </a:pPr>
                  <a:r>
                    <a:rPr lang="zh-TW" altLang="en-US" sz="20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申請學生資料</a:t>
                  </a:r>
                </a:p>
              </p:txBody>
            </p:sp>
          </p:grpSp>
          <p:sp>
            <p:nvSpPr>
              <p:cNvPr id="12" name="圓角矩形 311">
                <a:extLst>
                  <a:ext uri="{FF2B5EF4-FFF2-40B4-BE49-F238E27FC236}">
                    <a16:creationId xmlns:a16="http://schemas.microsoft.com/office/drawing/2014/main" id="{99D26A1D-FD1A-439A-B916-4538B302393E}"/>
                  </a:ext>
                </a:extLst>
              </p:cNvPr>
              <p:cNvSpPr/>
              <p:nvPr/>
            </p:nvSpPr>
            <p:spPr>
              <a:xfrm>
                <a:off x="5638800" y="1676400"/>
                <a:ext cx="465477" cy="573324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1" name="圓角矩形圖說文字 9">
              <a:extLst>
                <a:ext uri="{FF2B5EF4-FFF2-40B4-BE49-F238E27FC236}">
                  <a16:creationId xmlns:a16="http://schemas.microsoft.com/office/drawing/2014/main" id="{0A436517-1F9E-4E8B-B90D-C6FE246A3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033" y="2615668"/>
              <a:ext cx="2701991" cy="751064"/>
            </a:xfrm>
            <a:prstGeom prst="wedgeRoundRectCallout">
              <a:avLst>
                <a:gd name="adj1" fmla="val -37506"/>
                <a:gd name="adj2" fmla="val -93501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確認收到後勾選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紙本申請書已繳交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endPara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07F2776F-5B5A-40DB-B84C-3E33B7AE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600619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68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初審學生申請書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(2/3)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3162FFE-9739-4885-A31B-7A2476F4B7E8}"/>
              </a:ext>
            </a:extLst>
          </p:cNvPr>
          <p:cNvGrpSpPr/>
          <p:nvPr/>
        </p:nvGrpSpPr>
        <p:grpSpPr>
          <a:xfrm>
            <a:off x="1219200" y="1524000"/>
            <a:ext cx="7203329" cy="4651375"/>
            <a:chOff x="1511935" y="2007552"/>
            <a:chExt cx="6144711" cy="396779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EDE64449-5D00-44D2-A559-CEC2FA545E4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511935" y="2007552"/>
              <a:ext cx="6120130" cy="284289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BEEA21E-D161-48EE-B059-13EE75BA5FD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536516" y="4953000"/>
              <a:ext cx="6120130" cy="10223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70506839-697D-44B1-BAA5-0474119E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782866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69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初審學生申請書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(3/3)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04D941D-D58E-4CA5-8141-878EE94836B7}"/>
              </a:ext>
            </a:extLst>
          </p:cNvPr>
          <p:cNvGrpSpPr/>
          <p:nvPr/>
        </p:nvGrpSpPr>
        <p:grpSpPr>
          <a:xfrm>
            <a:off x="883444" y="2365089"/>
            <a:ext cx="7696200" cy="3048329"/>
            <a:chOff x="762000" y="2362200"/>
            <a:chExt cx="8080138" cy="3200400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35416609-BD0D-4C2E-9426-1AFFB92EAD00}"/>
                </a:ext>
              </a:extLst>
            </p:cNvPr>
            <p:cNvGrpSpPr/>
            <p:nvPr/>
          </p:nvGrpSpPr>
          <p:grpSpPr>
            <a:xfrm>
              <a:off x="762000" y="2362200"/>
              <a:ext cx="8018303" cy="3200400"/>
              <a:chOff x="1066799" y="2362200"/>
              <a:chExt cx="7445567" cy="2971800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D088DDDD-7502-43E1-8BDF-3E17866CE884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6799" y="2362200"/>
                <a:ext cx="7445567" cy="29718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9" name="圓角矩形 223">
                <a:extLst>
                  <a:ext uri="{FF2B5EF4-FFF2-40B4-BE49-F238E27FC236}">
                    <a16:creationId xmlns:a16="http://schemas.microsoft.com/office/drawing/2014/main" id="{3297886E-6FC8-43C0-B82B-8E894DD2FB10}"/>
                  </a:ext>
                </a:extLst>
              </p:cNvPr>
              <p:cNvSpPr/>
              <p:nvPr/>
            </p:nvSpPr>
            <p:spPr>
              <a:xfrm>
                <a:off x="1447800" y="2444994"/>
                <a:ext cx="1788369" cy="737513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10" name="圓角矩形 241">
                <a:extLst>
                  <a:ext uri="{FF2B5EF4-FFF2-40B4-BE49-F238E27FC236}">
                    <a16:creationId xmlns:a16="http://schemas.microsoft.com/office/drawing/2014/main" id="{866DD106-D218-4B2C-A46C-7F88C18A1118}"/>
                  </a:ext>
                </a:extLst>
              </p:cNvPr>
              <p:cNvSpPr/>
              <p:nvPr/>
            </p:nvSpPr>
            <p:spPr>
              <a:xfrm>
                <a:off x="1839848" y="4800600"/>
                <a:ext cx="829661" cy="394669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11" name="圓角矩形 223">
                <a:extLst>
                  <a:ext uri="{FF2B5EF4-FFF2-40B4-BE49-F238E27FC236}">
                    <a16:creationId xmlns:a16="http://schemas.microsoft.com/office/drawing/2014/main" id="{30F79ED6-EDF6-409C-940C-0A8B26A6DFCD}"/>
                  </a:ext>
                </a:extLst>
              </p:cNvPr>
              <p:cNvSpPr/>
              <p:nvPr/>
            </p:nvSpPr>
            <p:spPr>
              <a:xfrm>
                <a:off x="3837359" y="2444993"/>
                <a:ext cx="4011241" cy="869082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2" name="圓角矩形圖說文字 9">
              <a:extLst>
                <a:ext uri="{FF2B5EF4-FFF2-40B4-BE49-F238E27FC236}">
                  <a16:creationId xmlns:a16="http://schemas.microsoft.com/office/drawing/2014/main" id="{196D4793-DAFE-49D7-A8DA-3C193A21F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3571076"/>
              <a:ext cx="3355738" cy="1852000"/>
            </a:xfrm>
            <a:prstGeom prst="wedgeRoundRectCallout">
              <a:avLst>
                <a:gd name="adj1" fmla="val -54623"/>
                <a:gd name="adj2" fmla="val -74277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學校初審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可選擇：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 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推薦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 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不推薦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 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退回學生修改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填寫初審意見並點選更新</a:t>
              </a:r>
            </a:p>
          </p:txBody>
        </p:sp>
      </p:grpSp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168A5FDF-34AA-496C-A748-BB4B439A9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7062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</a:t>
            </a:fld>
            <a:endParaRPr lang="en-US" altLang="zh-TW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EF0AE64-2A3D-4D70-8324-BB09E005C4E0}"/>
              </a:ext>
            </a:extLst>
          </p:cNvPr>
          <p:cNvGrpSpPr/>
          <p:nvPr/>
        </p:nvGrpSpPr>
        <p:grpSpPr>
          <a:xfrm>
            <a:off x="3572944" y="1447800"/>
            <a:ext cx="2317200" cy="4687200"/>
            <a:chOff x="3572944" y="1447800"/>
            <a:chExt cx="2317200" cy="4687200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DE920DFB-664D-4AA0-83D3-1A49F4D92617}"/>
                </a:ext>
              </a:extLst>
            </p:cNvPr>
            <p:cNvGrpSpPr/>
            <p:nvPr/>
          </p:nvGrpSpPr>
          <p:grpSpPr>
            <a:xfrm>
              <a:off x="3572944" y="1447800"/>
              <a:ext cx="2317200" cy="4687200"/>
              <a:chOff x="0" y="0"/>
              <a:chExt cx="2707005" cy="5993765"/>
            </a:xfrm>
          </p:grpSpPr>
          <p:grpSp>
            <p:nvGrpSpPr>
              <p:cNvPr id="21" name="群組 20">
                <a:extLst>
                  <a:ext uri="{FF2B5EF4-FFF2-40B4-BE49-F238E27FC236}">
                    <a16:creationId xmlns:a16="http://schemas.microsoft.com/office/drawing/2014/main" id="{54151B70-D6F5-495A-ABA4-DB3BBF1C7474}"/>
                  </a:ext>
                </a:extLst>
              </p:cNvPr>
              <p:cNvGrpSpPr/>
              <p:nvPr/>
            </p:nvGrpSpPr>
            <p:grpSpPr>
              <a:xfrm>
                <a:off x="0" y="0"/>
                <a:ext cx="2707005" cy="5993765"/>
                <a:chOff x="0" y="0"/>
                <a:chExt cx="2707005" cy="5993765"/>
              </a:xfrm>
            </p:grpSpPr>
            <p:grpSp>
              <p:nvGrpSpPr>
                <p:cNvPr id="23" name="群組 22">
                  <a:extLst>
                    <a:ext uri="{FF2B5EF4-FFF2-40B4-BE49-F238E27FC236}">
                      <a16:creationId xmlns:a16="http://schemas.microsoft.com/office/drawing/2014/main" id="{4D4EA1A0-CF8D-4207-9415-4BFCB8A4346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707005" cy="5993765"/>
                  <a:chOff x="0" y="0"/>
                  <a:chExt cx="2846705" cy="6303010"/>
                </a:xfrm>
              </p:grpSpPr>
              <p:pic>
                <p:nvPicPr>
                  <p:cNvPr id="27" name="圖片 26">
                    <a:extLst>
                      <a:ext uri="{FF2B5EF4-FFF2-40B4-BE49-F238E27FC236}">
                        <a16:creationId xmlns:a16="http://schemas.microsoft.com/office/drawing/2014/main" id="{CF42BCC6-A00B-444B-B741-1426AB372B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0"/>
                    <a:ext cx="2846705" cy="6303010"/>
                  </a:xfrm>
                  <a:prstGeom prst="rect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</p:pic>
              <p:sp>
                <p:nvSpPr>
                  <p:cNvPr id="28" name="橢圓 27">
                    <a:extLst>
                      <a:ext uri="{FF2B5EF4-FFF2-40B4-BE49-F238E27FC236}">
                        <a16:creationId xmlns:a16="http://schemas.microsoft.com/office/drawing/2014/main" id="{74A0327F-F475-4C8A-8F16-89704F079894}"/>
                      </a:ext>
                    </a:extLst>
                  </p:cNvPr>
                  <p:cNvSpPr/>
                  <p:nvPr/>
                </p:nvSpPr>
                <p:spPr>
                  <a:xfrm>
                    <a:off x="1330037" y="5725391"/>
                    <a:ext cx="1220747" cy="523972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</p:grpSp>
            <p:pic>
              <p:nvPicPr>
                <p:cNvPr id="26" name="內容版面配置區 4">
                  <a:extLst>
                    <a:ext uri="{FF2B5EF4-FFF2-40B4-BE49-F238E27FC236}">
                      <a16:creationId xmlns:a16="http://schemas.microsoft.com/office/drawing/2014/main" id="{C4F7CAFC-7F7E-4A03-848C-6D9DFF3984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26" t="5461" r="9180" b="91006"/>
                <a:stretch/>
              </p:blipFill>
              <p:spPr>
                <a:xfrm>
                  <a:off x="53295" y="51016"/>
                  <a:ext cx="2600413" cy="239589"/>
                </a:xfrm>
                <a:prstGeom prst="rect">
                  <a:avLst/>
                </a:prstGeom>
              </p:spPr>
            </p:pic>
          </p:grp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195F77CE-1956-4461-8BCA-1A02B9892CD1}"/>
                  </a:ext>
                </a:extLst>
              </p:cNvPr>
              <p:cNvSpPr/>
              <p:nvPr/>
            </p:nvSpPr>
            <p:spPr>
              <a:xfrm>
                <a:off x="299258" y="4089862"/>
                <a:ext cx="556953" cy="232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7085AF91-9301-4344-B3E5-556749D4320C}"/>
                </a:ext>
              </a:extLst>
            </p:cNvPr>
            <p:cNvSpPr txBox="1"/>
            <p:nvPr/>
          </p:nvSpPr>
          <p:spPr>
            <a:xfrm>
              <a:off x="3595753" y="1518316"/>
              <a:ext cx="2271579" cy="12612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8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sz="8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8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  <p:sp>
        <p:nvSpPr>
          <p:cNvPr id="15" name="Rectangle 22">
            <a:extLst>
              <a:ext uri="{FF2B5EF4-FFF2-40B4-BE49-F238E27FC236}">
                <a16:creationId xmlns:a16="http://schemas.microsoft.com/office/drawing/2014/main" id="{CD6D10AF-1C4C-4B21-8631-C5EF998C8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6" name="Rectangle 23">
            <a:extLst>
              <a:ext uri="{FF2B5EF4-FFF2-40B4-BE49-F238E27FC236}">
                <a16:creationId xmlns:a16="http://schemas.microsoft.com/office/drawing/2014/main" id="{8FF89D6F-DC03-4D1C-A1D6-66D8C7D03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682625"/>
            <a:ext cx="47688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申請學生資格驗證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39C5FCB7-50D0-4CD9-8498-6BB26A941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28532D-8E59-4CF2-99D3-5C3DC6BD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419794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22553" y="6533937"/>
            <a:ext cx="2134016" cy="324063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70</a:t>
            </a:fld>
            <a:endParaRPr lang="en-US" altLang="zh-TW" dirty="0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送出複審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EB12E6BF-1274-4090-B90E-6131D561893F}"/>
              </a:ext>
            </a:extLst>
          </p:cNvPr>
          <p:cNvGrpSpPr/>
          <p:nvPr/>
        </p:nvGrpSpPr>
        <p:grpSpPr>
          <a:xfrm>
            <a:off x="1090124" y="1519289"/>
            <a:ext cx="7715091" cy="4740415"/>
            <a:chOff x="609600" y="1434960"/>
            <a:chExt cx="7715091" cy="4740415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6A3C43F-3272-4E11-B3D5-51C2E61B1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434960"/>
              <a:ext cx="7405167" cy="472440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9" name="圓角矩形 223">
              <a:extLst>
                <a:ext uri="{FF2B5EF4-FFF2-40B4-BE49-F238E27FC236}">
                  <a16:creationId xmlns:a16="http://schemas.microsoft.com/office/drawing/2014/main" id="{E55C0472-D828-4DA5-99CA-085828DF11CF}"/>
                </a:ext>
              </a:extLst>
            </p:cNvPr>
            <p:cNvSpPr/>
            <p:nvPr/>
          </p:nvSpPr>
          <p:spPr>
            <a:xfrm>
              <a:off x="3858403" y="3623404"/>
              <a:ext cx="742905" cy="3336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30" name="圓角矩形 223">
              <a:extLst>
                <a:ext uri="{FF2B5EF4-FFF2-40B4-BE49-F238E27FC236}">
                  <a16:creationId xmlns:a16="http://schemas.microsoft.com/office/drawing/2014/main" id="{BEBAAA85-20AF-4A53-B6AC-AA9D57A563DA}"/>
                </a:ext>
              </a:extLst>
            </p:cNvPr>
            <p:cNvSpPr/>
            <p:nvPr/>
          </p:nvSpPr>
          <p:spPr>
            <a:xfrm>
              <a:off x="4769822" y="3630351"/>
              <a:ext cx="792778" cy="3336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31" name="圓角矩形 223">
              <a:extLst>
                <a:ext uri="{FF2B5EF4-FFF2-40B4-BE49-F238E27FC236}">
                  <a16:creationId xmlns:a16="http://schemas.microsoft.com/office/drawing/2014/main" id="{8F6AD63A-F046-477F-A719-8DFE259C3EF2}"/>
                </a:ext>
              </a:extLst>
            </p:cNvPr>
            <p:cNvSpPr/>
            <p:nvPr/>
          </p:nvSpPr>
          <p:spPr>
            <a:xfrm>
              <a:off x="5638800" y="3546076"/>
              <a:ext cx="1180597" cy="45680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35" name="圓角矩形圖說文字 9">
              <a:extLst>
                <a:ext uri="{FF2B5EF4-FFF2-40B4-BE49-F238E27FC236}">
                  <a16:creationId xmlns:a16="http://schemas.microsoft.com/office/drawing/2014/main" id="{045842AC-9765-44C3-A154-7201F749E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8158" y="4452086"/>
              <a:ext cx="2736533" cy="1723289"/>
            </a:xfrm>
            <a:prstGeom prst="wedgeRoundRectCallout">
              <a:avLst>
                <a:gd name="adj1" fmla="val -55435"/>
                <a:gd name="adj2" fmla="val -73924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下載總表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 eaLnBrk="1" hangingPunct="1"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青年就業領航計畫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 eaLnBrk="1" hangingPunct="1"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青年體驗學習計畫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上傳總表後確認資料送出複審</a:t>
              </a:r>
            </a:p>
            <a:p>
              <a:pPr eaLnBrk="1" hangingPunct="1">
                <a:spcBef>
                  <a:spcPct val="0"/>
                </a:spcBef>
                <a:buNone/>
              </a:pPr>
              <a:endPara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4E5E8038-0D79-4A72-B107-2B4ACE65C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3792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送出複審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6AD9BC2-7A71-4FBE-8758-733E52F18388}"/>
              </a:ext>
            </a:extLst>
          </p:cNvPr>
          <p:cNvGrpSpPr/>
          <p:nvPr/>
        </p:nvGrpSpPr>
        <p:grpSpPr>
          <a:xfrm>
            <a:off x="1443914" y="3810000"/>
            <a:ext cx="7471486" cy="2517257"/>
            <a:chOff x="1571278" y="3883178"/>
            <a:chExt cx="7471486" cy="2517257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48429315-7A31-4B00-833E-C0ED4AA8DB49}"/>
                </a:ext>
              </a:extLst>
            </p:cNvPr>
            <p:cNvGrpSpPr/>
            <p:nvPr/>
          </p:nvGrpSpPr>
          <p:grpSpPr>
            <a:xfrm>
              <a:off x="1571278" y="3883178"/>
              <a:ext cx="6099501" cy="2153481"/>
              <a:chOff x="1571278" y="3883178"/>
              <a:chExt cx="6099501" cy="2153481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1A4C7582-5A82-4808-94AA-5DDCFB2225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6"/>
              <a:stretch/>
            </p:blipFill>
            <p:spPr>
              <a:xfrm>
                <a:off x="1571278" y="3883178"/>
                <a:ext cx="6099501" cy="215348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1" name="圓角矩形 396">
                <a:extLst>
                  <a:ext uri="{FF2B5EF4-FFF2-40B4-BE49-F238E27FC236}">
                    <a16:creationId xmlns:a16="http://schemas.microsoft.com/office/drawing/2014/main" id="{5DDDD429-B0ED-4618-898B-14515140CD76}"/>
                  </a:ext>
                </a:extLst>
              </p:cNvPr>
              <p:cNvSpPr/>
              <p:nvPr/>
            </p:nvSpPr>
            <p:spPr>
              <a:xfrm>
                <a:off x="6807634" y="5029199"/>
                <a:ext cx="787330" cy="351269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30" name="圓角矩形圖說文字 9">
              <a:extLst>
                <a:ext uri="{FF2B5EF4-FFF2-40B4-BE49-F238E27FC236}">
                  <a16:creationId xmlns:a16="http://schemas.microsoft.com/office/drawing/2014/main" id="{4C815E6F-5699-46CC-8A66-3ECE1D4D9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8564" y="5644435"/>
              <a:ext cx="3124200" cy="756000"/>
            </a:xfrm>
            <a:prstGeom prst="wedgeRoundRectCallout">
              <a:avLst>
                <a:gd name="adj1" fmla="val -12345"/>
                <a:gd name="adj2" fmla="val -87352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已送出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複審階段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即完成學校及縣市填報流程</a:t>
              </a: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DBA10B0-C880-48C3-8075-EFAAB0455CC1}"/>
              </a:ext>
            </a:extLst>
          </p:cNvPr>
          <p:cNvGrpSpPr/>
          <p:nvPr/>
        </p:nvGrpSpPr>
        <p:grpSpPr>
          <a:xfrm>
            <a:off x="1417537" y="1606446"/>
            <a:ext cx="7704237" cy="2660753"/>
            <a:chOff x="1417537" y="1606446"/>
            <a:chExt cx="7704237" cy="2660753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7939069-3FE9-49A3-BC71-E4FC0A357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537" y="1606446"/>
              <a:ext cx="6125878" cy="2012035"/>
            </a:xfrm>
            <a:prstGeom prst="rect">
              <a:avLst/>
            </a:prstGeom>
          </p:spPr>
        </p:pic>
        <p:sp>
          <p:nvSpPr>
            <p:cNvPr id="10" name="圓角矩形 396">
              <a:extLst>
                <a:ext uri="{FF2B5EF4-FFF2-40B4-BE49-F238E27FC236}">
                  <a16:creationId xmlns:a16="http://schemas.microsoft.com/office/drawing/2014/main" id="{ECADD4C1-F6AA-4B19-87BF-D84950E0838B}"/>
                </a:ext>
              </a:extLst>
            </p:cNvPr>
            <p:cNvSpPr/>
            <p:nvPr/>
          </p:nvSpPr>
          <p:spPr>
            <a:xfrm>
              <a:off x="5715000" y="2736617"/>
              <a:ext cx="962318" cy="28914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29" name="圓角矩形圖說文字 9">
              <a:extLst>
                <a:ext uri="{FF2B5EF4-FFF2-40B4-BE49-F238E27FC236}">
                  <a16:creationId xmlns:a16="http://schemas.microsoft.com/office/drawing/2014/main" id="{4A340CE0-1594-4DCE-AFA7-B2C66DAFC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2888210"/>
              <a:ext cx="2187574" cy="1378989"/>
            </a:xfrm>
            <a:prstGeom prst="wedgeRoundRectCallout">
              <a:avLst>
                <a:gd name="adj1" fmla="val -84519"/>
                <a:gd name="adj2" fmla="val -42089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確認資料送出複審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按鈕，點選送出資料後無法再修改</a:t>
              </a:r>
            </a:p>
          </p:txBody>
        </p:sp>
      </p:grp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561D3CB2-3384-4CF4-9BD9-1D1B5FCE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215329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38200" y="3328987"/>
            <a:ext cx="7772400" cy="1362075"/>
          </a:xfrm>
        </p:spPr>
        <p:txBody>
          <a:bodyPr/>
          <a:lstStyle/>
          <a:p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「青年就業領航計畫」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操作介面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7772400" cy="1500187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72</a:t>
            </a:fld>
            <a:endParaRPr lang="en-US" altLang="zh-TW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8C0FF81-CA1F-4157-9BEB-DDBEDA5BE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78614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(1/6)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FDC60131-28E9-4BB2-B986-0615D855EF05}"/>
              </a:ext>
            </a:extLst>
          </p:cNvPr>
          <p:cNvGrpSpPr/>
          <p:nvPr/>
        </p:nvGrpSpPr>
        <p:grpSpPr>
          <a:xfrm>
            <a:off x="1458182" y="1447800"/>
            <a:ext cx="5028344" cy="4886362"/>
            <a:chOff x="1143001" y="1524000"/>
            <a:chExt cx="4978647" cy="483806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1" y="1524000"/>
              <a:ext cx="2235447" cy="48380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矩形 8"/>
            <p:cNvSpPr/>
            <p:nvPr/>
          </p:nvSpPr>
          <p:spPr bwMode="auto">
            <a:xfrm>
              <a:off x="3958967" y="2026881"/>
              <a:ext cx="304800" cy="21386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14" name="肘形接點 13"/>
            <p:cNvCxnSpPr>
              <a:cxnSpLocks/>
              <a:stCxn id="9" idx="1"/>
              <a:endCxn id="15" idx="3"/>
            </p:cNvCxnSpPr>
            <p:nvPr/>
          </p:nvCxnSpPr>
          <p:spPr bwMode="auto">
            <a:xfrm rot="10800000" flipV="1">
              <a:off x="2057403" y="2133814"/>
              <a:ext cx="1901565" cy="435057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矩形 14"/>
            <p:cNvSpPr/>
            <p:nvPr/>
          </p:nvSpPr>
          <p:spPr bwMode="auto">
            <a:xfrm>
              <a:off x="1143001" y="2095500"/>
              <a:ext cx="914400" cy="94674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已完成填報的雙週誌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3962398" y="2882044"/>
              <a:ext cx="320798" cy="1905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19" name="肘形接點 18"/>
            <p:cNvCxnSpPr>
              <a:cxnSpLocks/>
              <a:stCxn id="18" idx="1"/>
              <a:endCxn id="20" idx="3"/>
            </p:cNvCxnSpPr>
            <p:nvPr/>
          </p:nvCxnSpPr>
          <p:spPr bwMode="auto">
            <a:xfrm rot="10800000" flipV="1">
              <a:off x="2286002" y="2977294"/>
              <a:ext cx="1676397" cy="884097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矩形 19"/>
            <p:cNvSpPr/>
            <p:nvPr/>
          </p:nvSpPr>
          <p:spPr bwMode="auto">
            <a:xfrm>
              <a:off x="1143001" y="3551533"/>
              <a:ext cx="1143000" cy="619715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未完成的雙週誌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4400AEB-B12D-4F5C-97A3-1C9A7248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360248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74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(2/6)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4B96695-F548-4F86-8D41-526A6B7F27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99" y="1501007"/>
            <a:ext cx="2157401" cy="4674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0E6B1A0-C3E1-4CDE-938C-D378511FA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00" y="1501007"/>
            <a:ext cx="2157400" cy="4674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672D63A-D676-4679-8CE5-D9AD7F4880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12" y="1501007"/>
            <a:ext cx="2157400" cy="4674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EE921BB5-4058-47BF-8CEF-0FA02C3E6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209653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75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(3/6)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22" y="1524396"/>
            <a:ext cx="2157401" cy="4674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6" y="1524396"/>
            <a:ext cx="2157401" cy="4674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11" y="1533188"/>
            <a:ext cx="2157401" cy="4674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0DF028CF-3814-46B9-A283-F0BBF88C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432569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76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(4/6)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1D96458-C3E1-419F-9CB1-FAFC255AD4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1E88F64A-6C28-40C2-BC39-B5B56CED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449189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77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(5/6)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6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794290C-0AAD-4921-B0CB-24ECF81C8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35" y="1661514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03C5AA4-581B-4005-84A8-B46E30A147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03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5E341598-B835-44BF-A6FC-CC5C0086D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186513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78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(6/6)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199"/>
            <a:ext cx="2160000" cy="4674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199"/>
            <a:ext cx="2160000" cy="4674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9"/>
          <a:stretch/>
        </p:blipFill>
        <p:spPr>
          <a:xfrm>
            <a:off x="6019800" y="1600199"/>
            <a:ext cx="2286000" cy="4683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4C4DA93-7B4F-4113-888F-2E69E070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194386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79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輔導需求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05607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15" y="1524000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1CE7B631-8F80-424B-BAA3-6B835864A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08156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8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驗證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B86F468-20C6-4FFB-971D-D0376F11C484}"/>
              </a:ext>
            </a:extLst>
          </p:cNvPr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E154B84-2AC9-4C27-8444-D36B9790E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A4E6BD4-0166-4E60-BE07-29C90F08C111}"/>
              </a:ext>
            </a:extLst>
          </p:cNvPr>
          <p:cNvGrpSpPr/>
          <p:nvPr/>
        </p:nvGrpSpPr>
        <p:grpSpPr>
          <a:xfrm>
            <a:off x="1809463" y="1392667"/>
            <a:ext cx="6953537" cy="4993413"/>
            <a:chOff x="1809463" y="1392667"/>
            <a:chExt cx="6953537" cy="4993413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2C094501-2BD6-4CFF-BEE3-125E60B9EFD3}"/>
                </a:ext>
              </a:extLst>
            </p:cNvPr>
            <p:cNvGrpSpPr/>
            <p:nvPr/>
          </p:nvGrpSpPr>
          <p:grpSpPr>
            <a:xfrm>
              <a:off x="1809463" y="1392667"/>
              <a:ext cx="6953537" cy="4993413"/>
              <a:chOff x="1809463" y="1392667"/>
              <a:chExt cx="6953537" cy="4993413"/>
            </a:xfrm>
          </p:grpSpPr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5BCF57C7-99E0-4187-AACA-2E9250D86619}"/>
                  </a:ext>
                </a:extLst>
              </p:cNvPr>
              <p:cNvGrpSpPr/>
              <p:nvPr/>
            </p:nvGrpSpPr>
            <p:grpSpPr>
              <a:xfrm>
                <a:off x="1809463" y="1392667"/>
                <a:ext cx="6953537" cy="4993413"/>
                <a:chOff x="1809463" y="1392667"/>
                <a:chExt cx="6953537" cy="4993413"/>
              </a:xfrm>
            </p:grpSpPr>
            <p:grpSp>
              <p:nvGrpSpPr>
                <p:cNvPr id="21" name="群組 20">
                  <a:extLst>
                    <a:ext uri="{FF2B5EF4-FFF2-40B4-BE49-F238E27FC236}">
                      <a16:creationId xmlns:a16="http://schemas.microsoft.com/office/drawing/2014/main" id="{F3D12998-5360-4373-98D1-868A5BA120BD}"/>
                    </a:ext>
                  </a:extLst>
                </p:cNvPr>
                <p:cNvGrpSpPr/>
                <p:nvPr/>
              </p:nvGrpSpPr>
              <p:grpSpPr>
                <a:xfrm>
                  <a:off x="1809463" y="1392667"/>
                  <a:ext cx="2535944" cy="4993413"/>
                  <a:chOff x="0" y="0"/>
                  <a:chExt cx="2773680" cy="5615305"/>
                </a:xfrm>
              </p:grpSpPr>
              <p:pic>
                <p:nvPicPr>
                  <p:cNvPr id="23" name="圖片 22">
                    <a:extLst>
                      <a:ext uri="{FF2B5EF4-FFF2-40B4-BE49-F238E27FC236}">
                        <a16:creationId xmlns:a16="http://schemas.microsoft.com/office/drawing/2014/main" id="{79116540-408F-4942-A237-FC7E898EBA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0"/>
                    <a:ext cx="2773680" cy="5615305"/>
                  </a:xfrm>
                  <a:prstGeom prst="rect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</p:pic>
              <p:pic>
                <p:nvPicPr>
                  <p:cNvPr id="24" name="圖片 23">
                    <a:extLst>
                      <a:ext uri="{FF2B5EF4-FFF2-40B4-BE49-F238E27FC236}">
                        <a16:creationId xmlns:a16="http://schemas.microsoft.com/office/drawing/2014/main" id="{09ADEA21-8C11-42FA-8903-3E321CA406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603" t="30450" r="13062" b="52760"/>
                  <a:stretch/>
                </p:blipFill>
                <p:spPr bwMode="auto">
                  <a:xfrm>
                    <a:off x="51954" y="1579418"/>
                    <a:ext cx="2636520" cy="1135380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grpSp>
                <p:nvGrpSpPr>
                  <p:cNvPr id="25" name="群組 24">
                    <a:extLst>
                      <a:ext uri="{FF2B5EF4-FFF2-40B4-BE49-F238E27FC236}">
                        <a16:creationId xmlns:a16="http://schemas.microsoft.com/office/drawing/2014/main" id="{6E3C22A0-ECFC-420F-97C9-653D56060570}"/>
                      </a:ext>
                    </a:extLst>
                  </p:cNvPr>
                  <p:cNvGrpSpPr/>
                  <p:nvPr/>
                </p:nvGrpSpPr>
                <p:grpSpPr>
                  <a:xfrm>
                    <a:off x="135082" y="1579417"/>
                    <a:ext cx="2553335" cy="3804283"/>
                    <a:chOff x="39627" y="830278"/>
                    <a:chExt cx="2180314" cy="3424857"/>
                  </a:xfrm>
                </p:grpSpPr>
                <p:sp>
                  <p:nvSpPr>
                    <p:cNvPr id="26" name="橢圓 25">
                      <a:extLst>
                        <a:ext uri="{FF2B5EF4-FFF2-40B4-BE49-F238E27FC236}">
                          <a16:creationId xmlns:a16="http://schemas.microsoft.com/office/drawing/2014/main" id="{B93A8677-7E8E-4B24-B8F8-7AB593A26B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352" y="3676072"/>
                      <a:ext cx="640509" cy="579063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7" name="圓角矩形 250">
                      <a:extLst>
                        <a:ext uri="{FF2B5EF4-FFF2-40B4-BE49-F238E27FC236}">
                          <a16:creationId xmlns:a16="http://schemas.microsoft.com/office/drawing/2014/main" id="{3DA6FE15-A600-417C-8826-E6892DCF37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27" y="830278"/>
                      <a:ext cx="2180314" cy="1031032"/>
                    </a:xfrm>
                    <a:prstGeom prst="roundRect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</p:grpSp>
            </p:grpSp>
            <p:sp>
              <p:nvSpPr>
                <p:cNvPr id="29" name="直線圖說文字 1 51">
                  <a:extLst>
                    <a:ext uri="{FF2B5EF4-FFF2-40B4-BE49-F238E27FC236}">
                      <a16:creationId xmlns:a16="http://schemas.microsoft.com/office/drawing/2014/main" id="{D94EEFFD-2DAA-419C-90FA-32C4CE95C2CB}"/>
                    </a:ext>
                  </a:extLst>
                </p:cNvPr>
                <p:cNvSpPr/>
                <p:nvPr/>
              </p:nvSpPr>
              <p:spPr>
                <a:xfrm>
                  <a:off x="4599308" y="3889373"/>
                  <a:ext cx="3460430" cy="1822768"/>
                </a:xfrm>
                <a:prstGeom prst="borderCallout1">
                  <a:avLst>
                    <a:gd name="adj1" fmla="val 70803"/>
                    <a:gd name="adj2" fmla="val 224"/>
                    <a:gd name="adj3" fmla="val 84379"/>
                    <a:gd name="adj4" fmla="val -52463"/>
                  </a:avLst>
                </a:prstGeom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546" t="-3806" r="-16215" b="-9722"/>
                  </a:stretch>
                </a:blipFill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200" kern="100">
                      <a:effectLst/>
                      <a:ea typeface="新細明體" panose="02020500000000000000" pitchFamily="18" charset="-120"/>
                      <a:cs typeface="Times New Roman" panose="02020603050405020304" pitchFamily="18" charset="0"/>
                    </a:rPr>
                    <a:t> </a:t>
                  </a:r>
                  <a:endParaRPr lang="zh-TW" sz="1200" kern="100">
                    <a:effectLst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AEC6FB1C-3CD3-4CFE-96C9-0CEBB77A6B90}"/>
                    </a:ext>
                  </a:extLst>
                </p:cNvPr>
                <p:cNvSpPr/>
                <p:nvPr/>
              </p:nvSpPr>
              <p:spPr bwMode="auto">
                <a:xfrm>
                  <a:off x="4907756" y="1752600"/>
                  <a:ext cx="3855244" cy="1044565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/>
                  <a:r>
                    <a:rPr lang="zh-TW" altLang="zh-TW" dirty="0"/>
                    <a:t>重要資訊、未來儲蓄金發給、</a:t>
                  </a:r>
                  <a:endParaRPr lang="en-US" altLang="zh-TW" dirty="0"/>
                </a:p>
                <a:p>
                  <a:pPr eaLnBrk="1" hangingPunct="1"/>
                  <a:r>
                    <a:rPr lang="zh-TW" altLang="zh-TW" dirty="0"/>
                    <a:t>就學及兵役配套等有關，請正確填寫</a:t>
                  </a:r>
                  <a:endParaRPr lang="en-US" altLang="zh-TW" dirty="0"/>
                </a:p>
                <a:p>
                  <a:pPr eaLnBrk="1" hangingPunct="1"/>
                  <a:r>
                    <a:rPr lang="en-US" altLang="zh-TW" dirty="0"/>
                    <a:t>(</a:t>
                  </a:r>
                  <a:r>
                    <a:rPr lang="zh-TW" altLang="en-US" dirty="0"/>
                    <a:t>請使用私人信箱，勿使用學校信箱</a:t>
                  </a:r>
                  <a:r>
                    <a:rPr lang="en-US" altLang="zh-TW" dirty="0"/>
                    <a:t>)</a:t>
                  </a:r>
                  <a:endParaRPr kumimoji="1" lang="zh-TW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6BF80762-A7A8-4DD5-AE2B-95C54E275581}"/>
                  </a:ext>
                </a:extLst>
              </p:cNvPr>
              <p:cNvSpPr txBox="1"/>
              <p:nvPr/>
            </p:nvSpPr>
            <p:spPr>
              <a:xfrm>
                <a:off x="1841499" y="1418333"/>
                <a:ext cx="2503908" cy="219928"/>
              </a:xfrm>
              <a:prstGeom prst="rect">
                <a:avLst/>
              </a:prstGeom>
              <a:solidFill>
                <a:srgbClr val="FFAC06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endParaRPr lang="en-US" altLang="zh-TW" sz="9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ts val="700"/>
                  </a:lnSpc>
                </a:pPr>
                <a:r>
                  <a:rPr lang="zh-TW" altLang="en-US" sz="9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教育部</a:t>
                </a:r>
                <a:r>
                  <a:rPr lang="en-US" altLang="zh-TW" sz="9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113</a:t>
                </a:r>
                <a:r>
                  <a:rPr lang="zh-TW" altLang="en-US" sz="9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年度青年教育與就業儲蓄帳戶方案</a:t>
                </a:r>
              </a:p>
            </p:txBody>
          </p:sp>
        </p:grp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10BFA866-B530-40BB-8E4B-92616F60F43E}"/>
                </a:ext>
              </a:extLst>
            </p:cNvPr>
            <p:cNvCxnSpPr>
              <a:cxnSpLocks/>
              <a:endCxn id="31" idx="1"/>
            </p:cNvCxnSpPr>
            <p:nvPr/>
          </p:nvCxnSpPr>
          <p:spPr bwMode="auto">
            <a:xfrm flipV="1">
              <a:off x="4038600" y="2274883"/>
              <a:ext cx="869156" cy="21361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797912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80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我的帳戶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0375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97" y="1570375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78" y="1570375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日期版面配置區 8">
            <a:extLst>
              <a:ext uri="{FF2B5EF4-FFF2-40B4-BE49-F238E27FC236}">
                <a16:creationId xmlns:a16="http://schemas.microsoft.com/office/drawing/2014/main" id="{132F626F-A2BD-41E1-A357-89A2D339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999517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81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我的帳戶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52" y="1524000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日期版面配置區 7">
            <a:extLst>
              <a:ext uri="{FF2B5EF4-FFF2-40B4-BE49-F238E27FC236}">
                <a16:creationId xmlns:a16="http://schemas.microsoft.com/office/drawing/2014/main" id="{4A408826-1D68-41E9-97F2-1A21E972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998336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81000" y="3445164"/>
            <a:ext cx="8534400" cy="1362075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「青年就業領航計畫」青年操作介面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914400" y="1928813"/>
            <a:ext cx="7772400" cy="1500187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82</a:t>
            </a:fld>
            <a:endParaRPr lang="en-US" altLang="zh-TW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430571F-6FCC-406F-A5F2-65853BB1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435177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83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學生登入後介面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B68A19D-FAF0-4141-A9FD-597BBAE89C4D}"/>
              </a:ext>
            </a:extLst>
          </p:cNvPr>
          <p:cNvGrpSpPr/>
          <p:nvPr/>
        </p:nvGrpSpPr>
        <p:grpSpPr>
          <a:xfrm>
            <a:off x="1416844" y="1428404"/>
            <a:ext cx="6629400" cy="4943567"/>
            <a:chOff x="1416844" y="1428404"/>
            <a:chExt cx="6629400" cy="4943567"/>
          </a:xfrm>
        </p:grpSpPr>
        <p:graphicFrame>
          <p:nvGraphicFramePr>
            <p:cNvPr id="9" name="物件 8"/>
            <p:cNvGraphicFramePr>
              <a:graphicFrameLocks noChangeAspect="1"/>
            </p:cNvGraphicFramePr>
            <p:nvPr/>
          </p:nvGraphicFramePr>
          <p:xfrm>
            <a:off x="1416844" y="1428404"/>
            <a:ext cx="6629400" cy="4943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8" r:id="rId4" imgW="13980600" imgH="10425240" progId="">
                    <p:embed/>
                  </p:oleObj>
                </mc:Choice>
                <mc:Fallback>
                  <p:oleObj r:id="rId4" imgW="13980600" imgH="10425240" progId="">
                    <p:embed/>
                    <p:pic>
                      <p:nvPicPr>
                        <p:cNvPr id="9" name="物件 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16844" y="1428404"/>
                          <a:ext cx="6629400" cy="49435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橢圓 9"/>
            <p:cNvSpPr>
              <a:spLocks noChangeArrowheads="1"/>
            </p:cNvSpPr>
            <p:nvPr/>
          </p:nvSpPr>
          <p:spPr bwMode="auto">
            <a:xfrm>
              <a:off x="4572000" y="1600200"/>
              <a:ext cx="609600" cy="585787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4C83C77-6083-4832-95AC-9542432F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435164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84</a:t>
            </a:fld>
            <a:endParaRPr lang="en-US" altLang="zh-TW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106369D-E568-4E5E-918D-3EAD0967E4FA}"/>
              </a:ext>
            </a:extLst>
          </p:cNvPr>
          <p:cNvGrpSpPr/>
          <p:nvPr/>
        </p:nvGrpSpPr>
        <p:grpSpPr>
          <a:xfrm>
            <a:off x="0" y="1870807"/>
            <a:ext cx="9140656" cy="4060063"/>
            <a:chOff x="-646855" y="2289412"/>
            <a:chExt cx="8748687" cy="3885960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01C68F62-382B-4BC6-A85B-A438E641FD62}"/>
                </a:ext>
              </a:extLst>
            </p:cNvPr>
            <p:cNvGrpSpPr/>
            <p:nvPr/>
          </p:nvGrpSpPr>
          <p:grpSpPr>
            <a:xfrm>
              <a:off x="-646855" y="2289412"/>
              <a:ext cx="8748687" cy="3885960"/>
              <a:chOff x="984277" y="1752837"/>
              <a:chExt cx="8748687" cy="3885960"/>
            </a:xfrm>
          </p:grpSpPr>
          <p:grpSp>
            <p:nvGrpSpPr>
              <p:cNvPr id="7" name="群組 6">
                <a:extLst>
                  <a:ext uri="{FF2B5EF4-FFF2-40B4-BE49-F238E27FC236}">
                    <a16:creationId xmlns:a16="http://schemas.microsoft.com/office/drawing/2014/main" id="{1E49EE52-977B-4340-B1C3-CE5AEB2FF651}"/>
                  </a:ext>
                </a:extLst>
              </p:cNvPr>
              <p:cNvGrpSpPr/>
              <p:nvPr/>
            </p:nvGrpSpPr>
            <p:grpSpPr>
              <a:xfrm>
                <a:off x="984277" y="1752837"/>
                <a:ext cx="8748687" cy="3885960"/>
                <a:chOff x="2203477" y="457437"/>
                <a:chExt cx="8748687" cy="3885960"/>
              </a:xfrm>
            </p:grpSpPr>
            <p:grpSp>
              <p:nvGrpSpPr>
                <p:cNvPr id="6" name="群組 5">
                  <a:extLst>
                    <a:ext uri="{FF2B5EF4-FFF2-40B4-BE49-F238E27FC236}">
                      <a16:creationId xmlns:a16="http://schemas.microsoft.com/office/drawing/2014/main" id="{EC55378F-8D6A-4863-90D7-420DFA015116}"/>
                    </a:ext>
                  </a:extLst>
                </p:cNvPr>
                <p:cNvGrpSpPr/>
                <p:nvPr/>
              </p:nvGrpSpPr>
              <p:grpSpPr>
                <a:xfrm>
                  <a:off x="2203477" y="457437"/>
                  <a:ext cx="8748687" cy="3885960"/>
                  <a:chOff x="513777" y="2087799"/>
                  <a:chExt cx="8748687" cy="3885960"/>
                </a:xfrm>
              </p:grpSpPr>
              <p:grpSp>
                <p:nvGrpSpPr>
                  <p:cNvPr id="15" name="群組 14">
                    <a:extLst>
                      <a:ext uri="{FF2B5EF4-FFF2-40B4-BE49-F238E27FC236}">
                        <a16:creationId xmlns:a16="http://schemas.microsoft.com/office/drawing/2014/main" id="{D950E1EA-679F-49F0-82E9-3758FE8D270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818822" y="2087799"/>
                    <a:ext cx="7443642" cy="3885960"/>
                    <a:chOff x="-43360" y="290112"/>
                    <a:chExt cx="4718829" cy="2464517"/>
                  </a:xfrm>
                </p:grpSpPr>
                <p:pic>
                  <p:nvPicPr>
                    <p:cNvPr id="16" name="圖片 15">
                      <a:extLst>
                        <a:ext uri="{FF2B5EF4-FFF2-40B4-BE49-F238E27FC236}">
                          <a16:creationId xmlns:a16="http://schemas.microsoft.com/office/drawing/2014/main" id="{84087C96-22E5-4A86-8640-F15F310D44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43360" y="290112"/>
                      <a:ext cx="4718829" cy="246451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</p:pic>
                <p:sp>
                  <p:nvSpPr>
                    <p:cNvPr id="17" name="橢圓 16">
                      <a:extLst>
                        <a:ext uri="{FF2B5EF4-FFF2-40B4-BE49-F238E27FC236}">
                          <a16:creationId xmlns:a16="http://schemas.microsoft.com/office/drawing/2014/main" id="{264A3FCA-4A99-4EFB-8AF9-4306FC96AA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951" y="1026251"/>
                      <a:ext cx="1117233" cy="300715"/>
                    </a:xfrm>
                    <a:prstGeom prst="ellipse">
                      <a:avLst/>
                    </a:prstGeom>
                    <a:noFill/>
                    <a:ln w="28575" cap="sq">
                      <a:solidFill>
                        <a:srgbClr val="FF0000"/>
                      </a:solidFill>
                      <a:miter lim="800000"/>
                    </a:ln>
                    <a:effectLst>
                      <a:outerShdw dir="48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</p:grpSp>
              <p:sp>
                <p:nvSpPr>
                  <p:cNvPr id="43019" name="圓角矩形圖說文字 9"/>
                  <p:cNvSpPr>
                    <a:spLocks noChangeArrowheads="1"/>
                  </p:cNvSpPr>
                  <p:nvPr/>
                </p:nvSpPr>
                <p:spPr bwMode="auto">
                  <a:xfrm>
                    <a:off x="513777" y="4632455"/>
                    <a:ext cx="1523843" cy="372641"/>
                  </a:xfrm>
                  <a:prstGeom prst="wedgeRoundRectCallout">
                    <a:avLst>
                      <a:gd name="adj1" fmla="val 50129"/>
                      <a:gd name="adj2" fmla="val -142324"/>
                      <a:gd name="adj3" fmla="val 16667"/>
                    </a:avLst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9pPr>
                  </a:lstStyle>
                  <a:p>
                    <a:pPr eaLnBrk="1" hangingPunct="1">
                      <a:lnSpc>
                        <a:spcPts val="2100"/>
                      </a:lnSpc>
                      <a:spcBef>
                        <a:spcPct val="0"/>
                      </a:spcBef>
                      <a:buNone/>
                    </a:pPr>
                    <a:r>
                      <a: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2.</a:t>
                    </a:r>
                    <a:r>
                      <a: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雙週誌補填</a:t>
                    </a:r>
                  </a:p>
                </p:txBody>
              </p:sp>
            </p:grpSp>
            <p:sp>
              <p:nvSpPr>
                <p:cNvPr id="43017" name="圓角矩形圖說文字 9"/>
                <p:cNvSpPr>
                  <a:spLocks noChangeArrowheads="1"/>
                </p:cNvSpPr>
                <p:nvPr/>
              </p:nvSpPr>
              <p:spPr bwMode="auto">
                <a:xfrm>
                  <a:off x="2570346" y="1419459"/>
                  <a:ext cx="2100455" cy="397389"/>
                </a:xfrm>
                <a:prstGeom prst="wedgeRoundRectCallout">
                  <a:avLst>
                    <a:gd name="adj1" fmla="val 16489"/>
                    <a:gd name="adj2" fmla="val 153437"/>
                    <a:gd name="adj3" fmla="val 16667"/>
                  </a:avLst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lnSpc>
                      <a:spcPts val="21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1.</a:t>
                  </a:r>
                  <a:r>
                    <a:rPr lang="zh-TW" altLang="en-US" sz="1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點選雙週誌填報</a:t>
                  </a:r>
                </a:p>
              </p:txBody>
            </p:sp>
          </p:grpSp>
          <p:sp>
            <p:nvSpPr>
              <p:cNvPr id="18" name="圓角矩形圖說文字 9"/>
              <p:cNvSpPr>
                <a:spLocks noChangeArrowheads="1"/>
              </p:cNvSpPr>
              <p:nvPr/>
            </p:nvSpPr>
            <p:spPr bwMode="auto">
              <a:xfrm>
                <a:off x="2945714" y="4562799"/>
                <a:ext cx="1312782" cy="360080"/>
              </a:xfrm>
              <a:prstGeom prst="wedgeRoundRectCallout">
                <a:avLst>
                  <a:gd name="adj1" fmla="val -45905"/>
                  <a:gd name="adj2" fmla="val -146365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lnSpc>
                    <a:spcPts val="2100"/>
                  </a:lnSpc>
                  <a:spcBef>
                    <a:spcPct val="0"/>
                  </a:spcBef>
                  <a:buNone/>
                </a:pPr>
                <a:r>
                  <a:rPr lang="en-US" altLang="zh-TW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3.</a:t>
                </a:r>
                <a:r>
                  <a:rPr lang="zh-TW" altLang="en-US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輔導需求</a:t>
                </a:r>
              </a:p>
            </p:txBody>
          </p:sp>
        </p:grpSp>
        <p:sp>
          <p:nvSpPr>
            <p:cNvPr id="43023" name="圓角矩形圖說文字 9"/>
            <p:cNvSpPr>
              <a:spLocks noChangeArrowheads="1"/>
            </p:cNvSpPr>
            <p:nvPr/>
          </p:nvSpPr>
          <p:spPr bwMode="auto">
            <a:xfrm>
              <a:off x="3637452" y="3302496"/>
              <a:ext cx="1980000" cy="384712"/>
            </a:xfrm>
            <a:prstGeom prst="wedgeRoundRectCallout">
              <a:avLst>
                <a:gd name="adj1" fmla="val -59665"/>
                <a:gd name="adj2" fmla="val 5825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青年就業領航計畫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D957895-9DDA-434A-B357-91E0F52CB0BE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20" name="Rectangle 22">
              <a:extLst>
                <a:ext uri="{FF2B5EF4-FFF2-40B4-BE49-F238E27FC236}">
                  <a16:creationId xmlns:a16="http://schemas.microsoft.com/office/drawing/2014/main" id="{994E56FF-A127-48B6-B23C-42520ABD2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B703ADCC-C227-45FE-A115-AF7AD20A9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(1/6)</a:t>
              </a: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C95F4FC9-20EE-46DB-B9BE-2A7AF9D86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1FFF7D9-1A4A-4920-9D4D-819EF12A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438690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903C210C-6323-41CA-93AB-C130E3E21D07}"/>
              </a:ext>
            </a:extLst>
          </p:cNvPr>
          <p:cNvGrpSpPr/>
          <p:nvPr/>
        </p:nvGrpSpPr>
        <p:grpSpPr>
          <a:xfrm>
            <a:off x="301551" y="1454411"/>
            <a:ext cx="8641582" cy="4946389"/>
            <a:chOff x="301551" y="1454411"/>
            <a:chExt cx="8641582" cy="4946389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7CAB1A8A-45D1-47D4-9238-1E04882DE3EA}"/>
                </a:ext>
              </a:extLst>
            </p:cNvPr>
            <p:cNvGrpSpPr/>
            <p:nvPr/>
          </p:nvGrpSpPr>
          <p:grpSpPr>
            <a:xfrm>
              <a:off x="457200" y="1454411"/>
              <a:ext cx="8485933" cy="4946389"/>
              <a:chOff x="457200" y="1454411"/>
              <a:chExt cx="8485933" cy="4946389"/>
            </a:xfrm>
          </p:grpSpPr>
          <p:grpSp>
            <p:nvGrpSpPr>
              <p:cNvPr id="8" name="群組 7">
                <a:extLst>
                  <a:ext uri="{FF2B5EF4-FFF2-40B4-BE49-F238E27FC236}">
                    <a16:creationId xmlns:a16="http://schemas.microsoft.com/office/drawing/2014/main" id="{F13845F5-32D2-4B40-A37D-F7D3B35F741F}"/>
                  </a:ext>
                </a:extLst>
              </p:cNvPr>
              <p:cNvGrpSpPr/>
              <p:nvPr/>
            </p:nvGrpSpPr>
            <p:grpSpPr>
              <a:xfrm>
                <a:off x="685800" y="1454411"/>
                <a:ext cx="8257333" cy="4946389"/>
                <a:chOff x="685800" y="1454411"/>
                <a:chExt cx="8257333" cy="4946389"/>
              </a:xfrm>
            </p:grpSpPr>
            <p:pic>
              <p:nvPicPr>
                <p:cNvPr id="6" name="圖片 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85800" y="1454411"/>
                  <a:ext cx="8257333" cy="4946389"/>
                </a:xfrm>
                <a:prstGeom prst="rect">
                  <a:avLst/>
                </a:prstGeom>
              </p:spPr>
            </p:pic>
            <p:cxnSp>
              <p:nvCxnSpPr>
                <p:cNvPr id="7" name="直線接點 6">
                  <a:extLst>
                    <a:ext uri="{FF2B5EF4-FFF2-40B4-BE49-F238E27FC236}">
                      <a16:creationId xmlns:a16="http://schemas.microsoft.com/office/drawing/2014/main" id="{269A9746-D402-4EA2-A719-D9C39266DFE6}"/>
                    </a:ext>
                  </a:extLst>
                </p:cNvPr>
                <p:cNvCxnSpPr/>
                <p:nvPr/>
              </p:nvCxnSpPr>
              <p:spPr bwMode="auto">
                <a:xfrm>
                  <a:off x="3842466" y="1600200"/>
                  <a:ext cx="972000" cy="0"/>
                </a:xfrm>
                <a:prstGeom prst="line">
                  <a:avLst/>
                </a:prstGeom>
                <a:solidFill>
                  <a:schemeClr val="accent1"/>
                </a:solidFill>
                <a:ln w="263525" cap="flat" cmpd="sng" algn="ctr">
                  <a:solidFill>
                    <a:srgbClr val="B07BD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pic>
            <p:nvPicPr>
              <p:cNvPr id="3" name="圖片 2">
                <a:extLst>
                  <a:ext uri="{FF2B5EF4-FFF2-40B4-BE49-F238E27FC236}">
                    <a16:creationId xmlns:a16="http://schemas.microsoft.com/office/drawing/2014/main" id="{D5625B29-5C85-4BA6-85FE-BCD0BC21AE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" b="-1607"/>
              <a:stretch/>
            </p:blipFill>
            <p:spPr>
              <a:xfrm>
                <a:off x="2185358" y="2414782"/>
                <a:ext cx="6700814" cy="3909818"/>
              </a:xfrm>
              <a:prstGeom prst="rect">
                <a:avLst/>
              </a:prstGeom>
            </p:spPr>
          </p:pic>
          <p:sp>
            <p:nvSpPr>
              <p:cNvPr id="43018" name="橢圓 10"/>
              <p:cNvSpPr>
                <a:spLocks noChangeArrowheads="1"/>
              </p:cNvSpPr>
              <p:nvPr/>
            </p:nvSpPr>
            <p:spPr bwMode="auto">
              <a:xfrm flipV="1">
                <a:off x="457200" y="1915942"/>
                <a:ext cx="1608849" cy="427039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ea typeface="華康中黑體(P)" pitchFamily="34" charset="-120"/>
                </a:endParaRPr>
              </a:p>
            </p:txBody>
          </p:sp>
          <p:sp>
            <p:nvSpPr>
              <p:cNvPr id="43022" name="橢圓 10"/>
              <p:cNvSpPr>
                <a:spLocks noChangeArrowheads="1"/>
              </p:cNvSpPr>
              <p:nvPr/>
            </p:nvSpPr>
            <p:spPr bwMode="auto">
              <a:xfrm>
                <a:off x="4220341" y="2255166"/>
                <a:ext cx="2209800" cy="681038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ea typeface="華康中黑體(P)" pitchFamily="34" charset="-120"/>
                </a:endParaRPr>
              </a:p>
            </p:txBody>
          </p:sp>
        </p:grpSp>
        <p:sp>
          <p:nvSpPr>
            <p:cNvPr id="43023" name="圓角矩形圖說文字 9"/>
            <p:cNvSpPr>
              <a:spLocks noChangeArrowheads="1"/>
            </p:cNvSpPr>
            <p:nvPr/>
          </p:nvSpPr>
          <p:spPr bwMode="auto">
            <a:xfrm>
              <a:off x="6422258" y="2163871"/>
              <a:ext cx="2162175" cy="427038"/>
            </a:xfrm>
            <a:prstGeom prst="wedgeRoundRectCallout">
              <a:avLst>
                <a:gd name="adj1" fmla="val -61861"/>
                <a:gd name="adj2" fmla="val 4399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ts val="25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欄位查看權限提醒</a:t>
              </a:r>
            </a:p>
          </p:txBody>
        </p:sp>
        <p:sp>
          <p:nvSpPr>
            <p:cNvPr id="18" name="圓角矩形圖說文字 9"/>
            <p:cNvSpPr>
              <a:spLocks noChangeArrowheads="1"/>
            </p:cNvSpPr>
            <p:nvPr/>
          </p:nvSpPr>
          <p:spPr bwMode="auto">
            <a:xfrm>
              <a:off x="6705600" y="4953000"/>
              <a:ext cx="2104771" cy="381000"/>
            </a:xfrm>
            <a:prstGeom prst="wedgeRoundRectCallout">
              <a:avLst>
                <a:gd name="adj1" fmla="val -30170"/>
                <a:gd name="adj2" fmla="val -92625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填寫體驗學習內容</a:t>
              </a:r>
            </a:p>
          </p:txBody>
        </p:sp>
        <p:sp>
          <p:nvSpPr>
            <p:cNvPr id="43017" name="圓角矩形圖說文字 9"/>
            <p:cNvSpPr>
              <a:spLocks noChangeArrowheads="1"/>
            </p:cNvSpPr>
            <p:nvPr/>
          </p:nvSpPr>
          <p:spPr bwMode="auto">
            <a:xfrm>
              <a:off x="301551" y="2526323"/>
              <a:ext cx="1841500" cy="427039"/>
            </a:xfrm>
            <a:prstGeom prst="wedgeRoundRectCallout">
              <a:avLst>
                <a:gd name="adj1" fmla="val 13307"/>
                <a:gd name="adj2" fmla="val -101119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點選雙週誌填報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85</a:t>
            </a:fld>
            <a:endParaRPr lang="en-US" altLang="zh-TW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C4B164E-2E45-46DF-9CBD-E4158877D7E3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17" name="Rectangle 22">
              <a:extLst>
                <a:ext uri="{FF2B5EF4-FFF2-40B4-BE49-F238E27FC236}">
                  <a16:creationId xmlns:a16="http://schemas.microsoft.com/office/drawing/2014/main" id="{7E762D03-4301-42C4-85A1-A1FD5E3AF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AC712E81-5EF8-4AEB-B7D4-98A4701CC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(2/6)</a:t>
              </a:r>
            </a:p>
          </p:txBody>
        </p:sp>
        <p:sp>
          <p:nvSpPr>
            <p:cNvPr id="20" name="Rectangle 22">
              <a:extLst>
                <a:ext uri="{FF2B5EF4-FFF2-40B4-BE49-F238E27FC236}">
                  <a16:creationId xmlns:a16="http://schemas.microsoft.com/office/drawing/2014/main" id="{EE074DAB-8742-4EAA-9049-15636072B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AC0D7CC-1852-4951-B85A-379A9C00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576243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B8BB773-68D6-4469-ACEE-1BB36AC7DC38}"/>
              </a:ext>
            </a:extLst>
          </p:cNvPr>
          <p:cNvGrpSpPr/>
          <p:nvPr/>
        </p:nvGrpSpPr>
        <p:grpSpPr>
          <a:xfrm>
            <a:off x="838200" y="1585106"/>
            <a:ext cx="7906394" cy="4616598"/>
            <a:chOff x="838200" y="1585106"/>
            <a:chExt cx="7906394" cy="461659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585106"/>
              <a:ext cx="7734300" cy="4616598"/>
            </a:xfrm>
            <a:prstGeom prst="rect">
              <a:avLst/>
            </a:prstGeom>
          </p:spPr>
        </p:pic>
        <p:sp>
          <p:nvSpPr>
            <p:cNvPr id="18" name="圓角矩形圖說文字 9"/>
            <p:cNvSpPr>
              <a:spLocks noChangeArrowheads="1"/>
            </p:cNvSpPr>
            <p:nvPr/>
          </p:nvSpPr>
          <p:spPr bwMode="auto">
            <a:xfrm>
              <a:off x="7480240" y="4722786"/>
              <a:ext cx="1264354" cy="458814"/>
            </a:xfrm>
            <a:prstGeom prst="wedgeRoundRectCallout">
              <a:avLst>
                <a:gd name="adj1" fmla="val -33531"/>
                <a:gd name="adj2" fmla="val -94902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ts val="25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建議事項</a:t>
              </a: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86</a:t>
            </a:fld>
            <a:endParaRPr lang="en-US" altLang="zh-TW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C1AE89-F842-4722-95F1-D602A4A4552B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7DCF23F0-84E9-4FB5-BD28-08313995F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48282E3E-F8FF-4005-B3C7-0E8679AEB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(3/6)</a:t>
              </a:r>
            </a:p>
          </p:txBody>
        </p:sp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B48F38C7-BC66-42E5-8FA9-F3FAECBCB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BBA06A2-E29F-4895-9BE3-5CFCF846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665671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87</a:t>
            </a:fld>
            <a:endParaRPr lang="en-US" altLang="zh-TW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7C6DB82-59F5-4491-898E-35A76D788916}"/>
              </a:ext>
            </a:extLst>
          </p:cNvPr>
          <p:cNvGrpSpPr/>
          <p:nvPr/>
        </p:nvGrpSpPr>
        <p:grpSpPr>
          <a:xfrm>
            <a:off x="76200" y="1595437"/>
            <a:ext cx="8318182" cy="4576763"/>
            <a:chOff x="76200" y="1595437"/>
            <a:chExt cx="8318182" cy="457676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8705" y="1595437"/>
              <a:ext cx="7325677" cy="4576763"/>
            </a:xfrm>
            <a:prstGeom prst="rect">
              <a:avLst/>
            </a:prstGeom>
          </p:spPr>
        </p:pic>
        <p:sp>
          <p:nvSpPr>
            <p:cNvPr id="43017" name="圓角矩形圖說文字 9"/>
            <p:cNvSpPr>
              <a:spLocks noChangeArrowheads="1"/>
            </p:cNvSpPr>
            <p:nvPr/>
          </p:nvSpPr>
          <p:spPr bwMode="auto">
            <a:xfrm>
              <a:off x="76200" y="4683523"/>
              <a:ext cx="1295400" cy="421877"/>
            </a:xfrm>
            <a:prstGeom prst="wedgeRoundRectCallout">
              <a:avLst>
                <a:gd name="adj1" fmla="val 118185"/>
                <a:gd name="adj2" fmla="val -78182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ts val="25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體驗情形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603F23CA-8833-4CA7-B7E4-E8BF70A36D34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C75601FC-2FF3-443C-A1E6-57BBC5592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 dirty="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6F8492B7-32BB-49E0-AAB2-058D2AC3B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(4/6)</a:t>
              </a:r>
            </a:p>
          </p:txBody>
        </p:sp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F48565D0-41C0-4993-9E24-454542E5B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2AAEB2-8A4A-48E3-A5F3-3938E3781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52074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BE35CD1E-6991-4232-9788-BDDCC367FB1B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11" name="Rectangle 22">
              <a:extLst>
                <a:ext uri="{FF2B5EF4-FFF2-40B4-BE49-F238E27FC236}">
                  <a16:creationId xmlns:a16="http://schemas.microsoft.com/office/drawing/2014/main" id="{A424F3CF-32E1-4BA4-993F-0D106DE68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 dirty="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65BEBED-2B1A-44CE-819E-EA8EFD38B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(5/6)</a:t>
              </a:r>
            </a:p>
          </p:txBody>
        </p:sp>
        <p:sp>
          <p:nvSpPr>
            <p:cNvPr id="13" name="Rectangle 22">
              <a:extLst>
                <a:ext uri="{FF2B5EF4-FFF2-40B4-BE49-F238E27FC236}">
                  <a16:creationId xmlns:a16="http://schemas.microsoft.com/office/drawing/2014/main" id="{D881E2F7-A4CF-4A22-B368-0B7957E12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91FB9186-055D-441E-94C4-6019239ACE66}"/>
              </a:ext>
            </a:extLst>
          </p:cNvPr>
          <p:cNvGrpSpPr/>
          <p:nvPr/>
        </p:nvGrpSpPr>
        <p:grpSpPr>
          <a:xfrm>
            <a:off x="510391" y="1795101"/>
            <a:ext cx="8393609" cy="4427840"/>
            <a:chOff x="510391" y="1795101"/>
            <a:chExt cx="8393609" cy="442784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1795101"/>
              <a:ext cx="7947809" cy="4167188"/>
            </a:xfrm>
            <a:prstGeom prst="rect">
              <a:avLst/>
            </a:prstGeom>
          </p:spPr>
        </p:pic>
        <p:sp>
          <p:nvSpPr>
            <p:cNvPr id="43017" name="圓角矩形圖說文字 9"/>
            <p:cNvSpPr>
              <a:spLocks noChangeArrowheads="1"/>
            </p:cNvSpPr>
            <p:nvPr/>
          </p:nvSpPr>
          <p:spPr bwMode="auto">
            <a:xfrm>
              <a:off x="510391" y="5765741"/>
              <a:ext cx="1752600" cy="457200"/>
            </a:xfrm>
            <a:prstGeom prst="wedgeRoundRectCallout">
              <a:avLst>
                <a:gd name="adj1" fmla="val 104170"/>
                <a:gd name="adj2" fmla="val -100977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ts val="25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亮點青年推薦</a:t>
              </a:r>
            </a:p>
          </p:txBody>
        </p:sp>
        <p:sp>
          <p:nvSpPr>
            <p:cNvPr id="18" name="圓角矩形圖說文字 9"/>
            <p:cNvSpPr>
              <a:spLocks noChangeArrowheads="1"/>
            </p:cNvSpPr>
            <p:nvPr/>
          </p:nvSpPr>
          <p:spPr bwMode="auto">
            <a:xfrm>
              <a:off x="6096000" y="3276600"/>
              <a:ext cx="2808000" cy="720000"/>
            </a:xfrm>
            <a:prstGeom prst="wedgeRoundRectCallout">
              <a:avLst>
                <a:gd name="adj1" fmla="val -63445"/>
                <a:gd name="adj2" fmla="val -32275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需教育部／勞動部提供之輔導諮詢項目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88</a:t>
            </a:fld>
            <a:endParaRPr lang="en-US" altLang="zh-TW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6B10E8-F21D-4A7F-9E01-DCA107042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732742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2D9DC7CA-A37D-4AD5-8CF7-64BCA487D811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43013" name="Rectangle 22"/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 dirty="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5" name="Rectangle 23"/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(6/6)</a:t>
              </a:r>
            </a:p>
          </p:txBody>
        </p:sp>
        <p:sp>
          <p:nvSpPr>
            <p:cNvPr id="43015" name="Rectangle 22"/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D383BEA2-A825-4289-A0DB-AC9E13980AA6}"/>
              </a:ext>
            </a:extLst>
          </p:cNvPr>
          <p:cNvGrpSpPr/>
          <p:nvPr/>
        </p:nvGrpSpPr>
        <p:grpSpPr>
          <a:xfrm>
            <a:off x="409577" y="1524000"/>
            <a:ext cx="8260975" cy="4887592"/>
            <a:chOff x="409577" y="1524000"/>
            <a:chExt cx="8260975" cy="488759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58A414C-12F0-4CDC-82E9-621D6BB84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1524000"/>
              <a:ext cx="7984752" cy="4887592"/>
            </a:xfrm>
            <a:prstGeom prst="rect">
              <a:avLst/>
            </a:prstGeom>
          </p:spPr>
        </p:pic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91379BD9-0125-4B90-8839-01407A0E1240}"/>
                </a:ext>
              </a:extLst>
            </p:cNvPr>
            <p:cNvGrpSpPr/>
            <p:nvPr/>
          </p:nvGrpSpPr>
          <p:grpSpPr>
            <a:xfrm>
              <a:off x="409577" y="1905000"/>
              <a:ext cx="7820023" cy="3352800"/>
              <a:chOff x="228601" y="1905000"/>
              <a:chExt cx="7820023" cy="3352800"/>
            </a:xfrm>
          </p:grpSpPr>
          <p:sp>
            <p:nvSpPr>
              <p:cNvPr id="43017" name="圓角矩形圖說文字 9"/>
              <p:cNvSpPr>
                <a:spLocks noChangeArrowheads="1"/>
              </p:cNvSpPr>
              <p:nvPr/>
            </p:nvSpPr>
            <p:spPr bwMode="auto">
              <a:xfrm>
                <a:off x="228601" y="3265516"/>
                <a:ext cx="2016000" cy="432000"/>
              </a:xfrm>
              <a:prstGeom prst="wedgeRoundRectCallout">
                <a:avLst>
                  <a:gd name="adj1" fmla="val 11003"/>
                  <a:gd name="adj2" fmla="val -218071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點選雙週誌補填</a:t>
                </a:r>
              </a:p>
            </p:txBody>
          </p:sp>
          <p:sp>
            <p:nvSpPr>
              <p:cNvPr id="18" name="圓角矩形圖說文字 9"/>
              <p:cNvSpPr>
                <a:spLocks noChangeArrowheads="1"/>
              </p:cNvSpPr>
              <p:nvPr/>
            </p:nvSpPr>
            <p:spPr bwMode="auto">
              <a:xfrm>
                <a:off x="5787776" y="4800600"/>
                <a:ext cx="2260848" cy="457200"/>
              </a:xfrm>
              <a:prstGeom prst="wedgeRoundRectCallout">
                <a:avLst>
                  <a:gd name="adj1" fmla="val -58533"/>
                  <a:gd name="adj2" fmla="val -50791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填寫體驗學習內容</a:t>
                </a:r>
              </a:p>
            </p:txBody>
          </p:sp>
          <p:sp>
            <p:nvSpPr>
              <p:cNvPr id="12" name="橢圓 10"/>
              <p:cNvSpPr>
                <a:spLocks noChangeArrowheads="1"/>
              </p:cNvSpPr>
              <p:nvPr/>
            </p:nvSpPr>
            <p:spPr bwMode="auto">
              <a:xfrm>
                <a:off x="2895600" y="1905000"/>
                <a:ext cx="2286000" cy="523306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ea typeface="華康中黑體(P)" pitchFamily="34" charset="-120"/>
                </a:endParaRPr>
              </a:p>
            </p:txBody>
          </p:sp>
          <p:sp>
            <p:nvSpPr>
              <p:cNvPr id="13" name="圓角矩形圖說文字 9"/>
              <p:cNvSpPr>
                <a:spLocks noChangeArrowheads="1"/>
              </p:cNvSpPr>
              <p:nvPr/>
            </p:nvSpPr>
            <p:spPr bwMode="auto">
              <a:xfrm>
                <a:off x="5787776" y="2032611"/>
                <a:ext cx="2016000" cy="394066"/>
              </a:xfrm>
              <a:prstGeom prst="wedgeRoundRectCallout">
                <a:avLst>
                  <a:gd name="adj1" fmla="val -97738"/>
                  <a:gd name="adj2" fmla="val -16023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選擇補填的週次</a:t>
                </a:r>
              </a:p>
            </p:txBody>
          </p:sp>
        </p:grp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89</a:t>
            </a:fld>
            <a:endParaRPr lang="en-US" altLang="zh-TW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D72163D-599F-4034-8BA8-CBAC69CB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0118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9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5240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209800" y="682625"/>
            <a:ext cx="5065713" cy="612773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行動電話驗證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275513" y="682623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CFBA7A8-8D4E-4343-B21B-972FD85531BA}"/>
              </a:ext>
            </a:extLst>
          </p:cNvPr>
          <p:cNvGrpSpPr/>
          <p:nvPr/>
        </p:nvGrpSpPr>
        <p:grpSpPr>
          <a:xfrm>
            <a:off x="2667000" y="1494419"/>
            <a:ext cx="4572654" cy="4789909"/>
            <a:chOff x="2667000" y="1494419"/>
            <a:chExt cx="4572654" cy="4789909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C9F7122B-AFDE-4A01-8133-C59E47021AB7}"/>
                </a:ext>
              </a:extLst>
            </p:cNvPr>
            <p:cNvGrpSpPr/>
            <p:nvPr/>
          </p:nvGrpSpPr>
          <p:grpSpPr>
            <a:xfrm>
              <a:off x="2667000" y="1494419"/>
              <a:ext cx="2328989" cy="4789909"/>
              <a:chOff x="1524000" y="1806042"/>
              <a:chExt cx="2160000" cy="4442358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71" b="1"/>
              <a:stretch/>
            </p:blipFill>
            <p:spPr>
              <a:xfrm>
                <a:off x="1524000" y="1806042"/>
                <a:ext cx="2160000" cy="4442358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F75BB04B-9823-4FC6-87C2-A67F2100CA6C}"/>
                  </a:ext>
                </a:extLst>
              </p:cNvPr>
              <p:cNvSpPr txBox="1"/>
              <p:nvPr/>
            </p:nvSpPr>
            <p:spPr>
              <a:xfrm>
                <a:off x="1594671" y="1849941"/>
                <a:ext cx="2049459" cy="124878"/>
              </a:xfrm>
              <a:prstGeom prst="rect">
                <a:avLst/>
              </a:prstGeom>
              <a:solidFill>
                <a:srgbClr val="FFAC06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zh-TW" altLang="en-US" sz="850" b="0" dirty="0">
                    <a:solidFill>
                      <a:srgbClr val="FFF7E9"/>
                    </a:solidFill>
                  </a:rPr>
                  <a:t>教育部</a:t>
                </a:r>
                <a:r>
                  <a:rPr lang="en-US" altLang="zh-TW" sz="850" b="0" dirty="0">
                    <a:solidFill>
                      <a:srgbClr val="FFF7E9"/>
                    </a:solidFill>
                  </a:rPr>
                  <a:t>113</a:t>
                </a:r>
                <a:r>
                  <a:rPr lang="zh-TW" altLang="en-US" sz="850" b="0" dirty="0">
                    <a:solidFill>
                      <a:srgbClr val="FFF7E9"/>
                    </a:solidFill>
                  </a:rPr>
                  <a:t>年度青年教育與就業儲蓄帳戶方案</a:t>
                </a:r>
                <a:endParaRPr lang="en-US" altLang="zh-TW" sz="850" b="0" dirty="0">
                  <a:solidFill>
                    <a:srgbClr val="FFF7E9"/>
                  </a:solidFill>
                </a:endParaRPr>
              </a:p>
            </p:txBody>
          </p:sp>
        </p:grpSp>
        <p:sp>
          <p:nvSpPr>
            <p:cNvPr id="19" name="直線圖說文字 1 193">
              <a:extLst>
                <a:ext uri="{FF2B5EF4-FFF2-40B4-BE49-F238E27FC236}">
                  <a16:creationId xmlns:a16="http://schemas.microsoft.com/office/drawing/2014/main" id="{3BB78724-85F8-4211-AAC2-5C76BACCD8B4}"/>
                </a:ext>
              </a:extLst>
            </p:cNvPr>
            <p:cNvSpPr/>
            <p:nvPr/>
          </p:nvSpPr>
          <p:spPr>
            <a:xfrm>
              <a:off x="4828608" y="3185642"/>
              <a:ext cx="2411046" cy="808257"/>
            </a:xfrm>
            <a:prstGeom prst="borderCallout1">
              <a:avLst>
                <a:gd name="adj1" fmla="val 51203"/>
                <a:gd name="adj2" fmla="val -29"/>
                <a:gd name="adj3" fmla="val 83209"/>
                <a:gd name="adj4" fmla="val -54704"/>
              </a:avLst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>
                  <a:effectLst/>
                  <a:ea typeface="新細明體" panose="02020500000000000000" pitchFamily="18" charset="-120"/>
                  <a:cs typeface="Times New Roman" panose="02020603050405020304" pitchFamily="18" charset="0"/>
                </a:rPr>
                <a:t> 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33ECFC4-975E-4D95-A31A-EFDE86C1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893098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輔導需求填報介面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01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90</a:t>
            </a:fld>
            <a:endParaRPr lang="en-US" altLang="zh-TW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7B610BB-4D67-40A1-AAE0-9F959897A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675DC1C-B6E9-4286-9F74-1E751EE49B56}"/>
              </a:ext>
            </a:extLst>
          </p:cNvPr>
          <p:cNvGrpSpPr/>
          <p:nvPr/>
        </p:nvGrpSpPr>
        <p:grpSpPr>
          <a:xfrm>
            <a:off x="657469" y="1444028"/>
            <a:ext cx="8334131" cy="4884343"/>
            <a:chOff x="657469" y="1444028"/>
            <a:chExt cx="8334131" cy="4884343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3D8BB3B8-2FA7-4DC1-9528-B2738671F5FF}"/>
                </a:ext>
              </a:extLst>
            </p:cNvPr>
            <p:cNvGrpSpPr/>
            <p:nvPr/>
          </p:nvGrpSpPr>
          <p:grpSpPr>
            <a:xfrm>
              <a:off x="657469" y="1444028"/>
              <a:ext cx="8334131" cy="4884343"/>
              <a:chOff x="657469" y="1444028"/>
              <a:chExt cx="8334131" cy="4884343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8183" y="1444028"/>
                <a:ext cx="6784717" cy="4884343"/>
              </a:xfrm>
              <a:prstGeom prst="rect">
                <a:avLst/>
              </a:prstGeom>
            </p:spPr>
          </p:pic>
          <p:sp>
            <p:nvSpPr>
              <p:cNvPr id="12" name="橢圓 10"/>
              <p:cNvSpPr>
                <a:spLocks noChangeArrowheads="1"/>
              </p:cNvSpPr>
              <p:nvPr/>
            </p:nvSpPr>
            <p:spPr bwMode="auto">
              <a:xfrm>
                <a:off x="7069015" y="4241842"/>
                <a:ext cx="838200" cy="544997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ea typeface="華康中黑體(P)" pitchFamily="34" charset="-120"/>
                </a:endParaRPr>
              </a:p>
            </p:txBody>
          </p:sp>
          <p:sp>
            <p:nvSpPr>
              <p:cNvPr id="18" name="圓角矩形圖說文字 9"/>
              <p:cNvSpPr>
                <a:spLocks noChangeArrowheads="1"/>
              </p:cNvSpPr>
              <p:nvPr/>
            </p:nvSpPr>
            <p:spPr bwMode="auto">
              <a:xfrm>
                <a:off x="6705600" y="5349922"/>
                <a:ext cx="2286000" cy="441277"/>
              </a:xfrm>
              <a:prstGeom prst="wedgeRoundRectCallout">
                <a:avLst>
                  <a:gd name="adj1" fmla="val -73547"/>
                  <a:gd name="adj2" fmla="val -48909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lnSpc>
                    <a:spcPts val="2500"/>
                  </a:lnSpc>
                  <a:spcBef>
                    <a:spcPct val="0"/>
                  </a:spcBef>
                  <a:buNone/>
                </a:pPr>
                <a:r>
                  <a:rPr lang="zh-TW" altLang="en-US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填寫輔導需求的紀錄</a:t>
                </a:r>
              </a:p>
            </p:txBody>
          </p:sp>
          <p:sp>
            <p:nvSpPr>
              <p:cNvPr id="43017" name="圓角矩形圖說文字 9"/>
              <p:cNvSpPr>
                <a:spLocks noChangeArrowheads="1"/>
              </p:cNvSpPr>
              <p:nvPr/>
            </p:nvSpPr>
            <p:spPr bwMode="auto">
              <a:xfrm>
                <a:off x="657469" y="3048000"/>
                <a:ext cx="1219200" cy="685800"/>
              </a:xfrm>
              <a:prstGeom prst="wedgeRoundRectCallout">
                <a:avLst>
                  <a:gd name="adj1" fmla="val 39156"/>
                  <a:gd name="adj2" fmla="val -126533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點選輔導需求填報</a:t>
                </a:r>
              </a:p>
            </p:txBody>
          </p:sp>
          <p:sp>
            <p:nvSpPr>
              <p:cNvPr id="13" name="圓角矩形圖說文字 9"/>
              <p:cNvSpPr>
                <a:spLocks noChangeArrowheads="1"/>
              </p:cNvSpPr>
              <p:nvPr/>
            </p:nvSpPr>
            <p:spPr bwMode="auto">
              <a:xfrm>
                <a:off x="7429500" y="1810904"/>
                <a:ext cx="1409700" cy="650477"/>
              </a:xfrm>
              <a:prstGeom prst="wedgeRoundRectCallout">
                <a:avLst>
                  <a:gd name="adj1" fmla="val -52730"/>
                  <a:gd name="adj2" fmla="val 104929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青年填報有輔導需求</a:t>
                </a:r>
              </a:p>
            </p:txBody>
          </p:sp>
        </p:grp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BE87677A-6F20-4B42-8705-247F3226D68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18666" y="1600200"/>
              <a:ext cx="805734" cy="0"/>
            </a:xfrm>
            <a:prstGeom prst="line">
              <a:avLst/>
            </a:prstGeom>
            <a:solidFill>
              <a:schemeClr val="accent1"/>
            </a:solidFill>
            <a:ln w="263525" cap="flat" cmpd="sng" algn="ctr">
              <a:solidFill>
                <a:srgbClr val="B07BD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851470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1EFBFEC2-33C6-4368-B42D-71C8FD136B4E}"/>
              </a:ext>
            </a:extLst>
          </p:cNvPr>
          <p:cNvGrpSpPr/>
          <p:nvPr/>
        </p:nvGrpSpPr>
        <p:grpSpPr>
          <a:xfrm>
            <a:off x="1476465" y="758825"/>
            <a:ext cx="6550025" cy="612775"/>
            <a:chOff x="1841500" y="682625"/>
            <a:chExt cx="6550025" cy="612775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F748849F-E2CB-4B40-A185-322B69C33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63575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CAF825-B096-47A6-A2D9-AC36BDE8F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2" y="682625"/>
              <a:ext cx="5265738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請假資料</a:t>
              </a:r>
              <a:endPara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Rectangle 22">
              <a:extLst>
                <a:ext uri="{FF2B5EF4-FFF2-40B4-BE49-F238E27FC236}">
                  <a16:creationId xmlns:a16="http://schemas.microsoft.com/office/drawing/2014/main" id="{AFE7D454-3FCE-4269-8953-6AD3CC312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7950" y="682625"/>
              <a:ext cx="663575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FD23823-867B-4FB9-8ABF-FB52FBF1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91</a:t>
            </a:fld>
            <a:endParaRPr lang="en-US" altLang="zh-TW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5299D2E-5F6D-4E7F-89D7-BDD452B63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724B86E4-4CB0-47FA-9ECF-A71F92314F80}"/>
              </a:ext>
            </a:extLst>
          </p:cNvPr>
          <p:cNvGrpSpPr/>
          <p:nvPr/>
        </p:nvGrpSpPr>
        <p:grpSpPr>
          <a:xfrm>
            <a:off x="2058385" y="1441450"/>
            <a:ext cx="5432222" cy="5035550"/>
            <a:chOff x="1976581" y="1447800"/>
            <a:chExt cx="5432222" cy="503555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C9B43F8-FF71-4436-9F29-585A0D6B8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76581" y="1447800"/>
              <a:ext cx="5432222" cy="5035550"/>
            </a:xfrm>
            <a:prstGeom prst="rect">
              <a:avLst/>
            </a:prstGeom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35024EC9-EE2E-4656-A7C3-30FF46AE626A}"/>
                </a:ext>
              </a:extLst>
            </p:cNvPr>
            <p:cNvSpPr/>
            <p:nvPr/>
          </p:nvSpPr>
          <p:spPr bwMode="auto">
            <a:xfrm>
              <a:off x="6324600" y="1594094"/>
              <a:ext cx="457200" cy="4572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863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92</a:t>
            </a:fld>
            <a:endParaRPr lang="en-US" altLang="zh-TW" dirty="0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43176" y="67627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就業歷程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85945C6-A804-4D07-BE71-37B4FCEAAC46}"/>
              </a:ext>
            </a:extLst>
          </p:cNvPr>
          <p:cNvGrpSpPr/>
          <p:nvPr/>
        </p:nvGrpSpPr>
        <p:grpSpPr>
          <a:xfrm>
            <a:off x="304800" y="1371600"/>
            <a:ext cx="7460629" cy="5067300"/>
            <a:chOff x="304800" y="1381370"/>
            <a:chExt cx="7460629" cy="5067300"/>
          </a:xfrm>
        </p:grpSpPr>
        <p:graphicFrame>
          <p:nvGraphicFramePr>
            <p:cNvPr id="9" name="物件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9221142"/>
                </p:ext>
              </p:extLst>
            </p:nvPr>
          </p:nvGraphicFramePr>
          <p:xfrm>
            <a:off x="1752600" y="1381370"/>
            <a:ext cx="6012829" cy="5067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99" r:id="rId4" imgW="8317440" imgH="7009200" progId="">
                    <p:embed/>
                  </p:oleObj>
                </mc:Choice>
                <mc:Fallback>
                  <p:oleObj r:id="rId4" imgW="8317440" imgH="7009200" progId="">
                    <p:embed/>
                    <p:pic>
                      <p:nvPicPr>
                        <p:cNvPr id="9" name="物件 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752600" y="1381370"/>
                          <a:ext cx="6012829" cy="5067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橢圓 10"/>
            <p:cNvSpPr>
              <a:spLocks noChangeArrowheads="1"/>
            </p:cNvSpPr>
            <p:nvPr/>
          </p:nvSpPr>
          <p:spPr bwMode="auto">
            <a:xfrm>
              <a:off x="5334000" y="1447800"/>
              <a:ext cx="609600" cy="5334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  <p:sp>
          <p:nvSpPr>
            <p:cNvPr id="8" name="圓角矩形圖說文字 9"/>
            <p:cNvSpPr>
              <a:spLocks noChangeArrowheads="1"/>
            </p:cNvSpPr>
            <p:nvPr/>
          </p:nvSpPr>
          <p:spPr bwMode="auto">
            <a:xfrm>
              <a:off x="304800" y="4267200"/>
              <a:ext cx="1304925" cy="381000"/>
            </a:xfrm>
            <a:prstGeom prst="wedgeRoundRectCallout">
              <a:avLst>
                <a:gd name="adj1" fmla="val 75054"/>
                <a:gd name="adj2" fmla="val -29795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展開明細</a:t>
              </a: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368480F-29C5-4CD6-8E8B-205C8B62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993526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93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43176" y="67627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每季工作天數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FA4E72D-C0C9-4226-90A5-27EF6B6F1A1A}"/>
              </a:ext>
            </a:extLst>
          </p:cNvPr>
          <p:cNvGrpSpPr/>
          <p:nvPr/>
        </p:nvGrpSpPr>
        <p:grpSpPr>
          <a:xfrm>
            <a:off x="1734833" y="1295400"/>
            <a:ext cx="6037567" cy="5155573"/>
            <a:chOff x="1642019" y="1295400"/>
            <a:chExt cx="6324600" cy="5400675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6A897998-136B-4B74-A680-9885387CFD27}"/>
                </a:ext>
              </a:extLst>
            </p:cNvPr>
            <p:cNvGrpSpPr/>
            <p:nvPr/>
          </p:nvGrpSpPr>
          <p:grpSpPr>
            <a:xfrm>
              <a:off x="1642019" y="1295400"/>
              <a:ext cx="6324600" cy="5400675"/>
              <a:chOff x="1642019" y="1295400"/>
              <a:chExt cx="6324600" cy="5400675"/>
            </a:xfrm>
          </p:grpSpPr>
          <p:graphicFrame>
            <p:nvGraphicFramePr>
              <p:cNvPr id="8" name="物件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5049496"/>
                  </p:ext>
                </p:extLst>
              </p:nvPr>
            </p:nvGraphicFramePr>
            <p:xfrm>
              <a:off x="1642019" y="1295400"/>
              <a:ext cx="6324600" cy="5400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23" r:id="rId4" imgW="8431560" imgH="7200000" progId="">
                      <p:embed/>
                    </p:oleObj>
                  </mc:Choice>
                  <mc:Fallback>
                    <p:oleObj r:id="rId4" imgW="8431560" imgH="7200000" progId="">
                      <p:embed/>
                      <p:pic>
                        <p:nvPicPr>
                          <p:cNvPr id="8" name="物件 7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642019" y="1295400"/>
                            <a:ext cx="6324600" cy="54006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DE354627-8D58-4D94-8E1C-92301D66E6CA}"/>
                  </a:ext>
                </a:extLst>
              </p:cNvPr>
              <p:cNvSpPr/>
              <p:nvPr/>
            </p:nvSpPr>
            <p:spPr bwMode="auto">
              <a:xfrm>
                <a:off x="6553200" y="2166874"/>
                <a:ext cx="838200" cy="271526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  <p:sp>
          <p:nvSpPr>
            <p:cNvPr id="11" name="橢圓 10"/>
            <p:cNvSpPr>
              <a:spLocks noChangeArrowheads="1"/>
            </p:cNvSpPr>
            <p:nvPr/>
          </p:nvSpPr>
          <p:spPr bwMode="auto">
            <a:xfrm>
              <a:off x="6221596" y="1431100"/>
              <a:ext cx="609600" cy="606425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B2EFF7F-F7D9-48A8-9E40-BB91C946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318602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94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43176" y="67627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個人帳戶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0E7CD7A-2850-4F80-8BA9-7B5D8128C507}"/>
              </a:ext>
            </a:extLst>
          </p:cNvPr>
          <p:cNvGrpSpPr/>
          <p:nvPr/>
        </p:nvGrpSpPr>
        <p:grpSpPr>
          <a:xfrm>
            <a:off x="1796257" y="1293636"/>
            <a:ext cx="5943600" cy="5191478"/>
            <a:chOff x="1537441" y="1301043"/>
            <a:chExt cx="6172200" cy="539115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F78CF330-E984-443A-A3EF-2B8A05290949}"/>
                </a:ext>
              </a:extLst>
            </p:cNvPr>
            <p:cNvGrpSpPr/>
            <p:nvPr/>
          </p:nvGrpSpPr>
          <p:grpSpPr>
            <a:xfrm>
              <a:off x="1537441" y="1301043"/>
              <a:ext cx="6172200" cy="5391150"/>
              <a:chOff x="1537441" y="1301043"/>
              <a:chExt cx="6172200" cy="5391150"/>
            </a:xfrm>
          </p:grpSpPr>
          <p:graphicFrame>
            <p:nvGraphicFramePr>
              <p:cNvPr id="8" name="物件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4587826"/>
                  </p:ext>
                </p:extLst>
              </p:nvPr>
            </p:nvGraphicFramePr>
            <p:xfrm>
              <a:off x="1537441" y="1301043"/>
              <a:ext cx="6172200" cy="5391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47" r:id="rId4" imgW="8228520" imgH="7187040" progId="">
                      <p:embed/>
                    </p:oleObj>
                  </mc:Choice>
                  <mc:Fallback>
                    <p:oleObj r:id="rId4" imgW="8228520" imgH="7187040" progId="">
                      <p:embed/>
                      <p:pic>
                        <p:nvPicPr>
                          <p:cNvPr id="8" name="物件 7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537441" y="1301043"/>
                            <a:ext cx="6172200" cy="539115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D35EB9-94DB-48F5-A640-A42AE830C59D}"/>
                  </a:ext>
                </a:extLst>
              </p:cNvPr>
              <p:cNvSpPr/>
              <p:nvPr/>
            </p:nvSpPr>
            <p:spPr bwMode="auto">
              <a:xfrm>
                <a:off x="6318394" y="2150400"/>
                <a:ext cx="990600" cy="3096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  <p:sp>
          <p:nvSpPr>
            <p:cNvPr id="7" name="橢圓 10"/>
            <p:cNvSpPr>
              <a:spLocks noChangeArrowheads="1"/>
            </p:cNvSpPr>
            <p:nvPr/>
          </p:nvSpPr>
          <p:spPr bwMode="auto">
            <a:xfrm>
              <a:off x="5652241" y="1452710"/>
              <a:ext cx="609600" cy="5334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AD3BE30-B295-4D54-8DFF-B667E103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288137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10069" y="32545"/>
            <a:ext cx="90380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endParaRPr lang="zh-TW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9220" name="矩形 1"/>
          <p:cNvSpPr>
            <a:spLocks noChangeArrowheads="1"/>
          </p:cNvSpPr>
          <p:nvPr/>
        </p:nvSpPr>
        <p:spPr bwMode="auto">
          <a:xfrm>
            <a:off x="381000" y="1447800"/>
            <a:ext cx="8898993" cy="37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44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客服電話：</a:t>
            </a:r>
            <a:endParaRPr lang="en-US" altLang="zh-TW" sz="4400" dirty="0">
              <a:solidFill>
                <a:schemeClr val="accent5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r>
              <a:rPr lang="en-US" altLang="zh-TW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049-2910960</a:t>
            </a:r>
            <a:r>
              <a:rPr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 </a:t>
            </a:r>
            <a:r>
              <a:rPr lang="en-US" altLang="zh-TW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#3763</a:t>
            </a:r>
            <a:r>
              <a:rPr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、</a:t>
            </a:r>
            <a:r>
              <a:rPr lang="en-US" altLang="zh-TW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#3760</a:t>
            </a:r>
            <a:br>
              <a:rPr lang="en-US" altLang="zh-TW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</a:br>
            <a:r>
              <a:rPr lang="zh-TW" altLang="en-US" sz="44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客服信箱：</a:t>
            </a:r>
            <a:endParaRPr lang="en-US" altLang="zh-TW" sz="4400" dirty="0">
              <a:solidFill>
                <a:schemeClr val="accent5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r>
              <a:rPr lang="en-US" altLang="zh-TW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youngcloud@mail.ncnu.edu.tw</a:t>
            </a:r>
          </a:p>
          <a:p>
            <a:pPr eaLnBrk="1" hangingPunct="1">
              <a:buNone/>
            </a:pPr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若有操作系統疑問，請聯繫客服或</a:t>
            </a:r>
            <a:r>
              <a:rPr lang="en-US" altLang="zh-TW" sz="36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e-mail</a:t>
            </a:r>
            <a:endParaRPr lang="zh-TW" altLang="en-US" sz="36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95</a:t>
            </a:fld>
            <a:endParaRPr lang="en-US" altLang="zh-TW" dirty="0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24FAD33-9DA0-4C55-8E17-F99CFE38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887999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8" descr="bg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90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5300" name="文字方塊 1"/>
          <p:cNvSpPr txBox="1">
            <a:spLocks noChangeArrowheads="1"/>
          </p:cNvSpPr>
          <p:nvPr/>
        </p:nvSpPr>
        <p:spPr bwMode="auto">
          <a:xfrm>
            <a:off x="1373188" y="852488"/>
            <a:ext cx="7886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66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55301" name="矩形 1"/>
          <p:cNvSpPr>
            <a:spLocks noChangeArrowheads="1"/>
          </p:cNvSpPr>
          <p:nvPr/>
        </p:nvSpPr>
        <p:spPr bwMode="auto">
          <a:xfrm>
            <a:off x="609600" y="2995613"/>
            <a:ext cx="6781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 dirty="0">
                <a:solidFill>
                  <a:srgbClr val="008000"/>
                </a:solidFill>
                <a:ea typeface="華康中黑體(P)" pitchFamily="34" charset="-120"/>
              </a:rPr>
              <a:t>報告完畢，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TW" altLang="en-US" sz="6000" dirty="0">
                <a:solidFill>
                  <a:srgbClr val="008000"/>
                </a:solidFill>
                <a:ea typeface="華康中黑體(P)" pitchFamily="34" charset="-120"/>
              </a:rPr>
              <a:t>敬請指導！</a:t>
            </a:r>
            <a:endParaRPr lang="en-US" altLang="zh-TW" sz="6000" dirty="0">
              <a:solidFill>
                <a:srgbClr val="008000"/>
              </a:solidFill>
              <a:ea typeface="華康中黑體(P)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20" y="4495993"/>
            <a:ext cx="1461483" cy="1473662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96</a:t>
            </a:fld>
            <a:endParaRPr lang="en-US" altLang="zh-TW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53FEBD8-04AE-4DA2-AA47-A95125F92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6465888"/>
            <a:ext cx="9304338" cy="381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教育部「青年教育與就業儲蓄帳戶方案」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種子教師培訓營</a:t>
            </a:r>
            <a:r>
              <a:rPr lang="zh-TW" altLang="en-US" sz="1800" dirty="0">
                <a:solidFill>
                  <a:schemeClr val="bg1"/>
                </a:solidFill>
                <a:ea typeface="微軟正黑體" panose="020B0604030504040204" pitchFamily="34" charset="-120"/>
                <a:cs typeface="華康中黑體(P)" pitchFamily="34" charset="-120"/>
              </a:rPr>
              <a:t>　</a:t>
            </a:r>
            <a:r>
              <a:rPr lang="zh-TW" altLang="en-US" sz="1500" b="0" dirty="0">
                <a:solidFill>
                  <a:schemeClr val="bg1"/>
                </a:solidFill>
                <a:ea typeface="微軟正黑體" panose="020B0604030504040204" pitchFamily="34" charset="-120"/>
                <a:cs typeface="華康中黑體(P)" pitchFamily="34" charset="-120"/>
              </a:rPr>
              <a:t>　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660D9D2-6E81-4816-903D-B889D19F7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2023/10</a:t>
            </a:r>
            <a:endParaRPr lang="en-US" altLang="zh-TW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中黑體(P)" pitchFamily="34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中黑體(P)" pitchFamily="34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33928</TotalTime>
  <Words>2260</Words>
  <Application>Microsoft Office PowerPoint</Application>
  <PresentationFormat>如螢幕大小 (4:3)</PresentationFormat>
  <Paragraphs>534</Paragraphs>
  <Slides>96</Slides>
  <Notes>96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96</vt:i4>
      </vt:variant>
    </vt:vector>
  </HeadingPairs>
  <TitlesOfParts>
    <vt:vector size="103" baseType="lpstr">
      <vt:lpstr>華康中黑體(P)</vt:lpstr>
      <vt:lpstr>微軟正黑體</vt:lpstr>
      <vt:lpstr>新細明體</vt:lpstr>
      <vt:lpstr>Arial</vt:lpstr>
      <vt:lpstr>Times New Roman</vt:lpstr>
      <vt:lpstr>Wingdings</vt:lpstr>
      <vt:lpstr>預設簡報設計</vt:lpstr>
      <vt:lpstr>PowerPoint 簡報</vt:lpstr>
      <vt:lpstr>PowerPoint 簡報</vt:lpstr>
      <vt:lpstr>教育部113年 「 青年教育與就業儲蓄帳戶方案」App申請系統介面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教育部113年 「 青年教育與就業儲蓄帳戶方案」 申請系統介面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學校(暨縣市)初審操作系統介面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「青年就業領航計畫」App操作介面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「青年就業領航計畫」青年操作介面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</dc:creator>
  <cp:lastModifiedBy>陳珮郡</cp:lastModifiedBy>
  <cp:revision>1521</cp:revision>
  <cp:lastPrinted>2016-12-21T13:21:57Z</cp:lastPrinted>
  <dcterms:created xsi:type="dcterms:W3CDTF">1601-01-01T00:00:00Z</dcterms:created>
  <dcterms:modified xsi:type="dcterms:W3CDTF">2023-09-21T03:58:42Z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