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41" r:id="rId2"/>
  </p:sldMasterIdLst>
  <p:notesMasterIdLst>
    <p:notesMasterId r:id="rId12"/>
  </p:notesMasterIdLst>
  <p:handoutMasterIdLst>
    <p:handoutMasterId r:id="rId13"/>
  </p:handoutMasterIdLst>
  <p:sldIdLst>
    <p:sldId id="986" r:id="rId3"/>
    <p:sldId id="996" r:id="rId4"/>
    <p:sldId id="1032" r:id="rId5"/>
    <p:sldId id="1033" r:id="rId6"/>
    <p:sldId id="987" r:id="rId7"/>
    <p:sldId id="988" r:id="rId8"/>
    <p:sldId id="1013" r:id="rId9"/>
    <p:sldId id="991" r:id="rId10"/>
    <p:sldId id="946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5DCED51-8F17-42A0-A4E8-F0CDD2BB976E}">
          <p14:sldIdLst>
            <p14:sldId id="986"/>
            <p14:sldId id="996"/>
            <p14:sldId id="1032"/>
            <p14:sldId id="1033"/>
            <p14:sldId id="987"/>
            <p14:sldId id="988"/>
            <p14:sldId id="1013"/>
          </p14:sldIdLst>
        </p14:section>
        <p14:section name="未命名的章節" id="{CC322135-CD36-4B51-AB71-1EC6949987A6}">
          <p14:sldIdLst>
            <p14:sldId id="991"/>
            <p14:sldId id="94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0FF"/>
    <a:srgbClr val="FF6600"/>
    <a:srgbClr val="FFFF99"/>
    <a:srgbClr val="FFFF66"/>
    <a:srgbClr val="BEE395"/>
    <a:srgbClr val="2B8208"/>
    <a:srgbClr val="48D80E"/>
    <a:srgbClr val="EEB500"/>
    <a:srgbClr val="6CA62C"/>
    <a:srgbClr val="5F9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287" autoAdjust="0"/>
  </p:normalViewPr>
  <p:slideViewPr>
    <p:cSldViewPr>
      <p:cViewPr>
        <p:scale>
          <a:sx n="72" d="100"/>
          <a:sy n="72" d="100"/>
        </p:scale>
        <p:origin x="-1027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26B26-3810-4C31-AB68-41BE9494A441}" type="doc">
      <dgm:prSet loTypeId="urn:microsoft.com/office/officeart/2005/8/layout/hList9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10B61F9E-36C4-4952-87E5-D446D535C706}">
      <dgm:prSet phldrT="[文字]" custT="1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18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法定薪資待遇</a:t>
          </a:r>
          <a:endParaRPr lang="zh-TW" altLang="en-US" sz="1800" dirty="0"/>
        </a:p>
      </dgm:t>
    </dgm:pt>
    <dgm:pt modelId="{23C5C0B2-9EE3-4F82-B026-CDBF4A95CD91}" type="parTrans" cxnId="{D0C3D50A-080D-4DB7-B3E0-EC44B3FDBB1F}">
      <dgm:prSet/>
      <dgm:spPr/>
      <dgm:t>
        <a:bodyPr/>
        <a:lstStyle/>
        <a:p>
          <a:endParaRPr lang="zh-TW" altLang="en-US"/>
        </a:p>
      </dgm:t>
    </dgm:pt>
    <dgm:pt modelId="{FD51B540-92FF-411B-B2A3-62312BA4A337}" type="sibTrans" cxnId="{D0C3D50A-080D-4DB7-B3E0-EC44B3FDBB1F}">
      <dgm:prSet/>
      <dgm:spPr/>
      <dgm:t>
        <a:bodyPr/>
        <a:lstStyle/>
        <a:p>
          <a:endParaRPr lang="zh-TW" altLang="en-US"/>
        </a:p>
      </dgm:t>
    </dgm:pt>
    <dgm:pt modelId="{4EFB2199-7465-47AA-B0BD-77712E9534CB}">
      <dgm:prSet phldrT="[文字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2000"/>
            </a:lnSpc>
          </a:pPr>
          <a:r>
            <a:rPr lang="zh-TW" altLang="en-US" sz="1400" spc="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提供不低於校內同職級之法定薪資待遇</a:t>
          </a:r>
          <a:endParaRPr lang="en-US" altLang="zh-TW" sz="1400" spc="0" dirty="0" smtClean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000"/>
            </a:lnSpc>
          </a:pPr>
          <a:r>
            <a:rPr lang="zh-TW" altLang="en-US" sz="14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（包含</a:t>
          </a:r>
          <a:r>
            <a:rPr lang="zh-TW" altLang="en-US" sz="1400" u="sng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本俸</a:t>
          </a:r>
          <a:r>
            <a:rPr lang="zh-TW" altLang="en-US" sz="14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1400" u="sng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學術研究加給</a:t>
          </a:r>
          <a:r>
            <a:rPr lang="zh-TW" altLang="en-US" sz="14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1400" u="sng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主管加給</a:t>
          </a:r>
          <a:r>
            <a:rPr lang="zh-TW" altLang="en-US" sz="14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等）。</a:t>
          </a:r>
          <a:endParaRPr lang="zh-TW" altLang="en-US" sz="1400" spc="-15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6FBCA57-BC94-44CB-909A-E47E473422D6}" type="parTrans" cxnId="{EEF95463-5DDF-423F-A77F-56EAC2F6DA9F}">
      <dgm:prSet/>
      <dgm:spPr/>
      <dgm:t>
        <a:bodyPr/>
        <a:lstStyle/>
        <a:p>
          <a:endParaRPr lang="zh-TW" altLang="en-US"/>
        </a:p>
      </dgm:t>
    </dgm:pt>
    <dgm:pt modelId="{4FBAA951-09D8-42E9-94ED-8F93F391DEB5}" type="sibTrans" cxnId="{EEF95463-5DDF-423F-A77F-56EAC2F6DA9F}">
      <dgm:prSet/>
      <dgm:spPr/>
      <dgm:t>
        <a:bodyPr/>
        <a:lstStyle/>
        <a:p>
          <a:endParaRPr lang="zh-TW" altLang="en-US"/>
        </a:p>
      </dgm:t>
    </dgm:pt>
    <dgm:pt modelId="{F21E6CC3-A6E8-40B8-B8EE-CBC9D39A0D07}">
      <dgm:prSet phldrT="[文字]" custT="1"/>
      <dgm:spPr>
        <a:solidFill>
          <a:srgbClr val="C5F0FF">
            <a:alpha val="89804"/>
          </a:srgb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3000"/>
            </a:lnSpc>
          </a:pPr>
          <a:r>
            <a:rPr lang="en-US" altLang="zh-TW" sz="2200" b="1" dirty="0" smtClean="0">
              <a:solidFill>
                <a:srgbClr val="C00000"/>
              </a:solidFill>
              <a:latin typeface="Calibri" panose="020F0502020204030204" pitchFamily="34" charset="0"/>
            </a:rPr>
            <a:t>Salary &amp; benefits of at least the statutory amount for an equivalent staffing position (basic salary, research allowance, and supervisory position allowance).</a:t>
          </a:r>
          <a:endParaRPr lang="zh-TW" altLang="en-US" sz="2200" b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4166D8C5-6F96-41A6-8AD8-CB84C509D5A9}" type="parTrans" cxnId="{C65B9501-F341-487C-A9C8-16341414FC64}">
      <dgm:prSet/>
      <dgm:spPr/>
      <dgm:t>
        <a:bodyPr/>
        <a:lstStyle/>
        <a:p>
          <a:endParaRPr lang="zh-TW" altLang="en-US"/>
        </a:p>
      </dgm:t>
    </dgm:pt>
    <dgm:pt modelId="{E292F36B-E2B3-4D5D-94D5-E6AA0A108363}" type="sibTrans" cxnId="{C65B9501-F341-487C-A9C8-16341414FC64}">
      <dgm:prSet/>
      <dgm:spPr/>
      <dgm:t>
        <a:bodyPr/>
        <a:lstStyle/>
        <a:p>
          <a:endParaRPr lang="zh-TW" altLang="en-US"/>
        </a:p>
      </dgm:t>
    </dgm:pt>
    <dgm:pt modelId="{234DD764-B8D0-428F-BE56-B5B053F675A1}">
      <dgm:prSet phldrT="[文字]" custT="1"/>
      <dgm:spPr>
        <a:solidFill>
          <a:schemeClr val="accent4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18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支持性措施</a:t>
          </a:r>
          <a:endParaRPr lang="zh-TW" altLang="en-US" sz="1800" dirty="0"/>
        </a:p>
      </dgm:t>
    </dgm:pt>
    <dgm:pt modelId="{3DC69F89-3DE1-40C3-8E19-FBD9AE0E6085}" type="parTrans" cxnId="{AB6B9C43-21BD-41BA-ADED-D452CB59DC22}">
      <dgm:prSet/>
      <dgm:spPr/>
      <dgm:t>
        <a:bodyPr/>
        <a:lstStyle/>
        <a:p>
          <a:endParaRPr lang="zh-TW" altLang="en-US"/>
        </a:p>
      </dgm:t>
    </dgm:pt>
    <dgm:pt modelId="{928DDB9E-4B0F-4443-A7FE-3133E6B472E4}" type="sibTrans" cxnId="{AB6B9C43-21BD-41BA-ADED-D452CB59DC22}">
      <dgm:prSet/>
      <dgm:spPr/>
      <dgm:t>
        <a:bodyPr/>
        <a:lstStyle/>
        <a:p>
          <a:endParaRPr lang="zh-TW" altLang="en-US"/>
        </a:p>
      </dgm:t>
    </dgm:pt>
    <dgm:pt modelId="{798B9393-1A85-4C39-BE3D-702EE4267E85}">
      <dgm:prSet phldrT="[文字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lnSpc>
              <a:spcPct val="100000"/>
            </a:lnSpc>
          </a:pPr>
          <a:r>
            <a:rPr lang="zh-TW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如</a:t>
          </a:r>
          <a:r>
            <a:rPr lang="zh-TW" altLang="en-US" sz="14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研究經費與設備</a:t>
          </a:r>
          <a:r>
            <a:rPr lang="zh-TW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14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研究助理人事費</a:t>
          </a:r>
          <a:r>
            <a:rPr lang="zh-TW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endParaRPr lang="en-US" altLang="zh-TW" sz="1400" dirty="0" smtClean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lnSpc>
              <a:spcPct val="100000"/>
            </a:lnSpc>
          </a:pPr>
          <a:r>
            <a:rPr lang="zh-TW" altLang="en-US" sz="14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住宿與搬遷費</a:t>
          </a:r>
          <a:r>
            <a:rPr lang="zh-TW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14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子女教育協助事項</a:t>
          </a:r>
          <a:r>
            <a:rPr lang="zh-TW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等。</a:t>
          </a:r>
          <a:endParaRPr lang="en-US" altLang="zh-TW" sz="1400" dirty="0" smtClean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02A94A-0AFE-46FB-A197-EDFD762FF27B}" type="parTrans" cxnId="{CE6F183B-DF53-415E-A51C-792FD361288A}">
      <dgm:prSet/>
      <dgm:spPr/>
      <dgm:t>
        <a:bodyPr/>
        <a:lstStyle/>
        <a:p>
          <a:endParaRPr lang="zh-TW" altLang="en-US"/>
        </a:p>
      </dgm:t>
    </dgm:pt>
    <dgm:pt modelId="{8861F6A8-8AE5-47EA-9C5B-A7254CF9CBFE}" type="sibTrans" cxnId="{CE6F183B-DF53-415E-A51C-792FD361288A}">
      <dgm:prSet/>
      <dgm:spPr/>
      <dgm:t>
        <a:bodyPr/>
        <a:lstStyle/>
        <a:p>
          <a:endParaRPr lang="zh-TW" altLang="en-US"/>
        </a:p>
      </dgm:t>
    </dgm:pt>
    <dgm:pt modelId="{1E183787-B2F2-4125-AEB8-8841122E9B30}">
      <dgm:prSet phldrT="[文字]" custT="1"/>
      <dgm:spPr>
        <a:solidFill>
          <a:schemeClr val="accent4">
            <a:lumMod val="20000"/>
            <a:lumOff val="80000"/>
            <a:alpha val="9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3000"/>
            </a:lnSpc>
          </a:pPr>
          <a:r>
            <a:rPr lang="en-US" altLang="zh-TW" sz="2200" b="1" u="none" dirty="0" smtClean="0">
              <a:solidFill>
                <a:srgbClr val="C00000"/>
              </a:solidFill>
              <a:latin typeface="Calibri" panose="020F0502020204030204" pitchFamily="34" charset="0"/>
            </a:rPr>
            <a:t>Research funding </a:t>
          </a:r>
          <a:r>
            <a:rPr lang="en-US" altLang="zh-CN" sz="2200" b="1" u="none" dirty="0" smtClean="0">
              <a:solidFill>
                <a:srgbClr val="C00000"/>
              </a:solidFill>
              <a:latin typeface="Calibri" panose="020F0502020204030204" pitchFamily="34" charset="0"/>
            </a:rPr>
            <a:t>&amp;</a:t>
          </a:r>
          <a:r>
            <a:rPr lang="zh-CN" altLang="en-US" sz="2200" b="1" u="none" dirty="0" smtClean="0">
              <a:solidFill>
                <a:srgbClr val="C00000"/>
              </a:solidFill>
              <a:latin typeface="Calibri" panose="020F0502020204030204" pitchFamily="34" charset="0"/>
            </a:rPr>
            <a:t> </a:t>
          </a:r>
          <a:r>
            <a:rPr lang="en-US" altLang="zh-TW" sz="2200" b="1" u="none" dirty="0" smtClean="0">
              <a:solidFill>
                <a:srgbClr val="C00000"/>
              </a:solidFill>
              <a:latin typeface="Calibri" panose="020F0502020204030204" pitchFamily="34" charset="0"/>
            </a:rPr>
            <a:t>equipment, research assistant personnel expenses, accommodation </a:t>
          </a:r>
          <a:r>
            <a:rPr lang="en-US" altLang="zh-CN" sz="2200" b="1" u="none" dirty="0" smtClean="0">
              <a:solidFill>
                <a:srgbClr val="C00000"/>
              </a:solidFill>
              <a:latin typeface="Calibri" panose="020F0502020204030204" pitchFamily="34" charset="0"/>
            </a:rPr>
            <a:t>&amp; </a:t>
          </a:r>
          <a:r>
            <a:rPr lang="en-US" altLang="zh-TW" sz="2200" b="1" u="none" dirty="0" smtClean="0">
              <a:solidFill>
                <a:srgbClr val="C00000"/>
              </a:solidFill>
              <a:latin typeface="Calibri" panose="020F0502020204030204" pitchFamily="34" charset="0"/>
            </a:rPr>
            <a:t>moving expenses, and assistance with children’s education.</a:t>
          </a:r>
          <a:endParaRPr lang="zh-TW" altLang="en-US" sz="2200" b="1" u="none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DC310AF4-7E4E-41DC-BB31-A2D5FD0BEE98}" type="parTrans" cxnId="{7410CC0B-10C7-4FAB-8314-23E54D846DDA}">
      <dgm:prSet/>
      <dgm:spPr/>
      <dgm:t>
        <a:bodyPr/>
        <a:lstStyle/>
        <a:p>
          <a:endParaRPr lang="zh-TW" altLang="en-US"/>
        </a:p>
      </dgm:t>
    </dgm:pt>
    <dgm:pt modelId="{D6D425FA-95C5-44F4-9B69-A807B0B7B319}" type="sibTrans" cxnId="{7410CC0B-10C7-4FAB-8314-23E54D846DDA}">
      <dgm:prSet/>
      <dgm:spPr/>
      <dgm:t>
        <a:bodyPr/>
        <a:lstStyle/>
        <a:p>
          <a:endParaRPr lang="zh-TW" altLang="en-US"/>
        </a:p>
      </dgm:t>
    </dgm:pt>
    <dgm:pt modelId="{669C3E55-FB14-4297-809A-72FAD1761869}" type="pres">
      <dgm:prSet presAssocID="{64C26B26-3810-4C31-AB68-41BE9494A44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6E3DD9D3-C7C9-4539-824E-FA656200ECA8}" type="pres">
      <dgm:prSet presAssocID="{10B61F9E-36C4-4952-87E5-D446D535C706}" presName="posSpace" presStyleCnt="0"/>
      <dgm:spPr/>
    </dgm:pt>
    <dgm:pt modelId="{E28B187D-7DD8-4153-BA6F-0DEED26D8953}" type="pres">
      <dgm:prSet presAssocID="{10B61F9E-36C4-4952-87E5-D446D535C706}" presName="vertFlow" presStyleCnt="0"/>
      <dgm:spPr/>
    </dgm:pt>
    <dgm:pt modelId="{5119FACF-FC5F-4482-8213-344904E4E7F6}" type="pres">
      <dgm:prSet presAssocID="{10B61F9E-36C4-4952-87E5-D446D535C706}" presName="topSpace" presStyleCnt="0"/>
      <dgm:spPr/>
    </dgm:pt>
    <dgm:pt modelId="{59119502-E733-4286-88A3-E9FA6E928144}" type="pres">
      <dgm:prSet presAssocID="{10B61F9E-36C4-4952-87E5-D446D535C706}" presName="firstComp" presStyleCnt="0"/>
      <dgm:spPr/>
    </dgm:pt>
    <dgm:pt modelId="{F9453ED7-47E2-4B8E-B00C-88FAA507188C}" type="pres">
      <dgm:prSet presAssocID="{10B61F9E-36C4-4952-87E5-D446D535C706}" presName="firstChild" presStyleLbl="bgAccFollowNode1" presStyleIdx="0" presStyleCnt="4" custScaleX="126906" custScaleY="70253" custLinFactY="78618" custLinFactNeighborX="182" custLinFactNeighborY="100000"/>
      <dgm:spPr/>
      <dgm:t>
        <a:bodyPr/>
        <a:lstStyle/>
        <a:p>
          <a:endParaRPr lang="zh-TW" altLang="en-US"/>
        </a:p>
      </dgm:t>
    </dgm:pt>
    <dgm:pt modelId="{91D0A54B-12AD-45BC-AF05-222128D5313A}" type="pres">
      <dgm:prSet presAssocID="{10B61F9E-36C4-4952-87E5-D446D535C706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4BE3EE-78C0-41BC-91C6-DC97E83EC864}" type="pres">
      <dgm:prSet presAssocID="{F21E6CC3-A6E8-40B8-B8EE-CBC9D39A0D07}" presName="comp" presStyleCnt="0"/>
      <dgm:spPr/>
    </dgm:pt>
    <dgm:pt modelId="{2B108536-15B1-4209-8E42-3F66246D2DF7}" type="pres">
      <dgm:prSet presAssocID="{F21E6CC3-A6E8-40B8-B8EE-CBC9D39A0D07}" presName="child" presStyleLbl="bgAccFollowNode1" presStyleIdx="1" presStyleCnt="4" custScaleX="126906" custScaleY="168410" custLinFactNeighborX="455" custLinFactNeighborY="-55158"/>
      <dgm:spPr/>
      <dgm:t>
        <a:bodyPr/>
        <a:lstStyle/>
        <a:p>
          <a:endParaRPr lang="zh-TW" altLang="en-US"/>
        </a:p>
      </dgm:t>
    </dgm:pt>
    <dgm:pt modelId="{B1CE0721-7693-421E-B4C6-9BCF9885ECF3}" type="pres">
      <dgm:prSet presAssocID="{F21E6CC3-A6E8-40B8-B8EE-CBC9D39A0D07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103F81-95CD-409C-B94C-257AB84E7C5F}" type="pres">
      <dgm:prSet presAssocID="{10B61F9E-36C4-4952-87E5-D446D535C706}" presName="negSpace" presStyleCnt="0"/>
      <dgm:spPr/>
    </dgm:pt>
    <dgm:pt modelId="{2DA9F166-A94B-46F4-8774-74E3472FB010}" type="pres">
      <dgm:prSet presAssocID="{10B61F9E-36C4-4952-87E5-D446D535C706}" presName="circle" presStyleLbl="node1" presStyleIdx="0" presStyleCnt="2" custScaleX="61360" custScaleY="61360" custLinFactNeighborX="-8388" custLinFactNeighborY="-8424"/>
      <dgm:spPr/>
      <dgm:t>
        <a:bodyPr/>
        <a:lstStyle/>
        <a:p>
          <a:endParaRPr lang="zh-TW" altLang="en-US"/>
        </a:p>
      </dgm:t>
    </dgm:pt>
    <dgm:pt modelId="{09E670BE-FA7A-44E5-B2BA-5F6A07E3C0CA}" type="pres">
      <dgm:prSet presAssocID="{FD51B540-92FF-411B-B2A3-62312BA4A337}" presName="transSpace" presStyleCnt="0"/>
      <dgm:spPr/>
    </dgm:pt>
    <dgm:pt modelId="{B10F7C23-A9FB-4174-AA4F-DCFD1CDEF87E}" type="pres">
      <dgm:prSet presAssocID="{234DD764-B8D0-428F-BE56-B5B053F675A1}" presName="posSpace" presStyleCnt="0"/>
      <dgm:spPr/>
    </dgm:pt>
    <dgm:pt modelId="{DFF767D4-5480-496C-AAF4-95014FEDC0D4}" type="pres">
      <dgm:prSet presAssocID="{234DD764-B8D0-428F-BE56-B5B053F675A1}" presName="vertFlow" presStyleCnt="0"/>
      <dgm:spPr/>
    </dgm:pt>
    <dgm:pt modelId="{569CD899-B387-4691-98E8-D21D5E1B0FFB}" type="pres">
      <dgm:prSet presAssocID="{234DD764-B8D0-428F-BE56-B5B053F675A1}" presName="topSpace" presStyleCnt="0"/>
      <dgm:spPr/>
    </dgm:pt>
    <dgm:pt modelId="{5CB38854-A16C-4EAB-94F1-B277C09ACCA7}" type="pres">
      <dgm:prSet presAssocID="{234DD764-B8D0-428F-BE56-B5B053F675A1}" presName="firstComp" presStyleCnt="0"/>
      <dgm:spPr/>
    </dgm:pt>
    <dgm:pt modelId="{68DA8113-EB1E-4484-A315-159A8D18408A}" type="pres">
      <dgm:prSet presAssocID="{234DD764-B8D0-428F-BE56-B5B053F675A1}" presName="firstChild" presStyleLbl="bgAccFollowNode1" presStyleIdx="2" presStyleCnt="4" custScaleX="126315" custScaleY="63910" custLinFactY="84961" custLinFactNeighborX="-33257" custLinFactNeighborY="100000"/>
      <dgm:spPr/>
      <dgm:t>
        <a:bodyPr/>
        <a:lstStyle/>
        <a:p>
          <a:endParaRPr lang="zh-TW" altLang="en-US"/>
        </a:p>
      </dgm:t>
    </dgm:pt>
    <dgm:pt modelId="{3977E82A-1BED-4EED-A8AD-76020B3BFFDE}" type="pres">
      <dgm:prSet presAssocID="{234DD764-B8D0-428F-BE56-B5B053F675A1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E9BB4C-DCA8-40FE-8BC1-D056CEA7B38D}" type="pres">
      <dgm:prSet presAssocID="{1E183787-B2F2-4125-AEB8-8841122E9B30}" presName="comp" presStyleCnt="0"/>
      <dgm:spPr/>
    </dgm:pt>
    <dgm:pt modelId="{3C5BFCC0-680B-47A9-9548-DEA96E20AA67}" type="pres">
      <dgm:prSet presAssocID="{1E183787-B2F2-4125-AEB8-8841122E9B30}" presName="child" presStyleLbl="bgAccFollowNode1" presStyleIdx="3" presStyleCnt="4" custScaleX="127297" custScaleY="170449" custLinFactNeighborX="-32982" custLinFactNeighborY="-49106"/>
      <dgm:spPr/>
      <dgm:t>
        <a:bodyPr/>
        <a:lstStyle/>
        <a:p>
          <a:endParaRPr lang="zh-TW" altLang="en-US"/>
        </a:p>
      </dgm:t>
    </dgm:pt>
    <dgm:pt modelId="{2C041BD7-AAF0-4E86-8CA7-523DA05AF63E}" type="pres">
      <dgm:prSet presAssocID="{1E183787-B2F2-4125-AEB8-8841122E9B30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4364EE-DCE3-43F0-A884-EBA5F54F782A}" type="pres">
      <dgm:prSet presAssocID="{234DD764-B8D0-428F-BE56-B5B053F675A1}" presName="negSpace" presStyleCnt="0"/>
      <dgm:spPr/>
    </dgm:pt>
    <dgm:pt modelId="{0CA0BAE5-073C-481D-AFC6-2C4DA43389B6}" type="pres">
      <dgm:prSet presAssocID="{234DD764-B8D0-428F-BE56-B5B053F675A1}" presName="circle" presStyleLbl="node1" presStyleIdx="1" presStyleCnt="2" custScaleX="61360" custScaleY="61360" custLinFactNeighborX="-28978" custLinFactNeighborY="-8424"/>
      <dgm:spPr/>
      <dgm:t>
        <a:bodyPr/>
        <a:lstStyle/>
        <a:p>
          <a:endParaRPr lang="zh-TW" altLang="en-US"/>
        </a:p>
      </dgm:t>
    </dgm:pt>
  </dgm:ptLst>
  <dgm:cxnLst>
    <dgm:cxn modelId="{F63776E7-81E1-476D-B5D5-EA8D3F34DA4E}" type="presOf" srcId="{10B61F9E-36C4-4952-87E5-D446D535C706}" destId="{2DA9F166-A94B-46F4-8774-74E3472FB010}" srcOrd="0" destOrd="0" presId="urn:microsoft.com/office/officeart/2005/8/layout/hList9"/>
    <dgm:cxn modelId="{09C9A320-0B88-4019-9FA6-BDB5698C5306}" type="presOf" srcId="{1E183787-B2F2-4125-AEB8-8841122E9B30}" destId="{2C041BD7-AAF0-4E86-8CA7-523DA05AF63E}" srcOrd="1" destOrd="0" presId="urn:microsoft.com/office/officeart/2005/8/layout/hList9"/>
    <dgm:cxn modelId="{2CAB9532-1188-4F54-8EF5-7EC87385A8EF}" type="presOf" srcId="{4EFB2199-7465-47AA-B0BD-77712E9534CB}" destId="{F9453ED7-47E2-4B8E-B00C-88FAA507188C}" srcOrd="0" destOrd="0" presId="urn:microsoft.com/office/officeart/2005/8/layout/hList9"/>
    <dgm:cxn modelId="{7410CC0B-10C7-4FAB-8314-23E54D846DDA}" srcId="{234DD764-B8D0-428F-BE56-B5B053F675A1}" destId="{1E183787-B2F2-4125-AEB8-8841122E9B30}" srcOrd="1" destOrd="0" parTransId="{DC310AF4-7E4E-41DC-BB31-A2D5FD0BEE98}" sibTransId="{D6D425FA-95C5-44F4-9B69-A807B0B7B319}"/>
    <dgm:cxn modelId="{EEF95463-5DDF-423F-A77F-56EAC2F6DA9F}" srcId="{10B61F9E-36C4-4952-87E5-D446D535C706}" destId="{4EFB2199-7465-47AA-B0BD-77712E9534CB}" srcOrd="0" destOrd="0" parTransId="{F6FBCA57-BC94-44CB-909A-E47E473422D6}" sibTransId="{4FBAA951-09D8-42E9-94ED-8F93F391DEB5}"/>
    <dgm:cxn modelId="{E461B2DA-B16B-435C-A3A5-1E5EDCF82353}" type="presOf" srcId="{234DD764-B8D0-428F-BE56-B5B053F675A1}" destId="{0CA0BAE5-073C-481D-AFC6-2C4DA43389B6}" srcOrd="0" destOrd="0" presId="urn:microsoft.com/office/officeart/2005/8/layout/hList9"/>
    <dgm:cxn modelId="{D0C3D50A-080D-4DB7-B3E0-EC44B3FDBB1F}" srcId="{64C26B26-3810-4C31-AB68-41BE9494A441}" destId="{10B61F9E-36C4-4952-87E5-D446D535C706}" srcOrd="0" destOrd="0" parTransId="{23C5C0B2-9EE3-4F82-B026-CDBF4A95CD91}" sibTransId="{FD51B540-92FF-411B-B2A3-62312BA4A337}"/>
    <dgm:cxn modelId="{CE6F183B-DF53-415E-A51C-792FD361288A}" srcId="{234DD764-B8D0-428F-BE56-B5B053F675A1}" destId="{798B9393-1A85-4C39-BE3D-702EE4267E85}" srcOrd="0" destOrd="0" parTransId="{5602A94A-0AFE-46FB-A197-EDFD762FF27B}" sibTransId="{8861F6A8-8AE5-47EA-9C5B-A7254CF9CBFE}"/>
    <dgm:cxn modelId="{DD51C0A6-8F89-40E6-9E19-2ED1D23EF74D}" type="presOf" srcId="{4EFB2199-7465-47AA-B0BD-77712E9534CB}" destId="{91D0A54B-12AD-45BC-AF05-222128D5313A}" srcOrd="1" destOrd="0" presId="urn:microsoft.com/office/officeart/2005/8/layout/hList9"/>
    <dgm:cxn modelId="{95A4506C-9987-41E3-89FF-59A307A85C13}" type="presOf" srcId="{F21E6CC3-A6E8-40B8-B8EE-CBC9D39A0D07}" destId="{B1CE0721-7693-421E-B4C6-9BCF9885ECF3}" srcOrd="1" destOrd="0" presId="urn:microsoft.com/office/officeart/2005/8/layout/hList9"/>
    <dgm:cxn modelId="{AB6B9C43-21BD-41BA-ADED-D452CB59DC22}" srcId="{64C26B26-3810-4C31-AB68-41BE9494A441}" destId="{234DD764-B8D0-428F-BE56-B5B053F675A1}" srcOrd="1" destOrd="0" parTransId="{3DC69F89-3DE1-40C3-8E19-FBD9AE0E6085}" sibTransId="{928DDB9E-4B0F-4443-A7FE-3133E6B472E4}"/>
    <dgm:cxn modelId="{A5B55535-6AED-482C-9F4B-3AE571D28D07}" type="presOf" srcId="{F21E6CC3-A6E8-40B8-B8EE-CBC9D39A0D07}" destId="{2B108536-15B1-4209-8E42-3F66246D2DF7}" srcOrd="0" destOrd="0" presId="urn:microsoft.com/office/officeart/2005/8/layout/hList9"/>
    <dgm:cxn modelId="{88E7607D-CF5B-4F34-822D-2F636B4D786F}" type="presOf" srcId="{798B9393-1A85-4C39-BE3D-702EE4267E85}" destId="{3977E82A-1BED-4EED-A8AD-76020B3BFFDE}" srcOrd="1" destOrd="0" presId="urn:microsoft.com/office/officeart/2005/8/layout/hList9"/>
    <dgm:cxn modelId="{CBE739BC-81E0-4C5F-800C-459BB195BCA6}" type="presOf" srcId="{1E183787-B2F2-4125-AEB8-8841122E9B30}" destId="{3C5BFCC0-680B-47A9-9548-DEA96E20AA67}" srcOrd="0" destOrd="0" presId="urn:microsoft.com/office/officeart/2005/8/layout/hList9"/>
    <dgm:cxn modelId="{D2CCC134-F8D3-4C59-B3F5-3F29018BD1F1}" type="presOf" srcId="{64C26B26-3810-4C31-AB68-41BE9494A441}" destId="{669C3E55-FB14-4297-809A-72FAD1761869}" srcOrd="0" destOrd="0" presId="urn:microsoft.com/office/officeart/2005/8/layout/hList9"/>
    <dgm:cxn modelId="{0EE161DD-6F39-4638-B8FA-C1F7BAEA55A0}" type="presOf" srcId="{798B9393-1A85-4C39-BE3D-702EE4267E85}" destId="{68DA8113-EB1E-4484-A315-159A8D18408A}" srcOrd="0" destOrd="0" presId="urn:microsoft.com/office/officeart/2005/8/layout/hList9"/>
    <dgm:cxn modelId="{C65B9501-F341-487C-A9C8-16341414FC64}" srcId="{10B61F9E-36C4-4952-87E5-D446D535C706}" destId="{F21E6CC3-A6E8-40B8-B8EE-CBC9D39A0D07}" srcOrd="1" destOrd="0" parTransId="{4166D8C5-6F96-41A6-8AD8-CB84C509D5A9}" sibTransId="{E292F36B-E2B3-4D5D-94D5-E6AA0A108363}"/>
    <dgm:cxn modelId="{98FF5264-B2CA-4B0E-BEBE-1EA866F7E105}" type="presParOf" srcId="{669C3E55-FB14-4297-809A-72FAD1761869}" destId="{6E3DD9D3-C7C9-4539-824E-FA656200ECA8}" srcOrd="0" destOrd="0" presId="urn:microsoft.com/office/officeart/2005/8/layout/hList9"/>
    <dgm:cxn modelId="{22E56C16-9EBF-46FE-B495-DD892A456EFE}" type="presParOf" srcId="{669C3E55-FB14-4297-809A-72FAD1761869}" destId="{E28B187D-7DD8-4153-BA6F-0DEED26D8953}" srcOrd="1" destOrd="0" presId="urn:microsoft.com/office/officeart/2005/8/layout/hList9"/>
    <dgm:cxn modelId="{2631E4BB-1BE9-40FA-8C7B-D8FAD6384216}" type="presParOf" srcId="{E28B187D-7DD8-4153-BA6F-0DEED26D8953}" destId="{5119FACF-FC5F-4482-8213-344904E4E7F6}" srcOrd="0" destOrd="0" presId="urn:microsoft.com/office/officeart/2005/8/layout/hList9"/>
    <dgm:cxn modelId="{8609FAEC-5EF2-453E-8D29-5549A13EC07C}" type="presParOf" srcId="{E28B187D-7DD8-4153-BA6F-0DEED26D8953}" destId="{59119502-E733-4286-88A3-E9FA6E928144}" srcOrd="1" destOrd="0" presId="urn:microsoft.com/office/officeart/2005/8/layout/hList9"/>
    <dgm:cxn modelId="{080BEC9A-87F5-4C8C-808B-F362D5F14046}" type="presParOf" srcId="{59119502-E733-4286-88A3-E9FA6E928144}" destId="{F9453ED7-47E2-4B8E-B00C-88FAA507188C}" srcOrd="0" destOrd="0" presId="urn:microsoft.com/office/officeart/2005/8/layout/hList9"/>
    <dgm:cxn modelId="{0C705334-D8F3-4081-95A4-811AC2B3A266}" type="presParOf" srcId="{59119502-E733-4286-88A3-E9FA6E928144}" destId="{91D0A54B-12AD-45BC-AF05-222128D5313A}" srcOrd="1" destOrd="0" presId="urn:microsoft.com/office/officeart/2005/8/layout/hList9"/>
    <dgm:cxn modelId="{8F107C5B-96BF-4624-94A6-01CA27231638}" type="presParOf" srcId="{E28B187D-7DD8-4153-BA6F-0DEED26D8953}" destId="{FB4BE3EE-78C0-41BC-91C6-DC97E83EC864}" srcOrd="2" destOrd="0" presId="urn:microsoft.com/office/officeart/2005/8/layout/hList9"/>
    <dgm:cxn modelId="{79718615-49A1-4006-BB49-C8EB95025BCD}" type="presParOf" srcId="{FB4BE3EE-78C0-41BC-91C6-DC97E83EC864}" destId="{2B108536-15B1-4209-8E42-3F66246D2DF7}" srcOrd="0" destOrd="0" presId="urn:microsoft.com/office/officeart/2005/8/layout/hList9"/>
    <dgm:cxn modelId="{E8765A66-7DDD-4C2E-8827-EC9F780290C3}" type="presParOf" srcId="{FB4BE3EE-78C0-41BC-91C6-DC97E83EC864}" destId="{B1CE0721-7693-421E-B4C6-9BCF9885ECF3}" srcOrd="1" destOrd="0" presId="urn:microsoft.com/office/officeart/2005/8/layout/hList9"/>
    <dgm:cxn modelId="{6076F820-16F0-42F1-9488-C912B3EF0FF4}" type="presParOf" srcId="{669C3E55-FB14-4297-809A-72FAD1761869}" destId="{E9103F81-95CD-409C-B94C-257AB84E7C5F}" srcOrd="2" destOrd="0" presId="urn:microsoft.com/office/officeart/2005/8/layout/hList9"/>
    <dgm:cxn modelId="{231F5C45-74E7-434A-A5FC-5F4DE0A5245B}" type="presParOf" srcId="{669C3E55-FB14-4297-809A-72FAD1761869}" destId="{2DA9F166-A94B-46F4-8774-74E3472FB010}" srcOrd="3" destOrd="0" presId="urn:microsoft.com/office/officeart/2005/8/layout/hList9"/>
    <dgm:cxn modelId="{E47F287D-B46A-41B9-9E31-65665B3D4868}" type="presParOf" srcId="{669C3E55-FB14-4297-809A-72FAD1761869}" destId="{09E670BE-FA7A-44E5-B2BA-5F6A07E3C0CA}" srcOrd="4" destOrd="0" presId="urn:microsoft.com/office/officeart/2005/8/layout/hList9"/>
    <dgm:cxn modelId="{655EF52B-7F1C-4796-BC47-9AB9E03BB5D4}" type="presParOf" srcId="{669C3E55-FB14-4297-809A-72FAD1761869}" destId="{B10F7C23-A9FB-4174-AA4F-DCFD1CDEF87E}" srcOrd="5" destOrd="0" presId="urn:microsoft.com/office/officeart/2005/8/layout/hList9"/>
    <dgm:cxn modelId="{BC4EEF11-1C4B-4351-AFD0-7553ADB3212C}" type="presParOf" srcId="{669C3E55-FB14-4297-809A-72FAD1761869}" destId="{DFF767D4-5480-496C-AAF4-95014FEDC0D4}" srcOrd="6" destOrd="0" presId="urn:microsoft.com/office/officeart/2005/8/layout/hList9"/>
    <dgm:cxn modelId="{07179FB6-4571-43C1-8E09-B53B6009178C}" type="presParOf" srcId="{DFF767D4-5480-496C-AAF4-95014FEDC0D4}" destId="{569CD899-B387-4691-98E8-D21D5E1B0FFB}" srcOrd="0" destOrd="0" presId="urn:microsoft.com/office/officeart/2005/8/layout/hList9"/>
    <dgm:cxn modelId="{6CCC0AA2-D2C9-47BC-A44E-14A6B5798815}" type="presParOf" srcId="{DFF767D4-5480-496C-AAF4-95014FEDC0D4}" destId="{5CB38854-A16C-4EAB-94F1-B277C09ACCA7}" srcOrd="1" destOrd="0" presId="urn:microsoft.com/office/officeart/2005/8/layout/hList9"/>
    <dgm:cxn modelId="{E313743C-90C8-4DEE-AE8D-784558A86CA1}" type="presParOf" srcId="{5CB38854-A16C-4EAB-94F1-B277C09ACCA7}" destId="{68DA8113-EB1E-4484-A315-159A8D18408A}" srcOrd="0" destOrd="0" presId="urn:microsoft.com/office/officeart/2005/8/layout/hList9"/>
    <dgm:cxn modelId="{6C6709A9-BFB2-458B-AE1F-71C6E3D69629}" type="presParOf" srcId="{5CB38854-A16C-4EAB-94F1-B277C09ACCA7}" destId="{3977E82A-1BED-4EED-A8AD-76020B3BFFDE}" srcOrd="1" destOrd="0" presId="urn:microsoft.com/office/officeart/2005/8/layout/hList9"/>
    <dgm:cxn modelId="{1144E043-10D7-4C71-A476-D5F7D602157F}" type="presParOf" srcId="{DFF767D4-5480-496C-AAF4-95014FEDC0D4}" destId="{29E9BB4C-DCA8-40FE-8BC1-D056CEA7B38D}" srcOrd="2" destOrd="0" presId="urn:microsoft.com/office/officeart/2005/8/layout/hList9"/>
    <dgm:cxn modelId="{14D8F1A6-69F6-459D-8B4E-EA1DB843A874}" type="presParOf" srcId="{29E9BB4C-DCA8-40FE-8BC1-D056CEA7B38D}" destId="{3C5BFCC0-680B-47A9-9548-DEA96E20AA67}" srcOrd="0" destOrd="0" presId="urn:microsoft.com/office/officeart/2005/8/layout/hList9"/>
    <dgm:cxn modelId="{8342A1AE-C30B-434F-A9E4-878E5FD771FA}" type="presParOf" srcId="{29E9BB4C-DCA8-40FE-8BC1-D056CEA7B38D}" destId="{2C041BD7-AAF0-4E86-8CA7-523DA05AF63E}" srcOrd="1" destOrd="0" presId="urn:microsoft.com/office/officeart/2005/8/layout/hList9"/>
    <dgm:cxn modelId="{20AD8983-09E3-4289-AE62-4D5DF4FA877D}" type="presParOf" srcId="{669C3E55-FB14-4297-809A-72FAD1761869}" destId="{434364EE-DCE3-43F0-A884-EBA5F54F782A}" srcOrd="7" destOrd="0" presId="urn:microsoft.com/office/officeart/2005/8/layout/hList9"/>
    <dgm:cxn modelId="{E82226FF-B4F4-4864-BB71-68659F28A922}" type="presParOf" srcId="{669C3E55-FB14-4297-809A-72FAD1761869}" destId="{0CA0BAE5-073C-481D-AFC6-2C4DA43389B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2946400" cy="497929"/>
          </a:xfrm>
          <a:prstGeom prst="rect">
            <a:avLst/>
          </a:prstGeom>
        </p:spPr>
        <p:txBody>
          <a:bodyPr vert="horz" lIns="92646" tIns="46320" rIns="92646" bIns="46320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98" y="5"/>
            <a:ext cx="2946400" cy="497929"/>
          </a:xfrm>
          <a:prstGeom prst="rect">
            <a:avLst/>
          </a:prstGeom>
        </p:spPr>
        <p:txBody>
          <a:bodyPr vert="horz" lIns="92646" tIns="46320" rIns="92646" bIns="46320" rtlCol="0"/>
          <a:lstStyle>
            <a:lvl1pPr algn="r">
              <a:defRPr sz="1300"/>
            </a:lvl1pPr>
          </a:lstStyle>
          <a:p>
            <a:fld id="{FC20A639-DCC1-47A0-A7C4-9B0B6327EBBF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6" y="9428720"/>
            <a:ext cx="2946400" cy="497929"/>
          </a:xfrm>
          <a:prstGeom prst="rect">
            <a:avLst/>
          </a:prstGeom>
        </p:spPr>
        <p:txBody>
          <a:bodyPr vert="horz" lIns="92646" tIns="46320" rIns="92646" bIns="46320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98" y="9428720"/>
            <a:ext cx="2946400" cy="497929"/>
          </a:xfrm>
          <a:prstGeom prst="rect">
            <a:avLst/>
          </a:prstGeom>
        </p:spPr>
        <p:txBody>
          <a:bodyPr vert="horz" lIns="92646" tIns="46320" rIns="92646" bIns="46320" rtlCol="0" anchor="b"/>
          <a:lstStyle>
            <a:lvl1pPr algn="r">
              <a:defRPr sz="1300"/>
            </a:lvl1pPr>
          </a:lstStyle>
          <a:p>
            <a:fld id="{A5168256-F97C-4FE3-89C6-0801F80ABD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9421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2" y="8"/>
            <a:ext cx="2945659" cy="496330"/>
          </a:xfrm>
          <a:prstGeom prst="rect">
            <a:avLst/>
          </a:prstGeom>
        </p:spPr>
        <p:txBody>
          <a:bodyPr vert="horz" lIns="96819" tIns="48411" rIns="96819" bIns="48411" rtlCol="0"/>
          <a:lstStyle>
            <a:lvl1pPr algn="l" latinLnBrk="0">
              <a:defRPr lang="zh-TW" sz="14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74" y="8"/>
            <a:ext cx="2945659" cy="496330"/>
          </a:xfrm>
          <a:prstGeom prst="rect">
            <a:avLst/>
          </a:prstGeom>
        </p:spPr>
        <p:txBody>
          <a:bodyPr vert="horz" lIns="96819" tIns="48411" rIns="96819" bIns="48411" rtlCol="0"/>
          <a:lstStyle>
            <a:lvl1pPr algn="r" latinLnBrk="0">
              <a:defRPr lang="zh-TW" sz="1400"/>
            </a:lvl1pPr>
          </a:lstStyle>
          <a:p>
            <a:fld id="{3842907C-D0AA-4C58-9F94-58B40AD65B29}" type="datetimeFigureOut">
              <a:rPr lang="zh-TW" altLang="en-US"/>
              <a:pPr/>
              <a:t>2022/10/3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6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819" tIns="48411" rIns="96819" bIns="48411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64"/>
            <a:ext cx="5438140" cy="4466985"/>
          </a:xfrm>
          <a:prstGeom prst="rect">
            <a:avLst/>
          </a:prstGeom>
        </p:spPr>
        <p:txBody>
          <a:bodyPr vert="horz" lIns="96819" tIns="48411" rIns="96819" bIns="48411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2" y="9428598"/>
            <a:ext cx="2945659" cy="496330"/>
          </a:xfrm>
          <a:prstGeom prst="rect">
            <a:avLst/>
          </a:prstGeom>
        </p:spPr>
        <p:txBody>
          <a:bodyPr vert="horz" lIns="96819" tIns="48411" rIns="96819" bIns="48411" rtlCol="0" anchor="b"/>
          <a:lstStyle>
            <a:lvl1pPr algn="l" latinLnBrk="0">
              <a:defRPr lang="zh-TW" sz="14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74" y="9428598"/>
            <a:ext cx="2945659" cy="496330"/>
          </a:xfrm>
          <a:prstGeom prst="rect">
            <a:avLst/>
          </a:prstGeom>
        </p:spPr>
        <p:txBody>
          <a:bodyPr vert="horz" lIns="96819" tIns="48411" rIns="96819" bIns="48411" rtlCol="0" anchor="b"/>
          <a:lstStyle>
            <a:lvl1pPr algn="r" latinLnBrk="0">
              <a:defRPr lang="zh-TW" sz="1400"/>
            </a:lvl1pPr>
          </a:lstStyle>
          <a:p>
            <a:fld id="{1D76769E-C829-4283-B80E-CB90D995C291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83344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altLang="zh-TW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03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altLang="zh-TW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073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altLang="zh-TW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018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altLang="zh-TW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024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altLang="zh-TW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255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altLang="zh-TW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36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altLang="zh-TW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436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altLang="zh-TW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92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29F0549-6B1F-4DA3-AE9A-A6A10785D4FC}" type="datetime2">
              <a:rPr lang="zh-TW" altLang="en-US" smtClean="0">
                <a:solidFill>
                  <a:srgbClr val="464653"/>
                </a:solidFill>
              </a:rPr>
              <a:t>2022年10月3日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>
              <a:solidFill>
                <a:srgbClr val="727CA3">
                  <a:tint val="20000"/>
                </a:srgbClr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5292C34-3E5E-4BA5-AF54-F1601B144FB0}" type="slidenum">
              <a:rPr lang="en-US" altLang="zh-TW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1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539752" y="404816"/>
            <a:ext cx="6091238" cy="2687637"/>
            <a:chOff x="664" y="1951"/>
            <a:chExt cx="4308" cy="2120"/>
          </a:xfrm>
        </p:grpSpPr>
        <p:sp>
          <p:nvSpPr>
            <p:cNvPr id="6" name="Freeform 16"/>
            <p:cNvSpPr>
              <a:spLocks/>
            </p:cNvSpPr>
            <p:nvPr userDrawn="1"/>
          </p:nvSpPr>
          <p:spPr bwMode="invGray">
            <a:xfrm>
              <a:off x="743" y="2045"/>
              <a:ext cx="1271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7" name="Freeform 17"/>
            <p:cNvSpPr>
              <a:spLocks/>
            </p:cNvSpPr>
            <p:nvPr userDrawn="1"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8" name="Freeform 18"/>
            <p:cNvSpPr>
              <a:spLocks/>
            </p:cNvSpPr>
            <p:nvPr userDrawn="1"/>
          </p:nvSpPr>
          <p:spPr bwMode="invGray">
            <a:xfrm>
              <a:off x="1010" y="2353"/>
              <a:ext cx="39" cy="3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9" name="Freeform 19"/>
            <p:cNvSpPr>
              <a:spLocks/>
            </p:cNvSpPr>
            <p:nvPr userDrawn="1"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0" name="Freeform 20"/>
            <p:cNvSpPr>
              <a:spLocks/>
            </p:cNvSpPr>
            <p:nvPr userDrawn="1"/>
          </p:nvSpPr>
          <p:spPr bwMode="invGray">
            <a:xfrm>
              <a:off x="1317" y="2792"/>
              <a:ext cx="156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1" name="Freeform 21"/>
            <p:cNvSpPr>
              <a:spLocks/>
            </p:cNvSpPr>
            <p:nvPr userDrawn="1"/>
          </p:nvSpPr>
          <p:spPr bwMode="invGray">
            <a:xfrm>
              <a:off x="1448" y="2858"/>
              <a:ext cx="99" cy="40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2" name="Freeform 22"/>
            <p:cNvSpPr>
              <a:spLocks/>
            </p:cNvSpPr>
            <p:nvPr userDrawn="1"/>
          </p:nvSpPr>
          <p:spPr bwMode="invGray">
            <a:xfrm>
              <a:off x="1553" y="2883"/>
              <a:ext cx="38" cy="1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3" name="Freeform 23"/>
            <p:cNvSpPr>
              <a:spLocks/>
            </p:cNvSpPr>
            <p:nvPr userDrawn="1"/>
          </p:nvSpPr>
          <p:spPr bwMode="invGray">
            <a:xfrm>
              <a:off x="1609" y="2886"/>
              <a:ext cx="10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4" name="Freeform 24"/>
            <p:cNvSpPr>
              <a:spLocks/>
            </p:cNvSpPr>
            <p:nvPr userDrawn="1"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5" name="Freeform 25"/>
            <p:cNvSpPr>
              <a:spLocks/>
            </p:cNvSpPr>
            <p:nvPr userDrawn="1"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6" name="Freeform 26"/>
            <p:cNvSpPr>
              <a:spLocks/>
            </p:cNvSpPr>
            <p:nvPr userDrawn="1"/>
          </p:nvSpPr>
          <p:spPr bwMode="invGray">
            <a:xfrm>
              <a:off x="1712" y="2069"/>
              <a:ext cx="232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7" name="Freeform 27"/>
            <p:cNvSpPr>
              <a:spLocks/>
            </p:cNvSpPr>
            <p:nvPr userDrawn="1"/>
          </p:nvSpPr>
          <p:spPr bwMode="invGray">
            <a:xfrm>
              <a:off x="1709" y="1987"/>
              <a:ext cx="44" cy="3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8" name="Freeform 28"/>
            <p:cNvSpPr>
              <a:spLocks/>
            </p:cNvSpPr>
            <p:nvPr userDrawn="1"/>
          </p:nvSpPr>
          <p:spPr bwMode="invGray">
            <a:xfrm>
              <a:off x="1625" y="2057"/>
              <a:ext cx="65" cy="40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9" name="Freeform 29"/>
            <p:cNvSpPr>
              <a:spLocks/>
            </p:cNvSpPr>
            <p:nvPr userDrawn="1"/>
          </p:nvSpPr>
          <p:spPr bwMode="invGray">
            <a:xfrm>
              <a:off x="1692" y="2065"/>
              <a:ext cx="55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20" name="Freeform 30"/>
            <p:cNvSpPr>
              <a:spLocks/>
            </p:cNvSpPr>
            <p:nvPr userDrawn="1"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21" name="Freeform 31"/>
            <p:cNvSpPr>
              <a:spLocks/>
            </p:cNvSpPr>
            <p:nvPr userDrawn="1"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22" name="Freeform 32"/>
            <p:cNvSpPr>
              <a:spLocks/>
            </p:cNvSpPr>
            <p:nvPr userDrawn="1"/>
          </p:nvSpPr>
          <p:spPr bwMode="invGray">
            <a:xfrm>
              <a:off x="1751" y="2000"/>
              <a:ext cx="116" cy="7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23" name="Freeform 33"/>
            <p:cNvSpPr>
              <a:spLocks/>
            </p:cNvSpPr>
            <p:nvPr userDrawn="1"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24" name="Freeform 34"/>
            <p:cNvSpPr>
              <a:spLocks/>
            </p:cNvSpPr>
            <p:nvPr userDrawn="1"/>
          </p:nvSpPr>
          <p:spPr bwMode="invGray">
            <a:xfrm>
              <a:off x="1421" y="2756"/>
              <a:ext cx="16" cy="1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25" name="Freeform 35"/>
            <p:cNvSpPr>
              <a:spLocks/>
            </p:cNvSpPr>
            <p:nvPr userDrawn="1"/>
          </p:nvSpPr>
          <p:spPr bwMode="invGray">
            <a:xfrm>
              <a:off x="1424" y="2781"/>
              <a:ext cx="16" cy="1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26" name="Freeform 36"/>
            <p:cNvSpPr>
              <a:spLocks/>
            </p:cNvSpPr>
            <p:nvPr userDrawn="1"/>
          </p:nvSpPr>
          <p:spPr bwMode="invGray">
            <a:xfrm>
              <a:off x="1628" y="2913"/>
              <a:ext cx="15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27" name="Freeform 37"/>
            <p:cNvSpPr>
              <a:spLocks/>
            </p:cNvSpPr>
            <p:nvPr userDrawn="1"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28" name="Freeform 38"/>
            <p:cNvSpPr>
              <a:spLocks/>
            </p:cNvSpPr>
            <p:nvPr userDrawn="1"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29" name="Freeform 39"/>
            <p:cNvSpPr>
              <a:spLocks/>
            </p:cNvSpPr>
            <p:nvPr userDrawn="1"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30" name="Freeform 40"/>
            <p:cNvSpPr>
              <a:spLocks/>
            </p:cNvSpPr>
            <p:nvPr userDrawn="1"/>
          </p:nvSpPr>
          <p:spPr bwMode="invGray">
            <a:xfrm>
              <a:off x="1780" y="2153"/>
              <a:ext cx="38" cy="1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31" name="Freeform 41"/>
            <p:cNvSpPr>
              <a:spLocks/>
            </p:cNvSpPr>
            <p:nvPr userDrawn="1"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32" name="Freeform 42"/>
            <p:cNvSpPr>
              <a:spLocks/>
            </p:cNvSpPr>
            <p:nvPr userDrawn="1"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33" name="Freeform 43"/>
            <p:cNvSpPr>
              <a:spLocks/>
            </p:cNvSpPr>
            <p:nvPr userDrawn="1"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34" name="Freeform 44"/>
            <p:cNvSpPr>
              <a:spLocks/>
            </p:cNvSpPr>
            <p:nvPr userDrawn="1"/>
          </p:nvSpPr>
          <p:spPr bwMode="invGray">
            <a:xfrm>
              <a:off x="2393" y="2037"/>
              <a:ext cx="39" cy="2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35" name="Freeform 45"/>
            <p:cNvSpPr>
              <a:spLocks/>
            </p:cNvSpPr>
            <p:nvPr userDrawn="1"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36" name="Freeform 46"/>
            <p:cNvSpPr>
              <a:spLocks/>
            </p:cNvSpPr>
            <p:nvPr userDrawn="1"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37" name="Freeform 47"/>
            <p:cNvSpPr>
              <a:spLocks/>
            </p:cNvSpPr>
            <p:nvPr userDrawn="1"/>
          </p:nvSpPr>
          <p:spPr bwMode="invGray">
            <a:xfrm>
              <a:off x="2467" y="2310"/>
              <a:ext cx="109" cy="133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38" name="Freeform 48"/>
            <p:cNvSpPr>
              <a:spLocks/>
            </p:cNvSpPr>
            <p:nvPr userDrawn="1"/>
          </p:nvSpPr>
          <p:spPr bwMode="invGray">
            <a:xfrm>
              <a:off x="2413" y="2359"/>
              <a:ext cx="66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39" name="Freeform 49"/>
            <p:cNvSpPr>
              <a:spLocks/>
            </p:cNvSpPr>
            <p:nvPr userDrawn="1"/>
          </p:nvSpPr>
          <p:spPr bwMode="invGray">
            <a:xfrm>
              <a:off x="4098" y="3502"/>
              <a:ext cx="475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40" name="Freeform 50"/>
            <p:cNvSpPr>
              <a:spLocks/>
            </p:cNvSpPr>
            <p:nvPr userDrawn="1"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41" name="Freeform 51"/>
            <p:cNvSpPr>
              <a:spLocks/>
            </p:cNvSpPr>
            <p:nvPr userDrawn="1"/>
          </p:nvSpPr>
          <p:spPr bwMode="invGray">
            <a:xfrm>
              <a:off x="4255" y="3243"/>
              <a:ext cx="311" cy="20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42" name="Freeform 52"/>
            <p:cNvSpPr>
              <a:spLocks/>
            </p:cNvSpPr>
            <p:nvPr userDrawn="1"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43" name="Freeform 53"/>
            <p:cNvSpPr>
              <a:spLocks/>
            </p:cNvSpPr>
            <p:nvPr userDrawn="1"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44" name="Freeform 54"/>
            <p:cNvSpPr>
              <a:spLocks/>
            </p:cNvSpPr>
            <p:nvPr userDrawn="1"/>
          </p:nvSpPr>
          <p:spPr bwMode="invGray">
            <a:xfrm>
              <a:off x="4791" y="3873"/>
              <a:ext cx="103" cy="91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45" name="Freeform 55"/>
            <p:cNvSpPr>
              <a:spLocks/>
            </p:cNvSpPr>
            <p:nvPr userDrawn="1"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46" name="Freeform 56"/>
            <p:cNvSpPr>
              <a:spLocks/>
            </p:cNvSpPr>
            <p:nvPr userDrawn="1"/>
          </p:nvSpPr>
          <p:spPr bwMode="invGray">
            <a:xfrm>
              <a:off x="3123" y="3346"/>
              <a:ext cx="125" cy="202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47" name="Freeform 57"/>
            <p:cNvSpPr>
              <a:spLocks/>
            </p:cNvSpPr>
            <p:nvPr userDrawn="1"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48" name="Freeform 58"/>
            <p:cNvSpPr>
              <a:spLocks/>
            </p:cNvSpPr>
            <p:nvPr userDrawn="1"/>
          </p:nvSpPr>
          <p:spPr bwMode="invGray">
            <a:xfrm>
              <a:off x="3988" y="3101"/>
              <a:ext cx="110" cy="18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49" name="Freeform 59"/>
            <p:cNvSpPr>
              <a:spLocks/>
            </p:cNvSpPr>
            <p:nvPr userDrawn="1"/>
          </p:nvSpPr>
          <p:spPr bwMode="invGray">
            <a:xfrm>
              <a:off x="3894" y="3043"/>
              <a:ext cx="72" cy="136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50" name="Freeform 60"/>
            <p:cNvSpPr>
              <a:spLocks/>
            </p:cNvSpPr>
            <p:nvPr userDrawn="1"/>
          </p:nvSpPr>
          <p:spPr bwMode="invGray">
            <a:xfrm>
              <a:off x="3944" y="3153"/>
              <a:ext cx="39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51" name="Freeform 61"/>
            <p:cNvSpPr>
              <a:spLocks/>
            </p:cNvSpPr>
            <p:nvPr userDrawn="1"/>
          </p:nvSpPr>
          <p:spPr bwMode="invGray">
            <a:xfrm>
              <a:off x="3988" y="3290"/>
              <a:ext cx="64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52" name="Freeform 62"/>
            <p:cNvSpPr>
              <a:spLocks/>
            </p:cNvSpPr>
            <p:nvPr userDrawn="1"/>
          </p:nvSpPr>
          <p:spPr bwMode="invGray">
            <a:xfrm>
              <a:off x="4092" y="3194"/>
              <a:ext cx="83" cy="118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53" name="Freeform 63"/>
            <p:cNvSpPr>
              <a:spLocks/>
            </p:cNvSpPr>
            <p:nvPr userDrawn="1"/>
          </p:nvSpPr>
          <p:spPr bwMode="invGray">
            <a:xfrm>
              <a:off x="4064" y="2777"/>
              <a:ext cx="22" cy="7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54" name="Freeform 64"/>
            <p:cNvSpPr>
              <a:spLocks/>
            </p:cNvSpPr>
            <p:nvPr userDrawn="1"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55" name="Freeform 65"/>
            <p:cNvSpPr>
              <a:spLocks/>
            </p:cNvSpPr>
            <p:nvPr userDrawn="1"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56" name="Freeform 66"/>
            <p:cNvSpPr>
              <a:spLocks/>
            </p:cNvSpPr>
            <p:nvPr userDrawn="1"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57" name="Freeform 67"/>
            <p:cNvSpPr>
              <a:spLocks/>
            </p:cNvSpPr>
            <p:nvPr userDrawn="1"/>
          </p:nvSpPr>
          <p:spPr bwMode="invGray">
            <a:xfrm>
              <a:off x="4180" y="3275"/>
              <a:ext cx="1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58" name="Freeform 68"/>
            <p:cNvSpPr>
              <a:spLocks/>
            </p:cNvSpPr>
            <p:nvPr userDrawn="1"/>
          </p:nvSpPr>
          <p:spPr bwMode="invGray">
            <a:xfrm>
              <a:off x="4209" y="3265"/>
              <a:ext cx="46" cy="3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59" name="Freeform 69"/>
            <p:cNvSpPr>
              <a:spLocks/>
            </p:cNvSpPr>
            <p:nvPr userDrawn="1"/>
          </p:nvSpPr>
          <p:spPr bwMode="invGray">
            <a:xfrm>
              <a:off x="4277" y="3335"/>
              <a:ext cx="24" cy="3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60" name="Freeform 70"/>
            <p:cNvSpPr>
              <a:spLocks/>
            </p:cNvSpPr>
            <p:nvPr userDrawn="1"/>
          </p:nvSpPr>
          <p:spPr bwMode="invGray">
            <a:xfrm>
              <a:off x="4544" y="3293"/>
              <a:ext cx="46" cy="4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61" name="Freeform 71"/>
            <p:cNvSpPr>
              <a:spLocks/>
            </p:cNvSpPr>
            <p:nvPr userDrawn="1"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62" name="Freeform 72"/>
            <p:cNvSpPr>
              <a:spLocks/>
            </p:cNvSpPr>
            <p:nvPr userDrawn="1"/>
          </p:nvSpPr>
          <p:spPr bwMode="invGray">
            <a:xfrm>
              <a:off x="4098" y="3371"/>
              <a:ext cx="27" cy="28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63" name="Freeform 73"/>
            <p:cNvSpPr>
              <a:spLocks/>
            </p:cNvSpPr>
            <p:nvPr userDrawn="1"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64" name="Freeform 74"/>
            <p:cNvSpPr>
              <a:spLocks/>
            </p:cNvSpPr>
            <p:nvPr userDrawn="1"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65" name="Freeform 75"/>
            <p:cNvSpPr>
              <a:spLocks/>
            </p:cNvSpPr>
            <p:nvPr userDrawn="1"/>
          </p:nvSpPr>
          <p:spPr bwMode="invGray">
            <a:xfrm>
              <a:off x="4061" y="3020"/>
              <a:ext cx="28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66" name="Freeform 76"/>
            <p:cNvSpPr>
              <a:spLocks/>
            </p:cNvSpPr>
            <p:nvPr userDrawn="1"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67" name="Freeform 77"/>
            <p:cNvSpPr>
              <a:spLocks/>
            </p:cNvSpPr>
            <p:nvPr userDrawn="1"/>
          </p:nvSpPr>
          <p:spPr bwMode="invGray">
            <a:xfrm>
              <a:off x="4136" y="2995"/>
              <a:ext cx="9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68" name="Freeform 78"/>
            <p:cNvSpPr>
              <a:spLocks/>
            </p:cNvSpPr>
            <p:nvPr userDrawn="1"/>
          </p:nvSpPr>
          <p:spPr bwMode="invGray">
            <a:xfrm>
              <a:off x="4145" y="3007"/>
              <a:ext cx="21" cy="4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69" name="Freeform 79"/>
            <p:cNvSpPr>
              <a:spLocks/>
            </p:cNvSpPr>
            <p:nvPr userDrawn="1"/>
          </p:nvSpPr>
          <p:spPr bwMode="invGray">
            <a:xfrm>
              <a:off x="3876" y="3075"/>
              <a:ext cx="12" cy="28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70" name="Freeform 80"/>
            <p:cNvSpPr>
              <a:spLocks/>
            </p:cNvSpPr>
            <p:nvPr userDrawn="1"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71" name="Freeform 81"/>
            <p:cNvSpPr>
              <a:spLocks/>
            </p:cNvSpPr>
            <p:nvPr userDrawn="1"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72" name="Freeform 82"/>
            <p:cNvSpPr>
              <a:spLocks/>
            </p:cNvSpPr>
            <p:nvPr userDrawn="1"/>
          </p:nvSpPr>
          <p:spPr bwMode="invGray">
            <a:xfrm>
              <a:off x="3850" y="2995"/>
              <a:ext cx="10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73" name="Freeform 83"/>
            <p:cNvSpPr>
              <a:spLocks/>
            </p:cNvSpPr>
            <p:nvPr userDrawn="1"/>
          </p:nvSpPr>
          <p:spPr bwMode="invGray">
            <a:xfrm>
              <a:off x="3851" y="3020"/>
              <a:ext cx="17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74" name="Freeform 84"/>
            <p:cNvSpPr>
              <a:spLocks/>
            </p:cNvSpPr>
            <p:nvPr userDrawn="1"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75" name="Freeform 85"/>
            <p:cNvSpPr>
              <a:spLocks/>
            </p:cNvSpPr>
            <p:nvPr userDrawn="1"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76" name="Freeform 86"/>
            <p:cNvSpPr>
              <a:spLocks/>
            </p:cNvSpPr>
            <p:nvPr userDrawn="1"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77" name="Freeform 87"/>
            <p:cNvSpPr>
              <a:spLocks/>
            </p:cNvSpPr>
            <p:nvPr userDrawn="1"/>
          </p:nvSpPr>
          <p:spPr bwMode="invGray">
            <a:xfrm>
              <a:off x="4751" y="3548"/>
              <a:ext cx="20" cy="1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78" name="Freeform 88"/>
            <p:cNvSpPr>
              <a:spLocks/>
            </p:cNvSpPr>
            <p:nvPr userDrawn="1"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79" name="Freeform 89"/>
            <p:cNvSpPr>
              <a:spLocks/>
            </p:cNvSpPr>
            <p:nvPr userDrawn="1"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80" name="Freeform 90"/>
            <p:cNvSpPr>
              <a:spLocks/>
            </p:cNvSpPr>
            <p:nvPr userDrawn="1"/>
          </p:nvSpPr>
          <p:spPr bwMode="invGray">
            <a:xfrm>
              <a:off x="4659" y="3459"/>
              <a:ext cx="28" cy="29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81" name="Freeform 91"/>
            <p:cNvSpPr>
              <a:spLocks/>
            </p:cNvSpPr>
            <p:nvPr userDrawn="1"/>
          </p:nvSpPr>
          <p:spPr bwMode="invGray">
            <a:xfrm>
              <a:off x="4694" y="3449"/>
              <a:ext cx="27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82" name="Freeform 92"/>
            <p:cNvSpPr>
              <a:spLocks/>
            </p:cNvSpPr>
            <p:nvPr userDrawn="1"/>
          </p:nvSpPr>
          <p:spPr bwMode="invGray">
            <a:xfrm>
              <a:off x="4683" y="3414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83" name="Freeform 93"/>
            <p:cNvSpPr>
              <a:spLocks/>
            </p:cNvSpPr>
            <p:nvPr userDrawn="1"/>
          </p:nvSpPr>
          <p:spPr bwMode="invGray">
            <a:xfrm>
              <a:off x="4657" y="3389"/>
              <a:ext cx="27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84" name="Freeform 94"/>
            <p:cNvSpPr>
              <a:spLocks/>
            </p:cNvSpPr>
            <p:nvPr userDrawn="1"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85" name="Freeform 95"/>
            <p:cNvSpPr>
              <a:spLocks/>
            </p:cNvSpPr>
            <p:nvPr userDrawn="1"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86" name="Freeform 96"/>
            <p:cNvSpPr>
              <a:spLocks/>
            </p:cNvSpPr>
            <p:nvPr userDrawn="1"/>
          </p:nvSpPr>
          <p:spPr bwMode="invGray">
            <a:xfrm>
              <a:off x="3055" y="2051"/>
              <a:ext cx="138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87" name="Freeform 97"/>
            <p:cNvSpPr>
              <a:spLocks/>
            </p:cNvSpPr>
            <p:nvPr userDrawn="1"/>
          </p:nvSpPr>
          <p:spPr bwMode="invGray">
            <a:xfrm>
              <a:off x="3139" y="2155"/>
              <a:ext cx="40" cy="1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88" name="Freeform 98"/>
            <p:cNvSpPr>
              <a:spLocks/>
            </p:cNvSpPr>
            <p:nvPr userDrawn="1"/>
          </p:nvSpPr>
          <p:spPr bwMode="invGray">
            <a:xfrm>
              <a:off x="3344" y="1999"/>
              <a:ext cx="42" cy="29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89" name="Freeform 99"/>
            <p:cNvSpPr>
              <a:spLocks/>
            </p:cNvSpPr>
            <p:nvPr userDrawn="1"/>
          </p:nvSpPr>
          <p:spPr bwMode="invGray">
            <a:xfrm>
              <a:off x="3374" y="2012"/>
              <a:ext cx="4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90" name="Freeform 100"/>
            <p:cNvSpPr>
              <a:spLocks/>
            </p:cNvSpPr>
            <p:nvPr userDrawn="1"/>
          </p:nvSpPr>
          <p:spPr bwMode="invGray">
            <a:xfrm>
              <a:off x="3428" y="2015"/>
              <a:ext cx="48" cy="33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91" name="Freeform 101"/>
            <p:cNvSpPr>
              <a:spLocks/>
            </p:cNvSpPr>
            <p:nvPr userDrawn="1"/>
          </p:nvSpPr>
          <p:spPr bwMode="invGray">
            <a:xfrm>
              <a:off x="3777" y="2042"/>
              <a:ext cx="88" cy="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92" name="Freeform 102"/>
            <p:cNvSpPr>
              <a:spLocks/>
            </p:cNvSpPr>
            <p:nvPr userDrawn="1"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93" name="Freeform 103"/>
            <p:cNvSpPr>
              <a:spLocks/>
            </p:cNvSpPr>
            <p:nvPr userDrawn="1"/>
          </p:nvSpPr>
          <p:spPr bwMode="invGray">
            <a:xfrm>
              <a:off x="3846" y="2070"/>
              <a:ext cx="37" cy="18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94" name="Freeform 104"/>
            <p:cNvSpPr>
              <a:spLocks/>
            </p:cNvSpPr>
            <p:nvPr userDrawn="1"/>
          </p:nvSpPr>
          <p:spPr bwMode="invGray">
            <a:xfrm>
              <a:off x="4098" y="2294"/>
              <a:ext cx="73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95" name="Freeform 105"/>
            <p:cNvSpPr>
              <a:spLocks/>
            </p:cNvSpPr>
            <p:nvPr userDrawn="1"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96" name="Freeform 106"/>
            <p:cNvSpPr>
              <a:spLocks/>
            </p:cNvSpPr>
            <p:nvPr userDrawn="1"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97" name="Freeform 107"/>
            <p:cNvSpPr>
              <a:spLocks/>
            </p:cNvSpPr>
            <p:nvPr userDrawn="1"/>
          </p:nvSpPr>
          <p:spPr bwMode="invGray">
            <a:xfrm>
              <a:off x="3062" y="1989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98" name="Freeform 108"/>
            <p:cNvSpPr>
              <a:spLocks/>
            </p:cNvSpPr>
            <p:nvPr userDrawn="1"/>
          </p:nvSpPr>
          <p:spPr bwMode="invGray">
            <a:xfrm>
              <a:off x="2956" y="1997"/>
              <a:ext cx="18" cy="2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99" name="Freeform 109"/>
            <p:cNvSpPr>
              <a:spLocks/>
            </p:cNvSpPr>
            <p:nvPr userDrawn="1"/>
          </p:nvSpPr>
          <p:spPr bwMode="invGray">
            <a:xfrm>
              <a:off x="2979" y="1996"/>
              <a:ext cx="37" cy="2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00" name="Freeform 110"/>
            <p:cNvSpPr>
              <a:spLocks/>
            </p:cNvSpPr>
            <p:nvPr userDrawn="1"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01" name="Freeform 111"/>
            <p:cNvSpPr>
              <a:spLocks/>
            </p:cNvSpPr>
            <p:nvPr userDrawn="1"/>
          </p:nvSpPr>
          <p:spPr bwMode="invGray">
            <a:xfrm>
              <a:off x="3022" y="2005"/>
              <a:ext cx="16" cy="1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02" name="Freeform 112"/>
            <p:cNvSpPr>
              <a:spLocks/>
            </p:cNvSpPr>
            <p:nvPr userDrawn="1"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03" name="Freeform 113"/>
            <p:cNvSpPr>
              <a:spLocks/>
            </p:cNvSpPr>
            <p:nvPr userDrawn="1"/>
          </p:nvSpPr>
          <p:spPr bwMode="invGray">
            <a:xfrm>
              <a:off x="3278" y="3472"/>
              <a:ext cx="31" cy="19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04" name="Freeform 114"/>
            <p:cNvSpPr>
              <a:spLocks/>
            </p:cNvSpPr>
            <p:nvPr userDrawn="1"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05" name="Freeform 115"/>
            <p:cNvSpPr>
              <a:spLocks/>
            </p:cNvSpPr>
            <p:nvPr userDrawn="1"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06" name="Freeform 116"/>
            <p:cNvSpPr>
              <a:spLocks/>
            </p:cNvSpPr>
            <p:nvPr userDrawn="1"/>
          </p:nvSpPr>
          <p:spPr bwMode="invGray">
            <a:xfrm>
              <a:off x="3311" y="3240"/>
              <a:ext cx="10" cy="2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07" name="Freeform 117"/>
            <p:cNvSpPr>
              <a:spLocks/>
            </p:cNvSpPr>
            <p:nvPr userDrawn="1"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08" name="Freeform 118"/>
            <p:cNvSpPr>
              <a:spLocks/>
            </p:cNvSpPr>
            <p:nvPr userDrawn="1"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09" name="Freeform 119"/>
            <p:cNvSpPr>
              <a:spLocks/>
            </p:cNvSpPr>
            <p:nvPr userDrawn="1"/>
          </p:nvSpPr>
          <p:spPr bwMode="invGray">
            <a:xfrm>
              <a:off x="3251" y="3293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10" name="Freeform 120"/>
            <p:cNvSpPr>
              <a:spLocks/>
            </p:cNvSpPr>
            <p:nvPr userDrawn="1"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11" name="Freeform 121"/>
            <p:cNvSpPr>
              <a:spLocks/>
            </p:cNvSpPr>
            <p:nvPr userDrawn="1"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12" name="Freeform 122"/>
            <p:cNvSpPr>
              <a:spLocks/>
            </p:cNvSpPr>
            <p:nvPr userDrawn="1"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13" name="Freeform 123"/>
            <p:cNvSpPr>
              <a:spLocks/>
            </p:cNvSpPr>
            <p:nvPr userDrawn="1"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 sz="1350" dirty="0">
                <a:latin typeface="Arial" charset="0"/>
                <a:ea typeface="標楷體" pitchFamily="65" charset="-120"/>
              </a:endParaRPr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1548" y="5733256"/>
            <a:ext cx="6400800" cy="381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350" b="1" i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1537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4134" y="89942"/>
            <a:ext cx="82296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481E-B260-4E41-A8F9-2F29FDA106B9}" type="datetime2">
              <a:rPr lang="zh-TW" altLang="en-US" smtClean="0">
                <a:solidFill>
                  <a:srgbClr val="464653"/>
                </a:solidFill>
              </a:rPr>
              <a:t>2022年10月3日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7504" y="6365688"/>
            <a:ext cx="1981200" cy="365760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C410EEA-824F-4D46-AFE7-60426C8C06B0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 sz="24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sz="2400"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 sz="2400"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 sz="2400"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 sz="2400"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pic>
        <p:nvPicPr>
          <p:cNvPr id="7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995362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75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 algn="ctr"/>
            <a:fld id="{29C10A64-3F7C-461F-88F4-7C6730DC2EAA}" type="datetime2">
              <a:rPr lang="zh-TW" altLang="en-US" smtClean="0">
                <a:solidFill>
                  <a:srgbClr val="DDE9EC"/>
                </a:solidFill>
              </a:rPr>
              <a:t>2022年10月3日</a:t>
            </a:fld>
            <a:endParaRPr lang="zh-TW" altLang="en-US" sz="1000">
              <a:solidFill>
                <a:prstClr val="white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 sz="1000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5292C34-3E5E-4BA5-AF54-F1601B144FB0}" type="slidenum">
              <a:rPr lang="en-US" altLang="zh-TW" sz="1400" smtClean="0">
                <a:solidFill>
                  <a:srgbClr val="DDE9EC">
                    <a:shade val="50000"/>
                  </a:srgbClr>
                </a:solidFill>
              </a:rPr>
              <a:pPr/>
              <a:t>‹#›</a:t>
            </a:fld>
            <a:endParaRPr lang="zh-TW" altLang="en-US" sz="10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62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7E56-405A-4BF5-A8A5-1C4ABD2E5B5B}" type="datetime2">
              <a:rPr lang="zh-TW" altLang="en-US" smtClean="0">
                <a:solidFill>
                  <a:srgbClr val="464653"/>
                </a:solidFill>
              </a:rPr>
              <a:t>2022年10月3日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altLang="zh-TW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3274" y="58741"/>
            <a:ext cx="7376746" cy="7064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B8C88-D799-4890-A78C-D616CF26571F}" type="datetime2">
              <a:rPr lang="zh-TW" altLang="en-US" smtClean="0">
                <a:solidFill>
                  <a:srgbClr val="464653"/>
                </a:solidFill>
              </a:rPr>
              <a:t>2022年10月3日</a:t>
            </a:fld>
            <a:endParaRPr lang="en-US" altLang="zh-TW" dirty="0">
              <a:solidFill>
                <a:srgbClr val="46465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4F6F81-FF15-4557-8DF5-C501DE96CFF0}" type="slidenum">
              <a:rPr lang="en-US" altLang="zh-TW">
                <a:solidFill>
                  <a:srgbClr val="464653"/>
                </a:solidFill>
              </a:rPr>
              <a:pPr/>
              <a:t>‹#›</a:t>
            </a:fld>
            <a:endParaRPr lang="en-US" altLang="zh-TW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2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7025"/>
            <a:ext cx="7121525" cy="9271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en-US" noProof="0" dirty="0" smtClean="0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7959E-F11E-4F7B-8EBF-D901116AFB72}" type="datetime2">
              <a:rPr lang="zh-TW" altLang="en-US" smtClean="0">
                <a:solidFill>
                  <a:srgbClr val="464653"/>
                </a:solidFill>
              </a:rPr>
              <a:t>2022年10月3日</a:t>
            </a:fld>
            <a:endParaRPr lang="en-US" altLang="zh-TW" dirty="0">
              <a:solidFill>
                <a:srgbClr val="464653"/>
              </a:solidFill>
            </a:endParaRP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464653"/>
              </a:solidFill>
            </a:endParaRP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1A6B1-C04B-46F8-9052-F053272763BC}" type="slidenum">
              <a:rPr lang="en-US" altLang="zh-TW">
                <a:solidFill>
                  <a:srgbClr val="464653"/>
                </a:solidFill>
              </a:rPr>
              <a:pPr/>
              <a:t>‹#›</a:t>
            </a:fld>
            <a:endParaRPr lang="en-US" altLang="zh-TW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9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4BAE-F57F-4B02-A265-6C947A91DB3B}" type="datetime2">
              <a:rPr lang="zh-TW" altLang="en-US" smtClean="0">
                <a:solidFill>
                  <a:srgbClr val="464653"/>
                </a:solidFill>
              </a:rPr>
              <a:t>2022年10月3日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3"/>
          </p:nvPr>
        </p:nvSpPr>
        <p:spPr>
          <a:xfrm>
            <a:off x="513159" y="416990"/>
            <a:ext cx="5657850" cy="56685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8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endParaRPr lang="zh-TW" alt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14"/>
          </p:nvPr>
        </p:nvSpPr>
        <p:spPr>
          <a:xfrm>
            <a:off x="513159" y="1161650"/>
            <a:ext cx="4010025" cy="682625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700" b="1">
                <a:solidFill>
                  <a:schemeClr val="tx1"/>
                </a:solidFill>
              </a:defRPr>
            </a:lvl2pPr>
            <a:lvl3pPr>
              <a:defRPr sz="2700" b="1">
                <a:solidFill>
                  <a:schemeClr val="tx1"/>
                </a:solidFill>
              </a:defRPr>
            </a:lvl3pPr>
            <a:lvl4pPr>
              <a:defRPr sz="2700" b="1">
                <a:solidFill>
                  <a:schemeClr val="tx1"/>
                </a:solidFill>
              </a:defRPr>
            </a:lvl4pPr>
            <a:lvl5pPr>
              <a:defRPr sz="2700" b="1">
                <a:solidFill>
                  <a:schemeClr val="tx1"/>
                </a:solidFill>
              </a:defRPr>
            </a:lvl5pPr>
          </a:lstStyle>
          <a:p>
            <a:pPr lvl="0"/>
            <a:endParaRPr lang="zh-TW" altLang="en-US" dirty="0"/>
          </a:p>
        </p:txBody>
      </p:sp>
      <p:sp>
        <p:nvSpPr>
          <p:cNvPr id="15" name="內容版面配置區 14"/>
          <p:cNvSpPr>
            <a:spLocks noGrp="1"/>
          </p:cNvSpPr>
          <p:nvPr>
            <p:ph sz="quarter" idx="15"/>
          </p:nvPr>
        </p:nvSpPr>
        <p:spPr>
          <a:xfrm>
            <a:off x="513159" y="2022075"/>
            <a:ext cx="7490735" cy="43354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447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39F6-B277-4F97-91FD-A62C127AB6AE}" type="datetime2">
              <a:rPr lang="zh-TW" altLang="en-US" smtClean="0">
                <a:solidFill>
                  <a:srgbClr val="464653"/>
                </a:solidFill>
              </a:rPr>
              <a:t>2022年10月3日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3"/>
          </p:nvPr>
        </p:nvSpPr>
        <p:spPr>
          <a:xfrm>
            <a:off x="513159" y="416990"/>
            <a:ext cx="5657850" cy="56685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8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endParaRPr lang="zh-TW" alt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14"/>
          </p:nvPr>
        </p:nvSpPr>
        <p:spPr>
          <a:xfrm>
            <a:off x="513159" y="1161650"/>
            <a:ext cx="4010025" cy="682625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700" b="1">
                <a:solidFill>
                  <a:schemeClr val="tx1"/>
                </a:solidFill>
              </a:defRPr>
            </a:lvl2pPr>
            <a:lvl3pPr>
              <a:defRPr sz="2700" b="1">
                <a:solidFill>
                  <a:schemeClr val="tx1"/>
                </a:solidFill>
              </a:defRPr>
            </a:lvl3pPr>
            <a:lvl4pPr>
              <a:defRPr sz="2700" b="1">
                <a:solidFill>
                  <a:schemeClr val="tx1"/>
                </a:solidFill>
              </a:defRPr>
            </a:lvl4pPr>
            <a:lvl5pPr>
              <a:defRPr sz="2700" b="1">
                <a:solidFill>
                  <a:schemeClr val="tx1"/>
                </a:solidFill>
              </a:defRPr>
            </a:lvl5pPr>
          </a:lstStyle>
          <a:p>
            <a:pPr lvl="0"/>
            <a:endParaRPr lang="zh-TW" altLang="en-US" dirty="0"/>
          </a:p>
        </p:txBody>
      </p:sp>
      <p:sp>
        <p:nvSpPr>
          <p:cNvPr id="15" name="內容版面配置區 14"/>
          <p:cNvSpPr>
            <a:spLocks noGrp="1"/>
          </p:cNvSpPr>
          <p:nvPr>
            <p:ph sz="quarter" idx="15"/>
          </p:nvPr>
        </p:nvSpPr>
        <p:spPr>
          <a:xfrm>
            <a:off x="513159" y="2022075"/>
            <a:ext cx="7490735" cy="43354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3615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6950"/>
          </a:xfrm>
        </p:spPr>
        <p:txBody>
          <a:bodyPr/>
          <a:lstStyle>
            <a:lvl1pPr>
              <a:defRPr sz="40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08512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187450" y="6643688"/>
            <a:ext cx="863600" cy="187325"/>
          </a:xfrm>
        </p:spPr>
        <p:txBody>
          <a:bodyPr/>
          <a:lstStyle>
            <a:lvl1pPr eaLnBrk="1" hangingPunct="1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zh-TW" dirty="0"/>
              <a:t>5/24/2017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08725"/>
            <a:ext cx="2895600" cy="215900"/>
          </a:xfrm>
        </p:spPr>
        <p:txBody>
          <a:bodyPr/>
          <a:lstStyle>
            <a:lvl1pPr eaLnBrk="1" hangingPunct="1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4531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76CEF89-DEEB-4AD2-A595-08547B1F6EC0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8652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algn="ctr"/>
            <a:fld id="{C4BA41B0-E2D7-4E6E-9832-E4AD10B8C757}" type="datetime2">
              <a:rPr lang="zh-TW" altLang="en-US" smtClean="0">
                <a:solidFill>
                  <a:srgbClr val="464653"/>
                </a:solidFill>
              </a:rPr>
              <a:t>2022年10月3日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24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45292C34-3E5E-4BA5-AF54-F1601B144FB0}" type="slidenum">
              <a:rPr lang="en-US" altLang="zh-TW" smtClean="0">
                <a:solidFill>
                  <a:srgbClr val="464653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930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2" r:id="rId9"/>
    <p:sldLayoutId id="2147483953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400" kern="1200" baseline="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kern="1200" baseline="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 baseline="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400" kern="1200" baseline="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2400" kern="1200" baseline="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00"/>
                    </a14:imgEffect>
                    <a14:imgEffect>
                      <a14:saturation sat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「玉山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16415"/>
            <a:ext cx="2924415" cy="19089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5496" y="2670011"/>
            <a:ext cx="9108504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TW" sz="4800" spc="-300" dirty="0" err="1">
                <a:solidFill>
                  <a:srgbClr val="48D8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Yushan</a:t>
            </a:r>
            <a:r>
              <a:rPr lang="en-US" altLang="zh-TW" sz="4800" spc="-300" dirty="0">
                <a:solidFill>
                  <a:srgbClr val="48D8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 (Young) Scholar Program</a:t>
            </a:r>
            <a:endParaRPr lang="zh-TW" altLang="en-US" sz="4800" spc="-300" dirty="0">
              <a:solidFill>
                <a:srgbClr val="48D8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145997" y="457200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611560" y="3599305"/>
            <a:ext cx="8064896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979712" y="126876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1331640" y="3717032"/>
            <a:ext cx="648072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spc="60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玉</a:t>
            </a:r>
            <a:r>
              <a:rPr lang="zh-TW" altLang="en-US" sz="3600" b="1" spc="60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山</a:t>
            </a:r>
            <a:r>
              <a:rPr lang="en-US" altLang="zh-TW" sz="3600" b="1" spc="60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zh-TW" altLang="en-US" sz="3600" b="1" spc="60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青年</a:t>
            </a:r>
            <a:r>
              <a:rPr lang="en-US" altLang="zh-TW" sz="3600" b="1" spc="60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r>
              <a:rPr lang="zh-TW" altLang="en-US" sz="3600" b="1" spc="60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學者方</a:t>
            </a:r>
            <a:r>
              <a:rPr lang="zh-TW" altLang="en-US" sz="3600" b="1" spc="60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案</a:t>
            </a:r>
            <a:endParaRPr lang="zh-TW" altLang="en-US" sz="36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95536" y="4398203"/>
            <a:ext cx="8136904" cy="461665"/>
          </a:xfrm>
          <a:prstGeom prst="rect">
            <a:avLst/>
          </a:prstGeom>
          <a:noFill/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</a:rPr>
              <a:t>Reporting Agency: Ministry of </a:t>
            </a:r>
            <a:r>
              <a:rPr lang="en-US" altLang="zh-TW" sz="2400" b="1" dirty="0" smtClean="0">
                <a:solidFill>
                  <a:schemeClr val="bg1"/>
                </a:solidFill>
              </a:rPr>
              <a:t>Education</a:t>
            </a:r>
            <a:endParaRPr lang="en-US" altLang="zh-TW" sz="2400" dirty="0">
              <a:solidFill>
                <a:schemeClr val="bg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540498" y="5373216"/>
            <a:ext cx="184697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報告機關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:</a:t>
            </a:r>
            <a:r>
              <a:rPr lang="zh-TW" altLang="en-US" smtClean="0">
                <a:latin typeface="Adobe 黑体 Std R" pitchFamily="34" charset="-128"/>
                <a:ea typeface="Adobe 黑体 Std R" pitchFamily="34" charset="-128"/>
              </a:rPr>
              <a:t>教育部</a:t>
            </a:r>
            <a:endParaRPr lang="en-US" altLang="zh-TW" dirty="0" smtClean="0">
              <a:latin typeface="Adobe 黑体 Std R" pitchFamily="34" charset="-128"/>
              <a:ea typeface="Adobe 黑体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904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>
            <a:off x="0" y="44624"/>
            <a:ext cx="395536" cy="988422"/>
          </a:xfrm>
          <a:prstGeom prst="homePlate">
            <a:avLst>
              <a:gd name="adj" fmla="val 56842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抽選 7"/>
          <p:cNvSpPr/>
          <p:nvPr/>
        </p:nvSpPr>
        <p:spPr>
          <a:xfrm>
            <a:off x="7812360" y="5445224"/>
            <a:ext cx="1008112" cy="864096"/>
          </a:xfrm>
          <a:prstGeom prst="flowChartExtra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流程圖: 抽選 4"/>
          <p:cNvSpPr/>
          <p:nvPr/>
        </p:nvSpPr>
        <p:spPr>
          <a:xfrm>
            <a:off x="7633875" y="5661248"/>
            <a:ext cx="682541" cy="648072"/>
          </a:xfrm>
          <a:prstGeom prst="flowChartExtract">
            <a:avLst/>
          </a:prstGeom>
          <a:solidFill>
            <a:srgbClr val="B8E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95537" y="1124743"/>
            <a:ext cx="8352927" cy="4571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75" name="標題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11560" y="1191325"/>
            <a:ext cx="8229600" cy="58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35496" y="6309320"/>
            <a:ext cx="422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E1620F-E875-4F3A-8BAC-B33CE75744C9}" type="slidenum">
              <a:rPr lang="zh-TW" altLang="en-US" sz="1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fld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5945" y="4272469"/>
            <a:ext cx="7786388" cy="1620180"/>
          </a:xfrm>
          <a:prstGeom prst="rect">
            <a:avLst/>
          </a:prstGeom>
        </p:spPr>
        <p:txBody>
          <a:bodyPr wrap="square" anchor="ctr" anchorCtr="1">
            <a:noAutofit/>
          </a:bodyPr>
          <a:lstStyle/>
          <a:p>
            <a:pPr marL="6477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zh-TW" altLang="zh-TW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為協助各大專校院延攬國際頂尖人才，規劃藉由提供符合國際競爭之薪資待遇，以吸引國際人才來臺任教，讓國際人才的學術能量能在臺灣學術環境扎根，並提升我國高等教育之國際</a:t>
            </a:r>
            <a:r>
              <a:rPr lang="zh-TW" altLang="zh-TW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影響力</a:t>
            </a:r>
            <a:r>
              <a:rPr lang="zh-TW" altLang="en-US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65967" y="1435885"/>
            <a:ext cx="7853408" cy="29222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11450" indent="-457200" algn="just">
              <a:lnSpc>
                <a:spcPts val="3700"/>
              </a:lnSpc>
              <a:spcBef>
                <a:spcPts val="600"/>
              </a:spcBef>
              <a:buClr>
                <a:srgbClr val="48D80E"/>
              </a:buClr>
              <a:buSzPct val="100000"/>
              <a:buFont typeface="Wingdings" panose="05000000000000000000" pitchFamily="2" charset="2"/>
              <a:buChar char="u"/>
            </a:pPr>
            <a:r>
              <a:rPr lang="en-US" altLang="zh-TW" sz="3000" b="1" spc="-150" dirty="0">
                <a:solidFill>
                  <a:srgbClr val="0070C0"/>
                </a:solidFill>
                <a:latin typeface="Calibri" panose="020F0502020204030204" pitchFamily="34" charset="0"/>
              </a:rPr>
              <a:t>Assist universities in Taiwan to attract the world’s elite </a:t>
            </a:r>
            <a:r>
              <a:rPr lang="en-AU" altLang="zh-TW" sz="3000" b="1" spc="-150" dirty="0">
                <a:solidFill>
                  <a:srgbClr val="0070C0"/>
                </a:solidFill>
                <a:latin typeface="Calibri" panose="020F0502020204030204" pitchFamily="34" charset="0"/>
              </a:rPr>
              <a:t>by </a:t>
            </a:r>
            <a:r>
              <a:rPr lang="en-US" altLang="zh-TW" sz="3000" b="1" spc="-150" dirty="0">
                <a:solidFill>
                  <a:srgbClr val="0070C0"/>
                </a:solidFill>
                <a:latin typeface="Calibri" panose="020F0502020204030204" pitchFamily="34" charset="0"/>
              </a:rPr>
              <a:t>providing internationally competitive salaries and benefits, so that their expertise can take root in Taiwan’s academic environment and increase the international impact of Taiwan’s higher education.</a:t>
            </a:r>
          </a:p>
        </p:txBody>
      </p:sp>
      <p:sp>
        <p:nvSpPr>
          <p:cNvPr id="10" name="標題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395536" y="136246"/>
            <a:ext cx="7948547" cy="127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100"/>
              </a:lnSpc>
              <a:defRPr/>
            </a:pPr>
            <a:r>
              <a:rPr lang="en-US" altLang="zh-TW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1 . Yushan </a:t>
            </a:r>
            <a:r>
              <a:rPr lang="en-US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(</a:t>
            </a:r>
            <a:r>
              <a:rPr lang="en-US" altLang="zh-TW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Young) Scholar Program-Objective</a:t>
            </a:r>
          </a:p>
          <a:p>
            <a:pPr>
              <a:lnSpc>
                <a:spcPts val="3100"/>
              </a:lnSpc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玉山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學者方案推動目的 </a:t>
            </a:r>
          </a:p>
          <a:p>
            <a:pPr>
              <a:lnSpc>
                <a:spcPts val="2700"/>
              </a:lnSpc>
              <a:defRPr/>
            </a:pPr>
            <a:endParaRPr lang="zh-TW" alt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50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字方塊 27"/>
          <p:cNvSpPr txBox="1"/>
          <p:nvPr/>
        </p:nvSpPr>
        <p:spPr>
          <a:xfrm>
            <a:off x="333129" y="1626748"/>
            <a:ext cx="8415335" cy="369332"/>
          </a:xfrm>
          <a:prstGeom prst="rect">
            <a:avLst/>
          </a:prstGeom>
          <a:noFill/>
          <a:ln w="3175">
            <a:solidFill>
              <a:srgbClr val="0E88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E8811"/>
                </a:solidFill>
              </a:rPr>
              <a:t>                                                                    經歷</a:t>
            </a:r>
            <a:endParaRPr lang="en-US" altLang="zh-TW" b="1" dirty="0">
              <a:solidFill>
                <a:srgbClr val="0E8811"/>
              </a:solidFill>
            </a:endParaRPr>
          </a:p>
        </p:txBody>
      </p:sp>
      <p:sp>
        <p:nvSpPr>
          <p:cNvPr id="75" name="標題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39552" y="697277"/>
            <a:ext cx="3189040" cy="52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、玉山學者資格條件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35496" y="6309320"/>
            <a:ext cx="422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E1620F-E875-4F3A-8BAC-B33CE75744C9}" type="slidenum">
              <a:rPr lang="zh-TW" altLang="en-US" sz="1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fld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537" y="1124743"/>
            <a:ext cx="8352927" cy="4571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12" name="標題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39552" y="227238"/>
            <a:ext cx="6120680" cy="53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TW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2 . Eligibility</a:t>
            </a:r>
            <a:r>
              <a:rPr lang="zh-TW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微軟正黑體" panose="020B0604030504040204" pitchFamily="34" charset="-120"/>
              </a:rPr>
              <a:t> </a:t>
            </a:r>
            <a:r>
              <a:rPr lang="en-US" altLang="zh-TW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of </a:t>
            </a:r>
            <a:r>
              <a:rPr lang="en-US" altLang="zh-TW" sz="3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Yushan</a:t>
            </a:r>
            <a:r>
              <a:rPr lang="en-US" altLang="zh-TW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Scholar </a:t>
            </a:r>
            <a:endParaRPr lang="zh-TW" alt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微軟正黑體" panose="020B0604030504040204" pitchFamily="34" charset="-120"/>
            </a:endParaRPr>
          </a:p>
        </p:txBody>
      </p:sp>
      <p:sp>
        <p:nvSpPr>
          <p:cNvPr id="13" name="五邊形 12"/>
          <p:cNvSpPr/>
          <p:nvPr/>
        </p:nvSpPr>
        <p:spPr>
          <a:xfrm>
            <a:off x="0" y="44624"/>
            <a:ext cx="395536" cy="988422"/>
          </a:xfrm>
          <a:prstGeom prst="homePlate">
            <a:avLst>
              <a:gd name="adj" fmla="val 56842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7105681" y="1277101"/>
            <a:ext cx="27446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800100">
              <a:spcAft>
                <a:spcPts val="0"/>
              </a:spcAft>
              <a:buClr>
                <a:srgbClr val="12BA16"/>
              </a:buClr>
              <a:defRPr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符合下列條件之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6452" y="1167302"/>
            <a:ext cx="68407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0100">
              <a:spcAft>
                <a:spcPts val="1200"/>
              </a:spcAft>
              <a:buClr>
                <a:srgbClr val="C00000"/>
              </a:buClr>
              <a:defRPr/>
            </a:pPr>
            <a:r>
              <a:rPr lang="en-US" altLang="zh-TW" sz="2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Applicants must meet one </a:t>
            </a:r>
            <a:r>
              <a:rPr lang="en-US" altLang="zh-TW" sz="2500" b="1" dirty="0">
                <a:solidFill>
                  <a:srgbClr val="C00000"/>
                </a:solidFill>
                <a:latin typeface="Calibri" panose="020F0502020204030204" pitchFamily="34" charset="0"/>
              </a:rPr>
              <a:t>of the following </a:t>
            </a:r>
            <a:r>
              <a:rPr lang="en-US" altLang="zh-TW" sz="2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criteria</a:t>
            </a:r>
            <a:r>
              <a:rPr lang="en-US" altLang="zh-TW" sz="2500" dirty="0" smtClean="0">
                <a:solidFill>
                  <a:srgbClr val="C00000"/>
                </a:solidFill>
              </a:rPr>
              <a:t>:</a:t>
            </a:r>
            <a:endParaRPr lang="en-US" altLang="zh-TW" sz="2500" dirty="0">
              <a:solidFill>
                <a:srgbClr val="C0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33129" y="2060848"/>
            <a:ext cx="8431930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indent="-202950" defTabSz="800100">
              <a:lnSpc>
                <a:spcPts val="2000"/>
              </a:lnSpc>
              <a:buClr>
                <a:srgbClr val="12BA16"/>
              </a:buClr>
              <a:defRPr/>
            </a:pPr>
            <a:r>
              <a:rPr lang="en-US" altLang="zh-TW" sz="1900" b="1" dirty="0">
                <a:solidFill>
                  <a:srgbClr val="0070C0"/>
                </a:solidFill>
                <a:latin typeface="Calibri" panose="020F0502020204030204" pitchFamily="34" charset="0"/>
              </a:rPr>
              <a:t>They have worked at a leading international research institution or internationally renowned company for at least </a:t>
            </a:r>
            <a:r>
              <a:rPr lang="zh-TW" altLang="en-US" sz="19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1900" b="1" dirty="0">
                <a:solidFill>
                  <a:srgbClr val="0070C0"/>
                </a:solidFill>
                <a:latin typeface="Calibri" panose="020F0502020204030204" pitchFamily="34" charset="0"/>
              </a:rPr>
              <a:t>10 years</a:t>
            </a:r>
            <a:r>
              <a:rPr lang="zh-TW" altLang="en-US" sz="19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19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US" altLang="zh-TW" sz="1900" b="1" dirty="0">
                <a:solidFill>
                  <a:srgbClr val="0070C0"/>
                </a:solidFill>
                <a:latin typeface="Calibri" panose="020F0502020204030204" pitchFamily="34" charset="0"/>
              </a:rPr>
              <a:t>and have an international academic reputation or international cutting edge expertise in a core technology, and experience leading an academic research team</a:t>
            </a:r>
            <a:r>
              <a:rPr lang="en-US" altLang="zh-TW" sz="19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  <a:endParaRPr lang="zh-TW" altLang="en-US" sz="19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indent="-202950" defTabSz="800100">
              <a:lnSpc>
                <a:spcPts val="2000"/>
              </a:lnSpc>
              <a:buClr>
                <a:srgbClr val="12BA16"/>
              </a:buClr>
              <a:defRPr/>
            </a:pPr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服務於</a:t>
            </a:r>
            <a:r>
              <a:rPr lang="zh-TW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國際一流</a:t>
            </a:r>
            <a:r>
              <a:rPr lang="zh-TW" altLang="en-US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學術</a:t>
            </a:r>
            <a:r>
              <a:rPr lang="en-US" altLang="zh-TW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機構或國際知名公司任職</a:t>
            </a:r>
            <a:r>
              <a:rPr lang="en-US" altLang="zh-TW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年以上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，具國際學術聲譽或具掌握達國際領先水準之核心技術，並有領導學術研究團隊之經驗</a:t>
            </a:r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39701" y="6309320"/>
            <a:ext cx="835292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36259" y="5500756"/>
            <a:ext cx="8459499" cy="9515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182880" rtlCol="0">
            <a:spAutoFit/>
          </a:bodyPr>
          <a:lstStyle/>
          <a:p>
            <a:pPr marL="0" lvl="1" algn="just">
              <a:lnSpc>
                <a:spcPts val="2200"/>
              </a:lnSpc>
            </a:pPr>
            <a:r>
              <a:rPr lang="en-US" altLang="zh-TW" sz="19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They </a:t>
            </a:r>
            <a:r>
              <a:rPr lang="en-US" altLang="zh-TW" sz="1900" b="1" dirty="0">
                <a:solidFill>
                  <a:srgbClr val="0070C0"/>
                </a:solidFill>
                <a:latin typeface="Calibri" panose="020F0502020204030204" pitchFamily="34" charset="0"/>
              </a:rPr>
              <a:t>have made an outstanding contribution in their area of academic expertise in the last </a:t>
            </a:r>
            <a:r>
              <a:rPr lang="zh-TW" altLang="en-US" sz="19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1900" b="1" dirty="0">
                <a:solidFill>
                  <a:srgbClr val="0070C0"/>
                </a:solidFill>
                <a:latin typeface="Calibri" panose="020F0502020204030204" pitchFamily="34" charset="0"/>
              </a:rPr>
              <a:t>5 years.</a:t>
            </a:r>
            <a:r>
              <a:rPr lang="zh-TW" altLang="en-US" sz="19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en-US" altLang="zh-TW" sz="19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lvl="1">
              <a:lnSpc>
                <a:spcPts val="2300"/>
              </a:lnSpc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年之學術貢獻於所屬領域表現</a:t>
            </a:r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卓越</a:t>
            </a:r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327570" y="1628633"/>
            <a:ext cx="4532462" cy="369332"/>
          </a:xfrm>
          <a:prstGeom prst="rect">
            <a:avLst/>
          </a:prstGeom>
          <a:gradFill flip="none" rotWithShape="1">
            <a:gsLst>
              <a:gs pos="0">
                <a:srgbClr val="0E8811">
                  <a:shade val="30000"/>
                  <a:satMod val="115000"/>
                </a:srgbClr>
              </a:gs>
              <a:gs pos="50000">
                <a:srgbClr val="0E8811">
                  <a:shade val="67500"/>
                  <a:satMod val="115000"/>
                </a:srgbClr>
              </a:gs>
              <a:gs pos="100000">
                <a:srgbClr val="0E8811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Work Experience</a:t>
            </a:r>
            <a:endParaRPr lang="en-US" altLang="zh-TW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333129" y="5075892"/>
            <a:ext cx="8459499" cy="369332"/>
          </a:xfrm>
          <a:prstGeom prst="rect">
            <a:avLst/>
          </a:prstGeom>
          <a:noFill/>
          <a:ln>
            <a:solidFill>
              <a:srgbClr val="0E88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spc="300" dirty="0" smtClean="0">
                <a:solidFill>
                  <a:srgbClr val="0E8811"/>
                </a:solidFill>
              </a:rPr>
              <a:t>                                            特殊貢獻  </a:t>
            </a:r>
            <a:endParaRPr lang="zh-TW" altLang="en-US" b="1" spc="300" dirty="0">
              <a:solidFill>
                <a:srgbClr val="0E8811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333129" y="5085184"/>
            <a:ext cx="4670919" cy="369332"/>
          </a:xfrm>
          <a:prstGeom prst="rect">
            <a:avLst/>
          </a:prstGeom>
          <a:gradFill flip="none" rotWithShape="1">
            <a:gsLst>
              <a:gs pos="0">
                <a:srgbClr val="0E8811">
                  <a:shade val="30000"/>
                  <a:satMod val="115000"/>
                </a:srgbClr>
              </a:gs>
              <a:gs pos="50000">
                <a:srgbClr val="0E8811">
                  <a:shade val="67500"/>
                  <a:satMod val="115000"/>
                </a:srgbClr>
              </a:gs>
              <a:gs pos="100000">
                <a:srgbClr val="0E8811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spc="300" dirty="0">
                <a:solidFill>
                  <a:schemeClr val="bg1"/>
                </a:solidFill>
                <a:latin typeface="Calibri" panose="020F0502020204030204" pitchFamily="34" charset="0"/>
              </a:rPr>
              <a:t>Research </a:t>
            </a:r>
            <a:r>
              <a:rPr lang="en-US" altLang="zh-TW" b="1" spc="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Achievements</a:t>
            </a:r>
            <a:endParaRPr lang="zh-TW" altLang="en-US" b="1" spc="3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50275" y="3758222"/>
            <a:ext cx="8423021" cy="369332"/>
          </a:xfrm>
          <a:prstGeom prst="rect">
            <a:avLst/>
          </a:prstGeom>
          <a:noFill/>
          <a:ln>
            <a:solidFill>
              <a:srgbClr val="0E88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spc="300" dirty="0" smtClean="0">
                <a:solidFill>
                  <a:srgbClr val="2B8208"/>
                </a:solidFill>
                <a:latin typeface="+mn-ea"/>
              </a:rPr>
              <a:t>                                          曾</a:t>
            </a:r>
            <a:r>
              <a:rPr lang="zh-TW" altLang="en-US" b="1" spc="300" dirty="0">
                <a:solidFill>
                  <a:srgbClr val="2B8208"/>
                </a:solidFill>
                <a:latin typeface="+mn-ea"/>
              </a:rPr>
              <a:t>獲得</a:t>
            </a:r>
            <a:r>
              <a:rPr lang="zh-TW" altLang="en-US" b="1" spc="300" dirty="0" smtClean="0">
                <a:solidFill>
                  <a:srgbClr val="2B8208"/>
                </a:solidFill>
                <a:latin typeface="+mn-ea"/>
              </a:rPr>
              <a:t>以下獎項</a:t>
            </a:r>
            <a:endParaRPr lang="en-US" altLang="zh-TW" b="1" spc="300" dirty="0">
              <a:solidFill>
                <a:srgbClr val="2B8208"/>
              </a:solidFill>
              <a:latin typeface="+mn-ea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34298" y="3759569"/>
            <a:ext cx="4581764" cy="369332"/>
          </a:xfrm>
          <a:prstGeom prst="rect">
            <a:avLst/>
          </a:prstGeom>
          <a:gradFill flip="none" rotWithShape="1">
            <a:gsLst>
              <a:gs pos="0">
                <a:srgbClr val="0E8811">
                  <a:shade val="30000"/>
                  <a:satMod val="115000"/>
                </a:srgbClr>
              </a:gs>
              <a:gs pos="50000">
                <a:srgbClr val="0E8811">
                  <a:shade val="67500"/>
                  <a:satMod val="115000"/>
                </a:srgbClr>
              </a:gs>
              <a:gs pos="100000">
                <a:srgbClr val="0E8811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spc="300" dirty="0">
                <a:solidFill>
                  <a:schemeClr val="bg1"/>
                </a:solidFill>
                <a:latin typeface="Calibri" panose="020F0502020204030204" pitchFamily="34" charset="0"/>
              </a:rPr>
              <a:t>Awards</a:t>
            </a:r>
            <a:r>
              <a:rPr lang="zh-TW" altLang="en-US" b="1" spc="3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342158" y="4171463"/>
            <a:ext cx="8442352" cy="820738"/>
          </a:xfrm>
          <a:prstGeom prst="rect">
            <a:avLst/>
          </a:prstGeom>
          <a:solidFill>
            <a:srgbClr val="ECF0C8"/>
          </a:solidFill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TW" sz="19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They have </a:t>
            </a:r>
            <a:r>
              <a:rPr lang="en-US" altLang="zh-TW" sz="1900" b="1" dirty="0">
                <a:solidFill>
                  <a:srgbClr val="0070C0"/>
                </a:solidFill>
                <a:latin typeface="Calibri" panose="020F0502020204030204" pitchFamily="34" charset="0"/>
              </a:rPr>
              <a:t>won a Nobel Prize, be a fellow of a national level academy, be a fellow of a major international association, or have received some equivalent recognition. </a:t>
            </a:r>
            <a:endParaRPr lang="en-US" altLang="zh-TW" sz="19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獲得諾貝爾獎、國家級研究院院士、國際重要學會會士或相當等級之獎項。</a:t>
            </a:r>
            <a:endParaRPr lang="en-US" altLang="zh-TW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03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381231" y="5157192"/>
            <a:ext cx="8350731" cy="830997"/>
          </a:xfrm>
          <a:prstGeom prst="rect">
            <a:avLst/>
          </a:prstGeom>
          <a:solidFill>
            <a:srgbClr val="C8D35F"/>
          </a:solidFill>
        </p:spPr>
        <p:txBody>
          <a:bodyPr wrap="square" rtlCol="0">
            <a:spAutoFit/>
          </a:bodyPr>
          <a:lstStyle/>
          <a:p>
            <a:pPr marL="597150" lvl="1" indent="-342900" algn="just" defTabSz="800100">
              <a:buClr>
                <a:srgbClr val="12BA16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TW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They have made an exceptional contribution in their area of academic expertise in the last 5 years.</a:t>
            </a:r>
            <a:endParaRPr lang="zh-TW" alt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標題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18864" y="764704"/>
            <a:ext cx="3405064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三、玉山青年學者資格條件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35496" y="6309320"/>
            <a:ext cx="422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E1620F-E875-4F3A-8BAC-B33CE75744C9}" type="slidenum">
              <a:rPr lang="zh-TW" altLang="en-US" sz="1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fld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7" y="1124743"/>
            <a:ext cx="8352927" cy="4571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9" name="標題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08358" y="188640"/>
            <a:ext cx="729234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TW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3. Eligibility</a:t>
            </a:r>
            <a:r>
              <a:rPr lang="zh-TW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微軟正黑體" panose="020B0604030504040204" pitchFamily="34" charset="-120"/>
              </a:rPr>
              <a:t> </a:t>
            </a:r>
            <a:r>
              <a:rPr lang="en-US" altLang="zh-TW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of </a:t>
            </a:r>
            <a:r>
              <a:rPr lang="en-US" altLang="zh-TW" sz="3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Yushan</a:t>
            </a:r>
            <a:r>
              <a:rPr lang="en-US" altLang="zh-TW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 Young </a:t>
            </a:r>
            <a:r>
              <a:rPr lang="en-US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Scholar </a:t>
            </a:r>
            <a:endParaRPr lang="zh-TW" alt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微軟正黑體" panose="020B0604030504040204" pitchFamily="34" charset="-120"/>
            </a:endParaRPr>
          </a:p>
        </p:txBody>
      </p:sp>
      <p:sp>
        <p:nvSpPr>
          <p:cNvPr id="11" name="五邊形 10"/>
          <p:cNvSpPr/>
          <p:nvPr/>
        </p:nvSpPr>
        <p:spPr>
          <a:xfrm>
            <a:off x="0" y="44624"/>
            <a:ext cx="395536" cy="988422"/>
          </a:xfrm>
          <a:prstGeom prst="homePlate">
            <a:avLst>
              <a:gd name="adj" fmla="val 56842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95535" y="2852936"/>
            <a:ext cx="8336427" cy="1055225"/>
          </a:xfrm>
          <a:prstGeom prst="rect">
            <a:avLst/>
          </a:prstGeom>
          <a:solidFill>
            <a:srgbClr val="ECF0C8"/>
          </a:solidFill>
        </p:spPr>
        <p:txBody>
          <a:bodyPr wrap="square" rtlCol="0">
            <a:spAutoFit/>
          </a:bodyPr>
          <a:lstStyle/>
          <a:p>
            <a:pPr marL="597150" lvl="1" indent="-342900" algn="just" defTabSz="800100">
              <a:lnSpc>
                <a:spcPts val="2500"/>
              </a:lnSpc>
              <a:buClr>
                <a:srgbClr val="12BA16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TW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They have worked at a leading international research institution or internationally renowned company for at least 5 years and have development potential.</a:t>
            </a:r>
            <a:endParaRPr lang="zh-TW" alt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03785" y="4317205"/>
            <a:ext cx="8336430" cy="461665"/>
          </a:xfrm>
          <a:prstGeom prst="rect">
            <a:avLst/>
          </a:prstGeom>
          <a:solidFill>
            <a:srgbClr val="DBE296"/>
          </a:solidFill>
        </p:spPr>
        <p:txBody>
          <a:bodyPr wrap="square" rtlCol="0">
            <a:spAutoFit/>
          </a:bodyPr>
          <a:lstStyle/>
          <a:p>
            <a:pPr marL="597150" lvl="1" indent="-342900" algn="just" defTabSz="800100">
              <a:buClr>
                <a:srgbClr val="12BA16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TW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They have experience conducting  key research projects</a:t>
            </a:r>
            <a:r>
              <a:rPr lang="en-US" altLang="zh-TW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.</a:t>
            </a:r>
            <a:endParaRPr lang="en-US" altLang="zh-TW" sz="2400" b="1" dirty="0">
              <a:solidFill>
                <a:srgbClr val="0070C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03785" y="2473151"/>
            <a:ext cx="834604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取得最高學歷 </a:t>
            </a:r>
            <a:r>
              <a:rPr lang="en-US" altLang="zh-TW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以內，並符合下列條件之一</a:t>
            </a:r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95537" y="1318344"/>
            <a:ext cx="8352927" cy="1174552"/>
          </a:xfrm>
          <a:prstGeom prst="rect">
            <a:avLst/>
          </a:prstGeom>
          <a:gradFill flip="none" rotWithShape="1">
            <a:gsLst>
              <a:gs pos="0">
                <a:srgbClr val="0E8811">
                  <a:shade val="30000"/>
                  <a:satMod val="115000"/>
                </a:srgbClr>
              </a:gs>
              <a:gs pos="50000">
                <a:srgbClr val="0E8811">
                  <a:shade val="67500"/>
                  <a:satMod val="115000"/>
                </a:srgbClr>
              </a:gs>
              <a:gs pos="100000">
                <a:srgbClr val="0E8811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just">
              <a:lnSpc>
                <a:spcPts val="2800"/>
              </a:lnSpc>
            </a:pPr>
            <a:r>
              <a:rPr lang="en-US" altLang="zh-TW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Applicants must </a:t>
            </a:r>
            <a:r>
              <a:rPr lang="en-US" altLang="zh-TW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have received their highest academic qualification within the last  10 years </a:t>
            </a:r>
            <a:r>
              <a:rPr lang="zh-TW" alt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and meet </a:t>
            </a:r>
            <a:r>
              <a:rPr lang="en-US" altLang="zh-TW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one of </a:t>
            </a:r>
            <a:r>
              <a:rPr lang="en-US" altLang="zh-TW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the following criteria</a:t>
            </a:r>
            <a:r>
              <a:rPr lang="en-US" altLang="zh-TW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endParaRPr lang="zh-TW" alt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4649" y="4842738"/>
            <a:ext cx="8085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lvl="1" indent="-285750" defTabSz="8001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有執行重大研究計畫之經驗</a:t>
            </a:r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5246" y="6001543"/>
            <a:ext cx="54149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lvl="1" indent="-285750" defTabSz="8001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</a:t>
            </a:r>
            <a:r>
              <a:rPr lang="en-US" altLang="zh-TW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之學術貢獻於所屬領域表現優異</a:t>
            </a:r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77453" y="3949241"/>
            <a:ext cx="8297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7150" lvl="1" indent="-342900" algn="just" defTabSz="8001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曾服務於國際一流學術研究 機構或國際知名公司</a:t>
            </a:r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任職</a:t>
            </a:r>
            <a:r>
              <a:rPr lang="en-US" altLang="zh-TW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以上，並具有發展潛力</a:t>
            </a:r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標題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755576" y="668763"/>
            <a:ext cx="1892896" cy="44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四、申請方式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35496" y="6309320"/>
            <a:ext cx="422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E1620F-E875-4F3A-8BAC-B33CE75744C9}" type="slidenum">
              <a:rPr lang="zh-TW" altLang="en-US" sz="1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fld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7" y="1124743"/>
            <a:ext cx="8352927" cy="4571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9" name="標題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41436" y="313972"/>
            <a:ext cx="3282492" cy="35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TW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4. Applications</a:t>
            </a:r>
            <a:endParaRPr lang="zh-TW" alt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微軟正黑體" panose="020B0604030504040204" pitchFamily="34" charset="-120"/>
            </a:endParaRPr>
          </a:p>
        </p:txBody>
      </p:sp>
      <p:sp>
        <p:nvSpPr>
          <p:cNvPr id="11" name="五邊形 10"/>
          <p:cNvSpPr/>
          <p:nvPr/>
        </p:nvSpPr>
        <p:spPr>
          <a:xfrm>
            <a:off x="0" y="44624"/>
            <a:ext cx="395536" cy="988422"/>
          </a:xfrm>
          <a:prstGeom prst="homePlate">
            <a:avLst>
              <a:gd name="adj" fmla="val 56842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323527" y="4941168"/>
            <a:ext cx="840843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96000" lvl="1" indent="-342900" algn="just" defTabSz="800100">
              <a:spcBef>
                <a:spcPts val="600"/>
              </a:spcBef>
              <a:buClr>
                <a:srgbClr val="12BA16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TW" sz="24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Yushan</a:t>
            </a:r>
            <a:r>
              <a:rPr lang="en-US" altLang="zh-TW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 Young Scholars are appointed by universities as full-time teaching and research staff for at least five years.</a:t>
            </a:r>
            <a:endParaRPr lang="zh-TW" alt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95537" y="1196752"/>
            <a:ext cx="8352927" cy="861774"/>
          </a:xfrm>
          <a:prstGeom prst="rect">
            <a:avLst/>
          </a:prstGeom>
          <a:gradFill flip="none" rotWithShape="1">
            <a:gsLst>
              <a:gs pos="0">
                <a:srgbClr val="0E8811">
                  <a:shade val="30000"/>
                  <a:satMod val="115000"/>
                </a:srgbClr>
              </a:gs>
              <a:gs pos="50000">
                <a:srgbClr val="0E8811">
                  <a:shade val="67500"/>
                  <a:satMod val="115000"/>
                </a:srgbClr>
              </a:gs>
              <a:gs pos="100000">
                <a:srgbClr val="0E8811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just" defTabSz="800100">
              <a:lnSpc>
                <a:spcPts val="3000"/>
              </a:lnSpc>
              <a:spcBef>
                <a:spcPts val="600"/>
              </a:spcBef>
              <a:buClr>
                <a:srgbClr val="12BA16"/>
              </a:buClr>
              <a:defRPr/>
            </a:pPr>
            <a:r>
              <a:rPr lang="en-US" altLang="zh-TW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Universities submit  applications to the MOE &amp; appoint the scholars</a:t>
            </a:r>
            <a:r>
              <a:rPr lang="en-US" altLang="zh-TW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endParaRPr lang="en-US" altLang="zh-TW" sz="2800" b="1" spc="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8765" y="4365104"/>
            <a:ext cx="8353196" cy="569387"/>
          </a:xfrm>
          <a:prstGeom prst="rect">
            <a:avLst/>
          </a:prstGeom>
        </p:spPr>
        <p:txBody>
          <a:bodyPr wrap="square" tIns="91440">
            <a:spAutoFit/>
          </a:bodyPr>
          <a:lstStyle/>
          <a:p>
            <a:pPr marL="396000" lvl="1" indent="-342900" defTabSz="8001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玉山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學者由大學以</a:t>
            </a:r>
            <a:r>
              <a:rPr lang="zh-TW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專任教研人員</a:t>
            </a:r>
            <a:r>
              <a:rPr lang="en-US" altLang="zh-TW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聘期為</a:t>
            </a:r>
            <a:r>
              <a:rPr lang="en-US" altLang="zh-TW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短期交流教研人員</a:t>
            </a:r>
            <a:r>
              <a:rPr lang="en-US" altLang="zh-TW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每年至少在學校服務</a:t>
            </a:r>
            <a:r>
              <a:rPr lang="en-US" altLang="zh-TW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個月以上</a:t>
            </a:r>
            <a:r>
              <a:rPr lang="en-US" altLang="zh-TW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種方式聘任</a:t>
            </a:r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78765" y="2132856"/>
            <a:ext cx="8369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 defTabSz="800100">
              <a:spcBef>
                <a:spcPts val="600"/>
              </a:spcBef>
              <a:buClr>
                <a:srgbClr val="12BA16"/>
              </a:buClr>
              <a:defRPr/>
            </a:pPr>
            <a:r>
              <a:rPr lang="zh-TW" altLang="en-US" sz="1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大學聘任並向本部提出申請</a:t>
            </a:r>
            <a:r>
              <a:rPr lang="zh-TW" altLang="en-US" sz="1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7" y="5877272"/>
            <a:ext cx="4822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玉山青年學者由大學以</a:t>
            </a:r>
            <a:r>
              <a:rPr lang="zh-TW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專任教研人員</a:t>
            </a:r>
            <a:r>
              <a:rPr lang="en-US" altLang="zh-TW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聘期為</a:t>
            </a:r>
            <a:r>
              <a:rPr lang="en-US" altLang="zh-TW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聘任</a:t>
            </a:r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14003" y="2426112"/>
            <a:ext cx="8434461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8D80E"/>
              </a:buClr>
              <a:buFont typeface="Wingdings" panose="05000000000000000000" pitchFamily="2" charset="2"/>
              <a:buChar char="u"/>
            </a:pPr>
            <a:r>
              <a:rPr lang="en-US" altLang="zh-TW" sz="24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Yushan</a:t>
            </a:r>
            <a:r>
              <a:rPr lang="en-US" altLang="zh-TW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 Scholars are appointed for three years by universities </a:t>
            </a:r>
            <a:r>
              <a:rPr lang="en-US" altLang="zh-TW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:</a:t>
            </a:r>
          </a:p>
          <a:p>
            <a:pPr marL="742950" lvl="1" indent="-285750">
              <a:buClr>
                <a:srgbClr val="0070C0"/>
              </a:buClr>
              <a:buFontTx/>
              <a:buChar char="-"/>
            </a:pPr>
            <a:r>
              <a:rPr lang="en-US" altLang="zh-TW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as </a:t>
            </a:r>
            <a:r>
              <a:rPr lang="en-US" altLang="zh-TW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full-time teaching and research staff members, </a:t>
            </a:r>
            <a:r>
              <a:rPr lang="en-US" altLang="zh-TW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or</a:t>
            </a:r>
          </a:p>
          <a:p>
            <a:pPr marL="742950" lvl="2" indent="-285750">
              <a:buClr>
                <a:srgbClr val="0070C0"/>
              </a:buClr>
              <a:buFontTx/>
              <a:buChar char="-"/>
            </a:pPr>
            <a:r>
              <a:rPr lang="en-US" altLang="zh-TW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as </a:t>
            </a:r>
            <a:r>
              <a:rPr lang="en-US" altLang="zh-TW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short-term exchange teaching and research staff members, to work for at least four months in each of the three years.</a:t>
            </a:r>
          </a:p>
        </p:txBody>
      </p:sp>
    </p:spTree>
    <p:extLst>
      <p:ext uri="{BB962C8B-B14F-4D97-AF65-F5344CB8AC3E}">
        <p14:creationId xmlns:p14="http://schemas.microsoft.com/office/powerpoint/2010/main" val="411228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標題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39552" y="679723"/>
            <a:ext cx="3240360" cy="44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五、本部提供待遇條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</a:p>
        </p:txBody>
      </p:sp>
      <p:sp>
        <p:nvSpPr>
          <p:cNvPr id="78" name="文字方塊 77"/>
          <p:cNvSpPr txBox="1"/>
          <p:nvPr/>
        </p:nvSpPr>
        <p:spPr>
          <a:xfrm>
            <a:off x="35496" y="6309320"/>
            <a:ext cx="422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E1620F-E875-4F3A-8BAC-B33CE75744C9}" type="slidenum">
              <a:rPr lang="zh-TW" altLang="en-US" sz="1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fld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5537" y="1124743"/>
            <a:ext cx="8352927" cy="4571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11" name="標題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39553" y="239935"/>
            <a:ext cx="4824536" cy="49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TW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5. MOE Salaries </a:t>
            </a:r>
            <a:r>
              <a:rPr lang="en-US" altLang="zh-TW" sz="3000" b="1" dirty="0">
                <a:solidFill>
                  <a:srgbClr val="C00000"/>
                </a:solidFill>
                <a:latin typeface="Calibri" panose="020F0502020204030204" pitchFamily="34" charset="0"/>
              </a:rPr>
              <a:t>and </a:t>
            </a:r>
            <a:r>
              <a:rPr lang="en-US" altLang="zh-TW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Benefits</a:t>
            </a:r>
            <a:endParaRPr lang="zh-TW" altLang="zh-TW" sz="3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五邊形 12"/>
          <p:cNvSpPr/>
          <p:nvPr/>
        </p:nvSpPr>
        <p:spPr>
          <a:xfrm>
            <a:off x="0" y="44624"/>
            <a:ext cx="395536" cy="988422"/>
          </a:xfrm>
          <a:prstGeom prst="homePlate">
            <a:avLst>
              <a:gd name="adj" fmla="val 56842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318765" y="2420888"/>
            <a:ext cx="2813075" cy="31144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lvl="0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2000" b="1" kern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Statutory salary, up to an additional </a:t>
            </a:r>
            <a:r>
              <a:rPr lang="en-US" altLang="zh-TW" sz="2000" b="1" kern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NT$5,000,000 </a:t>
            </a:r>
            <a:r>
              <a:rPr lang="en-US" altLang="zh-TW" sz="2000" b="1" kern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annually (proportionate to period), and an annual administrative support grant of </a:t>
            </a:r>
            <a:r>
              <a:rPr lang="en-US" altLang="zh-TW" sz="2000" b="1" kern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NT$500,000‒1,500,000</a:t>
            </a:r>
            <a:r>
              <a:rPr lang="en-US" altLang="zh-TW" sz="2000" b="1" kern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for three years in succession.</a:t>
            </a:r>
            <a:endParaRPr lang="zh-TW" altLang="en-US" sz="2000" b="1" kern="1200" dirty="0">
              <a:solidFill>
                <a:srgbClr val="0070C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363369" y="2420888"/>
            <a:ext cx="2601120" cy="326474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lvl="0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TW" sz="9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administrative support grant can be used for research assistant salary, general expenses, and teaching and research expenses</a:t>
            </a:r>
            <a:r>
              <a:rPr lang="en-US" altLang="zh-TW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lvl="0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TW" sz="20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TW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347863" y="2438886"/>
            <a:ext cx="2880321" cy="33316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TW" sz="1050" b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r>
              <a:rPr lang="en-US" altLang="zh-TW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Statutory</a:t>
            </a:r>
            <a:r>
              <a:rPr lang="en-US" altLang="zh-TW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salary, up to an additional </a:t>
            </a:r>
            <a:r>
              <a:rPr lang="en-US" altLang="zh-TW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NT$1,500,000 </a:t>
            </a:r>
            <a:r>
              <a:rPr lang="en-US" altLang="zh-TW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annually, and an annual administrative support grant of </a:t>
            </a:r>
            <a:r>
              <a:rPr lang="en-US" altLang="zh-TW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NT$500,000‒1,500,000 </a:t>
            </a:r>
            <a:r>
              <a:rPr lang="en-US" altLang="zh-TW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administrative support grant, for five years in succession</a:t>
            </a:r>
            <a:r>
              <a:rPr lang="en-US" altLang="zh-TW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.</a:t>
            </a:r>
          </a:p>
          <a:p>
            <a:endParaRPr lang="zh-TW" altLang="en-US" sz="2000" b="1" dirty="0"/>
          </a:p>
        </p:txBody>
      </p:sp>
      <p:grpSp>
        <p:nvGrpSpPr>
          <p:cNvPr id="8" name="群組 7"/>
          <p:cNvGrpSpPr/>
          <p:nvPr/>
        </p:nvGrpSpPr>
        <p:grpSpPr>
          <a:xfrm>
            <a:off x="246757" y="1268759"/>
            <a:ext cx="2888136" cy="1197397"/>
            <a:chOff x="3274206" y="508929"/>
            <a:chExt cx="2679825" cy="1085298"/>
          </a:xfrm>
        </p:grpSpPr>
        <p:sp>
          <p:nvSpPr>
            <p:cNvPr id="9" name="矩形 8"/>
            <p:cNvSpPr/>
            <p:nvPr/>
          </p:nvSpPr>
          <p:spPr>
            <a:xfrm>
              <a:off x="3320575" y="508929"/>
              <a:ext cx="2633456" cy="1053382"/>
            </a:xfrm>
            <a:prstGeom prst="rect">
              <a:avLst/>
            </a:prstGeom>
            <a:solidFill>
              <a:srgbClr val="57D3FF"/>
            </a:solidFill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矩形 11"/>
            <p:cNvSpPr/>
            <p:nvPr/>
          </p:nvSpPr>
          <p:spPr>
            <a:xfrm>
              <a:off x="3274206" y="540845"/>
              <a:ext cx="2679825" cy="1053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ts val="18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800" b="1" kern="1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軟正黑體" panose="020B0604030504040204" pitchFamily="34" charset="-120"/>
                </a:rPr>
                <a:t>Y</a:t>
              </a:r>
              <a:r>
                <a:rPr lang="en-US" altLang="zh-TW" sz="2800" b="1" kern="1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ushan</a:t>
              </a:r>
              <a:r>
                <a:rPr lang="en-US" altLang="zh-TW" sz="28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Scholar</a:t>
              </a:r>
            </a:p>
            <a:p>
              <a:pPr lvl="0" algn="ctr" defTabSz="1066800">
                <a:lnSpc>
                  <a:spcPts val="18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kern="1200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玉山學者</a:t>
              </a:r>
              <a:endParaRPr lang="en-US" altLang="zh-TW" sz="1400" b="1" kern="1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3347863" y="1268760"/>
            <a:ext cx="2880322" cy="1179430"/>
            <a:chOff x="8883595" y="-634630"/>
            <a:chExt cx="2874212" cy="1179430"/>
          </a:xfrm>
        </p:grpSpPr>
        <p:sp>
          <p:nvSpPr>
            <p:cNvPr id="15" name="矩形 14"/>
            <p:cNvSpPr/>
            <p:nvPr/>
          </p:nvSpPr>
          <p:spPr>
            <a:xfrm>
              <a:off x="8883595" y="-634630"/>
              <a:ext cx="2874212" cy="1149684"/>
            </a:xfrm>
            <a:prstGeom prst="rect">
              <a:avLst/>
            </a:prstGeom>
            <a:solidFill>
              <a:srgbClr val="BEE395"/>
            </a:solidFill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矩形 15"/>
            <p:cNvSpPr/>
            <p:nvPr/>
          </p:nvSpPr>
          <p:spPr>
            <a:xfrm>
              <a:off x="8883595" y="-604884"/>
              <a:ext cx="2874212" cy="1149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ts val="18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b="1" kern="1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Yushan</a:t>
              </a:r>
              <a:r>
                <a:rPr lang="en-US" altLang="zh-TW" sz="2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Young Scholar</a:t>
              </a:r>
            </a:p>
            <a:p>
              <a:pPr lvl="0" algn="ctr" defTabSz="1066800">
                <a:lnSpc>
                  <a:spcPts val="18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kern="1200" dirty="0" smtClean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玉山青年學者</a:t>
              </a:r>
              <a:endParaRPr lang="en-US" altLang="zh-TW" sz="1400" b="1" kern="12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363368" y="1268761"/>
            <a:ext cx="2601120" cy="1152127"/>
            <a:chOff x="5902493" y="1"/>
            <a:chExt cx="2588912" cy="1181937"/>
          </a:xfrm>
        </p:grpSpPr>
        <p:sp>
          <p:nvSpPr>
            <p:cNvPr id="18" name="矩形 17"/>
            <p:cNvSpPr/>
            <p:nvPr/>
          </p:nvSpPr>
          <p:spPr>
            <a:xfrm>
              <a:off x="5902493" y="1"/>
              <a:ext cx="2588912" cy="1179430"/>
            </a:xfrm>
            <a:prstGeom prst="rect">
              <a:avLst/>
            </a:prstGeom>
            <a:solidFill>
              <a:srgbClr val="FFFF66"/>
            </a:solidFill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矩形 18"/>
            <p:cNvSpPr/>
            <p:nvPr/>
          </p:nvSpPr>
          <p:spPr>
            <a:xfrm>
              <a:off x="5902493" y="101302"/>
              <a:ext cx="2588912" cy="1080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ts val="18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Administrative support</a:t>
              </a:r>
              <a:r>
                <a:rPr lang="zh-CN" altLang="en-US" sz="2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</a:t>
              </a:r>
              <a:r>
                <a:rPr lang="en-US" altLang="zh-CN" sz="2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grant</a:t>
              </a:r>
              <a:r>
                <a:rPr lang="en-US" altLang="zh-TW" sz="2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</a:t>
              </a:r>
            </a:p>
            <a:p>
              <a:pPr lvl="0" algn="ctr" defTabSz="1066800">
                <a:lnSpc>
                  <a:spcPts val="18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kern="1200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行政支援費</a:t>
              </a:r>
              <a:endParaRPr lang="en-US" altLang="zh-TW" sz="1400" b="1" kern="1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6363369" y="5517232"/>
            <a:ext cx="2599159" cy="1008113"/>
          </a:xfrm>
          <a:prstGeom prst="rect">
            <a:avLst/>
          </a:prstGeom>
          <a:solidFill>
            <a:srgbClr val="FFFF99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106680" bIns="120015" numCol="1" spcCol="1270" anchor="t" anchorCtr="0">
            <a:noAutofit/>
          </a:bodyPr>
          <a:lstStyle/>
          <a:p>
            <a:pPr marL="0" lvl="1" algn="just" defTabSz="6667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TW" altLang="en-US" sz="1200" b="0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可用於</a:t>
            </a:r>
            <a:r>
              <a:rPr lang="zh-TW" altLang="en-US" sz="1200" b="0" u="sng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助理薪資</a:t>
            </a:r>
            <a:r>
              <a:rPr lang="zh-TW" altLang="en-US" sz="1200" b="0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200" b="0" u="sng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  <a:r>
              <a:rPr lang="zh-TW" altLang="en-US" sz="1200" b="0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200" b="0" u="sng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教學研究費</a:t>
            </a:r>
            <a:r>
              <a:rPr lang="zh-TW" altLang="en-US" sz="1200" b="0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  <a:endParaRPr lang="zh-TW" altLang="en-US" sz="1200" b="0" kern="1200" spc="3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347863" y="5445224"/>
            <a:ext cx="2880321" cy="10801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684" tIns="138684" rIns="184912" bIns="208026" numCol="1" spcCol="1270" anchor="t" anchorCtr="0">
            <a:noAutofit/>
          </a:bodyPr>
          <a:lstStyle/>
          <a:p>
            <a:pPr marL="0" lvl="1" algn="just" defTabSz="115570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TW" altLang="en-US" sz="1200" b="0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於法定薪資以外提供</a:t>
            </a:r>
            <a:r>
              <a:rPr lang="zh-TW" altLang="en-US" sz="1200" b="0" u="sng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每年至多</a:t>
            </a:r>
            <a:r>
              <a:rPr lang="en-US" altLang="zh-TW" sz="1200" b="0" u="sng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150</a:t>
            </a:r>
            <a:r>
              <a:rPr lang="zh-TW" altLang="en-US" sz="1200" b="0" u="sng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1200" b="0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，並提供</a:t>
            </a:r>
            <a:r>
              <a:rPr lang="zh-TW" altLang="en-US" sz="1200" b="0" u="sng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</a:t>
            </a:r>
            <a:r>
              <a:rPr lang="en-US" altLang="zh-TW" sz="1200" b="0" u="sng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50~150</a:t>
            </a:r>
            <a:r>
              <a:rPr lang="zh-TW" altLang="en-US" sz="1200" b="0" u="sng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1200" b="0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之行政支援費，連續</a:t>
            </a:r>
            <a:r>
              <a:rPr lang="en-US" altLang="zh-TW" sz="1200" b="0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200" b="0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年。</a:t>
            </a:r>
            <a:endParaRPr lang="en-US" altLang="zh-TW" sz="1200" b="0" kern="12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algn="just" defTabSz="115570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endParaRPr lang="zh-TW" altLang="en-US" sz="1200" b="0" kern="1200" spc="3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21980" y="5517233"/>
            <a:ext cx="2812913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74" tIns="58674" rIns="78232" bIns="88011" numCol="1" spcCol="1270" anchor="t" anchorCtr="0">
            <a:noAutofit/>
          </a:bodyPr>
          <a:lstStyle/>
          <a:p>
            <a:pPr marL="0" lvl="1" algn="just" defTabSz="4889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TW" altLang="en-US" sz="1200" b="0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於法定薪資以外提供</a:t>
            </a:r>
            <a:r>
              <a:rPr lang="zh-TW" altLang="en-US" sz="1200" b="0" u="sng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每年至多</a:t>
            </a:r>
            <a:r>
              <a:rPr lang="en-US" altLang="zh-TW" sz="1200" b="0" u="sng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1200" b="0" u="sng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en-US" altLang="zh-TW" sz="1200" b="0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0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依實際服務時間依比例核給</a:t>
            </a:r>
            <a:r>
              <a:rPr lang="en-US" altLang="zh-TW" sz="1200" b="0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b="0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，並提供</a:t>
            </a:r>
            <a:r>
              <a:rPr lang="zh-TW" altLang="en-US" sz="1200" b="0" u="sng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</a:t>
            </a:r>
            <a:r>
              <a:rPr lang="en-US" altLang="zh-TW" sz="1200" b="0" u="sng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50~150</a:t>
            </a:r>
            <a:r>
              <a:rPr lang="zh-TW" altLang="en-US" sz="1200" b="0" u="sng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1200" b="0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之行政支援費，</a:t>
            </a:r>
            <a:r>
              <a:rPr lang="zh-TW" altLang="en-US" sz="1200" b="0" u="sng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連續</a:t>
            </a:r>
            <a:r>
              <a:rPr lang="en-US" altLang="zh-TW" sz="1200" b="0" u="sng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b="0" u="sng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1200" b="0" kern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200" b="0" kern="1200" spc="3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標題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94320" y="707720"/>
            <a:ext cx="3045024" cy="39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、學校提供配合措施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35496" y="6309320"/>
            <a:ext cx="422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E1620F-E875-4F3A-8BAC-B33CE75744C9}" type="slidenum">
              <a:rPr lang="zh-TW" altLang="en-US" sz="1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fld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7" y="1124743"/>
            <a:ext cx="8352927" cy="4571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9" name="標題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94320" y="188640"/>
            <a:ext cx="6920219" cy="57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TW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6. </a:t>
            </a:r>
            <a:r>
              <a:rPr lang="en-US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Support Provided </a:t>
            </a:r>
            <a:r>
              <a:rPr lang="en-US" altLang="zh-TW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by Universities</a:t>
            </a:r>
            <a:endParaRPr lang="zh-TW" alt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微軟正黑體" panose="020B0604030504040204" pitchFamily="34" charset="-120"/>
            </a:endParaRPr>
          </a:p>
        </p:txBody>
      </p:sp>
      <p:sp>
        <p:nvSpPr>
          <p:cNvPr id="11" name="五邊形 10"/>
          <p:cNvSpPr/>
          <p:nvPr/>
        </p:nvSpPr>
        <p:spPr>
          <a:xfrm>
            <a:off x="0" y="44624"/>
            <a:ext cx="395536" cy="988422"/>
          </a:xfrm>
          <a:prstGeom prst="homePlate">
            <a:avLst>
              <a:gd name="adj" fmla="val 56842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552341720"/>
              </p:ext>
            </p:extLst>
          </p:nvPr>
        </p:nvGraphicFramePr>
        <p:xfrm>
          <a:off x="-151351" y="1147602"/>
          <a:ext cx="9187847" cy="550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438480" y="1196752"/>
            <a:ext cx="3277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Statutory salary and benefits</a:t>
            </a:r>
            <a:endParaRPr lang="zh-TW" altLang="en-US" sz="40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868144" y="1124744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Support 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measures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7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標題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39552" y="692696"/>
            <a:ext cx="1902697" cy="47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、考核機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</a:t>
            </a:r>
          </a:p>
        </p:txBody>
      </p:sp>
      <p:sp>
        <p:nvSpPr>
          <p:cNvPr id="78" name="文字方塊 77"/>
          <p:cNvSpPr txBox="1"/>
          <p:nvPr/>
        </p:nvSpPr>
        <p:spPr>
          <a:xfrm>
            <a:off x="35496" y="6309320"/>
            <a:ext cx="422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E1620F-E875-4F3A-8BAC-B33CE75744C9}" type="slidenum">
              <a:rPr lang="zh-TW" altLang="en-US" sz="1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fld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抽選 5"/>
          <p:cNvSpPr/>
          <p:nvPr/>
        </p:nvSpPr>
        <p:spPr>
          <a:xfrm>
            <a:off x="7812360" y="5445224"/>
            <a:ext cx="1008112" cy="864096"/>
          </a:xfrm>
          <a:prstGeom prst="flowChartExtra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抽選 6"/>
          <p:cNvSpPr/>
          <p:nvPr/>
        </p:nvSpPr>
        <p:spPr>
          <a:xfrm>
            <a:off x="7633875" y="5661248"/>
            <a:ext cx="682541" cy="648072"/>
          </a:xfrm>
          <a:prstGeom prst="flowChartExtract">
            <a:avLst/>
          </a:prstGeom>
          <a:solidFill>
            <a:srgbClr val="B8E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95537" y="1124743"/>
            <a:ext cx="8352927" cy="4571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539" y="3717320"/>
            <a:ext cx="828091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3200" indent="-457200">
              <a:lnSpc>
                <a:spcPts val="3000"/>
              </a:lnSpc>
              <a:spcBef>
                <a:spcPts val="600"/>
              </a:spcBef>
              <a:buClr>
                <a:srgbClr val="48D80E"/>
              </a:buClr>
              <a:buSzPct val="100000"/>
              <a:buFont typeface="Wingdings" panose="05000000000000000000" pitchFamily="2" charset="2"/>
              <a:buChar char="u"/>
              <a:tabLst>
                <a:tab pos="357188" algn="l"/>
              </a:tabLst>
              <a:defRPr/>
            </a:pPr>
            <a:r>
              <a:rPr lang="en-US" altLang="zh-TW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Yushan Scholars are initially funded for three year</a:t>
            </a:r>
            <a:r>
              <a:rPr lang="en-US" altLang="zh-CN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s</a:t>
            </a:r>
            <a:r>
              <a:rPr lang="en-US" altLang="zh-TW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, and Yushan Young Scholars for five years. Funding for a further appointment may be awarded, based on quantitative and qualitative performance, and accomplishments. </a:t>
            </a:r>
          </a:p>
        </p:txBody>
      </p:sp>
      <p:sp>
        <p:nvSpPr>
          <p:cNvPr id="10" name="標題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39552" y="164240"/>
            <a:ext cx="5984781" cy="8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TW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7. Further Appointment</a:t>
            </a:r>
            <a:endParaRPr lang="zh-TW" alt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微軟正黑體" panose="020B0604030504040204" pitchFamily="34" charset="-120"/>
            </a:endParaRPr>
          </a:p>
        </p:txBody>
      </p:sp>
      <p:sp>
        <p:nvSpPr>
          <p:cNvPr id="11" name="五邊形 10"/>
          <p:cNvSpPr/>
          <p:nvPr/>
        </p:nvSpPr>
        <p:spPr>
          <a:xfrm>
            <a:off x="0" y="44624"/>
            <a:ext cx="395536" cy="988422"/>
          </a:xfrm>
          <a:prstGeom prst="homePlate">
            <a:avLst>
              <a:gd name="adj" fmla="val 56842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95538" y="1318409"/>
            <a:ext cx="4093424" cy="1292662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3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Yushan</a:t>
            </a:r>
            <a:r>
              <a:rPr lang="en-US" altLang="zh-TW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 Scholars</a:t>
            </a:r>
            <a:endParaRPr lang="zh-TW" altLang="en-US" sz="3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b="1" spc="300" dirty="0" smtClean="0">
                <a:solidFill>
                  <a:srgbClr val="BEE39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玉山學者</a:t>
            </a:r>
            <a:endParaRPr lang="en-US" altLang="zh-TW" sz="2000" b="1" spc="300" dirty="0" smtClean="0">
              <a:solidFill>
                <a:srgbClr val="BEE39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56760" y="1318409"/>
            <a:ext cx="4091703" cy="1292662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3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Yushan</a:t>
            </a:r>
            <a:r>
              <a:rPr lang="en-US" altLang="zh-TW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Young Scholars</a:t>
            </a:r>
          </a:p>
          <a:p>
            <a:pPr algn="ctr">
              <a:lnSpc>
                <a:spcPct val="150000"/>
              </a:lnSpc>
            </a:pPr>
            <a:r>
              <a:rPr lang="zh-TW" altLang="en-US" sz="2000" b="1" spc="300" dirty="0" smtClean="0">
                <a:solidFill>
                  <a:srgbClr val="BEE39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玉山</a:t>
            </a:r>
            <a:r>
              <a:rPr lang="zh-TW" altLang="en-US" sz="2000" b="1" spc="300" dirty="0">
                <a:solidFill>
                  <a:srgbClr val="BEE39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</a:t>
            </a:r>
            <a:r>
              <a:rPr lang="zh-TW" altLang="en-US" sz="2000" b="1" spc="300" dirty="0" smtClean="0">
                <a:solidFill>
                  <a:srgbClr val="BEE39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學者</a:t>
            </a:r>
            <a:endParaRPr lang="en-US" altLang="zh-TW" sz="2000" b="1" spc="300" dirty="0">
              <a:solidFill>
                <a:srgbClr val="BEE39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5538" y="2636912"/>
            <a:ext cx="4093423" cy="877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000" b="1" dirty="0"/>
              <a:t>3-year</a:t>
            </a:r>
            <a:r>
              <a:rPr lang="en-US" altLang="zh-TW" sz="2000" b="1" dirty="0">
                <a:solidFill>
                  <a:srgbClr val="FF0000"/>
                </a:solidFill>
              </a:rPr>
              <a:t> </a:t>
            </a:r>
            <a:r>
              <a:rPr lang="en-US" altLang="zh-TW" sz="2000" b="1" dirty="0"/>
              <a:t>Appointments</a:t>
            </a:r>
            <a:endParaRPr lang="zh-TW" altLang="en-US" sz="2000" b="1" dirty="0"/>
          </a:p>
          <a:p>
            <a:pPr algn="ctr">
              <a:lnSpc>
                <a:spcPct val="150000"/>
              </a:lnSpc>
            </a:pPr>
            <a:r>
              <a:rPr lang="zh-TW" altLang="en-US" sz="1400" spc="3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1400" u="sng" spc="300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u="sng" spc="300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1400" spc="3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1400" spc="3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spc="3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endParaRPr lang="en-US" altLang="zh-TW" sz="1400" spc="3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56761" y="2649979"/>
            <a:ext cx="4091702" cy="877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000" b="1" dirty="0"/>
              <a:t>5-year Appointments</a:t>
            </a:r>
            <a:endParaRPr lang="zh-TW" altLang="en-US" sz="2000" b="1" dirty="0"/>
          </a:p>
          <a:p>
            <a:pPr algn="ctr">
              <a:lnSpc>
                <a:spcPct val="150000"/>
              </a:lnSpc>
            </a:pPr>
            <a:r>
              <a:rPr lang="zh-TW" altLang="en-US" sz="1400" spc="3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1400" u="sng" spc="300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u="sng" spc="300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1400" spc="3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1400" spc="3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spc="3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endParaRPr lang="zh-TW" altLang="en-US" sz="1400" spc="300" dirty="0"/>
          </a:p>
        </p:txBody>
      </p:sp>
      <p:sp>
        <p:nvSpPr>
          <p:cNvPr id="19" name="矩形 18"/>
          <p:cNvSpPr/>
          <p:nvPr/>
        </p:nvSpPr>
        <p:spPr>
          <a:xfrm>
            <a:off x="530028" y="5589240"/>
            <a:ext cx="7282332" cy="450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288000" algn="just">
              <a:lnSpc>
                <a:spcPts val="3300"/>
              </a:lnSpc>
              <a:spcBef>
                <a:spcPts val="600"/>
              </a:spcBef>
              <a:buClr>
                <a:srgbClr val="12BA16"/>
              </a:buClr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核定補助經費，應達成具體成果及質量化績效，並作為下期經費核定之參考依據</a:t>
            </a:r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8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內容版面配置區 2"/>
          <p:cNvSpPr>
            <a:spLocks noGrp="1"/>
          </p:cNvSpPr>
          <p:nvPr>
            <p:ph idx="1"/>
          </p:nvPr>
        </p:nvSpPr>
        <p:spPr>
          <a:xfrm>
            <a:off x="544513" y="2205831"/>
            <a:ext cx="8229600" cy="20872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US" altLang="zh-TW" spc="600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zh-TW" spc="600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zh-TW" spc="600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zh-TW" altLang="en-US" b="1" spc="6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   </a:t>
            </a:r>
            <a:endParaRPr lang="en-US" altLang="zh-TW" b="1" spc="6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zh-TW" altLang="en-US" b="1" spc="6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敬請指教</a:t>
            </a:r>
          </a:p>
        </p:txBody>
      </p:sp>
      <p:pic>
        <p:nvPicPr>
          <p:cNvPr id="81923" name="Picture 2" descr=" 技術及職業教育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4508500"/>
            <a:ext cx="87185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新細明體" panose="02020500000000000000" pitchFamily="18" charset="-120"/>
              </a:defRPr>
            </a:lvl9pPr>
          </a:lstStyle>
          <a:p>
            <a:endParaRPr lang="en-US" altLang="zh-TW" dirty="0">
              <a:solidFill>
                <a:schemeClr val="tx2"/>
              </a:solidFill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11151" y="0"/>
            <a:ext cx="8229600" cy="352839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400" kern="1200" baseline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 baseline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 baseline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400" kern="1200" baseline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400" kern="1200" baseline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en-US" altLang="zh-TW" sz="3600" spc="600" dirty="0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endParaRPr lang="en-US" altLang="zh-TW" sz="3600" spc="600" dirty="0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endParaRPr lang="en-US" altLang="zh-TW" sz="3600" spc="600" dirty="0" smtClean="0">
              <a:solidFill>
                <a:srgbClr val="FF0000"/>
              </a:solidFill>
            </a:endParaRPr>
          </a:p>
          <a:p>
            <a:pPr marL="0" indent="0" algn="ctr">
              <a:buFont typeface="Wingdings 3"/>
              <a:buNone/>
            </a:pPr>
            <a:r>
              <a:rPr lang="en-US" altLang="zh-TW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Thank you for your kind attention</a:t>
            </a:r>
            <a:endParaRPr lang="zh-TW" altLang="zh-TW" sz="3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ctr">
              <a:buFont typeface="Wingdings 3"/>
              <a:buNone/>
            </a:pPr>
            <a:r>
              <a:rPr lang="en-US" altLang="zh-TW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Your comments are welcome</a:t>
            </a:r>
            <a:endParaRPr lang="zh-TW" altLang="zh-TW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0678D26-14AE-40FE-9D3C-4EB5125579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1033</Words>
  <Application>Microsoft Office PowerPoint</Application>
  <PresentationFormat>如螢幕大小 (4:3)</PresentationFormat>
  <Paragraphs>109</Paragraphs>
  <Slides>9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1_原創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2016-04-15T01:53:23Z</dcterms:created>
  <dcterms:modified xsi:type="dcterms:W3CDTF">2022-10-03T18:24:20Z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