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7" r:id="rId4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678"/>
    <a:srgbClr val="5E8A72"/>
    <a:srgbClr val="788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1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62000">
              <a:srgbClr val="9EA2AF"/>
            </a:gs>
            <a:gs pos="0">
              <a:srgbClr val="FFFFFF"/>
            </a:gs>
            <a:gs pos="7001">
              <a:srgbClr val="E6E6E6"/>
            </a:gs>
            <a:gs pos="0">
              <a:srgbClr val="7D8496"/>
            </a:gs>
            <a:gs pos="13000">
              <a:srgbClr val="E6E6E6"/>
            </a:gs>
            <a:gs pos="92000">
              <a:srgbClr val="7D8496"/>
            </a:gs>
            <a:gs pos="100000">
              <a:srgbClr val="E6E6E6"/>
            </a:gs>
          </a:gsLst>
          <a:lin ang="5400000" scaled="0"/>
        </a:gradFill>
        <a:ln w="6350">
          <a:solidFill>
            <a:schemeClr val="accent1"/>
          </a:solidFill>
        </a:ln>
      </c:spPr>
    </c:sideWall>
    <c:backWall>
      <c:thickness val="0"/>
      <c:spPr>
        <a:gradFill>
          <a:gsLst>
            <a:gs pos="62000">
              <a:srgbClr val="9EA2AF"/>
            </a:gs>
            <a:gs pos="0">
              <a:srgbClr val="FFFFFF"/>
            </a:gs>
            <a:gs pos="7001">
              <a:srgbClr val="E6E6E6"/>
            </a:gs>
            <a:gs pos="0">
              <a:srgbClr val="7D8496"/>
            </a:gs>
            <a:gs pos="13000">
              <a:srgbClr val="E6E6E6"/>
            </a:gs>
            <a:gs pos="92000">
              <a:srgbClr val="7D8496"/>
            </a:gs>
            <a:gs pos="100000">
              <a:srgbClr val="E6E6E6"/>
            </a:gs>
          </a:gsLst>
          <a:lin ang="5400000" scaled="0"/>
        </a:gradFill>
        <a:ln w="6350">
          <a:solidFill>
            <a:schemeClr val="accent1"/>
          </a:solidFill>
        </a:ln>
      </c:spPr>
    </c:backWall>
    <c:plotArea>
      <c:layout>
        <c:manualLayout>
          <c:layoutTarget val="inner"/>
          <c:xMode val="edge"/>
          <c:yMode val="edge"/>
          <c:x val="9.9593768427439666E-2"/>
          <c:y val="3.0589049133429625E-2"/>
          <c:w val="0.89071727073060247"/>
          <c:h val="0.8224936812576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專任運動教練聘任比率(%)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832252203989865E-2"/>
                  <c:y val="2.4034262639229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741891529923646E-3"/>
                  <c:y val="2.40342626392298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9515762749357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1612610199494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標楷體" panose="03000509000000000000" pitchFamily="65" charset="-120"/>
                    <a:ea typeface="標楷體" panose="03000509000000000000" pitchFamily="65" charset="-12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工作表1!$A$2:$A$5</c:f>
              <c:strCache>
                <c:ptCount val="4"/>
                <c:pt idx="0">
                  <c:v>106年8月</c:v>
                </c:pt>
                <c:pt idx="1">
                  <c:v>107年8月</c:v>
                </c:pt>
                <c:pt idx="2">
                  <c:v>108年8月</c:v>
                </c:pt>
                <c:pt idx="3">
                  <c:v>109年2月</c:v>
                </c:pt>
              </c:strCache>
            </c:strRef>
          </c:cat>
          <c:val>
            <c:numRef>
              <c:f>工作表1!$B$2:$B$5</c:f>
              <c:numCache>
                <c:formatCode>0.00%</c:formatCode>
                <c:ptCount val="4"/>
                <c:pt idx="0">
                  <c:v>0.62450000000000006</c:v>
                </c:pt>
                <c:pt idx="1">
                  <c:v>0.68240000000000001</c:v>
                </c:pt>
                <c:pt idx="2">
                  <c:v>0.73939999999999995</c:v>
                </c:pt>
                <c:pt idx="3">
                  <c:v>0.76819999999999999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82227968"/>
        <c:axId val="206355776"/>
        <c:axId val="205759744"/>
      </c:bar3DChart>
      <c:catAx>
        <c:axId val="1822279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206355776"/>
        <c:crosses val="autoZero"/>
        <c:auto val="1"/>
        <c:lblAlgn val="ctr"/>
        <c:lblOffset val="100"/>
        <c:noMultiLvlLbl val="0"/>
      </c:catAx>
      <c:valAx>
        <c:axId val="206355776"/>
        <c:scaling>
          <c:orientation val="minMax"/>
          <c:max val="1"/>
          <c:min val="0.60000000000000009"/>
        </c:scaling>
        <c:delete val="0"/>
        <c:axPos val="l"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pPr>
            <a:endParaRPr lang="zh-TW"/>
          </a:p>
        </c:txPr>
        <c:crossAx val="182227968"/>
        <c:crosses val="autoZero"/>
        <c:crossBetween val="between"/>
        <c:majorUnit val="0.1"/>
      </c:valAx>
      <c:serAx>
        <c:axId val="205759744"/>
        <c:scaling>
          <c:orientation val="minMax"/>
        </c:scaling>
        <c:delete val="1"/>
        <c:axPos val="b"/>
        <c:majorTickMark val="none"/>
        <c:minorTickMark val="none"/>
        <c:tickLblPos val="nextTo"/>
        <c:crossAx val="206355776"/>
        <c:crosses val="autoZero"/>
      </c:serAx>
      <c:spPr>
        <a:solidFill>
          <a:schemeClr val="accent3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55137188908428159"/>
          <c:y val="0.83157905294785905"/>
          <c:w val="0.41832584841000575"/>
          <c:h val="7.6486944158982328E-2"/>
        </c:manualLayout>
      </c:layout>
      <c:overlay val="0"/>
      <c:txPr>
        <a:bodyPr/>
        <a:lstStyle/>
        <a:p>
          <a:pPr>
            <a:defRPr>
              <a:latin typeface="標楷體" panose="03000509000000000000" pitchFamily="65" charset="-120"/>
              <a:ea typeface="標楷體" panose="03000509000000000000" pitchFamily="65" charset="-120"/>
            </a:defRPr>
          </a:pPr>
          <a:endParaRPr lang="zh-TW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</cdr:x>
      <cdr:y>0.06944</cdr:y>
    </cdr:from>
    <cdr:to>
      <cdr:x>0.66346</cdr:x>
      <cdr:y>0.24581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2808312" y="360040"/>
          <a:ext cx="216024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/>
          <a:lstStyle>
            <a:lvl1pPr algn="r">
              <a:defRPr sz="1200"/>
            </a:lvl1pPr>
          </a:lstStyle>
          <a:p>
            <a:fld id="{1BC40A2E-E235-4791-B102-39EB9C06FA42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2" tIns="45386" rIns="90772" bIns="4538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69"/>
          </a:xfrm>
          <a:prstGeom prst="rect">
            <a:avLst/>
          </a:prstGeom>
        </p:spPr>
        <p:txBody>
          <a:bodyPr vert="horz" lIns="90772" tIns="45386" rIns="90772" bIns="4538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772" tIns="45386" rIns="90772" bIns="45386" rtlCol="0" anchor="b"/>
          <a:lstStyle>
            <a:lvl1pPr algn="r">
              <a:defRPr sz="1200"/>
            </a:lvl1pPr>
          </a:lstStyle>
          <a:p>
            <a:fld id="{75F40D22-6F61-4966-8960-B169FB6B4E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67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40D22-6F61-4966-8960-B169FB6B4E8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98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64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14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22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66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412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8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98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9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22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81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9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A0A1-6916-49F0-9E9C-E9AF9E8EB1DC}" type="datetimeFigureOut">
              <a:rPr lang="zh-TW" altLang="en-US" smtClean="0"/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049F8-9F2D-420A-A99F-97D94792E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08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1907021753"/>
              </p:ext>
            </p:extLst>
          </p:nvPr>
        </p:nvGraphicFramePr>
        <p:xfrm>
          <a:off x="179512" y="1056779"/>
          <a:ext cx="8586700" cy="52841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99592" y="327867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全國高中以下設有體育班學校依法聘任專任運動教練比率情形表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Arial Unicode MS" panose="020B060402020202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80112" y="6137648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體育署調查統計資料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(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截至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109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年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2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月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13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日止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 Unicode MS" panose="020B0604020202020204" pitchFamily="34" charset="-120"/>
              </a:rPr>
              <a:t>)</a:t>
            </a:r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52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群組 14"/>
          <p:cNvGrpSpPr/>
          <p:nvPr/>
        </p:nvGrpSpPr>
        <p:grpSpPr>
          <a:xfrm>
            <a:off x="989593" y="21255"/>
            <a:ext cx="7830879" cy="6858000"/>
            <a:chOff x="845577" y="21255"/>
            <a:chExt cx="7830879" cy="6858000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77" y="21255"/>
              <a:ext cx="7830879" cy="6858000"/>
            </a:xfrm>
            <a:prstGeom prst="rect">
              <a:avLst/>
            </a:prstGeom>
          </p:spPr>
        </p:pic>
        <p:sp>
          <p:nvSpPr>
            <p:cNvPr id="11" name="矩形 10"/>
            <p:cNvSpPr/>
            <p:nvPr/>
          </p:nvSpPr>
          <p:spPr>
            <a:xfrm>
              <a:off x="6732240" y="4293096"/>
              <a:ext cx="288032" cy="1430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107504" y="1265855"/>
            <a:ext cx="2987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各縣市學校聘任編制內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教練比率</a:t>
            </a:r>
            <a:endParaRPr lang="zh-TW" altLang="en-US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2" descr="D:\Users\b370\Desktop\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8" y="18864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92" t="62199" r="20342" b="15723"/>
          <a:stretch/>
        </p:blipFill>
        <p:spPr>
          <a:xfrm>
            <a:off x="6372200" y="4142853"/>
            <a:ext cx="428017" cy="15140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623910" y="4148246"/>
            <a:ext cx="85151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達到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23910" y="4446840"/>
            <a:ext cx="151836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90%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100%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623910" y="4745434"/>
            <a:ext cx="14350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80%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90%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23910" y="5044028"/>
            <a:ext cx="143500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70%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以上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80%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23910" y="5286290"/>
            <a:ext cx="76815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未達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70%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23910" y="5584884"/>
            <a:ext cx="226857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en-US" altLang="zh-TW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金門縣及連江縣無體育班</a:t>
            </a:r>
            <a:endParaRPr lang="zh-TW" altLang="en-US" sz="13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78829" y="3874039"/>
            <a:ext cx="1184940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聘任比率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623910" y="5919083"/>
            <a:ext cx="21082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截至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日止之調查資料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145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89210"/>
              </p:ext>
            </p:extLst>
          </p:nvPr>
        </p:nvGraphicFramePr>
        <p:xfrm>
          <a:off x="446634" y="116636"/>
          <a:ext cx="8250732" cy="6624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473"/>
                <a:gridCol w="1917958"/>
                <a:gridCol w="1909892"/>
                <a:gridCol w="1833496"/>
                <a:gridCol w="1527913"/>
              </a:tblGrid>
              <a:tr h="3114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各級學校聘任專任運動教練情形</a:t>
                      </a:r>
                      <a:r>
                        <a:rPr lang="zh-TW" alt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統計表 </a:t>
                      </a:r>
                      <a:r>
                        <a:rPr lang="en-US" altLang="zh-TW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截至</a:t>
                      </a:r>
                      <a:r>
                        <a:rPr lang="en-US" altLang="zh-TW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</a:t>
                      </a:r>
                      <a:r>
                        <a:rPr lang="zh-TW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</a:t>
                      </a:r>
                      <a:r>
                        <a:rPr lang="en-US" altLang="zh-TW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altLang="zh-TW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r>
                        <a:rPr lang="zh-TW" alt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日止之調查資料</a:t>
                      </a:r>
                      <a:r>
                        <a:rPr lang="en-US" altLang="zh-TW" sz="1600" b="1" u="none" strike="noStrike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8027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縣市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依法應聘任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en-US" altLang="zh-TW" sz="125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依國民體育法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條第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項規定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 fontAlgn="ctr"/>
                      <a:r>
                        <a:rPr lang="en-US" altLang="zh-TW" sz="1250" b="0" i="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(A)</a:t>
                      </a:r>
                      <a:endParaRPr 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已</a:t>
                      </a:r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依法聘任於體育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班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之教練人數</a:t>
                      </a:r>
                      <a:endParaRPr lang="en-US" altLang="zh-TW" sz="125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en-US" altLang="zh-TW" sz="1250" b="0" i="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(B)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未依法聘任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  <a:endParaRPr lang="en-US" altLang="zh-TW" sz="125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pt-BR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(C)</a:t>
                      </a:r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=(A)-(B)</a:t>
                      </a:r>
                      <a:endParaRPr lang="pt-BR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依法聘任</a:t>
                      </a:r>
                      <a:r>
                        <a:rPr lang="zh-TW" altLang="en-US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比率</a:t>
                      </a:r>
                      <a:endParaRPr lang="en-US" altLang="zh-TW" sz="125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ctr"/>
                      <a:r>
                        <a:rPr lang="en-US" altLang="zh-TW" sz="125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(D)=(B)/(A)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臺北市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88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76.14%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85.29%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56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86.15%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新竹縣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新竹市</a:t>
                      </a:r>
                      <a:endParaRPr lang="zh-TW" altLang="en-US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苗栗縣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82.35%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臺中市</a:t>
                      </a:r>
                      <a:endParaRPr lang="zh-TW" altLang="en-US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79.01%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彰化縣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36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75.00%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南投縣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雲林縣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81.48%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嘉義縣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en-US" altLang="zh-TW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64.71%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嘉義市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臺南市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29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87.88%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高雄市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37.72%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屏東縣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34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73.53%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臺東縣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花蓮縣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83.33%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宜蘭縣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91.30%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基隆市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endParaRPr lang="en-US" altLang="zh-TW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84.62%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澎湖縣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金門縣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無體育班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連江縣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無體育班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289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小計</a:t>
                      </a:r>
                      <a:endParaRPr lang="zh-TW" altLang="en-US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712</a:t>
                      </a:r>
                      <a:endParaRPr lang="en-US" altLang="zh-TW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537</a:t>
                      </a:r>
                      <a:endParaRPr lang="en-US" altLang="zh-TW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175</a:t>
                      </a:r>
                      <a:endParaRPr lang="en-US" altLang="zh-TW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75.42%</a:t>
                      </a:r>
                      <a:endParaRPr lang="en-US" altLang="zh-TW" sz="130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國立學校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42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私立學校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en-US" altLang="zh-TW" sz="1250" b="0" i="0" u="none" strike="noStrike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82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小計</a:t>
                      </a:r>
                      <a:endParaRPr lang="zh-TW" altLang="en-US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43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50" b="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100.00%</a:t>
                      </a:r>
                      <a:endParaRPr lang="en-US" altLang="zh-TW" sz="1250" b="0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/>
                </a:tc>
              </a:tr>
              <a:tr h="2950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altLang="en-US" sz="1300" b="1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755</a:t>
                      </a:r>
                      <a:endParaRPr lang="en-US" altLang="zh-TW" sz="1300" b="1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580</a:t>
                      </a:r>
                      <a:endParaRPr lang="en-US" altLang="zh-TW" sz="1300" b="1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175</a:t>
                      </a:r>
                      <a:endParaRPr lang="en-US" altLang="zh-TW" sz="1300" b="1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1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76.82%</a:t>
                      </a:r>
                      <a:endParaRPr lang="en-US" altLang="zh-TW" sz="1300" b="1" i="0" u="none" strike="noStrike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4182" marR="4182" marT="4182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87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332</Words>
  <Application>Microsoft Office PowerPoint</Application>
  <PresentationFormat>如螢幕大小 (4:3)</PresentationFormat>
  <Paragraphs>162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學校組 林秀卿</dc:creator>
  <cp:lastModifiedBy>新聞組 林學婷</cp:lastModifiedBy>
  <cp:revision>32</cp:revision>
  <cp:lastPrinted>2020-02-26T01:13:30Z</cp:lastPrinted>
  <dcterms:created xsi:type="dcterms:W3CDTF">2020-02-21T04:09:24Z</dcterms:created>
  <dcterms:modified xsi:type="dcterms:W3CDTF">2020-02-27T01:55:49Z</dcterms:modified>
</cp:coreProperties>
</file>