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theme/themeOverride2.xml" ContentType="application/vnd.openxmlformats-officedocument.themeOverride+xml"/>
  <Override PartName="/ppt/charts/chart22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7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51"/>
  </p:notesMasterIdLst>
  <p:sldIdLst>
    <p:sldId id="344" r:id="rId3"/>
    <p:sldId id="270" r:id="rId4"/>
    <p:sldId id="296" r:id="rId5"/>
    <p:sldId id="353" r:id="rId6"/>
    <p:sldId id="383" r:id="rId7"/>
    <p:sldId id="355" r:id="rId8"/>
    <p:sldId id="356" r:id="rId9"/>
    <p:sldId id="357" r:id="rId10"/>
    <p:sldId id="359" r:id="rId11"/>
    <p:sldId id="360" r:id="rId12"/>
    <p:sldId id="361" r:id="rId13"/>
    <p:sldId id="362" r:id="rId14"/>
    <p:sldId id="268" r:id="rId15"/>
    <p:sldId id="328" r:id="rId16"/>
    <p:sldId id="379" r:id="rId17"/>
    <p:sldId id="380" r:id="rId18"/>
    <p:sldId id="301" r:id="rId19"/>
    <p:sldId id="381" r:id="rId20"/>
    <p:sldId id="382" r:id="rId21"/>
    <p:sldId id="377" r:id="rId22"/>
    <p:sldId id="367" r:id="rId23"/>
    <p:sldId id="378" r:id="rId24"/>
    <p:sldId id="368" r:id="rId25"/>
    <p:sldId id="369" r:id="rId26"/>
    <p:sldId id="370" r:id="rId27"/>
    <p:sldId id="339" r:id="rId28"/>
    <p:sldId id="340" r:id="rId29"/>
    <p:sldId id="341" r:id="rId30"/>
    <p:sldId id="371" r:id="rId31"/>
    <p:sldId id="286" r:id="rId32"/>
    <p:sldId id="347" r:id="rId33"/>
    <p:sldId id="274" r:id="rId34"/>
    <p:sldId id="276" r:id="rId35"/>
    <p:sldId id="278" r:id="rId36"/>
    <p:sldId id="329" r:id="rId37"/>
    <p:sldId id="330" r:id="rId38"/>
    <p:sldId id="321" r:id="rId39"/>
    <p:sldId id="336" r:id="rId40"/>
    <p:sldId id="322" r:id="rId41"/>
    <p:sldId id="337" r:id="rId42"/>
    <p:sldId id="331" r:id="rId43"/>
    <p:sldId id="338" r:id="rId44"/>
    <p:sldId id="324" r:id="rId45"/>
    <p:sldId id="345" r:id="rId46"/>
    <p:sldId id="346" r:id="rId47"/>
    <p:sldId id="325" r:id="rId48"/>
    <p:sldId id="326" r:id="rId49"/>
    <p:sldId id="307" r:id="rId50"/>
  </p:sldIdLst>
  <p:sldSz cx="9144000" cy="6858000" type="screen4x3"/>
  <p:notesSz cx="6734175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b" initials="n" lastIdx="6" clrIdx="0"/>
  <p:cmAuthor id="1" name="侯Turtle" initials="侯Turtle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FF3399"/>
    <a:srgbClr val="FF6600"/>
    <a:srgbClr val="CC0000"/>
    <a:srgbClr val="990033"/>
    <a:srgbClr val="990099"/>
    <a:srgbClr val="FFE697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53" autoAdjust="0"/>
    <p:restoredTop sz="85740" autoAdjust="0"/>
  </p:normalViewPr>
  <p:slideViewPr>
    <p:cSldViewPr>
      <p:cViewPr>
        <p:scale>
          <a:sx n="105" d="100"/>
          <a:sy n="105" d="100"/>
        </p:scale>
        <p:origin x="-17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&#25104;&#30318;&#24460;&#26524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&#25104;&#30318;&#24460;&#26524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&#25104;&#30318;&#24460;&#26524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&#25104;&#30318;&#24460;&#2652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&#25104;&#30318;&#24460;&#2652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工作表1!$B$2:$B$10</c:f>
              <c:numCache>
                <c:formatCode>0.0%</c:formatCode>
                <c:ptCount val="9"/>
                <c:pt idx="0">
                  <c:v>1.2999999999999998E-2</c:v>
                </c:pt>
                <c:pt idx="1">
                  <c:v>0.14000000000000001</c:v>
                </c:pt>
                <c:pt idx="2">
                  <c:v>0.32900000000000013</c:v>
                </c:pt>
                <c:pt idx="3">
                  <c:v>0.44400000000000001</c:v>
                </c:pt>
                <c:pt idx="4">
                  <c:v>7.3000000000000009E-2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工作表1!$C$2:$C$10</c:f>
              <c:numCache>
                <c:formatCode>0.0%</c:formatCode>
                <c:ptCount val="9"/>
                <c:pt idx="0">
                  <c:v>4.0000000000000018E-3</c:v>
                </c:pt>
                <c:pt idx="1">
                  <c:v>0.1</c:v>
                </c:pt>
                <c:pt idx="2">
                  <c:v>0.18500000000000005</c:v>
                </c:pt>
                <c:pt idx="3">
                  <c:v>0.42700000000000016</c:v>
                </c:pt>
                <c:pt idx="4">
                  <c:v>0.23900000000000005</c:v>
                </c:pt>
                <c:pt idx="5">
                  <c:v>3.3000000000000002E-2</c:v>
                </c:pt>
                <c:pt idx="6">
                  <c:v>9.0000000000000028E-3</c:v>
                </c:pt>
                <c:pt idx="7">
                  <c:v>2.0000000000000009E-3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工作表1!$D$2:$D$10</c:f>
              <c:numCache>
                <c:formatCode>0.0%</c:formatCode>
                <c:ptCount val="9"/>
                <c:pt idx="0">
                  <c:v>8.0000000000000054E-3</c:v>
                </c:pt>
                <c:pt idx="1">
                  <c:v>6.0000000000000019E-2</c:v>
                </c:pt>
                <c:pt idx="2">
                  <c:v>0.15500000000000005</c:v>
                </c:pt>
                <c:pt idx="3">
                  <c:v>0.32900000000000013</c:v>
                </c:pt>
                <c:pt idx="4">
                  <c:v>0.29100000000000009</c:v>
                </c:pt>
                <c:pt idx="5">
                  <c:v>7.3999999999999996E-2</c:v>
                </c:pt>
                <c:pt idx="6">
                  <c:v>4.5999999999999999E-2</c:v>
                </c:pt>
                <c:pt idx="7">
                  <c:v>1.4999999999999998E-2</c:v>
                </c:pt>
                <c:pt idx="8">
                  <c:v>2.3E-2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3024"/>
        <c:axId val="23323008"/>
      </c:lineChart>
      <c:catAx>
        <c:axId val="2331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323008"/>
        <c:crosses val="autoZero"/>
        <c:auto val="1"/>
        <c:lblAlgn val="ctr"/>
        <c:lblOffset val="100"/>
        <c:noMultiLvlLbl val="0"/>
      </c:catAx>
      <c:valAx>
        <c:axId val="23323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313024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從未使用</c:v>
                </c:pt>
                <c:pt idx="1">
                  <c:v>我沒有自己個人的臉書帳號</c:v>
                </c:pt>
                <c:pt idx="2">
                  <c:v>我沒有自己個人的臉書帳號，但我和別人共 用帳號</c:v>
                </c:pt>
                <c:pt idx="3">
                  <c:v>我有自己個人的臉書帳號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0.26200000000000001</c:v>
                </c:pt>
                <c:pt idx="1">
                  <c:v>5.3999999999999999E-2</c:v>
                </c:pt>
                <c:pt idx="2">
                  <c:v>2.7000000000000152E-2</c:v>
                </c:pt>
                <c:pt idx="3">
                  <c:v>0.65700000000000403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從未使用</c:v>
                </c:pt>
                <c:pt idx="1">
                  <c:v>我沒有自己個人的臉書帳號</c:v>
                </c:pt>
                <c:pt idx="2">
                  <c:v>我沒有自己個人的臉書帳號，但我和別人共 用帳號</c:v>
                </c:pt>
                <c:pt idx="3">
                  <c:v>我有自己個人的臉書帳號</c:v>
                </c:pt>
              </c:strCache>
            </c:strRef>
          </c:cat>
          <c:val>
            <c:numRef>
              <c:f>工作表1!$C$2:$C$5</c:f>
              <c:numCache>
                <c:formatCode>0.00%</c:formatCode>
                <c:ptCount val="4"/>
                <c:pt idx="0">
                  <c:v>4.3999999999999997E-2</c:v>
                </c:pt>
                <c:pt idx="1">
                  <c:v>1.2E-2</c:v>
                </c:pt>
                <c:pt idx="2">
                  <c:v>8.0000000000000227E-3</c:v>
                </c:pt>
                <c:pt idx="3">
                  <c:v>0.93600000000000005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從未使用</c:v>
                </c:pt>
                <c:pt idx="1">
                  <c:v>我沒有自己個人的臉書帳號</c:v>
                </c:pt>
                <c:pt idx="2">
                  <c:v>我沒有自己個人的臉書帳號，但我和別人共 用帳號</c:v>
                </c:pt>
                <c:pt idx="3">
                  <c:v>我有自己個人的臉書帳號</c:v>
                </c:pt>
              </c:strCache>
            </c:strRef>
          </c:cat>
          <c:val>
            <c:numRef>
              <c:f>工作表1!$D$2:$D$5</c:f>
              <c:numCache>
                <c:formatCode>0.00%</c:formatCode>
                <c:ptCount val="4"/>
                <c:pt idx="0">
                  <c:v>2.9000000000000001E-2</c:v>
                </c:pt>
                <c:pt idx="1">
                  <c:v>1.1979823455233301E-2</c:v>
                </c:pt>
                <c:pt idx="2">
                  <c:v>3.0000000000000092E-3</c:v>
                </c:pt>
                <c:pt idx="3">
                  <c:v>0.95600000000000063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66432"/>
        <c:axId val="31785728"/>
      </c:barChart>
      <c:catAx>
        <c:axId val="308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1785728"/>
        <c:crosses val="autoZero"/>
        <c:auto val="1"/>
        <c:lblAlgn val="ctr"/>
        <c:lblOffset val="100"/>
        <c:noMultiLvlLbl val="0"/>
      </c:catAx>
      <c:valAx>
        <c:axId val="31785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0866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工作表1!$B$2:$B$10</c:f>
              <c:numCache>
                <c:formatCode>0.00%</c:formatCode>
                <c:ptCount val="9"/>
                <c:pt idx="0">
                  <c:v>0.29200000000000009</c:v>
                </c:pt>
                <c:pt idx="1">
                  <c:v>1.7999999999999999E-2</c:v>
                </c:pt>
                <c:pt idx="2">
                  <c:v>8.8000000000000037E-2</c:v>
                </c:pt>
                <c:pt idx="3">
                  <c:v>0.41900000000000009</c:v>
                </c:pt>
                <c:pt idx="4">
                  <c:v>0.18300000000000005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工作表1!$C$2:$C$10</c:f>
              <c:numCache>
                <c:formatCode>0.00%</c:formatCode>
                <c:ptCount val="9"/>
                <c:pt idx="0">
                  <c:v>4.5999999999999999E-2</c:v>
                </c:pt>
                <c:pt idx="1">
                  <c:v>7.0000000000000019E-3</c:v>
                </c:pt>
                <c:pt idx="2">
                  <c:v>1.4999999999999998E-2</c:v>
                </c:pt>
                <c:pt idx="3">
                  <c:v>0.222</c:v>
                </c:pt>
                <c:pt idx="4">
                  <c:v>0.52500000000000002</c:v>
                </c:pt>
                <c:pt idx="5">
                  <c:v>0.14600000000000005</c:v>
                </c:pt>
                <c:pt idx="6">
                  <c:v>3.3000000000000002E-2</c:v>
                </c:pt>
                <c:pt idx="7">
                  <c:v>6.0000000000000019E-3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工作表1!$D$2:$D$10</c:f>
              <c:numCache>
                <c:formatCode>0.00%</c:formatCode>
                <c:ptCount val="9"/>
                <c:pt idx="0">
                  <c:v>2.9000000000000001E-2</c:v>
                </c:pt>
                <c:pt idx="1">
                  <c:v>1.0000000000000005E-3</c:v>
                </c:pt>
                <c:pt idx="2">
                  <c:v>6.0000000000000019E-3</c:v>
                </c:pt>
                <c:pt idx="3">
                  <c:v>1.6000000000000007E-2</c:v>
                </c:pt>
                <c:pt idx="4">
                  <c:v>0.11700000000000002</c:v>
                </c:pt>
                <c:pt idx="5">
                  <c:v>0.191</c:v>
                </c:pt>
                <c:pt idx="6">
                  <c:v>0.253</c:v>
                </c:pt>
                <c:pt idx="7">
                  <c:v>0.20200000000000001</c:v>
                </c:pt>
                <c:pt idx="8">
                  <c:v>0.18500000000000008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73632"/>
        <c:axId val="32775168"/>
      </c:barChart>
      <c:catAx>
        <c:axId val="327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2775168"/>
        <c:crosses val="autoZero"/>
        <c:auto val="1"/>
        <c:lblAlgn val="ctr"/>
        <c:lblOffset val="100"/>
        <c:noMultiLvlLbl val="0"/>
      </c:catAx>
      <c:valAx>
        <c:axId val="32775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2773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zh-TW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59798775157"/>
          <c:y val="2.1922123444739466E-2"/>
          <c:w val="0.87718624234470866"/>
          <c:h val="0.70698641050959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工作表1!$B$2:$B$10</c:f>
              <c:numCache>
                <c:formatCode>0.00%</c:formatCode>
                <c:ptCount val="9"/>
                <c:pt idx="0">
                  <c:v>0.53300000000000003</c:v>
                </c:pt>
                <c:pt idx="1">
                  <c:v>1.0999999999999998E-2</c:v>
                </c:pt>
                <c:pt idx="2">
                  <c:v>2.4E-2</c:v>
                </c:pt>
                <c:pt idx="3">
                  <c:v>0.17800000000000005</c:v>
                </c:pt>
                <c:pt idx="4">
                  <c:v>0.254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工作表1!$C$2:$C$10</c:f>
              <c:numCache>
                <c:formatCode>0.00%</c:formatCode>
                <c:ptCount val="9"/>
                <c:pt idx="0">
                  <c:v>0.19900000000000001</c:v>
                </c:pt>
                <c:pt idx="1">
                  <c:v>8.0000000000000054E-3</c:v>
                </c:pt>
                <c:pt idx="2">
                  <c:v>7.0000000000000019E-3</c:v>
                </c:pt>
                <c:pt idx="3">
                  <c:v>5.7000000000000016E-2</c:v>
                </c:pt>
                <c:pt idx="4">
                  <c:v>0.29000000000000009</c:v>
                </c:pt>
                <c:pt idx="5">
                  <c:v>0.27100000000000002</c:v>
                </c:pt>
                <c:pt idx="6">
                  <c:v>0.13100000000000001</c:v>
                </c:pt>
                <c:pt idx="7">
                  <c:v>3.6999999999999998E-2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工作表1!$D$2:$D$10</c:f>
              <c:numCache>
                <c:formatCode>0.0%</c:formatCode>
                <c:ptCount val="9"/>
                <c:pt idx="0">
                  <c:v>0.1421815889029</c:v>
                </c:pt>
                <c:pt idx="1">
                  <c:v>1.2610340479192899E-3</c:v>
                </c:pt>
                <c:pt idx="2">
                  <c:v>3.1525851197982293E-3</c:v>
                </c:pt>
                <c:pt idx="3">
                  <c:v>3.46784363177806E-3</c:v>
                </c:pt>
                <c:pt idx="4">
                  <c:v>2.9003783102143802E-2</c:v>
                </c:pt>
                <c:pt idx="5">
                  <c:v>8.6000000000000021E-2</c:v>
                </c:pt>
                <c:pt idx="6">
                  <c:v>0.14900000000000005</c:v>
                </c:pt>
                <c:pt idx="7">
                  <c:v>0.18820933165195511</c:v>
                </c:pt>
                <c:pt idx="8">
                  <c:v>0.39754098360655765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57184"/>
        <c:axId val="82595840"/>
      </c:barChart>
      <c:catAx>
        <c:axId val="825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2595840"/>
        <c:crosses val="autoZero"/>
        <c:auto val="1"/>
        <c:lblAlgn val="ctr"/>
        <c:lblOffset val="100"/>
        <c:noMultiLvlLbl val="0"/>
      </c:catAx>
      <c:valAx>
        <c:axId val="825958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2557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我有自己的智慧型手機</c:v>
                </c:pt>
                <c:pt idx="1">
                  <c:v>我沒有自己的智慧型手機，但我常使用其他人(父母、兄弟姐妹、朋友)的智慧型手機</c:v>
                </c:pt>
                <c:pt idx="2">
                  <c:v>我沒有自己的智慧型手機，且我沒使用他人的智慧型手機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0.41155520379897098</c:v>
                </c:pt>
                <c:pt idx="1">
                  <c:v>0.44004748713890002</c:v>
                </c:pt>
                <c:pt idx="2">
                  <c:v>0.14839730906213047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我有自己的智慧型手機</c:v>
                </c:pt>
                <c:pt idx="1">
                  <c:v>我沒有自己的智慧型手機，但我常使用其他人(父母、兄弟姐妹、朋友)的智慧型手機</c:v>
                </c:pt>
                <c:pt idx="2">
                  <c:v>我沒有自己的智慧型手機，且我沒使用他人的智慧型手機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0.70904809956273163</c:v>
                </c:pt>
                <c:pt idx="1">
                  <c:v>0.20248906828119786</c:v>
                </c:pt>
                <c:pt idx="2">
                  <c:v>8.8462832156071952E-2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我有自己的智慧型手機</c:v>
                </c:pt>
                <c:pt idx="1">
                  <c:v>我沒有自己的智慧型手機，但我常使用其他人(父母、兄弟姐妹、朋友)的智慧型手機</c:v>
                </c:pt>
                <c:pt idx="2">
                  <c:v>我沒有自己的智慧型手機，且我沒使用他人的智慧型手機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0.86079545454546147</c:v>
                </c:pt>
                <c:pt idx="1">
                  <c:v>7.9229797979797997E-2</c:v>
                </c:pt>
                <c:pt idx="2">
                  <c:v>5.99747474747475E-2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97312"/>
        <c:axId val="32003584"/>
      </c:barChart>
      <c:catAx>
        <c:axId val="3199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003584"/>
        <c:crosses val="autoZero"/>
        <c:auto val="1"/>
        <c:lblAlgn val="ctr"/>
        <c:lblOffset val="100"/>
        <c:noMultiLvlLbl val="0"/>
      </c:catAx>
      <c:valAx>
        <c:axId val="3200358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31997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0.18400000000000005</c:v>
                </c:pt>
                <c:pt idx="1">
                  <c:v>2.0000000000000007E-2</c:v>
                </c:pt>
                <c:pt idx="2" formatCode="0%">
                  <c:v>7.0000000000000021E-2</c:v>
                </c:pt>
                <c:pt idx="3">
                  <c:v>0.33100000000000013</c:v>
                </c:pt>
                <c:pt idx="4">
                  <c:v>0.39400000000000013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0.10700000000000003</c:v>
                </c:pt>
                <c:pt idx="1">
                  <c:v>5.0000000000000018E-3</c:v>
                </c:pt>
                <c:pt idx="2">
                  <c:v>8.0000000000000054E-3</c:v>
                </c:pt>
                <c:pt idx="3">
                  <c:v>2.5000000000000001E-2</c:v>
                </c:pt>
                <c:pt idx="4">
                  <c:v>0.20500000000000004</c:v>
                </c:pt>
                <c:pt idx="5">
                  <c:v>0.38100000000000012</c:v>
                </c:pt>
                <c:pt idx="6" formatCode="0%">
                  <c:v>0.19</c:v>
                </c:pt>
                <c:pt idx="7">
                  <c:v>7.9000000000000029E-2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6.6000000000000003E-2</c:v>
                </c:pt>
                <c:pt idx="1">
                  <c:v>1.0000000000000005E-3</c:v>
                </c:pt>
                <c:pt idx="2">
                  <c:v>2.0000000000000009E-3</c:v>
                </c:pt>
                <c:pt idx="3">
                  <c:v>2.0000000000000009E-3</c:v>
                </c:pt>
                <c:pt idx="4">
                  <c:v>9.0000000000000028E-3</c:v>
                </c:pt>
                <c:pt idx="5">
                  <c:v>4.3000000000000003E-2</c:v>
                </c:pt>
                <c:pt idx="6">
                  <c:v>9.6000000000000002E-2</c:v>
                </c:pt>
                <c:pt idx="7">
                  <c:v>0.18200000000000005</c:v>
                </c:pt>
                <c:pt idx="8">
                  <c:v>0.59899999999999998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92000"/>
        <c:axId val="32200576"/>
      </c:barChart>
      <c:catAx>
        <c:axId val="3219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200576"/>
        <c:crosses val="autoZero"/>
        <c:auto val="1"/>
        <c:lblAlgn val="ctr"/>
        <c:lblOffset val="100"/>
        <c:noMultiLvlLbl val="0"/>
      </c:catAx>
      <c:valAx>
        <c:axId val="32200576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32192000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0.44600000000000001</c:v>
                </c:pt>
                <c:pt idx="1">
                  <c:v>1.6000000000000007E-2</c:v>
                </c:pt>
                <c:pt idx="2">
                  <c:v>2.5999999999999999E-2</c:v>
                </c:pt>
                <c:pt idx="3">
                  <c:v>0.16500000000000001</c:v>
                </c:pt>
                <c:pt idx="4">
                  <c:v>0.34700000000000009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0.22800000000000001</c:v>
                </c:pt>
                <c:pt idx="1">
                  <c:v>3.0000000000000009E-3</c:v>
                </c:pt>
                <c:pt idx="2">
                  <c:v>4.0000000000000018E-3</c:v>
                </c:pt>
                <c:pt idx="3" formatCode="0%">
                  <c:v>1.0000000000000004E-2</c:v>
                </c:pt>
                <c:pt idx="4">
                  <c:v>0.10900000000000003</c:v>
                </c:pt>
                <c:pt idx="5">
                  <c:v>0.32500000000000012</c:v>
                </c:pt>
                <c:pt idx="6">
                  <c:v>0.21500000000000005</c:v>
                </c:pt>
                <c:pt idx="7">
                  <c:v>0.10500000000000002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從未使用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0.13300000000000001</c:v>
                </c:pt>
                <c:pt idx="1">
                  <c:v>1.0000000000000005E-3</c:v>
                </c:pt>
                <c:pt idx="2">
                  <c:v>3.0000000000000009E-3</c:v>
                </c:pt>
                <c:pt idx="3">
                  <c:v>2.0000000000000009E-3</c:v>
                </c:pt>
                <c:pt idx="4">
                  <c:v>4.0000000000000018E-3</c:v>
                </c:pt>
                <c:pt idx="5">
                  <c:v>2.4E-2</c:v>
                </c:pt>
                <c:pt idx="6">
                  <c:v>5.7000000000000016E-2</c:v>
                </c:pt>
                <c:pt idx="7">
                  <c:v>0.11899999999999998</c:v>
                </c:pt>
                <c:pt idx="8">
                  <c:v>0.65898326491948223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87744"/>
        <c:axId val="32293632"/>
      </c:barChart>
      <c:catAx>
        <c:axId val="32287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293632"/>
        <c:crosses val="autoZero"/>
        <c:auto val="1"/>
        <c:lblAlgn val="ctr"/>
        <c:lblOffset val="100"/>
        <c:noMultiLvlLbl val="0"/>
      </c:catAx>
      <c:valAx>
        <c:axId val="32293632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2287744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/>
      </a:pPr>
      <a:endParaRPr lang="zh-TW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維持友情(和大家一起玩遊戲)</c:v>
                </c:pt>
                <c:pt idx="1">
                  <c:v>忘憂增趣
(感到開心)</c:v>
                </c:pt>
                <c:pt idx="2">
                  <c:v>自我認同
(接受更有挑戰性)</c:v>
                </c:pt>
                <c:pt idx="3">
                  <c:v>角色扮演
(創造喜歡的角色)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0.63100000000000023</c:v>
                </c:pt>
                <c:pt idx="1">
                  <c:v>0.64600000000000024</c:v>
                </c:pt>
                <c:pt idx="2">
                  <c:v>0.47600000000000009</c:v>
                </c:pt>
                <c:pt idx="3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維持友情(和大家一起玩遊戲)</c:v>
                </c:pt>
                <c:pt idx="1">
                  <c:v>忘憂增趣
(感到開心)</c:v>
                </c:pt>
                <c:pt idx="2">
                  <c:v>自我認同
(接受更有挑戰性)</c:v>
                </c:pt>
                <c:pt idx="3">
                  <c:v>角色扮演
(創造喜歡的角色)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0.77100000000000024</c:v>
                </c:pt>
                <c:pt idx="1">
                  <c:v>0.73400000000000021</c:v>
                </c:pt>
                <c:pt idx="2">
                  <c:v>0.64200000000000024</c:v>
                </c:pt>
                <c:pt idx="3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維持友情(和大家一起玩遊戲)</c:v>
                </c:pt>
                <c:pt idx="1">
                  <c:v>忘憂增趣
(感到開心)</c:v>
                </c:pt>
                <c:pt idx="2">
                  <c:v>自我認同
(接受更有挑戰性)</c:v>
                </c:pt>
                <c:pt idx="3">
                  <c:v>角色扮演
(創造喜歡的角色)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0.71300000000000019</c:v>
                </c:pt>
                <c:pt idx="1">
                  <c:v>0.64700000000000024</c:v>
                </c:pt>
                <c:pt idx="2">
                  <c:v>0.60600000000000021</c:v>
                </c:pt>
                <c:pt idx="3">
                  <c:v>0.51900000000000002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02240"/>
        <c:axId val="33003776"/>
      </c:barChart>
      <c:catAx>
        <c:axId val="3300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03776"/>
        <c:crosses val="autoZero"/>
        <c:auto val="1"/>
        <c:lblAlgn val="ctr"/>
        <c:lblOffset val="100"/>
        <c:noMultiLvlLbl val="0"/>
      </c:catAx>
      <c:valAx>
        <c:axId val="3300377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0022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維持友情
(掌握好友動態)</c:v>
                </c:pt>
                <c:pt idx="1">
                  <c:v>忘憂增趣
(感到開心)</c:v>
                </c:pt>
                <c:pt idx="2">
                  <c:v>獲取關心
(與人分享自我)</c:v>
                </c:pt>
                <c:pt idx="3">
                  <c:v>公共參與(與志趣相投的人交流)</c:v>
                </c:pt>
              </c:strCache>
            </c:strRef>
          </c:cat>
          <c:val>
            <c:numRef>
              <c:f>工作表1!$B$2:$B$5</c:f>
              <c:numCache>
                <c:formatCode>0.0%</c:formatCode>
                <c:ptCount val="4"/>
                <c:pt idx="0">
                  <c:v>0.46400000000000002</c:v>
                </c:pt>
                <c:pt idx="1">
                  <c:v>0.43300000000000011</c:v>
                </c:pt>
                <c:pt idx="2">
                  <c:v>0.40300000000000002</c:v>
                </c:pt>
                <c:pt idx="3">
                  <c:v>0.35200000000000009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維持友情
(掌握好友動態)</c:v>
                </c:pt>
                <c:pt idx="1">
                  <c:v>忘憂增趣
(感到開心)</c:v>
                </c:pt>
                <c:pt idx="2">
                  <c:v>獲取關心
(與人分享自我)</c:v>
                </c:pt>
                <c:pt idx="3">
                  <c:v>公共參與(與志趣相投的人交流)</c:v>
                </c:pt>
              </c:strCache>
            </c:strRef>
          </c:cat>
          <c:val>
            <c:numRef>
              <c:f>工作表1!$C$2:$C$5</c:f>
              <c:numCache>
                <c:formatCode>0.0%</c:formatCode>
                <c:ptCount val="4"/>
                <c:pt idx="0">
                  <c:v>0.77800000000000025</c:v>
                </c:pt>
                <c:pt idx="1">
                  <c:v>0.62700000000000022</c:v>
                </c:pt>
                <c:pt idx="2">
                  <c:v>0.55300000000000005</c:v>
                </c:pt>
                <c:pt idx="3">
                  <c:v>0.61300000000000021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維持友情
(掌握好友動態)</c:v>
                </c:pt>
                <c:pt idx="1">
                  <c:v>忘憂增趣
(感到開心)</c:v>
                </c:pt>
                <c:pt idx="2">
                  <c:v>獲取關心
(與人分享自我)</c:v>
                </c:pt>
                <c:pt idx="3">
                  <c:v>公共參與(與志趣相投的人交流)</c:v>
                </c:pt>
              </c:strCache>
            </c:strRef>
          </c:cat>
          <c:val>
            <c:numRef>
              <c:f>工作表1!$D$2:$D$5</c:f>
              <c:numCache>
                <c:formatCode>0.0%</c:formatCode>
                <c:ptCount val="4"/>
                <c:pt idx="0">
                  <c:v>0.8450000000000002</c:v>
                </c:pt>
                <c:pt idx="1">
                  <c:v>0.59299999999999997</c:v>
                </c:pt>
                <c:pt idx="2">
                  <c:v>0.63500000000000023</c:v>
                </c:pt>
                <c:pt idx="3">
                  <c:v>0.67300000000000026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67776"/>
        <c:axId val="82677760"/>
      </c:barChart>
      <c:catAx>
        <c:axId val="8266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677760"/>
        <c:crosses val="autoZero"/>
        <c:auto val="1"/>
        <c:lblAlgn val="ctr"/>
        <c:lblOffset val="100"/>
        <c:noMultiLvlLbl val="0"/>
      </c:catAx>
      <c:valAx>
        <c:axId val="826777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82667776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忘憂增趣
(打發無聊時間)</c:v>
                </c:pt>
                <c:pt idx="1">
                  <c:v>獲取新知(獲取新知識和資訊)</c:v>
                </c:pt>
                <c:pt idx="2">
                  <c:v>便利性(隨時隨地瀏覽網頁)</c:v>
                </c:pt>
                <c:pt idx="3">
                  <c:v>獲取關心(隨時得到別人的關心)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0.64100000000000024</c:v>
                </c:pt>
                <c:pt idx="1">
                  <c:v>0.63300000000000023</c:v>
                </c:pt>
                <c:pt idx="2">
                  <c:v>0.42500000000000016</c:v>
                </c:pt>
                <c:pt idx="3">
                  <c:v>0.29700000000000015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忘憂增趣
(打發無聊時間)</c:v>
                </c:pt>
                <c:pt idx="1">
                  <c:v>獲取新知(獲取新知識和資訊)</c:v>
                </c:pt>
                <c:pt idx="2">
                  <c:v>便利性(隨時隨地瀏覽網頁)</c:v>
                </c:pt>
                <c:pt idx="3">
                  <c:v>獲取關心(隨時得到別人的關心)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0.8490000000000002</c:v>
                </c:pt>
                <c:pt idx="1">
                  <c:v>0.78100000000000003</c:v>
                </c:pt>
                <c:pt idx="2">
                  <c:v>0.68799999999999994</c:v>
                </c:pt>
                <c:pt idx="3">
                  <c:v>0.40300000000000002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忘憂增趣
(打發無聊時間)</c:v>
                </c:pt>
                <c:pt idx="1">
                  <c:v>獲取新知(獲取新知識和資訊)</c:v>
                </c:pt>
                <c:pt idx="2">
                  <c:v>便利性(隨時隨地瀏覽網頁)</c:v>
                </c:pt>
                <c:pt idx="3">
                  <c:v>獲取關心(隨時得到別人的關心)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0.87100000000000022</c:v>
                </c:pt>
                <c:pt idx="1">
                  <c:v>0.8520000000000002</c:v>
                </c:pt>
                <c:pt idx="2">
                  <c:v>0.77800000000000025</c:v>
                </c:pt>
                <c:pt idx="3">
                  <c:v>0.44700000000000001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32800"/>
        <c:axId val="33934336"/>
      </c:barChart>
      <c:catAx>
        <c:axId val="3393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34336"/>
        <c:crosses val="autoZero"/>
        <c:auto val="1"/>
        <c:lblAlgn val="ctr"/>
        <c:lblOffset val="100"/>
        <c:noMultiLvlLbl val="0"/>
      </c:catAx>
      <c:valAx>
        <c:axId val="339343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932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考完試或
寒/暑假，想放鬆時</c:v>
                </c:pt>
                <c:pt idx="1">
                  <c:v>無聊時</c:v>
                </c:pt>
                <c:pt idx="2">
                  <c:v>週遭朋友
都在線上一起使用時</c:v>
                </c:pt>
              </c:strCache>
            </c:str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0.70200000000000018</c:v>
                </c:pt>
                <c:pt idx="1">
                  <c:v>0.66900000000000026</c:v>
                </c:pt>
                <c:pt idx="2">
                  <c:v>0.503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考完試或
寒/暑假，想放鬆時</c:v>
                </c:pt>
                <c:pt idx="1">
                  <c:v>無聊時</c:v>
                </c:pt>
                <c:pt idx="2">
                  <c:v>週遭朋友
都在線上一起使用時</c:v>
                </c:pt>
              </c:strCache>
            </c:str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0.80300000000000005</c:v>
                </c:pt>
                <c:pt idx="1">
                  <c:v>0.75800000000000023</c:v>
                </c:pt>
                <c:pt idx="2">
                  <c:v>0.65900000000000025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考完試或
寒/暑假，想放鬆時</c:v>
                </c:pt>
                <c:pt idx="1">
                  <c:v>無聊時</c:v>
                </c:pt>
                <c:pt idx="2">
                  <c:v>週遭朋友
都在線上一起使用時</c:v>
                </c:pt>
              </c:strCache>
            </c:strRef>
          </c:cat>
          <c:val>
            <c:numRef>
              <c:f>工作表1!$D$2:$D$4</c:f>
              <c:numCache>
                <c:formatCode>0.0%</c:formatCode>
                <c:ptCount val="3"/>
                <c:pt idx="0">
                  <c:v>0.70700000000000018</c:v>
                </c:pt>
                <c:pt idx="1">
                  <c:v>0.66500000000000026</c:v>
                </c:pt>
                <c:pt idx="2">
                  <c:v>0.63200000000000023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63008"/>
        <c:axId val="33989376"/>
      </c:barChart>
      <c:catAx>
        <c:axId val="3396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989376"/>
        <c:crosses val="autoZero"/>
        <c:auto val="1"/>
        <c:lblAlgn val="ctr"/>
        <c:lblOffset val="100"/>
        <c:noMultiLvlLbl val="0"/>
      </c:catAx>
      <c:valAx>
        <c:axId val="33989376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3963008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工作表1!$A$2:$A$10</c:f>
              <c:strCache>
                <c:ptCount val="9"/>
                <c:pt idx="0">
                  <c:v>從未上網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工作表1!$B$2:$B$10</c:f>
              <c:numCache>
                <c:formatCode>0.0%</c:formatCode>
                <c:ptCount val="9"/>
                <c:pt idx="0">
                  <c:v>0.33505359269551421</c:v>
                </c:pt>
                <c:pt idx="1">
                  <c:v>5.2798729654624878E-2</c:v>
                </c:pt>
                <c:pt idx="2">
                  <c:v>8.6542278682016707E-2</c:v>
                </c:pt>
                <c:pt idx="3">
                  <c:v>0.25684795553791184</c:v>
                </c:pt>
                <c:pt idx="4">
                  <c:v>0.26875744342993241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工作表1!$A$2:$A$10</c:f>
              <c:strCache>
                <c:ptCount val="9"/>
                <c:pt idx="0">
                  <c:v>從未上網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工作表1!$C$2:$C$10</c:f>
              <c:numCache>
                <c:formatCode>0.0%</c:formatCode>
                <c:ptCount val="9"/>
                <c:pt idx="0">
                  <c:v>0.13033175355450238</c:v>
                </c:pt>
                <c:pt idx="1">
                  <c:v>3.3852403520649978E-2</c:v>
                </c:pt>
                <c:pt idx="2">
                  <c:v>4.1299932295192944E-2</c:v>
                </c:pt>
                <c:pt idx="3">
                  <c:v>0.13540961408259991</c:v>
                </c:pt>
                <c:pt idx="4">
                  <c:v>0.32430602572782696</c:v>
                </c:pt>
                <c:pt idx="5">
                  <c:v>0.21496276235612741</c:v>
                </c:pt>
                <c:pt idx="6">
                  <c:v>9.3094109681787482E-2</c:v>
                </c:pt>
                <c:pt idx="7">
                  <c:v>2.6743398781313498E-2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工作表1!$A$2:$A$10</c:f>
              <c:strCache>
                <c:ptCount val="9"/>
                <c:pt idx="0">
                  <c:v>從未上網</c:v>
                </c:pt>
                <c:pt idx="1">
                  <c:v>國小以前</c:v>
                </c:pt>
                <c:pt idx="2">
                  <c:v>國小1-2年級</c:v>
                </c:pt>
                <c:pt idx="3">
                  <c:v>國小3-4年級</c:v>
                </c:pt>
                <c:pt idx="4">
                  <c:v>國小5-6年級</c:v>
                </c:pt>
                <c:pt idx="5">
                  <c:v>國中1年級</c:v>
                </c:pt>
                <c:pt idx="6">
                  <c:v>國中2年級</c:v>
                </c:pt>
                <c:pt idx="7">
                  <c:v>國中3年級</c:v>
                </c:pt>
                <c:pt idx="8">
                  <c:v>國中以後</c:v>
                </c:pt>
              </c:strCache>
            </c:strRef>
          </c:cat>
          <c:val>
            <c:numRef>
              <c:f>工作表1!$D$2:$D$10</c:f>
              <c:numCache>
                <c:formatCode>0.0%</c:formatCode>
                <c:ptCount val="9"/>
                <c:pt idx="0">
                  <c:v>7.8000000000000014E-2</c:v>
                </c:pt>
                <c:pt idx="1">
                  <c:v>1.6000000000000007E-2</c:v>
                </c:pt>
                <c:pt idx="2">
                  <c:v>2.9000000000000001E-2</c:v>
                </c:pt>
                <c:pt idx="3">
                  <c:v>7.5000000000000011E-2</c:v>
                </c:pt>
                <c:pt idx="4">
                  <c:v>0.16900000000000001</c:v>
                </c:pt>
                <c:pt idx="5">
                  <c:v>0.17500000000000004</c:v>
                </c:pt>
                <c:pt idx="6">
                  <c:v>0.14500000000000005</c:v>
                </c:pt>
                <c:pt idx="7">
                  <c:v>9.9000000000000046E-2</c:v>
                </c:pt>
                <c:pt idx="8">
                  <c:v>0.21400000000000005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44288"/>
        <c:axId val="24045824"/>
      </c:lineChart>
      <c:catAx>
        <c:axId val="24044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4045824"/>
        <c:crosses val="autoZero"/>
        <c:auto val="1"/>
        <c:lblAlgn val="ctr"/>
        <c:lblOffset val="100"/>
        <c:noMultiLvlLbl val="0"/>
      </c:catAx>
      <c:valAx>
        <c:axId val="24045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4044288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無聊時</c:v>
                </c:pt>
                <c:pt idx="1">
                  <c:v>考完試或
寒/暑假，想放鬆時</c:v>
                </c:pt>
                <c:pt idx="2">
                  <c:v>想和朋友聊天時</c:v>
                </c:pt>
              </c:strCache>
            </c:str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0.53800000000000003</c:v>
                </c:pt>
                <c:pt idx="1">
                  <c:v>0.55300000000000005</c:v>
                </c:pt>
                <c:pt idx="2">
                  <c:v>0.53500000000000003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無聊時</c:v>
                </c:pt>
                <c:pt idx="1">
                  <c:v>考完試或
寒/暑假，想放鬆時</c:v>
                </c:pt>
                <c:pt idx="2">
                  <c:v>想和朋友聊天時</c:v>
                </c:pt>
              </c:strCache>
            </c:str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0.83300000000000018</c:v>
                </c:pt>
                <c:pt idx="1">
                  <c:v>0.80300000000000005</c:v>
                </c:pt>
                <c:pt idx="2">
                  <c:v>0.80500000000000005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無聊時</c:v>
                </c:pt>
                <c:pt idx="1">
                  <c:v>考完試或
寒/暑假，想放鬆時</c:v>
                </c:pt>
                <c:pt idx="2">
                  <c:v>想和朋友聊天時</c:v>
                </c:pt>
              </c:strCache>
            </c:strRef>
          </c:cat>
          <c:val>
            <c:numRef>
              <c:f>工作表1!$D$2:$D$4</c:f>
              <c:numCache>
                <c:formatCode>0.0%</c:formatCode>
                <c:ptCount val="3"/>
                <c:pt idx="0">
                  <c:v>0.86800000000000022</c:v>
                </c:pt>
                <c:pt idx="1">
                  <c:v>0.80600000000000005</c:v>
                </c:pt>
                <c:pt idx="2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17504"/>
        <c:axId val="34119040"/>
      </c:barChart>
      <c:catAx>
        <c:axId val="34117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119040"/>
        <c:crosses val="autoZero"/>
        <c:auto val="1"/>
        <c:lblAlgn val="ctr"/>
        <c:lblOffset val="100"/>
        <c:noMultiLvlLbl val="0"/>
      </c:catAx>
      <c:valAx>
        <c:axId val="3411904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4117504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無聊時</c:v>
                </c:pt>
                <c:pt idx="1">
                  <c:v>考完試或
寒/暑假，想放鬆時</c:v>
                </c:pt>
                <c:pt idx="2">
                  <c:v>需要找資訊時</c:v>
                </c:pt>
              </c:strCache>
            </c:str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0.7220000000000002</c:v>
                </c:pt>
                <c:pt idx="1">
                  <c:v>0.70600000000000018</c:v>
                </c:pt>
                <c:pt idx="2">
                  <c:v>0.62000000000000022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無聊時</c:v>
                </c:pt>
                <c:pt idx="1">
                  <c:v>考完試或
寒/暑假，想放鬆時</c:v>
                </c:pt>
                <c:pt idx="2">
                  <c:v>需要找資訊時</c:v>
                </c:pt>
              </c:strCache>
            </c:str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0.85600000000000021</c:v>
                </c:pt>
                <c:pt idx="1">
                  <c:v>0.83200000000000018</c:v>
                </c:pt>
                <c:pt idx="2">
                  <c:v>0.75800000000000023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無聊時</c:v>
                </c:pt>
                <c:pt idx="1">
                  <c:v>考完試或
寒/暑假，想放鬆時</c:v>
                </c:pt>
                <c:pt idx="2">
                  <c:v>需要找資訊時</c:v>
                </c:pt>
              </c:strCache>
            </c:strRef>
          </c:cat>
          <c:val>
            <c:numRef>
              <c:f>工作表1!$D$2:$D$4</c:f>
              <c:numCache>
                <c:formatCode>0.0%</c:formatCode>
                <c:ptCount val="3"/>
                <c:pt idx="0">
                  <c:v>0.88</c:v>
                </c:pt>
                <c:pt idx="1">
                  <c:v>0.83700000000000019</c:v>
                </c:pt>
                <c:pt idx="2">
                  <c:v>0.81899999999999995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5984"/>
        <c:axId val="34187520"/>
      </c:barChart>
      <c:catAx>
        <c:axId val="3418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187520"/>
        <c:crosses val="autoZero"/>
        <c:auto val="1"/>
        <c:lblAlgn val="ctr"/>
        <c:lblOffset val="100"/>
        <c:noMultiLvlLbl val="0"/>
      </c:catAx>
      <c:valAx>
        <c:axId val="3418752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4185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工作表1!$B$2:$B$5</c:f>
              <c:numCache>
                <c:formatCode>0.0%</c:formatCode>
                <c:ptCount val="4"/>
                <c:pt idx="0">
                  <c:v>6.5000000000000002E-2</c:v>
                </c:pt>
                <c:pt idx="1">
                  <c:v>3.500000000000001E-2</c:v>
                </c:pt>
                <c:pt idx="2">
                  <c:v>6.4000000000000043E-2</c:v>
                </c:pt>
                <c:pt idx="3">
                  <c:v>9.9000000000000046E-2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工作表1!$C$2:$C$5</c:f>
              <c:numCache>
                <c:formatCode>0.0%</c:formatCode>
                <c:ptCount val="4"/>
                <c:pt idx="0">
                  <c:v>8.800000000000005E-2</c:v>
                </c:pt>
                <c:pt idx="1">
                  <c:v>6.9000000000000034E-2</c:v>
                </c:pt>
                <c:pt idx="2">
                  <c:v>0.12300000000000004</c:v>
                </c:pt>
                <c:pt idx="3">
                  <c:v>0.192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工作表1!$D$2:$D$5</c:f>
              <c:numCache>
                <c:formatCode>0.0%</c:formatCode>
                <c:ptCount val="4"/>
                <c:pt idx="0">
                  <c:v>9.6000000000000002E-2</c:v>
                </c:pt>
                <c:pt idx="1">
                  <c:v>6.7000000000000004E-2</c:v>
                </c:pt>
                <c:pt idx="2">
                  <c:v>0.127</c:v>
                </c:pt>
                <c:pt idx="3">
                  <c:v>0.19400000000000001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53504"/>
        <c:axId val="33796096"/>
      </c:barChart>
      <c:catAx>
        <c:axId val="320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3796096"/>
        <c:crosses val="autoZero"/>
        <c:auto val="1"/>
        <c:lblAlgn val="ctr"/>
        <c:lblOffset val="100"/>
        <c:noMultiLvlLbl val="0"/>
      </c:catAx>
      <c:valAx>
        <c:axId val="33796096"/>
        <c:scaling>
          <c:orientation val="minMax"/>
          <c:max val="0.3000000000000003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205350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7.9000000000000042E-2</c:v>
                </c:pt>
                <c:pt idx="1">
                  <c:v>5.1999999999999998E-2</c:v>
                </c:pt>
                <c:pt idx="2">
                  <c:v>6.9000000000000034E-2</c:v>
                </c:pt>
                <c:pt idx="3">
                  <c:v>0.12100000000000002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0.10800000000000004</c:v>
                </c:pt>
                <c:pt idx="1">
                  <c:v>7.1999999999999995E-2</c:v>
                </c:pt>
                <c:pt idx="2">
                  <c:v>0.11799999999999998</c:v>
                </c:pt>
                <c:pt idx="3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9.6000000000000002E-2</c:v>
                </c:pt>
                <c:pt idx="1">
                  <c:v>6.2000000000000027E-2</c:v>
                </c:pt>
                <c:pt idx="2">
                  <c:v>9.7000000000000003E-2</c:v>
                </c:pt>
                <c:pt idx="3">
                  <c:v>0.15900000000000009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5728"/>
        <c:axId val="33867264"/>
      </c:barChart>
      <c:catAx>
        <c:axId val="33865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867264"/>
        <c:crosses val="autoZero"/>
        <c:auto val="1"/>
        <c:lblAlgn val="ctr"/>
        <c:lblOffset val="100"/>
        <c:noMultiLvlLbl val="0"/>
      </c:catAx>
      <c:valAx>
        <c:axId val="3386726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338657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5.1999999999999998E-2</c:v>
                </c:pt>
                <c:pt idx="1">
                  <c:v>3.0000000000000002E-2</c:v>
                </c:pt>
                <c:pt idx="2">
                  <c:v>4.8000000000000001E-2</c:v>
                </c:pt>
                <c:pt idx="3">
                  <c:v>7.8000000000000014E-2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9.8000000000000059E-2</c:v>
                </c:pt>
                <c:pt idx="1">
                  <c:v>6.3E-2</c:v>
                </c:pt>
                <c:pt idx="2">
                  <c:v>0.112</c:v>
                </c:pt>
                <c:pt idx="3">
                  <c:v>0.17500000000000004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0.11600000000000002</c:v>
                </c:pt>
                <c:pt idx="1">
                  <c:v>5.7000000000000023E-2</c:v>
                </c:pt>
                <c:pt idx="2">
                  <c:v>8.7000000000000022E-2</c:v>
                </c:pt>
                <c:pt idx="3">
                  <c:v>0.14400000000000004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04576"/>
        <c:axId val="33726848"/>
      </c:barChart>
      <c:catAx>
        <c:axId val="3370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726848"/>
        <c:crosses val="autoZero"/>
        <c:auto val="1"/>
        <c:lblAlgn val="ctr"/>
        <c:lblOffset val="100"/>
        <c:noMultiLvlLbl val="0"/>
      </c:catAx>
      <c:valAx>
        <c:axId val="33726848"/>
        <c:scaling>
          <c:orientation val="minMax"/>
          <c:max val="0.2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33704576"/>
        <c:crosses val="autoZero"/>
        <c:crossBetween val="between"/>
        <c:majorUnit val="2.0000000000000011E-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6.3E-2</c:v>
                </c:pt>
                <c:pt idx="1">
                  <c:v>4.0000000000000022E-2</c:v>
                </c:pt>
                <c:pt idx="2">
                  <c:v>6.5000000000000002E-2</c:v>
                </c:pt>
                <c:pt idx="3">
                  <c:v>0.10500000000000002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</c:v>
                </c:pt>
                <c:pt idx="1">
                  <c:v>6.9000000000000034E-2</c:v>
                </c:pt>
                <c:pt idx="2">
                  <c:v>0.13800000000000001</c:v>
                </c:pt>
                <c:pt idx="3">
                  <c:v>0.20700000000000007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網路沉迷</c:v>
                </c:pt>
                <c:pt idx="1">
                  <c:v>高風險群(4分)</c:v>
                </c:pt>
                <c:pt idx="2">
                  <c:v>重風險群(≧5分)</c:v>
                </c:pt>
                <c:pt idx="3">
                  <c:v>高+重風險群
(≧4分)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0.111</c:v>
                </c:pt>
                <c:pt idx="1">
                  <c:v>8.1000000000000003E-2</c:v>
                </c:pt>
                <c:pt idx="2">
                  <c:v>0.15400000000000008</c:v>
                </c:pt>
                <c:pt idx="3">
                  <c:v>0.23500000000000001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29824"/>
        <c:axId val="34831360"/>
      </c:barChart>
      <c:catAx>
        <c:axId val="3482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831360"/>
        <c:crosses val="autoZero"/>
        <c:auto val="1"/>
        <c:lblAlgn val="ctr"/>
        <c:lblOffset val="100"/>
        <c:noMultiLvlLbl val="0"/>
      </c:catAx>
      <c:valAx>
        <c:axId val="3483136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34829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TW" dirty="0"/>
              <a:t>身體化</a:t>
            </a:r>
            <a:r>
              <a:rPr lang="zh-TW" dirty="0" smtClean="0"/>
              <a:t>症狀</a:t>
            </a:r>
            <a:r>
              <a:rPr lang="en-US" altLang="zh-TW" sz="1800" b="1" i="0" baseline="0" dirty="0" smtClean="0">
                <a:effectLst/>
              </a:rPr>
              <a:t>(</a:t>
            </a:r>
            <a:r>
              <a:rPr lang="zh-TW" altLang="zh-TW" sz="1800" b="1" i="0" baseline="0" dirty="0" smtClean="0">
                <a:effectLst/>
              </a:rPr>
              <a:t>滿分</a:t>
            </a:r>
            <a:r>
              <a:rPr lang="en-US" altLang="zh-TW" sz="1800" b="1" i="0" baseline="0" dirty="0" smtClean="0">
                <a:effectLst/>
              </a:rPr>
              <a:t>17</a:t>
            </a:r>
            <a:r>
              <a:rPr lang="zh-TW" altLang="zh-TW" sz="1800" b="1" i="0" baseline="0" dirty="0" smtClean="0">
                <a:effectLst/>
              </a:rPr>
              <a:t>分</a:t>
            </a:r>
            <a:r>
              <a:rPr lang="en-US" altLang="zh-TW" sz="1800" b="1" i="0" baseline="0" dirty="0" smtClean="0">
                <a:effectLst/>
              </a:rPr>
              <a:t>)</a:t>
            </a:r>
            <a:endParaRPr lang="zh-TW" altLang="zh-TW" dirty="0" smtClean="0">
              <a:effectLst/>
            </a:endParaRPr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78435695538062"/>
          <c:y val="4.4742729306487823E-2"/>
          <c:w val="0.86421564304461962"/>
          <c:h val="0.74137187549543304"/>
        </c:manualLayout>
      </c:layout>
      <c:lineChart>
        <c:grouping val="standar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網路使用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工作表2!$A$2:$A$4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工作表2!$B$2:$B$4</c:f>
              <c:numCache>
                <c:formatCode>###0.0000</c:formatCode>
                <c:ptCount val="3"/>
                <c:pt idx="0">
                  <c:v>1.1004672897196244</c:v>
                </c:pt>
                <c:pt idx="1">
                  <c:v>2.0737704918032769</c:v>
                </c:pt>
                <c:pt idx="2">
                  <c:v>3.3566739606126785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線上遊戲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工作表2!$A$2:$A$4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工作表2!$C$2:$C$4</c:f>
              <c:numCache>
                <c:formatCode>###0.0000</c:formatCode>
                <c:ptCount val="3"/>
                <c:pt idx="0">
                  <c:v>1.2046446384039846</c:v>
                </c:pt>
                <c:pt idx="1">
                  <c:v>1.864506627393228</c:v>
                </c:pt>
                <c:pt idx="2">
                  <c:v>2.9805589307411777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工作表2!$D$1</c:f>
              <c:strCache>
                <c:ptCount val="1"/>
                <c:pt idx="0">
                  <c:v>FACEBOOK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工作表2!$A$2:$A$4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工作表2!$D$2:$D$4</c:f>
              <c:numCache>
                <c:formatCode>###0.0000</c:formatCode>
                <c:ptCount val="3"/>
                <c:pt idx="0">
                  <c:v>1.1658602963410938</c:v>
                </c:pt>
                <c:pt idx="1">
                  <c:v>2.1019736842105279</c:v>
                </c:pt>
                <c:pt idx="2">
                  <c:v>3.4238227146814402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工作表2!$E$1</c:f>
              <c:strCache>
                <c:ptCount val="1"/>
                <c:pt idx="0">
                  <c:v>智慧型手機/平板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工作表2!$A$2:$A$4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工作表2!$E$2:$E$4</c:f>
              <c:numCache>
                <c:formatCode>###0.0000</c:formatCode>
                <c:ptCount val="3"/>
                <c:pt idx="0">
                  <c:v>1.0694466980366644</c:v>
                </c:pt>
                <c:pt idx="1">
                  <c:v>2.0782865583456442</c:v>
                </c:pt>
                <c:pt idx="2">
                  <c:v>3.1448999046711181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86513152"/>
        <c:axId val="86513920"/>
      </c:lineChart>
      <c:catAx>
        <c:axId val="865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513920"/>
        <c:crosses val="autoZero"/>
        <c:auto val="1"/>
        <c:lblAlgn val="ctr"/>
        <c:lblOffset val="100"/>
        <c:noMultiLvlLbl val="0"/>
      </c:catAx>
      <c:valAx>
        <c:axId val="86513920"/>
        <c:scaling>
          <c:orientation val="minMax"/>
          <c:max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zh-TW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513152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TW" dirty="0" smtClean="0"/>
              <a:t>疑心症狀</a:t>
            </a:r>
            <a:r>
              <a:rPr lang="en-US" altLang="zh-TW" sz="1800" b="1" i="0" baseline="0" dirty="0" smtClean="0">
                <a:effectLst/>
              </a:rPr>
              <a:t>(</a:t>
            </a:r>
            <a:r>
              <a:rPr lang="zh-TW" altLang="zh-TW" sz="1800" b="1" i="0" baseline="0" dirty="0" smtClean="0">
                <a:effectLst/>
              </a:rPr>
              <a:t>滿分</a:t>
            </a:r>
            <a:r>
              <a:rPr lang="en-US" altLang="zh-TW" sz="1800" b="1" i="0" baseline="0" dirty="0" smtClean="0">
                <a:effectLst/>
              </a:rPr>
              <a:t>6</a:t>
            </a:r>
            <a:r>
              <a:rPr lang="zh-TW" altLang="zh-TW" sz="1800" b="1" i="0" baseline="0" dirty="0" smtClean="0">
                <a:effectLst/>
              </a:rPr>
              <a:t>分</a:t>
            </a:r>
            <a:r>
              <a:rPr lang="en-US" altLang="zh-TW" sz="1800" b="1" i="0" baseline="0" dirty="0" smtClean="0">
                <a:effectLst/>
              </a:rPr>
              <a:t>)</a:t>
            </a:r>
            <a:endParaRPr lang="zh-TW" altLang="zh-TW" dirty="0" smtClean="0">
              <a:effectLst/>
            </a:endParaRPr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工作表2!$B$7</c:f>
              <c:strCache>
                <c:ptCount val="1"/>
                <c:pt idx="0">
                  <c:v>網路使用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工作表2!$A$8:$A$10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工作表2!$B$8:$B$10</c:f>
              <c:numCache>
                <c:formatCode>###0.0000</c:formatCode>
                <c:ptCount val="3"/>
                <c:pt idx="0" formatCode="####.0000">
                  <c:v>0.69879706295891264</c:v>
                </c:pt>
                <c:pt idx="1">
                  <c:v>1.3666940114848234</c:v>
                </c:pt>
                <c:pt idx="2">
                  <c:v>1.8987898789878981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工作表2!$C$7</c:f>
              <c:strCache>
                <c:ptCount val="1"/>
                <c:pt idx="0">
                  <c:v>線上遊戲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工作表2!$A$8:$A$10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工作表2!$C$8:$C$10</c:f>
              <c:numCache>
                <c:formatCode>###0.0000</c:formatCode>
                <c:ptCount val="3"/>
                <c:pt idx="0" formatCode="####.0000">
                  <c:v>0.73076923076923062</c:v>
                </c:pt>
                <c:pt idx="1">
                  <c:v>1.2433628318584085</c:v>
                </c:pt>
                <c:pt idx="2">
                  <c:v>1.8985330073349618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工作表2!$D$7</c:f>
              <c:strCache>
                <c:ptCount val="1"/>
                <c:pt idx="0">
                  <c:v>FACEBOOK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工作表2!$A$8:$A$10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工作表2!$D$8:$D$10</c:f>
              <c:numCache>
                <c:formatCode>###0.0000</c:formatCode>
                <c:ptCount val="3"/>
                <c:pt idx="0" formatCode="####.0000">
                  <c:v>0.76928907078975062</c:v>
                </c:pt>
                <c:pt idx="1">
                  <c:v>1.2272727272727273</c:v>
                </c:pt>
                <c:pt idx="2">
                  <c:v>1.8597222222222218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工作表2!$E$7</c:f>
              <c:strCache>
                <c:ptCount val="1"/>
                <c:pt idx="0">
                  <c:v>智慧型手機/平板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工作表2!$A$8:$A$10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工作表2!$E$8:$E$10</c:f>
              <c:numCache>
                <c:formatCode>###0.0000</c:formatCode>
                <c:ptCount val="3"/>
                <c:pt idx="0" formatCode="####.0000">
                  <c:v>0.70058612829696365</c:v>
                </c:pt>
                <c:pt idx="1">
                  <c:v>1.2697708795269749</c:v>
                </c:pt>
                <c:pt idx="2">
                  <c:v>1.785440613026821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86570496"/>
        <c:axId val="86572032"/>
      </c:lineChart>
      <c:catAx>
        <c:axId val="8657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572032"/>
        <c:crosses val="autoZero"/>
        <c:auto val="1"/>
        <c:lblAlgn val="ctr"/>
        <c:lblOffset val="100"/>
        <c:noMultiLvlLbl val="0"/>
      </c:catAx>
      <c:valAx>
        <c:axId val="86572032"/>
        <c:scaling>
          <c:orientation val="minMax"/>
          <c:max val="4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570496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zh-TW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TW" dirty="0"/>
              <a:t>敵意</a:t>
            </a:r>
            <a:r>
              <a:rPr lang="zh-TW" dirty="0" smtClean="0"/>
              <a:t>症狀</a:t>
            </a:r>
            <a:r>
              <a:rPr lang="en-US" altLang="zh-TW" sz="1800" b="1" i="0" baseline="0" dirty="0" smtClean="0">
                <a:effectLst/>
              </a:rPr>
              <a:t>(</a:t>
            </a:r>
            <a:r>
              <a:rPr lang="zh-TW" altLang="zh-TW" sz="1800" b="1" i="0" baseline="0" dirty="0" smtClean="0">
                <a:effectLst/>
              </a:rPr>
              <a:t>滿分</a:t>
            </a:r>
            <a:r>
              <a:rPr lang="en-US" altLang="zh-TW" sz="1800" b="1" i="0" baseline="0" dirty="0" smtClean="0">
                <a:effectLst/>
              </a:rPr>
              <a:t>6</a:t>
            </a:r>
            <a:r>
              <a:rPr lang="zh-TW" altLang="zh-TW" sz="1800" b="1" i="0" baseline="0" dirty="0" smtClean="0">
                <a:effectLst/>
              </a:rPr>
              <a:t>分</a:t>
            </a:r>
            <a:r>
              <a:rPr lang="en-US" altLang="zh-TW" sz="1800" b="1" i="0" baseline="0" dirty="0" smtClean="0">
                <a:effectLst/>
              </a:rPr>
              <a:t>)</a:t>
            </a:r>
            <a:endParaRPr lang="zh-TW" altLang="zh-TW" dirty="0" smtClean="0">
              <a:effectLst/>
            </a:endParaRPr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工作表2!$B$11</c:f>
              <c:strCache>
                <c:ptCount val="1"/>
                <c:pt idx="0">
                  <c:v>網路使用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工作表2!$A$12:$A$14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工作表2!$B$12:$B$14</c:f>
              <c:numCache>
                <c:formatCode>####.0000</c:formatCode>
                <c:ptCount val="3"/>
                <c:pt idx="0">
                  <c:v>0.32732967893500708</c:v>
                </c:pt>
                <c:pt idx="1">
                  <c:v>0.81444991789819898</c:v>
                </c:pt>
                <c:pt idx="2" formatCode="###0.0000">
                  <c:v>1.4596685082872898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工作表2!$C$11</c:f>
              <c:strCache>
                <c:ptCount val="1"/>
                <c:pt idx="0">
                  <c:v>線上遊戲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工作表2!$A$12:$A$14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工作表2!$C$12:$C$14</c:f>
              <c:numCache>
                <c:formatCode>####.0000</c:formatCode>
                <c:ptCount val="3"/>
                <c:pt idx="0">
                  <c:v>0.35217663639210867</c:v>
                </c:pt>
                <c:pt idx="1">
                  <c:v>0.73185185185185264</c:v>
                </c:pt>
                <c:pt idx="2" formatCode="###0.0000">
                  <c:v>1.4717444717444645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工作表2!$D$11</c:f>
              <c:strCache>
                <c:ptCount val="1"/>
                <c:pt idx="0">
                  <c:v>FACEBOOK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工作表2!$A$12:$A$14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工作表2!$D$12:$D$14</c:f>
              <c:numCache>
                <c:formatCode>####.0000</c:formatCode>
                <c:ptCount val="3"/>
                <c:pt idx="0">
                  <c:v>0.37395532593830738</c:v>
                </c:pt>
                <c:pt idx="1">
                  <c:v>0.7597348798674407</c:v>
                </c:pt>
                <c:pt idx="2" formatCode="###0.0000">
                  <c:v>1.4791086350974847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工作表2!$E$11</c:f>
              <c:strCache>
                <c:ptCount val="1"/>
                <c:pt idx="0">
                  <c:v>智慧型手機/平板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工作表2!$A$12:$A$14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工作表2!$E$12:$E$14</c:f>
              <c:numCache>
                <c:formatCode>####.0000</c:formatCode>
                <c:ptCount val="3"/>
                <c:pt idx="0">
                  <c:v>0.32201730047331484</c:v>
                </c:pt>
                <c:pt idx="1">
                  <c:v>0.73481481481481792</c:v>
                </c:pt>
                <c:pt idx="2" formatCode="###0.0000">
                  <c:v>1.4001919385796497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86411136"/>
        <c:axId val="86412672"/>
      </c:lineChart>
      <c:catAx>
        <c:axId val="864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412672"/>
        <c:crosses val="autoZero"/>
        <c:auto val="1"/>
        <c:lblAlgn val="ctr"/>
        <c:lblOffset val="100"/>
        <c:noMultiLvlLbl val="0"/>
      </c:catAx>
      <c:valAx>
        <c:axId val="86412672"/>
        <c:scaling>
          <c:orientation val="minMax"/>
          <c:max val="4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411136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zh-TW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TW" dirty="0"/>
              <a:t>自我認同總</a:t>
            </a:r>
            <a:r>
              <a:rPr lang="zh-TW" dirty="0" smtClean="0"/>
              <a:t>分</a:t>
            </a:r>
            <a:r>
              <a:rPr lang="en-US" altLang="zh-TW" sz="1800" b="1" i="0" baseline="0" dirty="0" smtClean="0">
                <a:effectLst/>
              </a:rPr>
              <a:t>(</a:t>
            </a:r>
            <a:r>
              <a:rPr lang="zh-TW" altLang="zh-TW" sz="1800" b="1" i="0" baseline="0" dirty="0" smtClean="0">
                <a:effectLst/>
              </a:rPr>
              <a:t>滿分</a:t>
            </a:r>
            <a:r>
              <a:rPr lang="en-US" altLang="zh-TW" sz="1800" b="1" i="0" baseline="0" dirty="0" smtClean="0">
                <a:effectLst/>
              </a:rPr>
              <a:t>16</a:t>
            </a:r>
            <a:r>
              <a:rPr lang="zh-TW" altLang="zh-TW" sz="1800" b="1" i="0" baseline="0" dirty="0" smtClean="0">
                <a:effectLst/>
              </a:rPr>
              <a:t>分</a:t>
            </a:r>
            <a:r>
              <a:rPr lang="en-US" altLang="zh-TW" sz="1800" b="1" i="0" baseline="0" dirty="0" smtClean="0">
                <a:effectLst/>
              </a:rPr>
              <a:t>)</a:t>
            </a:r>
            <a:endParaRPr lang="zh-TW" altLang="zh-TW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工作表3!$B$1</c:f>
              <c:strCache>
                <c:ptCount val="1"/>
                <c:pt idx="0">
                  <c:v>網路使用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工作表3!$A$2:$A$4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工作表3!$B$2:$B$4</c:f>
              <c:numCache>
                <c:formatCode>###0.00</c:formatCode>
                <c:ptCount val="3"/>
                <c:pt idx="0">
                  <c:v>11.508196721311498</c:v>
                </c:pt>
                <c:pt idx="1">
                  <c:v>10.389760528488942</c:v>
                </c:pt>
                <c:pt idx="2">
                  <c:v>9.9967141292442747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工作表3!$C$1</c:f>
              <c:strCache>
                <c:ptCount val="1"/>
                <c:pt idx="0">
                  <c:v>線上遊戲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工作表3!$A$2:$A$4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工作表3!$C$2:$C$4</c:f>
              <c:numCache>
                <c:formatCode>###0.00</c:formatCode>
                <c:ptCount val="3"/>
                <c:pt idx="0">
                  <c:v>11.408668242710748</c:v>
                </c:pt>
                <c:pt idx="1">
                  <c:v>10.659495548961498</c:v>
                </c:pt>
                <c:pt idx="2">
                  <c:v>10.163814180929089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工作表3!$D$1</c:f>
              <c:strCache>
                <c:ptCount val="1"/>
                <c:pt idx="0">
                  <c:v>FACEBOOK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工作表3!$A$2:$A$4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工作表3!$D$2:$D$4</c:f>
              <c:numCache>
                <c:formatCode>###0.00</c:formatCode>
                <c:ptCount val="3"/>
                <c:pt idx="0">
                  <c:v>11.337662337662326</c:v>
                </c:pt>
                <c:pt idx="1">
                  <c:v>10.771024146544548</c:v>
                </c:pt>
                <c:pt idx="2">
                  <c:v>10.305980528511826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工作表3!$E$1</c:f>
              <c:strCache>
                <c:ptCount val="1"/>
                <c:pt idx="0">
                  <c:v>智慧型手機/平板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工作表3!$A$2:$A$4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工作表3!$E$2:$E$4</c:f>
              <c:numCache>
                <c:formatCode>###0.00</c:formatCode>
                <c:ptCount val="3"/>
                <c:pt idx="0">
                  <c:v>11.461033634126389</c:v>
                </c:pt>
                <c:pt idx="1">
                  <c:v>10.55480984340045</c:v>
                </c:pt>
                <c:pt idx="2">
                  <c:v>10.288038277511964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86463616"/>
        <c:axId val="86465152"/>
      </c:lineChart>
      <c:catAx>
        <c:axId val="864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465152"/>
        <c:crosses val="autoZero"/>
        <c:auto val="1"/>
        <c:lblAlgn val="ctr"/>
        <c:lblOffset val="100"/>
        <c:noMultiLvlLbl val="0"/>
      </c:catAx>
      <c:valAx>
        <c:axId val="86465152"/>
        <c:scaling>
          <c:orientation val="minMax"/>
          <c:max val="12"/>
          <c:min val="9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86463616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8995477235694"/>
          <c:y val="2.6187217936745812E-2"/>
          <c:w val="0.83821376494604427"/>
          <c:h val="0.64743185100645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工作表1!$B$2:$B$4</c:f>
              <c:numCache>
                <c:formatCode>0.0%</c:formatCode>
                <c:ptCount val="3"/>
                <c:pt idx="0">
                  <c:v>6.4000000000000001E-2</c:v>
                </c:pt>
                <c:pt idx="1">
                  <c:v>0.747</c:v>
                </c:pt>
                <c:pt idx="2">
                  <c:v>0.188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工作表1!$C$2:$C$4</c:f>
              <c:numCache>
                <c:formatCode>0.0%</c:formatCode>
                <c:ptCount val="3"/>
                <c:pt idx="0">
                  <c:v>6.2E-2</c:v>
                </c:pt>
                <c:pt idx="1">
                  <c:v>0.70599999999999996</c:v>
                </c:pt>
                <c:pt idx="2">
                  <c:v>0.23200000000000001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工作表1!$D$2:$D$4</c:f>
              <c:numCache>
                <c:formatCode>0.0%</c:formatCode>
                <c:ptCount val="3"/>
                <c:pt idx="0">
                  <c:v>0.06</c:v>
                </c:pt>
                <c:pt idx="1">
                  <c:v>0.65</c:v>
                </c:pt>
                <c:pt idx="2">
                  <c:v>0.28899999999999998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12480"/>
        <c:axId val="25022464"/>
      </c:barChart>
      <c:catAx>
        <c:axId val="25012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22464"/>
        <c:crosses val="autoZero"/>
        <c:auto val="1"/>
        <c:lblAlgn val="ctr"/>
        <c:lblOffset val="100"/>
        <c:noMultiLvlLbl val="0"/>
      </c:catAx>
      <c:valAx>
        <c:axId val="250224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25012480"/>
        <c:crosses val="autoZero"/>
        <c:crossBetween val="between"/>
        <c:majorUnit val="0.1"/>
        <c:minorUnit val="4.0000000000000022E-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TW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TW" dirty="0"/>
              <a:t>幸福感總</a:t>
            </a:r>
            <a:r>
              <a:rPr lang="zh-TW" dirty="0" smtClean="0"/>
              <a:t>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滿分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endParaRPr lang="zh-TW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工作表3!$B$8</c:f>
              <c:strCache>
                <c:ptCount val="1"/>
                <c:pt idx="0">
                  <c:v>網路使用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工作表3!$A$9:$A$11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工作表3!$B$9:$B$11</c:f>
              <c:numCache>
                <c:formatCode>###0.00</c:formatCode>
                <c:ptCount val="3"/>
                <c:pt idx="0">
                  <c:v>7.9007955077210967</c:v>
                </c:pt>
                <c:pt idx="1">
                  <c:v>7.292042657916336</c:v>
                </c:pt>
                <c:pt idx="2">
                  <c:v>6.9553862894450385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工作表3!$C$8</c:f>
              <c:strCache>
                <c:ptCount val="1"/>
                <c:pt idx="0">
                  <c:v>線上遊戲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工作表3!$A$9:$A$11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工作表3!$C$9:$C$11</c:f>
              <c:numCache>
                <c:formatCode>###0.00</c:formatCode>
                <c:ptCount val="3"/>
                <c:pt idx="0">
                  <c:v>7.8408239700374445</c:v>
                </c:pt>
                <c:pt idx="1">
                  <c:v>7.4550810014727595</c:v>
                </c:pt>
                <c:pt idx="2">
                  <c:v>7.1395631067961194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工作表3!$D$8</c:f>
              <c:strCache>
                <c:ptCount val="1"/>
                <c:pt idx="0">
                  <c:v>FACEBOOK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工作表3!$A$9:$A$11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工作表3!$D$9:$D$11</c:f>
              <c:numCache>
                <c:formatCode>###0.00</c:formatCode>
                <c:ptCount val="3"/>
                <c:pt idx="0">
                  <c:v>7.8098048116205065</c:v>
                </c:pt>
                <c:pt idx="1">
                  <c:v>7.5144032921810773</c:v>
                </c:pt>
                <c:pt idx="2">
                  <c:v>7.0998613037448424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工作表3!$E$8</c:f>
              <c:strCache>
                <c:ptCount val="1"/>
                <c:pt idx="0">
                  <c:v>智慧型手機/平板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工作表3!$A$9:$A$11</c:f>
              <c:strCache>
                <c:ptCount val="3"/>
                <c:pt idx="0">
                  <c:v>一般組</c:v>
                </c:pt>
                <c:pt idx="1">
                  <c:v>沉迷&amp;高風險</c:v>
                </c:pt>
                <c:pt idx="2">
                  <c:v>重風險</c:v>
                </c:pt>
              </c:strCache>
            </c:strRef>
          </c:cat>
          <c:val>
            <c:numRef>
              <c:f>工作表3!$E$9:$E$11</c:f>
              <c:numCache>
                <c:formatCode>###0.00</c:formatCode>
                <c:ptCount val="3"/>
                <c:pt idx="0">
                  <c:v>7.8869579340588354</c:v>
                </c:pt>
                <c:pt idx="1">
                  <c:v>7.3863804589193176</c:v>
                </c:pt>
                <c:pt idx="2">
                  <c:v>7.1084681255947038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94254592"/>
        <c:axId val="94256128"/>
      </c:lineChart>
      <c:catAx>
        <c:axId val="942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94256128"/>
        <c:crosses val="autoZero"/>
        <c:auto val="1"/>
        <c:lblAlgn val="ctr"/>
        <c:lblOffset val="100"/>
        <c:noMultiLvlLbl val="0"/>
      </c:catAx>
      <c:valAx>
        <c:axId val="94256128"/>
        <c:scaling>
          <c:orientation val="minMax"/>
          <c:max val="9"/>
          <c:min val="6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94254592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工作表1!$A$2:$A$3</c:f>
              <c:strCache>
                <c:ptCount val="2"/>
                <c:pt idx="0">
                  <c:v>否</c:v>
                </c:pt>
                <c:pt idx="1">
                  <c:v>是</c:v>
                </c:pt>
              </c:strCache>
            </c:strRef>
          </c:cat>
          <c:val>
            <c:numRef>
              <c:f>工作表1!$B$2:$B$3</c:f>
              <c:numCache>
                <c:formatCode>0.0%</c:formatCode>
                <c:ptCount val="2"/>
                <c:pt idx="0">
                  <c:v>0.16600000000000001</c:v>
                </c:pt>
                <c:pt idx="1">
                  <c:v>0.83400000000000063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工作表1!$A$2:$A$3</c:f>
              <c:strCache>
                <c:ptCount val="2"/>
                <c:pt idx="0">
                  <c:v>否</c:v>
                </c:pt>
                <c:pt idx="1">
                  <c:v>是</c:v>
                </c:pt>
              </c:strCache>
            </c:strRef>
          </c:cat>
          <c:val>
            <c:numRef>
              <c:f>工作表1!$C$2:$C$3</c:f>
              <c:numCache>
                <c:formatCode>0.0%</c:formatCode>
                <c:ptCount val="2"/>
                <c:pt idx="0">
                  <c:v>0.161</c:v>
                </c:pt>
                <c:pt idx="1">
                  <c:v>0.83900000000000063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工作表1!$A$2:$A$3</c:f>
              <c:strCache>
                <c:ptCount val="2"/>
                <c:pt idx="0">
                  <c:v>否</c:v>
                </c:pt>
                <c:pt idx="1">
                  <c:v>是</c:v>
                </c:pt>
              </c:strCache>
            </c:strRef>
          </c:cat>
          <c:val>
            <c:numRef>
              <c:f>工作表1!$D$2:$D$3</c:f>
              <c:numCache>
                <c:formatCode>0.0%</c:formatCode>
                <c:ptCount val="2"/>
                <c:pt idx="0">
                  <c:v>0.16400000000000001</c:v>
                </c:pt>
                <c:pt idx="1">
                  <c:v>0.83600000000000063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01440"/>
        <c:axId val="25102976"/>
      </c:barChart>
      <c:catAx>
        <c:axId val="251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102976"/>
        <c:crosses val="autoZero"/>
        <c:auto val="1"/>
        <c:lblAlgn val="ctr"/>
        <c:lblOffset val="100"/>
        <c:noMultiLvlLbl val="0"/>
      </c:catAx>
      <c:valAx>
        <c:axId val="25102976"/>
        <c:scaling>
          <c:orientation val="minMax"/>
          <c:max val="1"/>
          <c:min val="0.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25101440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工作表1!$A$2:$A$11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團書館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工作表1!$B$2:$B$11</c:f>
              <c:numCache>
                <c:formatCode>0.0%</c:formatCode>
                <c:ptCount val="10"/>
                <c:pt idx="0">
                  <c:v>2.0000000000000004E-2</c:v>
                </c:pt>
                <c:pt idx="1">
                  <c:v>0.87500000000000011</c:v>
                </c:pt>
                <c:pt idx="2">
                  <c:v>6.6000000000000003E-2</c:v>
                </c:pt>
                <c:pt idx="3">
                  <c:v>3.0000000000000005E-3</c:v>
                </c:pt>
                <c:pt idx="4">
                  <c:v>7.000000000000001E-3</c:v>
                </c:pt>
                <c:pt idx="5">
                  <c:v>1.2999999999999998E-2</c:v>
                </c:pt>
                <c:pt idx="6">
                  <c:v>5.000000000000001E-3</c:v>
                </c:pt>
                <c:pt idx="7">
                  <c:v>0</c:v>
                </c:pt>
                <c:pt idx="8">
                  <c:v>3.0000000000000005E-3</c:v>
                </c:pt>
                <c:pt idx="9">
                  <c:v>9.0000000000000028E-3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工作表1!$A$2:$A$11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團書館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工作表1!$C$2:$C$11</c:f>
              <c:numCache>
                <c:formatCode>0.0%</c:formatCode>
                <c:ptCount val="10"/>
                <c:pt idx="0">
                  <c:v>7.000000000000001E-3</c:v>
                </c:pt>
                <c:pt idx="1">
                  <c:v>0.93799999999999994</c:v>
                </c:pt>
                <c:pt idx="2">
                  <c:v>1.6000000000000004E-2</c:v>
                </c:pt>
                <c:pt idx="3">
                  <c:v>5.000000000000001E-3</c:v>
                </c:pt>
                <c:pt idx="4">
                  <c:v>1.0000000000000002E-2</c:v>
                </c:pt>
                <c:pt idx="5">
                  <c:v>8.0000000000000019E-3</c:v>
                </c:pt>
                <c:pt idx="6">
                  <c:v>4.000000000000001E-3</c:v>
                </c:pt>
                <c:pt idx="7">
                  <c:v>0</c:v>
                </c:pt>
                <c:pt idx="8">
                  <c:v>3.0000000000000005E-3</c:v>
                </c:pt>
                <c:pt idx="9">
                  <c:v>1.0000000000000002E-2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工作表1!$A$2:$A$11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團書館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工作表1!$D$2:$D$11</c:f>
              <c:numCache>
                <c:formatCode>0.0%</c:formatCode>
                <c:ptCount val="10"/>
                <c:pt idx="0">
                  <c:v>1.6000000000000004E-2</c:v>
                </c:pt>
                <c:pt idx="1">
                  <c:v>0.88300000000000001</c:v>
                </c:pt>
                <c:pt idx="2">
                  <c:v>3.4000000000000002E-2</c:v>
                </c:pt>
                <c:pt idx="3">
                  <c:v>1.9000000000000003E-2</c:v>
                </c:pt>
                <c:pt idx="4">
                  <c:v>1.0999999999999998E-2</c:v>
                </c:pt>
                <c:pt idx="5">
                  <c:v>7.000000000000001E-3</c:v>
                </c:pt>
                <c:pt idx="6">
                  <c:v>8.0000000000000019E-3</c:v>
                </c:pt>
                <c:pt idx="7">
                  <c:v>3.0000000000000005E-3</c:v>
                </c:pt>
                <c:pt idx="8">
                  <c:v>1.0000000000000002E-3</c:v>
                </c:pt>
                <c:pt idx="9">
                  <c:v>1.9000000000000003E-2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45952"/>
        <c:axId val="30851840"/>
      </c:barChart>
      <c:catAx>
        <c:axId val="3084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851840"/>
        <c:crosses val="autoZero"/>
        <c:auto val="1"/>
        <c:lblAlgn val="ctr"/>
        <c:lblOffset val="100"/>
        <c:noMultiLvlLbl val="0"/>
      </c:catAx>
      <c:valAx>
        <c:axId val="3085184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0845952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平均平日上網的時間(課業上)</c:v>
                </c:pt>
                <c:pt idx="1">
                  <c:v>平均平日上網的時間(非課業上)</c:v>
                </c:pt>
                <c:pt idx="2">
                  <c:v>平均假日上網的時間(課業上)</c:v>
                </c:pt>
                <c:pt idx="3">
                  <c:v>平均假日上網的時間(非課業上)</c:v>
                </c:pt>
              </c:strCache>
            </c:strRef>
          </c:cat>
          <c:val>
            <c:numRef>
              <c:f>Sheet1!$B$2:$B$5</c:f>
              <c:numCache>
                <c:formatCode>###0.00</c:formatCode>
                <c:ptCount val="4"/>
                <c:pt idx="0">
                  <c:v>55.96602537863285</c:v>
                </c:pt>
                <c:pt idx="1">
                  <c:v>70.529893529893613</c:v>
                </c:pt>
                <c:pt idx="2">
                  <c:v>52.559161873459196</c:v>
                </c:pt>
                <c:pt idx="3">
                  <c:v>152.75690152451503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平均平日上網的時間(課業上)</c:v>
                </c:pt>
                <c:pt idx="1">
                  <c:v>平均平日上網的時間(非課業上)</c:v>
                </c:pt>
                <c:pt idx="2">
                  <c:v>平均假日上網的時間(課業上)</c:v>
                </c:pt>
                <c:pt idx="3">
                  <c:v>平均假日上網的時間(非課業上)</c:v>
                </c:pt>
              </c:strCache>
            </c:strRef>
          </c:cat>
          <c:val>
            <c:numRef>
              <c:f>Sheet1!$C$2:$C$5</c:f>
              <c:numCache>
                <c:formatCode>###0.00</c:formatCode>
                <c:ptCount val="4"/>
                <c:pt idx="0">
                  <c:v>57.668252326784248</c:v>
                </c:pt>
                <c:pt idx="1">
                  <c:v>130.31693048864511</c:v>
                </c:pt>
                <c:pt idx="2">
                  <c:v>64.426546837193158</c:v>
                </c:pt>
                <c:pt idx="3">
                  <c:v>257.45266067726288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平均平日上網的時間(課業上)</c:v>
                </c:pt>
                <c:pt idx="1">
                  <c:v>平均平日上網的時間(非課業上)</c:v>
                </c:pt>
                <c:pt idx="2">
                  <c:v>平均假日上網的時間(課業上)</c:v>
                </c:pt>
                <c:pt idx="3">
                  <c:v>平均假日上網的時間(非課業上)</c:v>
                </c:pt>
              </c:strCache>
            </c:strRef>
          </c:cat>
          <c:val>
            <c:numRef>
              <c:f>Sheet1!$D$2:$D$5</c:f>
              <c:numCache>
                <c:formatCode>###0.00</c:formatCode>
                <c:ptCount val="4"/>
                <c:pt idx="0">
                  <c:v>79.88507998694088</c:v>
                </c:pt>
                <c:pt idx="1">
                  <c:v>162.00130590923987</c:v>
                </c:pt>
                <c:pt idx="2">
                  <c:v>88.696007853402477</c:v>
                </c:pt>
                <c:pt idx="3">
                  <c:v>283.17560497056871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84992"/>
        <c:axId val="32891648"/>
      </c:barChart>
      <c:catAx>
        <c:axId val="3288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891648"/>
        <c:crosses val="autoZero"/>
        <c:auto val="1"/>
        <c:lblAlgn val="ctr"/>
        <c:lblOffset val="100"/>
        <c:noMultiLvlLbl val="0"/>
      </c:catAx>
      <c:valAx>
        <c:axId val="32891648"/>
        <c:scaling>
          <c:orientation val="minMax"/>
        </c:scaling>
        <c:delete val="0"/>
        <c:axPos val="l"/>
        <c:majorGridlines/>
        <c:numFmt formatCode="#,##0_);\(#,##0\)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32884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網路連線
遊戲</c:v>
                </c:pt>
                <c:pt idx="1">
                  <c:v>行動上網App遊戲</c:v>
                </c:pt>
                <c:pt idx="2">
                  <c:v>網路影片
瀏覽</c:v>
                </c:pt>
                <c:pt idx="3">
                  <c:v>社群網站/交友網站</c:v>
                </c:pt>
                <c:pt idx="4">
                  <c:v>手機通訊App</c:v>
                </c:pt>
                <c:pt idx="5">
                  <c:v>發表文章(FB/部落格)</c:v>
                </c:pt>
                <c:pt idx="6">
                  <c:v>音樂下載/試聽</c:v>
                </c:pt>
                <c:pt idx="7">
                  <c:v>網頁瀏覽(非課業)</c:v>
                </c:pt>
              </c:strCache>
            </c:strRef>
          </c:cat>
          <c:val>
            <c:numRef>
              <c:f>Sheet1!$B$2:$B$9</c:f>
              <c:numCache>
                <c:formatCode>###0.00</c:formatCode>
                <c:ptCount val="8"/>
                <c:pt idx="0">
                  <c:v>80.389714744877764</c:v>
                </c:pt>
                <c:pt idx="1">
                  <c:v>53.867146858743439</c:v>
                </c:pt>
                <c:pt idx="2">
                  <c:v>62.062700964630288</c:v>
                </c:pt>
                <c:pt idx="3">
                  <c:v>47.649959903769002</c:v>
                </c:pt>
                <c:pt idx="4">
                  <c:v>38.056134723336044</c:v>
                </c:pt>
                <c:pt idx="5">
                  <c:v>25.91569650742672</c:v>
                </c:pt>
                <c:pt idx="6">
                  <c:v>30.932128514056171</c:v>
                </c:pt>
                <c:pt idx="7">
                  <c:v>40.313630880578955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網路連線
遊戲</c:v>
                </c:pt>
                <c:pt idx="1">
                  <c:v>行動上網App遊戲</c:v>
                </c:pt>
                <c:pt idx="2">
                  <c:v>網路影片
瀏覽</c:v>
                </c:pt>
                <c:pt idx="3">
                  <c:v>社群網站/交友網站</c:v>
                </c:pt>
                <c:pt idx="4">
                  <c:v>手機通訊App</c:v>
                </c:pt>
                <c:pt idx="5">
                  <c:v>發表文章(FB/部落格)</c:v>
                </c:pt>
                <c:pt idx="6">
                  <c:v>音樂下載/試聽</c:v>
                </c:pt>
                <c:pt idx="7">
                  <c:v>網頁瀏覽(非課業)</c:v>
                </c:pt>
              </c:strCache>
            </c:strRef>
          </c:cat>
          <c:val>
            <c:numRef>
              <c:f>Sheet1!$C$2:$C$9</c:f>
              <c:numCache>
                <c:formatCode>###0.00</c:formatCode>
                <c:ptCount val="8"/>
                <c:pt idx="0">
                  <c:v>116.92981260647365</c:v>
                </c:pt>
                <c:pt idx="1">
                  <c:v>73.928474576271157</c:v>
                </c:pt>
                <c:pt idx="2">
                  <c:v>93.91202445652155</c:v>
                </c:pt>
                <c:pt idx="3">
                  <c:v>119.15889758421214</c:v>
                </c:pt>
                <c:pt idx="4">
                  <c:v>80.390385271053418</c:v>
                </c:pt>
                <c:pt idx="5">
                  <c:v>44.365861951717136</c:v>
                </c:pt>
                <c:pt idx="6">
                  <c:v>60.445500848896302</c:v>
                </c:pt>
                <c:pt idx="7">
                  <c:v>88.832992501704368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網路連線
遊戲</c:v>
                </c:pt>
                <c:pt idx="1">
                  <c:v>行動上網App遊戲</c:v>
                </c:pt>
                <c:pt idx="2">
                  <c:v>網路影片
瀏覽</c:v>
                </c:pt>
                <c:pt idx="3">
                  <c:v>社群網站/交友網站</c:v>
                </c:pt>
                <c:pt idx="4">
                  <c:v>手機通訊App</c:v>
                </c:pt>
                <c:pt idx="5">
                  <c:v>發表文章(FB/部落格)</c:v>
                </c:pt>
                <c:pt idx="6">
                  <c:v>音樂下載/試聽</c:v>
                </c:pt>
                <c:pt idx="7">
                  <c:v>網頁瀏覽(非課業)</c:v>
                </c:pt>
              </c:strCache>
            </c:strRef>
          </c:cat>
          <c:val>
            <c:numRef>
              <c:f>Sheet1!$D$2:$D$9</c:f>
              <c:numCache>
                <c:formatCode>###0.00</c:formatCode>
                <c:ptCount val="8"/>
                <c:pt idx="0">
                  <c:v>81.207763283487068</c:v>
                </c:pt>
                <c:pt idx="1">
                  <c:v>71.975850015888142</c:v>
                </c:pt>
                <c:pt idx="2">
                  <c:v>85.621062678969153</c:v>
                </c:pt>
                <c:pt idx="3">
                  <c:v>117.95542820757716</c:v>
                </c:pt>
                <c:pt idx="4">
                  <c:v>122.08213944603641</c:v>
                </c:pt>
                <c:pt idx="5">
                  <c:v>42.921874999999901</c:v>
                </c:pt>
                <c:pt idx="6">
                  <c:v>61.593182542210862</c:v>
                </c:pt>
                <c:pt idx="7">
                  <c:v>82.802996493465258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41408"/>
        <c:axId val="32642944"/>
      </c:barChart>
      <c:catAx>
        <c:axId val="3264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32642944"/>
        <c:crosses val="autoZero"/>
        <c:auto val="1"/>
        <c:lblAlgn val="ctr"/>
        <c:lblOffset val="100"/>
        <c:noMultiLvlLbl val="0"/>
      </c:catAx>
      <c:valAx>
        <c:axId val="32642944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32641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使用時間是適當的</c:v>
                </c:pt>
                <c:pt idx="1">
                  <c:v>使用 30 分鐘會起來活動</c:v>
                </c:pt>
                <c:pt idx="2">
                  <c:v>在規定的時間和地方上網</c:v>
                </c:pt>
                <c:pt idx="3">
                  <c:v>知道線上遊戲分級
，只玩符合年紀的遊戲</c:v>
                </c:pt>
                <c:pt idx="4">
                  <c:v>會讓父母/師長知道認識的網友</c:v>
                </c:pt>
                <c:pt idx="5">
                  <c:v>不接受網路上陌生人提供的好處</c:v>
                </c:pt>
                <c:pt idx="6">
                  <c:v>會尊重智慧財產權不非法下載檔案</c:v>
                </c:pt>
                <c:pt idx="7">
                  <c:v>遵循網路社會規範</c:v>
                </c:pt>
                <c:pt idx="8">
                  <c:v>會確定訊息是不是真的</c:v>
                </c:pt>
                <c:pt idx="9">
                  <c:v>知道FB的年紀使用規定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0.54400000000000004</c:v>
                </c:pt>
                <c:pt idx="1">
                  <c:v>0.54900000000000004</c:v>
                </c:pt>
                <c:pt idx="2">
                  <c:v>0.75900000000000001</c:v>
                </c:pt>
                <c:pt idx="3">
                  <c:v>0.84299999999999997</c:v>
                </c:pt>
                <c:pt idx="4">
                  <c:v>0.74</c:v>
                </c:pt>
                <c:pt idx="5">
                  <c:v>0.68700000000000006</c:v>
                </c:pt>
                <c:pt idx="6">
                  <c:v>0.80900000000000005</c:v>
                </c:pt>
                <c:pt idx="7">
                  <c:v>0.85399999999999998</c:v>
                </c:pt>
                <c:pt idx="8">
                  <c:v>0.86099999999999999</c:v>
                </c:pt>
                <c:pt idx="9">
                  <c:v>0.60099999999999998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使用時間是適當的</c:v>
                </c:pt>
                <c:pt idx="1">
                  <c:v>使用 30 分鐘會起來活動</c:v>
                </c:pt>
                <c:pt idx="2">
                  <c:v>在規定的時間和地方上網</c:v>
                </c:pt>
                <c:pt idx="3">
                  <c:v>知道線上遊戲分級
，只玩符合年紀的遊戲</c:v>
                </c:pt>
                <c:pt idx="4">
                  <c:v>會讓父母/師長知道認識的網友</c:v>
                </c:pt>
                <c:pt idx="5">
                  <c:v>不接受網路上陌生人提供的好處</c:v>
                </c:pt>
                <c:pt idx="6">
                  <c:v>會尊重智慧財產權不非法下載檔案</c:v>
                </c:pt>
                <c:pt idx="7">
                  <c:v>遵循網路社會規範</c:v>
                </c:pt>
                <c:pt idx="8">
                  <c:v>會確定訊息是不是真的</c:v>
                </c:pt>
                <c:pt idx="9">
                  <c:v>知道FB的年紀使用規定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0.46899999999999997</c:v>
                </c:pt>
                <c:pt idx="1">
                  <c:v>0.34799999999999998</c:v>
                </c:pt>
                <c:pt idx="2">
                  <c:v>0.61599999999999999</c:v>
                </c:pt>
                <c:pt idx="3">
                  <c:v>0.83</c:v>
                </c:pt>
                <c:pt idx="4">
                  <c:v>0.50800000000000001</c:v>
                </c:pt>
                <c:pt idx="5">
                  <c:v>0.751</c:v>
                </c:pt>
                <c:pt idx="6">
                  <c:v>0.82299999999999995</c:v>
                </c:pt>
                <c:pt idx="7">
                  <c:v>0.91300000000000003</c:v>
                </c:pt>
                <c:pt idx="8">
                  <c:v>0.90600000000000003</c:v>
                </c:pt>
                <c:pt idx="9">
                  <c:v>0.60599999999999998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使用時間是適當的</c:v>
                </c:pt>
                <c:pt idx="1">
                  <c:v>使用 30 分鐘會起來活動</c:v>
                </c:pt>
                <c:pt idx="2">
                  <c:v>在規定的時間和地方上網</c:v>
                </c:pt>
                <c:pt idx="3">
                  <c:v>知道線上遊戲分級
，只玩符合年紀的遊戲</c:v>
                </c:pt>
                <c:pt idx="4">
                  <c:v>會讓父母/師長知道認識的網友</c:v>
                </c:pt>
                <c:pt idx="5">
                  <c:v>不接受網路上陌生人提供的好處</c:v>
                </c:pt>
                <c:pt idx="6">
                  <c:v>會尊重智慧財產權不非法下載檔案</c:v>
                </c:pt>
                <c:pt idx="7">
                  <c:v>遵循網路社會規範</c:v>
                </c:pt>
                <c:pt idx="8">
                  <c:v>會確定訊息是不是真的</c:v>
                </c:pt>
                <c:pt idx="9">
                  <c:v>知道FB的年紀使用規定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0.52500000000000002</c:v>
                </c:pt>
                <c:pt idx="1">
                  <c:v>0.313</c:v>
                </c:pt>
                <c:pt idx="2">
                  <c:v>0.50900000000000001</c:v>
                </c:pt>
                <c:pt idx="3">
                  <c:v>0.78400000000000003</c:v>
                </c:pt>
                <c:pt idx="4">
                  <c:v>0.45600000000000002</c:v>
                </c:pt>
                <c:pt idx="5">
                  <c:v>0.75800000000000001</c:v>
                </c:pt>
                <c:pt idx="6">
                  <c:v>0.746</c:v>
                </c:pt>
                <c:pt idx="7">
                  <c:v>0.90800000000000003</c:v>
                </c:pt>
                <c:pt idx="8">
                  <c:v>0.90800000000000003</c:v>
                </c:pt>
                <c:pt idx="9">
                  <c:v>0.41599999999999998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3248"/>
        <c:axId val="32908032"/>
      </c:barChart>
      <c:catAx>
        <c:axId val="3269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32908032"/>
        <c:crosses val="autoZero"/>
        <c:auto val="1"/>
        <c:lblAlgn val="ctr"/>
        <c:lblOffset val="100"/>
        <c:noMultiLvlLbl val="0"/>
      </c:catAx>
      <c:valAx>
        <c:axId val="3290803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326932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86120538578157E-2"/>
          <c:y val="2.4844283683579549E-2"/>
          <c:w val="0.89375754844443811"/>
          <c:h val="0.6696344636920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會單獨和網友出去</c:v>
                </c:pt>
                <c:pt idx="1">
                  <c:v>將自己或家人的個人資料告訴網路上的陌生人</c:v>
                </c:pt>
                <c:pt idx="2">
                  <c:v>在半夜 12 點到早上6 點間上網</c:v>
                </c:pt>
                <c:pt idx="3">
                  <c:v>會開啟網路上來路不明的檔案</c:v>
                </c:pt>
                <c:pt idx="4">
                  <c:v>在睡覺時會把電腦或手機放在床邊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6.1000000000000013E-2</c:v>
                </c:pt>
                <c:pt idx="1">
                  <c:v>4.3999999999999997E-2</c:v>
                </c:pt>
                <c:pt idx="2">
                  <c:v>5.8000000000000003E-2</c:v>
                </c:pt>
                <c:pt idx="3">
                  <c:v>5.7000000000000023E-2</c:v>
                </c:pt>
                <c:pt idx="4">
                  <c:v>0.10700000000000012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會單獨和網友出去</c:v>
                </c:pt>
                <c:pt idx="1">
                  <c:v>將自己或家人的個人資料告訴網路上的陌生人</c:v>
                </c:pt>
                <c:pt idx="2">
                  <c:v>在半夜 12 點到早上6 點間上網</c:v>
                </c:pt>
                <c:pt idx="3">
                  <c:v>會開啟網路上來路不明的檔案</c:v>
                </c:pt>
                <c:pt idx="4">
                  <c:v>在睡覺時會把電腦或手機放在床邊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6.9000000000000034E-2</c:v>
                </c:pt>
                <c:pt idx="1">
                  <c:v>5.5000000000000014E-2</c:v>
                </c:pt>
                <c:pt idx="2">
                  <c:v>0.127</c:v>
                </c:pt>
                <c:pt idx="3">
                  <c:v>7.5999999999999998E-2</c:v>
                </c:pt>
                <c:pt idx="4">
                  <c:v>0.31700000000000161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會單獨和網友出去</c:v>
                </c:pt>
                <c:pt idx="1">
                  <c:v>將自己或家人的個人資料告訴網路上的陌生人</c:v>
                </c:pt>
                <c:pt idx="2">
                  <c:v>在半夜 12 點到早上6 點間上網</c:v>
                </c:pt>
                <c:pt idx="3">
                  <c:v>會開啟網路上來路不明的檔案</c:v>
                </c:pt>
                <c:pt idx="4">
                  <c:v>在睡覺時會把電腦或手機放在床邊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0.10700000000000012</c:v>
                </c:pt>
                <c:pt idx="1">
                  <c:v>5.9000000000000274E-2</c:v>
                </c:pt>
                <c:pt idx="2">
                  <c:v>0.20300000000000001</c:v>
                </c:pt>
                <c:pt idx="3">
                  <c:v>0.10400000000000002</c:v>
                </c:pt>
                <c:pt idx="4">
                  <c:v>0.39500000000000191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40416"/>
        <c:axId val="82541952"/>
      </c:barChart>
      <c:catAx>
        <c:axId val="8254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541952"/>
        <c:crosses val="autoZero"/>
        <c:auto val="1"/>
        <c:lblAlgn val="ctr"/>
        <c:lblOffset val="100"/>
        <c:noMultiLvlLbl val="0"/>
      </c:catAx>
      <c:valAx>
        <c:axId val="82541952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2540416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A7FFB-C283-462D-9AB2-9B50578D3540}" type="doc">
      <dgm:prSet loTypeId="urn:microsoft.com/office/officeart/2005/8/layout/hierarchy3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E8B374C-81A0-44DA-9DD3-269D93FF7117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網路成癮行為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A13AC8C-FAC8-449B-B9EF-CCA737529EBF}" type="parTrans" cxnId="{D2ABDDAA-5335-4826-B787-FCC1134405B0}">
      <dgm:prSet/>
      <dgm:spPr/>
      <dgm:t>
        <a:bodyPr/>
        <a:lstStyle/>
        <a:p>
          <a:endParaRPr lang="zh-TW" altLang="en-US"/>
        </a:p>
      </dgm:t>
    </dgm:pt>
    <dgm:pt modelId="{78B441E9-F19A-4338-AD08-F8B436499345}" type="sibTrans" cxnId="{D2ABDDAA-5335-4826-B787-FCC1134405B0}">
      <dgm:prSet/>
      <dgm:spPr/>
      <dgm:t>
        <a:bodyPr/>
        <a:lstStyle/>
        <a:p>
          <a:endParaRPr lang="zh-TW" altLang="en-US"/>
        </a:p>
      </dgm:t>
    </dgm:pt>
    <dgm:pt modelId="{15D055B9-2C77-4659-B31C-C9F3A82E4709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也常常想著要上網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(24%-35%)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A2DA332-0CC7-47CB-919F-EB75EE25A26F}" type="parTrans" cxnId="{8F4B6DE3-A97F-4D9F-AEE7-90FEBD90FB4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FFD750F-85AE-4B01-A0F0-005960D6107E}" type="sibTrans" cxnId="{8F4B6DE3-A97F-4D9F-AEE7-90FEBD90FB43}">
      <dgm:prSet/>
      <dgm:spPr/>
      <dgm:t>
        <a:bodyPr/>
        <a:lstStyle/>
        <a:p>
          <a:endParaRPr lang="zh-TW" altLang="en-US"/>
        </a:p>
      </dgm:t>
    </dgm:pt>
    <dgm:pt modelId="{F896E5A7-F36E-4940-A9E9-82CA4744226E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線上遊戲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成癮行為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978BC10-6DC2-4FC8-8095-300879873E8F}" type="parTrans" cxnId="{16906648-EF31-4E62-818E-90BC14D88680}">
      <dgm:prSet/>
      <dgm:spPr/>
      <dgm:t>
        <a:bodyPr/>
        <a:lstStyle/>
        <a:p>
          <a:endParaRPr lang="zh-TW" altLang="en-US"/>
        </a:p>
      </dgm:t>
    </dgm:pt>
    <dgm:pt modelId="{E41393E6-CF4D-4BB5-B854-419E159CEEEA}" type="sibTrans" cxnId="{16906648-EF31-4E62-818E-90BC14D88680}">
      <dgm:prSet/>
      <dgm:spPr/>
      <dgm:t>
        <a:bodyPr/>
        <a:lstStyle/>
        <a:p>
          <a:endParaRPr lang="zh-TW" altLang="en-US"/>
        </a:p>
      </dgm:t>
    </dgm:pt>
    <dgm:pt modelId="{C8FBE925-08D5-4BB0-B64B-584011CF211B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用線上遊戲忘掉個人問題、紓解不舒服的心情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(24%-335)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5946C82-3BCA-4584-AF5B-3AB1D303A9A1}" type="parTrans" cxnId="{ADAB79DB-759D-4390-9771-9B1125C5FD4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A736871-A917-4E5E-B39D-049798931DCC}" type="sibTrans" cxnId="{ADAB79DB-759D-4390-9771-9B1125C5FD45}">
      <dgm:prSet/>
      <dgm:spPr/>
      <dgm:t>
        <a:bodyPr/>
        <a:lstStyle/>
        <a:p>
          <a:endParaRPr lang="zh-TW" altLang="en-US"/>
        </a:p>
      </dgm:t>
    </dgm:pt>
    <dgm:pt modelId="{C29714B7-0FC6-4116-BBB8-2C98669DB0A3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即使師長要求也無法減少線上遊戲使用的時間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(23%-31%)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595EFB7-E8EE-4134-B34D-A74CF5170D4F}" type="parTrans" cxnId="{75787CBA-120A-4EAF-9612-C38C940D892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8C4D866-201C-4DE3-8DD9-B606EE7E099C}" type="sibTrans" cxnId="{75787CBA-120A-4EAF-9612-C38C940D8926}">
      <dgm:prSet/>
      <dgm:spPr/>
      <dgm:t>
        <a:bodyPr/>
        <a:lstStyle/>
        <a:p>
          <a:endParaRPr lang="zh-TW" altLang="en-US"/>
        </a:p>
      </dgm:t>
    </dgm:pt>
    <dgm:pt modelId="{FEAED224-F8E7-4658-ADAA-F9DFCEABAC1D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成癮行為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37A3BF-2262-416B-B425-6AD9850E8DE1}" type="parTrans" cxnId="{AA75AA60-CC4E-4D50-B80E-C78E1F7D6D14}">
      <dgm:prSet/>
      <dgm:spPr/>
      <dgm:t>
        <a:bodyPr/>
        <a:lstStyle/>
        <a:p>
          <a:endParaRPr lang="zh-TW" altLang="en-US"/>
        </a:p>
      </dgm:t>
    </dgm:pt>
    <dgm:pt modelId="{2EAF8F9D-6972-430B-92AD-9FE5D88DA9EF}" type="sibTrans" cxnId="{AA75AA60-CC4E-4D50-B80E-C78E1F7D6D14}">
      <dgm:prSet/>
      <dgm:spPr/>
      <dgm:t>
        <a:bodyPr/>
        <a:lstStyle/>
        <a:p>
          <a:endParaRPr lang="zh-TW" altLang="en-US"/>
        </a:p>
      </dgm:t>
    </dgm:pt>
    <dgm:pt modelId="{959E433A-08B1-47AA-9B91-CDDC65516E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智慧型手機</a:t>
          </a:r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平板成癮行為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4934BD8-9164-4E86-9639-A4E889A569F4}" type="parTrans" cxnId="{6FF0C8B3-9B87-44C5-8EAA-C72DAD167CD9}">
      <dgm:prSet/>
      <dgm:spPr/>
      <dgm:t>
        <a:bodyPr/>
        <a:lstStyle/>
        <a:p>
          <a:endParaRPr lang="zh-TW" altLang="en-US"/>
        </a:p>
      </dgm:t>
    </dgm:pt>
    <dgm:pt modelId="{848380C4-CCA0-4F34-ACC1-5AE760F54E14}" type="sibTrans" cxnId="{6FF0C8B3-9B87-44C5-8EAA-C72DAD167CD9}">
      <dgm:prSet/>
      <dgm:spPr/>
      <dgm:t>
        <a:bodyPr/>
        <a:lstStyle/>
        <a:p>
          <a:endParaRPr lang="zh-TW" altLang="en-US"/>
        </a:p>
      </dgm:t>
    </dgm:pt>
    <dgm:pt modelId="{8CE1975B-B117-48D7-A553-17995735B436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來忘掉個人問題、紓解不舒服的心情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(13%-21%)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83FC8A7-FF69-4EDE-BDD3-4989AF32722F}" type="parTrans" cxnId="{D76B1065-3C30-432B-A03F-10B62BFE52D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7477E2F-DEAC-4EC7-98CD-BBF7925F80DB}" type="sibTrans" cxnId="{D76B1065-3C30-432B-A03F-10B62BFE52D3}">
      <dgm:prSet/>
      <dgm:spPr/>
      <dgm:t>
        <a:bodyPr/>
        <a:lstStyle/>
        <a:p>
          <a:endParaRPr lang="zh-TW" altLang="en-US"/>
        </a:p>
      </dgm:t>
    </dgm:pt>
    <dgm:pt modelId="{90BD6AF9-ED96-4A74-9625-BF3D756F278D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沒有在使用時，也常常想著確認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的訊息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(31%-51%)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7B26CC2-CA8E-411B-8513-B77FE1CF471D}" type="parTrans" cxnId="{962DB19F-B156-42A0-AEFE-5D9D1F7E99C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2FC2E0B-4035-4398-923F-79F11BDEA117}" type="sibTrans" cxnId="{962DB19F-B156-42A0-AEFE-5D9D1F7E99CE}">
      <dgm:prSet/>
      <dgm:spPr/>
      <dgm:t>
        <a:bodyPr/>
        <a:lstStyle/>
        <a:p>
          <a:endParaRPr lang="zh-TW" altLang="en-US"/>
        </a:p>
      </dgm:t>
    </dgm:pt>
    <dgm:pt modelId="{FBD35925-FBCA-4CA1-9444-461FFA3B35C0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使用的時間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(29%-34%)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74E1427-FB2C-4520-A207-756CD9D64DF8}" type="parTrans" cxnId="{71327187-2DEF-4086-A0DD-B9E81FD8FAD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0B2FB4C-7A8E-4054-9CCB-F223A3F3E5E4}" type="sibTrans" cxnId="{71327187-2DEF-4086-A0DD-B9E81FD8FAD6}">
      <dgm:prSet/>
      <dgm:spPr/>
      <dgm:t>
        <a:bodyPr/>
        <a:lstStyle/>
        <a:p>
          <a:endParaRPr lang="zh-TW" altLang="en-US"/>
        </a:p>
      </dgm:t>
    </dgm:pt>
    <dgm:pt modelId="{2CD2E67F-4E5F-462E-9423-CAE5CBEAF1E1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但還是持續玩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(11%-30%)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BD1797B-50CD-40D9-A3BE-2249AE4A0BF1}" type="parTrans" cxnId="{F29A00A9-2698-4398-998A-E2859E54769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DEA9547-A921-4768-ABF5-B395F04BCBEE}" type="sibTrans" cxnId="{F29A00A9-2698-4398-998A-E2859E547694}">
      <dgm:prSet/>
      <dgm:spPr/>
      <dgm:t>
        <a:bodyPr/>
        <a:lstStyle/>
        <a:p>
          <a:endParaRPr lang="zh-TW" altLang="en-US"/>
        </a:p>
      </dgm:t>
    </dgm:pt>
    <dgm:pt modelId="{2C1F9308-5098-4541-B6D2-441802202356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沒有在使用時，也常常想著要確認訊息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(33%-50%)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BB9B02C-BFCD-4B8E-9F2B-6EF30B3BB662}" type="parTrans" cxnId="{19B7B6D1-4386-4897-A1DC-983B7A999239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A66307A1-7034-4A98-AAA0-07C947279C30}" type="sibTrans" cxnId="{19B7B6D1-4386-4897-A1DC-983B7A999239}">
      <dgm:prSet/>
      <dgm:spPr/>
      <dgm:t>
        <a:bodyPr/>
        <a:lstStyle/>
        <a:p>
          <a:endParaRPr lang="zh-TW" altLang="en-US"/>
        </a:p>
      </dgm:t>
    </dgm:pt>
    <dgm:pt modelId="{FB29B1EC-45A3-4C54-A82D-E8EFAC697F6D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</a:t>
          </a:r>
          <a:r>
            <a:rPr lang="zh-TW" altLang="en-US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智慧型手機</a:t>
          </a:r>
          <a:r>
            <a:rPr lang="en-US" altLang="zh-TW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/</a:t>
          </a:r>
          <a:r>
            <a:rPr lang="zh-TW" altLang="en-US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平板</a:t>
          </a: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使用的時間</a:t>
          </a: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(28%-41%)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1E598C1-E65F-4D98-B6D4-20F41706BBC3}" type="parTrans" cxnId="{EAC5752A-C4E2-45A5-9573-DA167AC0B55D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E7E04016-F130-4B6D-8997-8CCD1A2FECFF}" type="sibTrans" cxnId="{EAC5752A-C4E2-45A5-9573-DA167AC0B55D}">
      <dgm:prSet/>
      <dgm:spPr/>
      <dgm:t>
        <a:bodyPr/>
        <a:lstStyle/>
        <a:p>
          <a:endParaRPr lang="zh-TW" altLang="en-US"/>
        </a:p>
      </dgm:t>
    </dgm:pt>
    <dgm:pt modelId="{FFA96A65-5C18-4432-96D3-7EF787C6C2D7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知道有很多壞處，但還是持續玩智</a:t>
          </a:r>
          <a:r>
            <a:rPr lang="zh-TW" altLang="en-US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慧型手機</a:t>
          </a:r>
          <a:r>
            <a:rPr lang="en-US" altLang="zh-TW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/</a:t>
          </a:r>
          <a:r>
            <a:rPr lang="zh-TW" altLang="en-US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平板</a:t>
          </a:r>
          <a:r>
            <a:rPr lang="en-US" altLang="zh-TW" sz="1100" b="1" u="none" strike="noStrike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(14%-36%)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3C36484-C261-4F22-9B3B-26631E4BC08C}" type="parTrans" cxnId="{606FC7EB-1745-4F59-A8FB-9DA7F904ECED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A2656FFB-4ECD-40C7-9183-A5444511753E}" type="sibTrans" cxnId="{606FC7EB-1745-4F59-A8FB-9DA7F904ECED}">
      <dgm:prSet/>
      <dgm:spPr/>
      <dgm:t>
        <a:bodyPr/>
        <a:lstStyle/>
        <a:p>
          <a:endParaRPr lang="zh-TW" altLang="en-US"/>
        </a:p>
      </dgm:t>
    </dgm:pt>
    <dgm:pt modelId="{8DCC1848-966C-4422-AA9C-3D51B1765BDA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但還是持續玩線上遊戲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(16%-33%)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88DB995-EAE6-434F-BD29-40D47C147370}" type="parTrans" cxnId="{4F166697-F462-4F00-863E-32D3D899367B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EE976E67-28A1-41B4-95CC-2EA0F869D8E6}" type="sibTrans" cxnId="{4F166697-F462-4F00-863E-32D3D899367B}">
      <dgm:prSet/>
      <dgm:spPr/>
      <dgm:t>
        <a:bodyPr/>
        <a:lstStyle/>
        <a:p>
          <a:endParaRPr lang="zh-TW" altLang="en-US"/>
        </a:p>
      </dgm:t>
    </dgm:pt>
    <dgm:pt modelId="{79FEFB6F-1178-4917-904C-AD47145F3ED4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沒有在使用時，也常常想著要玩線上遊戲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(23%-32%)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5379FBB-BCB1-4238-9EEE-F80DCF05A932}" type="parTrans" cxnId="{AAC81A3A-E2FF-492C-9734-70526F9A350D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563B99B-D636-4F33-A6CD-F336387D56C5}" type="sibTrans" cxnId="{AAC81A3A-E2FF-492C-9734-70526F9A350D}">
      <dgm:prSet/>
      <dgm:spPr/>
      <dgm:t>
        <a:bodyPr/>
        <a:lstStyle/>
        <a:p>
          <a:endParaRPr lang="zh-TW" altLang="en-US"/>
        </a:p>
      </dgm:t>
    </dgm:pt>
    <dgm:pt modelId="{F8816C0D-EFEF-47E1-9FBD-9E7D70288E4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即使師長要求也無法減少網路使用的時間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(29%-42%)</a:t>
          </a:r>
          <a:endParaRPr lang="zh-TW" altLang="en-US" sz="1100" b="1" u="none" strike="noStrike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3F9BA23E-10FE-4E9A-BABC-71F6DD2B358F}" type="parTrans" cxnId="{B8C9B2E4-9FBA-450C-A265-F865A9A5EA5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F9E1F35-02B5-4E90-A4D3-8DE8C4563648}" type="sibTrans" cxnId="{B8C9B2E4-9FBA-450C-A265-F865A9A5EA53}">
      <dgm:prSet/>
      <dgm:spPr/>
      <dgm:t>
        <a:bodyPr/>
        <a:lstStyle/>
        <a:p>
          <a:endParaRPr lang="zh-TW" altLang="en-US"/>
        </a:p>
      </dgm:t>
    </dgm:pt>
    <dgm:pt modelId="{5A9BDCF9-D6FF-4D58-B2F3-5800CDA0DBC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但還是持續玩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(14%-35%)</a:t>
          </a:r>
          <a:endParaRPr lang="zh-TW" altLang="en-US" sz="1100" b="1" u="none" strike="noStrike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AA93A9F7-66E7-4A14-942A-12C7AACF1A0D}" type="parTrans" cxnId="{56F3DBFF-B0CC-4253-A767-D704698C43AB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3402B6F-8188-4D1F-A50C-300B65381D29}" type="sibTrans" cxnId="{56F3DBFF-B0CC-4253-A767-D704698C43AB}">
      <dgm:prSet/>
      <dgm:spPr/>
      <dgm:t>
        <a:bodyPr/>
        <a:lstStyle/>
        <a:p>
          <a:endParaRPr lang="zh-TW" altLang="en-US"/>
        </a:p>
      </dgm:t>
    </dgm:pt>
    <dgm:pt modelId="{3ADD8A8F-6769-4576-8DCE-EFD97C3DB03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用上網來忘掉個人問題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、紓解不舒服的心情</a:t>
          </a:r>
          <a: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(18%-24%)</a:t>
          </a:r>
          <a:endParaRPr lang="zh-TW" altLang="en-US" sz="1000" b="1" u="none" strike="noStrike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B571DDBC-C625-482A-AF7D-3BAC211BD3AD}" type="parTrans" cxnId="{3BB52F30-044F-407C-AC3A-3FC3859AEBEA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0E42242-1C30-4E80-BD39-4B90F4658612}" type="sibTrans" cxnId="{3BB52F30-044F-407C-AC3A-3FC3859AEBEA}">
      <dgm:prSet/>
      <dgm:spPr/>
      <dgm:t>
        <a:bodyPr/>
        <a:lstStyle/>
        <a:p>
          <a:endParaRPr lang="zh-TW" altLang="en-US"/>
        </a:p>
      </dgm:t>
    </dgm:pt>
    <dgm:pt modelId="{9CCB3947-FE96-4B71-80F0-329E42A7640E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</a:t>
          </a:r>
          <a:r>
            <a:rPr lang="zh-TW" altLang="en-US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智慧型手機</a:t>
          </a:r>
          <a:r>
            <a:rPr lang="en-US" altLang="zh-TW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/</a:t>
          </a:r>
          <a:r>
            <a:rPr lang="zh-TW" altLang="en-US" sz="1100" b="1" u="none" strike="noStrike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平板</a:t>
          </a:r>
          <a:r>
            <a:rPr lang="zh-TW" altLang="en-US" sz="11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來忘掉個人問題、紓解不舒服的心情</a:t>
          </a:r>
          <a:r>
            <a:rPr lang="en-US" altLang="zh-TW" sz="1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(18%-24%)</a:t>
          </a:r>
          <a:endParaRPr lang="zh-TW" altLang="en-US" sz="11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EA76037-DEB8-48D5-B3E8-94B0BAED8639}" type="sibTrans" cxnId="{8767FB18-8F34-47BC-9011-3FED09CA652B}">
      <dgm:prSet/>
      <dgm:spPr/>
      <dgm:t>
        <a:bodyPr/>
        <a:lstStyle/>
        <a:p>
          <a:endParaRPr lang="zh-TW" altLang="en-US"/>
        </a:p>
      </dgm:t>
    </dgm:pt>
    <dgm:pt modelId="{6C336AB5-4CB8-4232-B71D-2463A1377A4D}" type="parTrans" cxnId="{8767FB18-8F34-47BC-9011-3FED09CA652B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0B1F910-E3C3-4D4E-A538-07F62818F416}" type="pres">
      <dgm:prSet presAssocID="{708A7FFB-C283-462D-9AB2-9B50578D35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305CB6E-9FD0-4BF4-858C-021366B9CF56}" type="pres">
      <dgm:prSet presAssocID="{6E8B374C-81A0-44DA-9DD3-269D93FF7117}" presName="root" presStyleCnt="0"/>
      <dgm:spPr/>
    </dgm:pt>
    <dgm:pt modelId="{AD171FAA-E2D7-48E2-B15E-24D7BA4ECB12}" type="pres">
      <dgm:prSet presAssocID="{6E8B374C-81A0-44DA-9DD3-269D93FF7117}" presName="rootComposite" presStyleCnt="0"/>
      <dgm:spPr/>
    </dgm:pt>
    <dgm:pt modelId="{80C1F4BC-2B92-4225-8572-816DCE3988FA}" type="pres">
      <dgm:prSet presAssocID="{6E8B374C-81A0-44DA-9DD3-269D93FF7117}" presName="rootText" presStyleLbl="node1" presStyleIdx="0" presStyleCnt="4" custScaleX="115158"/>
      <dgm:spPr/>
      <dgm:t>
        <a:bodyPr/>
        <a:lstStyle/>
        <a:p>
          <a:endParaRPr lang="zh-TW" altLang="en-US"/>
        </a:p>
      </dgm:t>
    </dgm:pt>
    <dgm:pt modelId="{BC4F672F-DA3D-44A4-B9E9-6DFC5CC1877F}" type="pres">
      <dgm:prSet presAssocID="{6E8B374C-81A0-44DA-9DD3-269D93FF7117}" presName="rootConnector" presStyleLbl="node1" presStyleIdx="0" presStyleCnt="4"/>
      <dgm:spPr/>
      <dgm:t>
        <a:bodyPr/>
        <a:lstStyle/>
        <a:p>
          <a:endParaRPr lang="zh-TW" altLang="en-US"/>
        </a:p>
      </dgm:t>
    </dgm:pt>
    <dgm:pt modelId="{1FAA9E31-1E4C-4B5D-8085-AC338571B1E5}" type="pres">
      <dgm:prSet presAssocID="{6E8B374C-81A0-44DA-9DD3-269D93FF7117}" presName="childShape" presStyleCnt="0"/>
      <dgm:spPr/>
    </dgm:pt>
    <dgm:pt modelId="{7A00D8D3-B743-433C-B4DC-92FC82FADC55}" type="pres">
      <dgm:prSet presAssocID="{3F9BA23E-10FE-4E9A-BABC-71F6DD2B358F}" presName="Name13" presStyleLbl="parChTrans1D2" presStyleIdx="0" presStyleCnt="16" custSzX="186299"/>
      <dgm:spPr/>
      <dgm:t>
        <a:bodyPr/>
        <a:lstStyle/>
        <a:p>
          <a:endParaRPr lang="zh-TW" altLang="en-US"/>
        </a:p>
      </dgm:t>
    </dgm:pt>
    <dgm:pt modelId="{D408982D-2249-4641-80AE-337A64315FD1}" type="pres">
      <dgm:prSet presAssocID="{F8816C0D-EFEF-47E1-9FBD-9E7D70288E4F}" presName="childText" presStyleLbl="bgAcc1" presStyleIdx="0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730CED-0B36-43CC-B010-ABA0858ED890}" type="pres">
      <dgm:prSet presAssocID="{8A2DA332-0CC7-47CB-919F-EB75EE25A26F}" presName="Name13" presStyleLbl="parChTrans1D2" presStyleIdx="1" presStyleCnt="16" custSzX="186299"/>
      <dgm:spPr/>
      <dgm:t>
        <a:bodyPr/>
        <a:lstStyle/>
        <a:p>
          <a:endParaRPr lang="zh-TW" altLang="en-US"/>
        </a:p>
      </dgm:t>
    </dgm:pt>
    <dgm:pt modelId="{66330BFF-6F92-4FEE-8FD2-C0CE0EC974DB}" type="pres">
      <dgm:prSet presAssocID="{15D055B9-2C77-4659-B31C-C9F3A82E4709}" presName="childText" presStyleLbl="bgAcc1" presStyleIdx="1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B788DE-1123-468D-87E7-15F2DF619DDD}" type="pres">
      <dgm:prSet presAssocID="{AA93A9F7-66E7-4A14-942A-12C7AACF1A0D}" presName="Name13" presStyleLbl="parChTrans1D2" presStyleIdx="2" presStyleCnt="16" custSzX="186299"/>
      <dgm:spPr/>
      <dgm:t>
        <a:bodyPr/>
        <a:lstStyle/>
        <a:p>
          <a:endParaRPr lang="zh-TW" altLang="en-US"/>
        </a:p>
      </dgm:t>
    </dgm:pt>
    <dgm:pt modelId="{C1E90E3B-8AFC-4E8D-B8B4-F7BA6AEF77DD}" type="pres">
      <dgm:prSet presAssocID="{5A9BDCF9-D6FF-4D58-B2F3-5800CDA0DBCB}" presName="childText" presStyleLbl="bgAcc1" presStyleIdx="2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DE27FB-7C38-48AD-A936-CED3E22B1D83}" type="pres">
      <dgm:prSet presAssocID="{B571DDBC-C625-482A-AF7D-3BAC211BD3AD}" presName="Name13" presStyleLbl="parChTrans1D2" presStyleIdx="3" presStyleCnt="16" custSzX="186299"/>
      <dgm:spPr/>
      <dgm:t>
        <a:bodyPr/>
        <a:lstStyle/>
        <a:p>
          <a:endParaRPr lang="zh-TW" altLang="en-US"/>
        </a:p>
      </dgm:t>
    </dgm:pt>
    <dgm:pt modelId="{4CE1DC45-F06A-48B7-97B0-DE3393965344}" type="pres">
      <dgm:prSet presAssocID="{3ADD8A8F-6769-4576-8DCE-EFD97C3DB032}" presName="childText" presStyleLbl="bgAcc1" presStyleIdx="3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8EBD3-C10D-4D34-B42C-CA3AF082B73C}" type="pres">
      <dgm:prSet presAssocID="{F896E5A7-F36E-4940-A9E9-82CA4744226E}" presName="root" presStyleCnt="0"/>
      <dgm:spPr/>
    </dgm:pt>
    <dgm:pt modelId="{D37A7636-5AE5-41B4-949B-EEE10CB2B565}" type="pres">
      <dgm:prSet presAssocID="{F896E5A7-F36E-4940-A9E9-82CA4744226E}" presName="rootComposite" presStyleCnt="0"/>
      <dgm:spPr/>
    </dgm:pt>
    <dgm:pt modelId="{CA1BA2AF-BF55-4723-A42C-72B26FA6598F}" type="pres">
      <dgm:prSet presAssocID="{F896E5A7-F36E-4940-A9E9-82CA4744226E}" presName="rootText" presStyleLbl="node1" presStyleIdx="1" presStyleCnt="4" custScaleX="115158"/>
      <dgm:spPr/>
      <dgm:t>
        <a:bodyPr/>
        <a:lstStyle/>
        <a:p>
          <a:endParaRPr lang="zh-TW" altLang="en-US"/>
        </a:p>
      </dgm:t>
    </dgm:pt>
    <dgm:pt modelId="{9C000C30-A7C7-4500-8C01-5796ABA825AF}" type="pres">
      <dgm:prSet presAssocID="{F896E5A7-F36E-4940-A9E9-82CA4744226E}" presName="rootConnector" presStyleLbl="node1" presStyleIdx="1" presStyleCnt="4"/>
      <dgm:spPr/>
      <dgm:t>
        <a:bodyPr/>
        <a:lstStyle/>
        <a:p>
          <a:endParaRPr lang="zh-TW" altLang="en-US"/>
        </a:p>
      </dgm:t>
    </dgm:pt>
    <dgm:pt modelId="{575F81CA-5FEE-4275-B49B-52C01F1A7887}" type="pres">
      <dgm:prSet presAssocID="{F896E5A7-F36E-4940-A9E9-82CA4744226E}" presName="childShape" presStyleCnt="0"/>
      <dgm:spPr/>
    </dgm:pt>
    <dgm:pt modelId="{02D4ABB9-A432-4991-B4BB-5FE9BD9F4151}" type="pres">
      <dgm:prSet presAssocID="{15946C82-3BCA-4584-AF5B-3AB1D303A9A1}" presName="Name13" presStyleLbl="parChTrans1D2" presStyleIdx="4" presStyleCnt="16" custSzX="186299"/>
      <dgm:spPr/>
      <dgm:t>
        <a:bodyPr/>
        <a:lstStyle/>
        <a:p>
          <a:endParaRPr lang="zh-TW" altLang="en-US"/>
        </a:p>
      </dgm:t>
    </dgm:pt>
    <dgm:pt modelId="{8835C92D-680C-4363-9A74-5718D5E53F3B}" type="pres">
      <dgm:prSet presAssocID="{C8FBE925-08D5-4BB0-B64B-584011CF211B}" presName="childText" presStyleLbl="bgAcc1" presStyleIdx="4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4A8F91-1E39-426B-8470-3221AFA5AF1B}" type="pres">
      <dgm:prSet presAssocID="{0595EFB7-E8EE-4134-B34D-A74CF5170D4F}" presName="Name13" presStyleLbl="parChTrans1D2" presStyleIdx="5" presStyleCnt="16" custSzX="186299"/>
      <dgm:spPr/>
      <dgm:t>
        <a:bodyPr/>
        <a:lstStyle/>
        <a:p>
          <a:endParaRPr lang="zh-TW" altLang="en-US"/>
        </a:p>
      </dgm:t>
    </dgm:pt>
    <dgm:pt modelId="{549369A2-0ACA-4F0D-AACB-216B191469D7}" type="pres">
      <dgm:prSet presAssocID="{C29714B7-0FC6-4116-BBB8-2C98669DB0A3}" presName="childText" presStyleLbl="bgAcc1" presStyleIdx="5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D5D867-D81F-429A-999B-1D82A5C03671}" type="pres">
      <dgm:prSet presAssocID="{05379FBB-BCB1-4238-9EEE-F80DCF05A932}" presName="Name13" presStyleLbl="parChTrans1D2" presStyleIdx="6" presStyleCnt="16" custSzX="186299"/>
      <dgm:spPr/>
      <dgm:t>
        <a:bodyPr/>
        <a:lstStyle/>
        <a:p>
          <a:endParaRPr lang="zh-TW" altLang="en-US"/>
        </a:p>
      </dgm:t>
    </dgm:pt>
    <dgm:pt modelId="{6D0F6A04-19FF-4AD6-B4DC-B4C6CA7D0653}" type="pres">
      <dgm:prSet presAssocID="{79FEFB6F-1178-4917-904C-AD47145F3ED4}" presName="childText" presStyleLbl="bgAcc1" presStyleIdx="6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59CEF-875B-499D-8E59-EA3233BD7117}" type="pres">
      <dgm:prSet presAssocID="{D88DB995-EAE6-434F-BD29-40D47C147370}" presName="Name13" presStyleLbl="parChTrans1D2" presStyleIdx="7" presStyleCnt="16" custSzX="186299"/>
      <dgm:spPr/>
      <dgm:t>
        <a:bodyPr/>
        <a:lstStyle/>
        <a:p>
          <a:endParaRPr lang="zh-TW" altLang="en-US"/>
        </a:p>
      </dgm:t>
    </dgm:pt>
    <dgm:pt modelId="{88E8FE24-6FE8-4F1F-A755-1A40BEBDBBBC}" type="pres">
      <dgm:prSet presAssocID="{8DCC1848-966C-4422-AA9C-3D51B1765BDA}" presName="childText" presStyleLbl="bgAcc1" presStyleIdx="7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CCAA1A-8C67-489C-96B1-B5D8CCCF440B}" type="pres">
      <dgm:prSet presAssocID="{FEAED224-F8E7-4658-ADAA-F9DFCEABAC1D}" presName="root" presStyleCnt="0"/>
      <dgm:spPr/>
    </dgm:pt>
    <dgm:pt modelId="{D5871AD7-AB45-4827-BAEE-013BD361CA95}" type="pres">
      <dgm:prSet presAssocID="{FEAED224-F8E7-4658-ADAA-F9DFCEABAC1D}" presName="rootComposite" presStyleCnt="0"/>
      <dgm:spPr/>
    </dgm:pt>
    <dgm:pt modelId="{2BD2B836-BDBE-4078-87B9-7DB31036E17A}" type="pres">
      <dgm:prSet presAssocID="{FEAED224-F8E7-4658-ADAA-F9DFCEABAC1D}" presName="rootText" presStyleLbl="node1" presStyleIdx="2" presStyleCnt="4" custScaleX="115158"/>
      <dgm:spPr/>
      <dgm:t>
        <a:bodyPr/>
        <a:lstStyle/>
        <a:p>
          <a:endParaRPr lang="zh-TW" altLang="en-US"/>
        </a:p>
      </dgm:t>
    </dgm:pt>
    <dgm:pt modelId="{EC42C42E-F7F5-4D25-A75D-D3479FBE6A42}" type="pres">
      <dgm:prSet presAssocID="{FEAED224-F8E7-4658-ADAA-F9DFCEABAC1D}" presName="rootConnector" presStyleLbl="node1" presStyleIdx="2" presStyleCnt="4"/>
      <dgm:spPr/>
      <dgm:t>
        <a:bodyPr/>
        <a:lstStyle/>
        <a:p>
          <a:endParaRPr lang="zh-TW" altLang="en-US"/>
        </a:p>
      </dgm:t>
    </dgm:pt>
    <dgm:pt modelId="{1D4A5B2E-F3A6-48CC-914A-48D2B051F347}" type="pres">
      <dgm:prSet presAssocID="{FEAED224-F8E7-4658-ADAA-F9DFCEABAC1D}" presName="childShape" presStyleCnt="0"/>
      <dgm:spPr/>
    </dgm:pt>
    <dgm:pt modelId="{D1EAF3F0-FEE8-4057-A991-B5F7E9892BE7}" type="pres">
      <dgm:prSet presAssocID="{E7B26CC2-CA8E-411B-8513-B77FE1CF471D}" presName="Name13" presStyleLbl="parChTrans1D2" presStyleIdx="8" presStyleCnt="16" custSzX="186299"/>
      <dgm:spPr/>
      <dgm:t>
        <a:bodyPr/>
        <a:lstStyle/>
        <a:p>
          <a:endParaRPr lang="zh-TW" altLang="en-US"/>
        </a:p>
      </dgm:t>
    </dgm:pt>
    <dgm:pt modelId="{6114E986-8655-4F3F-B13C-408545AF2B85}" type="pres">
      <dgm:prSet presAssocID="{90BD6AF9-ED96-4A74-9625-BF3D756F278D}" presName="childText" presStyleLbl="bgAcc1" presStyleIdx="8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D19FD7-2086-4BD2-ACAC-5E29FBBAA753}" type="pres">
      <dgm:prSet presAssocID="{E74E1427-FB2C-4520-A207-756CD9D64DF8}" presName="Name13" presStyleLbl="parChTrans1D2" presStyleIdx="9" presStyleCnt="16" custSzX="186299"/>
      <dgm:spPr/>
      <dgm:t>
        <a:bodyPr/>
        <a:lstStyle/>
        <a:p>
          <a:endParaRPr lang="zh-TW" altLang="en-US"/>
        </a:p>
      </dgm:t>
    </dgm:pt>
    <dgm:pt modelId="{9CAD539E-09AA-428A-B618-5F677AE34124}" type="pres">
      <dgm:prSet presAssocID="{FBD35925-FBCA-4CA1-9444-461FFA3B35C0}" presName="childText" presStyleLbl="bgAcc1" presStyleIdx="9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BCF3C1-C770-4867-97AC-F83A6B605580}" type="pres">
      <dgm:prSet presAssocID="{4BD1797B-50CD-40D9-A3BE-2249AE4A0BF1}" presName="Name13" presStyleLbl="parChTrans1D2" presStyleIdx="10" presStyleCnt="16" custSzX="186299"/>
      <dgm:spPr/>
      <dgm:t>
        <a:bodyPr/>
        <a:lstStyle/>
        <a:p>
          <a:endParaRPr lang="zh-TW" altLang="en-US"/>
        </a:p>
      </dgm:t>
    </dgm:pt>
    <dgm:pt modelId="{C9A9CC33-C5FE-4C7D-A2AE-2C6F0B9CFC0A}" type="pres">
      <dgm:prSet presAssocID="{2CD2E67F-4E5F-462E-9423-CAE5CBEAF1E1}" presName="childText" presStyleLbl="bgAcc1" presStyleIdx="10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76F1E3-BA9C-44E9-91D8-057219D1E480}" type="pres">
      <dgm:prSet presAssocID="{183FC8A7-FF69-4EDE-BDD3-4989AF32722F}" presName="Name13" presStyleLbl="parChTrans1D2" presStyleIdx="11" presStyleCnt="16" custSzX="186299"/>
      <dgm:spPr/>
      <dgm:t>
        <a:bodyPr/>
        <a:lstStyle/>
        <a:p>
          <a:endParaRPr lang="zh-TW" altLang="en-US"/>
        </a:p>
      </dgm:t>
    </dgm:pt>
    <dgm:pt modelId="{B6466284-4E9C-4FFD-BC63-0C0F7F3AB490}" type="pres">
      <dgm:prSet presAssocID="{8CE1975B-B117-48D7-A553-17995735B436}" presName="childText" presStyleLbl="bgAcc1" presStyleIdx="11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4EBD9-3DA1-49B0-8A64-3FB2CA9FF79F}" type="pres">
      <dgm:prSet presAssocID="{959E433A-08B1-47AA-9B91-CDDC65516ECB}" presName="root" presStyleCnt="0"/>
      <dgm:spPr/>
    </dgm:pt>
    <dgm:pt modelId="{4156C1AF-FBCE-4FF9-9493-1AF1DF38F101}" type="pres">
      <dgm:prSet presAssocID="{959E433A-08B1-47AA-9B91-CDDC65516ECB}" presName="rootComposite" presStyleCnt="0"/>
      <dgm:spPr/>
    </dgm:pt>
    <dgm:pt modelId="{B55B22ED-B51E-4FEE-89BC-2F593934B4C7}" type="pres">
      <dgm:prSet presAssocID="{959E433A-08B1-47AA-9B91-CDDC65516ECB}" presName="rootText" presStyleLbl="node1" presStyleIdx="3" presStyleCnt="4" custScaleX="115158"/>
      <dgm:spPr/>
      <dgm:t>
        <a:bodyPr/>
        <a:lstStyle/>
        <a:p>
          <a:endParaRPr lang="zh-TW" altLang="en-US"/>
        </a:p>
      </dgm:t>
    </dgm:pt>
    <dgm:pt modelId="{6BCE3024-E43D-4520-95FE-772802007B66}" type="pres">
      <dgm:prSet presAssocID="{959E433A-08B1-47AA-9B91-CDDC65516ECB}" presName="rootConnector" presStyleLbl="node1" presStyleIdx="3" presStyleCnt="4"/>
      <dgm:spPr/>
      <dgm:t>
        <a:bodyPr/>
        <a:lstStyle/>
        <a:p>
          <a:endParaRPr lang="zh-TW" altLang="en-US"/>
        </a:p>
      </dgm:t>
    </dgm:pt>
    <dgm:pt modelId="{9B6B641B-A5EF-4593-A9E9-2EE4280C9C05}" type="pres">
      <dgm:prSet presAssocID="{959E433A-08B1-47AA-9B91-CDDC65516ECB}" presName="childShape" presStyleCnt="0"/>
      <dgm:spPr/>
    </dgm:pt>
    <dgm:pt modelId="{85DBAC14-64B1-4B65-98C3-3706ABAE8534}" type="pres">
      <dgm:prSet presAssocID="{CBB9B02C-BFCD-4B8E-9F2B-6EF30B3BB662}" presName="Name13" presStyleLbl="parChTrans1D2" presStyleIdx="12" presStyleCnt="16" custSzX="186299"/>
      <dgm:spPr/>
      <dgm:t>
        <a:bodyPr/>
        <a:lstStyle/>
        <a:p>
          <a:endParaRPr lang="zh-TW" altLang="en-US"/>
        </a:p>
      </dgm:t>
    </dgm:pt>
    <dgm:pt modelId="{D6AB102C-3DC2-4FD2-B8D0-782F1F94DB78}" type="pres">
      <dgm:prSet presAssocID="{2C1F9308-5098-4541-B6D2-441802202356}" presName="childText" presStyleLbl="bgAcc1" presStyleIdx="12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BC66AE-873F-406E-802A-D7230242FD79}" type="pres">
      <dgm:prSet presAssocID="{31E598C1-E65F-4D98-B6D4-20F41706BBC3}" presName="Name13" presStyleLbl="parChTrans1D2" presStyleIdx="13" presStyleCnt="16" custSzX="186299"/>
      <dgm:spPr/>
      <dgm:t>
        <a:bodyPr/>
        <a:lstStyle/>
        <a:p>
          <a:endParaRPr lang="zh-TW" altLang="en-US"/>
        </a:p>
      </dgm:t>
    </dgm:pt>
    <dgm:pt modelId="{494854B4-EA0A-41A8-9741-B66A1FCE28BC}" type="pres">
      <dgm:prSet presAssocID="{FB29B1EC-45A3-4C54-A82D-E8EFAC697F6D}" presName="childText" presStyleLbl="bgAcc1" presStyleIdx="13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303CD7-E295-4B90-9F69-6AA19610B354}" type="pres">
      <dgm:prSet presAssocID="{23C36484-C261-4F22-9B3B-26631E4BC08C}" presName="Name13" presStyleLbl="parChTrans1D2" presStyleIdx="14" presStyleCnt="16" custSzX="186299"/>
      <dgm:spPr/>
      <dgm:t>
        <a:bodyPr/>
        <a:lstStyle/>
        <a:p>
          <a:endParaRPr lang="zh-TW" altLang="en-US"/>
        </a:p>
      </dgm:t>
    </dgm:pt>
    <dgm:pt modelId="{81E936F4-A479-4A95-91B9-9C3CE460E690}" type="pres">
      <dgm:prSet presAssocID="{FFA96A65-5C18-4432-96D3-7EF787C6C2D7}" presName="childText" presStyleLbl="bgAcc1" presStyleIdx="14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587CC8-B0AD-4160-B7BF-CB3D51B6FB56}" type="pres">
      <dgm:prSet presAssocID="{6C336AB5-4CB8-4232-B71D-2463A1377A4D}" presName="Name13" presStyleLbl="parChTrans1D2" presStyleIdx="15" presStyleCnt="16" custSzX="186299"/>
      <dgm:spPr/>
      <dgm:t>
        <a:bodyPr/>
        <a:lstStyle/>
        <a:p>
          <a:endParaRPr lang="zh-TW" altLang="en-US"/>
        </a:p>
      </dgm:t>
    </dgm:pt>
    <dgm:pt modelId="{3E690212-F53E-4D52-A24B-0CEAC7C43062}" type="pres">
      <dgm:prSet presAssocID="{9CCB3947-FE96-4B71-80F0-329E42A7640E}" presName="childText" presStyleLbl="bgAcc1" presStyleIdx="15" presStyleCnt="16" custScaleX="115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6B1065-3C30-432B-A03F-10B62BFE52D3}" srcId="{FEAED224-F8E7-4658-ADAA-F9DFCEABAC1D}" destId="{8CE1975B-B117-48D7-A553-17995735B436}" srcOrd="3" destOrd="0" parTransId="{183FC8A7-FF69-4EDE-BDD3-4989AF32722F}" sibTransId="{07477E2F-DEAC-4EC7-98CD-BBF7925F80DB}"/>
    <dgm:cxn modelId="{5BFC2EB3-6FBA-4338-ADC1-D4D97F2ABA78}" type="presOf" srcId="{183FC8A7-FF69-4EDE-BDD3-4989AF32722F}" destId="{9776F1E3-BA9C-44E9-91D8-057219D1E480}" srcOrd="0" destOrd="0" presId="urn:microsoft.com/office/officeart/2005/8/layout/hierarchy3"/>
    <dgm:cxn modelId="{E30D0FF4-518A-43D4-BE21-D69A3DED62D6}" type="presOf" srcId="{F8816C0D-EFEF-47E1-9FBD-9E7D70288E4F}" destId="{D408982D-2249-4641-80AE-337A64315FD1}" srcOrd="0" destOrd="0" presId="urn:microsoft.com/office/officeart/2005/8/layout/hierarchy3"/>
    <dgm:cxn modelId="{FD384946-49D5-4AB7-AEFC-B097796A8746}" type="presOf" srcId="{D88DB995-EAE6-434F-BD29-40D47C147370}" destId="{88E59CEF-875B-499D-8E59-EA3233BD7117}" srcOrd="0" destOrd="0" presId="urn:microsoft.com/office/officeart/2005/8/layout/hierarchy3"/>
    <dgm:cxn modelId="{6EFA8994-0C53-441B-A77C-30FC0EA0BE08}" type="presOf" srcId="{6E8B374C-81A0-44DA-9DD3-269D93FF7117}" destId="{BC4F672F-DA3D-44A4-B9E9-6DFC5CC1877F}" srcOrd="1" destOrd="0" presId="urn:microsoft.com/office/officeart/2005/8/layout/hierarchy3"/>
    <dgm:cxn modelId="{78F0EA1A-4C94-4FFF-967E-FA2FDEB910B2}" type="presOf" srcId="{708A7FFB-C283-462D-9AB2-9B50578D3540}" destId="{C0B1F910-E3C3-4D4E-A538-07F62818F416}" srcOrd="0" destOrd="0" presId="urn:microsoft.com/office/officeart/2005/8/layout/hierarchy3"/>
    <dgm:cxn modelId="{8F4B6DE3-A97F-4D9F-AEE7-90FEBD90FB43}" srcId="{6E8B374C-81A0-44DA-9DD3-269D93FF7117}" destId="{15D055B9-2C77-4659-B31C-C9F3A82E4709}" srcOrd="1" destOrd="0" parTransId="{8A2DA332-0CC7-47CB-919F-EB75EE25A26F}" sibTransId="{DFFD750F-85AE-4B01-A0F0-005960D6107E}"/>
    <dgm:cxn modelId="{71327187-2DEF-4086-A0DD-B9E81FD8FAD6}" srcId="{FEAED224-F8E7-4658-ADAA-F9DFCEABAC1D}" destId="{FBD35925-FBCA-4CA1-9444-461FFA3B35C0}" srcOrd="1" destOrd="0" parTransId="{E74E1427-FB2C-4520-A207-756CD9D64DF8}" sibTransId="{50B2FB4C-7A8E-4054-9CCB-F223A3F3E5E4}"/>
    <dgm:cxn modelId="{56F3DBFF-B0CC-4253-A767-D704698C43AB}" srcId="{6E8B374C-81A0-44DA-9DD3-269D93FF7117}" destId="{5A9BDCF9-D6FF-4D58-B2F3-5800CDA0DBCB}" srcOrd="2" destOrd="0" parTransId="{AA93A9F7-66E7-4A14-942A-12C7AACF1A0D}" sibTransId="{23402B6F-8188-4D1F-A50C-300B65381D29}"/>
    <dgm:cxn modelId="{B8C9B2E4-9FBA-450C-A265-F865A9A5EA53}" srcId="{6E8B374C-81A0-44DA-9DD3-269D93FF7117}" destId="{F8816C0D-EFEF-47E1-9FBD-9E7D70288E4F}" srcOrd="0" destOrd="0" parTransId="{3F9BA23E-10FE-4E9A-BABC-71F6DD2B358F}" sibTransId="{6F9E1F35-02B5-4E90-A4D3-8DE8C4563648}"/>
    <dgm:cxn modelId="{0A7A1A7D-960A-4F31-988F-DECADDD49664}" type="presOf" srcId="{CBB9B02C-BFCD-4B8E-9F2B-6EF30B3BB662}" destId="{85DBAC14-64B1-4B65-98C3-3706ABAE8534}" srcOrd="0" destOrd="0" presId="urn:microsoft.com/office/officeart/2005/8/layout/hierarchy3"/>
    <dgm:cxn modelId="{24D0DD91-E8BC-4BBC-B67C-CA99DB2F95C6}" type="presOf" srcId="{5A9BDCF9-D6FF-4D58-B2F3-5800CDA0DBCB}" destId="{C1E90E3B-8AFC-4E8D-B8B4-F7BA6AEF77DD}" srcOrd="0" destOrd="0" presId="urn:microsoft.com/office/officeart/2005/8/layout/hierarchy3"/>
    <dgm:cxn modelId="{6B4AD7EC-ECE8-4F96-B349-22E51B119F6A}" type="presOf" srcId="{8A2DA332-0CC7-47CB-919F-EB75EE25A26F}" destId="{26730CED-0B36-43CC-B010-ABA0858ED890}" srcOrd="0" destOrd="0" presId="urn:microsoft.com/office/officeart/2005/8/layout/hierarchy3"/>
    <dgm:cxn modelId="{5B3A8E3E-2A8E-41AE-A7A0-35FE9F6A620D}" type="presOf" srcId="{959E433A-08B1-47AA-9B91-CDDC65516ECB}" destId="{B55B22ED-B51E-4FEE-89BC-2F593934B4C7}" srcOrd="0" destOrd="0" presId="urn:microsoft.com/office/officeart/2005/8/layout/hierarchy3"/>
    <dgm:cxn modelId="{6203C54B-2974-440D-AC7F-6239937D866E}" type="presOf" srcId="{2C1F9308-5098-4541-B6D2-441802202356}" destId="{D6AB102C-3DC2-4FD2-B8D0-782F1F94DB78}" srcOrd="0" destOrd="0" presId="urn:microsoft.com/office/officeart/2005/8/layout/hierarchy3"/>
    <dgm:cxn modelId="{EAC5752A-C4E2-45A5-9573-DA167AC0B55D}" srcId="{959E433A-08B1-47AA-9B91-CDDC65516ECB}" destId="{FB29B1EC-45A3-4C54-A82D-E8EFAC697F6D}" srcOrd="1" destOrd="0" parTransId="{31E598C1-E65F-4D98-B6D4-20F41706BBC3}" sibTransId="{E7E04016-F130-4B6D-8997-8CCD1A2FECFF}"/>
    <dgm:cxn modelId="{4F166697-F462-4F00-863E-32D3D899367B}" srcId="{F896E5A7-F36E-4940-A9E9-82CA4744226E}" destId="{8DCC1848-966C-4422-AA9C-3D51B1765BDA}" srcOrd="3" destOrd="0" parTransId="{D88DB995-EAE6-434F-BD29-40D47C147370}" sibTransId="{EE976E67-28A1-41B4-95CC-2EA0F869D8E6}"/>
    <dgm:cxn modelId="{F29A00A9-2698-4398-998A-E2859E547694}" srcId="{FEAED224-F8E7-4658-ADAA-F9DFCEABAC1D}" destId="{2CD2E67F-4E5F-462E-9423-CAE5CBEAF1E1}" srcOrd="2" destOrd="0" parTransId="{4BD1797B-50CD-40D9-A3BE-2249AE4A0BF1}" sibTransId="{6DEA9547-A921-4768-ABF5-B395F04BCBEE}"/>
    <dgm:cxn modelId="{8088C1F0-E329-46A0-8531-D7B510467A93}" type="presOf" srcId="{F896E5A7-F36E-4940-A9E9-82CA4744226E}" destId="{CA1BA2AF-BF55-4723-A42C-72B26FA6598F}" srcOrd="0" destOrd="0" presId="urn:microsoft.com/office/officeart/2005/8/layout/hierarchy3"/>
    <dgm:cxn modelId="{6FF0C8B3-9B87-44C5-8EAA-C72DAD167CD9}" srcId="{708A7FFB-C283-462D-9AB2-9B50578D3540}" destId="{959E433A-08B1-47AA-9B91-CDDC65516ECB}" srcOrd="3" destOrd="0" parTransId="{04934BD8-9164-4E86-9639-A4E889A569F4}" sibTransId="{848380C4-CCA0-4F34-ACC1-5AE760F54E14}"/>
    <dgm:cxn modelId="{6C66AD14-4D2A-4730-8644-3ABC0CF61514}" type="presOf" srcId="{FEAED224-F8E7-4658-ADAA-F9DFCEABAC1D}" destId="{EC42C42E-F7F5-4D25-A75D-D3479FBE6A42}" srcOrd="1" destOrd="0" presId="urn:microsoft.com/office/officeart/2005/8/layout/hierarchy3"/>
    <dgm:cxn modelId="{295BC72D-C475-4B16-B310-2EA190DF915A}" type="presOf" srcId="{C29714B7-0FC6-4116-BBB8-2C98669DB0A3}" destId="{549369A2-0ACA-4F0D-AACB-216B191469D7}" srcOrd="0" destOrd="0" presId="urn:microsoft.com/office/officeart/2005/8/layout/hierarchy3"/>
    <dgm:cxn modelId="{57FE1355-35D1-450C-A3C2-A4B2B7B41A4E}" type="presOf" srcId="{90BD6AF9-ED96-4A74-9625-BF3D756F278D}" destId="{6114E986-8655-4F3F-B13C-408545AF2B85}" srcOrd="0" destOrd="0" presId="urn:microsoft.com/office/officeart/2005/8/layout/hierarchy3"/>
    <dgm:cxn modelId="{04B82C17-756C-48D8-A5D5-89677618A446}" type="presOf" srcId="{6C336AB5-4CB8-4232-B71D-2463A1377A4D}" destId="{52587CC8-B0AD-4160-B7BF-CB3D51B6FB56}" srcOrd="0" destOrd="0" presId="urn:microsoft.com/office/officeart/2005/8/layout/hierarchy3"/>
    <dgm:cxn modelId="{5750B1B0-34DC-47EA-B930-6C9C11C3CCE2}" type="presOf" srcId="{05379FBB-BCB1-4238-9EEE-F80DCF05A932}" destId="{6BD5D867-D81F-429A-999B-1D82A5C03671}" srcOrd="0" destOrd="0" presId="urn:microsoft.com/office/officeart/2005/8/layout/hierarchy3"/>
    <dgm:cxn modelId="{5F26456D-63A2-4DD8-A183-E3BF345532A1}" type="presOf" srcId="{F896E5A7-F36E-4940-A9E9-82CA4744226E}" destId="{9C000C30-A7C7-4500-8C01-5796ABA825AF}" srcOrd="1" destOrd="0" presId="urn:microsoft.com/office/officeart/2005/8/layout/hierarchy3"/>
    <dgm:cxn modelId="{1890386E-9263-4A1F-8084-257A0F007873}" type="presOf" srcId="{3F9BA23E-10FE-4E9A-BABC-71F6DD2B358F}" destId="{7A00D8D3-B743-433C-B4DC-92FC82FADC55}" srcOrd="0" destOrd="0" presId="urn:microsoft.com/office/officeart/2005/8/layout/hierarchy3"/>
    <dgm:cxn modelId="{AAC81A3A-E2FF-492C-9734-70526F9A350D}" srcId="{F896E5A7-F36E-4940-A9E9-82CA4744226E}" destId="{79FEFB6F-1178-4917-904C-AD47145F3ED4}" srcOrd="2" destOrd="0" parTransId="{05379FBB-BCB1-4238-9EEE-F80DCF05A932}" sibTransId="{6563B99B-D636-4F33-A6CD-F336387D56C5}"/>
    <dgm:cxn modelId="{839AE1BE-EC49-4E06-A6CA-1AFCC46BAA63}" type="presOf" srcId="{3ADD8A8F-6769-4576-8DCE-EFD97C3DB032}" destId="{4CE1DC45-F06A-48B7-97B0-DE3393965344}" srcOrd="0" destOrd="0" presId="urn:microsoft.com/office/officeart/2005/8/layout/hierarchy3"/>
    <dgm:cxn modelId="{4642F1FA-0ED2-482D-9EDC-E8EDDBD3D762}" type="presOf" srcId="{E74E1427-FB2C-4520-A207-756CD9D64DF8}" destId="{11D19FD7-2086-4BD2-ACAC-5E29FBBAA753}" srcOrd="0" destOrd="0" presId="urn:microsoft.com/office/officeart/2005/8/layout/hierarchy3"/>
    <dgm:cxn modelId="{1C4BD7EC-3F5E-4A95-86E2-0AC2B1401F20}" type="presOf" srcId="{31E598C1-E65F-4D98-B6D4-20F41706BBC3}" destId="{F1BC66AE-873F-406E-802A-D7230242FD79}" srcOrd="0" destOrd="0" presId="urn:microsoft.com/office/officeart/2005/8/layout/hierarchy3"/>
    <dgm:cxn modelId="{8A8B104B-3D3B-49D8-9296-1F9F2C11DEFD}" type="presOf" srcId="{8DCC1848-966C-4422-AA9C-3D51B1765BDA}" destId="{88E8FE24-6FE8-4F1F-A755-1A40BEBDBBBC}" srcOrd="0" destOrd="0" presId="urn:microsoft.com/office/officeart/2005/8/layout/hierarchy3"/>
    <dgm:cxn modelId="{606FC7EB-1745-4F59-A8FB-9DA7F904ECED}" srcId="{959E433A-08B1-47AA-9B91-CDDC65516ECB}" destId="{FFA96A65-5C18-4432-96D3-7EF787C6C2D7}" srcOrd="2" destOrd="0" parTransId="{23C36484-C261-4F22-9B3B-26631E4BC08C}" sibTransId="{A2656FFB-4ECD-40C7-9183-A5444511753E}"/>
    <dgm:cxn modelId="{E05B2A99-F235-4FFB-B18F-4E37C5F13F9C}" type="presOf" srcId="{79FEFB6F-1178-4917-904C-AD47145F3ED4}" destId="{6D0F6A04-19FF-4AD6-B4DC-B4C6CA7D0653}" srcOrd="0" destOrd="0" presId="urn:microsoft.com/office/officeart/2005/8/layout/hierarchy3"/>
    <dgm:cxn modelId="{962DB19F-B156-42A0-AEFE-5D9D1F7E99CE}" srcId="{FEAED224-F8E7-4658-ADAA-F9DFCEABAC1D}" destId="{90BD6AF9-ED96-4A74-9625-BF3D756F278D}" srcOrd="0" destOrd="0" parTransId="{E7B26CC2-CA8E-411B-8513-B77FE1CF471D}" sibTransId="{42FC2E0B-4035-4398-923F-79F11BDEA117}"/>
    <dgm:cxn modelId="{E64991B2-5C03-4BCE-B434-8CCEF4C4DFA8}" type="presOf" srcId="{15946C82-3BCA-4584-AF5B-3AB1D303A9A1}" destId="{02D4ABB9-A432-4991-B4BB-5FE9BD9F4151}" srcOrd="0" destOrd="0" presId="urn:microsoft.com/office/officeart/2005/8/layout/hierarchy3"/>
    <dgm:cxn modelId="{6B10B62A-88C4-4AE9-BB4B-0395B305D0EC}" type="presOf" srcId="{B571DDBC-C625-482A-AF7D-3BAC211BD3AD}" destId="{75DE27FB-7C38-48AD-A936-CED3E22B1D83}" srcOrd="0" destOrd="0" presId="urn:microsoft.com/office/officeart/2005/8/layout/hierarchy3"/>
    <dgm:cxn modelId="{05EEE39C-85F3-4056-95E0-71F2BC052E5F}" type="presOf" srcId="{E7B26CC2-CA8E-411B-8513-B77FE1CF471D}" destId="{D1EAF3F0-FEE8-4057-A991-B5F7E9892BE7}" srcOrd="0" destOrd="0" presId="urn:microsoft.com/office/officeart/2005/8/layout/hierarchy3"/>
    <dgm:cxn modelId="{63C9AB8E-A41C-45FA-9A54-CC220ED67B9B}" type="presOf" srcId="{0595EFB7-E8EE-4134-B34D-A74CF5170D4F}" destId="{9B4A8F91-1E39-426B-8470-3221AFA5AF1B}" srcOrd="0" destOrd="0" presId="urn:microsoft.com/office/officeart/2005/8/layout/hierarchy3"/>
    <dgm:cxn modelId="{FC339064-2C1B-4584-B8E8-32D2134CDFA0}" type="presOf" srcId="{FBD35925-FBCA-4CA1-9444-461FFA3B35C0}" destId="{9CAD539E-09AA-428A-B618-5F677AE34124}" srcOrd="0" destOrd="0" presId="urn:microsoft.com/office/officeart/2005/8/layout/hierarchy3"/>
    <dgm:cxn modelId="{AA75AA60-CC4E-4D50-B80E-C78E1F7D6D14}" srcId="{708A7FFB-C283-462D-9AB2-9B50578D3540}" destId="{FEAED224-F8E7-4658-ADAA-F9DFCEABAC1D}" srcOrd="2" destOrd="0" parTransId="{2137A3BF-2262-416B-B425-6AD9850E8DE1}" sibTransId="{2EAF8F9D-6972-430B-92AD-9FE5D88DA9EF}"/>
    <dgm:cxn modelId="{418561DC-AA9A-4B6C-BD10-F6B120EA2C4D}" type="presOf" srcId="{9CCB3947-FE96-4B71-80F0-329E42A7640E}" destId="{3E690212-F53E-4D52-A24B-0CEAC7C43062}" srcOrd="0" destOrd="0" presId="urn:microsoft.com/office/officeart/2005/8/layout/hierarchy3"/>
    <dgm:cxn modelId="{7CBF607D-D6E5-4068-8245-C958FC4A4619}" type="presOf" srcId="{23C36484-C261-4F22-9B3B-26631E4BC08C}" destId="{A7303CD7-E295-4B90-9F69-6AA19610B354}" srcOrd="0" destOrd="0" presId="urn:microsoft.com/office/officeart/2005/8/layout/hierarchy3"/>
    <dgm:cxn modelId="{CDD8AA8E-FDF8-44DC-904E-154E0FBBECBA}" type="presOf" srcId="{8CE1975B-B117-48D7-A553-17995735B436}" destId="{B6466284-4E9C-4FFD-BC63-0C0F7F3AB490}" srcOrd="0" destOrd="0" presId="urn:microsoft.com/office/officeart/2005/8/layout/hierarchy3"/>
    <dgm:cxn modelId="{D2ABDDAA-5335-4826-B787-FCC1134405B0}" srcId="{708A7FFB-C283-462D-9AB2-9B50578D3540}" destId="{6E8B374C-81A0-44DA-9DD3-269D93FF7117}" srcOrd="0" destOrd="0" parTransId="{AA13AC8C-FAC8-449B-B9EF-CCA737529EBF}" sibTransId="{78B441E9-F19A-4338-AD08-F8B436499345}"/>
    <dgm:cxn modelId="{5BEA604A-0958-46F5-9BAD-80A7AC593F25}" type="presOf" srcId="{FFA96A65-5C18-4432-96D3-7EF787C6C2D7}" destId="{81E936F4-A479-4A95-91B9-9C3CE460E690}" srcOrd="0" destOrd="0" presId="urn:microsoft.com/office/officeart/2005/8/layout/hierarchy3"/>
    <dgm:cxn modelId="{75787CBA-120A-4EAF-9612-C38C940D8926}" srcId="{F896E5A7-F36E-4940-A9E9-82CA4744226E}" destId="{C29714B7-0FC6-4116-BBB8-2C98669DB0A3}" srcOrd="1" destOrd="0" parTransId="{0595EFB7-E8EE-4134-B34D-A74CF5170D4F}" sibTransId="{F8C4D866-201C-4DE3-8DD9-B606EE7E099C}"/>
    <dgm:cxn modelId="{0655E801-7E3C-4FBB-9E99-D643140CEC0C}" type="presOf" srcId="{4BD1797B-50CD-40D9-A3BE-2249AE4A0BF1}" destId="{65BCF3C1-C770-4867-97AC-F83A6B605580}" srcOrd="0" destOrd="0" presId="urn:microsoft.com/office/officeart/2005/8/layout/hierarchy3"/>
    <dgm:cxn modelId="{03291153-DCF2-46AC-B88C-743F5B977D71}" type="presOf" srcId="{AA93A9F7-66E7-4A14-942A-12C7AACF1A0D}" destId="{C8B788DE-1123-468D-87E7-15F2DF619DDD}" srcOrd="0" destOrd="0" presId="urn:microsoft.com/office/officeart/2005/8/layout/hierarchy3"/>
    <dgm:cxn modelId="{3BB52F30-044F-407C-AC3A-3FC3859AEBEA}" srcId="{6E8B374C-81A0-44DA-9DD3-269D93FF7117}" destId="{3ADD8A8F-6769-4576-8DCE-EFD97C3DB032}" srcOrd="3" destOrd="0" parTransId="{B571DDBC-C625-482A-AF7D-3BAC211BD3AD}" sibTransId="{00E42242-1C30-4E80-BD39-4B90F4658612}"/>
    <dgm:cxn modelId="{176AB3AC-762E-4C68-A43E-86D11B627343}" type="presOf" srcId="{C8FBE925-08D5-4BB0-B64B-584011CF211B}" destId="{8835C92D-680C-4363-9A74-5718D5E53F3B}" srcOrd="0" destOrd="0" presId="urn:microsoft.com/office/officeart/2005/8/layout/hierarchy3"/>
    <dgm:cxn modelId="{8767FB18-8F34-47BC-9011-3FED09CA652B}" srcId="{959E433A-08B1-47AA-9B91-CDDC65516ECB}" destId="{9CCB3947-FE96-4B71-80F0-329E42A7640E}" srcOrd="3" destOrd="0" parTransId="{6C336AB5-4CB8-4232-B71D-2463A1377A4D}" sibTransId="{DEA76037-DEB8-48D5-B3E8-94B0BAED8639}"/>
    <dgm:cxn modelId="{ADAB79DB-759D-4390-9771-9B1125C5FD45}" srcId="{F896E5A7-F36E-4940-A9E9-82CA4744226E}" destId="{C8FBE925-08D5-4BB0-B64B-584011CF211B}" srcOrd="0" destOrd="0" parTransId="{15946C82-3BCA-4584-AF5B-3AB1D303A9A1}" sibTransId="{6A736871-A917-4E5E-B39D-049798931DCC}"/>
    <dgm:cxn modelId="{442AFA78-8309-445B-90D3-23E0029E270C}" type="presOf" srcId="{15D055B9-2C77-4659-B31C-C9F3A82E4709}" destId="{66330BFF-6F92-4FEE-8FD2-C0CE0EC974DB}" srcOrd="0" destOrd="0" presId="urn:microsoft.com/office/officeart/2005/8/layout/hierarchy3"/>
    <dgm:cxn modelId="{0911C8EF-B65F-4B12-A334-F692612F3DA6}" type="presOf" srcId="{FEAED224-F8E7-4658-ADAA-F9DFCEABAC1D}" destId="{2BD2B836-BDBE-4078-87B9-7DB31036E17A}" srcOrd="0" destOrd="0" presId="urn:microsoft.com/office/officeart/2005/8/layout/hierarchy3"/>
    <dgm:cxn modelId="{C8E486E9-D964-4037-B240-F917F0B8A59F}" type="presOf" srcId="{FB29B1EC-45A3-4C54-A82D-E8EFAC697F6D}" destId="{494854B4-EA0A-41A8-9741-B66A1FCE28BC}" srcOrd="0" destOrd="0" presId="urn:microsoft.com/office/officeart/2005/8/layout/hierarchy3"/>
    <dgm:cxn modelId="{2AC2FDB2-FE94-4394-8914-635D470BDBC5}" type="presOf" srcId="{959E433A-08B1-47AA-9B91-CDDC65516ECB}" destId="{6BCE3024-E43D-4520-95FE-772802007B66}" srcOrd="1" destOrd="0" presId="urn:microsoft.com/office/officeart/2005/8/layout/hierarchy3"/>
    <dgm:cxn modelId="{19B7B6D1-4386-4897-A1DC-983B7A999239}" srcId="{959E433A-08B1-47AA-9B91-CDDC65516ECB}" destId="{2C1F9308-5098-4541-B6D2-441802202356}" srcOrd="0" destOrd="0" parTransId="{CBB9B02C-BFCD-4B8E-9F2B-6EF30B3BB662}" sibTransId="{A66307A1-7034-4A98-AAA0-07C947279C30}"/>
    <dgm:cxn modelId="{5C7D3FEF-AC27-4F39-81B6-445F3CAC8699}" type="presOf" srcId="{2CD2E67F-4E5F-462E-9423-CAE5CBEAF1E1}" destId="{C9A9CC33-C5FE-4C7D-A2AE-2C6F0B9CFC0A}" srcOrd="0" destOrd="0" presId="urn:microsoft.com/office/officeart/2005/8/layout/hierarchy3"/>
    <dgm:cxn modelId="{16906648-EF31-4E62-818E-90BC14D88680}" srcId="{708A7FFB-C283-462D-9AB2-9B50578D3540}" destId="{F896E5A7-F36E-4940-A9E9-82CA4744226E}" srcOrd="1" destOrd="0" parTransId="{B978BC10-6DC2-4FC8-8095-300879873E8F}" sibTransId="{E41393E6-CF4D-4BB5-B854-419E159CEEEA}"/>
    <dgm:cxn modelId="{009C8E42-ED9F-4EC4-9C1F-13ED3F7BFE17}" type="presOf" srcId="{6E8B374C-81A0-44DA-9DD3-269D93FF7117}" destId="{80C1F4BC-2B92-4225-8572-816DCE3988FA}" srcOrd="0" destOrd="0" presId="urn:microsoft.com/office/officeart/2005/8/layout/hierarchy3"/>
    <dgm:cxn modelId="{883866AB-3934-4A3B-BC2D-A6BB8C3A09E1}" type="presParOf" srcId="{C0B1F910-E3C3-4D4E-A538-07F62818F416}" destId="{2305CB6E-9FD0-4BF4-858C-021366B9CF56}" srcOrd="0" destOrd="0" presId="urn:microsoft.com/office/officeart/2005/8/layout/hierarchy3"/>
    <dgm:cxn modelId="{08E2B64C-02CC-43AA-974A-9721E4B32EDC}" type="presParOf" srcId="{2305CB6E-9FD0-4BF4-858C-021366B9CF56}" destId="{AD171FAA-E2D7-48E2-B15E-24D7BA4ECB12}" srcOrd="0" destOrd="0" presId="urn:microsoft.com/office/officeart/2005/8/layout/hierarchy3"/>
    <dgm:cxn modelId="{54EB737C-EB09-491B-A54D-E8CF06F8D0D1}" type="presParOf" srcId="{AD171FAA-E2D7-48E2-B15E-24D7BA4ECB12}" destId="{80C1F4BC-2B92-4225-8572-816DCE3988FA}" srcOrd="0" destOrd="0" presId="urn:microsoft.com/office/officeart/2005/8/layout/hierarchy3"/>
    <dgm:cxn modelId="{929B746F-7EAD-462B-88B6-A07F903D9D4F}" type="presParOf" srcId="{AD171FAA-E2D7-48E2-B15E-24D7BA4ECB12}" destId="{BC4F672F-DA3D-44A4-B9E9-6DFC5CC1877F}" srcOrd="1" destOrd="0" presId="urn:microsoft.com/office/officeart/2005/8/layout/hierarchy3"/>
    <dgm:cxn modelId="{CFCEFD0A-8EF2-4BD5-BD57-4C802FF4A4DC}" type="presParOf" srcId="{2305CB6E-9FD0-4BF4-858C-021366B9CF56}" destId="{1FAA9E31-1E4C-4B5D-8085-AC338571B1E5}" srcOrd="1" destOrd="0" presId="urn:microsoft.com/office/officeart/2005/8/layout/hierarchy3"/>
    <dgm:cxn modelId="{E5AA87D4-BCA5-40CA-8E08-3B3E9AAFEF37}" type="presParOf" srcId="{1FAA9E31-1E4C-4B5D-8085-AC338571B1E5}" destId="{7A00D8D3-B743-433C-B4DC-92FC82FADC55}" srcOrd="0" destOrd="0" presId="urn:microsoft.com/office/officeart/2005/8/layout/hierarchy3"/>
    <dgm:cxn modelId="{70896481-B12E-47FD-A405-EA17419076D3}" type="presParOf" srcId="{1FAA9E31-1E4C-4B5D-8085-AC338571B1E5}" destId="{D408982D-2249-4641-80AE-337A64315FD1}" srcOrd="1" destOrd="0" presId="urn:microsoft.com/office/officeart/2005/8/layout/hierarchy3"/>
    <dgm:cxn modelId="{C2EE2DBE-3814-4C4C-8BC4-1ED729B76F2F}" type="presParOf" srcId="{1FAA9E31-1E4C-4B5D-8085-AC338571B1E5}" destId="{26730CED-0B36-43CC-B010-ABA0858ED890}" srcOrd="2" destOrd="0" presId="urn:microsoft.com/office/officeart/2005/8/layout/hierarchy3"/>
    <dgm:cxn modelId="{BC25311D-A5F7-40FC-9AE1-165A869F5D34}" type="presParOf" srcId="{1FAA9E31-1E4C-4B5D-8085-AC338571B1E5}" destId="{66330BFF-6F92-4FEE-8FD2-C0CE0EC974DB}" srcOrd="3" destOrd="0" presId="urn:microsoft.com/office/officeart/2005/8/layout/hierarchy3"/>
    <dgm:cxn modelId="{B7C154EE-3BAF-4570-B893-666A93C3DA4F}" type="presParOf" srcId="{1FAA9E31-1E4C-4B5D-8085-AC338571B1E5}" destId="{C8B788DE-1123-468D-87E7-15F2DF619DDD}" srcOrd="4" destOrd="0" presId="urn:microsoft.com/office/officeart/2005/8/layout/hierarchy3"/>
    <dgm:cxn modelId="{5F2F63BF-3938-40E4-920D-55F0F2A27378}" type="presParOf" srcId="{1FAA9E31-1E4C-4B5D-8085-AC338571B1E5}" destId="{C1E90E3B-8AFC-4E8D-B8B4-F7BA6AEF77DD}" srcOrd="5" destOrd="0" presId="urn:microsoft.com/office/officeart/2005/8/layout/hierarchy3"/>
    <dgm:cxn modelId="{F80C148C-5D83-4A57-B203-E509EFB0D710}" type="presParOf" srcId="{1FAA9E31-1E4C-4B5D-8085-AC338571B1E5}" destId="{75DE27FB-7C38-48AD-A936-CED3E22B1D83}" srcOrd="6" destOrd="0" presId="urn:microsoft.com/office/officeart/2005/8/layout/hierarchy3"/>
    <dgm:cxn modelId="{F2F952AC-2A0C-412F-A4F2-D9E3B085C814}" type="presParOf" srcId="{1FAA9E31-1E4C-4B5D-8085-AC338571B1E5}" destId="{4CE1DC45-F06A-48B7-97B0-DE3393965344}" srcOrd="7" destOrd="0" presId="urn:microsoft.com/office/officeart/2005/8/layout/hierarchy3"/>
    <dgm:cxn modelId="{031D23C1-184A-4A18-B50C-32A3DE8B9921}" type="presParOf" srcId="{C0B1F910-E3C3-4D4E-A538-07F62818F416}" destId="{1FF8EBD3-C10D-4D34-B42C-CA3AF082B73C}" srcOrd="1" destOrd="0" presId="urn:microsoft.com/office/officeart/2005/8/layout/hierarchy3"/>
    <dgm:cxn modelId="{E677C106-60F0-4B47-A016-71531397BCC6}" type="presParOf" srcId="{1FF8EBD3-C10D-4D34-B42C-CA3AF082B73C}" destId="{D37A7636-5AE5-41B4-949B-EEE10CB2B565}" srcOrd="0" destOrd="0" presId="urn:microsoft.com/office/officeart/2005/8/layout/hierarchy3"/>
    <dgm:cxn modelId="{579C58CC-6FBC-4B30-8050-64904BAF1A1C}" type="presParOf" srcId="{D37A7636-5AE5-41B4-949B-EEE10CB2B565}" destId="{CA1BA2AF-BF55-4723-A42C-72B26FA6598F}" srcOrd="0" destOrd="0" presId="urn:microsoft.com/office/officeart/2005/8/layout/hierarchy3"/>
    <dgm:cxn modelId="{A5D8E948-1276-45E5-BA18-64EF0BE4D11F}" type="presParOf" srcId="{D37A7636-5AE5-41B4-949B-EEE10CB2B565}" destId="{9C000C30-A7C7-4500-8C01-5796ABA825AF}" srcOrd="1" destOrd="0" presId="urn:microsoft.com/office/officeart/2005/8/layout/hierarchy3"/>
    <dgm:cxn modelId="{02A1483A-93A7-44A3-ACC0-5693EED29C92}" type="presParOf" srcId="{1FF8EBD3-C10D-4D34-B42C-CA3AF082B73C}" destId="{575F81CA-5FEE-4275-B49B-52C01F1A7887}" srcOrd="1" destOrd="0" presId="urn:microsoft.com/office/officeart/2005/8/layout/hierarchy3"/>
    <dgm:cxn modelId="{8AEF46C6-EB48-459B-8CC3-E7F1796F2B78}" type="presParOf" srcId="{575F81CA-5FEE-4275-B49B-52C01F1A7887}" destId="{02D4ABB9-A432-4991-B4BB-5FE9BD9F4151}" srcOrd="0" destOrd="0" presId="urn:microsoft.com/office/officeart/2005/8/layout/hierarchy3"/>
    <dgm:cxn modelId="{CD1019EC-C32C-40C6-A5E6-208C8F03B20D}" type="presParOf" srcId="{575F81CA-5FEE-4275-B49B-52C01F1A7887}" destId="{8835C92D-680C-4363-9A74-5718D5E53F3B}" srcOrd="1" destOrd="0" presId="urn:microsoft.com/office/officeart/2005/8/layout/hierarchy3"/>
    <dgm:cxn modelId="{D9A2E3CC-442D-41E9-AE86-2C824EA35C74}" type="presParOf" srcId="{575F81CA-5FEE-4275-B49B-52C01F1A7887}" destId="{9B4A8F91-1E39-426B-8470-3221AFA5AF1B}" srcOrd="2" destOrd="0" presId="urn:microsoft.com/office/officeart/2005/8/layout/hierarchy3"/>
    <dgm:cxn modelId="{E725320A-19BB-46C6-AF02-BF4C8F5B49AE}" type="presParOf" srcId="{575F81CA-5FEE-4275-B49B-52C01F1A7887}" destId="{549369A2-0ACA-4F0D-AACB-216B191469D7}" srcOrd="3" destOrd="0" presId="urn:microsoft.com/office/officeart/2005/8/layout/hierarchy3"/>
    <dgm:cxn modelId="{17197C38-5A41-4E1A-B5D7-11530F0BE1E8}" type="presParOf" srcId="{575F81CA-5FEE-4275-B49B-52C01F1A7887}" destId="{6BD5D867-D81F-429A-999B-1D82A5C03671}" srcOrd="4" destOrd="0" presId="urn:microsoft.com/office/officeart/2005/8/layout/hierarchy3"/>
    <dgm:cxn modelId="{163A2333-F2D8-444A-8F9C-252C261901EA}" type="presParOf" srcId="{575F81CA-5FEE-4275-B49B-52C01F1A7887}" destId="{6D0F6A04-19FF-4AD6-B4DC-B4C6CA7D0653}" srcOrd="5" destOrd="0" presId="urn:microsoft.com/office/officeart/2005/8/layout/hierarchy3"/>
    <dgm:cxn modelId="{F8915567-5FFE-4D90-B6E4-DE1D70DA1E73}" type="presParOf" srcId="{575F81CA-5FEE-4275-B49B-52C01F1A7887}" destId="{88E59CEF-875B-499D-8E59-EA3233BD7117}" srcOrd="6" destOrd="0" presId="urn:microsoft.com/office/officeart/2005/8/layout/hierarchy3"/>
    <dgm:cxn modelId="{D0AB8AF9-0A4B-4C19-9015-D414786E0047}" type="presParOf" srcId="{575F81CA-5FEE-4275-B49B-52C01F1A7887}" destId="{88E8FE24-6FE8-4F1F-A755-1A40BEBDBBBC}" srcOrd="7" destOrd="0" presId="urn:microsoft.com/office/officeart/2005/8/layout/hierarchy3"/>
    <dgm:cxn modelId="{1BE77766-1A84-440A-ADA1-DE505B65E7DA}" type="presParOf" srcId="{C0B1F910-E3C3-4D4E-A538-07F62818F416}" destId="{40CCAA1A-8C67-489C-96B1-B5D8CCCF440B}" srcOrd="2" destOrd="0" presId="urn:microsoft.com/office/officeart/2005/8/layout/hierarchy3"/>
    <dgm:cxn modelId="{090BCCA1-017D-4070-AEA5-C70406A64FFC}" type="presParOf" srcId="{40CCAA1A-8C67-489C-96B1-B5D8CCCF440B}" destId="{D5871AD7-AB45-4827-BAEE-013BD361CA95}" srcOrd="0" destOrd="0" presId="urn:microsoft.com/office/officeart/2005/8/layout/hierarchy3"/>
    <dgm:cxn modelId="{7488C184-2D71-4D5F-B549-0B7B3DF75E22}" type="presParOf" srcId="{D5871AD7-AB45-4827-BAEE-013BD361CA95}" destId="{2BD2B836-BDBE-4078-87B9-7DB31036E17A}" srcOrd="0" destOrd="0" presId="urn:microsoft.com/office/officeart/2005/8/layout/hierarchy3"/>
    <dgm:cxn modelId="{D2C97BDB-D150-4255-8FD5-2149581FCEC0}" type="presParOf" srcId="{D5871AD7-AB45-4827-BAEE-013BD361CA95}" destId="{EC42C42E-F7F5-4D25-A75D-D3479FBE6A42}" srcOrd="1" destOrd="0" presId="urn:microsoft.com/office/officeart/2005/8/layout/hierarchy3"/>
    <dgm:cxn modelId="{15F598A2-E9A8-404E-B02B-CA7A4CC69C68}" type="presParOf" srcId="{40CCAA1A-8C67-489C-96B1-B5D8CCCF440B}" destId="{1D4A5B2E-F3A6-48CC-914A-48D2B051F347}" srcOrd="1" destOrd="0" presId="urn:microsoft.com/office/officeart/2005/8/layout/hierarchy3"/>
    <dgm:cxn modelId="{B8A29571-2C17-4F44-98B9-C51943496B1E}" type="presParOf" srcId="{1D4A5B2E-F3A6-48CC-914A-48D2B051F347}" destId="{D1EAF3F0-FEE8-4057-A991-B5F7E9892BE7}" srcOrd="0" destOrd="0" presId="urn:microsoft.com/office/officeart/2005/8/layout/hierarchy3"/>
    <dgm:cxn modelId="{594C9BEA-B163-4F23-8062-C5BAE001105B}" type="presParOf" srcId="{1D4A5B2E-F3A6-48CC-914A-48D2B051F347}" destId="{6114E986-8655-4F3F-B13C-408545AF2B85}" srcOrd="1" destOrd="0" presId="urn:microsoft.com/office/officeart/2005/8/layout/hierarchy3"/>
    <dgm:cxn modelId="{41CE3163-29D7-4757-B4F7-AE477AFEDEB7}" type="presParOf" srcId="{1D4A5B2E-F3A6-48CC-914A-48D2B051F347}" destId="{11D19FD7-2086-4BD2-ACAC-5E29FBBAA753}" srcOrd="2" destOrd="0" presId="urn:microsoft.com/office/officeart/2005/8/layout/hierarchy3"/>
    <dgm:cxn modelId="{7D893171-8EAC-4A0E-AD88-23D53D108ED5}" type="presParOf" srcId="{1D4A5B2E-F3A6-48CC-914A-48D2B051F347}" destId="{9CAD539E-09AA-428A-B618-5F677AE34124}" srcOrd="3" destOrd="0" presId="urn:microsoft.com/office/officeart/2005/8/layout/hierarchy3"/>
    <dgm:cxn modelId="{17C0F071-1A2A-4469-9498-4E548610E412}" type="presParOf" srcId="{1D4A5B2E-F3A6-48CC-914A-48D2B051F347}" destId="{65BCF3C1-C770-4867-97AC-F83A6B605580}" srcOrd="4" destOrd="0" presId="urn:microsoft.com/office/officeart/2005/8/layout/hierarchy3"/>
    <dgm:cxn modelId="{D328A727-054D-43B4-AA25-DD6740064E2F}" type="presParOf" srcId="{1D4A5B2E-F3A6-48CC-914A-48D2B051F347}" destId="{C9A9CC33-C5FE-4C7D-A2AE-2C6F0B9CFC0A}" srcOrd="5" destOrd="0" presId="urn:microsoft.com/office/officeart/2005/8/layout/hierarchy3"/>
    <dgm:cxn modelId="{41C12B1A-E2C6-4E34-B46A-A3C4041D1D89}" type="presParOf" srcId="{1D4A5B2E-F3A6-48CC-914A-48D2B051F347}" destId="{9776F1E3-BA9C-44E9-91D8-057219D1E480}" srcOrd="6" destOrd="0" presId="urn:microsoft.com/office/officeart/2005/8/layout/hierarchy3"/>
    <dgm:cxn modelId="{9140368A-2CD0-4D31-8A80-53656C731706}" type="presParOf" srcId="{1D4A5B2E-F3A6-48CC-914A-48D2B051F347}" destId="{B6466284-4E9C-4FFD-BC63-0C0F7F3AB490}" srcOrd="7" destOrd="0" presId="urn:microsoft.com/office/officeart/2005/8/layout/hierarchy3"/>
    <dgm:cxn modelId="{44E37A5B-1120-471B-A4BB-7C2710EC2800}" type="presParOf" srcId="{C0B1F910-E3C3-4D4E-A538-07F62818F416}" destId="{52E4EBD9-3DA1-49B0-8A64-3FB2CA9FF79F}" srcOrd="3" destOrd="0" presId="urn:microsoft.com/office/officeart/2005/8/layout/hierarchy3"/>
    <dgm:cxn modelId="{BDB15AD5-CD64-4171-80C7-0BA647E8C55B}" type="presParOf" srcId="{52E4EBD9-3DA1-49B0-8A64-3FB2CA9FF79F}" destId="{4156C1AF-FBCE-4FF9-9493-1AF1DF38F101}" srcOrd="0" destOrd="0" presId="urn:microsoft.com/office/officeart/2005/8/layout/hierarchy3"/>
    <dgm:cxn modelId="{6B617F0B-7F1C-489D-A57A-6BF7D25A8583}" type="presParOf" srcId="{4156C1AF-FBCE-4FF9-9493-1AF1DF38F101}" destId="{B55B22ED-B51E-4FEE-89BC-2F593934B4C7}" srcOrd="0" destOrd="0" presId="urn:microsoft.com/office/officeart/2005/8/layout/hierarchy3"/>
    <dgm:cxn modelId="{BC5D2765-7F38-43F9-ADB4-BE1227B765BA}" type="presParOf" srcId="{4156C1AF-FBCE-4FF9-9493-1AF1DF38F101}" destId="{6BCE3024-E43D-4520-95FE-772802007B66}" srcOrd="1" destOrd="0" presId="urn:microsoft.com/office/officeart/2005/8/layout/hierarchy3"/>
    <dgm:cxn modelId="{EC207FA3-5F76-4681-B564-B10B2C68E49A}" type="presParOf" srcId="{52E4EBD9-3DA1-49B0-8A64-3FB2CA9FF79F}" destId="{9B6B641B-A5EF-4593-A9E9-2EE4280C9C05}" srcOrd="1" destOrd="0" presId="urn:microsoft.com/office/officeart/2005/8/layout/hierarchy3"/>
    <dgm:cxn modelId="{EB9903B1-DC08-4C94-9C5B-607C389B239A}" type="presParOf" srcId="{9B6B641B-A5EF-4593-A9E9-2EE4280C9C05}" destId="{85DBAC14-64B1-4B65-98C3-3706ABAE8534}" srcOrd="0" destOrd="0" presId="urn:microsoft.com/office/officeart/2005/8/layout/hierarchy3"/>
    <dgm:cxn modelId="{6D699055-529A-46B1-A5AC-B88769548F99}" type="presParOf" srcId="{9B6B641B-A5EF-4593-A9E9-2EE4280C9C05}" destId="{D6AB102C-3DC2-4FD2-B8D0-782F1F94DB78}" srcOrd="1" destOrd="0" presId="urn:microsoft.com/office/officeart/2005/8/layout/hierarchy3"/>
    <dgm:cxn modelId="{F7311EFF-02B0-4D23-8FDD-8BB55B394AA3}" type="presParOf" srcId="{9B6B641B-A5EF-4593-A9E9-2EE4280C9C05}" destId="{F1BC66AE-873F-406E-802A-D7230242FD79}" srcOrd="2" destOrd="0" presId="urn:microsoft.com/office/officeart/2005/8/layout/hierarchy3"/>
    <dgm:cxn modelId="{1BFB543E-D40E-4C6F-AE1A-14958EFCBA9C}" type="presParOf" srcId="{9B6B641B-A5EF-4593-A9E9-2EE4280C9C05}" destId="{494854B4-EA0A-41A8-9741-B66A1FCE28BC}" srcOrd="3" destOrd="0" presId="urn:microsoft.com/office/officeart/2005/8/layout/hierarchy3"/>
    <dgm:cxn modelId="{452378C6-7123-489D-A6F8-62E4CCDECC18}" type="presParOf" srcId="{9B6B641B-A5EF-4593-A9E9-2EE4280C9C05}" destId="{A7303CD7-E295-4B90-9F69-6AA19610B354}" srcOrd="4" destOrd="0" presId="urn:microsoft.com/office/officeart/2005/8/layout/hierarchy3"/>
    <dgm:cxn modelId="{B3DF1294-DB43-4AE9-8DFC-AAAA1519BDAE}" type="presParOf" srcId="{9B6B641B-A5EF-4593-A9E9-2EE4280C9C05}" destId="{81E936F4-A479-4A95-91B9-9C3CE460E690}" srcOrd="5" destOrd="0" presId="urn:microsoft.com/office/officeart/2005/8/layout/hierarchy3"/>
    <dgm:cxn modelId="{4FD814D3-7B42-41EE-9CA7-708A4D218C97}" type="presParOf" srcId="{9B6B641B-A5EF-4593-A9E9-2EE4280C9C05}" destId="{52587CC8-B0AD-4160-B7BF-CB3D51B6FB56}" srcOrd="6" destOrd="0" presId="urn:microsoft.com/office/officeart/2005/8/layout/hierarchy3"/>
    <dgm:cxn modelId="{F995F4CA-882D-4D17-87A9-B0CBFB9CD25C}" type="presParOf" srcId="{9B6B641B-A5EF-4593-A9E9-2EE4280C9C05}" destId="{3E690212-F53E-4D52-A24B-0CEAC7C4306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1F4BC-2B92-4225-8572-816DCE3988FA}">
      <dsp:nvSpPr>
        <dsp:cNvPr id="0" name=""/>
        <dsp:cNvSpPr/>
      </dsp:nvSpPr>
      <dsp:spPr>
        <a:xfrm>
          <a:off x="4077" y="352571"/>
          <a:ext cx="1902450" cy="826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網路成癮行為</a:t>
          </a:r>
          <a:endParaRPr lang="zh-TW" altLang="en-US" sz="1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8270" y="376764"/>
        <a:ext cx="1854064" cy="777631"/>
      </dsp:txXfrm>
    </dsp:sp>
    <dsp:sp modelId="{7A00D8D3-B743-433C-B4DC-92FC82FADC55}">
      <dsp:nvSpPr>
        <dsp:cNvPr id="0" name=""/>
        <dsp:cNvSpPr/>
      </dsp:nvSpPr>
      <dsp:spPr>
        <a:xfrm>
          <a:off x="194322" y="1178588"/>
          <a:ext cx="190245" cy="619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13"/>
              </a:lnTo>
              <a:lnTo>
                <a:pt x="190245" y="619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8982D-2249-4641-80AE-337A64315FD1}">
      <dsp:nvSpPr>
        <dsp:cNvPr id="0" name=""/>
        <dsp:cNvSpPr/>
      </dsp:nvSpPr>
      <dsp:spPr>
        <a:xfrm>
          <a:off x="384567" y="1385093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即使師長要求也無法減少網路使用的時間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(29%-42%)</a:t>
          </a:r>
          <a:endParaRPr lang="zh-TW" altLang="en-US" sz="1100" b="1" u="none" strike="noStrike" kern="1200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408760" y="1409286"/>
        <a:ext cx="1473574" cy="777631"/>
      </dsp:txXfrm>
    </dsp:sp>
    <dsp:sp modelId="{26730CED-0B36-43CC-B010-ABA0858ED890}">
      <dsp:nvSpPr>
        <dsp:cNvPr id="0" name=""/>
        <dsp:cNvSpPr/>
      </dsp:nvSpPr>
      <dsp:spPr>
        <a:xfrm>
          <a:off x="194322" y="1178588"/>
          <a:ext cx="190245" cy="165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035"/>
              </a:lnTo>
              <a:lnTo>
                <a:pt x="190245" y="1652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30BFF-6F92-4FEE-8FD2-C0CE0EC974DB}">
      <dsp:nvSpPr>
        <dsp:cNvPr id="0" name=""/>
        <dsp:cNvSpPr/>
      </dsp:nvSpPr>
      <dsp:spPr>
        <a:xfrm>
          <a:off x="384567" y="2417615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也常常想著要上網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(24%-35%)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08760" y="2441808"/>
        <a:ext cx="1473574" cy="777631"/>
      </dsp:txXfrm>
    </dsp:sp>
    <dsp:sp modelId="{C8B788DE-1123-468D-87E7-15F2DF619DDD}">
      <dsp:nvSpPr>
        <dsp:cNvPr id="0" name=""/>
        <dsp:cNvSpPr/>
      </dsp:nvSpPr>
      <dsp:spPr>
        <a:xfrm>
          <a:off x="194322" y="1178588"/>
          <a:ext cx="190245" cy="268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557"/>
              </a:lnTo>
              <a:lnTo>
                <a:pt x="190245" y="26845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90E3B-8AFC-4E8D-B8B4-F7BA6AEF77DD}">
      <dsp:nvSpPr>
        <dsp:cNvPr id="0" name=""/>
        <dsp:cNvSpPr/>
      </dsp:nvSpPr>
      <dsp:spPr>
        <a:xfrm>
          <a:off x="384567" y="3450137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但還是持續玩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(14%-35%)</a:t>
          </a:r>
          <a:endParaRPr lang="zh-TW" altLang="en-US" sz="1100" b="1" u="none" strike="noStrike" kern="1200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408760" y="3474330"/>
        <a:ext cx="1473574" cy="777631"/>
      </dsp:txXfrm>
    </dsp:sp>
    <dsp:sp modelId="{75DE27FB-7C38-48AD-A936-CED3E22B1D83}">
      <dsp:nvSpPr>
        <dsp:cNvPr id="0" name=""/>
        <dsp:cNvSpPr/>
      </dsp:nvSpPr>
      <dsp:spPr>
        <a:xfrm>
          <a:off x="194322" y="1178588"/>
          <a:ext cx="190245" cy="371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078"/>
              </a:lnTo>
              <a:lnTo>
                <a:pt x="190245" y="37170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1DC45-F06A-48B7-97B0-DE3393965344}">
      <dsp:nvSpPr>
        <dsp:cNvPr id="0" name=""/>
        <dsp:cNvSpPr/>
      </dsp:nvSpPr>
      <dsp:spPr>
        <a:xfrm>
          <a:off x="384567" y="4482659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用上網來忘掉個人問題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、紓解不舒服的心情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(18%-24%)</a:t>
          </a:r>
          <a:endParaRPr lang="zh-TW" altLang="en-US" sz="1000" b="1" u="none" strike="noStrike" kern="1200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408760" y="4506852"/>
        <a:ext cx="1473574" cy="777631"/>
      </dsp:txXfrm>
    </dsp:sp>
    <dsp:sp modelId="{CA1BA2AF-BF55-4723-A42C-72B26FA6598F}">
      <dsp:nvSpPr>
        <dsp:cNvPr id="0" name=""/>
        <dsp:cNvSpPr/>
      </dsp:nvSpPr>
      <dsp:spPr>
        <a:xfrm>
          <a:off x="2319537" y="352571"/>
          <a:ext cx="1902450" cy="82601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線上遊戲</a:t>
          </a:r>
          <a:endParaRPr lang="en-US" altLang="zh-TW" sz="18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成癮行為</a:t>
          </a:r>
          <a:endParaRPr lang="zh-TW" altLang="en-US" sz="1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343730" y="376764"/>
        <a:ext cx="1854064" cy="777631"/>
      </dsp:txXfrm>
    </dsp:sp>
    <dsp:sp modelId="{02D4ABB9-A432-4991-B4BB-5FE9BD9F4151}">
      <dsp:nvSpPr>
        <dsp:cNvPr id="0" name=""/>
        <dsp:cNvSpPr/>
      </dsp:nvSpPr>
      <dsp:spPr>
        <a:xfrm>
          <a:off x="2509782" y="1178588"/>
          <a:ext cx="190245" cy="619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13"/>
              </a:lnTo>
              <a:lnTo>
                <a:pt x="190245" y="619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5C92D-680C-4363-9A74-5718D5E53F3B}">
      <dsp:nvSpPr>
        <dsp:cNvPr id="0" name=""/>
        <dsp:cNvSpPr/>
      </dsp:nvSpPr>
      <dsp:spPr>
        <a:xfrm>
          <a:off x="2700027" y="1385093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用線上遊戲忘掉個人問題、紓解不舒服的心情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(24%-335)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24220" y="1409286"/>
        <a:ext cx="1473574" cy="777631"/>
      </dsp:txXfrm>
    </dsp:sp>
    <dsp:sp modelId="{9B4A8F91-1E39-426B-8470-3221AFA5AF1B}">
      <dsp:nvSpPr>
        <dsp:cNvPr id="0" name=""/>
        <dsp:cNvSpPr/>
      </dsp:nvSpPr>
      <dsp:spPr>
        <a:xfrm>
          <a:off x="2509782" y="1178588"/>
          <a:ext cx="190245" cy="165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035"/>
              </a:lnTo>
              <a:lnTo>
                <a:pt x="190245" y="1652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369A2-0ACA-4F0D-AACB-216B191469D7}">
      <dsp:nvSpPr>
        <dsp:cNvPr id="0" name=""/>
        <dsp:cNvSpPr/>
      </dsp:nvSpPr>
      <dsp:spPr>
        <a:xfrm>
          <a:off x="2700027" y="2417615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即使師長要求也無法減少線上遊戲使用的時間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(23%-31%)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24220" y="2441808"/>
        <a:ext cx="1473574" cy="777631"/>
      </dsp:txXfrm>
    </dsp:sp>
    <dsp:sp modelId="{6BD5D867-D81F-429A-999B-1D82A5C03671}">
      <dsp:nvSpPr>
        <dsp:cNvPr id="0" name=""/>
        <dsp:cNvSpPr/>
      </dsp:nvSpPr>
      <dsp:spPr>
        <a:xfrm>
          <a:off x="2509782" y="1178588"/>
          <a:ext cx="190245" cy="268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557"/>
              </a:lnTo>
              <a:lnTo>
                <a:pt x="190245" y="26845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F6A04-19FF-4AD6-B4DC-B4C6CA7D0653}">
      <dsp:nvSpPr>
        <dsp:cNvPr id="0" name=""/>
        <dsp:cNvSpPr/>
      </dsp:nvSpPr>
      <dsp:spPr>
        <a:xfrm>
          <a:off x="2700027" y="3450137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沒有在使用時，也常常想著要玩線上遊戲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(23%-32%)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24220" y="3474330"/>
        <a:ext cx="1473574" cy="777631"/>
      </dsp:txXfrm>
    </dsp:sp>
    <dsp:sp modelId="{88E59CEF-875B-499D-8E59-EA3233BD7117}">
      <dsp:nvSpPr>
        <dsp:cNvPr id="0" name=""/>
        <dsp:cNvSpPr/>
      </dsp:nvSpPr>
      <dsp:spPr>
        <a:xfrm>
          <a:off x="2509782" y="1178588"/>
          <a:ext cx="190245" cy="371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078"/>
              </a:lnTo>
              <a:lnTo>
                <a:pt x="190245" y="37170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8FE24-6FE8-4F1F-A755-1A40BEBDBBBC}">
      <dsp:nvSpPr>
        <dsp:cNvPr id="0" name=""/>
        <dsp:cNvSpPr/>
      </dsp:nvSpPr>
      <dsp:spPr>
        <a:xfrm>
          <a:off x="2700027" y="4482659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但還是持續玩線上遊戲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(16%-33%)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24220" y="4506852"/>
        <a:ext cx="1473574" cy="777631"/>
      </dsp:txXfrm>
    </dsp:sp>
    <dsp:sp modelId="{2BD2B836-BDBE-4078-87B9-7DB31036E17A}">
      <dsp:nvSpPr>
        <dsp:cNvPr id="0" name=""/>
        <dsp:cNvSpPr/>
      </dsp:nvSpPr>
      <dsp:spPr>
        <a:xfrm>
          <a:off x="4634996" y="352571"/>
          <a:ext cx="1902450" cy="82601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成癮行為</a:t>
          </a:r>
          <a:endParaRPr lang="zh-TW" altLang="en-US" sz="1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659189" y="376764"/>
        <a:ext cx="1854064" cy="777631"/>
      </dsp:txXfrm>
    </dsp:sp>
    <dsp:sp modelId="{D1EAF3F0-FEE8-4057-A991-B5F7E9892BE7}">
      <dsp:nvSpPr>
        <dsp:cNvPr id="0" name=""/>
        <dsp:cNvSpPr/>
      </dsp:nvSpPr>
      <dsp:spPr>
        <a:xfrm>
          <a:off x="4825241" y="1178588"/>
          <a:ext cx="190245" cy="619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13"/>
              </a:lnTo>
              <a:lnTo>
                <a:pt x="190245" y="619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E986-8655-4F3F-B13C-408545AF2B85}">
      <dsp:nvSpPr>
        <dsp:cNvPr id="0" name=""/>
        <dsp:cNvSpPr/>
      </dsp:nvSpPr>
      <dsp:spPr>
        <a:xfrm>
          <a:off x="5015486" y="1385093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沒有在使用時，也常常想著確認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的訊息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(31%-51%)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039679" y="1409286"/>
        <a:ext cx="1473574" cy="777631"/>
      </dsp:txXfrm>
    </dsp:sp>
    <dsp:sp modelId="{11D19FD7-2086-4BD2-ACAC-5E29FBBAA753}">
      <dsp:nvSpPr>
        <dsp:cNvPr id="0" name=""/>
        <dsp:cNvSpPr/>
      </dsp:nvSpPr>
      <dsp:spPr>
        <a:xfrm>
          <a:off x="4825241" y="1178588"/>
          <a:ext cx="190245" cy="165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035"/>
              </a:lnTo>
              <a:lnTo>
                <a:pt x="190245" y="1652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D539E-09AA-428A-B618-5F677AE34124}">
      <dsp:nvSpPr>
        <dsp:cNvPr id="0" name=""/>
        <dsp:cNvSpPr/>
      </dsp:nvSpPr>
      <dsp:spPr>
        <a:xfrm>
          <a:off x="5015486" y="2417615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使用的時間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(29%-34%)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039679" y="2441808"/>
        <a:ext cx="1473574" cy="777631"/>
      </dsp:txXfrm>
    </dsp:sp>
    <dsp:sp modelId="{65BCF3C1-C770-4867-97AC-F83A6B605580}">
      <dsp:nvSpPr>
        <dsp:cNvPr id="0" name=""/>
        <dsp:cNvSpPr/>
      </dsp:nvSpPr>
      <dsp:spPr>
        <a:xfrm>
          <a:off x="4825241" y="1178588"/>
          <a:ext cx="190245" cy="268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557"/>
              </a:lnTo>
              <a:lnTo>
                <a:pt x="190245" y="26845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9CC33-C5FE-4C7D-A2AE-2C6F0B9CFC0A}">
      <dsp:nvSpPr>
        <dsp:cNvPr id="0" name=""/>
        <dsp:cNvSpPr/>
      </dsp:nvSpPr>
      <dsp:spPr>
        <a:xfrm>
          <a:off x="5015486" y="3450137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但還是持續玩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(11%-30%)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039679" y="3474330"/>
        <a:ext cx="1473574" cy="777631"/>
      </dsp:txXfrm>
    </dsp:sp>
    <dsp:sp modelId="{9776F1E3-BA9C-44E9-91D8-057219D1E480}">
      <dsp:nvSpPr>
        <dsp:cNvPr id="0" name=""/>
        <dsp:cNvSpPr/>
      </dsp:nvSpPr>
      <dsp:spPr>
        <a:xfrm>
          <a:off x="4825241" y="1178588"/>
          <a:ext cx="190245" cy="371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078"/>
              </a:lnTo>
              <a:lnTo>
                <a:pt x="190245" y="37170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66284-4E9C-4FFD-BC63-0C0F7F3AB490}">
      <dsp:nvSpPr>
        <dsp:cNvPr id="0" name=""/>
        <dsp:cNvSpPr/>
      </dsp:nvSpPr>
      <dsp:spPr>
        <a:xfrm>
          <a:off x="5015486" y="4482659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FB</a:t>
          </a: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來忘掉個人問題、紓解不舒服的心情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(13%-21%)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039679" y="4506852"/>
        <a:ext cx="1473574" cy="777631"/>
      </dsp:txXfrm>
    </dsp:sp>
    <dsp:sp modelId="{B55B22ED-B51E-4FEE-89BC-2F593934B4C7}">
      <dsp:nvSpPr>
        <dsp:cNvPr id="0" name=""/>
        <dsp:cNvSpPr/>
      </dsp:nvSpPr>
      <dsp:spPr>
        <a:xfrm>
          <a:off x="6950455" y="352571"/>
          <a:ext cx="1902450" cy="82601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智慧型手機</a:t>
          </a:r>
          <a:r>
            <a:rPr lang="en-US" altLang="zh-TW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平板成癮行為</a:t>
          </a:r>
          <a:endParaRPr lang="zh-TW" altLang="en-US" sz="1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974648" y="376764"/>
        <a:ext cx="1854064" cy="777631"/>
      </dsp:txXfrm>
    </dsp:sp>
    <dsp:sp modelId="{85DBAC14-64B1-4B65-98C3-3706ABAE8534}">
      <dsp:nvSpPr>
        <dsp:cNvPr id="0" name=""/>
        <dsp:cNvSpPr/>
      </dsp:nvSpPr>
      <dsp:spPr>
        <a:xfrm>
          <a:off x="7140700" y="1178588"/>
          <a:ext cx="190245" cy="619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13"/>
              </a:lnTo>
              <a:lnTo>
                <a:pt x="190245" y="619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B102C-3DC2-4FD2-B8D0-782F1F94DB78}">
      <dsp:nvSpPr>
        <dsp:cNvPr id="0" name=""/>
        <dsp:cNvSpPr/>
      </dsp:nvSpPr>
      <dsp:spPr>
        <a:xfrm>
          <a:off x="7330945" y="1385093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沒有在使用時，也常常想著要確認訊息</a:t>
          </a:r>
          <a: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(33%-50%)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355138" y="1409286"/>
        <a:ext cx="1473574" cy="777631"/>
      </dsp:txXfrm>
    </dsp:sp>
    <dsp:sp modelId="{F1BC66AE-873F-406E-802A-D7230242FD79}">
      <dsp:nvSpPr>
        <dsp:cNvPr id="0" name=""/>
        <dsp:cNvSpPr/>
      </dsp:nvSpPr>
      <dsp:spPr>
        <a:xfrm>
          <a:off x="7140700" y="1178588"/>
          <a:ext cx="190245" cy="165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035"/>
              </a:lnTo>
              <a:lnTo>
                <a:pt x="190245" y="1652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854B4-EA0A-41A8-9741-B66A1FCE28BC}">
      <dsp:nvSpPr>
        <dsp:cNvPr id="0" name=""/>
        <dsp:cNvSpPr/>
      </dsp:nvSpPr>
      <dsp:spPr>
        <a:xfrm>
          <a:off x="7330945" y="2417615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即使師長要求也無法減少</a:t>
          </a:r>
          <a:r>
            <a:rPr lang="zh-TW" altLang="en-US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智慧型手機</a:t>
          </a:r>
          <a:r>
            <a:rPr lang="en-US" altLang="zh-TW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/</a:t>
          </a:r>
          <a:r>
            <a:rPr lang="zh-TW" altLang="en-US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平板</a:t>
          </a: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使用的時間</a:t>
          </a: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(28%-41%)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355138" y="2441808"/>
        <a:ext cx="1473574" cy="777631"/>
      </dsp:txXfrm>
    </dsp:sp>
    <dsp:sp modelId="{A7303CD7-E295-4B90-9F69-6AA19610B354}">
      <dsp:nvSpPr>
        <dsp:cNvPr id="0" name=""/>
        <dsp:cNvSpPr/>
      </dsp:nvSpPr>
      <dsp:spPr>
        <a:xfrm>
          <a:off x="7140700" y="1178588"/>
          <a:ext cx="190245" cy="268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557"/>
              </a:lnTo>
              <a:lnTo>
                <a:pt x="190245" y="26845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936F4-A479-4A95-91B9-9C3CE460E690}">
      <dsp:nvSpPr>
        <dsp:cNvPr id="0" name=""/>
        <dsp:cNvSpPr/>
      </dsp:nvSpPr>
      <dsp:spPr>
        <a:xfrm>
          <a:off x="7330945" y="3450137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知道有很多壞處，但還是持續玩智</a:t>
          </a:r>
          <a:r>
            <a:rPr lang="zh-TW" altLang="en-US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慧型手機</a:t>
          </a:r>
          <a:r>
            <a:rPr lang="en-US" altLang="zh-TW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/</a:t>
          </a:r>
          <a:r>
            <a:rPr lang="zh-TW" altLang="en-US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平板</a:t>
          </a:r>
          <a:r>
            <a:rPr lang="en-US" altLang="zh-TW" sz="1100" b="1" u="none" strike="noStrike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(14%-36%)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355138" y="3474330"/>
        <a:ext cx="1473574" cy="777631"/>
      </dsp:txXfrm>
    </dsp:sp>
    <dsp:sp modelId="{52587CC8-B0AD-4160-B7BF-CB3D51B6FB56}">
      <dsp:nvSpPr>
        <dsp:cNvPr id="0" name=""/>
        <dsp:cNvSpPr/>
      </dsp:nvSpPr>
      <dsp:spPr>
        <a:xfrm>
          <a:off x="7140700" y="1178588"/>
          <a:ext cx="190245" cy="371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078"/>
              </a:lnTo>
              <a:lnTo>
                <a:pt x="190245" y="37170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90212-F53E-4D52-A24B-0CEAC7C43062}">
      <dsp:nvSpPr>
        <dsp:cNvPr id="0" name=""/>
        <dsp:cNvSpPr/>
      </dsp:nvSpPr>
      <dsp:spPr>
        <a:xfrm>
          <a:off x="7330945" y="4482659"/>
          <a:ext cx="1521960" cy="826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用</a:t>
          </a:r>
          <a:r>
            <a:rPr lang="zh-TW" altLang="en-US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智慧型手機</a:t>
          </a:r>
          <a:r>
            <a:rPr lang="en-US" altLang="zh-TW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/</a:t>
          </a:r>
          <a:r>
            <a:rPr lang="zh-TW" altLang="en-US" sz="1100" b="1" u="none" strike="noStrike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平板</a:t>
          </a:r>
          <a:r>
            <a:rPr lang="zh-TW" altLang="en-US" sz="11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來忘掉個人問題、紓解不舒服的心情</a:t>
          </a:r>
          <a:r>
            <a:rPr lang="en-US" altLang="zh-TW" sz="11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(18%-24%)</a:t>
          </a:r>
          <a:endParaRPr lang="zh-TW" altLang="en-US" sz="11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355138" y="4506852"/>
        <a:ext cx="1473574" cy="777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143" cy="493315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476" y="0"/>
            <a:ext cx="2918143" cy="493315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r">
              <a:defRPr sz="1200"/>
            </a:lvl1pPr>
          </a:lstStyle>
          <a:p>
            <a:fld id="{A162B533-7907-4003-8917-662208629266}" type="datetimeFigureOut">
              <a:rPr lang="zh-TW" altLang="en-US" smtClean="0"/>
              <a:pPr/>
              <a:t>2014/9/17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6" rIns="91395" bIns="4569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418" y="4686501"/>
            <a:ext cx="5387340" cy="4439841"/>
          </a:xfrm>
          <a:prstGeom prst="rect">
            <a:avLst/>
          </a:prstGeom>
        </p:spPr>
        <p:txBody>
          <a:bodyPr vert="horz" lIns="91395" tIns="45696" rIns="91395" bIns="4569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143" cy="493315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476" y="9371285"/>
            <a:ext cx="2918143" cy="493315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r">
              <a:defRPr sz="1200"/>
            </a:lvl1pPr>
          </a:lstStyle>
          <a:p>
            <a:fld id="{93BB963C-3984-45FB-AF2F-D3B912F2D5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93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7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C73-F6B0-41CE-9A7D-473D12D8C63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08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C73-F6B0-41CE-9A7D-473D12D8C637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08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C73-F6B0-41CE-9A7D-473D12D8C63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085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C73-F6B0-41CE-9A7D-473D12D8C63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085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03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292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688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製成表格</a:t>
            </a:r>
            <a:endParaRPr lang="en-US" altLang="zh-TW" dirty="0" smtClean="0"/>
          </a:p>
          <a:p>
            <a:r>
              <a:rPr lang="zh-TW" altLang="en-US" dirty="0" smtClean="0"/>
              <a:t>高危險情境頻率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755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製成表格</a:t>
            </a:r>
            <a:endParaRPr lang="en-US" altLang="zh-TW" dirty="0" smtClean="0"/>
          </a:p>
          <a:p>
            <a:r>
              <a:rPr lang="zh-TW" altLang="en-US" dirty="0" smtClean="0"/>
              <a:t>高危險情境頻率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75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250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10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29C6D-0B73-4A30-AC15-FBA37E5F3998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1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68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國小資訊課程是否從三四年級開始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64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E568-66D5-48E7-B06C-0DC7E38AD4F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60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48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40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63C-3984-45FB-AF2F-D3B912F2D5C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32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C2E-98D5-4ADF-9062-D50F9E822FEA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A635-0C8D-4223-AF76-C39ABC5AC3ED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690-5DF0-4326-BB2F-77238CB1CF4F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581" y="0"/>
            <a:ext cx="7577503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4174" y="1052513"/>
            <a:ext cx="3618034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22885" y="1052513"/>
            <a:ext cx="3618035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533153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項目五評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43469A4-064A-4815-B7BB-7C1AB52A6349}" type="datetime1">
              <a:rPr lang="zh-TW" altLang="en-US" smtClean="0"/>
              <a:t>2014/9/17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259863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78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214422"/>
            <a:ext cx="8215370" cy="564357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1" y="1214422"/>
            <a:ext cx="642910" cy="564357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ED1D583-0A0B-4EAA-94D7-09070D88A707}" type="datetime1">
              <a:rPr lang="zh-TW" altLang="en-US" smtClean="0"/>
              <a:t>2014/9/17</a:t>
            </a:fld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1898262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8420264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E9F85D-E701-40E9-B5E3-E4B5C624204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2014/9/17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551995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1B60-6D89-4E15-B814-7B68F4A1428C}" type="datetime1">
              <a:rPr lang="zh-TW" altLang="en-US" smtClean="0"/>
              <a:t>2014/9/17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7978393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6348-76B0-43C3-8DBF-1D46A35326D7}" type="datetime1">
              <a:rPr lang="zh-TW" altLang="en-US" smtClean="0"/>
              <a:t>2014/9/17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3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8510049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4365-1CB7-4214-BC53-4C3AD53ECA6E}" type="datetime1">
              <a:rPr lang="zh-TW" altLang="en-US" smtClean="0"/>
              <a:t>2014/9/17</a:t>
            </a:fld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3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944385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5D6-E4AC-4107-AF6E-ED84618866F8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23F7-7756-4BDB-9D39-2BF00C617726}" type="datetime1">
              <a:rPr lang="zh-TW" altLang="en-US" smtClean="0"/>
              <a:t>2014/9/17</a:t>
            </a:fld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3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50191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9D56-8D53-410A-8024-064C0F03B758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503D-5F58-458B-A34C-71484C241256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58E6-3987-4BA5-82CD-332EDF98E228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0415-C546-4CBB-A5CE-ABA289E3B180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4B-A88B-4043-A005-D632F2224DD7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60D-30D9-4ABB-B5A7-47DC52E76276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6818-9DD3-44C1-B57D-A6A96F1D6D96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1FC-2561-43FC-9215-AA7B18C77C81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529B-4C4D-4DA3-8F0C-E21A986EC15E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93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5D019B-EDCE-4A9B-B9E4-BE9B6F5EAEA1}" type="datetime1">
              <a:rPr lang="zh-TW" altLang="en-US" smtClean="0"/>
              <a:t>2014/9/17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1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436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250080-5991-45A4-8DAD-4ED39BE36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1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708" r:id="rId9"/>
  </p:sldLayoutIdLst>
  <p:transition spd="slow">
    <p:wheel spokes="1"/>
    <p:sndAc>
      <p:stSnd>
        <p:snd r:embed="rId11" name="chimes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531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altLang="zh-TW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聰明</a:t>
            </a:r>
            <a:r>
              <a:rPr lang="zh-TW" alt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上網我不宅 </a:t>
            </a:r>
            <a:r>
              <a:rPr lang="zh-TW" alt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幸福學習我最愛</a:t>
            </a:r>
            <a:endParaRPr lang="en-US" altLang="zh-TW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en-US" alt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中小學學生</a:t>
            </a:r>
            <a:r>
              <a:rPr lang="zh-TW" alt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網路使用情形</a:t>
            </a:r>
            <a:endParaRPr lang="en-US" altLang="zh-TW" sz="3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調查結果發表會</a:t>
            </a:r>
            <a:endParaRPr lang="en-US" altLang="zh-TW" sz="3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500" dirty="0" smtClean="0"/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執行單位：</a:t>
            </a:r>
            <a:endParaRPr lang="en-US" altLang="zh-TW" sz="2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國立成功</a:t>
            </a: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大學行為醫學所、教育研究所</a:t>
            </a:r>
            <a:endParaRPr lang="en-US" altLang="zh-TW" sz="2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亞洲大學心理</a:t>
            </a: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系暨網路成癮防治中心</a:t>
            </a:r>
            <a:endParaRPr lang="zh-TW" altLang="en-US" sz="2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平日與假日的平均上網時</a:t>
            </a:r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kumimoji="1"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kumimoji="1"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758082"/>
              </p:ext>
            </p:extLst>
          </p:nvPr>
        </p:nvGraphicFramePr>
        <p:xfrm>
          <a:off x="0" y="1052736"/>
          <a:ext cx="9144000" cy="544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31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672" y="-171400"/>
            <a:ext cx="8856984" cy="1143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各類網路使用時數調查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平均每日使用時數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85402"/>
              </p:ext>
            </p:extLst>
          </p:nvPr>
        </p:nvGraphicFramePr>
        <p:xfrm>
          <a:off x="0" y="170080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907704" y="690521"/>
            <a:ext cx="666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國小網路遊戲時間每日大於</a:t>
            </a:r>
            <a:r>
              <a:rPr lang="en-US" altLang="zh-TW" sz="2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1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小時</a:t>
            </a:r>
            <a:endParaRPr lang="en-US" altLang="zh-TW" sz="2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國中網路遊戲、社群網站每日各約</a:t>
            </a:r>
            <a:r>
              <a:rPr lang="en-US" altLang="zh-TW" sz="24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2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小時</a:t>
            </a:r>
            <a:endParaRPr lang="en-US" altLang="zh-TW" sz="24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高中</a:t>
            </a:r>
            <a:r>
              <a:rPr lang="zh-TW" altLang="en-US" sz="2400" b="1" dirty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社群網站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、手機通訊</a:t>
            </a:r>
            <a:r>
              <a:rPr lang="en-US" altLang="zh-TW" sz="24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App</a:t>
            </a:r>
            <a:r>
              <a:rPr lang="zh-TW" altLang="en-US" sz="2400" b="1" dirty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每日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各約</a:t>
            </a:r>
            <a:r>
              <a:rPr lang="en-US" altLang="zh-TW" sz="24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2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小時</a:t>
            </a:r>
            <a:endParaRPr lang="zh-TW" altLang="en-US" sz="2400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4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各年級層在上網好習慣分布圖</a:t>
            </a:r>
            <a:b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7908" y="653787"/>
            <a:ext cx="8666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2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會讓父母或師長知道網友的比例隨年級下降</a:t>
            </a:r>
            <a:endParaRPr lang="en-US" altLang="zh-TW" sz="2200" b="1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用</a:t>
            </a:r>
            <a:r>
              <a:rPr lang="zh-TW" altLang="en-US" sz="22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網路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時間適當、每</a:t>
            </a:r>
            <a:r>
              <a:rPr lang="en-US" altLang="zh-TW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30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分鐘活動、</a:t>
            </a:r>
            <a:r>
              <a:rPr lang="en-US" altLang="zh-TW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Facebook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年齡限制待宣導</a:t>
            </a:r>
            <a:endParaRPr lang="zh-TW" altLang="en-US" sz="2200" dirty="0">
              <a:solidFill>
                <a:srgbClr val="990099"/>
              </a:solidFill>
            </a:endParaRP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13423"/>
              </p:ext>
            </p:extLst>
          </p:nvPr>
        </p:nvGraphicFramePr>
        <p:xfrm>
          <a:off x="179512" y="1196752"/>
          <a:ext cx="8856984" cy="529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各年級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層上網不良習慣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分布圖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70152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不良習慣隨年級上升</a:t>
            </a:r>
            <a:endParaRPr lang="zh-TW" altLang="en-US" sz="2400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66166"/>
              </p:ext>
            </p:extLst>
          </p:nvPr>
        </p:nvGraphicFramePr>
        <p:xfrm>
          <a:off x="107504" y="1124744"/>
          <a:ext cx="8928992" cy="536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情形</a:t>
            </a:r>
            <a:b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595394"/>
              </p:ext>
            </p:extLst>
          </p:nvPr>
        </p:nvGraphicFramePr>
        <p:xfrm>
          <a:off x="0" y="1667708"/>
          <a:ext cx="9036496" cy="482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763688" y="84613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個人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Facebook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：國小高達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65.7%</a:t>
            </a: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   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(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註：「未滿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13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歲不得使用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Facebook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」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)</a:t>
            </a:r>
            <a:endParaRPr lang="zh-TW" altLang="en-US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67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從那個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階段開始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3900"/>
              </p:ext>
            </p:extLst>
          </p:nvPr>
        </p:nvGraphicFramePr>
        <p:xfrm>
          <a:off x="0" y="1844824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131840" y="83671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國小生：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3~4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         </a:t>
            </a: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國中生：國小</a:t>
            </a:r>
            <a:r>
              <a:rPr lang="en-US" altLang="zh-TW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5~6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en-US" altLang="zh-TW" sz="2400" b="1" dirty="0" smtClean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高中職生：國中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2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zh-TW" altLang="en-US" sz="2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31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60" y="53752"/>
            <a:ext cx="8892480" cy="1143000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階段開始幾乎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每天都用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896469"/>
              </p:ext>
            </p:extLst>
          </p:nvPr>
        </p:nvGraphicFramePr>
        <p:xfrm>
          <a:off x="-125760" y="2132856"/>
          <a:ext cx="914400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059832" y="10402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國小生：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5~6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國中生：國小</a:t>
            </a:r>
            <a:r>
              <a:rPr lang="en-US" altLang="zh-TW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5~6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en-US" altLang="zh-TW" sz="2400" b="1" dirty="0" smtClean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高中職生：</a:t>
            </a:r>
            <a:r>
              <a:rPr lang="zh-TW" altLang="en-US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高中</a:t>
            </a:r>
            <a:r>
              <a:rPr lang="en-US" altLang="zh-TW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1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zh-TW" altLang="en-US" sz="2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0466"/>
            <a:ext cx="8229600" cy="1143000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智慧型手機的</a:t>
            </a:r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使用情形</a:t>
            </a:r>
            <a:endParaRPr kumimoji="1"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360268"/>
              </p:ext>
            </p:extLst>
          </p:nvPr>
        </p:nvGraphicFramePr>
        <p:xfrm>
          <a:off x="179512" y="1593842"/>
          <a:ext cx="8784976" cy="500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1187624" y="104907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2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智慧型手機使用率國小、國中、高中職高達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八成五以上</a:t>
            </a:r>
            <a:endParaRPr lang="zh-TW" altLang="en-US" sz="2200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63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2352"/>
          </a:xfrm>
        </p:spPr>
        <p:txBody>
          <a:bodyPr>
            <a:normAutofit/>
          </a:bodyPr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學生開始接觸</a:t>
            </a:r>
            <a:r>
              <a:rPr kumimoji="1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智慧型手機上網時間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214321"/>
              </p:ext>
            </p:extLst>
          </p:nvPr>
        </p:nvGraphicFramePr>
        <p:xfrm>
          <a:off x="0" y="1671513"/>
          <a:ext cx="9144000" cy="492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2987824" y="69269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國小生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：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5~6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國中</a:t>
            </a:r>
            <a:r>
              <a:rPr lang="zh-TW" altLang="en-US" sz="24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生：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國中</a:t>
            </a:r>
            <a:r>
              <a:rPr lang="en-US" altLang="zh-TW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1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en-US" altLang="zh-TW" sz="2400" b="1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高中職生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：高中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1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zh-TW" altLang="en-US" sz="2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72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學生開始經常使用智慧型手機上網時間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21739"/>
              </p:ext>
            </p:extLst>
          </p:nvPr>
        </p:nvGraphicFramePr>
        <p:xfrm>
          <a:off x="0" y="1640433"/>
          <a:ext cx="9144000" cy="495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3059832" y="69269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國小生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：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5~6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國中</a:t>
            </a:r>
            <a:r>
              <a:rPr lang="zh-TW" altLang="en-US" sz="24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生：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國中</a:t>
            </a:r>
            <a:r>
              <a:rPr lang="en-US" altLang="zh-TW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1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en-US" altLang="zh-TW" sz="2400" b="1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高中職生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：高中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1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年級</a:t>
            </a:r>
            <a:endParaRPr lang="zh-TW" altLang="en-US" sz="2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82922"/>
              </p:ext>
            </p:extLst>
          </p:nvPr>
        </p:nvGraphicFramePr>
        <p:xfrm>
          <a:off x="251520" y="1772816"/>
          <a:ext cx="8568952" cy="48755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4376"/>
                <a:gridCol w="5184576"/>
              </a:tblGrid>
              <a:tr h="136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計畫主持人：柯慧貞</a:t>
                      </a:r>
                      <a:endParaRPr lang="en-US" altLang="zh-TW" sz="2800" b="1" kern="1200" dirty="0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亞洲大學副校長暨心理系講座教授</a:t>
                      </a:r>
                      <a:endParaRPr lang="en-US" altLang="zh-TW" sz="2400" b="1" kern="12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中亞聯大網癮防治中心主任</a:t>
                      </a:r>
                      <a:endParaRPr lang="en-US" altLang="zh-TW" sz="2400" b="1" kern="12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國立成功大學行為醫學所兼任教授</a:t>
                      </a:r>
                      <a:endParaRPr lang="en-US" altLang="zh-TW" sz="2400" b="1" kern="12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1169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協同主持人：董旭英</a:t>
                      </a:r>
                      <a:endParaRPr lang="en-US" altLang="zh-TW" sz="2800" b="1" dirty="0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國立成功大學教育研究所所長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169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協同主持人：周廷璽</a:t>
                      </a:r>
                      <a:endParaRPr lang="en-US" altLang="zh-TW" sz="2800" b="1" dirty="0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亞洲大學心理學系助理教授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169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協同主持人：李俊霆</a:t>
                      </a:r>
                      <a:endParaRPr lang="en-US" altLang="zh-TW" sz="2800" b="1" dirty="0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亞洲大學心理學系助理教授</a:t>
                      </a:r>
                      <a:endParaRPr lang="en-US" altLang="zh-TW" sz="2400" b="1" dirty="0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151586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線上遊戲正向預期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3688" y="83671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以「維持友情」及「忘憂增趣」為主</a:t>
            </a:r>
            <a:endParaRPr lang="en-US" altLang="zh-TW" sz="2400" b="1" dirty="0" smtClean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493376"/>
              </p:ext>
            </p:extLst>
          </p:nvPr>
        </p:nvGraphicFramePr>
        <p:xfrm>
          <a:off x="0" y="1052736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正向預期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69269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以</a:t>
            </a:r>
            <a:r>
              <a:rPr lang="zh-TW" altLang="en-US" sz="24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「維持友情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」為主</a:t>
            </a:r>
            <a:endParaRPr lang="en-US" altLang="zh-TW" sz="2400" b="1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204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10512"/>
              </p:ext>
            </p:extLst>
          </p:nvPr>
        </p:nvGraphicFramePr>
        <p:xfrm>
          <a:off x="0" y="1268760"/>
          <a:ext cx="9144000" cy="522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智慧型手機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平板正向預期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91218" y="98072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sym typeface="Wingdings 2"/>
              </a:rPr>
              <a:t>以「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sym typeface="Wingdings 2"/>
              </a:rPr>
              <a:t>忘憂增趣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sym typeface="Wingdings 2"/>
              </a:rPr>
              <a:t>」及「獲取新知」為主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853171"/>
              </p:ext>
            </p:extLst>
          </p:nvPr>
        </p:nvGraphicFramePr>
        <p:xfrm>
          <a:off x="0" y="1484784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線上遊戲誘惑情境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1095127"/>
            <a:ext cx="8748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2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以「考完試或寒</a:t>
            </a:r>
            <a:r>
              <a:rPr lang="en-US" altLang="zh-TW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/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暑假，想放鬆時」與「無聊時」最難抗拒使用</a:t>
            </a:r>
            <a:endParaRPr lang="en-US" altLang="zh-TW" sz="2200" b="1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4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誘惑情境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971600" y="1052736"/>
            <a:ext cx="77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2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以「無聊時」、「考完試或寒</a:t>
            </a:r>
            <a:r>
              <a:rPr lang="en-US" altLang="zh-TW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/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暑假，想放鬆時」與「想和朋友聊天時」最難抗拒使用</a:t>
            </a:r>
            <a:endParaRPr lang="en-US" altLang="zh-TW" sz="2200" b="1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249306"/>
              </p:ext>
            </p:extLst>
          </p:nvPr>
        </p:nvGraphicFramePr>
        <p:xfrm>
          <a:off x="0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9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239144"/>
              </p:ext>
            </p:extLst>
          </p:nvPr>
        </p:nvGraphicFramePr>
        <p:xfrm>
          <a:off x="0" y="1556792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智慧型手機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平板誘惑情境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43608" y="105273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以「無聊時」、「考完試或寒</a:t>
            </a:r>
            <a:r>
              <a:rPr lang="en-US" altLang="zh-TW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/</a:t>
            </a:r>
            <a:r>
              <a:rPr lang="zh-TW" altLang="en-US" sz="22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暑假，想放鬆時」與「需要找資訊時」最難抗拒使用</a:t>
            </a:r>
            <a:endParaRPr lang="en-US" altLang="zh-TW" sz="2200" b="1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0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8969"/>
              </p:ext>
            </p:extLst>
          </p:nvPr>
        </p:nvGraphicFramePr>
        <p:xfrm>
          <a:off x="107504" y="1117675"/>
          <a:ext cx="8964488" cy="540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669"/>
                <a:gridCol w="776538"/>
                <a:gridCol w="776538"/>
                <a:gridCol w="740743"/>
              </a:tblGrid>
              <a:tr h="368686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國小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國中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高中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7353">
                <a:tc>
                  <a:txBody>
                    <a:bodyPr/>
                    <a:lstStyle/>
                    <a:p>
                      <a:pPr algn="l" fontAlgn="ctr"/>
                      <a:r>
                        <a:rPr 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雖然沒在用</a:t>
                      </a:r>
                      <a:r>
                        <a:rPr lang="zh-TW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網路，也</a:t>
                      </a:r>
                      <a:r>
                        <a:rPr 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經常想著上網的事，或想著什麼時候要去</a:t>
                      </a:r>
                      <a:r>
                        <a:rPr lang="zh-TW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上網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24.2% 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35.4% 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29.7%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5750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當我想要減少或停止用網路時，會感到煩躁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、生氣、緊張或沮喪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15.60%</a:t>
                      </a:r>
                      <a:endParaRPr lang="zh-TW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735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為得到同樣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的興奮感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，花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時間時間上網，或網路活動</a:t>
                      </a:r>
                      <a:endParaRPr lang="zh-TW" altLang="en-US" sz="1800" b="0" u="none" strike="noStrike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7.80%</a:t>
                      </a:r>
                      <a:endParaRPr lang="zh-TW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50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家人師長說應該減少使用網路的時間，卻無法減少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29.0%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38.1%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41.6%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5750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使用網路後，放棄或減少和家人朋友相處、讀書或過去所喜愛活動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6.30%</a:t>
                      </a:r>
                      <a:endParaRPr lang="zh-TW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12.90%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4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知道花太多時間在網路有很多壞處，但還是持續玩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14.4% 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30.8%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34.5%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5750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曾向家人師長、朋友或其他人隱瞞實際花網路上的時間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15.00%</a:t>
                      </a:r>
                      <a:endParaRPr 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50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透過用網路來忘掉個人問題、紓解不舒服的心情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17.6% 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23.8% 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21.9%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5750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過度使用網路，和家人朋友的關係、工作或學業變差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12.70%</a:t>
                      </a:r>
                      <a:endParaRPr lang="zh-TW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網路成癮行為盛行率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52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82048"/>
              </p:ext>
            </p:extLst>
          </p:nvPr>
        </p:nvGraphicFramePr>
        <p:xfrm>
          <a:off x="107504" y="1196752"/>
          <a:ext cx="8892479" cy="533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072"/>
                <a:gridCol w="717135"/>
                <a:gridCol w="670080"/>
                <a:gridCol w="764192"/>
              </a:tblGrid>
              <a:tr h="500649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國小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國中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06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常常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想著線上遊戲的事情，或想著什麼時候要去</a:t>
                      </a:r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玩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28.5%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31.8%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22.5%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5006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不能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玩線上遊戲時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，會感到不安、煩躁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、生氣、緊張或沮喪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11.0%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10.5%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6.0%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03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為得到同樣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的興奮感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，要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花更多時間玩線上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遊戲或玩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更刺激的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遊戲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9.8%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12.6%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10.7%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06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家人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師長說應該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減少玩線上遊戲的時間時</a:t>
                      </a:r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，卻無法減少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22.7%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30.8%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30.5%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5372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為了玩遊戲，放棄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或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減少和家人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朋友的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相處、讀書或喜愛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活動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7.8%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12.3%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11.1%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649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儘管知道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花太多時間在玩線上遊戲有很多</a:t>
                      </a:r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壞處，但還是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持續玩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15.8%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31.6%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32.6%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5006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曾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向家人、師長、朋友或其他人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隱瞞實際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玩線上遊戲的時間。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7.7%</a:t>
                      </a:r>
                      <a:endParaRPr lang="en-US" altLang="zh-TW" sz="18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13.1%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14.3%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06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透過玩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線上遊戲來</a:t>
                      </a:r>
                      <a:r>
                        <a:rPr lang="zh-TW" altLang="en-US" sz="1800" b="1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忘掉個人問題、紓解不舒服的心情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24.0%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33.1%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27.6%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612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因玩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線上遊戲，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使得和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家人朋友的關係、工作或學業表現變差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了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10.6%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12.4%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9.7%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線上遊戲成癮行為盛行率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227"/>
              </p:ext>
            </p:extLst>
          </p:nvPr>
        </p:nvGraphicFramePr>
        <p:xfrm>
          <a:off x="107504" y="1052735"/>
          <a:ext cx="8892479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028"/>
                <a:gridCol w="840697"/>
                <a:gridCol w="717877"/>
                <a:gridCol w="717877"/>
              </a:tblGrid>
              <a:tr h="52605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國小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國中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6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常常想著</a:t>
                      </a:r>
                      <a:r>
                        <a:rPr lang="en-US" altLang="zh-TW" sz="1800" b="1" u="none" strike="noStrike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的事情，確認是否有新訊息。</a:t>
                      </a:r>
                      <a:endParaRPr lang="zh-TW" altLang="en-US" sz="1800" b="1" u="none" strike="noStrike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31.2%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51.4%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49.1%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不能用</a:t>
                      </a:r>
                      <a:r>
                        <a:rPr lang="en-US" altLang="zh-TW" sz="1800" u="none" strike="noStrike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時，會感到不安、煩躁</a:t>
                      </a:r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、生氣、緊張或沮喪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9.4%</a:t>
                      </a:r>
                    </a:p>
                  </a:txBody>
                  <a:tcPr marL="9525" marR="9525" marT="9525" marB="0" anchor="ctr"/>
                </a:tc>
              </a:tr>
              <a:tr h="526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為得到同樣</a:t>
                      </a:r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的興奮感</a:t>
                      </a:r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，花</a:t>
                      </a:r>
                      <a:r>
                        <a:rPr lang="zh-TW" altLang="en-US" sz="180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</a:t>
                      </a:r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時間在</a:t>
                      </a:r>
                      <a:r>
                        <a:rPr lang="en-US" altLang="zh-TW" sz="1800" u="none" strike="noStrike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或玩更多功能</a:t>
                      </a:r>
                      <a:endParaRPr lang="zh-TW" altLang="en-US" sz="1800" u="none" strike="noStrike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9.0%</a:t>
                      </a:r>
                    </a:p>
                  </a:txBody>
                  <a:tcPr marL="9525" marR="9525" marT="9525" marB="0" anchor="ctr"/>
                </a:tc>
              </a:tr>
              <a:tr h="526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家人師長說應該減少使用</a:t>
                      </a:r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時間，卻無法減少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29.2%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31.9%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33.9%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使用後，放棄或減少和家人朋友相處、讀書或過去所喜愛活動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10.5%</a:t>
                      </a:r>
                    </a:p>
                  </a:txBody>
                  <a:tcPr marL="9525" marR="9525" marT="9525" marB="0" anchor="ctr"/>
                </a:tc>
              </a:tr>
              <a:tr h="69871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儘管知道花太多時間在</a:t>
                      </a:r>
                      <a:r>
                        <a:rPr lang="en-US" altLang="zh-TW" sz="1800" b="1" u="none" strike="noStrike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有很多壞處，但還是持續玩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28.0%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30.3%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曾向家人、師長、朋友或其他人隱瞞實際花在</a:t>
                      </a:r>
                      <a:r>
                        <a:rPr lang="en-US" altLang="zh-TW" sz="1800" u="none" strike="noStrike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10.5%</a:t>
                      </a:r>
                    </a:p>
                  </a:txBody>
                  <a:tcPr marL="9525" marR="9525" marT="9525" marB="0" anchor="ctr"/>
                </a:tc>
              </a:tr>
              <a:tr h="5654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透過用</a:t>
                      </a:r>
                      <a:r>
                        <a:rPr lang="en-US" altLang="zh-TW" sz="1800" b="1" u="none" strike="noStrike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來忘掉個人問題、紓解不舒服的心情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12.7%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21.2%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18.1%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使用</a:t>
                      </a:r>
                      <a:r>
                        <a:rPr lang="en-US" altLang="zh-TW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Facebook</a:t>
                      </a:r>
                      <a:r>
                        <a:rPr lang="zh-TW" altLang="en-US" sz="180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，和家人朋友的關係、工作或學業表現變差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Facebook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成癮行為盛行率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70549"/>
              </p:ext>
            </p:extLst>
          </p:nvPr>
        </p:nvGraphicFramePr>
        <p:xfrm>
          <a:off x="107504" y="1052740"/>
          <a:ext cx="8964488" cy="544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669"/>
                <a:gridCol w="776538"/>
                <a:gridCol w="776538"/>
                <a:gridCol w="740743"/>
              </a:tblGrid>
              <a:tr h="370899"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國小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國中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高中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80219">
                <a:tc>
                  <a:txBody>
                    <a:bodyPr/>
                    <a:lstStyle/>
                    <a:p>
                      <a:pPr algn="l" fontAlgn="ctr"/>
                      <a:r>
                        <a:rPr 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經常想去確認智慧型手機/</a:t>
                      </a:r>
                      <a:r>
                        <a:rPr lang="zh-TW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平板是否</a:t>
                      </a:r>
                      <a:r>
                        <a:rPr 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有新</a:t>
                      </a:r>
                      <a:r>
                        <a:rPr lang="zh-TW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訊息</a:t>
                      </a:r>
                      <a:endParaRPr 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33.3% 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45.9%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50.4%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784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不能用智慧型手機</a:t>
                      </a:r>
                      <a:r>
                        <a:rPr lang="en-US" altLang="zh-TW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平板時，會感到煩躁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、生氣、緊張或沮喪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10.90%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17.80%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18.30%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02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為得到同樣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的興奮感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，花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時間在智慧型手機</a:t>
                      </a:r>
                      <a:r>
                        <a:rPr lang="en-US" altLang="zh-TW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</a:t>
                      </a:r>
                      <a:endParaRPr lang="zh-TW" altLang="en-US" sz="1800" b="0" u="none" strike="noStrike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9.40%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13.30%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13.30%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84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家人師長說應該減少使用智慧型手機</a:t>
                      </a:r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平板時間，卻無法減少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28.3% 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37.2% 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41.4% 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5784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使用智慧型手機</a:t>
                      </a:r>
                      <a:r>
                        <a:rPr lang="en-US" altLang="zh-TW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平板後，放棄或減少和家人朋友相處、讀書或過去所喜愛活動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5.70%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10.90%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12.90%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78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知道花太多時間在智慧型手機</a:t>
                      </a:r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平板有很多壞處，但還是持續玩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14.9% 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30.3%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36.3%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5784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曾向家人師長、朋友或其他人隱瞞實際花在智慧型手機</a:t>
                      </a:r>
                      <a:r>
                        <a:rPr lang="en-US" altLang="zh-TW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平板的時間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7.70%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13.30%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15.20%</a:t>
                      </a:r>
                      <a:endParaRPr 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84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透過用智慧型手機</a:t>
                      </a:r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平板來忘掉個人問題、紓解不舒服的心情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18.2% 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23.6% 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22.2%</a:t>
                      </a:r>
                      <a:endParaRPr 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5784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使用智慧型手機</a:t>
                      </a:r>
                      <a:r>
                        <a:rPr lang="en-US" altLang="zh-TW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u="none" strike="noStrike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平板，和家人朋友的關係、工作或學業變差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8.4%</a:t>
                      </a:r>
                      <a:endParaRPr lang="en-US" altLang="zh-TW" sz="16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12.7%</a:t>
                      </a:r>
                      <a:endParaRPr lang="en-US" altLang="zh-TW" sz="16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11.5%</a:t>
                      </a:r>
                      <a:endParaRPr lang="en-US" altLang="zh-TW" sz="16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智慧型手機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平板成癮行為盛行率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90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323528" y="332656"/>
            <a:ext cx="9361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簡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報大綱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41"/>
          <p:cNvSpPr txBox="1">
            <a:spLocks/>
          </p:cNvSpPr>
          <p:nvPr/>
        </p:nvSpPr>
        <p:spPr>
          <a:xfrm>
            <a:off x="2937668" y="836712"/>
            <a:ext cx="5306740" cy="576262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網路使用現象調查</a:t>
            </a:r>
            <a:endParaRPr lang="en-US" sz="2400" b="1" dirty="0" smtClean="0">
              <a:solidFill>
                <a:prstClr val="white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" name="Text Placeholder 41"/>
          <p:cNvSpPr txBox="1">
            <a:spLocks/>
          </p:cNvSpPr>
          <p:nvPr/>
        </p:nvSpPr>
        <p:spPr>
          <a:xfrm>
            <a:off x="2915816" y="4508921"/>
            <a:ext cx="5328592" cy="576263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TW" altLang="en-US" sz="2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各類網路</a:t>
            </a: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沉迷、網路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成癮行為之盛行率</a:t>
            </a:r>
            <a:endParaRPr lang="zh-TW" altLang="en-US" sz="2200" b="1" dirty="0">
              <a:solidFill>
                <a:schemeClr val="bg1"/>
              </a:solidFill>
              <a:latin typeface="Arial" charset="0"/>
              <a:ea typeface="微軟正黑體"/>
              <a:cs typeface="Arial" charset="0"/>
            </a:endParaRPr>
          </a:p>
        </p:txBody>
      </p:sp>
      <p:sp>
        <p:nvSpPr>
          <p:cNvPr id="5" name="Text Placeholder 41"/>
          <p:cNvSpPr txBox="1">
            <a:spLocks/>
          </p:cNvSpPr>
          <p:nvPr/>
        </p:nvSpPr>
        <p:spPr>
          <a:xfrm>
            <a:off x="2937668" y="1556792"/>
            <a:ext cx="5306740" cy="576262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zh-TW" sz="2400" b="1" dirty="0" smtClean="0">
                <a:solidFill>
                  <a:prstClr val="white"/>
                </a:solidFill>
                <a:latin typeface="Arial" charset="0"/>
                <a:ea typeface="微軟正黑體"/>
                <a:cs typeface="Arial" charset="0"/>
              </a:rPr>
              <a:t>Facebook</a:t>
            </a:r>
            <a:r>
              <a:rPr lang="zh-TW" altLang="en-US" sz="2400" b="1" dirty="0" smtClean="0">
                <a:solidFill>
                  <a:prstClr val="white"/>
                </a:solidFill>
                <a:latin typeface="Arial" charset="0"/>
                <a:ea typeface="微軟正黑體"/>
                <a:cs typeface="Arial" charset="0"/>
              </a:rPr>
              <a:t>使用現象調查</a:t>
            </a:r>
            <a:endParaRPr lang="en-US" altLang="zh-TW" sz="2400" b="1" dirty="0">
              <a:solidFill>
                <a:prstClr val="white"/>
              </a:solidFill>
              <a:latin typeface="Arial" charset="0"/>
              <a:ea typeface="微軟正黑體"/>
              <a:cs typeface="Arial" charset="0"/>
            </a:endParaRPr>
          </a:p>
        </p:txBody>
      </p:sp>
      <p:sp>
        <p:nvSpPr>
          <p:cNvPr id="6" name="Text Placeholder 41"/>
          <p:cNvSpPr txBox="1">
            <a:spLocks/>
          </p:cNvSpPr>
          <p:nvPr/>
        </p:nvSpPr>
        <p:spPr>
          <a:xfrm>
            <a:off x="2505620" y="116696"/>
            <a:ext cx="5760000" cy="576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TW" sz="2400" b="1" dirty="0">
                <a:solidFill>
                  <a:prstClr val="white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103</a:t>
            </a:r>
            <a:r>
              <a:rPr lang="zh-TW" altLang="en-US" sz="2400" b="1" dirty="0">
                <a:solidFill>
                  <a:prstClr val="white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年學生網路使用情形調查與分析結果</a:t>
            </a:r>
            <a:endParaRPr lang="en-US" altLang="zh-TW" sz="2400" b="1" dirty="0">
              <a:solidFill>
                <a:prstClr val="white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68614" name="群組 6"/>
          <p:cNvGrpSpPr>
            <a:grpSpLocks/>
          </p:cNvGrpSpPr>
          <p:nvPr/>
        </p:nvGrpSpPr>
        <p:grpSpPr bwMode="auto">
          <a:xfrm>
            <a:off x="1403648" y="116632"/>
            <a:ext cx="673100" cy="661988"/>
            <a:chOff x="1108075" y="1260522"/>
            <a:chExt cx="673100" cy="661988"/>
          </a:xfrm>
        </p:grpSpPr>
        <p:sp>
          <p:nvSpPr>
            <p:cNvPr id="8" name="Donut 32"/>
            <p:cNvSpPr>
              <a:spLocks noChangeArrowheads="1"/>
            </p:cNvSpPr>
            <p:nvPr/>
          </p:nvSpPr>
          <p:spPr bwMode="auto">
            <a:xfrm>
              <a:off x="1108075" y="1260522"/>
              <a:ext cx="673100" cy="6619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8634" name="Picture 2" descr="C:\Users\Jenny Ko\Desktop\亞洲大學教卓計畫\簡報\ppt套版\icon\Courses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6343" y="1406791"/>
              <a:ext cx="374405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15" name="群組 9"/>
          <p:cNvGrpSpPr>
            <a:grpSpLocks/>
          </p:cNvGrpSpPr>
          <p:nvPr/>
        </p:nvGrpSpPr>
        <p:grpSpPr bwMode="auto">
          <a:xfrm>
            <a:off x="1979712" y="1541289"/>
            <a:ext cx="671513" cy="663575"/>
            <a:chOff x="1138237" y="3293939"/>
            <a:chExt cx="671513" cy="663575"/>
          </a:xfrm>
        </p:grpSpPr>
        <p:sp>
          <p:nvSpPr>
            <p:cNvPr id="11" name="Donut 13"/>
            <p:cNvSpPr>
              <a:spLocks noChangeArrowheads="1"/>
            </p:cNvSpPr>
            <p:nvPr/>
          </p:nvSpPr>
          <p:spPr bwMode="auto">
            <a:xfrm flipV="1">
              <a:off x="1138237" y="3293939"/>
              <a:ext cx="671513" cy="663575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8632" name="Picture 4" descr="C:\Users\Jenny Ko\Desktop\亞洲大學教卓計畫\簡報\ppt套版\icon\Student-id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1264" y="3410188"/>
              <a:ext cx="374405" cy="369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16" name="群組 12"/>
          <p:cNvGrpSpPr>
            <a:grpSpLocks/>
          </p:cNvGrpSpPr>
          <p:nvPr/>
        </p:nvGrpSpPr>
        <p:grpSpPr bwMode="auto">
          <a:xfrm>
            <a:off x="1979712" y="822797"/>
            <a:ext cx="669925" cy="661987"/>
            <a:chOff x="1859797" y="3199061"/>
            <a:chExt cx="669925" cy="661987"/>
          </a:xfrm>
        </p:grpSpPr>
        <p:sp>
          <p:nvSpPr>
            <p:cNvPr id="14" name="Donut 12"/>
            <p:cNvSpPr>
              <a:spLocks noChangeArrowheads="1"/>
            </p:cNvSpPr>
            <p:nvPr/>
          </p:nvSpPr>
          <p:spPr bwMode="auto">
            <a:xfrm flipV="1">
              <a:off x="1859797" y="3199061"/>
              <a:ext cx="669925" cy="6619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8630" name="Picture 1" descr="C:\Users\Jenny Ko\Desktop\1380700030_Teach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3284984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17" name="群組 15"/>
          <p:cNvGrpSpPr>
            <a:grpSpLocks/>
          </p:cNvGrpSpPr>
          <p:nvPr/>
        </p:nvGrpSpPr>
        <p:grpSpPr bwMode="auto">
          <a:xfrm>
            <a:off x="2009480" y="4509120"/>
            <a:ext cx="669925" cy="661988"/>
            <a:chOff x="1835696" y="5143277"/>
            <a:chExt cx="669925" cy="661987"/>
          </a:xfrm>
        </p:grpSpPr>
        <p:sp>
          <p:nvSpPr>
            <p:cNvPr id="17" name="Donut 33"/>
            <p:cNvSpPr>
              <a:spLocks noChangeArrowheads="1"/>
            </p:cNvSpPr>
            <p:nvPr/>
          </p:nvSpPr>
          <p:spPr bwMode="auto">
            <a:xfrm>
              <a:off x="1835696" y="5143277"/>
              <a:ext cx="669925" cy="6619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8628" name="Picture 15" descr="16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37792" y="5229200"/>
              <a:ext cx="473968" cy="47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Placeholder 41"/>
          <p:cNvSpPr txBox="1">
            <a:spLocks/>
          </p:cNvSpPr>
          <p:nvPr/>
        </p:nvSpPr>
        <p:spPr>
          <a:xfrm>
            <a:off x="2908551" y="2996952"/>
            <a:ext cx="5335857" cy="57606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Arial" charset="0"/>
                <a:ea typeface="微軟正黑體"/>
                <a:cs typeface="Arial" charset="0"/>
              </a:rPr>
              <a:t>學生對使用網路好處的期待調查</a:t>
            </a:r>
            <a:endParaRPr lang="en-US" sz="2400" b="1" dirty="0" smtClean="0">
              <a:solidFill>
                <a:prstClr val="white"/>
              </a:solidFill>
              <a:latin typeface="Arial" charset="0"/>
              <a:ea typeface="微軟正黑體"/>
              <a:cs typeface="Arial" charset="0"/>
            </a:endParaRPr>
          </a:p>
        </p:txBody>
      </p:sp>
      <p:grpSp>
        <p:nvGrpSpPr>
          <p:cNvPr id="68619" name="群組 23"/>
          <p:cNvGrpSpPr>
            <a:grpSpLocks/>
          </p:cNvGrpSpPr>
          <p:nvPr/>
        </p:nvGrpSpPr>
        <p:grpSpPr bwMode="auto">
          <a:xfrm>
            <a:off x="1979712" y="2983036"/>
            <a:ext cx="669925" cy="661988"/>
            <a:chOff x="1840545" y="5657419"/>
            <a:chExt cx="669925" cy="661987"/>
          </a:xfrm>
        </p:grpSpPr>
        <p:pic>
          <p:nvPicPr>
            <p:cNvPr id="6862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70313" y="5805264"/>
              <a:ext cx="600690" cy="45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Donut 33"/>
            <p:cNvSpPr>
              <a:spLocks noChangeArrowheads="1"/>
            </p:cNvSpPr>
            <p:nvPr/>
          </p:nvSpPr>
          <p:spPr bwMode="auto">
            <a:xfrm>
              <a:off x="1840545" y="5657419"/>
              <a:ext cx="669925" cy="6619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9" name="Text Placeholder 41"/>
          <p:cNvSpPr txBox="1">
            <a:spLocks/>
          </p:cNvSpPr>
          <p:nvPr/>
        </p:nvSpPr>
        <p:spPr>
          <a:xfrm>
            <a:off x="2915816" y="2276674"/>
            <a:ext cx="5328592" cy="57626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Arial" charset="0"/>
                <a:ea typeface="微軟正黑體"/>
                <a:cs typeface="Arial" charset="0"/>
              </a:rPr>
              <a:t>智慧型手機</a:t>
            </a:r>
            <a:r>
              <a:rPr lang="en-US" altLang="zh-TW" sz="2400" b="1" dirty="0" smtClean="0">
                <a:solidFill>
                  <a:prstClr val="white"/>
                </a:solidFill>
                <a:latin typeface="Arial" charset="0"/>
                <a:ea typeface="微軟正黑體"/>
                <a:cs typeface="Arial" charset="0"/>
              </a:rPr>
              <a:t>/</a:t>
            </a:r>
            <a:r>
              <a:rPr lang="zh-TW" altLang="en-US" sz="2400" b="1" dirty="0">
                <a:solidFill>
                  <a:prstClr val="white"/>
                </a:solidFill>
                <a:latin typeface="Arial" charset="0"/>
                <a:ea typeface="微軟正黑體"/>
                <a:cs typeface="Arial" charset="0"/>
              </a:rPr>
              <a:t>平板使用現象調查</a:t>
            </a:r>
            <a:endParaRPr lang="en-US" altLang="zh-TW" sz="2400" b="1" dirty="0">
              <a:solidFill>
                <a:prstClr val="white"/>
              </a:solidFill>
              <a:latin typeface="Arial" charset="0"/>
              <a:ea typeface="微軟正黑體"/>
              <a:cs typeface="Arial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400" b="1" dirty="0" smtClean="0">
              <a:solidFill>
                <a:prstClr val="white"/>
              </a:solidFill>
              <a:latin typeface="Arial" charset="0"/>
              <a:ea typeface="微軟正黑體"/>
              <a:cs typeface="Arial" charset="0"/>
            </a:endParaRPr>
          </a:p>
        </p:txBody>
      </p:sp>
      <p:grpSp>
        <p:nvGrpSpPr>
          <p:cNvPr id="31" name="群組 23"/>
          <p:cNvGrpSpPr>
            <a:grpSpLocks/>
          </p:cNvGrpSpPr>
          <p:nvPr/>
        </p:nvGrpSpPr>
        <p:grpSpPr bwMode="auto">
          <a:xfrm>
            <a:off x="1979712" y="2262956"/>
            <a:ext cx="669925" cy="661988"/>
            <a:chOff x="1840545" y="5657419"/>
            <a:chExt cx="669925" cy="66198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70313" y="5805264"/>
              <a:ext cx="600690" cy="45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Donut 33"/>
            <p:cNvSpPr>
              <a:spLocks noChangeArrowheads="1"/>
            </p:cNvSpPr>
            <p:nvPr/>
          </p:nvSpPr>
          <p:spPr bwMode="auto">
            <a:xfrm>
              <a:off x="1840545" y="5657419"/>
              <a:ext cx="669925" cy="6619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4" name="群組 6"/>
          <p:cNvGrpSpPr>
            <a:grpSpLocks/>
          </p:cNvGrpSpPr>
          <p:nvPr/>
        </p:nvGrpSpPr>
        <p:grpSpPr bwMode="auto">
          <a:xfrm>
            <a:off x="1403648" y="6079380"/>
            <a:ext cx="673100" cy="661988"/>
            <a:chOff x="1108075" y="1260522"/>
            <a:chExt cx="673100" cy="661988"/>
          </a:xfrm>
        </p:grpSpPr>
        <p:sp>
          <p:nvSpPr>
            <p:cNvPr id="35" name="Donut 32"/>
            <p:cNvSpPr>
              <a:spLocks noChangeArrowheads="1"/>
            </p:cNvSpPr>
            <p:nvPr/>
          </p:nvSpPr>
          <p:spPr bwMode="auto">
            <a:xfrm>
              <a:off x="1108075" y="1260522"/>
              <a:ext cx="673100" cy="6619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6" name="Picture 2" descr="C:\Users\Jenny Ko\Desktop\亞洲大學教卓計畫\簡報\ppt套版\icon\Courses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6343" y="1406791"/>
              <a:ext cx="374405" cy="36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 Placeholder 41"/>
          <p:cNvSpPr txBox="1">
            <a:spLocks/>
          </p:cNvSpPr>
          <p:nvPr/>
        </p:nvSpPr>
        <p:spPr>
          <a:xfrm>
            <a:off x="2476503" y="6093360"/>
            <a:ext cx="5760000" cy="576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結論與建議</a:t>
            </a:r>
            <a:endParaRPr lang="en-US" altLang="zh-TW" sz="2400" b="1" dirty="0">
              <a:solidFill>
                <a:prstClr val="white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8" name="Text Placeholder 41"/>
          <p:cNvSpPr txBox="1">
            <a:spLocks/>
          </p:cNvSpPr>
          <p:nvPr/>
        </p:nvSpPr>
        <p:spPr>
          <a:xfrm>
            <a:off x="2915816" y="5301009"/>
            <a:ext cx="5328592" cy="576263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TW" altLang="en-US" sz="2200" b="1" dirty="0" smtClean="0">
                <a:solidFill>
                  <a:schemeClr val="bg1"/>
                </a:solidFill>
                <a:latin typeface="Arial" charset="0"/>
                <a:ea typeface="微軟正黑體"/>
                <a:cs typeface="Arial" charset="0"/>
              </a:rPr>
              <a:t>網路沉迷、網路成癮與身心健康危害關係</a:t>
            </a:r>
            <a:endParaRPr lang="zh-TW" altLang="en-US" sz="2200" b="1" dirty="0">
              <a:solidFill>
                <a:schemeClr val="bg1"/>
              </a:solidFill>
              <a:latin typeface="Arial" charset="0"/>
              <a:ea typeface="微軟正黑體"/>
              <a:cs typeface="Arial" charset="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2029867" y="5301208"/>
            <a:ext cx="669925" cy="661988"/>
            <a:chOff x="2029867" y="5359300"/>
            <a:chExt cx="669925" cy="661988"/>
          </a:xfrm>
        </p:grpSpPr>
        <p:sp>
          <p:nvSpPr>
            <p:cNvPr id="40" name="Donut 33"/>
            <p:cNvSpPr>
              <a:spLocks noChangeArrowheads="1"/>
            </p:cNvSpPr>
            <p:nvPr/>
          </p:nvSpPr>
          <p:spPr bwMode="auto">
            <a:xfrm>
              <a:off x="2029867" y="5359300"/>
              <a:ext cx="669925" cy="6619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41" name="Picture 15" descr="16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1963" y="5445223"/>
              <a:ext cx="473968" cy="4739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</p:grpSp>
      <p:sp>
        <p:nvSpPr>
          <p:cNvPr id="42" name="Text Placeholder 41"/>
          <p:cNvSpPr txBox="1">
            <a:spLocks/>
          </p:cNvSpPr>
          <p:nvPr/>
        </p:nvSpPr>
        <p:spPr>
          <a:xfrm>
            <a:off x="2915816" y="3717032"/>
            <a:ext cx="5335857" cy="576064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Arial" charset="0"/>
                <a:ea typeface="微軟正黑體"/>
                <a:cs typeface="Arial" charset="0"/>
              </a:rPr>
              <a:t>學生網路使用的誘惑情境</a:t>
            </a:r>
            <a:endParaRPr lang="en-US" altLang="en-US" sz="2400" b="1" dirty="0" smtClean="0">
              <a:solidFill>
                <a:prstClr val="white"/>
              </a:solidFill>
              <a:latin typeface="Arial" charset="0"/>
              <a:ea typeface="微軟正黑體"/>
              <a:cs typeface="Arial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9480" y="3864877"/>
            <a:ext cx="600690" cy="4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Donut 33"/>
          <p:cNvSpPr>
            <a:spLocks noChangeArrowheads="1"/>
          </p:cNvSpPr>
          <p:nvPr/>
        </p:nvSpPr>
        <p:spPr bwMode="auto">
          <a:xfrm>
            <a:off x="1979712" y="3717032"/>
            <a:ext cx="669925" cy="661988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07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485800"/>
            <a:ext cx="8077200" cy="1143000"/>
          </a:xfrm>
          <a:effectLst>
            <a:outerShdw dist="63500" dir="3187806" algn="ctr" rotWithShape="0">
              <a:srgbClr val="FFFF00"/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「網路成癮傾向」說明</a:t>
            </a:r>
            <a:endParaRPr kumimoji="1"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407938" y="1690490"/>
            <a:ext cx="8593218" cy="489684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altLang="en-US" sz="3200" dirty="0" err="1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網路成癮</a:t>
            </a:r>
            <a:r>
              <a:rPr lang="zh-TW" altLang="en-US" sz="32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傾向」</a:t>
            </a:r>
            <a:r>
              <a:rPr altLang="en-US" sz="3200" dirty="0" err="1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篩檢量表計分說明</a:t>
            </a:r>
            <a:endParaRPr lang="en-US" altLang="zh-TW" sz="32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lvl="1" indent="7938" eaLnBrk="1" hangingPunct="1">
              <a:buFont typeface="Wingdings" pitchFamily="2" charset="2"/>
              <a:buNone/>
            </a:pPr>
            <a:r>
              <a:rPr lang="zh-TW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參考</a:t>
            </a:r>
            <a:r>
              <a:rPr lang="en-US" altLang="zh-TW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DSM-5</a:t>
            </a:r>
            <a:r>
              <a:rPr lang="zh-TW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遊戲成癮診斷準則編製之</a:t>
            </a:r>
            <a:r>
              <a:rPr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網路成癮量表共</a:t>
            </a:r>
            <a:r>
              <a:rPr lang="en-US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題，</a:t>
            </a:r>
            <a:r>
              <a:rPr lang="zh-TW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每題</a:t>
            </a:r>
            <a:r>
              <a:rPr lang="en-US" altLang="zh-TW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，總分</a:t>
            </a:r>
            <a:r>
              <a:rPr lang="en-US" altLang="zh-TW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</a:p>
          <a:p>
            <a:pPr marL="711200" lvl="1" indent="-347663" algn="just" eaLnBrk="1" hangingPunct="1">
              <a:buFont typeface="Wingdings" pitchFamily="2" charset="2"/>
              <a:buChar char="Ø"/>
            </a:pPr>
            <a:r>
              <a:rPr altLang="zh-TW" sz="2800" b="1" dirty="0" err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一般學生</a:t>
            </a:r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總分</a:t>
            </a:r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0–2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711200" lvl="1" indent="-347663" algn="just" eaLnBrk="1" hangingPunct="1">
              <a:buFont typeface="Wingdings" pitchFamily="2" charset="2"/>
              <a:buChar char="Ø"/>
            </a:pPr>
            <a:r>
              <a:rPr altLang="en-US" sz="2800" b="1" dirty="0" err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可能有網路沉迷傾向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總分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需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關懷與預防</a:t>
            </a:r>
            <a:endParaRPr altLang="en-US" sz="2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711200" lvl="1" indent="-347663" algn="just">
              <a:buFont typeface="Wingdings" pitchFamily="2" charset="2"/>
              <a:buChar char="Ø"/>
            </a:pPr>
            <a:r>
              <a:rPr altLang="en-US" sz="2800" b="1" dirty="0" err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網路成癮高</a:t>
            </a:r>
            <a:r>
              <a:rPr lang="zh-TW" altLang="en-US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風</a:t>
            </a:r>
            <a:r>
              <a:rPr altLang="en-US" sz="2800" b="1" dirty="0" err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險群</a:t>
            </a:r>
            <a:r>
              <a:rPr lang="en-US" altLang="zh-TW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altLang="zh-TW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總分</a:t>
            </a:r>
            <a:r>
              <a:rPr lang="en-US" altLang="zh-TW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分以上</a:t>
            </a:r>
            <a:r>
              <a:rPr lang="en-US" altLang="zh-TW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altLang="zh-TW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需</a:t>
            </a:r>
            <a:r>
              <a:rPr lang="zh-TW" altLang="en-US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關懷與及時幫忙，可</a:t>
            </a:r>
            <a:r>
              <a:rPr altLang="zh-TW" sz="2800" b="1" dirty="0" err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找專業</a:t>
            </a:r>
            <a:r>
              <a:rPr altLang="en-US" sz="2800" b="1" dirty="0" err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心理師</a:t>
            </a:r>
            <a:r>
              <a:rPr lang="zh-TW" altLang="en-US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協助；若高於</a:t>
            </a:r>
            <a:r>
              <a:rPr lang="en-US" altLang="zh-TW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分者，屬網路成癮重風險群，可能達臨床上網癮診斷標準，需要臨床心理師或醫師的確認與協助</a:t>
            </a:r>
            <a:endParaRPr altLang="en-US" sz="2800" b="1" dirty="0" smtClean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627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5780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網路沉迷、網路成癮高風險群盛行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率 </a:t>
            </a:r>
            <a:r>
              <a:rPr lang="en-US" altLang="zh-TW" sz="3200" dirty="0">
                <a:solidFill>
                  <a:srgbClr val="FF0000"/>
                </a:solidFill>
              </a:rPr>
              <a:t/>
            </a:r>
            <a:br>
              <a:rPr lang="en-US" altLang="zh-TW" sz="3200" dirty="0">
                <a:solidFill>
                  <a:srgbClr val="FF0000"/>
                </a:solidFill>
              </a:rPr>
            </a:br>
            <a:endParaRPr lang="zh-TW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265072"/>
              </p:ext>
            </p:extLst>
          </p:nvPr>
        </p:nvGraphicFramePr>
        <p:xfrm>
          <a:off x="15240" y="1450580"/>
          <a:ext cx="9128760" cy="514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7020272" y="1700808"/>
            <a:ext cx="1944216" cy="47920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4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遊戲沉迷、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線上遊戲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成癮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風險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群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盛行率 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43145"/>
              </p:ext>
            </p:extLst>
          </p:nvPr>
        </p:nvGraphicFramePr>
        <p:xfrm>
          <a:off x="0" y="1340768"/>
          <a:ext cx="9144000" cy="515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/>
          <p:cNvSpPr/>
          <p:nvPr/>
        </p:nvSpPr>
        <p:spPr>
          <a:xfrm>
            <a:off x="7020272" y="1556792"/>
            <a:ext cx="1944216" cy="49360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33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沉迷、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高風險群盛行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率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268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/>
          <p:cNvSpPr/>
          <p:nvPr/>
        </p:nvSpPr>
        <p:spPr>
          <a:xfrm>
            <a:off x="7020272" y="1556792"/>
            <a:ext cx="1944216" cy="49360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12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手機沉迷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沉迷成癮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高風險群盛行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率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927442"/>
              </p:ext>
            </p:extLst>
          </p:nvPr>
        </p:nvGraphicFramePr>
        <p:xfrm>
          <a:off x="0" y="1412776"/>
          <a:ext cx="9159240" cy="50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7020272" y="1628800"/>
            <a:ext cx="1944216" cy="4864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5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網路沉迷、網路成癮高風險群之身體化症狀、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敵意症狀、疑心症狀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0" y="2357430"/>
            <a:ext cx="9144000" cy="4135445"/>
            <a:chOff x="0" y="2357430"/>
            <a:chExt cx="9144000" cy="4500570"/>
          </a:xfrm>
        </p:grpSpPr>
        <p:graphicFrame>
          <p:nvGraphicFramePr>
            <p:cNvPr id="5" name="圖表 4"/>
            <p:cNvGraphicFramePr/>
            <p:nvPr>
              <p:extLst>
                <p:ext uri="{D42A27DB-BD31-4B8C-83A1-F6EECF244321}">
                  <p14:modId xmlns:p14="http://schemas.microsoft.com/office/powerpoint/2010/main" val="3479982794"/>
                </p:ext>
              </p:extLst>
            </p:nvPr>
          </p:nvGraphicFramePr>
          <p:xfrm>
            <a:off x="0" y="2357430"/>
            <a:ext cx="3428992" cy="4500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圖表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61035822"/>
                </p:ext>
              </p:extLst>
            </p:nvPr>
          </p:nvGraphicFramePr>
          <p:xfrm>
            <a:off x="3214678" y="2357430"/>
            <a:ext cx="3071834" cy="4500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圖表 7"/>
            <p:cNvGraphicFramePr/>
            <p:nvPr>
              <p:extLst>
                <p:ext uri="{D42A27DB-BD31-4B8C-83A1-F6EECF244321}">
                  <p14:modId xmlns:p14="http://schemas.microsoft.com/office/powerpoint/2010/main" val="20861733"/>
                </p:ext>
              </p:extLst>
            </p:nvPr>
          </p:nvGraphicFramePr>
          <p:xfrm>
            <a:off x="6215074" y="2357430"/>
            <a:ext cx="2928926" cy="4500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9" name="文字方塊 8"/>
          <p:cNvSpPr txBox="1"/>
          <p:nvPr/>
        </p:nvSpPr>
        <p:spPr>
          <a:xfrm>
            <a:off x="0" y="13572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成癮程度愈嚴重，身體化</a:t>
            </a:r>
            <a:r>
              <a:rPr lang="zh-TW" altLang="en-US" sz="24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症狀愈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多</a:t>
            </a:r>
            <a:r>
              <a:rPr lang="zh-TW" altLang="en-US" sz="2400" b="1" dirty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；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疑心、敵意愈高</a:t>
            </a:r>
            <a:endParaRPr lang="en-US" altLang="zh-TW" sz="2400" b="1" dirty="0" smtClean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  <a:sym typeface="Wingdings 2"/>
            </a:endParaRPr>
          </a:p>
          <a:p>
            <a:r>
              <a:rPr lang="zh-TW" altLang="en-US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身體化症狀包含：頭疼、失眠、肌肉麻木痠痛、眼乾、視線模糊等</a:t>
            </a:r>
            <a:endParaRPr lang="zh-TW" altLang="en-US" sz="24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90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5496" y="1916832"/>
            <a:ext cx="9020462" cy="4504035"/>
            <a:chOff x="0" y="2071678"/>
            <a:chExt cx="9144000" cy="4786322"/>
          </a:xfrm>
        </p:grpSpPr>
        <p:graphicFrame>
          <p:nvGraphicFramePr>
            <p:cNvPr id="2" name="圖表 1"/>
            <p:cNvGraphicFramePr/>
            <p:nvPr>
              <p:extLst>
                <p:ext uri="{D42A27DB-BD31-4B8C-83A1-F6EECF244321}">
                  <p14:modId xmlns:p14="http://schemas.microsoft.com/office/powerpoint/2010/main" val="446085479"/>
                </p:ext>
              </p:extLst>
            </p:nvPr>
          </p:nvGraphicFramePr>
          <p:xfrm>
            <a:off x="0" y="2071678"/>
            <a:ext cx="4572000" cy="47863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" name="圖表 2"/>
            <p:cNvGraphicFramePr/>
            <p:nvPr>
              <p:extLst>
                <p:ext uri="{D42A27DB-BD31-4B8C-83A1-F6EECF244321}">
                  <p14:modId xmlns:p14="http://schemas.microsoft.com/office/powerpoint/2010/main" val="1238206753"/>
                </p:ext>
              </p:extLst>
            </p:nvPr>
          </p:nvGraphicFramePr>
          <p:xfrm>
            <a:off x="4572000" y="2071678"/>
            <a:ext cx="4572000" cy="47863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網路沉迷、網路成癮高風險群之自我認同、幸福感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282" y="135729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成癮程度愈嚴重，自我認同感、幸福感愈低</a:t>
            </a:r>
            <a:endParaRPr lang="zh-TW" altLang="en-US" sz="2400" b="1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07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一、何時開始用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經常用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61950" indent="0">
              <a:buNone/>
            </a:pPr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網路：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390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開始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用以國小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3~4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年級最高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(44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%)</a:t>
            </a:r>
          </a:p>
          <a:p>
            <a:pPr marL="72390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開始常用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以國小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5~6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年級最高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(32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%)</a:t>
            </a:r>
          </a:p>
          <a:p>
            <a:pPr marL="72390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學齡前開始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、開始經常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提高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57158" y="4076502"/>
            <a:ext cx="8424936" cy="1709952"/>
            <a:chOff x="755576" y="3933056"/>
            <a:chExt cx="7416824" cy="2664296"/>
          </a:xfrm>
        </p:grpSpPr>
        <p:sp>
          <p:nvSpPr>
            <p:cNvPr id="9" name="圓角矩形 8"/>
            <p:cNvSpPr/>
            <p:nvPr/>
          </p:nvSpPr>
          <p:spPr>
            <a:xfrm>
              <a:off x="755576" y="4221088"/>
              <a:ext cx="7416824" cy="2376264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043608" y="3933056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187624" y="4636293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國小資訊課程應融入使用網路好習慣的相關課程及教學活動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90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一、何時開始用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經常用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61950" indent="0">
              <a:buNone/>
            </a:pPr>
            <a:r>
              <a:rPr lang="en-US" altLang="zh-TW" sz="2800" b="1" dirty="0" err="1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390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使用：國小高達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65%</a:t>
            </a:r>
          </a:p>
          <a:p>
            <a:pPr marL="361950" lvl="0" indent="0">
              <a:buNone/>
            </a:pPr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智慧型手機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平板：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3900" lvl="0" indent="0"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各年級層使用率高達八成五以上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3900" lvl="0" indent="0"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開始常用：國小生：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5~6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年級；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3900" lvl="0" indent="0"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　　　　　國中生：國中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年級；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3900" lv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　　　　高中職生：高中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3528" y="4176937"/>
            <a:ext cx="8568952" cy="2492423"/>
            <a:chOff x="755576" y="3962505"/>
            <a:chExt cx="7416824" cy="2634847"/>
          </a:xfrm>
        </p:grpSpPr>
        <p:sp>
          <p:nvSpPr>
            <p:cNvPr id="5" name="圓角矩形 4"/>
            <p:cNvSpPr/>
            <p:nvPr/>
          </p:nvSpPr>
          <p:spPr>
            <a:xfrm>
              <a:off x="755576" y="4221088"/>
              <a:ext cx="7416824" cy="2376264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43608" y="3962505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11560" y="470946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en-US" altLang="zh-TW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網站規定，年滿</a:t>
            </a:r>
            <a:r>
              <a:rPr lang="en-US" altLang="zh-TW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歲才能使用</a:t>
            </a:r>
            <a:r>
              <a:rPr lang="en-US" altLang="zh-TW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FB</a:t>
            </a:r>
          </a:p>
          <a:p>
            <a:r>
              <a:rPr lang="zh-TW" altLang="en-US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加強網路使用守法行為的實踐。</a:t>
            </a:r>
            <a:endParaRPr lang="en-US" altLang="zh-TW" sz="2800" b="1" dirty="0" smtClean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可從家庭方面進行宣導，從學齡前開始教導孩子如何聰明、健康上網，不要只拿電腦餵小朋友。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80120"/>
            <a:ext cx="8568952" cy="314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二、使用時數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61950" indent="0">
              <a:buNone/>
            </a:pP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0">
              <a:buNone/>
            </a:pP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0">
              <a:buNone/>
            </a:pP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0">
              <a:buNone/>
            </a:pP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4263" indent="0">
              <a:buNone/>
            </a:pPr>
            <a:endParaRPr lang="en-US" altLang="zh-TW" sz="2400" b="1" dirty="0">
              <a:solidFill>
                <a:srgbClr val="200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26389"/>
              </p:ext>
            </p:extLst>
          </p:nvPr>
        </p:nvGraphicFramePr>
        <p:xfrm>
          <a:off x="683568" y="1700808"/>
          <a:ext cx="7992888" cy="233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453253"/>
                <a:gridCol w="1453253"/>
                <a:gridCol w="1743902"/>
                <a:gridCol w="1743902"/>
              </a:tblGrid>
              <a:tr h="648072"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平日課業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假日課業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平日非課業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假日非課業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6375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國小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6375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國中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6375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高中職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近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85720" y="4143380"/>
            <a:ext cx="8534752" cy="2349495"/>
            <a:chOff x="755576" y="3933056"/>
            <a:chExt cx="7416824" cy="2664296"/>
          </a:xfrm>
        </p:grpSpPr>
        <p:sp>
          <p:nvSpPr>
            <p:cNvPr id="8" name="圓角矩形 7"/>
            <p:cNvSpPr/>
            <p:nvPr/>
          </p:nvSpPr>
          <p:spPr>
            <a:xfrm>
              <a:off x="755576" y="4221087"/>
              <a:ext cx="7416824" cy="2376265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043608" y="3933056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42910" y="464344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隨著年級愈高，上網非課業使用的時數愈來愈高</a:t>
            </a:r>
            <a:endParaRPr lang="en-US" altLang="zh-TW" sz="2400" b="1" dirty="0" smtClean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網路科技的發展，提供隨時上網的便利性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但學童是否用於學習，或用於非課業的活動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亟需瞭解與教導學童自主管理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435280" cy="1143000"/>
          </a:xfrm>
        </p:spPr>
        <p:txBody>
          <a:bodyPr>
            <a:noAutofit/>
          </a:bodyPr>
          <a:lstStyle/>
          <a:p>
            <a:r>
              <a:rPr kumimoji="1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學生網路使用情形調查與分析計畫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525963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調查期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程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</a:rPr>
              <a:t>103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</a:rPr>
              <a:t>3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月至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5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月</a:t>
            </a: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執行單位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國立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成功大學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、亞洲大學</a:t>
            </a: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調查對象：國小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4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年級至高中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職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3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年級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抽樣誤差：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</a:rPr>
              <a:t>95%</a:t>
            </a:r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</a:rPr>
              <a:t>的信心水準下，抽樣誤差為正負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</a:rPr>
              <a:t>1.07</a:t>
            </a:r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</a:rPr>
              <a:t>個百分點</a:t>
            </a: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校數分布情形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：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endParaRPr lang="zh-TW" altLang="en-US" sz="2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5" name="Group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008370"/>
              </p:ext>
            </p:extLst>
          </p:nvPr>
        </p:nvGraphicFramePr>
        <p:xfrm>
          <a:off x="0" y="3212975"/>
          <a:ext cx="9144001" cy="3312369"/>
        </p:xfrm>
        <a:graphic>
          <a:graphicData uri="http://schemas.openxmlformats.org/drawingml/2006/table">
            <a:tbl>
              <a:tblPr/>
              <a:tblGrid>
                <a:gridCol w="1043608"/>
                <a:gridCol w="1008112"/>
                <a:gridCol w="1512168"/>
                <a:gridCol w="1512168"/>
                <a:gridCol w="1656184"/>
                <a:gridCol w="1205799"/>
                <a:gridCol w="1205962"/>
              </a:tblGrid>
              <a:tr h="7432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學校數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預計抽樣數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回收問卷數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有效問卷數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百分比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男生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女生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2292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2555(98.8%)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1286(50.9)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1239(49.1)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292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2981(97.2%)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1536(51.8)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1428(48.2)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292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高中職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3257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3172(97.4%)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1557(49.2)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1609(50.8)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292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10445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8708(97.7%)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4379(50.3)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4276(49.7)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1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40160"/>
            <a:ext cx="8208912" cy="22048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三、使用</a:t>
            </a:r>
            <a:r>
              <a:rPr lang="zh-TW" altLang="en-US" sz="28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時數高的上網活動類型</a:t>
            </a:r>
            <a:r>
              <a:rPr lang="en-US" altLang="zh-TW" sz="28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61950" lvl="0" indent="0"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國小網路遊戲每日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大於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小時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lvl="0" indent="0"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國中網路遊戲、社群網站每日各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小時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lvl="0" indent="0"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高中社群網站、手機通訊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每日各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小時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3568" y="3571876"/>
            <a:ext cx="7460332" cy="2500330"/>
            <a:chOff x="755576" y="3830583"/>
            <a:chExt cx="7416824" cy="2766769"/>
          </a:xfrm>
        </p:grpSpPr>
        <p:sp>
          <p:nvSpPr>
            <p:cNvPr id="8" name="圓角矩形 7"/>
            <p:cNvSpPr/>
            <p:nvPr/>
          </p:nvSpPr>
          <p:spPr>
            <a:xfrm>
              <a:off x="755576" y="4221088"/>
              <a:ext cx="7416824" cy="2376264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043608" y="3830583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000100" y="4071942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中小學學生花在網路遊戲</a:t>
            </a:r>
            <a:endParaRPr lang="en-US" altLang="zh-TW" sz="2800" b="1" dirty="0" smtClean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社群網站、手機通訊的時間高</a:t>
            </a:r>
            <a:endParaRPr lang="en-US" altLang="zh-TW" sz="2800" b="1" dirty="0" smtClean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這些網路活動的內容值得關注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其行為規範需要建立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四、上網地點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61950" indent="0"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家中有無線網路的比例高達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83%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在家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中上網比例高達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87%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    上網電腦多不在房間，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2~3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成仍在房間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+mj-lt"/>
              <a:buAutoNum type="arabicParenR"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11560" y="4077072"/>
            <a:ext cx="8175282" cy="1944216"/>
            <a:chOff x="755576" y="3830583"/>
            <a:chExt cx="7416824" cy="2766769"/>
          </a:xfrm>
        </p:grpSpPr>
        <p:sp>
          <p:nvSpPr>
            <p:cNvPr id="7" name="圓角矩形 6"/>
            <p:cNvSpPr/>
            <p:nvPr/>
          </p:nvSpPr>
          <p:spPr>
            <a:xfrm>
              <a:off x="755576" y="4221088"/>
              <a:ext cx="7416824" cy="2376264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043608" y="3830583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928662" y="4760909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家長應注意子女使用網路的活動內容與時間長短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養成聰明上網好習慣，減少不良習慣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29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23528" y="-2091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20688"/>
            <a:ext cx="8507288" cy="60212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en-US" sz="28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、為何使用</a:t>
            </a:r>
            <a:r>
              <a:rPr lang="en-US" altLang="zh-TW" sz="28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61950" lvl="0" indent="0">
              <a:buNone/>
            </a:pP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800" b="1" u="sng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線上遊戲</a:t>
            </a: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好處的期待：</a:t>
            </a:r>
            <a:endParaRPr lang="en-US" altLang="zh-TW" sz="28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8650" lvl="0" indent="0"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忘憂增趣、維持友情、自我認同、角色扮演</a:t>
            </a:r>
          </a:p>
          <a:p>
            <a:pPr marL="361950" lvl="0" indent="0">
              <a:buNone/>
            </a:pP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en-US" altLang="zh-TW" sz="2800" b="1" u="sng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好處的期待：</a:t>
            </a:r>
            <a:endParaRPr lang="en-US" altLang="zh-TW" sz="28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8650" lvl="0" indent="0"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維持友情、忘憂增趣、獲取關心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、公共參與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lvl="0" indent="0">
              <a:buNone/>
            </a:pP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800" b="1" u="sng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智慧型手機</a:t>
            </a:r>
            <a:r>
              <a:rPr lang="en-US" altLang="zh-TW" sz="2800" b="1" u="sng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u="sng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平板</a:t>
            </a: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好處的期待：</a:t>
            </a:r>
            <a:endParaRPr lang="en-US" altLang="zh-TW" sz="28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8650" lvl="0" indent="0">
              <a:buNone/>
            </a:pP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忘憂增趣、獲取新知、便利性、獲取關心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+mj-lt"/>
              <a:buAutoNum type="arabicParenR"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79512" y="4104929"/>
            <a:ext cx="8784976" cy="2110154"/>
            <a:chOff x="755576" y="3886382"/>
            <a:chExt cx="7416824" cy="2710970"/>
          </a:xfrm>
        </p:grpSpPr>
        <p:sp>
          <p:nvSpPr>
            <p:cNvPr id="7" name="圓角矩形 6"/>
            <p:cNvSpPr/>
            <p:nvPr/>
          </p:nvSpPr>
          <p:spPr>
            <a:xfrm>
              <a:off x="755576" y="4221088"/>
              <a:ext cx="7416824" cy="2376264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043608" y="3886382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95536" y="470810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加强學生的情緒調控能力的培養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增加學生社團、志工服務、童軍活動與人際溝通技巧訓練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避免孩子過度依賴虛擬世界來抒發情緒及發展人際關係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29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756" y="1268760"/>
            <a:ext cx="89644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六、網路安全使用習慣</a:t>
            </a:r>
            <a:endParaRPr lang="en-US" altLang="zh-TW" sz="28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9150" indent="-45720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「會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讓父母或師長知道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網友」的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比例隨年級下降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9150" indent="-45720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網路時間節制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en-US" altLang="zh-TW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lang="zh-TW" altLang="en-US" sz="2800" b="1" dirty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年齡限制待宣導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9150" indent="-45720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不安全使用隨年級上升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11560" y="3212975"/>
            <a:ext cx="8246720" cy="3312368"/>
            <a:chOff x="755576" y="3769099"/>
            <a:chExt cx="7416824" cy="2828253"/>
          </a:xfrm>
        </p:grpSpPr>
        <p:sp>
          <p:nvSpPr>
            <p:cNvPr id="7" name="圓角矩形 6"/>
            <p:cNvSpPr/>
            <p:nvPr/>
          </p:nvSpPr>
          <p:spPr>
            <a:xfrm>
              <a:off x="755576" y="4015034"/>
              <a:ext cx="7416824" cy="2582318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043608" y="3769099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83568" y="392898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家庭教育：強化親子溝通與家庭教育，使孩子願意分享網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457200"/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路上的交友狀況，家庭實施聰明健康上網教育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457200"/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軟體設計：父母可以使用「網路分級」、「上網時間管理」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457200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　軟體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457200"/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法治教育：加強分級相關規定宣導及管理，避免學童接觸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457200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　不適合其年齡層次的遊戲。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36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36" y="896750"/>
            <a:ext cx="9119964" cy="588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七、網路成癮行為</a:t>
            </a:r>
            <a:endParaRPr lang="en-US" altLang="zh-TW" sz="2800" b="1" dirty="0" smtClean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4174870299"/>
              </p:ext>
            </p:extLst>
          </p:nvPr>
        </p:nvGraphicFramePr>
        <p:xfrm>
          <a:off x="107504" y="1080120"/>
          <a:ext cx="885698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8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08721"/>
            <a:ext cx="8568952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七、網路成癮行為</a:t>
            </a:r>
            <a:endParaRPr lang="en-US" altLang="zh-TW" sz="2800" b="1" dirty="0" smtClean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9150" indent="-457200"/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四類型網路成癮中，以下四種行為比例均較高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219200" lvl="1" indent="-457200"/>
            <a:r>
              <a:rPr lang="zh-TW" altLang="en-US" sz="24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即使師長要求也無法減少使用的時間    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(31%-42%)</a:t>
            </a:r>
            <a:endPara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219200" lvl="1" indent="-457200"/>
            <a:r>
              <a:rPr lang="zh-TW" altLang="en-US" sz="24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沒有在使用時，也常常想著要使用        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(32%-51%)</a:t>
            </a:r>
          </a:p>
          <a:p>
            <a:pPr marL="1219200" lvl="1" indent="-457200"/>
            <a:r>
              <a:rPr lang="zh-TW" altLang="en-US" sz="24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知道有很多壞處，但還是持續玩            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(30%-36%)</a:t>
            </a:r>
            <a:endPara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219200" lvl="1" indent="-457200"/>
            <a:r>
              <a:rPr lang="zh-TW" altLang="en-US" sz="24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用來忘掉個人問題、紓解不舒服的心情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(21%-33%)</a:t>
            </a:r>
            <a:endParaRPr lang="zh-TW" altLang="en-US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67544" y="3861048"/>
            <a:ext cx="8352928" cy="2664296"/>
            <a:chOff x="755576" y="3769099"/>
            <a:chExt cx="7416824" cy="2828253"/>
          </a:xfrm>
        </p:grpSpPr>
        <p:sp>
          <p:nvSpPr>
            <p:cNvPr id="7" name="圓角矩形 6"/>
            <p:cNvSpPr/>
            <p:nvPr/>
          </p:nvSpPr>
          <p:spPr>
            <a:xfrm>
              <a:off x="755576" y="4015034"/>
              <a:ext cx="7416824" cy="2582318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043608" y="3769099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755576" y="463629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孩子需要學習情緒調控轉化技巧與問題解決技巧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孩子需要學習辨識誘惑情境及克制慾望的技巧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親子或親師間需學習衝突或期望落差的因應技巧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36" y="836712"/>
            <a:ext cx="911996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八、網路沉迷、成癮高風險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含重風險</a:t>
            </a:r>
            <a:r>
              <a:rPr lang="en-US" altLang="zh-TW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盛行率</a:t>
            </a:r>
            <a:endParaRPr lang="en-US" altLang="zh-TW" sz="2800" b="1" dirty="0" smtClean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9150" indent="-457200"/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國小約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7%/10%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；國中約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9%/20%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；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9150" indent="-15875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高中職約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10%/20%</a:t>
            </a:r>
            <a:endParaRPr lang="zh-TW" altLang="en-US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9150" indent="-457200"/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值得注意：線上遊戲、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、智慧型手機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平板成癮</a:t>
            </a:r>
            <a:endParaRPr lang="en-US" altLang="zh-TW" sz="28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0">
              <a:buNone/>
            </a:pP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問題的預防與高風險學生的輔導管教</a:t>
            </a:r>
            <a:r>
              <a:rPr lang="en-US" altLang="zh-TW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                      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71472" y="3501008"/>
            <a:ext cx="8321008" cy="3168352"/>
            <a:chOff x="755576" y="3769099"/>
            <a:chExt cx="7416824" cy="2828253"/>
          </a:xfrm>
        </p:grpSpPr>
        <p:sp>
          <p:nvSpPr>
            <p:cNvPr id="8" name="圓角矩形 7"/>
            <p:cNvSpPr/>
            <p:nvPr/>
          </p:nvSpPr>
          <p:spPr>
            <a:xfrm>
              <a:off x="755576" y="4015034"/>
              <a:ext cx="7416824" cy="2582318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043608" y="3769099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794524" y="3991704"/>
            <a:ext cx="8097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推動各校實施三級預防計畫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健康促進、高風險群辨識、成癮輔導及轉介治療</a:t>
            </a:r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沉迷、成癮高風險群需要協助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加強各級學校老師對網路沉迷，與網路成癮的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篩選與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輔導知能培訓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嚴重成癮轉介的醫療資源與人才培訓亟需強化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8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14282" y="3214686"/>
            <a:ext cx="8678198" cy="3071834"/>
            <a:chOff x="755576" y="3769099"/>
            <a:chExt cx="7416824" cy="2828253"/>
          </a:xfrm>
        </p:grpSpPr>
        <p:sp>
          <p:nvSpPr>
            <p:cNvPr id="7" name="圓角矩形 6"/>
            <p:cNvSpPr/>
            <p:nvPr/>
          </p:nvSpPr>
          <p:spPr>
            <a:xfrm>
              <a:off x="755576" y="4015034"/>
              <a:ext cx="7416824" cy="2582318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043608" y="3769099"/>
              <a:ext cx="1080120" cy="655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建議</a:t>
              </a:r>
              <a:endPara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428596" y="378619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行政院跨部會全面推動聰明上網、幸福學習以及網路成癮防治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培養網路成癮防治專業人才、研發有效介入方案與教材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學校、社區落實網路成癮三級預防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為保護兒童、青少年，研擬健康上網相關法令；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遊戲產業從軟體設計與遊戲裝置研擬健康上網有利措施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學校、家庭加強輔導管教：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良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好</a:t>
            </a:r>
            <a:r>
              <a:rPr lang="zh-TW" altLang="en-US" sz="24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絡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管</a:t>
            </a:r>
            <a:r>
              <a:rPr lang="zh-TW" altLang="en-US" sz="2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理</a:t>
            </a:r>
            <a:r>
              <a:rPr lang="zh-TW" altLang="en-US" sz="24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讚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13344"/>
            <a:ext cx="792088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九、網路成癮之影響</a:t>
            </a:r>
            <a:endParaRPr lang="en-US" altLang="zh-TW" sz="28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755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較容易出現身體上的問題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755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較強的敵意或攻擊性、較高的疑心</a:t>
            </a:r>
            <a:endParaRPr lang="en-US" altLang="zh-TW" sz="28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7550" indent="0">
              <a:buNone/>
            </a:pPr>
            <a:r>
              <a:rPr lang="zh-TW" altLang="en-US" sz="28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自我認同較低、幸福感會較低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36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5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家長與教師輔導管教的建議：</a:t>
            </a:r>
            <a:endParaRPr lang="en-US" altLang="zh-TW" sz="35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endParaRPr lang="en-US" altLang="zh-TW" sz="1100" b="1" dirty="0" smtClean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良</a:t>
            </a:r>
            <a:r>
              <a:rPr lang="zh-TW" altLang="en-US" sz="35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好</a:t>
            </a:r>
            <a:r>
              <a:rPr lang="zh-TW" altLang="en-US" sz="35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35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絡</a:t>
            </a:r>
            <a:r>
              <a:rPr lang="zh-TW" altLang="en-US" sz="35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管</a:t>
            </a:r>
            <a:r>
              <a:rPr lang="zh-TW" altLang="en-US" sz="35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理</a:t>
            </a:r>
            <a:r>
              <a:rPr lang="zh-TW" altLang="en-US" sz="35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讚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sz="35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良</a:t>
            </a: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好溝通　關係</a:t>
            </a:r>
            <a:r>
              <a:rPr lang="zh-TW" altLang="en-US" sz="35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佳</a:t>
            </a: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聰明</a:t>
            </a:r>
            <a:r>
              <a:rPr lang="zh-TW" altLang="en-US" sz="35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上網　習慣</a:t>
            </a:r>
            <a:r>
              <a:rPr lang="zh-TW" altLang="en-US" sz="3500" b="1" u="sng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好</a:t>
            </a:r>
            <a:endParaRPr lang="en-US" altLang="zh-TW" sz="3500" b="1" u="sng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sz="35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sz="3500" b="1" u="sng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35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行為　須</a:t>
            </a:r>
            <a:r>
              <a:rPr lang="zh-TW" altLang="en-US" sz="35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了解</a:t>
            </a: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四感</a:t>
            </a:r>
            <a:r>
              <a:rPr lang="zh-TW" altLang="en-US" sz="3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3500" b="1" u="sng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絡</a:t>
            </a:r>
            <a:r>
              <a:rPr lang="zh-TW" altLang="en-US" sz="3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　真</a:t>
            </a:r>
            <a:r>
              <a:rPr lang="zh-TW" altLang="en-US" sz="35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幸福</a:t>
            </a: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人事時</a:t>
            </a:r>
            <a:r>
              <a:rPr lang="zh-TW" altLang="en-US" sz="35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地　巧</a:t>
            </a:r>
            <a:r>
              <a:rPr lang="zh-TW" altLang="en-US" sz="35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管</a:t>
            </a:r>
            <a:r>
              <a:rPr lang="zh-TW" altLang="en-US" sz="35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理</a:t>
            </a:r>
            <a:endParaRPr lang="zh-TW" altLang="en-US" sz="35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sz="3500" b="1" u="sng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理</a:t>
            </a:r>
            <a:r>
              <a:rPr lang="zh-TW" altLang="en-US" sz="35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性簽約　自律高</a:t>
            </a:r>
            <a:endParaRPr lang="en-US" altLang="zh-TW" sz="35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sz="35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適時給</a:t>
            </a:r>
            <a:r>
              <a:rPr lang="zh-TW" altLang="en-US" sz="3500" b="1" u="sng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讚</a:t>
            </a:r>
            <a:r>
              <a:rPr lang="zh-TW" altLang="en-US" sz="3500" b="1" dirty="0" smtClean="0">
                <a:solidFill>
                  <a:srgbClr val="200AA6"/>
                </a:solidFill>
                <a:latin typeface="微軟正黑體" pitchFamily="34" charset="-120"/>
                <a:ea typeface="微軟正黑體" pitchFamily="34" charset="-120"/>
              </a:rPr>
              <a:t>　多鼓勵</a:t>
            </a:r>
            <a:endParaRPr lang="en-US" altLang="zh-TW" sz="35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rgbClr val="200AA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12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學生開始接觸網路時間</a:t>
            </a:r>
            <a:endParaRPr lang="zh-TW" altLang="en-US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733475"/>
              </p:ext>
            </p:extLst>
          </p:nvPr>
        </p:nvGraphicFramePr>
        <p:xfrm>
          <a:off x="0" y="1700808"/>
          <a:ext cx="9144000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691680" y="10527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en-US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學齡前開始</a:t>
            </a:r>
            <a:r>
              <a:rPr lang="zh-TW" altLang="en-US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接觸網路的比例提高</a:t>
            </a:r>
            <a:endParaRPr lang="en-US" altLang="zh-TW" dirty="0" smtClean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 sz="2400" b="1" i="0" u="none" strike="noStrike" kern="1200" baseline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pP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國小三</a:t>
            </a:r>
            <a:r>
              <a:rPr lang="en-US" altLang="zh-TW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四年級開始接觸網路比例最高</a:t>
            </a:r>
            <a:endParaRPr lang="zh-TW" altLang="zh-TW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1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學生開始經常上網時間</a:t>
            </a:r>
            <a:endParaRPr lang="zh-TW" altLang="en-US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96386"/>
              </p:ext>
            </p:extLst>
          </p:nvPr>
        </p:nvGraphicFramePr>
        <p:xfrm>
          <a:off x="0" y="1772816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907704" y="119675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學齡前開始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經常上網</a:t>
            </a:r>
            <a:r>
              <a:rPr lang="zh-TW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的比例提高</a:t>
            </a:r>
            <a:endParaRPr lang="zh-TW" altLang="zh-TW" sz="2800" dirty="0" smtClean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開始經常上網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國小五～六年級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比例最高</a:t>
            </a:r>
            <a:endParaRPr lang="zh-TW" altLang="en-US" sz="24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9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家中擁有可上網電腦的狀況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849012"/>
              </p:ext>
            </p:extLst>
          </p:nvPr>
        </p:nvGraphicFramePr>
        <p:xfrm>
          <a:off x="0" y="1087604"/>
          <a:ext cx="9144000" cy="541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619672" y="6926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超過九成以上家中有可上網的電腦</a:t>
            </a:r>
            <a:endParaRPr lang="zh-TW" altLang="en-US" sz="2000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83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家中是否有無線網路</a:t>
            </a:r>
            <a:endParaRPr lang="zh-TW" altLang="en-US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445971"/>
              </p:ext>
            </p:extLst>
          </p:nvPr>
        </p:nvGraphicFramePr>
        <p:xfrm>
          <a:off x="0" y="1412776"/>
          <a:ext cx="9144000" cy="50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361356" y="797803"/>
            <a:ext cx="645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家中有無線網路</a:t>
            </a:r>
            <a:r>
              <a:rPr lang="zh-TW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的比例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83%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2400" b="1" dirty="0" smtClean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216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資策會</a:t>
            </a:r>
            <a:r>
              <a:rPr lang="en-US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年調查</a:t>
            </a:r>
            <a:r>
              <a:rPr lang="en-US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連線網路</a:t>
            </a:r>
            <a:r>
              <a:rPr lang="en-US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比例為</a:t>
            </a:r>
            <a:r>
              <a:rPr lang="en-US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84.8%</a:t>
            </a:r>
            <a:endParaRPr lang="zh-TW" altLang="en-US" sz="2400" b="1" dirty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4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常上網地點</a:t>
            </a:r>
            <a:endParaRPr lang="zh-TW" altLang="en-US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111024"/>
              </p:ext>
            </p:extLst>
          </p:nvPr>
        </p:nvGraphicFramePr>
        <p:xfrm>
          <a:off x="0" y="1484784"/>
          <a:ext cx="9144000" cy="500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195736" y="11967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  <a:sym typeface="Wingdings 2"/>
              </a:rPr>
              <a:t></a:t>
            </a:r>
            <a:r>
              <a:rPr lang="zh-TW" altLang="en-US" sz="28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sz="28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家中</a:t>
            </a:r>
            <a:r>
              <a:rPr lang="zh-TW" altLang="en-US" sz="28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上網比例高達</a:t>
            </a:r>
            <a:r>
              <a:rPr lang="en-US" altLang="zh-TW" sz="28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87%</a:t>
            </a:r>
            <a:r>
              <a:rPr lang="zh-TW" altLang="en-US" sz="28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endParaRPr lang="zh-TW" altLang="zh-TW" sz="2800" b="1" dirty="0" smtClean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080-5991-45A4-8DAD-4ED39BE365B5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2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3146</Words>
  <Application>Microsoft Office PowerPoint</Application>
  <PresentationFormat>如螢幕大小 (4:3)</PresentationFormat>
  <Paragraphs>547</Paragraphs>
  <Slides>48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0" baseType="lpstr">
      <vt:lpstr>Office 佈景主題</vt:lpstr>
      <vt:lpstr>佈景主題3</vt:lpstr>
      <vt:lpstr>PowerPoint 簡報</vt:lpstr>
      <vt:lpstr>PowerPoint 簡報</vt:lpstr>
      <vt:lpstr>PowerPoint 簡報</vt:lpstr>
      <vt:lpstr>學生網路使用情形調查與分析計畫</vt:lpstr>
      <vt:lpstr>學生開始接觸網路時間</vt:lpstr>
      <vt:lpstr>學生開始經常上網時間</vt:lpstr>
      <vt:lpstr>家中擁有可上網電腦的狀況</vt:lpstr>
      <vt:lpstr>家中是否有無線網路</vt:lpstr>
      <vt:lpstr>最常上網地點</vt:lpstr>
      <vt:lpstr>平日與假日的平均上網時數(分鐘)</vt:lpstr>
      <vt:lpstr>各類網路使用時數調查-平均每日使用時數(分鐘)</vt:lpstr>
      <vt:lpstr>各年級層在上網好習慣分布圖 </vt:lpstr>
      <vt:lpstr>各年級層上網不良習慣分布圖 </vt:lpstr>
      <vt:lpstr>個人Facebook使用情形 </vt:lpstr>
      <vt:lpstr>從那個階段開始用Facebook？</vt:lpstr>
      <vt:lpstr>從那個階段開始幾乎每天都用Facebook？</vt:lpstr>
      <vt:lpstr>智慧型手機的使用情形</vt:lpstr>
      <vt:lpstr>學生開始接觸智慧型手機上網時間</vt:lpstr>
      <vt:lpstr>學生開始經常使用智慧型手機上網時間</vt:lpstr>
      <vt:lpstr>線上遊戲正向預期</vt:lpstr>
      <vt:lpstr>Facebook正向預期</vt:lpstr>
      <vt:lpstr>智慧型手機/平板正向預期</vt:lpstr>
      <vt:lpstr>線上遊戲誘惑情境</vt:lpstr>
      <vt:lpstr>Facebook誘惑情境</vt:lpstr>
      <vt:lpstr>智慧型手機/平板誘惑情境</vt:lpstr>
      <vt:lpstr>網路成癮行為盛行率</vt:lpstr>
      <vt:lpstr>線上遊戲成癮行為盛行率</vt:lpstr>
      <vt:lpstr>Facebook成癮行為盛行率</vt:lpstr>
      <vt:lpstr>智慧型手機/平板成癮行為盛行率</vt:lpstr>
      <vt:lpstr>「網路成癮傾向」說明</vt:lpstr>
      <vt:lpstr>網路沉迷、網路成癮高風險群盛行率  </vt:lpstr>
      <vt:lpstr>線上遊戲沉迷、線上遊戲成癮高風險群盛行率 </vt:lpstr>
      <vt:lpstr>Facebook沉迷、 Facebook成癮高風險群盛行率 </vt:lpstr>
      <vt:lpstr>平板/智慧型手機沉迷、平板/智慧型手機 沉迷成癮高風險群盛行率 </vt:lpstr>
      <vt:lpstr>網路沉迷、網路成癮高風險群之身體化症狀、 敵意症狀、疑心症狀</vt:lpstr>
      <vt:lpstr>網路沉迷、網路成癮高風險群之自我認同、幸福感</vt:lpstr>
      <vt:lpstr>結論與建議</vt:lpstr>
      <vt:lpstr>結論與建議</vt:lpstr>
      <vt:lpstr>結論與建議</vt:lpstr>
      <vt:lpstr>結論與建議</vt:lpstr>
      <vt:lpstr>結論與建議</vt:lpstr>
      <vt:lpstr>結論與建議</vt:lpstr>
      <vt:lpstr>結論與建議</vt:lpstr>
      <vt:lpstr>結論與建議</vt:lpstr>
      <vt:lpstr>結論與建議</vt:lpstr>
      <vt:lpstr>結論與建議</vt:lpstr>
      <vt:lpstr>結論與建議</vt:lpstr>
      <vt:lpstr>建議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學生網路使用情形調查與分析計畫</dc:title>
  <dc:creator>acer</dc:creator>
  <cp:lastModifiedBy>moejsmpc</cp:lastModifiedBy>
  <cp:revision>235</cp:revision>
  <cp:lastPrinted>2014-09-16T01:15:15Z</cp:lastPrinted>
  <dcterms:created xsi:type="dcterms:W3CDTF">2014-08-18T16:38:36Z</dcterms:created>
  <dcterms:modified xsi:type="dcterms:W3CDTF">2014-09-17T11:09:58Z</dcterms:modified>
</cp:coreProperties>
</file>