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719" r:id="rId4"/>
    <p:sldMasterId id="2147483779" r:id="rId5"/>
    <p:sldMasterId id="2147483792" r:id="rId6"/>
    <p:sldMasterId id="2147483805" r:id="rId7"/>
    <p:sldMasterId id="2147483818" r:id="rId8"/>
    <p:sldMasterId id="2147483844" r:id="rId9"/>
    <p:sldMasterId id="2147483857" r:id="rId10"/>
    <p:sldMasterId id="2147483922" r:id="rId11"/>
    <p:sldMasterId id="2147484139" r:id="rId12"/>
  </p:sldMasterIdLst>
  <p:notesMasterIdLst>
    <p:notesMasterId r:id="rId56"/>
  </p:notesMasterIdLst>
  <p:sldIdLst>
    <p:sldId id="779" r:id="rId13"/>
    <p:sldId id="486" r:id="rId14"/>
    <p:sldId id="487" r:id="rId15"/>
    <p:sldId id="814" r:id="rId16"/>
    <p:sldId id="606" r:id="rId17"/>
    <p:sldId id="797" r:id="rId18"/>
    <p:sldId id="829" r:id="rId19"/>
    <p:sldId id="830" r:id="rId20"/>
    <p:sldId id="607" r:id="rId21"/>
    <p:sldId id="831" r:id="rId22"/>
    <p:sldId id="608" r:id="rId23"/>
    <p:sldId id="832" r:id="rId24"/>
    <p:sldId id="610" r:id="rId25"/>
    <p:sldId id="834" r:id="rId26"/>
    <p:sldId id="611" r:id="rId27"/>
    <p:sldId id="835" r:id="rId28"/>
    <p:sldId id="836" r:id="rId29"/>
    <p:sldId id="837" r:id="rId30"/>
    <p:sldId id="612" r:id="rId31"/>
    <p:sldId id="838" r:id="rId32"/>
    <p:sldId id="839" r:id="rId33"/>
    <p:sldId id="840" r:id="rId34"/>
    <p:sldId id="841" r:id="rId35"/>
    <p:sldId id="842" r:id="rId36"/>
    <p:sldId id="843" r:id="rId37"/>
    <p:sldId id="844" r:id="rId38"/>
    <p:sldId id="845" r:id="rId39"/>
    <p:sldId id="850" r:id="rId40"/>
    <p:sldId id="584" r:id="rId41"/>
    <p:sldId id="586" r:id="rId42"/>
    <p:sldId id="727" r:id="rId43"/>
    <p:sldId id="808" r:id="rId44"/>
    <p:sldId id="809" r:id="rId45"/>
    <p:sldId id="810" r:id="rId46"/>
    <p:sldId id="811" r:id="rId47"/>
    <p:sldId id="812" r:id="rId48"/>
    <p:sldId id="813" r:id="rId49"/>
    <p:sldId id="716" r:id="rId50"/>
    <p:sldId id="851" r:id="rId51"/>
    <p:sldId id="826" r:id="rId52"/>
    <p:sldId id="853" r:id="rId53"/>
    <p:sldId id="854" r:id="rId54"/>
    <p:sldId id="824" r:id="rId55"/>
  </p:sldIdLst>
  <p:sldSz cx="12190413" cy="6858000"/>
  <p:notesSz cx="6797675" cy="987425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7"/>
    <a:srgbClr val="FFFFEB"/>
    <a:srgbClr val="FFFFE7"/>
    <a:srgbClr val="0000FF"/>
    <a:srgbClr val="5F5FAC"/>
    <a:srgbClr val="9933FF"/>
    <a:srgbClr val="9583C7"/>
    <a:srgbClr val="B3A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2" autoAdjust="0"/>
    <p:restoredTop sz="88620" autoAdjust="0"/>
  </p:normalViewPr>
  <p:slideViewPr>
    <p:cSldViewPr>
      <p:cViewPr varScale="1">
        <p:scale>
          <a:sx n="99" d="100"/>
          <a:sy n="99" d="100"/>
        </p:scale>
        <p:origin x="61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icrosoft%20Office%20PowerPoint%20&#30340;&#22294;&#34920;%20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Microsoft%20Office%20PowerPoint%20&#30340;&#22294;&#34920;%20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&#27963;&#38913;&#31807;1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USER\Desktop\&#20840;&#22283;\103-2\0730\Book1.xls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Book6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Microsoft%20PowerPoint%20&#30340;&#22294;&#34920;%203%20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國小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家裡無可上網電腦</c:v>
                </c:pt>
                <c:pt idx="1">
                  <c:v>上網電腦不在自己房間</c:v>
                </c:pt>
                <c:pt idx="2">
                  <c:v>上網電腦在自己房間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8.2000000000000003E-2</c:v>
                </c:pt>
                <c:pt idx="1">
                  <c:v>0.73100000000000065</c:v>
                </c:pt>
                <c:pt idx="2">
                  <c:v>0.18700000000000039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國中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家裡無可上網電腦</c:v>
                </c:pt>
                <c:pt idx="1">
                  <c:v>上網電腦不在自己房間</c:v>
                </c:pt>
                <c:pt idx="2">
                  <c:v>上網電腦在自己房間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9.2000000000000026E-2</c:v>
                </c:pt>
                <c:pt idx="1">
                  <c:v>0.67300000000000193</c:v>
                </c:pt>
                <c:pt idx="2">
                  <c:v>0.23600000000000004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高中職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家裡無可上網電腦</c:v>
                </c:pt>
                <c:pt idx="1">
                  <c:v>上網電腦不在自己房間</c:v>
                </c:pt>
                <c:pt idx="2">
                  <c:v>上網電腦在自己房間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6.1000000000000013E-2</c:v>
                </c:pt>
                <c:pt idx="1">
                  <c:v>0.61900000000000144</c:v>
                </c:pt>
                <c:pt idx="2">
                  <c:v>0.32000000000000084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8927752"/>
        <c:axId val="478928144"/>
      </c:barChart>
      <c:catAx>
        <c:axId val="478927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78928144"/>
        <c:crosses val="autoZero"/>
        <c:auto val="1"/>
        <c:lblAlgn val="ctr"/>
        <c:lblOffset val="100"/>
        <c:noMultiLvlLbl val="0"/>
      </c:catAx>
      <c:valAx>
        <c:axId val="478928144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crossAx val="478927752"/>
        <c:crosses val="autoZero"/>
        <c:crossBetween val="between"/>
        <c:majorUnit val="0.2"/>
        <c:minorUnit val="2.0000000000000011E-2"/>
      </c:valAx>
      <c:dTable>
        <c:showHorzBorder val="1"/>
        <c:showVertBorder val="1"/>
        <c:showOutline val="1"/>
        <c:showKeys val="1"/>
      </c:dTable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500" b="1" baseline="0">
          <a:effectLst/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'[Microsoft Office PowerPoint 的圖表 ]工作表1'!$B$1</c:f>
              <c:strCache>
                <c:ptCount val="1"/>
                <c:pt idx="0">
                  <c:v>國小</c:v>
                </c:pt>
              </c:strCache>
            </c:strRef>
          </c:tx>
          <c:invertIfNegative val="0"/>
          <c:cat>
            <c:strRef>
              <c:f>'[Microsoft Office PowerPoint 的圖表 ]工作表1'!$A$2:$A$4</c:f>
              <c:strCache>
                <c:ptCount val="3"/>
                <c:pt idx="0">
                  <c:v>家裡無可上網電腦</c:v>
                </c:pt>
                <c:pt idx="1">
                  <c:v>上網電腦不在自己房間</c:v>
                </c:pt>
                <c:pt idx="2">
                  <c:v>上網電腦在自己房間</c:v>
                </c:pt>
              </c:strCache>
            </c:strRef>
          </c:cat>
          <c:val>
            <c:numRef>
              <c:f>'[Microsoft Office PowerPoint 的圖表 ]工作表1'!$B$2:$B$4</c:f>
              <c:numCache>
                <c:formatCode>0.0%</c:formatCode>
                <c:ptCount val="3"/>
                <c:pt idx="0">
                  <c:v>6.4000000000000112E-2</c:v>
                </c:pt>
                <c:pt idx="1">
                  <c:v>0.74700000000000089</c:v>
                </c:pt>
                <c:pt idx="2">
                  <c:v>0.18800000000000025</c:v>
                </c:pt>
              </c:numCache>
            </c:numRef>
          </c:val>
        </c:ser>
        <c:ser>
          <c:idx val="1"/>
          <c:order val="1"/>
          <c:tx>
            <c:strRef>
              <c:f>'[Microsoft Office PowerPoint 的圖表 ]工作表1'!$C$1</c:f>
              <c:strCache>
                <c:ptCount val="1"/>
                <c:pt idx="0">
                  <c:v>國中</c:v>
                </c:pt>
              </c:strCache>
            </c:strRef>
          </c:tx>
          <c:invertIfNegative val="0"/>
          <c:cat>
            <c:strRef>
              <c:f>'[Microsoft Office PowerPoint 的圖表 ]工作表1'!$A$2:$A$4</c:f>
              <c:strCache>
                <c:ptCount val="3"/>
                <c:pt idx="0">
                  <c:v>家裡無可上網電腦</c:v>
                </c:pt>
                <c:pt idx="1">
                  <c:v>上網電腦不在自己房間</c:v>
                </c:pt>
                <c:pt idx="2">
                  <c:v>上網電腦在自己房間</c:v>
                </c:pt>
              </c:strCache>
            </c:strRef>
          </c:cat>
          <c:val>
            <c:numRef>
              <c:f>'[Microsoft Office PowerPoint 的圖表 ]工作表1'!$C$2:$C$4</c:f>
              <c:numCache>
                <c:formatCode>0.0%</c:formatCode>
                <c:ptCount val="3"/>
                <c:pt idx="0">
                  <c:v>6.2000000000000034E-2</c:v>
                </c:pt>
                <c:pt idx="1">
                  <c:v>0.70600000000000063</c:v>
                </c:pt>
                <c:pt idx="2">
                  <c:v>0.23200000000000001</c:v>
                </c:pt>
              </c:numCache>
            </c:numRef>
          </c:val>
        </c:ser>
        <c:ser>
          <c:idx val="2"/>
          <c:order val="2"/>
          <c:tx>
            <c:strRef>
              <c:f>'[Microsoft Office PowerPoint 的圖表 ]工作表1'!$D$1</c:f>
              <c:strCache>
                <c:ptCount val="1"/>
                <c:pt idx="0">
                  <c:v>高中職</c:v>
                </c:pt>
              </c:strCache>
            </c:strRef>
          </c:tx>
          <c:invertIfNegative val="0"/>
          <c:cat>
            <c:strRef>
              <c:f>'[Microsoft Office PowerPoint 的圖表 ]工作表1'!$A$2:$A$4</c:f>
              <c:strCache>
                <c:ptCount val="3"/>
                <c:pt idx="0">
                  <c:v>家裡無可上網電腦</c:v>
                </c:pt>
                <c:pt idx="1">
                  <c:v>上網電腦不在自己房間</c:v>
                </c:pt>
                <c:pt idx="2">
                  <c:v>上網電腦在自己房間</c:v>
                </c:pt>
              </c:strCache>
            </c:strRef>
          </c:cat>
          <c:val>
            <c:numRef>
              <c:f>'[Microsoft Office PowerPoint 的圖表 ]工作表1'!$D$2:$D$4</c:f>
              <c:numCache>
                <c:formatCode>0.0%</c:formatCode>
                <c:ptCount val="3"/>
                <c:pt idx="0">
                  <c:v>6.0000000000000032E-2</c:v>
                </c:pt>
                <c:pt idx="1">
                  <c:v>0.65000000000000113</c:v>
                </c:pt>
                <c:pt idx="2">
                  <c:v>0.28900000000000031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7753688"/>
        <c:axId val="477754080"/>
      </c:barChart>
      <c:catAx>
        <c:axId val="4777536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77754080"/>
        <c:crosses val="autoZero"/>
        <c:auto val="1"/>
        <c:lblAlgn val="ctr"/>
        <c:lblOffset val="100"/>
        <c:noMultiLvlLbl val="0"/>
      </c:catAx>
      <c:valAx>
        <c:axId val="477754080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crossAx val="477753688"/>
        <c:crosses val="autoZero"/>
        <c:crossBetween val="between"/>
        <c:majorUnit val="0.2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 w="57150"/>
  </c:spPr>
  <c:txPr>
    <a:bodyPr/>
    <a:lstStyle/>
    <a:p>
      <a:pPr>
        <a:defRPr sz="1500" b="1" baseline="0"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國小</c:v>
                </c:pt>
              </c:strCache>
            </c:strRef>
          </c:tx>
          <c:invertIfNegative val="0"/>
          <c:cat>
            <c:strRef>
              <c:f>Sheet1!$B$1:$C$1</c:f>
              <c:strCache>
                <c:ptCount val="2"/>
                <c:pt idx="0">
                  <c:v>否</c:v>
                </c:pt>
                <c:pt idx="1">
                  <c:v>是</c:v>
                </c:pt>
              </c:strCache>
            </c:strRef>
          </c:cat>
          <c:val>
            <c:numRef>
              <c:f>Sheet1!$B$2:$C$2</c:f>
              <c:numCache>
                <c:formatCode>0.0%</c:formatCode>
                <c:ptCount val="2"/>
                <c:pt idx="0">
                  <c:v>0.16700000000000001</c:v>
                </c:pt>
                <c:pt idx="1">
                  <c:v>0.83299999999999996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國中</c:v>
                </c:pt>
              </c:strCache>
            </c:strRef>
          </c:tx>
          <c:invertIfNegative val="0"/>
          <c:cat>
            <c:strRef>
              <c:f>Sheet1!$B$1:$C$1</c:f>
              <c:strCache>
                <c:ptCount val="2"/>
                <c:pt idx="0">
                  <c:v>否</c:v>
                </c:pt>
                <c:pt idx="1">
                  <c:v>是</c:v>
                </c:pt>
              </c:strCache>
            </c:strRef>
          </c:cat>
          <c:val>
            <c:numRef>
              <c:f>Sheet1!$B$3:$C$3</c:f>
              <c:numCache>
                <c:formatCode>0.0%</c:formatCode>
                <c:ptCount val="2"/>
                <c:pt idx="0">
                  <c:v>0.13400000000000001</c:v>
                </c:pt>
                <c:pt idx="1">
                  <c:v>0.86499999999999999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高中職</c:v>
                </c:pt>
              </c:strCache>
            </c:strRef>
          </c:tx>
          <c:invertIfNegative val="0"/>
          <c:cat>
            <c:strRef>
              <c:f>Sheet1!$B$1:$C$1</c:f>
              <c:strCache>
                <c:ptCount val="2"/>
                <c:pt idx="0">
                  <c:v>否</c:v>
                </c:pt>
                <c:pt idx="1">
                  <c:v>是</c:v>
                </c:pt>
              </c:strCache>
            </c:strRef>
          </c:cat>
          <c:val>
            <c:numRef>
              <c:f>Sheet1!$B$4:$C$4</c:f>
              <c:numCache>
                <c:formatCode>0.0%</c:formatCode>
                <c:ptCount val="2"/>
                <c:pt idx="0">
                  <c:v>0.11</c:v>
                </c:pt>
                <c:pt idx="1">
                  <c:v>0.88900000000000001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7756432"/>
        <c:axId val="477756824"/>
      </c:barChart>
      <c:catAx>
        <c:axId val="4777564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77756824"/>
        <c:crosses val="autoZero"/>
        <c:auto val="1"/>
        <c:lblAlgn val="ctr"/>
        <c:lblOffset val="100"/>
        <c:noMultiLvlLbl val="0"/>
      </c:catAx>
      <c:valAx>
        <c:axId val="477756824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crossAx val="477756432"/>
        <c:crosses val="autoZero"/>
        <c:crossBetween val="between"/>
        <c:majorUnit val="0.2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600" b="1" baseline="0"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'[Microsoft Office PowerPoint 的圖表 ]工作表1'!$B$1</c:f>
              <c:strCache>
                <c:ptCount val="1"/>
                <c:pt idx="0">
                  <c:v>國小</c:v>
                </c:pt>
              </c:strCache>
            </c:strRef>
          </c:tx>
          <c:invertIfNegative val="0"/>
          <c:cat>
            <c:strRef>
              <c:f>'[Microsoft Office PowerPoint 的圖表 ]工作表1'!$A$2:$A$11</c:f>
              <c:strCache>
                <c:ptCount val="10"/>
                <c:pt idx="0">
                  <c:v>從未上網</c:v>
                </c:pt>
                <c:pt idx="1">
                  <c:v>家中</c:v>
                </c:pt>
                <c:pt idx="2">
                  <c:v>學校教室</c:v>
                </c:pt>
                <c:pt idx="3">
                  <c:v>學校宿舍</c:v>
                </c:pt>
                <c:pt idx="4">
                  <c:v>網咖</c:v>
                </c:pt>
                <c:pt idx="5">
                  <c:v>親友家</c:v>
                </c:pt>
                <c:pt idx="6">
                  <c:v>團書館</c:v>
                </c:pt>
                <c:pt idx="7">
                  <c:v>租屋處</c:v>
                </c:pt>
                <c:pt idx="8">
                  <c:v>補習班</c:v>
                </c:pt>
                <c:pt idx="9">
                  <c:v>其他</c:v>
                </c:pt>
              </c:strCache>
            </c:strRef>
          </c:cat>
          <c:val>
            <c:numRef>
              <c:f>'[Microsoft Office PowerPoint 的圖表 ]工作表1'!$B$2:$B$11</c:f>
              <c:numCache>
                <c:formatCode>0.0%</c:formatCode>
                <c:ptCount val="10"/>
                <c:pt idx="0">
                  <c:v>2.0000000000000011E-2</c:v>
                </c:pt>
                <c:pt idx="1">
                  <c:v>0.87500000000000144</c:v>
                </c:pt>
                <c:pt idx="2">
                  <c:v>6.6000000000000003E-2</c:v>
                </c:pt>
                <c:pt idx="3">
                  <c:v>3.0000000000000057E-3</c:v>
                </c:pt>
                <c:pt idx="4">
                  <c:v>7.0000000000000114E-3</c:v>
                </c:pt>
                <c:pt idx="5">
                  <c:v>1.2999999999999998E-2</c:v>
                </c:pt>
                <c:pt idx="6">
                  <c:v>5.0000000000000105E-3</c:v>
                </c:pt>
                <c:pt idx="7">
                  <c:v>0</c:v>
                </c:pt>
                <c:pt idx="8">
                  <c:v>3.0000000000000057E-3</c:v>
                </c:pt>
                <c:pt idx="9">
                  <c:v>9.0000000000000028E-3</c:v>
                </c:pt>
              </c:numCache>
            </c:numRef>
          </c:val>
        </c:ser>
        <c:ser>
          <c:idx val="1"/>
          <c:order val="1"/>
          <c:tx>
            <c:strRef>
              <c:f>'[Microsoft Office PowerPoint 的圖表 ]工作表1'!$C$1</c:f>
              <c:strCache>
                <c:ptCount val="1"/>
                <c:pt idx="0">
                  <c:v>國中</c:v>
                </c:pt>
              </c:strCache>
            </c:strRef>
          </c:tx>
          <c:invertIfNegative val="0"/>
          <c:cat>
            <c:strRef>
              <c:f>'[Microsoft Office PowerPoint 的圖表 ]工作表1'!$A$2:$A$11</c:f>
              <c:strCache>
                <c:ptCount val="10"/>
                <c:pt idx="0">
                  <c:v>從未上網</c:v>
                </c:pt>
                <c:pt idx="1">
                  <c:v>家中</c:v>
                </c:pt>
                <c:pt idx="2">
                  <c:v>學校教室</c:v>
                </c:pt>
                <c:pt idx="3">
                  <c:v>學校宿舍</c:v>
                </c:pt>
                <c:pt idx="4">
                  <c:v>網咖</c:v>
                </c:pt>
                <c:pt idx="5">
                  <c:v>親友家</c:v>
                </c:pt>
                <c:pt idx="6">
                  <c:v>團書館</c:v>
                </c:pt>
                <c:pt idx="7">
                  <c:v>租屋處</c:v>
                </c:pt>
                <c:pt idx="8">
                  <c:v>補習班</c:v>
                </c:pt>
                <c:pt idx="9">
                  <c:v>其他</c:v>
                </c:pt>
              </c:strCache>
            </c:strRef>
          </c:cat>
          <c:val>
            <c:numRef>
              <c:f>'[Microsoft Office PowerPoint 的圖表 ]工作表1'!$C$2:$C$11</c:f>
              <c:numCache>
                <c:formatCode>0.0%</c:formatCode>
                <c:ptCount val="10"/>
                <c:pt idx="0">
                  <c:v>7.0000000000000114E-3</c:v>
                </c:pt>
                <c:pt idx="1">
                  <c:v>0.93799999999999994</c:v>
                </c:pt>
                <c:pt idx="2">
                  <c:v>1.6000000000000021E-2</c:v>
                </c:pt>
                <c:pt idx="3">
                  <c:v>5.0000000000000105E-3</c:v>
                </c:pt>
                <c:pt idx="4">
                  <c:v>1.0000000000000005E-2</c:v>
                </c:pt>
                <c:pt idx="5">
                  <c:v>8.0000000000000227E-3</c:v>
                </c:pt>
                <c:pt idx="6">
                  <c:v>4.0000000000000105E-3</c:v>
                </c:pt>
                <c:pt idx="7">
                  <c:v>0</c:v>
                </c:pt>
                <c:pt idx="8">
                  <c:v>3.0000000000000057E-3</c:v>
                </c:pt>
                <c:pt idx="9">
                  <c:v>1.0000000000000005E-2</c:v>
                </c:pt>
              </c:numCache>
            </c:numRef>
          </c:val>
        </c:ser>
        <c:ser>
          <c:idx val="2"/>
          <c:order val="2"/>
          <c:tx>
            <c:strRef>
              <c:f>'[Microsoft Office PowerPoint 的圖表 ]工作表1'!$D$1</c:f>
              <c:strCache>
                <c:ptCount val="1"/>
                <c:pt idx="0">
                  <c:v>高中職</c:v>
                </c:pt>
              </c:strCache>
            </c:strRef>
          </c:tx>
          <c:invertIfNegative val="0"/>
          <c:cat>
            <c:strRef>
              <c:f>'[Microsoft Office PowerPoint 的圖表 ]工作表1'!$A$2:$A$11</c:f>
              <c:strCache>
                <c:ptCount val="10"/>
                <c:pt idx="0">
                  <c:v>從未上網</c:v>
                </c:pt>
                <c:pt idx="1">
                  <c:v>家中</c:v>
                </c:pt>
                <c:pt idx="2">
                  <c:v>學校教室</c:v>
                </c:pt>
                <c:pt idx="3">
                  <c:v>學校宿舍</c:v>
                </c:pt>
                <c:pt idx="4">
                  <c:v>網咖</c:v>
                </c:pt>
                <c:pt idx="5">
                  <c:v>親友家</c:v>
                </c:pt>
                <c:pt idx="6">
                  <c:v>團書館</c:v>
                </c:pt>
                <c:pt idx="7">
                  <c:v>租屋處</c:v>
                </c:pt>
                <c:pt idx="8">
                  <c:v>補習班</c:v>
                </c:pt>
                <c:pt idx="9">
                  <c:v>其他</c:v>
                </c:pt>
              </c:strCache>
            </c:strRef>
          </c:cat>
          <c:val>
            <c:numRef>
              <c:f>'[Microsoft Office PowerPoint 的圖表 ]工作表1'!$D$2:$D$11</c:f>
              <c:numCache>
                <c:formatCode>0.0%</c:formatCode>
                <c:ptCount val="10"/>
                <c:pt idx="0">
                  <c:v>1.6000000000000021E-2</c:v>
                </c:pt>
                <c:pt idx="1">
                  <c:v>0.88300000000000001</c:v>
                </c:pt>
                <c:pt idx="2">
                  <c:v>3.4000000000000002E-2</c:v>
                </c:pt>
                <c:pt idx="3">
                  <c:v>1.9000000000000045E-2</c:v>
                </c:pt>
                <c:pt idx="4">
                  <c:v>1.0999999999999998E-2</c:v>
                </c:pt>
                <c:pt idx="5">
                  <c:v>7.0000000000000114E-3</c:v>
                </c:pt>
                <c:pt idx="6">
                  <c:v>8.0000000000000227E-3</c:v>
                </c:pt>
                <c:pt idx="7">
                  <c:v>3.0000000000000057E-3</c:v>
                </c:pt>
                <c:pt idx="8">
                  <c:v>1.0000000000000028E-3</c:v>
                </c:pt>
                <c:pt idx="9">
                  <c:v>1.9000000000000045E-2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6451800"/>
        <c:axId val="476452192"/>
      </c:barChart>
      <c:catAx>
        <c:axId val="476451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76452192"/>
        <c:crosses val="autoZero"/>
        <c:auto val="1"/>
        <c:lblAlgn val="ctr"/>
        <c:lblOffset val="100"/>
        <c:noMultiLvlLbl val="0"/>
      </c:catAx>
      <c:valAx>
        <c:axId val="476452192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crossAx val="476451800"/>
        <c:crosses val="autoZero"/>
        <c:crossBetween val="between"/>
        <c:majorUnit val="0.2"/>
      </c:valAx>
      <c:dTable>
        <c:showHorzBorder val="1"/>
        <c:showVertBorder val="1"/>
        <c:showOutline val="1"/>
        <c:showKeys val="1"/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 b="1" baseline="0"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456759707718581"/>
          <c:y val="2.8438201863442179E-2"/>
          <c:w val="0.82346002237816973"/>
          <c:h val="0.55554344945092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國小</c:v>
                </c:pt>
              </c:strCache>
            </c:strRef>
          </c:tx>
          <c:invertIfNegative val="0"/>
          <c:cat>
            <c:strRef>
              <c:f>Sheet1!$B$1:$K$1</c:f>
              <c:strCache>
                <c:ptCount val="10"/>
                <c:pt idx="0">
                  <c:v>從未上網</c:v>
                </c:pt>
                <c:pt idx="1">
                  <c:v>家中</c:v>
                </c:pt>
                <c:pt idx="2">
                  <c:v>學校教室</c:v>
                </c:pt>
                <c:pt idx="3">
                  <c:v>學校宿舍</c:v>
                </c:pt>
                <c:pt idx="4">
                  <c:v>網咖</c:v>
                </c:pt>
                <c:pt idx="5">
                  <c:v>親友家</c:v>
                </c:pt>
                <c:pt idx="6">
                  <c:v>圖書館</c:v>
                </c:pt>
                <c:pt idx="7">
                  <c:v>租屋處</c:v>
                </c:pt>
                <c:pt idx="8">
                  <c:v>補習班</c:v>
                </c:pt>
                <c:pt idx="9">
                  <c:v>其他</c:v>
                </c:pt>
              </c:strCache>
            </c:strRef>
          </c:cat>
          <c:val>
            <c:numRef>
              <c:f>Sheet1!$B$2:$K$2</c:f>
              <c:numCache>
                <c:formatCode>0.0%</c:formatCode>
                <c:ptCount val="10"/>
                <c:pt idx="0">
                  <c:v>2.3E-2</c:v>
                </c:pt>
                <c:pt idx="1">
                  <c:v>0.84599999999999997</c:v>
                </c:pt>
                <c:pt idx="2">
                  <c:v>8.1000000000000003E-2</c:v>
                </c:pt>
                <c:pt idx="3">
                  <c:v>2E-3</c:v>
                </c:pt>
                <c:pt idx="4">
                  <c:v>5.0000000000000001E-3</c:v>
                </c:pt>
                <c:pt idx="5">
                  <c:v>2.1000000000000001E-2</c:v>
                </c:pt>
                <c:pt idx="6">
                  <c:v>7.0000000000000001E-3</c:v>
                </c:pt>
                <c:pt idx="7">
                  <c:v>0</c:v>
                </c:pt>
                <c:pt idx="8">
                  <c:v>4.0000000000000001E-3</c:v>
                </c:pt>
                <c:pt idx="9">
                  <c:v>1.0999999999999999E-2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國中</c:v>
                </c:pt>
              </c:strCache>
            </c:strRef>
          </c:tx>
          <c:invertIfNegative val="0"/>
          <c:cat>
            <c:strRef>
              <c:f>Sheet1!$B$1:$K$1</c:f>
              <c:strCache>
                <c:ptCount val="10"/>
                <c:pt idx="0">
                  <c:v>從未上網</c:v>
                </c:pt>
                <c:pt idx="1">
                  <c:v>家中</c:v>
                </c:pt>
                <c:pt idx="2">
                  <c:v>學校教室</c:v>
                </c:pt>
                <c:pt idx="3">
                  <c:v>學校宿舍</c:v>
                </c:pt>
                <c:pt idx="4">
                  <c:v>網咖</c:v>
                </c:pt>
                <c:pt idx="5">
                  <c:v>親友家</c:v>
                </c:pt>
                <c:pt idx="6">
                  <c:v>圖書館</c:v>
                </c:pt>
                <c:pt idx="7">
                  <c:v>租屋處</c:v>
                </c:pt>
                <c:pt idx="8">
                  <c:v>補習班</c:v>
                </c:pt>
                <c:pt idx="9">
                  <c:v>其他</c:v>
                </c:pt>
              </c:strCache>
            </c:strRef>
          </c:cat>
          <c:val>
            <c:numRef>
              <c:f>Sheet1!$B$3:$K$3</c:f>
              <c:numCache>
                <c:formatCode>0.0%</c:formatCode>
                <c:ptCount val="10"/>
                <c:pt idx="0">
                  <c:v>1.0999999999999999E-2</c:v>
                </c:pt>
                <c:pt idx="1">
                  <c:v>0.92600000000000005</c:v>
                </c:pt>
                <c:pt idx="2">
                  <c:v>2.3E-2</c:v>
                </c:pt>
                <c:pt idx="3">
                  <c:v>2E-3</c:v>
                </c:pt>
                <c:pt idx="4">
                  <c:v>1.0999999999999999E-2</c:v>
                </c:pt>
                <c:pt idx="5">
                  <c:v>1.2E-2</c:v>
                </c:pt>
                <c:pt idx="6">
                  <c:v>7.0000000000000001E-3</c:v>
                </c:pt>
                <c:pt idx="7">
                  <c:v>0</c:v>
                </c:pt>
                <c:pt idx="8">
                  <c:v>2E-3</c:v>
                </c:pt>
                <c:pt idx="9">
                  <c:v>7.0000000000000007E-2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高中職</c:v>
                </c:pt>
              </c:strCache>
            </c:strRef>
          </c:tx>
          <c:invertIfNegative val="0"/>
          <c:cat>
            <c:strRef>
              <c:f>Sheet1!$B$1:$K$1</c:f>
              <c:strCache>
                <c:ptCount val="10"/>
                <c:pt idx="0">
                  <c:v>從未上網</c:v>
                </c:pt>
                <c:pt idx="1">
                  <c:v>家中</c:v>
                </c:pt>
                <c:pt idx="2">
                  <c:v>學校教室</c:v>
                </c:pt>
                <c:pt idx="3">
                  <c:v>學校宿舍</c:v>
                </c:pt>
                <c:pt idx="4">
                  <c:v>網咖</c:v>
                </c:pt>
                <c:pt idx="5">
                  <c:v>親友家</c:v>
                </c:pt>
                <c:pt idx="6">
                  <c:v>圖書館</c:v>
                </c:pt>
                <c:pt idx="7">
                  <c:v>租屋處</c:v>
                </c:pt>
                <c:pt idx="8">
                  <c:v>補習班</c:v>
                </c:pt>
                <c:pt idx="9">
                  <c:v>其他</c:v>
                </c:pt>
              </c:strCache>
            </c:strRef>
          </c:cat>
          <c:val>
            <c:numRef>
              <c:f>Sheet1!$B$4:$K$4</c:f>
              <c:numCache>
                <c:formatCode>0.0%</c:formatCode>
                <c:ptCount val="10"/>
                <c:pt idx="0">
                  <c:v>1.2E-2</c:v>
                </c:pt>
                <c:pt idx="1">
                  <c:v>0.90100000000000002</c:v>
                </c:pt>
                <c:pt idx="2">
                  <c:v>3.6999999999999998E-2</c:v>
                </c:pt>
                <c:pt idx="3">
                  <c:v>7.0000000000000001E-3</c:v>
                </c:pt>
                <c:pt idx="4">
                  <c:v>1.7999999999999999E-2</c:v>
                </c:pt>
                <c:pt idx="5">
                  <c:v>5.0000000000000001E-3</c:v>
                </c:pt>
                <c:pt idx="6">
                  <c:v>5.0000000000000001E-3</c:v>
                </c:pt>
                <c:pt idx="7">
                  <c:v>4.0000000000000001E-3</c:v>
                </c:pt>
                <c:pt idx="8">
                  <c:v>1E-3</c:v>
                </c:pt>
                <c:pt idx="9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6453368"/>
        <c:axId val="476453760"/>
      </c:barChart>
      <c:catAx>
        <c:axId val="4764533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76453760"/>
        <c:crosses val="autoZero"/>
        <c:auto val="1"/>
        <c:lblAlgn val="ctr"/>
        <c:lblOffset val="100"/>
        <c:noMultiLvlLbl val="0"/>
      </c:catAx>
      <c:valAx>
        <c:axId val="476453760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crossAx val="476453368"/>
        <c:crosses val="autoZero"/>
        <c:crossBetween val="between"/>
        <c:majorUnit val="0.2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400" b="1" baseline="0">
          <a:effectLst/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471455908078984"/>
          <c:y val="6.0451086377781023E-2"/>
          <c:w val="0.80088333189226391"/>
          <c:h val="0.513183595675786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工作表1!$K$2</c:f>
              <c:strCache>
                <c:ptCount val="1"/>
                <c:pt idx="0">
                  <c:v>國小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工作表1!$L$1:$O$1</c:f>
              <c:strCache>
                <c:ptCount val="4"/>
                <c:pt idx="0">
                  <c:v>平日(課業)</c:v>
                </c:pt>
                <c:pt idx="1">
                  <c:v>平日(非課業)</c:v>
                </c:pt>
                <c:pt idx="2">
                  <c:v>假日(課業)</c:v>
                </c:pt>
                <c:pt idx="3">
                  <c:v>假日(非課業)</c:v>
                </c:pt>
              </c:strCache>
            </c:strRef>
          </c:cat>
          <c:val>
            <c:numRef>
              <c:f>工作表1!$L$2:$O$2</c:f>
              <c:numCache>
                <c:formatCode>General</c:formatCode>
                <c:ptCount val="4"/>
                <c:pt idx="0" formatCode="0.0_ ">
                  <c:v>56</c:v>
                </c:pt>
                <c:pt idx="1">
                  <c:v>70.5</c:v>
                </c:pt>
                <c:pt idx="2">
                  <c:v>52.6</c:v>
                </c:pt>
                <c:pt idx="3">
                  <c:v>152.80000000000001</c:v>
                </c:pt>
              </c:numCache>
            </c:numRef>
          </c:val>
        </c:ser>
        <c:ser>
          <c:idx val="1"/>
          <c:order val="1"/>
          <c:tx>
            <c:strRef>
              <c:f>工作表1!$K$3</c:f>
              <c:strCache>
                <c:ptCount val="1"/>
                <c:pt idx="0">
                  <c:v>國中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工作表1!$L$1:$O$1</c:f>
              <c:strCache>
                <c:ptCount val="4"/>
                <c:pt idx="0">
                  <c:v>平日(課業)</c:v>
                </c:pt>
                <c:pt idx="1">
                  <c:v>平日(非課業)</c:v>
                </c:pt>
                <c:pt idx="2">
                  <c:v>假日(課業)</c:v>
                </c:pt>
                <c:pt idx="3">
                  <c:v>假日(非課業)</c:v>
                </c:pt>
              </c:strCache>
            </c:strRef>
          </c:cat>
          <c:val>
            <c:numRef>
              <c:f>工作表1!$L$3:$O$3</c:f>
              <c:numCache>
                <c:formatCode>General</c:formatCode>
                <c:ptCount val="4"/>
                <c:pt idx="0">
                  <c:v>57.7</c:v>
                </c:pt>
                <c:pt idx="1">
                  <c:v>130.30000000000001</c:v>
                </c:pt>
                <c:pt idx="2">
                  <c:v>64.400000000000006</c:v>
                </c:pt>
                <c:pt idx="3">
                  <c:v>257.5</c:v>
                </c:pt>
              </c:numCache>
            </c:numRef>
          </c:val>
        </c:ser>
        <c:ser>
          <c:idx val="2"/>
          <c:order val="2"/>
          <c:tx>
            <c:strRef>
              <c:f>工作表1!$K$4</c:f>
              <c:strCache>
                <c:ptCount val="1"/>
                <c:pt idx="0">
                  <c:v>高中職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工作表1!$L$1:$O$1</c:f>
              <c:strCache>
                <c:ptCount val="4"/>
                <c:pt idx="0">
                  <c:v>平日(課業)</c:v>
                </c:pt>
                <c:pt idx="1">
                  <c:v>平日(非課業)</c:v>
                </c:pt>
                <c:pt idx="2">
                  <c:v>假日(課業)</c:v>
                </c:pt>
                <c:pt idx="3">
                  <c:v>假日(非課業)</c:v>
                </c:pt>
              </c:strCache>
            </c:strRef>
          </c:cat>
          <c:val>
            <c:numRef>
              <c:f>工作表1!$L$4:$O$4</c:f>
              <c:numCache>
                <c:formatCode>0.0_ </c:formatCode>
                <c:ptCount val="4"/>
                <c:pt idx="0" formatCode="General">
                  <c:v>79.900000000000006</c:v>
                </c:pt>
                <c:pt idx="1">
                  <c:v>162</c:v>
                </c:pt>
                <c:pt idx="2" formatCode="General">
                  <c:v>88.7</c:v>
                </c:pt>
                <c:pt idx="3" formatCode="General">
                  <c:v>283.2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79092328"/>
        <c:axId val="479092720"/>
      </c:barChart>
      <c:catAx>
        <c:axId val="479092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TW"/>
          </a:p>
        </c:txPr>
        <c:crossAx val="479092720"/>
        <c:crosses val="autoZero"/>
        <c:auto val="1"/>
        <c:lblAlgn val="ctr"/>
        <c:lblOffset val="100"/>
        <c:noMultiLvlLbl val="0"/>
      </c:catAx>
      <c:valAx>
        <c:axId val="479092720"/>
        <c:scaling>
          <c:orientation val="minMax"/>
        </c:scaling>
        <c:delete val="0"/>
        <c:axPos val="l"/>
        <c:numFmt formatCode="0_ 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 algn="ctr">
              <a:defRPr/>
            </a:pPr>
            <a:endParaRPr lang="zh-TW"/>
          </a:p>
        </c:txPr>
        <c:crossAx val="4790923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/>
          <a:lstStyle/>
          <a:p>
            <a:pPr algn="ctr" rtl="0">
              <a:defRPr lang="zh-TW" altLang="en-US" sz="1400" b="1" i="0" u="none" strike="noStrike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>
        <a:defRPr lang="zh-TW" altLang="en-US" sz="1400" b="1" i="0" u="none" strike="noStrike" kern="1200" baseline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pPr>
      <a:endParaRPr lang="zh-TW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國小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平日(課業)</c:v>
                </c:pt>
                <c:pt idx="1">
                  <c:v>平日(非課業)</c:v>
                </c:pt>
                <c:pt idx="2">
                  <c:v>假日(課業)</c:v>
                </c:pt>
                <c:pt idx="3">
                  <c:v>假日(非課業)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45.4</c:v>
                </c:pt>
                <c:pt idx="1">
                  <c:v>57.8</c:v>
                </c:pt>
                <c:pt idx="2">
                  <c:v>46.4</c:v>
                </c:pt>
                <c:pt idx="3">
                  <c:v>120.1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國中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平日(課業)</c:v>
                </c:pt>
                <c:pt idx="1">
                  <c:v>平日(非課業)</c:v>
                </c:pt>
                <c:pt idx="2">
                  <c:v>假日(課業)</c:v>
                </c:pt>
                <c:pt idx="3">
                  <c:v>假日(非課業)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67.099999999999994</c:v>
                </c:pt>
                <c:pt idx="1">
                  <c:v>115.8</c:v>
                </c:pt>
                <c:pt idx="2" formatCode="0.0_ ">
                  <c:v>70</c:v>
                </c:pt>
                <c:pt idx="3" formatCode="0.0_ ">
                  <c:v>231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高中職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平日(課業)</c:v>
                </c:pt>
                <c:pt idx="1">
                  <c:v>平日(非課業)</c:v>
                </c:pt>
                <c:pt idx="2">
                  <c:v>假日(課業)</c:v>
                </c:pt>
                <c:pt idx="3">
                  <c:v>假日(非課業)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75.2</c:v>
                </c:pt>
                <c:pt idx="1">
                  <c:v>147.19999999999999</c:v>
                </c:pt>
                <c:pt idx="2">
                  <c:v>80.599999999999994</c:v>
                </c:pt>
                <c:pt idx="3">
                  <c:v>266.10000000000002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9093896"/>
        <c:axId val="479094288"/>
      </c:barChart>
      <c:catAx>
        <c:axId val="479093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79094288"/>
        <c:crosses val="autoZero"/>
        <c:auto val="1"/>
        <c:lblAlgn val="ctr"/>
        <c:lblOffset val="100"/>
        <c:noMultiLvlLbl val="0"/>
      </c:catAx>
      <c:valAx>
        <c:axId val="479094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crossAx val="4790938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solidFill>
              <a:schemeClr val="tx1"/>
            </a:solidFill>
          </a:ln>
        </c:spPr>
      </c:dTable>
    </c:plotArea>
    <c:plotVisOnly val="1"/>
    <c:dispBlanksAs val="gap"/>
    <c:showDLblsOverMax val="0"/>
  </c:chart>
  <c:txPr>
    <a:bodyPr/>
    <a:lstStyle/>
    <a:p>
      <a:pPr>
        <a:defRPr sz="1400" b="1" baseline="0"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國小</c:v>
                </c:pt>
              </c:strCache>
            </c:strRef>
          </c:tx>
          <c:invertIfNegative val="0"/>
          <c:cat>
            <c:strRef>
              <c:f>Sheet1!$B$1:$G$1</c:f>
              <c:strCache>
                <c:ptCount val="6"/>
                <c:pt idx="0">
                  <c:v>我經常使用Facebook</c:v>
                </c:pt>
                <c:pt idx="1">
                  <c:v>我經常使用BBS</c:v>
                </c:pt>
                <c:pt idx="2">
                  <c:v>我經常使用Plurk</c:v>
                </c:pt>
                <c:pt idx="3">
                  <c:v>我經常使用Twitter</c:v>
                </c:pt>
                <c:pt idx="4">
                  <c:v>我經常使用Tumblr</c:v>
                </c:pt>
                <c:pt idx="5">
                  <c:v>我經常使用其他網路社群</c:v>
                </c:pt>
              </c:strCache>
            </c:strRef>
          </c:cat>
          <c:val>
            <c:numRef>
              <c:f>Sheet1!$B$2:$G$2</c:f>
              <c:numCache>
                <c:formatCode>0.0%</c:formatCode>
                <c:ptCount val="6"/>
                <c:pt idx="0">
                  <c:v>0.67000000000000193</c:v>
                </c:pt>
                <c:pt idx="1">
                  <c:v>2.1999999999999999E-2</c:v>
                </c:pt>
                <c:pt idx="2">
                  <c:v>1.4E-2</c:v>
                </c:pt>
                <c:pt idx="3">
                  <c:v>2.0000000000000011E-2</c:v>
                </c:pt>
                <c:pt idx="4">
                  <c:v>1.7000000000000001E-2</c:v>
                </c:pt>
                <c:pt idx="5">
                  <c:v>0.27300000000000002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國中</c:v>
                </c:pt>
              </c:strCache>
            </c:strRef>
          </c:tx>
          <c:invertIfNegative val="0"/>
          <c:cat>
            <c:strRef>
              <c:f>Sheet1!$B$1:$G$1</c:f>
              <c:strCache>
                <c:ptCount val="6"/>
                <c:pt idx="0">
                  <c:v>我經常使用Facebook</c:v>
                </c:pt>
                <c:pt idx="1">
                  <c:v>我經常使用BBS</c:v>
                </c:pt>
                <c:pt idx="2">
                  <c:v>我經常使用Plurk</c:v>
                </c:pt>
                <c:pt idx="3">
                  <c:v>我經常使用Twitter</c:v>
                </c:pt>
                <c:pt idx="4">
                  <c:v>我經常使用Tumblr</c:v>
                </c:pt>
                <c:pt idx="5">
                  <c:v>我經常使用其他網路社群</c:v>
                </c:pt>
              </c:strCache>
            </c:strRef>
          </c:cat>
          <c:val>
            <c:numRef>
              <c:f>Sheet1!$B$3:$G$3</c:f>
              <c:numCache>
                <c:formatCode>0.0%</c:formatCode>
                <c:ptCount val="6"/>
                <c:pt idx="0">
                  <c:v>0.93500000000000005</c:v>
                </c:pt>
                <c:pt idx="1">
                  <c:v>4.2000000000000023E-2</c:v>
                </c:pt>
                <c:pt idx="2">
                  <c:v>1.7000000000000001E-2</c:v>
                </c:pt>
                <c:pt idx="3">
                  <c:v>7.5000000000000011E-2</c:v>
                </c:pt>
                <c:pt idx="4">
                  <c:v>1.4999999999999998E-2</c:v>
                </c:pt>
                <c:pt idx="5">
                  <c:v>0.15000000000000024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高中職</c:v>
                </c:pt>
              </c:strCache>
            </c:strRef>
          </c:tx>
          <c:invertIfNegative val="0"/>
          <c:cat>
            <c:strRef>
              <c:f>Sheet1!$B$1:$G$1</c:f>
              <c:strCache>
                <c:ptCount val="6"/>
                <c:pt idx="0">
                  <c:v>我經常使用Facebook</c:v>
                </c:pt>
                <c:pt idx="1">
                  <c:v>我經常使用BBS</c:v>
                </c:pt>
                <c:pt idx="2">
                  <c:v>我經常使用Plurk</c:v>
                </c:pt>
                <c:pt idx="3">
                  <c:v>我經常使用Twitter</c:v>
                </c:pt>
                <c:pt idx="4">
                  <c:v>我經常使用Tumblr</c:v>
                </c:pt>
                <c:pt idx="5">
                  <c:v>我經常使用其他網路社群</c:v>
                </c:pt>
              </c:strCache>
            </c:strRef>
          </c:cat>
          <c:val>
            <c:numRef>
              <c:f>Sheet1!$B$4:$G$4</c:f>
              <c:numCache>
                <c:formatCode>0.0%</c:formatCode>
                <c:ptCount val="6"/>
                <c:pt idx="0">
                  <c:v>0.94299999999999995</c:v>
                </c:pt>
                <c:pt idx="1">
                  <c:v>7.5000000000000011E-2</c:v>
                </c:pt>
                <c:pt idx="2">
                  <c:v>2.7000000000000062E-2</c:v>
                </c:pt>
                <c:pt idx="3">
                  <c:v>9.2000000000000026E-2</c:v>
                </c:pt>
                <c:pt idx="4">
                  <c:v>1.6000000000000021E-2</c:v>
                </c:pt>
                <c:pt idx="5">
                  <c:v>0.126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9095856"/>
        <c:axId val="447289040"/>
      </c:barChart>
      <c:catAx>
        <c:axId val="479095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47289040"/>
        <c:crosses val="autoZero"/>
        <c:auto val="1"/>
        <c:lblAlgn val="ctr"/>
        <c:lblOffset val="100"/>
        <c:noMultiLvlLbl val="0"/>
      </c:catAx>
      <c:valAx>
        <c:axId val="447289040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crossAx val="479095856"/>
        <c:crosses val="autoZero"/>
        <c:crossBetween val="between"/>
        <c:majorUnit val="0.2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200" b="1" baseline="0">
          <a:effectLst/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317420610103534E-2"/>
          <c:y val="0.15272061893265965"/>
          <c:w val="0.92341393926759785"/>
          <c:h val="0.69177168401233646"/>
        </c:manualLayout>
      </c:layout>
      <c:lineChart>
        <c:grouping val="standard"/>
        <c:varyColors val="0"/>
        <c:ser>
          <c:idx val="0"/>
          <c:order val="0"/>
          <c:tx>
            <c:strRef>
              <c:f>'[Microsoft PowerPoint 的圖表 3 ]工作表3'!$B$1</c:f>
              <c:strCache>
                <c:ptCount val="1"/>
                <c:pt idx="0">
                  <c:v>網路使用</c:v>
                </c:pt>
              </c:strCache>
            </c:strRef>
          </c:tx>
          <c:marker>
            <c:symbol val="none"/>
          </c:marker>
          <c:cat>
            <c:strRef>
              <c:f>'[Microsoft PowerPoint 的圖表 3 ]工作表3'!$A$2:$A$4</c:f>
              <c:strCache>
                <c:ptCount val="3"/>
                <c:pt idx="0">
                  <c:v>一般組</c:v>
                </c:pt>
                <c:pt idx="1">
                  <c:v>沉迷組</c:v>
                </c:pt>
                <c:pt idx="2">
                  <c:v>成癮組</c:v>
                </c:pt>
              </c:strCache>
            </c:strRef>
          </c:cat>
          <c:val>
            <c:numRef>
              <c:f>'[Microsoft PowerPoint 的圖表 3 ]工作表3'!$B$2:$B$4</c:f>
              <c:numCache>
                <c:formatCode>General</c:formatCode>
                <c:ptCount val="3"/>
                <c:pt idx="0">
                  <c:v>0.26966292134831499</c:v>
                </c:pt>
                <c:pt idx="1">
                  <c:v>0.74342105263157898</c:v>
                </c:pt>
                <c:pt idx="2">
                  <c:v>1.47775628626692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'[Microsoft PowerPoint 的圖表 3 ]工作表3'!$C$1</c:f>
              <c:strCache>
                <c:ptCount val="1"/>
                <c:pt idx="0">
                  <c:v>線上遊戲</c:v>
                </c:pt>
              </c:strCache>
            </c:strRef>
          </c:tx>
          <c:marker>
            <c:symbol val="none"/>
          </c:marker>
          <c:cat>
            <c:strRef>
              <c:f>'[Microsoft PowerPoint 的圖表 3 ]工作表3'!$A$2:$A$4</c:f>
              <c:strCache>
                <c:ptCount val="3"/>
                <c:pt idx="0">
                  <c:v>一般組</c:v>
                </c:pt>
                <c:pt idx="1">
                  <c:v>沉迷組</c:v>
                </c:pt>
                <c:pt idx="2">
                  <c:v>成癮組</c:v>
                </c:pt>
              </c:strCache>
            </c:strRef>
          </c:cat>
          <c:val>
            <c:numRef>
              <c:f>'[Microsoft PowerPoint 的圖表 3 ]工作表3'!$C$2:$C$4</c:f>
              <c:numCache>
                <c:formatCode>General</c:formatCode>
                <c:ptCount val="3"/>
                <c:pt idx="0">
                  <c:v>0.285548798146539</c:v>
                </c:pt>
                <c:pt idx="1">
                  <c:v>0.72894078398665596</c:v>
                </c:pt>
                <c:pt idx="2">
                  <c:v>1.3396226415094401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'[Microsoft PowerPoint 的圖表 3 ]工作表3'!$D$1</c:f>
              <c:strCache>
                <c:ptCount val="1"/>
                <c:pt idx="0">
                  <c:v>Facebook</c:v>
                </c:pt>
              </c:strCache>
            </c:strRef>
          </c:tx>
          <c:marker>
            <c:symbol val="none"/>
          </c:marker>
          <c:dPt>
            <c:idx val="2"/>
            <c:bubble3D val="0"/>
          </c:dPt>
          <c:cat>
            <c:strRef>
              <c:f>'[Microsoft PowerPoint 的圖表 3 ]工作表3'!$A$2:$A$4</c:f>
              <c:strCache>
                <c:ptCount val="3"/>
                <c:pt idx="0">
                  <c:v>一般組</c:v>
                </c:pt>
                <c:pt idx="1">
                  <c:v>沉迷組</c:v>
                </c:pt>
                <c:pt idx="2">
                  <c:v>成癮組</c:v>
                </c:pt>
              </c:strCache>
            </c:strRef>
          </c:cat>
          <c:val>
            <c:numRef>
              <c:f>'[Microsoft PowerPoint 的圖表 3 ]工作表3'!$D$2:$D$4</c:f>
              <c:numCache>
                <c:formatCode>General</c:formatCode>
                <c:ptCount val="3"/>
                <c:pt idx="0">
                  <c:v>0.31577495863210098</c:v>
                </c:pt>
                <c:pt idx="1">
                  <c:v>0.69970559371933305</c:v>
                </c:pt>
                <c:pt idx="2">
                  <c:v>1.4464516129032201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'[Microsoft PowerPoint 的圖表 3 ]工作表3'!$E$1</c:f>
              <c:strCache>
                <c:ptCount val="1"/>
                <c:pt idx="0">
                  <c:v>平板/智慧型手機</c:v>
                </c:pt>
              </c:strCache>
            </c:strRef>
          </c:tx>
          <c:marker>
            <c:symbol val="none"/>
          </c:marker>
          <c:cat>
            <c:strRef>
              <c:f>'[Microsoft PowerPoint 的圖表 3 ]工作表3'!$A$2:$A$4</c:f>
              <c:strCache>
                <c:ptCount val="3"/>
                <c:pt idx="0">
                  <c:v>一般組</c:v>
                </c:pt>
                <c:pt idx="1">
                  <c:v>沉迷組</c:v>
                </c:pt>
                <c:pt idx="2">
                  <c:v>成癮組</c:v>
                </c:pt>
              </c:strCache>
            </c:strRef>
          </c:cat>
          <c:val>
            <c:numRef>
              <c:f>'[Microsoft PowerPoint 的圖表 3 ]工作表3'!$E$2:$E$4</c:f>
              <c:numCache>
                <c:formatCode>General</c:formatCode>
                <c:ptCount val="3"/>
                <c:pt idx="0">
                  <c:v>0.268593155893536</c:v>
                </c:pt>
                <c:pt idx="1">
                  <c:v>0.59183673469387799</c:v>
                </c:pt>
                <c:pt idx="2">
                  <c:v>1.3215750615258399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>
              <a:solidFill>
                <a:schemeClr val="bg1">
                  <a:lumMod val="50000"/>
                  <a:alpha val="33000"/>
                </a:schemeClr>
              </a:solidFill>
            </a:ln>
          </c:spPr>
        </c:dropLines>
        <c:smooth val="0"/>
        <c:axId val="447291784"/>
        <c:axId val="447292176"/>
      </c:lineChart>
      <c:catAx>
        <c:axId val="447291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pPr>
            <a:endParaRPr lang="zh-TW"/>
          </a:p>
        </c:txPr>
        <c:crossAx val="447292176"/>
        <c:crosses val="autoZero"/>
        <c:auto val="1"/>
        <c:lblAlgn val="ctr"/>
        <c:lblOffset val="100"/>
        <c:noMultiLvlLbl val="0"/>
      </c:catAx>
      <c:valAx>
        <c:axId val="447292176"/>
        <c:scaling>
          <c:orientation val="minMax"/>
          <c:max val="4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600" b="1"/>
            </a:pPr>
            <a:endParaRPr lang="zh-TW"/>
          </a:p>
        </c:txPr>
        <c:crossAx val="447291784"/>
        <c:crosses val="autoZero"/>
        <c:crossBetween val="between"/>
        <c:majorUnit val="1"/>
      </c:valAx>
      <c:sp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/>
            </a:gs>
          </a:gsLst>
          <a:lin ang="16200000" scaled="1"/>
          <a:tileRect/>
        </a:gradFill>
      </c:spPr>
    </c:plotArea>
    <c:legend>
      <c:legendPos val="b"/>
      <c:overlay val="0"/>
      <c:txPr>
        <a:bodyPr/>
        <a:lstStyle/>
        <a:p>
          <a:pPr>
            <a:defRPr sz="1400" b="1">
              <a:latin typeface="微軟正黑體" panose="020B0604030504040204" pitchFamily="34" charset="-120"/>
              <a:ea typeface="微軟正黑體" panose="020B0604030504040204" pitchFamily="34" charset="-120"/>
            </a:defRPr>
          </a:pPr>
          <a:endParaRPr lang="zh-TW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85F100-4B1C-4E09-8290-278E56F28D53}" type="doc">
      <dgm:prSet loTypeId="urn:microsoft.com/office/officeart/2005/8/layout/radial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F00B14FB-C0D2-4FAF-BBA8-7D3C23DB54D1}">
      <dgm:prSet phldrT="[文字]"/>
      <dgm:spPr>
        <a:solidFill>
          <a:srgbClr val="5585BF">
            <a:alpha val="49804"/>
          </a:srgbClr>
        </a:solidFill>
      </dgm:spPr>
      <dgm:t>
        <a:bodyPr/>
        <a:lstStyle/>
        <a:p>
          <a:r>
            <a:rPr lang="zh-TW" alt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健康上網一起來</a:t>
          </a:r>
          <a:endParaRPr lang="zh-TW" altLang="en-US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791270B-33D8-4B78-9C4B-A273BE121F3D}" type="parTrans" cxnId="{F48585F8-6264-489C-84EE-7360458B67EC}">
      <dgm:prSet/>
      <dgm:spPr/>
      <dgm:t>
        <a:bodyPr/>
        <a:lstStyle/>
        <a:p>
          <a:endParaRPr lang="zh-TW" altLang="en-US"/>
        </a:p>
      </dgm:t>
    </dgm:pt>
    <dgm:pt modelId="{06EEEF92-9728-46CF-8FB1-7E07F227CC51}" type="sibTrans" cxnId="{F48585F8-6264-489C-84EE-7360458B67EC}">
      <dgm:prSet/>
      <dgm:spPr/>
      <dgm:t>
        <a:bodyPr/>
        <a:lstStyle/>
        <a:p>
          <a:endParaRPr lang="zh-TW" altLang="en-US"/>
        </a:p>
      </dgm:t>
    </dgm:pt>
    <dgm:pt modelId="{538CB16C-3EF5-4757-9C64-0B7AF4670F80}">
      <dgm:prSet phldrT="[文字]"/>
      <dgm:spPr>
        <a:solidFill>
          <a:srgbClr val="FFFF00">
            <a:alpha val="50000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三動動</a:t>
          </a:r>
        </a:p>
      </dgm:t>
    </dgm:pt>
    <dgm:pt modelId="{3898B9C2-1769-4F52-9604-B2C4659D56CE}" type="parTrans" cxnId="{E2ED7562-3629-4A3A-B56E-599F879567CC}">
      <dgm:prSet/>
      <dgm:spPr/>
      <dgm:t>
        <a:bodyPr/>
        <a:lstStyle/>
        <a:p>
          <a:endParaRPr lang="zh-TW" altLang="en-US"/>
        </a:p>
      </dgm:t>
    </dgm:pt>
    <dgm:pt modelId="{65B19C78-3D8C-4F5A-B8A3-2579CA83244D}" type="sibTrans" cxnId="{E2ED7562-3629-4A3A-B56E-599F879567CC}">
      <dgm:prSet/>
      <dgm:spPr/>
      <dgm:t>
        <a:bodyPr/>
        <a:lstStyle/>
        <a:p>
          <a:endParaRPr lang="zh-TW" altLang="en-US"/>
        </a:p>
      </dgm:t>
    </dgm:pt>
    <dgm:pt modelId="{E4E2F9DE-DE31-4455-AB1D-486AB1C6BB2E}">
      <dgm:prSet phldrT="[文字]"/>
      <dgm:spPr>
        <a:solidFill>
          <a:srgbClr val="99FF33">
            <a:alpha val="49804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四感</a:t>
          </a:r>
        </a:p>
      </dgm:t>
    </dgm:pt>
    <dgm:pt modelId="{E3BA1DB6-6E7E-4856-A17B-66AF82070E58}" type="parTrans" cxnId="{EACAE552-6680-4F26-9716-CF11D7E998AA}">
      <dgm:prSet/>
      <dgm:spPr/>
      <dgm:t>
        <a:bodyPr/>
        <a:lstStyle/>
        <a:p>
          <a:endParaRPr lang="zh-TW" altLang="en-US"/>
        </a:p>
      </dgm:t>
    </dgm:pt>
    <dgm:pt modelId="{F757028B-24AB-40DE-AC22-86AC560447FC}" type="sibTrans" cxnId="{EACAE552-6680-4F26-9716-CF11D7E998AA}">
      <dgm:prSet/>
      <dgm:spPr/>
      <dgm:t>
        <a:bodyPr/>
        <a:lstStyle/>
        <a:p>
          <a:endParaRPr lang="zh-TW" altLang="en-US"/>
        </a:p>
      </dgm:t>
    </dgm:pt>
    <dgm:pt modelId="{9B7BD877-C091-4538-B352-EAD8BE731B4F}">
      <dgm:prSet phldrT="[文字]"/>
      <dgm:spPr>
        <a:solidFill>
          <a:schemeClr val="tx2">
            <a:lumMod val="40000"/>
            <a:lumOff val="60000"/>
            <a:alpha val="5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五慣</a:t>
          </a:r>
        </a:p>
      </dgm:t>
    </dgm:pt>
    <dgm:pt modelId="{0E41BCCF-D02E-4546-9D81-DB332FB87213}" type="parTrans" cxnId="{1358B45E-965D-47B4-A503-46711F494009}">
      <dgm:prSet/>
      <dgm:spPr/>
      <dgm:t>
        <a:bodyPr/>
        <a:lstStyle/>
        <a:p>
          <a:endParaRPr lang="zh-TW" altLang="en-US"/>
        </a:p>
      </dgm:t>
    </dgm:pt>
    <dgm:pt modelId="{B4A85A0F-55D1-4AAB-A0F9-93E45B159B9D}" type="sibTrans" cxnId="{1358B45E-965D-47B4-A503-46711F494009}">
      <dgm:prSet/>
      <dgm:spPr/>
      <dgm:t>
        <a:bodyPr/>
        <a:lstStyle/>
        <a:p>
          <a:endParaRPr lang="zh-TW" altLang="en-US"/>
        </a:p>
      </dgm:t>
    </dgm:pt>
    <dgm:pt modelId="{4FD202C2-C5EF-4C39-BA3E-2F6F13299457}">
      <dgm:prSet phldrT="[文字]"/>
      <dgm:spPr>
        <a:solidFill>
          <a:srgbClr val="B597D3">
            <a:alpha val="49804"/>
          </a:srgbClr>
        </a:solidFill>
      </dgm:spPr>
      <dgm:t>
        <a:bodyPr/>
        <a:lstStyle/>
        <a:p>
          <a:r>
            <a:rPr lang="zh-TW" alt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六讚讚</a:t>
          </a:r>
          <a:endParaRPr lang="zh-TW" altLang="en-US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77FD586-C832-4AB5-A34E-70D0E92F13D8}" type="parTrans" cxnId="{CAD58AD0-D0A3-4178-ABA6-C71DB5B1DC72}">
      <dgm:prSet/>
      <dgm:spPr/>
      <dgm:t>
        <a:bodyPr/>
        <a:lstStyle/>
        <a:p>
          <a:endParaRPr lang="zh-TW" altLang="en-US"/>
        </a:p>
      </dgm:t>
    </dgm:pt>
    <dgm:pt modelId="{9389C119-359A-4C55-87F0-985FBEF27877}" type="sibTrans" cxnId="{CAD58AD0-D0A3-4178-ABA6-C71DB5B1DC72}">
      <dgm:prSet/>
      <dgm:spPr/>
      <dgm:t>
        <a:bodyPr/>
        <a:lstStyle/>
        <a:p>
          <a:endParaRPr lang="zh-TW" altLang="en-US"/>
        </a:p>
      </dgm:t>
    </dgm:pt>
    <dgm:pt modelId="{E8FAFFFD-CA4F-4AA4-8E70-27EB63FC96F9}">
      <dgm:prSet phldrT="[文字]"/>
      <dgm:spPr>
        <a:solidFill>
          <a:srgbClr val="FF5050">
            <a:alpha val="50000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一聽</a:t>
          </a:r>
        </a:p>
      </dgm:t>
    </dgm:pt>
    <dgm:pt modelId="{6D345B4B-2421-4144-9E0D-5A1B22A2BB66}" type="parTrans" cxnId="{042DF30A-3797-41D3-843E-BF410F17C79A}">
      <dgm:prSet/>
      <dgm:spPr/>
      <dgm:t>
        <a:bodyPr/>
        <a:lstStyle/>
        <a:p>
          <a:endParaRPr lang="zh-TW" altLang="en-US"/>
        </a:p>
      </dgm:t>
    </dgm:pt>
    <dgm:pt modelId="{55E92B1E-02DE-4A90-AC1B-FEEBE28FED52}" type="sibTrans" cxnId="{042DF30A-3797-41D3-843E-BF410F17C79A}">
      <dgm:prSet/>
      <dgm:spPr/>
      <dgm:t>
        <a:bodyPr/>
        <a:lstStyle/>
        <a:p>
          <a:endParaRPr lang="zh-TW" altLang="en-US"/>
        </a:p>
      </dgm:t>
    </dgm:pt>
    <dgm:pt modelId="{63ABE0BD-36C3-4106-A97B-32D1CB001D1C}">
      <dgm:prSet phldrT="[文字]"/>
      <dgm:spPr>
        <a:solidFill>
          <a:srgbClr val="FF9933">
            <a:alpha val="49804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二規</a:t>
          </a:r>
        </a:p>
      </dgm:t>
    </dgm:pt>
    <dgm:pt modelId="{1C0278A6-A429-43C7-8E64-94FD539AB413}" type="sibTrans" cxnId="{01536935-0947-403E-9633-88FC7122506D}">
      <dgm:prSet/>
      <dgm:spPr/>
      <dgm:t>
        <a:bodyPr/>
        <a:lstStyle/>
        <a:p>
          <a:endParaRPr lang="zh-TW" altLang="en-US"/>
        </a:p>
      </dgm:t>
    </dgm:pt>
    <dgm:pt modelId="{49B320AD-3551-4A5D-B201-26B7E85B62C2}" type="parTrans" cxnId="{01536935-0947-403E-9633-88FC7122506D}">
      <dgm:prSet/>
      <dgm:spPr/>
      <dgm:t>
        <a:bodyPr/>
        <a:lstStyle/>
        <a:p>
          <a:endParaRPr lang="zh-TW" altLang="en-US"/>
        </a:p>
      </dgm:t>
    </dgm:pt>
    <dgm:pt modelId="{23595525-8830-4D9C-82F8-633E070613A7}" type="pres">
      <dgm:prSet presAssocID="{1C85F100-4B1C-4E09-8290-278E56F28D5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C343D06-56C6-4FAE-A9B7-7BBC4CB44C46}" type="pres">
      <dgm:prSet presAssocID="{1C85F100-4B1C-4E09-8290-278E56F28D53}" presName="radial" presStyleCnt="0">
        <dgm:presLayoutVars>
          <dgm:animLvl val="ctr"/>
        </dgm:presLayoutVars>
      </dgm:prSet>
      <dgm:spPr/>
    </dgm:pt>
    <dgm:pt modelId="{38B03CAB-D9AC-46EE-B71C-B6AAA652F43C}" type="pres">
      <dgm:prSet presAssocID="{F00B14FB-C0D2-4FAF-BBA8-7D3C23DB54D1}" presName="centerShape" presStyleLbl="vennNode1" presStyleIdx="0" presStyleCnt="7"/>
      <dgm:spPr/>
      <dgm:t>
        <a:bodyPr/>
        <a:lstStyle/>
        <a:p>
          <a:endParaRPr lang="zh-TW" altLang="en-US"/>
        </a:p>
      </dgm:t>
    </dgm:pt>
    <dgm:pt modelId="{413C1236-CD95-4CF2-B4FD-F9BA30A32368}" type="pres">
      <dgm:prSet presAssocID="{63ABE0BD-36C3-4106-A97B-32D1CB001D1C}" presName="node" presStyleLbl="vennNode1" presStyleIdx="1" presStyleCnt="7" custRadScaleRad="97978" custRadScaleInc="9860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B7F2C7-A1C4-4130-84DB-93A6EA7A0DEE}" type="pres">
      <dgm:prSet presAssocID="{538CB16C-3EF5-4757-9C64-0B7AF4670F80}" presName="node" presStyleLbl="vennNode1" presStyleIdx="2" presStyleCnt="7" custRadScaleRad="95427" custRadScaleInc="10423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76AD332-C4B6-44F7-AC8C-2211D38D2E67}" type="pres">
      <dgm:prSet presAssocID="{E4E2F9DE-DE31-4455-AB1D-486AB1C6BB2E}" presName="node" presStyleLbl="vennNode1" presStyleIdx="3" presStyleCnt="7" custRadScaleRad="98394" custRadScaleInc="10405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852CCDE-DE30-4FB0-A860-DE8CA10EE937}" type="pres">
      <dgm:prSet presAssocID="{9B7BD877-C091-4538-B352-EAD8BE731B4F}" presName="node" presStyleLbl="vennNode1" presStyleIdx="4" presStyleCnt="7" custRadScaleRad="99245" custRadScaleInc="9809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C23837-953E-4CED-A29E-8EDDF556FD1E}" type="pres">
      <dgm:prSet presAssocID="{4FD202C2-C5EF-4C39-BA3E-2F6F13299457}" presName="node" presStyleLbl="vennNode1" presStyleIdx="5" presStyleCnt="7" custRadScaleRad="99654" custRadScaleInc="96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972F65-605F-4191-9EF7-B79528A0AC80}" type="pres">
      <dgm:prSet presAssocID="{E8FAFFFD-CA4F-4AA4-8E70-27EB63FC96F9}" presName="node" presStyleLbl="vennNode1" presStyleIdx="6" presStyleCnt="7" custRadScaleRad="95688" custRadScaleInc="9583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7195D06-D00C-4E33-9C1B-A033A29E3DA1}" type="presOf" srcId="{4FD202C2-C5EF-4C39-BA3E-2F6F13299457}" destId="{CAC23837-953E-4CED-A29E-8EDDF556FD1E}" srcOrd="0" destOrd="0" presId="urn:microsoft.com/office/officeart/2005/8/layout/radial3"/>
    <dgm:cxn modelId="{240FB5CF-49F1-4C3A-B569-83F61CB10577}" type="presOf" srcId="{1C85F100-4B1C-4E09-8290-278E56F28D53}" destId="{23595525-8830-4D9C-82F8-633E070613A7}" srcOrd="0" destOrd="0" presId="urn:microsoft.com/office/officeart/2005/8/layout/radial3"/>
    <dgm:cxn modelId="{F7432EB1-1E5C-4AA6-857A-BD72DC4674EC}" type="presOf" srcId="{E8FAFFFD-CA4F-4AA4-8E70-27EB63FC96F9}" destId="{FF972F65-605F-4191-9EF7-B79528A0AC80}" srcOrd="0" destOrd="0" presId="urn:microsoft.com/office/officeart/2005/8/layout/radial3"/>
    <dgm:cxn modelId="{042DF30A-3797-41D3-843E-BF410F17C79A}" srcId="{F00B14FB-C0D2-4FAF-BBA8-7D3C23DB54D1}" destId="{E8FAFFFD-CA4F-4AA4-8E70-27EB63FC96F9}" srcOrd="5" destOrd="0" parTransId="{6D345B4B-2421-4144-9E0D-5A1B22A2BB66}" sibTransId="{55E92B1E-02DE-4A90-AC1B-FEEBE28FED52}"/>
    <dgm:cxn modelId="{9685284F-D7C1-4B39-B98C-8CF0A7AB16DC}" type="presOf" srcId="{F00B14FB-C0D2-4FAF-BBA8-7D3C23DB54D1}" destId="{38B03CAB-D9AC-46EE-B71C-B6AAA652F43C}" srcOrd="0" destOrd="0" presId="urn:microsoft.com/office/officeart/2005/8/layout/radial3"/>
    <dgm:cxn modelId="{1358B45E-965D-47B4-A503-46711F494009}" srcId="{F00B14FB-C0D2-4FAF-BBA8-7D3C23DB54D1}" destId="{9B7BD877-C091-4538-B352-EAD8BE731B4F}" srcOrd="3" destOrd="0" parTransId="{0E41BCCF-D02E-4546-9D81-DB332FB87213}" sibTransId="{B4A85A0F-55D1-4AAB-A0F9-93E45B159B9D}"/>
    <dgm:cxn modelId="{2587B891-D054-4C7A-817D-149745290F9F}" type="presOf" srcId="{9B7BD877-C091-4538-B352-EAD8BE731B4F}" destId="{C852CCDE-DE30-4FB0-A860-DE8CA10EE937}" srcOrd="0" destOrd="0" presId="urn:microsoft.com/office/officeart/2005/8/layout/radial3"/>
    <dgm:cxn modelId="{EACAE552-6680-4F26-9716-CF11D7E998AA}" srcId="{F00B14FB-C0D2-4FAF-BBA8-7D3C23DB54D1}" destId="{E4E2F9DE-DE31-4455-AB1D-486AB1C6BB2E}" srcOrd="2" destOrd="0" parTransId="{E3BA1DB6-6E7E-4856-A17B-66AF82070E58}" sibTransId="{F757028B-24AB-40DE-AC22-86AC560447FC}"/>
    <dgm:cxn modelId="{67896068-E6AC-45BF-A960-A31CB9582234}" type="presOf" srcId="{63ABE0BD-36C3-4106-A97B-32D1CB001D1C}" destId="{413C1236-CD95-4CF2-B4FD-F9BA30A32368}" srcOrd="0" destOrd="0" presId="urn:microsoft.com/office/officeart/2005/8/layout/radial3"/>
    <dgm:cxn modelId="{F48585F8-6264-489C-84EE-7360458B67EC}" srcId="{1C85F100-4B1C-4E09-8290-278E56F28D53}" destId="{F00B14FB-C0D2-4FAF-BBA8-7D3C23DB54D1}" srcOrd="0" destOrd="0" parTransId="{8791270B-33D8-4B78-9C4B-A273BE121F3D}" sibTransId="{06EEEF92-9728-46CF-8FB1-7E07F227CC51}"/>
    <dgm:cxn modelId="{CAD58AD0-D0A3-4178-ABA6-C71DB5B1DC72}" srcId="{F00B14FB-C0D2-4FAF-BBA8-7D3C23DB54D1}" destId="{4FD202C2-C5EF-4C39-BA3E-2F6F13299457}" srcOrd="4" destOrd="0" parTransId="{877FD586-C832-4AB5-A34E-70D0E92F13D8}" sibTransId="{9389C119-359A-4C55-87F0-985FBEF27877}"/>
    <dgm:cxn modelId="{F0053841-04D8-406B-90E8-2B332AE18006}" type="presOf" srcId="{538CB16C-3EF5-4757-9C64-0B7AF4670F80}" destId="{C1B7F2C7-A1C4-4130-84DB-93A6EA7A0DEE}" srcOrd="0" destOrd="0" presId="urn:microsoft.com/office/officeart/2005/8/layout/radial3"/>
    <dgm:cxn modelId="{E2ED7562-3629-4A3A-B56E-599F879567CC}" srcId="{F00B14FB-C0D2-4FAF-BBA8-7D3C23DB54D1}" destId="{538CB16C-3EF5-4757-9C64-0B7AF4670F80}" srcOrd="1" destOrd="0" parTransId="{3898B9C2-1769-4F52-9604-B2C4659D56CE}" sibTransId="{65B19C78-3D8C-4F5A-B8A3-2579CA83244D}"/>
    <dgm:cxn modelId="{01536935-0947-403E-9633-88FC7122506D}" srcId="{F00B14FB-C0D2-4FAF-BBA8-7D3C23DB54D1}" destId="{63ABE0BD-36C3-4106-A97B-32D1CB001D1C}" srcOrd="0" destOrd="0" parTransId="{49B320AD-3551-4A5D-B201-26B7E85B62C2}" sibTransId="{1C0278A6-A429-43C7-8E64-94FD539AB413}"/>
    <dgm:cxn modelId="{9E404DD5-B552-4641-A433-57C67C6451A5}" type="presOf" srcId="{E4E2F9DE-DE31-4455-AB1D-486AB1C6BB2E}" destId="{276AD332-C4B6-44F7-AC8C-2211D38D2E67}" srcOrd="0" destOrd="0" presId="urn:microsoft.com/office/officeart/2005/8/layout/radial3"/>
    <dgm:cxn modelId="{201E4EDB-2BF6-4D2A-BBF4-58EE19F81EB4}" type="presParOf" srcId="{23595525-8830-4D9C-82F8-633E070613A7}" destId="{DC343D06-56C6-4FAE-A9B7-7BBC4CB44C46}" srcOrd="0" destOrd="0" presId="urn:microsoft.com/office/officeart/2005/8/layout/radial3"/>
    <dgm:cxn modelId="{7812548C-7760-429A-99F3-AF2B578373AA}" type="presParOf" srcId="{DC343D06-56C6-4FAE-A9B7-7BBC4CB44C46}" destId="{38B03CAB-D9AC-46EE-B71C-B6AAA652F43C}" srcOrd="0" destOrd="0" presId="urn:microsoft.com/office/officeart/2005/8/layout/radial3"/>
    <dgm:cxn modelId="{D47C266C-BDD3-42CF-BCA3-316EAE0C9F1C}" type="presParOf" srcId="{DC343D06-56C6-4FAE-A9B7-7BBC4CB44C46}" destId="{413C1236-CD95-4CF2-B4FD-F9BA30A32368}" srcOrd="1" destOrd="0" presId="urn:microsoft.com/office/officeart/2005/8/layout/radial3"/>
    <dgm:cxn modelId="{3AA405CF-9CB3-4703-BAEF-108881715190}" type="presParOf" srcId="{DC343D06-56C6-4FAE-A9B7-7BBC4CB44C46}" destId="{C1B7F2C7-A1C4-4130-84DB-93A6EA7A0DEE}" srcOrd="2" destOrd="0" presId="urn:microsoft.com/office/officeart/2005/8/layout/radial3"/>
    <dgm:cxn modelId="{E9F74ACD-65CC-4C1D-9382-187C754E7FAC}" type="presParOf" srcId="{DC343D06-56C6-4FAE-A9B7-7BBC4CB44C46}" destId="{276AD332-C4B6-44F7-AC8C-2211D38D2E67}" srcOrd="3" destOrd="0" presId="urn:microsoft.com/office/officeart/2005/8/layout/radial3"/>
    <dgm:cxn modelId="{5D3FF665-41E2-4990-9995-1C79DBD1C3B8}" type="presParOf" srcId="{DC343D06-56C6-4FAE-A9B7-7BBC4CB44C46}" destId="{C852CCDE-DE30-4FB0-A860-DE8CA10EE937}" srcOrd="4" destOrd="0" presId="urn:microsoft.com/office/officeart/2005/8/layout/radial3"/>
    <dgm:cxn modelId="{9C280DC2-2F72-4289-B255-04B23A17CE83}" type="presParOf" srcId="{DC343D06-56C6-4FAE-A9B7-7BBC4CB44C46}" destId="{CAC23837-953E-4CED-A29E-8EDDF556FD1E}" srcOrd="5" destOrd="0" presId="urn:microsoft.com/office/officeart/2005/8/layout/radial3"/>
    <dgm:cxn modelId="{927D6D1E-ED9A-468D-97AE-A75E0A1C50FC}" type="presParOf" srcId="{DC343D06-56C6-4FAE-A9B7-7BBC4CB44C46}" destId="{FF972F65-605F-4191-9EF7-B79528A0AC80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03CAB-D9AC-46EE-B71C-B6AAA652F43C}">
      <dsp:nvSpPr>
        <dsp:cNvPr id="0" name=""/>
        <dsp:cNvSpPr/>
      </dsp:nvSpPr>
      <dsp:spPr>
        <a:xfrm>
          <a:off x="2560833" y="1206342"/>
          <a:ext cx="3005275" cy="3005275"/>
        </a:xfrm>
        <a:prstGeom prst="ellipse">
          <a:avLst/>
        </a:prstGeom>
        <a:solidFill>
          <a:srgbClr val="5585BF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健康上網一起來</a:t>
          </a:r>
          <a:endParaRPr lang="zh-TW" altLang="en-US" sz="39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00945" y="1646454"/>
        <a:ext cx="2125051" cy="2125051"/>
      </dsp:txXfrm>
    </dsp:sp>
    <dsp:sp modelId="{413C1236-CD95-4CF2-B4FD-F9BA30A32368}">
      <dsp:nvSpPr>
        <dsp:cNvPr id="0" name=""/>
        <dsp:cNvSpPr/>
      </dsp:nvSpPr>
      <dsp:spPr>
        <a:xfrm>
          <a:off x="4958587" y="974677"/>
          <a:ext cx="1502637" cy="1502637"/>
        </a:xfrm>
        <a:prstGeom prst="ellipse">
          <a:avLst/>
        </a:prstGeom>
        <a:solidFill>
          <a:srgbClr val="FF9933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6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二規</a:t>
          </a:r>
        </a:p>
      </dsp:txBody>
      <dsp:txXfrm>
        <a:off x="5178643" y="1194733"/>
        <a:ext cx="1062525" cy="1062525"/>
      </dsp:txXfrm>
    </dsp:sp>
    <dsp:sp modelId="{C1B7F2C7-A1C4-4130-84DB-93A6EA7A0DEE}">
      <dsp:nvSpPr>
        <dsp:cNvPr id="0" name=""/>
        <dsp:cNvSpPr/>
      </dsp:nvSpPr>
      <dsp:spPr>
        <a:xfrm>
          <a:off x="4886573" y="2962263"/>
          <a:ext cx="1502637" cy="1502637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6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三動動</a:t>
          </a:r>
        </a:p>
      </dsp:txBody>
      <dsp:txXfrm>
        <a:off x="5106629" y="3182319"/>
        <a:ext cx="1062525" cy="1062525"/>
      </dsp:txXfrm>
    </dsp:sp>
    <dsp:sp modelId="{276AD332-C4B6-44F7-AC8C-2211D38D2E67}">
      <dsp:nvSpPr>
        <dsp:cNvPr id="0" name=""/>
        <dsp:cNvSpPr/>
      </dsp:nvSpPr>
      <dsp:spPr>
        <a:xfrm>
          <a:off x="3230404" y="3881619"/>
          <a:ext cx="1502637" cy="1502637"/>
        </a:xfrm>
        <a:prstGeom prst="ellipse">
          <a:avLst/>
        </a:prstGeom>
        <a:solidFill>
          <a:srgbClr val="99FF33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6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四感</a:t>
          </a:r>
        </a:p>
      </dsp:txBody>
      <dsp:txXfrm>
        <a:off x="3450460" y="4101675"/>
        <a:ext cx="1062525" cy="1062525"/>
      </dsp:txXfrm>
    </dsp:sp>
    <dsp:sp modelId="{C852CCDE-DE30-4FB0-A860-DE8CA10EE937}">
      <dsp:nvSpPr>
        <dsp:cNvPr id="0" name=""/>
        <dsp:cNvSpPr/>
      </dsp:nvSpPr>
      <dsp:spPr>
        <a:xfrm>
          <a:off x="1649778" y="2962267"/>
          <a:ext cx="1502637" cy="1502637"/>
        </a:xfrm>
        <a:prstGeom prst="ellipse">
          <a:avLst/>
        </a:prstGeom>
        <a:solidFill>
          <a:schemeClr val="tx2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6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五慣</a:t>
          </a:r>
        </a:p>
      </dsp:txBody>
      <dsp:txXfrm>
        <a:off x="1869834" y="3182323"/>
        <a:ext cx="1062525" cy="1062525"/>
      </dsp:txXfrm>
    </dsp:sp>
    <dsp:sp modelId="{CAC23837-953E-4CED-A29E-8EDDF556FD1E}">
      <dsp:nvSpPr>
        <dsp:cNvPr id="0" name=""/>
        <dsp:cNvSpPr/>
      </dsp:nvSpPr>
      <dsp:spPr>
        <a:xfrm>
          <a:off x="1583741" y="1054070"/>
          <a:ext cx="1502637" cy="1502637"/>
        </a:xfrm>
        <a:prstGeom prst="ellipse">
          <a:avLst/>
        </a:prstGeom>
        <a:solidFill>
          <a:srgbClr val="B597D3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六讚讚</a:t>
          </a:r>
          <a:endParaRPr lang="zh-TW" altLang="en-US" sz="26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803797" y="1274126"/>
        <a:ext cx="1062525" cy="1062525"/>
      </dsp:txXfrm>
    </dsp:sp>
    <dsp:sp modelId="{FF972F65-605F-4191-9EF7-B79528A0AC80}">
      <dsp:nvSpPr>
        <dsp:cNvPr id="0" name=""/>
        <dsp:cNvSpPr/>
      </dsp:nvSpPr>
      <dsp:spPr>
        <a:xfrm>
          <a:off x="3230399" y="86712"/>
          <a:ext cx="1502637" cy="1502637"/>
        </a:xfrm>
        <a:prstGeom prst="ellipse">
          <a:avLst/>
        </a:prstGeom>
        <a:solidFill>
          <a:srgbClr val="FF5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6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一聽</a:t>
          </a:r>
        </a:p>
      </dsp:txBody>
      <dsp:txXfrm>
        <a:off x="3450455" y="306768"/>
        <a:ext cx="1062525" cy="1062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0.77576</cdr:x>
      <cdr:y>0.71288</cdr:y>
    </cdr:from>
    <cdr:to>
      <cdr:x>0.9696</cdr:x>
      <cdr:y>0.98678</cdr:y>
    </cdr:to>
    <cdr:sp macro="" textlink="">
      <cdr:nvSpPr>
        <cdr:cNvPr id="2" name="矩形 1"/>
        <cdr:cNvSpPr/>
      </cdr:nvSpPr>
      <cdr:spPr>
        <a:xfrm xmlns:a="http://schemas.openxmlformats.org/drawingml/2006/main">
          <a:off x="4322662" y="2811132"/>
          <a:ext cx="1080120" cy="10801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5715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zh-TW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zh-TW" alt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98C3609-6463-4178-B8B8-4C43AA768DCF}" type="datetimeFigureOut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99B2241-52E2-4469-AE65-D3256606A29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2432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smtClean="0"/>
          </a:p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48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6360DC-A330-4ACA-B18A-7E3D70D23D05}" type="slidenum">
              <a:rPr lang="zh-TW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TW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930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83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9BCF10-8BFF-41C6-967D-B0475C9869DC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167099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04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8DD332-8085-460C-B7AC-43DBFA2103A5}" type="slidenum">
              <a:rPr lang="zh-TW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zh-TW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594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24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7D68FD-CB90-44E1-B57D-0F4A8936CB19}" type="slidenum">
              <a:rPr lang="zh-TW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zh-TW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84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45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366959-3D87-4355-A3B0-2CC4671A1580}" type="slidenum">
              <a:rPr lang="zh-TW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zh-TW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825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CAA815-639A-45DC-84DF-AC44FCB37958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860367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86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2D6107-94CD-459E-85CF-F789C39848DF}" type="slidenum">
              <a:rPr lang="zh-TW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zh-TW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4872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06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0EEE81-493E-4BC8-853A-1F06A1F50D0A}" type="slidenum">
              <a:rPr lang="zh-TW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zh-TW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580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27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393C2F-690F-46B9-B4B2-8539042FE579}" type="slidenum">
              <a:rPr lang="zh-TW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zh-TW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688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57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3134B7-787E-43F6-AAED-ECFC96C5EE6A}" type="slidenum">
              <a:rPr lang="zh-TW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zh-TW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231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78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0EEC77-E00A-493C-BF74-8D998D3B4497}" type="slidenum">
              <a:rPr lang="zh-TW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TW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308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CEF016-023A-438F-8682-469F32E402AD}" type="slidenum">
              <a:rPr lang="zh-TW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TW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886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98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C67732-23FB-4B8F-9297-5933C04B9B33}" type="slidenum">
              <a:rPr lang="zh-TW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TW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7846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19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866947-C93A-4876-BA2C-935492B40642}" type="slidenum">
              <a:rPr lang="zh-TW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zh-TW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806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49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312951-8D06-466D-A8B8-A5EF60E4F269}" type="slidenum">
              <a:rPr lang="zh-TW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zh-TW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4318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70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DDCA56-B8EF-4B78-821E-0A8E08673162}" type="slidenum">
              <a:rPr lang="zh-TW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zh-TW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2390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90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356742-BA32-4352-9587-7D0D771D9C45}" type="slidenum">
              <a:rPr lang="zh-TW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zh-TW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9016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21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2B65E6-1BE2-4155-BB76-10584BB5B4F8}" type="slidenum">
              <a:rPr lang="zh-TW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zh-TW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2853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smtClean="0"/>
          </a:p>
          <a:p>
            <a:pPr eaLnBrk="1" hangingPunct="1">
              <a:spcBef>
                <a:spcPct val="0"/>
              </a:spcBef>
            </a:pPr>
            <a:endParaRPr lang="en-US" altLang="zh-TW" smtClean="0"/>
          </a:p>
        </p:txBody>
      </p:sp>
      <p:sp>
        <p:nvSpPr>
          <p:cNvPr id="942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DD6EE1-F531-4C60-8D3A-0E5401BA05AD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8242203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smtClean="0"/>
          </a:p>
        </p:txBody>
      </p:sp>
      <p:sp>
        <p:nvSpPr>
          <p:cNvPr id="962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7CE9CC-8477-46EE-A6F8-0483C8C1FB9A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3769429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smtClean="0"/>
          </a:p>
        </p:txBody>
      </p:sp>
      <p:sp>
        <p:nvSpPr>
          <p:cNvPr id="983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1E47F5-40F7-45B0-B53A-56D09B112F5A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9496417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smtClean="0"/>
          </a:p>
        </p:txBody>
      </p:sp>
      <p:sp>
        <p:nvSpPr>
          <p:cNvPr id="1003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8A765E-87EC-4838-B5FF-AFB22FE1A13E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615767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0A28BE-7444-468F-83DA-D20BAEBB5E53}" type="slidenum">
              <a:rPr lang="zh-TW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8146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024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D22AB9-49EF-4F93-9E29-A99C3A77EFBE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3498455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044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4D5D98-71EF-4578-9F60-2D95338CEFD0}" type="slidenum">
              <a:rPr lang="zh-TW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zh-TW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210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075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6AD881-8F7B-4F88-ADFC-BDB7E4834DB2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4917612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095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D2587-020F-4BEE-84E3-DF28B871A7CA}" type="slidenum">
              <a:rPr lang="zh-TW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zh-TW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287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116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6E5D78-D6AD-4590-AAFA-01DA8E49070D}" type="slidenum">
              <a:rPr lang="zh-TW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zh-TW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76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24A895-BCAD-446E-8740-4F308E163695}" type="slidenum">
              <a:rPr lang="zh-TW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TW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97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40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8BCE0C-81DD-463A-8E75-A30EC05B34B1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68989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60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89A77C-28FE-4C16-8D55-2CC3ED6C586B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973505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01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CAC136-EC1D-47B2-81E5-671EB07A91A1}" type="slidenum">
              <a:rPr lang="zh-TW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zh-TW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112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381F9B-E8AB-45ED-8CE3-BCF46C199234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624908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63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AF9BBE-09F3-40C6-B007-C8B7401A98AA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845388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57645-EB47-4964-8464-5CADC1F8C0C4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6EB46-C2C5-4F1A-AA38-CD1552BD7C3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2575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B22EB-949D-4F95-ACE6-40820E849773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E70BF-4E3C-4F79-9BAB-26F387FE35C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240130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113" y="273053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521" y="1435103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2E2D6-C820-4D91-8F35-E95DACCC283B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05A18-4138-46E9-A59F-9B648A9919C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88529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7E2A1-6619-4CA6-A569-403C113F3402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CBABD-0638-4E9F-A171-A6E333FE770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136322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9EC2C-C7BA-4FBC-B65D-D5712F7019AC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5A705-13CC-4583-9C12-BD9A19269AC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522255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1784067" y="274641"/>
            <a:ext cx="3655008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12694" y="274641"/>
            <a:ext cx="10768198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52996-CA67-4307-96A3-79BB91EFF0F3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B5EF7-84A8-438C-BF70-C600313D815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55549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2001" y="0"/>
            <a:ext cx="10102022" cy="9223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2136" y="1052513"/>
            <a:ext cx="4823417" cy="51847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763098" y="1052513"/>
            <a:ext cx="4823419" cy="51847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9324975" y="6492875"/>
            <a:ext cx="2844800" cy="365125"/>
          </a:xfrm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728A7572-E265-4BBD-AEAC-F82488A91A3A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6105646"/>
      </p:ext>
    </p:extLst>
  </p:cSld>
  <p:clrMapOvr>
    <a:masterClrMapping/>
  </p:clrMapOvr>
  <p:transition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282" y="2130428"/>
            <a:ext cx="10361851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563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0DDEE-E8F5-40A0-909F-20E0CFCA8E10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40AB2-E078-44E3-B468-6BC8F2950FD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10501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6B612-675C-4348-9FF3-5173F71DF494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A1F7F-5134-4AC8-893E-48CB41A7277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734717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2960" y="4406903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2960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461C3-CB1E-451E-BC6C-4782B7949A7D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68C94-4635-4AAA-BE84-1B9F3941D5A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97782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522" y="1600203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6793" y="1600203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CBF04-F289-410E-9E3C-F442DA84FA88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01974-D6A6-406C-8F26-33CE2A37F7C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878005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94F24-9B00-4B72-94A5-D579D5FB0049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1CD64-E3F6-450A-B24E-DAD789A0F5B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363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BE4DB-8AD1-408C-B6E8-A2DBF7D22B66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83EA5-0CD3-467D-87DF-E948EB59B65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851367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30389-D9FA-46A5-B424-6A2FB170AC74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5C48A-F4AB-4591-ADEF-0A6B5A1C965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20167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16243-8DE4-4953-92E5-59F3DFE6A3F7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3A3DD-63DD-41AD-A072-7D689A29F9E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551686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113" y="273053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521" y="1435103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90397-7D69-44B7-8C4D-706C9BAA2A31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19999-199F-4B4F-A121-11C056A3065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417745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A8969-5E88-44CA-8CE6-B5E5C4583B74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E0DEF-830E-4ABA-B1FE-B182EA76137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83476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D18C2-4947-48EE-9E6A-22FF523FCF80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8056E-7DC7-4194-9370-EEF638268BF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307396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1784067" y="274641"/>
            <a:ext cx="3655008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12694" y="274641"/>
            <a:ext cx="10768198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1D95A-6380-4BA9-8529-00E68B158356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8CFE0-188D-44FF-8DA7-73857FB475F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301941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2001" y="0"/>
            <a:ext cx="10102022" cy="9223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2136" y="1052513"/>
            <a:ext cx="4823417" cy="51847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763098" y="1052513"/>
            <a:ext cx="4823419" cy="51847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9324975" y="6492875"/>
            <a:ext cx="2844800" cy="365125"/>
          </a:xfrm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47D48284-AB6B-4F73-B455-C8C372F25909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5234928"/>
      </p:ext>
    </p:extLst>
  </p:cSld>
  <p:clrMapOvr>
    <a:masterClrMapping/>
  </p:clrMapOvr>
  <p:transition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282" y="2130428"/>
            <a:ext cx="10361851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563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0FFC1-6341-4BD1-BC5F-BD1A85A26B69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969A2-D273-41B8-B70E-56CD302C98C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304867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B65FD-4C4E-4E1E-BFFA-6421AEFBAB2C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BEBB0-57E9-49CB-8878-4DFEA8484BA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196615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2960" y="4406903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2960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9F1CC-1CDD-40FE-AA70-B4816A352A13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430E4-35F9-4ABC-999B-A6B744A5A6D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7460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281" y="2130428"/>
            <a:ext cx="10361851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8555C-696A-4423-A654-209DFB9BF0E3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12044-6F88-43FC-9E1E-DD3853F708A3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3422836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522" y="1600203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6793" y="1600203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564CA-7EDE-487E-A5D6-D0E554E34A40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9BEA8-37E6-496A-9438-EF5999A7411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799404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87766-A15A-4AB0-AE0C-BBD5EB1DDF8B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B2CE1-BA21-4BB3-95FA-50494EF31A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026710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D0CEE-5698-43E1-85BB-4F8F2AFBDC4F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61BA9-7845-463E-A935-79329DEDF11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881788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1FC0A-26AB-4436-A529-9D88096BB9BC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307C9-83DD-4991-9243-4AA7253C9D3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695163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113" y="273053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521" y="1435103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2DC48-27D2-4CE7-9E24-EB5640218545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A0276-07EE-494B-9BCD-25C0A27DC32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640727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4C993-A762-40CB-AE6C-762123E541F0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9205A-12B8-48A2-9B98-373A8BCD5D7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928633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9876E-D006-477B-91AB-EEA5AE9767CF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444CD-6901-4F4D-A1FD-EA4603A0635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643161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1784067" y="274641"/>
            <a:ext cx="3655008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12694" y="274641"/>
            <a:ext cx="10768198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782ED-9027-4408-AD0A-99CA67CD49F2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7E325-DB05-4A70-ACFE-7338A060AB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78351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2001" y="0"/>
            <a:ext cx="10102022" cy="9223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2136" y="1052513"/>
            <a:ext cx="4823417" cy="51847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763098" y="1052513"/>
            <a:ext cx="4823419" cy="51847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9324975" y="6492875"/>
            <a:ext cx="2844800" cy="365125"/>
          </a:xfrm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45C88C28-79CF-42E1-AB96-BD6B9FD8FFAE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3344527"/>
      </p:ext>
    </p:extLst>
  </p:cSld>
  <p:clrMapOvr>
    <a:masterClrMapping/>
  </p:clrMapOvr>
  <p:transition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281" y="2130428"/>
            <a:ext cx="10361851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FCF45-EC6B-4115-BCFA-99A14F453D0F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80369-F65A-4C81-B07E-0BDD54D47F43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9234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0A5C6-0918-4DCA-B818-5DB29CD9FC51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91D9E-AB11-4B49-882F-49C58D261AC1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256844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4CD49-8E35-4DDC-8B63-FB97DB2C8A79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9D72B-77FD-46C9-8923-54021691E697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122119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2959" y="4406903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4DEF6-0426-4A02-AF2C-C064D86F27A8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CEA85-52F5-4D39-8A21-2C875CF6B11E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116886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521" y="1600203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6793" y="1600203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E16DB-AD53-49BB-8281-D81224ADEC67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A10F6-E824-4603-B50B-BB8CCEAB4A98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2522068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2562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2562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A186D-94FB-4BE0-8333-F46FE8A51419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D927D-3189-413F-BF15-7A79809C23A9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9919187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F5741-376C-4B46-BF96-18829B41E487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4625F-E8BD-45CB-BDFC-5426FCC02291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3150501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CFFAB-6FEF-496B-8F75-3A7BD11ECB4C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8C274-754A-4DCE-8A61-431C404B12FE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061314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23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113" y="273053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523" y="1435103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42EED-E8E7-414D-8CFD-0DD2F961A468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B81E1-7048-48EF-BFBC-A82492DFD6F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821484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7BFAD-ED2B-4DEF-A0C9-841D39C9632E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9FFA6-C444-462E-98AE-A062C9062751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182525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C0457-BE36-4DA0-876F-BA89E1CFDAA7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26B35-078F-4A30-866A-119CCA7234BE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8562893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8049" y="274640"/>
            <a:ext cx="2742843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521" y="274640"/>
            <a:ext cx="8025355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22B65-48F4-4154-94D4-3539455CFDD4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BBBB4-6222-4CB3-86DB-6C0BA11EDD9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6179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2959" y="4406903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325E1-9B50-43C5-833C-999E9E5398AD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29658-42EB-4313-A32B-234C09B5A377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602998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1999" y="0"/>
            <a:ext cx="10102022" cy="9223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2134" y="1052513"/>
            <a:ext cx="4823417" cy="51847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763097" y="1052513"/>
            <a:ext cx="4823419" cy="51847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48532F1B-4B8B-4A44-8F0E-D1DC34E0D6C3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9099170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521" y="1600203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6793" y="1600203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BC0A0-25DD-4135-879C-01F9C6E8D258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7BC8C-DA94-40FB-AF90-12C8DDE175BE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0818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2562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2562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BDF07-4CB8-439D-BEC1-80F18371524B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057CE-6F5B-4841-A5F5-665EA12F78D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9091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C92F1-9B06-4887-AE1A-EA69F57793F3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380F1-D557-4DF0-B0E7-E1CF5022ADF9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3545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880D6-8377-4D03-AC95-E62667C01D56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13D93-F8D5-4654-9CC4-510ED6074E12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2385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23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113" y="273053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523" y="1435103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05610-3A39-4391-ACCA-FF77573698F9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207EC-D4C4-4F87-A775-6AFFE107FB47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76135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5A7AA-F595-4158-9357-185734A6A599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EEBFC-8B8E-4369-A2D4-5C406D18360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0874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448EF-CA39-47D2-AB9A-35D0F8892477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ECB93-8489-407E-B96E-8DCD1BBBEA0E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7679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6AFFD-F5AC-49FF-8C99-F09C3D86F343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361B6-76EE-40DE-A49C-A3A3B293845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1515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8049" y="274640"/>
            <a:ext cx="2742843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521" y="274640"/>
            <a:ext cx="8025355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848F2-D8D4-4752-9F95-E373A360002F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B0C2C-B188-4DF1-A69E-F80485CF3F89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3800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1999" y="0"/>
            <a:ext cx="10102022" cy="9223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2134" y="1052513"/>
            <a:ext cx="4823417" cy="51847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763097" y="1052513"/>
            <a:ext cx="4823419" cy="51847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C477616A-AFF5-4A60-8000-2350DC85A99B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29094473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項目五評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57102" y="357167"/>
            <a:ext cx="10361851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09484" y="200024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F407701F-18F6-4B3A-85B2-5D66B47FCCE6}" type="datetime1">
              <a:rPr lang="zh-TW" altLang="en-US"/>
              <a:pPr>
                <a:defRPr/>
              </a:pPr>
              <a:t>2017/6/6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D7074B9C-87BE-4E43-BD03-03E073E50CFC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1364021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0413" cy="93978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52340" y="1214422"/>
            <a:ext cx="10952401" cy="5643578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內容版面配置區 2"/>
          <p:cNvSpPr>
            <a:spLocks noGrp="1"/>
          </p:cNvSpPr>
          <p:nvPr>
            <p:ph idx="13"/>
          </p:nvPr>
        </p:nvSpPr>
        <p:spPr>
          <a:xfrm>
            <a:off x="1" y="1214422"/>
            <a:ext cx="857102" cy="5643578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135EC2DC-C003-49C3-8A7C-F07A297A2B49}" type="datetime1">
              <a:rPr lang="zh-TW" altLang="en-US"/>
              <a:pPr>
                <a:defRPr/>
              </a:pPr>
              <a:t>2017/6/6</a:t>
            </a:fld>
            <a:endParaRPr 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B4F42F6F-AE1D-467D-B3BA-37316765DDA4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0284221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5ADC5997-F617-4A6A-B43E-D514F3E20F60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36236937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281" y="609600"/>
            <a:ext cx="10361851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914281" y="1981200"/>
            <a:ext cx="10361851" cy="41148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90A0E1B-D279-4CE5-899C-073C0B32D3B8}" type="datetime1">
              <a:rPr lang="zh-TW" altLang="en-US"/>
              <a:pPr>
                <a:defRPr/>
              </a:pPr>
              <a:t>2017/6/6</a:t>
            </a:fld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DBA11DB6-03F4-418C-AC9B-DA62BE42CB98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5594661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E8157-8FEF-4EF3-9FE7-03E3B1587BC8}" type="datetime1">
              <a:rPr lang="zh-TW" altLang="en-US"/>
              <a:pPr>
                <a:defRPr/>
              </a:pPr>
              <a:t>2017/6/6</a:t>
            </a:fld>
            <a:endParaRPr lang="en-US" altLang="zh-TW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8A43B6F9-9237-4883-9C64-9364B5F97141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77983705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09521" y="457200"/>
            <a:ext cx="10971372" cy="5410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84FB3-6CD7-4524-B050-AFAEDAAB61E3}" type="datetime1">
              <a:rPr lang="zh-TW" altLang="en-US"/>
              <a:pPr>
                <a:defRPr/>
              </a:pPr>
              <a:t>2017/6/6</a:t>
            </a:fld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6272CFA6-D7DA-43B8-9B3A-5180584327FA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4617607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E9021-78AF-42B3-B598-AFB4816641FE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4729E-5455-498C-B0CE-606731DDC3E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16894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521" y="1981200"/>
            <a:ext cx="5384099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6793" y="1981200"/>
            <a:ext cx="5384099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A5E18-E9E4-4790-B398-6D6D1F12F08E}" type="datetime1">
              <a:rPr lang="zh-TW" altLang="en-US"/>
              <a:pPr>
                <a:defRPr/>
              </a:pPr>
              <a:t>2017/6/6</a:t>
            </a:fld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5F1D502F-B3AF-49CE-BBC6-61AB9B514647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0306183"/>
      </p:ext>
    </p:extLst>
  </p:cSld>
  <p:clrMapOvr>
    <a:masterClrMapping/>
  </p:clrMapOvr>
  <p:transition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21" y="457200"/>
            <a:ext cx="10971372" cy="1371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521" y="1981200"/>
            <a:ext cx="5384099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6793" y="1981200"/>
            <a:ext cx="5384099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33256-75C9-48A0-9027-1E767B3DEAE3}" type="datetime1">
              <a:rPr lang="zh-TW" altLang="en-US"/>
              <a:pPr>
                <a:defRPr/>
              </a:pPr>
              <a:t>2017/6/6</a:t>
            </a:fld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104A269E-37DF-48C2-BBD4-BD7D54FE76D9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9902002"/>
      </p:ext>
    </p:extLst>
  </p:cSld>
  <p:clrMapOvr>
    <a:masterClrMapping/>
  </p:clrMapOvr>
  <p:transition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1194C-ED6A-4E77-A50D-4DFBFAF0A5DE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83DAE4C0-AC05-4106-8C21-6E5A1D7C47A0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301108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BE14B-534D-44EB-B750-F48016201847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7002E-C022-4E63-8C7B-87C3016650F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430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C7E58-0156-4F3F-BB3C-D32DBBB0B98B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C6105-6C2D-4298-9BD6-4E1390B35C2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3217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5E058-BAEB-4387-A544-17A51CE7F9EE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D2169-2E11-4064-ACE4-7D772170315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19052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A0998-D00D-438B-9D1F-4B742961F0C0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F9449-5C21-4D21-A7FA-295F01EC066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06676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0DC59-B2E5-4088-B35E-E0520A8EF982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271E2-7E89-4A9A-8B6C-B92FC10D022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72878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3FFED-AA4C-45D1-A305-39610CBA7171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7A3A5-57E9-43E9-AFEF-66387074C9A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04724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FD9B0-5404-4D55-A207-6DB2C2FF40D4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6951D-4275-4A5B-B1FA-DF7816EDD84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9109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078EC-56EC-464A-ABCB-FC40AC0E379E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4590D-98A8-4186-B331-38EFCE183C1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74602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9646A-C4E2-40B0-9DA5-9A2317DB6625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65523-9B36-47E0-B012-D4D3079C674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60820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51E0E-0BD6-476E-8468-0B6B4BAFBE8B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D711A-9112-4D4D-AFDE-1A2640547CE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18137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58D70-DFAB-43AF-AAF0-29C9FF79E267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A096C-24CD-45ED-A253-73E51EEC2B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93873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EEA68-6A74-46B2-9897-F564D79902E9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F1560-16D2-41C4-AFF9-5502ABB2DF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20527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2000" y="0"/>
            <a:ext cx="10102022" cy="9223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2135" y="1052513"/>
            <a:ext cx="4823417" cy="51847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763097" y="1052513"/>
            <a:ext cx="4823419" cy="51847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9324975" y="6492875"/>
            <a:ext cx="2844800" cy="365125"/>
          </a:xfrm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21D8E348-245D-47BE-84C6-6792B178F68B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96483941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282" y="2130428"/>
            <a:ext cx="10361851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563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E8F80-7D37-47AC-ADD1-A8938807EFAD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69EC1-40D2-4F08-86B1-146A2136D53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9706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19AD6-45CA-4806-8507-07FAC363FBF6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A63B4-BFF2-4B57-8854-C780C979B78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6607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2960" y="4406903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2960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558D9-16E6-45FF-958F-4F1A68A03574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60582-CBB1-48E4-A99E-28452B85A46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06606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522" y="1600203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6793" y="1600203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81B78-D969-477C-884D-69D9F8A98B6F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9E972-6299-435B-981F-13600C8D673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61281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494F1-554A-4A61-9042-AB471B52677F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91037-A108-4772-9EA2-7B6C7A3A5CF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7571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ABEA6-183D-45F6-959C-C309FACF6473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B6CB6-2B55-47DB-9059-6539F44526E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60817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6DD4-E50D-4419-92E2-B7C8DB866FCE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4D20A-BAD2-4224-B7CC-F6B804F9391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16141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FBF18-AFB6-4F79-806D-0B3B416B1DA3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E92B8-7F74-487B-805A-F71BD02F045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52148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113" y="273053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521" y="1435103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B0B9B-1A1B-4BE3-8A47-1506D47FE869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AF386-0E0D-4C04-BB1F-E8637B3CC68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15720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8D4F3-08B7-4228-868C-80771BF6E4B6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02997-8369-4CB8-9034-766F53192CD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80309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3C2DA-372C-425E-A2E4-09D537D6C9AB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987BE-F529-4B5E-8D5A-B542F4C6106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16111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1784067" y="274641"/>
            <a:ext cx="3655008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12694" y="274641"/>
            <a:ext cx="10768198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1E798-E047-4AE5-BAA9-E8C4269C8CAF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CF2BF-02D4-477C-8069-1268C955B43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18315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2001" y="0"/>
            <a:ext cx="10102022" cy="9223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2136" y="1052513"/>
            <a:ext cx="4823417" cy="51847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763098" y="1052513"/>
            <a:ext cx="4823419" cy="51847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9324975" y="6492875"/>
            <a:ext cx="2844800" cy="365125"/>
          </a:xfrm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FAD46B57-436D-48D6-8BB3-770D618AE194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8343442"/>
      </p:ext>
    </p:extLst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282" y="2130428"/>
            <a:ext cx="10361851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563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25C32-40D7-444D-9C41-ED175D6DC299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96889-8EC8-4B29-BFD2-389595D342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31724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BE72C-30DA-445D-BED8-10FEE0839E4D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5D4DA-C1FD-4CAC-B311-D2EC5CFF596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66809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2960" y="4406903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2960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DA644-7FDE-4B78-95C5-974E7E25E3EB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0F62C-311B-4BF8-8611-0879F0EB23D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2668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4388F-4B00-4B1E-B6C7-230A445B98AA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B79A1-DFC5-4881-B1BF-10D325BD0D2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91591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522" y="1600203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6793" y="1600203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2DC4C-E18A-460C-8182-737C88D1C879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3D0FE-60CC-4614-BD7A-93CF76465CD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95740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F6844-002D-4A95-8BDB-F632D852F88D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8F0A0-FF15-4F08-AA39-57D0E81252D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70298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91124-33D2-46C3-8B5C-77876DDBCD27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1C8DF-2BAB-458B-B798-63E2E0480A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39145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E7241-C6FA-43B4-8365-8C7D3A0CC283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F60B7-C118-4E91-8D9A-C211273AE5C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05365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113" y="273053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521" y="1435103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093C1-756E-4195-B513-C737E2A3664E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1D239-5D47-47DE-9500-84157E55086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43766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BA7FB-E325-4DCB-93C3-4A91917B788D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40467-D1AE-4071-AEAC-9408CB8F824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68945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2729B-026C-45EA-9BEF-29C40588F582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A423D-9F3E-4527-826D-24A51660C93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04474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1784067" y="274641"/>
            <a:ext cx="3655008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12694" y="274641"/>
            <a:ext cx="10768198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0BC95-5A65-4FF1-AAF4-DD117FB9B19C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1B0F2-4221-478B-9809-614FD2303B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48257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2001" y="0"/>
            <a:ext cx="10102022" cy="9223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2136" y="1052513"/>
            <a:ext cx="4823417" cy="51847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763098" y="1052513"/>
            <a:ext cx="4823419" cy="51847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9324975" y="6492875"/>
            <a:ext cx="2844800" cy="365125"/>
          </a:xfrm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E6519E40-6AC2-4AD3-8773-4F46B701C61D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5028762"/>
      </p:ext>
    </p:extLst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282" y="2130428"/>
            <a:ext cx="10361851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563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C7563-E6DB-4877-8D28-3D9A05C5A8F7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A408C-1967-48CF-A009-54260CF2C53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4367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58C1A-10A2-4775-A4CC-11CD22ED4551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4F9E7-B52A-4616-891D-3A1A4C58373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46043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00CED-7D12-44CF-ACB1-960D505509A6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268B0-E6D5-4360-B25F-3CD40D8745C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29080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2960" y="4406903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2960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C27DD-641B-4B3B-9185-690108C0655F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00C95-0E65-4910-8677-0141955DF80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16211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522" y="1600203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6793" y="1600203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A4C12-22EF-456C-9472-BEA9D1C0A179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81813-DE80-4879-8AB0-8EBEDB53A0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89047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EE0EB-6E8E-4AB0-813A-26EF7361E90C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A4480-05E3-4BCA-A6B5-23BC8A74FDD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22585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AA633-29FF-47DA-BAFB-A9751073B3D9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89C54-5D75-49BA-8D5F-8A53601621E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41786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1112C-EB5F-43AB-AEEE-AEB9763C0FA2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7141C-E3E2-4634-B947-E3B1C7C577F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11587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113" y="273053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521" y="1435103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77AE9-7649-4D6F-BEFF-724B24713AE3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D0D6B-F23F-49C3-B670-D7B68C53B46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6725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17462-625F-44BD-9624-0083C9399360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0CB6F-9801-4116-83E9-EC8B90E781B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31722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A6702-A14F-4978-B7A0-DEE298B0AFB3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D9657-4019-47B9-8766-C13F75F252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91333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1784067" y="274641"/>
            <a:ext cx="3655008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12694" y="274641"/>
            <a:ext cx="10768198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E77B3-38F8-4723-9BC0-4ECB09E3BDD4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AB73E-1C6C-4EA4-BFBB-43B25B99255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5179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CE018-0FEB-4440-8ACD-FFBC57057A2E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F0251-CCEE-4F8F-936B-36F76EF9A60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15599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2001" y="0"/>
            <a:ext cx="10102022" cy="9223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2136" y="1052513"/>
            <a:ext cx="4823417" cy="51847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763098" y="1052513"/>
            <a:ext cx="4823419" cy="51847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9324975" y="6492875"/>
            <a:ext cx="2844800" cy="365125"/>
          </a:xfrm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9EA26DE0-1BCD-4199-8F5D-7AD55268D9D2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6800185"/>
      </p:ext>
    </p:extLst>
  </p:cSld>
  <p:clrMapOvr>
    <a:masterClrMapping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282" y="2130428"/>
            <a:ext cx="10361851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563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944FB-C7F9-4CA1-AF60-281F5C4E9CB6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7A75A-86CC-43B6-81E6-B276035449B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88211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9B107-E3A3-44FD-A250-C5C043A0C67B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1583A-24E9-4A25-A6FB-B1F36EEF866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65355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2960" y="4406903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2960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097A3-C883-4A87-996D-539FEDAB3ACC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4E274-0374-4955-9D74-E390C59E684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73526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522" y="1600203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6793" y="1600203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542DE-EF4D-4D21-A4EE-E0179F43C28E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81C25-075A-484E-B7ED-E207DDBA1DA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46286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352E3-1503-40FC-B2E4-E803F0C9B020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266D8-4B0A-4247-8F7A-C8CF11030AB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26930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9DF92-8058-483B-B685-FAB3AB115FE5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00782-6B4A-49ED-BDB9-7267FC33F1F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55503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A726A-3236-4F3A-B7ED-ACF2F3EBC22C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2D469-70B5-47E3-856C-F7FE478EE5A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93565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113" y="273053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521" y="1435103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FBA70-8B4C-4463-8ED8-3313D5793BE2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BF59E-7F39-4B4C-A4E0-BBDA8C5DDEC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45544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88795-D74F-4C7A-94EF-515AB0FD4DB7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61DFD-D810-4CC7-848D-93C77CA9068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240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509E5-C8D1-4BB6-A796-4FE5D75AD9D9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89869-ECD6-468A-9047-31531793B27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37215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7FDD3-6801-4C5D-816F-16197B79E659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A0E40-3D48-4EE4-B210-EFAEB114B56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82283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1784067" y="274641"/>
            <a:ext cx="3655008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12694" y="274641"/>
            <a:ext cx="10768198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5949E-6F5B-47DA-A031-35FACE2A142E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900A6-CAD2-495B-8AE3-C056F9DC3CD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23443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2001" y="0"/>
            <a:ext cx="10102022" cy="9223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2136" y="1052513"/>
            <a:ext cx="4823417" cy="51847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763098" y="1052513"/>
            <a:ext cx="4823419" cy="51847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9324975" y="6492875"/>
            <a:ext cx="2844800" cy="365125"/>
          </a:xfrm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BE659BBE-C262-4298-9042-4104DCB2B439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1442360"/>
      </p:ext>
    </p:extLst>
  </p:cSld>
  <p:clrMapOvr>
    <a:masterClrMapping/>
  </p:clrMapOvr>
  <p:transition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282" y="2130428"/>
            <a:ext cx="10361851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563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EDE14-7548-4452-BC34-1877BD035978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D1A94-F3D9-47B7-97CA-4229E12487F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94097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2A275-AAE2-4235-8314-925947D4312B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4C64C-D22A-4E57-828B-E7904C0BE10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19728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2960" y="4406903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2960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B15D7-0820-405B-BF6C-60C1890C5127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FEC8F-345F-403C-A818-C20066AC068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13081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522" y="1600203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6793" y="1600203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3753B-E36B-46AC-8E6C-596C0E0483EB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925A3-7745-4A63-8547-C5221E59C9F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57885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0E4C5-BE50-4C83-A40A-C377AA9281F5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80801-E8F5-4D67-AEEA-0B8B96EDB30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174713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3D3B-2D1A-4E71-9E0D-5F60B672D300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86AEC-2569-4F2E-9A14-0B00B8414D5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31249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7FFA2-3AFE-4FFA-8EEB-8D9B09CFCA12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8295A-0845-4FE1-8BAE-0E78F1FE4B7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505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image" Target="../media/image1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audio" Target="../media/audio1.wav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1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12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07CBEF5-CE48-459C-BC58-46C428EFC308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A9CD164-FA93-4BCC-B384-C4F94E27EA5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1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4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12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F10047E-4A5F-4404-9572-5CC3C134E459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CAF915D-A53C-4928-94C1-B53E0D4560F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20" r:id="rId2"/>
    <p:sldLayoutId id="2147484421" r:id="rId3"/>
    <p:sldLayoutId id="2147484422" r:id="rId4"/>
    <p:sldLayoutId id="2147484423" r:id="rId5"/>
    <p:sldLayoutId id="2147484424" r:id="rId6"/>
    <p:sldLayoutId id="2147484425" r:id="rId7"/>
    <p:sldLayoutId id="2147484426" r:id="rId8"/>
    <p:sldLayoutId id="2147484427" r:id="rId9"/>
    <p:sldLayoutId id="2147484428" r:id="rId10"/>
    <p:sldLayoutId id="2147484429" r:id="rId11"/>
    <p:sldLayoutId id="2147484468" r:id="rId12"/>
  </p:sldLayoutIdLst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1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26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12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E038269-8183-4926-AF0F-5B16127AB3B7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41993E0-1835-4ED6-A150-099C9DFC0CE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0" r:id="rId1"/>
    <p:sldLayoutId id="2147484431" r:id="rId2"/>
    <p:sldLayoutId id="2147484432" r:id="rId3"/>
    <p:sldLayoutId id="2147484433" r:id="rId4"/>
    <p:sldLayoutId id="2147484434" r:id="rId5"/>
    <p:sldLayoutId id="2147484435" r:id="rId6"/>
    <p:sldLayoutId id="2147484436" r:id="rId7"/>
    <p:sldLayoutId id="2147484437" r:id="rId8"/>
    <p:sldLayoutId id="2147484438" r:id="rId9"/>
    <p:sldLayoutId id="2147484439" r:id="rId10"/>
    <p:sldLayoutId id="2147484440" r:id="rId11"/>
    <p:sldLayoutId id="2147484469" r:id="rId12"/>
  </p:sldLayoutIdLst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1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229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12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7561E82-055B-4A80-BE7A-181D1717B471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24975" y="6492875"/>
            <a:ext cx="28448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EA47941-D155-438D-B991-D16FD846652B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  <p:sldLayoutId id="214748447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1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12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A39F601-2EF2-4445-9B90-7643827DAD28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24975" y="6492875"/>
            <a:ext cx="28448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06F748E-9217-4582-B8F0-954EF34FB50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  <p:sldLayoutId id="214748445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1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12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 b="1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DA3B1F7-AB2F-4578-B67D-7DBADB9D2959}" type="datetime1">
              <a:rPr lang="zh-TW" altLang="en-US"/>
              <a:pPr>
                <a:defRPr/>
              </a:pPr>
              <a:t>2017/6/6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 b="1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24975" y="6492875"/>
            <a:ext cx="28448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876FF0E-D82D-4F35-8962-EF38E797F1C2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</p:sldLayoutIdLst>
  <p:transition spd="slow">
    <p:wheel spokes="1"/>
    <p:sndAc>
      <p:stSnd>
        <p:snd r:embed="rId11" name="chimes.wav"/>
      </p:stSnd>
    </p:sndAc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1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09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12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E451EAF-BECE-44D1-BC21-FEC6B176F04D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27C4863-1CE8-4B84-B066-D74056B7903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  <p:sldLayoutId id="214748446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1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12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12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74469B3-BC07-468E-843B-4159D7C4750B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42077F0-A842-4CBD-B165-8C64EBD9C5C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  <p:sldLayoutId id="2147484463" r:id="rId12"/>
  </p:sldLayoutIdLst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1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14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12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D1C37B9-80EA-49CB-A466-6AB62BB0354B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2776427-3D9D-4450-8016-0126BD38FC4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  <p:sldLayoutId id="2147484464" r:id="rId12"/>
  </p:sldLayoutIdLst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1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717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12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DBFB0C1-A3FA-415C-955D-21EB54076489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F457EF4-8B06-436A-A6E7-D296E2F7DC8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  <p:sldLayoutId id="2147484387" r:id="rId2"/>
    <p:sldLayoutId id="2147484388" r:id="rId3"/>
    <p:sldLayoutId id="2147484389" r:id="rId4"/>
    <p:sldLayoutId id="2147484390" r:id="rId5"/>
    <p:sldLayoutId id="2147484391" r:id="rId6"/>
    <p:sldLayoutId id="2147484392" r:id="rId7"/>
    <p:sldLayoutId id="2147484393" r:id="rId8"/>
    <p:sldLayoutId id="2147484394" r:id="rId9"/>
    <p:sldLayoutId id="2147484395" r:id="rId10"/>
    <p:sldLayoutId id="2147484396" r:id="rId11"/>
    <p:sldLayoutId id="2147484465" r:id="rId12"/>
  </p:sldLayoutIdLst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1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819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12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5FD5BED-AEDE-474D-90A4-9F37D043AA97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121E584-A14F-46CD-B964-C31A52D7FB3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  <p:sldLayoutId id="2147484398" r:id="rId2"/>
    <p:sldLayoutId id="2147484399" r:id="rId3"/>
    <p:sldLayoutId id="2147484400" r:id="rId4"/>
    <p:sldLayoutId id="2147484401" r:id="rId5"/>
    <p:sldLayoutId id="2147484402" r:id="rId6"/>
    <p:sldLayoutId id="2147484403" r:id="rId7"/>
    <p:sldLayoutId id="2147484404" r:id="rId8"/>
    <p:sldLayoutId id="2147484405" r:id="rId9"/>
    <p:sldLayoutId id="2147484406" r:id="rId10"/>
    <p:sldLayoutId id="2147484407" r:id="rId11"/>
    <p:sldLayoutId id="2147484466" r:id="rId12"/>
  </p:sldLayoutIdLst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1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921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12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8AF6761-1508-4E19-8AF5-D81CC9CB864A}" type="datetime1">
              <a:rPr lang="zh-TW" altLang="en-US"/>
              <a:pPr>
                <a:defRPr/>
              </a:pPr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E8507DB-8CC0-411F-BE11-ACCA9F9C146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8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  <p:sldLayoutId id="2147484415" r:id="rId8"/>
    <p:sldLayoutId id="2147484416" r:id="rId9"/>
    <p:sldLayoutId id="2147484417" r:id="rId10"/>
    <p:sldLayoutId id="2147484418" r:id="rId11"/>
    <p:sldLayoutId id="2147484467" r:id="rId12"/>
  </p:sldLayoutIdLst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__3.xls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9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oleObject" Target="../embeddings/Microsoft_Excel___2.xls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__5.xls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oleObject" Target="../embeddings/Microsoft_Excel___4.xls"/><Relationship Id="rId4" Type="http://schemas.openxmlformats.org/officeDocument/2006/relationships/oleObject" Target="../embeddings/oleObject4.bin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__7.xls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png"/><Relationship Id="rId5" Type="http://schemas.openxmlformats.org/officeDocument/2006/relationships/oleObject" Target="../embeddings/Microsoft_Excel___6.xls"/><Relationship Id="rId4" Type="http://schemas.openxmlformats.org/officeDocument/2006/relationships/oleObject" Target="../embeddings/oleObject6.bin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__9.xls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png"/><Relationship Id="rId5" Type="http://schemas.openxmlformats.org/officeDocument/2006/relationships/oleObject" Target="../embeddings/Microsoft_Excel___8.xls"/><Relationship Id="rId4" Type="http://schemas.openxmlformats.org/officeDocument/2006/relationships/oleObject" Target="../embeddings/oleObject8.bin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__11.xls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0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png"/><Relationship Id="rId5" Type="http://schemas.openxmlformats.org/officeDocument/2006/relationships/oleObject" Target="../embeddings/Microsoft_Excel___10.xls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__13.xls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0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png"/><Relationship Id="rId5" Type="http://schemas.openxmlformats.org/officeDocument/2006/relationships/oleObject" Target="../embeddings/Microsoft_Excel___12.xls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__15.xls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0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png"/><Relationship Id="rId5" Type="http://schemas.openxmlformats.org/officeDocument/2006/relationships/oleObject" Target="../embeddings/Microsoft_Excel___14.xls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__17.xls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png"/><Relationship Id="rId5" Type="http://schemas.openxmlformats.org/officeDocument/2006/relationships/oleObject" Target="../embeddings/Microsoft_Excel___16.xls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__19.xls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4.png"/><Relationship Id="rId5" Type="http://schemas.openxmlformats.org/officeDocument/2006/relationships/oleObject" Target="../embeddings/Microsoft_Excel___18.xls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__21.xls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6.png"/><Relationship Id="rId5" Type="http://schemas.openxmlformats.org/officeDocument/2006/relationships/oleObject" Target="../embeddings/Microsoft_Excel___20.xls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__23.xls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8.png"/><Relationship Id="rId5" Type="http://schemas.openxmlformats.org/officeDocument/2006/relationships/oleObject" Target="../embeddings/Microsoft_Excel___22.xls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__25.xls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0.png"/><Relationship Id="rId5" Type="http://schemas.openxmlformats.org/officeDocument/2006/relationships/oleObject" Target="../embeddings/Microsoft_Excel___24.xls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chart" Target="../charts/chart9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2.png"/><Relationship Id="rId5" Type="http://schemas.openxmlformats.org/officeDocument/2006/relationships/oleObject" Target="../embeddings/Microsoft_Excel___26.xls"/><Relationship Id="rId4" Type="http://schemas.openxmlformats.org/officeDocument/2006/relationships/oleObject" Target="../embeddings/oleObject26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__28.xls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3.png"/><Relationship Id="rId5" Type="http://schemas.openxmlformats.org/officeDocument/2006/relationships/oleObject" Target="../embeddings/Microsoft_Excel___27.xls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6.png"/><Relationship Id="rId5" Type="http://schemas.openxmlformats.org/officeDocument/2006/relationships/oleObject" Target="../embeddings/Microsoft_Excel___29.xls"/><Relationship Id="rId4" Type="http://schemas.openxmlformats.org/officeDocument/2006/relationships/oleObject" Target="../embeddings/oleObject29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7.png"/><Relationship Id="rId5" Type="http://schemas.openxmlformats.org/officeDocument/2006/relationships/oleObject" Target="../embeddings/Microsoft_Excel___30.xls"/><Relationship Id="rId4" Type="http://schemas.openxmlformats.org/officeDocument/2006/relationships/oleObject" Target="../embeddings/oleObject30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8.png"/><Relationship Id="rId5" Type="http://schemas.openxmlformats.org/officeDocument/2006/relationships/oleObject" Target="../embeddings/Microsoft_Excel___31.xls"/><Relationship Id="rId4" Type="http://schemas.openxmlformats.org/officeDocument/2006/relationships/oleObject" Target="../embeddings/oleObject3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9.png"/><Relationship Id="rId5" Type="http://schemas.openxmlformats.org/officeDocument/2006/relationships/oleObject" Target="../embeddings/Microsoft_Excel___32.xls"/><Relationship Id="rId4" Type="http://schemas.openxmlformats.org/officeDocument/2006/relationships/oleObject" Target="../embeddings/oleObject32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6.xm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chart" Target="../charts/chart3.xml"/><Relationship Id="rId2" Type="http://schemas.openxmlformats.org/officeDocument/2006/relationships/slideLayout" Target="../slideLayouts/slideLayout6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Microsoft_Excel___1.xls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79613" y="1052513"/>
            <a:ext cx="8229600" cy="5078412"/>
          </a:xfrm>
        </p:spPr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TW" sz="44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健康上網一起來</a:t>
            </a:r>
            <a:endParaRPr lang="en-US" altLang="zh-TW" sz="4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一聽二規三動動，四感五慣六讚讚</a:t>
            </a:r>
            <a:endParaRPr lang="en-US" altLang="zh-TW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TW" sz="44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3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en-US" altLang="zh-TW" sz="3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3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年中小學學生網路使用情形</a:t>
            </a:r>
            <a:endParaRPr lang="en-US" altLang="zh-TW" sz="3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3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調查結果發表會</a:t>
            </a:r>
            <a:endParaRPr lang="en-US" altLang="zh-TW" sz="3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TW" sz="3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0" lvl="3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主辦單位：教育部</a:t>
            </a:r>
            <a:endParaRPr lang="en-US" altLang="zh-TW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3795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B7CECBEF-C3AD-48EB-A58C-6B87E7F761DB}" type="slidenum">
              <a:rPr lang="zh-TW" altLang="en-US" sz="12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</a:t>
            </a:fld>
            <a:endParaRPr lang="zh-TW" altLang="en-US" sz="1200" smtClean="0">
              <a:solidFill>
                <a:srgbClr val="00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852738" y="6021388"/>
            <a:ext cx="6391275" cy="977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TW" altLang="en-US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執行單位：國立成功大學行為醫學所、教育研究所</a:t>
            </a:r>
            <a:endParaRPr lang="en-US" altLang="zh-TW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3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TW" altLang="en-US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亞洲大學心理系暨網路成癮防治中心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905000" y="142875"/>
            <a:ext cx="8785225" cy="571500"/>
          </a:xfrm>
          <a:prstGeom prst="rect">
            <a:avLst/>
          </a:prstGeom>
        </p:spPr>
        <p:txBody>
          <a:bodyPr/>
          <a:lstStyle/>
          <a:p>
            <a:pPr algn="ctr" defTabSz="914309" eaLnBrk="1" fontAlgn="auto" hangingPunct="1">
              <a:spcAft>
                <a:spcPts val="0"/>
              </a:spcAft>
              <a:defRPr/>
            </a:pPr>
            <a:r>
              <a:rPr lang="zh-TW" altLang="zh-T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軟正黑體"/>
                <a:cs typeface="Arial" charset="0"/>
              </a:rPr>
              <a:t>平日與假日的平均上網時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軟正黑體"/>
                <a:cs typeface="Arial" charset="0"/>
              </a:rPr>
              <a:t>間</a:t>
            </a:r>
          </a:p>
        </p:txBody>
      </p:sp>
      <p:sp>
        <p:nvSpPr>
          <p:cNvPr id="49155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F231CF1B-EFC8-4CEB-93B2-A458C91FF8E7}" type="slidenum">
              <a:rPr lang="zh-TW" altLang="en-US" sz="1200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18" name="圖表 17"/>
          <p:cNvGraphicFramePr>
            <a:graphicFrameLocks/>
          </p:cNvGraphicFramePr>
          <p:nvPr/>
        </p:nvGraphicFramePr>
        <p:xfrm>
          <a:off x="5853708" y="2466474"/>
          <a:ext cx="6336705" cy="4471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圖表 18"/>
          <p:cNvGraphicFramePr>
            <a:graphicFrameLocks/>
          </p:cNvGraphicFramePr>
          <p:nvPr/>
        </p:nvGraphicFramePr>
        <p:xfrm>
          <a:off x="222748" y="2558648"/>
          <a:ext cx="5825776" cy="394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文字版面配置區 2"/>
          <p:cNvSpPr txBox="1">
            <a:spLocks/>
          </p:cNvSpPr>
          <p:nvPr/>
        </p:nvSpPr>
        <p:spPr bwMode="auto">
          <a:xfrm>
            <a:off x="911225" y="1773238"/>
            <a:ext cx="469106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zh-TW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kumimoji="0" lang="zh-TW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kumimoji="0" lang="en-US" altLang="zh-TW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版面配置區 2"/>
          <p:cNvSpPr txBox="1">
            <a:spLocks/>
          </p:cNvSpPr>
          <p:nvPr/>
        </p:nvSpPr>
        <p:spPr bwMode="auto">
          <a:xfrm>
            <a:off x="6450013" y="1700213"/>
            <a:ext cx="4691062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zh-TW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kumimoji="0" lang="zh-TW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kumimoji="0" lang="en-US" altLang="zh-TW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22525" y="5373688"/>
            <a:ext cx="1152525" cy="10795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8248650" y="5373688"/>
            <a:ext cx="1230313" cy="10795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0775950" y="5373688"/>
            <a:ext cx="1223963" cy="10795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136900" y="1031875"/>
            <a:ext cx="84391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zh-TW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年較</a:t>
            </a:r>
            <a:r>
              <a:rPr lang="en-US" altLang="zh-TW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年：非課業上網時間微降</a:t>
            </a:r>
            <a:endParaRPr lang="en-US" altLang="zh-TW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164" name="文字方塊 5"/>
          <p:cNvSpPr txBox="1">
            <a:spLocks noChangeArrowheads="1"/>
          </p:cNvSpPr>
          <p:nvPr/>
        </p:nvSpPr>
        <p:spPr bwMode="auto">
          <a:xfrm>
            <a:off x="681038" y="2349500"/>
            <a:ext cx="1238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單位：分鐘</a:t>
            </a:r>
            <a:endParaRPr lang="en-US" altLang="zh-TW" sz="14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400"/>
          </a:p>
        </p:txBody>
      </p:sp>
      <p:sp>
        <p:nvSpPr>
          <p:cNvPr id="49165" name="文字方塊 12"/>
          <p:cNvSpPr txBox="1">
            <a:spLocks noChangeArrowheads="1"/>
          </p:cNvSpPr>
          <p:nvPr/>
        </p:nvSpPr>
        <p:spPr bwMode="auto">
          <a:xfrm>
            <a:off x="6369050" y="2330450"/>
            <a:ext cx="1238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單位：分鐘</a:t>
            </a:r>
            <a:endParaRPr lang="en-US" altLang="zh-TW" sz="14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1613" cy="1470025"/>
          </a:xfrm>
          <a:ln w="76200">
            <a:solidFill>
              <a:srgbClr val="00B050"/>
            </a:solidFill>
          </a:ln>
        </p:spPr>
        <p:txBody>
          <a:bodyPr rtlCol="0">
            <a:normAutofit/>
          </a:bodyPr>
          <a:lstStyle/>
          <a:p>
            <a:pPr defTabSz="914309" eaLnBrk="1" fontAlgn="auto" hangingPunct="1">
              <a:spcAft>
                <a:spcPts val="0"/>
              </a:spcAft>
              <a:defRPr/>
            </a:pPr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軟正黑體"/>
                <a:cs typeface="Arial" charset="0"/>
              </a:rPr>
              <a:t>網路使用現象調查</a:t>
            </a: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>
          <a:xfrm>
            <a:off x="317500" y="3906838"/>
            <a:ext cx="6065838" cy="2830512"/>
          </a:xfrm>
        </p:spPr>
        <p:txBody>
          <a:bodyPr rtlCol="0">
            <a:normAutofit/>
          </a:bodyPr>
          <a:lstStyle/>
          <a:p>
            <a:pPr marL="360000" indent="-360000" algn="l" defTabSz="914309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上網地點</a:t>
            </a:r>
            <a:endParaRPr lang="en-US" altLang="zh-TW" sz="3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-360000" algn="l" defTabSz="914309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平日與假日的平均上網時間</a:t>
            </a:r>
          </a:p>
          <a:p>
            <a:pPr marL="360000" indent="-360000" algn="l" defTabSz="914309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zh-TW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各</a:t>
            </a:r>
            <a:r>
              <a:rPr lang="zh-TW" altLang="zh-TW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級經常使用的網路社群類型</a:t>
            </a:r>
            <a:endParaRPr lang="en-US" altLang="zh-TW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4309" eaLnBrk="1" fontAlgn="auto" hangingPunct="1">
              <a:spcAft>
                <a:spcPts val="0"/>
              </a:spcAft>
              <a:defRPr/>
            </a:pPr>
            <a:endParaRPr lang="zh-TW" altLang="en-US" sz="3000" dirty="0"/>
          </a:p>
        </p:txBody>
      </p:sp>
      <p:sp>
        <p:nvSpPr>
          <p:cNvPr id="51204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F1827A-F654-4324-81D2-704A537FD766}" type="slidenum">
              <a:rPr lang="zh-TW" altLang="en-U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TW" altLang="en-US" smtClean="0">
              <a:solidFill>
                <a:srgbClr val="898989"/>
              </a:solidFill>
            </a:endParaRPr>
          </a:p>
        </p:txBody>
      </p:sp>
      <p:pic>
        <p:nvPicPr>
          <p:cNvPr id="5120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24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95325" y="5157788"/>
            <a:ext cx="5561013" cy="647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副標題 6"/>
          <p:cNvSpPr txBox="1">
            <a:spLocks/>
          </p:cNvSpPr>
          <p:nvPr/>
        </p:nvSpPr>
        <p:spPr>
          <a:xfrm>
            <a:off x="6472238" y="3871913"/>
            <a:ext cx="5672137" cy="28305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4" indent="0" algn="ctr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09" indent="0" algn="ctr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63" indent="0" algn="ctr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617" indent="0" algn="ctr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71" indent="0" algn="ctr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926" indent="0" algn="ctr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80" indent="0" algn="ctr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234" indent="0" algn="ctr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 algn="l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智慧型手機的使用情形</a:t>
            </a:r>
            <a:endParaRPr lang="en-US" altLang="zh-TW" sz="3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-360000" algn="l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不同網路使用類型之正向預期</a:t>
            </a:r>
            <a:endParaRPr lang="en-US" altLang="zh-TW" sz="3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-360000" algn="l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不同網路使用類型之誘惑情境</a:t>
            </a:r>
          </a:p>
          <a:p>
            <a:pPr marL="457154" indent="-457154" algn="l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zh-TW" altLang="en-US" sz="3100" b="1" dirty="0" smtClean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766763" y="188913"/>
            <a:ext cx="10971212" cy="1143000"/>
          </a:xfrm>
        </p:spPr>
        <p:txBody>
          <a:bodyPr rtlCol="0">
            <a:normAutofit/>
          </a:bodyPr>
          <a:lstStyle/>
          <a:p>
            <a:pPr defTabSz="914309" eaLnBrk="1" fontAlgn="auto" hangingPunct="1">
              <a:spcAft>
                <a:spcPts val="0"/>
              </a:spcAft>
              <a:defRPr/>
            </a:pPr>
            <a:r>
              <a:rPr lang="en-US" altLang="zh-T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104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年</a:t>
            </a:r>
            <a:r>
              <a:rPr lang="zh-TW" altLang="zh-T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各</a:t>
            </a:r>
            <a:r>
              <a:rPr lang="zh-TW" altLang="zh-T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年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級經常使用的網路社群類型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B5E622-84E3-4951-A28A-7445AB2CF4C5}" type="slidenum">
              <a:rPr lang="zh-TW" altLang="en-US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12</a:t>
            </a:fld>
            <a:endParaRPr lang="zh-TW" altLang="en-US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</p:nvPr>
        </p:nvGraphicFramePr>
        <p:xfrm>
          <a:off x="190550" y="1924003"/>
          <a:ext cx="1180931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文字版面配置區 2"/>
          <p:cNvSpPr txBox="1">
            <a:spLocks/>
          </p:cNvSpPr>
          <p:nvPr/>
        </p:nvSpPr>
        <p:spPr bwMode="auto">
          <a:xfrm>
            <a:off x="5357813" y="1331913"/>
            <a:ext cx="6048375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TW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kumimoji="0"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最</a:t>
            </a:r>
            <a:r>
              <a:rPr kumimoji="0" lang="zh-TW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多的網路社群類型為</a:t>
            </a:r>
            <a:r>
              <a:rPr kumimoji="0"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臉</a:t>
            </a:r>
            <a:r>
              <a:rPr kumimoji="0" lang="zh-TW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書</a:t>
            </a:r>
            <a:endParaRPr kumimoji="0" lang="en-US" altLang="zh-TW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zh-TW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國小：</a:t>
            </a:r>
            <a:r>
              <a:rPr kumimoji="0" lang="en-US" altLang="zh-TW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67.0%</a:t>
            </a:r>
          </a:p>
          <a:p>
            <a:pPr marL="457200" indent="-457200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zh-TW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國中：</a:t>
            </a:r>
            <a:r>
              <a:rPr kumimoji="0" lang="en-US" altLang="zh-TW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93.5%</a:t>
            </a:r>
          </a:p>
          <a:p>
            <a:pPr marL="457200" indent="-457200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zh-TW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高中職：</a:t>
            </a:r>
            <a:r>
              <a:rPr kumimoji="0" lang="en-US" altLang="zh-TW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94.3%</a:t>
            </a:r>
            <a:endParaRPr kumimoji="0" lang="zh-TW" alt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27125" y="2133600"/>
            <a:ext cx="1727200" cy="425291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1613" cy="1470025"/>
          </a:xfrm>
          <a:ln w="76200">
            <a:solidFill>
              <a:srgbClr val="00B050"/>
            </a:solidFill>
          </a:ln>
        </p:spPr>
        <p:txBody>
          <a:bodyPr rtlCol="0">
            <a:normAutofit/>
          </a:bodyPr>
          <a:lstStyle/>
          <a:p>
            <a:pPr defTabSz="914309" eaLnBrk="1" fontAlgn="auto" hangingPunct="1">
              <a:spcAft>
                <a:spcPts val="0"/>
              </a:spcAft>
              <a:defRPr/>
            </a:pPr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軟正黑體"/>
                <a:cs typeface="Arial" charset="0"/>
              </a:rPr>
              <a:t>網路使用現象調查</a:t>
            </a: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>
          <a:xfrm>
            <a:off x="406400" y="3906838"/>
            <a:ext cx="5976938" cy="2830512"/>
          </a:xfrm>
        </p:spPr>
        <p:txBody>
          <a:bodyPr rtlCol="0">
            <a:normAutofit/>
          </a:bodyPr>
          <a:lstStyle/>
          <a:p>
            <a:pPr marL="360000" indent="-360000" algn="l" defTabSz="914309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上網地點</a:t>
            </a:r>
            <a:endParaRPr lang="en-US" altLang="zh-TW" sz="3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-360000" algn="l" defTabSz="914309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平日與假日的平均上網時間</a:t>
            </a:r>
          </a:p>
          <a:p>
            <a:pPr marL="360000" indent="-360000" algn="l" defTabSz="914309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zh-TW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各</a:t>
            </a:r>
            <a:r>
              <a:rPr lang="zh-TW" altLang="zh-TW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級經常使用的網路社群</a:t>
            </a:r>
            <a:r>
              <a:rPr lang="zh-TW" altLang="en-US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類型</a:t>
            </a:r>
            <a:endParaRPr lang="zh-TW" altLang="en-US" sz="3000" dirty="0"/>
          </a:p>
        </p:txBody>
      </p:sp>
      <p:sp>
        <p:nvSpPr>
          <p:cNvPr id="54276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1CA178-7FFE-4DFC-B535-C9313E0AE07F}" type="slidenum">
              <a:rPr lang="zh-TW" altLang="en-U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zh-TW" altLang="en-US" smtClean="0">
              <a:solidFill>
                <a:srgbClr val="898989"/>
              </a:solidFill>
            </a:endParaRPr>
          </a:p>
        </p:txBody>
      </p:sp>
      <p:pic>
        <p:nvPicPr>
          <p:cNvPr id="54277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24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815138" y="3900488"/>
            <a:ext cx="4176712" cy="6080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副標題 6"/>
          <p:cNvSpPr txBox="1">
            <a:spLocks/>
          </p:cNvSpPr>
          <p:nvPr/>
        </p:nvSpPr>
        <p:spPr>
          <a:xfrm>
            <a:off x="6527800" y="3906838"/>
            <a:ext cx="5807075" cy="283051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ctr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4" indent="0" algn="ctr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09" indent="0" algn="ctr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63" indent="0" algn="ctr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617" indent="0" algn="ctr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71" indent="0" algn="ctr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926" indent="0" algn="ctr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80" indent="0" algn="ctr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234" indent="0" algn="ctr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 algn="l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智慧型手機的使用情形</a:t>
            </a:r>
            <a:endParaRPr lang="en-US" altLang="zh-TW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-360000" algn="l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不同網路使用類型之正向預期</a:t>
            </a:r>
            <a:endParaRPr lang="en-US" altLang="zh-TW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-360000" algn="l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不同網路使用類型之誘惑情境</a:t>
            </a:r>
          </a:p>
          <a:p>
            <a:pPr marL="457154" indent="-457154" algn="l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zh-TW" altLang="en-US" sz="3100" b="1" dirty="0" smtClean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48025" y="93663"/>
            <a:ext cx="5018088" cy="663575"/>
          </a:xfrm>
        </p:spPr>
        <p:txBody>
          <a:bodyPr lIns="91428" tIns="45714" rIns="91428" bIns="45714" rtlCol="0">
            <a:normAutofit/>
          </a:bodyPr>
          <a:lstStyle/>
          <a:p>
            <a:pPr defTabSz="914309" eaLnBrk="1" fontAlgn="auto" hangingPunct="1"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智慧型手機的使用情形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34963" y="620713"/>
            <a:ext cx="5921375" cy="1223962"/>
          </a:xfrm>
        </p:spPr>
        <p:txBody>
          <a:bodyPr lIns="91428" tIns="45714" rIns="91428" bIns="45714" rtlCol="0">
            <a:noAutofit/>
          </a:bodyPr>
          <a:lstStyle/>
          <a:p>
            <a:pPr defTabSz="914309" eaLnBrk="1" fontAlgn="auto" hangingPunct="1">
              <a:spcAft>
                <a:spcPts val="0"/>
              </a:spcAft>
              <a:defRPr/>
            </a:pPr>
            <a:r>
              <a:rPr lang="en-US" altLang="zh-TW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104</a:t>
            </a:r>
            <a:r>
              <a:rPr lang="zh-TW" alt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年</a:t>
            </a:r>
            <a:endParaRPr lang="en-US" altLang="zh-TW" sz="2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 2"/>
            </a:endParaRPr>
          </a:p>
          <a:p>
            <a:pPr marL="342900" indent="-342900" defTabSz="914309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使用率達</a:t>
            </a:r>
            <a:r>
              <a:rPr lang="en-US" altLang="zh-TW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87.5%</a:t>
            </a:r>
            <a:endParaRPr lang="en-US" altLang="zh-TW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 2"/>
            </a:endParaRPr>
          </a:p>
          <a:p>
            <a:pPr marL="342900" indent="-342900" defTabSz="914309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擁有率 </a:t>
            </a:r>
            <a:r>
              <a:rPr lang="en-US" altLang="zh-TW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:</a:t>
            </a:r>
            <a:r>
              <a:rPr lang="zh-TW" alt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國小</a:t>
            </a:r>
            <a:r>
              <a:rPr lang="en-US" altLang="zh-TW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48.7%</a:t>
            </a:r>
            <a:r>
              <a:rPr lang="zh-TW" alt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；國中</a:t>
            </a:r>
            <a:r>
              <a:rPr lang="en-US" altLang="zh-TW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78.8%</a:t>
            </a:r>
            <a:r>
              <a:rPr lang="zh-TW" alt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；高中</a:t>
            </a:r>
            <a:r>
              <a:rPr lang="en-US" altLang="zh-TW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93.3%</a:t>
            </a:r>
            <a:endParaRPr lang="zh-TW" altLang="en-US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311900" y="620713"/>
            <a:ext cx="5707063" cy="1223962"/>
          </a:xfrm>
        </p:spPr>
        <p:txBody>
          <a:bodyPr lIns="91428" tIns="45714" rIns="91428" bIns="45714" rtlCol="0">
            <a:noAutofit/>
          </a:bodyPr>
          <a:lstStyle/>
          <a:p>
            <a:pPr defTabSz="914309" eaLnBrk="1" fontAlgn="auto" hangingPunct="1">
              <a:spcAft>
                <a:spcPts val="0"/>
              </a:spcAft>
              <a:defRPr/>
            </a:pPr>
            <a:r>
              <a:rPr lang="en-US" altLang="zh-TW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103</a:t>
            </a:r>
            <a:r>
              <a:rPr lang="zh-TW" alt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年</a:t>
            </a:r>
            <a:endParaRPr lang="en-US" altLang="zh-TW" sz="2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 2"/>
            </a:endParaRPr>
          </a:p>
          <a:p>
            <a:pPr marL="342900" indent="-342900" defTabSz="914309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使用率達</a:t>
            </a:r>
            <a:r>
              <a:rPr lang="en-US" altLang="zh-TW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85.2%</a:t>
            </a:r>
            <a:endParaRPr lang="en-US" altLang="zh-TW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 2"/>
            </a:endParaRPr>
          </a:p>
          <a:p>
            <a:pPr marL="342900" indent="-342900" defTabSz="914309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擁有率 </a:t>
            </a:r>
            <a:r>
              <a:rPr lang="en-US" altLang="zh-TW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:</a:t>
            </a:r>
            <a:r>
              <a:rPr lang="zh-TW" alt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國小</a:t>
            </a:r>
            <a:r>
              <a:rPr lang="en-US" altLang="zh-TW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41.8%</a:t>
            </a:r>
            <a:r>
              <a:rPr lang="zh-TW" alt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；國中</a:t>
            </a:r>
            <a:r>
              <a:rPr lang="en-US" altLang="zh-TW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70.9%</a:t>
            </a:r>
            <a:r>
              <a:rPr lang="zh-TW" alt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；高中</a:t>
            </a:r>
            <a:r>
              <a:rPr lang="en-US" altLang="zh-TW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86.1</a:t>
            </a:r>
            <a:r>
              <a:rPr lang="en-US" altLang="zh-TW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%</a:t>
            </a:r>
            <a:endParaRPr lang="zh-TW" altLang="en-US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5301" name="內容版面配置區 5"/>
          <p:cNvGraphicFramePr>
            <a:graphicFrameLocks noGrp="1"/>
          </p:cNvGraphicFramePr>
          <p:nvPr>
            <p:ph sz="half" idx="2"/>
          </p:nvPr>
        </p:nvGraphicFramePr>
        <p:xfrm>
          <a:off x="371475" y="1955800"/>
          <a:ext cx="5667375" cy="454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6" name="圖表" r:id="rId5" imgW="5669771" imgH="4554107" progId="Excel.Chart.8">
                  <p:embed/>
                </p:oleObj>
              </mc:Choice>
              <mc:Fallback>
                <p:oleObj name="圖表" r:id="rId5" imgW="5669771" imgH="4554107" progId="Excel.Chart.8">
                  <p:embed/>
                  <p:pic>
                    <p:nvPicPr>
                      <p:cNvPr id="0" name="內容版面配置區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1955800"/>
                        <a:ext cx="5667375" cy="454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內容版面配置區 5"/>
          <p:cNvGraphicFramePr>
            <a:graphicFrameLocks noGrp="1"/>
          </p:cNvGraphicFramePr>
          <p:nvPr>
            <p:ph sz="quarter" idx="4"/>
          </p:nvPr>
        </p:nvGraphicFramePr>
        <p:xfrm>
          <a:off x="6205538" y="2041525"/>
          <a:ext cx="5864225" cy="446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7" name="圖表" r:id="rId8" imgW="5864860" imgH="4468755" progId="Excel.Chart.8">
                  <p:embed/>
                </p:oleObj>
              </mc:Choice>
              <mc:Fallback>
                <p:oleObj name="圖表" r:id="rId8" imgW="5864860" imgH="4468755" progId="Excel.Chart.8">
                  <p:embed/>
                  <p:pic>
                    <p:nvPicPr>
                      <p:cNvPr id="0" name="內容版面配置區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5538" y="2041525"/>
                        <a:ext cx="5864225" cy="446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FF6E6-D239-4BD3-A1F0-493A8F48E87A}" type="slidenum">
              <a:rPr lang="zh-TW" altLang="en-US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14</a:t>
            </a:fld>
            <a:endParaRPr lang="zh-TW" alt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43025" y="2060575"/>
            <a:ext cx="1439863" cy="42957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7175500" y="2174875"/>
            <a:ext cx="1504950" cy="41814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1613" cy="1470025"/>
          </a:xfrm>
          <a:ln w="76200">
            <a:solidFill>
              <a:srgbClr val="00B050"/>
            </a:solidFill>
          </a:ln>
        </p:spPr>
        <p:txBody>
          <a:bodyPr rtlCol="0">
            <a:normAutofit/>
          </a:bodyPr>
          <a:lstStyle/>
          <a:p>
            <a:pPr defTabSz="914309" eaLnBrk="1" fontAlgn="auto" hangingPunct="1">
              <a:spcAft>
                <a:spcPts val="0"/>
              </a:spcAft>
              <a:defRPr/>
            </a:pPr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軟正黑體"/>
                <a:cs typeface="Arial" charset="0"/>
              </a:rPr>
              <a:t>網路使用現象調查</a:t>
            </a: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>
          <a:xfrm>
            <a:off x="406400" y="3995738"/>
            <a:ext cx="5976938" cy="2832100"/>
          </a:xfrm>
        </p:spPr>
        <p:txBody>
          <a:bodyPr rtlCol="0">
            <a:normAutofit/>
          </a:bodyPr>
          <a:lstStyle/>
          <a:p>
            <a:pPr marL="360000" indent="-360000" algn="l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上網地點</a:t>
            </a:r>
            <a:endParaRPr lang="en-US" altLang="zh-TW" sz="3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-360000" algn="l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平日與假日的平均上網時間</a:t>
            </a:r>
          </a:p>
          <a:p>
            <a:pPr marL="360000" indent="-360000" algn="l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zh-TW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各</a:t>
            </a:r>
            <a:r>
              <a:rPr lang="zh-TW" altLang="zh-TW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級經常使用的網路社群</a:t>
            </a:r>
            <a:r>
              <a:rPr lang="zh-TW" altLang="en-US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類型</a:t>
            </a:r>
            <a:endParaRPr lang="zh-TW" altLang="en-US" sz="30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zh-TW" altLang="en-US" sz="3000" dirty="0"/>
          </a:p>
        </p:txBody>
      </p:sp>
      <p:sp>
        <p:nvSpPr>
          <p:cNvPr id="57348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B77230B0-61CA-467D-9354-45684428710C}" type="slidenum">
              <a:rPr lang="zh-TW" altLang="en-US" sz="1200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15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57349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24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704013" y="4638675"/>
            <a:ext cx="5295900" cy="5905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8" name="副標題 6"/>
          <p:cNvSpPr txBox="1">
            <a:spLocks/>
          </p:cNvSpPr>
          <p:nvPr/>
        </p:nvSpPr>
        <p:spPr>
          <a:xfrm>
            <a:off x="6383338" y="3995738"/>
            <a:ext cx="5807075" cy="28321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 algn="l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智慧型手機的使用情形</a:t>
            </a:r>
            <a:endParaRPr lang="en-US" altLang="zh-TW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-360000" algn="l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不同網路使用類型之正向預期</a:t>
            </a:r>
            <a:endParaRPr lang="en-US" altLang="zh-TW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-360000" algn="l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不同網路使用類型之誘惑情境</a:t>
            </a:r>
          </a:p>
          <a:p>
            <a:pPr marL="457154" indent="-457154" algn="l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zh-TW" altLang="en-US" sz="3100" b="1" dirty="0" smtClean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78288" y="182563"/>
            <a:ext cx="4392612" cy="728662"/>
          </a:xfrm>
        </p:spPr>
        <p:txBody>
          <a:bodyPr lIns="91428" tIns="45714" rIns="91428" bIns="45714"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線上遊戲正向預期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5200" y="2276475"/>
            <a:ext cx="5386388" cy="639763"/>
          </a:xfrm>
        </p:spPr>
        <p:txBody>
          <a:bodyPr lIns="91428" tIns="45714" rIns="91428" bIns="45714"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104</a:t>
            </a:r>
            <a:r>
              <a:rPr lang="zh-TW" altLang="en-US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年</a:t>
            </a:r>
            <a:endParaRPr lang="en-US" altLang="zh-TW" sz="2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 2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599238" y="2276475"/>
            <a:ext cx="5387975" cy="639763"/>
          </a:xfrm>
        </p:spPr>
        <p:txBody>
          <a:bodyPr lIns="91428" tIns="45714" rIns="91428" bIns="45714"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103</a:t>
            </a:r>
            <a:r>
              <a:rPr lang="zh-TW" altLang="en-US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年</a:t>
            </a:r>
            <a:endParaRPr lang="en-US" altLang="zh-TW" sz="2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 2"/>
            </a:endParaRPr>
          </a:p>
        </p:txBody>
      </p:sp>
      <p:graphicFrame>
        <p:nvGraphicFramePr>
          <p:cNvPr id="59397" name="內容版面配置區 5"/>
          <p:cNvGraphicFramePr>
            <a:graphicFrameLocks noGrp="1"/>
          </p:cNvGraphicFramePr>
          <p:nvPr>
            <p:ph sz="half" idx="2"/>
          </p:nvPr>
        </p:nvGraphicFramePr>
        <p:xfrm>
          <a:off x="211138" y="2820988"/>
          <a:ext cx="5862637" cy="445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3" name="圖表" r:id="rId5" imgW="5870957" imgH="4462659" progId="Excel.Chart.8">
                  <p:embed/>
                </p:oleObj>
              </mc:Choice>
              <mc:Fallback>
                <p:oleObj name="圖表" r:id="rId5" imgW="5870957" imgH="4462659" progId="Excel.Chart.8">
                  <p:embed/>
                  <p:pic>
                    <p:nvPicPr>
                      <p:cNvPr id="0" name="內容版面配置區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8" y="2820988"/>
                        <a:ext cx="5862637" cy="445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8" name="內容版面配置區 5"/>
          <p:cNvGraphicFramePr>
            <a:graphicFrameLocks noGrp="1"/>
          </p:cNvGraphicFramePr>
          <p:nvPr>
            <p:ph sz="quarter" idx="4"/>
          </p:nvPr>
        </p:nvGraphicFramePr>
        <p:xfrm>
          <a:off x="5972175" y="2740025"/>
          <a:ext cx="6007100" cy="378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4" name="圖表" r:id="rId8" imgW="6017273" imgH="3792041" progId="Excel.Chart.8">
                  <p:embed/>
                </p:oleObj>
              </mc:Choice>
              <mc:Fallback>
                <p:oleObj name="圖表" r:id="rId8" imgW="6017273" imgH="3792041" progId="Excel.Chart.8">
                  <p:embed/>
                  <p:pic>
                    <p:nvPicPr>
                      <p:cNvPr id="0" name="內容版面配置區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2175" y="2740025"/>
                        <a:ext cx="6007100" cy="378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字版面配置區 2"/>
          <p:cNvSpPr txBox="1">
            <a:spLocks/>
          </p:cNvSpPr>
          <p:nvPr/>
        </p:nvSpPr>
        <p:spPr>
          <a:xfrm>
            <a:off x="2495550" y="963613"/>
            <a:ext cx="8280400" cy="1457325"/>
          </a:xfrm>
          <a:prstGeom prst="rect">
            <a:avLst/>
          </a:prstGeom>
        </p:spPr>
        <p:txBody>
          <a:bodyPr lIns="91428" tIns="45714" rIns="91428" bIns="45714" anchor="b"/>
          <a:lstStyle>
            <a:defPPr>
              <a:defRPr lang="zh-TW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國小：兩年皆</a:t>
            </a:r>
            <a:r>
              <a:rPr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以</a:t>
            </a:r>
            <a:r>
              <a:rPr lang="zh-TW" alt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「和大家</a:t>
            </a:r>
            <a:r>
              <a:rPr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一</a:t>
            </a:r>
            <a:r>
              <a:rPr lang="zh-TW" alt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起玩」</a:t>
            </a:r>
            <a:r>
              <a:rPr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及</a:t>
            </a:r>
            <a:r>
              <a:rPr lang="zh-TW" alt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「感到開</a:t>
            </a:r>
            <a:r>
              <a:rPr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心</a:t>
            </a:r>
            <a:r>
              <a:rPr lang="zh-TW" alt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」最多</a:t>
            </a:r>
            <a:endParaRPr lang="en-US" altLang="zh-TW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國中：兩年皆以「和大家一起玩」及「感到開心」</a:t>
            </a:r>
            <a:r>
              <a:rPr lang="zh-TW" alt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最</a:t>
            </a:r>
            <a:r>
              <a:rPr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多</a:t>
            </a:r>
            <a:endParaRPr lang="en-US" altLang="zh-TW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高中：兩年皆以「和大家一起玩」及「感到開心」</a:t>
            </a:r>
            <a:r>
              <a:rPr lang="zh-TW" alt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最</a:t>
            </a:r>
            <a:r>
              <a:rPr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多</a:t>
            </a:r>
            <a:endParaRPr lang="en-US" altLang="zh-TW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/>
            </a:endParaRPr>
          </a:p>
        </p:txBody>
      </p:sp>
      <p:sp>
        <p:nvSpPr>
          <p:cNvPr id="5940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0BC2A33-528A-4C54-9777-1F93E5131C38}" type="slidenum">
              <a:rPr lang="zh-TW" altLang="en-US" sz="1200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16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11225" y="3019425"/>
            <a:ext cx="2506663" cy="34321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6754813" y="2886075"/>
            <a:ext cx="2508250" cy="350043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11675" y="0"/>
            <a:ext cx="3816350" cy="663575"/>
          </a:xfrm>
        </p:spPr>
        <p:txBody>
          <a:bodyPr lIns="91428" tIns="45714" rIns="91428" bIns="45714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Facebook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正向預期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61938" y="657225"/>
            <a:ext cx="6265862" cy="1571625"/>
          </a:xfrm>
        </p:spPr>
        <p:txBody>
          <a:bodyPr lIns="91428" tIns="45714" rIns="91428" bIns="45714"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104</a:t>
            </a:r>
            <a:r>
              <a:rPr lang="zh-TW" altLang="en-US" sz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年</a:t>
            </a:r>
            <a:endParaRPr lang="en-US" altLang="zh-TW" sz="1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 2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國小</a:t>
            </a:r>
            <a:r>
              <a:rPr lang="en-US" altLang="zh-TW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 </a:t>
            </a:r>
            <a:r>
              <a:rPr lang="zh-TW" altLang="en-US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：「</a:t>
            </a:r>
            <a:r>
              <a:rPr lang="zh-TW" altLang="en-US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獲取新的知識或資訊」及</a:t>
            </a:r>
            <a:r>
              <a:rPr lang="zh-TW" altLang="en-US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「打發無聊時</a:t>
            </a:r>
            <a:r>
              <a:rPr lang="zh-TW" altLang="en-US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間</a:t>
            </a:r>
            <a:r>
              <a:rPr lang="zh-TW" altLang="en-US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」最</a:t>
            </a:r>
            <a:r>
              <a:rPr lang="zh-TW" altLang="en-US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多</a:t>
            </a:r>
            <a:endParaRPr lang="en-US" altLang="zh-TW" sz="16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 2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國中</a:t>
            </a:r>
            <a:r>
              <a:rPr lang="en-US" altLang="zh-TW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 </a:t>
            </a:r>
            <a:r>
              <a:rPr lang="zh-TW" altLang="en-US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：「</a:t>
            </a:r>
            <a:r>
              <a:rPr lang="zh-TW" altLang="en-US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獲取新的知識或資訊」及「打發無聊時間」</a:t>
            </a:r>
            <a:r>
              <a:rPr lang="zh-TW" altLang="en-US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最</a:t>
            </a:r>
            <a:r>
              <a:rPr lang="zh-TW" altLang="en-US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多</a:t>
            </a:r>
            <a:endParaRPr lang="en-US" altLang="zh-TW" sz="1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 2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高中</a:t>
            </a:r>
            <a:r>
              <a:rPr lang="en-US" altLang="zh-TW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 </a:t>
            </a:r>
            <a:r>
              <a:rPr lang="zh-TW" altLang="en-US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：「</a:t>
            </a:r>
            <a:r>
              <a:rPr lang="zh-TW" altLang="en-US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獲取新的知識或資訊」及「打發無聊時間」</a:t>
            </a:r>
            <a:r>
              <a:rPr lang="zh-TW" altLang="en-US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最</a:t>
            </a:r>
            <a:r>
              <a:rPr lang="zh-TW" altLang="en-US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多</a:t>
            </a:r>
            <a:endParaRPr lang="en-US" altLang="zh-TW" sz="1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 2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305550" y="730250"/>
            <a:ext cx="6119813" cy="1555750"/>
          </a:xfrm>
        </p:spPr>
        <p:txBody>
          <a:bodyPr lIns="91428" tIns="45714" rIns="91428" bIns="45714"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103</a:t>
            </a:r>
            <a:r>
              <a:rPr lang="zh-TW" altLang="en-US" sz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年</a:t>
            </a:r>
            <a:endParaRPr lang="en-US" altLang="zh-TW" sz="1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 2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國小：「掌握好友動</a:t>
            </a:r>
            <a:r>
              <a:rPr lang="zh-TW" altLang="en-US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態</a:t>
            </a:r>
            <a:r>
              <a:rPr lang="zh-TW" altLang="en-US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」及「感到開</a:t>
            </a:r>
            <a:r>
              <a:rPr lang="zh-TW" altLang="en-US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心</a:t>
            </a:r>
            <a:r>
              <a:rPr lang="zh-TW" altLang="en-US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」最多</a:t>
            </a:r>
            <a:endParaRPr lang="en-US" altLang="zh-TW" sz="16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 2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國中</a:t>
            </a:r>
            <a:r>
              <a:rPr lang="en-US" altLang="zh-TW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 </a:t>
            </a:r>
            <a:r>
              <a:rPr lang="zh-TW" altLang="en-US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：「</a:t>
            </a:r>
            <a:r>
              <a:rPr lang="zh-TW" altLang="en-US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掌握好友動態」</a:t>
            </a:r>
            <a:r>
              <a:rPr lang="zh-TW" altLang="en-US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及「感到開</a:t>
            </a:r>
            <a:r>
              <a:rPr lang="zh-TW" altLang="en-US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心</a:t>
            </a:r>
            <a:r>
              <a:rPr lang="zh-TW" altLang="en-US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」最</a:t>
            </a:r>
            <a:r>
              <a:rPr lang="zh-TW" altLang="en-US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多</a:t>
            </a:r>
            <a:endParaRPr lang="en-US" altLang="zh-TW" sz="1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 2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高中</a:t>
            </a:r>
            <a:r>
              <a:rPr lang="en-US" altLang="zh-TW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 </a:t>
            </a:r>
            <a:r>
              <a:rPr lang="zh-TW" altLang="en-US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：「</a:t>
            </a:r>
            <a:r>
              <a:rPr lang="zh-TW" altLang="en-US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掌握好友動態」</a:t>
            </a:r>
            <a:r>
              <a:rPr lang="zh-TW" altLang="en-US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及「與志趣相投的人交流」</a:t>
            </a:r>
            <a:r>
              <a:rPr lang="zh-TW" altLang="en-US" sz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最多</a:t>
            </a:r>
            <a:endParaRPr lang="en-US" altLang="zh-TW" sz="1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 2"/>
            </a:endParaRPr>
          </a:p>
        </p:txBody>
      </p:sp>
      <p:graphicFrame>
        <p:nvGraphicFramePr>
          <p:cNvPr id="61445" name="內容版面配置區 5"/>
          <p:cNvGraphicFramePr>
            <a:graphicFrameLocks noGrp="1"/>
          </p:cNvGraphicFramePr>
          <p:nvPr>
            <p:ph sz="half" idx="2"/>
          </p:nvPr>
        </p:nvGraphicFramePr>
        <p:xfrm>
          <a:off x="241300" y="2657475"/>
          <a:ext cx="5688013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3" name="圖表" r:id="rId5" imgW="5694157" imgH="3859102" progId="Excel.Chart.8">
                  <p:embed/>
                </p:oleObj>
              </mc:Choice>
              <mc:Fallback>
                <p:oleObj name="圖表" r:id="rId5" imgW="5694157" imgH="3859102" progId="Excel.Chart.8">
                  <p:embed/>
                  <p:pic>
                    <p:nvPicPr>
                      <p:cNvPr id="0" name="內容版面配置區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2657475"/>
                        <a:ext cx="5688013" cy="385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6" name="內容版面配置區 5"/>
          <p:cNvGraphicFramePr>
            <a:graphicFrameLocks noGrp="1"/>
          </p:cNvGraphicFramePr>
          <p:nvPr>
            <p:ph sz="quarter" idx="4"/>
          </p:nvPr>
        </p:nvGraphicFramePr>
        <p:xfrm>
          <a:off x="6043613" y="2657475"/>
          <a:ext cx="5716587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4" name="圖表" r:id="rId8" imgW="5724640" imgH="3859102" progId="Excel.Chart.8">
                  <p:embed/>
                </p:oleObj>
              </mc:Choice>
              <mc:Fallback>
                <p:oleObj name="圖表" r:id="rId8" imgW="5724640" imgH="3859102" progId="Excel.Chart.8">
                  <p:embed/>
                  <p:pic>
                    <p:nvPicPr>
                      <p:cNvPr id="0" name="內容版面配置區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613" y="2657475"/>
                        <a:ext cx="5716587" cy="385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477B44A4-0270-4C37-A3B2-A49C2C4D8B63}" type="slidenum">
              <a:rPr lang="zh-TW" altLang="en-US" sz="1200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17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13275" y="2733675"/>
            <a:ext cx="1150938" cy="36480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176463" y="2733675"/>
            <a:ext cx="1211262" cy="36480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0407650" y="6094413"/>
            <a:ext cx="1154113" cy="2873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6840538" y="2733675"/>
            <a:ext cx="1150937" cy="36480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8048625" y="5464175"/>
            <a:ext cx="1150938" cy="60642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9813" y="115888"/>
            <a:ext cx="5156200" cy="615950"/>
          </a:xfrm>
        </p:spPr>
        <p:txBody>
          <a:bodyPr lIns="91428" tIns="45714" rIns="91428" bIns="45714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智慧型手機</a:t>
            </a:r>
            <a:r>
              <a:rPr lang="en-US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平板正向預期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0450" y="2224088"/>
            <a:ext cx="5386388" cy="4048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 2"/>
              </a:rPr>
              <a:t>104</a:t>
            </a:r>
            <a:r>
              <a:rPr lang="zh-TW" alt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 2"/>
              </a:rPr>
              <a:t>年</a:t>
            </a:r>
            <a:endParaRPr lang="en-US" altLang="zh-TW" sz="2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sym typeface="Wingdings 2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754813" y="2133600"/>
            <a:ext cx="5389562" cy="484188"/>
          </a:xfrm>
        </p:spPr>
        <p:txBody>
          <a:bodyPr lIns="91428" tIns="45714" rIns="91428" bIns="45714"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 2"/>
              </a:rPr>
              <a:t>103</a:t>
            </a:r>
            <a:r>
              <a:rPr lang="zh-TW" alt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 2"/>
              </a:rPr>
              <a:t>年</a:t>
            </a:r>
            <a:endParaRPr lang="en-US" altLang="zh-TW" sz="2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sym typeface="Wingdings 2"/>
            </a:endParaRPr>
          </a:p>
        </p:txBody>
      </p:sp>
      <p:graphicFrame>
        <p:nvGraphicFramePr>
          <p:cNvPr id="63493" name="內容版面配置區 5"/>
          <p:cNvGraphicFramePr>
            <a:graphicFrameLocks noGrp="1"/>
          </p:cNvGraphicFramePr>
          <p:nvPr>
            <p:ph sz="half" idx="2"/>
          </p:nvPr>
        </p:nvGraphicFramePr>
        <p:xfrm>
          <a:off x="284163" y="2501900"/>
          <a:ext cx="5830887" cy="407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9" name="圖表" r:id="rId5" imgW="5840474" imgH="4078577" progId="Excel.Chart.8">
                  <p:embed/>
                </p:oleObj>
              </mc:Choice>
              <mc:Fallback>
                <p:oleObj name="圖表" r:id="rId5" imgW="5840474" imgH="4078577" progId="Excel.Chart.8">
                  <p:embed/>
                  <p:pic>
                    <p:nvPicPr>
                      <p:cNvPr id="0" name="內容版面配置區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2501900"/>
                        <a:ext cx="5830887" cy="407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4" name="內容版面配置區 5"/>
          <p:cNvGraphicFramePr>
            <a:graphicFrameLocks noGrp="1"/>
          </p:cNvGraphicFramePr>
          <p:nvPr>
            <p:ph sz="quarter" idx="4"/>
          </p:nvPr>
        </p:nvGraphicFramePr>
        <p:xfrm>
          <a:off x="6134100" y="2501900"/>
          <a:ext cx="5859463" cy="407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0" name="圖表" r:id="rId8" imgW="5864860" imgH="4078577" progId="Excel.Chart.8">
                  <p:embed/>
                </p:oleObj>
              </mc:Choice>
              <mc:Fallback>
                <p:oleObj name="圖表" r:id="rId8" imgW="5864860" imgH="4078577" progId="Excel.Chart.8">
                  <p:embed/>
                  <p:pic>
                    <p:nvPicPr>
                      <p:cNvPr id="0" name="內容版面配置區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100" y="2501900"/>
                        <a:ext cx="5859463" cy="407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字版面配置區 2"/>
          <p:cNvSpPr txBox="1">
            <a:spLocks/>
          </p:cNvSpPr>
          <p:nvPr/>
        </p:nvSpPr>
        <p:spPr>
          <a:xfrm>
            <a:off x="1703388" y="908050"/>
            <a:ext cx="9575800" cy="1316038"/>
          </a:xfrm>
          <a:prstGeom prst="rect">
            <a:avLst/>
          </a:prstGeom>
        </p:spPr>
        <p:txBody>
          <a:bodyPr lIns="91428" tIns="45714" rIns="91428" bIns="45714" anchor="b"/>
          <a:lstStyle>
            <a:defPPr>
              <a:defRPr lang="zh-TW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國小：兩年皆</a:t>
            </a:r>
            <a:r>
              <a:rPr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以</a:t>
            </a:r>
            <a:r>
              <a:rPr lang="zh-TW" alt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「打發無聊時</a:t>
            </a:r>
            <a:r>
              <a:rPr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間</a:t>
            </a:r>
            <a:r>
              <a:rPr lang="zh-TW" alt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」</a:t>
            </a:r>
            <a:r>
              <a:rPr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及「獲取</a:t>
            </a:r>
            <a:r>
              <a:rPr lang="zh-TW" alt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新知識和資訊」最</a:t>
            </a:r>
            <a:r>
              <a:rPr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多</a:t>
            </a:r>
            <a:endParaRPr lang="en-US" altLang="zh-TW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國中：兩年皆以「打發無聊時間」及「獲取新知識和資訊」</a:t>
            </a:r>
            <a:r>
              <a:rPr lang="zh-TW" alt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最</a:t>
            </a:r>
            <a:r>
              <a:rPr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多</a:t>
            </a:r>
            <a:endParaRPr lang="en-US" altLang="zh-TW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高中：兩年皆以「打發無聊時間」及「獲取新知識和資訊」</a:t>
            </a:r>
            <a:r>
              <a:rPr lang="zh-TW" alt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最</a:t>
            </a:r>
            <a:r>
              <a:rPr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多</a:t>
            </a:r>
            <a:endParaRPr lang="en-US" altLang="zh-TW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/>
            </a:endParaRPr>
          </a:p>
        </p:txBody>
      </p:sp>
      <p:sp>
        <p:nvSpPr>
          <p:cNvPr id="6349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95E2561F-670A-4692-8153-5037BDEC86AD}" type="slidenum">
              <a:rPr lang="zh-TW" altLang="en-US" sz="1200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18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17600" y="2708275"/>
            <a:ext cx="2374900" cy="37369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6959600" y="2708275"/>
            <a:ext cx="2370138" cy="37369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1613" cy="1470025"/>
          </a:xfrm>
          <a:ln w="76200">
            <a:solidFill>
              <a:srgbClr val="00B050"/>
            </a:solidFill>
          </a:ln>
        </p:spPr>
        <p:txBody>
          <a:bodyPr rtlCol="0">
            <a:normAutofit/>
          </a:bodyPr>
          <a:lstStyle/>
          <a:p>
            <a:pPr defTabSz="914309" eaLnBrk="1" fontAlgn="auto" hangingPunct="1">
              <a:spcAft>
                <a:spcPts val="0"/>
              </a:spcAft>
              <a:defRPr/>
            </a:pPr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軟正黑體"/>
                <a:cs typeface="Arial" charset="0"/>
              </a:rPr>
              <a:t>網路使用現象調查</a:t>
            </a: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>
          <a:xfrm>
            <a:off x="550863" y="3922713"/>
            <a:ext cx="5688012" cy="2830512"/>
          </a:xfrm>
        </p:spPr>
        <p:txBody>
          <a:bodyPr rtlCol="0">
            <a:noAutofit/>
          </a:bodyPr>
          <a:lstStyle/>
          <a:p>
            <a:pPr marL="360000" indent="-360000" algn="l" defTabSz="914309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上網地點</a:t>
            </a:r>
            <a:endParaRPr lang="en-US" altLang="zh-TW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-360000" algn="l" defTabSz="914309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平日與假日的平均上網時間</a:t>
            </a:r>
          </a:p>
          <a:p>
            <a:pPr marL="360000" indent="-360000" algn="l" defTabSz="914309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zh-TW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各</a:t>
            </a:r>
            <a:r>
              <a:rPr lang="zh-TW" altLang="zh-TW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級經常使用的網路社群</a:t>
            </a:r>
            <a:r>
              <a:rPr lang="zh-TW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類型</a:t>
            </a:r>
            <a:endParaRPr lang="zh-TW" altLang="en-US" sz="2800" dirty="0"/>
          </a:p>
        </p:txBody>
      </p:sp>
      <p:sp>
        <p:nvSpPr>
          <p:cNvPr id="65540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CF29BE-F034-4F54-A625-06120271C0D0}" type="slidenum">
              <a:rPr lang="zh-TW" altLang="en-U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zh-TW" altLang="en-US" smtClean="0">
              <a:solidFill>
                <a:srgbClr val="898989"/>
              </a:solidFill>
            </a:endParaRPr>
          </a:p>
        </p:txBody>
      </p:sp>
      <p:pic>
        <p:nvPicPr>
          <p:cNvPr id="65541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24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7031038" y="5084763"/>
            <a:ext cx="4811712" cy="7207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副標題 6"/>
          <p:cNvSpPr txBox="1">
            <a:spLocks/>
          </p:cNvSpPr>
          <p:nvPr/>
        </p:nvSpPr>
        <p:spPr>
          <a:xfrm>
            <a:off x="6670675" y="3922713"/>
            <a:ext cx="5519738" cy="28305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4" indent="0" algn="ctr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09" indent="0" algn="ctr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63" indent="0" algn="ctr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617" indent="0" algn="ctr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71" indent="0" algn="ctr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926" indent="0" algn="ctr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80" indent="0" algn="ctr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234" indent="0" algn="ctr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 algn="l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智慧型手機的使用情形</a:t>
            </a:r>
            <a:endParaRPr lang="en-US" altLang="zh-TW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-360000" algn="l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不同網路使用類型之正向預期</a:t>
            </a:r>
            <a:endParaRPr lang="en-US" altLang="zh-TW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-360000" algn="l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不同網路使用類型之誘惑情境</a:t>
            </a:r>
          </a:p>
          <a:p>
            <a:pPr marL="457154" indent="-457154" algn="l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zh-TW" altLang="en-US" sz="2800" b="1" dirty="0" smtClean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522413" y="1700213"/>
          <a:ext cx="9253537" cy="4876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54759"/>
                <a:gridCol w="5598778"/>
              </a:tblGrid>
              <a:tr h="13685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計畫主持人：柯慧貞</a:t>
                      </a:r>
                      <a:endParaRPr lang="en-US" altLang="zh-TW" sz="28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50" marR="91450" marT="45732" marB="4573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亞洲大學副校長暨心理系講座教授</a:t>
                      </a:r>
                      <a:endParaRPr lang="en-US" altLang="zh-TW" sz="2400" b="1" kern="1200" dirty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中亞聯大網癮防治中心主任</a:t>
                      </a:r>
                      <a:endParaRPr lang="en-US" altLang="zh-TW" sz="2400" b="1" kern="1200" dirty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台灣網路成癮防治學會理事長</a:t>
                      </a:r>
                      <a:endParaRPr lang="en-US" altLang="zh-TW" sz="2400" b="1" kern="1200" dirty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50" marR="91450" marT="45732" marB="45732" anchor="ctr"/>
                </a:tc>
              </a:tr>
              <a:tr h="11694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協同主持人：董旭英</a:t>
                      </a:r>
                      <a:endParaRPr lang="en-US" altLang="zh-TW" sz="28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32" marB="4573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國立成功大學教育研究所所長</a:t>
                      </a:r>
                      <a:endParaRPr lang="en-US" altLang="zh-TW" sz="2400" b="1" dirty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32" marB="45732" anchor="ctr"/>
                </a:tc>
              </a:tr>
              <a:tr h="11694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協同主持人：周廷璽</a:t>
                      </a:r>
                      <a:endParaRPr lang="en-US" altLang="zh-TW" sz="28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32" marB="4573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亞洲大學心理學系助理教授</a:t>
                      </a:r>
                      <a:endParaRPr lang="en-US" altLang="zh-TW" sz="2400" b="1" dirty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32" marB="45732" anchor="ctr"/>
                </a:tc>
              </a:tr>
              <a:tr h="11694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協同主持人：李俊霆</a:t>
                      </a:r>
                      <a:endParaRPr lang="en-US" altLang="zh-TW" sz="28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32" marB="4573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亞洲大學心理學系助理教授</a:t>
                      </a:r>
                      <a:endParaRPr lang="en-US" altLang="zh-TW" sz="2400" b="1" dirty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32" marB="45732" anchor="ctr"/>
                </a:tc>
              </a:tr>
            </a:tbl>
          </a:graphicData>
        </a:graphic>
      </p:graphicFrame>
      <p:sp>
        <p:nvSpPr>
          <p:cNvPr id="35860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695A14BC-C375-4A5A-9B0C-47FF1E0AD791}" type="slidenum">
              <a:rPr lang="zh-TW" altLang="en-US" sz="12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zh-TW" altLang="en-US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249738" y="-15875"/>
            <a:ext cx="4005262" cy="596900"/>
          </a:xfrm>
        </p:spPr>
        <p:txBody>
          <a:bodyPr lIns="91428" tIns="45714" rIns="91428" bIns="45714" rtlCol="0">
            <a:noAutofit/>
          </a:bodyPr>
          <a:lstStyle/>
          <a:p>
            <a:pPr defTabSz="914309" eaLnBrk="1" fontAlgn="auto" hangingPunct="1"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軟正黑體"/>
                <a:cs typeface="Arial" charset="0"/>
              </a:rPr>
              <a:t>線上遊戲誘惑情境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1346200" y="2205038"/>
            <a:ext cx="1581150" cy="487362"/>
          </a:xfrm>
        </p:spPr>
        <p:txBody>
          <a:bodyPr lIns="91428" tIns="45714" rIns="91428" bIns="45714" rtlCol="0">
            <a:noAutofit/>
          </a:bodyPr>
          <a:lstStyle/>
          <a:p>
            <a:pPr defTabSz="914309"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104</a:t>
            </a:r>
            <a:r>
              <a:rPr lang="zh-TW" alt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年</a:t>
            </a:r>
            <a:endParaRPr lang="en-US" altLang="zh-TW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 2"/>
            </a:endParaRPr>
          </a:p>
        </p:txBody>
      </p:sp>
      <p:graphicFrame>
        <p:nvGraphicFramePr>
          <p:cNvPr id="67588" name="內容版面配置區 5"/>
          <p:cNvGraphicFramePr>
            <a:graphicFrameLocks noGrp="1"/>
          </p:cNvGraphicFramePr>
          <p:nvPr>
            <p:ph sz="half" idx="2"/>
          </p:nvPr>
        </p:nvGraphicFramePr>
        <p:xfrm>
          <a:off x="355600" y="2503488"/>
          <a:ext cx="5573713" cy="406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5" name="圖表" r:id="rId5" imgW="5578323" imgH="4066384" progId="Excel.Chart.8">
                  <p:embed/>
                </p:oleObj>
              </mc:Choice>
              <mc:Fallback>
                <p:oleObj name="圖表" r:id="rId5" imgW="5578323" imgH="4066384" progId="Excel.Chart.8">
                  <p:embed/>
                  <p:pic>
                    <p:nvPicPr>
                      <p:cNvPr id="0" name="內容版面配置區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" y="2503488"/>
                        <a:ext cx="5573713" cy="406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9" name="內容版面配置區 5"/>
          <p:cNvGraphicFramePr>
            <a:graphicFrameLocks noGrp="1"/>
          </p:cNvGraphicFramePr>
          <p:nvPr>
            <p:ph sz="quarter" idx="4"/>
          </p:nvPr>
        </p:nvGraphicFramePr>
        <p:xfrm>
          <a:off x="6191250" y="2517775"/>
          <a:ext cx="5572125" cy="406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6" name="圖表" r:id="rId8" imgW="5578323" imgH="4066384" progId="Excel.Chart.8">
                  <p:embed/>
                </p:oleObj>
              </mc:Choice>
              <mc:Fallback>
                <p:oleObj name="圖表" r:id="rId8" imgW="5578323" imgH="4066384" progId="Excel.Chart.8">
                  <p:embed/>
                  <p:pic>
                    <p:nvPicPr>
                      <p:cNvPr id="0" name="內容版面配置區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0" y="2517775"/>
                        <a:ext cx="5572125" cy="406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版面配置區 4"/>
          <p:cNvSpPr txBox="1">
            <a:spLocks/>
          </p:cNvSpPr>
          <p:nvPr/>
        </p:nvSpPr>
        <p:spPr>
          <a:xfrm>
            <a:off x="1270000" y="476250"/>
            <a:ext cx="9937750" cy="1649413"/>
          </a:xfrm>
          <a:prstGeom prst="rect">
            <a:avLst/>
          </a:prstGeom>
        </p:spPr>
        <p:txBody>
          <a:bodyPr lIns="91428" tIns="45714" rIns="91428" bIns="45714" anchor="b"/>
          <a:lstStyle>
            <a:defPPr>
              <a:defRPr lang="zh-TW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國小：兩年</a:t>
            </a:r>
            <a:r>
              <a:rPr lang="zh-TW" altLang="en-US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皆</a:t>
            </a:r>
            <a:r>
              <a:rPr lang="zh-TW" altLang="en-US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以「考完試或寒</a:t>
            </a:r>
            <a:r>
              <a:rPr lang="en-US" altLang="zh-TW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/</a:t>
            </a:r>
            <a:r>
              <a:rPr lang="zh-TW" altLang="en-US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暑假，想放鬆時</a:t>
            </a:r>
            <a:r>
              <a:rPr lang="zh-TW" altLang="en-US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」及「</a:t>
            </a:r>
            <a:r>
              <a:rPr lang="zh-TW" altLang="en-US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無聊時</a:t>
            </a:r>
            <a:r>
              <a:rPr lang="zh-TW" altLang="en-US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」最</a:t>
            </a:r>
            <a:r>
              <a:rPr lang="zh-TW" altLang="en-US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難抗拒</a:t>
            </a:r>
            <a:r>
              <a:rPr lang="zh-TW" altLang="en-US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使用</a:t>
            </a:r>
            <a:endParaRPr lang="en-US" altLang="zh-TW" sz="2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國中：兩年皆以「考完試或寒</a:t>
            </a:r>
            <a:r>
              <a:rPr lang="en-US" altLang="zh-TW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/</a:t>
            </a:r>
            <a:r>
              <a:rPr lang="zh-TW" altLang="en-US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暑假，想放鬆時」及「無聊時」最難抗拒使用</a:t>
            </a:r>
            <a:endParaRPr lang="en-US" altLang="zh-TW" sz="2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高中：兩年皆以「考完試或寒</a:t>
            </a:r>
            <a:r>
              <a:rPr lang="en-US" altLang="zh-TW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/</a:t>
            </a:r>
            <a:r>
              <a:rPr lang="zh-TW" altLang="en-US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暑假，想放鬆時」及「無聊時」最難抗拒</a:t>
            </a:r>
            <a:r>
              <a:rPr lang="zh-TW" altLang="en-US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使用</a:t>
            </a:r>
            <a:endParaRPr lang="en-US" altLang="zh-TW" sz="2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/>
            </a:endParaRPr>
          </a:p>
        </p:txBody>
      </p:sp>
      <p:sp>
        <p:nvSpPr>
          <p:cNvPr id="8" name="文字版面配置區 4"/>
          <p:cNvSpPr txBox="1">
            <a:spLocks/>
          </p:cNvSpPr>
          <p:nvPr/>
        </p:nvSpPr>
        <p:spPr bwMode="auto">
          <a:xfrm>
            <a:off x="7131050" y="2276475"/>
            <a:ext cx="141287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TW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103</a:t>
            </a:r>
            <a:r>
              <a:rPr lang="zh-TW" alt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年</a:t>
            </a:r>
            <a:endParaRPr lang="en-US" altLang="zh-TW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 2"/>
            </a:endParaRPr>
          </a:p>
        </p:txBody>
      </p:sp>
      <p:sp>
        <p:nvSpPr>
          <p:cNvPr id="67592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98930D-91D6-4F76-B1A8-6E364AFA1601}" type="slidenum">
              <a:rPr lang="zh-TW" altLang="en-U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zh-TW" altLang="en-US" smtClean="0">
              <a:solidFill>
                <a:srgbClr val="898989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14450" y="2746375"/>
            <a:ext cx="2935288" cy="37512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7191375" y="2757488"/>
            <a:ext cx="2892425" cy="37512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38650" y="0"/>
            <a:ext cx="4297363" cy="657225"/>
          </a:xfrm>
        </p:spPr>
        <p:txBody>
          <a:bodyPr lIns="91428" tIns="45714" rIns="91428" bIns="45714" rtlCol="0">
            <a:noAutofit/>
          </a:bodyPr>
          <a:lstStyle/>
          <a:p>
            <a:pPr defTabSz="914309" eaLnBrk="1" fontAlgn="auto" hangingPunct="1">
              <a:spcAft>
                <a:spcPts val="0"/>
              </a:spcAft>
              <a:defRPr/>
            </a:pPr>
            <a:r>
              <a:rPr lang="en-US" altLang="zh-T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Facebook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誘惑情境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61938" y="476250"/>
            <a:ext cx="6096000" cy="2170113"/>
          </a:xfrm>
        </p:spPr>
        <p:txBody>
          <a:bodyPr lIns="91428" tIns="45714" rIns="91428" bIns="45714" rtlCol="0">
            <a:noAutofit/>
          </a:bodyPr>
          <a:lstStyle/>
          <a:p>
            <a:pPr defTabSz="914309" eaLnBrk="1" fontAlgn="auto" hangingPunct="1">
              <a:spcAft>
                <a:spcPts val="0"/>
              </a:spcAft>
              <a:defRPr/>
            </a:pPr>
            <a:r>
              <a:rPr lang="en-US" altLang="zh-TW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104</a:t>
            </a:r>
            <a:r>
              <a:rPr lang="zh-TW" altLang="en-US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年</a:t>
            </a:r>
            <a:endParaRPr lang="en-US" altLang="zh-TW" sz="16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 2"/>
            </a:endParaRPr>
          </a:p>
          <a:p>
            <a:pPr marL="285750" indent="-285750" defTabSz="914309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國小：</a:t>
            </a:r>
            <a:endParaRPr lang="en-US" altLang="zh-TW" sz="16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 2"/>
            </a:endParaRPr>
          </a:p>
          <a:p>
            <a:pPr defTabSz="914309" eaLnBrk="1" fontAlgn="auto" hangingPunct="1">
              <a:spcAft>
                <a:spcPts val="0"/>
              </a:spcAft>
              <a:defRPr/>
            </a:pPr>
            <a:r>
              <a:rPr lang="zh-TW" altLang="en-US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「考完試或寒</a:t>
            </a:r>
            <a:r>
              <a:rPr lang="en-US" altLang="zh-TW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/</a:t>
            </a:r>
            <a:r>
              <a:rPr lang="zh-TW" altLang="en-US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暑假，想放鬆時」、「無聊時」最難抗拒使用</a:t>
            </a:r>
            <a:endParaRPr lang="en-US" altLang="zh-TW" sz="16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 2"/>
            </a:endParaRPr>
          </a:p>
          <a:p>
            <a:pPr marL="285750" indent="-285750" defTabSz="914309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國中：</a:t>
            </a:r>
            <a:endParaRPr lang="en-US" altLang="zh-TW" sz="16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 2"/>
            </a:endParaRPr>
          </a:p>
          <a:p>
            <a:pPr defTabSz="914309" eaLnBrk="1" fontAlgn="auto" hangingPunct="1">
              <a:spcAft>
                <a:spcPts val="0"/>
              </a:spcAft>
              <a:defRPr/>
            </a:pPr>
            <a:r>
              <a:rPr lang="zh-TW" altLang="en-US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「</a:t>
            </a:r>
            <a:r>
              <a:rPr lang="zh-TW" altLang="en-US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考完試或寒</a:t>
            </a:r>
            <a:r>
              <a:rPr lang="en-US" altLang="zh-TW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/</a:t>
            </a:r>
            <a:r>
              <a:rPr lang="zh-TW" altLang="en-US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暑假，想放鬆時</a:t>
            </a:r>
            <a:r>
              <a:rPr lang="zh-TW" altLang="en-US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」、「</a:t>
            </a:r>
            <a:r>
              <a:rPr lang="zh-TW" altLang="en-US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無聊時」最難抗拒</a:t>
            </a:r>
            <a:r>
              <a:rPr lang="zh-TW" altLang="en-US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使用</a:t>
            </a:r>
            <a:endParaRPr lang="en-US" altLang="zh-TW" sz="16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 2"/>
            </a:endParaRPr>
          </a:p>
          <a:p>
            <a:pPr marL="285750" indent="-285750" defTabSz="914309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高中：</a:t>
            </a:r>
            <a:endParaRPr lang="en-US" altLang="zh-TW" sz="16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 2"/>
            </a:endParaRPr>
          </a:p>
          <a:p>
            <a:pPr defTabSz="914309" eaLnBrk="1" fontAlgn="auto" hangingPunct="1">
              <a:spcAft>
                <a:spcPts val="0"/>
              </a:spcAft>
              <a:defRPr/>
            </a:pPr>
            <a:r>
              <a:rPr lang="zh-TW" altLang="en-US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「考完試或寒</a:t>
            </a:r>
            <a:r>
              <a:rPr lang="en-US" altLang="zh-TW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/</a:t>
            </a:r>
            <a:r>
              <a:rPr lang="zh-TW" altLang="en-US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暑假，想放鬆時</a:t>
            </a:r>
            <a:r>
              <a:rPr lang="zh-TW" altLang="en-US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」、「</a:t>
            </a:r>
            <a:r>
              <a:rPr lang="zh-TW" altLang="en-US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無聊時」最難抗拒使用</a:t>
            </a:r>
            <a:endParaRPr lang="en-US" altLang="zh-TW" sz="1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 2"/>
            </a:endParaRPr>
          </a:p>
        </p:txBody>
      </p:sp>
      <p:graphicFrame>
        <p:nvGraphicFramePr>
          <p:cNvPr id="69636" name="內容版面配置區 9"/>
          <p:cNvGraphicFramePr>
            <a:graphicFrameLocks noGrp="1"/>
          </p:cNvGraphicFramePr>
          <p:nvPr>
            <p:ph sz="half" idx="2"/>
          </p:nvPr>
        </p:nvGraphicFramePr>
        <p:xfrm>
          <a:off x="211138" y="2733675"/>
          <a:ext cx="5473700" cy="377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6" name="圖表" r:id="rId5" imgW="5480779" imgH="3773751" progId="Excel.Chart.8">
                  <p:embed/>
                </p:oleObj>
              </mc:Choice>
              <mc:Fallback>
                <p:oleObj name="圖表" r:id="rId5" imgW="5480779" imgH="3773751" progId="Excel.Chart.8">
                  <p:embed/>
                  <p:pic>
                    <p:nvPicPr>
                      <p:cNvPr id="0" name="內容版面配置區 9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8" y="2733675"/>
                        <a:ext cx="5473700" cy="377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7" name="內容版面配置區 9"/>
          <p:cNvGraphicFramePr>
            <a:graphicFrameLocks noGrp="1"/>
          </p:cNvGraphicFramePr>
          <p:nvPr>
            <p:ph sz="quarter" idx="4"/>
          </p:nvPr>
        </p:nvGraphicFramePr>
        <p:xfrm>
          <a:off x="6122988" y="2657475"/>
          <a:ext cx="5508625" cy="384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7" name="圖表" r:id="rId8" imgW="5517358" imgH="3846909" progId="Excel.Chart.8">
                  <p:embed/>
                </p:oleObj>
              </mc:Choice>
              <mc:Fallback>
                <p:oleObj name="圖表" r:id="rId8" imgW="5517358" imgH="3846909" progId="Excel.Chart.8">
                  <p:embed/>
                  <p:pic>
                    <p:nvPicPr>
                      <p:cNvPr id="0" name="內容版面配置區 9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2988" y="2657475"/>
                        <a:ext cx="5508625" cy="384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315CBA-2E8B-48C6-B8D8-A4D8B7B93571}" type="slidenum">
              <a:rPr lang="zh-TW" altLang="en-U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zh-TW" altLang="en-US" smtClean="0">
              <a:solidFill>
                <a:srgbClr val="898989"/>
              </a:solidFill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3"/>
          </p:nvPr>
        </p:nvSpPr>
        <p:spPr>
          <a:xfrm>
            <a:off x="6094413" y="774700"/>
            <a:ext cx="5834062" cy="1871663"/>
          </a:xfrm>
        </p:spPr>
        <p:txBody>
          <a:bodyPr rtlCol="0">
            <a:noAutofit/>
          </a:bodyPr>
          <a:lstStyle/>
          <a:p>
            <a:pPr defTabSz="914309" eaLnBrk="1" fontAlgn="auto" hangingPunct="1">
              <a:spcAft>
                <a:spcPts val="0"/>
              </a:spcAft>
              <a:defRPr/>
            </a:pPr>
            <a:r>
              <a:rPr lang="en-US" altLang="zh-TW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103</a:t>
            </a:r>
            <a:r>
              <a:rPr lang="zh-TW" altLang="en-US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年</a:t>
            </a:r>
            <a:endParaRPr lang="en-US" altLang="zh-TW" sz="1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 2"/>
            </a:endParaRPr>
          </a:p>
          <a:p>
            <a:pPr marL="285750" indent="-285750" defTabSz="914309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國小：</a:t>
            </a:r>
            <a:endParaRPr lang="en-US" altLang="zh-TW" sz="1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 2"/>
            </a:endParaRPr>
          </a:p>
          <a:p>
            <a:pPr defTabSz="914309" eaLnBrk="1" fontAlgn="auto" hangingPunct="1">
              <a:spcAft>
                <a:spcPts val="0"/>
              </a:spcAft>
              <a:defRPr/>
            </a:pPr>
            <a:r>
              <a:rPr lang="zh-TW" altLang="en-US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「</a:t>
            </a:r>
            <a:r>
              <a:rPr lang="zh-TW" altLang="en-US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考完試或寒</a:t>
            </a:r>
            <a:r>
              <a:rPr lang="en-US" altLang="zh-TW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/</a:t>
            </a:r>
            <a:r>
              <a:rPr lang="zh-TW" altLang="en-US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暑假，想放鬆時</a:t>
            </a:r>
            <a:r>
              <a:rPr lang="zh-TW" altLang="en-US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」、「</a:t>
            </a:r>
            <a:r>
              <a:rPr lang="zh-TW" altLang="en-US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無聊時」最難抗拒使用</a:t>
            </a:r>
            <a:endParaRPr lang="en-US" altLang="zh-TW" sz="1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 2"/>
            </a:endParaRPr>
          </a:p>
          <a:p>
            <a:pPr marL="285750" indent="-285750" defTabSz="914309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國中：</a:t>
            </a:r>
            <a:endParaRPr lang="en-US" altLang="zh-TW" sz="1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 2"/>
            </a:endParaRPr>
          </a:p>
          <a:p>
            <a:pPr defTabSz="914309" eaLnBrk="1" fontAlgn="auto" hangingPunct="1">
              <a:spcAft>
                <a:spcPts val="0"/>
              </a:spcAft>
              <a:defRPr/>
            </a:pPr>
            <a:r>
              <a:rPr lang="zh-TW" altLang="en-US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「無聊</a:t>
            </a:r>
            <a:r>
              <a:rPr lang="zh-TW" altLang="en-US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時」、「想和朋友聊天時」</a:t>
            </a:r>
            <a:r>
              <a:rPr lang="zh-TW" altLang="en-US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最難抗拒使用</a:t>
            </a:r>
            <a:endParaRPr lang="en-US" altLang="zh-TW" sz="1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 2"/>
            </a:endParaRPr>
          </a:p>
          <a:p>
            <a:pPr marL="285750" indent="-285750" defTabSz="914309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高中：</a:t>
            </a:r>
            <a:endParaRPr lang="en-US" altLang="zh-TW" sz="1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 2"/>
            </a:endParaRPr>
          </a:p>
          <a:p>
            <a:pPr defTabSz="914309" eaLnBrk="1" fontAlgn="auto" hangingPunct="1">
              <a:spcAft>
                <a:spcPts val="0"/>
              </a:spcAft>
              <a:defRPr/>
            </a:pPr>
            <a:r>
              <a:rPr lang="zh-TW" altLang="en-US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「</a:t>
            </a:r>
            <a:r>
              <a:rPr lang="zh-TW" altLang="en-US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無聊時</a:t>
            </a:r>
            <a:r>
              <a:rPr lang="zh-TW" altLang="en-US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」、「想和朋友聊天時</a:t>
            </a:r>
            <a:r>
              <a:rPr lang="zh-TW" altLang="en-US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」</a:t>
            </a:r>
            <a:r>
              <a:rPr lang="zh-TW" altLang="en-US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最</a:t>
            </a:r>
            <a:r>
              <a:rPr lang="zh-TW" altLang="en-US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難抗拒</a:t>
            </a:r>
            <a:r>
              <a:rPr lang="zh-TW" altLang="en-US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使用</a:t>
            </a:r>
            <a:endParaRPr lang="en-US" altLang="zh-TW" sz="1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 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98563" y="2928938"/>
            <a:ext cx="2808287" cy="345598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7104063" y="5232400"/>
            <a:ext cx="2879725" cy="3603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7100888" y="5640388"/>
            <a:ext cx="1443037" cy="3603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9983788" y="5614988"/>
            <a:ext cx="1443037" cy="3603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7104063" y="6021388"/>
            <a:ext cx="1439862" cy="3603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9983788" y="5995988"/>
            <a:ext cx="1446212" cy="3603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86125" y="115888"/>
            <a:ext cx="5640388" cy="434975"/>
          </a:xfrm>
        </p:spPr>
        <p:txBody>
          <a:bodyPr lIns="91428" tIns="45714" rIns="91428" bIns="45714" rtlCol="0">
            <a:noAutofit/>
          </a:bodyPr>
          <a:lstStyle/>
          <a:p>
            <a:pPr defTabSz="914309" eaLnBrk="1" fontAlgn="auto" hangingPunct="1"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智慧型手機</a:t>
            </a:r>
            <a:r>
              <a:rPr lang="en-US" altLang="zh-T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/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平板誘惑情境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09688" y="1997075"/>
            <a:ext cx="1328737" cy="639763"/>
          </a:xfrm>
        </p:spPr>
        <p:txBody>
          <a:bodyPr lIns="91428" tIns="45714" rIns="91428" bIns="45714" rtlCol="0">
            <a:noAutofit/>
          </a:bodyPr>
          <a:lstStyle/>
          <a:p>
            <a:pPr defTabSz="914309"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104</a:t>
            </a:r>
            <a:r>
              <a:rPr lang="zh-TW" alt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年</a:t>
            </a:r>
            <a:endParaRPr lang="en-US" altLang="zh-TW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 2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7391400" y="1997075"/>
            <a:ext cx="1344613" cy="639763"/>
          </a:xfrm>
        </p:spPr>
        <p:txBody>
          <a:bodyPr lIns="91428" tIns="45714" rIns="91428" bIns="45714" rtlCol="0">
            <a:noAutofit/>
          </a:bodyPr>
          <a:lstStyle/>
          <a:p>
            <a:pPr defTabSz="914309"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103</a:t>
            </a:r>
            <a:r>
              <a:rPr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年</a:t>
            </a:r>
            <a:endParaRPr lang="en-US" altLang="zh-TW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 2"/>
            </a:endParaRPr>
          </a:p>
        </p:txBody>
      </p:sp>
      <p:graphicFrame>
        <p:nvGraphicFramePr>
          <p:cNvPr id="71685" name="內容版面配置區 9"/>
          <p:cNvGraphicFramePr>
            <a:graphicFrameLocks noGrp="1"/>
          </p:cNvGraphicFramePr>
          <p:nvPr>
            <p:ph sz="half" idx="2"/>
          </p:nvPr>
        </p:nvGraphicFramePr>
        <p:xfrm>
          <a:off x="427038" y="2541588"/>
          <a:ext cx="5597525" cy="389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1" name="圖表" r:id="rId5" imgW="5602710" imgH="3901778" progId="Excel.Chart.8">
                  <p:embed/>
                </p:oleObj>
              </mc:Choice>
              <mc:Fallback>
                <p:oleObj name="圖表" r:id="rId5" imgW="5602710" imgH="3901778" progId="Excel.Chart.8">
                  <p:embed/>
                  <p:pic>
                    <p:nvPicPr>
                      <p:cNvPr id="0" name="內容版面配置區 9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8" y="2541588"/>
                        <a:ext cx="5597525" cy="3890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6" name="內容版面配置區 9"/>
          <p:cNvGraphicFramePr>
            <a:graphicFrameLocks noGrp="1"/>
          </p:cNvGraphicFramePr>
          <p:nvPr>
            <p:ph sz="quarter" idx="4"/>
          </p:nvPr>
        </p:nvGraphicFramePr>
        <p:xfrm>
          <a:off x="6283325" y="2541588"/>
          <a:ext cx="5622925" cy="389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2" name="圖表" r:id="rId8" imgW="5633192" imgH="3901778" progId="Excel.Chart.8">
                  <p:embed/>
                </p:oleObj>
              </mc:Choice>
              <mc:Fallback>
                <p:oleObj name="圖表" r:id="rId8" imgW="5633192" imgH="3901778" progId="Excel.Chart.8">
                  <p:embed/>
                  <p:pic>
                    <p:nvPicPr>
                      <p:cNvPr id="0" name="內容版面配置區 9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3325" y="2541588"/>
                        <a:ext cx="5622925" cy="3890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版面配置區 2"/>
          <p:cNvSpPr txBox="1">
            <a:spLocks/>
          </p:cNvSpPr>
          <p:nvPr/>
        </p:nvSpPr>
        <p:spPr>
          <a:xfrm>
            <a:off x="1414463" y="115888"/>
            <a:ext cx="10047287" cy="1928812"/>
          </a:xfrm>
          <a:prstGeom prst="rect">
            <a:avLst/>
          </a:prstGeom>
        </p:spPr>
        <p:txBody>
          <a:bodyPr lIns="91428" tIns="45714" rIns="91428" bIns="45714" anchor="b"/>
          <a:lstStyle>
            <a:defPPr>
              <a:defRPr lang="zh-TW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國小：兩年</a:t>
            </a:r>
            <a:r>
              <a:rPr lang="zh-TW" altLang="en-US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皆以「無聊時」、 </a:t>
            </a:r>
            <a:r>
              <a:rPr lang="zh-TW" altLang="en-US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「考完</a:t>
            </a:r>
            <a:r>
              <a:rPr lang="zh-TW" altLang="en-US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試或剛放寒</a:t>
            </a:r>
            <a:r>
              <a:rPr lang="en-US" altLang="zh-TW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/</a:t>
            </a:r>
            <a:r>
              <a:rPr lang="zh-TW" altLang="en-US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暑假時</a:t>
            </a:r>
            <a:r>
              <a:rPr lang="zh-TW" altLang="en-US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」最</a:t>
            </a:r>
            <a:r>
              <a:rPr lang="zh-TW" altLang="en-US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難抗拒</a:t>
            </a:r>
            <a:r>
              <a:rPr lang="zh-TW" altLang="en-US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使用</a:t>
            </a:r>
            <a:endParaRPr lang="en-US" altLang="zh-TW" sz="2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/>
            </a:endParaRP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國中：兩年皆以「無聊時」、 </a:t>
            </a:r>
            <a:r>
              <a:rPr lang="zh-TW" altLang="en-US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「考完</a:t>
            </a:r>
            <a:r>
              <a:rPr lang="zh-TW" altLang="en-US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試或剛放寒</a:t>
            </a:r>
            <a:r>
              <a:rPr lang="en-US" altLang="zh-TW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/</a:t>
            </a:r>
            <a:r>
              <a:rPr lang="zh-TW" altLang="en-US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暑假時</a:t>
            </a:r>
            <a:r>
              <a:rPr lang="zh-TW" altLang="en-US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」最</a:t>
            </a:r>
            <a:r>
              <a:rPr lang="zh-TW" altLang="en-US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難抗拒使用</a:t>
            </a:r>
            <a:endParaRPr lang="en-US" altLang="zh-TW" sz="2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/>
            </a:endParaRP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高中：兩年皆以「無聊時」、 </a:t>
            </a:r>
            <a:r>
              <a:rPr lang="zh-TW" altLang="en-US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「考完</a:t>
            </a:r>
            <a:r>
              <a:rPr lang="zh-TW" altLang="en-US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試或剛放寒</a:t>
            </a:r>
            <a:r>
              <a:rPr lang="en-US" altLang="zh-TW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/</a:t>
            </a:r>
            <a:r>
              <a:rPr lang="zh-TW" altLang="en-US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暑假時</a:t>
            </a:r>
            <a:r>
              <a:rPr lang="zh-TW" altLang="en-US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」最</a:t>
            </a:r>
            <a:r>
              <a:rPr lang="zh-TW" altLang="en-US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難抗拒</a:t>
            </a:r>
            <a:r>
              <a:rPr lang="zh-TW" altLang="en-US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使用</a:t>
            </a:r>
            <a:endParaRPr lang="en-US" altLang="zh-TW" sz="2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/>
            </a:endParaRPr>
          </a:p>
        </p:txBody>
      </p:sp>
      <p:sp>
        <p:nvSpPr>
          <p:cNvPr id="7168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F14F62-3B2A-4A97-AC75-AD307AC993F3}" type="slidenum">
              <a:rPr lang="zh-TW" altLang="en-U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zh-TW" altLang="en-US" smtClean="0">
              <a:solidFill>
                <a:srgbClr val="898989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14463" y="2693988"/>
            <a:ext cx="2952750" cy="361473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7259638" y="2693988"/>
            <a:ext cx="2952750" cy="361473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914400" y="1844675"/>
            <a:ext cx="10361613" cy="1470025"/>
          </a:xfrm>
          <a:ln w="76200">
            <a:solidFill>
              <a:srgbClr val="00B050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軟正黑體"/>
                <a:cs typeface="Arial" charset="0"/>
              </a:rPr>
              <a:t>各類網路沉迷、網路成癮行為之盛行率</a:t>
            </a: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>
          <a:xfrm>
            <a:off x="1152525" y="4070350"/>
            <a:ext cx="6022975" cy="1800225"/>
          </a:xfrm>
        </p:spPr>
        <p:txBody>
          <a:bodyPr rtlCol="0">
            <a:normAutofit/>
          </a:bodyPr>
          <a:lstStyle/>
          <a:p>
            <a:pPr marL="571500" indent="-571500" algn="l" defTabSz="914309" eaLnBrk="1" fontAlgn="auto" hangingPunct="1">
              <a:lnSpc>
                <a:spcPct val="17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zh-TW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A </a:t>
            </a:r>
            <a:r>
              <a:rPr lang="zh-TW" altLang="en-US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一般組</a:t>
            </a:r>
            <a:r>
              <a:rPr lang="en-US" altLang="zh-TW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(0</a:t>
            </a:r>
            <a:r>
              <a:rPr lang="zh-TW" altLang="en-US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分至</a:t>
            </a:r>
            <a:r>
              <a:rPr lang="en-US" altLang="zh-TW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2</a:t>
            </a:r>
            <a:r>
              <a:rPr lang="zh-TW" altLang="en-US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分</a:t>
            </a:r>
            <a:r>
              <a:rPr lang="en-US" altLang="zh-TW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)</a:t>
            </a:r>
          </a:p>
          <a:p>
            <a:pPr marL="571500" indent="-571500" algn="l" defTabSz="914309" eaLnBrk="1" fontAlgn="auto" hangingPunct="1">
              <a:lnSpc>
                <a:spcPct val="17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zh-TW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B </a:t>
            </a:r>
            <a:r>
              <a:rPr lang="zh-TW" altLang="en-US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沉迷組</a:t>
            </a:r>
            <a:r>
              <a:rPr lang="en-US" altLang="zh-TW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(3</a:t>
            </a:r>
            <a:r>
              <a:rPr lang="zh-TW" altLang="en-US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分</a:t>
            </a:r>
            <a:r>
              <a:rPr lang="en-US" altLang="zh-TW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)</a:t>
            </a:r>
            <a:endParaRPr lang="zh-TW" altLang="en-US" sz="26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zh-TW" altLang="en-US" sz="2600" dirty="0"/>
          </a:p>
        </p:txBody>
      </p:sp>
      <p:sp>
        <p:nvSpPr>
          <p:cNvPr id="73732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A9D34F1B-493D-41BD-85E4-62391EDDB1EA}" type="slidenum">
              <a:rPr lang="zh-TW" altLang="en-US" sz="1200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23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73733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24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副標題 6"/>
          <p:cNvSpPr txBox="1">
            <a:spLocks/>
          </p:cNvSpPr>
          <p:nvPr/>
        </p:nvSpPr>
        <p:spPr>
          <a:xfrm>
            <a:off x="5616575" y="4070350"/>
            <a:ext cx="6743700" cy="3213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 defTabSz="914309" fontAlgn="auto">
              <a:lnSpc>
                <a:spcPct val="17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zh-TW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C </a:t>
            </a:r>
            <a:r>
              <a:rPr lang="zh-TW" altLang="en-US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成癮高風險組</a:t>
            </a:r>
            <a:r>
              <a:rPr lang="en-US" altLang="zh-TW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(4</a:t>
            </a:r>
            <a:r>
              <a:rPr lang="zh-TW" altLang="en-US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分</a:t>
            </a:r>
            <a:r>
              <a:rPr lang="en-US" altLang="zh-TW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)</a:t>
            </a:r>
          </a:p>
          <a:p>
            <a:pPr marL="571500" indent="-571500" algn="l" defTabSz="914309" fontAlgn="auto">
              <a:lnSpc>
                <a:spcPct val="17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zh-TW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D </a:t>
            </a:r>
            <a:r>
              <a:rPr lang="zh-TW" altLang="en-US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成癮重風險組</a:t>
            </a:r>
            <a:r>
              <a:rPr lang="en-US" altLang="zh-TW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(5</a:t>
            </a:r>
            <a:r>
              <a:rPr lang="zh-TW" altLang="en-US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分以上</a:t>
            </a:r>
            <a:r>
              <a:rPr lang="en-US" altLang="zh-TW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)</a:t>
            </a:r>
          </a:p>
          <a:p>
            <a:pPr marL="571500" indent="-571500" algn="l" defTabSz="914309" fontAlgn="auto">
              <a:lnSpc>
                <a:spcPct val="17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zh-TW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E </a:t>
            </a:r>
            <a:r>
              <a:rPr lang="zh-TW" altLang="en-US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成癮高風險</a:t>
            </a:r>
            <a:r>
              <a:rPr lang="en-US" altLang="zh-TW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+</a:t>
            </a:r>
            <a:r>
              <a:rPr lang="zh-TW" altLang="en-US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重風險組</a:t>
            </a:r>
            <a:r>
              <a:rPr lang="en-US" altLang="zh-TW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(4</a:t>
            </a:r>
            <a:r>
              <a:rPr lang="zh-TW" altLang="en-US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分以上</a:t>
            </a:r>
            <a:r>
              <a:rPr lang="en-US" altLang="zh-TW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)</a:t>
            </a:r>
            <a:endParaRPr lang="zh-TW" altLang="en-US" sz="2600" b="1" dirty="0" smtClean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endParaRPr lang="zh-TW" altLang="en-US" sz="26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873125" y="3357563"/>
            <a:ext cx="10982325" cy="677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defTabSz="914309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參考</a:t>
            </a:r>
            <a:r>
              <a:rPr lang="en-US" altLang="zh-TW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DSM-5</a:t>
            </a:r>
            <a:r>
              <a:rPr lang="zh-TW" altLang="en-US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遊戲成癮診斷準則，編製成</a:t>
            </a:r>
            <a:r>
              <a:rPr lang="en-US" altLang="zh-TW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9</a:t>
            </a:r>
            <a:r>
              <a:rPr lang="zh-TW" altLang="en-US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題網路成癮量表，每題</a:t>
            </a:r>
            <a:r>
              <a:rPr lang="en-US" altLang="zh-TW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1</a:t>
            </a:r>
            <a:r>
              <a:rPr lang="zh-TW" altLang="en-US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分</a:t>
            </a:r>
            <a:endParaRPr lang="en-US" altLang="zh-TW" sz="2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500" y="142875"/>
            <a:ext cx="7626350" cy="515938"/>
          </a:xfrm>
        </p:spPr>
        <p:txBody>
          <a:bodyPr lIns="91416" tIns="45708" rIns="91416" bIns="45708" rtlCol="0">
            <a:noAutofit/>
          </a:bodyPr>
          <a:lstStyle/>
          <a:p>
            <a:pPr defTabSz="914309" eaLnBrk="1" fontAlgn="auto" hangingPunct="1"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網路沉迷、網路成癮高風險群盛行率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27125" y="1760538"/>
            <a:ext cx="968375" cy="588962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en-US" altLang="zh-TW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662738" y="1760538"/>
            <a:ext cx="1160462" cy="588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en-US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en-US" altLang="zh-TW" sz="2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版面配置區 2"/>
          <p:cNvSpPr txBox="1">
            <a:spLocks/>
          </p:cNvSpPr>
          <p:nvPr/>
        </p:nvSpPr>
        <p:spPr>
          <a:xfrm>
            <a:off x="3077589" y="568624"/>
            <a:ext cx="9112824" cy="1160252"/>
          </a:xfrm>
          <a:prstGeom prst="rect">
            <a:avLst/>
          </a:prstGeom>
        </p:spPr>
        <p:txBody>
          <a:bodyPr lIns="91416" tIns="45708" rIns="91416" bIns="45708" anchor="b">
            <a:normAutofit fontScale="25000" lnSpcReduction="20000"/>
          </a:bodyPr>
          <a:lstStyle>
            <a:defPPr>
              <a:defRPr lang="zh-TW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en-US" altLang="zh-TW" dirty="0"/>
          </a:p>
          <a:p>
            <a:pPr marL="536575" indent="-536575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8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兩年皆隨年級越高    沉迷、成癮盛行率越嚴重</a:t>
            </a:r>
            <a:endParaRPr lang="en-US" altLang="zh-TW" sz="8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6575" indent="-536575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zh-TW" sz="8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104</a:t>
            </a:r>
            <a:r>
              <a:rPr lang="zh-TW" altLang="en-US" sz="8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年較</a:t>
            </a:r>
            <a:r>
              <a:rPr lang="en-US" altLang="zh-TW" sz="8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103</a:t>
            </a:r>
            <a:r>
              <a:rPr lang="zh-TW" altLang="en-US" sz="8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年：重風險組盛行</a:t>
            </a:r>
            <a:r>
              <a:rPr lang="zh-TW" altLang="en-US" sz="8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率略</a:t>
            </a:r>
            <a:r>
              <a:rPr lang="zh-TW" altLang="en-US" sz="8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升，但未達顯著差異</a:t>
            </a:r>
            <a:endParaRPr lang="en-US" altLang="zh-TW" sz="8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506663" lvl="8">
              <a:spcBef>
                <a:spcPts val="1000"/>
              </a:spcBef>
              <a:defRPr/>
            </a:pPr>
            <a:r>
              <a:rPr lang="zh-TW" altLang="en-US" sz="8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沉迷</a:t>
            </a:r>
            <a:r>
              <a:rPr lang="zh-TW" altLang="en-US" sz="8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組與高風險</a:t>
            </a:r>
            <a:r>
              <a:rPr lang="zh-TW" altLang="en-US" sz="8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組達</a:t>
            </a:r>
            <a:r>
              <a:rPr lang="zh-TW" altLang="en-US" sz="8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顯著下降</a:t>
            </a:r>
            <a:endParaRPr lang="en-US" altLang="zh-TW" sz="8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475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11ADF6A6-CEC1-4F7B-96D7-260DA42D8193}" type="slidenum">
              <a:rPr lang="zh-TW" altLang="en-US" sz="1200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24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74759" name="內容版面配置區 6"/>
          <p:cNvGraphicFramePr>
            <a:graphicFrameLocks noGrp="1"/>
          </p:cNvGraphicFramePr>
          <p:nvPr>
            <p:ph sz="half" idx="2"/>
          </p:nvPr>
        </p:nvGraphicFramePr>
        <p:xfrm>
          <a:off x="558800" y="2374900"/>
          <a:ext cx="5487988" cy="380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6" name="圖表" r:id="rId5" imgW="5492972" imgH="3810330" progId="Excel.Chart.8">
                  <p:embed/>
                </p:oleObj>
              </mc:Choice>
              <mc:Fallback>
                <p:oleObj name="圖表" r:id="rId5" imgW="5492972" imgH="3810330" progId="Excel.Chart.8">
                  <p:embed/>
                  <p:pic>
                    <p:nvPicPr>
                      <p:cNvPr id="0" name="內容版面配置區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2374900"/>
                        <a:ext cx="5487988" cy="380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向下箭號圖說文字 15"/>
          <p:cNvSpPr/>
          <p:nvPr/>
        </p:nvSpPr>
        <p:spPr>
          <a:xfrm>
            <a:off x="1755775" y="2565400"/>
            <a:ext cx="1963738" cy="4156075"/>
          </a:xfrm>
          <a:prstGeom prst="downArrowCallout">
            <a:avLst>
              <a:gd name="adj1" fmla="val 11394"/>
              <a:gd name="adj2" fmla="val 25000"/>
              <a:gd name="adj3" fmla="val 25000"/>
              <a:gd name="adj4" fmla="val 83301"/>
            </a:avLst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graphicFrame>
        <p:nvGraphicFramePr>
          <p:cNvPr id="74761" name="內容版面配置區 6"/>
          <p:cNvGraphicFramePr>
            <a:graphicFrameLocks noGrp="1"/>
          </p:cNvGraphicFramePr>
          <p:nvPr/>
        </p:nvGraphicFramePr>
        <p:xfrm>
          <a:off x="6043613" y="2365375"/>
          <a:ext cx="5935662" cy="378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7" name="圖表" r:id="rId8" imgW="5944115" imgH="3792041" progId="Excel.Chart.8">
                  <p:embed/>
                </p:oleObj>
              </mc:Choice>
              <mc:Fallback>
                <p:oleObj name="圖表" r:id="rId8" imgW="5944115" imgH="3792041" progId="Excel.Chart.8">
                  <p:embed/>
                  <p:pic>
                    <p:nvPicPr>
                      <p:cNvPr id="0" name="內容版面配置區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613" y="2365375"/>
                        <a:ext cx="5935662" cy="3786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矩形 17"/>
          <p:cNvSpPr/>
          <p:nvPr/>
        </p:nvSpPr>
        <p:spPr>
          <a:xfrm>
            <a:off x="9602788" y="2565400"/>
            <a:ext cx="1081087" cy="34750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2" tIns="54411" rIns="108822" bIns="5441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870450" y="2565400"/>
            <a:ext cx="1009650" cy="3475038"/>
          </a:xfrm>
          <a:prstGeom prst="rect">
            <a:avLst/>
          </a:prstGeom>
          <a:noFill/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rgbClr val="00FFFF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752138" y="2565400"/>
            <a:ext cx="1031875" cy="3475038"/>
          </a:xfrm>
          <a:prstGeom prst="rect">
            <a:avLst/>
          </a:prstGeom>
          <a:noFill/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7493000" y="2565400"/>
            <a:ext cx="2041525" cy="347503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2" tIns="54411" rIns="108822" bIns="5441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2" name="內容版面配置區 5"/>
          <p:cNvGraphicFramePr>
            <a:graphicFrameLocks noGrp="1"/>
          </p:cNvGraphicFramePr>
          <p:nvPr>
            <p:ph sz="half" idx="2"/>
          </p:nvPr>
        </p:nvGraphicFramePr>
        <p:xfrm>
          <a:off x="584200" y="2368550"/>
          <a:ext cx="5467350" cy="378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8" name="圖表" r:id="rId5" imgW="5474682" imgH="3792041" progId="Excel.Chart.8">
                  <p:embed/>
                </p:oleObj>
              </mc:Choice>
              <mc:Fallback>
                <p:oleObj name="圖表" r:id="rId5" imgW="5474682" imgH="3792041" progId="Excel.Chart.8">
                  <p:embed/>
                  <p:pic>
                    <p:nvPicPr>
                      <p:cNvPr id="0" name="內容版面配置區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2368550"/>
                        <a:ext cx="5467350" cy="3786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55738" y="103188"/>
            <a:ext cx="9720262" cy="539750"/>
          </a:xfrm>
        </p:spPr>
        <p:txBody>
          <a:bodyPr lIns="91416" tIns="45708" rIns="91416" bIns="45708" rtlCol="0">
            <a:noAutofit/>
          </a:bodyPr>
          <a:lstStyle/>
          <a:p>
            <a:pPr defTabSz="914309" eaLnBrk="1" fontAlgn="auto" hangingPunct="1"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線上遊戲沉迷、線上遊戲成癮高風險群盛行率 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6788" y="1484313"/>
            <a:ext cx="5156200" cy="8239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en-US" altLang="zh-TW" sz="2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527800" y="1484313"/>
            <a:ext cx="1295400" cy="8239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en-US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en-US" altLang="zh-TW" sz="2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604375" y="2646363"/>
            <a:ext cx="968375" cy="33670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2" tIns="54411" rIns="108822" bIns="5441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0" name="文字版面配置區 2"/>
          <p:cNvSpPr txBox="1">
            <a:spLocks/>
          </p:cNvSpPr>
          <p:nvPr/>
        </p:nvSpPr>
        <p:spPr>
          <a:xfrm>
            <a:off x="2860698" y="700874"/>
            <a:ext cx="8620347" cy="1143950"/>
          </a:xfrm>
          <a:prstGeom prst="rect">
            <a:avLst/>
          </a:prstGeom>
        </p:spPr>
        <p:txBody>
          <a:bodyPr lIns="91416" tIns="45708" rIns="91416" bIns="45708"/>
          <a:lstStyle>
            <a:defPPr>
              <a:defRPr lang="zh-TW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兩年皆以國中生最嚴重</a:t>
            </a:r>
            <a:endParaRPr lang="en-US" altLang="zh-TW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zh-TW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104</a:t>
            </a:r>
            <a:r>
              <a:rPr lang="zh-TW" alt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年較</a:t>
            </a:r>
            <a:r>
              <a:rPr lang="en-US" altLang="zh-TW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103</a:t>
            </a:r>
            <a:r>
              <a:rPr lang="zh-TW" alt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年：重風險組略</a:t>
            </a:r>
            <a:r>
              <a:rPr lang="zh-TW" alt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升</a:t>
            </a:r>
            <a:r>
              <a:rPr lang="zh-TW" alt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，在高中職達顯著上升</a:t>
            </a:r>
            <a:endParaRPr lang="en-US" altLang="zh-TW" sz="2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333625" lvl="5">
              <a:lnSpc>
                <a:spcPct val="100000"/>
              </a:lnSpc>
              <a:spcBef>
                <a:spcPts val="0"/>
              </a:spcBef>
              <a:defRPr/>
            </a:pPr>
            <a:r>
              <a:rPr lang="zh-TW" alt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沉迷組與高風險組在國小與高中職達顯著下降</a:t>
            </a:r>
            <a:endParaRPr lang="zh-TW" altLang="en-US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680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86D03BFE-2FF8-4154-BAD1-94578F752711}" type="slidenum">
              <a:rPr lang="zh-TW" altLang="en-US" sz="1200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25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79850" y="2655888"/>
            <a:ext cx="990600" cy="33575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2" tIns="54411" rIns="108822" bIns="5441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7" name="向上箭號 16"/>
          <p:cNvSpPr/>
          <p:nvPr/>
        </p:nvSpPr>
        <p:spPr>
          <a:xfrm>
            <a:off x="4670425" y="5661025"/>
            <a:ext cx="144463" cy="36512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8" name="向下箭號圖說文字 17"/>
          <p:cNvSpPr/>
          <p:nvPr/>
        </p:nvSpPr>
        <p:spPr>
          <a:xfrm>
            <a:off x="1774825" y="2651125"/>
            <a:ext cx="2016125" cy="407035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82943"/>
            </a:avLst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9" name="向下箭號 18"/>
          <p:cNvSpPr/>
          <p:nvPr/>
        </p:nvSpPr>
        <p:spPr>
          <a:xfrm>
            <a:off x="635000" y="4941888"/>
            <a:ext cx="260350" cy="215900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20" name="向下箭號 19"/>
          <p:cNvSpPr/>
          <p:nvPr/>
        </p:nvSpPr>
        <p:spPr>
          <a:xfrm>
            <a:off x="635000" y="5729288"/>
            <a:ext cx="260350" cy="215900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graphicFrame>
        <p:nvGraphicFramePr>
          <p:cNvPr id="76814" name="內容版面配置區 5"/>
          <p:cNvGraphicFramePr>
            <a:graphicFrameLocks noGrp="1"/>
          </p:cNvGraphicFramePr>
          <p:nvPr>
            <p:ph sz="quarter" idx="4"/>
          </p:nvPr>
        </p:nvGraphicFramePr>
        <p:xfrm>
          <a:off x="6267450" y="2357438"/>
          <a:ext cx="5613400" cy="378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9" name="圖表" r:id="rId8" imgW="5614903" imgH="3792041" progId="Excel.Chart.8">
                  <p:embed/>
                </p:oleObj>
              </mc:Choice>
              <mc:Fallback>
                <p:oleObj name="圖表" r:id="rId8" imgW="5614903" imgH="3792041" progId="Excel.Chart.8">
                  <p:embed/>
                  <p:pic>
                    <p:nvPicPr>
                      <p:cNvPr id="0" name="內容版面配置區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7450" y="2357438"/>
                        <a:ext cx="5613400" cy="378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4957763" y="2655888"/>
            <a:ext cx="920750" cy="3402012"/>
          </a:xfrm>
          <a:prstGeom prst="rect">
            <a:avLst/>
          </a:prstGeom>
          <a:noFill/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10648950" y="2646363"/>
            <a:ext cx="1063625" cy="3367087"/>
          </a:xfrm>
          <a:prstGeom prst="rect">
            <a:avLst/>
          </a:prstGeom>
          <a:noFill/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7462838" y="2646363"/>
            <a:ext cx="2071687" cy="337185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2" tIns="54411" rIns="108822" bIns="5441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6000" y="125413"/>
            <a:ext cx="10336213" cy="549275"/>
          </a:xfrm>
        </p:spPr>
        <p:txBody>
          <a:bodyPr lIns="91416" tIns="45708" rIns="91416" bIns="45708" rtlCol="0">
            <a:noAutofit/>
          </a:bodyPr>
          <a:lstStyle/>
          <a:p>
            <a:pPr defTabSz="914309" eaLnBrk="1" fontAlgn="auto" hangingPunct="1">
              <a:spcAft>
                <a:spcPts val="0"/>
              </a:spcAft>
              <a:defRPr/>
            </a:pPr>
            <a:r>
              <a:rPr lang="en-US" altLang="zh-T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Facebook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沉迷、</a:t>
            </a:r>
            <a:r>
              <a:rPr lang="en-US" altLang="zh-T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 Facebook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成癮高風險群盛行率 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30538" y="568325"/>
            <a:ext cx="7920037" cy="1333500"/>
          </a:xfrm>
        </p:spPr>
        <p:txBody>
          <a:bodyPr lIns="91416" tIns="45708" rIns="91416" bIns="45708" rtlCol="0">
            <a:normAutofit fontScale="3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zh-TW" sz="5000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1325" indent="-441325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6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兩年皆</a:t>
            </a:r>
            <a:r>
              <a:rPr lang="zh-TW" altLang="en-US" sz="6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6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國中生最為嚴重</a:t>
            </a:r>
            <a:endParaRPr lang="en-US" altLang="zh-TW" sz="6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1325" indent="-441325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zh-TW" sz="6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sz="6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年較</a:t>
            </a:r>
            <a:r>
              <a:rPr lang="en-US" altLang="zh-TW" sz="6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en-US" sz="6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年：重</a:t>
            </a:r>
            <a:r>
              <a:rPr lang="zh-TW" altLang="en-US" sz="6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風險</a:t>
            </a:r>
            <a:r>
              <a:rPr lang="zh-TW" altLang="en-US" sz="6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組在</a:t>
            </a:r>
            <a:r>
              <a:rPr lang="zh-TW" altLang="en-US" sz="6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高中</a:t>
            </a:r>
            <a:r>
              <a:rPr lang="zh-TW" altLang="en-US" sz="6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職略升，未達顯著差異</a:t>
            </a:r>
            <a:endParaRPr lang="en-US" altLang="zh-TW" sz="6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427288" lvl="4" eaLnBrk="1" fontAlgn="auto" hangingPunct="1">
              <a:spcAft>
                <a:spcPts val="0"/>
              </a:spcAft>
              <a:defRPr/>
            </a:pPr>
            <a:r>
              <a:rPr lang="zh-TW" altLang="en-US" sz="6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沉迷</a:t>
            </a:r>
            <a:r>
              <a:rPr lang="zh-TW" altLang="en-US" sz="6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組與高風險</a:t>
            </a:r>
            <a:r>
              <a:rPr lang="zh-TW" altLang="en-US" sz="6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組達顯著下降</a:t>
            </a:r>
            <a:endParaRPr lang="zh-TW" altLang="en-US" sz="6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815138" y="1597025"/>
            <a:ext cx="4795837" cy="8239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en-US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en-US" altLang="zh-TW" sz="2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829800" y="2749550"/>
            <a:ext cx="946150" cy="3225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2" tIns="54411" rIns="108822" bIns="5441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0" name="文字版面配置區 2"/>
          <p:cNvSpPr txBox="1">
            <a:spLocks/>
          </p:cNvSpPr>
          <p:nvPr/>
        </p:nvSpPr>
        <p:spPr>
          <a:xfrm>
            <a:off x="1016000" y="1597025"/>
            <a:ext cx="5154613" cy="823913"/>
          </a:xfrm>
          <a:prstGeom prst="rect">
            <a:avLst/>
          </a:prstGeom>
        </p:spPr>
        <p:txBody>
          <a:bodyPr lIns="91416" tIns="45708" rIns="91416" bIns="45708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zh-TW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en-US" altLang="zh-TW" sz="2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885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BE0D7CB7-3FF5-40C2-B1A6-01165550FE30}" type="slidenum">
              <a:rPr lang="zh-TW" altLang="en-US" sz="1200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26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78856" name="內容版面配置區 5"/>
          <p:cNvGraphicFramePr>
            <a:graphicFrameLocks noGrp="1"/>
          </p:cNvGraphicFramePr>
          <p:nvPr>
            <p:ph sz="half" idx="2"/>
          </p:nvPr>
        </p:nvGraphicFramePr>
        <p:xfrm>
          <a:off x="427038" y="2354263"/>
          <a:ext cx="5491162" cy="378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3" name="圖表" r:id="rId5" imgW="5492972" imgH="3792041" progId="Excel.Chart.8">
                  <p:embed/>
                </p:oleObj>
              </mc:Choice>
              <mc:Fallback>
                <p:oleObj name="圖表" r:id="rId5" imgW="5492972" imgH="3792041" progId="Excel.Chart.8">
                  <p:embed/>
                  <p:pic>
                    <p:nvPicPr>
                      <p:cNvPr id="0" name="內容版面配置區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8" y="2354263"/>
                        <a:ext cx="5491162" cy="3786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向下箭號圖說文字 14"/>
          <p:cNvSpPr/>
          <p:nvPr/>
        </p:nvSpPr>
        <p:spPr>
          <a:xfrm>
            <a:off x="1620838" y="2749550"/>
            <a:ext cx="2008187" cy="3919538"/>
          </a:xfrm>
          <a:prstGeom prst="downArrowCallout">
            <a:avLst>
              <a:gd name="adj1" fmla="val 20297"/>
              <a:gd name="adj2" fmla="val 25000"/>
              <a:gd name="adj3" fmla="val 17945"/>
              <a:gd name="adj4" fmla="val 83673"/>
            </a:avLst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3702050" y="2749550"/>
            <a:ext cx="1025525" cy="32893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graphicFrame>
        <p:nvGraphicFramePr>
          <p:cNvPr id="78859" name="內容版面配置區 5"/>
          <p:cNvGraphicFramePr>
            <a:graphicFrameLocks/>
          </p:cNvGraphicFramePr>
          <p:nvPr/>
        </p:nvGraphicFramePr>
        <p:xfrm>
          <a:off x="6548438" y="2303463"/>
          <a:ext cx="5472112" cy="378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4" name="圖表" r:id="rId8" imgW="5474682" imgH="3792041" progId="Excel.Chart.8">
                  <p:embed/>
                </p:oleObj>
              </mc:Choice>
              <mc:Fallback>
                <p:oleObj name="圖表" r:id="rId8" imgW="5474682" imgH="3792041" progId="Excel.Chart.8">
                  <p:embed/>
                  <p:pic>
                    <p:nvPicPr>
                      <p:cNvPr id="0" name="內容版面配置區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8438" y="2303463"/>
                        <a:ext cx="5472112" cy="3786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4789488" y="2749550"/>
            <a:ext cx="946150" cy="3279775"/>
          </a:xfrm>
          <a:prstGeom prst="rect">
            <a:avLst/>
          </a:prstGeom>
          <a:noFill/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0847388" y="2743200"/>
            <a:ext cx="1008062" cy="3238500"/>
          </a:xfrm>
          <a:prstGeom prst="rect">
            <a:avLst/>
          </a:prstGeom>
          <a:noFill/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7678738" y="2749550"/>
            <a:ext cx="2089150" cy="32258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2" tIns="54411" rIns="108822" bIns="5441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98" name="內容版面配置區 5"/>
          <p:cNvGraphicFramePr>
            <a:graphicFrameLocks/>
          </p:cNvGraphicFramePr>
          <p:nvPr/>
        </p:nvGraphicFramePr>
        <p:xfrm>
          <a:off x="552450" y="2119313"/>
          <a:ext cx="5213350" cy="434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4" name="圖表" r:id="rId5" imgW="5218628" imgH="4359018" progId="Excel.Chart.8">
                  <p:embed/>
                </p:oleObj>
              </mc:Choice>
              <mc:Fallback>
                <p:oleObj name="圖表" r:id="rId5" imgW="5218628" imgH="4359018" progId="Excel.Chart.8">
                  <p:embed/>
                  <p:pic>
                    <p:nvPicPr>
                      <p:cNvPr id="0" name="內容版面配置區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2119313"/>
                        <a:ext cx="5213350" cy="434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69863" y="-107950"/>
            <a:ext cx="12476163" cy="796925"/>
          </a:xfrm>
        </p:spPr>
        <p:txBody>
          <a:bodyPr rtlCol="0">
            <a:noAutofit/>
          </a:bodyPr>
          <a:lstStyle/>
          <a:p>
            <a:pPr defTabSz="914309" eaLnBrk="1" fontAlgn="auto" hangingPunct="1">
              <a:spcAft>
                <a:spcPts val="0"/>
              </a:spcAft>
              <a:defRPr/>
            </a:pPr>
            <a:r>
              <a:rPr lang="zh-TW" altLang="en-US" sz="35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智慧型手機</a:t>
            </a:r>
            <a:r>
              <a:rPr lang="en-US" altLang="zh-TW" sz="35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/</a:t>
            </a:r>
            <a:r>
              <a:rPr lang="zh-TW" altLang="en-US" sz="35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平板沉迷、智慧型手機</a:t>
            </a:r>
            <a:r>
              <a:rPr lang="en-US" altLang="zh-TW" sz="35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/</a:t>
            </a:r>
            <a:r>
              <a:rPr lang="zh-TW" altLang="en-US" sz="35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平板成癮高風險群盛行</a:t>
            </a:r>
            <a:r>
              <a:rPr lang="zh-TW" altLang="en-US" sz="35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率</a:t>
            </a:r>
            <a:endParaRPr lang="zh-TW" altLang="en-US" sz="355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78163" y="525463"/>
            <a:ext cx="14160500" cy="1281112"/>
          </a:xfrm>
        </p:spPr>
        <p:txBody>
          <a:bodyPr lIns="91428" tIns="45714" rIns="91428" bIns="45714" rtlCol="0">
            <a:no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兩年</a:t>
            </a:r>
            <a:r>
              <a:rPr lang="zh-TW" alt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皆隨年級越高    沉迷、成癮盛行率越嚴重</a:t>
            </a:r>
            <a:endParaRPr lang="en-US" altLang="zh-TW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zh-TW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年較</a:t>
            </a:r>
            <a:r>
              <a:rPr lang="en-US" altLang="zh-TW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年：重風險組略升，在高中職達顯著上升</a:t>
            </a:r>
            <a:endParaRPr lang="en-US" altLang="zh-TW" sz="2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38375" lvl="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沉迷組與高風險組在國小組與高中職組達顯著下</a:t>
            </a:r>
            <a:r>
              <a:rPr lang="zh-TW" alt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降</a:t>
            </a:r>
          </a:p>
        </p:txBody>
      </p:sp>
      <p:sp>
        <p:nvSpPr>
          <p:cNvPr id="9" name="矩形 8"/>
          <p:cNvSpPr/>
          <p:nvPr/>
        </p:nvSpPr>
        <p:spPr>
          <a:xfrm>
            <a:off x="9478963" y="2517775"/>
            <a:ext cx="1057275" cy="37909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0902" name="文字版面配置區 2"/>
          <p:cNvSpPr txBox="1">
            <a:spLocks/>
          </p:cNvSpPr>
          <p:nvPr/>
        </p:nvSpPr>
        <p:spPr bwMode="auto">
          <a:xfrm>
            <a:off x="623888" y="1257300"/>
            <a:ext cx="55245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zh-TW" altLang="en-US" sz="2400" b="1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74713" y="1773238"/>
            <a:ext cx="971550" cy="430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6527800" y="1773238"/>
            <a:ext cx="971550" cy="430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en-US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</a:p>
        </p:txBody>
      </p:sp>
      <p:sp>
        <p:nvSpPr>
          <p:cNvPr id="12" name="矩形 11"/>
          <p:cNvSpPr/>
          <p:nvPr/>
        </p:nvSpPr>
        <p:spPr>
          <a:xfrm>
            <a:off x="3684588" y="2493963"/>
            <a:ext cx="1030287" cy="38147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0906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B2F689BD-EF89-4370-A9DF-AAB6A341739F}" type="slidenum">
              <a:rPr lang="zh-TW" altLang="en-US" sz="1200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27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13" name="向下箭號圖說文字 12"/>
          <p:cNvSpPr/>
          <p:nvPr/>
        </p:nvSpPr>
        <p:spPr>
          <a:xfrm>
            <a:off x="1754188" y="2493963"/>
            <a:ext cx="1871662" cy="4248150"/>
          </a:xfrm>
          <a:prstGeom prst="downArrowCallout">
            <a:avLst>
              <a:gd name="adj1" fmla="val 15728"/>
              <a:gd name="adj2" fmla="val 25000"/>
              <a:gd name="adj3" fmla="val 15728"/>
              <a:gd name="adj4" fmla="val 89800"/>
            </a:avLst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4" name="向下箭號 13"/>
          <p:cNvSpPr/>
          <p:nvPr/>
        </p:nvSpPr>
        <p:spPr>
          <a:xfrm>
            <a:off x="477838" y="5086350"/>
            <a:ext cx="288925" cy="287338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5" name="向下箭號 14"/>
          <p:cNvSpPr/>
          <p:nvPr/>
        </p:nvSpPr>
        <p:spPr>
          <a:xfrm>
            <a:off x="488950" y="6015038"/>
            <a:ext cx="288925" cy="287337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6" name="向上箭號 15"/>
          <p:cNvSpPr/>
          <p:nvPr/>
        </p:nvSpPr>
        <p:spPr>
          <a:xfrm>
            <a:off x="4510088" y="6015038"/>
            <a:ext cx="168275" cy="23336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graphicFrame>
        <p:nvGraphicFramePr>
          <p:cNvPr id="80911" name="內容版面配置區 5"/>
          <p:cNvGraphicFramePr>
            <a:graphicFrameLocks/>
          </p:cNvGraphicFramePr>
          <p:nvPr/>
        </p:nvGraphicFramePr>
        <p:xfrm>
          <a:off x="6097588" y="2119313"/>
          <a:ext cx="5732462" cy="432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5" name="圖表" r:id="rId8" imgW="5736833" imgH="4328535" progId="Excel.Chart.8">
                  <p:embed/>
                </p:oleObj>
              </mc:Choice>
              <mc:Fallback>
                <p:oleObj name="圖表" r:id="rId8" imgW="5736833" imgH="4328535" progId="Excel.Chart.8">
                  <p:embed/>
                  <p:pic>
                    <p:nvPicPr>
                      <p:cNvPr id="0" name="內容版面配置區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7588" y="2119313"/>
                        <a:ext cx="5732462" cy="432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矩形 18"/>
          <p:cNvSpPr/>
          <p:nvPr/>
        </p:nvSpPr>
        <p:spPr>
          <a:xfrm>
            <a:off x="7277100" y="2517775"/>
            <a:ext cx="2130425" cy="380523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2" tIns="54411" rIns="108822" bIns="5441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767263" y="2517775"/>
            <a:ext cx="920750" cy="3790950"/>
          </a:xfrm>
          <a:prstGeom prst="rect">
            <a:avLst/>
          </a:prstGeom>
          <a:noFill/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9063" y="1760538"/>
            <a:ext cx="11809412" cy="1470025"/>
          </a:xfrm>
          <a:ln w="57150">
            <a:solidFill>
              <a:srgbClr val="00B050"/>
            </a:solidFill>
          </a:ln>
        </p:spPr>
        <p:txBody>
          <a:bodyPr rtlCol="0">
            <a:normAutofit fontScale="90000"/>
          </a:bodyPr>
          <a:lstStyle/>
          <a:p>
            <a:pPr defTabSz="914309" eaLnBrk="1" fontAlgn="auto" hangingPunct="1">
              <a:spcAft>
                <a:spcPts val="0"/>
              </a:spcAft>
              <a:defRPr/>
            </a:pPr>
            <a:r>
              <a:rPr lang="zh-TW" altLang="en-US" sz="5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網路</a:t>
            </a:r>
            <a:r>
              <a:rPr lang="zh-TW" altLang="en-US" sz="5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沉迷、網路成癮與身心健康危害的</a:t>
            </a:r>
            <a:r>
              <a:rPr lang="zh-TW" altLang="en-US" sz="5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關係</a:t>
            </a:r>
            <a:endParaRPr lang="zh-TW" altLang="en-US" sz="5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0500" y="3617913"/>
            <a:ext cx="6264275" cy="2971800"/>
          </a:xfrm>
        </p:spPr>
        <p:txBody>
          <a:bodyPr>
            <a:noAutofit/>
          </a:bodyPr>
          <a:lstStyle/>
          <a:p>
            <a:pPr marL="179388" indent="-179388" algn="l" eaLnBrk="1" hangingPunct="1">
              <a:lnSpc>
                <a:spcPct val="17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2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網路沉迷、成癮與身體症狀之關係</a:t>
            </a:r>
            <a:endParaRPr lang="en-US" altLang="zh-TW" sz="2800" b="1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9388" indent="-179388" algn="l" eaLnBrk="1" hangingPunct="1">
              <a:lnSpc>
                <a:spcPct val="17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2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網路沉迷、成癮與敵意之關係</a:t>
            </a:r>
            <a:endParaRPr lang="en-US" altLang="zh-TW" sz="2800" b="1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294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EF3D07-8FF7-4D89-9D3C-08AF39EC7F07}" type="slidenum">
              <a:rPr lang="zh-TW" altLang="en-U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zh-TW" altLang="en-US" smtClean="0">
              <a:solidFill>
                <a:srgbClr val="898989"/>
              </a:solidFill>
            </a:endParaRPr>
          </a:p>
        </p:txBody>
      </p:sp>
      <p:pic>
        <p:nvPicPr>
          <p:cNvPr id="82949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24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副標題 2"/>
          <p:cNvSpPr txBox="1">
            <a:spLocks/>
          </p:cNvSpPr>
          <p:nvPr/>
        </p:nvSpPr>
        <p:spPr>
          <a:xfrm>
            <a:off x="5951538" y="3617913"/>
            <a:ext cx="6119812" cy="2971800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455613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912813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370013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1827213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284413" defTabSz="91281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741613" defTabSz="91281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198813" defTabSz="91281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656013" defTabSz="91281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70000"/>
              </a:lnSpc>
              <a:defRPr/>
            </a:pPr>
            <a:r>
              <a:rPr lang="zh-TW" altLang="en-US" sz="2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網路沉迷、成癮與疑心之關係</a:t>
            </a:r>
            <a:endParaRPr lang="en-US" altLang="zh-TW" sz="2800" b="1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zh-TW" sz="2800" b="1" smtClean="0">
              <a:solidFill>
                <a:srgbClr val="89898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TW" altLang="en-US" sz="2800" smtClean="0">
              <a:solidFill>
                <a:srgbClr val="89898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238875" y="4724400"/>
            <a:ext cx="5473700" cy="6477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比較一般組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(0-2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、沉迷組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(3-4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、成癮組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≥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三組的身心健康差異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4450"/>
            <a:ext cx="12190413" cy="606425"/>
          </a:xfrm>
        </p:spPr>
        <p:txBody>
          <a:bodyPr rtlCol="0">
            <a:noAutofit/>
          </a:bodyPr>
          <a:lstStyle/>
          <a:p>
            <a:pPr defTabSz="914309" eaLnBrk="1" fontAlgn="auto" hangingPunct="1"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軟正黑體"/>
                <a:cs typeface="Arial" charset="0"/>
              </a:rPr>
              <a:t>網路沉迷、網路成癮之身體症狀</a:t>
            </a:r>
          </a:p>
        </p:txBody>
      </p:sp>
      <p:graphicFrame>
        <p:nvGraphicFramePr>
          <p:cNvPr id="83971" name="內容版面配置區 6"/>
          <p:cNvGraphicFramePr>
            <a:graphicFrameLocks noGrp="1"/>
          </p:cNvGraphicFramePr>
          <p:nvPr>
            <p:ph sz="half" idx="2"/>
          </p:nvPr>
        </p:nvGraphicFramePr>
        <p:xfrm>
          <a:off x="715963" y="1619250"/>
          <a:ext cx="5429250" cy="463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3" name="圖表" r:id="rId5" imgW="5438103" imgH="4645555" progId="Excel.Chart.8">
                  <p:embed/>
                </p:oleObj>
              </mc:Choice>
              <mc:Fallback>
                <p:oleObj name="圖表" r:id="rId5" imgW="5438103" imgH="4645555" progId="Excel.Chart.8">
                  <p:embed/>
                  <p:pic>
                    <p:nvPicPr>
                      <p:cNvPr id="0" name="內容版面配置區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1619250"/>
                        <a:ext cx="5429250" cy="463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字版面配置區 2"/>
          <p:cNvSpPr txBox="1">
            <a:spLocks/>
          </p:cNvSpPr>
          <p:nvPr/>
        </p:nvSpPr>
        <p:spPr>
          <a:xfrm>
            <a:off x="0" y="892175"/>
            <a:ext cx="12190413" cy="1096963"/>
          </a:xfrm>
          <a:prstGeom prst="rect">
            <a:avLst/>
          </a:prstGeom>
        </p:spPr>
        <p:txBody>
          <a:bodyPr anchor="b">
            <a:normAutofit/>
          </a:bodyPr>
          <a:lstStyle>
            <a:defPPr>
              <a:defRPr lang="zh-TW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pPr marL="342900" indent="-342900" algn="ctr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兩年皆呈現成癮程度越</a:t>
            </a:r>
            <a:r>
              <a:rPr lang="zh-TW" alt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嚴重</a:t>
            </a:r>
            <a:r>
              <a:rPr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r>
              <a:rPr lang="zh-TW" alt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身體</a:t>
            </a:r>
            <a:r>
              <a:rPr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症狀越</a:t>
            </a:r>
            <a:r>
              <a:rPr lang="zh-TW" alt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多</a:t>
            </a:r>
            <a:endParaRPr lang="en-US" altLang="zh-TW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身體症狀</a:t>
            </a:r>
            <a:r>
              <a:rPr lang="zh-TW" altLang="en-US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指</a:t>
            </a:r>
            <a:r>
              <a:rPr lang="zh-TW" altLang="en-US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頭疼</a:t>
            </a:r>
            <a:r>
              <a:rPr lang="zh-TW" altLang="en-US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、失眠、肌肉麻木痠痛、眼乾、視線模糊</a:t>
            </a:r>
            <a:r>
              <a:rPr lang="zh-TW" altLang="en-US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等症狀</a:t>
            </a:r>
            <a:endParaRPr lang="zh-TW" altLang="en-US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altLang="zh-TW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9525" y="6524625"/>
            <a:ext cx="2959100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註：一般組為</a:t>
            </a:r>
            <a:r>
              <a:rPr lang="en-US" altLang="zh-TW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、沉迷組為</a:t>
            </a:r>
            <a:r>
              <a:rPr lang="en-US" altLang="zh-TW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、成癮組為</a:t>
            </a:r>
            <a:r>
              <a:rPr lang="en-US" altLang="zh-TW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766763" y="6146800"/>
            <a:ext cx="55229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四種成癮行為皆為：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&lt; B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&lt; C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&lt; C</a:t>
            </a:r>
            <a:endParaRPr lang="zh-TW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527800" y="6151563"/>
            <a:ext cx="5521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四種成癮行為皆為：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&lt; B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&lt; C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&lt; C</a:t>
            </a:r>
            <a:endParaRPr lang="zh-TW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71525" y="1435100"/>
            <a:ext cx="1084263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604000" y="1435100"/>
            <a:ext cx="14351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en-US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2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3978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10271125" y="6381750"/>
            <a:ext cx="13096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6241156B-5585-4A06-BA69-DA3A5531E1DC}" type="slidenum">
              <a:rPr lang="zh-TW" altLang="en-US" sz="1200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29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83979" name="文字方塊 18"/>
          <p:cNvSpPr txBox="1">
            <a:spLocks noChangeArrowheads="1"/>
          </p:cNvSpPr>
          <p:nvPr/>
        </p:nvSpPr>
        <p:spPr bwMode="auto">
          <a:xfrm>
            <a:off x="-1609725" y="2133600"/>
            <a:ext cx="461962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graphicFrame>
        <p:nvGraphicFramePr>
          <p:cNvPr id="83980" name="圖表 19"/>
          <p:cNvGraphicFramePr>
            <a:graphicFrameLocks/>
          </p:cNvGraphicFramePr>
          <p:nvPr/>
        </p:nvGraphicFramePr>
        <p:xfrm>
          <a:off x="6257925" y="1423988"/>
          <a:ext cx="5857875" cy="489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4" name="圖表" r:id="rId8" imgW="5864860" imgH="4901609" progId="Excel.Chart.8">
                  <p:embed/>
                </p:oleObj>
              </mc:Choice>
              <mc:Fallback>
                <p:oleObj name="圖表" r:id="rId8" imgW="5864860" imgH="4901609" progId="Excel.Chart.8">
                  <p:embed/>
                  <p:pic>
                    <p:nvPicPr>
                      <p:cNvPr id="0" name="圖表 19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7925" y="1423988"/>
                        <a:ext cx="5857875" cy="489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81" name="文字方塊 15"/>
          <p:cNvSpPr txBox="1">
            <a:spLocks noChangeArrowheads="1"/>
          </p:cNvSpPr>
          <p:nvPr/>
        </p:nvSpPr>
        <p:spPr bwMode="auto">
          <a:xfrm>
            <a:off x="642938" y="1808163"/>
            <a:ext cx="1238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單位：分</a:t>
            </a:r>
            <a:endParaRPr lang="zh-TW" altLang="en-US" sz="1400">
              <a:solidFill>
                <a:srgbClr val="FF0000"/>
              </a:solidFill>
            </a:endParaRPr>
          </a:p>
        </p:txBody>
      </p:sp>
      <p:sp>
        <p:nvSpPr>
          <p:cNvPr id="83982" name="文字方塊 16"/>
          <p:cNvSpPr txBox="1">
            <a:spLocks noChangeArrowheads="1"/>
          </p:cNvSpPr>
          <p:nvPr/>
        </p:nvSpPr>
        <p:spPr bwMode="auto">
          <a:xfrm>
            <a:off x="6218238" y="1808163"/>
            <a:ext cx="1238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單位：分</a:t>
            </a:r>
            <a:endParaRPr lang="zh-TW" altLang="en-US" sz="1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 bwMode="auto">
          <a:xfrm>
            <a:off x="1846263" y="333375"/>
            <a:ext cx="936625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簡</a:t>
            </a:r>
            <a:endParaRPr lang="en-US" altLang="zh-TW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  <a:p>
            <a:pPr>
              <a:defRPr/>
            </a:pP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報大綱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 Placeholder 41"/>
          <p:cNvSpPr txBox="1">
            <a:spLocks/>
          </p:cNvSpPr>
          <p:nvPr/>
        </p:nvSpPr>
        <p:spPr>
          <a:xfrm>
            <a:off x="4095750" y="782638"/>
            <a:ext cx="6824663" cy="930275"/>
          </a:xfrm>
          <a:prstGeom prst="rect">
            <a:avLst/>
          </a:prstGeom>
          <a:solidFill>
            <a:srgbClr val="DB6B7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US" altLang="zh-TW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104</a:t>
            </a:r>
            <a:r>
              <a:rPr lang="zh-TW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年中小學學生網路使用</a:t>
            </a:r>
            <a:r>
              <a:rPr lang="zh-TW" alt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情形調</a:t>
            </a:r>
            <a:r>
              <a:rPr lang="zh-TW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查</a:t>
            </a:r>
            <a:r>
              <a:rPr lang="zh-TW" alt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抽樣</a:t>
            </a:r>
            <a:endParaRPr lang="en-US" altLang="zh-TW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grpSp>
        <p:nvGrpSpPr>
          <p:cNvPr id="68619" name="群組 23"/>
          <p:cNvGrpSpPr>
            <a:grpSpLocks/>
          </p:cNvGrpSpPr>
          <p:nvPr/>
        </p:nvGrpSpPr>
        <p:grpSpPr bwMode="auto">
          <a:xfrm>
            <a:off x="3227902" y="4635924"/>
            <a:ext cx="652180" cy="625212"/>
            <a:chOff x="1840545" y="5657419"/>
            <a:chExt cx="669925" cy="661987"/>
          </a:xfrm>
          <a:solidFill>
            <a:srgbClr val="A0BFE5"/>
          </a:solidFill>
        </p:grpSpPr>
        <p:pic>
          <p:nvPicPr>
            <p:cNvPr id="6862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70313" y="5805264"/>
              <a:ext cx="600690" cy="45990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Donut 33"/>
            <p:cNvSpPr>
              <a:spLocks noChangeArrowheads="1"/>
            </p:cNvSpPr>
            <p:nvPr/>
          </p:nvSpPr>
          <p:spPr bwMode="auto">
            <a:xfrm>
              <a:off x="1840545" y="5657419"/>
              <a:ext cx="669925" cy="661987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solidFill>
              <a:srgbClr val="83ACDD"/>
            </a:soli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31" name="群組 23"/>
          <p:cNvGrpSpPr>
            <a:grpSpLocks/>
          </p:cNvGrpSpPr>
          <p:nvPr/>
        </p:nvGrpSpPr>
        <p:grpSpPr bwMode="auto">
          <a:xfrm>
            <a:off x="3225783" y="3682397"/>
            <a:ext cx="652180" cy="625212"/>
            <a:chOff x="1840545" y="5657419"/>
            <a:chExt cx="669925" cy="661987"/>
          </a:xfrm>
          <a:solidFill>
            <a:srgbClr val="B1F872"/>
          </a:solidFill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70313" y="5805264"/>
              <a:ext cx="600690" cy="459904"/>
            </a:xfrm>
            <a:prstGeom prst="rect">
              <a:avLst/>
            </a:prstGeom>
            <a:solidFill>
              <a:srgbClr val="8FF533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3" name="Donut 33"/>
            <p:cNvSpPr>
              <a:spLocks noChangeArrowheads="1"/>
            </p:cNvSpPr>
            <p:nvPr/>
          </p:nvSpPr>
          <p:spPr bwMode="auto">
            <a:xfrm>
              <a:off x="1840545" y="5657419"/>
              <a:ext cx="669925" cy="661987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37894" name="投影片編號版面配置區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D06D3305-14C9-482B-B5EA-DA53AA26B3E8}" type="slidenum">
              <a:rPr lang="zh-TW" altLang="en-US" sz="12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zh-TW" altLang="en-US" sz="1200" smtClean="0">
              <a:solidFill>
                <a:srgbClr val="000000"/>
              </a:solidFill>
            </a:endParaRPr>
          </a:p>
        </p:txBody>
      </p:sp>
      <p:grpSp>
        <p:nvGrpSpPr>
          <p:cNvPr id="47" name="群組 6"/>
          <p:cNvGrpSpPr>
            <a:grpSpLocks/>
          </p:cNvGrpSpPr>
          <p:nvPr/>
        </p:nvGrpSpPr>
        <p:grpSpPr bwMode="auto">
          <a:xfrm>
            <a:off x="3254763" y="937093"/>
            <a:ext cx="637443" cy="626920"/>
            <a:chOff x="1108075" y="1260522"/>
            <a:chExt cx="673100" cy="661988"/>
          </a:xfrm>
          <a:solidFill>
            <a:srgbClr val="E5949F"/>
          </a:solidFill>
        </p:grpSpPr>
        <p:sp>
          <p:nvSpPr>
            <p:cNvPr id="48" name="Donut 32"/>
            <p:cNvSpPr>
              <a:spLocks noChangeArrowheads="1"/>
            </p:cNvSpPr>
            <p:nvPr/>
          </p:nvSpPr>
          <p:spPr bwMode="auto">
            <a:xfrm>
              <a:off x="1108075" y="1260522"/>
              <a:ext cx="673100" cy="661988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solidFill>
              <a:srgbClr val="DB6B7B"/>
            </a:soli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49" name="Picture 2" descr="C:\Users\Jenny Ko\Desktop\亞洲大學教卓計畫\簡報\ppt套版\icon\Courses-icon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66343" y="1406791"/>
              <a:ext cx="374405" cy="3694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0" name="群組 9"/>
          <p:cNvGrpSpPr>
            <a:grpSpLocks/>
          </p:cNvGrpSpPr>
          <p:nvPr/>
        </p:nvGrpSpPr>
        <p:grpSpPr bwMode="auto">
          <a:xfrm>
            <a:off x="3235820" y="2798665"/>
            <a:ext cx="635940" cy="628423"/>
            <a:chOff x="1138237" y="3293939"/>
            <a:chExt cx="671513" cy="663575"/>
          </a:xfrm>
          <a:solidFill>
            <a:srgbClr val="F0F488"/>
          </a:solidFill>
        </p:grpSpPr>
        <p:sp>
          <p:nvSpPr>
            <p:cNvPr id="51" name="Donut 13"/>
            <p:cNvSpPr>
              <a:spLocks noChangeArrowheads="1"/>
            </p:cNvSpPr>
            <p:nvPr/>
          </p:nvSpPr>
          <p:spPr bwMode="auto">
            <a:xfrm flipV="1">
              <a:off x="1138237" y="3293939"/>
              <a:ext cx="671513" cy="663575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solidFill>
              <a:srgbClr val="E5ED41"/>
            </a:soli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52" name="Picture 4" descr="C:\Users\Jenny Ko\Desktop\亞洲大學教卓計畫\簡報\ppt套版\icon\Student-id-ico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91264" y="3410188"/>
              <a:ext cx="374405" cy="3697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4" name="群組 12"/>
          <p:cNvGrpSpPr>
            <a:grpSpLocks/>
          </p:cNvGrpSpPr>
          <p:nvPr/>
        </p:nvGrpSpPr>
        <p:grpSpPr bwMode="auto">
          <a:xfrm>
            <a:off x="3254763" y="1865918"/>
            <a:ext cx="634436" cy="626919"/>
            <a:chOff x="1859797" y="3199061"/>
            <a:chExt cx="669925" cy="661987"/>
          </a:xfrm>
          <a:solidFill>
            <a:srgbClr val="E3C390"/>
          </a:solidFill>
        </p:grpSpPr>
        <p:sp>
          <p:nvSpPr>
            <p:cNvPr id="64" name="Donut 12"/>
            <p:cNvSpPr>
              <a:spLocks noChangeArrowheads="1"/>
            </p:cNvSpPr>
            <p:nvPr/>
          </p:nvSpPr>
          <p:spPr bwMode="auto">
            <a:xfrm flipV="1">
              <a:off x="1859797" y="3199061"/>
              <a:ext cx="669925" cy="661987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solidFill>
              <a:srgbClr val="DBB373"/>
            </a:soli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65" name="Picture 1" descr="C:\Users\Jenny Ko\Desktop\1380700030_Teacher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79712" y="3284984"/>
              <a:ext cx="432048" cy="4320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6" name="群組 6"/>
          <p:cNvGrpSpPr>
            <a:grpSpLocks/>
          </p:cNvGrpSpPr>
          <p:nvPr/>
        </p:nvGrpSpPr>
        <p:grpSpPr bwMode="auto">
          <a:xfrm>
            <a:off x="3234317" y="5570834"/>
            <a:ext cx="637443" cy="626920"/>
            <a:chOff x="1108075" y="1260522"/>
            <a:chExt cx="673100" cy="661988"/>
          </a:xfrm>
          <a:solidFill>
            <a:srgbClr val="9583C7"/>
          </a:solidFill>
        </p:grpSpPr>
        <p:sp>
          <p:nvSpPr>
            <p:cNvPr id="67" name="Donut 32"/>
            <p:cNvSpPr>
              <a:spLocks noChangeArrowheads="1"/>
            </p:cNvSpPr>
            <p:nvPr/>
          </p:nvSpPr>
          <p:spPr bwMode="auto">
            <a:xfrm>
              <a:off x="1108075" y="1260522"/>
              <a:ext cx="673100" cy="661988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68" name="Picture 2" descr="C:\Users\Jenny Ko\Desktop\亞洲大學教卓計畫\簡報\ppt套版\icon\Courses-icon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66343" y="1406791"/>
              <a:ext cx="374405" cy="3694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Text Placeholder 41"/>
          <p:cNvSpPr txBox="1">
            <a:spLocks/>
          </p:cNvSpPr>
          <p:nvPr/>
        </p:nvSpPr>
        <p:spPr>
          <a:xfrm>
            <a:off x="4095750" y="1712913"/>
            <a:ext cx="6824663" cy="930275"/>
          </a:xfrm>
          <a:prstGeom prst="rect">
            <a:avLst/>
          </a:prstGeom>
          <a:solidFill>
            <a:srgbClr val="DBB37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zh-TW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網路使用現象調查</a:t>
            </a:r>
            <a:endParaRPr lang="en-US" altLang="zh-TW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30" name="Text Placeholder 41"/>
          <p:cNvSpPr txBox="1">
            <a:spLocks/>
          </p:cNvSpPr>
          <p:nvPr/>
        </p:nvSpPr>
        <p:spPr>
          <a:xfrm>
            <a:off x="4095750" y="2643188"/>
            <a:ext cx="6824663" cy="930275"/>
          </a:xfrm>
          <a:prstGeom prst="rect">
            <a:avLst/>
          </a:prstGeom>
          <a:solidFill>
            <a:srgbClr val="E5ED4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zh-TW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軟正黑體"/>
                <a:cs typeface="Arial" charset="0"/>
              </a:rPr>
              <a:t>各類網路沉迷、網路成癮行為之盛行率</a:t>
            </a:r>
            <a:endParaRPr lang="en-US" altLang="zh-TW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微軟正黑體"/>
              <a:cs typeface="Arial" charset="0"/>
            </a:endParaRPr>
          </a:p>
        </p:txBody>
      </p:sp>
      <p:sp>
        <p:nvSpPr>
          <p:cNvPr id="34" name="Text Placeholder 41"/>
          <p:cNvSpPr txBox="1">
            <a:spLocks/>
          </p:cNvSpPr>
          <p:nvPr/>
        </p:nvSpPr>
        <p:spPr>
          <a:xfrm>
            <a:off x="4095750" y="3573463"/>
            <a:ext cx="6824663" cy="930275"/>
          </a:xfrm>
          <a:prstGeom prst="rect">
            <a:avLst/>
          </a:prstGeom>
          <a:solidFill>
            <a:srgbClr val="8FF53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zh-TW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網路沉迷、網路成癮與身心健康危害的關係</a:t>
            </a:r>
            <a:endParaRPr lang="en-US" altLang="zh-TW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  <p:sp>
        <p:nvSpPr>
          <p:cNvPr id="35" name="Text Placeholder 41"/>
          <p:cNvSpPr txBox="1">
            <a:spLocks/>
          </p:cNvSpPr>
          <p:nvPr/>
        </p:nvSpPr>
        <p:spPr>
          <a:xfrm>
            <a:off x="4105275" y="4487863"/>
            <a:ext cx="6815138" cy="931862"/>
          </a:xfrm>
          <a:prstGeom prst="rect">
            <a:avLst/>
          </a:prstGeom>
          <a:solidFill>
            <a:srgbClr val="83ACD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US" altLang="zh-TW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3C</a:t>
            </a:r>
            <a:r>
              <a:rPr lang="zh-TW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產品四種管教方式</a:t>
            </a:r>
            <a:r>
              <a:rPr lang="zh-TW" alt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與不同</a:t>
            </a:r>
            <a:r>
              <a:rPr lang="zh-TW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類型網路成癮的關係</a:t>
            </a:r>
            <a:endParaRPr lang="en-US" altLang="zh-TW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  <p:sp>
        <p:nvSpPr>
          <p:cNvPr id="36" name="Text Placeholder 41"/>
          <p:cNvSpPr txBox="1">
            <a:spLocks/>
          </p:cNvSpPr>
          <p:nvPr/>
        </p:nvSpPr>
        <p:spPr>
          <a:xfrm>
            <a:off x="4095750" y="5419725"/>
            <a:ext cx="6824663" cy="930275"/>
          </a:xfrm>
          <a:prstGeom prst="rect">
            <a:avLst/>
          </a:prstGeom>
          <a:solidFill>
            <a:srgbClr val="9583C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zh-TW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結論與建議</a:t>
            </a:r>
            <a:endParaRPr lang="en-US" altLang="zh-TW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18" name="內容版面配置區 5"/>
          <p:cNvGraphicFramePr>
            <a:graphicFrameLocks/>
          </p:cNvGraphicFramePr>
          <p:nvPr/>
        </p:nvGraphicFramePr>
        <p:xfrm>
          <a:off x="6238875" y="1450975"/>
          <a:ext cx="5857875" cy="462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0" name="圖表" r:id="rId5" imgW="5864860" imgH="4633362" progId="Excel.Chart.8">
                  <p:embed/>
                </p:oleObj>
              </mc:Choice>
              <mc:Fallback>
                <p:oleObj name="圖表" r:id="rId5" imgW="5864860" imgH="4633362" progId="Excel.Chart.8">
                  <p:embed/>
                  <p:pic>
                    <p:nvPicPr>
                      <p:cNvPr id="0" name="內容版面配置區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5" y="1450975"/>
                        <a:ext cx="5857875" cy="462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07950"/>
            <a:ext cx="12190413" cy="682625"/>
          </a:xfrm>
        </p:spPr>
        <p:txBody>
          <a:bodyPr rtlCol="0">
            <a:noAutofit/>
          </a:bodyPr>
          <a:lstStyle/>
          <a:p>
            <a:pPr defTabSz="914309" eaLnBrk="1" fontAlgn="auto" hangingPunct="1"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軟正黑體"/>
                <a:cs typeface="Arial" charset="0"/>
              </a:rPr>
              <a:t>網路沉迷、網路成癮之敵意症狀</a:t>
            </a: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sz="half" idx="2"/>
          </p:nvPr>
        </p:nvGraphicFramePr>
        <p:xfrm>
          <a:off x="404926" y="1250648"/>
          <a:ext cx="5756400" cy="4848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文字版面配置區 2"/>
          <p:cNvSpPr txBox="1">
            <a:spLocks/>
          </p:cNvSpPr>
          <p:nvPr/>
        </p:nvSpPr>
        <p:spPr>
          <a:xfrm>
            <a:off x="0" y="676275"/>
            <a:ext cx="12190413" cy="520700"/>
          </a:xfrm>
          <a:prstGeom prst="rect">
            <a:avLst/>
          </a:prstGeom>
        </p:spPr>
        <p:txBody>
          <a:bodyPr anchor="b">
            <a:normAutofit/>
          </a:bodyPr>
          <a:lstStyle>
            <a:defPPr>
              <a:defRPr lang="zh-TW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pPr marL="342900" indent="-342900" algn="ctr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兩年皆呈現</a:t>
            </a:r>
            <a:r>
              <a:rPr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成癮程度愈嚴重，敵意愈高</a:t>
            </a:r>
            <a:endParaRPr lang="en-US" altLang="zh-TW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44525" y="6027738"/>
            <a:ext cx="5521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四種成癮行為皆為：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&lt; B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&lt; C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&lt; C</a:t>
            </a:r>
            <a:endParaRPr lang="zh-TW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545263" y="6019800"/>
            <a:ext cx="5521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四種成癮行為皆為：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&lt; B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&lt; C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&lt; C</a:t>
            </a:r>
            <a:endParaRPr lang="zh-TW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9525" y="6581775"/>
            <a:ext cx="29591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註：一般組為</a:t>
            </a:r>
            <a:r>
              <a:rPr lang="en-US" altLang="zh-TW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、沉迷組為</a:t>
            </a:r>
            <a:r>
              <a:rPr lang="en-US" altLang="zh-TW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、成癮組為</a:t>
            </a:r>
            <a:r>
              <a:rPr lang="en-US" altLang="zh-TW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979488" y="1189038"/>
            <a:ext cx="971550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2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886575" y="1219200"/>
            <a:ext cx="973138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en-US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2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6027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D262DC94-792C-4647-A669-46DAA700BAE2}" type="slidenum">
              <a:rPr lang="zh-TW" altLang="en-US" sz="1200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30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86028" name="文字方塊 19"/>
          <p:cNvSpPr txBox="1">
            <a:spLocks noChangeArrowheads="1"/>
          </p:cNvSpPr>
          <p:nvPr/>
        </p:nvSpPr>
        <p:spPr bwMode="auto">
          <a:xfrm>
            <a:off x="577850" y="1660525"/>
            <a:ext cx="1236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單位：分</a:t>
            </a:r>
            <a:endParaRPr lang="zh-TW" altLang="en-US" sz="1400">
              <a:solidFill>
                <a:srgbClr val="FF0000"/>
              </a:solidFill>
            </a:endParaRPr>
          </a:p>
        </p:txBody>
      </p:sp>
      <p:sp>
        <p:nvSpPr>
          <p:cNvPr id="86029" name="文字方塊 20"/>
          <p:cNvSpPr txBox="1">
            <a:spLocks noChangeArrowheads="1"/>
          </p:cNvSpPr>
          <p:nvPr/>
        </p:nvSpPr>
        <p:spPr bwMode="auto">
          <a:xfrm>
            <a:off x="6584950" y="1660525"/>
            <a:ext cx="1238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單位：分</a:t>
            </a:r>
            <a:endParaRPr lang="zh-TW" altLang="en-US" sz="1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內容版面配置區 5"/>
          <p:cNvGraphicFramePr>
            <a:graphicFrameLocks/>
          </p:cNvGraphicFramePr>
          <p:nvPr/>
        </p:nvGraphicFramePr>
        <p:xfrm>
          <a:off x="6238875" y="1090613"/>
          <a:ext cx="5891213" cy="493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8" name="圖表" r:id="rId5" imgW="5895343" imgH="4950381" progId="Excel.Chart.8">
                  <p:embed/>
                </p:oleObj>
              </mc:Choice>
              <mc:Fallback>
                <p:oleObj name="圖表" r:id="rId5" imgW="5895343" imgH="4950381" progId="Excel.Chart.8">
                  <p:embed/>
                  <p:pic>
                    <p:nvPicPr>
                      <p:cNvPr id="0" name="內容版面配置區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5" y="1090613"/>
                        <a:ext cx="5891213" cy="4938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0413" cy="720725"/>
          </a:xfrm>
        </p:spPr>
        <p:txBody>
          <a:bodyPr rtlCol="0">
            <a:noAutofit/>
          </a:bodyPr>
          <a:lstStyle/>
          <a:p>
            <a:pPr defTabSz="914309" eaLnBrk="1" fontAlgn="auto" hangingPunct="1"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軟正黑體"/>
                <a:cs typeface="Arial" charset="0"/>
              </a:rPr>
              <a:t>網路沉迷、網路成癮之疑心症狀</a:t>
            </a:r>
          </a:p>
        </p:txBody>
      </p:sp>
      <p:graphicFrame>
        <p:nvGraphicFramePr>
          <p:cNvPr id="88068" name="內容版面配置區 6"/>
          <p:cNvGraphicFramePr>
            <a:graphicFrameLocks noGrp="1"/>
          </p:cNvGraphicFramePr>
          <p:nvPr>
            <p:ph sz="half" idx="2"/>
          </p:nvPr>
        </p:nvGraphicFramePr>
        <p:xfrm>
          <a:off x="287338" y="1117600"/>
          <a:ext cx="5857875" cy="489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9" name="圖表" r:id="rId8" imgW="5864860" imgH="4895512" progId="Excel.Chart.8">
                  <p:embed/>
                </p:oleObj>
              </mc:Choice>
              <mc:Fallback>
                <p:oleObj name="圖表" r:id="rId8" imgW="5864860" imgH="4895512" progId="Excel.Chart.8">
                  <p:embed/>
                  <p:pic>
                    <p:nvPicPr>
                      <p:cNvPr id="0" name="內容版面配置區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1117600"/>
                        <a:ext cx="5857875" cy="489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字版面配置區 2"/>
          <p:cNvSpPr txBox="1">
            <a:spLocks/>
          </p:cNvSpPr>
          <p:nvPr/>
        </p:nvSpPr>
        <p:spPr>
          <a:xfrm>
            <a:off x="0" y="549275"/>
            <a:ext cx="12190413" cy="592138"/>
          </a:xfrm>
          <a:prstGeom prst="rect">
            <a:avLst/>
          </a:prstGeom>
        </p:spPr>
        <p:txBody>
          <a:bodyPr anchor="b">
            <a:normAutofit/>
          </a:bodyPr>
          <a:lstStyle>
            <a:defPPr>
              <a:defRPr lang="zh-TW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pPr marL="342900" indent="-342900" algn="ctr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兩年皆呈現</a:t>
            </a:r>
            <a:r>
              <a:rPr lang="zh-TW" alt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成癮</a:t>
            </a:r>
            <a:r>
              <a:rPr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程度愈嚴重，疑心越高</a:t>
            </a:r>
            <a:endParaRPr lang="en-US" altLang="zh-TW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66763" y="5949950"/>
            <a:ext cx="55229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四種成癮行為皆為：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&lt; B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&lt; C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&lt; C</a:t>
            </a:r>
            <a:endParaRPr lang="zh-TW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550025" y="5949950"/>
            <a:ext cx="5521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四種成癮行為皆為：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&lt; B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&lt; C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&lt; C</a:t>
            </a:r>
            <a:endParaRPr lang="zh-TW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9525" y="6581775"/>
            <a:ext cx="29591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註：一般組為</a:t>
            </a:r>
            <a:r>
              <a:rPr lang="en-US" altLang="zh-TW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、沉迷組為</a:t>
            </a:r>
            <a:r>
              <a:rPr lang="en-US" altLang="zh-TW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、成癮組為</a:t>
            </a:r>
            <a:r>
              <a:rPr lang="en-US" altLang="zh-TW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979488" y="1198563"/>
            <a:ext cx="971550" cy="430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815138" y="1198563"/>
            <a:ext cx="971550" cy="430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en-US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</a:p>
        </p:txBody>
      </p:sp>
      <p:sp>
        <p:nvSpPr>
          <p:cNvPr id="88075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E12BCB34-038F-4BA3-942D-3E8493108FE3}" type="slidenum">
              <a:rPr lang="zh-TW" altLang="en-US" sz="1200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31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88076" name="文字方塊 16"/>
          <p:cNvSpPr txBox="1">
            <a:spLocks noChangeArrowheads="1"/>
          </p:cNvSpPr>
          <p:nvPr/>
        </p:nvSpPr>
        <p:spPr bwMode="auto">
          <a:xfrm>
            <a:off x="642938" y="1681163"/>
            <a:ext cx="1238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單位：分</a:t>
            </a:r>
            <a:endParaRPr lang="zh-TW" altLang="en-US" sz="1400">
              <a:solidFill>
                <a:srgbClr val="FF0000"/>
              </a:solidFill>
            </a:endParaRPr>
          </a:p>
        </p:txBody>
      </p:sp>
      <p:sp>
        <p:nvSpPr>
          <p:cNvPr id="88077" name="文字方塊 17"/>
          <p:cNvSpPr txBox="1">
            <a:spLocks noChangeArrowheads="1"/>
          </p:cNvSpPr>
          <p:nvPr/>
        </p:nvSpPr>
        <p:spPr bwMode="auto">
          <a:xfrm>
            <a:off x="6657975" y="1681163"/>
            <a:ext cx="1236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單位：分</a:t>
            </a:r>
            <a:endParaRPr lang="zh-TW" altLang="en-US" sz="1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22300" y="2492375"/>
            <a:ext cx="10958513" cy="1927225"/>
          </a:xfrm>
          <a:ln w="57150">
            <a:solidFill>
              <a:srgbClr val="00B050"/>
            </a:solidFill>
          </a:ln>
        </p:spPr>
        <p:txBody>
          <a:bodyPr rtlCol="0">
            <a:noAutofit/>
          </a:bodyPr>
          <a:lstStyle/>
          <a:p>
            <a:pPr defTabSz="914309" eaLnBrk="1" fontAlgn="auto" hangingPunct="1">
              <a:spcAft>
                <a:spcPts val="0"/>
              </a:spcAft>
              <a:defRPr/>
            </a:pPr>
            <a:r>
              <a:rPr lang="en-US" altLang="zh-TW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3C</a:t>
            </a:r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產品四種管教方式</a:t>
            </a:r>
            <a:r>
              <a:rPr lang="zh-TW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與</a:t>
            </a:r>
            <a:r>
              <a:rPr lang="en-US" altLang="zh-TW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/>
            </a:r>
            <a:br>
              <a:rPr lang="en-US" altLang="zh-TW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</a:br>
            <a:r>
              <a:rPr lang="zh-TW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不同</a:t>
            </a:r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類型網路成癮的關係</a:t>
            </a:r>
          </a:p>
        </p:txBody>
      </p:sp>
      <p:sp>
        <p:nvSpPr>
          <p:cNvPr id="9011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60B1C397-A9BF-4620-A94C-323AE8F76EDE}" type="slidenum">
              <a:rPr lang="zh-TW" altLang="en-US" sz="1200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32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90116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24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84375" y="-128588"/>
            <a:ext cx="8077200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3C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產品的四種「管教方式」</a:t>
            </a:r>
            <a:endParaRPr lang="en-US" altLang="zh-TW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  <p:sp>
        <p:nvSpPr>
          <p:cNvPr id="91139" name="投影片編號版面配置區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AB0C54AA-779B-481F-B950-733D69FA8A1B}" type="slidenum">
              <a:rPr lang="zh-TW" altLang="en-US" sz="1200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33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2406650" y="1290638"/>
            <a:ext cx="3168650" cy="2376487"/>
          </a:xfrm>
          <a:prstGeom prst="roundRect">
            <a:avLst/>
          </a:prstGeom>
          <a:solidFill>
            <a:srgbClr val="FF8784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溺愛式管教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低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規範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、高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回應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marL="0" lvl="2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安全健康上網規範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提供孩子使用需求 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一起討論上網活動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2390775" y="4076700"/>
            <a:ext cx="3167063" cy="23764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1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忽略式管教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低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規範</a:t>
            </a:r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、低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回應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marL="0" lvl="2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         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安全健康上網規範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         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提供孩子使用需求 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         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一起討論上網活動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/>
          </a:p>
        </p:txBody>
      </p:sp>
      <p:sp>
        <p:nvSpPr>
          <p:cNvPr id="9" name="圓角矩形 8"/>
          <p:cNvSpPr/>
          <p:nvPr/>
        </p:nvSpPr>
        <p:spPr>
          <a:xfrm>
            <a:off x="6022975" y="4016375"/>
            <a:ext cx="3168650" cy="23764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權威式管教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高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規範</a:t>
            </a:r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、低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回應</a:t>
            </a:r>
            <a:endParaRPr lang="en-US" altLang="zh-TW" b="1" dirty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lvl="2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         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安全健康上網規範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         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提供孩子使用需求 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         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一起討論上網活動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/>
          </a:p>
        </p:txBody>
      </p:sp>
      <p:sp>
        <p:nvSpPr>
          <p:cNvPr id="10" name="圓角矩形 9"/>
          <p:cNvSpPr/>
          <p:nvPr/>
        </p:nvSpPr>
        <p:spPr>
          <a:xfrm>
            <a:off x="6022975" y="1268413"/>
            <a:ext cx="3168650" cy="23764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民主式紀律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高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規範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、高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回應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marL="0" lvl="2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         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安全健康上網規範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         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提供孩子使用需求 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         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一起討論上網活動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/>
          </a:p>
        </p:txBody>
      </p:sp>
      <p:sp>
        <p:nvSpPr>
          <p:cNvPr id="6" name="向右箭號 5"/>
          <p:cNvSpPr/>
          <p:nvPr/>
        </p:nvSpPr>
        <p:spPr>
          <a:xfrm>
            <a:off x="2374900" y="3729038"/>
            <a:ext cx="6816725" cy="276225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50000"/>
                  <a:tint val="66000"/>
                  <a:satMod val="160000"/>
                </a:schemeClr>
              </a:gs>
              <a:gs pos="50000">
                <a:schemeClr val="accent5">
                  <a:lumMod val="50000"/>
                  <a:tint val="44500"/>
                  <a:satMod val="160000"/>
                </a:schemeClr>
              </a:gs>
              <a:gs pos="100000">
                <a:schemeClr val="accent5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1" name="向上箭號 10"/>
          <p:cNvSpPr/>
          <p:nvPr/>
        </p:nvSpPr>
        <p:spPr>
          <a:xfrm>
            <a:off x="5591175" y="1268413"/>
            <a:ext cx="360363" cy="5094287"/>
          </a:xfrm>
          <a:prstGeom prst="upArrow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pic>
        <p:nvPicPr>
          <p:cNvPr id="91146" name="內容版面配置區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3475" y="2852738"/>
            <a:ext cx="1565275" cy="1493837"/>
          </a:xfrm>
        </p:spPr>
      </p:pic>
      <p:sp>
        <p:nvSpPr>
          <p:cNvPr id="91147" name="文字方塊 2"/>
          <p:cNvSpPr txBox="1">
            <a:spLocks noChangeArrowheads="1"/>
          </p:cNvSpPr>
          <p:nvPr/>
        </p:nvSpPr>
        <p:spPr bwMode="auto">
          <a:xfrm>
            <a:off x="5229225" y="836613"/>
            <a:ext cx="1108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高回應</a:t>
            </a:r>
          </a:p>
        </p:txBody>
      </p:sp>
      <p:sp>
        <p:nvSpPr>
          <p:cNvPr id="91148" name="文字方塊 12"/>
          <p:cNvSpPr txBox="1">
            <a:spLocks noChangeArrowheads="1"/>
          </p:cNvSpPr>
          <p:nvPr/>
        </p:nvSpPr>
        <p:spPr bwMode="auto">
          <a:xfrm>
            <a:off x="5222875" y="6405563"/>
            <a:ext cx="1106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低回應</a:t>
            </a:r>
          </a:p>
        </p:txBody>
      </p:sp>
      <p:sp>
        <p:nvSpPr>
          <p:cNvPr id="91149" name="文字方塊 13"/>
          <p:cNvSpPr txBox="1">
            <a:spLocks noChangeArrowheads="1"/>
          </p:cNvSpPr>
          <p:nvPr/>
        </p:nvSpPr>
        <p:spPr bwMode="auto">
          <a:xfrm>
            <a:off x="9155113" y="3600450"/>
            <a:ext cx="1108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高規範</a:t>
            </a:r>
          </a:p>
        </p:txBody>
      </p:sp>
      <p:sp>
        <p:nvSpPr>
          <p:cNvPr id="91150" name="文字方塊 14"/>
          <p:cNvSpPr txBox="1">
            <a:spLocks noChangeArrowheads="1"/>
          </p:cNvSpPr>
          <p:nvPr/>
        </p:nvSpPr>
        <p:spPr bwMode="auto">
          <a:xfrm>
            <a:off x="1277938" y="3614738"/>
            <a:ext cx="1106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低規範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2782888" y="2509838"/>
            <a:ext cx="209550" cy="1984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/>
              <a:t> </a:t>
            </a:r>
          </a:p>
        </p:txBody>
      </p:sp>
      <p:sp>
        <p:nvSpPr>
          <p:cNvPr id="16" name="圓角矩形 15"/>
          <p:cNvSpPr/>
          <p:nvPr/>
        </p:nvSpPr>
        <p:spPr>
          <a:xfrm>
            <a:off x="2782888" y="2832100"/>
            <a:ext cx="209550" cy="1984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/>
              <a:t> </a:t>
            </a:r>
          </a:p>
        </p:txBody>
      </p:sp>
      <p:sp>
        <p:nvSpPr>
          <p:cNvPr id="17" name="圓角矩形 16"/>
          <p:cNvSpPr/>
          <p:nvPr/>
        </p:nvSpPr>
        <p:spPr>
          <a:xfrm>
            <a:off x="2782888" y="3133725"/>
            <a:ext cx="209550" cy="1984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/>
              <a:t> </a:t>
            </a:r>
          </a:p>
        </p:txBody>
      </p:sp>
      <p:sp>
        <p:nvSpPr>
          <p:cNvPr id="18" name="圓角矩形 17"/>
          <p:cNvSpPr/>
          <p:nvPr/>
        </p:nvSpPr>
        <p:spPr>
          <a:xfrm>
            <a:off x="6494463" y="2443163"/>
            <a:ext cx="209550" cy="2000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/>
              <a:t> </a:t>
            </a:r>
          </a:p>
        </p:txBody>
      </p:sp>
      <p:sp>
        <p:nvSpPr>
          <p:cNvPr id="19" name="圓角矩形 18"/>
          <p:cNvSpPr/>
          <p:nvPr/>
        </p:nvSpPr>
        <p:spPr>
          <a:xfrm>
            <a:off x="6508750" y="3086100"/>
            <a:ext cx="211138" cy="1984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/>
              <a:t> </a:t>
            </a:r>
          </a:p>
        </p:txBody>
      </p:sp>
      <p:sp>
        <p:nvSpPr>
          <p:cNvPr id="20" name="圓角矩形 19"/>
          <p:cNvSpPr/>
          <p:nvPr/>
        </p:nvSpPr>
        <p:spPr>
          <a:xfrm>
            <a:off x="6494463" y="2781300"/>
            <a:ext cx="209550" cy="1984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/>
              <a:t> </a:t>
            </a:r>
          </a:p>
        </p:txBody>
      </p:sp>
      <p:sp>
        <p:nvSpPr>
          <p:cNvPr id="22" name="圓角矩形 21"/>
          <p:cNvSpPr/>
          <p:nvPr/>
        </p:nvSpPr>
        <p:spPr>
          <a:xfrm>
            <a:off x="2854325" y="5229225"/>
            <a:ext cx="211138" cy="1984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/>
              <a:t> </a:t>
            </a:r>
          </a:p>
        </p:txBody>
      </p:sp>
      <p:sp>
        <p:nvSpPr>
          <p:cNvPr id="23" name="圓角矩形 22"/>
          <p:cNvSpPr/>
          <p:nvPr/>
        </p:nvSpPr>
        <p:spPr>
          <a:xfrm>
            <a:off x="2854325" y="5551488"/>
            <a:ext cx="211138" cy="1984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/>
              <a:t> </a:t>
            </a:r>
          </a:p>
        </p:txBody>
      </p:sp>
      <p:sp>
        <p:nvSpPr>
          <p:cNvPr id="24" name="圓角矩形 23"/>
          <p:cNvSpPr/>
          <p:nvPr/>
        </p:nvSpPr>
        <p:spPr>
          <a:xfrm>
            <a:off x="2854325" y="5853113"/>
            <a:ext cx="211138" cy="1984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/>
              <a:t> </a:t>
            </a:r>
          </a:p>
        </p:txBody>
      </p:sp>
      <p:sp>
        <p:nvSpPr>
          <p:cNvPr id="25" name="圓角矩形 24"/>
          <p:cNvSpPr/>
          <p:nvPr/>
        </p:nvSpPr>
        <p:spPr>
          <a:xfrm>
            <a:off x="6532563" y="5229225"/>
            <a:ext cx="211137" cy="1984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/>
              <a:t> </a:t>
            </a:r>
          </a:p>
        </p:txBody>
      </p:sp>
      <p:sp>
        <p:nvSpPr>
          <p:cNvPr id="26" name="圓角矩形 25"/>
          <p:cNvSpPr/>
          <p:nvPr/>
        </p:nvSpPr>
        <p:spPr>
          <a:xfrm>
            <a:off x="6532563" y="5551488"/>
            <a:ext cx="211137" cy="1984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/>
              <a:t> </a:t>
            </a:r>
          </a:p>
        </p:txBody>
      </p:sp>
      <p:sp>
        <p:nvSpPr>
          <p:cNvPr id="27" name="圓角矩形 26"/>
          <p:cNvSpPr/>
          <p:nvPr/>
        </p:nvSpPr>
        <p:spPr>
          <a:xfrm>
            <a:off x="6532563" y="5853113"/>
            <a:ext cx="211137" cy="1984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/>
              <a:t> </a:t>
            </a:r>
          </a:p>
        </p:txBody>
      </p:sp>
      <p:sp>
        <p:nvSpPr>
          <p:cNvPr id="91163" name="文字方塊 27"/>
          <p:cNvSpPr txBox="1">
            <a:spLocks noChangeArrowheads="1"/>
          </p:cNvSpPr>
          <p:nvPr/>
        </p:nvSpPr>
        <p:spPr bwMode="auto">
          <a:xfrm>
            <a:off x="2728913" y="2746375"/>
            <a:ext cx="354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/>
              <a:t>V</a:t>
            </a:r>
            <a:endParaRPr lang="zh-TW" altLang="en-US" sz="1800" b="1"/>
          </a:p>
        </p:txBody>
      </p:sp>
      <p:sp>
        <p:nvSpPr>
          <p:cNvPr id="91164" name="文字方塊 28"/>
          <p:cNvSpPr txBox="1">
            <a:spLocks noChangeArrowheads="1"/>
          </p:cNvSpPr>
          <p:nvPr/>
        </p:nvSpPr>
        <p:spPr bwMode="auto">
          <a:xfrm>
            <a:off x="2738438" y="3055938"/>
            <a:ext cx="354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/>
              <a:t>V</a:t>
            </a:r>
            <a:endParaRPr lang="zh-TW" altLang="en-US" sz="1800" b="1"/>
          </a:p>
        </p:txBody>
      </p:sp>
      <p:sp>
        <p:nvSpPr>
          <p:cNvPr id="91165" name="文字方塊 29"/>
          <p:cNvSpPr txBox="1">
            <a:spLocks noChangeArrowheads="1"/>
          </p:cNvSpPr>
          <p:nvPr/>
        </p:nvSpPr>
        <p:spPr bwMode="auto">
          <a:xfrm>
            <a:off x="6445250" y="2700338"/>
            <a:ext cx="406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/>
              <a:t>V</a:t>
            </a:r>
            <a:endParaRPr lang="zh-TW" altLang="en-US" sz="1800" b="1"/>
          </a:p>
        </p:txBody>
      </p:sp>
      <p:sp>
        <p:nvSpPr>
          <p:cNvPr id="91166" name="文字方塊 30"/>
          <p:cNvSpPr txBox="1">
            <a:spLocks noChangeArrowheads="1"/>
          </p:cNvSpPr>
          <p:nvPr/>
        </p:nvSpPr>
        <p:spPr bwMode="auto">
          <a:xfrm>
            <a:off x="6461125" y="2998788"/>
            <a:ext cx="354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/>
              <a:t>V</a:t>
            </a:r>
            <a:endParaRPr lang="zh-TW" altLang="en-US" sz="1800" b="1"/>
          </a:p>
        </p:txBody>
      </p:sp>
      <p:sp>
        <p:nvSpPr>
          <p:cNvPr id="91167" name="文字方塊 31"/>
          <p:cNvSpPr txBox="1">
            <a:spLocks noChangeArrowheads="1"/>
          </p:cNvSpPr>
          <p:nvPr/>
        </p:nvSpPr>
        <p:spPr bwMode="auto">
          <a:xfrm>
            <a:off x="6445250" y="2362200"/>
            <a:ext cx="354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/>
              <a:t>V</a:t>
            </a:r>
            <a:endParaRPr lang="zh-TW" altLang="en-US" sz="1800" b="1"/>
          </a:p>
        </p:txBody>
      </p:sp>
      <p:sp>
        <p:nvSpPr>
          <p:cNvPr id="91168" name="文字方塊 32"/>
          <p:cNvSpPr txBox="1">
            <a:spLocks noChangeArrowheads="1"/>
          </p:cNvSpPr>
          <p:nvPr/>
        </p:nvSpPr>
        <p:spPr bwMode="auto">
          <a:xfrm>
            <a:off x="6483350" y="5154613"/>
            <a:ext cx="354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/>
              <a:t>V</a:t>
            </a:r>
            <a:endParaRPr lang="zh-TW" altLang="en-US" sz="1800" b="1"/>
          </a:p>
        </p:txBody>
      </p:sp>
      <p:sp>
        <p:nvSpPr>
          <p:cNvPr id="91169" name="文字方塊 20"/>
          <p:cNvSpPr txBox="1">
            <a:spLocks noChangeArrowheads="1"/>
          </p:cNvSpPr>
          <p:nvPr/>
        </p:nvSpPr>
        <p:spPr bwMode="auto">
          <a:xfrm>
            <a:off x="2738438" y="2416175"/>
            <a:ext cx="31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FF0000"/>
                </a:solidFill>
              </a:rPr>
              <a:t>X</a:t>
            </a:r>
            <a:endParaRPr lang="zh-TW" altLang="en-US" sz="1800" b="1">
              <a:solidFill>
                <a:srgbClr val="FF0000"/>
              </a:solidFill>
            </a:endParaRPr>
          </a:p>
        </p:txBody>
      </p:sp>
      <p:sp>
        <p:nvSpPr>
          <p:cNvPr id="91170" name="文字方塊 33"/>
          <p:cNvSpPr txBox="1">
            <a:spLocks noChangeArrowheads="1"/>
          </p:cNvSpPr>
          <p:nvPr/>
        </p:nvSpPr>
        <p:spPr bwMode="auto">
          <a:xfrm>
            <a:off x="2814638" y="5767388"/>
            <a:ext cx="31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FF0000"/>
                </a:solidFill>
              </a:rPr>
              <a:t>X</a:t>
            </a:r>
            <a:endParaRPr lang="zh-TW" altLang="en-US" sz="1800" b="1">
              <a:solidFill>
                <a:srgbClr val="FF0000"/>
              </a:solidFill>
            </a:endParaRPr>
          </a:p>
        </p:txBody>
      </p:sp>
      <p:sp>
        <p:nvSpPr>
          <p:cNvPr id="91171" name="文字方塊 34"/>
          <p:cNvSpPr txBox="1">
            <a:spLocks noChangeArrowheads="1"/>
          </p:cNvSpPr>
          <p:nvPr/>
        </p:nvSpPr>
        <p:spPr bwMode="auto">
          <a:xfrm>
            <a:off x="2809875" y="5465763"/>
            <a:ext cx="31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FF0000"/>
                </a:solidFill>
              </a:rPr>
              <a:t>X</a:t>
            </a:r>
            <a:endParaRPr lang="zh-TW" altLang="en-US" sz="1800" b="1">
              <a:solidFill>
                <a:srgbClr val="FF0000"/>
              </a:solidFill>
            </a:endParaRPr>
          </a:p>
        </p:txBody>
      </p:sp>
      <p:sp>
        <p:nvSpPr>
          <p:cNvPr id="91172" name="文字方塊 35"/>
          <p:cNvSpPr txBox="1">
            <a:spLocks noChangeArrowheads="1"/>
          </p:cNvSpPr>
          <p:nvPr/>
        </p:nvSpPr>
        <p:spPr bwMode="auto">
          <a:xfrm>
            <a:off x="2813050" y="5157788"/>
            <a:ext cx="311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FF0000"/>
                </a:solidFill>
              </a:rPr>
              <a:t>X</a:t>
            </a:r>
            <a:endParaRPr lang="zh-TW" altLang="en-US" sz="1800" b="1">
              <a:solidFill>
                <a:srgbClr val="FF0000"/>
              </a:solidFill>
            </a:endParaRPr>
          </a:p>
        </p:txBody>
      </p:sp>
      <p:sp>
        <p:nvSpPr>
          <p:cNvPr id="91173" name="文字方塊 36"/>
          <p:cNvSpPr txBox="1">
            <a:spLocks noChangeArrowheads="1"/>
          </p:cNvSpPr>
          <p:nvPr/>
        </p:nvSpPr>
        <p:spPr bwMode="auto">
          <a:xfrm>
            <a:off x="6492875" y="5776913"/>
            <a:ext cx="31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FF0000"/>
                </a:solidFill>
              </a:rPr>
              <a:t>X</a:t>
            </a:r>
            <a:endParaRPr lang="zh-TW" altLang="en-US" sz="1800" b="1">
              <a:solidFill>
                <a:srgbClr val="FF0000"/>
              </a:solidFill>
            </a:endParaRPr>
          </a:p>
        </p:txBody>
      </p:sp>
      <p:sp>
        <p:nvSpPr>
          <p:cNvPr id="91174" name="文字方塊 37"/>
          <p:cNvSpPr txBox="1">
            <a:spLocks noChangeArrowheads="1"/>
          </p:cNvSpPr>
          <p:nvPr/>
        </p:nvSpPr>
        <p:spPr bwMode="auto">
          <a:xfrm>
            <a:off x="6488113" y="5476875"/>
            <a:ext cx="31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FF0000"/>
                </a:solidFill>
              </a:rPr>
              <a:t>X</a:t>
            </a:r>
            <a:endParaRPr lang="zh-TW" altLang="en-US" sz="1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-39688"/>
            <a:ext cx="10972800" cy="1143001"/>
          </a:xfrm>
        </p:spPr>
        <p:txBody>
          <a:bodyPr rtlCol="0">
            <a:noAutofit/>
          </a:bodyPr>
          <a:lstStyle/>
          <a:p>
            <a:pPr defTabSz="914309" eaLnBrk="1" fontAlgn="auto" hangingPunct="1">
              <a:spcAft>
                <a:spcPts val="0"/>
              </a:spcAft>
              <a:defRPr/>
            </a:pPr>
            <a:r>
              <a:rPr lang="en-US" altLang="zh-T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3C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產品的四種管教方式之網路成癮盛行率</a:t>
            </a:r>
          </a:p>
        </p:txBody>
      </p:sp>
      <p:graphicFrame>
        <p:nvGraphicFramePr>
          <p:cNvPr id="93187" name="內容版面配置區 5"/>
          <p:cNvGraphicFramePr>
            <a:graphicFrameLocks noGrp="1"/>
          </p:cNvGraphicFramePr>
          <p:nvPr>
            <p:ph idx="1"/>
          </p:nvPr>
        </p:nvGraphicFramePr>
        <p:xfrm>
          <a:off x="523875" y="2678113"/>
          <a:ext cx="11072813" cy="400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3" name="圖表" r:id="rId5" imgW="11077392" imgH="4005419" progId="Excel.Chart.8">
                  <p:embed/>
                </p:oleObj>
              </mc:Choice>
              <mc:Fallback>
                <p:oleObj name="圖表" r:id="rId5" imgW="11077392" imgH="4005419" progId="Excel.Chart.8">
                  <p:embed/>
                  <p:pic>
                    <p:nvPicPr>
                      <p:cNvPr id="0" name="內容版面配置區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2678113"/>
                        <a:ext cx="11072813" cy="400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版面配置區 2"/>
          <p:cNvSpPr txBox="1">
            <a:spLocks/>
          </p:cNvSpPr>
          <p:nvPr/>
        </p:nvSpPr>
        <p:spPr>
          <a:xfrm>
            <a:off x="1951038" y="1071563"/>
            <a:ext cx="9645650" cy="1357312"/>
          </a:xfrm>
          <a:prstGeom prst="rect">
            <a:avLst/>
          </a:prstGeom>
        </p:spPr>
        <p:txBody>
          <a:bodyPr lIns="91416" tIns="45708" rIns="91416" bIns="45708" anchor="b"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國小：溺愛＞忽略＞權威、民主式紀律</a:t>
            </a:r>
            <a:endParaRPr lang="en-US" altLang="zh-TW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國中：忽略＞溺愛、權威、民主式紀律</a:t>
            </a:r>
            <a:endParaRPr lang="en-US" altLang="zh-TW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高中職：忽略＞溺愛、權威＞民主式紀律</a:t>
            </a:r>
          </a:p>
        </p:txBody>
      </p:sp>
      <p:sp>
        <p:nvSpPr>
          <p:cNvPr id="6" name="矩形 5"/>
          <p:cNvSpPr/>
          <p:nvPr/>
        </p:nvSpPr>
        <p:spPr>
          <a:xfrm>
            <a:off x="1774825" y="5084763"/>
            <a:ext cx="2376488" cy="431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151313" y="5492750"/>
            <a:ext cx="2435225" cy="3841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151313" y="5861050"/>
            <a:ext cx="2435225" cy="3857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93192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CA15F3C0-6E0D-4B90-8673-EC27516A4431}" type="slidenum">
              <a:rPr lang="zh-TW" altLang="en-US" sz="1200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34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0"/>
            <a:ext cx="10971213" cy="1143000"/>
          </a:xfrm>
        </p:spPr>
        <p:txBody>
          <a:bodyPr rtlCol="0">
            <a:noAutofit/>
          </a:bodyPr>
          <a:lstStyle/>
          <a:p>
            <a:pPr defTabSz="914309" eaLnBrk="1" fontAlgn="auto" hangingPunct="1">
              <a:spcAft>
                <a:spcPts val="0"/>
              </a:spcAft>
              <a:defRPr/>
            </a:pPr>
            <a:r>
              <a:rPr lang="en-US" altLang="zh-T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3C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產品的四種管教方式之線上遊戲成癮盛行率</a:t>
            </a:r>
          </a:p>
        </p:txBody>
      </p:sp>
      <p:graphicFrame>
        <p:nvGraphicFramePr>
          <p:cNvPr id="95235" name="內容版面配置區 5"/>
          <p:cNvGraphicFramePr>
            <a:graphicFrameLocks noGrp="1"/>
          </p:cNvGraphicFramePr>
          <p:nvPr>
            <p:ph idx="1"/>
          </p:nvPr>
        </p:nvGraphicFramePr>
        <p:xfrm>
          <a:off x="542925" y="2663825"/>
          <a:ext cx="11072813" cy="400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1" name="圖表" r:id="rId5" imgW="11077392" imgH="4011516" progId="Excel.Chart.8">
                  <p:embed/>
                </p:oleObj>
              </mc:Choice>
              <mc:Fallback>
                <p:oleObj name="圖表" r:id="rId5" imgW="11077392" imgH="4011516" progId="Excel.Chart.8">
                  <p:embed/>
                  <p:pic>
                    <p:nvPicPr>
                      <p:cNvPr id="0" name="內容版面配置區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2663825"/>
                        <a:ext cx="11072813" cy="400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版面配置區 2"/>
          <p:cNvSpPr txBox="1">
            <a:spLocks/>
          </p:cNvSpPr>
          <p:nvPr/>
        </p:nvSpPr>
        <p:spPr>
          <a:xfrm>
            <a:off x="1736725" y="1071563"/>
            <a:ext cx="9645650" cy="1357312"/>
          </a:xfrm>
          <a:prstGeom prst="rect">
            <a:avLst/>
          </a:prstGeom>
        </p:spPr>
        <p:txBody>
          <a:bodyPr lIns="91416" tIns="45708" rIns="91416" bIns="45708" anchor="b"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國小：溺愛、忽略＞權威、民主式紀律</a:t>
            </a:r>
            <a:endParaRPr lang="en-US" altLang="zh-TW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國中：忽略＞權威＞民主式紀律；溺愛＞民主式紀律</a:t>
            </a:r>
            <a:endParaRPr lang="en-US" altLang="zh-TW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高中職：忽略＞溺愛、權威、民主式紀律</a:t>
            </a:r>
            <a:endParaRPr lang="en-US" altLang="zh-TW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60538" y="5084763"/>
            <a:ext cx="4826000" cy="3857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151313" y="5492750"/>
            <a:ext cx="2435225" cy="3841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151313" y="5876925"/>
            <a:ext cx="2435225" cy="3857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B1EC2-BF87-42BA-8D82-2C89C85C8324}" type="slidenum">
              <a:rPr lang="zh-TW" altLang="en-US"/>
              <a:pPr>
                <a:defRPr/>
              </a:pPr>
              <a:t>35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0"/>
            <a:ext cx="10971213" cy="1143000"/>
          </a:xfrm>
        </p:spPr>
        <p:txBody>
          <a:bodyPr rtlCol="0">
            <a:noAutofit/>
          </a:bodyPr>
          <a:lstStyle/>
          <a:p>
            <a:pPr defTabSz="914309" eaLnBrk="1" fontAlgn="auto" hangingPunct="1">
              <a:spcAft>
                <a:spcPts val="0"/>
              </a:spcAft>
              <a:defRPr/>
            </a:pPr>
            <a:r>
              <a:rPr lang="en-US" altLang="zh-T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3C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產品的四種管教方式之</a:t>
            </a:r>
            <a:r>
              <a:rPr lang="en-US" altLang="zh-TW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Facebook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成癮盛行率</a:t>
            </a:r>
          </a:p>
        </p:txBody>
      </p:sp>
      <p:graphicFrame>
        <p:nvGraphicFramePr>
          <p:cNvPr id="97283" name="內容版面配置區 5"/>
          <p:cNvGraphicFramePr>
            <a:graphicFrameLocks noGrp="1"/>
          </p:cNvGraphicFramePr>
          <p:nvPr>
            <p:ph idx="1"/>
          </p:nvPr>
        </p:nvGraphicFramePr>
        <p:xfrm>
          <a:off x="614363" y="2449513"/>
          <a:ext cx="11072812" cy="495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9" name="圖表" r:id="rId5" imgW="11083489" imgH="4968671" progId="Excel.Chart.8">
                  <p:embed/>
                </p:oleObj>
              </mc:Choice>
              <mc:Fallback>
                <p:oleObj name="圖表" r:id="rId5" imgW="11083489" imgH="4968671" progId="Excel.Chart.8">
                  <p:embed/>
                  <p:pic>
                    <p:nvPicPr>
                      <p:cNvPr id="0" name="內容版面配置區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2449513"/>
                        <a:ext cx="11072812" cy="495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版面配置區 2"/>
          <p:cNvSpPr txBox="1">
            <a:spLocks/>
          </p:cNvSpPr>
          <p:nvPr/>
        </p:nvSpPr>
        <p:spPr>
          <a:xfrm>
            <a:off x="1665288" y="1071563"/>
            <a:ext cx="9645650" cy="1357312"/>
          </a:xfrm>
          <a:prstGeom prst="rect">
            <a:avLst/>
          </a:prstGeom>
        </p:spPr>
        <p:txBody>
          <a:bodyPr lIns="91416" tIns="45708" rIns="91416" bIns="45708" anchor="b"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國小：溺愛＞忽略＞權威、民主式紀律</a:t>
            </a:r>
            <a:endParaRPr lang="en-US" altLang="zh-TW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國中：忽略、溺愛＞民主式紀律；忽略＞權威</a:t>
            </a:r>
            <a:endParaRPr lang="en-US" altLang="zh-TW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高中職：溺愛、忽略＞權威、民主式紀律</a:t>
            </a:r>
          </a:p>
        </p:txBody>
      </p:sp>
      <p:sp>
        <p:nvSpPr>
          <p:cNvPr id="5" name="矩形 4"/>
          <p:cNvSpPr/>
          <p:nvPr/>
        </p:nvSpPr>
        <p:spPr>
          <a:xfrm>
            <a:off x="1846263" y="5300663"/>
            <a:ext cx="2376487" cy="3857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222750" y="5686425"/>
            <a:ext cx="2447925" cy="406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871663" y="6092825"/>
            <a:ext cx="4799012" cy="3857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08C55-5C4C-4EA1-BFEB-89AEBBDD2D5D}" type="slidenum">
              <a:rPr lang="zh-TW" altLang="en-US"/>
              <a:pPr>
                <a:defRPr/>
              </a:pPr>
              <a:t>36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8163" y="0"/>
            <a:ext cx="11174412" cy="1143000"/>
          </a:xfrm>
        </p:spPr>
        <p:txBody>
          <a:bodyPr rtlCol="0">
            <a:noAutofit/>
          </a:bodyPr>
          <a:lstStyle/>
          <a:p>
            <a:pPr defTabSz="914309" eaLnBrk="1" fontAlgn="auto" hangingPunct="1">
              <a:spcAft>
                <a:spcPts val="0"/>
              </a:spcAft>
              <a:defRPr/>
            </a:pPr>
            <a:r>
              <a:rPr lang="en-US" altLang="zh-T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3C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產品的四種管教方式之智慧型手機</a:t>
            </a:r>
            <a:r>
              <a:rPr lang="en-US" altLang="zh-T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/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平板成癮盛行率</a:t>
            </a:r>
          </a:p>
        </p:txBody>
      </p:sp>
      <p:graphicFrame>
        <p:nvGraphicFramePr>
          <p:cNvPr id="99331" name="內容版面配置區 5"/>
          <p:cNvGraphicFramePr>
            <a:graphicFrameLocks noGrp="1"/>
          </p:cNvGraphicFramePr>
          <p:nvPr>
            <p:ph idx="1"/>
          </p:nvPr>
        </p:nvGraphicFramePr>
        <p:xfrm>
          <a:off x="471488" y="2592388"/>
          <a:ext cx="11072812" cy="400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7" name="圖表" r:id="rId5" imgW="11077392" imgH="4005419" progId="Excel.Chart.8">
                  <p:embed/>
                </p:oleObj>
              </mc:Choice>
              <mc:Fallback>
                <p:oleObj name="圖表" r:id="rId5" imgW="11077392" imgH="4005419" progId="Excel.Chart.8">
                  <p:embed/>
                  <p:pic>
                    <p:nvPicPr>
                      <p:cNvPr id="0" name="內容版面配置區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8" y="2592388"/>
                        <a:ext cx="11072812" cy="400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版面配置區 2"/>
          <p:cNvSpPr txBox="1">
            <a:spLocks/>
          </p:cNvSpPr>
          <p:nvPr/>
        </p:nvSpPr>
        <p:spPr>
          <a:xfrm>
            <a:off x="1736725" y="1000125"/>
            <a:ext cx="9645650" cy="1357313"/>
          </a:xfrm>
          <a:prstGeom prst="rect">
            <a:avLst/>
          </a:prstGeom>
        </p:spPr>
        <p:txBody>
          <a:bodyPr lIns="91416" tIns="45708" rIns="91416" bIns="45708" anchor="b"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國小：溺愛＞忽略＞權威、民主式紀律</a:t>
            </a:r>
            <a:endParaRPr lang="en-US" altLang="zh-TW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國中：忽略＞權威、民主式紀律</a:t>
            </a:r>
            <a:endParaRPr lang="en-US" altLang="zh-TW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高中職：權威、忽略＞民主式紀律；忽略＞溺愛</a:t>
            </a:r>
          </a:p>
        </p:txBody>
      </p:sp>
      <p:sp>
        <p:nvSpPr>
          <p:cNvPr id="6" name="矩形 5"/>
          <p:cNvSpPr/>
          <p:nvPr/>
        </p:nvSpPr>
        <p:spPr>
          <a:xfrm>
            <a:off x="1744663" y="5013325"/>
            <a:ext cx="2376487" cy="3857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110038" y="5399088"/>
            <a:ext cx="2376487" cy="3841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113213" y="5783263"/>
            <a:ext cx="4738687" cy="3857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03FDE-5421-440C-907C-67AEC2CB884E}" type="slidenum">
              <a:rPr lang="zh-TW" altLang="en-US"/>
              <a:pPr>
                <a:defRPr/>
              </a:pPr>
              <a:t>37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1613" cy="1470025"/>
          </a:xfrm>
          <a:ln w="76200">
            <a:solidFill>
              <a:srgbClr val="00B050"/>
            </a:solidFill>
          </a:ln>
        </p:spPr>
        <p:txBody>
          <a:bodyPr rtlCol="0">
            <a:normAutofit/>
          </a:bodyPr>
          <a:lstStyle/>
          <a:p>
            <a:pPr defTabSz="914309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軟正黑體"/>
                <a:cs typeface="Arial" charset="0"/>
              </a:rPr>
              <a:t>結論與建議</a:t>
            </a:r>
            <a:endParaRPr lang="en-US" altLang="zh-TW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微軟正黑體"/>
              <a:cs typeface="Arial" charset="0"/>
            </a:endParaRP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>
          <a:xfrm>
            <a:off x="173038" y="3916363"/>
            <a:ext cx="5346700" cy="2830512"/>
          </a:xfrm>
        </p:spPr>
        <p:txBody>
          <a:bodyPr rtlCol="0">
            <a:normAutofit/>
          </a:bodyPr>
          <a:lstStyle/>
          <a:p>
            <a:pPr marL="360000" indent="-360000" algn="l" defTabSz="914309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網路使用現象調查</a:t>
            </a:r>
            <a:endParaRPr lang="en-US" altLang="zh-TW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-360000" algn="l" defTabSz="914309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zh-TW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-360000" algn="l" defTabSz="914309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各類網路沉迷、網路成癮行為之盛行率</a:t>
            </a:r>
            <a:endParaRPr lang="en-US" altLang="zh-TW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1380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1D200F-A2F9-44A5-B0E7-03D0CECD7256}" type="slidenum">
              <a:rPr lang="zh-TW" altLang="en-U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zh-TW" altLang="en-US" smtClean="0">
              <a:solidFill>
                <a:srgbClr val="898989"/>
              </a:solidFill>
            </a:endParaRPr>
          </a:p>
        </p:txBody>
      </p:sp>
      <p:pic>
        <p:nvPicPr>
          <p:cNvPr id="101381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24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副標題 6"/>
          <p:cNvSpPr txBox="1">
            <a:spLocks/>
          </p:cNvSpPr>
          <p:nvPr/>
        </p:nvSpPr>
        <p:spPr>
          <a:xfrm>
            <a:off x="5788025" y="3916363"/>
            <a:ext cx="6426200" cy="28305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4" indent="0" algn="ctr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09" indent="0" algn="ctr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63" indent="0" algn="ctr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617" indent="0" algn="ctr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71" indent="0" algn="ctr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926" indent="0" algn="ctr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80" indent="0" algn="ctr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234" indent="0" algn="ctr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 algn="l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網路沉迷、網路成癮與身心健康危害的關係</a:t>
            </a:r>
            <a:endParaRPr lang="en-US" altLang="zh-TW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-360000" algn="l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3C</a:t>
            </a:r>
            <a:r>
              <a:rPr lang="zh-TW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產品四種管教方式與不同類型網路成癮的關係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剪去對角線角落矩形 15"/>
          <p:cNvSpPr/>
          <p:nvPr/>
        </p:nvSpPr>
        <p:spPr>
          <a:xfrm>
            <a:off x="7999413" y="1009650"/>
            <a:ext cx="4149725" cy="5848350"/>
          </a:xfrm>
          <a:prstGeom prst="snip2DiagRect">
            <a:avLst/>
          </a:prstGeom>
          <a:gradFill>
            <a:gsLst>
              <a:gs pos="0">
                <a:srgbClr val="FFFFA3"/>
              </a:gs>
              <a:gs pos="100000">
                <a:srgbClr val="FFFFE1"/>
              </a:gs>
            </a:gsLst>
          </a:gradFill>
          <a:ln w="76200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just" eaLnBrk="1" fontAlgn="auto" hangingPunct="1">
              <a:spcBef>
                <a:spcPts val="4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持續推動</a:t>
            </a:r>
            <a:r>
              <a:rPr lang="en-US" altLang="zh-TW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3C</a:t>
            </a:r>
            <a:r>
              <a:rPr lang="zh-TW" alt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產品使用與安全健康上網的親職教育</a:t>
            </a:r>
            <a:endParaRPr lang="en-US" altLang="zh-TW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eaLnBrk="1" fontAlgn="auto" hangingPunct="1">
              <a:spcBef>
                <a:spcPts val="4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親職教育方案開發與人才培訓</a:t>
            </a:r>
            <a:endParaRPr lang="en-US" altLang="zh-TW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eaLnBrk="1" fontAlgn="auto" hangingPunct="1">
              <a:spcBef>
                <a:spcPts val="4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宣導管教規範</a:t>
            </a:r>
            <a:endParaRPr lang="en-US" altLang="zh-TW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eaLnBrk="1" fontAlgn="auto" hangingPunct="1">
              <a:spcBef>
                <a:spcPts val="4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高風險家庭協助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8475" y="0"/>
            <a:ext cx="10971213" cy="1143000"/>
          </a:xfrm>
        </p:spPr>
        <p:txBody>
          <a:bodyPr rtlCol="0">
            <a:normAutofit/>
          </a:bodyPr>
          <a:lstStyle/>
          <a:p>
            <a:pPr defTabSz="914309" eaLnBrk="1" fontAlgn="auto" hangingPunct="1"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軟正黑體"/>
                <a:cs typeface="Arial" charset="0"/>
              </a:rPr>
              <a:t>結論與建議</a:t>
            </a:r>
          </a:p>
        </p:txBody>
      </p:sp>
      <p:sp>
        <p:nvSpPr>
          <p:cNvPr id="10342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41093B-3F4F-4649-836F-F4D2BE1CE3E4}" type="slidenum">
              <a:rPr lang="zh-TW" altLang="en-U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zh-TW" altLang="en-US" smtClean="0">
              <a:solidFill>
                <a:srgbClr val="898989"/>
              </a:solidFill>
            </a:endParaRPr>
          </a:p>
        </p:txBody>
      </p:sp>
      <p:sp>
        <p:nvSpPr>
          <p:cNvPr id="12" name="圓角化對角線角落矩形 11"/>
          <p:cNvSpPr/>
          <p:nvPr/>
        </p:nvSpPr>
        <p:spPr>
          <a:xfrm>
            <a:off x="31750" y="1009650"/>
            <a:ext cx="7905750" cy="5848350"/>
          </a:xfrm>
          <a:prstGeom prst="round2DiagRect">
            <a:avLst/>
          </a:prstGeom>
          <a:gradFill flip="none" rotWithShape="1">
            <a:gsLst>
              <a:gs pos="0">
                <a:srgbClr val="C995D7">
                  <a:alpha val="32941"/>
                </a:srgb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兩年家中有可上網的電腦，皆超過九成以上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altLang="zh-TW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兩年家中有無線網路，皆高達</a:t>
            </a:r>
            <a:r>
              <a:rPr lang="en-US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83%</a:t>
            </a: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以上</a:t>
            </a:r>
            <a:endParaRPr lang="en-US" altLang="zh-TW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altLang="zh-TW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兩年最常上網地點皆在家中，高達</a:t>
            </a:r>
            <a:r>
              <a:rPr lang="en-US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84.6%</a:t>
            </a: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以上</a:t>
            </a:r>
            <a:endParaRPr lang="en-US" altLang="zh-TW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altLang="zh-TW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每天非課業網路使用時間在</a:t>
            </a:r>
            <a:r>
              <a:rPr lang="en-US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年雖有微幅下降，但仍然偏高：</a:t>
            </a:r>
            <a:endParaRPr lang="en-US" altLang="zh-TW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indent="-358775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平日：國小</a:t>
            </a:r>
            <a:r>
              <a:rPr lang="en-US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57.8(</a:t>
            </a: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、國中</a:t>
            </a:r>
            <a:r>
              <a:rPr lang="en-US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115.8(</a:t>
            </a: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endParaRPr lang="en-US" altLang="zh-TW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indent="-358775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高中職</a:t>
            </a:r>
            <a:r>
              <a:rPr lang="en-US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147.2(</a:t>
            </a: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58775" indent="-358775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假日：國小</a:t>
            </a:r>
            <a:r>
              <a:rPr lang="en-US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120.1(</a:t>
            </a: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、國中</a:t>
            </a:r>
            <a:r>
              <a:rPr lang="en-US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231.0(</a:t>
            </a: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endParaRPr lang="en-US" altLang="zh-TW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indent="-358775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高中職</a:t>
            </a:r>
            <a:r>
              <a:rPr lang="en-US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266.1(</a:t>
            </a: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937500" y="1143000"/>
            <a:ext cx="15827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rgbClr val="FD7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建議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81200" y="-90488"/>
            <a:ext cx="8434388" cy="11430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T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104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年中小學學生網路使用情形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調查抽樣</a:t>
            </a:r>
            <a:endParaRPr lang="zh-TW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03388" y="836613"/>
            <a:ext cx="8783637" cy="4525962"/>
          </a:xfrm>
        </p:spPr>
        <p:txBody>
          <a:bodyPr/>
          <a:lstStyle/>
          <a:p>
            <a:pPr>
              <a:spcBef>
                <a:spcPct val="30000"/>
              </a:spcBef>
              <a:buFont typeface="Wingdings" pitchFamily="2" charset="2"/>
              <a:buChar char="Ø"/>
              <a:defRPr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調查期程：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月至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</a:p>
          <a:p>
            <a:pPr>
              <a:spcBef>
                <a:spcPct val="30000"/>
              </a:spcBef>
              <a:buFont typeface="Wingdings" pitchFamily="2" charset="2"/>
              <a:buChar char="Ø"/>
              <a:defRPr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執行單位：國立成功大學、亞洲大學</a:t>
            </a:r>
          </a:p>
          <a:p>
            <a:pPr>
              <a:spcBef>
                <a:spcPct val="30000"/>
              </a:spcBef>
              <a:buFont typeface="Wingdings" pitchFamily="2" charset="2"/>
              <a:buChar char="Ø"/>
              <a:defRPr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調查對象：國小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年級至高中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職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年級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30000"/>
              </a:spcBef>
              <a:buFont typeface="Wingdings" pitchFamily="2" charset="2"/>
              <a:buChar char="Ø"/>
              <a:defRPr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抽樣誤差：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95%</a:t>
            </a:r>
            <a:r>
              <a:rPr lang="zh-TW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的信心水準下，抽樣誤差為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±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0.2%</a:t>
            </a:r>
            <a:endPara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30000"/>
              </a:spcBef>
              <a:buFont typeface="Wingdings" pitchFamily="2" charset="2"/>
              <a:buChar char="Ø"/>
              <a:defRPr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校數分布情形：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30000"/>
              </a:spcBef>
              <a:buFont typeface="Wingdings" pitchFamily="2" charset="2"/>
              <a:buChar char="Ø"/>
              <a:defRPr/>
            </a:pPr>
            <a:endParaRPr lang="zh-TW" altLang="en-US" sz="2400" b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Char char="•"/>
              <a:defRPr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Group 71"/>
          <p:cNvGraphicFramePr>
            <a:graphicFrameLocks/>
          </p:cNvGraphicFramePr>
          <p:nvPr/>
        </p:nvGraphicFramePr>
        <p:xfrm>
          <a:off x="366713" y="3181350"/>
          <a:ext cx="11345862" cy="3311525"/>
        </p:xfrm>
        <a:graphic>
          <a:graphicData uri="http://schemas.openxmlformats.org/drawingml/2006/table">
            <a:tbl>
              <a:tblPr/>
              <a:tblGrid>
                <a:gridCol w="1294907"/>
                <a:gridCol w="1435851"/>
                <a:gridCol w="1435851"/>
                <a:gridCol w="1435851"/>
                <a:gridCol w="1435851"/>
                <a:gridCol w="1435851"/>
                <a:gridCol w="1435851"/>
                <a:gridCol w="1435851"/>
              </a:tblGrid>
              <a:tr h="7430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33" marR="91433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學校數</a:t>
                      </a:r>
                    </a:p>
                  </a:txBody>
                  <a:tcPr marL="91433" marR="91433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預計抽樣數</a:t>
                      </a:r>
                    </a:p>
                  </a:txBody>
                  <a:tcPr marL="91433" marR="91433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回收問卷數</a:t>
                      </a:r>
                    </a:p>
                  </a:txBody>
                  <a:tcPr marL="91433" marR="91433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有效問卷數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/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百分比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33" marR="91433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男生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(%)</a:t>
                      </a:r>
                    </a:p>
                  </a:txBody>
                  <a:tcPr marL="91433" marR="91433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  女生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(%)</a:t>
                      </a:r>
                    </a:p>
                  </a:txBody>
                  <a:tcPr marL="91433" marR="91433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遺漏值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(%)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33" marR="9143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2128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國小</a:t>
                      </a:r>
                    </a:p>
                  </a:txBody>
                  <a:tcPr marL="91433" marR="91433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91433" marR="91433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3665</a:t>
                      </a:r>
                      <a:endParaRPr lang="zh-TW" altLang="en-US" sz="16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3" marR="91433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2698</a:t>
                      </a:r>
                    </a:p>
                  </a:txBody>
                  <a:tcPr marL="91433" marR="91433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2605</a:t>
                      </a:r>
                      <a:r>
                        <a:rPr lang="en-US" altLang="zh-TW" sz="1600" b="1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(96.5%)</a:t>
                      </a:r>
                      <a:endParaRPr lang="zh-TW" altLang="en-US" sz="1600" b="1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3" marR="91433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1347</a:t>
                      </a:r>
                      <a:br>
                        <a:rPr lang="en-US" altLang="zh-TW" sz="16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6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(51.7%)</a:t>
                      </a:r>
                      <a:endParaRPr lang="zh-TW" altLang="en-US" sz="16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3" marR="91433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1240</a:t>
                      </a:r>
                      <a:br>
                        <a:rPr lang="en-US" altLang="zh-TW" sz="16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6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(47.6%)</a:t>
                      </a:r>
                      <a:endParaRPr lang="zh-TW" altLang="en-US" sz="16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3" marR="91433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</a:p>
                    <a:p>
                      <a:pPr algn="ctr"/>
                      <a:r>
                        <a:rPr lang="en-US" altLang="zh-TW" sz="16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(0.7%)</a:t>
                      </a:r>
                      <a:endParaRPr lang="zh-TW" altLang="en-US" sz="16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3" marR="9143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128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國中</a:t>
                      </a:r>
                    </a:p>
                  </a:txBody>
                  <a:tcPr marL="91433" marR="91433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91433" marR="91433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3714</a:t>
                      </a:r>
                      <a:endParaRPr lang="zh-TW" altLang="en-US" sz="16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3" marR="91433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3059</a:t>
                      </a:r>
                    </a:p>
                  </a:txBody>
                  <a:tcPr marL="91433" marR="91433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2973</a:t>
                      </a:r>
                      <a:r>
                        <a:rPr lang="en-US" altLang="zh-TW" sz="1600" b="1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(97.2%)</a:t>
                      </a:r>
                      <a:endParaRPr lang="zh-TW" altLang="en-US" sz="1600" b="1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3" marR="91433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1552</a:t>
                      </a:r>
                      <a:br>
                        <a:rPr lang="en-US" altLang="zh-TW" sz="16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6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(52.2%)</a:t>
                      </a:r>
                      <a:endParaRPr lang="zh-TW" altLang="en-US" sz="16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3" marR="91433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1415</a:t>
                      </a:r>
                      <a:br>
                        <a:rPr lang="en-US" altLang="zh-TW" sz="16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6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(47.6%)</a:t>
                      </a:r>
                      <a:endParaRPr lang="zh-TW" altLang="en-US" sz="16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3" marR="91433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  <a:p>
                      <a:pPr algn="ctr"/>
                      <a:r>
                        <a:rPr lang="en-US" altLang="zh-TW" sz="16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(0.2%)</a:t>
                      </a:r>
                      <a:endParaRPr lang="zh-TW" altLang="en-US" sz="16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3" marR="9143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128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高中職</a:t>
                      </a:r>
                    </a:p>
                  </a:txBody>
                  <a:tcPr marL="91433" marR="91433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91433" marR="91433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4362</a:t>
                      </a:r>
                      <a:endParaRPr lang="zh-TW" altLang="en-US" sz="16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3" marR="91433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3518</a:t>
                      </a:r>
                    </a:p>
                  </a:txBody>
                  <a:tcPr marL="91433" marR="91433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3449</a:t>
                      </a:r>
                      <a:r>
                        <a:rPr lang="en-US" altLang="zh-TW" sz="1600" b="1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(98.0%)</a:t>
                      </a:r>
                      <a:endParaRPr lang="zh-TW" altLang="en-US" sz="1600" b="1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3" marR="91433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1763</a:t>
                      </a:r>
                      <a:br>
                        <a:rPr lang="en-US" altLang="zh-TW" sz="16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6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(51.1%)</a:t>
                      </a:r>
                      <a:endParaRPr lang="zh-TW" altLang="en-US" sz="16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3" marR="91433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1681</a:t>
                      </a:r>
                      <a:br>
                        <a:rPr lang="en-US" altLang="zh-TW" sz="16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6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(48.7%)</a:t>
                      </a:r>
                      <a:endParaRPr lang="zh-TW" altLang="en-US" sz="16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3" marR="91433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  <a:p>
                      <a:pPr algn="ctr"/>
                      <a:r>
                        <a:rPr lang="en-US" altLang="zh-TW" sz="16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(0.2%)</a:t>
                      </a:r>
                      <a:endParaRPr lang="zh-TW" altLang="en-US" sz="16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3" marR="9143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128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總計</a:t>
                      </a:r>
                    </a:p>
                  </a:txBody>
                  <a:tcPr marL="91433" marR="91433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109</a:t>
                      </a:r>
                    </a:p>
                  </a:txBody>
                  <a:tcPr marL="91433" marR="91433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11741</a:t>
                      </a:r>
                      <a:endParaRPr lang="zh-TW" altLang="en-US" sz="16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3" marR="91433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9119</a:t>
                      </a:r>
                    </a:p>
                  </a:txBody>
                  <a:tcPr marL="91433" marR="91433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9027</a:t>
                      </a:r>
                      <a:r>
                        <a:rPr lang="en-US" altLang="zh-TW" sz="1600" b="1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(99.0%)</a:t>
                      </a:r>
                      <a:endParaRPr lang="zh-TW" altLang="en-US" sz="1600" b="1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3" marR="91433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4662</a:t>
                      </a:r>
                      <a:br>
                        <a:rPr lang="en-US" altLang="zh-TW" sz="16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6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(51.6%)</a:t>
                      </a:r>
                      <a:endParaRPr lang="zh-TW" altLang="en-US" sz="16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3" marR="91433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4336</a:t>
                      </a:r>
                      <a:br>
                        <a:rPr lang="en-US" altLang="zh-TW" sz="16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6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(48.0%)</a:t>
                      </a:r>
                      <a:endParaRPr lang="zh-TW" altLang="en-US" sz="16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3" marR="91433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</a:t>
                      </a:r>
                    </a:p>
                    <a:p>
                      <a:pPr algn="ctr"/>
                      <a:r>
                        <a:rPr lang="en-US" altLang="zh-TW" sz="16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(0.4%)</a:t>
                      </a:r>
                      <a:endParaRPr lang="zh-TW" altLang="en-US" sz="16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3" marR="9143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3999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4161D76A-0F35-49D7-BF5A-A7F660A22E8F}" type="slidenum">
              <a:rPr lang="zh-TW" altLang="en-US" sz="12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zh-TW" altLang="en-US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剪去對角線角落矩形 10"/>
          <p:cNvSpPr/>
          <p:nvPr/>
        </p:nvSpPr>
        <p:spPr>
          <a:xfrm>
            <a:off x="8039100" y="855663"/>
            <a:ext cx="4110038" cy="6002337"/>
          </a:xfrm>
          <a:prstGeom prst="snip2DiagRect">
            <a:avLst/>
          </a:prstGeom>
          <a:gradFill>
            <a:gsLst>
              <a:gs pos="0">
                <a:srgbClr val="FFFFA3"/>
              </a:gs>
              <a:gs pos="100000">
                <a:srgbClr val="FFFFE1"/>
              </a:gs>
            </a:gsLst>
          </a:gradFill>
          <a:ln w="76200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55600" indent="-355600" algn="just" eaLnBrk="1" fontAlgn="auto" hangingPunct="1">
              <a:spcBef>
                <a:spcPts val="2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家庭加強輔導管教，了解孩子需求與上網活動，透過良好溝通，訂定</a:t>
            </a:r>
            <a:r>
              <a:rPr lang="en-US" altLang="zh-TW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3C</a:t>
            </a:r>
            <a:r>
              <a:rPr lang="zh-TW" altLang="en-US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產品使用規範。</a:t>
            </a:r>
            <a:endParaRPr lang="en-US" altLang="zh-TW" sz="2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55600" indent="-355600" algn="just" eaLnBrk="1" fontAlgn="auto" hangingPunct="1">
              <a:spcBef>
                <a:spcPts val="2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強化親子溝通技能與家庭教育。</a:t>
            </a:r>
            <a:endParaRPr lang="en-US" altLang="zh-TW" sz="2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55600" indent="-355600" algn="just" eaLnBrk="1" fontAlgn="auto" hangingPunct="1">
              <a:spcBef>
                <a:spcPts val="2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培養良好的健康安全上網習慣，減少不健康安全的上網習慣。</a:t>
            </a:r>
            <a:endParaRPr lang="en-US" altLang="zh-TW" sz="2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7700" y="0"/>
            <a:ext cx="10971213" cy="849313"/>
          </a:xfrm>
        </p:spPr>
        <p:txBody>
          <a:bodyPr rtlCol="0">
            <a:normAutofit/>
          </a:bodyPr>
          <a:lstStyle/>
          <a:p>
            <a:pPr defTabSz="914309" eaLnBrk="1" fontAlgn="auto" hangingPunct="1"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軟正黑體"/>
                <a:cs typeface="Arial" charset="0"/>
              </a:rPr>
              <a:t>結論與建議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8113" y="9067800"/>
            <a:ext cx="11442700" cy="5184775"/>
          </a:xfrm>
        </p:spPr>
        <p:txBody>
          <a:bodyPr rtlCol="0">
            <a:normAutofit/>
          </a:bodyPr>
          <a:lstStyle/>
          <a:p>
            <a:pPr marL="1174750" indent="-457200" defTabSz="914309" eaLnBrk="1" fontAlgn="auto" hangingPunct="1">
              <a:spcAft>
                <a:spcPts val="0"/>
              </a:spcAft>
              <a:defRPr/>
            </a:pPr>
            <a:endParaRPr lang="en-US" altLang="zh-TW" b="1" dirty="0">
              <a:solidFill>
                <a:srgbClr val="FF33C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866" indent="-342866" defTabSz="914309" eaLnBrk="1" fontAlgn="auto" hangingPunct="1">
              <a:spcAft>
                <a:spcPts val="0"/>
              </a:spcAft>
              <a:defRPr/>
            </a:pPr>
            <a:endParaRPr lang="zh-TW" altLang="en-US" dirty="0"/>
          </a:p>
        </p:txBody>
      </p:sp>
      <p:sp>
        <p:nvSpPr>
          <p:cNvPr id="10547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3A9B12-16FF-423E-BEAF-B0AC2235C0D7}" type="slidenum">
              <a:rPr lang="zh-TW" altLang="en-U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zh-TW" altLang="en-US" smtClean="0">
              <a:solidFill>
                <a:srgbClr val="898989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958138" y="971550"/>
            <a:ext cx="15208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rgbClr val="FD7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建議</a:t>
            </a:r>
          </a:p>
        </p:txBody>
      </p:sp>
      <p:sp>
        <p:nvSpPr>
          <p:cNvPr id="10" name="圓角化對角線角落矩形 9"/>
          <p:cNvSpPr/>
          <p:nvPr/>
        </p:nvSpPr>
        <p:spPr>
          <a:xfrm>
            <a:off x="55563" y="849313"/>
            <a:ext cx="7902575" cy="6008687"/>
          </a:xfrm>
          <a:prstGeom prst="round2DiagRect">
            <a:avLst/>
          </a:prstGeom>
          <a:gradFill>
            <a:gsLst>
              <a:gs pos="100000">
                <a:srgbClr val="E1FFEB"/>
              </a:gs>
              <a:gs pos="0">
                <a:srgbClr val="D5F1FF"/>
              </a:gs>
            </a:gsLst>
            <a:lin ang="5400000" scaled="1"/>
          </a:gradFill>
          <a:ln w="762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zh-TW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3C</a:t>
            </a:r>
            <a:r>
              <a:rPr lang="zh-TW" altLang="en-US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產品四種管教方式與不同類型網路成癮的關係</a:t>
            </a:r>
            <a:endParaRPr lang="en-US" altLang="zh-TW" sz="28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457200" indent="-45720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溺愛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式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管教</a:t>
            </a:r>
            <a:r>
              <a:rPr lang="zh-TW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是會滿足孩子使用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3C</a:t>
            </a:r>
            <a:r>
              <a:rPr lang="zh-TW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產品的需求，但沒有訂定使用規範，孩子比較容易過度使用，沉迷網路。</a:t>
            </a:r>
          </a:p>
          <a:p>
            <a:pPr marL="457200" indent="-45720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忽略式管教</a:t>
            </a:r>
            <a:r>
              <a:rPr lang="zh-TW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是既不了解孩子使用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3C</a:t>
            </a:r>
            <a:r>
              <a:rPr lang="zh-TW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產品的需求，也沒有訂定使用規範，孩子比較容易過度使用，沉迷網路。</a:t>
            </a:r>
            <a:endParaRPr lang="en-US" altLang="zh-TW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權威式管教</a:t>
            </a:r>
            <a:r>
              <a:rPr lang="zh-TW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是只對孩子訂定使用規範，但不去了解孩子使用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3C</a:t>
            </a:r>
            <a:r>
              <a:rPr lang="zh-TW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產品的需求，親子關係容易衝突，可能無法有效管教孩子的使用行為，尤其是對青少年，可能因叛逆而過度使用。</a:t>
            </a:r>
          </a:p>
          <a:p>
            <a:pPr marL="457200" indent="-45720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民主式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紀律</a:t>
            </a:r>
            <a:r>
              <a:rPr lang="zh-TW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</a:t>
            </a:r>
            <a:r>
              <a:rPr lang="zh-TW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了解孩子的需求，也和孩子溝通討論，訂定使用規範，培養孩子自主管理好習慣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，孩子較不易成癮。</a:t>
            </a:r>
            <a:endParaRPr lang="zh-TW" altLang="zh-TW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-161925"/>
            <a:ext cx="10971213" cy="927100"/>
          </a:xfrm>
        </p:spPr>
        <p:txBody>
          <a:bodyPr rtlCol="0">
            <a:normAutofit/>
          </a:bodyPr>
          <a:lstStyle/>
          <a:p>
            <a:pPr defTabSz="914309" eaLnBrk="1" fontAlgn="auto" hangingPunct="1"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軟正黑體"/>
                <a:cs typeface="Arial" charset="0"/>
              </a:rPr>
              <a:t>結論與建議</a:t>
            </a:r>
          </a:p>
        </p:txBody>
      </p:sp>
      <p:sp>
        <p:nvSpPr>
          <p:cNvPr id="10" name="圓角化對角線角落矩形 9"/>
          <p:cNvSpPr/>
          <p:nvPr/>
        </p:nvSpPr>
        <p:spPr>
          <a:xfrm>
            <a:off x="41275" y="765175"/>
            <a:ext cx="7632700" cy="6092825"/>
          </a:xfrm>
          <a:prstGeom prst="round2DiagRect">
            <a:avLst/>
          </a:prstGeom>
          <a:gradFill>
            <a:gsLst>
              <a:gs pos="100000">
                <a:srgbClr val="E7FFEE"/>
              </a:gs>
              <a:gs pos="0">
                <a:srgbClr val="C1C1FF"/>
              </a:gs>
            </a:gsLst>
            <a:lin ang="5400000" scaled="1"/>
          </a:gradFill>
          <a:ln w="762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 sz="2000" b="1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endParaRPr lang="en-US" altLang="zh-TW" sz="2000" b="1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zh-TW" altLang="en-US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網路沉迷、網路成癮高風險群盛行率：</a:t>
            </a:r>
            <a:endParaRPr lang="en-US" altLang="zh-TW" sz="2000" b="1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en-US" altLang="zh-TW" sz="2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sz="2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年較</a:t>
            </a:r>
            <a:r>
              <a:rPr lang="en-US" altLang="zh-TW" sz="2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en-US" sz="2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年：重風險組盛行率略升，但未達顯著差異；</a:t>
            </a:r>
            <a:endParaRPr lang="en-US" altLang="zh-TW" sz="200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沉迷組與高風險組顯著下降</a:t>
            </a:r>
            <a:r>
              <a:rPr lang="zh-TW" altLang="en-US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Wingdings 2" panose="05020102010507070707" pitchFamily="18" charset="2"/>
              </a:rPr>
              <a:t>。</a:t>
            </a:r>
            <a:endParaRPr lang="en-US" altLang="zh-TW" sz="200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線上遊戲沉迷、線上遊戲成癮高風險群盛行率： </a:t>
            </a:r>
            <a:endParaRPr lang="en-US" altLang="zh-TW" sz="200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en-US" altLang="zh-TW" sz="2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sz="2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年較</a:t>
            </a:r>
            <a:r>
              <a:rPr lang="en-US" altLang="zh-TW" sz="2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en-US" sz="2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年：重風險組增加，在高中職達顯著上升；</a:t>
            </a:r>
            <a:endParaRPr lang="en-US" altLang="zh-TW" sz="200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沉迷組與高風險組在國小與高中職顯著下降</a:t>
            </a:r>
            <a:r>
              <a:rPr lang="zh-TW" altLang="en-US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。</a:t>
            </a:r>
            <a:endParaRPr lang="en-US" altLang="zh-TW" sz="200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zh-TW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Facebook</a:t>
            </a:r>
            <a:r>
              <a:rPr lang="zh-TW" altLang="en-US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沉迷、</a:t>
            </a:r>
            <a:r>
              <a:rPr lang="en-US" altLang="zh-TW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Facebook</a:t>
            </a:r>
            <a:r>
              <a:rPr lang="zh-TW" altLang="en-US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成癮高風險群盛行率： </a:t>
            </a:r>
            <a:endParaRPr lang="zh-TW" altLang="en-US" sz="200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en-US" altLang="zh-TW" sz="2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sz="2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年較</a:t>
            </a:r>
            <a:r>
              <a:rPr lang="en-US" altLang="zh-TW" sz="2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en-US" sz="2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年：重風險組在高中職略升，未達顯著差異；</a:t>
            </a:r>
            <a:endParaRPr lang="en-US" altLang="zh-TW" sz="200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沉迷組與高風險組顯著下降</a:t>
            </a:r>
            <a:r>
              <a:rPr lang="zh-TW" altLang="en-US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。</a:t>
            </a:r>
            <a:endParaRPr lang="en-US" altLang="zh-TW" sz="200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智慧型手機</a:t>
            </a:r>
            <a:r>
              <a:rPr lang="en-US" altLang="zh-TW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平板沉迷、智慧型手機</a:t>
            </a:r>
            <a:r>
              <a:rPr lang="en-US" altLang="zh-TW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平板成癮高風險群盛行率：</a:t>
            </a:r>
            <a:endParaRPr lang="zh-TW" altLang="en-US" sz="200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en-US" altLang="zh-TW" sz="2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sz="2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年較</a:t>
            </a:r>
            <a:r>
              <a:rPr lang="en-US" altLang="zh-TW" sz="2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en-US" sz="2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年：重風險組增加，在高中職達顯著上升；</a:t>
            </a:r>
            <a:endParaRPr lang="en-US" altLang="zh-TW" sz="200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沉迷組與高風險組在國小組與高中職組顯著下降</a:t>
            </a:r>
            <a:r>
              <a:rPr lang="zh-TW" altLang="en-US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。</a:t>
            </a:r>
            <a:endParaRPr lang="en-US" altLang="zh-TW" sz="2000" b="1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TW" altLang="en-US" sz="2400" b="1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網路成癮者之身心適應差：身體症狀多、敵意高及疑心高。</a:t>
            </a:r>
            <a:endParaRPr lang="en-US" altLang="zh-TW" sz="2400" b="1">
              <a:solidFill>
                <a:srgbClr val="99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endParaRPr lang="zh-TW" altLang="en-US" sz="200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剪去對角線角落矩形 11"/>
          <p:cNvSpPr/>
          <p:nvPr/>
        </p:nvSpPr>
        <p:spPr>
          <a:xfrm>
            <a:off x="7751763" y="765175"/>
            <a:ext cx="4397375" cy="6092825"/>
          </a:xfrm>
          <a:prstGeom prst="snip2DiagRect">
            <a:avLst/>
          </a:prstGeom>
          <a:gradFill>
            <a:gsLst>
              <a:gs pos="0">
                <a:srgbClr val="FFFFA3"/>
              </a:gs>
              <a:gs pos="100000">
                <a:srgbClr val="FFFFE1"/>
              </a:gs>
            </a:gsLst>
          </a:gradFill>
          <a:ln w="76200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-360000" eaLnBrk="1" fontAlgn="auto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沉迷者下降，可能是一級預防較早實施，已有初步成效，應持續推動與觀察。</a:t>
            </a:r>
            <a:endParaRPr lang="en-US" altLang="zh-TW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60000" indent="-360000" eaLnBrk="1" fontAlgn="auto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高中職生遊戲成癮與手機成癮重風險組顯著提升，值得重視。</a:t>
            </a:r>
            <a:endParaRPr lang="en-US" altLang="zh-TW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60000" indent="-360000" eaLnBrk="1" fontAlgn="auto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應及早積極推動學校三級預防，尤其是啟動高風險群篩檢與介入。</a:t>
            </a:r>
            <a:endParaRPr lang="en-US" altLang="zh-TW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60000" indent="-360000" eaLnBrk="1" fontAlgn="auto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zh-TW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結合縣市及學校強化輔導人員專業知能</a:t>
            </a:r>
            <a:r>
              <a:rPr lang="zh-TW" alt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及研發有效介入方案與教材。</a:t>
            </a:r>
            <a:endParaRPr lang="en-US" altLang="zh-TW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60000" indent="-360000" eaLnBrk="1" fontAlgn="auto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教育部推動實施方案，應持續調查與觀察成效。</a:t>
            </a:r>
            <a:endParaRPr lang="en-US" altLang="zh-TW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altLang="zh-TW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678738" y="765175"/>
            <a:ext cx="1666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rgbClr val="FD7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建議</a:t>
            </a:r>
          </a:p>
        </p:txBody>
      </p:sp>
      <p:sp>
        <p:nvSpPr>
          <p:cNvPr id="10650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DBCC63-B859-40FC-8826-F7BDB9F50681}" type="slidenum">
              <a:rPr lang="zh-TW" altLang="en-U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zh-TW" altLang="en-US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剪去對角線角落矩形 10"/>
          <p:cNvSpPr/>
          <p:nvPr/>
        </p:nvSpPr>
        <p:spPr>
          <a:xfrm>
            <a:off x="8183563" y="579438"/>
            <a:ext cx="3978275" cy="6278562"/>
          </a:xfrm>
          <a:prstGeom prst="snip2DiagRect">
            <a:avLst/>
          </a:prstGeom>
          <a:gradFill>
            <a:gsLst>
              <a:gs pos="0">
                <a:srgbClr val="FFFFA3"/>
              </a:gs>
              <a:gs pos="100000">
                <a:srgbClr val="FFFFE1"/>
              </a:gs>
            </a:gsLst>
          </a:gradFill>
          <a:ln w="76200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55600" indent="-3556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學校教育與家庭教育均需重視網路與非網路生活的平衡，使學生在非網路的現實生活中擁有歸屬感、愉悅感、成就感與意義感，才能有效預防兒童與少年藉網路活動尋求高四感。</a:t>
            </a:r>
            <a:endParaRPr lang="en-US" altLang="zh-TW" sz="2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5600" indent="-3556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altLang="zh-TW" sz="2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5600" indent="-3556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健康上網教育，不只要融入資訊教育，也需融入健康教育課程與輔導活動。</a:t>
            </a:r>
            <a:endParaRPr lang="en-US" altLang="zh-TW" sz="2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4675" y="-290513"/>
            <a:ext cx="10971213" cy="1143001"/>
          </a:xfrm>
        </p:spPr>
        <p:txBody>
          <a:bodyPr rtlCol="0">
            <a:normAutofit/>
          </a:bodyPr>
          <a:lstStyle/>
          <a:p>
            <a:pPr defTabSz="914309" eaLnBrk="1" fontAlgn="auto" hangingPunct="1"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軟正黑體"/>
                <a:cs typeface="Arial" charset="0"/>
              </a:rPr>
              <a:t>結論與建議</a:t>
            </a:r>
          </a:p>
        </p:txBody>
      </p:sp>
      <p:sp>
        <p:nvSpPr>
          <p:cNvPr id="10854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453B99-0ACA-4510-B46E-D3A0AED7FA44}" type="slidenum">
              <a:rPr lang="zh-TW" altLang="en-U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zh-TW" altLang="en-US" smtClean="0">
              <a:solidFill>
                <a:srgbClr val="898989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361363" y="684213"/>
            <a:ext cx="14652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rgbClr val="FD7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建議</a:t>
            </a:r>
          </a:p>
        </p:txBody>
      </p:sp>
      <p:sp>
        <p:nvSpPr>
          <p:cNvPr id="10" name="圓角化對角線角落矩形 9"/>
          <p:cNvSpPr/>
          <p:nvPr/>
        </p:nvSpPr>
        <p:spPr>
          <a:xfrm>
            <a:off x="0" y="579438"/>
            <a:ext cx="8112125" cy="2562225"/>
          </a:xfrm>
          <a:prstGeom prst="round2DiagRect">
            <a:avLst/>
          </a:prstGeom>
          <a:gradFill>
            <a:gsLst>
              <a:gs pos="100000">
                <a:srgbClr val="E1FFEB"/>
              </a:gs>
              <a:gs pos="0">
                <a:srgbClr val="D5F1FF"/>
              </a:gs>
            </a:gsLst>
            <a:lin ang="5400000" scaled="1"/>
          </a:gradFill>
          <a:ln w="762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361950" indent="-2667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68288" algn="l"/>
              </a:tabLst>
              <a:defRPr/>
            </a:pPr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  <a:sym typeface="Wingdings 2"/>
              </a:rPr>
              <a:t>線上遊戲、平板</a:t>
            </a:r>
            <a:r>
              <a:rPr lang="en-US" altLang="zh-TW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  <a:sym typeface="Wingdings 2"/>
              </a:rPr>
              <a:t>/</a:t>
            </a:r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  <a:sym typeface="Wingdings 2"/>
              </a:rPr>
              <a:t>智慧型手機使用的正向預期：</a:t>
            </a:r>
            <a:endParaRPr lang="en-US" altLang="zh-TW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  <a:sym typeface="Wingdings 2"/>
            </a:endParaRPr>
          </a:p>
          <a:p>
            <a:pPr marL="441325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  <a:sym typeface="Wingdings 2"/>
              </a:rPr>
              <a:t>國小、國中與高中職兩年皆以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  <a:sym typeface="Wingdings 2"/>
              </a:rPr>
              <a:t>「和大家一起玩」</a:t>
            </a:r>
            <a:r>
              <a:rPr lang="zh-TW" alt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  <a:sym typeface="Wingdings 2"/>
              </a:rPr>
              <a:t>及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  <a:sym typeface="Wingdings 2"/>
              </a:rPr>
              <a:t>「感到開心」</a:t>
            </a:r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  <a:sym typeface="Wingdings 2"/>
              </a:rPr>
              <a:t>為主。</a:t>
            </a:r>
            <a:endParaRPr lang="en-US" altLang="zh-TW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  <a:sym typeface="Wingdings 2"/>
            </a:endParaRPr>
          </a:p>
          <a:p>
            <a:pPr marL="441325" indent="-346075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zh-TW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  <a:sym typeface="Wingdings 2"/>
              </a:rPr>
              <a:t>Facebook</a:t>
            </a:r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  <a:sym typeface="Wingdings 2"/>
              </a:rPr>
              <a:t>使用的正向預期：</a:t>
            </a:r>
            <a:endParaRPr lang="en-US" altLang="zh-TW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  <a:sym typeface="Wingdings 2"/>
            </a:endParaRPr>
          </a:p>
          <a:p>
            <a:pPr marL="441325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  <a:sym typeface="Wingdings 2"/>
              </a:rPr>
              <a:t>國小與國中由「掌握好友動態」轉而以「獲取新的知識或資訊」及「打發無聊時間」為主；高中職以「掌握好友動態」及「與志趣相投的人交流」轉而以「獲取新的知識或資訊」及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  <a:sym typeface="Wingdings 2"/>
              </a:rPr>
              <a:t>「打發無聊時間」</a:t>
            </a:r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  <a:sym typeface="Wingdings 2"/>
              </a:rPr>
              <a:t>為主。</a:t>
            </a:r>
            <a:endParaRPr lang="en-US" altLang="zh-TW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  <a:sym typeface="Wingdings 2"/>
            </a:endParaRPr>
          </a:p>
        </p:txBody>
      </p:sp>
      <p:sp>
        <p:nvSpPr>
          <p:cNvPr id="13" name="圓角化對角線角落矩形 12"/>
          <p:cNvSpPr/>
          <p:nvPr/>
        </p:nvSpPr>
        <p:spPr>
          <a:xfrm>
            <a:off x="0" y="3141663"/>
            <a:ext cx="8110538" cy="3716337"/>
          </a:xfrm>
          <a:prstGeom prst="round2DiagRect">
            <a:avLst/>
          </a:prstGeom>
          <a:gradFill>
            <a:gsLst>
              <a:gs pos="0">
                <a:srgbClr val="FFC5DC"/>
              </a:gs>
              <a:gs pos="100000">
                <a:srgbClr val="FFD5D6"/>
              </a:gs>
            </a:gsLst>
            <a:lin ang="5400000" scaled="1"/>
          </a:gradFill>
          <a:ln w="762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線上遊戲誘惑情境</a:t>
            </a:r>
            <a:endParaRPr lang="en-US" altLang="zh-TW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  <a:p>
            <a:pPr marL="268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國小、國中與高中職</a:t>
            </a: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兩年皆以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「考完試或寒</a:t>
            </a: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/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暑假，想放鬆時」 </a:t>
            </a: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及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「無聊時」</a:t>
            </a: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最難抗拒使用</a:t>
            </a:r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  <a:sym typeface="Wingdings 2"/>
              </a:rPr>
              <a:t>。</a:t>
            </a:r>
            <a:endParaRPr lang="en-US" altLang="zh-TW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 2"/>
            </a:endParaRPr>
          </a:p>
          <a:p>
            <a:pPr marL="285750" indent="-285750" eaLnBrk="1" fontAlgn="auto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zh-TW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Facebook</a:t>
            </a:r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誘惑情境</a:t>
            </a:r>
            <a:endParaRPr lang="en-US" altLang="zh-TW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  <a:p>
            <a:pPr marL="268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國小與國中</a:t>
            </a:r>
            <a:r>
              <a:rPr lang="en-US" altLang="zh-TW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 </a:t>
            </a: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以「掌握好友動態」及「感到開心」轉而以「考完試或放寒</a:t>
            </a:r>
            <a:r>
              <a:rPr lang="en-US" altLang="zh-TW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/</a:t>
            </a: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暑假，想放鬆時」和「無聊時」為主；高中職以「無聊時」及「想和朋友聊天時」轉而以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「考完試或寒</a:t>
            </a: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/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暑假，想放鬆時」</a:t>
            </a: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和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「無聊時」</a:t>
            </a: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為主</a:t>
            </a:r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  <a:sym typeface="Wingdings 2"/>
              </a:rPr>
              <a:t>。</a:t>
            </a:r>
            <a:endParaRPr lang="en-US" altLang="zh-TW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 2"/>
            </a:endParaRPr>
          </a:p>
          <a:p>
            <a:pPr marL="285750" indent="-285750" eaLnBrk="1" fontAlgn="auto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智慧型手機</a:t>
            </a:r>
            <a:r>
              <a:rPr lang="en-US" altLang="zh-TW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/</a:t>
            </a:r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平板誘惑情境</a:t>
            </a:r>
            <a:endParaRPr lang="en-US" altLang="zh-TW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  <a:p>
            <a:pPr marL="268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國小、國中與高中職兩年皆以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「無聊時」、 「考完試或放寒</a:t>
            </a: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/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暑假，想放鬆時」</a:t>
            </a: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為主</a:t>
            </a: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  <a:sym typeface="Wingdings 2"/>
              </a:rPr>
              <a:t>。</a:t>
            </a:r>
            <a:endParaRPr lang="en-US" altLang="zh-TW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 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/>
      <p:bldP spid="10" grpId="0" animBg="1"/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3AF86E-C25C-4368-B9FA-A8C92223C8D7}" type="slidenum">
              <a:rPr lang="zh-TW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zh-TW" alt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2" name="資料庫圖表 1"/>
          <p:cNvGraphicFramePr/>
          <p:nvPr/>
        </p:nvGraphicFramePr>
        <p:xfrm>
          <a:off x="2432760" y="1371600"/>
          <a:ext cx="8126942" cy="5417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圓角矩形 5"/>
          <p:cNvSpPr/>
          <p:nvPr/>
        </p:nvSpPr>
        <p:spPr>
          <a:xfrm>
            <a:off x="8975725" y="1533525"/>
            <a:ext cx="3024188" cy="958850"/>
          </a:xfrm>
          <a:prstGeom prst="roundRect">
            <a:avLst/>
          </a:prstGeom>
          <a:solidFill>
            <a:srgbClr val="FF7C80">
              <a:alpha val="674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一聽</a:t>
            </a:r>
            <a:endParaRPr lang="en-US" altLang="zh-TW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傾聽孩子的需求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8975725" y="2636838"/>
            <a:ext cx="3024188" cy="1079500"/>
          </a:xfrm>
          <a:prstGeom prst="roundRect">
            <a:avLst/>
          </a:prstGeom>
          <a:solidFill>
            <a:srgbClr val="F5BC67">
              <a:alpha val="674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二規</a:t>
            </a:r>
            <a:endParaRPr lang="en-US" altLang="zh-TW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對孩子上網做規範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288925" y="1533525"/>
            <a:ext cx="3794125" cy="1319213"/>
          </a:xfrm>
          <a:prstGeom prst="roundRect">
            <a:avLst/>
          </a:prstGeom>
          <a:solidFill>
            <a:srgbClr val="B597D3">
              <a:alpha val="674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六讚讚</a:t>
            </a:r>
            <a:endParaRPr lang="en-US" altLang="zh-TW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多稱讚孩子合理使用網路的行為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8975725" y="5229225"/>
            <a:ext cx="3024188" cy="1368425"/>
          </a:xfrm>
          <a:prstGeom prst="roundRect">
            <a:avLst/>
          </a:prstGeom>
          <a:solidFill>
            <a:srgbClr val="99FF33">
              <a:alpha val="674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高四感生活</a:t>
            </a:r>
            <a:endParaRPr lang="en-US" altLang="zh-TW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歸屬感、愉悅感、</a:t>
            </a:r>
            <a:endParaRPr lang="en-US" altLang="zh-TW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成就感、意義感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190500" y="2997200"/>
            <a:ext cx="3892550" cy="3600450"/>
          </a:xfrm>
          <a:prstGeom prst="roundRect">
            <a:avLst/>
          </a:prstGeom>
          <a:solidFill>
            <a:schemeClr val="tx2">
              <a:lumMod val="40000"/>
              <a:lumOff val="60000"/>
              <a:alpha val="6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五慣</a:t>
            </a:r>
            <a:endParaRPr lang="en-US" altLang="zh-TW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培養五種網路使用好習慣</a:t>
            </a:r>
            <a:endParaRPr lang="en-US" altLang="zh-TW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人：</a:t>
            </a:r>
            <a:r>
              <a:rPr lang="zh-TW" alt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和父母討論網路交友情形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事：</a:t>
            </a:r>
            <a:r>
              <a:rPr lang="zh-TW" alt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保護自己與他人隱私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時：</a:t>
            </a:r>
            <a:r>
              <a:rPr lang="zh-TW" alt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規定每天網路使用時間上</a:t>
            </a:r>
            <a:r>
              <a:rPr lang="en-US" altLang="zh-TW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限；每天先做功課再上網</a:t>
            </a:r>
            <a:endParaRPr lang="en-US" altLang="zh-TW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地：</a:t>
            </a:r>
            <a:r>
              <a:rPr lang="zh-TW" alt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睡覺時手機不放床邊，</a:t>
            </a:r>
            <a:endParaRPr lang="en-US" altLang="zh-TW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電腦放在公共區域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物：</a:t>
            </a:r>
            <a:r>
              <a:rPr lang="zh-TW" alt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使用適合年齡遊戲</a:t>
            </a:r>
            <a:endParaRPr lang="zh-TW" altLang="en-US" sz="105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8975725" y="3824288"/>
            <a:ext cx="3024188" cy="1260475"/>
          </a:xfrm>
          <a:prstGeom prst="roundRect">
            <a:avLst/>
          </a:prstGeom>
          <a:solidFill>
            <a:srgbClr val="FFFF57">
              <a:alpha val="674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三動動</a:t>
            </a:r>
            <a:endParaRPr lang="en-US" altLang="zh-TW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每用</a:t>
            </a:r>
            <a:r>
              <a:rPr lang="en-US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分鐘就要站起來活動</a:t>
            </a:r>
            <a:r>
              <a:rPr lang="en-US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914400" y="1844675"/>
            <a:ext cx="10361613" cy="1470025"/>
          </a:xfrm>
          <a:ln w="76200">
            <a:solidFill>
              <a:srgbClr val="00B050"/>
            </a:solidFill>
          </a:ln>
        </p:spPr>
        <p:txBody>
          <a:bodyPr rtlCol="0">
            <a:normAutofit/>
          </a:bodyPr>
          <a:lstStyle/>
          <a:p>
            <a:pPr defTabSz="914309" eaLnBrk="1" fontAlgn="auto" hangingPunct="1">
              <a:spcAft>
                <a:spcPts val="0"/>
              </a:spcAft>
              <a:defRPr/>
            </a:pPr>
            <a:r>
              <a:rPr lang="zh-TW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軟正黑體"/>
                <a:cs typeface="Arial" charset="0"/>
              </a:rPr>
              <a:t>網路使用現象調查</a:t>
            </a:r>
            <a:endParaRPr lang="zh-TW" alt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微軟正黑體"/>
              <a:cs typeface="Arial" charset="0"/>
            </a:endParaRP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>
          <a:xfrm>
            <a:off x="334963" y="3686175"/>
            <a:ext cx="6119812" cy="3046413"/>
          </a:xfrm>
        </p:spPr>
        <p:txBody>
          <a:bodyPr rtlCol="0">
            <a:noAutofit/>
          </a:bodyPr>
          <a:lstStyle/>
          <a:p>
            <a:pPr marL="360000" indent="-360000" algn="l" defTabSz="914309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上網地點</a:t>
            </a:r>
            <a:endParaRPr lang="en-US" altLang="zh-TW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-360000" algn="l" defTabSz="914309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平日與假日的平均</a:t>
            </a:r>
            <a:r>
              <a:rPr lang="zh-TW" altLang="en-US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上網時間</a:t>
            </a:r>
            <a:endParaRPr lang="zh-TW" altLang="en-US" sz="3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-360000" algn="l" defTabSz="914309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zh-TW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各</a:t>
            </a:r>
            <a:r>
              <a:rPr lang="zh-TW" altLang="zh-TW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級經常使用的網路社群</a:t>
            </a:r>
            <a:r>
              <a:rPr lang="zh-TW" altLang="en-US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類型</a:t>
            </a:r>
            <a:endParaRPr lang="zh-TW" altLang="en-US" sz="30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4309" eaLnBrk="1" fontAlgn="auto" hangingPunct="1">
              <a:spcAft>
                <a:spcPts val="0"/>
              </a:spcAft>
              <a:defRPr/>
            </a:pPr>
            <a:endParaRPr lang="zh-TW" altLang="en-US" sz="3000" dirty="0"/>
          </a:p>
        </p:txBody>
      </p:sp>
      <p:sp>
        <p:nvSpPr>
          <p:cNvPr id="41988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EA4069-E045-4AD2-9875-AF6BA687D5A1}" type="slidenum">
              <a:rPr lang="zh-TW" altLang="en-U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TW" altLang="en-US" smtClean="0">
              <a:solidFill>
                <a:srgbClr val="898989"/>
              </a:solidFill>
            </a:endParaRPr>
          </a:p>
        </p:txBody>
      </p:sp>
      <p:pic>
        <p:nvPicPr>
          <p:cNvPr id="41989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24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95325" y="3716338"/>
            <a:ext cx="2016125" cy="5413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副標題 6"/>
          <p:cNvSpPr txBox="1">
            <a:spLocks/>
          </p:cNvSpPr>
          <p:nvPr/>
        </p:nvSpPr>
        <p:spPr>
          <a:xfrm>
            <a:off x="6418263" y="3689350"/>
            <a:ext cx="5868987" cy="3046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4" indent="0" algn="ctr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09" indent="0" algn="ctr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63" indent="0" algn="ctr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617" indent="0" algn="ctr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71" indent="0" algn="ctr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926" indent="0" algn="ctr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80" indent="0" algn="ctr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234" indent="0" algn="ctr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 algn="l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智慧型手機的使用情形</a:t>
            </a:r>
            <a:endParaRPr lang="en-US" altLang="zh-TW" sz="3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-360000" algn="l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不同網路使用類型之正向預期</a:t>
            </a:r>
            <a:endParaRPr lang="en-US" altLang="zh-TW" sz="3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-360000" algn="l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不同網路使用類型之誘惑情境</a:t>
            </a:r>
          </a:p>
          <a:p>
            <a:pPr marL="457154" indent="-457154" algn="l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zh-TW" altLang="en-US" sz="3000" b="1" dirty="0" smtClean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endParaRPr lang="zh-TW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圖表 1"/>
          <p:cNvGraphicFramePr/>
          <p:nvPr/>
        </p:nvGraphicFramePr>
        <p:xfrm>
          <a:off x="0" y="2380230"/>
          <a:ext cx="6038734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標題 3"/>
          <p:cNvSpPr txBox="1">
            <a:spLocks/>
          </p:cNvSpPr>
          <p:nvPr/>
        </p:nvSpPr>
        <p:spPr>
          <a:xfrm>
            <a:off x="2520950" y="142875"/>
            <a:ext cx="6977063" cy="5715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家中擁有可上網電腦的狀況</a:t>
            </a:r>
          </a:p>
        </p:txBody>
      </p:sp>
      <p:sp>
        <p:nvSpPr>
          <p:cNvPr id="6" name="文字版面配置區 4"/>
          <p:cNvSpPr txBox="1">
            <a:spLocks/>
          </p:cNvSpPr>
          <p:nvPr/>
        </p:nvSpPr>
        <p:spPr>
          <a:xfrm>
            <a:off x="2638425" y="623888"/>
            <a:ext cx="763270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兩年家中有可上網的</a:t>
            </a:r>
            <a:r>
              <a:rPr lang="zh-TW" alt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電腦，皆超過九成以上</a:t>
            </a:r>
          </a:p>
        </p:txBody>
      </p:sp>
      <p:sp>
        <p:nvSpPr>
          <p:cNvPr id="5125" name="文字版面配置區 4"/>
          <p:cNvSpPr txBox="1">
            <a:spLocks/>
          </p:cNvSpPr>
          <p:nvPr/>
        </p:nvSpPr>
        <p:spPr bwMode="auto">
          <a:xfrm>
            <a:off x="1236663" y="2052638"/>
            <a:ext cx="4429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zh-TW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kumimoji="0" lang="zh-TW" altLang="en-US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kumimoji="0" lang="en-US" altLang="zh-TW" sz="2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6" name="文字版面配置區 6"/>
          <p:cNvSpPr txBox="1">
            <a:spLocks/>
          </p:cNvSpPr>
          <p:nvPr/>
        </p:nvSpPr>
        <p:spPr bwMode="auto">
          <a:xfrm>
            <a:off x="6886575" y="2052638"/>
            <a:ext cx="45720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kumimoji="0" lang="zh-TW" altLang="en-US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kumimoji="0" lang="en-US" altLang="zh-TW" sz="2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9" name="圖表 8"/>
          <p:cNvGraphicFramePr/>
          <p:nvPr/>
        </p:nvGraphicFramePr>
        <p:xfrm>
          <a:off x="5809491" y="2380230"/>
          <a:ext cx="6095207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82AEE-9B7F-4FFF-902F-D1CF4C642E54}" type="slidenum">
              <a:rPr lang="zh-TW" altLang="en-US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6</a:t>
            </a:fld>
            <a:endParaRPr lang="zh-TW" alt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65413" y="5087938"/>
            <a:ext cx="3213100" cy="3571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b="1" dirty="0"/>
          </a:p>
        </p:txBody>
      </p:sp>
      <p:sp>
        <p:nvSpPr>
          <p:cNvPr id="10" name="矩形 9"/>
          <p:cNvSpPr/>
          <p:nvPr/>
        </p:nvSpPr>
        <p:spPr>
          <a:xfrm>
            <a:off x="8470900" y="5157788"/>
            <a:ext cx="3313113" cy="3571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b="1" dirty="0"/>
          </a:p>
        </p:txBody>
      </p:sp>
      <p:sp>
        <p:nvSpPr>
          <p:cNvPr id="11" name="矩形 10"/>
          <p:cNvSpPr/>
          <p:nvPr/>
        </p:nvSpPr>
        <p:spPr>
          <a:xfrm>
            <a:off x="2665413" y="5500688"/>
            <a:ext cx="3213100" cy="37623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b="1" dirty="0"/>
          </a:p>
        </p:txBody>
      </p:sp>
      <p:sp>
        <p:nvSpPr>
          <p:cNvPr id="12" name="矩形 11"/>
          <p:cNvSpPr/>
          <p:nvPr/>
        </p:nvSpPr>
        <p:spPr>
          <a:xfrm>
            <a:off x="8470900" y="5514975"/>
            <a:ext cx="3313113" cy="35718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b="1" dirty="0"/>
          </a:p>
        </p:txBody>
      </p:sp>
      <p:sp>
        <p:nvSpPr>
          <p:cNvPr id="13" name="矩形 12"/>
          <p:cNvSpPr/>
          <p:nvPr/>
        </p:nvSpPr>
        <p:spPr>
          <a:xfrm>
            <a:off x="2668588" y="5880100"/>
            <a:ext cx="3213100" cy="35718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b="1" dirty="0"/>
          </a:p>
        </p:txBody>
      </p:sp>
      <p:sp>
        <p:nvSpPr>
          <p:cNvPr id="14" name="矩形 13"/>
          <p:cNvSpPr/>
          <p:nvPr/>
        </p:nvSpPr>
        <p:spPr>
          <a:xfrm>
            <a:off x="8470900" y="5891213"/>
            <a:ext cx="3313113" cy="35877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內容版面配置區 3"/>
          <p:cNvGraphicFramePr>
            <a:graphicFrameLocks/>
          </p:cNvGraphicFramePr>
          <p:nvPr/>
        </p:nvGraphicFramePr>
        <p:xfrm>
          <a:off x="6043613" y="1677988"/>
          <a:ext cx="5972175" cy="466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7" name="圖表" r:id="rId5" imgW="5980694" imgH="4676037" progId="Excel.Chart.8">
                  <p:embed/>
                </p:oleObj>
              </mc:Choice>
              <mc:Fallback>
                <p:oleObj name="圖表" r:id="rId5" imgW="5980694" imgH="4676037" progId="Excel.Chart.8">
                  <p:embed/>
                  <p:pic>
                    <p:nvPicPr>
                      <p:cNvPr id="0" name="內容版面配置區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613" y="1677988"/>
                        <a:ext cx="5972175" cy="466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標題 1"/>
          <p:cNvSpPr txBox="1">
            <a:spLocks/>
          </p:cNvSpPr>
          <p:nvPr/>
        </p:nvSpPr>
        <p:spPr>
          <a:xfrm>
            <a:off x="3714750" y="214313"/>
            <a:ext cx="5241925" cy="5000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家中是否有無線網路</a:t>
            </a:r>
          </a:p>
        </p:txBody>
      </p:sp>
      <p:sp>
        <p:nvSpPr>
          <p:cNvPr id="1029" name="文字版面配置區 2"/>
          <p:cNvSpPr txBox="1">
            <a:spLocks/>
          </p:cNvSpPr>
          <p:nvPr/>
        </p:nvSpPr>
        <p:spPr bwMode="auto">
          <a:xfrm>
            <a:off x="3065463" y="533400"/>
            <a:ext cx="74898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457200" indent="-4572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zh-TW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兩年家中有</a:t>
            </a:r>
            <a:r>
              <a:rPr kumimoji="0"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無線網路</a:t>
            </a:r>
            <a:r>
              <a:rPr kumimoji="0" lang="zh-TW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kumimoji="0"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皆</a:t>
            </a:r>
            <a:r>
              <a:rPr kumimoji="0" lang="zh-TW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高達</a:t>
            </a:r>
            <a:r>
              <a:rPr kumimoji="0" lang="en-US" altLang="zh-TW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83%</a:t>
            </a:r>
            <a:r>
              <a:rPr kumimoji="0"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以上</a:t>
            </a:r>
            <a:endParaRPr kumimoji="0" lang="en-US" altLang="zh-TW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30" name="文字版面配置區 2"/>
          <p:cNvSpPr txBox="1">
            <a:spLocks/>
          </p:cNvSpPr>
          <p:nvPr/>
        </p:nvSpPr>
        <p:spPr bwMode="auto">
          <a:xfrm>
            <a:off x="987425" y="1346200"/>
            <a:ext cx="46910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zh-TW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kumimoji="0" lang="zh-TW" altLang="en-US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kumimoji="0" lang="en-US" altLang="zh-TW" sz="2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31" name="文字版面配置區 4"/>
          <p:cNvSpPr txBox="1">
            <a:spLocks/>
          </p:cNvSpPr>
          <p:nvPr/>
        </p:nvSpPr>
        <p:spPr bwMode="auto">
          <a:xfrm>
            <a:off x="6815138" y="1346200"/>
            <a:ext cx="45339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zh-TW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103</a:t>
            </a:r>
            <a:r>
              <a:rPr kumimoji="0" lang="zh-TW" altLang="en-US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年</a:t>
            </a:r>
            <a:endParaRPr kumimoji="0" lang="en-US" altLang="zh-TW" sz="2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 2" panose="05020102010507070707" pitchFamily="18" charset="2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736013" y="6308725"/>
            <a:ext cx="2844800" cy="365125"/>
          </a:xfrm>
        </p:spPr>
        <p:txBody>
          <a:bodyPr/>
          <a:lstStyle/>
          <a:p>
            <a:pPr>
              <a:defRPr/>
            </a:pPr>
            <a:fld id="{7284A8F4-1107-4157-B37F-1E68D699282A}" type="slidenum">
              <a:rPr lang="zh-TW" altLang="en-US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7</a:t>
            </a:fld>
            <a:endParaRPr lang="zh-TW" alt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9" name="圖表 8"/>
          <p:cNvGraphicFramePr/>
          <p:nvPr/>
        </p:nvGraphicFramePr>
        <p:xfrm>
          <a:off x="284487" y="1728192"/>
          <a:ext cx="5563316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矩形 1"/>
          <p:cNvSpPr/>
          <p:nvPr/>
        </p:nvSpPr>
        <p:spPr>
          <a:xfrm>
            <a:off x="3560763" y="1773238"/>
            <a:ext cx="2170112" cy="446881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b="1" dirty="0"/>
          </a:p>
        </p:txBody>
      </p:sp>
      <p:sp>
        <p:nvSpPr>
          <p:cNvPr id="10" name="矩形 9"/>
          <p:cNvSpPr/>
          <p:nvPr/>
        </p:nvSpPr>
        <p:spPr>
          <a:xfrm>
            <a:off x="9551988" y="1773238"/>
            <a:ext cx="2170112" cy="446881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圖表 2"/>
          <p:cNvGraphicFramePr/>
          <p:nvPr/>
        </p:nvGraphicFramePr>
        <p:xfrm>
          <a:off x="5999968" y="1844824"/>
          <a:ext cx="6190445" cy="4660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標題 1"/>
          <p:cNvSpPr txBox="1">
            <a:spLocks/>
          </p:cNvSpPr>
          <p:nvPr/>
        </p:nvSpPr>
        <p:spPr>
          <a:xfrm>
            <a:off x="3714750" y="142875"/>
            <a:ext cx="4200525" cy="5000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最常上網地點</a:t>
            </a:r>
          </a:p>
        </p:txBody>
      </p:sp>
      <p:sp>
        <p:nvSpPr>
          <p:cNvPr id="5" name="文字版面配置區 2"/>
          <p:cNvSpPr txBox="1">
            <a:spLocks/>
          </p:cNvSpPr>
          <p:nvPr/>
        </p:nvSpPr>
        <p:spPr>
          <a:xfrm>
            <a:off x="2495550" y="642938"/>
            <a:ext cx="8135938" cy="823912"/>
          </a:xfrm>
          <a:prstGeom prst="rect">
            <a:avLst/>
          </a:prstGeom>
        </p:spPr>
        <p:txBody>
          <a:bodyPr anchor="b"/>
          <a:lstStyle>
            <a:defPPr>
              <a:defRPr lang="zh-TW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pPr marL="457200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兩年最常上網地點皆在家中，高達</a:t>
            </a:r>
            <a:r>
              <a:rPr lang="en-US" altLang="zh-TW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84.6%</a:t>
            </a:r>
            <a:r>
              <a:rPr lang="zh-TW" alt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以上</a:t>
            </a:r>
          </a:p>
        </p:txBody>
      </p:sp>
      <p:sp>
        <p:nvSpPr>
          <p:cNvPr id="2053" name="文字版面配置區 2"/>
          <p:cNvSpPr txBox="1">
            <a:spLocks/>
          </p:cNvSpPr>
          <p:nvPr/>
        </p:nvSpPr>
        <p:spPr bwMode="auto">
          <a:xfrm>
            <a:off x="1236663" y="1557338"/>
            <a:ext cx="378618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TW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en-US" altLang="zh-TW" sz="2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zh-TW" altLang="en-US" sz="22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54" name="文字版面配置區 4"/>
          <p:cNvSpPr txBox="1">
            <a:spLocks/>
          </p:cNvSpPr>
          <p:nvPr/>
        </p:nvSpPr>
        <p:spPr bwMode="auto">
          <a:xfrm>
            <a:off x="7024688" y="1557338"/>
            <a:ext cx="40005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TW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en-US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en-US" altLang="zh-TW" sz="2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zh-TW" altLang="zh-TW" sz="22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AB250-6C84-4E73-A5AD-1D323CFD6D94}" type="slidenum">
              <a:rPr lang="zh-TW" altLang="en-US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8</a:t>
            </a:fld>
            <a:endParaRPr lang="zh-TW" alt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462838" y="2060575"/>
            <a:ext cx="577850" cy="436562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/>
          </a:p>
        </p:txBody>
      </p:sp>
      <p:graphicFrame>
        <p:nvGraphicFramePr>
          <p:cNvPr id="11" name="圖表 10"/>
          <p:cNvGraphicFramePr/>
          <p:nvPr/>
        </p:nvGraphicFramePr>
        <p:xfrm>
          <a:off x="0" y="1868552"/>
          <a:ext cx="6167214" cy="4876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矩形 11"/>
          <p:cNvSpPr/>
          <p:nvPr/>
        </p:nvSpPr>
        <p:spPr>
          <a:xfrm>
            <a:off x="1487488" y="2205038"/>
            <a:ext cx="503237" cy="42291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1613" cy="1470025"/>
          </a:xfrm>
          <a:ln w="76200">
            <a:solidFill>
              <a:srgbClr val="00B050"/>
            </a:solidFill>
          </a:ln>
        </p:spPr>
        <p:txBody>
          <a:bodyPr rtlCol="0">
            <a:normAutofit/>
          </a:bodyPr>
          <a:lstStyle/>
          <a:p>
            <a:pPr defTabSz="914400">
              <a:defRPr/>
            </a:pPr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網路使用現象調查</a:t>
            </a: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>
          <a:xfrm>
            <a:off x="550863" y="3860800"/>
            <a:ext cx="6038850" cy="2830513"/>
          </a:xfrm>
        </p:spPr>
        <p:txBody>
          <a:bodyPr rtlCol="0">
            <a:normAutofit/>
          </a:bodyPr>
          <a:lstStyle/>
          <a:p>
            <a:pPr marL="360000" indent="-360000" algn="l" defTabSz="914309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上網地點</a:t>
            </a:r>
            <a:endParaRPr lang="en-US" altLang="zh-TW" sz="3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-360000" algn="l" defTabSz="914309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平日與假日的平均上網時間</a:t>
            </a:r>
            <a:endParaRPr lang="en-US" altLang="zh-TW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-360000" algn="l" defTabSz="914309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zh-TW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各年</a:t>
            </a:r>
            <a:r>
              <a:rPr lang="zh-TW" alt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級經常使用的網路社群</a:t>
            </a:r>
            <a:r>
              <a:rPr lang="zh-TW" altLang="en-US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類型</a:t>
            </a:r>
            <a:endParaRPr lang="zh-TW" altLang="en-US" sz="30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4309" eaLnBrk="1" fontAlgn="auto" hangingPunct="1">
              <a:spcAft>
                <a:spcPts val="0"/>
              </a:spcAft>
              <a:defRPr/>
            </a:pPr>
            <a:endParaRPr lang="zh-TW" altLang="en-US" sz="3000" dirty="0"/>
          </a:p>
        </p:txBody>
      </p:sp>
      <p:sp>
        <p:nvSpPr>
          <p:cNvPr id="48132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C83086-297E-452C-828F-C4F60ADEB224}" type="slidenum">
              <a:rPr lang="zh-TW" altLang="en-U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TW" altLang="en-US" smtClean="0">
              <a:solidFill>
                <a:srgbClr val="898989"/>
              </a:solidFill>
            </a:endParaRPr>
          </a:p>
        </p:txBody>
      </p:sp>
      <p:pic>
        <p:nvPicPr>
          <p:cNvPr id="48133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24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892175" y="4581525"/>
            <a:ext cx="4986338" cy="5032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副標題 6"/>
          <p:cNvSpPr txBox="1">
            <a:spLocks/>
          </p:cNvSpPr>
          <p:nvPr/>
        </p:nvSpPr>
        <p:spPr>
          <a:xfrm>
            <a:off x="6491288" y="3860800"/>
            <a:ext cx="5699125" cy="28305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4" indent="0" algn="ctr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09" indent="0" algn="ctr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63" indent="0" algn="ctr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617" indent="0" algn="ctr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71" indent="0" algn="ctr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926" indent="0" algn="ctr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80" indent="0" algn="ctr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234" indent="0" algn="ctr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 algn="l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智慧型手機的使用情形</a:t>
            </a:r>
            <a:endParaRPr lang="en-US" altLang="zh-TW" sz="3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-360000" algn="l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不同網路使用類型之正向預期</a:t>
            </a:r>
            <a:endParaRPr lang="en-US" altLang="zh-TW" sz="3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-360000" algn="l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不同網路使用類型之誘惑情境</a:t>
            </a:r>
          </a:p>
          <a:p>
            <a:pPr marL="457154" indent="-457154" algn="l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zh-TW" altLang="en-US" sz="3000" b="1" dirty="0" smtClean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endParaRPr lang="zh-TW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5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0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佈景主題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0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4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3603</TotalTime>
  <Words>3369</Words>
  <Application>Microsoft Office PowerPoint</Application>
  <PresentationFormat>自訂</PresentationFormat>
  <Paragraphs>508</Paragraphs>
  <Slides>43</Slides>
  <Notes>34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64" baseType="lpstr">
      <vt:lpstr>Calibri</vt:lpstr>
      <vt:lpstr>新細明體</vt:lpstr>
      <vt:lpstr>Arial</vt:lpstr>
      <vt:lpstr>標楷體</vt:lpstr>
      <vt:lpstr>微軟正黑體</vt:lpstr>
      <vt:lpstr>Wingdings</vt:lpstr>
      <vt:lpstr>Times New Roman</vt:lpstr>
      <vt:lpstr>Wingdings 2</vt:lpstr>
      <vt:lpstr>Office 佈景主題</vt:lpstr>
      <vt:lpstr>1_Office 佈景主題</vt:lpstr>
      <vt:lpstr>佈景主題3</vt:lpstr>
      <vt:lpstr>4_Office 佈景主題</vt:lpstr>
      <vt:lpstr>9_Office 佈景主題</vt:lpstr>
      <vt:lpstr>10_Office 佈景主題</vt:lpstr>
      <vt:lpstr>11_Office 佈景主題</vt:lpstr>
      <vt:lpstr>12_Office 佈景主題</vt:lpstr>
      <vt:lpstr>14_Office 佈景主題</vt:lpstr>
      <vt:lpstr>15_Office 佈景主題</vt:lpstr>
      <vt:lpstr>20_Office 佈景主題</vt:lpstr>
      <vt:lpstr>3_Office 佈景主題</vt:lpstr>
      <vt:lpstr>Microsoft Excel 圖表</vt:lpstr>
      <vt:lpstr>PowerPoint 簡報</vt:lpstr>
      <vt:lpstr>PowerPoint 簡報</vt:lpstr>
      <vt:lpstr>PowerPoint 簡報</vt:lpstr>
      <vt:lpstr>104年中小學學生網路使用情形調查抽樣</vt:lpstr>
      <vt:lpstr>網路使用現象調查</vt:lpstr>
      <vt:lpstr>PowerPoint 簡報</vt:lpstr>
      <vt:lpstr>PowerPoint 簡報</vt:lpstr>
      <vt:lpstr>PowerPoint 簡報</vt:lpstr>
      <vt:lpstr>網路使用現象調查</vt:lpstr>
      <vt:lpstr>PowerPoint 簡報</vt:lpstr>
      <vt:lpstr>網路使用現象調查</vt:lpstr>
      <vt:lpstr>104年各年級經常使用的網路社群類型</vt:lpstr>
      <vt:lpstr>網路使用現象調查</vt:lpstr>
      <vt:lpstr>智慧型手機的使用情形</vt:lpstr>
      <vt:lpstr>網路使用現象調查</vt:lpstr>
      <vt:lpstr>線上遊戲正向預期</vt:lpstr>
      <vt:lpstr>Facebook正向預期</vt:lpstr>
      <vt:lpstr>智慧型手機/平板正向預期</vt:lpstr>
      <vt:lpstr>網路使用現象調查</vt:lpstr>
      <vt:lpstr>線上遊戲誘惑情境</vt:lpstr>
      <vt:lpstr>Facebook誘惑情境</vt:lpstr>
      <vt:lpstr>智慧型手機/平板誘惑情境</vt:lpstr>
      <vt:lpstr>各類網路沉迷、網路成癮行為之盛行率</vt:lpstr>
      <vt:lpstr>網路沉迷、網路成癮高風險群盛行率</vt:lpstr>
      <vt:lpstr>線上遊戲沉迷、線上遊戲成癮高風險群盛行率 </vt:lpstr>
      <vt:lpstr>Facebook沉迷、 Facebook成癮高風險群盛行率 </vt:lpstr>
      <vt:lpstr>智慧型手機/平板沉迷、智慧型手機/平板成癮高風險群盛行率</vt:lpstr>
      <vt:lpstr>網路沉迷、網路成癮與身心健康危害的關係</vt:lpstr>
      <vt:lpstr>網路沉迷、網路成癮之身體症狀</vt:lpstr>
      <vt:lpstr>網路沉迷、網路成癮之敵意症狀</vt:lpstr>
      <vt:lpstr>網路沉迷、網路成癮之疑心症狀</vt:lpstr>
      <vt:lpstr>3C產品四種管教方式與 不同類型網路成癮的關係</vt:lpstr>
      <vt:lpstr>3C產品的四種「管教方式」</vt:lpstr>
      <vt:lpstr>3C產品的四種管教方式之網路成癮盛行率</vt:lpstr>
      <vt:lpstr>3C產品的四種管教方式之線上遊戲成癮盛行率</vt:lpstr>
      <vt:lpstr>3C產品的四種管教方式之Facebook成癮盛行率</vt:lpstr>
      <vt:lpstr>3C產品的四種管教方式之智慧型手機/平板成癮盛行率</vt:lpstr>
      <vt:lpstr>結論與建議</vt:lpstr>
      <vt:lpstr>結論與建議</vt:lpstr>
      <vt:lpstr>結論與建議</vt:lpstr>
      <vt:lpstr>結論與建議</vt:lpstr>
      <vt:lpstr>結論與建議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智慧型手機/平板沉迷、智慧型手機/平板成癮高風險群盛行率</dc:title>
  <dc:creator>劉思妤</dc:creator>
  <cp:lastModifiedBy>葉芙榮</cp:lastModifiedBy>
  <cp:revision>534</cp:revision>
  <cp:lastPrinted>2015-09-16T05:18:17Z</cp:lastPrinted>
  <dcterms:created xsi:type="dcterms:W3CDTF">2015-07-28T10:25:58Z</dcterms:created>
  <dcterms:modified xsi:type="dcterms:W3CDTF">2017-06-06T07:36:24Z</dcterms:modified>
</cp:coreProperties>
</file>