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3"/>
  </p:notesMasterIdLst>
  <p:sldIdLst>
    <p:sldId id="269" r:id="rId2"/>
    <p:sldId id="258" r:id="rId3"/>
    <p:sldId id="270" r:id="rId4"/>
    <p:sldId id="271" r:id="rId5"/>
    <p:sldId id="273" r:id="rId6"/>
    <p:sldId id="274" r:id="rId7"/>
    <p:sldId id="275" r:id="rId8"/>
    <p:sldId id="278" r:id="rId9"/>
    <p:sldId id="281" r:id="rId10"/>
    <p:sldId id="282" r:id="rId11"/>
    <p:sldId id="283" r:id="rId12"/>
    <p:sldId id="262" r:id="rId13"/>
    <p:sldId id="259" r:id="rId14"/>
    <p:sldId id="260" r:id="rId15"/>
    <p:sldId id="261" r:id="rId16"/>
    <p:sldId id="264" r:id="rId17"/>
    <p:sldId id="285" r:id="rId18"/>
    <p:sldId id="266" r:id="rId19"/>
    <p:sldId id="286" r:id="rId20"/>
    <p:sldId id="291" r:id="rId21"/>
    <p:sldId id="287" r:id="rId22"/>
    <p:sldId id="292" r:id="rId23"/>
    <p:sldId id="268" r:id="rId24"/>
    <p:sldId id="293" r:id="rId25"/>
    <p:sldId id="289" r:id="rId26"/>
    <p:sldId id="294" r:id="rId27"/>
    <p:sldId id="295" r:id="rId28"/>
    <p:sldId id="290" r:id="rId29"/>
    <p:sldId id="298" r:id="rId30"/>
    <p:sldId id="297" r:id="rId31"/>
    <p:sldId id="299" r:id="rId32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006600"/>
    <a:srgbClr val="003300"/>
    <a:srgbClr val="008000"/>
    <a:srgbClr val="FF0000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29" autoAdjust="0"/>
    <p:restoredTop sz="94659" autoAdjust="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458AF14-8DA3-48A1-A021-B9E237208F7E}" type="datetimeFigureOut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smtClean="0"/>
              <a:t>按一下以編輯母片文字樣式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  <a:endParaRPr lang="zh-TW" altLang="en-US" noProof="0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CAA6F988-4618-4B70-95EE-6BB8546B6C13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512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2513D8-4931-450A-BF21-7B96C7266867}" type="slidenum">
              <a:rPr lang="en-US" altLang="zh-TW" sz="1200">
                <a:ea typeface="微軟正黑體"/>
                <a:cs typeface="微軟正黑體"/>
              </a:rPr>
              <a:pPr algn="r"/>
              <a:t>4</a:t>
            </a:fld>
            <a:endParaRPr lang="en-US" altLang="zh-TW" sz="1200">
              <a:ea typeface="微軟正黑體"/>
              <a:cs typeface="微軟正黑體"/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228600" indent="-228600" eaLnBrk="1" hangingPunct="1"/>
            <a:r>
              <a:rPr lang="zh-TW" altLang="en-US" smtClean="0"/>
              <a:t>重點：</a:t>
            </a:r>
          </a:p>
          <a:p>
            <a:pPr marL="228600" indent="-228600" eaLnBrk="1" hangingPunct="1">
              <a:buFontTx/>
              <a:buAutoNum type="arabicPeriod"/>
            </a:pPr>
            <a:r>
              <a:rPr lang="zh-TW" altLang="en-US" smtClean="0"/>
              <a:t>人事人員都是從獎懲案件維護作業開始。</a:t>
            </a:r>
          </a:p>
          <a:p>
            <a:pPr marL="228600" indent="-228600" eaLnBrk="1" hangingPunct="1"/>
            <a:r>
              <a:rPr lang="en-US" altLang="zh-TW" smtClean="0"/>
              <a:t>2.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機關發派建議函 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(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機關無獎懲案件核令權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)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，新增獎懲案件時文稿類別必需選擇函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(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稿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)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。</a:t>
            </a:r>
          </a:p>
          <a:p>
            <a:pPr marL="228600" indent="-228600" eaLnBrk="1" hangingPunct="1"/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3.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機關發獎懲令 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(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機關有獎懲案件核令權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) 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，新增獎懲案件時文稿類別必需選擇令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(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稿</a:t>
            </a:r>
            <a:r>
              <a:rPr lang="en-US" altLang="zh-TW" sz="800" smtClean="0">
                <a:solidFill>
                  <a:srgbClr val="000099"/>
                </a:solidFill>
                <a:latin typeface="標楷體" pitchFamily="65" charset="-120"/>
              </a:rPr>
              <a:t>)</a:t>
            </a:r>
            <a:r>
              <a:rPr lang="zh-TW" altLang="en-US" sz="800" smtClean="0">
                <a:solidFill>
                  <a:srgbClr val="000099"/>
                </a:solidFill>
                <a:latin typeface="標楷體" pitchFamily="65" charset="-120"/>
              </a:rPr>
              <a:t>。</a:t>
            </a:r>
            <a:endParaRPr lang="zh-TW" altLang="en-US" smtClean="0"/>
          </a:p>
          <a:p>
            <a:pPr marL="228600" indent="-228600" eaLnBrk="1" hangingPunct="1"/>
            <a:endParaRPr lang="en-US" altLang="zh-TW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9D1B51C-A508-4640-8205-E20D421DC1A4}" type="slidenum">
              <a:rPr lang="en-US" altLang="zh-TW" sz="1200">
                <a:ea typeface="微軟正黑體"/>
                <a:cs typeface="微軟正黑體"/>
              </a:rPr>
              <a:pPr algn="r"/>
              <a:t>8</a:t>
            </a:fld>
            <a:endParaRPr lang="en-US" altLang="zh-TW" sz="1200">
              <a:ea typeface="微軟正黑體"/>
              <a:cs typeface="微軟正黑體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5B3BA75-9A8A-414A-994D-0250BC1723D9}" type="slidenum">
              <a:rPr lang="en-US" altLang="zh-TW" sz="1200">
                <a:ea typeface="微軟正黑體"/>
                <a:cs typeface="微軟正黑體"/>
              </a:rPr>
              <a:pPr algn="r"/>
              <a:t>9</a:t>
            </a:fld>
            <a:endParaRPr lang="en-US" altLang="zh-TW" sz="1200">
              <a:ea typeface="微軟正黑體"/>
              <a:cs typeface="微軟正黑體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D2C7299-9140-4F90-8A74-DD41D4A7C8A0}" type="slidenum">
              <a:rPr lang="en-US" altLang="zh-TW" sz="1200">
                <a:ea typeface="微軟正黑體"/>
                <a:cs typeface="微軟正黑體"/>
              </a:rPr>
              <a:pPr algn="r"/>
              <a:t>10</a:t>
            </a:fld>
            <a:endParaRPr lang="en-US" altLang="zh-TW" sz="1200">
              <a:ea typeface="微軟正黑體"/>
              <a:cs typeface="微軟正黑體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獎懲案件的明細資料更新個人的表</a:t>
            </a:r>
            <a:r>
              <a:rPr lang="en-US" altLang="zh-TW" smtClean="0"/>
              <a:t>21</a:t>
            </a:r>
            <a:r>
              <a:rPr lang="zh-TW" altLang="en-US" smtClean="0"/>
              <a:t>獎懲資料。</a:t>
            </a:r>
          </a:p>
          <a:p>
            <a:pPr eaLnBrk="1" hangingPunct="1"/>
            <a:r>
              <a:rPr lang="zh-TW" altLang="en-US" smtClean="0"/>
              <a:t>重點：核定機關、核定日期、核定文號。抓取會從明細先抓，明細沒有值則會往上回到主檔資料抓核定機關、核定日期、核定文號，主檔資料再沒有，會抓主檔資料的獎懲機關、發文日期、發文文號當成最後的核定機關、核定日期、核定文號。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AFDB802-E950-4E04-9517-23D09779B3F2}" type="slidenum">
              <a:rPr lang="en-US" altLang="zh-TW" sz="1200">
                <a:ea typeface="微軟正黑體"/>
                <a:cs typeface="微軟正黑體"/>
              </a:rPr>
              <a:pPr algn="r"/>
              <a:t>11</a:t>
            </a:fld>
            <a:endParaRPr lang="en-US" altLang="zh-TW" sz="1200">
              <a:ea typeface="微軟正黑體"/>
              <a:cs typeface="微軟正黑體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zh-TW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F516C35-AD17-4B9F-81E7-54DF2FF95743}" type="slidenum">
              <a:rPr kumimoji="0" lang="en-US" altLang="zh-TW" sz="1200">
                <a:latin typeface="Calibri" pitchFamily="34" charset="0"/>
              </a:rPr>
              <a:pPr algn="r"/>
              <a:t>21</a:t>
            </a:fld>
            <a:endParaRPr kumimoji="0" lang="en-US" altLang="zh-TW" sz="1200">
              <a:latin typeface="Calibri" pitchFamily="34" charset="0"/>
            </a:endParaRPr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/>
              <a:t>表一、表七、表十九、表二十：都是直接看個人的資料。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813370-96F3-4BB9-B13F-1E7062FB230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79358-D094-4907-90BE-9F97BD0D58DE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algn="ctr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813370-96F3-4BB9-B13F-1E7062FB2309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79358-D094-4907-90BE-9F97BD0D58D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>
            <a:spLocks noGrp="1"/>
          </p:cNvSpPr>
          <p:nvPr>
            <p:ph type="title"/>
          </p:nvPr>
        </p:nvSpPr>
        <p:spPr>
          <a:xfrm>
            <a:off x="2771800" y="116632"/>
            <a:ext cx="6192688" cy="706090"/>
          </a:xfrm>
        </p:spPr>
        <p:txBody>
          <a:bodyPr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8" name="內容版面配置區 4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32859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78163-CD3E-4BCF-A5F3-FDF7739E1B7E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3B74C-4F86-409D-81BB-D3F2E6D8058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78163-CD3E-4BCF-A5F3-FDF7739E1B7E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73B74C-4F86-409D-81BB-D3F2E6D80582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958D50-7B9D-459E-8222-F2490C686F91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43C871-BDB0-4E17-B427-D3A316505DC4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CA3EA48-5599-4938-B7C4-1B2784F289C9}" type="datetime1">
              <a:rPr lang="zh-TW" altLang="en-US" smtClean="0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15B8490-2E14-4705-9E77-952DD25150F0}" type="slidenum">
              <a:rPr lang="zh-TW" altLang="en-US" smtClean="0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49" r:id="rId12"/>
    <p:sldLayoutId id="2147483650" r:id="rId13"/>
  </p:sldLayoutIdLst>
  <p:hf hdr="0" ft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&#21098;&#36028;&#31807;/99&#24180;&#30003;&#35531;&#36039;&#28145;&#20778;&#33391;&#25945;&#24107;&#29518;&#21237;&#37329;&#32113;&#35336;&#34920;.doc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&#21098;&#36028;&#31807;/99&#24180;&#36039;&#28145;&#20778;&#33391;&#25945;&#24107;&#29518;&#21237;&#37329;&#21360;&#38936;&#28165;&#20874;.do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/>
          </p:cNvSpPr>
          <p:nvPr>
            <p:ph type="title"/>
          </p:nvPr>
        </p:nvSpPr>
        <p:spPr bwMode="auto">
          <a:xfrm>
            <a:off x="1692275" y="3573463"/>
            <a:ext cx="6192838" cy="70485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TW" altLang="en-US" sz="6600" smtClean="0">
                <a:effectLst/>
              </a:rPr>
              <a:t>獎 懲 作 業</a:t>
            </a:r>
          </a:p>
        </p:txBody>
      </p:sp>
      <p:pic>
        <p:nvPicPr>
          <p:cNvPr id="717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412875"/>
            <a:ext cx="54006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60350"/>
            <a:ext cx="77724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TW" smtClean="0">
                <a:solidFill>
                  <a:srgbClr val="FF00FF"/>
                </a:solidFill>
                <a:effectLst/>
              </a:rPr>
              <a:t>5-</a:t>
            </a:r>
            <a:r>
              <a:rPr lang="zh-TW" altLang="en-US" smtClean="0">
                <a:solidFill>
                  <a:srgbClr val="FF00FF"/>
                </a:solidFill>
                <a:effectLst/>
              </a:rPr>
              <a:t>更新個人基本資料檔</a:t>
            </a:r>
          </a:p>
        </p:txBody>
      </p:sp>
      <p:pic>
        <p:nvPicPr>
          <p:cNvPr id="19458" name="Picture 6"/>
          <p:cNvPicPr>
            <a:picLocks noChangeAspect="1" noChangeArrowheads="1"/>
          </p:cNvPicPr>
          <p:nvPr/>
        </p:nvPicPr>
        <p:blipFill>
          <a:blip r:embed="rId3"/>
          <a:srcRect b="17664"/>
          <a:stretch>
            <a:fillRect/>
          </a:stretch>
        </p:blipFill>
        <p:spPr bwMode="auto">
          <a:xfrm>
            <a:off x="171450" y="1268413"/>
            <a:ext cx="8780463" cy="283051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02407" name="Rectangle 6"/>
          <p:cNvSpPr>
            <a:spLocks noChangeArrowheads="1"/>
          </p:cNvSpPr>
          <p:nvPr/>
        </p:nvSpPr>
        <p:spPr bwMode="auto">
          <a:xfrm>
            <a:off x="395288" y="3573463"/>
            <a:ext cx="8569325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kumimoji="0" lang="en-US" altLang="zh-TW" sz="2800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核定結果為符合才會更新個人獎懲資料檔。</a:t>
            </a:r>
          </a:p>
          <a:p>
            <a:pPr marL="342900" indent="-342900">
              <a:lnSpc>
                <a:spcPct val="105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更新資料庫成功後，系統將該筆資料核定轉成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令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，資料只能檢視不能再異動。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4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99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636838"/>
            <a:ext cx="8713788" cy="4032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1506" name="Picture 1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908050"/>
            <a:ext cx="5110163" cy="1685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1507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88913"/>
            <a:ext cx="8820150" cy="7191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762000" indent="-762000" algn="r"/>
            <a:r>
              <a:rPr lang="zh-TW" altLang="en-US" smtClean="0">
                <a:effectLst/>
              </a:rPr>
              <a:t>獎懲令－撤銷獎懲</a:t>
            </a:r>
            <a:endParaRPr lang="en-US" altLang="zh-TW" smtClean="0">
              <a:effectLst/>
            </a:endParaRPr>
          </a:p>
        </p:txBody>
      </p:sp>
      <p:sp>
        <p:nvSpPr>
          <p:cNvPr id="249866" name="Rectangle 6"/>
          <p:cNvSpPr>
            <a:spLocks noChangeArrowheads="1"/>
          </p:cNvSpPr>
          <p:nvPr/>
        </p:nvSpPr>
        <p:spPr bwMode="auto">
          <a:xfrm>
            <a:off x="5434013" y="981075"/>
            <a:ext cx="370998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狀態為核定狀態時，</a:t>
            </a:r>
            <a:r>
              <a:rPr kumimoji="0" lang="zh-TW" altLang="en-US" sz="2400" b="1">
                <a:solidFill>
                  <a:schemeClr val="hlink"/>
                </a:solidFill>
                <a:ea typeface="標楷體" pitchFamily="65" charset="-120"/>
              </a:rPr>
              <a:t>會出現「</a:t>
            </a:r>
            <a:r>
              <a:rPr kumimoji="0"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撤銷獎懲」的按鍵</a:t>
            </a:r>
            <a:endParaRPr kumimoji="0" lang="en-US" altLang="zh-TW" sz="2400" b="1">
              <a:solidFill>
                <a:schemeClr val="hlink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撤銷時可以只針對某幾個人員做撤銷動作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如果已更新至個人獎懲資料時，系統會自動把表</a:t>
            </a:r>
            <a:r>
              <a:rPr kumimoji="0" lang="en-US" altLang="zh-TW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kumimoji="0" lang="zh-TW" altLang="en-US" sz="24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獎懲資料刪除並搬至</a:t>
            </a:r>
            <a:r>
              <a:rPr kumimoji="0" lang="zh-TW" altLang="en-US" sz="2400" b="1">
                <a:solidFill>
                  <a:schemeClr val="hlink"/>
                </a:solidFill>
                <a:ea typeface="標楷體" pitchFamily="65" charset="-120"/>
              </a:rPr>
              <a:t>獎懲註銷資料檔內</a:t>
            </a:r>
          </a:p>
        </p:txBody>
      </p:sp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2051050" y="1341438"/>
            <a:ext cx="647700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1510" name="Rectangle 13"/>
          <p:cNvSpPr>
            <a:spLocks noChangeArrowheads="1"/>
          </p:cNvSpPr>
          <p:nvPr/>
        </p:nvSpPr>
        <p:spPr bwMode="auto">
          <a:xfrm>
            <a:off x="468313" y="5949950"/>
            <a:ext cx="7848600" cy="719138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1511" name="Rectangle 14"/>
          <p:cNvSpPr>
            <a:spLocks noChangeArrowheads="1"/>
          </p:cNvSpPr>
          <p:nvPr/>
        </p:nvSpPr>
        <p:spPr bwMode="auto">
          <a:xfrm>
            <a:off x="5219700" y="4292600"/>
            <a:ext cx="3600450" cy="936625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1512" name="Rectangle 15"/>
          <p:cNvSpPr>
            <a:spLocks noChangeArrowheads="1"/>
          </p:cNvSpPr>
          <p:nvPr/>
        </p:nvSpPr>
        <p:spPr bwMode="auto">
          <a:xfrm>
            <a:off x="755650" y="2924175"/>
            <a:ext cx="503238" cy="433388"/>
          </a:xfrm>
          <a:prstGeom prst="rect">
            <a:avLst/>
          </a:prstGeom>
          <a:noFill/>
          <a:ln w="9525" algn="ctr">
            <a:solidFill>
              <a:srgbClr val="FF3300"/>
            </a:solidFill>
            <a:miter lim="800000"/>
            <a:headEnd/>
            <a:tailEnd/>
          </a:ln>
          <a:effectLst>
            <a:prstShdw prst="shdw17" dist="17961" dir="2700000">
              <a:srgbClr val="991F00"/>
            </a:prstShdw>
          </a:effectLst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9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/>
        </p:nvSpPr>
        <p:spPr>
          <a:xfrm>
            <a:off x="34925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2D8401-C7F2-4D2E-91F7-982046BCE2B2}" type="datetime1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2018/5/22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3492500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D8B59292-EDDC-4C2F-8200-773FC5CD55C1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773238"/>
            <a:ext cx="87249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標題 3"/>
          <p:cNvSpPr>
            <a:spLocks noGrp="1"/>
          </p:cNvSpPr>
          <p:nvPr>
            <p:ph type="title" idx="4294967295"/>
          </p:nvPr>
        </p:nvSpPr>
        <p:spPr bwMode="auto">
          <a:xfrm>
            <a:off x="2951163" y="476250"/>
            <a:ext cx="6192837" cy="706438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kumimoji="1" lang="zh-TW" altLang="en-US" smtClean="0">
                <a:solidFill>
                  <a:schemeClr val="hlink"/>
                </a:solidFill>
                <a:effectLst/>
              </a:rPr>
              <a:t>獎章資料下載更新</a:t>
            </a:r>
            <a:r>
              <a:rPr kumimoji="1" lang="en-US" altLang="zh-TW" smtClean="0">
                <a:solidFill>
                  <a:schemeClr val="hlink"/>
                </a:solidFill>
                <a:effectLst/>
              </a:rPr>
              <a:t>21</a:t>
            </a:r>
            <a:r>
              <a:rPr kumimoji="1" lang="zh-TW" altLang="en-US" smtClean="0">
                <a:solidFill>
                  <a:schemeClr val="hlink"/>
                </a:solidFill>
                <a:effectLst/>
              </a:rPr>
              <a:t>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/>
        </p:nvSpPr>
        <p:spPr>
          <a:xfrm>
            <a:off x="34925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2D8401-C7F2-4D2E-91F7-982046BCE2B2}" type="datetime1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2018/5/22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3492500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0F08A9C4-9E65-4061-9FD6-F7868B8DCAFD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13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4579" name="標題 3"/>
          <p:cNvSpPr>
            <a:spLocks noGrp="1"/>
          </p:cNvSpPr>
          <p:nvPr>
            <p:ph type="title" idx="4294967295"/>
          </p:nvPr>
        </p:nvSpPr>
        <p:spPr bwMode="auto">
          <a:xfrm>
            <a:off x="2951163" y="115888"/>
            <a:ext cx="6192837" cy="706437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kumimoji="1" lang="zh-TW" altLang="en-US" smtClean="0">
                <a:solidFill>
                  <a:schemeClr val="hlink"/>
                </a:solidFill>
                <a:effectLst/>
              </a:rPr>
              <a:t>獎章資料下載更新</a:t>
            </a:r>
            <a:r>
              <a:rPr kumimoji="1" lang="en-US" altLang="zh-TW" smtClean="0">
                <a:solidFill>
                  <a:schemeClr val="hlink"/>
                </a:solidFill>
                <a:effectLst/>
              </a:rPr>
              <a:t>21</a:t>
            </a:r>
            <a:r>
              <a:rPr kumimoji="1" lang="zh-TW" altLang="en-US" smtClean="0">
                <a:solidFill>
                  <a:schemeClr val="hlink"/>
                </a:solidFill>
                <a:effectLst/>
              </a:rPr>
              <a:t>表</a:t>
            </a:r>
          </a:p>
        </p:txBody>
      </p:sp>
      <p:grpSp>
        <p:nvGrpSpPr>
          <p:cNvPr id="24580" name="Group 7"/>
          <p:cNvGrpSpPr>
            <a:grpSpLocks/>
          </p:cNvGrpSpPr>
          <p:nvPr/>
        </p:nvGrpSpPr>
        <p:grpSpPr bwMode="auto">
          <a:xfrm>
            <a:off x="179388" y="2205038"/>
            <a:ext cx="8785225" cy="3663950"/>
            <a:chOff x="113" y="1142"/>
            <a:chExt cx="5534" cy="2308"/>
          </a:xfrm>
        </p:grpSpPr>
        <p:pic>
          <p:nvPicPr>
            <p:cNvPr id="24582" name="Picture 6" descr="剪貼簿0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142"/>
              <a:ext cx="5534" cy="2308"/>
            </a:xfrm>
            <a:prstGeom prst="rect">
              <a:avLst/>
            </a:prstGeom>
            <a:noFill/>
            <a:ln w="28575">
              <a:noFill/>
              <a:miter lim="800000"/>
              <a:headEnd/>
              <a:tailEnd/>
            </a:ln>
          </p:spPr>
        </p:pic>
        <p:sp>
          <p:nvSpPr>
            <p:cNvPr id="24583" name="Rectangle 7"/>
            <p:cNvSpPr>
              <a:spLocks noChangeArrowheads="1"/>
            </p:cNvSpPr>
            <p:nvPr/>
          </p:nvSpPr>
          <p:spPr bwMode="auto">
            <a:xfrm>
              <a:off x="204" y="2795"/>
              <a:ext cx="2086" cy="36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250825" y="908050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獎懲作業 </a:t>
            </a:r>
            <a:r>
              <a:rPr lang="en-US" altLang="zh-TW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&gt; </a:t>
            </a:r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請頒服務獎章 </a:t>
            </a:r>
            <a:r>
              <a:rPr lang="en-US" altLang="zh-TW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&gt; </a:t>
            </a:r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獎章資料下載更新表</a:t>
            </a:r>
            <a:r>
              <a:rPr lang="en-US" altLang="zh-TW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查詢</a:t>
            </a:r>
            <a:r>
              <a:rPr lang="zh-TW" altLang="en-US" b="1"/>
              <a:t>＞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全選</a:t>
            </a:r>
            <a:r>
              <a:rPr lang="zh-TW" altLang="en-US" b="1"/>
              <a:t>＞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執行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/>
        </p:nvSpPr>
        <p:spPr>
          <a:xfrm>
            <a:off x="34925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2D8401-C7F2-4D2E-91F7-982046BCE2B2}" type="datetime1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2018/5/22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3492500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7344874C-4F4D-413C-AFFF-241E7E7483B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250825" y="1341438"/>
            <a:ext cx="8424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zh-TW" altLang="en-US" b="1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5613" name="Rectangle 13"/>
          <p:cNvSpPr>
            <a:spLocks noChangeArrowheads="1"/>
          </p:cNvSpPr>
          <p:nvPr/>
        </p:nvSpPr>
        <p:spPr bwMode="auto">
          <a:xfrm>
            <a:off x="468313" y="1125538"/>
            <a:ext cx="84248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獎懲作業 </a:t>
            </a:r>
            <a:r>
              <a:rPr lang="en-US" altLang="zh-TW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&gt; </a:t>
            </a:r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請頒服務獎章 </a:t>
            </a:r>
            <a:r>
              <a:rPr lang="en-US" altLang="zh-TW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&gt; </a:t>
            </a:r>
            <a:r>
              <a:rPr lang="zh-TW" altLang="en-US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獎章資料下載更新表</a:t>
            </a:r>
            <a:r>
              <a:rPr lang="en-US" altLang="zh-TW" sz="2800" b="1">
                <a:solidFill>
                  <a:srgbClr val="006600"/>
                </a:solidFill>
                <a:latin typeface="標楷體" pitchFamily="65" charset="-120"/>
                <a:ea typeface="標楷體" pitchFamily="65" charset="-120"/>
              </a:rPr>
              <a:t>21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查詢</a:t>
            </a:r>
            <a:r>
              <a:rPr lang="zh-TW" altLang="en-US" b="1"/>
              <a:t>＞ 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全選或選取</a:t>
            </a:r>
            <a:r>
              <a:rPr lang="zh-TW" altLang="en-US" b="1"/>
              <a:t>＞</a:t>
            </a:r>
            <a:r>
              <a:rPr lang="zh-TW" altLang="en-US" sz="2800" b="1">
                <a:latin typeface="標楷體" pitchFamily="65" charset="-120"/>
                <a:ea typeface="標楷體" pitchFamily="65" charset="-120"/>
              </a:rPr>
              <a:t>執行</a:t>
            </a:r>
          </a:p>
        </p:txBody>
      </p:sp>
      <p:sp>
        <p:nvSpPr>
          <p:cNvPr id="25605" name="標題 3"/>
          <p:cNvSpPr>
            <a:spLocks noGrp="1"/>
          </p:cNvSpPr>
          <p:nvPr>
            <p:ph type="title" idx="4294967295"/>
          </p:nvPr>
        </p:nvSpPr>
        <p:spPr bwMode="auto">
          <a:xfrm>
            <a:off x="2951163" y="115888"/>
            <a:ext cx="6192837" cy="706437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eaLnBrk="1" hangingPunct="1"/>
            <a:r>
              <a:rPr kumimoji="1" lang="zh-TW" altLang="en-US" smtClean="0">
                <a:solidFill>
                  <a:schemeClr val="hlink"/>
                </a:solidFill>
                <a:effectLst/>
              </a:rPr>
              <a:t>獎章資料下載更新</a:t>
            </a:r>
            <a:r>
              <a:rPr kumimoji="1" lang="en-US" altLang="zh-TW" smtClean="0">
                <a:solidFill>
                  <a:schemeClr val="hlink"/>
                </a:solidFill>
                <a:effectLst/>
              </a:rPr>
              <a:t>21</a:t>
            </a:r>
            <a:r>
              <a:rPr kumimoji="1" lang="zh-TW" altLang="en-US" smtClean="0">
                <a:solidFill>
                  <a:schemeClr val="hlink"/>
                </a:solidFill>
                <a:effectLst/>
              </a:rPr>
              <a:t>表</a:t>
            </a:r>
          </a:p>
        </p:txBody>
      </p:sp>
      <p:sp>
        <p:nvSpPr>
          <p:cNvPr id="25619" name="Oval 19"/>
          <p:cNvSpPr>
            <a:spLocks noChangeArrowheads="1"/>
          </p:cNvSpPr>
          <p:nvPr/>
        </p:nvSpPr>
        <p:spPr bwMode="auto">
          <a:xfrm>
            <a:off x="1258888" y="2781300"/>
            <a:ext cx="504825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rgbClr val="FF0000"/>
                </a:solidFill>
              </a:rPr>
              <a:t>1</a:t>
            </a:r>
          </a:p>
        </p:txBody>
      </p:sp>
      <p:grpSp>
        <p:nvGrpSpPr>
          <p:cNvPr id="25607" name="Group 25"/>
          <p:cNvGrpSpPr>
            <a:grpSpLocks/>
          </p:cNvGrpSpPr>
          <p:nvPr/>
        </p:nvGrpSpPr>
        <p:grpSpPr bwMode="auto">
          <a:xfrm>
            <a:off x="179388" y="2349500"/>
            <a:ext cx="8718550" cy="2836863"/>
            <a:chOff x="113" y="1480"/>
            <a:chExt cx="5492" cy="1787"/>
          </a:xfrm>
        </p:grpSpPr>
        <p:pic>
          <p:nvPicPr>
            <p:cNvPr id="25609" name="Picture 10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13" y="1480"/>
              <a:ext cx="5492" cy="1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5610" name="Rectangle 8"/>
            <p:cNvSpPr>
              <a:spLocks noChangeArrowheads="1"/>
            </p:cNvSpPr>
            <p:nvPr/>
          </p:nvSpPr>
          <p:spPr bwMode="auto">
            <a:xfrm>
              <a:off x="1066" y="2387"/>
              <a:ext cx="272" cy="544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11" name="Rectangle 9"/>
            <p:cNvSpPr>
              <a:spLocks noChangeArrowheads="1"/>
            </p:cNvSpPr>
            <p:nvPr/>
          </p:nvSpPr>
          <p:spPr bwMode="auto">
            <a:xfrm>
              <a:off x="1066" y="1798"/>
              <a:ext cx="318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5620" name="Oval 20"/>
            <p:cNvSpPr>
              <a:spLocks noChangeArrowheads="1"/>
            </p:cNvSpPr>
            <p:nvPr/>
          </p:nvSpPr>
          <p:spPr bwMode="auto">
            <a:xfrm>
              <a:off x="839" y="2478"/>
              <a:ext cx="318" cy="22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5621" name="Oval 21"/>
            <p:cNvSpPr>
              <a:spLocks noChangeArrowheads="1"/>
            </p:cNvSpPr>
            <p:nvPr/>
          </p:nvSpPr>
          <p:spPr bwMode="auto">
            <a:xfrm>
              <a:off x="2109" y="1616"/>
              <a:ext cx="318" cy="227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r>
                <a:rPr lang="en-US" altLang="zh-TW" b="1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5614" name="Rectangle 9"/>
            <p:cNvSpPr>
              <a:spLocks noChangeArrowheads="1"/>
            </p:cNvSpPr>
            <p:nvPr/>
          </p:nvSpPr>
          <p:spPr bwMode="auto">
            <a:xfrm>
              <a:off x="2064" y="1798"/>
              <a:ext cx="318" cy="1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25624" name="Oval 24"/>
          <p:cNvSpPr>
            <a:spLocks noChangeArrowheads="1"/>
          </p:cNvSpPr>
          <p:nvPr/>
        </p:nvSpPr>
        <p:spPr bwMode="auto">
          <a:xfrm>
            <a:off x="1258888" y="2781300"/>
            <a:ext cx="504825" cy="360363"/>
          </a:xfrm>
          <a:prstGeom prst="ellips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rgbClr val="FF0000"/>
                </a:solidFill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 txBox="1">
            <a:spLocks noGrp="1"/>
          </p:cNvSpPr>
          <p:nvPr/>
        </p:nvSpPr>
        <p:spPr>
          <a:xfrm>
            <a:off x="34925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152D8401-C7F2-4D2E-91F7-982046BCE2B2}" type="datetime1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2018/5/22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" name="投影片編號版面配置區 2"/>
          <p:cNvSpPr txBox="1">
            <a:spLocks noGrp="1"/>
          </p:cNvSpPr>
          <p:nvPr/>
        </p:nvSpPr>
        <p:spPr>
          <a:xfrm>
            <a:off x="3492500" y="6448425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5AC5F5FA-2E44-4E9C-ACC1-97A3FFF4257E}" type="slidenum">
              <a:rPr kumimoji="0" lang="zh-TW" altLang="en-US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rPr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t>15</a:t>
            </a:fld>
            <a:endParaRPr kumimoji="0" lang="zh-TW" altLang="en-US" sz="1200">
              <a:solidFill>
                <a:schemeClr val="tx1">
                  <a:tint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26627" name="標題 3"/>
          <p:cNvSpPr>
            <a:spLocks noGrp="1"/>
          </p:cNvSpPr>
          <p:nvPr>
            <p:ph type="title" idx="4294967295"/>
          </p:nvPr>
        </p:nvSpPr>
        <p:spPr bwMode="auto">
          <a:xfrm>
            <a:off x="2951163" y="115888"/>
            <a:ext cx="6192837" cy="706437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solidFill>
                  <a:srgbClr val="FF00FF"/>
                </a:solidFill>
                <a:effectLst/>
              </a:rPr>
              <a:t>獎懲案件文稿相關作業說明</a:t>
            </a:r>
          </a:p>
        </p:txBody>
      </p:sp>
      <p:sp>
        <p:nvSpPr>
          <p:cNvPr id="26628" name="內容版面配置區 4"/>
          <p:cNvSpPr>
            <a:spLocks noGrp="1"/>
          </p:cNvSpPr>
          <p:nvPr>
            <p:ph idx="4294967295"/>
          </p:nvPr>
        </p:nvSpPr>
        <p:spPr>
          <a:xfrm>
            <a:off x="0" y="981075"/>
            <a:ext cx="8785225" cy="5327650"/>
          </a:xfrm>
        </p:spPr>
        <p:txBody>
          <a:bodyPr/>
          <a:lstStyle/>
          <a:p>
            <a:pPr eaLnBrk="1" hangingPunct="1">
              <a:lnSpc>
                <a:spcPct val="105000"/>
              </a:lnSpc>
              <a:buClr>
                <a:srgbClr val="990000"/>
              </a:buClr>
            </a:pPr>
            <a:r>
              <a:rPr lang="zh-TW" altLang="en-US" sz="2800" b="1" smtClean="0">
                <a:solidFill>
                  <a:srgbClr val="000099"/>
                </a:solidFill>
              </a:rPr>
              <a:t>新增文稿時，若獎懲案件的人員該機關有核令權時，文稿類別請點選</a:t>
            </a:r>
            <a:r>
              <a:rPr lang="en-US" altLang="zh-TW" sz="2800" b="1" smtClean="0">
                <a:solidFill>
                  <a:srgbClr val="000099"/>
                </a:solidFill>
              </a:rPr>
              <a:t>【</a:t>
            </a:r>
            <a:r>
              <a:rPr lang="zh-TW" altLang="en-US" sz="2800" b="1" smtClean="0">
                <a:solidFill>
                  <a:srgbClr val="FF0066"/>
                </a:solidFill>
              </a:rPr>
              <a:t>令</a:t>
            </a:r>
            <a:r>
              <a:rPr lang="en-US" altLang="zh-TW" sz="2800" b="1" smtClean="0">
                <a:solidFill>
                  <a:srgbClr val="FF0066"/>
                </a:solidFill>
              </a:rPr>
              <a:t>(</a:t>
            </a:r>
            <a:r>
              <a:rPr lang="zh-TW" altLang="en-US" sz="2800" b="1" smtClean="0">
                <a:solidFill>
                  <a:srgbClr val="FF0066"/>
                </a:solidFill>
              </a:rPr>
              <a:t>稿</a:t>
            </a:r>
            <a:r>
              <a:rPr lang="en-US" altLang="zh-TW" sz="2800" b="1" smtClean="0">
                <a:solidFill>
                  <a:srgbClr val="FF0066"/>
                </a:solidFill>
              </a:rPr>
              <a:t>)</a:t>
            </a:r>
            <a:r>
              <a:rPr lang="en-US" altLang="zh-TW" sz="2800" b="1" smtClean="0">
                <a:solidFill>
                  <a:srgbClr val="000099"/>
                </a:solidFill>
              </a:rPr>
              <a:t>】</a:t>
            </a:r>
            <a:r>
              <a:rPr lang="zh-TW" altLang="en-US" sz="2800" b="1" smtClean="0"/>
              <a:t>，</a:t>
            </a:r>
            <a:r>
              <a:rPr lang="zh-TW" altLang="en-US" sz="2800" b="1" smtClean="0">
                <a:solidFill>
                  <a:srgbClr val="000099"/>
                </a:solidFill>
              </a:rPr>
              <a:t>若獎懲案件的人員該機關無核令權時，文稿類別請點選</a:t>
            </a:r>
            <a:r>
              <a:rPr lang="en-US" altLang="zh-TW" sz="2800" b="1" smtClean="0">
                <a:solidFill>
                  <a:srgbClr val="000099"/>
                </a:solidFill>
              </a:rPr>
              <a:t>【</a:t>
            </a:r>
            <a:r>
              <a:rPr lang="zh-TW" altLang="en-US" sz="2800" b="1" smtClean="0">
                <a:solidFill>
                  <a:srgbClr val="FF0066"/>
                </a:solidFill>
              </a:rPr>
              <a:t>函稿</a:t>
            </a:r>
            <a:r>
              <a:rPr lang="en-US" altLang="zh-TW" sz="2800" b="1" smtClean="0">
                <a:solidFill>
                  <a:srgbClr val="FF0066"/>
                </a:solidFill>
              </a:rPr>
              <a:t>)</a:t>
            </a:r>
            <a:r>
              <a:rPr lang="en-US" altLang="zh-TW" sz="2800" b="1" smtClean="0">
                <a:solidFill>
                  <a:srgbClr val="000099"/>
                </a:solidFill>
              </a:rPr>
              <a:t>】</a:t>
            </a:r>
          </a:p>
          <a:p>
            <a:pPr eaLnBrk="1" hangingPunct="1">
              <a:lnSpc>
                <a:spcPct val="105000"/>
              </a:lnSpc>
              <a:buClr>
                <a:srgbClr val="990000"/>
              </a:buClr>
            </a:pPr>
            <a:r>
              <a:rPr lang="en-US" altLang="zh-TW" sz="2800" b="1" smtClean="0">
                <a:solidFill>
                  <a:srgbClr val="000099"/>
                </a:solidFill>
              </a:rPr>
              <a:t>Pemis2K</a:t>
            </a:r>
            <a:r>
              <a:rPr lang="zh-TW" altLang="en-US" sz="2800" b="1" smtClean="0">
                <a:solidFill>
                  <a:srgbClr val="000099"/>
                </a:solidFill>
              </a:rPr>
              <a:t>有提供詞庫的功能，在</a:t>
            </a:r>
            <a:r>
              <a:rPr lang="en-US" altLang="zh-TW" sz="2800" b="1" smtClean="0">
                <a:solidFill>
                  <a:srgbClr val="000099"/>
                </a:solidFill>
              </a:rPr>
              <a:t>WebHR</a:t>
            </a:r>
            <a:r>
              <a:rPr lang="zh-TW" altLang="en-US" sz="2800" b="1" smtClean="0">
                <a:solidFill>
                  <a:srgbClr val="000099"/>
                </a:solidFill>
              </a:rPr>
              <a:t>可利用</a:t>
            </a:r>
            <a:r>
              <a:rPr lang="zh-TW" altLang="en-US" sz="2800" b="1" smtClean="0">
                <a:solidFill>
                  <a:srgbClr val="FF0066"/>
                </a:solidFill>
              </a:rPr>
              <a:t>片語功能</a:t>
            </a:r>
            <a:r>
              <a:rPr lang="zh-TW" altLang="en-US" sz="2800" b="1" smtClean="0">
                <a:solidFill>
                  <a:srgbClr val="000099"/>
                </a:solidFill>
              </a:rPr>
              <a:t>，方便承辦人快速輸入資料</a:t>
            </a:r>
            <a:r>
              <a:rPr lang="zh-TW" altLang="en-US" sz="2800" b="1" smtClean="0"/>
              <a:t>。</a:t>
            </a:r>
          </a:p>
          <a:p>
            <a:r>
              <a:rPr lang="zh-TW" altLang="en-US" sz="2800" b="1" smtClean="0">
                <a:solidFill>
                  <a:srgbClr val="000099"/>
                </a:solidFill>
              </a:rPr>
              <a:t>人員明細若要批次輸入多人時，請按</a:t>
            </a:r>
            <a:r>
              <a:rPr lang="en-US" altLang="zh-TW" sz="2800" b="1" smtClean="0">
                <a:solidFill>
                  <a:srgbClr val="000099"/>
                </a:solidFill>
              </a:rPr>
              <a:t>【</a:t>
            </a:r>
            <a:r>
              <a:rPr lang="zh-TW" altLang="en-US" sz="2800" b="1" smtClean="0">
                <a:solidFill>
                  <a:srgbClr val="000099"/>
                </a:solidFill>
              </a:rPr>
              <a:t>批次輸入</a:t>
            </a:r>
            <a:r>
              <a:rPr lang="en-US" altLang="zh-TW" sz="2800" b="1" smtClean="0">
                <a:solidFill>
                  <a:srgbClr val="000099"/>
                </a:solidFill>
              </a:rPr>
              <a:t>】</a:t>
            </a:r>
            <a:r>
              <a:rPr lang="zh-TW" altLang="en-US" sz="2800" b="1" smtClean="0">
                <a:solidFill>
                  <a:srgbClr val="000099"/>
                </a:solidFill>
              </a:rPr>
              <a:t>鈕</a:t>
            </a:r>
          </a:p>
          <a:p>
            <a:r>
              <a:rPr lang="zh-TW" altLang="en-US" sz="2800" b="1" smtClean="0">
                <a:solidFill>
                  <a:srgbClr val="000099"/>
                </a:solidFill>
              </a:rPr>
              <a:t>列印建議函獎懲令時，若要調整人員的順序，請按</a:t>
            </a:r>
            <a:r>
              <a:rPr lang="en-US" altLang="zh-TW" sz="2800" b="1" smtClean="0">
                <a:solidFill>
                  <a:srgbClr val="000099"/>
                </a:solidFill>
              </a:rPr>
              <a:t>【</a:t>
            </a:r>
            <a:r>
              <a:rPr lang="zh-TW" altLang="en-US" sz="2800" b="1" smtClean="0">
                <a:solidFill>
                  <a:srgbClr val="000099"/>
                </a:solidFill>
              </a:rPr>
              <a:t>重新排序</a:t>
            </a:r>
            <a:r>
              <a:rPr lang="en-US" altLang="zh-TW" sz="2800" b="1" smtClean="0">
                <a:solidFill>
                  <a:srgbClr val="000099"/>
                </a:solidFill>
              </a:rPr>
              <a:t>】</a:t>
            </a:r>
            <a:r>
              <a:rPr lang="zh-TW" altLang="en-US" sz="2800" b="1" smtClean="0">
                <a:solidFill>
                  <a:srgbClr val="000099"/>
                </a:solidFill>
              </a:rPr>
              <a:t>鈕。</a:t>
            </a:r>
          </a:p>
          <a:p>
            <a:r>
              <a:rPr lang="zh-TW" altLang="en-US" sz="2800" b="1" smtClean="0">
                <a:solidFill>
                  <a:srgbClr val="000099"/>
                </a:solidFill>
              </a:rPr>
              <a:t>若要批次刪除某一文稿案件的人員明細資料，請按</a:t>
            </a:r>
            <a:r>
              <a:rPr lang="en-US" altLang="zh-TW" sz="2800" b="1" smtClean="0">
                <a:solidFill>
                  <a:srgbClr val="000099"/>
                </a:solidFill>
              </a:rPr>
              <a:t>【</a:t>
            </a:r>
            <a:r>
              <a:rPr lang="zh-TW" altLang="en-US" sz="2800" b="1" smtClean="0">
                <a:solidFill>
                  <a:srgbClr val="000099"/>
                </a:solidFill>
              </a:rPr>
              <a:t>批次刪除</a:t>
            </a:r>
            <a:r>
              <a:rPr lang="en-US" altLang="zh-TW" sz="2800" b="1" smtClean="0">
                <a:solidFill>
                  <a:srgbClr val="000099"/>
                </a:solidFill>
              </a:rPr>
              <a:t>】</a:t>
            </a:r>
            <a:r>
              <a:rPr lang="zh-TW" altLang="en-US" sz="2800" b="1" smtClean="0">
                <a:solidFill>
                  <a:srgbClr val="000099"/>
                </a:solidFill>
              </a:rPr>
              <a:t>功能，承辦人可人員多選來刪除明細資料。</a:t>
            </a:r>
          </a:p>
          <a:p>
            <a:endParaRPr lang="zh-TW" altLang="en-US" sz="2800" b="1" smtClean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標題 3"/>
          <p:cNvSpPr>
            <a:spLocks noGrp="1"/>
          </p:cNvSpPr>
          <p:nvPr>
            <p:ph type="title"/>
          </p:nvPr>
        </p:nvSpPr>
        <p:spPr bwMode="auto"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mtClean="0">
                <a:solidFill>
                  <a:srgbClr val="FF00FF"/>
                </a:solidFill>
                <a:effectLst/>
              </a:rPr>
              <a:t>獎懲案件文稿相關作業說明</a:t>
            </a:r>
          </a:p>
        </p:txBody>
      </p:sp>
      <p:sp>
        <p:nvSpPr>
          <p:cNvPr id="2764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2800" b="1" smtClean="0">
                <a:solidFill>
                  <a:srgbClr val="FF00FF"/>
                </a:solidFill>
              </a:rPr>
              <a:t>自己作的文稿案件尚未核令前，只能承辦人員才能查到</a:t>
            </a:r>
            <a:r>
              <a:rPr lang="zh-TW" altLang="en-US" sz="2800" b="1" smtClean="0">
                <a:solidFill>
                  <a:srgbClr val="000099"/>
                </a:solidFill>
              </a:rPr>
              <a:t>，若承辦人員有異動時，請機關管理者至</a:t>
            </a:r>
            <a:r>
              <a:rPr lang="zh-TW" altLang="en-US" sz="2800" b="1" smtClean="0">
                <a:solidFill>
                  <a:srgbClr val="FF00FF"/>
                </a:solidFill>
              </a:rPr>
              <a:t>系統管理</a:t>
            </a:r>
            <a:r>
              <a:rPr lang="zh-TW" altLang="en-US" sz="2800" b="1" smtClean="0">
                <a:solidFill>
                  <a:srgbClr val="000099"/>
                </a:solidFill>
              </a:rPr>
              <a:t>移轉該獎懲案件至新承辦人員。</a:t>
            </a:r>
          </a:p>
          <a:p>
            <a:pPr eaLnBrk="1" hangingPunct="1">
              <a:lnSpc>
                <a:spcPct val="105000"/>
              </a:lnSpc>
              <a:buClr>
                <a:srgbClr val="990000"/>
              </a:buClr>
            </a:pPr>
            <a:r>
              <a:rPr lang="zh-TW" altLang="en-US" sz="2800" b="1" smtClean="0">
                <a:solidFill>
                  <a:srgbClr val="000099"/>
                </a:solidFill>
              </a:rPr>
              <a:t>獎懲令</a:t>
            </a:r>
            <a:r>
              <a:rPr lang="en-US" altLang="zh-TW" sz="2800" b="1" smtClean="0">
                <a:solidFill>
                  <a:srgbClr val="000099"/>
                </a:solidFill>
              </a:rPr>
              <a:t>(</a:t>
            </a:r>
            <a:r>
              <a:rPr lang="zh-TW" altLang="en-US" sz="2800" b="1" smtClean="0">
                <a:solidFill>
                  <a:srgbClr val="000099"/>
                </a:solidFill>
              </a:rPr>
              <a:t>稿</a:t>
            </a:r>
            <a:r>
              <a:rPr lang="en-US" altLang="zh-TW" sz="2800" b="1" smtClean="0">
                <a:solidFill>
                  <a:srgbClr val="000099"/>
                </a:solidFill>
              </a:rPr>
              <a:t>)</a:t>
            </a:r>
            <a:r>
              <a:rPr lang="zh-TW" altLang="en-US" sz="2800" b="1" smtClean="0">
                <a:solidFill>
                  <a:srgbClr val="000099"/>
                </a:solidFill>
              </a:rPr>
              <a:t>核定後，系統將該筆資料轉成</a:t>
            </a:r>
            <a:r>
              <a:rPr lang="en-US" altLang="zh-TW" sz="2800" b="1" smtClean="0">
                <a:solidFill>
                  <a:srgbClr val="000099"/>
                </a:solidFill>
              </a:rPr>
              <a:t>【</a:t>
            </a:r>
            <a:r>
              <a:rPr lang="zh-TW" altLang="en-US" sz="2800" b="1" smtClean="0">
                <a:solidFill>
                  <a:srgbClr val="000099"/>
                </a:solidFill>
              </a:rPr>
              <a:t>令</a:t>
            </a:r>
            <a:r>
              <a:rPr lang="en-US" altLang="zh-TW" sz="2800" b="1" smtClean="0">
                <a:solidFill>
                  <a:srgbClr val="000099"/>
                </a:solidFill>
              </a:rPr>
              <a:t>】</a:t>
            </a:r>
            <a:r>
              <a:rPr lang="zh-TW" altLang="en-US" sz="2800" b="1" smtClean="0">
                <a:solidFill>
                  <a:srgbClr val="000099"/>
                </a:solidFill>
              </a:rPr>
              <a:t>，案件核定後，資料只能檢視不能再異動。</a:t>
            </a:r>
          </a:p>
          <a:p>
            <a:endParaRPr lang="zh-TW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AutoShape 4" descr="藍色面紙"/>
          <p:cNvSpPr>
            <a:spLocks noChangeArrowheads="1"/>
          </p:cNvSpPr>
          <p:nvPr/>
        </p:nvSpPr>
        <p:spPr bwMode="auto">
          <a:xfrm>
            <a:off x="1085850" y="1773238"/>
            <a:ext cx="1655763" cy="647700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資深優良教師</a:t>
            </a: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擷取參數設定</a:t>
            </a:r>
          </a:p>
        </p:txBody>
      </p:sp>
      <p:sp>
        <p:nvSpPr>
          <p:cNvPr id="28674" name="AutoShape 5" descr="藍色面紙"/>
          <p:cNvSpPr>
            <a:spLocks noChangeArrowheads="1"/>
          </p:cNvSpPr>
          <p:nvPr/>
        </p:nvSpPr>
        <p:spPr bwMode="auto">
          <a:xfrm>
            <a:off x="3606800" y="1773238"/>
            <a:ext cx="1655763" cy="647700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資深優良教師</a:t>
            </a: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批次擷取作業</a:t>
            </a:r>
          </a:p>
        </p:txBody>
      </p:sp>
      <p:sp>
        <p:nvSpPr>
          <p:cNvPr id="28675" name="AutoShape 6" descr="藍色面紙"/>
          <p:cNvSpPr>
            <a:spLocks noChangeArrowheads="1"/>
          </p:cNvSpPr>
          <p:nvPr/>
        </p:nvSpPr>
        <p:spPr bwMode="auto">
          <a:xfrm>
            <a:off x="6126163" y="1773238"/>
            <a:ext cx="1655762" cy="647700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資深優良教師</a:t>
            </a: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資料維護</a:t>
            </a:r>
          </a:p>
        </p:txBody>
      </p:sp>
      <p:sp>
        <p:nvSpPr>
          <p:cNvPr id="28676" name="AutoShape 7" descr="藍色面紙"/>
          <p:cNvSpPr>
            <a:spLocks noChangeArrowheads="1"/>
          </p:cNvSpPr>
          <p:nvPr/>
        </p:nvSpPr>
        <p:spPr bwMode="auto">
          <a:xfrm>
            <a:off x="3419475" y="3068638"/>
            <a:ext cx="2235200" cy="647700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資深優良教師</a:t>
            </a: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批次報送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層轉</a:t>
            </a:r>
            <a:r>
              <a:rPr kumimoji="0" lang="en-US" altLang="zh-TW" sz="2000"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作業</a:t>
            </a:r>
          </a:p>
        </p:txBody>
      </p:sp>
      <p:sp>
        <p:nvSpPr>
          <p:cNvPr id="28677" name="AutoShape 8" descr="藍色面紙"/>
          <p:cNvSpPr>
            <a:spLocks noChangeArrowheads="1"/>
          </p:cNvSpPr>
          <p:nvPr/>
        </p:nvSpPr>
        <p:spPr bwMode="auto">
          <a:xfrm>
            <a:off x="1116013" y="3068638"/>
            <a:ext cx="1655762" cy="647700"/>
          </a:xfrm>
          <a:prstGeom prst="flowChartProcess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資深優良教師</a:t>
            </a: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批次核定作業</a:t>
            </a:r>
          </a:p>
        </p:txBody>
      </p:sp>
      <p:sp>
        <p:nvSpPr>
          <p:cNvPr id="28678" name="AutoShape 9" descr="藍色面紙"/>
          <p:cNvSpPr>
            <a:spLocks noChangeArrowheads="1"/>
          </p:cNvSpPr>
          <p:nvPr/>
        </p:nvSpPr>
        <p:spPr bwMode="auto">
          <a:xfrm>
            <a:off x="1116013" y="4221163"/>
            <a:ext cx="1655762" cy="647700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資深優良教師</a:t>
            </a: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更新資料庫</a:t>
            </a:r>
          </a:p>
        </p:txBody>
      </p:sp>
      <p:cxnSp>
        <p:nvCxnSpPr>
          <p:cNvPr id="28679" name="AutoShape 11"/>
          <p:cNvCxnSpPr>
            <a:cxnSpLocks noChangeShapeType="1"/>
            <a:stCxn id="28673" idx="3"/>
            <a:endCxn id="28674" idx="1"/>
          </p:cNvCxnSpPr>
          <p:nvPr/>
        </p:nvCxnSpPr>
        <p:spPr bwMode="auto">
          <a:xfrm>
            <a:off x="2741613" y="2097088"/>
            <a:ext cx="865187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0" name="AutoShape 12"/>
          <p:cNvCxnSpPr>
            <a:cxnSpLocks noChangeShapeType="1"/>
            <a:stCxn id="28674" idx="3"/>
            <a:endCxn id="28675" idx="1"/>
          </p:cNvCxnSpPr>
          <p:nvPr/>
        </p:nvCxnSpPr>
        <p:spPr bwMode="auto">
          <a:xfrm>
            <a:off x="5262563" y="2097088"/>
            <a:ext cx="8636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1" name="AutoShape 13"/>
          <p:cNvCxnSpPr>
            <a:cxnSpLocks noChangeShapeType="1"/>
            <a:stCxn id="28675" idx="2"/>
            <a:endCxn id="28676" idx="0"/>
          </p:cNvCxnSpPr>
          <p:nvPr/>
        </p:nvCxnSpPr>
        <p:spPr bwMode="auto">
          <a:xfrm flipH="1">
            <a:off x="4537075" y="2420938"/>
            <a:ext cx="2417763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2" name="AutoShape 15"/>
          <p:cNvCxnSpPr>
            <a:cxnSpLocks noChangeShapeType="1"/>
            <a:stCxn id="28676" idx="1"/>
            <a:endCxn id="28677" idx="3"/>
          </p:cNvCxnSpPr>
          <p:nvPr/>
        </p:nvCxnSpPr>
        <p:spPr bwMode="auto">
          <a:xfrm flipH="1">
            <a:off x="2771775" y="3392488"/>
            <a:ext cx="6477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28683" name="AutoShape 16"/>
          <p:cNvCxnSpPr>
            <a:cxnSpLocks noChangeShapeType="1"/>
            <a:stCxn id="28677" idx="2"/>
            <a:endCxn id="28678" idx="0"/>
          </p:cNvCxnSpPr>
          <p:nvPr/>
        </p:nvCxnSpPr>
        <p:spPr bwMode="auto">
          <a:xfrm>
            <a:off x="1944688" y="3716338"/>
            <a:ext cx="0" cy="504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684" name="AutoShape 19" descr="藍色面紙"/>
          <p:cNvSpPr>
            <a:spLocks noChangeArrowheads="1"/>
          </p:cNvSpPr>
          <p:nvPr/>
        </p:nvSpPr>
        <p:spPr bwMode="auto">
          <a:xfrm>
            <a:off x="6130925" y="3068638"/>
            <a:ext cx="1655763" cy="647700"/>
          </a:xfrm>
          <a:prstGeom prst="flowChartProcess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資深優良教師</a:t>
            </a:r>
          </a:p>
          <a:p>
            <a:pPr algn="ctr"/>
            <a:r>
              <a:rPr kumimoji="0" lang="zh-TW" altLang="en-US" sz="2000">
                <a:latin typeface="標楷體" pitchFamily="65" charset="-120"/>
                <a:ea typeface="標楷體" pitchFamily="65" charset="-120"/>
              </a:rPr>
              <a:t>推薦表及名冊</a:t>
            </a:r>
          </a:p>
        </p:txBody>
      </p:sp>
      <p:cxnSp>
        <p:nvCxnSpPr>
          <p:cNvPr id="28685" name="AutoShape 20"/>
          <p:cNvCxnSpPr>
            <a:cxnSpLocks noChangeShapeType="1"/>
            <a:stCxn id="28675" idx="2"/>
            <a:endCxn id="28684" idx="0"/>
          </p:cNvCxnSpPr>
          <p:nvPr/>
        </p:nvCxnSpPr>
        <p:spPr bwMode="auto">
          <a:xfrm>
            <a:off x="6954838" y="2420938"/>
            <a:ext cx="4762" cy="647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28686" name="Text Box 21"/>
          <p:cNvSpPr txBox="1">
            <a:spLocks noChangeArrowheads="1"/>
          </p:cNvSpPr>
          <p:nvPr/>
        </p:nvSpPr>
        <p:spPr bwMode="auto">
          <a:xfrm>
            <a:off x="7050088" y="2492375"/>
            <a:ext cx="42862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zh-TW" altLang="en-US" sz="1600">
                <a:latin typeface="標楷體" pitchFamily="65" charset="-120"/>
                <a:ea typeface="標楷體" pitchFamily="65" charset="-120"/>
              </a:rPr>
              <a:t>列印</a:t>
            </a:r>
          </a:p>
        </p:txBody>
      </p:sp>
      <p:sp>
        <p:nvSpPr>
          <p:cNvPr id="28687" name="Rectangle 2"/>
          <p:cNvSpPr>
            <a:spLocks/>
          </p:cNvSpPr>
          <p:nvPr/>
        </p:nvSpPr>
        <p:spPr bwMode="auto">
          <a:xfrm>
            <a:off x="2951163" y="476250"/>
            <a:ext cx="6192837" cy="7048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zh-TW" altLang="en-US" sz="3600" b="1">
                <a:solidFill>
                  <a:schemeClr val="hlink"/>
                </a:solidFill>
                <a:latin typeface="標楷體" pitchFamily="65" charset="-120"/>
                <a:ea typeface="標楷體" pitchFamily="65" charset="-120"/>
              </a:rPr>
              <a:t>資深優良教師維護及製作名冊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solidFill>
                  <a:srgbClr val="FF00FF"/>
                </a:solidFill>
                <a:effectLst/>
              </a:rPr>
              <a:t>1-</a:t>
            </a:r>
            <a:r>
              <a:rPr lang="zh-TW" altLang="en-US" smtClean="0">
                <a:solidFill>
                  <a:srgbClr val="FF00FF"/>
                </a:solidFill>
                <a:effectLst/>
              </a:rPr>
              <a:t>資深優良教師擷取參數設定</a:t>
            </a:r>
          </a:p>
        </p:txBody>
      </p:sp>
      <p:pic>
        <p:nvPicPr>
          <p:cNvPr id="29698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31913" y="1484313"/>
            <a:ext cx="6865937" cy="4248150"/>
          </a:xfrm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258888" y="1989138"/>
            <a:ext cx="3603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zh-TW" altLang="en-US"/>
          </a:p>
        </p:txBody>
      </p:sp>
      <p:sp>
        <p:nvSpPr>
          <p:cNvPr id="29700" name="Rectangle 7"/>
          <p:cNvSpPr>
            <a:spLocks noChangeArrowheads="1"/>
          </p:cNvSpPr>
          <p:nvPr/>
        </p:nvSpPr>
        <p:spPr bwMode="auto">
          <a:xfrm>
            <a:off x="971550" y="1916113"/>
            <a:ext cx="792163" cy="3603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r>
              <a:rPr lang="en-US" altLang="zh-TW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7812088" y="2205038"/>
            <a:ext cx="576262" cy="28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9702" name="Rectangle 9"/>
          <p:cNvSpPr>
            <a:spLocks noChangeArrowheads="1"/>
          </p:cNvSpPr>
          <p:nvPr/>
        </p:nvSpPr>
        <p:spPr bwMode="auto">
          <a:xfrm>
            <a:off x="1331913" y="2492375"/>
            <a:ext cx="7056437" cy="3241675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9703" name="Rectangle 11"/>
          <p:cNvSpPr>
            <a:spLocks noChangeArrowheads="1"/>
          </p:cNvSpPr>
          <p:nvPr/>
        </p:nvSpPr>
        <p:spPr bwMode="auto">
          <a:xfrm>
            <a:off x="1835150" y="1916113"/>
            <a:ext cx="649288" cy="36036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r"/>
            <a:r>
              <a:rPr lang="en-US" altLang="zh-TW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60350"/>
            <a:ext cx="77724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TW" smtClean="0">
                <a:solidFill>
                  <a:srgbClr val="FF00FF"/>
                </a:solidFill>
                <a:effectLst/>
              </a:rPr>
              <a:t>2-</a:t>
            </a:r>
            <a:r>
              <a:rPr lang="zh-TW" altLang="en-US" smtClean="0">
                <a:solidFill>
                  <a:srgbClr val="FF00FF"/>
                </a:solidFill>
                <a:effectLst/>
              </a:rPr>
              <a:t>資深優良教師批次擷取作業</a:t>
            </a:r>
          </a:p>
        </p:txBody>
      </p:sp>
      <p:pic>
        <p:nvPicPr>
          <p:cNvPr id="30722" name="Picture 5"/>
          <p:cNvPicPr>
            <a:picLocks noChangeAspect="1" noChangeArrowheads="1"/>
          </p:cNvPicPr>
          <p:nvPr/>
        </p:nvPicPr>
        <p:blipFill>
          <a:blip r:embed="rId2"/>
          <a:srcRect b="32034"/>
          <a:stretch>
            <a:fillRect/>
          </a:stretch>
        </p:blipFill>
        <p:spPr bwMode="auto">
          <a:xfrm>
            <a:off x="611188" y="1484313"/>
            <a:ext cx="7632700" cy="3130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23" name="Rectangle 4"/>
          <p:cNvSpPr>
            <a:spLocks noChangeArrowheads="1"/>
          </p:cNvSpPr>
          <p:nvPr/>
        </p:nvSpPr>
        <p:spPr bwMode="auto">
          <a:xfrm>
            <a:off x="900113" y="3213100"/>
            <a:ext cx="4824412" cy="1368425"/>
          </a:xfrm>
          <a:prstGeom prst="rect">
            <a:avLst/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684213" y="2276475"/>
            <a:ext cx="719137" cy="50482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724525" y="3500438"/>
            <a:ext cx="433388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1258888" y="1989138"/>
            <a:ext cx="5048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 bwMode="auto">
          <a:xfrm>
            <a:off x="2987675" y="981075"/>
            <a:ext cx="5329238" cy="115252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lnSpc>
                <a:spcPct val="110000"/>
              </a:lnSpc>
              <a:defRPr/>
            </a:pPr>
            <a: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獎懲作業模組</a:t>
            </a:r>
            <a:br>
              <a:rPr lang="zh-TW" alt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zh-TW" altLang="en-US" smtClean="0">
                <a:solidFill>
                  <a:schemeClr val="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學習目標</a:t>
            </a:r>
            <a:endParaRPr lang="en-US" altLang="zh-TW" smtClean="0">
              <a:solidFill>
                <a:schemeClr val="hlink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196" name="Picture 6" descr="剪貼簿0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052513"/>
            <a:ext cx="2184400" cy="5307012"/>
          </a:xfrm>
        </p:spPr>
      </p:pic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52D8401-C7F2-4D2E-91F7-982046BCE2B2}" type="datetime1">
              <a:rPr lang="zh-TW" altLang="en-US"/>
              <a:pPr>
                <a:defRPr/>
              </a:pPr>
              <a:t>2018/5/22</a:t>
            </a:fld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A8786E-337F-4752-A46B-FA362E4B0B02}" type="slidenum">
              <a:rPr lang="zh-TW" altLang="en-US"/>
              <a:pPr>
                <a:defRPr/>
              </a:pPr>
              <a:t>2</a:t>
            </a:fld>
            <a:endParaRPr lang="zh-TW" altLang="en-US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>
            <a:off x="2411413" y="2924175"/>
            <a:ext cx="649287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 type="triangle" w="med" len="med"/>
            <a:tailEnd type="none" w="lg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2411413" y="3860800"/>
            <a:ext cx="649287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 type="triangle" w="med" len="med"/>
            <a:tailEnd type="none" w="lg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>
            <a:off x="2411413" y="5229225"/>
            <a:ext cx="649287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 type="triangle" w="med" len="med"/>
            <a:tailEnd type="none" w="lg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0" name="Text Box 10"/>
          <p:cNvSpPr txBox="1">
            <a:spLocks noChangeArrowheads="1"/>
          </p:cNvSpPr>
          <p:nvPr/>
        </p:nvSpPr>
        <p:spPr bwMode="auto">
          <a:xfrm>
            <a:off x="3492500" y="2636838"/>
            <a:ext cx="417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8201" name="Text Box 11"/>
          <p:cNvSpPr txBox="1">
            <a:spLocks noChangeArrowheads="1"/>
          </p:cNvSpPr>
          <p:nvPr/>
        </p:nvSpPr>
        <p:spPr bwMode="auto">
          <a:xfrm>
            <a:off x="3492500" y="2781300"/>
            <a:ext cx="4175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8202" name="Text Box 12"/>
          <p:cNvSpPr txBox="1">
            <a:spLocks noChangeArrowheads="1"/>
          </p:cNvSpPr>
          <p:nvPr/>
        </p:nvSpPr>
        <p:spPr bwMode="auto">
          <a:xfrm>
            <a:off x="3492500" y="2636838"/>
            <a:ext cx="41751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TW" altLang="en-US"/>
          </a:p>
        </p:txBody>
      </p:sp>
      <p:sp>
        <p:nvSpPr>
          <p:cNvPr id="8203" name="Text Box 13"/>
          <p:cNvSpPr txBox="1">
            <a:spLocks noChangeArrowheads="1"/>
          </p:cNvSpPr>
          <p:nvPr/>
        </p:nvSpPr>
        <p:spPr bwMode="auto">
          <a:xfrm>
            <a:off x="3059113" y="2349500"/>
            <a:ext cx="5545137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>
                <a:solidFill>
                  <a:schemeClr val="hlink"/>
                </a:solidFill>
                <a:ea typeface="標楷體" pitchFamily="65" charset="-120"/>
              </a:rPr>
              <a:t>製作獎懲令稿、獎懲令、更新個人基本資料</a:t>
            </a:r>
          </a:p>
        </p:txBody>
      </p:sp>
      <p:sp>
        <p:nvSpPr>
          <p:cNvPr id="8204" name="Text Box 14"/>
          <p:cNvSpPr txBox="1">
            <a:spLocks noChangeArrowheads="1"/>
          </p:cNvSpPr>
          <p:nvPr/>
        </p:nvSpPr>
        <p:spPr bwMode="auto">
          <a:xfrm>
            <a:off x="3059113" y="4941888"/>
            <a:ext cx="5545137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hlink"/>
                </a:solidFill>
                <a:ea typeface="標楷體" pitchFamily="65" charset="-120"/>
              </a:rPr>
              <a:t>獎章資料下載更新</a:t>
            </a:r>
            <a:r>
              <a:rPr lang="en-US" altLang="zh-TW" sz="3200" b="1">
                <a:solidFill>
                  <a:schemeClr val="hlink"/>
                </a:solidFill>
                <a:ea typeface="標楷體" pitchFamily="65" charset="-120"/>
              </a:rPr>
              <a:t>21</a:t>
            </a:r>
            <a:r>
              <a:rPr lang="zh-TW" altLang="en-US" sz="3200" b="1">
                <a:solidFill>
                  <a:schemeClr val="hlink"/>
                </a:solidFill>
                <a:ea typeface="標楷體" pitchFamily="65" charset="-120"/>
              </a:rPr>
              <a:t>表</a:t>
            </a:r>
          </a:p>
        </p:txBody>
      </p:sp>
      <p:sp>
        <p:nvSpPr>
          <p:cNvPr id="8205" name="Line 15"/>
          <p:cNvSpPr>
            <a:spLocks noChangeShapeType="1"/>
          </p:cNvSpPr>
          <p:nvPr/>
        </p:nvSpPr>
        <p:spPr bwMode="auto">
          <a:xfrm>
            <a:off x="2411413" y="2924175"/>
            <a:ext cx="649287" cy="0"/>
          </a:xfrm>
          <a:prstGeom prst="line">
            <a:avLst/>
          </a:prstGeom>
          <a:noFill/>
          <a:ln w="63500">
            <a:solidFill>
              <a:schemeClr val="hlink"/>
            </a:solidFill>
            <a:round/>
            <a:headEnd type="triangle" w="med" len="med"/>
            <a:tailEnd type="none" w="lg" len="med"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8206" name="Text Box 16"/>
          <p:cNvSpPr txBox="1">
            <a:spLocks noChangeArrowheads="1"/>
          </p:cNvSpPr>
          <p:nvPr/>
        </p:nvSpPr>
        <p:spPr bwMode="auto">
          <a:xfrm>
            <a:off x="3059113" y="2349500"/>
            <a:ext cx="5545137" cy="1066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hlink"/>
                </a:solidFill>
                <a:ea typeface="標楷體" pitchFamily="65" charset="-120"/>
              </a:rPr>
              <a:t>製作獎懲令稿、獎懲令、更新個人基本資料</a:t>
            </a:r>
          </a:p>
        </p:txBody>
      </p:sp>
      <p:sp>
        <p:nvSpPr>
          <p:cNvPr id="8207" name="Text Box 18"/>
          <p:cNvSpPr txBox="1">
            <a:spLocks noChangeArrowheads="1"/>
          </p:cNvSpPr>
          <p:nvPr/>
        </p:nvSpPr>
        <p:spPr bwMode="auto">
          <a:xfrm>
            <a:off x="3059113" y="3644900"/>
            <a:ext cx="5545137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3200" b="1">
                <a:solidFill>
                  <a:schemeClr val="hlink"/>
                </a:solidFill>
                <a:ea typeface="標楷體" pitchFamily="65" charset="-120"/>
              </a:rPr>
              <a:t>資深優良教師維護及製作名冊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solidFill>
                  <a:srgbClr val="FF00FF"/>
                </a:solidFill>
                <a:effectLst/>
              </a:rPr>
              <a:t>3-1</a:t>
            </a:r>
            <a:r>
              <a:rPr lang="zh-TW" altLang="en-US" smtClean="0">
                <a:solidFill>
                  <a:srgbClr val="FF00FF"/>
                </a:solidFill>
                <a:effectLst/>
              </a:rPr>
              <a:t>資深優良教師資料維護</a:t>
            </a:r>
          </a:p>
        </p:txBody>
      </p:sp>
      <p:sp>
        <p:nvSpPr>
          <p:cNvPr id="31746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31747" name="Picture 4" descr="剪貼簿資深優良教師資料維護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981075"/>
            <a:ext cx="8753475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1692275" y="1412875"/>
            <a:ext cx="471488" cy="258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2843213" y="15573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0000"/>
                </a:solidFill>
              </a:rPr>
              <a:t>1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31750" name="Rectangle 7"/>
          <p:cNvSpPr>
            <a:spLocks noChangeArrowheads="1"/>
          </p:cNvSpPr>
          <p:nvPr/>
        </p:nvSpPr>
        <p:spPr bwMode="auto">
          <a:xfrm>
            <a:off x="2339975" y="1628775"/>
            <a:ext cx="471488" cy="258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8920" name="Rectangle 8"/>
          <p:cNvSpPr>
            <a:spLocks noChangeArrowheads="1"/>
          </p:cNvSpPr>
          <p:nvPr/>
        </p:nvSpPr>
        <p:spPr bwMode="auto">
          <a:xfrm>
            <a:off x="1331913" y="1412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0000"/>
                </a:solidFill>
              </a:rPr>
              <a:t>2</a:t>
            </a:r>
            <a:endParaRPr lang="zh-TW" altLang="en-US" b="1">
              <a:solidFill>
                <a:srgbClr val="FF0000"/>
              </a:solidFill>
            </a:endParaRPr>
          </a:p>
        </p:txBody>
      </p:sp>
      <p:sp>
        <p:nvSpPr>
          <p:cNvPr id="31752" name="Rectangle 7"/>
          <p:cNvSpPr>
            <a:spLocks noChangeArrowheads="1"/>
          </p:cNvSpPr>
          <p:nvPr/>
        </p:nvSpPr>
        <p:spPr bwMode="auto">
          <a:xfrm>
            <a:off x="1619250" y="2349500"/>
            <a:ext cx="471488" cy="258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8922" name="Rectangle 10"/>
          <p:cNvSpPr>
            <a:spLocks noChangeArrowheads="1"/>
          </p:cNvSpPr>
          <p:nvPr/>
        </p:nvSpPr>
        <p:spPr bwMode="auto">
          <a:xfrm>
            <a:off x="1331913" y="20605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-100013"/>
            <a:ext cx="7772400" cy="1143001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TW" smtClean="0">
                <a:solidFill>
                  <a:srgbClr val="FF00FF"/>
                </a:solidFill>
                <a:effectLst/>
              </a:rPr>
              <a:t>3-2</a:t>
            </a:r>
            <a:r>
              <a:rPr lang="zh-TW" altLang="en-US" smtClean="0">
                <a:solidFill>
                  <a:srgbClr val="FF00FF"/>
                </a:solidFill>
                <a:effectLst/>
              </a:rPr>
              <a:t>資深優良教師資料維護</a:t>
            </a:r>
          </a:p>
        </p:txBody>
      </p:sp>
      <p:pic>
        <p:nvPicPr>
          <p:cNvPr id="32770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213" y="908050"/>
            <a:ext cx="7646987" cy="27051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1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5" y="3236913"/>
            <a:ext cx="8732838" cy="3563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2339975" y="1341438"/>
            <a:ext cx="471488" cy="258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771775" y="11969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0000"/>
                </a:solidFill>
              </a:rPr>
              <a:t>4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3" name="Rectangle 1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mtClean="0">
                <a:effectLst/>
              </a:rPr>
              <a:t>3-3</a:t>
            </a:r>
            <a:r>
              <a:rPr lang="zh-TW" altLang="en-US" smtClean="0">
                <a:effectLst/>
              </a:rPr>
              <a:t>資深優良教師資料維護</a:t>
            </a:r>
          </a:p>
        </p:txBody>
      </p:sp>
      <p:sp>
        <p:nvSpPr>
          <p:cNvPr id="34817" name="Rectangle 4"/>
          <p:cNvSpPr>
            <a:spLocks noGrp="1"/>
          </p:cNvSpPr>
          <p:nvPr>
            <p:ph idx="1"/>
          </p:nvPr>
        </p:nvSpPr>
        <p:spPr>
          <a:xfrm>
            <a:off x="179388" y="981075"/>
            <a:ext cx="8785225" cy="27352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34818" name="Picture 5" descr="剪貼簿資深優良教師資料維護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550" y="1412875"/>
            <a:ext cx="862806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7"/>
          <p:cNvSpPr>
            <a:spLocks noChangeArrowheads="1"/>
          </p:cNvSpPr>
          <p:nvPr/>
        </p:nvSpPr>
        <p:spPr bwMode="auto">
          <a:xfrm>
            <a:off x="971550" y="1844675"/>
            <a:ext cx="471488" cy="258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4820" name="Rectangle 7"/>
          <p:cNvSpPr>
            <a:spLocks noChangeArrowheads="1"/>
          </p:cNvSpPr>
          <p:nvPr/>
        </p:nvSpPr>
        <p:spPr bwMode="auto">
          <a:xfrm>
            <a:off x="323850" y="2997200"/>
            <a:ext cx="471488" cy="258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468313" y="21336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23850" y="3667125"/>
            <a:ext cx="55181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2800">
                <a:ea typeface="標楷體" pitchFamily="65" charset="-120"/>
              </a:rPr>
              <a:t>可點選</a:t>
            </a:r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新增</a:t>
            </a:r>
            <a:r>
              <a:rPr lang="zh-TW" altLang="en-US" sz="2800">
                <a:ea typeface="標楷體" pitchFamily="65" charset="-120"/>
              </a:rPr>
              <a:t>進行明細</a:t>
            </a:r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資料新增</a:t>
            </a:r>
            <a:r>
              <a:rPr lang="zh-TW" altLang="en-US" sz="2800">
                <a:ea typeface="標楷體" pitchFamily="65" charset="-120"/>
              </a:rPr>
              <a:t>作業</a:t>
            </a:r>
          </a:p>
          <a:p>
            <a:pPr>
              <a:defRPr/>
            </a:pPr>
            <a:r>
              <a:rPr lang="zh-TW" altLang="en-US" sz="2800">
                <a:ea typeface="標楷體" pitchFamily="65" charset="-120"/>
              </a:rPr>
              <a:t>或點選</a:t>
            </a:r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編</a:t>
            </a:r>
            <a:r>
              <a:rPr lang="zh-TW" altLang="en-US" sz="2800">
                <a:solidFill>
                  <a:srgbClr val="FF0000"/>
                </a:solidFill>
                <a:ea typeface="標楷體" pitchFamily="65" charset="-120"/>
              </a:rPr>
              <a:t>修</a:t>
            </a:r>
            <a:r>
              <a:rPr lang="zh-TW" altLang="en-US" sz="2800">
                <a:ea typeface="標楷體" pitchFamily="65" charset="-120"/>
              </a:rPr>
              <a:t>針對現有明細</a:t>
            </a:r>
            <a:r>
              <a:rPr lang="zh-TW" altLang="en-US" sz="2800" b="1">
                <a:solidFill>
                  <a:srgbClr val="FF0000"/>
                </a:solidFill>
                <a:ea typeface="標楷體" pitchFamily="65" charset="-120"/>
              </a:rPr>
              <a:t>資料編修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 bwMode="auto">
          <a:xfrm>
            <a:off x="2484438" y="115888"/>
            <a:ext cx="6480175" cy="70485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z="3200" smtClean="0">
                <a:effectLst/>
              </a:rPr>
              <a:t>4-</a:t>
            </a:r>
            <a:r>
              <a:rPr lang="zh-TW" altLang="en-US" sz="3200" smtClean="0">
                <a:effectLst/>
              </a:rPr>
              <a:t>列印資深優良教師獎勵金統計表 </a:t>
            </a:r>
          </a:p>
        </p:txBody>
      </p:sp>
      <p:sp>
        <p:nvSpPr>
          <p:cNvPr id="35842" name="Rectangle 3"/>
          <p:cNvSpPr>
            <a:spLocks noGrp="1"/>
          </p:cNvSpPr>
          <p:nvPr>
            <p:ph idx="1"/>
          </p:nvPr>
        </p:nvSpPr>
        <p:spPr>
          <a:xfrm>
            <a:off x="250825" y="4941888"/>
            <a:ext cx="8208963" cy="6477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b="1" smtClean="0">
                <a:solidFill>
                  <a:schemeClr val="hlink"/>
                </a:solidFill>
                <a:hlinkClick r:id="rId2" action="ppaction://hlinkfile"/>
              </a:rPr>
              <a:t>資深優良教師獎勵金統計表</a:t>
            </a:r>
            <a:r>
              <a:rPr lang="zh-TW" altLang="en-US" smtClean="0">
                <a:hlinkClick r:id="rId2" action="ppaction://hlinkfile"/>
              </a:rPr>
              <a:t> </a:t>
            </a:r>
            <a:endParaRPr lang="zh-TW" altLang="en-US" smtClean="0"/>
          </a:p>
        </p:txBody>
      </p:sp>
      <p:pic>
        <p:nvPicPr>
          <p:cNvPr id="35843" name="Picture 4" descr="剪貼簿資深優良教師統計表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981075"/>
            <a:ext cx="8486775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4" name="Rectangle 7"/>
          <p:cNvSpPr>
            <a:spLocks noChangeArrowheads="1"/>
          </p:cNvSpPr>
          <p:nvPr/>
        </p:nvSpPr>
        <p:spPr bwMode="auto">
          <a:xfrm>
            <a:off x="1692275" y="1484313"/>
            <a:ext cx="471488" cy="258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en-US" altLang="zh-TW" sz="3200" smtClean="0">
                <a:effectLst/>
              </a:rPr>
              <a:t>5-</a:t>
            </a:r>
            <a:r>
              <a:rPr lang="zh-TW" altLang="en-US" sz="3200" smtClean="0">
                <a:effectLst/>
              </a:rPr>
              <a:t>資深優良教師獎勵金印領清冊 </a:t>
            </a:r>
          </a:p>
        </p:txBody>
      </p:sp>
      <p:sp>
        <p:nvSpPr>
          <p:cNvPr id="36866" name="Rectangle 3"/>
          <p:cNvSpPr>
            <a:spLocks noGrp="1"/>
          </p:cNvSpPr>
          <p:nvPr>
            <p:ph idx="1"/>
          </p:nvPr>
        </p:nvSpPr>
        <p:spPr>
          <a:xfrm>
            <a:off x="179388" y="4962525"/>
            <a:ext cx="8605837" cy="98901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TW" altLang="en-US" sz="2800" smtClean="0">
                <a:solidFill>
                  <a:schemeClr val="hlink"/>
                </a:solidFill>
                <a:hlinkClick r:id="rId2" action="ppaction://hlinkfile"/>
              </a:rPr>
              <a:t>資深優良教師獎勵金印領清冊</a:t>
            </a:r>
            <a:endParaRPr lang="zh-TW" altLang="en-US" sz="2800" smtClean="0">
              <a:solidFill>
                <a:schemeClr val="hlink"/>
              </a:solidFill>
            </a:endParaRPr>
          </a:p>
        </p:txBody>
      </p:sp>
      <p:pic>
        <p:nvPicPr>
          <p:cNvPr id="36867" name="Picture 4" descr="剪貼簿資深優良教師獎勵清冊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125538"/>
            <a:ext cx="84963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Rectangle 7"/>
          <p:cNvSpPr>
            <a:spLocks noChangeArrowheads="1"/>
          </p:cNvSpPr>
          <p:nvPr/>
        </p:nvSpPr>
        <p:spPr bwMode="auto">
          <a:xfrm>
            <a:off x="1835150" y="1557338"/>
            <a:ext cx="471488" cy="258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60350"/>
            <a:ext cx="77724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zh-TW" altLang="en-US" smtClean="0">
                <a:solidFill>
                  <a:srgbClr val="FF00FF"/>
                </a:solidFill>
                <a:effectLst/>
              </a:rPr>
              <a:t>資深優良教師批次核定</a:t>
            </a: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79388" y="1196975"/>
            <a:ext cx="8785225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/>
            <a:endParaRPr kumimoji="0" lang="zh-TW" altLang="en-US" sz="3600" b="1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7891" name="Picture 5" descr="剪貼簿資深優良教師資核定作業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484313"/>
            <a:ext cx="86360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7" descr="剪貼簿資深優良教師資核定作業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733800"/>
            <a:ext cx="8569325" cy="211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179388" y="1484313"/>
            <a:ext cx="8640762" cy="1944687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894" name="Rectangle 7"/>
          <p:cNvSpPr>
            <a:spLocks noChangeArrowheads="1"/>
          </p:cNvSpPr>
          <p:nvPr/>
        </p:nvSpPr>
        <p:spPr bwMode="auto">
          <a:xfrm>
            <a:off x="3203575" y="4149725"/>
            <a:ext cx="471488" cy="2587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1763713" y="1916113"/>
            <a:ext cx="471487" cy="25876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7896" name="Rectangle 12"/>
          <p:cNvSpPr>
            <a:spLocks noChangeArrowheads="1"/>
          </p:cNvSpPr>
          <p:nvPr/>
        </p:nvSpPr>
        <p:spPr bwMode="auto">
          <a:xfrm>
            <a:off x="179388" y="3644900"/>
            <a:ext cx="8640762" cy="223202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effectLst/>
              </a:rPr>
              <a:t>資深優良教師層轉作業</a:t>
            </a:r>
            <a:r>
              <a:rPr lang="en-US" altLang="zh-TW" smtClean="0">
                <a:effectLst/>
              </a:rPr>
              <a:t>-1</a:t>
            </a:r>
          </a:p>
        </p:txBody>
      </p:sp>
      <p:sp>
        <p:nvSpPr>
          <p:cNvPr id="38914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81000" indent="-381000">
              <a:buFont typeface="Wingdings" pitchFamily="2" charset="2"/>
              <a:buNone/>
            </a:pPr>
            <a:endParaRPr lang="en-US" altLang="zh-TW" smtClean="0"/>
          </a:p>
          <a:p>
            <a:pPr marL="381000" indent="-381000">
              <a:buFont typeface="Wingdings" pitchFamily="2" charset="2"/>
              <a:buNone/>
            </a:pPr>
            <a:endParaRPr lang="zh-TW" altLang="en-US" smtClean="0"/>
          </a:p>
          <a:p>
            <a:pPr marL="381000" indent="-381000">
              <a:buFont typeface="Wingdings" pitchFamily="2" charset="2"/>
              <a:buNone/>
            </a:pPr>
            <a:endParaRPr lang="zh-TW" altLang="en-US" smtClean="0"/>
          </a:p>
          <a:p>
            <a:pPr marL="381000" indent="-381000"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38915" name="Picture 5" descr="剪貼簿資深優良教師繩轉作業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268413"/>
            <a:ext cx="8539162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Rectangle 7"/>
          <p:cNvSpPr>
            <a:spLocks noChangeArrowheads="1"/>
          </p:cNvSpPr>
          <p:nvPr/>
        </p:nvSpPr>
        <p:spPr bwMode="auto">
          <a:xfrm>
            <a:off x="2555875" y="1844675"/>
            <a:ext cx="471488" cy="33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547813" y="1628775"/>
            <a:ext cx="647700" cy="3603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en-US" altLang="zh-TW" b="1">
              <a:solidFill>
                <a:srgbClr val="FF0000"/>
              </a:solidFill>
            </a:endParaRP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3059113" y="16287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Rectangle 8"/>
          <p:cNvSpPr>
            <a:spLocks noChangeArrowheads="1"/>
          </p:cNvSpPr>
          <p:nvPr/>
        </p:nvSpPr>
        <p:spPr bwMode="auto">
          <a:xfrm>
            <a:off x="2124075" y="1412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TW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zh-TW" altLang="en-US" smtClean="0">
                <a:effectLst/>
              </a:rPr>
              <a:t>資深優良教師層轉作業</a:t>
            </a:r>
            <a:r>
              <a:rPr lang="en-US" altLang="zh-TW" smtClean="0">
                <a:effectLst/>
              </a:rPr>
              <a:t>-2</a:t>
            </a:r>
            <a:endParaRPr lang="zh-TW" altLang="en-US" smtClean="0">
              <a:effectLst/>
            </a:endParaRPr>
          </a:p>
        </p:txBody>
      </p:sp>
      <p:sp>
        <p:nvSpPr>
          <p:cNvPr id="39938" name="Rectangle 3"/>
          <p:cNvSpPr>
            <a:spLocks noGrp="1"/>
          </p:cNvSpPr>
          <p:nvPr>
            <p:ph idx="1"/>
          </p:nvPr>
        </p:nvSpPr>
        <p:spPr>
          <a:xfrm>
            <a:off x="179388" y="3357563"/>
            <a:ext cx="8642350" cy="2952750"/>
          </a:xfrm>
          <a:ln w="0">
            <a:solidFill>
              <a:srgbClr val="FF0000"/>
            </a:solidFill>
          </a:ln>
        </p:spPr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mtClean="0"/>
          </a:p>
        </p:txBody>
      </p:sp>
      <p:pic>
        <p:nvPicPr>
          <p:cNvPr id="39939" name="Picture 5" descr="剪貼簿資深優良教師轉層作業-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836613"/>
            <a:ext cx="8682037" cy="225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剪貼簿資深優良教師轉層作業-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3429000"/>
            <a:ext cx="8501063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Rectangle 8"/>
          <p:cNvSpPr>
            <a:spLocks noChangeArrowheads="1"/>
          </p:cNvSpPr>
          <p:nvPr/>
        </p:nvSpPr>
        <p:spPr bwMode="auto">
          <a:xfrm>
            <a:off x="179388" y="836613"/>
            <a:ext cx="8713787" cy="2376487"/>
          </a:xfrm>
          <a:prstGeom prst="rect">
            <a:avLst/>
          </a:prstGeom>
          <a:noFill/>
          <a:ln w="0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260350"/>
            <a:ext cx="7772400" cy="1143000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zh-TW" altLang="en-US" smtClean="0">
                <a:solidFill>
                  <a:srgbClr val="FF00FF"/>
                </a:solidFill>
                <a:effectLst/>
              </a:rPr>
              <a:t>資深優良教師更新資料庫</a:t>
            </a:r>
          </a:p>
        </p:txBody>
      </p:sp>
      <p:pic>
        <p:nvPicPr>
          <p:cNvPr id="40962" name="Picture 6"/>
          <p:cNvPicPr>
            <a:picLocks noChangeAspect="1" noChangeArrowheads="1"/>
          </p:cNvPicPr>
          <p:nvPr/>
        </p:nvPicPr>
        <p:blipFill>
          <a:blip r:embed="rId2"/>
          <a:srcRect b="24066"/>
          <a:stretch>
            <a:fillRect/>
          </a:stretch>
        </p:blipFill>
        <p:spPr bwMode="auto">
          <a:xfrm>
            <a:off x="395288" y="1341438"/>
            <a:ext cx="8208962" cy="35639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40963" name="Rectangle 4"/>
          <p:cNvSpPr>
            <a:spLocks noChangeArrowheads="1"/>
          </p:cNvSpPr>
          <p:nvPr/>
        </p:nvSpPr>
        <p:spPr bwMode="auto">
          <a:xfrm>
            <a:off x="539750" y="2205038"/>
            <a:ext cx="647700" cy="50323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0964" name="Rectangle 5"/>
          <p:cNvSpPr>
            <a:spLocks noChangeArrowheads="1"/>
          </p:cNvSpPr>
          <p:nvPr/>
        </p:nvSpPr>
        <p:spPr bwMode="auto">
          <a:xfrm>
            <a:off x="1979613" y="2636838"/>
            <a:ext cx="647700" cy="503237"/>
          </a:xfrm>
          <a:prstGeom prst="rect">
            <a:avLst/>
          </a:prstGeom>
          <a:noFill/>
          <a:ln w="15875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484438" y="2349500"/>
            <a:ext cx="5048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1042988" y="1844675"/>
            <a:ext cx="504825" cy="43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zh-TW" b="1">
                <a:solidFill>
                  <a:srgbClr val="FF0000"/>
                </a:solidFill>
              </a:rPr>
              <a:t>2</a:t>
            </a:r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TW" altLang="en-US" sz="3600" b="1" smtClean="0">
              <a:solidFill>
                <a:srgbClr val="008000"/>
              </a:solidFill>
            </a:endParaRP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zh-TW" altLang="en-US" sz="3600" b="1" smtClean="0">
              <a:solidFill>
                <a:srgbClr val="008000"/>
              </a:solidFill>
            </a:endParaRPr>
          </a:p>
          <a:p>
            <a:pPr algn="ctr">
              <a:spcBef>
                <a:spcPct val="50000"/>
              </a:spcBef>
              <a:buFont typeface="Wingdings" pitchFamily="2" charset="2"/>
              <a:buNone/>
            </a:pPr>
            <a:r>
              <a:rPr lang="zh-TW" altLang="en-US" sz="4400" b="1" smtClean="0">
                <a:solidFill>
                  <a:srgbClr val="008000"/>
                </a:solidFill>
              </a:rPr>
              <a:t>遇到問題，可以為自己找答案</a:t>
            </a:r>
          </a:p>
          <a:p>
            <a:pPr>
              <a:buFont typeface="Wingdings" pitchFamily="2" charset="2"/>
              <a:buNone/>
            </a:pPr>
            <a:endParaRPr lang="zh-TW" alt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5"/>
          <p:cNvSpPr>
            <a:spLocks noGrp="1"/>
          </p:cNvSpPr>
          <p:nvPr>
            <p:ph type="title"/>
          </p:nvPr>
        </p:nvSpPr>
        <p:spPr bwMode="auto">
          <a:xfrm>
            <a:off x="2771775" y="260350"/>
            <a:ext cx="6048375" cy="576263"/>
          </a:xfrm>
          <a:solidFill>
            <a:srgbClr val="FFFF00"/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kumimoji="1" lang="zh-TW" altLang="en-US" sz="2400" b="0" smtClean="0">
                <a:solidFill>
                  <a:schemeClr val="hlink"/>
                </a:solidFill>
                <a:effectLst/>
              </a:rPr>
              <a:t>製作獎懲令稿、獎懲令更新個人基本資料</a:t>
            </a:r>
          </a:p>
        </p:txBody>
      </p:sp>
      <p:grpSp>
        <p:nvGrpSpPr>
          <p:cNvPr id="9218" name="Group 19"/>
          <p:cNvGrpSpPr>
            <a:grpSpLocks/>
          </p:cNvGrpSpPr>
          <p:nvPr/>
        </p:nvGrpSpPr>
        <p:grpSpPr bwMode="auto">
          <a:xfrm>
            <a:off x="611188" y="2205038"/>
            <a:ext cx="7921625" cy="1846262"/>
            <a:chOff x="294" y="963"/>
            <a:chExt cx="4990" cy="1163"/>
          </a:xfrm>
        </p:grpSpPr>
        <p:sp>
          <p:nvSpPr>
            <p:cNvPr id="19464" name="AutoShape 3" descr="藍色面紙"/>
            <p:cNvSpPr>
              <a:spLocks noChangeArrowheads="1"/>
            </p:cNvSpPr>
            <p:nvPr/>
          </p:nvSpPr>
          <p:spPr bwMode="auto">
            <a:xfrm>
              <a:off x="294" y="963"/>
              <a:ext cx="1633" cy="499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000" b="1">
                  <a:ea typeface="標楷體" pitchFamily="65" charset="-120"/>
                </a:rPr>
                <a:t>獎懲案件維護作業</a:t>
              </a:r>
            </a:p>
          </p:txBody>
        </p:sp>
        <p:sp>
          <p:nvSpPr>
            <p:cNvPr id="19465" name="AutoShape 4" descr="藍色面紙"/>
            <p:cNvSpPr>
              <a:spLocks noChangeArrowheads="1"/>
            </p:cNvSpPr>
            <p:nvPr/>
          </p:nvSpPr>
          <p:spPr bwMode="auto">
            <a:xfrm>
              <a:off x="2253" y="963"/>
              <a:ext cx="1361" cy="499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000" b="1">
                  <a:ea typeface="標楷體" pitchFamily="65" charset="-120"/>
                </a:rPr>
                <a:t>列印建議函獎懲令</a:t>
              </a:r>
            </a:p>
          </p:txBody>
        </p:sp>
        <p:sp>
          <p:nvSpPr>
            <p:cNvPr id="19466" name="AutoShape 5" descr="藍色面紙"/>
            <p:cNvSpPr>
              <a:spLocks noChangeArrowheads="1"/>
            </p:cNvSpPr>
            <p:nvPr/>
          </p:nvSpPr>
          <p:spPr bwMode="auto">
            <a:xfrm>
              <a:off x="3959" y="963"/>
              <a:ext cx="1134" cy="499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zh-TW" altLang="en-US" sz="2000" b="1">
                  <a:ea typeface="標楷體" pitchFamily="65" charset="-120"/>
                </a:rPr>
                <a:t>送校長簽核</a:t>
              </a:r>
            </a:p>
          </p:txBody>
        </p:sp>
        <p:sp>
          <p:nvSpPr>
            <p:cNvPr id="19467" name="AutoShape 6" descr="藍色面紙"/>
            <p:cNvSpPr>
              <a:spLocks noChangeArrowheads="1"/>
            </p:cNvSpPr>
            <p:nvPr/>
          </p:nvSpPr>
          <p:spPr bwMode="auto">
            <a:xfrm>
              <a:off x="522" y="1627"/>
              <a:ext cx="1088" cy="499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685800" indent="-685800" algn="ctr">
                <a:spcBef>
                  <a:spcPct val="50000"/>
                </a:spcBef>
                <a:defRPr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轉獎懲令</a:t>
              </a:r>
            </a:p>
          </p:txBody>
        </p:sp>
        <p:sp>
          <p:nvSpPr>
            <p:cNvPr id="19468" name="AutoShape 7" descr="藍色面紙"/>
            <p:cNvSpPr>
              <a:spLocks noChangeArrowheads="1"/>
            </p:cNvSpPr>
            <p:nvPr/>
          </p:nvSpPr>
          <p:spPr bwMode="auto">
            <a:xfrm>
              <a:off x="2018" y="1616"/>
              <a:ext cx="1588" cy="499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685800" indent="-685800" algn="ctr">
                <a:lnSpc>
                  <a:spcPct val="55000"/>
                </a:lnSpc>
                <a:spcBef>
                  <a:spcPct val="50000"/>
                </a:spcBef>
                <a:defRPr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獎懲令核定</a:t>
              </a:r>
            </a:p>
            <a:p>
              <a:pPr marL="685800" indent="-685800" algn="ctr">
                <a:lnSpc>
                  <a:spcPct val="55000"/>
                </a:lnSpc>
                <a:spcBef>
                  <a:spcPct val="50000"/>
                </a:spcBef>
                <a:defRPr/>
              </a:pPr>
              <a:r>
                <a:rPr kumimoji="0" lang="zh-TW" altLang="en-US" sz="2000" b="1">
                  <a:ea typeface="標楷體" pitchFamily="65" charset="-120"/>
                </a:rPr>
                <a:t>核定日期與核定文號</a:t>
              </a:r>
            </a:p>
          </p:txBody>
        </p:sp>
        <p:cxnSp>
          <p:nvCxnSpPr>
            <p:cNvPr id="9225" name="AutoShape 8"/>
            <p:cNvCxnSpPr>
              <a:cxnSpLocks noChangeShapeType="1"/>
              <a:stCxn id="19464" idx="3"/>
              <a:endCxn id="19465" idx="1"/>
            </p:cNvCxnSpPr>
            <p:nvPr/>
          </p:nvCxnSpPr>
          <p:spPr bwMode="auto">
            <a:xfrm>
              <a:off x="1927" y="1213"/>
              <a:ext cx="326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26" name="AutoShape 9"/>
            <p:cNvCxnSpPr>
              <a:cxnSpLocks noChangeShapeType="1"/>
              <a:stCxn id="19465" idx="3"/>
              <a:endCxn id="19466" idx="1"/>
            </p:cNvCxnSpPr>
            <p:nvPr/>
          </p:nvCxnSpPr>
          <p:spPr bwMode="auto">
            <a:xfrm>
              <a:off x="3614" y="1213"/>
              <a:ext cx="345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9227" name="AutoShape 10"/>
            <p:cNvCxnSpPr>
              <a:cxnSpLocks noChangeShapeType="1"/>
              <a:stCxn id="19466" idx="3"/>
              <a:endCxn id="19467" idx="0"/>
            </p:cNvCxnSpPr>
            <p:nvPr/>
          </p:nvCxnSpPr>
          <p:spPr bwMode="auto">
            <a:xfrm flipH="1">
              <a:off x="1066" y="1213"/>
              <a:ext cx="4027" cy="414"/>
            </a:xfrm>
            <a:prstGeom prst="bentConnector4">
              <a:avLst>
                <a:gd name="adj1" fmla="val -3574"/>
                <a:gd name="adj2" fmla="val 79954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 type="arrow" w="med" len="med"/>
            </a:ln>
          </p:spPr>
        </p:cxnSp>
        <p:cxnSp>
          <p:nvCxnSpPr>
            <p:cNvPr id="9228" name="AutoShape 11"/>
            <p:cNvCxnSpPr>
              <a:cxnSpLocks noChangeShapeType="1"/>
            </p:cNvCxnSpPr>
            <p:nvPr/>
          </p:nvCxnSpPr>
          <p:spPr bwMode="auto">
            <a:xfrm>
              <a:off x="1610" y="1877"/>
              <a:ext cx="40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sp>
          <p:nvSpPr>
            <p:cNvPr id="19473" name="AutoShape 15" descr="藍色面紙"/>
            <p:cNvSpPr>
              <a:spLocks noChangeArrowheads="1"/>
            </p:cNvSpPr>
            <p:nvPr/>
          </p:nvSpPr>
          <p:spPr bwMode="auto">
            <a:xfrm>
              <a:off x="4014" y="1616"/>
              <a:ext cx="1270" cy="499"/>
            </a:xfrm>
            <a:prstGeom prst="flowChartProcess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12700" algn="ctr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marL="685800" indent="-685800" algn="ctr" eaLnBrk="0" hangingPunct="0">
                <a:spcBef>
                  <a:spcPct val="20000"/>
                </a:spcBef>
                <a:buClr>
                  <a:srgbClr val="990000"/>
                </a:buClr>
                <a:buFont typeface="Wingdings" pitchFamily="2" charset="2"/>
                <a:buNone/>
                <a:defRPr/>
              </a:pPr>
              <a:r>
                <a:rPr lang="zh-TW" altLang="en-US" sz="2000" b="1">
                  <a:latin typeface="Times New Roman" pitchFamily="18" charset="0"/>
                  <a:ea typeface="標楷體" pitchFamily="65" charset="-120"/>
                </a:rPr>
                <a:t>列印獎懲令</a:t>
              </a:r>
            </a:p>
          </p:txBody>
        </p:sp>
        <p:cxnSp>
          <p:nvCxnSpPr>
            <p:cNvPr id="9230" name="AutoShape 16"/>
            <p:cNvCxnSpPr>
              <a:cxnSpLocks noChangeShapeType="1"/>
            </p:cNvCxnSpPr>
            <p:nvPr/>
          </p:nvCxnSpPr>
          <p:spPr bwMode="auto">
            <a:xfrm>
              <a:off x="3606" y="1877"/>
              <a:ext cx="408" cy="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  <p:sp>
        <p:nvSpPr>
          <p:cNvPr id="9219" name="Rectangle 20"/>
          <p:cNvSpPr>
            <a:spLocks noChangeArrowheads="1"/>
          </p:cNvSpPr>
          <p:nvPr/>
        </p:nvSpPr>
        <p:spPr bwMode="auto">
          <a:xfrm>
            <a:off x="468313" y="1341438"/>
            <a:ext cx="5113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kumimoji="0" lang="zh-TW" altLang="en-US" sz="3600" b="1">
                <a:solidFill>
                  <a:srgbClr val="FF00FF"/>
                </a:solidFill>
                <a:ea typeface="標楷體" pitchFamily="65" charset="-120"/>
              </a:rPr>
              <a:t>機關發獎懲令作業流程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sp>
        <p:nvSpPr>
          <p:cNvPr id="43010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zh-TW" altLang="en-US" sz="3200" smtClean="0"/>
          </a:p>
        </p:txBody>
      </p:sp>
      <p:pic>
        <p:nvPicPr>
          <p:cNvPr id="43012" name="Picture 5" descr="剪貼簿-業務指引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716338"/>
            <a:ext cx="6391275" cy="1876425"/>
          </a:xfrm>
          <a:prstGeom prst="rect">
            <a:avLst/>
          </a:prstGeom>
          <a:noFill/>
          <a:ln w="0">
            <a:solidFill>
              <a:srgbClr val="FF0000"/>
            </a:solidFill>
            <a:miter lim="800000"/>
            <a:headEnd/>
            <a:tailEnd/>
          </a:ln>
        </p:spPr>
      </p:pic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250825" y="1412875"/>
            <a:ext cx="8383588" cy="1800225"/>
            <a:chOff x="158" y="890"/>
            <a:chExt cx="5281" cy="1134"/>
          </a:xfrm>
        </p:grpSpPr>
        <p:pic>
          <p:nvPicPr>
            <p:cNvPr id="43016" name="Picture 4" descr="剪貼簿-業務流程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1117"/>
              <a:ext cx="5281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7" name="Rectangle 6"/>
            <p:cNvSpPr>
              <a:spLocks noChangeArrowheads="1"/>
            </p:cNvSpPr>
            <p:nvPr/>
          </p:nvSpPr>
          <p:spPr bwMode="auto">
            <a:xfrm>
              <a:off x="158" y="890"/>
              <a:ext cx="5261" cy="1134"/>
            </a:xfrm>
            <a:prstGeom prst="rect">
              <a:avLst/>
            </a:prstGeom>
            <a:noFill/>
            <a:ln w="0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43018" name="Group 10"/>
          <p:cNvGrpSpPr>
            <a:grpSpLocks/>
          </p:cNvGrpSpPr>
          <p:nvPr/>
        </p:nvGrpSpPr>
        <p:grpSpPr bwMode="auto">
          <a:xfrm>
            <a:off x="250825" y="1412875"/>
            <a:ext cx="8383588" cy="1800225"/>
            <a:chOff x="158" y="890"/>
            <a:chExt cx="5281" cy="1134"/>
          </a:xfrm>
        </p:grpSpPr>
        <p:pic>
          <p:nvPicPr>
            <p:cNvPr id="43014" name="Picture 4" descr="剪貼簿-業務流程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58" y="1117"/>
              <a:ext cx="5281" cy="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015" name="Rectangle 6"/>
            <p:cNvSpPr>
              <a:spLocks noChangeArrowheads="1"/>
            </p:cNvSpPr>
            <p:nvPr/>
          </p:nvSpPr>
          <p:spPr bwMode="auto">
            <a:xfrm>
              <a:off x="158" y="890"/>
              <a:ext cx="5261" cy="1134"/>
            </a:xfrm>
            <a:prstGeom prst="rect">
              <a:avLst/>
            </a:prstGeom>
            <a:noFill/>
            <a:ln w="0">
              <a:solidFill>
                <a:srgbClr val="FF0000"/>
              </a:solidFill>
              <a:miter lim="800000"/>
              <a:headEnd/>
              <a:tailEnd/>
            </a:ln>
            <a:effectLst>
              <a:prstShdw prst="shdw17" dist="17961" dir="2700000">
                <a:srgbClr val="990000"/>
              </a:prstShdw>
            </a:effectLst>
          </p:spPr>
          <p:txBody>
            <a:bodyPr wrap="none" anchor="ctr"/>
            <a:lstStyle/>
            <a:p>
              <a:endParaRPr lang="zh-TW" altLang="en-US"/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30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694" decel="100000" fill="hold"/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accel="100000" fill="hold">
                                          <p:stCondLst>
                                            <p:cond delay="2694"/>
                                          </p:stCondLst>
                                        </p:cTn>
                                        <p:tgtEl>
                                          <p:spTgt spid="4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0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30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9" grpId="0"/>
      <p:bldP spid="43010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zh-TW" altLang="en-US" smtClean="0">
              <a:effectLst/>
            </a:endParaRPr>
          </a:p>
        </p:txBody>
      </p:sp>
      <p:sp>
        <p:nvSpPr>
          <p:cNvPr id="44034" name="Rectangle 3"/>
          <p:cNvSpPr>
            <a:spLocks noGrp="1"/>
          </p:cNvSpPr>
          <p:nvPr>
            <p:ph idx="1"/>
          </p:nvPr>
        </p:nvSpPr>
        <p:spPr>
          <a:xfrm>
            <a:off x="1763713" y="1844675"/>
            <a:ext cx="5616575" cy="2447925"/>
          </a:xfrm>
        </p:spPr>
        <p:txBody>
          <a:bodyPr>
            <a:normAutofit fontScale="92500" lnSpcReduction="20000"/>
          </a:bodyPr>
          <a:lstStyle/>
          <a:p>
            <a:pPr algn="dist">
              <a:buFont typeface="Wingdings" pitchFamily="2" charset="2"/>
              <a:buNone/>
            </a:pPr>
            <a:r>
              <a:rPr kumimoji="1" lang="zh-TW" altLang="en-US" sz="8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感謝聆聽</a:t>
            </a:r>
          </a:p>
          <a:p>
            <a:pPr algn="dist">
              <a:buFont typeface="Wingdings" pitchFamily="2" charset="2"/>
              <a:buNone/>
            </a:pPr>
            <a:r>
              <a:rPr kumimoji="1" lang="zh-TW" altLang="en-US" sz="8800" b="1" smtClean="0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敬請指教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8" y="2060575"/>
            <a:ext cx="4645025" cy="47244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0242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7538" y="908050"/>
            <a:ext cx="4608512" cy="20161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0953" name="AutoShape 57"/>
          <p:cNvSpPr>
            <a:spLocks noChangeArrowheads="1"/>
          </p:cNvSpPr>
          <p:nvPr/>
        </p:nvSpPr>
        <p:spPr bwMode="auto">
          <a:xfrm rot="-5400000">
            <a:off x="3504406" y="1112045"/>
            <a:ext cx="479425" cy="792162"/>
          </a:xfrm>
          <a:prstGeom prst="downArrow">
            <a:avLst>
              <a:gd name="adj1" fmla="val 50000"/>
              <a:gd name="adj2" fmla="val 36160"/>
            </a:avLst>
          </a:prstGeom>
          <a:solidFill>
            <a:srgbClr val="FF6600"/>
          </a:solidFill>
          <a:ln w="9525" algn="ctr">
            <a:noFill/>
            <a:miter lim="800000"/>
            <a:headEnd/>
            <a:tailEnd/>
          </a:ln>
          <a:effectLst>
            <a:prstShdw prst="shdw17" dist="17961" dir="2700000">
              <a:srgbClr val="708688"/>
            </a:prstShdw>
          </a:effectLst>
        </p:spPr>
        <p:txBody>
          <a:bodyPr vert="eaVert" wrap="none" anchor="ctr"/>
          <a:lstStyle/>
          <a:p>
            <a:pPr eaLnBrk="0" hangingPunct="0"/>
            <a:endParaRPr kumimoji="0" lang="zh-TW" altLang="en-US" sz="2400"/>
          </a:p>
        </p:txBody>
      </p:sp>
      <p:sp>
        <p:nvSpPr>
          <p:cNvPr id="10244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88913"/>
            <a:ext cx="8820150" cy="7191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TW" smtClean="0">
                <a:solidFill>
                  <a:srgbClr val="FF00FF"/>
                </a:solidFill>
                <a:effectLst/>
              </a:rPr>
              <a:t>1</a:t>
            </a:r>
            <a:r>
              <a:rPr lang="zh-TW" altLang="en-US" smtClean="0">
                <a:effectLst/>
              </a:rPr>
              <a:t>－</a:t>
            </a:r>
            <a:r>
              <a:rPr lang="zh-TW" altLang="en-US" smtClean="0">
                <a:solidFill>
                  <a:srgbClr val="FF00FF"/>
                </a:solidFill>
                <a:effectLst/>
              </a:rPr>
              <a:t>建立獎懲令文稿資料</a:t>
            </a:r>
          </a:p>
        </p:txBody>
      </p:sp>
      <p:sp>
        <p:nvSpPr>
          <p:cNvPr id="245767" name="Rectangle 6"/>
          <p:cNvSpPr>
            <a:spLocks noChangeArrowheads="1"/>
          </p:cNvSpPr>
          <p:nvPr/>
        </p:nvSpPr>
        <p:spPr bwMode="auto">
          <a:xfrm>
            <a:off x="4427538" y="3068638"/>
            <a:ext cx="43211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文稿類別請點選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令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稿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)】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主旨：預設「核定○○○等  員獎懲如下：」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請輸入相關欄位資料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輸入完成後，請按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確認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按鈕</a:t>
            </a:r>
          </a:p>
        </p:txBody>
      </p:sp>
      <p:sp>
        <p:nvSpPr>
          <p:cNvPr id="245768" name="AutoShape 8"/>
          <p:cNvSpPr>
            <a:spLocks noChangeArrowheads="1"/>
          </p:cNvSpPr>
          <p:nvPr/>
        </p:nvSpPr>
        <p:spPr bwMode="auto">
          <a:xfrm>
            <a:off x="4643438" y="1125538"/>
            <a:ext cx="360362" cy="503237"/>
          </a:xfrm>
          <a:prstGeom prst="wedgeRectCallout">
            <a:avLst>
              <a:gd name="adj1" fmla="val -453083"/>
              <a:gd name="adj2" fmla="val 130125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685800" indent="-685800" algn="ctr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AutoNum type="arabicPeriod" startAt="3"/>
            </a:pPr>
            <a:endParaRPr lang="zh-TW" altLang="zh-TW" sz="2000">
              <a:latin typeface="Times New Roman" pitchFamily="18" charset="0"/>
              <a:ea typeface="標楷體" pitchFamily="65" charset="-120"/>
            </a:endParaRPr>
          </a:p>
        </p:txBody>
      </p:sp>
      <p:sp>
        <p:nvSpPr>
          <p:cNvPr id="245769" name="Rectangle 9"/>
          <p:cNvSpPr>
            <a:spLocks noChangeArrowheads="1"/>
          </p:cNvSpPr>
          <p:nvPr/>
        </p:nvSpPr>
        <p:spPr bwMode="auto">
          <a:xfrm>
            <a:off x="179388" y="3068638"/>
            <a:ext cx="1728787" cy="287337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45770" name="Rectangle 10"/>
          <p:cNvSpPr>
            <a:spLocks noChangeArrowheads="1"/>
          </p:cNvSpPr>
          <p:nvPr/>
        </p:nvSpPr>
        <p:spPr bwMode="auto">
          <a:xfrm>
            <a:off x="395288" y="2492375"/>
            <a:ext cx="431800" cy="2159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pic>
        <p:nvPicPr>
          <p:cNvPr id="10249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973138"/>
            <a:ext cx="27908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Rectangle 11"/>
          <p:cNvSpPr>
            <a:spLocks noChangeArrowheads="1"/>
          </p:cNvSpPr>
          <p:nvPr/>
        </p:nvSpPr>
        <p:spPr bwMode="auto">
          <a:xfrm>
            <a:off x="323850" y="908050"/>
            <a:ext cx="3095625" cy="288925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0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5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5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5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57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57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57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57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53" grpId="0" animBg="1"/>
      <p:bldP spid="245768" grpId="0" animBg="1"/>
      <p:bldP spid="245769" grpId="0" animBg="1"/>
      <p:bldP spid="24577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9" name="Picture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38575"/>
            <a:ext cx="7308850" cy="3019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229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636713"/>
            <a:ext cx="5562600" cy="1647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74675" y="188913"/>
            <a:ext cx="8569325" cy="7191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/>
            <a:r>
              <a:rPr lang="en-US" altLang="zh-TW" smtClean="0">
                <a:effectLst/>
              </a:rPr>
              <a:t>2</a:t>
            </a:r>
            <a:r>
              <a:rPr lang="zh-TW" altLang="en-US" smtClean="0">
                <a:effectLst/>
              </a:rPr>
              <a:t>－建立人員明細資料</a:t>
            </a:r>
          </a:p>
        </p:txBody>
      </p:sp>
      <p:pic>
        <p:nvPicPr>
          <p:cNvPr id="12292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32363" y="2781300"/>
            <a:ext cx="4211637" cy="1323975"/>
          </a:xfrm>
          <a:prstGeom prst="rect">
            <a:avLst/>
          </a:prstGeom>
          <a:noFill/>
          <a:ln w="31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468313" y="836613"/>
            <a:ext cx="79930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按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確認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後，畫面上的按鈕顯示如下圖：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要輸入獎懲令人員，請按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明細</a:t>
            </a:r>
            <a:r>
              <a:rPr kumimoji="0" lang="en-US" altLang="zh-TW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按鈕</a:t>
            </a:r>
          </a:p>
        </p:txBody>
      </p:sp>
      <p:sp>
        <p:nvSpPr>
          <p:cNvPr id="246791" name="Rectangle 7"/>
          <p:cNvSpPr>
            <a:spLocks noChangeArrowheads="1"/>
          </p:cNvSpPr>
          <p:nvPr/>
        </p:nvSpPr>
        <p:spPr bwMode="auto">
          <a:xfrm>
            <a:off x="1476375" y="2068513"/>
            <a:ext cx="504825" cy="288925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46792" name="Freeform 78"/>
          <p:cNvSpPr>
            <a:spLocks/>
          </p:cNvSpPr>
          <p:nvPr/>
        </p:nvSpPr>
        <p:spPr bwMode="auto">
          <a:xfrm rot="21252407" flipH="1">
            <a:off x="7308850" y="4221163"/>
            <a:ext cx="896938" cy="1006475"/>
          </a:xfrm>
          <a:custGeom>
            <a:avLst/>
            <a:gdLst>
              <a:gd name="T0" fmla="*/ 2147483647 w 750"/>
              <a:gd name="T1" fmla="*/ 2147483647 h 470"/>
              <a:gd name="T2" fmla="*/ 2147483647 w 750"/>
              <a:gd name="T3" fmla="*/ 2147483647 h 470"/>
              <a:gd name="T4" fmla="*/ 2147483647 w 750"/>
              <a:gd name="T5" fmla="*/ 2147483647 h 470"/>
              <a:gd name="T6" fmla="*/ 2147483647 w 750"/>
              <a:gd name="T7" fmla="*/ 2147483647 h 470"/>
              <a:gd name="T8" fmla="*/ 2147483647 w 750"/>
              <a:gd name="T9" fmla="*/ 2147483647 h 470"/>
              <a:gd name="T10" fmla="*/ 2147483647 w 750"/>
              <a:gd name="T11" fmla="*/ 2147483647 h 470"/>
              <a:gd name="T12" fmla="*/ 0 w 750"/>
              <a:gd name="T13" fmla="*/ 2147483647 h 470"/>
              <a:gd name="T14" fmla="*/ 2147483647 w 750"/>
              <a:gd name="T15" fmla="*/ 2147483647 h 470"/>
              <a:gd name="T16" fmla="*/ 2147483647 w 750"/>
              <a:gd name="T17" fmla="*/ 2147483647 h 470"/>
              <a:gd name="T18" fmla="*/ 2147483647 w 750"/>
              <a:gd name="T19" fmla="*/ 2147483647 h 4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0"/>
              <a:gd name="T31" fmla="*/ 0 h 470"/>
              <a:gd name="T32" fmla="*/ 750 w 750"/>
              <a:gd name="T33" fmla="*/ 470 h 4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gradFill rotWithShape="1">
            <a:gsLst>
              <a:gs pos="0">
                <a:srgbClr val="009900">
                  <a:alpha val="35001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6793" name="Freeform 78"/>
          <p:cNvSpPr>
            <a:spLocks/>
          </p:cNvSpPr>
          <p:nvPr/>
        </p:nvSpPr>
        <p:spPr bwMode="auto">
          <a:xfrm rot="-978821">
            <a:off x="3419475" y="2997200"/>
            <a:ext cx="860425" cy="866775"/>
          </a:xfrm>
          <a:custGeom>
            <a:avLst/>
            <a:gdLst>
              <a:gd name="T0" fmla="*/ 2147483647 w 750"/>
              <a:gd name="T1" fmla="*/ 2147483647 h 470"/>
              <a:gd name="T2" fmla="*/ 2147483647 w 750"/>
              <a:gd name="T3" fmla="*/ 2147483647 h 470"/>
              <a:gd name="T4" fmla="*/ 2147483647 w 750"/>
              <a:gd name="T5" fmla="*/ 2147483647 h 470"/>
              <a:gd name="T6" fmla="*/ 2147483647 w 750"/>
              <a:gd name="T7" fmla="*/ 2147483647 h 470"/>
              <a:gd name="T8" fmla="*/ 2147483647 w 750"/>
              <a:gd name="T9" fmla="*/ 2147483647 h 470"/>
              <a:gd name="T10" fmla="*/ 2147483647 w 750"/>
              <a:gd name="T11" fmla="*/ 2147483647 h 470"/>
              <a:gd name="T12" fmla="*/ 0 w 750"/>
              <a:gd name="T13" fmla="*/ 2147483647 h 470"/>
              <a:gd name="T14" fmla="*/ 2147483647 w 750"/>
              <a:gd name="T15" fmla="*/ 2147483647 h 470"/>
              <a:gd name="T16" fmla="*/ 2147483647 w 750"/>
              <a:gd name="T17" fmla="*/ 2147483647 h 470"/>
              <a:gd name="T18" fmla="*/ 2147483647 w 750"/>
              <a:gd name="T19" fmla="*/ 2147483647 h 4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750"/>
              <a:gd name="T31" fmla="*/ 0 h 470"/>
              <a:gd name="T32" fmla="*/ 750 w 750"/>
              <a:gd name="T33" fmla="*/ 470 h 4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750" h="470">
                <a:moveTo>
                  <a:pt x="494" y="166"/>
                </a:moveTo>
                <a:lnTo>
                  <a:pt x="750" y="338"/>
                </a:lnTo>
                <a:lnTo>
                  <a:pt x="492" y="470"/>
                </a:lnTo>
                <a:cubicBezTo>
                  <a:pt x="492" y="470"/>
                  <a:pt x="491" y="430"/>
                  <a:pt x="490" y="390"/>
                </a:cubicBezTo>
                <a:cubicBezTo>
                  <a:pt x="490" y="394"/>
                  <a:pt x="318" y="374"/>
                  <a:pt x="142" y="306"/>
                </a:cubicBezTo>
                <a:cubicBezTo>
                  <a:pt x="46" y="260"/>
                  <a:pt x="28" y="225"/>
                  <a:pt x="4" y="172"/>
                </a:cubicBezTo>
                <a:cubicBezTo>
                  <a:pt x="4" y="172"/>
                  <a:pt x="2" y="87"/>
                  <a:pt x="0" y="2"/>
                </a:cubicBezTo>
                <a:cubicBezTo>
                  <a:pt x="2" y="0"/>
                  <a:pt x="10" y="102"/>
                  <a:pt x="166" y="168"/>
                </a:cubicBezTo>
                <a:cubicBezTo>
                  <a:pt x="330" y="230"/>
                  <a:pt x="496" y="248"/>
                  <a:pt x="496" y="248"/>
                </a:cubicBezTo>
                <a:lnTo>
                  <a:pt x="494" y="166"/>
                </a:lnTo>
                <a:close/>
              </a:path>
            </a:pathLst>
          </a:custGeom>
          <a:gradFill rotWithShape="1">
            <a:gsLst>
              <a:gs pos="0">
                <a:srgbClr val="009900">
                  <a:alpha val="35001"/>
                </a:srgbClr>
              </a:gs>
              <a:gs pos="100000">
                <a:srgbClr val="009900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zh-TW" altLang="en-US"/>
          </a:p>
        </p:txBody>
      </p:sp>
      <p:sp>
        <p:nvSpPr>
          <p:cNvPr id="246794" name="AutoShape 10"/>
          <p:cNvSpPr>
            <a:spLocks noChangeArrowheads="1"/>
          </p:cNvSpPr>
          <p:nvPr/>
        </p:nvSpPr>
        <p:spPr bwMode="auto">
          <a:xfrm>
            <a:off x="6156325" y="2133600"/>
            <a:ext cx="2808288" cy="504825"/>
          </a:xfrm>
          <a:prstGeom prst="wedgeRectCallout">
            <a:avLst>
              <a:gd name="adj1" fmla="val -74366"/>
              <a:gd name="adj2" fmla="val 181759"/>
            </a:avLst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685800" indent="-685800" algn="ctr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新增人員請按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【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新增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】</a:t>
            </a:r>
          </a:p>
        </p:txBody>
      </p:sp>
      <p:sp>
        <p:nvSpPr>
          <p:cNvPr id="246795" name="AutoShape 11"/>
          <p:cNvSpPr>
            <a:spLocks noChangeArrowheads="1"/>
          </p:cNvSpPr>
          <p:nvPr/>
        </p:nvSpPr>
        <p:spPr bwMode="auto">
          <a:xfrm>
            <a:off x="1835150" y="4149725"/>
            <a:ext cx="5400675" cy="504825"/>
          </a:xfrm>
          <a:prstGeom prst="wedgeRectCallout">
            <a:avLst>
              <a:gd name="adj1" fmla="val -71519"/>
              <a:gd name="adj2" fmla="val 27986"/>
            </a:avLst>
          </a:prstGeom>
          <a:solidFill>
            <a:srgbClr val="FFFFFF"/>
          </a:solidFill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/>
          <a:p>
            <a:pPr marL="685800" indent="-685800" algn="ctr" eaLnBrk="0" hangingPunct="0"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kumimoji="0" lang="zh-TW" altLang="en-US" sz="2000">
                <a:latin typeface="Times New Roman" pitchFamily="18" charset="0"/>
                <a:ea typeface="標楷體" pitchFamily="65" charset="-120"/>
              </a:rPr>
              <a:t>人員資料輸入完成，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請按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【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確認</a:t>
            </a:r>
            <a:r>
              <a:rPr lang="en-US" altLang="zh-TW" sz="2000">
                <a:latin typeface="Times New Roman" pitchFamily="18" charset="0"/>
                <a:ea typeface="標楷體" pitchFamily="65" charset="-120"/>
              </a:rPr>
              <a:t>】</a:t>
            </a:r>
            <a:r>
              <a:rPr lang="zh-TW" altLang="en-US" sz="2000">
                <a:latin typeface="Times New Roman" pitchFamily="18" charset="0"/>
                <a:ea typeface="標楷體" pitchFamily="65" charset="-120"/>
              </a:rPr>
              <a:t>，儲存資料</a:t>
            </a:r>
          </a:p>
        </p:txBody>
      </p:sp>
      <p:sp>
        <p:nvSpPr>
          <p:cNvPr id="12299" name="Rectangle 13"/>
          <p:cNvSpPr>
            <a:spLocks noChangeArrowheads="1"/>
          </p:cNvSpPr>
          <p:nvPr/>
        </p:nvSpPr>
        <p:spPr bwMode="auto">
          <a:xfrm>
            <a:off x="250825" y="2349500"/>
            <a:ext cx="649288" cy="287338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46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46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6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3000"/>
                                        <p:tgtEl>
                                          <p:spTgt spid="246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91" grpId="0" animBg="1"/>
      <p:bldP spid="246792" grpId="0" animBg="1"/>
      <p:bldP spid="246793" grpId="0" animBg="1"/>
      <p:bldP spid="246794" grpId="0" animBg="1"/>
      <p:bldP spid="24679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ChangeArrowheads="1"/>
          </p:cNvSpPr>
          <p:nvPr/>
        </p:nvSpPr>
        <p:spPr bwMode="auto">
          <a:xfrm>
            <a:off x="395288" y="549275"/>
            <a:ext cx="84248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kumimoji="0" lang="en-US" altLang="zh-TW" sz="3600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                          </a:t>
            </a:r>
            <a:r>
              <a:rPr kumimoji="0" lang="en-US" altLang="zh-TW" sz="36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2-</a:t>
            </a:r>
            <a:r>
              <a:rPr kumimoji="0" lang="zh-TW" altLang="en-US" sz="36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教示條款</a:t>
            </a:r>
            <a:endParaRPr kumimoji="0" lang="en-US" altLang="zh-TW" sz="3600" b="1">
              <a:solidFill>
                <a:srgbClr val="FF00FF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1331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213" y="1196975"/>
            <a:ext cx="8856662" cy="1257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636838"/>
            <a:ext cx="6819900" cy="2209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331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35150" y="4005263"/>
            <a:ext cx="7129463" cy="19478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3317" name="AutoShape 9"/>
          <p:cNvSpPr>
            <a:spLocks noChangeArrowheads="1"/>
          </p:cNvSpPr>
          <p:nvPr/>
        </p:nvSpPr>
        <p:spPr bwMode="auto">
          <a:xfrm>
            <a:off x="2195513" y="2060575"/>
            <a:ext cx="792162" cy="431800"/>
          </a:xfrm>
          <a:prstGeom prst="wedgeRoundRectCallout">
            <a:avLst>
              <a:gd name="adj1" fmla="val -74648"/>
              <a:gd name="adj2" fmla="val 182722"/>
              <a:gd name="adj3" fmla="val 16667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pPr algn="ctr"/>
            <a:endParaRPr lang="zh-TW" altLang="en-US" sz="3600"/>
          </a:p>
        </p:txBody>
      </p:sp>
      <p:sp>
        <p:nvSpPr>
          <p:cNvPr id="13318" name="AutoShape 10"/>
          <p:cNvSpPr>
            <a:spLocks noChangeArrowheads="1"/>
          </p:cNvSpPr>
          <p:nvPr/>
        </p:nvSpPr>
        <p:spPr bwMode="auto">
          <a:xfrm>
            <a:off x="227013" y="3763963"/>
            <a:ext cx="576262" cy="288925"/>
          </a:xfrm>
          <a:prstGeom prst="wedgeRoundRectCallout">
            <a:avLst>
              <a:gd name="adj1" fmla="val 241458"/>
              <a:gd name="adj2" fmla="val 218681"/>
              <a:gd name="adj3" fmla="val 16667"/>
            </a:avLst>
          </a:prstGeom>
          <a:noFill/>
          <a:ln w="19050" algn="ctr">
            <a:solidFill>
              <a:srgbClr val="FF0000"/>
            </a:solidFill>
            <a:miter lim="800000"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/>
          <a:lstStyle/>
          <a:p>
            <a:pPr algn="ctr"/>
            <a:endParaRPr lang="zh-TW" altLang="en-US" sz="3600"/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323850" y="6165850"/>
            <a:ext cx="48545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000" b="1">
                <a:solidFill>
                  <a:srgbClr val="000099"/>
                </a:solidFill>
              </a:rPr>
              <a:t>*帶出資料後，承辦人員仍可再調整其內容</a:t>
            </a:r>
            <a:endParaRPr kumimoji="0" lang="en-US" altLang="zh-TW" sz="2000" b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6"/>
          <p:cNvSpPr>
            <a:spLocks noChangeArrowheads="1"/>
          </p:cNvSpPr>
          <p:nvPr/>
        </p:nvSpPr>
        <p:spPr bwMode="auto">
          <a:xfrm>
            <a:off x="395288" y="549275"/>
            <a:ext cx="84248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r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r>
              <a:rPr kumimoji="0" lang="en-US" altLang="zh-TW" sz="36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2-</a:t>
            </a:r>
            <a:r>
              <a:rPr kumimoji="0" lang="zh-TW" altLang="en-US" sz="36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教示條款</a:t>
            </a:r>
            <a:r>
              <a:rPr kumimoji="0" lang="en-US" altLang="zh-TW" sz="36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36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資料來源</a:t>
            </a:r>
            <a:r>
              <a:rPr kumimoji="0" lang="en-US" altLang="zh-TW" sz="3600" b="1">
                <a:solidFill>
                  <a:srgbClr val="FF00FF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341438"/>
            <a:ext cx="8351837" cy="3543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250825" y="5876925"/>
            <a:ext cx="4600575" cy="3968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kumimoji="0" lang="zh-TW" altLang="en-US" sz="2000" b="1">
                <a:solidFill>
                  <a:srgbClr val="000099"/>
                </a:solidFill>
              </a:rPr>
              <a:t>*各機關均可自行新增及編修已存在資料</a:t>
            </a:r>
            <a:endParaRPr kumimoji="0" lang="en-US" altLang="zh-TW" sz="2000" b="1">
              <a:solidFill>
                <a:srgbClr val="000099"/>
              </a:solidFill>
            </a:endParaRPr>
          </a:p>
        </p:txBody>
      </p:sp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323850" y="1196975"/>
            <a:ext cx="3887788" cy="50323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781300"/>
            <a:ext cx="6411912" cy="374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15362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917575"/>
            <a:ext cx="5562600" cy="16478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88913"/>
            <a:ext cx="8820150" cy="7191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762000" indent="-762000" algn="r"/>
            <a:r>
              <a:rPr lang="en-US" altLang="zh-TW" smtClean="0">
                <a:effectLst/>
              </a:rPr>
              <a:t>3-</a:t>
            </a:r>
            <a:r>
              <a:rPr lang="zh-TW" altLang="en-US" smtClean="0">
                <a:effectLst/>
              </a:rPr>
              <a:t>列印獎懲令</a:t>
            </a:r>
            <a:r>
              <a:rPr lang="en-US" altLang="zh-TW" smtClean="0">
                <a:effectLst/>
              </a:rPr>
              <a:t>(</a:t>
            </a:r>
            <a:r>
              <a:rPr lang="zh-TW" altLang="en-US" smtClean="0">
                <a:effectLst/>
              </a:rPr>
              <a:t>稿</a:t>
            </a:r>
            <a:r>
              <a:rPr lang="en-US" altLang="zh-TW" smtClean="0">
                <a:effectLst/>
              </a:rPr>
              <a:t>)</a:t>
            </a:r>
          </a:p>
        </p:txBody>
      </p:sp>
      <p:sp>
        <p:nvSpPr>
          <p:cNvPr id="247813" name="Rectangle 5"/>
          <p:cNvSpPr>
            <a:spLocks noChangeArrowheads="1"/>
          </p:cNvSpPr>
          <p:nvPr/>
        </p:nvSpPr>
        <p:spPr bwMode="auto">
          <a:xfrm>
            <a:off x="323850" y="3644900"/>
            <a:ext cx="1944688" cy="288925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47814" name="Rectangle 6"/>
          <p:cNvSpPr>
            <a:spLocks noChangeArrowheads="1"/>
          </p:cNvSpPr>
          <p:nvPr/>
        </p:nvSpPr>
        <p:spPr bwMode="auto">
          <a:xfrm>
            <a:off x="900113" y="3141663"/>
            <a:ext cx="503237" cy="215900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47815" name="Rectangle 7"/>
          <p:cNvSpPr>
            <a:spLocks noChangeArrowheads="1"/>
          </p:cNvSpPr>
          <p:nvPr/>
        </p:nvSpPr>
        <p:spPr bwMode="auto">
          <a:xfrm>
            <a:off x="4284663" y="1339850"/>
            <a:ext cx="431800" cy="360363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47816" name="Rectangle 6"/>
          <p:cNvSpPr>
            <a:spLocks noChangeArrowheads="1"/>
          </p:cNvSpPr>
          <p:nvPr/>
        </p:nvSpPr>
        <p:spPr bwMode="auto">
          <a:xfrm>
            <a:off x="5867400" y="1052513"/>
            <a:ext cx="3025775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人員明細資料輸入完成後，請按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【</a:t>
            </a: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列印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】</a:t>
            </a: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，即可產製令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稿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</a:t>
            </a:r>
          </a:p>
        </p:txBody>
      </p:sp>
      <p:sp>
        <p:nvSpPr>
          <p:cNvPr id="247820" name="Rectangle 6"/>
          <p:cNvSpPr>
            <a:spLocks noChangeArrowheads="1"/>
          </p:cNvSpPr>
          <p:nvPr/>
        </p:nvSpPr>
        <p:spPr bwMode="auto">
          <a:xfrm>
            <a:off x="6588125" y="2781300"/>
            <a:ext cx="2305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None/>
            </a:pPr>
            <a:endParaRPr kumimoji="0" lang="en-US" altLang="zh-TW" sz="2800" b="1">
              <a:solidFill>
                <a:srgbClr val="000099"/>
              </a:solidFill>
              <a:latin typeface="標楷體" pitchFamily="65" charset="-120"/>
              <a:ea typeface="標楷體" pitchFamily="65" charset="-120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將產製的「令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(</a:t>
            </a: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稿</a:t>
            </a:r>
            <a:r>
              <a:rPr kumimoji="0" lang="en-US" altLang="zh-TW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)</a:t>
            </a:r>
            <a:r>
              <a:rPr kumimoji="0" lang="zh-TW" altLang="en-US" sz="28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」呈送主管簽核</a:t>
            </a:r>
          </a:p>
        </p:txBody>
      </p:sp>
      <p:sp>
        <p:nvSpPr>
          <p:cNvPr id="20491" name="Rectangle 11"/>
          <p:cNvSpPr>
            <a:spLocks noChangeArrowheads="1"/>
          </p:cNvSpPr>
          <p:nvPr/>
        </p:nvSpPr>
        <p:spPr bwMode="auto">
          <a:xfrm>
            <a:off x="6586538" y="5300663"/>
            <a:ext cx="2557462" cy="36671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/>
        </p:spPr>
        <p:txBody>
          <a:bodyPr>
            <a:spAutoFit/>
          </a:bodyPr>
          <a:lstStyle/>
          <a:p>
            <a:pPr>
              <a:defRPr/>
            </a:pPr>
            <a:r>
              <a:rPr kumimoji="0" lang="zh-TW" altLang="en-US">
                <a:solidFill>
                  <a:srgbClr val="FF0000"/>
                </a:solidFill>
                <a:ea typeface="新細明體" pitchFamily="18" charset="-120"/>
              </a:rPr>
              <a:t>*提供</a:t>
            </a:r>
            <a:r>
              <a:rPr kumimoji="0" lang="en-US" altLang="zh-TW">
                <a:solidFill>
                  <a:srgbClr val="FF0000"/>
                </a:solidFill>
                <a:ea typeface="新細明體" pitchFamily="18" charset="-120"/>
              </a:rPr>
              <a:t>【</a:t>
            </a:r>
            <a:r>
              <a:rPr kumimoji="0" lang="zh-TW" altLang="en-US">
                <a:solidFill>
                  <a:srgbClr val="FF0000"/>
                </a:solidFill>
                <a:ea typeface="新細明體" pitchFamily="18" charset="-120"/>
              </a:rPr>
              <a:t>轉</a:t>
            </a:r>
            <a:r>
              <a:rPr kumimoji="0" lang="en-US" altLang="zh-TW">
                <a:solidFill>
                  <a:srgbClr val="FF0000"/>
                </a:solidFill>
                <a:ea typeface="新細明體" pitchFamily="18" charset="-120"/>
              </a:rPr>
              <a:t>DI</a:t>
            </a:r>
            <a:r>
              <a:rPr kumimoji="0" lang="zh-TW" altLang="en-US">
                <a:solidFill>
                  <a:srgbClr val="FF0000"/>
                </a:solidFill>
                <a:ea typeface="新細明體" pitchFamily="18" charset="-120"/>
              </a:rPr>
              <a:t>檔</a:t>
            </a:r>
            <a:r>
              <a:rPr kumimoji="0" lang="en-US" altLang="zh-TW">
                <a:solidFill>
                  <a:srgbClr val="FF0000"/>
                </a:solidFill>
                <a:ea typeface="新細明體" pitchFamily="18" charset="-120"/>
              </a:rPr>
              <a:t>】</a:t>
            </a:r>
            <a:r>
              <a:rPr kumimoji="0" lang="zh-TW" altLang="en-US">
                <a:solidFill>
                  <a:srgbClr val="FF0000"/>
                </a:solidFill>
                <a:ea typeface="新細明體" pitchFamily="18" charset="-120"/>
              </a:rPr>
              <a:t>功能</a:t>
            </a:r>
          </a:p>
        </p:txBody>
      </p:sp>
      <p:sp>
        <p:nvSpPr>
          <p:cNvPr id="15370" name="Oval 12"/>
          <p:cNvSpPr>
            <a:spLocks noChangeArrowheads="1"/>
          </p:cNvSpPr>
          <p:nvPr/>
        </p:nvSpPr>
        <p:spPr bwMode="auto">
          <a:xfrm>
            <a:off x="1296988" y="2997200"/>
            <a:ext cx="611187" cy="503238"/>
          </a:xfrm>
          <a:prstGeom prst="ellipse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7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47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47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478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7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813" grpId="0" animBg="1"/>
      <p:bldP spid="247814" grpId="0" animBg="1"/>
      <p:bldP spid="2478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4867275"/>
            <a:ext cx="62960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0" name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925" y="836613"/>
            <a:ext cx="6477000" cy="2390775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7411" name="Rectangle 5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323850" y="188913"/>
            <a:ext cx="8820150" cy="719137"/>
          </a:xfrm>
          <a:noFill/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762000" indent="-762000" algn="r"/>
            <a:r>
              <a:rPr lang="en-US" altLang="zh-TW" smtClean="0">
                <a:effectLst/>
              </a:rPr>
              <a:t>4-</a:t>
            </a:r>
            <a:r>
              <a:rPr lang="zh-TW" altLang="en-US" smtClean="0">
                <a:effectLst/>
              </a:rPr>
              <a:t>獎懲令</a:t>
            </a:r>
            <a:r>
              <a:rPr lang="en-US" altLang="zh-TW" smtClean="0">
                <a:effectLst/>
              </a:rPr>
              <a:t>(</a:t>
            </a:r>
            <a:r>
              <a:rPr lang="zh-TW" altLang="en-US" smtClean="0">
                <a:effectLst/>
              </a:rPr>
              <a:t>稿</a:t>
            </a:r>
            <a:r>
              <a:rPr lang="en-US" altLang="zh-TW" smtClean="0">
                <a:effectLst/>
              </a:rPr>
              <a:t>)</a:t>
            </a:r>
            <a:r>
              <a:rPr lang="zh-TW" altLang="en-US" smtClean="0">
                <a:effectLst/>
              </a:rPr>
              <a:t>－核定</a:t>
            </a:r>
          </a:p>
        </p:txBody>
      </p:sp>
      <p:sp>
        <p:nvSpPr>
          <p:cNvPr id="249865" name="Rectangle 9"/>
          <p:cNvSpPr>
            <a:spLocks noChangeArrowheads="1"/>
          </p:cNvSpPr>
          <p:nvPr/>
        </p:nvSpPr>
        <p:spPr bwMode="auto">
          <a:xfrm>
            <a:off x="4427538" y="1196975"/>
            <a:ext cx="574675" cy="360363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sp>
        <p:nvSpPr>
          <p:cNvPr id="249866" name="Rectangle 6"/>
          <p:cNvSpPr>
            <a:spLocks noChangeArrowheads="1"/>
          </p:cNvSpPr>
          <p:nvPr/>
        </p:nvSpPr>
        <p:spPr bwMode="auto">
          <a:xfrm>
            <a:off x="5434013" y="1196975"/>
            <a:ext cx="37099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主管簽核完成後，取得發文日期與文號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在此文稿按「核定」畫面顯示核定的輸入畫面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90000"/>
              </a:buClr>
              <a:buFont typeface="Wingdings" pitchFamily="2" charset="2"/>
              <a:buChar char="Ø"/>
            </a:pPr>
            <a:r>
              <a:rPr kumimoji="0" lang="zh-TW" altLang="en-US" sz="2400" b="1">
                <a:solidFill>
                  <a:srgbClr val="000099"/>
                </a:solidFill>
                <a:latin typeface="標楷體" pitchFamily="65" charset="-120"/>
                <a:ea typeface="標楷體" pitchFamily="65" charset="-120"/>
              </a:rPr>
              <a:t>核定後的文稿即可列印為「令」，並發文給相關的人員與機關單位</a:t>
            </a:r>
          </a:p>
        </p:txBody>
      </p:sp>
      <p:sp>
        <p:nvSpPr>
          <p:cNvPr id="249868" name="AutoShape 12"/>
          <p:cNvSpPr>
            <a:spLocks noChangeArrowheads="1"/>
          </p:cNvSpPr>
          <p:nvPr/>
        </p:nvSpPr>
        <p:spPr bwMode="auto">
          <a:xfrm>
            <a:off x="5364163" y="3573463"/>
            <a:ext cx="3565525" cy="1524000"/>
          </a:xfrm>
          <a:prstGeom prst="wedgeRectCallout">
            <a:avLst>
              <a:gd name="adj1" fmla="val -27426"/>
              <a:gd name="adj2" fmla="val 79690"/>
            </a:avLst>
          </a:prstGeom>
          <a:solidFill>
            <a:srgbClr val="FFFFFF"/>
          </a:solidFill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5800" indent="-685800"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zh-TW" altLang="en-US">
                <a:latin typeface="Times New Roman" pitchFamily="18" charset="0"/>
                <a:ea typeface="標楷體" pitchFamily="65" charset="-120"/>
              </a:rPr>
              <a:t>回到「獎懲案件維護」作業畫面</a:t>
            </a:r>
          </a:p>
          <a:p>
            <a:pPr marL="685800" indent="-685800"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zh-TW" altLang="en-US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文稿類別變為</a:t>
            </a:r>
            <a:r>
              <a:rPr lang="zh-TW" altLang="en-US" sz="2000">
                <a:solidFill>
                  <a:srgbClr val="FF0000"/>
                </a:solidFill>
                <a:latin typeface="Times New Roman" pitchFamily="18" charset="0"/>
                <a:ea typeface="標楷體" pitchFamily="65" charset="-120"/>
              </a:rPr>
              <a:t>「令」</a:t>
            </a:r>
            <a:r>
              <a:rPr lang="zh-TW" altLang="en-US" sz="2000" b="1">
                <a:latin typeface="Times New Roman" pitchFamily="18" charset="0"/>
                <a:ea typeface="標楷體" pitchFamily="65" charset="-120"/>
              </a:rPr>
              <a:t>。</a:t>
            </a:r>
            <a:r>
              <a:rPr lang="zh-TW" altLang="en-US">
                <a:latin typeface="Times New Roman" pitchFamily="18" charset="0"/>
                <a:ea typeface="標楷體" pitchFamily="65" charset="-120"/>
              </a:rPr>
              <a:t>核定資料</a:t>
            </a:r>
          </a:p>
          <a:p>
            <a:pPr marL="685800" indent="-685800"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zh-TW" altLang="en-US">
                <a:latin typeface="Times New Roman" pitchFamily="18" charset="0"/>
                <a:ea typeface="標楷體" pitchFamily="65" charset="-120"/>
              </a:rPr>
              <a:t>也顯示剛才輸入的核定機關、</a:t>
            </a:r>
          </a:p>
          <a:p>
            <a:pPr marL="685800" indent="-685800"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zh-TW" altLang="en-US">
                <a:latin typeface="Times New Roman" pitchFamily="18" charset="0"/>
                <a:ea typeface="標楷體" pitchFamily="65" charset="-120"/>
              </a:rPr>
              <a:t>日期與文號資料。</a:t>
            </a:r>
          </a:p>
          <a:p>
            <a:pPr marL="685800" indent="-685800" eaLnBrk="0" hangingPunct="0">
              <a:buClr>
                <a:srgbClr val="990000"/>
              </a:buClr>
              <a:buFont typeface="Wingdings" pitchFamily="2" charset="2"/>
              <a:buNone/>
            </a:pPr>
            <a:r>
              <a:rPr lang="zh-TW" altLang="en-US">
                <a:latin typeface="Times New Roman" pitchFamily="18" charset="0"/>
                <a:ea typeface="標楷體" pitchFamily="65" charset="-120"/>
              </a:rPr>
              <a:t>核定後的案件無法再修改資料。</a:t>
            </a:r>
            <a:endParaRPr kumimoji="0" lang="zh-TW" altLang="en-US">
              <a:latin typeface="Times New Roman" pitchFamily="18" charset="0"/>
              <a:ea typeface="標楷體" pitchFamily="65" charset="-120"/>
            </a:endParaRPr>
          </a:p>
        </p:txBody>
      </p:sp>
      <p:pic>
        <p:nvPicPr>
          <p:cNvPr id="17415" name="Picture 1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357563"/>
            <a:ext cx="4562475" cy="1476375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249864" name="Rectangle 8"/>
          <p:cNvSpPr>
            <a:spLocks noChangeArrowheads="1"/>
          </p:cNvSpPr>
          <p:nvPr/>
        </p:nvSpPr>
        <p:spPr bwMode="auto">
          <a:xfrm>
            <a:off x="827088" y="3716338"/>
            <a:ext cx="503237" cy="431800"/>
          </a:xfrm>
          <a:prstGeom prst="rect">
            <a:avLst/>
          </a:prstGeom>
          <a:noFill/>
          <a:ln w="28575" algn="ctr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TW" altLang="en-US" sz="3600"/>
          </a:p>
        </p:txBody>
      </p:sp>
      <p:pic>
        <p:nvPicPr>
          <p:cNvPr id="17417" name="Picture 1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9750" y="5084763"/>
            <a:ext cx="1247775" cy="1152525"/>
          </a:xfrm>
          <a:prstGeom prst="rect">
            <a:avLst/>
          </a:prstGeom>
          <a:noFill/>
          <a:ln w="3175" algn="ctr">
            <a:solidFill>
              <a:srgbClr val="FF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9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98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9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49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49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9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9865" grpId="0" animBg="1"/>
      <p:bldP spid="249868" grpId="0" animBg="1"/>
      <p:bldP spid="24986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5</TotalTime>
  <Words>1137</Words>
  <Application>Microsoft Office PowerPoint</Application>
  <PresentationFormat>如螢幕大小 (4:3)</PresentationFormat>
  <Paragraphs>144</Paragraphs>
  <Slides>31</Slides>
  <Notes>6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清晰度</vt:lpstr>
      <vt:lpstr>獎 懲 作 業</vt:lpstr>
      <vt:lpstr>獎懲作業模組 學習目標</vt:lpstr>
      <vt:lpstr>製作獎懲令稿、獎懲令更新個人基本資料</vt:lpstr>
      <vt:lpstr>1－建立獎懲令文稿資料</vt:lpstr>
      <vt:lpstr>2－建立人員明細資料</vt:lpstr>
      <vt:lpstr>PowerPoint 簡報</vt:lpstr>
      <vt:lpstr>PowerPoint 簡報</vt:lpstr>
      <vt:lpstr>3-列印獎懲令(稿)</vt:lpstr>
      <vt:lpstr>4-獎懲令(稿)－核定</vt:lpstr>
      <vt:lpstr>5-更新個人基本資料檔</vt:lpstr>
      <vt:lpstr>獎懲令－撤銷獎懲</vt:lpstr>
      <vt:lpstr>獎章資料下載更新21表</vt:lpstr>
      <vt:lpstr>獎章資料下載更新21表</vt:lpstr>
      <vt:lpstr>獎章資料下載更新21表</vt:lpstr>
      <vt:lpstr>獎懲案件文稿相關作業說明</vt:lpstr>
      <vt:lpstr>獎懲案件文稿相關作業說明</vt:lpstr>
      <vt:lpstr>PowerPoint 簡報</vt:lpstr>
      <vt:lpstr>1-資深優良教師擷取參數設定</vt:lpstr>
      <vt:lpstr>2-資深優良教師批次擷取作業</vt:lpstr>
      <vt:lpstr>3-1資深優良教師資料維護</vt:lpstr>
      <vt:lpstr>3-2資深優良教師資料維護</vt:lpstr>
      <vt:lpstr>3-3資深優良教師資料維護</vt:lpstr>
      <vt:lpstr>4-列印資深優良教師獎勵金統計表 </vt:lpstr>
      <vt:lpstr>5-資深優良教師獎勵金印領清冊 </vt:lpstr>
      <vt:lpstr>資深優良教師批次核定</vt:lpstr>
      <vt:lpstr>資深優良教師層轉作業-1</vt:lpstr>
      <vt:lpstr>資深優良教師層轉作業-2</vt:lpstr>
      <vt:lpstr>資深優良教師更新資料庫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獎 懲 作 業</dc:title>
  <dc:creator>psnl20</dc:creator>
  <cp:lastModifiedBy>user</cp:lastModifiedBy>
  <cp:revision>1</cp:revision>
  <dcterms:created xsi:type="dcterms:W3CDTF">2015-03-03T06:12:50Z</dcterms:created>
  <dcterms:modified xsi:type="dcterms:W3CDTF">2018-05-22T08:48:13Z</dcterms:modified>
</cp:coreProperties>
</file>