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77" r:id="rId3"/>
    <p:sldId id="403" r:id="rId4"/>
    <p:sldId id="404" r:id="rId5"/>
    <p:sldId id="405" r:id="rId6"/>
    <p:sldId id="406" r:id="rId7"/>
    <p:sldId id="419" r:id="rId8"/>
    <p:sldId id="408" r:id="rId9"/>
    <p:sldId id="418" r:id="rId10"/>
    <p:sldId id="395" r:id="rId11"/>
    <p:sldId id="417" r:id="rId12"/>
    <p:sldId id="420" r:id="rId13"/>
    <p:sldId id="336" r:id="rId1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90000" autoAdjust="0"/>
  </p:normalViewPr>
  <p:slideViewPr>
    <p:cSldViewPr>
      <p:cViewPr varScale="1">
        <p:scale>
          <a:sx n="96" d="100"/>
          <a:sy n="96" d="100"/>
        </p:scale>
        <p:origin x="1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ejsmpc\Desktop\100G&#21855;&#21205;&#20856;&#31150;\&#38971;&#2353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ejsmpc\Desktop\100G&#21855;&#21205;&#20856;&#31150;\&#38971;&#2353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36902662989132E-2"/>
          <c:y val="7.5032386262923439E-2"/>
          <c:w val="0.8885813412036343"/>
          <c:h val="0.67155649539220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工作表1!$A$4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工作表1!$B$2:$H$3</c:f>
              <c:multiLvlStrCache>
                <c:ptCount val="7"/>
                <c:lvl>
                  <c:pt idx="0">
                    <c:v>TANet/TWAREN</c:v>
                  </c:pt>
                  <c:pt idx="1">
                    <c:v>Internet2</c:v>
                  </c:pt>
                  <c:pt idx="2">
                    <c:v>CANARIE</c:v>
                  </c:pt>
                  <c:pt idx="3">
                    <c:v>SINET</c:v>
                  </c:pt>
                  <c:pt idx="4">
                    <c:v>KREONET</c:v>
                  </c:pt>
                  <c:pt idx="5">
                    <c:v>SURFnet</c:v>
                  </c:pt>
                  <c:pt idx="6">
                    <c:v>AARNet</c:v>
                  </c:pt>
                </c:lvl>
                <c:lvl>
                  <c:pt idx="0">
                    <c:v>臺灣</c:v>
                  </c:pt>
                  <c:pt idx="1">
                    <c:v>美國</c:v>
                  </c:pt>
                  <c:pt idx="2">
                    <c:v>加拿大</c:v>
                  </c:pt>
                  <c:pt idx="3">
                    <c:v>日本</c:v>
                  </c:pt>
                  <c:pt idx="4">
                    <c:v>南韓</c:v>
                  </c:pt>
                  <c:pt idx="5">
                    <c:v>荷蘭</c:v>
                  </c:pt>
                  <c:pt idx="6">
                    <c:v>澳洲</c:v>
                  </c:pt>
                </c:lvl>
              </c:multiLvlStrCache>
            </c:multiLvlStrRef>
          </c:cat>
          <c:val>
            <c:numRef>
              <c:f>工作表1!$B$4:$H$4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30</c:v>
                </c:pt>
                <c:pt idx="3">
                  <c:v>10</c:v>
                </c:pt>
                <c:pt idx="4">
                  <c:v>50</c:v>
                </c:pt>
                <c:pt idx="5">
                  <c:v>10</c:v>
                </c:pt>
                <c:pt idx="6">
                  <c:v>20</c:v>
                </c:pt>
              </c:numCache>
            </c:numRef>
          </c:val>
        </c:ser>
        <c:ser>
          <c:idx val="1"/>
          <c:order val="1"/>
          <c:tx>
            <c:strRef>
              <c:f>工作表1!$A$5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工作表1!$B$2:$H$3</c:f>
              <c:multiLvlStrCache>
                <c:ptCount val="7"/>
                <c:lvl>
                  <c:pt idx="0">
                    <c:v>TANet/TWAREN</c:v>
                  </c:pt>
                  <c:pt idx="1">
                    <c:v>Internet2</c:v>
                  </c:pt>
                  <c:pt idx="2">
                    <c:v>CANARIE</c:v>
                  </c:pt>
                  <c:pt idx="3">
                    <c:v>SINET</c:v>
                  </c:pt>
                  <c:pt idx="4">
                    <c:v>KREONET</c:v>
                  </c:pt>
                  <c:pt idx="5">
                    <c:v>SURFnet</c:v>
                  </c:pt>
                  <c:pt idx="6">
                    <c:v>AARNet</c:v>
                  </c:pt>
                </c:lvl>
                <c:lvl>
                  <c:pt idx="0">
                    <c:v>臺灣</c:v>
                  </c:pt>
                  <c:pt idx="1">
                    <c:v>美國</c:v>
                  </c:pt>
                  <c:pt idx="2">
                    <c:v>加拿大</c:v>
                  </c:pt>
                  <c:pt idx="3">
                    <c:v>日本</c:v>
                  </c:pt>
                  <c:pt idx="4">
                    <c:v>南韓</c:v>
                  </c:pt>
                  <c:pt idx="5">
                    <c:v>荷蘭</c:v>
                  </c:pt>
                  <c:pt idx="6">
                    <c:v>澳洲</c:v>
                  </c:pt>
                </c:lvl>
              </c:multiLvlStrCache>
            </c:multiLvlStrRef>
          </c:cat>
          <c:val>
            <c:numRef>
              <c:f>工作表1!$B$5:$H$5</c:f>
              <c:numCache>
                <c:formatCode>General</c:formatCode>
                <c:ptCount val="7"/>
                <c:pt idx="0">
                  <c:v>10</c:v>
                </c:pt>
                <c:pt idx="1">
                  <c:v>100</c:v>
                </c:pt>
                <c:pt idx="2">
                  <c:v>100</c:v>
                </c:pt>
                <c:pt idx="3">
                  <c:v>40</c:v>
                </c:pt>
                <c:pt idx="4">
                  <c:v>160</c:v>
                </c:pt>
                <c:pt idx="5">
                  <c:v>40</c:v>
                </c:pt>
                <c:pt idx="6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axId val="372534864"/>
        <c:axId val="372535256"/>
      </c:barChart>
      <c:catAx>
        <c:axId val="37253486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ctr" rtl="0">
                  <a:defRPr/>
                </a:pPr>
                <a:r>
                  <a:rPr lang="zh-TW"/>
                  <a:t>國家學術網路</a:t>
                </a:r>
              </a:p>
            </c:rich>
          </c:tx>
          <c:layout>
            <c:manualLayout>
              <c:xMode val="edge"/>
              <c:yMode val="edge"/>
              <c:x val="0.43047141935496447"/>
              <c:y val="0.881367081647881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372535256"/>
        <c:crosses val="autoZero"/>
        <c:auto val="1"/>
        <c:lblAlgn val="ctr"/>
        <c:lblOffset val="100"/>
        <c:noMultiLvlLbl val="0"/>
      </c:catAx>
      <c:valAx>
        <c:axId val="3725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zh-TW"/>
                  <a:t>頻寬（</a:t>
                </a:r>
                <a:r>
                  <a:rPr lang="en-US"/>
                  <a:t>G</a:t>
                </a:r>
                <a:r>
                  <a:rPr lang="zh-TW"/>
                  <a:t>）</a:t>
                </a:r>
              </a:p>
            </c:rich>
          </c:tx>
          <c:layout>
            <c:manualLayout>
              <c:xMode val="edge"/>
              <c:yMode val="edge"/>
              <c:x val="1.2320370200412514E-2"/>
              <c:y val="0.322934733811424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372534864"/>
        <c:crosses val="autoZero"/>
        <c:crossBetween val="between"/>
      </c:valAx>
      <c:spPr>
        <a:noFill/>
        <a:ln w="12700"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85002835942205257"/>
          <c:y val="0.92443980951047466"/>
          <c:w val="0.13073547383624043"/>
          <c:h val="5.929618252571078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3088162617946"/>
          <c:y val="3.3329046356127302E-2"/>
          <c:w val="0.87974444410391184"/>
          <c:h val="0.71732228451856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工作表1!$J$3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工作表1!$K$1:$P$2</c:f>
              <c:multiLvlStrCache>
                <c:ptCount val="6"/>
                <c:lvl>
                  <c:pt idx="0">
                    <c:v>TANet/TWAREN</c:v>
                  </c:pt>
                  <c:pt idx="1">
                    <c:v>Internet2</c:v>
                  </c:pt>
                  <c:pt idx="2">
                    <c:v>CANARIE</c:v>
                  </c:pt>
                  <c:pt idx="3">
                    <c:v>SINET</c:v>
                  </c:pt>
                  <c:pt idx="4">
                    <c:v>KREONET</c:v>
                  </c:pt>
                  <c:pt idx="5">
                    <c:v>AARNet</c:v>
                  </c:pt>
                </c:lvl>
                <c:lvl>
                  <c:pt idx="0">
                    <c:v>臺灣</c:v>
                  </c:pt>
                  <c:pt idx="1">
                    <c:v>美國</c:v>
                  </c:pt>
                  <c:pt idx="2">
                    <c:v>加拿大</c:v>
                  </c:pt>
                  <c:pt idx="3">
                    <c:v>日本</c:v>
                  </c:pt>
                  <c:pt idx="4">
                    <c:v>南韓</c:v>
                  </c:pt>
                  <c:pt idx="5">
                    <c:v>澳洲</c:v>
                  </c:pt>
                </c:lvl>
              </c:multiLvlStrCache>
            </c:multiLvlStrRef>
          </c:cat>
          <c:val>
            <c:numRef>
              <c:f>工作表1!$K$3:$P$3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160</c:v>
                </c:pt>
                <c:pt idx="5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2536040"/>
        <c:axId val="372536432"/>
      </c:barChart>
      <c:catAx>
        <c:axId val="37253604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/>
                  <a:t>國家學術網路</a:t>
                </a:r>
              </a:p>
            </c:rich>
          </c:tx>
          <c:layout>
            <c:manualLayout>
              <c:xMode val="edge"/>
              <c:yMode val="edge"/>
              <c:x val="0.42107067126641101"/>
              <c:y val="0.915690452438305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372536432"/>
        <c:crosses val="autoZero"/>
        <c:auto val="1"/>
        <c:lblAlgn val="ctr"/>
        <c:lblOffset val="100"/>
        <c:noMultiLvlLbl val="0"/>
      </c:catAx>
      <c:valAx>
        <c:axId val="37253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zh-TW"/>
                  <a:t>頻寬（</a:t>
                </a:r>
                <a:r>
                  <a:rPr lang="en-US"/>
                  <a:t>G</a:t>
                </a:r>
                <a:r>
                  <a:rPr lang="zh-TW"/>
                  <a:t>）</a:t>
                </a:r>
              </a:p>
            </c:rich>
          </c:tx>
          <c:layout>
            <c:manualLayout>
              <c:xMode val="edge"/>
              <c:yMode val="edge"/>
              <c:x val="1.2163399469024514E-2"/>
              <c:y val="0.293651450214870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372536040"/>
        <c:crosses val="autoZero"/>
        <c:crossBetween val="between"/>
      </c:valAx>
      <c:spPr>
        <a:noFill/>
        <a:ln>
          <a:solidFill>
            <a:schemeClr val="accent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88595031410155478"/>
          <c:y val="0.921861546342989"/>
          <c:w val="9.3554587030150557E-2"/>
          <c:h val="4.730367882922324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1982F-5C14-415B-A991-313C790FEFF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54D5779-9D7A-4C9A-94D3-1D221FD3C2F0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壹、計畫緣起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BCA66A3-2975-4BDE-B626-A59476E49B69}" type="parTrans" cxnId="{3614850F-7D5F-406B-8E34-E5AA966442C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918EEE-D917-46BC-93AF-DF4120CAF333}" type="sibTrans" cxnId="{3614850F-7D5F-406B-8E34-E5AA966442C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699A38-07BF-4CC5-A121-27CB8E98577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貳、國際比較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48ED3689-0B17-45F1-9C93-163AF39680AE}" type="parTrans" cxnId="{DD769CED-8494-41D1-B34C-4CC66C8716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5048A1-C1AE-472B-B7D9-59BCA9881501}" type="sibTrans" cxnId="{DD769CED-8494-41D1-B34C-4CC66C8716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8AE1B8-35F5-4091-A145-3005596A80F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參、頻寬升級重點</a:t>
          </a:r>
        </a:p>
      </dgm:t>
    </dgm:pt>
    <dgm:pt modelId="{A6D646A0-4689-4918-B3C3-8396048F3B1E}" type="parTrans" cxnId="{0CE6DA6D-91A3-46C7-8184-B37FD306466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6615C6-F357-4885-A177-08A07F97F75A}" type="sibTrans" cxnId="{0CE6DA6D-91A3-46C7-8184-B37FD306466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44D86A-8D3A-4AA3-B9AB-387DF51E7EE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肆、新一代學術網路特色</a:t>
          </a:r>
        </a:p>
      </dgm:t>
    </dgm:pt>
    <dgm:pt modelId="{A5B8114C-60BD-4429-BAFF-B2E89F9BD22A}" type="parTrans" cxnId="{64DA20BF-C61B-4B31-9C47-C9341C2072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FC42C0-5396-467B-8E3F-CBECD28BE6AB}" type="sibTrans" cxnId="{64DA20BF-C61B-4B31-9C47-C9341C2072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D9B645-10B3-4E38-9BAE-7DBD6A417EA5}" type="pres">
      <dgm:prSet presAssocID="{A791982F-5C14-415B-A991-313C790FEF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E5A06E-8825-44D6-8A6A-729B19CEEAAD}" type="pres">
      <dgm:prSet presAssocID="{854D5779-9D7A-4C9A-94D3-1D221FD3C2F0}" presName="parentLin" presStyleCnt="0"/>
      <dgm:spPr/>
    </dgm:pt>
    <dgm:pt modelId="{A78A3B5E-C6B9-4FC6-B441-EDFEFE7A94AE}" type="pres">
      <dgm:prSet presAssocID="{854D5779-9D7A-4C9A-94D3-1D221FD3C2F0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3BA7F013-52C3-4D1C-BC19-68155135BABD}" type="pres">
      <dgm:prSet presAssocID="{854D5779-9D7A-4C9A-94D3-1D221FD3C2F0}" presName="parentText" presStyleLbl="node1" presStyleIdx="0" presStyleCnt="4" custScaleX="1225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08C5C5-00B7-4974-9BD0-865D58C866AF}" type="pres">
      <dgm:prSet presAssocID="{854D5779-9D7A-4C9A-94D3-1D221FD3C2F0}" presName="negativeSpace" presStyleCnt="0"/>
      <dgm:spPr/>
    </dgm:pt>
    <dgm:pt modelId="{50EE5F0D-D84B-4639-8127-A2C4842B0241}" type="pres">
      <dgm:prSet presAssocID="{854D5779-9D7A-4C9A-94D3-1D221FD3C2F0}" presName="childText" presStyleLbl="conFgAcc1" presStyleIdx="0" presStyleCnt="4">
        <dgm:presLayoutVars>
          <dgm:bulletEnabled val="1"/>
        </dgm:presLayoutVars>
      </dgm:prSet>
      <dgm:spPr/>
    </dgm:pt>
    <dgm:pt modelId="{4B74A650-79A6-4046-9F85-CB42565B2D39}" type="pres">
      <dgm:prSet presAssocID="{50918EEE-D917-46BC-93AF-DF4120CAF333}" presName="spaceBetweenRectangles" presStyleCnt="0"/>
      <dgm:spPr/>
    </dgm:pt>
    <dgm:pt modelId="{4FE1693F-7A91-45DD-8785-A7CE6292A4D3}" type="pres">
      <dgm:prSet presAssocID="{97699A38-07BF-4CC5-A121-27CB8E98577B}" presName="parentLin" presStyleCnt="0"/>
      <dgm:spPr/>
    </dgm:pt>
    <dgm:pt modelId="{7B97A1AB-2D70-44A6-85DB-FA974F49F5C4}" type="pres">
      <dgm:prSet presAssocID="{97699A38-07BF-4CC5-A121-27CB8E98577B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DE29C797-5D83-4B31-A0FE-41DC95406EE3}" type="pres">
      <dgm:prSet presAssocID="{97699A38-07BF-4CC5-A121-27CB8E98577B}" presName="parentText" presStyleLbl="node1" presStyleIdx="1" presStyleCnt="4" custScaleX="1225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1E8FE9-76AE-4E8D-8D7E-E8B29BF86C28}" type="pres">
      <dgm:prSet presAssocID="{97699A38-07BF-4CC5-A121-27CB8E98577B}" presName="negativeSpace" presStyleCnt="0"/>
      <dgm:spPr/>
    </dgm:pt>
    <dgm:pt modelId="{2D838CF8-3EEB-4E08-BC9F-FAEAE32040EB}" type="pres">
      <dgm:prSet presAssocID="{97699A38-07BF-4CC5-A121-27CB8E98577B}" presName="childText" presStyleLbl="conFgAcc1" presStyleIdx="1" presStyleCnt="4">
        <dgm:presLayoutVars>
          <dgm:bulletEnabled val="1"/>
        </dgm:presLayoutVars>
      </dgm:prSet>
      <dgm:spPr/>
    </dgm:pt>
    <dgm:pt modelId="{24F375E6-593D-4563-8A0A-A2F6E83A39BB}" type="pres">
      <dgm:prSet presAssocID="{B55048A1-C1AE-472B-B7D9-59BCA9881501}" presName="spaceBetweenRectangles" presStyleCnt="0"/>
      <dgm:spPr/>
    </dgm:pt>
    <dgm:pt modelId="{51471165-E1BA-41A7-B3F2-FDE8EED7E04B}" type="pres">
      <dgm:prSet presAssocID="{118AE1B8-35F5-4091-A145-3005596A80F0}" presName="parentLin" presStyleCnt="0"/>
      <dgm:spPr/>
    </dgm:pt>
    <dgm:pt modelId="{00124661-D1E4-4BD8-A38F-1A2E5165FC0B}" type="pres">
      <dgm:prSet presAssocID="{118AE1B8-35F5-4091-A145-3005596A80F0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4095C717-14A2-41D6-8319-C4167DD4DEA5}" type="pres">
      <dgm:prSet presAssocID="{118AE1B8-35F5-4091-A145-3005596A80F0}" presName="parentText" presStyleLbl="node1" presStyleIdx="2" presStyleCnt="4" custScaleX="122913" custScaleY="10967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CE1CB2-928D-4E68-A343-D52161AD88AE}" type="pres">
      <dgm:prSet presAssocID="{118AE1B8-35F5-4091-A145-3005596A80F0}" presName="negativeSpace" presStyleCnt="0"/>
      <dgm:spPr/>
    </dgm:pt>
    <dgm:pt modelId="{DB54A057-4374-4E7C-9753-41A4AFCF5693}" type="pres">
      <dgm:prSet presAssocID="{118AE1B8-35F5-4091-A145-3005596A80F0}" presName="childText" presStyleLbl="conFgAcc1" presStyleIdx="2" presStyleCnt="4">
        <dgm:presLayoutVars>
          <dgm:bulletEnabled val="1"/>
        </dgm:presLayoutVars>
      </dgm:prSet>
      <dgm:spPr/>
    </dgm:pt>
    <dgm:pt modelId="{DBA3E291-C613-43F6-B790-F9018BBB5D46}" type="pres">
      <dgm:prSet presAssocID="{526615C6-F357-4885-A177-08A07F97F75A}" presName="spaceBetweenRectangles" presStyleCnt="0"/>
      <dgm:spPr/>
    </dgm:pt>
    <dgm:pt modelId="{6AD4100D-8CA0-4836-965D-D98CCB6336D3}" type="pres">
      <dgm:prSet presAssocID="{3344D86A-8D3A-4AA3-B9AB-387DF51E7EE8}" presName="parentLin" presStyleCnt="0"/>
      <dgm:spPr/>
    </dgm:pt>
    <dgm:pt modelId="{3FAE4354-476C-412D-95AF-F8C1D4A440F9}" type="pres">
      <dgm:prSet presAssocID="{3344D86A-8D3A-4AA3-B9AB-387DF51E7EE8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0A0E22A5-B4B3-4CEF-81D2-42A81D3ECE74}" type="pres">
      <dgm:prSet presAssocID="{3344D86A-8D3A-4AA3-B9AB-387DF51E7EE8}" presName="parentText" presStyleLbl="node1" presStyleIdx="3" presStyleCnt="4" custScaleX="12107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989ED4-0EF7-4D48-BC09-A8B8FF2C7CDC}" type="pres">
      <dgm:prSet presAssocID="{3344D86A-8D3A-4AA3-B9AB-387DF51E7EE8}" presName="negativeSpace" presStyleCnt="0"/>
      <dgm:spPr/>
    </dgm:pt>
    <dgm:pt modelId="{3C0C9ED6-F231-48E5-80AD-545751A8C93C}" type="pres">
      <dgm:prSet presAssocID="{3344D86A-8D3A-4AA3-B9AB-387DF51E7EE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349B8D6-6E3F-4EA7-A32C-55D4F3F67D36}" type="presOf" srcId="{97699A38-07BF-4CC5-A121-27CB8E98577B}" destId="{7B97A1AB-2D70-44A6-85DB-FA974F49F5C4}" srcOrd="0" destOrd="0" presId="urn:microsoft.com/office/officeart/2005/8/layout/list1"/>
    <dgm:cxn modelId="{D4F13D51-87FF-4743-92C7-096D9F4A6AEC}" type="presOf" srcId="{854D5779-9D7A-4C9A-94D3-1D221FD3C2F0}" destId="{A78A3B5E-C6B9-4FC6-B441-EDFEFE7A94AE}" srcOrd="0" destOrd="0" presId="urn:microsoft.com/office/officeart/2005/8/layout/list1"/>
    <dgm:cxn modelId="{B410D554-1D67-4ED3-9BEB-4FF652B2A39E}" type="presOf" srcId="{3344D86A-8D3A-4AA3-B9AB-387DF51E7EE8}" destId="{3FAE4354-476C-412D-95AF-F8C1D4A440F9}" srcOrd="0" destOrd="0" presId="urn:microsoft.com/office/officeart/2005/8/layout/list1"/>
    <dgm:cxn modelId="{19C09E34-3CA8-4955-8C30-74941B8128D1}" type="presOf" srcId="{97699A38-07BF-4CC5-A121-27CB8E98577B}" destId="{DE29C797-5D83-4B31-A0FE-41DC95406EE3}" srcOrd="1" destOrd="0" presId="urn:microsoft.com/office/officeart/2005/8/layout/list1"/>
    <dgm:cxn modelId="{DD769CED-8494-41D1-B34C-4CC66C871685}" srcId="{A791982F-5C14-415B-A991-313C790FEFFE}" destId="{97699A38-07BF-4CC5-A121-27CB8E98577B}" srcOrd="1" destOrd="0" parTransId="{48ED3689-0B17-45F1-9C93-163AF39680AE}" sibTransId="{B55048A1-C1AE-472B-B7D9-59BCA9881501}"/>
    <dgm:cxn modelId="{6E0F1259-90C9-42C8-BE1B-08ACFFEBD0EC}" type="presOf" srcId="{118AE1B8-35F5-4091-A145-3005596A80F0}" destId="{00124661-D1E4-4BD8-A38F-1A2E5165FC0B}" srcOrd="0" destOrd="0" presId="urn:microsoft.com/office/officeart/2005/8/layout/list1"/>
    <dgm:cxn modelId="{0302EB9C-8DD9-4E2D-BC20-5EF6F2EEF650}" type="presOf" srcId="{3344D86A-8D3A-4AA3-B9AB-387DF51E7EE8}" destId="{0A0E22A5-B4B3-4CEF-81D2-42A81D3ECE74}" srcOrd="1" destOrd="0" presId="urn:microsoft.com/office/officeart/2005/8/layout/list1"/>
    <dgm:cxn modelId="{0CE6DA6D-91A3-46C7-8184-B37FD3064660}" srcId="{A791982F-5C14-415B-A991-313C790FEFFE}" destId="{118AE1B8-35F5-4091-A145-3005596A80F0}" srcOrd="2" destOrd="0" parTransId="{A6D646A0-4689-4918-B3C3-8396048F3B1E}" sibTransId="{526615C6-F357-4885-A177-08A07F97F75A}"/>
    <dgm:cxn modelId="{64DA20BF-C61B-4B31-9C47-C9341C20727E}" srcId="{A791982F-5C14-415B-A991-313C790FEFFE}" destId="{3344D86A-8D3A-4AA3-B9AB-387DF51E7EE8}" srcOrd="3" destOrd="0" parTransId="{A5B8114C-60BD-4429-BAFF-B2E89F9BD22A}" sibTransId="{88FC42C0-5396-467B-8E3F-CBECD28BE6AB}"/>
    <dgm:cxn modelId="{A98B9A3E-DF62-4197-B246-373D89E40C07}" type="presOf" srcId="{854D5779-9D7A-4C9A-94D3-1D221FD3C2F0}" destId="{3BA7F013-52C3-4D1C-BC19-68155135BABD}" srcOrd="1" destOrd="0" presId="urn:microsoft.com/office/officeart/2005/8/layout/list1"/>
    <dgm:cxn modelId="{FB6C5EA8-B6CD-46DF-9F5F-D89130CEAC30}" type="presOf" srcId="{118AE1B8-35F5-4091-A145-3005596A80F0}" destId="{4095C717-14A2-41D6-8319-C4167DD4DEA5}" srcOrd="1" destOrd="0" presId="urn:microsoft.com/office/officeart/2005/8/layout/list1"/>
    <dgm:cxn modelId="{3614850F-7D5F-406B-8E34-E5AA966442C6}" srcId="{A791982F-5C14-415B-A991-313C790FEFFE}" destId="{854D5779-9D7A-4C9A-94D3-1D221FD3C2F0}" srcOrd="0" destOrd="0" parTransId="{DBCA66A3-2975-4BDE-B626-A59476E49B69}" sibTransId="{50918EEE-D917-46BC-93AF-DF4120CAF333}"/>
    <dgm:cxn modelId="{506B2775-B759-4425-AA4C-ADCD6B6462D0}" type="presOf" srcId="{A791982F-5C14-415B-A991-313C790FEFFE}" destId="{EED9B645-10B3-4E38-9BAE-7DBD6A417EA5}" srcOrd="0" destOrd="0" presId="urn:microsoft.com/office/officeart/2005/8/layout/list1"/>
    <dgm:cxn modelId="{A4A8588C-7F4A-46CF-9226-10491304895D}" type="presParOf" srcId="{EED9B645-10B3-4E38-9BAE-7DBD6A417EA5}" destId="{20E5A06E-8825-44D6-8A6A-729B19CEEAAD}" srcOrd="0" destOrd="0" presId="urn:microsoft.com/office/officeart/2005/8/layout/list1"/>
    <dgm:cxn modelId="{4E1CD4F3-2D12-4397-BA3C-6A940EAA7F35}" type="presParOf" srcId="{20E5A06E-8825-44D6-8A6A-729B19CEEAAD}" destId="{A78A3B5E-C6B9-4FC6-B441-EDFEFE7A94AE}" srcOrd="0" destOrd="0" presId="urn:microsoft.com/office/officeart/2005/8/layout/list1"/>
    <dgm:cxn modelId="{B2CB9D49-49B4-4182-B36C-BA3E926E2855}" type="presParOf" srcId="{20E5A06E-8825-44D6-8A6A-729B19CEEAAD}" destId="{3BA7F013-52C3-4D1C-BC19-68155135BABD}" srcOrd="1" destOrd="0" presId="urn:microsoft.com/office/officeart/2005/8/layout/list1"/>
    <dgm:cxn modelId="{D8698480-29FA-4151-9487-681EAE49419E}" type="presParOf" srcId="{EED9B645-10B3-4E38-9BAE-7DBD6A417EA5}" destId="{B308C5C5-00B7-4974-9BD0-865D58C866AF}" srcOrd="1" destOrd="0" presId="urn:microsoft.com/office/officeart/2005/8/layout/list1"/>
    <dgm:cxn modelId="{76DCFF15-667A-4687-9E16-15125AE1EBFA}" type="presParOf" srcId="{EED9B645-10B3-4E38-9BAE-7DBD6A417EA5}" destId="{50EE5F0D-D84B-4639-8127-A2C4842B0241}" srcOrd="2" destOrd="0" presId="urn:microsoft.com/office/officeart/2005/8/layout/list1"/>
    <dgm:cxn modelId="{C8202DEA-A97A-429C-B1D6-3727F667831C}" type="presParOf" srcId="{EED9B645-10B3-4E38-9BAE-7DBD6A417EA5}" destId="{4B74A650-79A6-4046-9F85-CB42565B2D39}" srcOrd="3" destOrd="0" presId="urn:microsoft.com/office/officeart/2005/8/layout/list1"/>
    <dgm:cxn modelId="{F29247C3-008C-4BAB-B1B4-0D9B9BE710AC}" type="presParOf" srcId="{EED9B645-10B3-4E38-9BAE-7DBD6A417EA5}" destId="{4FE1693F-7A91-45DD-8785-A7CE6292A4D3}" srcOrd="4" destOrd="0" presId="urn:microsoft.com/office/officeart/2005/8/layout/list1"/>
    <dgm:cxn modelId="{02A6598B-6894-4C37-A106-BC8F0DDA7CE7}" type="presParOf" srcId="{4FE1693F-7A91-45DD-8785-A7CE6292A4D3}" destId="{7B97A1AB-2D70-44A6-85DB-FA974F49F5C4}" srcOrd="0" destOrd="0" presId="urn:microsoft.com/office/officeart/2005/8/layout/list1"/>
    <dgm:cxn modelId="{BA9EFE0C-AD47-4EF9-A314-618EDCCE880C}" type="presParOf" srcId="{4FE1693F-7A91-45DD-8785-A7CE6292A4D3}" destId="{DE29C797-5D83-4B31-A0FE-41DC95406EE3}" srcOrd="1" destOrd="0" presId="urn:microsoft.com/office/officeart/2005/8/layout/list1"/>
    <dgm:cxn modelId="{BBA6FF41-3804-4F3F-895C-4880B821CF8C}" type="presParOf" srcId="{EED9B645-10B3-4E38-9BAE-7DBD6A417EA5}" destId="{A11E8FE9-76AE-4E8D-8D7E-E8B29BF86C28}" srcOrd="5" destOrd="0" presId="urn:microsoft.com/office/officeart/2005/8/layout/list1"/>
    <dgm:cxn modelId="{588339FD-4BBB-4E33-9318-A26A1A3D9CBF}" type="presParOf" srcId="{EED9B645-10B3-4E38-9BAE-7DBD6A417EA5}" destId="{2D838CF8-3EEB-4E08-BC9F-FAEAE32040EB}" srcOrd="6" destOrd="0" presId="urn:microsoft.com/office/officeart/2005/8/layout/list1"/>
    <dgm:cxn modelId="{F6E70C88-BD07-4F58-803F-DB4EFE0C7FA5}" type="presParOf" srcId="{EED9B645-10B3-4E38-9BAE-7DBD6A417EA5}" destId="{24F375E6-593D-4563-8A0A-A2F6E83A39BB}" srcOrd="7" destOrd="0" presId="urn:microsoft.com/office/officeart/2005/8/layout/list1"/>
    <dgm:cxn modelId="{7EAC63B9-CD50-40B1-9AB2-056F642E079B}" type="presParOf" srcId="{EED9B645-10B3-4E38-9BAE-7DBD6A417EA5}" destId="{51471165-E1BA-41A7-B3F2-FDE8EED7E04B}" srcOrd="8" destOrd="0" presId="urn:microsoft.com/office/officeart/2005/8/layout/list1"/>
    <dgm:cxn modelId="{2BFE2BAC-6772-4127-B7E9-3C54282AF9D9}" type="presParOf" srcId="{51471165-E1BA-41A7-B3F2-FDE8EED7E04B}" destId="{00124661-D1E4-4BD8-A38F-1A2E5165FC0B}" srcOrd="0" destOrd="0" presId="urn:microsoft.com/office/officeart/2005/8/layout/list1"/>
    <dgm:cxn modelId="{4257C761-846F-4FDE-9509-5A5916D6BB90}" type="presParOf" srcId="{51471165-E1BA-41A7-B3F2-FDE8EED7E04B}" destId="{4095C717-14A2-41D6-8319-C4167DD4DEA5}" srcOrd="1" destOrd="0" presId="urn:microsoft.com/office/officeart/2005/8/layout/list1"/>
    <dgm:cxn modelId="{33A481A0-13C9-4561-8EDE-4A3C71CF2D6A}" type="presParOf" srcId="{EED9B645-10B3-4E38-9BAE-7DBD6A417EA5}" destId="{CCCE1CB2-928D-4E68-A343-D52161AD88AE}" srcOrd="9" destOrd="0" presId="urn:microsoft.com/office/officeart/2005/8/layout/list1"/>
    <dgm:cxn modelId="{E1BEC374-2937-4A42-9B49-3D02D3FB07A2}" type="presParOf" srcId="{EED9B645-10B3-4E38-9BAE-7DBD6A417EA5}" destId="{DB54A057-4374-4E7C-9753-41A4AFCF5693}" srcOrd="10" destOrd="0" presId="urn:microsoft.com/office/officeart/2005/8/layout/list1"/>
    <dgm:cxn modelId="{DE9E359D-BF52-4EE4-AAE3-5AAF524C3F89}" type="presParOf" srcId="{EED9B645-10B3-4E38-9BAE-7DBD6A417EA5}" destId="{DBA3E291-C613-43F6-B790-F9018BBB5D46}" srcOrd="11" destOrd="0" presId="urn:microsoft.com/office/officeart/2005/8/layout/list1"/>
    <dgm:cxn modelId="{E19B7C99-F97F-4467-BFB4-5314086B5C09}" type="presParOf" srcId="{EED9B645-10B3-4E38-9BAE-7DBD6A417EA5}" destId="{6AD4100D-8CA0-4836-965D-D98CCB6336D3}" srcOrd="12" destOrd="0" presId="urn:microsoft.com/office/officeart/2005/8/layout/list1"/>
    <dgm:cxn modelId="{E770EE8C-9109-49F3-B200-5F21E10CEF51}" type="presParOf" srcId="{6AD4100D-8CA0-4836-965D-D98CCB6336D3}" destId="{3FAE4354-476C-412D-95AF-F8C1D4A440F9}" srcOrd="0" destOrd="0" presId="urn:microsoft.com/office/officeart/2005/8/layout/list1"/>
    <dgm:cxn modelId="{52C8684F-0D60-4582-A897-EDD1AA80BBB8}" type="presParOf" srcId="{6AD4100D-8CA0-4836-965D-D98CCB6336D3}" destId="{0A0E22A5-B4B3-4CEF-81D2-42A81D3ECE74}" srcOrd="1" destOrd="0" presId="urn:microsoft.com/office/officeart/2005/8/layout/list1"/>
    <dgm:cxn modelId="{3EF333E5-6086-4872-8D01-AE729BE93D1D}" type="presParOf" srcId="{EED9B645-10B3-4E38-9BAE-7DBD6A417EA5}" destId="{DD989ED4-0EF7-4D48-BC09-A8B8FF2C7CDC}" srcOrd="13" destOrd="0" presId="urn:microsoft.com/office/officeart/2005/8/layout/list1"/>
    <dgm:cxn modelId="{197C8EB9-320F-4920-84E0-9CD7E5E727FA}" type="presParOf" srcId="{EED9B645-10B3-4E38-9BAE-7DBD6A417EA5}" destId="{3C0C9ED6-F231-48E5-80AD-545751A8C93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ECB8E-9909-4315-BFAF-CDB5AF25350D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240E09D-F03F-4449-B00B-7C6E1B49C07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zh-TW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頻寬彈性</a:t>
          </a:r>
          <a:r>
            <a:rPr kumimoji="1"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運用</a:t>
          </a: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6BFE62-1C05-4481-B362-4D1A6BB31530}" type="parTrans" cxnId="{F0420351-9568-4D6A-97A5-5435076E43C1}">
      <dgm:prSet/>
      <dgm:spPr/>
      <dgm:t>
        <a:bodyPr/>
        <a:lstStyle/>
        <a:p>
          <a:endParaRPr lang="zh-TW" altLang="en-US"/>
        </a:p>
      </dgm:t>
    </dgm:pt>
    <dgm:pt modelId="{8D6DA5B9-D588-49C8-B81A-A15289E50BF9}" type="sibTrans" cxnId="{F0420351-9568-4D6A-97A5-5435076E43C1}">
      <dgm:prSet/>
      <dgm:spPr/>
      <dgm:t>
        <a:bodyPr/>
        <a:lstStyle/>
        <a:p>
          <a:endParaRPr lang="zh-TW" altLang="en-US"/>
        </a:p>
      </dgm:t>
    </dgm:pt>
    <dgm:pt modelId="{D22DA7BA-59B4-445D-8091-E37D409AC618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zh-TW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資訊安全</a:t>
          </a:r>
          <a:r>
            <a:rPr kumimoji="1"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防護</a:t>
          </a:r>
          <a:endParaRPr lang="zh-TW" alt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4359AB-46FB-4338-ACD1-878C7B112B87}" type="parTrans" cxnId="{2A93BE52-6BFE-4C9B-AECF-41ADD591541A}">
      <dgm:prSet/>
      <dgm:spPr/>
      <dgm:t>
        <a:bodyPr/>
        <a:lstStyle/>
        <a:p>
          <a:endParaRPr lang="zh-TW" altLang="en-US"/>
        </a:p>
      </dgm:t>
    </dgm:pt>
    <dgm:pt modelId="{2147901D-A111-491B-BB56-56934EE83EAF}" type="sibTrans" cxnId="{2A93BE52-6BFE-4C9B-AECF-41ADD591541A}">
      <dgm:prSet/>
      <dgm:spPr/>
      <dgm:t>
        <a:bodyPr/>
        <a:lstStyle/>
        <a:p>
          <a:endParaRPr lang="zh-TW" altLang="en-US"/>
        </a:p>
      </dgm:t>
    </dgm:pt>
    <dgm:pt modelId="{3EEFCD4B-6507-4919-8709-D1B714F985B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zh-TW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網路品質</a:t>
          </a:r>
          <a:r>
            <a: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透明</a:t>
          </a:r>
          <a:endParaRPr lang="zh-TW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A14618-1A51-42F8-A09A-1D6E57B079EC}" type="parTrans" cxnId="{4DB2BD02-2BB2-445D-980D-2DAE13F4335F}">
      <dgm:prSet/>
      <dgm:spPr/>
      <dgm:t>
        <a:bodyPr/>
        <a:lstStyle/>
        <a:p>
          <a:endParaRPr lang="zh-TW" altLang="en-US"/>
        </a:p>
      </dgm:t>
    </dgm:pt>
    <dgm:pt modelId="{0A7C22E3-BCCB-477A-A8FE-B6DF8DDCB554}" type="sibTrans" cxnId="{4DB2BD02-2BB2-445D-980D-2DAE13F4335F}">
      <dgm:prSet/>
      <dgm:spPr/>
      <dgm:t>
        <a:bodyPr/>
        <a:lstStyle/>
        <a:p>
          <a:endParaRPr lang="zh-TW" altLang="en-US"/>
        </a:p>
      </dgm:t>
    </dgm:pt>
    <dgm:pt modelId="{9EF5491F-AF25-486B-BC94-D5CC6CE6D4AE}" type="pres">
      <dgm:prSet presAssocID="{75EECB8E-9909-4315-BFAF-CDB5AF2535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A43678-AA70-4DD8-9636-CB8708FA90D1}" type="pres">
      <dgm:prSet presAssocID="{F240E09D-F03F-4449-B00B-7C6E1B49C075}" presName="node" presStyleLbl="node1" presStyleIdx="0" presStyleCnt="3" custLinFactNeighborY="16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E6EFD7-6283-454C-84C9-087956C46DFD}" type="pres">
      <dgm:prSet presAssocID="{8D6DA5B9-D588-49C8-B81A-A15289E50BF9}" presName="sibTrans" presStyleCnt="0"/>
      <dgm:spPr/>
    </dgm:pt>
    <dgm:pt modelId="{75F60BE1-B501-46F7-A9BA-E442736F8D46}" type="pres">
      <dgm:prSet presAssocID="{3EEFCD4B-6507-4919-8709-D1B714F985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7CC29C-3054-4EFD-B5ED-9BA8606F128C}" type="pres">
      <dgm:prSet presAssocID="{0A7C22E3-BCCB-477A-A8FE-B6DF8DDCB554}" presName="sibTrans" presStyleCnt="0"/>
      <dgm:spPr/>
    </dgm:pt>
    <dgm:pt modelId="{C918D502-A7A6-4A1E-AAF5-B2A8233549A8}" type="pres">
      <dgm:prSet presAssocID="{D22DA7BA-59B4-445D-8091-E37D409AC618}" presName="node" presStyleLbl="node1" presStyleIdx="2" presStyleCnt="3" custLinFactNeighborX="-2519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B2BD02-2BB2-445D-980D-2DAE13F4335F}" srcId="{75EECB8E-9909-4315-BFAF-CDB5AF25350D}" destId="{3EEFCD4B-6507-4919-8709-D1B714F985BF}" srcOrd="1" destOrd="0" parTransId="{03A14618-1A51-42F8-A09A-1D6E57B079EC}" sibTransId="{0A7C22E3-BCCB-477A-A8FE-B6DF8DDCB554}"/>
    <dgm:cxn modelId="{A14275D9-4CC1-4C09-9275-3CD2A372C179}" type="presOf" srcId="{3EEFCD4B-6507-4919-8709-D1B714F985BF}" destId="{75F60BE1-B501-46F7-A9BA-E442736F8D46}" srcOrd="0" destOrd="0" presId="urn:microsoft.com/office/officeart/2005/8/layout/hList6"/>
    <dgm:cxn modelId="{3FC11839-1B53-4FB0-A3D7-BEE9DC4A812B}" type="presOf" srcId="{D22DA7BA-59B4-445D-8091-E37D409AC618}" destId="{C918D502-A7A6-4A1E-AAF5-B2A8233549A8}" srcOrd="0" destOrd="0" presId="urn:microsoft.com/office/officeart/2005/8/layout/hList6"/>
    <dgm:cxn modelId="{F0420351-9568-4D6A-97A5-5435076E43C1}" srcId="{75EECB8E-9909-4315-BFAF-CDB5AF25350D}" destId="{F240E09D-F03F-4449-B00B-7C6E1B49C075}" srcOrd="0" destOrd="0" parTransId="{666BFE62-1C05-4481-B362-4D1A6BB31530}" sibTransId="{8D6DA5B9-D588-49C8-B81A-A15289E50BF9}"/>
    <dgm:cxn modelId="{2A93BE52-6BFE-4C9B-AECF-41ADD591541A}" srcId="{75EECB8E-9909-4315-BFAF-CDB5AF25350D}" destId="{D22DA7BA-59B4-445D-8091-E37D409AC618}" srcOrd="2" destOrd="0" parTransId="{794359AB-46FB-4338-ACD1-878C7B112B87}" sibTransId="{2147901D-A111-491B-BB56-56934EE83EAF}"/>
    <dgm:cxn modelId="{039662B7-29CA-4662-8C5B-982AED775C64}" type="presOf" srcId="{F240E09D-F03F-4449-B00B-7C6E1B49C075}" destId="{74A43678-AA70-4DD8-9636-CB8708FA90D1}" srcOrd="0" destOrd="0" presId="urn:microsoft.com/office/officeart/2005/8/layout/hList6"/>
    <dgm:cxn modelId="{DA9D8319-07C5-45E9-8722-CAD7DFAD6280}" type="presOf" srcId="{75EECB8E-9909-4315-BFAF-CDB5AF25350D}" destId="{9EF5491F-AF25-486B-BC94-D5CC6CE6D4AE}" srcOrd="0" destOrd="0" presId="urn:microsoft.com/office/officeart/2005/8/layout/hList6"/>
    <dgm:cxn modelId="{5CFEDECE-09BB-49BD-9C63-4FF8F6E38BAD}" type="presParOf" srcId="{9EF5491F-AF25-486B-BC94-D5CC6CE6D4AE}" destId="{74A43678-AA70-4DD8-9636-CB8708FA90D1}" srcOrd="0" destOrd="0" presId="urn:microsoft.com/office/officeart/2005/8/layout/hList6"/>
    <dgm:cxn modelId="{4DB852E6-20FD-4178-B0C2-B36D35547DE1}" type="presParOf" srcId="{9EF5491F-AF25-486B-BC94-D5CC6CE6D4AE}" destId="{BAE6EFD7-6283-454C-84C9-087956C46DFD}" srcOrd="1" destOrd="0" presId="urn:microsoft.com/office/officeart/2005/8/layout/hList6"/>
    <dgm:cxn modelId="{0AC85939-8349-4F6D-851B-5144A3348C03}" type="presParOf" srcId="{9EF5491F-AF25-486B-BC94-D5CC6CE6D4AE}" destId="{75F60BE1-B501-46F7-A9BA-E442736F8D46}" srcOrd="2" destOrd="0" presId="urn:microsoft.com/office/officeart/2005/8/layout/hList6"/>
    <dgm:cxn modelId="{3A4A588F-3A23-4D97-8E83-5E109766BA04}" type="presParOf" srcId="{9EF5491F-AF25-486B-BC94-D5CC6CE6D4AE}" destId="{B57CC29C-3054-4EFD-B5ED-9BA8606F128C}" srcOrd="3" destOrd="0" presId="urn:microsoft.com/office/officeart/2005/8/layout/hList6"/>
    <dgm:cxn modelId="{E254FD37-B4C2-4B70-8193-9BA81912D5CB}" type="presParOf" srcId="{9EF5491F-AF25-486B-BC94-D5CC6CE6D4AE}" destId="{C918D502-A7A6-4A1E-AAF5-B2A8233549A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1EE56C-C98D-4308-9A16-C460E4D979A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DA300EF-3C30-4711-A1F7-62B66F90F5B1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校園最後一哩升速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2E87569-59C7-41CA-9445-020E8DADC44D}" type="parTrans" cxnId="{B9131113-97DA-418C-9D30-C7113850CE0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E68FC8A1-FD5E-4EF1-A2D7-7A8A8C9CAD07}" type="sibTrans" cxnId="{B9131113-97DA-418C-9D30-C7113850CE0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9A6A442-449D-42A2-AD02-2A7DE578913B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現行頻寬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100M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集縮比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: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，未來將提升至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300M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集縮比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5</a:t>
          </a:r>
          <a:r>
            <a:rPr lang="en-US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: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12B72CE5-91EF-4174-8066-193750ED2DC7}" type="parTrans" cxnId="{C547733B-8720-4A3B-B823-C6C3BE77757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C9575C7-D292-460F-A8F2-30E4E167D2F2}" type="sibTrans" cxnId="{C547733B-8720-4A3B-B823-C6C3BE77757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116524FD-22EF-46AD-8B5B-8ED16E739D19}">
      <dgm:prSet phldrT="[文字]"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縣市網路中心頻寬提升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1C80066-E374-45D3-807D-8B8C69310B6B}" type="parTrans" cxnId="{A316F7CB-83D6-4C2B-AE4B-A37C8828897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99C8550-3D70-4C28-ADF2-1D69261C6E02}" type="sibTrans" cxnId="{A316F7CB-83D6-4C2B-AE4B-A37C8828897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F713A46-CAD5-4B3B-88D2-69523E31567C}">
      <dgm:prSet phldrT="[文字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縣市網路中心總頻寬由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66G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，提升至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117G</a:t>
          </a:r>
          <a:r>
            <a:rPr lang="zh-TW" altLang="en-US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（預計</a:t>
          </a:r>
          <a:r>
            <a:rPr lang="en-US" altLang="zh-TW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105</a:t>
          </a:r>
          <a:r>
            <a:rPr lang="zh-TW" altLang="en-US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月完成）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07DCA0B-C644-4160-9F93-ECBDECF10E26}" type="parTrans" cxnId="{6EB995A2-9BC5-42C4-B7E5-FEE4972D2C9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124C538-EC64-4C5D-980B-87DA583F5166}" type="sibTrans" cxnId="{6EB995A2-9BC5-42C4-B7E5-FEE4972D2C9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586D724-1154-4049-8D77-C63E61A57DF5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國際骨幹頻寬提升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2EA6020-E476-41A1-AC16-196F861DF945}" type="parTrans" cxnId="{BEB25D6E-16C1-4CC4-9E93-0D5B2C042745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1CAB79E5-6B2F-42AB-8E5A-BE1B6FB2B51B}" type="sibTrans" cxnId="{BEB25D6E-16C1-4CC4-9E93-0D5B2C042745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D16F776-74C1-42EA-BD85-BDC4D7C1D0CB}">
      <dgm:prSet phldrT="[文字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頻寬由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15G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提升至</a:t>
          </a:r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30G</a:t>
          </a:r>
          <a:r>
            <a:rPr lang="zh-TW" altLang="en-US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（預計</a:t>
          </a:r>
          <a:r>
            <a:rPr lang="en-US" altLang="en-US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105</a:t>
          </a:r>
          <a:r>
            <a:rPr lang="zh-TW" altLang="en-US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16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月完成）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9160539-E406-4561-BA64-6A091993F73E}" type="parTrans" cxnId="{F57C4082-1859-410C-9A21-36CD2581D1D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A260786-F835-49F5-B1CC-551FDA9AE76E}" type="sibTrans" cxnId="{F57C4082-1859-410C-9A21-36CD2581D1D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6A703C6-BBB8-45E9-912E-0FA12DACBBB8}" type="pres">
      <dgm:prSet presAssocID="{C91EE56C-C98D-4308-9A16-C460E4D979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B79E63-65C6-429B-85DE-3F731FCD5F1F}" type="pres">
      <dgm:prSet presAssocID="{8DA300EF-3C30-4711-A1F7-62B66F90F5B1}" presName="parentLin" presStyleCnt="0"/>
      <dgm:spPr/>
      <dgm:t>
        <a:bodyPr/>
        <a:lstStyle/>
        <a:p>
          <a:endParaRPr lang="zh-TW" altLang="en-US"/>
        </a:p>
      </dgm:t>
    </dgm:pt>
    <dgm:pt modelId="{A56AAE96-97F2-4AC0-90C6-324009EAA29C}" type="pres">
      <dgm:prSet presAssocID="{8DA300EF-3C30-4711-A1F7-62B66F90F5B1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2A3E7F04-27C1-446E-8974-16278A2C7DCF}" type="pres">
      <dgm:prSet presAssocID="{8DA300EF-3C30-4711-A1F7-62B66F90F5B1}" presName="parentText" presStyleLbl="node1" presStyleIdx="0" presStyleCnt="3" custScaleX="75329" custLinFactNeighborX="-6480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8D62AB-2182-4BBD-9E37-9C161A780ACE}" type="pres">
      <dgm:prSet presAssocID="{8DA300EF-3C30-4711-A1F7-62B66F90F5B1}" presName="negativeSpace" presStyleCnt="0"/>
      <dgm:spPr/>
      <dgm:t>
        <a:bodyPr/>
        <a:lstStyle/>
        <a:p>
          <a:endParaRPr lang="zh-TW" altLang="en-US"/>
        </a:p>
      </dgm:t>
    </dgm:pt>
    <dgm:pt modelId="{53F524C6-86EE-41B7-AC2C-578BB7A065E6}" type="pres">
      <dgm:prSet presAssocID="{8DA300EF-3C30-4711-A1F7-62B66F90F5B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0C795D-D593-412F-BFBD-F1F62E37A106}" type="pres">
      <dgm:prSet presAssocID="{E68FC8A1-FD5E-4EF1-A2D7-7A8A8C9CAD07}" presName="spaceBetweenRectangles" presStyleCnt="0"/>
      <dgm:spPr/>
      <dgm:t>
        <a:bodyPr/>
        <a:lstStyle/>
        <a:p>
          <a:endParaRPr lang="zh-TW" altLang="en-US"/>
        </a:p>
      </dgm:t>
    </dgm:pt>
    <dgm:pt modelId="{D8390943-A3B5-4C19-8681-4D1AEEB7A0CA}" type="pres">
      <dgm:prSet presAssocID="{116524FD-22EF-46AD-8B5B-8ED16E739D19}" presName="parentLin" presStyleCnt="0"/>
      <dgm:spPr/>
      <dgm:t>
        <a:bodyPr/>
        <a:lstStyle/>
        <a:p>
          <a:endParaRPr lang="zh-TW" altLang="en-US"/>
        </a:p>
      </dgm:t>
    </dgm:pt>
    <dgm:pt modelId="{78096840-668F-4631-9BF9-6FE65B8FED9D}" type="pres">
      <dgm:prSet presAssocID="{116524FD-22EF-46AD-8B5B-8ED16E739D1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6531219B-2136-4B21-A4EA-46A7B57525ED}" type="pres">
      <dgm:prSet presAssocID="{116524FD-22EF-46AD-8B5B-8ED16E739D19}" presName="parentText" presStyleLbl="node1" presStyleIdx="1" presStyleCnt="3" custScaleX="75329" custLinFactNeighborX="-5703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7ECAF7-8D08-458C-8B1F-CBB7F492F024}" type="pres">
      <dgm:prSet presAssocID="{116524FD-22EF-46AD-8B5B-8ED16E739D19}" presName="negativeSpace" presStyleCnt="0"/>
      <dgm:spPr/>
      <dgm:t>
        <a:bodyPr/>
        <a:lstStyle/>
        <a:p>
          <a:endParaRPr lang="zh-TW" altLang="en-US"/>
        </a:p>
      </dgm:t>
    </dgm:pt>
    <dgm:pt modelId="{D776FBC8-E01F-420F-B6B0-F69683F1A7A4}" type="pres">
      <dgm:prSet presAssocID="{116524FD-22EF-46AD-8B5B-8ED16E739D19}" presName="childText" presStyleLbl="conFgAcc1" presStyleIdx="1" presStyleCnt="3" custLinFactNeighborX="380" custLinFactNeighborY="370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F54CE2-FC72-437C-8BD3-AE8BDBF8C577}" type="pres">
      <dgm:prSet presAssocID="{B99C8550-3D70-4C28-ADF2-1D69261C6E02}" presName="spaceBetweenRectangles" presStyleCnt="0"/>
      <dgm:spPr/>
      <dgm:t>
        <a:bodyPr/>
        <a:lstStyle/>
        <a:p>
          <a:endParaRPr lang="zh-TW" altLang="en-US"/>
        </a:p>
      </dgm:t>
    </dgm:pt>
    <dgm:pt modelId="{152C5A8B-9693-4745-97F8-F8EBE6C9DB21}" type="pres">
      <dgm:prSet presAssocID="{4586D724-1154-4049-8D77-C63E61A57DF5}" presName="parentLin" presStyleCnt="0"/>
      <dgm:spPr/>
      <dgm:t>
        <a:bodyPr/>
        <a:lstStyle/>
        <a:p>
          <a:endParaRPr lang="zh-TW" altLang="en-US"/>
        </a:p>
      </dgm:t>
    </dgm:pt>
    <dgm:pt modelId="{EB558A93-B32E-4651-8734-E7AFF9195066}" type="pres">
      <dgm:prSet presAssocID="{4586D724-1154-4049-8D77-C63E61A57DF5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5162721D-94AF-4182-B9C6-EB1396790468}" type="pres">
      <dgm:prSet presAssocID="{4586D724-1154-4049-8D77-C63E61A57DF5}" presName="parentText" presStyleLbl="node1" presStyleIdx="2" presStyleCnt="3" custScaleX="75329" custLinFactNeighborX="-57037" custLinFactNeighborY="18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23B1DF-AB75-4539-BE5F-955B025F3420}" type="pres">
      <dgm:prSet presAssocID="{4586D724-1154-4049-8D77-C63E61A57DF5}" presName="negativeSpace" presStyleCnt="0"/>
      <dgm:spPr/>
      <dgm:t>
        <a:bodyPr/>
        <a:lstStyle/>
        <a:p>
          <a:endParaRPr lang="zh-TW" altLang="en-US"/>
        </a:p>
      </dgm:t>
    </dgm:pt>
    <dgm:pt modelId="{6C0DEE2B-D8B4-46C9-874A-FB57731F1254}" type="pres">
      <dgm:prSet presAssocID="{4586D724-1154-4049-8D77-C63E61A57DF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7C4082-1859-410C-9A21-36CD2581D1D1}" srcId="{4586D724-1154-4049-8D77-C63E61A57DF5}" destId="{AD16F776-74C1-42EA-BD85-BDC4D7C1D0CB}" srcOrd="0" destOrd="0" parTransId="{49160539-E406-4561-BA64-6A091993F73E}" sibTransId="{CA260786-F835-49F5-B1CC-551FDA9AE76E}"/>
    <dgm:cxn modelId="{B9131113-97DA-418C-9D30-C7113850CE03}" srcId="{C91EE56C-C98D-4308-9A16-C460E4D979AF}" destId="{8DA300EF-3C30-4711-A1F7-62B66F90F5B1}" srcOrd="0" destOrd="0" parTransId="{92E87569-59C7-41CA-9445-020E8DADC44D}" sibTransId="{E68FC8A1-FD5E-4EF1-A2D7-7A8A8C9CAD07}"/>
    <dgm:cxn modelId="{BEB25D6E-16C1-4CC4-9E93-0D5B2C042745}" srcId="{C91EE56C-C98D-4308-9A16-C460E4D979AF}" destId="{4586D724-1154-4049-8D77-C63E61A57DF5}" srcOrd="2" destOrd="0" parTransId="{F2EA6020-E476-41A1-AC16-196F861DF945}" sibTransId="{1CAB79E5-6B2F-42AB-8E5A-BE1B6FB2B51B}"/>
    <dgm:cxn modelId="{76EB235E-0694-4654-9B4D-0A5DC4647040}" type="presOf" srcId="{116524FD-22EF-46AD-8B5B-8ED16E739D19}" destId="{6531219B-2136-4B21-A4EA-46A7B57525ED}" srcOrd="1" destOrd="0" presId="urn:microsoft.com/office/officeart/2005/8/layout/list1"/>
    <dgm:cxn modelId="{03327C31-06B2-46CD-ADD4-21B9753566D7}" type="presOf" srcId="{4586D724-1154-4049-8D77-C63E61A57DF5}" destId="{EB558A93-B32E-4651-8734-E7AFF9195066}" srcOrd="0" destOrd="0" presId="urn:microsoft.com/office/officeart/2005/8/layout/list1"/>
    <dgm:cxn modelId="{E930D73C-1787-4903-B74A-7BD47C2DE0F5}" type="presOf" srcId="{116524FD-22EF-46AD-8B5B-8ED16E739D19}" destId="{78096840-668F-4631-9BF9-6FE65B8FED9D}" srcOrd="0" destOrd="0" presId="urn:microsoft.com/office/officeart/2005/8/layout/list1"/>
    <dgm:cxn modelId="{6EB995A2-9BC5-42C4-B7E5-FEE4972D2C9B}" srcId="{116524FD-22EF-46AD-8B5B-8ED16E739D19}" destId="{7F713A46-CAD5-4B3B-88D2-69523E31567C}" srcOrd="0" destOrd="0" parTransId="{207DCA0B-C644-4160-9F93-ECBDECF10E26}" sibTransId="{F124C538-EC64-4C5D-980B-87DA583F5166}"/>
    <dgm:cxn modelId="{3E11A35B-9B78-43B1-9C95-7E0C6E5E742E}" type="presOf" srcId="{69A6A442-449D-42A2-AD02-2A7DE578913B}" destId="{53F524C6-86EE-41B7-AC2C-578BB7A065E6}" srcOrd="0" destOrd="0" presId="urn:microsoft.com/office/officeart/2005/8/layout/list1"/>
    <dgm:cxn modelId="{BFDF1948-F153-4EB4-87D2-2C05E60CBCF9}" type="presOf" srcId="{8DA300EF-3C30-4711-A1F7-62B66F90F5B1}" destId="{A56AAE96-97F2-4AC0-90C6-324009EAA29C}" srcOrd="0" destOrd="0" presId="urn:microsoft.com/office/officeart/2005/8/layout/list1"/>
    <dgm:cxn modelId="{A5C7AE02-1FB2-45D6-A19C-F427B6FB3714}" type="presOf" srcId="{8DA300EF-3C30-4711-A1F7-62B66F90F5B1}" destId="{2A3E7F04-27C1-446E-8974-16278A2C7DCF}" srcOrd="1" destOrd="0" presId="urn:microsoft.com/office/officeart/2005/8/layout/list1"/>
    <dgm:cxn modelId="{6B8D4271-2C3B-4549-951E-8C5E284FF2FE}" type="presOf" srcId="{AD16F776-74C1-42EA-BD85-BDC4D7C1D0CB}" destId="{6C0DEE2B-D8B4-46C9-874A-FB57731F1254}" srcOrd="0" destOrd="0" presId="urn:microsoft.com/office/officeart/2005/8/layout/list1"/>
    <dgm:cxn modelId="{75B42DFF-151B-416E-A4AB-8DFD81D79A68}" type="presOf" srcId="{7F713A46-CAD5-4B3B-88D2-69523E31567C}" destId="{D776FBC8-E01F-420F-B6B0-F69683F1A7A4}" srcOrd="0" destOrd="0" presId="urn:microsoft.com/office/officeart/2005/8/layout/list1"/>
    <dgm:cxn modelId="{4386C0F9-5E25-4368-8DC6-BAF4B311F298}" type="presOf" srcId="{C91EE56C-C98D-4308-9A16-C460E4D979AF}" destId="{06A703C6-BBB8-45E9-912E-0FA12DACBBB8}" srcOrd="0" destOrd="0" presId="urn:microsoft.com/office/officeart/2005/8/layout/list1"/>
    <dgm:cxn modelId="{0CCC85E6-47FF-4BA9-9677-912AB680FE5B}" type="presOf" srcId="{4586D724-1154-4049-8D77-C63E61A57DF5}" destId="{5162721D-94AF-4182-B9C6-EB1396790468}" srcOrd="1" destOrd="0" presId="urn:microsoft.com/office/officeart/2005/8/layout/list1"/>
    <dgm:cxn modelId="{A316F7CB-83D6-4C2B-AE4B-A37C88288970}" srcId="{C91EE56C-C98D-4308-9A16-C460E4D979AF}" destId="{116524FD-22EF-46AD-8B5B-8ED16E739D19}" srcOrd="1" destOrd="0" parTransId="{F1C80066-E374-45D3-807D-8B8C69310B6B}" sibTransId="{B99C8550-3D70-4C28-ADF2-1D69261C6E02}"/>
    <dgm:cxn modelId="{C547733B-8720-4A3B-B823-C6C3BE777576}" srcId="{8DA300EF-3C30-4711-A1F7-62B66F90F5B1}" destId="{69A6A442-449D-42A2-AD02-2A7DE578913B}" srcOrd="0" destOrd="0" parTransId="{12B72CE5-91EF-4174-8066-193750ED2DC7}" sibTransId="{6C9575C7-D292-460F-A8F2-30E4E167D2F2}"/>
    <dgm:cxn modelId="{59CE9F76-DD5B-4B8A-B151-58EC72DF03F8}" type="presParOf" srcId="{06A703C6-BBB8-45E9-912E-0FA12DACBBB8}" destId="{C0B79E63-65C6-429B-85DE-3F731FCD5F1F}" srcOrd="0" destOrd="0" presId="urn:microsoft.com/office/officeart/2005/8/layout/list1"/>
    <dgm:cxn modelId="{278D9699-DF9B-4C78-8F58-10B3888FE0C3}" type="presParOf" srcId="{C0B79E63-65C6-429B-85DE-3F731FCD5F1F}" destId="{A56AAE96-97F2-4AC0-90C6-324009EAA29C}" srcOrd="0" destOrd="0" presId="urn:microsoft.com/office/officeart/2005/8/layout/list1"/>
    <dgm:cxn modelId="{A69D723E-9644-407F-8A11-C43113EEFDF9}" type="presParOf" srcId="{C0B79E63-65C6-429B-85DE-3F731FCD5F1F}" destId="{2A3E7F04-27C1-446E-8974-16278A2C7DCF}" srcOrd="1" destOrd="0" presId="urn:microsoft.com/office/officeart/2005/8/layout/list1"/>
    <dgm:cxn modelId="{5012A101-88F7-4ABF-BD53-02C53016DC5B}" type="presParOf" srcId="{06A703C6-BBB8-45E9-912E-0FA12DACBBB8}" destId="{E88D62AB-2182-4BBD-9E37-9C161A780ACE}" srcOrd="1" destOrd="0" presId="urn:microsoft.com/office/officeart/2005/8/layout/list1"/>
    <dgm:cxn modelId="{40D40F1B-B643-45CD-9CB7-64DE0AFCCE00}" type="presParOf" srcId="{06A703C6-BBB8-45E9-912E-0FA12DACBBB8}" destId="{53F524C6-86EE-41B7-AC2C-578BB7A065E6}" srcOrd="2" destOrd="0" presId="urn:microsoft.com/office/officeart/2005/8/layout/list1"/>
    <dgm:cxn modelId="{124A842C-28D0-45D7-8F67-00C56B6AC194}" type="presParOf" srcId="{06A703C6-BBB8-45E9-912E-0FA12DACBBB8}" destId="{2A0C795D-D593-412F-BFBD-F1F62E37A106}" srcOrd="3" destOrd="0" presId="urn:microsoft.com/office/officeart/2005/8/layout/list1"/>
    <dgm:cxn modelId="{AD7D4FE2-7E8B-47E4-AB1D-FF94E41487F4}" type="presParOf" srcId="{06A703C6-BBB8-45E9-912E-0FA12DACBBB8}" destId="{D8390943-A3B5-4C19-8681-4D1AEEB7A0CA}" srcOrd="4" destOrd="0" presId="urn:microsoft.com/office/officeart/2005/8/layout/list1"/>
    <dgm:cxn modelId="{96AAE8C5-A089-4CEF-BA96-4F98D42E5E6E}" type="presParOf" srcId="{D8390943-A3B5-4C19-8681-4D1AEEB7A0CA}" destId="{78096840-668F-4631-9BF9-6FE65B8FED9D}" srcOrd="0" destOrd="0" presId="urn:microsoft.com/office/officeart/2005/8/layout/list1"/>
    <dgm:cxn modelId="{4F4CEEBA-EE78-4A5C-8851-175D6008D763}" type="presParOf" srcId="{D8390943-A3B5-4C19-8681-4D1AEEB7A0CA}" destId="{6531219B-2136-4B21-A4EA-46A7B57525ED}" srcOrd="1" destOrd="0" presId="urn:microsoft.com/office/officeart/2005/8/layout/list1"/>
    <dgm:cxn modelId="{73AA27A0-C72F-4B2E-A3BA-6B17C2B8E82F}" type="presParOf" srcId="{06A703C6-BBB8-45E9-912E-0FA12DACBBB8}" destId="{197ECAF7-8D08-458C-8B1F-CBB7F492F024}" srcOrd="5" destOrd="0" presId="urn:microsoft.com/office/officeart/2005/8/layout/list1"/>
    <dgm:cxn modelId="{DA06E111-0F4B-49DD-915E-9195F79C3FDA}" type="presParOf" srcId="{06A703C6-BBB8-45E9-912E-0FA12DACBBB8}" destId="{D776FBC8-E01F-420F-B6B0-F69683F1A7A4}" srcOrd="6" destOrd="0" presId="urn:microsoft.com/office/officeart/2005/8/layout/list1"/>
    <dgm:cxn modelId="{5A8BA73D-1B33-4040-BFD1-C98A30967FD7}" type="presParOf" srcId="{06A703C6-BBB8-45E9-912E-0FA12DACBBB8}" destId="{B7F54CE2-FC72-437C-8BD3-AE8BDBF8C577}" srcOrd="7" destOrd="0" presId="urn:microsoft.com/office/officeart/2005/8/layout/list1"/>
    <dgm:cxn modelId="{EB66B68E-5F65-40E3-8276-B45487D1A526}" type="presParOf" srcId="{06A703C6-BBB8-45E9-912E-0FA12DACBBB8}" destId="{152C5A8B-9693-4745-97F8-F8EBE6C9DB21}" srcOrd="8" destOrd="0" presId="urn:microsoft.com/office/officeart/2005/8/layout/list1"/>
    <dgm:cxn modelId="{E3441F1B-8470-4030-84E6-442CAA53357C}" type="presParOf" srcId="{152C5A8B-9693-4745-97F8-F8EBE6C9DB21}" destId="{EB558A93-B32E-4651-8734-E7AFF9195066}" srcOrd="0" destOrd="0" presId="urn:microsoft.com/office/officeart/2005/8/layout/list1"/>
    <dgm:cxn modelId="{480EFACA-D241-4C45-A257-0FB1F3490CAA}" type="presParOf" srcId="{152C5A8B-9693-4745-97F8-F8EBE6C9DB21}" destId="{5162721D-94AF-4182-B9C6-EB1396790468}" srcOrd="1" destOrd="0" presId="urn:microsoft.com/office/officeart/2005/8/layout/list1"/>
    <dgm:cxn modelId="{485C8FA3-3589-47F7-8AE3-741E9D778297}" type="presParOf" srcId="{06A703C6-BBB8-45E9-912E-0FA12DACBBB8}" destId="{7623B1DF-AB75-4539-BE5F-955B025F3420}" srcOrd="9" destOrd="0" presId="urn:microsoft.com/office/officeart/2005/8/layout/list1"/>
    <dgm:cxn modelId="{396E3CF3-07B9-4C9A-9481-BD094094FA04}" type="presParOf" srcId="{06A703C6-BBB8-45E9-912E-0FA12DACBBB8}" destId="{6C0DEE2B-D8B4-46C9-874A-FB57731F12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E5F0D-D84B-4639-8127-A2C4842B0241}">
      <dsp:nvSpPr>
        <dsp:cNvPr id="0" name=""/>
        <dsp:cNvSpPr/>
      </dsp:nvSpPr>
      <dsp:spPr>
        <a:xfrm>
          <a:off x="0" y="448679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7F013-52C3-4D1C-BC19-68155135BABD}">
      <dsp:nvSpPr>
        <dsp:cNvPr id="0" name=""/>
        <dsp:cNvSpPr/>
      </dsp:nvSpPr>
      <dsp:spPr>
        <a:xfrm>
          <a:off x="411480" y="64919"/>
          <a:ext cx="7056882" cy="767520"/>
        </a:xfrm>
        <a:prstGeom prst="roundRect">
          <a:avLst/>
        </a:prstGeom>
        <a:solidFill>
          <a:schemeClr val="accent2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壹、計畫緣起</a:t>
          </a:r>
          <a:endParaRPr lang="zh-TW" alt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448947" y="102386"/>
        <a:ext cx="6981948" cy="692586"/>
      </dsp:txXfrm>
    </dsp:sp>
    <dsp:sp modelId="{2D838CF8-3EEB-4E08-BC9F-FAEAE32040EB}">
      <dsp:nvSpPr>
        <dsp:cNvPr id="0" name=""/>
        <dsp:cNvSpPr/>
      </dsp:nvSpPr>
      <dsp:spPr>
        <a:xfrm>
          <a:off x="0" y="1628039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9C797-5D83-4B31-A0FE-41DC95406EE3}">
      <dsp:nvSpPr>
        <dsp:cNvPr id="0" name=""/>
        <dsp:cNvSpPr/>
      </dsp:nvSpPr>
      <dsp:spPr>
        <a:xfrm>
          <a:off x="411480" y="1244279"/>
          <a:ext cx="7056882" cy="767520"/>
        </a:xfrm>
        <a:prstGeom prst="round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貳、國際比較</a:t>
          </a:r>
          <a:endParaRPr lang="zh-TW" alt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448947" y="1281746"/>
        <a:ext cx="6981948" cy="692586"/>
      </dsp:txXfrm>
    </dsp:sp>
    <dsp:sp modelId="{DB54A057-4374-4E7C-9753-41A4AFCF5693}">
      <dsp:nvSpPr>
        <dsp:cNvPr id="0" name=""/>
        <dsp:cNvSpPr/>
      </dsp:nvSpPr>
      <dsp:spPr>
        <a:xfrm>
          <a:off x="0" y="2881648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5C717-14A2-41D6-8319-C4167DD4DEA5}">
      <dsp:nvSpPr>
        <dsp:cNvPr id="0" name=""/>
        <dsp:cNvSpPr/>
      </dsp:nvSpPr>
      <dsp:spPr>
        <a:xfrm>
          <a:off x="411480" y="2423639"/>
          <a:ext cx="7080673" cy="841769"/>
        </a:xfrm>
        <a:prstGeom prst="roundRect">
          <a:avLst/>
        </a:prstGeom>
        <a:solidFill>
          <a:srgbClr val="7030A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參、頻寬升級重點</a:t>
          </a:r>
        </a:p>
      </dsp:txBody>
      <dsp:txXfrm>
        <a:off x="452572" y="2464731"/>
        <a:ext cx="6998489" cy="759585"/>
      </dsp:txXfrm>
    </dsp:sp>
    <dsp:sp modelId="{3C0C9ED6-F231-48E5-80AD-545751A8C93C}">
      <dsp:nvSpPr>
        <dsp:cNvPr id="0" name=""/>
        <dsp:cNvSpPr/>
      </dsp:nvSpPr>
      <dsp:spPr>
        <a:xfrm>
          <a:off x="0" y="4061008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E22A5-B4B3-4CEF-81D2-42A81D3ECE74}">
      <dsp:nvSpPr>
        <dsp:cNvPr id="0" name=""/>
        <dsp:cNvSpPr/>
      </dsp:nvSpPr>
      <dsp:spPr>
        <a:xfrm>
          <a:off x="411480" y="3677248"/>
          <a:ext cx="6974503" cy="767520"/>
        </a:xfrm>
        <a:prstGeom prst="roundRect">
          <a:avLst/>
        </a:prstGeom>
        <a:solidFill>
          <a:srgbClr val="00206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肆、新一代學術網路特色</a:t>
          </a:r>
        </a:p>
      </dsp:txBody>
      <dsp:txXfrm>
        <a:off x="448947" y="3714715"/>
        <a:ext cx="6899569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43678-AA70-4DD8-9636-CB8708FA90D1}">
      <dsp:nvSpPr>
        <dsp:cNvPr id="0" name=""/>
        <dsp:cNvSpPr/>
      </dsp:nvSpPr>
      <dsp:spPr>
        <a:xfrm rot="16200000">
          <a:off x="-254115" y="255091"/>
          <a:ext cx="3046988" cy="253680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頻寬彈性</a:t>
          </a:r>
          <a:r>
            <a:rPr kumimoji="1" lang="en-US" altLang="zh-TW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運用</a:t>
          </a:r>
          <a:endParaRPr lang="zh-TW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977" y="609397"/>
        <a:ext cx="2536805" cy="1828192"/>
      </dsp:txXfrm>
    </dsp:sp>
    <dsp:sp modelId="{75F60BE1-B501-46F7-A9BA-E442736F8D46}">
      <dsp:nvSpPr>
        <dsp:cNvPr id="0" name=""/>
        <dsp:cNvSpPr/>
      </dsp:nvSpPr>
      <dsp:spPr>
        <a:xfrm rot="16200000">
          <a:off x="2472950" y="255091"/>
          <a:ext cx="3046988" cy="253680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網路品質</a:t>
          </a:r>
          <a:r>
            <a:rPr lang="en-US" altLang="zh-TW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透明</a:t>
          </a:r>
          <a:endParaRPr lang="zh-TW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2728042" y="609397"/>
        <a:ext cx="2536805" cy="1828192"/>
      </dsp:txXfrm>
    </dsp:sp>
    <dsp:sp modelId="{C918D502-A7A6-4A1E-AAF5-B2A8233549A8}">
      <dsp:nvSpPr>
        <dsp:cNvPr id="0" name=""/>
        <dsp:cNvSpPr/>
      </dsp:nvSpPr>
      <dsp:spPr>
        <a:xfrm rot="16200000">
          <a:off x="5195223" y="255091"/>
          <a:ext cx="3046988" cy="253680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資訊安全</a:t>
          </a:r>
          <a:r>
            <a:rPr kumimoji="1" lang="en-US" altLang="zh-TW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1" lang="en-US" altLang="zh-TW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1" lang="zh-TW" alt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防護</a:t>
          </a:r>
          <a:endParaRPr lang="zh-TW" alt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5450315" y="609397"/>
        <a:ext cx="2536805" cy="182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524C6-86EE-41B7-AC2C-578BB7A065E6}">
      <dsp:nvSpPr>
        <dsp:cNvPr id="0" name=""/>
        <dsp:cNvSpPr/>
      </dsp:nvSpPr>
      <dsp:spPr>
        <a:xfrm>
          <a:off x="0" y="379482"/>
          <a:ext cx="8312472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140" tIns="499872" rIns="64514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6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現行頻寬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100M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集縮比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: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，未來將提升至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300M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集縮比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5</a:t>
          </a:r>
          <a:r>
            <a:rPr lang="en-US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: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0" y="379482"/>
        <a:ext cx="8312472" cy="1323000"/>
      </dsp:txXfrm>
    </dsp:sp>
    <dsp:sp modelId="{2A3E7F04-27C1-446E-8974-16278A2C7DCF}">
      <dsp:nvSpPr>
        <dsp:cNvPr id="0" name=""/>
        <dsp:cNvSpPr/>
      </dsp:nvSpPr>
      <dsp:spPr>
        <a:xfrm>
          <a:off x="146295" y="25242"/>
          <a:ext cx="4383191" cy="70848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34" tIns="0" rIns="2199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校園最後一哩升速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180880" y="59827"/>
        <a:ext cx="4314021" cy="639310"/>
      </dsp:txXfrm>
    </dsp:sp>
    <dsp:sp modelId="{D776FBC8-E01F-420F-B6B0-F69683F1A7A4}">
      <dsp:nvSpPr>
        <dsp:cNvPr id="0" name=""/>
        <dsp:cNvSpPr/>
      </dsp:nvSpPr>
      <dsp:spPr>
        <a:xfrm>
          <a:off x="0" y="2234285"/>
          <a:ext cx="8312472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140" tIns="499872" rIns="64514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6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縣市網路中心總頻寬由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66G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，提升至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117G</a:t>
          </a:r>
          <a:r>
            <a:rPr lang="zh-TW" altLang="en-US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（預計</a:t>
          </a:r>
          <a:r>
            <a:rPr lang="en-US" altLang="zh-TW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105</a:t>
          </a:r>
          <a:r>
            <a:rPr lang="zh-TW" altLang="en-US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月完成）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0" y="2234285"/>
        <a:ext cx="8312472" cy="1323000"/>
      </dsp:txXfrm>
    </dsp:sp>
    <dsp:sp modelId="{6531219B-2136-4B21-A4EA-46A7B57525ED}">
      <dsp:nvSpPr>
        <dsp:cNvPr id="0" name=""/>
        <dsp:cNvSpPr/>
      </dsp:nvSpPr>
      <dsp:spPr>
        <a:xfrm>
          <a:off x="178564" y="1832083"/>
          <a:ext cx="4383191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34" tIns="0" rIns="2199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縣市網路中心頻寬提升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3149" y="1866668"/>
        <a:ext cx="4314021" cy="639310"/>
      </dsp:txXfrm>
    </dsp:sp>
    <dsp:sp modelId="{6C0DEE2B-D8B4-46C9-874A-FB57731F1254}">
      <dsp:nvSpPr>
        <dsp:cNvPr id="0" name=""/>
        <dsp:cNvSpPr/>
      </dsp:nvSpPr>
      <dsp:spPr>
        <a:xfrm>
          <a:off x="0" y="3993163"/>
          <a:ext cx="8312472" cy="1152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140" tIns="499872" rIns="64514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頻寬由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15G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提升至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30G</a:t>
          </a:r>
          <a:r>
            <a:rPr lang="zh-TW" altLang="en-US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（預計</a:t>
          </a:r>
          <a:r>
            <a:rPr lang="en-US" altLang="en-US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105</a:t>
          </a:r>
          <a:r>
            <a:rPr lang="zh-TW" altLang="en-US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en-US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1600" kern="12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月完成）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。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0" y="3993163"/>
        <a:ext cx="8312472" cy="1152900"/>
      </dsp:txXfrm>
    </dsp:sp>
    <dsp:sp modelId="{5162721D-94AF-4182-B9C6-EB1396790468}">
      <dsp:nvSpPr>
        <dsp:cNvPr id="0" name=""/>
        <dsp:cNvSpPr/>
      </dsp:nvSpPr>
      <dsp:spPr>
        <a:xfrm>
          <a:off x="178564" y="3640233"/>
          <a:ext cx="4383191" cy="7084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34" tIns="0" rIns="2199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國際骨幹頻寬提升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3149" y="3674818"/>
        <a:ext cx="431402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5539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5539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8E9A7199-A0D6-459F-8990-6E0D6EB3142B}" type="datetimeFigureOut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711"/>
            <a:ext cx="2946247" cy="495539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378711"/>
            <a:ext cx="2946246" cy="495539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7A941043-21E4-483A-A72E-05D3357A5E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1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427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427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918715A7-C494-4A49-BDA6-A89E6944CEF9}" type="datetimeFigureOut">
              <a:rPr lang="zh-TW" altLang="en-US" smtClean="0"/>
              <a:pPr/>
              <a:t>2016/4/27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806" tIns="45903" rIns="91806" bIns="4590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60" cy="495426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2" y="9378825"/>
            <a:ext cx="2945660" cy="495426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FB1ECDBE-6411-458B-B237-3A90EB11E0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3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54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71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94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29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88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Dark Fiber</a:t>
            </a:r>
            <a:r>
              <a:rPr lang="zh-TW" altLang="en-US" dirty="0" smtClean="0"/>
              <a:t> 優點：</a:t>
            </a:r>
            <a:endParaRPr lang="en-US" altLang="zh-TW" dirty="0" smtClean="0"/>
          </a:p>
          <a:p>
            <a:r>
              <a:rPr lang="zh-TW" altLang="en-US" dirty="0" smtClean="0"/>
              <a:t>　１頻寬升級－頻寬彈性使用</a:t>
            </a:r>
            <a:endParaRPr lang="en-US" altLang="zh-TW" dirty="0" smtClean="0"/>
          </a:p>
          <a:p>
            <a:r>
              <a:rPr lang="zh-TW" altLang="en-US" dirty="0" smtClean="0"/>
              <a:t>　２設備升級－</a:t>
            </a:r>
            <a:r>
              <a:rPr lang="en-US" altLang="zh-TW" dirty="0" smtClean="0"/>
              <a:t>SDN</a:t>
            </a:r>
            <a:r>
              <a:rPr lang="zh-TW" altLang="en-US" dirty="0" smtClean="0"/>
              <a:t>設計可彈性使用頻寬，助於頻寬管理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1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97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日間，可保障國中小學連線速度</a:t>
            </a:r>
            <a:endParaRPr lang="en-US" altLang="zh-TW" dirty="0" smtClean="0"/>
          </a:p>
          <a:p>
            <a:r>
              <a:rPr lang="zh-TW" altLang="en-US" dirty="0" smtClean="0"/>
              <a:t>夜間，可彈性調整大專院校頻寬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064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27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ECDBE-6411-458B-B237-3A90EB11E01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51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1015" y="0"/>
            <a:ext cx="9141970" cy="51571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71800" y="2132856"/>
            <a:ext cx="6372200" cy="1470025"/>
          </a:xfrm>
        </p:spPr>
        <p:txBody>
          <a:bodyPr>
            <a:noAutofit/>
          </a:bodyPr>
          <a:lstStyle>
            <a:lvl1pPr algn="r"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108" y="6520259"/>
            <a:ext cx="2133600" cy="337018"/>
          </a:xfrm>
        </p:spPr>
        <p:txBody>
          <a:bodyPr/>
          <a:lstStyle/>
          <a:p>
            <a:fld id="{A7246499-3D91-40ED-9563-D2D6BFE7DD4B}" type="datetime1">
              <a:rPr lang="zh-TW" altLang="en-US" smtClean="0"/>
              <a:t>2016/4/27</a:t>
            </a:fld>
            <a:endParaRPr lang="zh-TW" altLang="en-US" dirty="0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505200" y="6520259"/>
            <a:ext cx="2133600" cy="337017"/>
          </a:xfrm>
          <a:prstGeom prst="rect">
            <a:avLst/>
          </a:prstGeom>
        </p:spPr>
        <p:txBody>
          <a:bodyPr anchor="b"/>
          <a:lstStyle>
            <a:lvl1pPr algn="ctr">
              <a:defRPr sz="1400"/>
            </a:lvl1pPr>
          </a:lstStyle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28184" y="6525344"/>
            <a:ext cx="2895600" cy="3319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教育部</a:t>
            </a:r>
            <a:endParaRPr lang="zh-TW" altLang="en-US" dirty="0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10108" y="6546830"/>
            <a:ext cx="247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TANet</a:t>
            </a:r>
            <a:r>
              <a:rPr lang="en-US" altLang="zh-TW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/TWAREN</a:t>
            </a:r>
            <a:r>
              <a:rPr lang="en-US" altLang="zh-TW" sz="16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100G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93B3-CF1D-41C0-BEAE-A364FA5409E8}" type="datetime1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教育部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1D7E-133B-4108-BC81-418EADB1ED94}" type="datetime1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教育部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026\Desktop\02.png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b="24060"/>
          <a:stretch/>
        </p:blipFill>
        <p:spPr bwMode="auto">
          <a:xfrm>
            <a:off x="0" y="1"/>
            <a:ext cx="9144001" cy="52292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>
            <a:noAutofit/>
          </a:bodyPr>
          <a:lstStyle>
            <a:lvl1pPr algn="ctr">
              <a:defRPr sz="4800" b="1" cap="all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108" y="6520259"/>
            <a:ext cx="2133600" cy="337018"/>
          </a:xfrm>
        </p:spPr>
        <p:txBody>
          <a:bodyPr/>
          <a:lstStyle/>
          <a:p>
            <a:fld id="{96155DCD-D42B-4B9C-A1D3-4BF9415BA125}" type="datetime1">
              <a:rPr lang="zh-TW" altLang="en-US" smtClean="0"/>
              <a:t>2016/4/27</a:t>
            </a:fld>
            <a:endParaRPr lang="zh-TW" altLang="en-US" dirty="0"/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505200" y="6520259"/>
            <a:ext cx="2133600" cy="337017"/>
          </a:xfrm>
          <a:prstGeom prst="rect">
            <a:avLst/>
          </a:prstGeom>
        </p:spPr>
        <p:txBody>
          <a:bodyPr anchor="b"/>
          <a:lstStyle>
            <a:lvl1pPr algn="ctr">
              <a:defRPr sz="1400"/>
            </a:lvl1pPr>
          </a:lstStyle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28184" y="6525344"/>
            <a:ext cx="2895600" cy="3319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教育部</a:t>
            </a:r>
            <a:endParaRPr lang="zh-TW" altLang="en-US" dirty="0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10108" y="6546830"/>
            <a:ext cx="247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TANet</a:t>
            </a:r>
            <a:r>
              <a:rPr lang="en-US" altLang="zh-TW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/TWAREN</a:t>
            </a:r>
            <a:r>
              <a:rPr lang="en-US" altLang="zh-TW" sz="16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100G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026\Desktop\03.png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b="28223"/>
          <a:stretch/>
        </p:blipFill>
        <p:spPr bwMode="auto">
          <a:xfrm>
            <a:off x="0" y="-3319"/>
            <a:ext cx="9144000" cy="4944487"/>
          </a:xfrm>
          <a:prstGeom prst="rect">
            <a:avLst/>
          </a:prstGeom>
          <a:noFill/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900000" cy="9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04856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b="1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108" y="6520259"/>
            <a:ext cx="2133600" cy="337018"/>
          </a:xfrm>
        </p:spPr>
        <p:txBody>
          <a:bodyPr/>
          <a:lstStyle/>
          <a:p>
            <a:fld id="{40C44F32-BBCE-4ABC-A522-28EC77269843}" type="datetime1">
              <a:rPr lang="zh-TW" altLang="en-US" smtClean="0"/>
              <a:t>2016/4/27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505200" y="6520259"/>
            <a:ext cx="2133600" cy="337017"/>
          </a:xfrm>
          <a:prstGeom prst="rect">
            <a:avLst/>
          </a:prstGeom>
        </p:spPr>
        <p:txBody>
          <a:bodyPr anchor="b"/>
          <a:lstStyle>
            <a:lvl1pPr algn="ctr">
              <a:defRPr sz="1400"/>
            </a:lvl1pPr>
          </a:lstStyle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28184" y="6525344"/>
            <a:ext cx="2895600" cy="3319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教育部</a:t>
            </a:r>
            <a:endParaRPr lang="zh-TW" altLang="en-US" dirty="0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10108" y="6546830"/>
            <a:ext cx="247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TANet</a:t>
            </a:r>
            <a:r>
              <a:rPr lang="en-US" altLang="zh-TW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/TWAREN</a:t>
            </a:r>
            <a:r>
              <a:rPr lang="en-US" altLang="zh-TW" sz="16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100G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09E0-158E-42AB-8D20-D4D939B96724}" type="datetime1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教育部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87F5-6AB1-4C38-B0AC-92525CA77DA3}" type="datetime1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教育部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C8-FE08-4309-B623-36E0B102D2FA}" type="datetime1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教育部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DD0B-4D2F-40A3-B4E0-40742B49FAF0}" type="datetime1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教育部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03EB-E465-4C0F-8E30-F7F36C56F03D}" type="datetime1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教育部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4CF0-3B84-4FCA-B0BD-6FE8EC77138F}" type="datetime1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教育部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FC64B-D656-4EC8-B2BF-200D19F0F2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7B92-D873-49C7-A0BB-9EAC43D6FA8B}" type="datetime1">
              <a:rPr lang="zh-TW" altLang="en-US" smtClean="0"/>
              <a:t>2016/4/27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300192" y="6359219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教育部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026\Desktop\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342"/>
            <a:ext cx="9184821" cy="6858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3779912" y="2393593"/>
            <a:ext cx="4968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4400" b="1" spc="50" dirty="0" err="1" smtClean="0">
                <a:ln w="13500">
                  <a:noFill/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TANet</a:t>
            </a:r>
            <a:r>
              <a:rPr lang="en-US" altLang="zh-TW" sz="4400" b="1" spc="50" dirty="0" smtClean="0">
                <a:ln w="13500">
                  <a:noFill/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100G</a:t>
            </a:r>
            <a:r>
              <a:rPr lang="en-US" altLang="zh-TW" sz="3600" b="1" spc="50" dirty="0" smtClean="0">
                <a:ln w="13500">
                  <a:noFill/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spc="50" dirty="0" smtClean="0">
                <a:ln w="13500">
                  <a:noFill/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spc="50" dirty="0" smtClean="0">
                <a:ln w="13500">
                  <a:noFill/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骨幹</a:t>
            </a:r>
            <a:r>
              <a:rPr lang="zh-TW" altLang="en-US" sz="3600" b="1" spc="50" dirty="0">
                <a:ln w="13500">
                  <a:noFill/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網路營運特色簡介</a:t>
            </a:r>
            <a:endParaRPr lang="zh-TW" altLang="zh-TW" sz="3600" b="1" spc="50" dirty="0">
              <a:ln w="13500">
                <a:noFill/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6400800" cy="1224136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教育部</a:t>
            </a:r>
          </a:p>
          <a:p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105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26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51853" y="406405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「教育學術網百Ｇ　數位校園創第Ｅ」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614613" y="5123677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資訊及科技教育司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李蔡彥司長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08" y="6546830"/>
            <a:ext cx="247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TANet</a:t>
            </a:r>
            <a:r>
              <a:rPr lang="en-US" altLang="zh-TW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/TWAREN</a:t>
            </a:r>
            <a:r>
              <a:rPr lang="en-US" altLang="zh-TW" sz="16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100G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765" y="2856495"/>
            <a:ext cx="3960440" cy="36617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11430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kern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新一代學術網路</a:t>
            </a:r>
            <a:r>
              <a:rPr lang="zh-TW" altLang="en-US" sz="40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網路品質透明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3887" r="2848" b="6020"/>
          <a:stretch/>
        </p:blipFill>
        <p:spPr bwMode="auto">
          <a:xfrm>
            <a:off x="190116" y="1532988"/>
            <a:ext cx="4780335" cy="352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4788024" y="1552393"/>
            <a:ext cx="4176464" cy="146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↓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使用者可透過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「網路品質測試系統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」查詢網路連線速度。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107834" y="5043303"/>
            <a:ext cx="4944897" cy="116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↑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管理者可隨時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縣市網路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中心連線品質。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763949" y="5733256"/>
            <a:ext cx="648072" cy="648072"/>
            <a:chOff x="1983463" y="5758111"/>
            <a:chExt cx="648072" cy="648072"/>
          </a:xfrm>
        </p:grpSpPr>
        <p:sp>
          <p:nvSpPr>
            <p:cNvPr id="3" name="橢圓 2"/>
            <p:cNvSpPr/>
            <p:nvPr/>
          </p:nvSpPr>
          <p:spPr>
            <a:xfrm>
              <a:off x="1983463" y="5758111"/>
              <a:ext cx="648072" cy="64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023256" y="5922949"/>
              <a:ext cx="579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良好</a:t>
              </a:r>
              <a:endPara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1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27" b="96878" l="41768" r="95912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6" t="23489" r="6275" b="4228"/>
          <a:stretch/>
        </p:blipFill>
        <p:spPr>
          <a:xfrm>
            <a:off x="5199280" y="921094"/>
            <a:ext cx="3549184" cy="58841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49594"/>
            <a:ext cx="7704856" cy="11430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kern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新一代學術網路</a:t>
            </a:r>
            <a:r>
              <a:rPr lang="zh-TW" altLang="en-US" sz="40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資訊安全防護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435280" cy="499715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DDoS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防護及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偵測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依新一代網路架構調整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資安設備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範圍涵蓋全國學術網路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教育體系資安通報服務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完整通報機制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DDoS)</a:t>
            </a:r>
          </a:p>
          <a:p>
            <a:pPr lvl="2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偵測：北區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ASOC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、南區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ASOC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miniSOC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應變：臺灣學術網路危機處理中心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TACERT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分享：臺灣學術網路資安資訊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分享與分析中心（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A-ISAC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668014" y="1287045"/>
            <a:ext cx="1904467" cy="100527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北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SOC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851127" y="5269225"/>
            <a:ext cx="1904467" cy="89608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南區</a:t>
            </a:r>
            <a:r>
              <a: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SOC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690" y="2292320"/>
            <a:ext cx="4054590" cy="27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100G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骨幹提升相關配套措施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780088178"/>
              </p:ext>
            </p:extLst>
          </p:nvPr>
        </p:nvGraphicFramePr>
        <p:xfrm>
          <a:off x="508000" y="1426047"/>
          <a:ext cx="8312472" cy="517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2967335"/>
            <a:ext cx="84969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 敬請指教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90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624736" cy="1143000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綱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804923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7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壹、計畫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緣起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0238" indent="-630238">
              <a:buFont typeface="+mj-ea"/>
              <a:buAutoNum type="ea1ChtPeriod"/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為使我國學術研究網路更具全球競爭力，並提升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WEF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OECD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資訊基礎環境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競爭力評估的排名。</a:t>
            </a:r>
          </a:p>
          <a:p>
            <a:pPr marL="630238" indent="-630238">
              <a:buFont typeface="+mj-ea"/>
              <a:buAutoNum type="ea1ChtPeriod"/>
            </a:pPr>
            <a:r>
              <a:rPr lang="zh-TW" altLang="en-US" b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國科會第 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 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次委員會議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決議</a:t>
            </a:r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會同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中央研究院</a:t>
            </a:r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  <a:r>
              <a:rPr lang="en-US" altLang="zh-TW" b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實驗研究院國家高速網路與計算中心</a:t>
            </a:r>
            <a:r>
              <a:rPr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，共同擬具完整計劃</a:t>
            </a:r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，規劃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我國下一階段教育學術研究骨幹網路頻寬效能升級，以助我國教育學術研究能量的推</a:t>
            </a:r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升。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17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331640"/>
            <a:ext cx="8424936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2006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，各國學術網路骨幹頻寬比較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224863"/>
              </p:ext>
            </p:extLst>
          </p:nvPr>
        </p:nvGraphicFramePr>
        <p:xfrm>
          <a:off x="323528" y="1700808"/>
          <a:ext cx="8280920" cy="482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899592" y="188640"/>
            <a:ext cx="7704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貳、國際比較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6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國際比較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(2/2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557360"/>
              </p:ext>
            </p:extLst>
          </p:nvPr>
        </p:nvGraphicFramePr>
        <p:xfrm>
          <a:off x="323529" y="2204864"/>
          <a:ext cx="8352928" cy="431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899592" y="1484784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各國學術網路骨幹頻寬比較</a:t>
            </a:r>
            <a:endParaRPr lang="zh-TW" altLang="en-US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2" y="3717032"/>
            <a:ext cx="360040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0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参、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頻寬升級重點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483768" y="1196752"/>
            <a:ext cx="5400601" cy="5875390"/>
            <a:chOff x="2711989" y="1173264"/>
            <a:chExt cx="5532419" cy="5730032"/>
          </a:xfrm>
        </p:grpSpPr>
        <p:pic>
          <p:nvPicPr>
            <p:cNvPr id="8" name="Picture 2" descr="D:\Users\ting\Desktop\TANet100G骨幹架構圖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25"/>
            <a:stretch/>
          </p:blipFill>
          <p:spPr bwMode="auto">
            <a:xfrm>
              <a:off x="2711989" y="1173264"/>
              <a:ext cx="5388403" cy="5730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圓角矩形 9"/>
            <p:cNvSpPr/>
            <p:nvPr/>
          </p:nvSpPr>
          <p:spPr>
            <a:xfrm>
              <a:off x="7380312" y="4581128"/>
              <a:ext cx="864096" cy="18952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9" name="Picture 2" descr="D:\Users\ting\Desktop\TANet100G骨幹架構圖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1" t="61927" b="4143"/>
          <a:stretch/>
        </p:blipFill>
        <p:spPr bwMode="auto">
          <a:xfrm>
            <a:off x="7459718" y="2204864"/>
            <a:ext cx="1500805" cy="161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6" t="52100" r="5211" b="15350"/>
          <a:stretch/>
        </p:blipFill>
        <p:spPr>
          <a:xfrm>
            <a:off x="6918688" y="3572292"/>
            <a:ext cx="2225312" cy="3284984"/>
          </a:xfrm>
          <a:prstGeom prst="rect">
            <a:avLst/>
          </a:prstGeo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35496" y="1612631"/>
            <a:ext cx="3960440" cy="279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節點頻寬升級</a:t>
            </a: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骨幹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100G</a:t>
            </a:r>
          </a:p>
          <a:p>
            <a:pPr lvl="1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區網中心骨幹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20~100G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97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参、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頻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寬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升級重點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640" y="1417638"/>
            <a:ext cx="8435280" cy="121927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節點光纖電路，建構完整備援機制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光纖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(Dark Fiber)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電路的租用模式。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兩不同電路供應商，達到相互備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564904"/>
            <a:ext cx="7560840" cy="3483296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584961" y="5949280"/>
            <a:ext cx="3626999" cy="565031"/>
            <a:chOff x="445589" y="6232227"/>
            <a:chExt cx="3626999" cy="565031"/>
          </a:xfrm>
        </p:grpSpPr>
        <p:cxnSp>
          <p:nvCxnSpPr>
            <p:cNvPr id="6" name="直線接點 5"/>
            <p:cNvCxnSpPr/>
            <p:nvPr/>
          </p:nvCxnSpPr>
          <p:spPr>
            <a:xfrm>
              <a:off x="445589" y="6381328"/>
              <a:ext cx="1174083" cy="0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467544" y="6669360"/>
              <a:ext cx="1173163" cy="0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文字方塊 72"/>
            <p:cNvSpPr txBox="1">
              <a:spLocks noChangeArrowheads="1"/>
            </p:cNvSpPr>
            <p:nvPr/>
          </p:nvSpPr>
          <p:spPr bwMode="auto">
            <a:xfrm>
              <a:off x="1619672" y="6232227"/>
              <a:ext cx="24529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A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電路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Dark Fiber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線路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(</a:t>
              </a:r>
              <a:r>
                <a:rPr lang="zh-TW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單路由</a:t>
              </a:r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2</a:t>
              </a:r>
              <a:r>
                <a:rPr lang="zh-TW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芯</a:t>
              </a:r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9" name="文字方塊 72"/>
            <p:cNvSpPr txBox="1">
              <a:spLocks noChangeArrowheads="1"/>
            </p:cNvSpPr>
            <p:nvPr/>
          </p:nvSpPr>
          <p:spPr bwMode="auto">
            <a:xfrm>
              <a:off x="1619672" y="6520259"/>
              <a:ext cx="24224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B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電路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Dark Fiber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線路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(</a:t>
              </a:r>
              <a:r>
                <a:rPr lang="zh-TW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單路由</a:t>
              </a:r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2</a:t>
              </a:r>
              <a:r>
                <a:rPr lang="zh-TW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芯</a:t>
              </a:r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)</a:t>
              </a:r>
              <a:endPara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622149" y="5805264"/>
            <a:ext cx="3550347" cy="546619"/>
            <a:chOff x="5486149" y="6021116"/>
            <a:chExt cx="3550347" cy="546619"/>
          </a:xfrm>
        </p:grpSpPr>
        <p:sp>
          <p:nvSpPr>
            <p:cNvPr id="10" name="文字方塊 274"/>
            <p:cNvSpPr txBox="1">
              <a:spLocks noChangeArrowheads="1"/>
            </p:cNvSpPr>
            <p:nvPr/>
          </p:nvSpPr>
          <p:spPr bwMode="auto">
            <a:xfrm>
              <a:off x="6637090" y="6021116"/>
              <a:ext cx="21082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B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電路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10G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線路 </a:t>
              </a:r>
              <a:r>
                <a:rPr kumimoji="0"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(</a:t>
              </a:r>
              <a:r>
                <a:rPr kumimoji="0"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具備</a:t>
              </a:r>
              <a:r>
                <a:rPr kumimoji="0"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雙路</a:t>
              </a:r>
              <a:r>
                <a:rPr kumimoji="0"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由</a:t>
              </a:r>
              <a:r>
                <a:rPr kumimoji="0"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)</a:t>
              </a:r>
              <a:endParaRPr kumimoji="0"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5487070" y="6424607"/>
              <a:ext cx="117316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文字方塊 100"/>
            <p:cNvSpPr txBox="1">
              <a:spLocks noChangeArrowheads="1"/>
            </p:cNvSpPr>
            <p:nvPr/>
          </p:nvSpPr>
          <p:spPr bwMode="auto">
            <a:xfrm>
              <a:off x="6637089" y="6290736"/>
              <a:ext cx="23994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TW" sz="1200" dirty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Taipei </a:t>
              </a:r>
              <a:r>
                <a:rPr lang="en-US" altLang="zh-TW" sz="1200" dirty="0" err="1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GigaPop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 Dark Fiber</a:t>
              </a:r>
              <a:r>
                <a:rPr lang="zh-TW" altLang="en-US" sz="1200" dirty="0" smtClean="0">
                  <a:solidFill>
                    <a:schemeClr val="tx1"/>
                  </a:solidFill>
                  <a:latin typeface="微軟正黑體" panose="020B0604030504040204" pitchFamily="34" charset="-120"/>
                </a:rPr>
                <a:t>線路</a:t>
              </a:r>
              <a:endPara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5486149" y="6163131"/>
              <a:ext cx="1174083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6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04856" cy="1143000"/>
          </a:xfrm>
        </p:spPr>
        <p:txBody>
          <a:bodyPr/>
          <a:lstStyle/>
          <a:p>
            <a:pPr lvl="0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肆、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新一代學術網路特色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11560" y="5733256"/>
            <a:ext cx="806489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建設服務品質優</a:t>
            </a:r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52241400"/>
              </p:ext>
            </p:extLst>
          </p:nvPr>
        </p:nvGraphicFramePr>
        <p:xfrm>
          <a:off x="611560" y="2564904"/>
          <a:ext cx="7992888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611560" y="1858765"/>
            <a:ext cx="8064896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新一代網</a:t>
            </a:r>
            <a:r>
              <a:rPr lang="zh-TW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路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骨幹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頻寬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0G</a:t>
            </a:r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提升為</a:t>
            </a:r>
            <a:r>
              <a:rPr lang="en-US" altLang="zh-TW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100G</a:t>
            </a:r>
            <a:endParaRPr lang="zh-TW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32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41784"/>
            <a:ext cx="7704856" cy="11430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zh-TW" altLang="en-US" sz="4000" kern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40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kern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新一代學術網路</a:t>
            </a:r>
            <a:r>
              <a:rPr lang="zh-TW" altLang="en-US" sz="40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4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頻</a:t>
            </a:r>
            <a:r>
              <a:rPr lang="zh-TW" altLang="en-US" sz="3600" kern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寬彈性</a:t>
            </a:r>
            <a:r>
              <a:rPr lang="zh-TW" altLang="en-US" sz="36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40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kern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7"/>
            <a:ext cx="8496944" cy="1440159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新一代網路管理分流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網路分流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彈性建構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應用服務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所專屬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6" y="2924944"/>
            <a:ext cx="7056784" cy="378904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656150" y="328498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56150" y="584670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國中小學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9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537</Words>
  <Application>Microsoft Office PowerPoint</Application>
  <PresentationFormat>如螢幕大小 (4:3)</PresentationFormat>
  <Paragraphs>96</Paragraphs>
  <Slides>13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簡報大綱</vt:lpstr>
      <vt:lpstr>壹、計畫緣起</vt:lpstr>
      <vt:lpstr>2006年及2013年，各國學術網路骨幹頻寬比較</vt:lpstr>
      <vt:lpstr>貳、國際比較 (2/2)</vt:lpstr>
      <vt:lpstr>参、頻寬升級重點(1/2)</vt:lpstr>
      <vt:lpstr>参、頻寬升級重點(2/2)</vt:lpstr>
      <vt:lpstr>肆、新一代學術網路特色</vt:lpstr>
      <vt:lpstr>肆、新一代學術網路特色 - 頻寬彈性運用 </vt:lpstr>
      <vt:lpstr>肆、新一代學術網路特色 - 網路品質透明</vt:lpstr>
      <vt:lpstr>肆、新一代學術網路特色 - 資訊安全防護</vt:lpstr>
      <vt:lpstr>100G骨幹提升相關配套措施</vt:lpstr>
      <vt:lpstr>PowerPoint 簡報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胡淯婷</cp:lastModifiedBy>
  <cp:revision>435</cp:revision>
  <cp:lastPrinted>2015-09-09T02:27:05Z</cp:lastPrinted>
  <dcterms:created xsi:type="dcterms:W3CDTF">2014-06-23T10:31:46Z</dcterms:created>
  <dcterms:modified xsi:type="dcterms:W3CDTF">2016-04-27T06:52:24Z</dcterms:modified>
</cp:coreProperties>
</file>