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2" r:id="rId1"/>
  </p:sldMasterIdLst>
  <p:notesMasterIdLst>
    <p:notesMasterId r:id="rId4"/>
  </p:notesMasterIdLst>
  <p:handoutMasterIdLst>
    <p:handoutMasterId r:id="rId5"/>
  </p:handoutMasterIdLst>
  <p:sldIdLst>
    <p:sldId id="256" r:id="rId2"/>
    <p:sldId id="1175" r:id="rId3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柯博文" initials="柯博文" lastIdx="1" clrIdx="0">
    <p:extLst>
      <p:ext uri="{19B8F6BF-5375-455C-9EA6-DF929625EA0E}">
        <p15:presenceInfo xmlns:p15="http://schemas.microsoft.com/office/powerpoint/2012/main" userId="S-1-5-21-2268770548-353592699-2096778039-6265" providerId="AD"/>
      </p:ext>
    </p:extLst>
  </p:cmAuthor>
  <p:cmAuthor id="2" name="陳囿全" initials="陳囿全" lastIdx="6" clrIdx="1">
    <p:extLst>
      <p:ext uri="{19B8F6BF-5375-455C-9EA6-DF929625EA0E}">
        <p15:presenceInfo xmlns:p15="http://schemas.microsoft.com/office/powerpoint/2012/main" userId="S-1-5-21-2268770548-353592699-2096778039-94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7A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6"/>
  </p:normalViewPr>
  <p:slideViewPr>
    <p:cSldViewPr snapToGrid="0">
      <p:cViewPr varScale="1">
        <p:scale>
          <a:sx n="64" d="100"/>
          <a:sy n="64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5D9255F1-53C7-49AB-B87B-8421C5AEEE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903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C1826FD-AAAD-4498-9E37-881458D8B4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082" y="1"/>
            <a:ext cx="2950529" cy="49903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5B30C6C9-ADB6-4CCB-B654-AFD925584E91}" type="datetimeFigureOut">
              <a:rPr lang="zh-TW" altLang="en-US" smtClean="0"/>
              <a:t>2025/5/19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10F2F7B-AF4A-44FC-B134-E53B20929B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B7A90E4-17A8-49AF-92A2-66F4E00634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672ACB65-D522-4FE1-9693-B513131535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810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4388"/>
            <a:ext cx="7134225" cy="401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zh-TW" altLang="en-US" sz="3600" b="0" strike="noStrike" spc="-1">
                <a:solidFill>
                  <a:srgbClr val="000000"/>
                </a:solidFill>
                <a:latin typeface="Arial"/>
              </a:rPr>
              <a:t>請按這裡移動投影片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757059" y="5084205"/>
            <a:ext cx="6056114" cy="48164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請按這裡編輯備註格式</a:t>
            </a:r>
          </a:p>
        </p:txBody>
      </p:sp>
      <p:sp>
        <p:nvSpPr>
          <p:cNvPr id="192" name="PlaceHolder 3"/>
          <p:cNvSpPr>
            <a:spLocks noGrp="1"/>
          </p:cNvSpPr>
          <p:nvPr>
            <p:ph type="hdr"/>
          </p:nvPr>
        </p:nvSpPr>
        <p:spPr>
          <a:xfrm>
            <a:off x="0" y="1"/>
            <a:ext cx="3285277" cy="53483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&lt;頁首&gt;</a:t>
            </a:r>
          </a:p>
        </p:txBody>
      </p:sp>
      <p:sp>
        <p:nvSpPr>
          <p:cNvPr id="193" name="PlaceHolder 4"/>
          <p:cNvSpPr>
            <a:spLocks noGrp="1"/>
          </p:cNvSpPr>
          <p:nvPr>
            <p:ph type="dt"/>
          </p:nvPr>
        </p:nvSpPr>
        <p:spPr>
          <a:xfrm>
            <a:off x="4284956" y="1"/>
            <a:ext cx="3285277" cy="53483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&lt;日期/時間&gt;</a:t>
            </a:r>
          </a:p>
        </p:txBody>
      </p:sp>
      <p:sp>
        <p:nvSpPr>
          <p:cNvPr id="194" name="PlaceHolder 5"/>
          <p:cNvSpPr>
            <a:spLocks noGrp="1"/>
          </p:cNvSpPr>
          <p:nvPr>
            <p:ph type="ftr"/>
          </p:nvPr>
        </p:nvSpPr>
        <p:spPr>
          <a:xfrm>
            <a:off x="0" y="10168770"/>
            <a:ext cx="3285277" cy="53483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&lt;頁尾&gt;</a:t>
            </a:r>
          </a:p>
        </p:txBody>
      </p:sp>
      <p:sp>
        <p:nvSpPr>
          <p:cNvPr id="195" name="PlaceHolder 6"/>
          <p:cNvSpPr>
            <a:spLocks noGrp="1"/>
          </p:cNvSpPr>
          <p:nvPr>
            <p:ph type="sldNum"/>
          </p:nvPr>
        </p:nvSpPr>
        <p:spPr>
          <a:xfrm>
            <a:off x="4284956" y="10168770"/>
            <a:ext cx="3285277" cy="53483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8630200-C071-4161-936F-531D4C73F10A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3050" cy="3725863"/>
          </a:xfrm>
          <a:prstGeom prst="rect">
            <a:avLst/>
          </a:prstGeom>
        </p:spPr>
      </p:sp>
      <p:sp>
        <p:nvSpPr>
          <p:cNvPr id="694" name="PlaceHolder 2"/>
          <p:cNvSpPr>
            <a:spLocks noGrp="1"/>
          </p:cNvSpPr>
          <p:nvPr>
            <p:ph type="body"/>
          </p:nvPr>
        </p:nvSpPr>
        <p:spPr>
          <a:xfrm>
            <a:off x="680272" y="4720918"/>
            <a:ext cx="5446501" cy="4471159"/>
          </a:xfrm>
          <a:prstGeom prst="rect">
            <a:avLst/>
          </a:prstGeom>
        </p:spPr>
        <p:txBody>
          <a:bodyPr lIns="90838" tIns="45419" rIns="90838" bIns="45419">
            <a:noAutofit/>
          </a:bodyPr>
          <a:lstStyle/>
          <a:p>
            <a:endParaRPr lang="en-US" sz="2000" spc="-1">
              <a:latin typeface="Arial"/>
            </a:endParaRPr>
          </a:p>
        </p:txBody>
      </p:sp>
      <p:sp>
        <p:nvSpPr>
          <p:cNvPr id="695" name="TextShape 3"/>
          <p:cNvSpPr txBox="1"/>
          <p:nvPr/>
        </p:nvSpPr>
        <p:spPr>
          <a:xfrm>
            <a:off x="3855234" y="9440395"/>
            <a:ext cx="2950008" cy="496996"/>
          </a:xfrm>
          <a:prstGeom prst="rect">
            <a:avLst/>
          </a:prstGeom>
          <a:noFill/>
          <a:ln>
            <a:noFill/>
          </a:ln>
        </p:spPr>
        <p:txBody>
          <a:bodyPr lIns="90838" tIns="45419" rIns="90838" bIns="45419" anchor="b">
            <a:noAutofit/>
          </a:bodyPr>
          <a:lstStyle/>
          <a:p>
            <a:pPr algn="r">
              <a:lnSpc>
                <a:spcPct val="100000"/>
              </a:lnSpc>
            </a:pPr>
            <a:fld id="{E1F393AB-3EEC-4C6A-88F0-9AAB576F58C8}" type="slidenum">
              <a:rPr lang="en-US" sz="1200" spc="-1">
                <a:ea typeface="新細明體"/>
              </a:rPr>
              <a:t>1</a:t>
            </a:fld>
            <a:endParaRPr lang="en-US" sz="1200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標題投影片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6A8004A-D888-4BB4-A580-5F7551411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307" y="2207870"/>
            <a:ext cx="4993057" cy="4688230"/>
          </a:xfrm>
          <a:prstGeom prst="rect">
            <a:avLst/>
          </a:prstGeom>
        </p:spPr>
      </p:pic>
      <p:sp>
        <p:nvSpPr>
          <p:cNvPr id="16" name="Google Shape;16;p4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 b="1">
                <a:solidFill>
                  <a:srgbClr val="2A32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17" name="Google Shape;17;p40"/>
          <p:cNvSpPr txBox="1">
            <a:spLocks noGrp="1"/>
          </p:cNvSpPr>
          <p:nvPr>
            <p:ph type="subTitle" idx="1"/>
          </p:nvPr>
        </p:nvSpPr>
        <p:spPr>
          <a:xfrm>
            <a:off x="1524000" y="4402206"/>
            <a:ext cx="9144000" cy="158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>
                <a:solidFill>
                  <a:srgbClr val="2A3246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dirty="0"/>
          </a:p>
        </p:txBody>
      </p:sp>
      <p:sp>
        <p:nvSpPr>
          <p:cNvPr id="18" name="Google Shape;18;p4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19" name="Google Shape;19;p4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20" name="Google Shape;20;p40"/>
          <p:cNvSpPr txBox="1">
            <a:spLocks noGrp="1"/>
          </p:cNvSpPr>
          <p:nvPr>
            <p:ph type="sldNum" idx="12"/>
          </p:nvPr>
        </p:nvSpPr>
        <p:spPr>
          <a:xfrm>
            <a:off x="9448800" y="636469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033D88A-F1AA-4748-892D-C507238B8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544" y="213494"/>
            <a:ext cx="905883" cy="78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2334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990720" y="2615941"/>
            <a:ext cx="5373120" cy="4985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zh-TW" alt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609600" y="3307441"/>
            <a:ext cx="10972320" cy="57143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25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章節標題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2"/>
          <p:cNvSpPr txBox="1">
            <a:spLocks noGrp="1"/>
          </p:cNvSpPr>
          <p:nvPr>
            <p:ph type="title"/>
          </p:nvPr>
        </p:nvSpPr>
        <p:spPr>
          <a:xfrm>
            <a:off x="831851" y="1088036"/>
            <a:ext cx="10515600" cy="2286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 b="1">
                <a:solidFill>
                  <a:srgbClr val="2A32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29" name="Google Shape;29;p42"/>
          <p:cNvSpPr txBox="1">
            <a:spLocks noGrp="1"/>
          </p:cNvSpPr>
          <p:nvPr>
            <p:ph type="body" idx="1"/>
          </p:nvPr>
        </p:nvSpPr>
        <p:spPr>
          <a:xfrm>
            <a:off x="831851" y="3730601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800" b="1">
                <a:solidFill>
                  <a:srgbClr val="BA8F2D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0" name="Google Shape;30;p4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31" name="Google Shape;31;p4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32" name="Google Shape;32;p42"/>
          <p:cNvSpPr txBox="1">
            <a:spLocks noGrp="1"/>
          </p:cNvSpPr>
          <p:nvPr>
            <p:ph type="sldNum" idx="12"/>
          </p:nvPr>
        </p:nvSpPr>
        <p:spPr>
          <a:xfrm>
            <a:off x="9393936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3AC3B693-2CE9-4E21-9BD6-DB756D0C5D5B}"/>
              </a:ext>
            </a:extLst>
          </p:cNvPr>
          <p:cNvGrpSpPr/>
          <p:nvPr/>
        </p:nvGrpSpPr>
        <p:grpSpPr>
          <a:xfrm>
            <a:off x="0" y="3539319"/>
            <a:ext cx="12192000" cy="102391"/>
            <a:chOff x="0" y="1077895"/>
            <a:chExt cx="12192000" cy="102391"/>
          </a:xfrm>
        </p:grpSpPr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5FECE81B-0689-4837-B298-5D8E6AC35C6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38200" y="1077895"/>
              <a:ext cx="10515600" cy="0"/>
            </a:xfrm>
            <a:prstGeom prst="line">
              <a:avLst/>
            </a:prstGeom>
            <a:ln w="25400">
              <a:solidFill>
                <a:srgbClr val="2A3246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974AEF04-EF77-4B00-AB07-75F7A92D0A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166787"/>
              <a:ext cx="1444752" cy="13499"/>
            </a:xfrm>
            <a:prstGeom prst="line">
              <a:avLst/>
            </a:prstGeom>
            <a:ln w="25400">
              <a:solidFill>
                <a:srgbClr val="BA8F2D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57311B77-E467-4EE3-B9F0-C038ECC48EF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0747248" y="1160037"/>
              <a:ext cx="1444752" cy="13499"/>
            </a:xfrm>
            <a:prstGeom prst="line">
              <a:avLst/>
            </a:prstGeom>
            <a:ln w="25400">
              <a:solidFill>
                <a:srgbClr val="BA8F2D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圖片 10">
            <a:extLst>
              <a:ext uri="{FF2B5EF4-FFF2-40B4-BE49-F238E27FC236}">
                <a16:creationId xmlns:a16="http://schemas.microsoft.com/office/drawing/2014/main" id="{96B4D355-CF80-437F-B9C7-BE2DC98DF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522" y="222121"/>
            <a:ext cx="714823" cy="6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3188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兩個內容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3"/>
          <p:cNvSpPr txBox="1">
            <a:spLocks noGrp="1"/>
          </p:cNvSpPr>
          <p:nvPr>
            <p:ph type="title"/>
          </p:nvPr>
        </p:nvSpPr>
        <p:spPr>
          <a:xfrm>
            <a:off x="838200" y="216620"/>
            <a:ext cx="10515600" cy="928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solidFill>
                  <a:srgbClr val="2A32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35" name="Google Shape;35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6" name="Google Shape;36;p4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7" name="Google Shape;37;p4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38" name="Google Shape;38;p4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39" name="Google Shape;39;p43"/>
          <p:cNvSpPr txBox="1">
            <a:spLocks noGrp="1"/>
          </p:cNvSpPr>
          <p:nvPr>
            <p:ph type="sldNum" idx="12"/>
          </p:nvPr>
        </p:nvSpPr>
        <p:spPr>
          <a:xfrm>
            <a:off x="94488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651257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4"/>
          <p:cNvSpPr txBox="1">
            <a:spLocks noGrp="1"/>
          </p:cNvSpPr>
          <p:nvPr>
            <p:ph type="title"/>
          </p:nvPr>
        </p:nvSpPr>
        <p:spPr>
          <a:xfrm>
            <a:off x="838200" y="178039"/>
            <a:ext cx="10515600" cy="98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42" name="Google Shape;42;p44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3" name="Google Shape;43;p4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4" name="Google Shape;44;p4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5" name="Google Shape;45;p44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6" name="Google Shape;46;p4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47" name="Google Shape;47;p4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48" name="Google Shape;48;p4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201686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空白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56" name="Google Shape;56;p4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57" name="Google Shape;57;p46"/>
          <p:cNvSpPr txBox="1">
            <a:spLocks noGrp="1"/>
          </p:cNvSpPr>
          <p:nvPr>
            <p:ph type="sldNum" idx="12"/>
          </p:nvPr>
        </p:nvSpPr>
        <p:spPr>
          <a:xfrm>
            <a:off x="94488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3BF2DEBA-288D-49F6-BCDF-97D8C7F20465}"/>
              </a:ext>
            </a:extLst>
          </p:cNvPr>
          <p:cNvGrpSpPr/>
          <p:nvPr/>
        </p:nvGrpSpPr>
        <p:grpSpPr>
          <a:xfrm>
            <a:off x="9144" y="949713"/>
            <a:ext cx="12192000" cy="102391"/>
            <a:chOff x="0" y="1077895"/>
            <a:chExt cx="12192000" cy="102391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E06AC2CC-5395-4893-94DE-346AADC7625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38200" y="1077895"/>
              <a:ext cx="10515600" cy="0"/>
            </a:xfrm>
            <a:prstGeom prst="line">
              <a:avLst/>
            </a:prstGeom>
            <a:ln w="25400">
              <a:solidFill>
                <a:srgbClr val="2A3246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06A68A40-F1E4-4B6D-8FE5-0B5EB9A7339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166787"/>
              <a:ext cx="1444752" cy="13499"/>
            </a:xfrm>
            <a:prstGeom prst="line">
              <a:avLst/>
            </a:prstGeom>
            <a:ln w="25400">
              <a:solidFill>
                <a:srgbClr val="BA8F2D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C7CDDE72-19B3-4610-A7FE-FE6B8A95BD66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0747248" y="1160037"/>
              <a:ext cx="1444752" cy="13499"/>
            </a:xfrm>
            <a:prstGeom prst="line">
              <a:avLst/>
            </a:prstGeom>
            <a:ln w="25400">
              <a:solidFill>
                <a:srgbClr val="BA8F2D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圖片 8">
            <a:extLst>
              <a:ext uri="{FF2B5EF4-FFF2-40B4-BE49-F238E27FC236}">
                <a16:creationId xmlns:a16="http://schemas.microsoft.com/office/drawing/2014/main" id="{25D1FE4A-E28E-4BC7-A937-A1602C2C5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522" y="222121"/>
            <a:ext cx="714823" cy="6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964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含標題的內容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60" name="Google Shape;60;p4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1" name="Google Shape;61;p4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2" name="Google Shape;62;p4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63" name="Google Shape;63;p4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64" name="Google Shape;64;p4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537294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含標題的圖片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67" name="Google Shape;67;p4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9" name="Google Shape;69;p4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70" name="Google Shape;70;p4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71" name="Google Shape;71;p4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67214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標題及直排文字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9"/>
          <p:cNvSpPr txBox="1">
            <a:spLocks noGrp="1"/>
          </p:cNvSpPr>
          <p:nvPr>
            <p:ph type="title"/>
          </p:nvPr>
        </p:nvSpPr>
        <p:spPr>
          <a:xfrm>
            <a:off x="838200" y="136527"/>
            <a:ext cx="10515600" cy="877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74" name="Google Shape;74;p4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5" name="Google Shape;75;p4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76" name="Google Shape;76;p4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77" name="Google Shape;77;p4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602544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直排標題及文字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0"/>
          <p:cNvSpPr txBox="1">
            <a:spLocks noGrp="1"/>
          </p:cNvSpPr>
          <p:nvPr>
            <p:ph type="title"/>
          </p:nvPr>
        </p:nvSpPr>
        <p:spPr>
          <a:xfrm rot="5400000">
            <a:off x="7133432" y="1956595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80" name="Google Shape;80;p50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5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1" name="Google Shape;81;p5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82" name="Google Shape;82;p5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83" name="Google Shape;83;p5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453075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838200" y="136527"/>
            <a:ext cx="10515600" cy="877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3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13" name="Google Shape;13;p3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/>
          </a:p>
        </p:txBody>
      </p:sp>
      <p:sp>
        <p:nvSpPr>
          <p:cNvPr id="14" name="Google Shape;14;p39"/>
          <p:cNvSpPr txBox="1">
            <a:spLocks noGrp="1"/>
          </p:cNvSpPr>
          <p:nvPr>
            <p:ph type="sldNum" idx="12"/>
          </p:nvPr>
        </p:nvSpPr>
        <p:spPr>
          <a:xfrm>
            <a:off x="94488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algn="ctr"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 algn="ctr"/>
              <a:t>‹#›</a:t>
            </a:fld>
            <a:r>
              <a:rPr lang="en-US" sz="1400" b="1" spc="-1">
                <a:solidFill>
                  <a:srgbClr val="000000"/>
                </a:solidFill>
                <a:latin typeface="Times New Roman"/>
                <a:ea typeface="新細明體"/>
              </a:rPr>
              <a:t>/69</a:t>
            </a:r>
            <a:endParaRPr lang="en-US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21013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3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2"/>
          <p:cNvSpPr/>
          <p:nvPr/>
        </p:nvSpPr>
        <p:spPr>
          <a:xfrm>
            <a:off x="4284393" y="3542657"/>
            <a:ext cx="3958920" cy="136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spcBef>
                <a:spcPts val="1199"/>
              </a:spcBef>
              <a:spcAft>
                <a:spcPts val="1199"/>
              </a:spcAft>
            </a:pPr>
            <a:endParaRPr lang="en-US" sz="2800" spc="-1" dirty="0">
              <a:latin typeface="Arial"/>
            </a:endParaRPr>
          </a:p>
          <a:p>
            <a:pPr algn="ctr">
              <a:spcBef>
                <a:spcPts val="1199"/>
              </a:spcBef>
              <a:spcAft>
                <a:spcPts val="1199"/>
              </a:spcAft>
            </a:pPr>
            <a:r>
              <a:rPr lang="en-US" sz="2000" b="1" spc="-1" dirty="0">
                <a:latin typeface="Times New Roman"/>
                <a:ea typeface="微軟正黑體" panose="020B0604030504040204" pitchFamily="34" charset="-120"/>
              </a:rPr>
              <a:t>202</a:t>
            </a:r>
            <a:r>
              <a:rPr lang="en-US" altLang="zh-TW" sz="2000" b="1" spc="-1" dirty="0">
                <a:latin typeface="Times New Roman"/>
                <a:ea typeface="微軟正黑體" panose="020B0604030504040204" pitchFamily="34" charset="-120"/>
              </a:rPr>
              <a:t>5</a:t>
            </a:r>
            <a:r>
              <a:rPr lang="en-US" sz="2000" b="1" spc="-1" dirty="0">
                <a:latin typeface="Times New Roman"/>
                <a:ea typeface="微軟正黑體" panose="020B0604030504040204" pitchFamily="34" charset="-120"/>
              </a:rPr>
              <a:t>年</a:t>
            </a:r>
            <a:r>
              <a:rPr lang="en-US" altLang="zh-TW" sz="2000" b="1" spc="-1">
                <a:latin typeface="Times New Roman"/>
                <a:ea typeface="微軟正黑體" panose="020B0604030504040204" pitchFamily="34" charset="-120"/>
              </a:rPr>
              <a:t>5</a:t>
            </a:r>
            <a:r>
              <a:rPr lang="en-US" sz="2000" b="1" spc="-1">
                <a:latin typeface="Times New Roman"/>
                <a:ea typeface="微軟正黑體" panose="020B0604030504040204" pitchFamily="34" charset="-120"/>
              </a:rPr>
              <a:t>月</a:t>
            </a:r>
            <a:endParaRPr lang="en-US" sz="2000" spc="-1" dirty="0">
              <a:latin typeface="Arial"/>
            </a:endParaRPr>
          </a:p>
        </p:txBody>
      </p:sp>
      <p:sp>
        <p:nvSpPr>
          <p:cNvPr id="6" name="Text 0">
            <a:extLst>
              <a:ext uri="{FF2B5EF4-FFF2-40B4-BE49-F238E27FC236}">
                <a16:creationId xmlns:a16="http://schemas.microsoft.com/office/drawing/2014/main" id="{61606D51-26A4-43C3-B663-399319A3E3A4}"/>
              </a:ext>
            </a:extLst>
          </p:cNvPr>
          <p:cNvSpPr/>
          <p:nvPr/>
        </p:nvSpPr>
        <p:spPr>
          <a:xfrm>
            <a:off x="1487066" y="2326163"/>
            <a:ext cx="9553575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zh-TW" altLang="en-US" sz="44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電子簽章方式提起教師</a:t>
            </a:r>
            <a:r>
              <a:rPr lang="en-US" altLang="zh-TW" sz="44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(</a:t>
            </a:r>
            <a:r>
              <a:rPr lang="zh-TW" altLang="en-US" sz="44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再</a:t>
            </a:r>
            <a:r>
              <a:rPr lang="en-US" altLang="zh-TW" sz="44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)</a:t>
            </a:r>
            <a:r>
              <a:rPr lang="zh-TW" altLang="en-US" sz="44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申訴並以電子郵件接收之資訊流程圖及路徑圖</a:t>
            </a:r>
            <a:endParaRPr lang="en-US" sz="4400" b="1" spc="-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Calibri"/>
            </a:endParaRPr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ECD1E405-2760-45A4-8509-530A90EFF4F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356351"/>
            <a:ext cx="2743200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fld id="{8AC679B9-9638-4CDE-A778-26F1FBB3A1F4}" type="slidenum">
              <a:rPr lang="en-US" sz="1400" b="1" spc="-1" smtClean="0">
                <a:solidFill>
                  <a:srgbClr val="000000"/>
                </a:solidFill>
                <a:latin typeface="Times New Roman"/>
                <a:ea typeface="新細明體"/>
              </a:rPr>
              <a:pPr>
                <a:lnSpc>
                  <a:spcPct val="100000"/>
                </a:lnSpc>
              </a:pPr>
              <a:t>1</a:t>
            </a:fld>
            <a:endParaRPr lang="en-US" sz="14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AE9402D2-78DB-4418-AA08-F29B2719AF27}"/>
              </a:ext>
            </a:extLst>
          </p:cNvPr>
          <p:cNvSpPr/>
          <p:nvPr/>
        </p:nvSpPr>
        <p:spPr>
          <a:xfrm>
            <a:off x="2981559" y="3929884"/>
            <a:ext cx="1392478" cy="3151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CAC01CC-4D0D-4E94-A73C-3502542A0413}"/>
              </a:ext>
            </a:extLst>
          </p:cNvPr>
          <p:cNvSpPr txBox="1"/>
          <p:nvPr/>
        </p:nvSpPr>
        <p:spPr>
          <a:xfrm>
            <a:off x="1743959" y="3880708"/>
            <a:ext cx="6141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/>
              <a:t>（ </a:t>
            </a:r>
            <a:r>
              <a:rPr lang="en-US" altLang="zh-TW" sz="1800" dirty="0"/>
              <a:t>[</a:t>
            </a:r>
            <a:r>
              <a:rPr lang="zh-TW" altLang="en-US" sz="1800" b="1" dirty="0"/>
              <a:t>舉例</a:t>
            </a:r>
            <a:r>
              <a:rPr lang="en-US" altLang="zh-TW" sz="1800" dirty="0"/>
              <a:t>]</a:t>
            </a:r>
            <a:r>
              <a:rPr lang="zh-TW" altLang="en-US" sz="1800" b="1" dirty="0"/>
              <a:t>     數位簽章步驟</a:t>
            </a:r>
            <a:r>
              <a:rPr lang="zh-TW" altLang="en-US" sz="1800" dirty="0"/>
              <a:t>如右圖）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3FB808C5-74DB-4503-81D0-D735084F5C99}"/>
              </a:ext>
            </a:extLst>
          </p:cNvPr>
          <p:cNvSpPr/>
          <p:nvPr/>
        </p:nvSpPr>
        <p:spPr>
          <a:xfrm>
            <a:off x="5938887" y="1809949"/>
            <a:ext cx="6141552" cy="38774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TextShape 29">
            <a:extLst>
              <a:ext uri="{FF2B5EF4-FFF2-40B4-BE49-F238E27FC236}">
                <a16:creationId xmlns:a16="http://schemas.microsoft.com/office/drawing/2014/main" id="{FE030A0F-399D-4238-A947-3AE1F0289B5E}"/>
              </a:ext>
            </a:extLst>
          </p:cNvPr>
          <p:cNvSpPr txBox="1"/>
          <p:nvPr/>
        </p:nvSpPr>
        <p:spPr>
          <a:xfrm>
            <a:off x="1042861" y="498068"/>
            <a:ext cx="10106278" cy="85193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altLang="zh-TW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(</a:t>
            </a:r>
            <a:r>
              <a:rPr lang="zh-TW" altLang="en-US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再</a:t>
            </a:r>
            <a:r>
              <a:rPr lang="en-US" altLang="zh-TW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)</a:t>
            </a:r>
            <a:r>
              <a:rPr lang="zh-TW" altLang="en-US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申訴人電子簽章方式提起教師</a:t>
            </a:r>
            <a:r>
              <a:rPr lang="en-US" altLang="zh-TW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(</a:t>
            </a:r>
            <a:r>
              <a:rPr lang="zh-TW" altLang="en-US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再</a:t>
            </a:r>
            <a:r>
              <a:rPr lang="en-US" altLang="zh-TW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)</a:t>
            </a:r>
            <a:r>
              <a:rPr lang="zh-TW" altLang="en-US" sz="4000" b="1" spc="-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Calibri"/>
              </a:rPr>
              <a:t>申訴並以電子郵件寄送之資訊流程及路徑圖</a:t>
            </a:r>
            <a:endParaRPr lang="zh-TW" altLang="en-US" sz="4000" b="1" spc="-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F6A9083-19D1-4DEE-8052-99578561DFCA}"/>
              </a:ext>
            </a:extLst>
          </p:cNvPr>
          <p:cNvSpPr txBox="1"/>
          <p:nvPr/>
        </p:nvSpPr>
        <p:spPr>
          <a:xfrm>
            <a:off x="1150071" y="2526388"/>
            <a:ext cx="152714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800" b="1" dirty="0"/>
              <a:t>[(</a:t>
            </a:r>
            <a:r>
              <a:rPr lang="zh-TW" altLang="en-US" sz="1800" b="1" dirty="0"/>
              <a:t>再</a:t>
            </a:r>
            <a:r>
              <a:rPr lang="en-US" altLang="zh-TW" sz="1800" b="1" dirty="0"/>
              <a:t>)</a:t>
            </a:r>
            <a:r>
              <a:rPr lang="zh-TW" altLang="en-US" sz="1800" b="1"/>
              <a:t>申訴人</a:t>
            </a:r>
            <a:r>
              <a:rPr lang="en-US" altLang="zh-TW" sz="1800" b="1" dirty="0"/>
              <a:t>]</a:t>
            </a:r>
            <a:endParaRPr lang="zh-TW" altLang="en-US" sz="1800" b="1" dirty="0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C7AC240-2B4B-4D87-8FAD-7BE80B9D057E}"/>
              </a:ext>
            </a:extLst>
          </p:cNvPr>
          <p:cNvCxnSpPr>
            <a:cxnSpLocks/>
          </p:cNvCxnSpPr>
          <p:nvPr/>
        </p:nvCxnSpPr>
        <p:spPr>
          <a:xfrm>
            <a:off x="1564850" y="2895720"/>
            <a:ext cx="0" cy="3376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023D65D-99A6-409A-B244-359A036E6D70}"/>
              </a:ext>
            </a:extLst>
          </p:cNvPr>
          <p:cNvSpPr txBox="1"/>
          <p:nvPr/>
        </p:nvSpPr>
        <p:spPr>
          <a:xfrm>
            <a:off x="1743959" y="2879894"/>
            <a:ext cx="6141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/>
              <a:t>（1. 下載並撰寫</a:t>
            </a:r>
            <a:r>
              <a:rPr lang="en-US" altLang="zh-TW" sz="1800" dirty="0"/>
              <a:t>(</a:t>
            </a:r>
            <a:r>
              <a:rPr lang="zh-TW" altLang="en-US" sz="1800" dirty="0"/>
              <a:t>再</a:t>
            </a:r>
            <a:r>
              <a:rPr lang="en-US" altLang="zh-TW" sz="1800" dirty="0"/>
              <a:t>)</a:t>
            </a:r>
            <a:r>
              <a:rPr lang="zh-TW" altLang="en-US" sz="1800" dirty="0"/>
              <a:t>申訴書電子檔）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D0FDAE6-4493-4949-96C1-793B01674F39}"/>
              </a:ext>
            </a:extLst>
          </p:cNvPr>
          <p:cNvSpPr txBox="1"/>
          <p:nvPr/>
        </p:nvSpPr>
        <p:spPr>
          <a:xfrm>
            <a:off x="1150071" y="3233399"/>
            <a:ext cx="152714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800" b="1" dirty="0"/>
              <a:t>[</a:t>
            </a:r>
            <a:r>
              <a:rPr lang="zh-TW" altLang="en-US" sz="1800" b="1" dirty="0"/>
              <a:t>數位簽章</a:t>
            </a:r>
            <a:r>
              <a:rPr lang="en-US" altLang="zh-TW" sz="1800" b="1" dirty="0"/>
              <a:t>]</a:t>
            </a:r>
            <a:endParaRPr lang="zh-TW" altLang="en-US" sz="1800" b="1" dirty="0"/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D0FC6C40-B382-4240-B3A0-53DFB6F0D5D2}"/>
              </a:ext>
            </a:extLst>
          </p:cNvPr>
          <p:cNvCxnSpPr>
            <a:cxnSpLocks/>
          </p:cNvCxnSpPr>
          <p:nvPr/>
        </p:nvCxnSpPr>
        <p:spPr>
          <a:xfrm>
            <a:off x="1564850" y="3602731"/>
            <a:ext cx="0" cy="697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871B8E3-A300-4291-AE65-8A0476281298}"/>
              </a:ext>
            </a:extLst>
          </p:cNvPr>
          <p:cNvSpPr txBox="1"/>
          <p:nvPr/>
        </p:nvSpPr>
        <p:spPr>
          <a:xfrm>
            <a:off x="1743959" y="3572765"/>
            <a:ext cx="6141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/>
              <a:t>（</a:t>
            </a:r>
            <a:r>
              <a:rPr lang="en-US" altLang="zh-TW" sz="1800" dirty="0"/>
              <a:t>2</a:t>
            </a:r>
            <a:r>
              <a:rPr lang="zh-TW" altLang="en-US" sz="1800" dirty="0"/>
              <a:t>.</a:t>
            </a:r>
            <a:r>
              <a:rPr lang="en-US" altLang="zh-TW" sz="1800" dirty="0"/>
              <a:t>(</a:t>
            </a:r>
            <a:r>
              <a:rPr lang="zh-TW" altLang="en-US" sz="1800" dirty="0"/>
              <a:t>再</a:t>
            </a:r>
            <a:r>
              <a:rPr lang="en-US" altLang="zh-TW" sz="1800" dirty="0"/>
              <a:t>)</a:t>
            </a:r>
            <a:r>
              <a:rPr lang="zh-TW" altLang="en-US" sz="1800" dirty="0"/>
              <a:t>申訴書電子檔加蓋數位簽章）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E63359D3-B00D-4B43-8960-0C4A5C758774}"/>
              </a:ext>
            </a:extLst>
          </p:cNvPr>
          <p:cNvSpPr txBox="1"/>
          <p:nvPr/>
        </p:nvSpPr>
        <p:spPr>
          <a:xfrm>
            <a:off x="1150070" y="4327324"/>
            <a:ext cx="322396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800" b="1" dirty="0"/>
              <a:t>[</a:t>
            </a:r>
            <a:r>
              <a:rPr lang="zh-TW" altLang="en-US" sz="1800" b="1" dirty="0"/>
              <a:t>寄送公用電子郵件信箱</a:t>
            </a:r>
            <a:r>
              <a:rPr lang="en-US" altLang="zh-TW" sz="1800" b="1" dirty="0"/>
              <a:t>]</a:t>
            </a:r>
          </a:p>
          <a:p>
            <a:r>
              <a:rPr lang="en-US" altLang="zh-TW" sz="1800" b="1" dirty="0"/>
              <a:t>appeal@mail.moe.gov.tw</a:t>
            </a:r>
            <a:endParaRPr lang="zh-TW" altLang="en-US" sz="1800" b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6F025FB9-014F-4CD3-ADF8-1378F50CC99E}"/>
              </a:ext>
            </a:extLst>
          </p:cNvPr>
          <p:cNvSpPr txBox="1"/>
          <p:nvPr/>
        </p:nvSpPr>
        <p:spPr>
          <a:xfrm>
            <a:off x="6096000" y="1941926"/>
            <a:ext cx="6224831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/>
              <a:t>      數位簽章步驟</a:t>
            </a:r>
            <a:r>
              <a:rPr lang="en-US" altLang="zh-TW" b="1" dirty="0"/>
              <a:t>(</a:t>
            </a:r>
            <a:r>
              <a:rPr lang="zh-TW" altLang="en-US" b="1" dirty="0"/>
              <a:t>以</a:t>
            </a:r>
            <a:r>
              <a:rPr lang="en-US" altLang="zh-TW" b="1" dirty="0"/>
              <a:t>Adobe</a:t>
            </a:r>
            <a:r>
              <a:rPr lang="zh-TW" altLang="en-US" b="1" dirty="0"/>
              <a:t>為例</a:t>
            </a:r>
            <a:r>
              <a:rPr lang="en-US" altLang="zh-TW" b="1" dirty="0"/>
              <a:t>)</a:t>
            </a:r>
            <a:r>
              <a:rPr lang="zh-TW" altLang="en-US" b="1" dirty="0"/>
              <a:t>：</a:t>
            </a:r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打開 </a:t>
            </a:r>
            <a:r>
              <a:rPr lang="en-US" altLang="zh-TW" b="1" dirty="0"/>
              <a:t>PDF </a:t>
            </a:r>
            <a:r>
              <a:rPr lang="zh-TW" altLang="en-US" b="1" dirty="0"/>
              <a:t>檔案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457200" lvl="1"/>
            <a:r>
              <a:rPr lang="zh-TW" altLang="en-US" dirty="0"/>
              <a:t>     使用 </a:t>
            </a:r>
            <a:r>
              <a:rPr lang="en-US" altLang="zh-TW" dirty="0"/>
              <a:t>Adobe Acrobat Reader DC </a:t>
            </a:r>
            <a:r>
              <a:rPr lang="zh-TW" altLang="en-US" dirty="0"/>
              <a:t>或 </a:t>
            </a:r>
            <a:r>
              <a:rPr lang="en-US" altLang="zh-TW" dirty="0"/>
              <a:t>Pro</a:t>
            </a:r>
            <a:r>
              <a:rPr lang="zh-TW" altLang="en-US" dirty="0"/>
              <a:t>。</a:t>
            </a:r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選擇「工具」 </a:t>
            </a:r>
            <a:r>
              <a:rPr lang="en-US" altLang="zh-TW" b="1" dirty="0"/>
              <a:t>&gt; </a:t>
            </a:r>
            <a:r>
              <a:rPr lang="zh-TW" altLang="en-US" b="1" dirty="0"/>
              <a:t>「使用認證」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457200" lvl="1"/>
            <a:r>
              <a:rPr lang="zh-TW" altLang="en-US" dirty="0"/>
              <a:t>    點選上方工具列的「工具」，使用「使用認證」 功能。</a:t>
            </a:r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點選「數位簽章」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742950" lvl="1" indent="-285750">
              <a:buFont typeface="+mj-lt"/>
              <a:buAutoNum type="arabicPeriod"/>
            </a:pPr>
            <a:r>
              <a:rPr lang="zh-TW" altLang="en-US" dirty="0"/>
              <a:t>工具列會出現「數位簽章」按鈕。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dirty="0"/>
              <a:t>點它後，用滑鼠拖曳出要簽章的位置（類似框選一個簽名區）。</a:t>
            </a:r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選擇自然人憑證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457200" lvl="1"/>
            <a:r>
              <a:rPr lang="zh-TW" altLang="en-US" dirty="0"/>
              <a:t>     載入自然人憑證 </a:t>
            </a:r>
            <a:r>
              <a:rPr lang="en-US" altLang="zh-TW" dirty="0"/>
              <a:t>IC </a:t>
            </a:r>
            <a:r>
              <a:rPr lang="zh-TW" altLang="en-US" dirty="0"/>
              <a:t>卡後，選擇對應項目。</a:t>
            </a:r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另存新檔（已簽名版本）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457200" lvl="1"/>
            <a:r>
              <a:rPr lang="zh-TW" altLang="en-US" dirty="0"/>
              <a:t>      </a:t>
            </a:r>
            <a:r>
              <a:rPr lang="en-US" altLang="zh-TW" dirty="0"/>
              <a:t>Acrobat </a:t>
            </a:r>
            <a:r>
              <a:rPr lang="zh-TW" altLang="en-US" dirty="0"/>
              <a:t>會提示你儲存新檔，以保留簽名。</a:t>
            </a:r>
            <a:endParaRPr lang="en-US" altLang="zh-TW" b="1" dirty="0"/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輸入密碼並簽署</a:t>
            </a:r>
            <a:r>
              <a:rPr lang="en-US" altLang="zh-TW" b="1" dirty="0"/>
              <a:t>]</a:t>
            </a:r>
            <a:endParaRPr lang="zh-TW" altLang="en-US" dirty="0"/>
          </a:p>
          <a:p>
            <a:pPr marL="742950" lvl="1" indent="-285750">
              <a:buFont typeface="+mj-lt"/>
              <a:buAutoNum type="arabicPeriod"/>
            </a:pPr>
            <a:r>
              <a:rPr lang="zh-TW" altLang="en-US" dirty="0"/>
              <a:t>系統會要求你輸入憑證密碼（</a:t>
            </a:r>
            <a:r>
              <a:rPr lang="en-US" altLang="zh-TW" dirty="0"/>
              <a:t>PIN </a:t>
            </a:r>
            <a:r>
              <a:rPr lang="zh-TW" altLang="en-US" dirty="0"/>
              <a:t>碼）。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dirty="0"/>
              <a:t>完成後 </a:t>
            </a:r>
            <a:r>
              <a:rPr lang="en-US" altLang="zh-TW" dirty="0"/>
              <a:t>PDF </a:t>
            </a:r>
            <a:r>
              <a:rPr lang="zh-TW" altLang="en-US" dirty="0"/>
              <a:t>會立即加入加密簽章，並顯示簽署資訊。</a:t>
            </a:r>
            <a:endParaRPr lang="en-US" altLang="zh-TW" dirty="0"/>
          </a:p>
          <a:p>
            <a:pPr>
              <a:buFont typeface="+mj-lt"/>
              <a:buAutoNum type="arabicPeriod"/>
            </a:pPr>
            <a:r>
              <a:rPr lang="en-US" altLang="zh-TW" b="1" dirty="0"/>
              <a:t>[</a:t>
            </a:r>
            <a:r>
              <a:rPr lang="zh-TW" altLang="en-US" b="1" dirty="0"/>
              <a:t>完成電子檔數位簽章</a:t>
            </a:r>
            <a:r>
              <a:rPr lang="en-US" altLang="zh-TW" b="1" dirty="0"/>
              <a:t>]</a:t>
            </a:r>
            <a:r>
              <a:rPr lang="zh-TW" altLang="en-US" dirty="0"/>
              <a:t>  </a:t>
            </a:r>
            <a:endParaRPr lang="en-US" altLang="zh-TW" b="1" dirty="0"/>
          </a:p>
          <a:p>
            <a:pPr marL="457200" lvl="1"/>
            <a:endParaRPr lang="zh-TW" altLang="en-US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DE06335-B270-4878-9971-23DD15822F32}"/>
              </a:ext>
            </a:extLst>
          </p:cNvPr>
          <p:cNvSpPr txBox="1"/>
          <p:nvPr/>
        </p:nvSpPr>
        <p:spPr>
          <a:xfrm>
            <a:off x="1743959" y="5077840"/>
            <a:ext cx="6141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/>
              <a:t>（</a:t>
            </a:r>
            <a:r>
              <a:rPr lang="en-US" altLang="zh-TW" sz="1800" dirty="0"/>
              <a:t>3</a:t>
            </a:r>
            <a:r>
              <a:rPr lang="zh-TW" altLang="en-US" sz="1800" dirty="0"/>
              <a:t>.教師</a:t>
            </a:r>
            <a:r>
              <a:rPr lang="en-US" altLang="zh-TW" sz="1800" dirty="0"/>
              <a:t>(</a:t>
            </a:r>
            <a:r>
              <a:rPr lang="zh-TW" altLang="en-US" sz="1800" dirty="0"/>
              <a:t>再</a:t>
            </a:r>
            <a:r>
              <a:rPr lang="en-US" altLang="zh-TW" sz="1800" dirty="0"/>
              <a:t>)</a:t>
            </a:r>
            <a:r>
              <a:rPr lang="zh-TW" altLang="en-US" sz="1800" dirty="0"/>
              <a:t>申訴機關收件審查）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028C88-1C25-4AFB-A0B1-AAAC5B908655}"/>
              </a:ext>
            </a:extLst>
          </p:cNvPr>
          <p:cNvSpPr txBox="1"/>
          <p:nvPr/>
        </p:nvSpPr>
        <p:spPr>
          <a:xfrm>
            <a:off x="281296" y="1935434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b="1" dirty="0"/>
              <a:t>訴願人作業資訊流程圖</a:t>
            </a:r>
            <a:r>
              <a:rPr lang="en-US" altLang="zh-TW" sz="1800" b="1" dirty="0"/>
              <a:t>:</a:t>
            </a:r>
            <a:endParaRPr lang="zh-TW" altLang="en-US" sz="1800" b="1" dirty="0"/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F716C300-3DF1-4578-96A3-D7DC1A2BD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348" y="3912952"/>
            <a:ext cx="257211" cy="304843"/>
          </a:xfrm>
          <a:prstGeom prst="rect">
            <a:avLst/>
          </a:prstGeom>
        </p:spPr>
      </p:pic>
      <p:pic>
        <p:nvPicPr>
          <p:cNvPr id="28" name="圖片 27">
            <a:extLst>
              <a:ext uri="{FF2B5EF4-FFF2-40B4-BE49-F238E27FC236}">
                <a16:creationId xmlns:a16="http://schemas.microsoft.com/office/drawing/2014/main" id="{7E25B33D-5A58-44BD-A9E5-AFD898F40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173" y="1932497"/>
            <a:ext cx="215675" cy="25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48278"/>
      </p:ext>
    </p:extLst>
  </p:cSld>
  <p:clrMapOvr>
    <a:masterClrMapping/>
  </p:clrMapOvr>
</p:sld>
</file>

<file path=ppt/theme/theme1.xml><?xml version="1.0" encoding="utf-8"?>
<a:theme xmlns:a="http://schemas.openxmlformats.org/drawingml/2006/main" name="1140218_部次長載具原則修正專報v4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31206_向葉次報告OpenID介接申請v6.pptx" id="{C3DF1C86-4D49-4662-860C-D1FF8AC17650}" vid="{42033DEF-0830-43CB-B2EB-41AF4FC89A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1140219_(主秘)DNS RPZ報告v1</Template>
  <TotalTime>14623</TotalTime>
  <Words>302</Words>
  <Application>Microsoft Office PowerPoint</Application>
  <PresentationFormat>寬螢幕</PresentationFormat>
  <Paragraphs>31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Microsoft JhengHei</vt:lpstr>
      <vt:lpstr>Microsoft JhengHei</vt:lpstr>
      <vt:lpstr>Arial</vt:lpstr>
      <vt:lpstr>Calibri</vt:lpstr>
      <vt:lpstr>Times New Roman</vt:lpstr>
      <vt:lpstr>1140218_部次長載具原則修正專報v4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電子計算機中心 業務簡報</dc:title>
  <dc:subject/>
  <dc:creator>WenXin</dc:creator>
  <dc:description/>
  <cp:lastModifiedBy>江珮瑱</cp:lastModifiedBy>
  <cp:revision>1876</cp:revision>
  <cp:lastPrinted>2025-04-23T03:12:49Z</cp:lastPrinted>
  <dcterms:created xsi:type="dcterms:W3CDTF">2012-02-06T20:37:48Z</dcterms:created>
  <dcterms:modified xsi:type="dcterms:W3CDTF">2025-05-19T03:07:52Z</dcterms:modified>
  <dc:language>zh-TW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22</vt:i4>
  </property>
  <property fmtid="{D5CDD505-2E9C-101B-9397-08002B2CF9AE}" pid="8" name="PresentationFormat">
    <vt:lpwstr>如螢幕大小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67</vt:i4>
  </property>
</Properties>
</file>