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7"/>
  </p:notesMasterIdLst>
  <p:handoutMasterIdLst>
    <p:handoutMasterId r:id="rId38"/>
  </p:handoutMasterIdLst>
  <p:sldIdLst>
    <p:sldId id="274" r:id="rId2"/>
    <p:sldId id="275" r:id="rId3"/>
    <p:sldId id="305" r:id="rId4"/>
    <p:sldId id="277" r:id="rId5"/>
    <p:sldId id="276" r:id="rId6"/>
    <p:sldId id="308" r:id="rId7"/>
    <p:sldId id="311" r:id="rId8"/>
    <p:sldId id="312" r:id="rId9"/>
    <p:sldId id="316" r:id="rId10"/>
    <p:sldId id="313" r:id="rId11"/>
    <p:sldId id="278" r:id="rId12"/>
    <p:sldId id="279" r:id="rId13"/>
    <p:sldId id="280" r:id="rId14"/>
    <p:sldId id="281" r:id="rId15"/>
    <p:sldId id="314" r:id="rId16"/>
    <p:sldId id="296" r:id="rId17"/>
    <p:sldId id="282" r:id="rId18"/>
    <p:sldId id="315" r:id="rId19"/>
    <p:sldId id="302" r:id="rId20"/>
    <p:sldId id="283" r:id="rId21"/>
    <p:sldId id="284" r:id="rId22"/>
    <p:sldId id="285" r:id="rId23"/>
    <p:sldId id="286" r:id="rId24"/>
    <p:sldId id="292" r:id="rId25"/>
    <p:sldId id="293" r:id="rId26"/>
    <p:sldId id="294" r:id="rId27"/>
    <p:sldId id="287" r:id="rId28"/>
    <p:sldId id="303" r:id="rId29"/>
    <p:sldId id="295" r:id="rId30"/>
    <p:sldId id="288" r:id="rId31"/>
    <p:sldId id="289" r:id="rId32"/>
    <p:sldId id="290" r:id="rId33"/>
    <p:sldId id="291" r:id="rId34"/>
    <p:sldId id="273" r:id="rId35"/>
    <p:sldId id="267" r:id="rId36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86D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39" autoAdjust="0"/>
  </p:normalViewPr>
  <p:slideViewPr>
    <p:cSldViewPr>
      <p:cViewPr varScale="1">
        <p:scale>
          <a:sx n="61" d="100"/>
          <a:sy n="61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7" y="2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6EC3FB34-30E7-4592-B63D-A1832783C1E3}" type="datetimeFigureOut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7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A95C5D7A-3392-4784-9BAE-0CFE7F298E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460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7" y="2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6A6CAA10-E2A5-4C97-A32A-8508189125BD}" type="datetimeFigureOut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507C97E9-E2A1-4468-9B91-ED86AE518C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47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064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50702">
              <a:defRPr/>
            </a:pPr>
            <a:r>
              <a:rPr lang="zh-TW" altLang="en-US" sz="29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強有力的行政支援，如教師評鑑及升等辦法的配合。</a:t>
            </a:r>
            <a:endParaRPr lang="en-US" altLang="zh-TW" sz="29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/>
              <a:t>永續經營的機制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46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730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13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50702">
              <a:defRPr/>
            </a:pPr>
            <a:r>
              <a:rPr lang="zh-TW" altLang="en-US" sz="2900" dirty="0">
                <a:solidFill>
                  <a:prstClr val="black"/>
                </a:solidFill>
                <a:latin typeface="+mn-ea"/>
              </a:rPr>
              <a:t>面對專業教育的需求及產業環境的變化，英國、澳洲、美國、加拿大早已將碩士學位分成學術導向及專業導向已行之有年，法國、日本及德國除原有之學術導向外，亦已新增專業性碩士學位；中國大陸則自</a:t>
            </a:r>
            <a:r>
              <a:rPr lang="en-US" altLang="zh-TW" sz="2900" dirty="0">
                <a:solidFill>
                  <a:prstClr val="black"/>
                </a:solidFill>
                <a:latin typeface="+mn-ea"/>
              </a:rPr>
              <a:t>2009</a:t>
            </a:r>
            <a:r>
              <a:rPr lang="zh-TW" altLang="en-US" sz="2900" dirty="0">
                <a:solidFill>
                  <a:prstClr val="black"/>
                </a:solidFill>
                <a:latin typeface="+mn-ea"/>
              </a:rPr>
              <a:t>年起加速推動專業碩士學位，目前已有</a:t>
            </a:r>
            <a:r>
              <a:rPr lang="en-US" altLang="zh-TW" sz="2900" dirty="0">
                <a:solidFill>
                  <a:prstClr val="black"/>
                </a:solidFill>
                <a:latin typeface="+mn-ea"/>
              </a:rPr>
              <a:t>39</a:t>
            </a:r>
            <a:r>
              <a:rPr lang="zh-TW" altLang="en-US" sz="2900" dirty="0">
                <a:solidFill>
                  <a:prstClr val="black"/>
                </a:solidFill>
                <a:latin typeface="+mn-ea"/>
              </a:rPr>
              <a:t>個類別。</a:t>
            </a:r>
            <a:endParaRPr lang="en-US" altLang="zh-TW" sz="2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48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527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50702">
              <a:defRPr/>
            </a:pP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原規定以</a:t>
            </a:r>
            <a:r>
              <a:rPr lang="zh-TW" altLang="en-US" sz="23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「創新模式」、「專業學院」、「跨領域學程」或「研發菁英」等類型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規劃課程分流一節，考量計畫核心為學校課程分流機制與配套措施之建立與落實執行，類型選項尚非關鍵，爰予刪除。</a:t>
            </a:r>
            <a:endParaRPr lang="en-US" altLang="zh-TW" sz="23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defTabSz="950702">
              <a:defRPr/>
            </a:pP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為提供碩、博士階段課程分流規劃更多彈性，修正第</a:t>
            </a:r>
            <a:r>
              <a:rPr lang="en-US" altLang="zh-TW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點第</a:t>
            </a:r>
            <a:r>
              <a:rPr lang="en-US" altLang="zh-TW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款規定文字，並納入「學校企業或公民營機構共同規劃相關學習課程，強化就業職能培育」之文字，以鼓勵學校與產業共同參與。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44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50702">
              <a:defRPr/>
            </a:pP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原規定以</a:t>
            </a:r>
            <a:r>
              <a:rPr lang="zh-TW" altLang="en-US" sz="23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「創新模式」、「專業學院」、「跨領域學程」或「研發菁英」等類型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規劃課程分流一節，考量計畫核心為學校課程分流機制與配套措施之建立與落實執行，類型選項尚非關鍵，爰予刪除。</a:t>
            </a:r>
            <a:endParaRPr lang="en-US" altLang="zh-TW" sz="23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 defTabSz="950702">
              <a:defRPr/>
            </a:pP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為提供碩、博士階段課程分流規劃更多彈性，修正第</a:t>
            </a:r>
            <a:r>
              <a:rPr lang="en-US" altLang="zh-TW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點第</a:t>
            </a:r>
            <a:r>
              <a:rPr lang="en-US" altLang="zh-TW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3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款規定文字，並納入「學校企業或公民營機構共同規劃相關學習課程，強化就業職能培育」之文字，以鼓勵學校與產業共同參與。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97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126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97E9-E2A1-4468-9B91-ED86AE518C6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19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C530BE-6A58-4BA1-BB8A-EECCCA80A8FA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40548-F123-48FB-B915-6D1F0494096D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D91DC-C379-4861-BA68-F4315C78EBB5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B354C-F36C-4869-B570-7F7A57C7B1BA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FCDBE-1F19-4FDB-B88F-AB628E8CDD48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C3AD2-B645-46AF-B1E4-26F27A3189BE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A5DD7-A792-4929-8CBE-2145383B31E0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C98AE-4D6A-427F-9605-5C74CF1692DE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300D9-452C-4A89-BBFB-17DFCFAB01BD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494193-8033-4F05-8EFA-EAFEA17D551F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775CA-79CF-40C2-BF90-D36153362C81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681E4A-0491-4751-B01A-372543D56A58}" type="datetime1">
              <a:rPr lang="zh-TW" altLang="en-US" smtClean="0"/>
              <a:t>2014/7/30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CB0FF7-6388-4321-9739-4096FD8ECB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../103&#30740;&#35342;&#26371;/&#23416;&#26657;&#31777;&#22577;&#36039;&#26009;/(&#20998;&#20139;2)&#36898;&#30002;&#27231;&#26800;.pptx" TargetMode="External"/><Relationship Id="rId4" Type="http://schemas.openxmlformats.org/officeDocument/2006/relationships/hyperlink" Target="../103&#30740;&#35342;&#26371;/&#23416;&#26657;&#31777;&#22577;&#36039;&#26009;/(&#20998;&#20139;1)&#21271;&#34269;&#22823;.ppt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moe.gov.tw/bcod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moe.gov.tw/bcod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611560" cy="55652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1772816"/>
            <a:ext cx="864096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b="1" dirty="0" smtClean="0"/>
              <a:t>103</a:t>
            </a:r>
            <a:r>
              <a:rPr lang="zh-TW" altLang="en-US" sz="4400" b="1" dirty="0" smtClean="0"/>
              <a:t>年度</a:t>
            </a:r>
            <a:endParaRPr lang="en-US" altLang="zh-TW" sz="4400" b="1" dirty="0" smtClean="0"/>
          </a:p>
          <a:p>
            <a:pPr algn="ctr"/>
            <a:endParaRPr lang="en-US" altLang="zh-TW" sz="1600" b="1" dirty="0" smtClean="0"/>
          </a:p>
          <a:p>
            <a:pPr algn="ctr"/>
            <a:r>
              <a:rPr lang="zh-TW" altLang="en-US" sz="4400" b="1" dirty="0" smtClean="0"/>
              <a:t>補助大學校院推動課程分流</a:t>
            </a:r>
            <a:endParaRPr lang="en-US" altLang="zh-TW" sz="4400" b="1" dirty="0" smtClean="0"/>
          </a:p>
          <a:p>
            <a:pPr algn="ctr"/>
            <a:endParaRPr lang="en-US" altLang="zh-TW" sz="1600" b="1" dirty="0" smtClean="0"/>
          </a:p>
          <a:p>
            <a:pPr algn="ctr"/>
            <a:r>
              <a:rPr lang="zh-TW" altLang="en-US" sz="4400" b="1" dirty="0" smtClean="0"/>
              <a:t>計畫申請作業說明會</a:t>
            </a:r>
            <a:endParaRPr lang="zh-TW" altLang="en-US" sz="4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8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683568" y="579558"/>
            <a:ext cx="8003232" cy="68920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參、課程分流要做什麼？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 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一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395536" y="1417638"/>
            <a:ext cx="8352928" cy="452596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作法尊重學校發想，但結果須符合社會期待</a:t>
            </a:r>
            <a:endParaRPr lang="en-US" altLang="zh-TW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533400" lvl="1" indent="-266700" algn="just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>
                <a:latin typeface="+mj-ea"/>
                <a:ea typeface="+mj-ea"/>
              </a:rPr>
              <a:t>以學生學習為</a:t>
            </a:r>
            <a:r>
              <a:rPr lang="zh-TW" altLang="en-US" sz="3200" b="1" dirty="0" smtClean="0">
                <a:latin typeface="+mj-ea"/>
                <a:ea typeface="+mj-ea"/>
              </a:rPr>
              <a:t>主體</a:t>
            </a:r>
            <a:endParaRPr lang="en-US" altLang="zh-TW" sz="3200" b="1" dirty="0">
              <a:latin typeface="+mj-ea"/>
              <a:ea typeface="+mj-ea"/>
            </a:endParaRPr>
          </a:p>
          <a:p>
            <a:pPr marL="808038" lvl="2" indent="-273050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+mn-ea"/>
              </a:rPr>
              <a:t>讓學生及早選擇走向學術研究或專業實務，畢業後不會藉升學延後就業，紓解過度教育現象。</a:t>
            </a:r>
            <a:endParaRPr lang="en-US" altLang="zh-TW" sz="2400" dirty="0">
              <a:solidFill>
                <a:prstClr val="black"/>
              </a:solidFill>
              <a:latin typeface="+mn-ea"/>
            </a:endParaRPr>
          </a:p>
          <a:p>
            <a:pPr marL="808038" lvl="2" indent="-273050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+mn-ea"/>
              </a:rPr>
              <a:t>能激發不同學生的學習動機，清楚了解為何而學及所學為何，主動學習厚植能力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TW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683568" y="579558"/>
            <a:ext cx="8003232" cy="68920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參、課程分流要做什麼？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 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二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518864" y="1417638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專業實務導向的課程內容及教學型態變革</a:t>
            </a:r>
            <a:endParaRPr lang="en-US" altLang="zh-TW" sz="32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專業實務能力養成類型，及其對應產業需求之關聯性分析</a:t>
            </a: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重新檢視定位原有課程，調整實務型課程及學術型課程之配當</a:t>
            </a: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鼓勵及培養教師投入實務性課程與教學之機制</a:t>
            </a: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吸引學生的彈性選課、實習模式及論文形式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產業參與或合作模式之規劃與執行</a:t>
            </a: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自我審查與外部評核機制</a:t>
            </a:r>
          </a:p>
          <a:p>
            <a:pPr marL="808038" lvl="2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計畫永續運作及效益擴散機制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4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683568" y="579558"/>
            <a:ext cx="8003232" cy="68920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參、課程分流要做什麼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三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16732" y="1315557"/>
            <a:ext cx="8136904" cy="469519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金梅毛隸書"/>
              </a:rPr>
              <a:t>藉由課程分流營造推動學位分流的有利環境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金梅毛隸書"/>
            </a:endParaRPr>
          </a:p>
          <a:p>
            <a:pPr marL="808038" lvl="2" indent="-2730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碩士學位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概分為「研究型」及「實務型」─本部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月研提學位授予法修正草案至立法院審議，碩士學位將新增專業實務學位，漸進推動學位分流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學士班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重視實務導向能力之培養。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2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None/>
              <a:defRPr/>
            </a:pPr>
            <a:endParaRPr lang="en-US" altLang="zh-TW" sz="2800" dirty="0" smtClean="0"/>
          </a:p>
          <a:p>
            <a:pPr marL="808038" lvl="2" indent="-2730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0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肆、觀察與分享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一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1268761"/>
            <a:ext cx="8229600" cy="489654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6700" lvl="1" indent="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None/>
              <a:defRPr/>
            </a:pP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年度計有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63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校提出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180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件申請案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，核定補助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案。審查過程之觀察 ─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2667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可強化的面向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支持的必要性、創造的差異性及可能的效益。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明確闡述課程設計的方式。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75652" lvl="3" indent="-4572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課程委員會組成與功能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75652" lvl="3" indent="-4572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課程與產業關聯性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75652" lvl="3" indent="-4572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課程的評核方式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鼓勵與培養教師投入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多元升等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之機制。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之評核與改善等配套措施。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16214" y="579558"/>
            <a:ext cx="8070586" cy="7144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肆、觀察與分享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二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可強化的面向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校方從學校特色、整體發展等面向的積極參與，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以及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相關行政支援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永續經營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的方式。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經費編列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合理性。</a:t>
            </a:r>
            <a:endParaRPr lang="en-US" altLang="zh-TW" sz="24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產業合作規劃課程及落實的具體作法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26670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其他提醒事項：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課程開設避免疊床架屋、校外實習與一般參訪活動的效益不同、計畫目標對應策略作法的合理性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‧‧‧‧‧‧</a:t>
            </a:r>
          </a:p>
          <a:p>
            <a:pPr marL="533400" lvl="1" indent="-266700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16214" y="579558"/>
            <a:ext cx="8070586" cy="7144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肆、觀察與分享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三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875061" y="1340768"/>
            <a:ext cx="7772211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6700" lvl="1" algn="just" fontAlgn="auto">
              <a:spcAft>
                <a:spcPts val="600"/>
              </a:spcAft>
              <a:buClr>
                <a:srgbClr val="9BBB59"/>
              </a:buClr>
              <a:buSzPct val="80000"/>
              <a:defRPr/>
            </a:pPr>
            <a:r>
              <a:rPr lang="en-US" altLang="zh-TW" sz="2800" b="1" dirty="0" smtClean="0">
                <a:solidFill>
                  <a:prstClr val="black"/>
                </a:solidFill>
                <a:latin typeface="+mj-ea"/>
                <a:ea typeface="+mj-ea"/>
              </a:rPr>
              <a:t>103</a:t>
            </a:r>
            <a:r>
              <a:rPr lang="zh-TW" altLang="en-US" sz="2800" b="1" dirty="0" smtClean="0">
                <a:solidFill>
                  <a:prstClr val="black"/>
                </a:solidFill>
                <a:latin typeface="+mj-ea"/>
                <a:ea typeface="+mj-ea"/>
              </a:rPr>
              <a:t>年</a:t>
            </a:r>
            <a:r>
              <a:rPr lang="en-US" altLang="zh-TW" sz="2800" b="1" dirty="0" smtClean="0">
                <a:solidFill>
                  <a:prstClr val="black"/>
                </a:solidFill>
                <a:latin typeface="+mj-ea"/>
                <a:ea typeface="+mj-ea"/>
              </a:rPr>
              <a:t>5</a:t>
            </a:r>
            <a:r>
              <a:rPr lang="zh-TW" altLang="en-US" sz="2800" b="1" dirty="0" smtClean="0">
                <a:solidFill>
                  <a:prstClr val="black"/>
                </a:solidFill>
                <a:latin typeface="+mj-ea"/>
                <a:ea typeface="+mj-ea"/>
              </a:rPr>
              <a:t>月</a:t>
            </a:r>
            <a:r>
              <a:rPr lang="en-US" altLang="zh-TW" sz="2800" b="1" dirty="0" smtClean="0">
                <a:solidFill>
                  <a:prstClr val="black"/>
                </a:solidFill>
                <a:latin typeface="+mj-ea"/>
                <a:ea typeface="+mj-ea"/>
              </a:rPr>
              <a:t>27</a:t>
            </a:r>
            <a:r>
              <a:rPr lang="zh-TW" altLang="en-US" sz="2800" b="1" dirty="0" smtClean="0">
                <a:solidFill>
                  <a:prstClr val="black"/>
                </a:solidFill>
                <a:latin typeface="+mj-ea"/>
                <a:ea typeface="+mj-ea"/>
              </a:rPr>
              <a:t>日課程分流計畫研討會各校簡報與討論之觀察 ─ </a:t>
            </a:r>
            <a:endParaRPr lang="en-US" altLang="zh-TW" sz="2800" b="1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謀定而後動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→認清</a:t>
            </a:r>
            <a:r>
              <a:rPr lang="zh-TW" altLang="en-US" sz="2400" dirty="0">
                <a:solidFill>
                  <a:prstClr val="black"/>
                </a:solidFill>
                <a:latin typeface="+mn-ea"/>
                <a:ea typeface="+mn-ea"/>
              </a:rPr>
              <a:t>問題，再做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調整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鎖定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標竿學習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→尋找課程教學的典範</a:t>
            </a:r>
            <a:endParaRPr lang="zh-TW" altLang="en-US" sz="240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激發學習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興趣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→熟悉學生的世代文化</a:t>
            </a:r>
            <a:endParaRPr lang="zh-TW" altLang="en-US" sz="240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重視學生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回饋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→真正的成效檢核</a:t>
            </a:r>
            <a:endParaRPr lang="zh-TW" altLang="en-US" sz="240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教師總動員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→不宜僅依賴業師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結合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法人機構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→可靠的盟友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善</a:t>
            </a: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用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校友力量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→學長學姊一起來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產</a:t>
            </a: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學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協力團</a:t>
            </a:r>
            <a:r>
              <a:rPr lang="zh-TW" altLang="en-US" sz="2400" dirty="0">
                <a:solidFill>
                  <a:prstClr val="black"/>
                </a:solidFill>
                <a:latin typeface="+mn-ea"/>
                <a:ea typeface="+mn-ea"/>
              </a:rPr>
              <a:t>→創造企業學校教授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學生四贏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609600" lvl="1" indent="-3429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+mn-ea"/>
                <a:ea typeface="+mn-ea"/>
              </a:rPr>
              <a:t>結合公協會</a:t>
            </a:r>
            <a:r>
              <a:rPr lang="zh-TW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認證</a:t>
            </a:r>
            <a:r>
              <a:rPr lang="zh-TW" altLang="en-US" sz="2400" dirty="0" smtClean="0">
                <a:solidFill>
                  <a:prstClr val="black"/>
                </a:solidFill>
                <a:latin typeface="+mn-ea"/>
                <a:ea typeface="+mn-ea"/>
              </a:rPr>
              <a:t>→促進學用合一</a:t>
            </a:r>
            <a:endParaRPr lang="en-US" altLang="zh-TW" sz="2400" dirty="0" smtClean="0">
              <a:solidFill>
                <a:prstClr val="black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9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83568" y="579558"/>
            <a:ext cx="803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+mj-ea"/>
                <a:ea typeface="+mj-ea"/>
              </a:rPr>
              <a:t>肆、觀察與分享</a:t>
            </a:r>
            <a:r>
              <a:rPr lang="en-US" altLang="zh-TW" sz="4000" b="1" dirty="0" smtClean="0">
                <a:latin typeface="+mj-ea"/>
                <a:ea typeface="+mj-ea"/>
                <a:cs typeface="金梅毛隸書"/>
              </a:rPr>
              <a:t>(</a:t>
            </a:r>
            <a:r>
              <a:rPr lang="zh-TW" altLang="en-US" sz="4000" b="1" dirty="0" smtClean="0">
                <a:latin typeface="+mj-ea"/>
                <a:ea typeface="+mj-ea"/>
                <a:cs typeface="金梅毛隸書"/>
              </a:rPr>
              <a:t>四</a:t>
            </a:r>
            <a:r>
              <a:rPr lang="en-US" altLang="zh-TW" sz="4000" b="1" dirty="0" smtClean="0">
                <a:latin typeface="+mj-ea"/>
                <a:ea typeface="+mj-ea"/>
                <a:cs typeface="金梅毛隸書"/>
              </a:rPr>
              <a:t>)</a:t>
            </a:r>
            <a:endParaRPr lang="zh-TW" altLang="en-US" sz="4000" b="1" dirty="0"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1334241"/>
            <a:ext cx="803105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800" dirty="0" smtClean="0"/>
              <a:t>參考案例</a:t>
            </a:r>
            <a:endParaRPr lang="en-US" altLang="zh-TW" sz="28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hlinkClick r:id="rId4" action="ppaction://hlinkpres?slideindex=1&amp;slidetitle="/>
              </a:rPr>
              <a:t>國立臺北藝術大學 ─ 劇場專業導向教程改革計畫</a:t>
            </a:r>
            <a:endParaRPr lang="en-US" altLang="zh-TW" sz="2800" dirty="0" smtClean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hlinkClick r:id="rId5" action="ppaction://hlinkpres?slideindex=1&amp;slidetitle="/>
              </a:rPr>
              <a:t>逢甲大學 </a:t>
            </a:r>
            <a:r>
              <a:rPr lang="zh-TW" altLang="en-US" sz="2800" dirty="0">
                <a:solidFill>
                  <a:srgbClr val="0000FF"/>
                </a:solidFill>
                <a:hlinkClick r:id="rId5" action="ppaction://hlinkpres?slideindex=1&amp;slidetitle="/>
              </a:rPr>
              <a:t>─ </a:t>
            </a:r>
            <a:r>
              <a:rPr lang="zh-TW" altLang="en-US" sz="2800" dirty="0" smtClean="0">
                <a:solidFill>
                  <a:srgbClr val="0000FF"/>
                </a:solidFill>
                <a:hlinkClick r:id="rId5" action="ppaction://hlinkpres?slideindex=1&amp;slidetitle="/>
              </a:rPr>
              <a:t>課程分流與產業鏈結計畫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latin typeface="+mj-ea"/>
              </a:rPr>
              <a:t>伍、</a:t>
            </a:r>
            <a:r>
              <a:rPr lang="en-US" altLang="zh-TW" sz="4000" dirty="0" smtClean="0">
                <a:latin typeface="+mj-ea"/>
              </a:rPr>
              <a:t>103</a:t>
            </a:r>
            <a:r>
              <a:rPr lang="zh-TW" altLang="en-US" sz="4000" dirty="0" smtClean="0">
                <a:latin typeface="+mj-ea"/>
              </a:rPr>
              <a:t>年度申請作業注意事項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一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latin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9552" y="1412776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補助要點修正重點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日臺教高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字第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1030097122B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號令修正。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創新模式」、「專業學院」、「跨領域學程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」及「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研發菁英」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類型規定文字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，並重新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明定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每一計畫每年度補助金額為新臺幣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萬元至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35088" lvl="3" indent="-3429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應先審思執行單位之定位、特色與發展目標，規劃計畫之內涵與重點，再輔以彰顯計畫執行主體之類型名稱。</a:t>
            </a:r>
            <a:endParaRPr lang="en-US" altLang="zh-TW" sz="2400" dirty="0" smtClean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35088" lvl="3" indent="-3429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仍得以跨領域、專業學院、研發菁英或其他創新之類型作為本次申請計畫之推動架構。</a:t>
            </a:r>
            <a:endParaRPr lang="en-US" altLang="zh-TW" sz="2400" dirty="0" smtClean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4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latin typeface="+mj-ea"/>
              </a:rPr>
              <a:t>伍、</a:t>
            </a:r>
            <a:r>
              <a:rPr lang="en-US" altLang="zh-TW" sz="4000" dirty="0" smtClean="0">
                <a:latin typeface="+mj-ea"/>
              </a:rPr>
              <a:t>103</a:t>
            </a:r>
            <a:r>
              <a:rPr lang="zh-TW" altLang="en-US" sz="4000" dirty="0" smtClean="0">
                <a:latin typeface="+mj-ea"/>
              </a:rPr>
              <a:t>年度申請作業注意事項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二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latin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9552" y="1412776"/>
            <a:ext cx="799288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補助要點修正重點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學校與產業共同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碩、博士階段課程分流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，修正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款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規定，納入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「學校企業或公民營機構共同規劃相關學習課程，強化就業職能培育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」。</a:t>
            </a:r>
            <a:endParaRPr lang="zh-TW" altLang="en-US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4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latin typeface="+mj-ea"/>
              </a:rPr>
              <a:t>伍、</a:t>
            </a:r>
            <a:r>
              <a:rPr lang="en-US" altLang="zh-TW" sz="4000" dirty="0" smtClean="0">
                <a:latin typeface="+mj-ea"/>
              </a:rPr>
              <a:t>103</a:t>
            </a:r>
            <a:r>
              <a:rPr lang="zh-TW" altLang="en-US" sz="4000" dirty="0" smtClean="0">
                <a:latin typeface="+mj-ea"/>
              </a:rPr>
              <a:t>年度申請作業注意事項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三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latin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1484784"/>
            <a:ext cx="7632848" cy="2662267"/>
          </a:xfrm>
          <a:prstGeom prst="rect">
            <a:avLst/>
          </a:prstGeom>
          <a:pattFill prst="pct5">
            <a:fgClr>
              <a:srgbClr val="86DCA3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533400" lvl="1" indent="-26670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本次係受理新計畫申請。</a:t>
            </a:r>
            <a:endParaRPr lang="en-US" altLang="zh-TW" sz="32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3900" lvl="1" indent="-457200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申請截止期限：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星期五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3900" lvl="1" indent="-457200"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校提報計畫件數：至多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件。</a:t>
            </a: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26670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年度獲補助之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件計畫案將另案辦考評作業。</a:t>
            </a:r>
            <a:endParaRPr lang="zh-TW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0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035"/>
            <a:ext cx="504056" cy="45869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11560" y="163715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87624" y="859524"/>
            <a:ext cx="6732748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zh-TW" altLang="en-US" sz="3600" b="1" dirty="0" smtClean="0">
                <a:latin typeface="+mn-ea"/>
              </a:rPr>
              <a:t>說明會流程</a:t>
            </a:r>
            <a:endParaRPr lang="en-US" altLang="zh-TW" sz="3600" b="1" dirty="0" smtClean="0">
              <a:latin typeface="+mn-ea"/>
            </a:endParaRPr>
          </a:p>
          <a:p>
            <a:pPr algn="ctr">
              <a:lnSpc>
                <a:spcPts val="5000"/>
              </a:lnSpc>
            </a:pPr>
            <a:endParaRPr lang="en-US" altLang="zh-TW" sz="3600" b="1" dirty="0" smtClean="0">
              <a:latin typeface="+mn-ea"/>
            </a:endParaRP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00 ~ 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</a:t>
            </a:r>
            <a:r>
              <a:rPr lang="zh-TW" altLang="zh-TW" sz="3600" b="1" dirty="0">
                <a:latin typeface="+mn-ea"/>
              </a:rPr>
              <a:t>　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報到</a:t>
            </a:r>
            <a:endParaRPr lang="zh-TW" altLang="zh-TW" sz="3600" b="1" dirty="0">
              <a:latin typeface="+mn-ea"/>
            </a:endParaRP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 ~</a:t>
            </a:r>
            <a:r>
              <a:rPr lang="zh-TW" altLang="zh-TW" sz="3600" b="1" dirty="0">
                <a:latin typeface="+mn-ea"/>
              </a:rPr>
              <a:t>　　　　 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會議</a:t>
            </a:r>
            <a:r>
              <a:rPr lang="zh-TW" altLang="zh-TW" sz="3600" b="1" dirty="0">
                <a:latin typeface="+mn-ea"/>
              </a:rPr>
              <a:t>開始</a:t>
            </a: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 ~ 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35</a:t>
            </a:r>
            <a:r>
              <a:rPr lang="zh-TW" altLang="zh-TW" sz="3600" b="1" dirty="0">
                <a:latin typeface="+mn-ea"/>
              </a:rPr>
              <a:t>　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主席</a:t>
            </a:r>
            <a:r>
              <a:rPr lang="zh-TW" altLang="zh-TW" sz="3600" b="1" dirty="0">
                <a:latin typeface="+mn-ea"/>
              </a:rPr>
              <a:t>致詞</a:t>
            </a: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09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35 ~ 10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</a:t>
            </a:r>
            <a:r>
              <a:rPr lang="zh-TW" altLang="zh-TW" sz="3600" b="1" dirty="0">
                <a:latin typeface="+mn-ea"/>
              </a:rPr>
              <a:t>　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計畫</a:t>
            </a:r>
            <a:r>
              <a:rPr lang="zh-TW" altLang="zh-TW" sz="3600" b="1" dirty="0">
                <a:latin typeface="+mn-ea"/>
              </a:rPr>
              <a:t>說明</a:t>
            </a: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10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 ~ 11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</a:t>
            </a:r>
            <a:r>
              <a:rPr lang="zh-TW" altLang="zh-TW" sz="3600" b="1" dirty="0">
                <a:latin typeface="+mn-ea"/>
              </a:rPr>
              <a:t>　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提問</a:t>
            </a:r>
            <a:r>
              <a:rPr lang="zh-TW" altLang="zh-TW" sz="3600" b="1" dirty="0">
                <a:latin typeface="+mn-ea"/>
              </a:rPr>
              <a:t>與回應</a:t>
            </a:r>
          </a:p>
          <a:p>
            <a:pPr>
              <a:lnSpc>
                <a:spcPts val="5000"/>
              </a:lnSpc>
            </a:pPr>
            <a:r>
              <a:rPr lang="en-US" altLang="zh-TW" sz="3600" b="1" dirty="0">
                <a:latin typeface="+mn-ea"/>
              </a:rPr>
              <a:t>11</a:t>
            </a:r>
            <a:r>
              <a:rPr lang="zh-TW" altLang="zh-TW" sz="3600" b="1" dirty="0">
                <a:latin typeface="+mn-ea"/>
              </a:rPr>
              <a:t>：</a:t>
            </a:r>
            <a:r>
              <a:rPr lang="en-US" altLang="zh-TW" sz="3600" b="1" dirty="0">
                <a:latin typeface="+mn-ea"/>
              </a:rPr>
              <a:t>30 ~</a:t>
            </a:r>
            <a:r>
              <a:rPr lang="zh-TW" altLang="zh-TW" sz="3600" b="1" dirty="0">
                <a:latin typeface="+mn-ea"/>
              </a:rPr>
              <a:t>　 　　　</a:t>
            </a:r>
            <a:r>
              <a:rPr lang="zh-TW" altLang="en-US" sz="3600" b="1" dirty="0" smtClean="0">
                <a:latin typeface="+mn-ea"/>
              </a:rPr>
              <a:t>　</a:t>
            </a:r>
            <a:r>
              <a:rPr lang="zh-TW" altLang="zh-TW" sz="3600" b="1" dirty="0" smtClean="0">
                <a:latin typeface="+mn-ea"/>
              </a:rPr>
              <a:t>賦歸</a:t>
            </a:r>
            <a:endParaRPr lang="zh-TW" altLang="zh-TW" sz="3600" b="1" dirty="0">
              <a:latin typeface="+mn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3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latin typeface="+mj-ea"/>
              </a:rPr>
              <a:t>伍、</a:t>
            </a:r>
            <a:r>
              <a:rPr lang="en-US" altLang="zh-TW" sz="4000" dirty="0" smtClean="0">
                <a:latin typeface="+mj-ea"/>
              </a:rPr>
              <a:t>103</a:t>
            </a:r>
            <a:r>
              <a:rPr lang="zh-TW" altLang="en-US" sz="4000" dirty="0" smtClean="0">
                <a:latin typeface="+mj-ea"/>
              </a:rPr>
              <a:t>年度申請作業注意事項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四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latin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1484784"/>
            <a:ext cx="763284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申請應備表件</a:t>
            </a:r>
          </a:p>
          <a:p>
            <a:pPr marL="808038" lvl="2" indent="-27305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公文</a:t>
            </a:r>
          </a:p>
          <a:p>
            <a:pPr marL="808038" lvl="2" indent="-27305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案件彙總表：紙本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核章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，非校印</a:t>
            </a:r>
            <a:r>
              <a:rPr lang="en-US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808038" lvl="2" indent="-27305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計畫書：每一申請案須提交紙本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份。</a:t>
            </a:r>
          </a:p>
          <a:p>
            <a:pPr marL="808038" lvl="2" indent="-27305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光碟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片：內含申請案件彙總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表及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計畫書之電子檔（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word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格式，可另提供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格式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808038" lvl="2" indent="-27305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補助計畫項目經費申請表：每一申請案須提交紙本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不須用印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421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532761"/>
            <a:ext cx="8003232" cy="736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>
                <a:latin typeface="+mj-ea"/>
              </a:rPr>
              <a:t>伍、 </a:t>
            </a:r>
            <a:r>
              <a:rPr lang="en-US" altLang="zh-TW" sz="4000" dirty="0" smtClean="0">
                <a:latin typeface="+mj-ea"/>
              </a:rPr>
              <a:t>103</a:t>
            </a:r>
            <a:r>
              <a:rPr lang="zh-TW" altLang="en-US" sz="4000" dirty="0" smtClean="0">
                <a:latin typeface="+mj-ea"/>
              </a:rPr>
              <a:t>年度申請作業注意事項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五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latin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7584" y="1268761"/>
            <a:ext cx="74168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計畫書撰寫</a:t>
            </a: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版面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為準，直式橫書，雙面列印。</a:t>
            </a: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頁為原則，不含封面及目錄頁。</a:t>
            </a: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面邊界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公分，繕打格式為標楷體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號字，固定行高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24pt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，與前、後段距離設定為自動。</a:t>
            </a: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依「壹、 一、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」等順序編輯章節符號。</a:t>
            </a: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簡要</a:t>
            </a:r>
            <a:r>
              <a:rPr lang="zh-TW" altLang="zh-TW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年之規劃與執行重點，以及相關行政配套措施，如：獎勵教師參與實務型課程與教學之各項機制。</a:t>
            </a:r>
          </a:p>
        </p:txBody>
      </p:sp>
    </p:spTree>
    <p:extLst>
      <p:ext uri="{BB962C8B-B14F-4D97-AF65-F5344CB8AC3E}">
        <p14:creationId xmlns:p14="http://schemas.microsoft.com/office/powerpoint/2010/main" val="35311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1004" y="688722"/>
            <a:ext cx="8678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zh-TW" sz="20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申請資料彙總</a:t>
            </a:r>
            <a:r>
              <a:rPr lang="zh-TW" altLang="zh-TW" sz="20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表</a:t>
            </a:r>
            <a:endParaRPr lang="en-US" altLang="zh-TW" sz="800" b="1" kern="1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</a:pPr>
            <a:endParaRPr lang="en-US" altLang="zh-TW" sz="1400" b="1" kern="1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</a:pPr>
            <a:r>
              <a:rPr lang="zh-TW" altLang="zh-TW" sz="1400" b="1" kern="1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校</a:t>
            </a:r>
            <a:r>
              <a:rPr lang="zh-TW" altLang="zh-TW" sz="1400" b="1" kern="1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名：　　　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□頂大學校　□教卓學校　□其他</a:t>
            </a:r>
            <a:r>
              <a:rPr lang="zh-TW" altLang="zh-TW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1400" kern="100" dirty="0" smtClean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9374"/>
              </p:ext>
            </p:extLst>
          </p:nvPr>
        </p:nvGraphicFramePr>
        <p:xfrm>
          <a:off x="82533" y="1700808"/>
          <a:ext cx="8905527" cy="20131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2049"/>
                <a:gridCol w="1440160"/>
                <a:gridCol w="576064"/>
                <a:gridCol w="864096"/>
                <a:gridCol w="1368152"/>
                <a:gridCol w="1008112"/>
                <a:gridCol w="792088"/>
                <a:gridCol w="574506"/>
                <a:gridCol w="504412"/>
                <a:gridCol w="588678"/>
                <a:gridCol w="757210"/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/>
                      </a:r>
                      <a:b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序號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計畫涵蓋之領域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/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學門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/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學類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執行</a:t>
                      </a: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單位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計畫名稱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申請補助額度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（佔總經費百分比）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自籌款</a:t>
                      </a: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（佔總經費百分比）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計畫</a:t>
                      </a: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總經費</a:t>
                      </a: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（第１年）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計畫聯絡人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職稱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電話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E-mail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zh-TW" sz="10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□領域：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□學門：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□學類：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□其他：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範例：</a:t>
                      </a:r>
                      <a:endParaRPr lang="en-US" altLang="zh-TW" sz="140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200</a:t>
                      </a:r>
                      <a:r>
                        <a:rPr lang="zh-TW" altLang="en-US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萬</a:t>
                      </a:r>
                      <a:endParaRPr lang="en-US" altLang="zh-TW" sz="140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(80%)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40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en-US" altLang="zh-TW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r>
                        <a:rPr lang="zh-TW" altLang="en-US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萬</a:t>
                      </a:r>
                      <a:endParaRPr lang="en-US" altLang="zh-TW" sz="1400" kern="1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(20%)</a:t>
                      </a:r>
                      <a:endParaRPr lang="zh-TW" sz="1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en-US" altLang="zh-TW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250</a:t>
                      </a:r>
                      <a:r>
                        <a:rPr lang="zh-TW" altLang="en-US" sz="1400" kern="100" dirty="0" smtClean="0">
                          <a:solidFill>
                            <a:srgbClr val="C00000"/>
                          </a:solidFill>
                          <a:effectLst/>
                        </a:rPr>
                        <a:t>萬</a:t>
                      </a:r>
                      <a:endParaRPr lang="zh-TW" sz="1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99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09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9312" marR="593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07504" y="3861048"/>
            <a:ext cx="8905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400" dirty="0" smtClean="0"/>
              <a:t>承辦</a:t>
            </a:r>
            <a:r>
              <a:rPr lang="en-US" altLang="zh-TW" sz="1400" dirty="0" smtClean="0"/>
              <a:t>            </a:t>
            </a:r>
            <a:r>
              <a:rPr lang="zh-TW" altLang="zh-TW" sz="1400" dirty="0"/>
              <a:t>　　 　　　　　　　　　　主</a:t>
            </a:r>
            <a:r>
              <a:rPr lang="en-US" altLang="zh-TW" sz="1400" dirty="0"/>
              <a:t>(</a:t>
            </a:r>
            <a:r>
              <a:rPr lang="zh-TW" altLang="zh-TW" sz="1400" dirty="0"/>
              <a:t>會</a:t>
            </a:r>
            <a:r>
              <a:rPr lang="en-US" altLang="zh-TW" sz="1400" dirty="0"/>
              <a:t>)</a:t>
            </a:r>
            <a:r>
              <a:rPr lang="zh-TW" altLang="zh-TW" sz="1400" dirty="0"/>
              <a:t>計</a:t>
            </a:r>
            <a:r>
              <a:rPr lang="en-US" altLang="zh-TW" sz="1400" dirty="0"/>
              <a:t>        </a:t>
            </a:r>
            <a:r>
              <a:rPr lang="zh-TW" altLang="zh-TW" sz="1400" dirty="0"/>
              <a:t>　　　　　　　　　　　　機關學校首長</a:t>
            </a:r>
          </a:p>
          <a:p>
            <a:r>
              <a:rPr lang="zh-TW" altLang="zh-TW" sz="1400" dirty="0" smtClean="0"/>
              <a:t>單位</a:t>
            </a:r>
            <a:r>
              <a:rPr lang="en-US" altLang="zh-TW" sz="1400" dirty="0" smtClean="0"/>
              <a:t>            </a:t>
            </a:r>
            <a:r>
              <a:rPr lang="zh-TW" altLang="zh-TW" sz="1400" dirty="0"/>
              <a:t>　　　　　　　 　　　　　　單位</a:t>
            </a:r>
            <a:r>
              <a:rPr lang="en-US" altLang="zh-TW" sz="1400" dirty="0"/>
              <a:t>            </a:t>
            </a:r>
            <a:r>
              <a:rPr lang="zh-TW" altLang="zh-TW" sz="1400" dirty="0"/>
              <a:t>　　　　　　　　　　　</a:t>
            </a:r>
            <a:r>
              <a:rPr lang="en-US" altLang="zh-TW" sz="1400" dirty="0" smtClean="0"/>
              <a:t>   </a:t>
            </a:r>
            <a:r>
              <a:rPr lang="zh-TW" altLang="zh-TW" sz="1400" dirty="0" smtClean="0"/>
              <a:t>或</a:t>
            </a:r>
            <a:r>
              <a:rPr lang="zh-TW" altLang="zh-TW" sz="1400" dirty="0"/>
              <a:t>團體</a:t>
            </a:r>
            <a:r>
              <a:rPr lang="zh-TW" altLang="zh-TW" sz="1400" dirty="0" smtClean="0"/>
              <a:t>負責人</a:t>
            </a:r>
            <a:endParaRPr lang="en-US" altLang="zh-TW" sz="1400" dirty="0" smtClean="0"/>
          </a:p>
          <a:p>
            <a:endParaRPr lang="en-US" altLang="zh-TW" sz="1600" dirty="0"/>
          </a:p>
          <a:p>
            <a:r>
              <a:rPr lang="zh-TW" altLang="zh-TW" sz="1400" dirty="0" smtClean="0"/>
              <a:t>※</a:t>
            </a:r>
            <a:r>
              <a:rPr lang="zh-TW" altLang="zh-TW" sz="1400" dirty="0"/>
              <a:t>填寫說明：</a:t>
            </a:r>
          </a:p>
          <a:p>
            <a:r>
              <a:rPr lang="en-US" altLang="zh-TW" sz="1400" dirty="0"/>
              <a:t>1.</a:t>
            </a:r>
            <a:r>
              <a:rPr lang="zh-TW" altLang="zh-TW" sz="1400" dirty="0"/>
              <a:t>「領域</a:t>
            </a:r>
            <a:r>
              <a:rPr lang="en-US" altLang="zh-TW" sz="1400" dirty="0"/>
              <a:t>/</a:t>
            </a:r>
            <a:r>
              <a:rPr lang="zh-TW" altLang="zh-TW" sz="1400" dirty="0"/>
              <a:t>學門</a:t>
            </a:r>
            <a:r>
              <a:rPr lang="en-US" altLang="zh-TW" sz="1400" dirty="0"/>
              <a:t>/</a:t>
            </a:r>
            <a:r>
              <a:rPr lang="zh-TW" altLang="zh-TW" sz="1400" dirty="0"/>
              <a:t>學類」欄請依大專校院學科標準分類填寫，屬跨領域者，請同時填寫所跨領域、學門及學類。本部大專校院學科標準分類查詢系統網址</a:t>
            </a:r>
            <a:r>
              <a:rPr lang="en-US" altLang="zh-TW" sz="1400" u="sng" dirty="0">
                <a:hlinkClick r:id="rId3"/>
              </a:rPr>
              <a:t>https://stats.moe.gov.tw/bcode/</a:t>
            </a:r>
            <a:r>
              <a:rPr lang="en-US" altLang="zh-TW" sz="1400" dirty="0"/>
              <a:t> </a:t>
            </a:r>
            <a:r>
              <a:rPr lang="zh-TW" altLang="zh-TW" sz="1400" dirty="0"/>
              <a:t>。</a:t>
            </a:r>
          </a:p>
          <a:p>
            <a:r>
              <a:rPr lang="en-US" altLang="zh-TW" sz="1400" dirty="0"/>
              <a:t>2.</a:t>
            </a:r>
            <a:r>
              <a:rPr lang="zh-TW" altLang="zh-TW" sz="1400" dirty="0"/>
              <a:t>「執行單位」為跨單位時，應擇定其一為主辦單位，並填列於第</a:t>
            </a:r>
            <a:r>
              <a:rPr lang="en-US" altLang="zh-TW" sz="1400" dirty="0"/>
              <a:t>1</a:t>
            </a:r>
            <a:r>
              <a:rPr lang="zh-TW" altLang="zh-TW" sz="1400" dirty="0"/>
              <a:t>順位。</a:t>
            </a:r>
          </a:p>
          <a:p>
            <a:r>
              <a:rPr lang="en-US" altLang="zh-TW" sz="1400" dirty="0"/>
              <a:t>3. </a:t>
            </a:r>
            <a:r>
              <a:rPr lang="zh-TW" altLang="zh-TW" sz="1400" dirty="0"/>
              <a:t>申請「跨領域學程」類型者，計畫</a:t>
            </a:r>
            <a:r>
              <a:rPr lang="en-US" altLang="zh-TW" sz="1400" dirty="0"/>
              <a:t>/</a:t>
            </a:r>
            <a:r>
              <a:rPr lang="zh-TW" altLang="zh-TW" sz="1400" dirty="0"/>
              <a:t>學程名稱文字應標明為學分學程或學位學程。</a:t>
            </a:r>
          </a:p>
          <a:p>
            <a:r>
              <a:rPr lang="en-US" altLang="zh-TW" sz="1400" dirty="0"/>
              <a:t>4.</a:t>
            </a:r>
            <a:r>
              <a:rPr lang="zh-TW" altLang="zh-TW" sz="1400" dirty="0"/>
              <a:t>「自籌款」及「申請補助額度」欄除載明金額數字外，並應標示其佔總經費之百分比。</a:t>
            </a:r>
          </a:p>
        </p:txBody>
      </p:sp>
    </p:spTree>
    <p:extLst>
      <p:ext uri="{BB962C8B-B14F-4D97-AF65-F5344CB8AC3E}">
        <p14:creationId xmlns:p14="http://schemas.microsoft.com/office/powerpoint/2010/main" val="25769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55576" y="1052736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申請計畫書參考格式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教育部補助大學校院推動課程分流計畫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申請計畫書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80808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校名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80808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solidFill>
                  <a:srgbClr val="80808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計畫名稱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400" b="1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中華民國</a:t>
            </a:r>
            <a:r>
              <a:rPr lang="en-US" altLang="zh-TW" sz="2400" kern="100" dirty="0">
                <a:latin typeface="Arial" panose="020B0604020202020204" pitchFamily="34" charset="0"/>
                <a:ea typeface="標楷體" panose="03000509000000000000" pitchFamily="65" charset="-120"/>
              </a:rPr>
              <a:t>103</a:t>
            </a:r>
            <a:r>
              <a:rPr lang="zh-TW" altLang="zh-TW" sz="2400" kern="1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r>
              <a:rPr lang="zh-TW" altLang="zh-TW" sz="2400" kern="100" dirty="0">
                <a:ea typeface="標楷體" panose="03000509000000000000" pitchFamily="65" charset="-120"/>
                <a:cs typeface="Arial" panose="020B0604020202020204" pitchFamily="34" charset="0"/>
              </a:rPr>
              <a:t>○○</a:t>
            </a:r>
            <a:r>
              <a:rPr lang="zh-TW" altLang="zh-TW" sz="2400" kern="1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月</a:t>
            </a:r>
            <a:r>
              <a:rPr lang="zh-TW" altLang="zh-TW" sz="2400" kern="100" dirty="0">
                <a:ea typeface="標楷體" panose="03000509000000000000" pitchFamily="65" charset="-120"/>
                <a:cs typeface="Arial" panose="020B0604020202020204" pitchFamily="34" charset="0"/>
              </a:rPr>
              <a:t>○○</a:t>
            </a:r>
            <a:r>
              <a:rPr lang="zh-TW" altLang="zh-TW" sz="2400" kern="1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日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6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434271" y="787393"/>
            <a:ext cx="656348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8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目錄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120130" algn="r"/>
              </a:tabLst>
            </a:pP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壹、計畫摘要	1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貳、基本資料	2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2 層)	2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321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3 層)</a:t>
            </a:r>
            <a:r>
              <a:rPr lang="zh-TW" altLang="zh-TW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	2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參、計畫願景與目標	3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2 層)	3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321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3 層)	3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肆、計畫策略與實施方法	4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2 層)	4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321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3 層)	4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伍、經費需求	5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2 層)	5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3210"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鍵入章節標題 (第 3 層)	5</a:t>
            </a:r>
            <a:endParaRPr lang="zh-TW" altLang="zh-TW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陸、其他	</a:t>
            </a:r>
            <a:r>
              <a:rPr lang="zh-TW" altLang="zh-TW" sz="20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5090" y="908720"/>
            <a:ext cx="7942181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TW" sz="2000" b="1" kern="2600" dirty="0">
                <a:latin typeface="Cambria" panose="02040503050406030204" pitchFamily="18" charset="0"/>
                <a:ea typeface="標楷體" panose="03000509000000000000" pitchFamily="65" charset="-120"/>
              </a:rPr>
              <a:t>壹、計畫摘要</a:t>
            </a:r>
            <a:endParaRPr lang="zh-TW" altLang="zh-TW" sz="3600" b="1" kern="2600" dirty="0">
              <a:latin typeface="Cambria" panose="02040503050406030204" pitchFamily="18" charset="0"/>
            </a:endParaRPr>
          </a:p>
          <a:p>
            <a:pPr marL="449580">
              <a:lnSpc>
                <a:spcPts val="2400"/>
              </a:lnSpc>
              <a:spcAft>
                <a:spcPts val="0"/>
              </a:spcAf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計畫摘要以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500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字、不超過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頁為原則。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TW" sz="2000" b="1" kern="2600" dirty="0">
                <a:latin typeface="Cambria" panose="02040503050406030204" pitchFamily="18" charset="0"/>
                <a:ea typeface="標楷體" panose="03000509000000000000" pitchFamily="65" charset="-120"/>
              </a:rPr>
              <a:t>貳、基本資料</a:t>
            </a:r>
            <a:endParaRPr lang="zh-TW" altLang="zh-TW" sz="3600" b="1" kern="2600" dirty="0">
              <a:latin typeface="Cambria" panose="02040503050406030204" pitchFamily="18" charset="0"/>
            </a:endParaRPr>
          </a:p>
          <a:p>
            <a:pPr marL="419735" indent="-419735">
              <a:lnSpc>
                <a:spcPts val="2400"/>
              </a:lnSpc>
              <a:spcAft>
                <a:spcPts val="0"/>
              </a:spcAf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一、校名：</a:t>
            </a:r>
            <a:r>
              <a:rPr lang="zh-TW" altLang="zh-TW" b="1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　　　　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17830" indent="-58420">
              <a:lnSpc>
                <a:spcPts val="2400"/>
              </a:lnSpc>
              <a:spcAft>
                <a:spcPts val="0"/>
              </a:spcAf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（□頂大學校　□教卓學校　□其他；</a:t>
            </a:r>
            <a:r>
              <a:rPr lang="zh-TW" altLang="zh-TW" kern="100" dirty="0">
                <a:solidFill>
                  <a:srgbClr val="0000FF"/>
                </a:solidFill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以</a:t>
            </a:r>
            <a:r>
              <a:rPr lang="en-US" altLang="zh-TW" kern="100" dirty="0">
                <a:solidFill>
                  <a:srgbClr val="0000FF"/>
                </a:solidFill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103</a:t>
            </a:r>
            <a:r>
              <a:rPr lang="zh-TW" altLang="zh-TW" kern="100" dirty="0">
                <a:solidFill>
                  <a:srgbClr val="0000FF"/>
                </a:solidFill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年度本計畫公告截止受理日為填報基準日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-35941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二、執行單位：</a:t>
            </a:r>
            <a:r>
              <a:rPr lang="zh-TW" altLang="zh-TW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　　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（設立時間：</a:t>
            </a:r>
            <a:r>
              <a:rPr lang="zh-TW" altLang="zh-TW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年；近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年如有系所合併情形，請補充說明合併系所名稱；如為數個單位共同執行，則填寫主辦單位之資料即可。）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三、計畫名稱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endParaRPr lang="en-US" altLang="zh-TW" kern="100" dirty="0" smtClean="0">
              <a:latin typeface="Calibri" panose="020F050202020403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fontAlgn="b"/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四、領域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學門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類</a:t>
            </a:r>
            <a:r>
              <a:rPr lang="zh-TW" altLang="zh-TW" sz="16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endParaRPr lang="en-US" altLang="zh-TW" sz="1600" kern="100" dirty="0" smtClean="0">
              <a:latin typeface="Calibri" panose="020F050202020403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fontAlgn="b"/>
            <a:r>
              <a:rPr lang="zh-TW" altLang="en-US" sz="1600" dirty="0" smtClean="0"/>
              <a:t>　　</a:t>
            </a:r>
            <a:r>
              <a:rPr lang="zh-TW" altLang="zh-TW" sz="1600" dirty="0" smtClean="0"/>
              <a:t>□</a:t>
            </a:r>
            <a:r>
              <a:rPr lang="zh-TW" altLang="zh-TW" sz="1600" dirty="0"/>
              <a:t>領域：</a:t>
            </a:r>
            <a:r>
              <a:rPr lang="zh-TW" altLang="zh-TW" sz="1400" dirty="0"/>
              <a:t>（請依大專校院學科標準分類填寫，屬跨領域者，請同時填寫所跨領域、學門及</a:t>
            </a:r>
            <a:r>
              <a:rPr lang="zh-TW" altLang="zh-TW" sz="1400" dirty="0" smtClean="0"/>
              <a:t>學</a:t>
            </a:r>
            <a:endParaRPr lang="en-US" altLang="zh-TW" sz="1400" dirty="0" smtClean="0"/>
          </a:p>
          <a:p>
            <a:pPr fontAlgn="b"/>
            <a:r>
              <a:rPr lang="zh-TW" altLang="en-US" sz="1400" dirty="0"/>
              <a:t>　</a:t>
            </a:r>
            <a:r>
              <a:rPr lang="zh-TW" altLang="en-US" sz="1400" dirty="0" smtClean="0"/>
              <a:t>　　　　　　</a:t>
            </a:r>
            <a:r>
              <a:rPr lang="zh-TW" altLang="zh-TW" sz="1400" dirty="0" smtClean="0"/>
              <a:t>類</a:t>
            </a:r>
            <a:r>
              <a:rPr lang="zh-TW" altLang="zh-TW" sz="1400" dirty="0"/>
              <a:t>。本部大專校院學科標準分類查詢系統網址</a:t>
            </a:r>
            <a:r>
              <a:rPr lang="en-US" altLang="zh-TW" sz="1400" dirty="0">
                <a:hlinkClick r:id="rId3"/>
              </a:rPr>
              <a:t>https://stats.moe.gov.tw/bcode/</a:t>
            </a:r>
            <a:r>
              <a:rPr lang="zh-TW" altLang="zh-TW" sz="1400" dirty="0" smtClean="0"/>
              <a:t>）</a:t>
            </a:r>
            <a:endParaRPr lang="zh-TW" altLang="zh-TW" sz="1600" dirty="0"/>
          </a:p>
          <a:p>
            <a:r>
              <a:rPr lang="zh-TW" altLang="en-US" sz="1600" dirty="0" smtClean="0"/>
              <a:t>　　</a:t>
            </a:r>
            <a:r>
              <a:rPr lang="zh-TW" altLang="zh-TW" sz="1600" dirty="0" smtClean="0"/>
              <a:t>□</a:t>
            </a:r>
            <a:r>
              <a:rPr lang="zh-TW" altLang="zh-TW" sz="1600" dirty="0"/>
              <a:t>學門：</a:t>
            </a:r>
          </a:p>
          <a:p>
            <a:r>
              <a:rPr lang="zh-TW" altLang="en-US" sz="1600" dirty="0" smtClean="0"/>
              <a:t>　　</a:t>
            </a:r>
            <a:r>
              <a:rPr lang="zh-TW" altLang="zh-TW" sz="1600" dirty="0" smtClean="0"/>
              <a:t>□</a:t>
            </a:r>
            <a:r>
              <a:rPr lang="zh-TW" altLang="zh-TW" sz="1600" dirty="0"/>
              <a:t>學類</a:t>
            </a:r>
            <a:r>
              <a:rPr lang="zh-TW" altLang="zh-TW" sz="1600" dirty="0" smtClean="0"/>
              <a:t>：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2190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16214" y="532761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五、申請計畫與政府政策之關聯性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（一）六大新興產業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□健康醫療照護、□文化創意、□綠色能源、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□生物科技、□觀光旅遊、□精緻農業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（二）政府重大政策發展方向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□海洋法政、□科技管理服務、□臺灣與亞太區域研究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、</a:t>
            </a:r>
            <a:endParaRPr lang="en-US" altLang="zh-TW" kern="100" dirty="0" smtClean="0">
              <a:latin typeface="Calibri" panose="020F050202020403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4958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華語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文教學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研究</a:t>
            </a:r>
            <a:r>
              <a:rPr lang="zh-TW" altLang="en-US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、</a:t>
            </a:r>
            <a:r>
              <a:rPr lang="zh-TW" altLang="zh-TW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婦女研究與性別平等研究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（三）其他：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（說明所涉政府機關、法令依據或公開發布之方案名稱等）</a:t>
            </a:r>
            <a:endParaRPr lang="zh-TW" altLang="zh-TW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六、計畫實施對象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□全校、□學士班、□碩士班、□博士班、□其他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請說明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)(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以上可複選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八、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評鑑結果或已通過之國內外專業機構認證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5941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en-US" altLang="zh-TW" sz="1400" kern="100" dirty="0">
                <a:latin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請填寫最近一次系所評鑑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認證結果；計畫執行單位如有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個以上，則應提供各該評鑑結果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認證結果；計畫若屬全校型，建議以表格方式呈現系所及各項評鑑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認證結果。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zh-TW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59410" indent="-359410">
              <a:lnSpc>
                <a:spcPts val="2400"/>
              </a:lnSpc>
              <a:spcAft>
                <a:spcPts val="0"/>
              </a:spcAf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九、執行單位資源盤點及特色說明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58140" fontAlgn="b">
              <a:lnSpc>
                <a:spcPts val="2400"/>
              </a:lnSpc>
              <a:spcAft>
                <a:spcPts val="0"/>
              </a:spcAft>
              <a:tabLst>
                <a:tab pos="5334000" algn="l"/>
              </a:tabLst>
            </a:pP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本項敘寫內容建議含括、但不限以下項目：（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）專任教師之教學研究能量與比重及產學合作辦理概況，或（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）目前如何調查與分析在學生之性向或職能資料，以及運用畢業生就業資料，或（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3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</a:t>
            </a: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SWOT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分析。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3568" y="764704"/>
            <a:ext cx="7848872" cy="371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zh-TW" altLang="zh-TW" sz="3200" b="1" kern="2600" dirty="0">
                <a:latin typeface="Cambria" panose="02040503050406030204" pitchFamily="18" charset="0"/>
                <a:ea typeface="標楷體" panose="03000509000000000000" pitchFamily="65" charset="-120"/>
              </a:rPr>
              <a:t>參、計畫願景與目標</a:t>
            </a:r>
            <a:endParaRPr lang="zh-TW" altLang="zh-TW" sz="3200" b="1" kern="2600" dirty="0">
              <a:latin typeface="Cambria" panose="02040503050406030204" pitchFamily="18" charset="0"/>
            </a:endParaRPr>
          </a:p>
          <a:p>
            <a:pPr marL="90678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本項敘寫請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500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字、不超過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頁為原則。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0678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段請簡述執行單位必須推動課程分流</a:t>
            </a:r>
            <a:r>
              <a:rPr lang="zh-TW" altLang="zh-TW" sz="2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之理由及願景，並說明對應之產業需求及關聯性。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0678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段請敘明計畫擬達成之目標，例如：未來協助學生養成之專業實務能力類型，以及是否將學位分流納為配套措施等</a:t>
            </a:r>
            <a:r>
              <a:rPr lang="zh-TW" altLang="zh-TW" sz="2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3568" y="764704"/>
            <a:ext cx="7848872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zh-TW" altLang="zh-TW" sz="2800" b="1" kern="2600" dirty="0" smtClean="0">
                <a:latin typeface="Cambria" panose="02040503050406030204" pitchFamily="18" charset="0"/>
                <a:ea typeface="標楷體" panose="03000509000000000000" pitchFamily="65" charset="-120"/>
              </a:rPr>
              <a:t>肆</a:t>
            </a:r>
            <a:r>
              <a:rPr lang="zh-TW" altLang="zh-TW" sz="2800" b="1" kern="2600" dirty="0">
                <a:latin typeface="Cambria" panose="02040503050406030204" pitchFamily="18" charset="0"/>
                <a:ea typeface="標楷體" panose="03000509000000000000" pitchFamily="65" charset="-120"/>
              </a:rPr>
              <a:t>、計畫策略及實施方法</a:t>
            </a:r>
            <a:endParaRPr lang="zh-TW" altLang="zh-TW" sz="2800" b="1" kern="2600" dirty="0">
              <a:latin typeface="Cambria" panose="020405030504060302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本章節應配合計畫目標，說明所擬定之策略及實施方法，</a:t>
            </a:r>
            <a:r>
              <a:rPr lang="zh-TW" altLang="zh-TW" sz="2400" b="1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相關內容建議含括、但不限以下事項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一、課程分流規劃：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型課程及學術型課程之配當，建議提供課程變革前後對照表。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校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內外實作或實習課程之設計與落實機制。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鼓勵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及培養教師投入實務性課程與教學之機制</a:t>
            </a: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參與或合作模式之規劃與執行。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創新之規劃。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節各項規劃（含校內相關規章之修訂）之辦理期程甘特圖</a:t>
            </a: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3568" y="692696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indent="-359410" algn="just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二、自我審查與外部評核</a:t>
            </a: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機制</a:t>
            </a:r>
            <a:endParaRPr lang="en-US" altLang="zh-TW" sz="2400" kern="1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</a:pPr>
            <a:r>
              <a:rPr lang="zh-TW" altLang="en-US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zh-TW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zh-TW" sz="2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課程設計、教學實施及產業參與等規劃之落實執行，並</a:t>
            </a:r>
            <a:r>
              <a:rPr lang="zh-TW" altLang="zh-TW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確保</a:t>
            </a:r>
            <a:endParaRPr lang="en-US" altLang="zh-TW" sz="2000" kern="1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</a:pPr>
            <a:r>
              <a:rPr lang="zh-TW" altLang="en-US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zh-TW" altLang="zh-TW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其品質</a:t>
            </a:r>
            <a:r>
              <a:rPr lang="zh-TW" altLang="zh-TW" sz="2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與成效能提升學生專業實務能力），</a:t>
            </a:r>
            <a:r>
              <a:rPr lang="zh-TW" altLang="zh-TW" sz="2000" b="1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相關內容建議含括</a:t>
            </a:r>
            <a:r>
              <a:rPr lang="zh-TW" altLang="zh-TW" sz="2000" b="1" u="sng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endParaRPr lang="en-US" altLang="zh-TW" sz="2000" b="1" u="sng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</a:pPr>
            <a:r>
              <a:rPr lang="zh-TW" altLang="en-US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0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000" b="1" u="sng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但</a:t>
            </a:r>
            <a:r>
              <a:rPr lang="zh-TW" altLang="zh-TW" sz="2000" b="1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</a:t>
            </a:r>
            <a:r>
              <a:rPr lang="zh-TW" altLang="zh-TW" sz="2000" b="1" u="sng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限以下</a:t>
            </a:r>
            <a:r>
              <a:rPr lang="zh-TW" altLang="zh-TW" sz="2000" b="1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  <a:r>
              <a:rPr lang="zh-TW" altLang="zh-TW" sz="2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實務課程之審核機制。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教學方式之衡量指標與評核。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學習成果與就業競爭力之衡量指標與評核。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相關考核機制及量、質化指標之訂定。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節各項規劃（含校內相關規章之修訂）之辦理期程甘特圖。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三、計畫永續運作及效益擴散機制。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四、如為「邁向頂尖大學計畫」及「獎勵大學教學卓越計畫」補助之學校，須說明其融合前開計畫之策略、措施與期程。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67564" y="1340768"/>
            <a:ext cx="83968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2667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+mj-ea"/>
                <a:ea typeface="+mj-ea"/>
              </a:rPr>
              <a:t>因應全球化與知識經濟，重視學生就業力</a:t>
            </a:r>
            <a:endParaRPr lang="en-US" altLang="zh-TW" sz="32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歐洲高等教育區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(EHEA)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年的工作重點，重視學生的就業能力、以學生為中心的學習及教學課程改革。</a:t>
            </a: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愛爾蘭的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2030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國家高教策略，重視新生輔導、跨學科學習、鼓勵學生參與社服或工作；建立機制接收學生反饋。</a:t>
            </a: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英國高等教育白皮書強調學生為核心，尤其重視資訊公開提供學生選擇參考、導入協助學生更容易就業的作法。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南韓「產業教育振興及產學協力促進法」促進教育課程銜接企業活動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支援學生實習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、創造畢業生就業機會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活絡地方經濟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683568" y="579558"/>
            <a:ext cx="8131374" cy="714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壹、為什麼要推動課程分流？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一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161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16214" y="1016801"/>
            <a:ext cx="8031058" cy="433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zh-TW" altLang="zh-TW" sz="2800" b="1" kern="2600" dirty="0">
                <a:latin typeface="Cambria" panose="02040503050406030204" pitchFamily="18" charset="0"/>
                <a:ea typeface="標楷體" panose="03000509000000000000" pitchFamily="65" charset="-120"/>
              </a:rPr>
              <a:t>伍、經費需求</a:t>
            </a:r>
            <a:endParaRPr lang="zh-TW" altLang="zh-TW" sz="2800" b="1" kern="2600" dirty="0">
              <a:latin typeface="Cambria" panose="02040503050406030204" pitchFamily="18" charset="0"/>
            </a:endParaRPr>
          </a:p>
          <a:p>
            <a:pPr marL="79248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段建議簡述執行單位必須藉由外部補助方式，始能推動課程分流之原因，以及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年補助期滿後，如何籌措財源以維繫計畫永續執行。屬頂大、教卓學校者，則應釐清執行單位獲得本計畫經費後，將如何與頂大、教卓計畫經費支用項目作成區隔。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9248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段請簡述第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年與第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年經費支用重點，並</a:t>
            </a:r>
            <a:r>
              <a:rPr lang="zh-TW" altLang="zh-TW" sz="2400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闡明試辦規模對應經費額度之合理性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。例如，現有人力資源分析與增聘專、兼任助理之必要性；涉及資訊與多媒體設備、實驗器材更新，或老舊實驗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</a:t>
            </a:r>
            <a:r>
              <a:rPr lang="en-US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空間改善等項目，建議提供具說服力之佐證資料照片。</a:t>
            </a: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31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804937"/>
              </p:ext>
            </p:extLst>
          </p:nvPr>
        </p:nvGraphicFramePr>
        <p:xfrm>
          <a:off x="467544" y="579558"/>
          <a:ext cx="8179728" cy="6073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571"/>
                <a:gridCol w="1660907"/>
                <a:gridCol w="1749370"/>
                <a:gridCol w="1943440"/>
                <a:gridCol w="1943440"/>
              </a:tblGrid>
              <a:tr h="304913">
                <a:tc gridSpan="5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計 畫 總 經 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6440">
                <a:tc gridSpan="2">
                  <a:txBody>
                    <a:bodyPr/>
                    <a:lstStyle/>
                    <a:p>
                      <a:pPr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　　　　　來源</a:t>
                      </a:r>
                    </a:p>
                    <a:p>
                      <a:pPr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項目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教育部補助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學校自籌款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>
                          <a:effectLst/>
                        </a:rPr>
                        <a:t>合計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0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人事費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7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業務費</a:t>
                      </a:r>
                    </a:p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及雜支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33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設備費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01">
                <a:tc rowSpan="3"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合</a:t>
                      </a:r>
                      <a:r>
                        <a:rPr lang="en-US" sz="1200" kern="100" dirty="0">
                          <a:effectLst/>
                        </a:rPr>
                        <a:t>  </a:t>
                      </a:r>
                      <a:r>
                        <a:rPr lang="zh-TW" sz="1200" kern="100" dirty="0">
                          <a:effectLst/>
                        </a:rPr>
                        <a:t>計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佔總經費　</a:t>
                      </a:r>
                      <a:r>
                        <a:rPr lang="en-US" sz="1200" kern="100">
                          <a:effectLst/>
                        </a:rPr>
                        <a:t>%)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佔總經費　</a:t>
                      </a:r>
                      <a:r>
                        <a:rPr lang="en-US" sz="1200" kern="100">
                          <a:effectLst/>
                        </a:rPr>
                        <a:t>%)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佔總經費　</a:t>
                      </a:r>
                      <a:r>
                        <a:rPr lang="en-US" sz="1200" kern="100" dirty="0">
                          <a:effectLst/>
                        </a:rPr>
                        <a:t>%)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40"/>
                        </a:lnSpc>
                        <a:spcAft>
                          <a:spcPts val="0"/>
                        </a:spcAft>
                        <a:tabLst>
                          <a:tab pos="5334000" algn="l"/>
                        </a:tabLst>
                      </a:pPr>
                      <a:r>
                        <a:rPr lang="en-US" sz="1200" kern="100" dirty="0">
                          <a:effectLst/>
                        </a:rPr>
                        <a:t>(2</a:t>
                      </a:r>
                      <a:r>
                        <a:rPr lang="zh-TW" sz="1200" kern="100" dirty="0">
                          <a:effectLst/>
                        </a:rPr>
                        <a:t>年總經費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759">
                <a:tc gridSpan="5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</a:rPr>
                        <a:t>※計畫總經費欄位填報說明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168910" indent="-16891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1.</a:t>
                      </a:r>
                      <a:r>
                        <a:rPr lang="zh-TW" sz="1400" kern="100" dirty="0">
                          <a:effectLst/>
                        </a:rPr>
                        <a:t>計畫經費採部分補助。</a:t>
                      </a:r>
                      <a:r>
                        <a:rPr lang="zh-TW" sz="1400" b="1" kern="100" dirty="0">
                          <a:solidFill>
                            <a:srgbClr val="0000FF"/>
                          </a:solidFill>
                          <a:effectLst/>
                        </a:rPr>
                        <a:t>學校應編列計畫總經費之百分之二十以上之配合款</a:t>
                      </a:r>
                      <a:r>
                        <a:rPr lang="zh-TW" sz="1400" kern="100" dirty="0">
                          <a:effectLst/>
                        </a:rPr>
                        <a:t>。但已獲本部</a:t>
                      </a:r>
                      <a:r>
                        <a:rPr lang="zh-TW" sz="1400" b="1" kern="100" dirty="0">
                          <a:solidFill>
                            <a:srgbClr val="006600"/>
                          </a:solidFill>
                          <a:effectLst/>
                        </a:rPr>
                        <a:t>「獎勵大學教學卓越計畫」及「邁向頂尖大學計畫」補助達新臺幣五千萬元以上之學校，其配合款應達計畫總經費之百分之四十以上</a:t>
                      </a:r>
                      <a:r>
                        <a:rPr lang="zh-TW" sz="1400" kern="100" dirty="0">
                          <a:effectLst/>
                        </a:rPr>
                        <a:t>。</a:t>
                      </a:r>
                    </a:p>
                    <a:p>
                      <a:pPr marL="168910" indent="-16891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2.</a:t>
                      </a:r>
                      <a:r>
                        <a:rPr lang="zh-TW" sz="1400" kern="100" dirty="0">
                          <a:effectLst/>
                        </a:rPr>
                        <a:t>計畫得編列</a:t>
                      </a:r>
                      <a:r>
                        <a:rPr lang="zh-TW" sz="1400" b="1" kern="100" dirty="0">
                          <a:solidFill>
                            <a:srgbClr val="0000FF"/>
                          </a:solidFill>
                          <a:effectLst/>
                        </a:rPr>
                        <a:t>資本門經費</a:t>
                      </a:r>
                      <a:r>
                        <a:rPr lang="zh-TW" sz="1400" kern="100" dirty="0">
                          <a:effectLst/>
                        </a:rPr>
                        <a:t>，並</a:t>
                      </a:r>
                      <a:r>
                        <a:rPr lang="zh-TW" sz="1400" b="1" kern="100" dirty="0">
                          <a:solidFill>
                            <a:srgbClr val="0000FF"/>
                          </a:solidFill>
                          <a:effectLst/>
                        </a:rPr>
                        <a:t>不得超過計畫總經費之百分之二十</a:t>
                      </a:r>
                      <a:r>
                        <a:rPr lang="zh-TW" sz="1400" kern="100" dirty="0">
                          <a:effectLst/>
                        </a:rPr>
                        <a:t>。</a:t>
                      </a:r>
                    </a:p>
                    <a:p>
                      <a:pPr marL="168910" indent="-16891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3.</a:t>
                      </a:r>
                      <a:r>
                        <a:rPr lang="zh-TW" sz="1400" kern="100" dirty="0">
                          <a:effectLst/>
                        </a:rPr>
                        <a:t>計畫不得編列主持人、協同主持人之費用；其他有關人事聘任、進修與獎勵、參加國內相關學門專業教育認證等各項費用，依計畫審查結果決定核給額度。</a:t>
                      </a:r>
                    </a:p>
                    <a:p>
                      <a:pPr marL="168910" indent="-16891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4.</a:t>
                      </a:r>
                      <a:r>
                        <a:rPr lang="zh-TW" sz="1400" kern="100" dirty="0">
                          <a:effectLst/>
                        </a:rPr>
                        <a:t>學校</a:t>
                      </a:r>
                      <a:r>
                        <a:rPr lang="zh-TW" sz="1400" b="1" kern="100" dirty="0">
                          <a:solidFill>
                            <a:srgbClr val="0000FF"/>
                          </a:solidFill>
                          <a:effectLst/>
                        </a:rPr>
                        <a:t>自籌款不得為本部「獎勵大學教學卓越計畫」、「邁向頂尖大學計畫」與其他補助計畫，以及政府機關各類型補助計畫經費</a:t>
                      </a:r>
                      <a:r>
                        <a:rPr lang="zh-TW" sz="1400" kern="100" dirty="0">
                          <a:effectLst/>
                        </a:rPr>
                        <a:t>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412" marR="941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3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810688" y="579558"/>
            <a:ext cx="3810659" cy="376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zh-TW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教育部補助計畫項目經費</a:t>
            </a:r>
            <a:r>
              <a:rPr lang="zh-TW" altLang="zh-TW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申請表</a:t>
            </a:r>
            <a:r>
              <a:rPr lang="en-US" altLang="zh-TW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一</a:t>
            </a:r>
            <a:r>
              <a:rPr lang="en-US" altLang="zh-TW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endParaRPr lang="zh-TW" altLang="zh-TW" sz="140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9535"/>
              </p:ext>
            </p:extLst>
          </p:nvPr>
        </p:nvGraphicFramePr>
        <p:xfrm>
          <a:off x="467544" y="1124744"/>
          <a:ext cx="817972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013"/>
                <a:gridCol w="674013"/>
                <a:gridCol w="674013"/>
                <a:gridCol w="935315"/>
                <a:gridCol w="1920691"/>
                <a:gridCol w="1818699"/>
                <a:gridCol w="797983"/>
                <a:gridCol w="685002"/>
              </a:tblGrid>
              <a:tr h="51139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申請單位：○○大學</a:t>
                      </a:r>
                      <a:r>
                        <a:rPr lang="en-US" sz="1600" kern="100" dirty="0">
                          <a:effectLst/>
                        </a:rPr>
                        <a:t>XXX</a:t>
                      </a:r>
                      <a:r>
                        <a:rPr lang="zh-TW" sz="1600" kern="100" dirty="0">
                          <a:effectLst/>
                        </a:rPr>
                        <a:t>學院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學系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所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651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計畫名稱：</a:t>
                      </a:r>
                      <a:r>
                        <a:rPr lang="en-US" sz="1600" kern="100" dirty="0">
                          <a:effectLst/>
                        </a:rPr>
                        <a:t>XXXX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5557">
                <a:tc gridSpan="8">
                  <a:txBody>
                    <a:bodyPr/>
                    <a:lstStyle/>
                    <a:p>
                      <a:pPr indent="16510"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計畫期程：</a:t>
                      </a:r>
                      <a:r>
                        <a:rPr lang="en-US" sz="1600" kern="100" dirty="0">
                          <a:effectLst/>
                        </a:rPr>
                        <a:t>103</a:t>
                      </a:r>
                      <a:r>
                        <a:rPr lang="zh-TW" sz="1600" kern="100" dirty="0">
                          <a:effectLst/>
                        </a:rPr>
                        <a:t>年</a:t>
                      </a:r>
                      <a:r>
                        <a:rPr lang="en-US" sz="1600" kern="100" dirty="0">
                          <a:effectLst/>
                        </a:rPr>
                        <a:t>08</a:t>
                      </a:r>
                      <a:r>
                        <a:rPr lang="zh-TW" sz="1600" kern="100" dirty="0">
                          <a:effectLst/>
                        </a:rPr>
                        <a:t>月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日至</a:t>
                      </a:r>
                      <a:r>
                        <a:rPr lang="en-US" sz="1600" kern="100" dirty="0">
                          <a:effectLst/>
                        </a:rPr>
                        <a:t>104</a:t>
                      </a:r>
                      <a:r>
                        <a:rPr lang="zh-TW" sz="1600" kern="100" dirty="0">
                          <a:effectLst/>
                        </a:rPr>
                        <a:t>年</a:t>
                      </a:r>
                      <a:r>
                        <a:rPr lang="en-US" sz="1600" kern="100" dirty="0">
                          <a:effectLst/>
                        </a:rPr>
                        <a:t>07</a:t>
                      </a:r>
                      <a:r>
                        <a:rPr lang="zh-TW" sz="1600" kern="100" dirty="0">
                          <a:effectLst/>
                        </a:rPr>
                        <a:t>月</a:t>
                      </a:r>
                      <a:r>
                        <a:rPr lang="en-US" sz="1600" kern="100" dirty="0">
                          <a:effectLst/>
                        </a:rPr>
                        <a:t>31</a:t>
                      </a:r>
                      <a:r>
                        <a:rPr lang="zh-TW" sz="1600" kern="100" dirty="0">
                          <a:effectLst/>
                        </a:rPr>
                        <a:t>日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5557"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計畫經費總額： </a:t>
                      </a:r>
                      <a:r>
                        <a:rPr lang="en-US" sz="1600" kern="100" dirty="0">
                          <a:effectLst/>
                        </a:rPr>
                        <a:t>     </a:t>
                      </a:r>
                      <a:r>
                        <a:rPr lang="zh-TW" sz="1600" kern="100" dirty="0">
                          <a:effectLst/>
                        </a:rPr>
                        <a:t>元，向本部申請補助金額：</a:t>
                      </a:r>
                      <a:r>
                        <a:rPr lang="en-US" sz="1600" kern="100" dirty="0">
                          <a:effectLst/>
                        </a:rPr>
                        <a:t>       </a:t>
                      </a:r>
                      <a:r>
                        <a:rPr lang="zh-TW" sz="1600" kern="100" dirty="0">
                          <a:effectLst/>
                        </a:rPr>
                        <a:t>元，自籌款：</a:t>
                      </a:r>
                      <a:r>
                        <a:rPr lang="en-US" sz="1600" kern="100" dirty="0">
                          <a:effectLst/>
                        </a:rPr>
                        <a:t>      </a:t>
                      </a:r>
                      <a:r>
                        <a:rPr lang="zh-TW" sz="1600" kern="100" dirty="0">
                          <a:effectLst/>
                        </a:rPr>
                        <a:t>元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56672"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擬向其他機關與民間團體申請補助：□無、□有（請註明其他機關與民間團體申請補助經費之項目及金額）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教育部：</a:t>
                      </a:r>
                      <a:r>
                        <a:rPr lang="en-US" sz="1600" kern="100" dirty="0">
                          <a:effectLst/>
                        </a:rPr>
                        <a:t>              </a:t>
                      </a:r>
                      <a:r>
                        <a:rPr lang="zh-TW" sz="1600" kern="100" dirty="0">
                          <a:effectLst/>
                        </a:rPr>
                        <a:t>元，補助項目及金額：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XXXX</a:t>
                      </a:r>
                      <a:r>
                        <a:rPr lang="zh-TW" sz="1600" kern="100" dirty="0">
                          <a:effectLst/>
                        </a:rPr>
                        <a:t>部：</a:t>
                      </a:r>
                      <a:r>
                        <a:rPr lang="en-US" sz="1600" kern="100" dirty="0">
                          <a:effectLst/>
                        </a:rPr>
                        <a:t>………………</a:t>
                      </a:r>
                      <a:r>
                        <a:rPr lang="zh-TW" sz="1600" kern="100" dirty="0">
                          <a:effectLst/>
                        </a:rPr>
                        <a:t>元，補助項目及金額：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2595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經費項目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計畫經費明細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教育部核定情形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（申請單位請勿填寫）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6855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單價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（元）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數量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總價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（元）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說明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計畫金額（元）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補助金額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元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9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人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事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費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小計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818701" y="579558"/>
            <a:ext cx="3794629" cy="377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zh-TW" b="1" kern="1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教育部補助計畫項目經費申請表</a:t>
            </a:r>
            <a:r>
              <a:rPr lang="en-US" altLang="zh-TW" b="1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二</a:t>
            </a:r>
            <a:r>
              <a:rPr lang="en-US" altLang="zh-TW" b="1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)</a:t>
            </a:r>
            <a:endParaRPr lang="zh-TW" altLang="zh-TW" sz="1400" b="1" kern="100" dirty="0">
              <a:latin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23333"/>
              </p:ext>
            </p:extLst>
          </p:nvPr>
        </p:nvGraphicFramePr>
        <p:xfrm>
          <a:off x="323529" y="1023302"/>
          <a:ext cx="8424936" cy="5426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174"/>
                <a:gridCol w="806813"/>
                <a:gridCol w="732603"/>
                <a:gridCol w="805863"/>
                <a:gridCol w="879124"/>
                <a:gridCol w="2197809"/>
                <a:gridCol w="879124"/>
                <a:gridCol w="1245426"/>
              </a:tblGrid>
              <a:tr h="37254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經費項目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計畫經費明細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教育部核定情形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（申請單位請勿填寫）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2549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單價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（元）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數量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總價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（元）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說明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計畫金額（元）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補助金額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元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5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業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務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費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7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雜支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凡前項費用未列之辦公事務費用屬之。如文具用品、紙張、資訊耗材、資料夾、郵資等屬之。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請載明雜之佔業務費百分比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小計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5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設備及</a:t>
                      </a:r>
                      <a:r>
                        <a:rPr lang="zh-TW" sz="1200" kern="100" dirty="0" smtClean="0">
                          <a:effectLst/>
                        </a:rPr>
                        <a:t>投資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小計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合</a:t>
                      </a:r>
                      <a:r>
                        <a:rPr lang="en-US" sz="1200" kern="100">
                          <a:effectLst/>
                        </a:rPr>
                        <a:t>  </a:t>
                      </a:r>
                      <a:r>
                        <a:rPr lang="zh-TW" sz="1200" kern="100">
                          <a:effectLst/>
                        </a:rPr>
                        <a:t>計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本部核定</a:t>
                      </a:r>
                      <a:r>
                        <a:rPr lang="zh-TW" sz="1200" kern="100" dirty="0" smtClean="0">
                          <a:effectLst/>
                        </a:rPr>
                        <a:t>補助</a:t>
                      </a:r>
                      <a:r>
                        <a:rPr lang="en-US" sz="1200" kern="100" dirty="0" smtClean="0">
                          <a:effectLst/>
                        </a:rPr>
                        <a:t> </a:t>
                      </a:r>
                      <a:endParaRPr lang="zh-TW" sz="1200" kern="100" dirty="0">
                        <a:effectLst/>
                      </a:endParaRPr>
                    </a:p>
                    <a:p>
                      <a:pPr marL="127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       </a:t>
                      </a:r>
                      <a:r>
                        <a:rPr lang="en-US" sz="1200" kern="100" dirty="0" smtClean="0">
                          <a:effectLst/>
                        </a:rPr>
                        <a:t>                  </a:t>
                      </a:r>
                      <a:r>
                        <a:rPr lang="zh-TW" sz="1200" kern="100" dirty="0" smtClean="0">
                          <a:effectLst/>
                        </a:rPr>
                        <a:t>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33">
                <a:tc gridSpan="6"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承辦</a:t>
                      </a:r>
                      <a:r>
                        <a:rPr lang="en-US" sz="1200" kern="100" dirty="0">
                          <a:effectLst/>
                        </a:rPr>
                        <a:t>         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　　　　</a:t>
                      </a:r>
                      <a:r>
                        <a:rPr lang="zh-TW" sz="1200" kern="100" dirty="0" smtClean="0">
                          <a:effectLst/>
                        </a:rPr>
                        <a:t>主</a:t>
                      </a: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會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r>
                        <a:rPr lang="zh-TW" sz="1200" kern="100" dirty="0">
                          <a:effectLst/>
                        </a:rPr>
                        <a:t>計</a:t>
                      </a:r>
                      <a:r>
                        <a:rPr lang="en-US" sz="1200" kern="100" dirty="0">
                          <a:effectLst/>
                        </a:rPr>
                        <a:t>    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　　　　</a:t>
                      </a:r>
                      <a:r>
                        <a:rPr lang="zh-TW" sz="1200" kern="100" dirty="0" smtClean="0">
                          <a:effectLst/>
                        </a:rPr>
                        <a:t>機關</a:t>
                      </a:r>
                      <a:r>
                        <a:rPr lang="zh-TW" sz="1200" kern="100" dirty="0">
                          <a:effectLst/>
                        </a:rPr>
                        <a:t>學校首長</a:t>
                      </a:r>
                    </a:p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單位</a:t>
                      </a:r>
                      <a:r>
                        <a:rPr lang="en-US" sz="1200" kern="100" dirty="0">
                          <a:effectLst/>
                        </a:rPr>
                        <a:t>        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　　　　　</a:t>
                      </a:r>
                      <a:r>
                        <a:rPr lang="en-US" sz="1200" kern="100" dirty="0" smtClean="0">
                          <a:effectLst/>
                        </a:rPr>
                        <a:t> </a:t>
                      </a:r>
                      <a:r>
                        <a:rPr lang="zh-TW" sz="1200" kern="100" dirty="0">
                          <a:effectLst/>
                        </a:rPr>
                        <a:t>單位</a:t>
                      </a:r>
                      <a:r>
                        <a:rPr lang="en-US" sz="1200" kern="100" dirty="0">
                          <a:effectLst/>
                        </a:rPr>
                        <a:t>      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　　　　</a:t>
                      </a:r>
                      <a:r>
                        <a:rPr lang="en-US" sz="1200" kern="100" dirty="0" smtClean="0">
                          <a:effectLst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</a:rPr>
                        <a:t>或</a:t>
                      </a:r>
                      <a:r>
                        <a:rPr lang="zh-TW" sz="1200" kern="100" dirty="0">
                          <a:effectLst/>
                        </a:rPr>
                        <a:t>團體負責人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　</a:t>
                      </a:r>
                      <a:r>
                        <a:rPr lang="zh-TW" sz="1200" kern="100" dirty="0" smtClean="0">
                          <a:effectLst/>
                        </a:rPr>
                        <a:t>教育部</a:t>
                      </a:r>
                      <a:r>
                        <a:rPr lang="en-US" sz="1200" kern="100" dirty="0" smtClean="0">
                          <a:effectLst/>
                        </a:rPr>
                        <a:t>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</a:t>
                      </a:r>
                      <a:r>
                        <a:rPr lang="en-US" sz="1200" kern="100" dirty="0" smtClean="0">
                          <a:effectLst/>
                        </a:rPr>
                        <a:t>   </a:t>
                      </a:r>
                      <a:r>
                        <a:rPr lang="zh-TW" sz="1200" kern="100" dirty="0">
                          <a:effectLst/>
                        </a:rPr>
                        <a:t>教育部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　</a:t>
                      </a:r>
                      <a:r>
                        <a:rPr lang="zh-TW" sz="1200" kern="100" dirty="0" smtClean="0">
                          <a:effectLst/>
                        </a:rPr>
                        <a:t>承辦</a:t>
                      </a:r>
                      <a:r>
                        <a:rPr lang="zh-TW" sz="1200" kern="100" dirty="0">
                          <a:effectLst/>
                        </a:rPr>
                        <a:t>人</a:t>
                      </a:r>
                      <a:r>
                        <a:rPr lang="en-US" sz="1200" kern="100" dirty="0">
                          <a:effectLst/>
                        </a:rPr>
                        <a:t>      </a:t>
                      </a:r>
                      <a:r>
                        <a:rPr lang="zh-TW" altLang="en-US" sz="1200" kern="100" dirty="0" smtClean="0">
                          <a:effectLst/>
                        </a:rPr>
                        <a:t>　　　　</a:t>
                      </a:r>
                      <a:r>
                        <a:rPr lang="zh-TW" sz="1200" kern="100" dirty="0" smtClean="0">
                          <a:effectLst/>
                        </a:rPr>
                        <a:t>單位</a:t>
                      </a:r>
                      <a:r>
                        <a:rPr lang="zh-TW" sz="1200" kern="100" dirty="0">
                          <a:effectLst/>
                        </a:rPr>
                        <a:t>主管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21923">
                <a:tc rowSpan="2" gridSpan="6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備註：</a:t>
                      </a:r>
                    </a:p>
                    <a:p>
                      <a:pPr marL="228600" indent="-2286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、同一計畫向本部及其他機關申請補助時，應於計畫項目經費申請表內，詳列向本部及其他機關申請補助之項目及金額，如有隱匿不實或造假情事，本部應撤銷該補助案件，並收回已撥付款項。</a:t>
                      </a:r>
                    </a:p>
                    <a:p>
                      <a:pPr marL="228600" indent="-2286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r>
                        <a:rPr lang="zh-TW" sz="1400" kern="100" dirty="0">
                          <a:effectLst/>
                        </a:rPr>
                        <a:t>、補助計畫除依本要點第</a:t>
                      </a:r>
                      <a:r>
                        <a:rPr lang="en-US" sz="1400" kern="100" dirty="0">
                          <a:effectLst/>
                        </a:rPr>
                        <a:t>4</a:t>
                      </a:r>
                      <a:r>
                        <a:rPr lang="zh-TW" sz="1400" kern="100" dirty="0">
                          <a:effectLst/>
                        </a:rPr>
                        <a:t>點規定之情形外，以不補助人事費、內部場地使用費及行政管理費為原則。</a:t>
                      </a:r>
                    </a:p>
                    <a:p>
                      <a:pPr marL="228600" indent="-2286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、申請</a:t>
                      </a:r>
                      <a:r>
                        <a:rPr lang="zh-TW" sz="1400" kern="0" dirty="0">
                          <a:effectLst/>
                        </a:rPr>
                        <a:t>補助經費，其計畫執行涉及需依「政府機關政策文宣規劃執行注意事項」、預算法第</a:t>
                      </a:r>
                      <a:r>
                        <a:rPr lang="en-US" sz="1400" kern="0" dirty="0">
                          <a:effectLst/>
                        </a:rPr>
                        <a:t>62</a:t>
                      </a:r>
                      <a:r>
                        <a:rPr lang="zh-TW" sz="1400" kern="0" dirty="0">
                          <a:effectLst/>
                        </a:rPr>
                        <a:t>條之</a:t>
                      </a:r>
                      <a:r>
                        <a:rPr lang="en-US" sz="1400" kern="0" dirty="0">
                          <a:effectLst/>
                        </a:rPr>
                        <a:t>1</a:t>
                      </a:r>
                      <a:r>
                        <a:rPr lang="zh-TW" sz="1400" kern="0" dirty="0">
                          <a:effectLst/>
                        </a:rPr>
                        <a:t>及其執行原則等相關規定辦理者，應明確標示其為「廣告」，且揭示贊助機關（教育部）名稱，並不得以置入性行銷方式進行。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補助方式： </a:t>
                      </a:r>
                    </a:p>
                    <a:p>
                      <a:pPr marL="0" algn="just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0" lang="zh-TW" sz="1200" strike="sngStrike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□全額補助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□部分補助</a:t>
                      </a: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指定項目補助□是□否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【補助比率　　％】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70180">
                <a:tc gridSpan="6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餘款繳回方式：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00FF"/>
                          </a:solidFill>
                          <a:effectLst/>
                        </a:rPr>
                        <a:t>＊ 繳回</a:t>
                      </a:r>
                      <a:r>
                        <a:rPr lang="en-US" sz="1200" b="1" kern="100" dirty="0">
                          <a:solidFill>
                            <a:srgbClr val="0000FF"/>
                          </a:solidFill>
                          <a:effectLst/>
                        </a:rPr>
                        <a:t>  </a:t>
                      </a:r>
                      <a:endParaRPr lang="zh-TW" sz="1200" b="1" kern="1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00FF"/>
                          </a:solidFill>
                          <a:effectLst/>
                        </a:rPr>
                        <a:t>依據計畫要點規定，餘款須按比例繳回。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strike="sngStrike" kern="100" dirty="0">
                          <a:effectLst/>
                        </a:rPr>
                        <a:t>□不繳回（請敘明依據）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19" marR="1181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3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lvl="1" indent="-2667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分流成功</a:t>
            </a:r>
            <a:r>
              <a:rPr lang="zh-TW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的關鍵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建立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明確且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有效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的分流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機制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，從課程設計、教學實施到評量方式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都扣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緊課程目標，並藉由外部評核來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檢視。</a:t>
            </a: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建立優質且緊密互動的產學合作關係，促進師生深入了解產業實務，掌握未來發展趨勢，並協助產業技術升級、強化研發能量。</a:t>
            </a: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79558"/>
            <a:ext cx="8229600" cy="838080"/>
          </a:xfrm>
        </p:spPr>
        <p:txBody>
          <a:bodyPr/>
          <a:lstStyle/>
          <a:p>
            <a:pPr algn="ctr"/>
            <a:r>
              <a:rPr lang="zh-TW" altLang="en-US" dirty="0" smtClean="0"/>
              <a:t>結語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38871" y="2298798"/>
            <a:ext cx="6045497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35000"/>
              </a:spcBef>
              <a:defRPr/>
            </a:pPr>
            <a:r>
              <a:rPr kumimoji="0"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  <a:endParaRPr kumimoji="0" lang="en-US" altLang="zh-TW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80000"/>
              </a:lnSpc>
              <a:spcBef>
                <a:spcPct val="35000"/>
              </a:spcBef>
              <a:defRPr/>
            </a:pPr>
            <a:r>
              <a:rPr kumimoji="0"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</a:p>
        </p:txBody>
      </p:sp>
      <p:pic>
        <p:nvPicPr>
          <p:cNvPr id="467973" name="Picture 3" descr="j02293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525" y="1327150"/>
            <a:ext cx="1212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35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570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680720" y="532761"/>
            <a:ext cx="8006080" cy="73599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壹、為什麼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要推動課程分流？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 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二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effectLst/>
              <a:latin typeface="+mj-ea"/>
            </a:endParaRPr>
          </a:p>
        </p:txBody>
      </p:sp>
      <p:sp>
        <p:nvSpPr>
          <p:cNvPr id="5" name="內容版面配置區 4"/>
          <p:cNvSpPr txBox="1">
            <a:spLocks/>
          </p:cNvSpPr>
          <p:nvPr/>
        </p:nvSpPr>
        <p:spPr>
          <a:xfrm>
            <a:off x="457200" y="1268760"/>
            <a:ext cx="8229600" cy="474198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800" b="1" dirty="0">
                <a:solidFill>
                  <a:prstClr val="black"/>
                </a:solidFill>
                <a:latin typeface="+mj-ea"/>
                <a:ea typeface="+mj-ea"/>
              </a:rPr>
              <a:t>高等教育普及化的趨勢</a:t>
            </a:r>
            <a:endParaRPr lang="en-US" altLang="zh-TW" sz="38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高教淨在學率自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1991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年的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20.98%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起，開始有較大幅度的提升，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1996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年後迅速由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29.07%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提升至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2004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年的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53.2%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，突破普及化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的門檻，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年已達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69.9%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大學以上程度的失業人數有超過高中以下的趨勢</a:t>
            </a:r>
          </a:p>
          <a:p>
            <a:pPr marL="1275651" lvl="3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美國大學學歷的人口比重雖達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41%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，惟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年大學及以上程度的失業人數，首度超過高中及以下的失業人數。</a:t>
            </a:r>
          </a:p>
          <a:p>
            <a:pPr marL="1275651" lvl="3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歲以上人口受高等教育比率亦達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39.45%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，但在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2005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年以後失業率高於全體平均水準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6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86DCA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683568" y="579557"/>
            <a:ext cx="8131374" cy="75639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壹、為什麼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要推動課程分流？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三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83568" y="1335951"/>
            <a:ext cx="8131374" cy="456171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lvl="1" indent="-2667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500" b="1" dirty="0">
                <a:solidFill>
                  <a:prstClr val="black"/>
                </a:solidFill>
                <a:latin typeface="+mj-ea"/>
                <a:ea typeface="+mj-ea"/>
              </a:rPr>
              <a:t>職場需求與工作型態持續變化</a:t>
            </a:r>
            <a:endParaRPr lang="en-US" altLang="zh-TW" sz="35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algn="just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知識半衰期縮短，各行各業的知識有</a:t>
            </a: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是經過一段時間後就沒有用或過時的，產業所需的專業技術或能力轉變得愈來越快速、多元。</a:t>
            </a:r>
            <a:endParaRPr lang="en-US" altLang="zh-TW" sz="26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就業型態日趨多元化，跨職能的工作也將取代過去線性、在同一領域或行業中逐級晉升的職業發展。</a:t>
            </a:r>
            <a:endParaRPr lang="en-US" altLang="zh-TW" sz="26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Bef>
                <a:spcPts val="0"/>
              </a:spcBef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儘管現實世界的挑戰已經</a:t>
            </a:r>
            <a:r>
              <a:rPr lang="zh-TW" altLang="en-US" sz="26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不侷限於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單一學科或職能，但大學課程卻仍以系所專業及學術為導向而存在分科、分門的情形，在一門特定的專業課中，學生經常只是在該課程範圍內學習，不易與其他學科橫向跨域連結。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0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83568" y="579558"/>
            <a:ext cx="8131374" cy="70535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壹、為什麼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要推動課程分流？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四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15116" y="1331705"/>
            <a:ext cx="8415036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+mj-ea"/>
                <a:ea typeface="+mj-ea"/>
              </a:rPr>
              <a:t>傳統課程教學的困境</a:t>
            </a:r>
            <a:endParaRPr lang="en-US" altLang="zh-TW" sz="32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目前有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70%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的博士集中在學研界，但我國研發資源的分配以產業占大多數，約占全國研發經費的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70.7%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，政府部門研發經費約占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16.8%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，而高等教育部門僅占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12.2%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教學跟著研究走，研究跟著經費走，經費跟著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SCI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SSCI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走。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多數大學雖已建置完整的內外部檢核機制，如學生問卷、學習歷程、教師發展中心、課程核心目標設定、業界參與的課程委員會等，但對教學及課程的評核容易流於形式，難以掌握學生學習成效。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0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683568" y="579558"/>
            <a:ext cx="8131374" cy="70535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貳、什麼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是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一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7544" y="1412776"/>
            <a:ext cx="817972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2667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+mj-ea"/>
                <a:ea typeface="+mj-ea"/>
              </a:rPr>
              <a:t>突顯學術研究與專業實務的不同教學型態</a:t>
            </a:r>
            <a:endParaRPr lang="en-US" altLang="zh-TW" sz="32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術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課程係為攻讀碩博士班、從事學術研究做準備，國內傳統的碩博士班教育即是此類型。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algn="just" fontAlgn="auto">
              <a:spcAft>
                <a:spcPts val="600"/>
              </a:spcAft>
              <a:buClr>
                <a:srgbClr val="9BBB59"/>
              </a:buClr>
              <a:buSzPct val="100000"/>
              <a:buFont typeface="Wingdings" pitchFamily="2" charset="2"/>
              <a:buChar char="ü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實務型課程則是參考國外大學專業學院的作法，因應產業在創新研發或專業實務方面的人才需求所進行的專業教育。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2667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+mj-ea"/>
                <a:ea typeface="+mj-ea"/>
              </a:rPr>
              <a:t>系所亦可於招生時，配合其課程分流規劃，設計適當選才條件，協助學生適性</a:t>
            </a:r>
            <a:r>
              <a:rPr lang="zh-TW" altLang="en-US" sz="3200" b="1" dirty="0" smtClean="0">
                <a:solidFill>
                  <a:prstClr val="black"/>
                </a:solidFill>
                <a:latin typeface="+mj-ea"/>
                <a:ea typeface="+mj-ea"/>
              </a:rPr>
              <a:t>選擇。</a:t>
            </a:r>
            <a:endParaRPr lang="zh-TW" altLang="en-US" sz="32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461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83568" y="579558"/>
            <a:ext cx="8131374" cy="70535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貳、什麼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是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二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395536" y="1268760"/>
            <a:ext cx="8352928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lvl="1" indent="-2667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+mj-ea"/>
                <a:ea typeface="+mj-ea"/>
              </a:rPr>
              <a:t>每個系所都要增開實務型課程嗎？</a:t>
            </a:r>
            <a:endParaRPr lang="en-US" altLang="zh-TW" sz="32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808038" lvl="2" indent="-273050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實務型課程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400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選項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，非強制。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不僅是抽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換幾門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課、改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由業師授課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或是安排實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習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ü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要有</a:t>
            </a:r>
            <a:r>
              <a:rPr lang="zh-TW" altLang="en-US" sz="24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檢核機制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確保課程內容、教學方式、成績評量符合實務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應用導向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1" indent="-266700" algn="just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>
                <a:latin typeface="+mj-ea"/>
                <a:ea typeface="+mj-ea"/>
              </a:rPr>
              <a:t>跟產業學院、產碩專班、建教合作有何不同？</a:t>
            </a:r>
            <a:endParaRPr lang="en-US" altLang="zh-TW" sz="3200" b="1" dirty="0">
              <a:latin typeface="+mj-ea"/>
              <a:ea typeface="+mj-ea"/>
            </a:endParaRPr>
          </a:p>
          <a:p>
            <a:pPr marL="808038" lvl="2" indent="-273050" fontAlgn="auto"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400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就業連結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V.S.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量身訂做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2" indent="-273050" fontAlgn="auto">
              <a:spcAft>
                <a:spcPts val="600"/>
              </a:spcAft>
              <a:buClr>
                <a:srgbClr val="9BBB59"/>
              </a:buClr>
              <a:buFont typeface="Wingdings" pitchFamily="2" charset="2"/>
              <a:buChar char="ü"/>
              <a:defRPr/>
            </a:pPr>
            <a:r>
              <a:rPr lang="zh-TW" altLang="en-US" sz="2400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金梅毛隸書"/>
              </a:rPr>
              <a:t>跨</a:t>
            </a:r>
            <a:r>
              <a:rPr lang="zh-TW" altLang="en-US" sz="24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金梅毛隸書"/>
              </a:rPr>
              <a:t>域能力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金梅毛隸書"/>
              </a:rPr>
              <a:t>V.S.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金梅毛隸書"/>
              </a:rPr>
              <a:t>特定技能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金梅毛隸書"/>
            </a:endParaRPr>
          </a:p>
        </p:txBody>
      </p:sp>
    </p:spTree>
    <p:extLst>
      <p:ext uri="{BB962C8B-B14F-4D97-AF65-F5344CB8AC3E}">
        <p14:creationId xmlns:p14="http://schemas.microsoft.com/office/powerpoint/2010/main" val="39992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08710" cy="46292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3568" y="16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103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年度補助大學校院推動課程分流計畫申請作業說明會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0FF7-6388-4321-9739-4096FD8ECB33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83568" y="579558"/>
            <a:ext cx="8131374" cy="70535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貳、什麼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是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  <a:cs typeface="金梅毛隸書"/>
              </a:rPr>
              <a:t>課程分流？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+mj-ea"/>
                <a:cs typeface="金梅毛隸書"/>
              </a:rPr>
              <a:t>三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  <a:cs typeface="金梅毛隸書"/>
              </a:rPr>
              <a:t>)</a:t>
            </a:r>
            <a:endParaRPr lang="zh-TW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395536" y="1331705"/>
            <a:ext cx="83529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lvl="1" indent="-266700" algn="just" fontAlgn="auto">
              <a:spcAft>
                <a:spcPts val="600"/>
              </a:spcAft>
              <a:buClr>
                <a:srgbClr val="9BBB59"/>
              </a:buClr>
              <a:buSzPct val="80000"/>
              <a:buFont typeface="Wingdings" pitchFamily="2" charset="2"/>
              <a:buChar char="l"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+mj-ea"/>
                <a:ea typeface="+mj-ea"/>
              </a:rPr>
              <a:t>與獎勵大學教學卓越計畫之區別</a:t>
            </a:r>
            <a:endParaRPr lang="en-US" altLang="zh-TW" sz="2400" dirty="0" smtClean="0">
              <a:solidFill>
                <a:prstClr val="black"/>
              </a:solidFill>
              <a:latin typeface="+mj-ea"/>
              <a:ea typeface="+mj-ea"/>
              <a:cs typeface="金梅毛隸書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84534"/>
              </p:ext>
            </p:extLst>
          </p:nvPr>
        </p:nvGraphicFramePr>
        <p:xfrm>
          <a:off x="373297" y="1963277"/>
          <a:ext cx="8419406" cy="217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703"/>
                <a:gridCol w="4209703"/>
              </a:tblGrid>
              <a:tr h="5296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獎勵大學教學卓越計畫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課程分流計畫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1645801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zh-TW" altLang="en-US" sz="2400" kern="1200" dirty="0" smtClean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金梅毛隸書"/>
                        </a:rPr>
                        <a:t>學校學術與行政發展面向之總體規劃</a:t>
                      </a:r>
                      <a:endParaRPr kumimoji="0" lang="en-US" altLang="zh-TW" sz="2400" kern="1200" dirty="0" smtClean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金梅毛隸書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zh-TW" altLang="en-US" sz="2400" kern="1200" dirty="0" smtClean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金梅毛隸書"/>
                        </a:rPr>
                        <a:t>學習成效、教學品質及課程改革等校級基礎制度之建構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zh-TW" altLang="en-US" sz="2400" kern="1200" dirty="0" smtClean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金梅毛隸書"/>
                        </a:rPr>
                        <a:t>個別學術單位之課程設計及相關配套措施</a:t>
                      </a:r>
                      <a:endParaRPr kumimoji="0" lang="en-US" altLang="zh-TW" sz="2400" kern="1200" dirty="0" smtClean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金梅毛隸書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0" lang="zh-TW" altLang="en-US" sz="2400" kern="1200" dirty="0" smtClean="0">
                          <a:solidFill>
                            <a:prstClr val="black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金梅毛隸書"/>
                        </a:rPr>
                        <a:t>實務型課程與教學之具體作法</a:t>
                      </a:r>
                      <a:endParaRPr kumimoji="0" lang="en-US" altLang="zh-TW" sz="2400" kern="1200" dirty="0" smtClean="0">
                        <a:solidFill>
                          <a:prstClr val="black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金梅毛隸書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8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綜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4166</TotalTime>
  <Words>4227</Words>
  <Application>Microsoft Office PowerPoint</Application>
  <PresentationFormat>如螢幕大小 (4:3)</PresentationFormat>
  <Paragraphs>552</Paragraphs>
  <Slides>35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8" baseType="lpstr">
      <vt:lpstr>金梅毛隸書</vt:lpstr>
      <vt:lpstr>微軟正黑體</vt:lpstr>
      <vt:lpstr>新細明體</vt:lpstr>
      <vt:lpstr>標楷體</vt:lpstr>
      <vt:lpstr>Arial</vt:lpstr>
      <vt:lpstr>Calibri</vt:lpstr>
      <vt:lpstr>Cambria</vt:lpstr>
      <vt:lpstr>Times New Roman</vt:lpstr>
      <vt:lpstr>Verdana</vt:lpstr>
      <vt:lpstr>Wingdings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結語</vt:lpstr>
      <vt:lpstr>PowerPoint 簡報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MOEIT</dc:creator>
  <cp:lastModifiedBy>moejsmpc</cp:lastModifiedBy>
  <cp:revision>177</cp:revision>
  <cp:lastPrinted>2014-07-29T10:00:51Z</cp:lastPrinted>
  <dcterms:created xsi:type="dcterms:W3CDTF">2014-05-13T06:36:10Z</dcterms:created>
  <dcterms:modified xsi:type="dcterms:W3CDTF">2014-07-30T05:49:55Z</dcterms:modified>
</cp:coreProperties>
</file>